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4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media/image67.jpg" ContentType="image/jpg"/>
  <Override PartName="/ppt/media/image70.jpg" ContentType="image/jpg"/>
  <Override PartName="/ppt/media/image71.jpg" ContentType="image/jpg"/>
  <Override PartName="/ppt/notesSlides/notesSlide20.xml" ContentType="application/vnd.openxmlformats-officedocument.presentationml.notesSlide+xml"/>
  <Override PartName="/ppt/tags/tag2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3"/>
  </p:notesMasterIdLst>
  <p:sldIdLst>
    <p:sldId id="256" r:id="rId2"/>
    <p:sldId id="293" r:id="rId3"/>
    <p:sldId id="258" r:id="rId4"/>
    <p:sldId id="267" r:id="rId5"/>
    <p:sldId id="261" r:id="rId6"/>
    <p:sldId id="266" r:id="rId7"/>
    <p:sldId id="278" r:id="rId8"/>
    <p:sldId id="304" r:id="rId9"/>
    <p:sldId id="305" r:id="rId10"/>
    <p:sldId id="271" r:id="rId11"/>
    <p:sldId id="279" r:id="rId12"/>
    <p:sldId id="300" r:id="rId13"/>
    <p:sldId id="262" r:id="rId14"/>
    <p:sldId id="263" r:id="rId15"/>
    <p:sldId id="260" r:id="rId16"/>
    <p:sldId id="264" r:id="rId17"/>
    <p:sldId id="265" r:id="rId18"/>
    <p:sldId id="280" r:id="rId19"/>
    <p:sldId id="301" r:id="rId20"/>
    <p:sldId id="303" r:id="rId21"/>
    <p:sldId id="302" r:id="rId22"/>
    <p:sldId id="282" r:id="rId23"/>
    <p:sldId id="272" r:id="rId24"/>
    <p:sldId id="284" r:id="rId25"/>
    <p:sldId id="290" r:id="rId26"/>
    <p:sldId id="281" r:id="rId27"/>
    <p:sldId id="274" r:id="rId28"/>
    <p:sldId id="275" r:id="rId29"/>
    <p:sldId id="276" r:id="rId30"/>
    <p:sldId id="277" r:id="rId31"/>
    <p:sldId id="307" r:id="rId32"/>
    <p:sldId id="294" r:id="rId33"/>
    <p:sldId id="295" r:id="rId34"/>
    <p:sldId id="297" r:id="rId35"/>
    <p:sldId id="296" r:id="rId36"/>
    <p:sldId id="285" r:id="rId37"/>
    <p:sldId id="298" r:id="rId38"/>
    <p:sldId id="270" r:id="rId39"/>
    <p:sldId id="291" r:id="rId40"/>
    <p:sldId id="283" r:id="rId41"/>
    <p:sldId id="287" r:id="rId42"/>
  </p:sldIdLst>
  <p:sldSz cx="12192000" cy="6858000"/>
  <p:notesSz cx="6797675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FFFFCC"/>
    <a:srgbClr val="FFDFFF"/>
    <a:srgbClr val="C000AE"/>
    <a:srgbClr val="FCDDFF"/>
    <a:srgbClr val="FACDFF"/>
    <a:srgbClr val="00008B"/>
    <a:srgbClr val="E2A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61" autoAdjust="0"/>
    <p:restoredTop sz="82492" autoAdjust="0"/>
  </p:normalViewPr>
  <p:slideViewPr>
    <p:cSldViewPr snapToGrid="0">
      <p:cViewPr varScale="1">
        <p:scale>
          <a:sx n="84" d="100"/>
          <a:sy n="84" d="100"/>
        </p:scale>
        <p:origin x="212" y="6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C4954-52B3-4E00-B06A-768EBCEDD025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6B050-2BA7-4B62-BA21-C2AF268AC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604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8517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6627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0659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6256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1637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1633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1031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2805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1991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7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307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1267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365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181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868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8467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257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4041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065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498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019E5E-9BA4-4046-8199-3A241743B2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D7F636E-BF1F-4C71-B755-851C47C9C2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E769DC-97B0-4AD9-B97D-96E055EFC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710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E769DC-97B0-4AD9-B97D-96E055EFC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09600" y="2600944"/>
            <a:ext cx="10515600" cy="778979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pPr algn="ctr"/>
            <a:r>
              <a:rPr lang="de-DE" dirty="0"/>
              <a:t>Next: Proton Driver </a:t>
            </a:r>
            <a:r>
              <a:rPr lang="de-DE" dirty="0" err="1"/>
              <a:t>Accelerators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0505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4754F8-90D1-480A-96A3-E20239D30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913C7D9-933A-4BBC-B7E7-2ACC3350CD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3FF53D-64F9-4933-B4E7-D8BE6DA91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‹#›</a:t>
            </a:fld>
            <a:endParaRPr lang="en-GB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3A54B55A-4007-4B4E-B596-BAB860EBBD17}"/>
              </a:ext>
            </a:extLst>
          </p:cNvPr>
          <p:cNvCxnSpPr>
            <a:cxnSpLocks/>
          </p:cNvCxnSpPr>
          <p:nvPr userDrawn="1"/>
        </p:nvCxnSpPr>
        <p:spPr>
          <a:xfrm>
            <a:off x="292153" y="6527442"/>
            <a:ext cx="10464801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4F3AFD40-9586-2DB7-72B5-AF4D8B662D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6345" y="6375782"/>
            <a:ext cx="1073276" cy="30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39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1D4555-54AE-4131-BA40-D5948F6F4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39738737-6A75-9138-85BB-3D15B6111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‹#›</a:t>
            </a:fld>
            <a:endParaRPr lang="en-GB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93A5D8A2-EDCE-9933-447D-3C292A69A6D2}"/>
              </a:ext>
            </a:extLst>
          </p:cNvPr>
          <p:cNvCxnSpPr>
            <a:cxnSpLocks/>
          </p:cNvCxnSpPr>
          <p:nvPr userDrawn="1"/>
        </p:nvCxnSpPr>
        <p:spPr>
          <a:xfrm>
            <a:off x="292153" y="6527442"/>
            <a:ext cx="10464801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k 4">
            <a:extLst>
              <a:ext uri="{FF2B5EF4-FFF2-40B4-BE49-F238E27FC236}">
                <a16:creationId xmlns:a16="http://schemas.microsoft.com/office/drawing/2014/main" id="{7D9A0695-D4E2-6FE9-E61A-946C188666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6345" y="6375782"/>
            <a:ext cx="1073276" cy="30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858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>
            <a:extLst>
              <a:ext uri="{FF2B5EF4-FFF2-40B4-BE49-F238E27FC236}">
                <a16:creationId xmlns:a16="http://schemas.microsoft.com/office/drawing/2014/main" id="{DCBFA644-84DF-C05B-84B4-F580A0110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‹#›</a:t>
            </a:fld>
            <a:endParaRPr lang="en-GB"/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2DCB7A9D-9BBC-BCB9-EF93-8B2421E51F26}"/>
              </a:ext>
            </a:extLst>
          </p:cNvPr>
          <p:cNvCxnSpPr>
            <a:cxnSpLocks/>
          </p:cNvCxnSpPr>
          <p:nvPr userDrawn="1"/>
        </p:nvCxnSpPr>
        <p:spPr>
          <a:xfrm>
            <a:off x="292153" y="6527442"/>
            <a:ext cx="10464801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fik 3">
            <a:extLst>
              <a:ext uri="{FF2B5EF4-FFF2-40B4-BE49-F238E27FC236}">
                <a16:creationId xmlns:a16="http://schemas.microsoft.com/office/drawing/2014/main" id="{FBF34F50-EF0E-B94E-C12E-BB6347AE51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6345" y="6375782"/>
            <a:ext cx="1073276" cy="30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739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E1DD4CE-D3EC-4526-8268-A7A4ABDE4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89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5E9647D-4B86-4F37-853E-8A0FF46BB4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83885"/>
            <a:ext cx="10515600" cy="4818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71483D-8801-4595-BB74-1D06CE5726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AD536-6320-4F91-AC87-8B402D0EF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897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4" r:id="rId4"/>
    <p:sldLayoutId id="2147483655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vent/1407353/" TargetMode="Externa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hyperlink" Target="https://indico.psi.ch/event/3848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5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8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1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tags" Target="../tags/tag10.xml"/><Relationship Id="rId7" Type="http://schemas.openxmlformats.org/officeDocument/2006/relationships/image" Target="../media/image37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36.png"/><Relationship Id="rId5" Type="http://schemas.openxmlformats.org/officeDocument/2006/relationships/image" Target="../media/image35.emf"/><Relationship Id="rId10" Type="http://schemas.openxmlformats.org/officeDocument/2006/relationships/image" Target="../media/image40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tags" Target="../tags/tag13.xml"/><Relationship Id="rId7" Type="http://schemas.openxmlformats.org/officeDocument/2006/relationships/image" Target="../media/image41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4.xml"/><Relationship Id="rId10" Type="http://schemas.openxmlformats.org/officeDocument/2006/relationships/image" Target="../media/image44.png"/><Relationship Id="rId4" Type="http://schemas.openxmlformats.org/officeDocument/2006/relationships/tags" Target="../tags/tag14.xml"/><Relationship Id="rId9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58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tif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hyperlink" Target="https://indico.desy.de/event/35655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2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jpg"/><Relationship Id="rId2" Type="http://schemas.openxmlformats.org/officeDocument/2006/relationships/hyperlink" Target="https://app.electricitymaps.com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Relationship Id="rId4" Type="http://schemas.openxmlformats.org/officeDocument/2006/relationships/image" Target="../media/image7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www.psi.ch/enefficient" TargetMode="External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g"/><Relationship Id="rId5" Type="http://schemas.openxmlformats.org/officeDocument/2006/relationships/hyperlink" Target="https://www.psi.ch/en/scat" TargetMode="External"/><Relationship Id="rId10" Type="http://schemas.openxmlformats.org/officeDocument/2006/relationships/hyperlink" Target="https://icfa.hep.net/icfa-panel-on-sustainable-accelerators-and-colliders/" TargetMode="External"/><Relationship Id="rId4" Type="http://schemas.openxmlformats.org/officeDocument/2006/relationships/hyperlink" Target="https://www.psi.ch/aries-eem" TargetMode="External"/><Relationship Id="rId9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6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E826EC-E065-4B37-82C9-BBA354C034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6421" y="1650775"/>
            <a:ext cx="7641579" cy="2154791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Sustainability of Particle Accelerators</a:t>
            </a:r>
            <a:endParaRPr lang="en-GB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E2A5C08-233D-4BD2-93BE-18B53EC305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26420" y="4335761"/>
            <a:ext cx="7641580" cy="1655762"/>
          </a:xfrm>
        </p:spPr>
        <p:txBody>
          <a:bodyPr>
            <a:normAutofit fontScale="77500" lnSpcReduction="20000"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Mike Seidel</a:t>
            </a: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Paul 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Scherrer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Institute and EPFL, Switzerland</a:t>
            </a: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CERN Accelerator School – Introductory Course</a:t>
            </a: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September 30, 2024</a:t>
            </a: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Santa Susanna</a:t>
            </a:r>
            <a:endParaRPr lang="en-GB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190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Efficient</a:t>
            </a:r>
            <a:r>
              <a:rPr lang="de-DE" dirty="0"/>
              <a:t> RF Power Sources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10</a:t>
            </a:fld>
            <a:endParaRPr lang="en-GB"/>
          </a:p>
        </p:txBody>
      </p:sp>
      <p:sp>
        <p:nvSpPr>
          <p:cNvPr id="4" name="Textfeld 3"/>
          <p:cNvSpPr txBox="1"/>
          <p:nvPr/>
        </p:nvSpPr>
        <p:spPr>
          <a:xfrm>
            <a:off x="7318854" y="4493255"/>
            <a:ext cx="43387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Example</a:t>
            </a:r>
            <a:r>
              <a:rPr lang="de-DE" sz="1400" dirty="0"/>
              <a:t>: SSA </a:t>
            </a:r>
            <a:r>
              <a:rPr lang="de-DE" sz="1400" dirty="0" err="1"/>
              <a:t>for</a:t>
            </a:r>
            <a:r>
              <a:rPr lang="de-DE" sz="1400" dirty="0"/>
              <a:t> Isotope </a:t>
            </a:r>
            <a:r>
              <a:rPr lang="de-DE" sz="1400" dirty="0" err="1"/>
              <a:t>production</a:t>
            </a:r>
            <a:r>
              <a:rPr lang="de-DE" sz="1400" dirty="0"/>
              <a:t> </a:t>
            </a:r>
            <a:r>
              <a:rPr lang="de-DE" sz="1400" dirty="0" err="1"/>
              <a:t>Cyclotron</a:t>
            </a:r>
            <a:r>
              <a:rPr lang="de-DE" sz="1400" dirty="0"/>
              <a:t>, 98.5MHz, 12x1kW </a:t>
            </a:r>
            <a:r>
              <a:rPr lang="de-DE" sz="1400" dirty="0" err="1"/>
              <a:t>units</a:t>
            </a:r>
            <a:r>
              <a:rPr lang="de-DE" sz="1400" dirty="0"/>
              <a:t>, </a:t>
            </a:r>
            <a:r>
              <a:rPr lang="de-DE" sz="1400" dirty="0">
                <a:sym typeface="Symbol" panose="05050102010706020507" pitchFamily="18" charset="2"/>
              </a:rPr>
              <a:t></a:t>
            </a:r>
            <a:r>
              <a:rPr lang="de-DE" sz="1400" baseline="-25000" dirty="0">
                <a:sym typeface="Symbol" panose="05050102010706020507" pitchFamily="18" charset="2"/>
              </a:rPr>
              <a:t>D</a:t>
            </a:r>
            <a:r>
              <a:rPr lang="de-DE" sz="1400" dirty="0">
                <a:sym typeface="Symbol" panose="05050102010706020507" pitchFamily="18" charset="2"/>
              </a:rPr>
              <a:t>=93% (90% </a:t>
            </a:r>
            <a:r>
              <a:rPr lang="de-DE" sz="1400" dirty="0" err="1">
                <a:sym typeface="Symbol" panose="05050102010706020507" pitchFamily="18" charset="2"/>
              </a:rPr>
              <a:t>with</a:t>
            </a:r>
            <a:r>
              <a:rPr lang="de-DE" sz="1400" dirty="0">
                <a:sym typeface="Symbol" panose="05050102010706020507" pitchFamily="18" charset="2"/>
              </a:rPr>
              <a:t> </a:t>
            </a:r>
            <a:r>
              <a:rPr lang="de-DE" sz="1400" dirty="0" err="1">
                <a:sym typeface="Symbol" panose="05050102010706020507" pitchFamily="18" charset="2"/>
              </a:rPr>
              <a:t>regulation</a:t>
            </a:r>
            <a:r>
              <a:rPr lang="de-DE" sz="1400" dirty="0">
                <a:sym typeface="Symbol" panose="05050102010706020507" pitchFamily="18" charset="2"/>
              </a:rPr>
              <a:t> </a:t>
            </a:r>
            <a:r>
              <a:rPr lang="de-DE" sz="1400" dirty="0" err="1">
                <a:sym typeface="Symbol" panose="05050102010706020507" pitchFamily="18" charset="2"/>
              </a:rPr>
              <a:t>overhead</a:t>
            </a:r>
            <a:r>
              <a:rPr lang="de-DE" sz="1400" dirty="0">
                <a:sym typeface="Symbol" panose="05050102010706020507" pitchFamily="18" charset="2"/>
              </a:rPr>
              <a:t>)</a:t>
            </a:r>
          </a:p>
          <a:p>
            <a:r>
              <a:rPr lang="de-DE" sz="1400" dirty="0">
                <a:sym typeface="Symbol" panose="05050102010706020507" pitchFamily="18" charset="2"/>
              </a:rPr>
              <a:t>Uppsala </a:t>
            </a:r>
            <a:r>
              <a:rPr lang="de-DE" sz="1400" dirty="0" err="1">
                <a:sym typeface="Symbol" panose="05050102010706020507" pitchFamily="18" charset="2"/>
              </a:rPr>
              <a:t>group</a:t>
            </a:r>
            <a:r>
              <a:rPr lang="de-DE" sz="1400" dirty="0">
                <a:sym typeface="Symbol" panose="05050102010706020507" pitchFamily="18" charset="2"/>
              </a:rPr>
              <a:t>, WP in I.FAST </a:t>
            </a:r>
            <a:r>
              <a:rPr lang="de-DE" sz="1400" dirty="0" err="1">
                <a:sym typeface="Symbol" panose="05050102010706020507" pitchFamily="18" charset="2"/>
              </a:rPr>
              <a:t>program</a:t>
            </a:r>
            <a:endParaRPr lang="de-DE" sz="1400" dirty="0">
              <a:sym typeface="Symbol" panose="05050102010706020507" pitchFamily="18" charset="2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9633" y="3439803"/>
            <a:ext cx="4241181" cy="107205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838200" y="2651565"/>
            <a:ext cx="67279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Magnetron</a:t>
            </a:r>
            <a:r>
              <a:rPr lang="de-DE" dirty="0"/>
              <a:t>, R&amp;D at </a:t>
            </a:r>
            <a:r>
              <a:rPr lang="de-DE" dirty="0" err="1"/>
              <a:t>various</a:t>
            </a:r>
            <a:r>
              <a:rPr lang="de-DE" dirty="0"/>
              <a:t> </a:t>
            </a:r>
            <a:r>
              <a:rPr lang="de-DE" dirty="0" err="1"/>
              <a:t>groups</a:t>
            </a:r>
            <a:r>
              <a:rPr lang="de-DE" dirty="0"/>
              <a:t>, </a:t>
            </a:r>
            <a:r>
              <a:rPr lang="de-DE" dirty="0">
                <a:sym typeface="Symbol" panose="05050102010706020507" pitchFamily="18" charset="2"/>
              </a:rPr>
              <a:t>=</a:t>
            </a:r>
            <a:r>
              <a:rPr lang="de-DE" dirty="0"/>
              <a:t>60-80%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reach</a:t>
            </a:r>
            <a:endParaRPr lang="de-DE" dirty="0"/>
          </a:p>
          <a:p>
            <a:r>
              <a:rPr lang="de-DE" sz="1200" dirty="0"/>
              <a:t>e.g. Wang et al, J-Lab, IPAC 2019; </a:t>
            </a:r>
            <a:r>
              <a:rPr lang="de-DE" sz="1200" dirty="0" err="1"/>
              <a:t>A.Dexter</a:t>
            </a:r>
            <a:r>
              <a:rPr lang="de-DE" sz="1200" dirty="0"/>
              <a:t>, Lancaster U., LINAC-2014; </a:t>
            </a:r>
            <a:r>
              <a:rPr lang="de-DE" sz="1200" dirty="0" err="1"/>
              <a:t>B.Chase</a:t>
            </a:r>
            <a:r>
              <a:rPr lang="de-DE" sz="1200" dirty="0"/>
              <a:t>, </a:t>
            </a:r>
            <a:r>
              <a:rPr lang="de-DE" sz="1200" dirty="0" err="1"/>
              <a:t>Fermilab</a:t>
            </a:r>
            <a:r>
              <a:rPr lang="de-DE" sz="1200" dirty="0"/>
              <a:t>, JINST-2015</a:t>
            </a:r>
            <a:endParaRPr lang="de-CH" sz="1200" dirty="0"/>
          </a:p>
        </p:txBody>
      </p:sp>
      <p:sp>
        <p:nvSpPr>
          <p:cNvPr id="7" name="Textfeld 6"/>
          <p:cNvSpPr txBox="1"/>
          <p:nvPr/>
        </p:nvSpPr>
        <p:spPr>
          <a:xfrm>
            <a:off x="838200" y="1843613"/>
            <a:ext cx="67279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Klystrons</a:t>
            </a:r>
            <a:r>
              <a:rPr lang="de-DE" dirty="0"/>
              <a:t>, </a:t>
            </a:r>
            <a:r>
              <a:rPr lang="de-DE" dirty="0">
                <a:sym typeface="Symbol" panose="05050102010706020507" pitchFamily="18" charset="2"/>
              </a:rPr>
              <a:t>&gt;7</a:t>
            </a:r>
            <a:r>
              <a:rPr lang="de-DE" dirty="0"/>
              <a:t>0%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reach</a:t>
            </a:r>
            <a:endParaRPr lang="de-DE" dirty="0"/>
          </a:p>
          <a:p>
            <a:r>
              <a:rPr lang="de-DE" sz="1200" dirty="0"/>
              <a:t>e.g. CLIC </a:t>
            </a:r>
            <a:r>
              <a:rPr lang="de-DE" sz="1200" dirty="0" err="1"/>
              <a:t>two</a:t>
            </a:r>
            <a:r>
              <a:rPr lang="de-DE" sz="1200" dirty="0"/>
              <a:t> </a:t>
            </a:r>
            <a:r>
              <a:rPr lang="de-DE" sz="1200" dirty="0" err="1"/>
              <a:t>stage</a:t>
            </a:r>
            <a:r>
              <a:rPr lang="de-DE" sz="1200" dirty="0"/>
              <a:t> multi-beam </a:t>
            </a:r>
            <a:r>
              <a:rPr lang="de-DE" sz="1200" dirty="0" err="1"/>
              <a:t>klystron</a:t>
            </a:r>
            <a:r>
              <a:rPr lang="de-DE" sz="1200" dirty="0"/>
              <a:t>, </a:t>
            </a:r>
            <a:r>
              <a:rPr lang="de-DE" sz="1200" dirty="0" err="1"/>
              <a:t>J.Cai</a:t>
            </a:r>
            <a:r>
              <a:rPr lang="de-DE" sz="1200" dirty="0"/>
              <a:t>, </a:t>
            </a:r>
            <a:r>
              <a:rPr lang="de-DE" sz="1200" dirty="0" err="1"/>
              <a:t>I.Syratchev</a:t>
            </a:r>
            <a:r>
              <a:rPr lang="de-DE" sz="1200" dirty="0"/>
              <a:t>, IEEE Trans, 2020</a:t>
            </a:r>
            <a:endParaRPr lang="de-CH" sz="1200" dirty="0"/>
          </a:p>
        </p:txBody>
      </p:sp>
      <p:sp>
        <p:nvSpPr>
          <p:cNvPr id="8" name="Textfeld 7"/>
          <p:cNvSpPr txBox="1"/>
          <p:nvPr/>
        </p:nvSpPr>
        <p:spPr>
          <a:xfrm>
            <a:off x="838200" y="3385771"/>
            <a:ext cx="55756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Solid </a:t>
            </a:r>
            <a:r>
              <a:rPr lang="de-DE" b="1" dirty="0" err="1"/>
              <a:t>state</a:t>
            </a:r>
            <a:r>
              <a:rPr lang="de-DE" b="1" dirty="0"/>
              <a:t> </a:t>
            </a:r>
            <a:r>
              <a:rPr lang="de-DE" b="1" dirty="0" err="1"/>
              <a:t>amplifiers</a:t>
            </a:r>
            <a:r>
              <a:rPr lang="de-DE" b="1" dirty="0"/>
              <a:t> (SSA) </a:t>
            </a:r>
            <a:r>
              <a:rPr lang="de-DE" dirty="0"/>
              <a:t>at </a:t>
            </a:r>
            <a:r>
              <a:rPr lang="de-DE" dirty="0" err="1"/>
              <a:t>various</a:t>
            </a:r>
            <a:r>
              <a:rPr lang="de-DE" dirty="0"/>
              <a:t> </a:t>
            </a:r>
            <a:r>
              <a:rPr lang="de-DE" dirty="0" err="1"/>
              <a:t>groups</a:t>
            </a:r>
            <a:r>
              <a:rPr lang="de-DE" dirty="0"/>
              <a:t>, </a:t>
            </a:r>
            <a:r>
              <a:rPr lang="de-DE" dirty="0">
                <a:sym typeface="Symbol" panose="05050102010706020507" pitchFamily="18" charset="2"/>
              </a:rPr>
              <a:t>=</a:t>
            </a:r>
            <a:r>
              <a:rPr lang="de-DE" dirty="0"/>
              <a:t>60-90% </a:t>
            </a:r>
            <a:r>
              <a:rPr lang="de-DE" dirty="0" err="1"/>
              <a:t>depending</a:t>
            </a:r>
            <a:r>
              <a:rPr lang="de-DE" dirty="0"/>
              <a:t> of </a:t>
            </a:r>
            <a:r>
              <a:rPr lang="de-DE" dirty="0" err="1"/>
              <a:t>freq</a:t>
            </a:r>
            <a:r>
              <a:rPr lang="de-DE" dirty="0"/>
              <a:t>.</a:t>
            </a:r>
          </a:p>
        </p:txBody>
      </p:sp>
      <p:sp>
        <p:nvSpPr>
          <p:cNvPr id="9" name="Ellipse 8"/>
          <p:cNvSpPr/>
          <p:nvPr/>
        </p:nvSpPr>
        <p:spPr bwMode="auto">
          <a:xfrm>
            <a:off x="551985" y="3514681"/>
            <a:ext cx="111512" cy="111512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" name="Ellipse 9"/>
          <p:cNvSpPr/>
          <p:nvPr/>
        </p:nvSpPr>
        <p:spPr bwMode="auto">
          <a:xfrm>
            <a:off x="551985" y="2817052"/>
            <a:ext cx="111512" cy="111512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1" name="Ellipse 10"/>
          <p:cNvSpPr/>
          <p:nvPr/>
        </p:nvSpPr>
        <p:spPr bwMode="auto">
          <a:xfrm>
            <a:off x="551985" y="2000939"/>
            <a:ext cx="111512" cy="111512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0411" y="1227817"/>
            <a:ext cx="4385015" cy="1118326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7269633" y="2249407"/>
            <a:ext cx="4338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Example</a:t>
            </a:r>
            <a:r>
              <a:rPr lang="de-DE" sz="1400" dirty="0"/>
              <a:t>: </a:t>
            </a:r>
            <a:r>
              <a:rPr lang="de-DE" sz="1400" dirty="0" err="1"/>
              <a:t>study</a:t>
            </a:r>
            <a:r>
              <a:rPr lang="de-DE" sz="1400" dirty="0"/>
              <a:t> 1GHz </a:t>
            </a:r>
            <a:r>
              <a:rPr lang="de-DE" sz="1400" dirty="0" err="1"/>
              <a:t>for</a:t>
            </a:r>
            <a:r>
              <a:rPr lang="de-DE" sz="1400" dirty="0"/>
              <a:t> CLIC </a:t>
            </a:r>
            <a:r>
              <a:rPr lang="de-DE" sz="1400" dirty="0" err="1"/>
              <a:t>drive</a:t>
            </a:r>
            <a:r>
              <a:rPr lang="de-DE" sz="1400" dirty="0"/>
              <a:t> beam; 6 </a:t>
            </a:r>
            <a:r>
              <a:rPr lang="de-DE" sz="1400" dirty="0" err="1"/>
              <a:t>cavities</a:t>
            </a:r>
            <a:r>
              <a:rPr lang="de-DE" sz="1400" dirty="0"/>
              <a:t>, 30 </a:t>
            </a:r>
            <a:r>
              <a:rPr lang="de-DE" sz="1400" dirty="0" err="1"/>
              <a:t>beamlets</a:t>
            </a:r>
            <a:r>
              <a:rPr lang="de-DE" sz="1400" dirty="0"/>
              <a:t>; 25+140kV; </a:t>
            </a:r>
            <a:r>
              <a:rPr lang="de-DE" sz="1400" dirty="0">
                <a:sym typeface="Symbol" panose="05050102010706020507" pitchFamily="18" charset="2"/>
              </a:rPr>
              <a:t></a:t>
            </a:r>
            <a:r>
              <a:rPr lang="de-DE" sz="1400" baseline="-25000" dirty="0" err="1">
                <a:sym typeface="Symbol" panose="05050102010706020507" pitchFamily="18" charset="2"/>
              </a:rPr>
              <a:t>sat</a:t>
            </a:r>
            <a:r>
              <a:rPr lang="de-DE" sz="1400" dirty="0">
                <a:sym typeface="Symbol" panose="05050102010706020507" pitchFamily="18" charset="2"/>
              </a:rPr>
              <a:t>=82%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9C8AFC3-0777-4085-885A-CA0680A8CEE6}"/>
              </a:ext>
            </a:extLst>
          </p:cNvPr>
          <p:cNvGrpSpPr/>
          <p:nvPr/>
        </p:nvGrpSpPr>
        <p:grpSpPr>
          <a:xfrm>
            <a:off x="663497" y="5625216"/>
            <a:ext cx="10904220" cy="553998"/>
            <a:chOff x="358140" y="5615940"/>
            <a:chExt cx="10904220" cy="55399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1CD3917-A9B4-43E7-AC5F-CC25886EBFDB}"/>
                </a:ext>
              </a:extLst>
            </p:cNvPr>
            <p:cNvSpPr/>
            <p:nvPr/>
          </p:nvSpPr>
          <p:spPr bwMode="auto">
            <a:xfrm>
              <a:off x="358140" y="5615940"/>
              <a:ext cx="10904220" cy="55399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087A9EE-4EBA-47D7-8CA9-6559B54F138B}"/>
                </a:ext>
              </a:extLst>
            </p:cNvPr>
            <p:cNvSpPr/>
            <p:nvPr/>
          </p:nvSpPr>
          <p:spPr>
            <a:xfrm>
              <a:off x="7155180" y="5698955"/>
              <a:ext cx="38902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dirty="0">
                  <a:hlinkClick r:id="rId5"/>
                </a:rPr>
                <a:t>https://indico.cern.ch/event/1407353/</a:t>
              </a:r>
              <a:r>
                <a:rPr lang="de-DE" dirty="0"/>
                <a:t> </a:t>
              </a:r>
            </a:p>
          </p:txBody>
        </p:sp>
        <p:sp>
          <p:nvSpPr>
            <p:cNvPr id="16" name="Textfeld 11">
              <a:extLst>
                <a:ext uri="{FF2B5EF4-FFF2-40B4-BE49-F238E27FC236}">
                  <a16:creationId xmlns:a16="http://schemas.microsoft.com/office/drawing/2014/main" id="{BE11BAD0-7DB4-43C0-843D-78FA12E23437}"/>
                </a:ext>
              </a:extLst>
            </p:cNvPr>
            <p:cNvSpPr txBox="1"/>
            <p:nvPr/>
          </p:nvSpPr>
          <p:spPr>
            <a:xfrm>
              <a:off x="412592" y="5683566"/>
              <a:ext cx="67425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I.FAST </a:t>
              </a:r>
              <a:r>
                <a:rPr lang="de-DE" sz="2000" b="1" dirty="0" err="1">
                  <a:solidFill>
                    <a:srgbClr val="C00000"/>
                  </a:solidFill>
                  <a:sym typeface="Symbol" panose="05050102010706020507" pitchFamily="18" charset="2"/>
                </a:rPr>
                <a:t>efficient</a:t>
              </a:r>
              <a:r>
                <a:rPr lang="de-DE" sz="20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 RF </a:t>
              </a:r>
              <a:r>
                <a:rPr lang="de-DE" sz="2000" b="1" dirty="0" err="1">
                  <a:solidFill>
                    <a:srgbClr val="C00000"/>
                  </a:solidFill>
                  <a:sym typeface="Symbol" panose="05050102010706020507" pitchFamily="18" charset="2"/>
                </a:rPr>
                <a:t>workshop</a:t>
              </a:r>
              <a:r>
                <a:rPr lang="de-DE" sz="20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, </a:t>
              </a:r>
              <a:r>
                <a:rPr lang="de-DE" sz="2000" b="1" dirty="0" err="1">
                  <a:solidFill>
                    <a:srgbClr val="C00000"/>
                  </a:solidFill>
                  <a:sym typeface="Symbol" panose="05050102010706020507" pitchFamily="18" charset="2"/>
                </a:rPr>
                <a:t>July</a:t>
              </a:r>
              <a:r>
                <a:rPr lang="de-DE" sz="20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 23-25, 2025, Toledo:</a:t>
              </a:r>
              <a:endParaRPr lang="de-CH" sz="2000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6396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85132"/>
            <a:ext cx="10515600" cy="778979"/>
          </a:xfrm>
        </p:spPr>
        <p:txBody>
          <a:bodyPr/>
          <a:lstStyle/>
          <a:p>
            <a:r>
              <a:rPr lang="de-DE" dirty="0"/>
              <a:t>Technology R&amp;D: </a:t>
            </a:r>
            <a:r>
              <a:rPr lang="de-DE" dirty="0" err="1"/>
              <a:t>Superconducting</a:t>
            </a:r>
            <a:r>
              <a:rPr lang="de-DE" dirty="0"/>
              <a:t> RF at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temperature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11</a:t>
            </a:fld>
            <a:endParaRPr lang="en-GB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29" y="1144104"/>
            <a:ext cx="6556874" cy="242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feld 16"/>
          <p:cNvSpPr txBox="1"/>
          <p:nvPr/>
        </p:nvSpPr>
        <p:spPr>
          <a:xfrm>
            <a:off x="6620133" y="1176302"/>
            <a:ext cx="2664296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dirty="0"/>
              <a:t>promising R&amp;D: Nb</a:t>
            </a:r>
            <a:r>
              <a:rPr lang="de-CH" sz="1600" baseline="-25000" dirty="0"/>
              <a:t>3</a:t>
            </a:r>
            <a:r>
              <a:rPr lang="de-CH" sz="1600" dirty="0"/>
              <a:t>Sn </a:t>
            </a:r>
            <a:r>
              <a:rPr lang="de-CH" sz="1600" dirty="0" err="1"/>
              <a:t>coated</a:t>
            </a:r>
            <a:r>
              <a:rPr lang="de-CH" sz="1600" dirty="0"/>
              <a:t> </a:t>
            </a:r>
            <a:r>
              <a:rPr lang="de-CH" sz="1600" dirty="0" err="1"/>
              <a:t>cavities</a:t>
            </a:r>
            <a:r>
              <a:rPr lang="de-CH" sz="1600" dirty="0"/>
              <a:t> at Cornell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dirty="0"/>
              <a:t>4.2 vs. 2.0K </a:t>
            </a:r>
            <a:r>
              <a:rPr lang="de-CH" sz="1600" dirty="0">
                <a:sym typeface="Symbol"/>
              </a:rPr>
              <a:t></a:t>
            </a:r>
            <a:r>
              <a:rPr lang="de-CH" sz="1600" dirty="0"/>
              <a:t> </a:t>
            </a:r>
            <a:r>
              <a:rPr lang="de-CH" sz="1600" dirty="0" err="1"/>
              <a:t>efficiency</a:t>
            </a:r>
            <a:endParaRPr lang="de-CH" sz="1600" dirty="0"/>
          </a:p>
          <a:p>
            <a:endParaRPr lang="de-DE" sz="1600" dirty="0"/>
          </a:p>
          <a:p>
            <a:r>
              <a:rPr lang="de-DE" sz="1600" dirty="0"/>
              <a:t>[</a:t>
            </a:r>
            <a:r>
              <a:rPr lang="de-DE" sz="1600" dirty="0" err="1"/>
              <a:t>M.Liepe</a:t>
            </a:r>
            <a:r>
              <a:rPr lang="de-DE" sz="1600" dirty="0"/>
              <a:t>, Cornell, IPAC‘19]</a:t>
            </a:r>
            <a:endParaRPr lang="de-CH" sz="1600" dirty="0"/>
          </a:p>
        </p:txBody>
      </p:sp>
      <p:sp>
        <p:nvSpPr>
          <p:cNvPr id="20" name="Rechteck 19"/>
          <p:cNvSpPr/>
          <p:nvPr/>
        </p:nvSpPr>
        <p:spPr>
          <a:xfrm>
            <a:off x="6620133" y="2755500"/>
            <a:ext cx="424673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Posen et al 2021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Supercond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Sci. Technol. 34 025007</a:t>
            </a:r>
            <a:endParaRPr lang="de-CH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record </a:t>
            </a:r>
            <a:r>
              <a:rPr lang="en-US" sz="14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cw</a:t>
            </a: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 gradient in Nb</a:t>
            </a:r>
            <a:r>
              <a:rPr lang="en-US" sz="1400" baseline="-25000" dirty="0">
                <a:latin typeface="Calibri" panose="020F0502020204030204" pitchFamily="34" charset="0"/>
                <a:ea typeface="Times New Roman" panose="02020603050405020304" pitchFamily="18" charset="0"/>
              </a:rPr>
              <a:t>3</a:t>
            </a: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Sn-coated, </a:t>
            </a:r>
            <a:r>
              <a:rPr lang="en-US" sz="14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E</a:t>
            </a:r>
            <a:r>
              <a:rPr lang="en-US" sz="1400" baseline="-250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acc</a:t>
            </a: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 = 24 MV/m</a:t>
            </a:r>
            <a:endParaRPr lang="de-CH" sz="1400" dirty="0"/>
          </a:p>
        </p:txBody>
      </p:sp>
      <p:sp>
        <p:nvSpPr>
          <p:cNvPr id="18" name="TextBox 8"/>
          <p:cNvSpPr txBox="1"/>
          <p:nvPr/>
        </p:nvSpPr>
        <p:spPr>
          <a:xfrm>
            <a:off x="9171877" y="1123175"/>
            <a:ext cx="2771684" cy="1015663"/>
          </a:xfrm>
          <a:prstGeom prst="rect">
            <a:avLst/>
          </a:prstGeom>
          <a:solidFill>
            <a:srgbClr val="FFFFCC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Cornell, FERMILAB</a:t>
            </a:r>
          </a:p>
          <a:p>
            <a:r>
              <a:rPr lang="en-GB" sz="2000" dirty="0">
                <a:sym typeface="Symbol" panose="05050102010706020507" pitchFamily="18" charset="2"/>
              </a:rPr>
              <a:t> </a:t>
            </a:r>
            <a:r>
              <a:rPr lang="en-GB" sz="2000" dirty="0"/>
              <a:t>simplicity, cost, efficiency, smaller size</a:t>
            </a:r>
          </a:p>
        </p:txBody>
      </p:sp>
      <p:graphicFrame>
        <p:nvGraphicFramePr>
          <p:cNvPr id="30" name="Object 15">
            <a:extLst>
              <a:ext uri="{FF2B5EF4-FFF2-40B4-BE49-F238E27FC236}">
                <a16:creationId xmlns:a16="http://schemas.microsoft.com/office/drawing/2014/main" id="{1AD5A8BD-F54F-4438-BB6D-CCA94FC016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1773291"/>
              </p:ext>
            </p:extLst>
          </p:nvPr>
        </p:nvGraphicFramePr>
        <p:xfrm>
          <a:off x="514457" y="4189238"/>
          <a:ext cx="2578566" cy="19724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Graph" r:id="rId5" imgW="3920760" imgH="3000960" progId="Origin95.Graph">
                  <p:embed/>
                </p:oleObj>
              </mc:Choice>
              <mc:Fallback>
                <p:oleObj name="Graph" r:id="rId5" imgW="3920760" imgH="3000960" progId="Origin95.Graph">
                  <p:embed/>
                  <p:pic>
                    <p:nvPicPr>
                      <p:cNvPr id="30" name="Object 15">
                        <a:extLst>
                          <a:ext uri="{FF2B5EF4-FFF2-40B4-BE49-F238E27FC236}">
                            <a16:creationId xmlns:a16="http://schemas.microsoft.com/office/drawing/2014/main" id="{1AD5A8BD-F54F-4438-BB6D-CCA94FC0167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4457" y="4189238"/>
                        <a:ext cx="2578566" cy="19724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" name="Grafik 30">
            <a:extLst>
              <a:ext uri="{FF2B5EF4-FFF2-40B4-BE49-F238E27FC236}">
                <a16:creationId xmlns:a16="http://schemas.microsoft.com/office/drawing/2014/main" id="{CC12B792-B1F2-4611-B5EC-6EBB027ED06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15" r="14286"/>
          <a:stretch/>
        </p:blipFill>
        <p:spPr>
          <a:xfrm rot="5400000">
            <a:off x="4018854" y="4013158"/>
            <a:ext cx="2866535" cy="2121614"/>
          </a:xfrm>
          <a:prstGeom prst="rect">
            <a:avLst/>
          </a:prstGeom>
        </p:spPr>
      </p:pic>
      <p:sp>
        <p:nvSpPr>
          <p:cNvPr id="32" name="Rechteck 31">
            <a:extLst>
              <a:ext uri="{FF2B5EF4-FFF2-40B4-BE49-F238E27FC236}">
                <a16:creationId xmlns:a16="http://schemas.microsoft.com/office/drawing/2014/main" id="{7DCFDC9B-BD40-414C-8B34-B7785D09A71F}"/>
              </a:ext>
            </a:extLst>
          </p:cNvPr>
          <p:cNvSpPr/>
          <p:nvPr/>
        </p:nvSpPr>
        <p:spPr>
          <a:xfrm rot="19635065">
            <a:off x="509880" y="4347200"/>
            <a:ext cx="4504061" cy="70788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12700" cmpd="sng">
                  <a:noFill/>
                  <a:prstDash val="solid"/>
                </a:ln>
                <a:solidFill>
                  <a:schemeClr val="bg2">
                    <a:alpha val="30000"/>
                  </a:schemeClr>
                </a:solidFill>
                <a:effectLst/>
              </a:rPr>
              <a:t>To be published</a:t>
            </a:r>
          </a:p>
        </p:txBody>
      </p:sp>
      <p:cxnSp>
        <p:nvCxnSpPr>
          <p:cNvPr id="34" name="Straight Arrow Connector 11">
            <a:extLst>
              <a:ext uri="{FF2B5EF4-FFF2-40B4-BE49-F238E27FC236}">
                <a16:creationId xmlns:a16="http://schemas.microsoft.com/office/drawing/2014/main" id="{63386539-8DBD-435D-B899-E8ACAB374FAA}"/>
              </a:ext>
            </a:extLst>
          </p:cNvPr>
          <p:cNvCxnSpPr>
            <a:cxnSpLocks/>
          </p:cNvCxnSpPr>
          <p:nvPr/>
        </p:nvCxnSpPr>
        <p:spPr>
          <a:xfrm flipH="1">
            <a:off x="2271352" y="4298061"/>
            <a:ext cx="426528" cy="133355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8"/>
          <p:cNvSpPr txBox="1"/>
          <p:nvPr/>
        </p:nvSpPr>
        <p:spPr>
          <a:xfrm>
            <a:off x="6620133" y="4189238"/>
            <a:ext cx="5352586" cy="1323439"/>
          </a:xfrm>
          <a:prstGeom prst="rect">
            <a:avLst/>
          </a:prstGeom>
          <a:solidFill>
            <a:srgbClr val="FFFFCC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DESY, Hamburg U. </a:t>
            </a:r>
          </a:p>
          <a:p>
            <a:r>
              <a:rPr lang="en-US" sz="2000" dirty="0"/>
              <a:t>aim for sustained SRF accelerator technology</a:t>
            </a:r>
          </a:p>
          <a:p>
            <a:r>
              <a:rPr lang="en-US" sz="2000" i="1" dirty="0"/>
              <a:t>10y Goal: &gt;70 MV/m with a Q</a:t>
            </a:r>
            <a:r>
              <a:rPr lang="en-US" sz="2000" i="1" baseline="-25000" dirty="0"/>
              <a:t>0</a:t>
            </a:r>
            <a:r>
              <a:rPr lang="en-US" sz="2000" i="1" dirty="0"/>
              <a:t> of 1x10</a:t>
            </a:r>
            <a:r>
              <a:rPr lang="en-US" sz="2000" i="1" baseline="30000" dirty="0"/>
              <a:t>10</a:t>
            </a:r>
            <a:r>
              <a:rPr lang="en-US" sz="2000" i="1" dirty="0"/>
              <a:t> and at 4K</a:t>
            </a:r>
          </a:p>
          <a:p>
            <a:r>
              <a:rPr lang="en-US" sz="2000" i="1" dirty="0"/>
              <a:t>contact: </a:t>
            </a:r>
            <a:r>
              <a:rPr lang="en-US" sz="2000" i="1" dirty="0" err="1"/>
              <a:t>M.Wenskat</a:t>
            </a:r>
            <a:r>
              <a:rPr lang="en-US" sz="2000" i="1" dirty="0"/>
              <a:t>, DESY</a:t>
            </a:r>
          </a:p>
        </p:txBody>
      </p:sp>
      <p:sp>
        <p:nvSpPr>
          <p:cNvPr id="41" name="Rechteck 40"/>
          <p:cNvSpPr/>
          <p:nvPr/>
        </p:nvSpPr>
        <p:spPr>
          <a:xfrm>
            <a:off x="6620133" y="5634453"/>
            <a:ext cx="424673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/>
              <a:t>G. </a:t>
            </a:r>
            <a:r>
              <a:rPr lang="en-US" sz="1400" dirty="0" err="1"/>
              <a:t>Deyu</a:t>
            </a:r>
            <a:r>
              <a:rPr lang="en-US" sz="1400" dirty="0"/>
              <a:t> et al., „Al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r>
              <a:rPr lang="en-US" sz="1400" baseline="-25000" dirty="0"/>
              <a:t>3</a:t>
            </a:r>
            <a:r>
              <a:rPr lang="en-US" sz="1400" dirty="0"/>
              <a:t> coating of Superconducting Niobium Cavities with thermal ALD“, in preparation</a:t>
            </a:r>
            <a:endParaRPr lang="en-GB" sz="1400" dirty="0"/>
          </a:p>
        </p:txBody>
      </p:sp>
      <p:sp>
        <p:nvSpPr>
          <p:cNvPr id="42" name="Rechteck 41"/>
          <p:cNvSpPr/>
          <p:nvPr/>
        </p:nvSpPr>
        <p:spPr>
          <a:xfrm>
            <a:off x="495302" y="3857316"/>
            <a:ext cx="36536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SMART recipe leads to a T</a:t>
            </a:r>
            <a:r>
              <a:rPr lang="en-US" sz="1400" b="1" baseline="-25000" dirty="0"/>
              <a:t>c</a:t>
            </a:r>
            <a:r>
              <a:rPr lang="en-US" sz="1400" b="1" dirty="0"/>
              <a:t> of 15.4 K </a:t>
            </a:r>
            <a:r>
              <a:rPr lang="en-US" sz="1400" dirty="0"/>
              <a:t>on </a:t>
            </a:r>
            <a:r>
              <a:rPr lang="en-US" sz="1400" dirty="0" err="1"/>
              <a:t>Nb</a:t>
            </a:r>
            <a:r>
              <a:rPr lang="en-US" sz="1400" dirty="0"/>
              <a:t>-samples coated with 15 / 25 nm of </a:t>
            </a:r>
            <a:r>
              <a:rPr lang="en-US" sz="1400" dirty="0" err="1"/>
              <a:t>AlN</a:t>
            </a:r>
            <a:r>
              <a:rPr lang="en-US" sz="1400" dirty="0"/>
              <a:t> / </a:t>
            </a:r>
            <a:r>
              <a:rPr lang="en-US" sz="1400" dirty="0" err="1"/>
              <a:t>NbTiN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17360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12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600944"/>
            <a:ext cx="10515600" cy="1921480"/>
          </a:xfrm>
        </p:spPr>
        <p:txBody>
          <a:bodyPr>
            <a:norm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de-DE" dirty="0"/>
              <a:t>Proton Driver </a:t>
            </a:r>
            <a:r>
              <a:rPr lang="de-DE" dirty="0" err="1"/>
              <a:t>Accelerators</a:t>
            </a:r>
            <a:br>
              <a:rPr lang="de-DE" dirty="0"/>
            </a:br>
            <a:br>
              <a:rPr lang="de-DE" dirty="0"/>
            </a:br>
            <a:r>
              <a:rPr lang="de-DE" sz="2800" dirty="0" err="1"/>
              <a:t>or</a:t>
            </a:r>
            <a:r>
              <a:rPr lang="de-DE" sz="2800" dirty="0"/>
              <a:t>: Best </a:t>
            </a:r>
            <a:r>
              <a:rPr lang="de-DE" sz="2800" dirty="0" err="1"/>
              <a:t>attainable</a:t>
            </a:r>
            <a:r>
              <a:rPr lang="de-DE" sz="2800" dirty="0"/>
              <a:t> </a:t>
            </a:r>
            <a:r>
              <a:rPr lang="de-DE" sz="2800" dirty="0" err="1"/>
              <a:t>Grid</a:t>
            </a:r>
            <a:r>
              <a:rPr lang="de-DE" sz="2800" dirty="0"/>
              <a:t>-</a:t>
            </a:r>
            <a:r>
              <a:rPr lang="de-DE" sz="2800" dirty="0" err="1"/>
              <a:t>to</a:t>
            </a:r>
            <a:r>
              <a:rPr lang="de-DE" sz="2800" dirty="0"/>
              <a:t>-Beam </a:t>
            </a:r>
            <a:r>
              <a:rPr lang="de-DE" sz="2800" dirty="0" err="1"/>
              <a:t>efficiency</a:t>
            </a:r>
            <a:r>
              <a:rPr lang="de-DE" sz="2800" dirty="0"/>
              <a:t>?</a:t>
            </a:r>
            <a:endParaRPr lang="de-CH" sz="2800" dirty="0"/>
          </a:p>
        </p:txBody>
      </p:sp>
    </p:spTree>
    <p:extLst>
      <p:ext uri="{BB962C8B-B14F-4D97-AF65-F5344CB8AC3E}">
        <p14:creationId xmlns:p14="http://schemas.microsoft.com/office/powerpoint/2010/main" val="819361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BDE102-CE64-4397-87E3-0AF0BBCCE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870" y="163728"/>
            <a:ext cx="10515600" cy="778979"/>
          </a:xfrm>
        </p:spPr>
        <p:txBody>
          <a:bodyPr/>
          <a:lstStyle/>
          <a:p>
            <a:pPr algn="ctr"/>
            <a:r>
              <a:rPr lang="en-US" dirty="0"/>
              <a:t>Comparison: Megawatt p-Drivers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029FEB3-1F5A-41EA-B0DA-1C0B41264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13</a:t>
            </a:fld>
            <a:endParaRPr lang="en-GB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D903A2A-24DA-4F66-8FED-F38BACCB1F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4000" y="1982196"/>
            <a:ext cx="3751558" cy="115212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970A3DAA-99A5-4F1A-9949-15B4135E8AE8}"/>
              </a:ext>
            </a:extLst>
          </p:cNvPr>
          <p:cNvSpPr txBox="1"/>
          <p:nvPr/>
        </p:nvSpPr>
        <p:spPr>
          <a:xfrm>
            <a:off x="8227493" y="1763622"/>
            <a:ext cx="3542860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200" dirty="0" err="1">
                <a:solidFill>
                  <a:srgbClr val="000000"/>
                </a:solidFill>
                <a:latin typeface="Calibri"/>
              </a:rPr>
              <a:t>Yakovlev</a:t>
            </a:r>
            <a:r>
              <a:rPr lang="de-DE" sz="1200" dirty="0">
                <a:solidFill>
                  <a:srgbClr val="000000"/>
                </a:solidFill>
                <a:latin typeface="Calibri"/>
              </a:rPr>
              <a:t>, FNAL, </a:t>
            </a:r>
            <a:r>
              <a:rPr lang="de-DE" sz="1200" dirty="0" err="1">
                <a:solidFill>
                  <a:srgbClr val="000000"/>
                </a:solidFill>
                <a:latin typeface="Calibri"/>
              </a:rPr>
              <a:t>invited</a:t>
            </a:r>
            <a:r>
              <a:rPr lang="de-DE" sz="1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alibri"/>
              </a:rPr>
              <a:t>talk</a:t>
            </a:r>
            <a:r>
              <a:rPr lang="de-DE" sz="1200" dirty="0">
                <a:solidFill>
                  <a:srgbClr val="000000"/>
                </a:solidFill>
                <a:latin typeface="Calibri"/>
              </a:rPr>
              <a:t>, IPAC 2017</a:t>
            </a:r>
            <a:endParaRPr lang="de-CH" sz="1200" dirty="0" err="1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8E9707CF-57F8-460C-8F5A-0AF5635A5E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7001983"/>
              </p:ext>
            </p:extLst>
          </p:nvPr>
        </p:nvGraphicFramePr>
        <p:xfrm>
          <a:off x="2974338" y="4361055"/>
          <a:ext cx="8758655" cy="16306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73868">
                  <a:extLst>
                    <a:ext uri="{9D8B030D-6E8A-4147-A177-3AD203B41FA5}">
                      <a16:colId xmlns:a16="http://schemas.microsoft.com/office/drawing/2014/main" val="673235513"/>
                    </a:ext>
                  </a:extLst>
                </a:gridCol>
                <a:gridCol w="2074107">
                  <a:extLst>
                    <a:ext uri="{9D8B030D-6E8A-4147-A177-3AD203B41FA5}">
                      <a16:colId xmlns:a16="http://schemas.microsoft.com/office/drawing/2014/main" val="101845517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1566799971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553407664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360646081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2342097213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21305970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facility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accelerator</a:t>
                      </a:r>
                      <a:r>
                        <a:rPr lang="de-DE" sz="1400" dirty="0"/>
                        <a:t> type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Economy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Energy </a:t>
                      </a:r>
                      <a:r>
                        <a:rPr lang="de-CH" sz="1400" dirty="0" err="1"/>
                        <a:t>Reach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Power </a:t>
                      </a:r>
                      <a:r>
                        <a:rPr lang="de-CH" sz="1400" dirty="0" err="1"/>
                        <a:t>Reach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operational </a:t>
                      </a:r>
                      <a:r>
                        <a:rPr lang="de-CH" sz="1400" dirty="0" err="1"/>
                        <a:t>complexity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grid</a:t>
                      </a:r>
                      <a:r>
                        <a:rPr lang="de-DE" sz="1400" dirty="0"/>
                        <a:t>-</a:t>
                      </a:r>
                      <a:r>
                        <a:rPr lang="de-DE" sz="1400" dirty="0" err="1"/>
                        <a:t>to</a:t>
                      </a:r>
                      <a:r>
                        <a:rPr lang="de-DE" sz="1400" dirty="0"/>
                        <a:t>-beam Efficiency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039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dirty="0"/>
                        <a:t>SNS</a:t>
                      </a:r>
                      <a:endParaRPr lang="de-CH" sz="14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superconducting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linac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9%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012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dirty="0"/>
                        <a:t>J-PARC</a:t>
                      </a:r>
                      <a:endParaRPr lang="de-CH" sz="14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rapid </a:t>
                      </a:r>
                      <a:r>
                        <a:rPr lang="de-DE" sz="1400" dirty="0" err="1"/>
                        <a:t>cycling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synchrotron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3%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82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dirty="0"/>
                        <a:t>PSI</a:t>
                      </a:r>
                      <a:endParaRPr lang="de-CH" sz="14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isochronous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cyclotron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18%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6281368"/>
                  </a:ext>
                </a:extLst>
              </a:tr>
            </a:tbl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D4B461E9-EF96-4F92-9031-DC40C0A62BBF}"/>
              </a:ext>
            </a:extLst>
          </p:cNvPr>
          <p:cNvSpPr txBox="1"/>
          <p:nvPr/>
        </p:nvSpPr>
        <p:spPr>
          <a:xfrm>
            <a:off x="8126618" y="1037966"/>
            <a:ext cx="39948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Workshop: Efficiency of Proton Driver Accelerators, 2016, PSI</a:t>
            </a:r>
          </a:p>
          <a:p>
            <a:r>
              <a:rPr lang="en-GB" sz="1200" dirty="0">
                <a:hlinkClick r:id="rId4"/>
              </a:rPr>
              <a:t>https://indico.psi.ch/event/3848/</a:t>
            </a:r>
            <a:r>
              <a:rPr lang="en-GB" sz="1200" dirty="0"/>
              <a:t> 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202BB9E-39E2-4EA8-A7EB-34E27F850E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10" y="1037966"/>
            <a:ext cx="3846251" cy="215040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CBCA97D8-966B-4FBD-9338-364FA4CCC8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2979" y="1037966"/>
            <a:ext cx="3526042" cy="223473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9B35B0A7-BE13-4A68-BCCF-3ADC04ECF27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843" t="5695" r="8638" b="2899"/>
          <a:stretch/>
        </p:blipFill>
        <p:spPr>
          <a:xfrm>
            <a:off x="2974338" y="2073957"/>
            <a:ext cx="1996804" cy="2150404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E344EF88-2272-4111-ADBE-5F0B14F04C1C}"/>
              </a:ext>
            </a:extLst>
          </p:cNvPr>
          <p:cNvSpPr txBox="1"/>
          <p:nvPr/>
        </p:nvSpPr>
        <p:spPr>
          <a:xfrm>
            <a:off x="211200" y="4361055"/>
            <a:ext cx="26585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Megawatt </a:t>
            </a:r>
            <a:r>
              <a:rPr lang="de-DE" b="1" dirty="0" err="1"/>
              <a:t>class</a:t>
            </a:r>
            <a:r>
              <a:rPr lang="de-DE" b="1" dirty="0"/>
              <a:t> </a:t>
            </a:r>
            <a:r>
              <a:rPr lang="de-DE" b="1" dirty="0" err="1"/>
              <a:t>facilities</a:t>
            </a:r>
            <a:r>
              <a:rPr lang="de-DE" b="1" dirty="0"/>
              <a:t> </a:t>
            </a:r>
            <a:r>
              <a:rPr lang="de-DE" b="1" dirty="0" err="1"/>
              <a:t>operating</a:t>
            </a:r>
            <a:r>
              <a:rPr lang="de-DE" b="1" dirty="0"/>
              <a:t> </a:t>
            </a:r>
            <a:r>
              <a:rPr lang="de-DE" b="1" dirty="0" err="1"/>
              <a:t>today</a:t>
            </a:r>
            <a:r>
              <a:rPr lang="de-DE" b="1" dirty="0"/>
              <a:t>:</a:t>
            </a:r>
          </a:p>
          <a:p>
            <a:endParaRPr lang="de-DE" b="1" dirty="0"/>
          </a:p>
          <a:p>
            <a:r>
              <a:rPr lang="de-DE" b="1" dirty="0" err="1"/>
              <a:t>optimized</a:t>
            </a:r>
            <a:r>
              <a:rPr lang="de-DE" b="1" dirty="0"/>
              <a:t>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application</a:t>
            </a:r>
            <a:r>
              <a:rPr lang="de-DE" b="1" dirty="0"/>
              <a:t>, not </a:t>
            </a:r>
            <a:r>
              <a:rPr lang="de-DE" b="1" dirty="0" err="1"/>
              <a:t>efficiency</a:t>
            </a:r>
            <a:endParaRPr lang="en-GB" b="1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B99CAD7-B372-D850-A060-795929F4B24D}"/>
              </a:ext>
            </a:extLst>
          </p:cNvPr>
          <p:cNvSpPr txBox="1"/>
          <p:nvPr/>
        </p:nvSpPr>
        <p:spPr>
          <a:xfrm>
            <a:off x="3629403" y="3947362"/>
            <a:ext cx="1341739" cy="276999"/>
          </a:xfrm>
          <a:prstGeom prst="rect">
            <a:avLst/>
          </a:prstGeom>
          <a:solidFill>
            <a:schemeClr val="tx1">
              <a:alpha val="18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>
                <a:solidFill>
                  <a:schemeClr val="bg1"/>
                </a:solidFill>
              </a:rPr>
              <a:t>590 MeV, 1.4 MW</a:t>
            </a:r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069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8F6B7F8E-2B6E-483E-849E-48987094F21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066" y="3449890"/>
            <a:ext cx="4393934" cy="292928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3E198F4-8839-413D-8163-AB8A1989D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86920"/>
            <a:ext cx="10800000" cy="936000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de-DE" dirty="0" err="1"/>
              <a:t>Superconducting</a:t>
            </a:r>
            <a:r>
              <a:rPr lang="de-DE" dirty="0"/>
              <a:t> </a:t>
            </a:r>
            <a:r>
              <a:rPr lang="de-DE" dirty="0" err="1"/>
              <a:t>Linac</a:t>
            </a:r>
            <a:r>
              <a:rPr lang="de-DE" dirty="0"/>
              <a:t> :  High Efficiency Potential</a:t>
            </a:r>
            <a:br>
              <a:rPr lang="de-DE" dirty="0"/>
            </a:br>
            <a:br>
              <a:rPr lang="de-DE" sz="1100" dirty="0"/>
            </a:br>
            <a:r>
              <a:rPr lang="de-DE" sz="2200" dirty="0" err="1"/>
              <a:t>example</a:t>
            </a:r>
            <a:r>
              <a:rPr lang="de-DE" sz="2200" dirty="0"/>
              <a:t>: PIP-II design of </a:t>
            </a:r>
            <a:r>
              <a:rPr lang="de-DE" sz="2200" dirty="0" err="1"/>
              <a:t>Fermilab</a:t>
            </a:r>
            <a:endParaRPr lang="en-GB" sz="22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29CA8FD-F8E5-4B54-9D80-B2C598DC8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14</a:t>
            </a:fld>
            <a:endParaRPr lang="en-GB"/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B7927A1C-DDF5-4446-B732-497A522834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924830"/>
              </p:ext>
            </p:extLst>
          </p:nvPr>
        </p:nvGraphicFramePr>
        <p:xfrm>
          <a:off x="761395" y="4365000"/>
          <a:ext cx="6802651" cy="1259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74107">
                  <a:extLst>
                    <a:ext uri="{9D8B030D-6E8A-4147-A177-3AD203B41FA5}">
                      <a16:colId xmlns:a16="http://schemas.microsoft.com/office/drawing/2014/main" val="101845517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1566799971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553407664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360646081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21305970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operating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regime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err="1"/>
                        <a:t>avg</a:t>
                      </a:r>
                      <a:r>
                        <a:rPr lang="de-CH" sz="1400" dirty="0"/>
                        <a:t>. RF power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err="1"/>
                        <a:t>cryogenic</a:t>
                      </a:r>
                      <a:r>
                        <a:rPr lang="de-CH" sz="1400" dirty="0"/>
                        <a:t> power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err="1"/>
                        <a:t>avg</a:t>
                      </a:r>
                      <a:r>
                        <a:rPr lang="de-CH" sz="1400" dirty="0"/>
                        <a:t>. beam power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grid</a:t>
                      </a:r>
                      <a:r>
                        <a:rPr lang="de-DE" sz="1400" dirty="0"/>
                        <a:t>-</a:t>
                      </a:r>
                      <a:r>
                        <a:rPr lang="de-DE" sz="1400" dirty="0" err="1"/>
                        <a:t>to</a:t>
                      </a:r>
                      <a:r>
                        <a:rPr lang="de-DE" sz="1400" dirty="0"/>
                        <a:t>-beam Efficiency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039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PIP-II </a:t>
                      </a:r>
                      <a:r>
                        <a:rPr lang="de-DE" sz="1400" dirty="0" err="1"/>
                        <a:t>pulsed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operation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1.44MW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1.19MW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17.6kW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0.7%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012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PIP-II CW </a:t>
                      </a:r>
                      <a:r>
                        <a:rPr lang="de-DE" sz="1400" dirty="0" err="1"/>
                        <a:t>operation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9.10MW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1.83MW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1.60MW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15%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82119"/>
                  </a:ext>
                </a:extLst>
              </a:tr>
            </a:tbl>
          </a:graphicData>
        </a:graphic>
      </p:graphicFrame>
      <p:pic>
        <p:nvPicPr>
          <p:cNvPr id="6" name="Grafik 5">
            <a:extLst>
              <a:ext uri="{FF2B5EF4-FFF2-40B4-BE49-F238E27FC236}">
                <a16:creationId xmlns:a16="http://schemas.microsoft.com/office/drawing/2014/main" id="{B78B2FA4-A278-4392-94D7-51E9223E13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95" y="1413000"/>
            <a:ext cx="5407488" cy="1576527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3CB3B940-78AD-46FB-A3A0-114B276E0D4C}"/>
              </a:ext>
            </a:extLst>
          </p:cNvPr>
          <p:cNvSpPr txBox="1"/>
          <p:nvPr/>
        </p:nvSpPr>
        <p:spPr>
          <a:xfrm>
            <a:off x="6816000" y="1485000"/>
            <a:ext cx="511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PIP-II base parameters</a:t>
            </a:r>
            <a:r>
              <a:rPr lang="en-US"/>
              <a:t>:</a:t>
            </a:r>
          </a:p>
          <a:p>
            <a:pPr marL="285750" indent="-285750">
              <a:buFontTx/>
              <a:buChar char="-"/>
            </a:pPr>
            <a:r>
              <a:rPr lang="en-US" b="1"/>
              <a:t>H</a:t>
            </a:r>
            <a:r>
              <a:rPr lang="en-US" b="1" baseline="30000"/>
              <a:t>-</a:t>
            </a:r>
            <a:r>
              <a:rPr lang="en-US" b="1"/>
              <a:t>, 800MeV, 2.0mA</a:t>
            </a:r>
            <a:r>
              <a:rPr lang="en-US"/>
              <a:t>, part of Fermilab complex </a:t>
            </a:r>
          </a:p>
          <a:p>
            <a:pPr marL="285750" indent="-285750">
              <a:buFontTx/>
              <a:buChar char="-"/>
            </a:pPr>
            <a:r>
              <a:rPr lang="en-US"/>
              <a:t>aim: neutrino production (1MW @ 60..120GeV)</a:t>
            </a:r>
          </a:p>
          <a:p>
            <a:pPr marL="285750" indent="-285750">
              <a:buFontTx/>
              <a:buChar char="-"/>
            </a:pPr>
            <a:r>
              <a:rPr lang="en-US"/>
              <a:t>CW operation as upgrade path</a:t>
            </a:r>
          </a:p>
        </p:txBody>
      </p:sp>
      <p:sp>
        <p:nvSpPr>
          <p:cNvPr id="11" name="Pfeil: nach oben 10">
            <a:extLst>
              <a:ext uri="{FF2B5EF4-FFF2-40B4-BE49-F238E27FC236}">
                <a16:creationId xmlns:a16="http://schemas.microsoft.com/office/drawing/2014/main" id="{C772AC25-DB0E-4A28-A732-2F91D9A7D5C7}"/>
              </a:ext>
            </a:extLst>
          </p:cNvPr>
          <p:cNvSpPr/>
          <p:nvPr/>
        </p:nvSpPr>
        <p:spPr bwMode="auto">
          <a:xfrm>
            <a:off x="4800000" y="3120706"/>
            <a:ext cx="1089099" cy="639052"/>
          </a:xfrm>
          <a:prstGeom prst="upArrow">
            <a:avLst>
              <a:gd name="adj1" fmla="val 84502"/>
              <a:gd name="adj2" fmla="val 50596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21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highest</a:t>
            </a:r>
            <a:r>
              <a:rPr kumimoji="0" lang="de-DE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sz="1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efficiency</a:t>
            </a:r>
            <a:endParaRPr kumimoji="0" lang="en-GB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D64D199-9CB4-4005-AF51-C14466CAE091}"/>
              </a:ext>
            </a:extLst>
          </p:cNvPr>
          <p:cNvSpPr txBox="1"/>
          <p:nvPr/>
        </p:nvSpPr>
        <p:spPr>
          <a:xfrm>
            <a:off x="3771900" y="5805000"/>
            <a:ext cx="3908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/>
              <a:t>[</a:t>
            </a:r>
            <a:r>
              <a:rPr lang="de-DE" sz="1400" b="1" dirty="0" err="1"/>
              <a:t>from</a:t>
            </a:r>
            <a:r>
              <a:rPr lang="de-DE" sz="1400" b="1" dirty="0"/>
              <a:t> </a:t>
            </a:r>
            <a:r>
              <a:rPr lang="de-DE" sz="1400" b="1" dirty="0" err="1"/>
              <a:t>presentation</a:t>
            </a:r>
            <a:r>
              <a:rPr lang="de-DE" sz="1400" b="1" dirty="0"/>
              <a:t> </a:t>
            </a:r>
            <a:r>
              <a:rPr lang="de-DE" sz="1400" b="1" dirty="0" err="1"/>
              <a:t>B.Chase</a:t>
            </a:r>
            <a:r>
              <a:rPr lang="de-DE" sz="1400" b="1" dirty="0"/>
              <a:t>, </a:t>
            </a:r>
            <a:r>
              <a:rPr lang="de-DE" sz="1400" b="1" dirty="0" err="1"/>
              <a:t>Y.Yakovlev</a:t>
            </a:r>
            <a:r>
              <a:rPr lang="de-DE" sz="1400" b="1" dirty="0"/>
              <a:t>, 2018]</a:t>
            </a:r>
            <a:endParaRPr lang="en-GB" sz="1400" b="1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2AD64BE-5F24-4EDA-A5F1-09B9D809706A}"/>
              </a:ext>
            </a:extLst>
          </p:cNvPr>
          <p:cNvSpPr txBox="1"/>
          <p:nvPr/>
        </p:nvSpPr>
        <p:spPr>
          <a:xfrm>
            <a:off x="6816000" y="3113588"/>
            <a:ext cx="511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not efficient in pulsed operation:</a:t>
            </a:r>
          </a:p>
        </p:txBody>
      </p:sp>
    </p:spTree>
    <p:extLst>
      <p:ext uri="{BB962C8B-B14F-4D97-AF65-F5344CB8AC3E}">
        <p14:creationId xmlns:p14="http://schemas.microsoft.com/office/powerpoint/2010/main" val="40235012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C7FABA-E114-4EAC-B47A-CB8B9DC35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0532"/>
            <a:ext cx="10515600" cy="778979"/>
          </a:xfrm>
        </p:spPr>
        <p:txBody>
          <a:bodyPr/>
          <a:lstStyle/>
          <a:p>
            <a:r>
              <a:rPr lang="de-DE" dirty="0"/>
              <a:t>Low Loss </a:t>
            </a:r>
            <a:r>
              <a:rPr lang="de-DE" dirty="0" err="1"/>
              <a:t>Superconducting</a:t>
            </a:r>
            <a:r>
              <a:rPr lang="de-DE" dirty="0"/>
              <a:t> Resonators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9B0E6EA-6B02-443F-B26F-304C9DA5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15</a:t>
            </a:fld>
            <a:endParaRPr lang="en-GB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28C3F9FC-E6F5-408A-BAE7-DBEF3C10B70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39" y="1234750"/>
            <a:ext cx="736387" cy="259801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F07269BA-B276-40CD-AF56-C0C8B1CE36E7}"/>
              </a:ext>
            </a:extLst>
          </p:cNvPr>
          <p:cNvSpPr txBox="1"/>
          <p:nvPr/>
        </p:nvSpPr>
        <p:spPr>
          <a:xfrm>
            <a:off x="1425958" y="4167704"/>
            <a:ext cx="2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  3‘000 </a:t>
            </a:r>
            <a:r>
              <a:rPr lang="de-DE" dirty="0" err="1"/>
              <a:t>church</a:t>
            </a:r>
            <a:r>
              <a:rPr lang="de-DE" dirty="0"/>
              <a:t> bell</a:t>
            </a:r>
            <a:endParaRPr lang="en-GB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47E8C05C-022F-48D1-80A8-710336D6FCF6}"/>
              </a:ext>
            </a:extLst>
          </p:cNvPr>
          <p:cNvSpPr txBox="1"/>
          <p:nvPr/>
        </p:nvSpPr>
        <p:spPr>
          <a:xfrm>
            <a:off x="1533957" y="3694564"/>
            <a:ext cx="223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50‘000 </a:t>
            </a:r>
            <a:r>
              <a:rPr lang="de-DE" dirty="0" err="1"/>
              <a:t>Cu</a:t>
            </a:r>
            <a:r>
              <a:rPr lang="de-DE" dirty="0"/>
              <a:t> </a:t>
            </a:r>
            <a:r>
              <a:rPr lang="de-DE" dirty="0" err="1"/>
              <a:t>resonator</a:t>
            </a:r>
            <a:endParaRPr lang="en-GB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BB0F0A20-2A73-47D2-8BF8-8D57C66DB4E1}"/>
              </a:ext>
            </a:extLst>
          </p:cNvPr>
          <p:cNvSpPr txBox="1"/>
          <p:nvPr/>
        </p:nvSpPr>
        <p:spPr>
          <a:xfrm>
            <a:off x="1455420" y="1507012"/>
            <a:ext cx="223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2</a:t>
            </a:r>
            <a:r>
              <a:rPr lang="de-DE" b="1" dirty="0">
                <a:sym typeface="Symbol" panose="05050102010706020507" pitchFamily="18" charset="2"/>
              </a:rPr>
              <a:t></a:t>
            </a:r>
            <a:r>
              <a:rPr lang="de-DE" b="1" dirty="0"/>
              <a:t>10</a:t>
            </a:r>
            <a:r>
              <a:rPr lang="de-DE" b="1" baseline="30000" dirty="0"/>
              <a:t>10</a:t>
            </a:r>
            <a:r>
              <a:rPr lang="de-DE" b="1" dirty="0"/>
              <a:t> </a:t>
            </a:r>
            <a:r>
              <a:rPr lang="de-DE" b="1" dirty="0" err="1"/>
              <a:t>s.c</a:t>
            </a:r>
            <a:r>
              <a:rPr lang="de-DE" b="1" dirty="0"/>
              <a:t>. </a:t>
            </a:r>
            <a:r>
              <a:rPr lang="de-DE" b="1" dirty="0" err="1"/>
              <a:t>resonator</a:t>
            </a:r>
            <a:endParaRPr lang="en-GB" b="1" dirty="0"/>
          </a:p>
        </p:txBody>
      </p: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9D461333-03F5-4033-AE99-2C2B32385088}"/>
              </a:ext>
            </a:extLst>
          </p:cNvPr>
          <p:cNvGrpSpPr/>
          <p:nvPr/>
        </p:nvGrpSpPr>
        <p:grpSpPr>
          <a:xfrm>
            <a:off x="339427" y="1341000"/>
            <a:ext cx="857143" cy="4608000"/>
            <a:chOff x="162857" y="1341000"/>
            <a:chExt cx="857143" cy="4608000"/>
          </a:xfrm>
        </p:grpSpPr>
        <p:cxnSp>
          <p:nvCxnSpPr>
            <p:cNvPr id="5" name="Gerade Verbindung mit Pfeil 4">
              <a:extLst>
                <a:ext uri="{FF2B5EF4-FFF2-40B4-BE49-F238E27FC236}">
                  <a16:creationId xmlns:a16="http://schemas.microsoft.com/office/drawing/2014/main" id="{44CC9A1A-A9EA-427F-BA6E-B3D87F54EB31}"/>
                </a:ext>
              </a:extLst>
            </p:cNvPr>
            <p:cNvCxnSpPr/>
            <p:nvPr/>
          </p:nvCxnSpPr>
          <p:spPr>
            <a:xfrm flipV="1">
              <a:off x="912000" y="1341000"/>
              <a:ext cx="0" cy="46080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687777A4-1359-4525-80E6-C4A3EFAE65BC}"/>
                </a:ext>
              </a:extLst>
            </p:cNvPr>
            <p:cNvCxnSpPr/>
            <p:nvPr/>
          </p:nvCxnSpPr>
          <p:spPr>
            <a:xfrm>
              <a:off x="804000" y="18450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FD669523-C160-4230-B4F8-A18EAF00E149}"/>
                </a:ext>
              </a:extLst>
            </p:cNvPr>
            <p:cNvCxnSpPr/>
            <p:nvPr/>
          </p:nvCxnSpPr>
          <p:spPr>
            <a:xfrm>
              <a:off x="804000" y="22266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72CA4E02-9DF7-41CC-AE79-6766B8B75452}"/>
                </a:ext>
              </a:extLst>
            </p:cNvPr>
            <p:cNvCxnSpPr/>
            <p:nvPr/>
          </p:nvCxnSpPr>
          <p:spPr>
            <a:xfrm>
              <a:off x="804000" y="26082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E63A62C6-B2AB-4A3F-B726-0619861269F7}"/>
                </a:ext>
              </a:extLst>
            </p:cNvPr>
            <p:cNvCxnSpPr/>
            <p:nvPr/>
          </p:nvCxnSpPr>
          <p:spPr>
            <a:xfrm>
              <a:off x="804000" y="29898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7C1F6915-232E-41FA-B763-47B348A4F19B}"/>
                </a:ext>
              </a:extLst>
            </p:cNvPr>
            <p:cNvCxnSpPr/>
            <p:nvPr/>
          </p:nvCxnSpPr>
          <p:spPr>
            <a:xfrm>
              <a:off x="804000" y="33714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0C8433A6-3DD0-471E-AC4E-57E1FDA7D13D}"/>
                </a:ext>
              </a:extLst>
            </p:cNvPr>
            <p:cNvCxnSpPr/>
            <p:nvPr/>
          </p:nvCxnSpPr>
          <p:spPr>
            <a:xfrm>
              <a:off x="804000" y="37530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87AD9599-4876-4542-8CA6-FBE605E9D339}"/>
                </a:ext>
              </a:extLst>
            </p:cNvPr>
            <p:cNvCxnSpPr/>
            <p:nvPr/>
          </p:nvCxnSpPr>
          <p:spPr>
            <a:xfrm>
              <a:off x="804000" y="41346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>
              <a:extLst>
                <a:ext uri="{FF2B5EF4-FFF2-40B4-BE49-F238E27FC236}">
                  <a16:creationId xmlns:a16="http://schemas.microsoft.com/office/drawing/2014/main" id="{011201CF-5D14-4082-B8EC-A7511E2F9C45}"/>
                </a:ext>
              </a:extLst>
            </p:cNvPr>
            <p:cNvCxnSpPr/>
            <p:nvPr/>
          </p:nvCxnSpPr>
          <p:spPr>
            <a:xfrm>
              <a:off x="804000" y="45162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DC95E8A6-7C9D-454B-8DB4-033D00345268}"/>
                </a:ext>
              </a:extLst>
            </p:cNvPr>
            <p:cNvCxnSpPr/>
            <p:nvPr/>
          </p:nvCxnSpPr>
          <p:spPr>
            <a:xfrm>
              <a:off x="804000" y="48978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E02E9E86-3AD0-464D-B88E-824C0975CA42}"/>
                </a:ext>
              </a:extLst>
            </p:cNvPr>
            <p:cNvCxnSpPr/>
            <p:nvPr/>
          </p:nvCxnSpPr>
          <p:spPr>
            <a:xfrm>
              <a:off x="804000" y="52794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r Verbinder 16">
              <a:extLst>
                <a:ext uri="{FF2B5EF4-FFF2-40B4-BE49-F238E27FC236}">
                  <a16:creationId xmlns:a16="http://schemas.microsoft.com/office/drawing/2014/main" id="{0142B7CD-E4D6-462D-A3FF-A8AE785E3022}"/>
                </a:ext>
              </a:extLst>
            </p:cNvPr>
            <p:cNvCxnSpPr/>
            <p:nvPr/>
          </p:nvCxnSpPr>
          <p:spPr>
            <a:xfrm>
              <a:off x="804000" y="56610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180713" y="5445000"/>
              <a:ext cx="43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1</a:t>
              </a:r>
              <a:endParaRPr lang="en-GB" dirty="0"/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9D81E6D0-0F2A-42F0-96B5-7CADB8CA4342}"/>
                </a:ext>
              </a:extLst>
            </p:cNvPr>
            <p:cNvSpPr txBox="1"/>
            <p:nvPr/>
          </p:nvSpPr>
          <p:spPr>
            <a:xfrm>
              <a:off x="162857" y="3568334"/>
              <a:ext cx="5714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10</a:t>
              </a:r>
              <a:r>
                <a:rPr lang="de-DE" baseline="30000" dirty="0"/>
                <a:t>5</a:t>
              </a:r>
              <a:endParaRPr lang="en-GB" baseline="30000" dirty="0"/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F6E40D1F-0BA0-4B59-96DE-DC79FB6DB74B}"/>
                </a:ext>
              </a:extLst>
            </p:cNvPr>
            <p:cNvSpPr txBox="1"/>
            <p:nvPr/>
          </p:nvSpPr>
          <p:spPr>
            <a:xfrm>
              <a:off x="168133" y="1629000"/>
              <a:ext cx="5714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10</a:t>
              </a:r>
              <a:r>
                <a:rPr lang="de-DE" baseline="30000" dirty="0"/>
                <a:t>10</a:t>
              </a:r>
              <a:endParaRPr lang="en-GB" baseline="30000" dirty="0"/>
            </a:p>
          </p:txBody>
        </p:sp>
      </p:grpSp>
      <p:sp>
        <p:nvSpPr>
          <p:cNvPr id="4" name="Textfeld 3">
            <a:extLst>
              <a:ext uri="{FF2B5EF4-FFF2-40B4-BE49-F238E27FC236}">
                <a16:creationId xmlns:a16="http://schemas.microsoft.com/office/drawing/2014/main" id="{9388F555-33A0-49E6-9A55-381BFA787D2E}"/>
              </a:ext>
            </a:extLst>
          </p:cNvPr>
          <p:cNvSpPr txBox="1"/>
          <p:nvPr/>
        </p:nvSpPr>
        <p:spPr>
          <a:xfrm>
            <a:off x="3945730" y="2072280"/>
            <a:ext cx="4171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C00000"/>
                </a:solidFill>
              </a:rPr>
              <a:t>Q</a:t>
            </a:r>
            <a:r>
              <a:rPr lang="de-DE" b="1" baseline="-25000" dirty="0">
                <a:solidFill>
                  <a:srgbClr val="C00000"/>
                </a:solidFill>
              </a:rPr>
              <a:t>0</a:t>
            </a:r>
            <a:r>
              <a:rPr lang="de-DE" b="1" dirty="0">
                <a:solidFill>
                  <a:srgbClr val="C00000"/>
                </a:solidFill>
              </a:rPr>
              <a:t> = </a:t>
            </a:r>
            <a:r>
              <a:rPr lang="de-DE" b="1" dirty="0" err="1">
                <a:solidFill>
                  <a:srgbClr val="C00000"/>
                </a:solidFill>
              </a:rPr>
              <a:t>quality</a:t>
            </a:r>
            <a:r>
              <a:rPr lang="de-DE" b="1" dirty="0">
                <a:solidFill>
                  <a:srgbClr val="C00000"/>
                </a:solidFill>
              </a:rPr>
              <a:t> </a:t>
            </a:r>
            <a:r>
              <a:rPr lang="de-DE" b="1" dirty="0" err="1">
                <a:solidFill>
                  <a:srgbClr val="C00000"/>
                </a:solidFill>
              </a:rPr>
              <a:t>factor</a:t>
            </a:r>
            <a:r>
              <a:rPr lang="de-DE" b="1" dirty="0">
                <a:solidFill>
                  <a:srgbClr val="C00000"/>
                </a:solidFill>
              </a:rPr>
              <a:t> </a:t>
            </a:r>
          </a:p>
          <a:p>
            <a:r>
              <a:rPr lang="de-DE" dirty="0">
                <a:sym typeface="Symbol" panose="05050102010706020507" pitchFamily="18" charset="2"/>
              </a:rPr>
              <a:t> </a:t>
            </a:r>
            <a:r>
              <a:rPr lang="de-DE" dirty="0"/>
              <a:t>e-</a:t>
            </a:r>
            <a:r>
              <a:rPr lang="de-DE" dirty="0" err="1"/>
              <a:t>folding</a:t>
            </a:r>
            <a:r>
              <a:rPr lang="de-DE" dirty="0"/>
              <a:t> </a:t>
            </a:r>
            <a:r>
              <a:rPr lang="de-DE" dirty="0" err="1"/>
              <a:t>decay</a:t>
            </a:r>
            <a:r>
              <a:rPr lang="de-DE" dirty="0"/>
              <a:t> and </a:t>
            </a:r>
            <a:r>
              <a:rPr lang="de-DE" dirty="0" err="1"/>
              <a:t>resonance</a:t>
            </a:r>
            <a:r>
              <a:rPr lang="de-DE" dirty="0"/>
              <a:t> </a:t>
            </a:r>
            <a:r>
              <a:rPr lang="de-DE" dirty="0" err="1"/>
              <a:t>width</a:t>
            </a:r>
            <a:endParaRPr lang="de-DE" dirty="0"/>
          </a:p>
        </p:txBody>
      </p:sp>
      <p:grpSp>
        <p:nvGrpSpPr>
          <p:cNvPr id="19" name="Gruppieren 18"/>
          <p:cNvGrpSpPr/>
          <p:nvPr/>
        </p:nvGrpSpPr>
        <p:grpSpPr>
          <a:xfrm>
            <a:off x="8039931" y="1059511"/>
            <a:ext cx="3729198" cy="3522228"/>
            <a:chOff x="7624602" y="738590"/>
            <a:chExt cx="3729198" cy="3522228"/>
          </a:xfrm>
        </p:grpSpPr>
        <p:pic>
          <p:nvPicPr>
            <p:cNvPr id="26" name="Grafik 2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4602" y="1125977"/>
              <a:ext cx="3729198" cy="3134841"/>
            </a:xfrm>
            <a:prstGeom prst="rect">
              <a:avLst/>
            </a:prstGeom>
          </p:spPr>
        </p:pic>
        <p:sp>
          <p:nvSpPr>
            <p:cNvPr id="6" name="Rechteck 5"/>
            <p:cNvSpPr/>
            <p:nvPr/>
          </p:nvSpPr>
          <p:spPr>
            <a:xfrm>
              <a:off x="8355304" y="738590"/>
              <a:ext cx="273010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CH" sz="1200" b="1" dirty="0">
                  <a:solidFill>
                    <a:srgbClr val="000000"/>
                  </a:solidFill>
                </a:rPr>
                <a:t>high Q </a:t>
              </a:r>
              <a:r>
                <a:rPr lang="de-CH" sz="1200" b="1" dirty="0" err="1">
                  <a:solidFill>
                    <a:srgbClr val="000000"/>
                  </a:solidFill>
                </a:rPr>
                <a:t>resonators</a:t>
              </a:r>
              <a:r>
                <a:rPr lang="de-CH" sz="1200" b="1" dirty="0">
                  <a:solidFill>
                    <a:srgbClr val="000000"/>
                  </a:solidFill>
                </a:rPr>
                <a:t>, 1.3GHz, 2K, FNAL</a:t>
              </a:r>
            </a:p>
            <a:p>
              <a:pPr algn="ctr"/>
              <a:r>
                <a:rPr lang="de-CH" sz="1200" dirty="0">
                  <a:solidFill>
                    <a:srgbClr val="000000"/>
                  </a:solidFill>
                </a:rPr>
                <a:t>[</a:t>
              </a:r>
              <a:r>
                <a:rPr lang="de-CH" sz="1200" dirty="0" err="1">
                  <a:solidFill>
                    <a:srgbClr val="000000"/>
                  </a:solidFill>
                </a:rPr>
                <a:t>A.Grassellino</a:t>
              </a:r>
              <a:r>
                <a:rPr lang="de-CH" sz="1200" dirty="0">
                  <a:solidFill>
                    <a:srgbClr val="000000"/>
                  </a:solidFill>
                </a:rPr>
                <a:t>, </a:t>
              </a:r>
              <a:r>
                <a:rPr lang="de-CH" sz="1200" dirty="0" err="1">
                  <a:solidFill>
                    <a:srgbClr val="000000"/>
                  </a:solidFill>
                </a:rPr>
                <a:t>A.Romanenko</a:t>
              </a:r>
              <a:r>
                <a:rPr lang="de-CH" sz="1200" dirty="0"/>
                <a:t> et al, 2013]</a:t>
              </a:r>
            </a:p>
          </p:txBody>
        </p:sp>
      </p:grpSp>
      <p:pic>
        <p:nvPicPr>
          <p:cNvPr id="31" name="Grafik 30">
            <a:extLst>
              <a:ext uri="{FF2B5EF4-FFF2-40B4-BE49-F238E27FC236}">
                <a16:creationId xmlns:a16="http://schemas.microsoft.com/office/drawing/2014/main" id="{4158B703-BBB6-4A82-B2B0-F456722455F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840" y="3312765"/>
            <a:ext cx="1910857" cy="807619"/>
          </a:xfrm>
          <a:prstGeom prst="rect">
            <a:avLst/>
          </a:prstGeom>
        </p:spPr>
      </p:pic>
      <p:sp>
        <p:nvSpPr>
          <p:cNvPr id="32" name="Textfeld 31">
            <a:extLst>
              <a:ext uri="{FF2B5EF4-FFF2-40B4-BE49-F238E27FC236}">
                <a16:creationId xmlns:a16="http://schemas.microsoft.com/office/drawing/2014/main" id="{68BE009B-D4DB-4075-A559-440C203F69DF}"/>
              </a:ext>
            </a:extLst>
          </p:cNvPr>
          <p:cNvSpPr txBox="1"/>
          <p:nvPr/>
        </p:nvSpPr>
        <p:spPr>
          <a:xfrm>
            <a:off x="3946269" y="4646871"/>
            <a:ext cx="4782601" cy="1510771"/>
          </a:xfrm>
          <a:prstGeom prst="rect">
            <a:avLst/>
          </a:prstGeom>
          <a:solidFill>
            <a:srgbClr val="FFFFCC"/>
          </a:solidFill>
          <a:ln w="19050">
            <a:solidFill>
              <a:srgbClr val="C00000"/>
            </a:solidFill>
          </a:ln>
        </p:spPr>
        <p:txBody>
          <a:bodyPr wrap="square" lIns="144000" tIns="108000" bIns="108000" rtlCol="0">
            <a:spAutoFit/>
          </a:bodyPr>
          <a:lstStyle/>
          <a:p>
            <a:r>
              <a:rPr lang="de-DE" b="1" dirty="0" err="1"/>
              <a:t>example</a:t>
            </a:r>
            <a:r>
              <a:rPr lang="de-DE" dirty="0"/>
              <a:t>:</a:t>
            </a:r>
          </a:p>
          <a:p>
            <a:r>
              <a:rPr lang="de-DE" dirty="0" err="1"/>
              <a:t>U</a:t>
            </a:r>
            <a:r>
              <a:rPr lang="de-DE" baseline="-25000" dirty="0" err="1"/>
              <a:t>a</a:t>
            </a:r>
            <a:r>
              <a:rPr lang="de-DE" dirty="0"/>
              <a:t> = 20MV, (R/Q) = 609</a:t>
            </a:r>
            <a:r>
              <a:rPr lang="de-DE" dirty="0">
                <a:sym typeface="Symbol" panose="05050102010706020507" pitchFamily="18" charset="2"/>
              </a:rPr>
              <a:t>, Q</a:t>
            </a:r>
            <a:r>
              <a:rPr lang="de-DE" baseline="-25000" dirty="0">
                <a:sym typeface="Symbol" panose="05050102010706020507" pitchFamily="18" charset="2"/>
              </a:rPr>
              <a:t>0</a:t>
            </a:r>
            <a:r>
              <a:rPr lang="de-DE" dirty="0">
                <a:sym typeface="Symbol" panose="05050102010706020507" pitchFamily="18" charset="2"/>
              </a:rPr>
              <a:t> = 210</a:t>
            </a:r>
            <a:r>
              <a:rPr lang="de-DE" baseline="30000" dirty="0">
                <a:sym typeface="Symbol" panose="05050102010706020507" pitchFamily="18" charset="2"/>
              </a:rPr>
              <a:t>10</a:t>
            </a:r>
            <a:r>
              <a:rPr lang="de-DE" dirty="0">
                <a:sym typeface="Symbol" panose="05050102010706020507" pitchFamily="18" charset="2"/>
              </a:rPr>
              <a:t>, I</a:t>
            </a:r>
            <a:r>
              <a:rPr lang="de-DE" baseline="-25000" dirty="0">
                <a:sym typeface="Symbol" panose="05050102010706020507" pitchFamily="18" charset="2"/>
              </a:rPr>
              <a:t>b</a:t>
            </a:r>
            <a:r>
              <a:rPr lang="de-DE" dirty="0">
                <a:sym typeface="Symbol" panose="05050102010706020507" pitchFamily="18" charset="2"/>
              </a:rPr>
              <a:t>=2mA</a:t>
            </a:r>
            <a:endParaRPr lang="de-DE" dirty="0"/>
          </a:p>
          <a:p>
            <a:endParaRPr lang="de-DE" baseline="30000" dirty="0"/>
          </a:p>
          <a:p>
            <a:pPr marL="285750" indent="-285750">
              <a:buFont typeface="Symbol" panose="05050102010706020507" pitchFamily="18" charset="2"/>
              <a:buChar char="®"/>
            </a:pPr>
            <a:r>
              <a:rPr lang="de-DE" dirty="0" err="1">
                <a:sym typeface="Symbol" panose="05050102010706020507" pitchFamily="18" charset="2"/>
              </a:rPr>
              <a:t>P</a:t>
            </a:r>
            <a:r>
              <a:rPr lang="de-DE" baseline="-25000" dirty="0" err="1">
                <a:sym typeface="Symbol" panose="05050102010706020507" pitchFamily="18" charset="2"/>
              </a:rPr>
              <a:t>dissip</a:t>
            </a:r>
            <a:r>
              <a:rPr lang="de-DE" dirty="0">
                <a:sym typeface="Symbol" panose="05050102010706020507" pitchFamily="18" charset="2"/>
              </a:rPr>
              <a:t> =           33 W</a:t>
            </a:r>
          </a:p>
          <a:p>
            <a:pPr marL="285750" indent="-285750">
              <a:buFont typeface="Symbol" panose="05050102010706020507" pitchFamily="18" charset="2"/>
              <a:buChar char="®"/>
            </a:pPr>
            <a:r>
              <a:rPr lang="de-DE" dirty="0" err="1">
                <a:sym typeface="Symbol" panose="05050102010706020507" pitchFamily="18" charset="2"/>
              </a:rPr>
              <a:t>P</a:t>
            </a:r>
            <a:r>
              <a:rPr lang="de-DE" baseline="-25000" dirty="0" err="1">
                <a:sym typeface="Symbol" panose="05050102010706020507" pitchFamily="18" charset="2"/>
              </a:rPr>
              <a:t>beam</a:t>
            </a:r>
            <a:r>
              <a:rPr lang="de-DE" dirty="0">
                <a:sym typeface="Symbol" panose="05050102010706020507" pitchFamily="18" charset="2"/>
              </a:rPr>
              <a:t> =   40.000 W</a:t>
            </a:r>
            <a:endParaRPr lang="en-GB" dirty="0"/>
          </a:p>
        </p:txBody>
      </p:sp>
      <p:sp>
        <p:nvSpPr>
          <p:cNvPr id="18" name="Textfeld 17"/>
          <p:cNvSpPr txBox="1"/>
          <p:nvPr/>
        </p:nvSpPr>
        <p:spPr>
          <a:xfrm>
            <a:off x="3945730" y="3270635"/>
            <a:ext cx="1521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dissipated</a:t>
            </a:r>
            <a:r>
              <a:rPr lang="de-DE" dirty="0"/>
              <a:t> power:</a:t>
            </a:r>
            <a:endParaRPr lang="de-CH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FA2AD299-D153-4C32-9696-7B9F98C253E5}"/>
              </a:ext>
            </a:extLst>
          </p:cNvPr>
          <p:cNvSpPr txBox="1"/>
          <p:nvPr/>
        </p:nvSpPr>
        <p:spPr>
          <a:xfrm>
            <a:off x="9061893" y="5822224"/>
            <a:ext cx="260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but: </a:t>
            </a:r>
            <a:r>
              <a:rPr lang="de-DE" dirty="0" err="1"/>
              <a:t>cryogenic</a:t>
            </a:r>
            <a:r>
              <a:rPr lang="de-DE" dirty="0"/>
              <a:t> </a:t>
            </a:r>
            <a:r>
              <a:rPr lang="de-DE" dirty="0" err="1"/>
              <a:t>efficiency</a:t>
            </a:r>
            <a:r>
              <a:rPr lang="de-DE" dirty="0"/>
              <a:t>!</a:t>
            </a:r>
            <a:endParaRPr lang="en-GB" dirty="0"/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0EDE99AE-2D57-4B0A-AF9D-4EF5B85F469B}"/>
              </a:ext>
            </a:extLst>
          </p:cNvPr>
          <p:cNvCxnSpPr>
            <a:cxnSpLocks/>
          </p:cNvCxnSpPr>
          <p:nvPr/>
        </p:nvCxnSpPr>
        <p:spPr>
          <a:xfrm>
            <a:off x="1088570" y="4352370"/>
            <a:ext cx="436750" cy="0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F66B7F45-BC36-434C-9D00-3C8DCA7B5E5C}"/>
              </a:ext>
            </a:extLst>
          </p:cNvPr>
          <p:cNvCxnSpPr>
            <a:cxnSpLocks/>
          </p:cNvCxnSpPr>
          <p:nvPr/>
        </p:nvCxnSpPr>
        <p:spPr>
          <a:xfrm>
            <a:off x="1088570" y="3881280"/>
            <a:ext cx="43675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AD8023FC-D408-45B1-A435-9983A49ECBF2}"/>
              </a:ext>
            </a:extLst>
          </p:cNvPr>
          <p:cNvCxnSpPr>
            <a:cxnSpLocks/>
          </p:cNvCxnSpPr>
          <p:nvPr/>
        </p:nvCxnSpPr>
        <p:spPr>
          <a:xfrm>
            <a:off x="1088570" y="1718781"/>
            <a:ext cx="436750" cy="0"/>
          </a:xfrm>
          <a:prstGeom prst="line">
            <a:avLst/>
          </a:prstGeom>
          <a:ln w="381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01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C7DE37-C2FD-4466-A338-4372F440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Cryogenic Efficiency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0CE87A9-3BAC-469C-8587-843848488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16</a:t>
            </a:fld>
            <a:endParaRPr lang="en-GB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108" y="1491931"/>
            <a:ext cx="6394296" cy="4262864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924568" y="2563561"/>
            <a:ext cx="478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best</a:t>
            </a:r>
            <a:r>
              <a:rPr lang="de-DE" dirty="0"/>
              <a:t> </a:t>
            </a:r>
            <a:r>
              <a:rPr lang="de-DE" dirty="0" err="1"/>
              <a:t>possible</a:t>
            </a:r>
            <a:r>
              <a:rPr lang="de-DE" dirty="0"/>
              <a:t> </a:t>
            </a:r>
            <a:r>
              <a:rPr lang="de-DE" dirty="0" err="1"/>
              <a:t>coefficient</a:t>
            </a:r>
            <a:r>
              <a:rPr lang="de-DE" dirty="0"/>
              <a:t> of </a:t>
            </a:r>
            <a:r>
              <a:rPr lang="de-DE" dirty="0" err="1"/>
              <a:t>performance</a:t>
            </a:r>
            <a:r>
              <a:rPr lang="de-DE" dirty="0"/>
              <a:t> (COP):</a:t>
            </a:r>
            <a:endParaRPr lang="de-CH" dirty="0"/>
          </a:p>
        </p:txBody>
      </p:sp>
      <p:sp>
        <p:nvSpPr>
          <p:cNvPr id="9" name="Textfeld 8"/>
          <p:cNvSpPr txBox="1"/>
          <p:nvPr/>
        </p:nvSpPr>
        <p:spPr>
          <a:xfrm>
            <a:off x="6924568" y="4051724"/>
            <a:ext cx="3867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/>
              <a:t> = amount of work required to remove heat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dirty="0"/>
              <a:t> at cold temperature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</p:txBody>
      </p:sp>
      <p:sp>
        <p:nvSpPr>
          <p:cNvPr id="3" name="Rechteck 2"/>
          <p:cNvSpPr/>
          <p:nvPr/>
        </p:nvSpPr>
        <p:spPr bwMode="auto">
          <a:xfrm>
            <a:off x="6924569" y="1666347"/>
            <a:ext cx="1405053" cy="6667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</a:t>
            </a:r>
            <a:r>
              <a:rPr kumimoji="0" lang="de-DE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0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= 293K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9523771" y="1666347"/>
            <a:ext cx="1405053" cy="6667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</a:t>
            </a:r>
            <a:r>
              <a:rPr kumimoji="0" lang="de-DE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= 2K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5" name="Pfeil nach links 4"/>
          <p:cNvSpPr/>
          <p:nvPr/>
        </p:nvSpPr>
        <p:spPr bwMode="auto">
          <a:xfrm>
            <a:off x="8475072" y="1778362"/>
            <a:ext cx="903248" cy="44271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0" rIns="9144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Q</a:t>
            </a:r>
            <a:r>
              <a:rPr kumimoji="0" lang="de-DE" sz="12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in</a:t>
            </a:r>
            <a:endParaRPr kumimoji="0" lang="de-CH" sz="1200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1" name="Pfeil nach unten 10"/>
          <p:cNvSpPr/>
          <p:nvPr/>
        </p:nvSpPr>
        <p:spPr bwMode="auto">
          <a:xfrm>
            <a:off x="8508594" y="970471"/>
            <a:ext cx="942452" cy="849472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W</a:t>
            </a:r>
            <a:r>
              <a:rPr kumimoji="0" lang="de-DE" b="1" i="0" u="none" strike="noStrike" cap="none" normalizeH="0" baseline="-2500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</a:t>
            </a:r>
            <a:endParaRPr kumimoji="0" lang="de-CH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CE9D519-2D03-4E29-A07E-B2B4E788FA70}"/>
              </a:ext>
            </a:extLst>
          </p:cNvPr>
          <p:cNvGrpSpPr/>
          <p:nvPr/>
        </p:nvGrpSpPr>
        <p:grpSpPr>
          <a:xfrm>
            <a:off x="7053090" y="5136340"/>
            <a:ext cx="2774731" cy="852926"/>
            <a:chOff x="7018666" y="4664998"/>
            <a:chExt cx="2774731" cy="852926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2366EBC-B5F2-45AD-8C6D-93437C369D05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3045" y="4964152"/>
              <a:ext cx="2265972" cy="254618"/>
            </a:xfrm>
            <a:prstGeom prst="rect">
              <a:avLst/>
            </a:prstGeom>
          </p:spPr>
        </p:pic>
        <p:sp>
          <p:nvSpPr>
            <p:cNvPr id="15" name="Rechteck 14"/>
            <p:cNvSpPr/>
            <p:nvPr/>
          </p:nvSpPr>
          <p:spPr bwMode="auto">
            <a:xfrm>
              <a:off x="7018666" y="4664998"/>
              <a:ext cx="2774731" cy="852926"/>
            </a:xfrm>
            <a:prstGeom prst="rect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de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pic>
        <p:nvPicPr>
          <p:cNvPr id="29" name="Grafik 28">
            <a:extLst>
              <a:ext uri="{FF2B5EF4-FFF2-40B4-BE49-F238E27FC236}">
                <a16:creationId xmlns:a16="http://schemas.microsoft.com/office/drawing/2014/main" id="{68DDF142-7E66-4F3B-9376-CB7D4660B06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090" y="3180689"/>
            <a:ext cx="4524191" cy="623238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21DFCC97-2D30-DE15-87FC-81FE128247C7}"/>
              </a:ext>
            </a:extLst>
          </p:cNvPr>
          <p:cNvSpPr txBox="1"/>
          <p:nvPr/>
        </p:nvSpPr>
        <p:spPr>
          <a:xfrm>
            <a:off x="3869589" y="4559556"/>
            <a:ext cx="19757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</a:t>
            </a:r>
            <a:r>
              <a:rPr lang="en-US" sz="1200" dirty="0" err="1"/>
              <a:t>S.Claudet</a:t>
            </a:r>
            <a:r>
              <a:rPr lang="en-US" sz="1200" dirty="0"/>
              <a:t> et al, CERN 2013]</a:t>
            </a:r>
            <a:endParaRPr lang="en-US" sz="1200" baseline="-25000" dirty="0"/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48B9FA36-7BC4-0725-7CD9-811FAD52DB4F}"/>
              </a:ext>
            </a:extLst>
          </p:cNvPr>
          <p:cNvCxnSpPr/>
          <p:nvPr/>
        </p:nvCxnSpPr>
        <p:spPr>
          <a:xfrm>
            <a:off x="2016224" y="3623523"/>
            <a:ext cx="846246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774C180B-24B6-2E1F-C649-E0AC25B7CABE}"/>
              </a:ext>
            </a:extLst>
          </p:cNvPr>
          <p:cNvSpPr txBox="1"/>
          <p:nvPr/>
        </p:nvSpPr>
        <p:spPr>
          <a:xfrm>
            <a:off x="1933871" y="3688236"/>
            <a:ext cx="1010952" cy="36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err="1"/>
              <a:t>factor</a:t>
            </a:r>
            <a:r>
              <a:rPr lang="de-CH" b="1" dirty="0"/>
              <a:t> 3!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988742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Powerflow</a:t>
            </a:r>
            <a:r>
              <a:rPr lang="de-DE" dirty="0"/>
              <a:t> </a:t>
            </a:r>
            <a:r>
              <a:rPr lang="de-DE" dirty="0" err="1"/>
              <a:t>s.c</a:t>
            </a:r>
            <a:r>
              <a:rPr lang="de-DE" dirty="0"/>
              <a:t>. </a:t>
            </a:r>
            <a:r>
              <a:rPr lang="de-DE" dirty="0" err="1"/>
              <a:t>Linac</a:t>
            </a:r>
            <a:r>
              <a:rPr lang="de-DE" dirty="0"/>
              <a:t> – Minimum System </a:t>
            </a: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Single </a:t>
            </a:r>
            <a:r>
              <a:rPr lang="de-DE" dirty="0" err="1"/>
              <a:t>Cavity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17</a:t>
            </a:fld>
            <a:endParaRPr lang="en-GB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0259C17-38F7-4A12-B895-6FCD8912A64A}"/>
              </a:ext>
            </a:extLst>
          </p:cNvPr>
          <p:cNvSpPr/>
          <p:nvPr/>
        </p:nvSpPr>
        <p:spPr>
          <a:xfrm>
            <a:off x="385698" y="1631195"/>
            <a:ext cx="792000" cy="1944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4400" dirty="0">
                <a:solidFill>
                  <a:schemeClr val="tx1"/>
                </a:solidFill>
              </a:rPr>
              <a:t>GRID</a:t>
            </a:r>
            <a:endParaRPr lang="en-GB" sz="4400" dirty="0">
              <a:solidFill>
                <a:schemeClr val="tx1"/>
              </a:solidFill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6844CCD-6453-4F40-B04D-74EB1689762A}"/>
              </a:ext>
            </a:extLst>
          </p:cNvPr>
          <p:cNvSpPr/>
          <p:nvPr/>
        </p:nvSpPr>
        <p:spPr>
          <a:xfrm>
            <a:off x="1609697" y="1631195"/>
            <a:ext cx="2277135" cy="9231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de-DE" sz="2400" b="1" dirty="0">
                <a:solidFill>
                  <a:schemeClr val="tx1"/>
                </a:solidFill>
              </a:rPr>
              <a:t>AC/DC/RF/</a:t>
            </a:r>
            <a:r>
              <a:rPr lang="de-DE" sz="2400" b="1" dirty="0" err="1">
                <a:solidFill>
                  <a:schemeClr val="tx1"/>
                </a:solidFill>
              </a:rPr>
              <a:t>guide</a:t>
            </a:r>
            <a:endParaRPr lang="de-DE" sz="2400" b="1" dirty="0">
              <a:solidFill>
                <a:schemeClr val="tx1"/>
              </a:solidFill>
            </a:endParaRPr>
          </a:p>
          <a:p>
            <a:pPr algn="ctr"/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</a:t>
            </a:r>
            <a:r>
              <a:rPr kumimoji="0" lang="de-DE" sz="1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RF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 0.4</a:t>
            </a:r>
            <a:r>
              <a:rPr kumimoji="0" lang="de-DE" sz="14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.. 0.6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D93F723-AA65-4A96-9156-0362222261B8}"/>
              </a:ext>
            </a:extLst>
          </p:cNvPr>
          <p:cNvSpPr/>
          <p:nvPr/>
        </p:nvSpPr>
        <p:spPr>
          <a:xfrm>
            <a:off x="1609698" y="2652934"/>
            <a:ext cx="2277134" cy="9231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de-DE" sz="2400" b="1" dirty="0" err="1">
                <a:solidFill>
                  <a:schemeClr val="tx1"/>
                </a:solidFill>
              </a:rPr>
              <a:t>cryogenics</a:t>
            </a:r>
            <a:endParaRPr lang="de-DE" sz="2400" b="1" dirty="0">
              <a:solidFill>
                <a:schemeClr val="tx1"/>
              </a:solidFill>
            </a:endParaRPr>
          </a:p>
          <a:p>
            <a:pPr algn="ctr"/>
            <a:r>
              <a:rPr lang="de-DE" sz="1400" b="1" dirty="0">
                <a:solidFill>
                  <a:schemeClr val="tx1"/>
                </a:solidFill>
              </a:rPr>
              <a:t>COP </a:t>
            </a:r>
            <a:r>
              <a:rPr lang="de-DE" sz="1400" b="1" dirty="0">
                <a:solidFill>
                  <a:schemeClr val="tx1"/>
                </a:solidFill>
                <a:sym typeface="Symbol" panose="05050102010706020507" pitchFamily="18" charset="2"/>
              </a:rPr>
              <a:t> 1000</a:t>
            </a:r>
            <a:endParaRPr lang="en-GB" sz="1400" b="1" dirty="0">
              <a:solidFill>
                <a:schemeClr val="tx1"/>
              </a:solidFill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1A687C0E-1236-4689-AE56-FF28B9A08C0F}"/>
              </a:ext>
            </a:extLst>
          </p:cNvPr>
          <p:cNvCxnSpPr/>
          <p:nvPr/>
        </p:nvCxnSpPr>
        <p:spPr>
          <a:xfrm>
            <a:off x="1177698" y="3093665"/>
            <a:ext cx="432000" cy="0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FDA5F22F-E6DF-44E5-8213-3EE502A89C4B}"/>
              </a:ext>
            </a:extLst>
          </p:cNvPr>
          <p:cNvCxnSpPr/>
          <p:nvPr/>
        </p:nvCxnSpPr>
        <p:spPr>
          <a:xfrm>
            <a:off x="1177698" y="2133545"/>
            <a:ext cx="432000" cy="0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21E5EF77-6136-464A-BC37-083BF1695C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932976" y="2256033"/>
            <a:ext cx="1743659" cy="713093"/>
          </a:xfrm>
          <a:prstGeom prst="rect">
            <a:avLst/>
          </a:prstGeom>
        </p:spPr>
      </p:pic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09A47892-FE35-42A9-A74A-22CFE7239F22}"/>
              </a:ext>
            </a:extLst>
          </p:cNvPr>
          <p:cNvCxnSpPr>
            <a:cxnSpLocks/>
          </p:cNvCxnSpPr>
          <p:nvPr/>
        </p:nvCxnSpPr>
        <p:spPr>
          <a:xfrm>
            <a:off x="3886832" y="2108599"/>
            <a:ext cx="579853" cy="395373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8365E0D5-FB13-4AD6-8896-6688681939B6}"/>
              </a:ext>
            </a:extLst>
          </p:cNvPr>
          <p:cNvCxnSpPr>
            <a:cxnSpLocks/>
          </p:cNvCxnSpPr>
          <p:nvPr/>
        </p:nvCxnSpPr>
        <p:spPr>
          <a:xfrm flipH="1">
            <a:off x="3895367" y="2787990"/>
            <a:ext cx="571318" cy="33208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ABF017A2-63B4-4D40-B1E7-9BD2A7E6E881}"/>
              </a:ext>
            </a:extLst>
          </p:cNvPr>
          <p:cNvCxnSpPr>
            <a:cxnSpLocks/>
          </p:cNvCxnSpPr>
          <p:nvPr/>
        </p:nvCxnSpPr>
        <p:spPr>
          <a:xfrm flipV="1">
            <a:off x="4814018" y="1438950"/>
            <a:ext cx="0" cy="234726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841CCBE8-2FBD-4714-9A09-6CF3CA86180B}"/>
              </a:ext>
            </a:extLst>
          </p:cNvPr>
          <p:cNvSpPr txBox="1"/>
          <p:nvPr/>
        </p:nvSpPr>
        <p:spPr>
          <a:xfrm>
            <a:off x="4842669" y="3481422"/>
            <a:ext cx="8801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beam</a:t>
            </a:r>
            <a:endParaRPr lang="en-GB" sz="1400" b="1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5C27EE36-AFA7-487A-BDAD-14B9F30BBCDF}"/>
              </a:ext>
            </a:extLst>
          </p:cNvPr>
          <p:cNvSpPr txBox="1"/>
          <p:nvPr/>
        </p:nvSpPr>
        <p:spPr>
          <a:xfrm>
            <a:off x="3990378" y="3050713"/>
            <a:ext cx="754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P</a:t>
            </a:r>
            <a:r>
              <a:rPr lang="de-DE" b="1" baseline="-25000" dirty="0" err="1"/>
              <a:t>dissip</a:t>
            </a:r>
            <a:endParaRPr lang="en-GB" b="1" baseline="-25000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1D7C003-2625-4C5F-82DB-3C8DD3A4008F}"/>
              </a:ext>
            </a:extLst>
          </p:cNvPr>
          <p:cNvSpPr txBox="1"/>
          <p:nvPr/>
        </p:nvSpPr>
        <p:spPr>
          <a:xfrm>
            <a:off x="3968580" y="1898162"/>
            <a:ext cx="571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P</a:t>
            </a:r>
            <a:r>
              <a:rPr lang="de-DE" b="1" baseline="-25000" dirty="0"/>
              <a:t>RF</a:t>
            </a:r>
            <a:endParaRPr lang="en-GB" b="1" baseline="-25000" dirty="0"/>
          </a:p>
        </p:txBody>
      </p:sp>
      <p:sp>
        <p:nvSpPr>
          <p:cNvPr id="5" name="Textfeld 4"/>
          <p:cNvSpPr txBox="1"/>
          <p:nvPr/>
        </p:nvSpPr>
        <p:spPr>
          <a:xfrm>
            <a:off x="6096000" y="1399916"/>
            <a:ext cx="2336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power </a:t>
            </a:r>
            <a:r>
              <a:rPr lang="de-DE" b="1" dirty="0" err="1"/>
              <a:t>balance</a:t>
            </a:r>
            <a:r>
              <a:rPr lang="de-DE" b="1" dirty="0"/>
              <a:t>:</a:t>
            </a:r>
            <a:endParaRPr lang="de-CH" b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6C15280-39AE-445A-A65B-A714602D99E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163" y="1964019"/>
            <a:ext cx="3931264" cy="939058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163" y="3232035"/>
            <a:ext cx="1776762" cy="600381"/>
          </a:xfrm>
          <a:prstGeom prst="rect">
            <a:avLst/>
          </a:prstGeom>
        </p:spPr>
      </p:pic>
      <p:graphicFrame>
        <p:nvGraphicFramePr>
          <p:cNvPr id="25" name="Tabelle 24">
            <a:extLst>
              <a:ext uri="{FF2B5EF4-FFF2-40B4-BE49-F238E27FC236}">
                <a16:creationId xmlns:a16="http://schemas.microsoft.com/office/drawing/2014/main" id="{B7927A1C-DDF5-4446-B732-497A522834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280431"/>
              </p:ext>
            </p:extLst>
          </p:nvPr>
        </p:nvGraphicFramePr>
        <p:xfrm>
          <a:off x="3231877" y="4501404"/>
          <a:ext cx="7228451" cy="16306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86096">
                  <a:extLst>
                    <a:ext uri="{9D8B030D-6E8A-4147-A177-3AD203B41FA5}">
                      <a16:colId xmlns:a16="http://schemas.microsoft.com/office/drawing/2014/main" val="101845517"/>
                    </a:ext>
                  </a:extLst>
                </a:gridCol>
                <a:gridCol w="1188471">
                  <a:extLst>
                    <a:ext uri="{9D8B030D-6E8A-4147-A177-3AD203B41FA5}">
                      <a16:colId xmlns:a16="http://schemas.microsoft.com/office/drawing/2014/main" val="1765545789"/>
                    </a:ext>
                  </a:extLst>
                </a:gridCol>
                <a:gridCol w="1188471">
                  <a:extLst>
                    <a:ext uri="{9D8B030D-6E8A-4147-A177-3AD203B41FA5}">
                      <a16:colId xmlns:a16="http://schemas.microsoft.com/office/drawing/2014/main" val="1566799971"/>
                    </a:ext>
                  </a:extLst>
                </a:gridCol>
                <a:gridCol w="1188471">
                  <a:extLst>
                    <a:ext uri="{9D8B030D-6E8A-4147-A177-3AD203B41FA5}">
                      <a16:colId xmlns:a16="http://schemas.microsoft.com/office/drawing/2014/main" val="553407664"/>
                    </a:ext>
                  </a:extLst>
                </a:gridCol>
                <a:gridCol w="1188471">
                  <a:extLst>
                    <a:ext uri="{9D8B030D-6E8A-4147-A177-3AD203B41FA5}">
                      <a16:colId xmlns:a16="http://schemas.microsoft.com/office/drawing/2014/main" val="360646081"/>
                    </a:ext>
                  </a:extLst>
                </a:gridCol>
                <a:gridCol w="1188471">
                  <a:extLst>
                    <a:ext uri="{9D8B030D-6E8A-4147-A177-3AD203B41FA5}">
                      <a16:colId xmlns:a16="http://schemas.microsoft.com/office/drawing/2014/main" val="21305970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regime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aseline="0" dirty="0" err="1"/>
                        <a:t>I</a:t>
                      </a:r>
                      <a:r>
                        <a:rPr lang="de-DE" sz="1400" baseline="-25000" dirty="0" err="1"/>
                        <a:t>b</a:t>
                      </a:r>
                      <a:endParaRPr lang="de-DE" sz="1400" baseline="-25000" dirty="0"/>
                    </a:p>
                    <a:p>
                      <a:pPr algn="ctr"/>
                      <a:r>
                        <a:rPr lang="de-DE" sz="1400" baseline="0" dirty="0"/>
                        <a:t>[mA]</a:t>
                      </a:r>
                      <a:endParaRPr lang="de-CH" sz="1400" baseline="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Q</a:t>
                      </a:r>
                      <a:r>
                        <a:rPr lang="de-CH" sz="1400" baseline="-25000" dirty="0"/>
                        <a:t>0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sym typeface="Symbol" panose="05050102010706020507" pitchFamily="18" charset="2"/>
                        </a:rPr>
                        <a:t></a:t>
                      </a:r>
                      <a:r>
                        <a:rPr lang="de-CH" sz="1400" baseline="-25000" dirty="0">
                          <a:sym typeface="Symbol" panose="05050102010706020507" pitchFamily="18" charset="2"/>
                        </a:rPr>
                        <a:t>RF</a:t>
                      </a:r>
                      <a:endParaRPr lang="de-CH" sz="1400" baseline="-250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de-CH" sz="1400" dirty="0" err="1">
                          <a:sym typeface="Symbol" panose="05050102010706020507" pitchFamily="18" charset="2"/>
                        </a:rPr>
                        <a:t>P</a:t>
                      </a:r>
                      <a:r>
                        <a:rPr lang="de-CH" sz="1400" baseline="-25000" dirty="0" err="1">
                          <a:sym typeface="Symbol" panose="05050102010706020507" pitchFamily="18" charset="2"/>
                        </a:rPr>
                        <a:t>beam</a:t>
                      </a:r>
                      <a:endParaRPr lang="de-CH" sz="1400" baseline="-25000" dirty="0">
                        <a:sym typeface="Symbol" panose="05050102010706020507" pitchFamily="18" charset="2"/>
                      </a:endParaRPr>
                    </a:p>
                    <a:p>
                      <a:pPr algn="ctr"/>
                      <a:r>
                        <a:rPr lang="de-DE" sz="1400" dirty="0">
                          <a:sym typeface="Symbol" panose="05050102010706020507" pitchFamily="18" charset="2"/>
                        </a:rPr>
                        <a:t>[kW]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grid</a:t>
                      </a:r>
                      <a:r>
                        <a:rPr lang="de-DE" sz="1400" dirty="0"/>
                        <a:t>-</a:t>
                      </a:r>
                      <a:r>
                        <a:rPr lang="de-DE" sz="1400" dirty="0" err="1"/>
                        <a:t>to</a:t>
                      </a:r>
                      <a:r>
                        <a:rPr lang="de-DE" sz="1400" dirty="0"/>
                        <a:t>-beam Efficiency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039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TDR, CW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2.0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2</a:t>
                      </a:r>
                      <a:r>
                        <a:rPr lang="de-CH" sz="1600" b="1" dirty="0">
                          <a:sym typeface="Symbol" panose="05050102010706020507" pitchFamily="18" charset="2"/>
                        </a:rPr>
                        <a:t>10</a:t>
                      </a:r>
                      <a:r>
                        <a:rPr lang="de-CH" sz="1600" b="1" baseline="30000" dirty="0">
                          <a:sym typeface="Symbol" panose="05050102010706020507" pitchFamily="18" charset="2"/>
                        </a:rPr>
                        <a:t>10</a:t>
                      </a:r>
                      <a:endParaRPr lang="de-CH" sz="1600" b="1" baseline="300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0.44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40.0</a:t>
                      </a:r>
                      <a:r>
                        <a:rPr lang="de-CH" sz="1600" b="1" baseline="0" dirty="0"/>
                        <a:t> </a:t>
                      </a:r>
                      <a:r>
                        <a:rPr lang="de-CH" sz="1600" b="1" dirty="0"/>
                        <a:t>kW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30%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012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high Q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2.0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b="1" dirty="0"/>
                        <a:t>3</a:t>
                      </a:r>
                      <a:r>
                        <a:rPr lang="de-CH" sz="1600" b="1" dirty="0">
                          <a:sym typeface="Symbol" panose="05050102010706020507" pitchFamily="18" charset="2"/>
                        </a:rPr>
                        <a:t>10</a:t>
                      </a:r>
                      <a:r>
                        <a:rPr lang="de-CH" sz="1600" b="1" baseline="30000" dirty="0">
                          <a:sym typeface="Symbol" panose="05050102010706020507" pitchFamily="18" charset="2"/>
                        </a:rPr>
                        <a:t>10</a:t>
                      </a:r>
                      <a:endParaRPr lang="de-CH" sz="1600" b="1" baseline="300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0.44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40.0 kW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33%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05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high </a:t>
                      </a:r>
                      <a:r>
                        <a:rPr lang="de-DE" sz="1400" dirty="0" err="1"/>
                        <a:t>current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4.0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b="1" dirty="0"/>
                        <a:t>3</a:t>
                      </a:r>
                      <a:r>
                        <a:rPr lang="de-CH" sz="1600" b="1" dirty="0">
                          <a:sym typeface="Symbol" panose="05050102010706020507" pitchFamily="18" charset="2"/>
                        </a:rPr>
                        <a:t>10</a:t>
                      </a:r>
                      <a:r>
                        <a:rPr lang="de-CH" sz="1600" b="1" baseline="30000" dirty="0">
                          <a:sym typeface="Symbol" panose="05050102010706020507" pitchFamily="18" charset="2"/>
                        </a:rPr>
                        <a:t>10</a:t>
                      </a:r>
                      <a:endParaRPr lang="de-CH" sz="1600" b="1" baseline="300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0.65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80.0 kW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50%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82119"/>
                  </a:ext>
                </a:extLst>
              </a:tr>
            </a:tbl>
          </a:graphicData>
        </a:graphic>
      </p:graphicFrame>
      <p:sp>
        <p:nvSpPr>
          <p:cNvPr id="27" name="Textfeld 26"/>
          <p:cNvSpPr txBox="1"/>
          <p:nvPr/>
        </p:nvSpPr>
        <p:spPr>
          <a:xfrm>
            <a:off x="385698" y="4164413"/>
            <a:ext cx="27264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considered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650MHz cavity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U</a:t>
            </a:r>
            <a:r>
              <a:rPr lang="en-US" baseline="-25000" dirty="0" err="1"/>
              <a:t>a</a:t>
            </a:r>
            <a:r>
              <a:rPr lang="en-US" dirty="0"/>
              <a:t> = 20MV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 = 1.1m</a:t>
            </a:r>
          </a:p>
          <a:p>
            <a:r>
              <a:rPr lang="en-US" b="1" dirty="0"/>
              <a:t>ignored:</a:t>
            </a:r>
            <a:r>
              <a:rPr lang="en-US" dirty="0"/>
              <a:t> cavity detuning, </a:t>
            </a:r>
            <a:r>
              <a:rPr lang="en-US" dirty="0">
                <a:sym typeface="Symbol" panose="05050102010706020507" pitchFamily="18" charset="2"/>
              </a:rPr>
              <a:t>&lt;1, regulation overhead, aux. systems …</a:t>
            </a:r>
            <a:endParaRPr lang="en-US" dirty="0"/>
          </a:p>
        </p:txBody>
      </p:sp>
      <p:sp>
        <p:nvSpPr>
          <p:cNvPr id="7" name="Geschweifte Klammer rechts 6"/>
          <p:cNvSpPr/>
          <p:nvPr/>
        </p:nvSpPr>
        <p:spPr>
          <a:xfrm>
            <a:off x="10525171" y="5378336"/>
            <a:ext cx="198088" cy="753748"/>
          </a:xfrm>
          <a:prstGeom prst="rightBrace">
            <a:avLst>
              <a:gd name="adj1" fmla="val 87992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Textfeld 22"/>
          <p:cNvSpPr txBox="1"/>
          <p:nvPr/>
        </p:nvSpPr>
        <p:spPr>
          <a:xfrm>
            <a:off x="10885494" y="5569539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/>
              <a:t>extrapolation</a:t>
            </a:r>
            <a:endParaRPr lang="de-CH" sz="1400" b="1" dirty="0"/>
          </a:p>
        </p:txBody>
      </p:sp>
    </p:spTree>
    <p:extLst>
      <p:ext uri="{BB962C8B-B14F-4D97-AF65-F5344CB8AC3E}">
        <p14:creationId xmlns:p14="http://schemas.microsoft.com/office/powerpoint/2010/main" val="7595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7" grpId="0" animBg="1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18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Light Sources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842424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40882E80-BA4E-4A82-9A09-92E06F950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Synchrotron Light </a:t>
            </a:r>
            <a:r>
              <a:rPr lang="de-DE" dirty="0" err="1"/>
              <a:t>Sources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Free </a:t>
            </a:r>
            <a:r>
              <a:rPr lang="de-DE" dirty="0" err="1"/>
              <a:t>Electron</a:t>
            </a:r>
            <a:r>
              <a:rPr lang="de-DE" dirty="0"/>
              <a:t> Lasers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0CE87A9-3BAC-469C-8587-843848488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19</a:t>
            </a:fld>
            <a:endParaRPr lang="en-GB"/>
          </a:p>
        </p:txBody>
      </p:sp>
      <p:pic>
        <p:nvPicPr>
          <p:cNvPr id="20" name="Grafik 1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067" y="4511707"/>
            <a:ext cx="1710517" cy="592243"/>
          </a:xfrm>
          <a:prstGeom prst="rect">
            <a:avLst/>
          </a:pr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1F7D73A9-7A77-4B0F-B450-248FEBD29A1B}"/>
              </a:ext>
            </a:extLst>
          </p:cNvPr>
          <p:cNvGrpSpPr/>
          <p:nvPr/>
        </p:nvGrpSpPr>
        <p:grpSpPr>
          <a:xfrm>
            <a:off x="578800" y="3884691"/>
            <a:ext cx="6062385" cy="1944877"/>
            <a:chOff x="357820" y="3889749"/>
            <a:chExt cx="6062385" cy="1944877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90259C17-38F7-4A12-B895-6FCD8912A64A}"/>
                </a:ext>
              </a:extLst>
            </p:cNvPr>
            <p:cNvSpPr/>
            <p:nvPr/>
          </p:nvSpPr>
          <p:spPr>
            <a:xfrm>
              <a:off x="357820" y="3889749"/>
              <a:ext cx="792000" cy="19440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de-DE" sz="4400" dirty="0">
                  <a:solidFill>
                    <a:schemeClr val="tx1"/>
                  </a:solidFill>
                </a:rPr>
                <a:t>GRID</a:t>
              </a:r>
              <a:endParaRPr lang="en-GB" sz="44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36844CCD-6453-4F40-B04D-74EB1689762A}"/>
                </a:ext>
              </a:extLst>
            </p:cNvPr>
            <p:cNvSpPr/>
            <p:nvPr/>
          </p:nvSpPr>
          <p:spPr>
            <a:xfrm>
              <a:off x="1581819" y="3889749"/>
              <a:ext cx="2354561" cy="92313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AC/DC/RF/beam</a:t>
              </a: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1D93F723-AA65-4A96-9156-0362222261B8}"/>
                </a:ext>
              </a:extLst>
            </p:cNvPr>
            <p:cNvSpPr/>
            <p:nvPr/>
          </p:nvSpPr>
          <p:spPr>
            <a:xfrm>
              <a:off x="1581820" y="4911488"/>
              <a:ext cx="2354560" cy="92313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de-DE" sz="2400" b="1" dirty="0" err="1">
                  <a:solidFill>
                    <a:schemeClr val="tx1"/>
                  </a:solidFill>
                </a:rPr>
                <a:t>magnets</a:t>
              </a:r>
              <a:r>
                <a:rPr lang="de-DE" sz="2400" b="1" dirty="0">
                  <a:solidFill>
                    <a:schemeClr val="tx1"/>
                  </a:solidFill>
                </a:rPr>
                <a:t>, AC, </a:t>
              </a:r>
              <a:r>
                <a:rPr lang="de-DE" sz="2400" b="1" dirty="0" err="1">
                  <a:solidFill>
                    <a:schemeClr val="tx1"/>
                  </a:solidFill>
                </a:rPr>
                <a:t>aux.systems</a:t>
              </a:r>
              <a:r>
                <a:rPr lang="de-DE" sz="2400" b="1" dirty="0">
                  <a:solidFill>
                    <a:schemeClr val="tx1"/>
                  </a:solidFill>
                </a:rPr>
                <a:t>…</a:t>
              </a:r>
            </a:p>
          </p:txBody>
        </p: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1A687C0E-1236-4689-AE56-FF28B9A08C0F}"/>
                </a:ext>
              </a:extLst>
            </p:cNvPr>
            <p:cNvCxnSpPr/>
            <p:nvPr/>
          </p:nvCxnSpPr>
          <p:spPr>
            <a:xfrm>
              <a:off x="1149820" y="5352219"/>
              <a:ext cx="432000" cy="0"/>
            </a:xfrm>
            <a:prstGeom prst="straightConnector1">
              <a:avLst/>
            </a:prstGeom>
            <a:ln w="762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FDA5F22F-E6DF-44E5-8213-3EE502A89C4B}"/>
                </a:ext>
              </a:extLst>
            </p:cNvPr>
            <p:cNvCxnSpPr/>
            <p:nvPr/>
          </p:nvCxnSpPr>
          <p:spPr>
            <a:xfrm>
              <a:off x="1149820" y="4392099"/>
              <a:ext cx="432000" cy="0"/>
            </a:xfrm>
            <a:prstGeom prst="straightConnector1">
              <a:avLst/>
            </a:prstGeom>
            <a:ln w="762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1A687C0E-1236-4689-AE56-FF28B9A08C0F}"/>
                </a:ext>
              </a:extLst>
            </p:cNvPr>
            <p:cNvCxnSpPr/>
            <p:nvPr/>
          </p:nvCxnSpPr>
          <p:spPr>
            <a:xfrm>
              <a:off x="3936380" y="4588361"/>
              <a:ext cx="432000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FDA5F22F-E6DF-44E5-8213-3EE502A89C4B}"/>
                </a:ext>
              </a:extLst>
            </p:cNvPr>
            <p:cNvCxnSpPr/>
            <p:nvPr/>
          </p:nvCxnSpPr>
          <p:spPr>
            <a:xfrm>
              <a:off x="3936380" y="4174651"/>
              <a:ext cx="432000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hteck 1"/>
            <p:cNvSpPr/>
            <p:nvPr/>
          </p:nvSpPr>
          <p:spPr bwMode="auto">
            <a:xfrm>
              <a:off x="4368379" y="3983851"/>
              <a:ext cx="2051826" cy="3816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de-DE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radiation</a:t>
              </a:r>
              <a:r>
                <a:rPr kumimoji="0" lang="de-DE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 </a:t>
              </a:r>
              <a:r>
                <a:rPr kumimoji="0" lang="de-DE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for</a:t>
              </a:r>
              <a:r>
                <a:rPr kumimoji="0" lang="de-DE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 </a:t>
              </a:r>
              <a:r>
                <a:rPr kumimoji="0" lang="de-DE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users</a:t>
              </a:r>
              <a:endParaRPr kumimoji="0" lang="de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9" name="Rechteck 18"/>
            <p:cNvSpPr/>
            <p:nvPr/>
          </p:nvSpPr>
          <p:spPr bwMode="auto">
            <a:xfrm>
              <a:off x="4368379" y="4431287"/>
              <a:ext cx="2051826" cy="3816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de-DE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unwanted</a:t>
              </a:r>
              <a:r>
                <a:rPr kumimoji="0" lang="de-DE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 </a:t>
              </a:r>
              <a:r>
                <a:rPr kumimoji="0" lang="de-DE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radiation</a:t>
              </a:r>
              <a:endParaRPr kumimoji="0" lang="de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6954CA65-7F79-40D2-B565-FD4A29D649ED}"/>
              </a:ext>
            </a:extLst>
          </p:cNvPr>
          <p:cNvSpPr txBox="1"/>
          <p:nvPr/>
        </p:nvSpPr>
        <p:spPr>
          <a:xfrm>
            <a:off x="476250" y="1216116"/>
            <a:ext cx="75438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over the history ring light sources have improved the brilliance by more than 10 orders of magnitude, the last step is made using </a:t>
            </a:r>
            <a:r>
              <a:rPr lang="en-US" b="1" dirty="0"/>
              <a:t>multi bend achromat lattices</a:t>
            </a:r>
            <a:r>
              <a:rPr lang="en-US" dirty="0"/>
              <a:t> and miniaturization using permanent magnets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power consumption </a:t>
            </a:r>
            <a:r>
              <a:rPr lang="en-US" dirty="0"/>
              <a:t>of ring light sources is in the range of a few Megawatt and </a:t>
            </a:r>
            <a:r>
              <a:rPr lang="en-US" b="1" dirty="0"/>
              <a:t>often not a critical factor</a:t>
            </a:r>
            <a:r>
              <a:rPr lang="en-US" dirty="0"/>
              <a:t>; however, </a:t>
            </a:r>
            <a:r>
              <a:rPr lang="en-US" dirty="0" err="1"/>
              <a:t>s.c.</a:t>
            </a:r>
            <a:r>
              <a:rPr lang="en-US" dirty="0"/>
              <a:t> FELs might use O(20MW)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the production of tailored radiation – spectral distribution, coherence, ultrashort pulses etc. is in the focus today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525F174-EE38-46F0-9B2F-72D798DEF4A3}"/>
              </a:ext>
            </a:extLst>
          </p:cNvPr>
          <p:cNvSpPr txBox="1"/>
          <p:nvPr/>
        </p:nvSpPr>
        <p:spPr>
          <a:xfrm>
            <a:off x="6998970" y="4108121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possible </a:t>
            </a:r>
            <a:r>
              <a:rPr lang="de-DE" dirty="0" err="1"/>
              <a:t>efficiency</a:t>
            </a:r>
            <a:r>
              <a:rPr lang="de-DE" dirty="0"/>
              <a:t> </a:t>
            </a:r>
            <a:r>
              <a:rPr lang="de-DE" dirty="0" err="1"/>
              <a:t>measure</a:t>
            </a:r>
            <a:r>
              <a:rPr lang="de-DE" dirty="0"/>
              <a:t>:</a:t>
            </a:r>
            <a:endParaRPr lang="en-GB" dirty="0"/>
          </a:p>
        </p:txBody>
      </p:sp>
      <p:pic>
        <p:nvPicPr>
          <p:cNvPr id="21" name="Grafik 4">
            <a:extLst>
              <a:ext uri="{FF2B5EF4-FFF2-40B4-BE49-F238E27FC236}">
                <a16:creationId xmlns:a16="http://schemas.microsoft.com/office/drawing/2014/main" id="{CE7B2ABD-9847-4C49-A671-CA98C83A889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3"/>
          <a:stretch/>
        </p:blipFill>
        <p:spPr>
          <a:xfrm>
            <a:off x="7993980" y="1216116"/>
            <a:ext cx="4075500" cy="245051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AFC5CAF-5118-400E-BCD4-F214805BD2C4}"/>
              </a:ext>
            </a:extLst>
          </p:cNvPr>
          <p:cNvSpPr txBox="1"/>
          <p:nvPr/>
        </p:nvSpPr>
        <p:spPr>
          <a:xfrm>
            <a:off x="10031730" y="3086100"/>
            <a:ext cx="1783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SLS2.0 </a:t>
            </a:r>
            <a:r>
              <a:rPr lang="de-DE" sz="1200" b="1" dirty="0" err="1"/>
              <a:t>magnet</a:t>
            </a:r>
            <a:r>
              <a:rPr lang="de-DE" sz="1200" b="1" dirty="0"/>
              <a:t> </a:t>
            </a:r>
            <a:r>
              <a:rPr lang="de-DE" sz="1200" b="1" dirty="0" err="1"/>
              <a:t>structure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041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bgerundetes Rechteck 9"/>
          <p:cNvSpPr/>
          <p:nvPr/>
        </p:nvSpPr>
        <p:spPr bwMode="auto">
          <a:xfrm>
            <a:off x="5183342" y="3217396"/>
            <a:ext cx="2410560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energy related research</a:t>
            </a:r>
          </a:p>
        </p:txBody>
      </p:sp>
      <p:sp>
        <p:nvSpPr>
          <p:cNvPr id="12" name="Abgerundetes Rechteck 11"/>
          <p:cNvSpPr/>
          <p:nvPr/>
        </p:nvSpPr>
        <p:spPr bwMode="auto">
          <a:xfrm>
            <a:off x="7384468" y="5156388"/>
            <a:ext cx="2596652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en-US" sz="2400" dirty="0"/>
              <a:t>use of materials and resources</a:t>
            </a:r>
          </a:p>
        </p:txBody>
      </p:sp>
      <p:sp>
        <p:nvSpPr>
          <p:cNvPr id="14" name="Abgerundetes Rechteck 13"/>
          <p:cNvSpPr/>
          <p:nvPr/>
        </p:nvSpPr>
        <p:spPr bwMode="auto">
          <a:xfrm>
            <a:off x="2300267" y="5054692"/>
            <a:ext cx="2208245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grid energy consumption</a:t>
            </a:r>
          </a:p>
        </p:txBody>
      </p:sp>
      <p:sp>
        <p:nvSpPr>
          <p:cNvPr id="11" name="Abgerundetes Rechteck 10"/>
          <p:cNvSpPr/>
          <p:nvPr/>
        </p:nvSpPr>
        <p:spPr bwMode="auto">
          <a:xfrm>
            <a:off x="8159604" y="4197424"/>
            <a:ext cx="2291165" cy="106921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energy procurement</a:t>
            </a:r>
          </a:p>
        </p:txBody>
      </p:sp>
      <p:sp>
        <p:nvSpPr>
          <p:cNvPr id="13" name="Abgerundetes Rechteck 12"/>
          <p:cNvSpPr/>
          <p:nvPr/>
        </p:nvSpPr>
        <p:spPr bwMode="auto">
          <a:xfrm>
            <a:off x="1477323" y="4087179"/>
            <a:ext cx="3168353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waste management &amp; recycling</a:t>
            </a:r>
          </a:p>
        </p:txBody>
      </p:sp>
      <p:sp>
        <p:nvSpPr>
          <p:cNvPr id="6" name="Abgerundetes Rechteck 5"/>
          <p:cNvSpPr/>
          <p:nvPr/>
        </p:nvSpPr>
        <p:spPr bwMode="auto">
          <a:xfrm>
            <a:off x="7768209" y="3217395"/>
            <a:ext cx="2367537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water consumption</a:t>
            </a:r>
          </a:p>
        </p:txBody>
      </p:sp>
      <p:sp>
        <p:nvSpPr>
          <p:cNvPr id="7" name="Abgerundetes Rechteck 6"/>
          <p:cNvSpPr/>
          <p:nvPr/>
        </p:nvSpPr>
        <p:spPr bwMode="auto">
          <a:xfrm>
            <a:off x="1628192" y="3132877"/>
            <a:ext cx="3513119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research infrastructure </a:t>
            </a:r>
            <a:r>
              <a:rPr lang="en-US" sz="2400" b="1" dirty="0"/>
              <a:t>system efficiency</a:t>
            </a:r>
          </a:p>
        </p:txBody>
      </p:sp>
      <p:sp>
        <p:nvSpPr>
          <p:cNvPr id="9" name="Abgerundetes Rechteck 8"/>
          <p:cNvSpPr/>
          <p:nvPr/>
        </p:nvSpPr>
        <p:spPr bwMode="auto">
          <a:xfrm>
            <a:off x="5067472" y="2127680"/>
            <a:ext cx="2346355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mobility &amp;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business travel</a:t>
            </a:r>
          </a:p>
        </p:txBody>
      </p:sp>
      <p:sp>
        <p:nvSpPr>
          <p:cNvPr id="15" name="Abgerundetes Rechteck 14"/>
          <p:cNvSpPr/>
          <p:nvPr/>
        </p:nvSpPr>
        <p:spPr bwMode="auto">
          <a:xfrm>
            <a:off x="4604522" y="5339116"/>
            <a:ext cx="2670232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heating &amp; waste heat recycling</a:t>
            </a:r>
          </a:p>
        </p:txBody>
      </p:sp>
      <p:sp>
        <p:nvSpPr>
          <p:cNvPr id="16" name="Abgerundetes Rechteck 15"/>
          <p:cNvSpPr/>
          <p:nvPr/>
        </p:nvSpPr>
        <p:spPr bwMode="auto">
          <a:xfrm>
            <a:off x="4971683" y="4269905"/>
            <a:ext cx="2784309" cy="106921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office/lab energy consumption</a:t>
            </a:r>
          </a:p>
        </p:txBody>
      </p:sp>
      <p:sp>
        <p:nvSpPr>
          <p:cNvPr id="8" name="Abgerundetes Rechteck 7"/>
          <p:cNvSpPr/>
          <p:nvPr/>
        </p:nvSpPr>
        <p:spPr bwMode="auto">
          <a:xfrm>
            <a:off x="2680518" y="2128633"/>
            <a:ext cx="2291165" cy="106921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/>
              <a:t>efficient technologies</a:t>
            </a:r>
          </a:p>
        </p:txBody>
      </p:sp>
      <p:sp>
        <p:nvSpPr>
          <p:cNvPr id="2" name="Rechteck 1"/>
          <p:cNvSpPr/>
          <p:nvPr/>
        </p:nvSpPr>
        <p:spPr>
          <a:xfrm>
            <a:off x="2524283" y="627806"/>
            <a:ext cx="7619850" cy="1214142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txBody>
          <a:bodyPr wrap="square" lIns="180000" tIns="144000" rIns="180000" bIns="144000">
            <a:spAutoFit/>
          </a:bodyPr>
          <a:lstStyle/>
          <a:p>
            <a:pPr>
              <a:spcAft>
                <a:spcPts val="0"/>
              </a:spcAft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</a:rPr>
              <a:t>Sustainability   =    Meeting the needs of the present without compromising the ability of future generations.</a:t>
            </a:r>
            <a:endParaRPr lang="en-GB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r">
              <a:spcAft>
                <a:spcPts val="0"/>
              </a:spcAft>
            </a:pP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</a:rPr>
              <a:t>(one of many debated formulations)</a:t>
            </a:r>
            <a:endParaRPr lang="de-DE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7" name="Abgerundetes Rechteck 16"/>
          <p:cNvSpPr/>
          <p:nvPr/>
        </p:nvSpPr>
        <p:spPr bwMode="auto">
          <a:xfrm>
            <a:off x="7509616" y="2127680"/>
            <a:ext cx="2346355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green house gas emissions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669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  <p:bldP spid="11" grpId="0" animBg="1"/>
      <p:bldP spid="13" grpId="0" animBg="1"/>
      <p:bldP spid="6" grpId="0" animBg="1"/>
      <p:bldP spid="7" grpId="0" animBg="1"/>
      <p:bldP spid="9" grpId="0" animBg="1"/>
      <p:bldP spid="15" grpId="0" animBg="1"/>
      <p:bldP spid="16" grpId="0" animBg="1"/>
      <p:bldP spid="8" grpId="0" animBg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9" y="1778429"/>
            <a:ext cx="6562547" cy="439397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694" y="147785"/>
            <a:ext cx="11933978" cy="1049442"/>
          </a:xfrm>
        </p:spPr>
        <p:txBody>
          <a:bodyPr>
            <a:normAutofit/>
          </a:bodyPr>
          <a:lstStyle/>
          <a:p>
            <a:pPr algn="ctr"/>
            <a:r>
              <a:rPr lang="de-DE" dirty="0" err="1"/>
              <a:t>Example</a:t>
            </a:r>
            <a:r>
              <a:rPr lang="de-DE" dirty="0"/>
              <a:t> Swiss Light Source SLS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Upgrade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20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765700" y="1439969"/>
            <a:ext cx="4815468" cy="2225225"/>
          </a:xfrm>
          <a:prstGeom prst="rect">
            <a:avLst/>
          </a:prstGeom>
          <a:noFill/>
        </p:spPr>
        <p:txBody>
          <a:bodyPr vert="horz" wrap="square" lIns="7200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latin typeface="+mn-lt"/>
              </a:rPr>
              <a:t>More radiated X-ray power for users</a:t>
            </a:r>
            <a:br>
              <a:rPr lang="en-US" sz="1400" b="1" dirty="0">
                <a:latin typeface="+mn-lt"/>
              </a:rPr>
            </a:br>
            <a:r>
              <a:rPr lang="en-US" sz="1400" b="1" dirty="0">
                <a:latin typeface="+mn-lt"/>
              </a:rPr>
              <a:t>Less electricity consumption</a:t>
            </a:r>
            <a:br>
              <a:rPr lang="en-US" sz="1400" dirty="0">
                <a:latin typeface="+mn-lt"/>
              </a:rPr>
            </a:br>
            <a:r>
              <a:rPr lang="en-US" sz="1400" dirty="0">
                <a:latin typeface="+mn-lt"/>
              </a:rPr>
              <a:t>                                 SLS </a:t>
            </a:r>
            <a:r>
              <a:rPr lang="en-US" sz="1400" dirty="0">
                <a:latin typeface="+mn-lt"/>
                <a:sym typeface="Symbol" panose="05050102010706020507" pitchFamily="18" charset="2"/>
              </a:rPr>
              <a:t>   SLS2.0</a:t>
            </a:r>
            <a:br>
              <a:rPr lang="en-US" sz="1400" dirty="0">
                <a:latin typeface="+mn-lt"/>
              </a:rPr>
            </a:br>
            <a:r>
              <a:rPr lang="en-US" sz="1400" dirty="0" err="1">
                <a:latin typeface="+mn-lt"/>
              </a:rPr>
              <a:t>E</a:t>
            </a:r>
            <a:r>
              <a:rPr lang="en-US" sz="1400" baseline="-25000" dirty="0" err="1">
                <a:latin typeface="+mn-lt"/>
              </a:rPr>
              <a:t>e</a:t>
            </a:r>
            <a:r>
              <a:rPr lang="en-US" sz="1400" baseline="-12000" dirty="0">
                <a:latin typeface="+mn-lt"/>
              </a:rPr>
              <a:t>-</a:t>
            </a:r>
            <a:r>
              <a:rPr lang="en-US" sz="1400" dirty="0">
                <a:latin typeface="+mn-lt"/>
              </a:rPr>
              <a:t>    	  2.4 GeV </a:t>
            </a:r>
            <a:r>
              <a:rPr lang="en-US" sz="1400" dirty="0">
                <a:latin typeface="+mn-lt"/>
                <a:sym typeface="Symbol" panose="05050102010706020507" pitchFamily="18" charset="2"/>
              </a:rPr>
              <a:t>  </a:t>
            </a:r>
            <a:r>
              <a:rPr lang="en-US" sz="1400" dirty="0">
                <a:latin typeface="+mn-lt"/>
              </a:rPr>
              <a:t>2.7 GeV</a:t>
            </a:r>
            <a:br>
              <a:rPr lang="en-US" sz="1400" dirty="0">
                <a:latin typeface="+mn-lt"/>
              </a:rPr>
            </a:br>
            <a:r>
              <a:rPr lang="en-US" sz="1400" dirty="0">
                <a:latin typeface="+mn-lt"/>
              </a:rPr>
              <a:t>P</a:t>
            </a:r>
            <a:r>
              <a:rPr lang="en-US" sz="1400" baseline="-25000" dirty="0">
                <a:latin typeface="+mn-lt"/>
              </a:rPr>
              <a:t>SR</a:t>
            </a:r>
            <a:r>
              <a:rPr lang="en-US" sz="1400" dirty="0">
                <a:latin typeface="+mn-lt"/>
              </a:rPr>
              <a:t>  	 310 GeV </a:t>
            </a:r>
            <a:r>
              <a:rPr lang="en-US" sz="1400" dirty="0">
                <a:latin typeface="+mn-lt"/>
                <a:sym typeface="Symbol" panose="05050102010706020507" pitchFamily="18" charset="2"/>
              </a:rPr>
              <a:t> </a:t>
            </a:r>
            <a:r>
              <a:rPr lang="en-US" sz="1400" dirty="0">
                <a:latin typeface="+mn-lt"/>
              </a:rPr>
              <a:t>365 kW</a:t>
            </a:r>
            <a:br>
              <a:rPr lang="en-US" sz="1400" dirty="0">
                <a:latin typeface="+mn-lt"/>
              </a:rPr>
            </a:br>
            <a:r>
              <a:rPr lang="en-US" sz="1400" dirty="0" err="1">
                <a:latin typeface="+mn-lt"/>
              </a:rPr>
              <a:t>W</a:t>
            </a:r>
            <a:r>
              <a:rPr lang="en-US" sz="1400" baseline="-25000" dirty="0" err="1">
                <a:latin typeface="+mn-lt"/>
              </a:rPr>
              <a:t>elec</a:t>
            </a:r>
            <a:r>
              <a:rPr lang="en-US" sz="1400" dirty="0">
                <a:latin typeface="+mn-lt"/>
              </a:rPr>
              <a:t>/y 	  24 </a:t>
            </a:r>
            <a:r>
              <a:rPr lang="en-US" sz="1400" dirty="0" err="1">
                <a:latin typeface="+mn-lt"/>
              </a:rPr>
              <a:t>GWh</a:t>
            </a:r>
            <a:r>
              <a:rPr lang="en-US" sz="1400" dirty="0">
                <a:latin typeface="+mn-lt"/>
                <a:sym typeface="Symbol" panose="05050102010706020507" pitchFamily="18" charset="2"/>
              </a:rPr>
              <a:t>  17 </a:t>
            </a:r>
            <a:r>
              <a:rPr lang="en-US" sz="1400" dirty="0" err="1">
                <a:latin typeface="+mn-lt"/>
                <a:sym typeface="Symbol" panose="05050102010706020507" pitchFamily="18" charset="2"/>
              </a:rPr>
              <a:t>GWh</a:t>
            </a:r>
            <a:br>
              <a:rPr lang="en-US" sz="1400" dirty="0">
                <a:latin typeface="+mn-lt"/>
                <a:sym typeface="Symbol" panose="05050102010706020507" pitchFamily="18" charset="2"/>
              </a:rPr>
            </a:br>
            <a:br>
              <a:rPr lang="en-US" sz="1400" dirty="0">
                <a:latin typeface="+mn-lt"/>
                <a:sym typeface="Symbol" panose="05050102010706020507" pitchFamily="18" charset="2"/>
              </a:rPr>
            </a:br>
            <a:r>
              <a:rPr lang="en-US" sz="1400" dirty="0">
                <a:latin typeface="+mn-lt"/>
                <a:sym typeface="Symbol" panose="05050102010706020507" pitchFamily="18" charset="2"/>
              </a:rPr>
              <a:t>Key savings:</a:t>
            </a:r>
            <a:br>
              <a:rPr lang="en-US" sz="1400" dirty="0">
                <a:latin typeface="+mn-lt"/>
                <a:sym typeface="Symbol" panose="05050102010706020507" pitchFamily="18" charset="2"/>
              </a:rPr>
            </a:br>
            <a:r>
              <a:rPr lang="en-US" sz="1400" dirty="0">
                <a:latin typeface="+mn-lt"/>
                <a:sym typeface="Symbol" panose="05050102010706020507" pitchFamily="18" charset="2"/>
              </a:rPr>
              <a:t>   Electromagnets    Permanent magnets</a:t>
            </a:r>
            <a:br>
              <a:rPr lang="en-US" sz="1400" dirty="0">
                <a:latin typeface="+mn-lt"/>
                <a:sym typeface="Symbol" panose="05050102010706020507" pitchFamily="18" charset="2"/>
              </a:rPr>
            </a:br>
            <a:r>
              <a:rPr lang="en-US" sz="1400" dirty="0">
                <a:latin typeface="+mn-lt"/>
                <a:sym typeface="Symbol" panose="05050102010706020507" pitchFamily="18" charset="2"/>
              </a:rPr>
              <a:t>               Klystrons   Solid state amplifiers</a:t>
            </a:r>
            <a:br>
              <a:rPr lang="en-US" sz="1400" dirty="0">
                <a:latin typeface="+mn-lt"/>
                <a:sym typeface="Symbol" panose="05050102010706020507" pitchFamily="18" charset="2"/>
              </a:rPr>
            </a:br>
            <a:r>
              <a:rPr lang="en-US" sz="1400" dirty="0">
                <a:latin typeface="+mn-lt"/>
                <a:sym typeface="Symbol" panose="05050102010706020507" pitchFamily="18" charset="2"/>
              </a:rPr>
              <a:t>   standard pumps  modern pumps for cooling</a:t>
            </a:r>
            <a:endParaRPr lang="en-US" sz="1400" dirty="0">
              <a:latin typeface="+mn-lt"/>
            </a:endParaRP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6896616" y="3880847"/>
          <a:ext cx="3970874" cy="2225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18745">
                  <a:extLst>
                    <a:ext uri="{9D8B030D-6E8A-4147-A177-3AD203B41FA5}">
                      <a16:colId xmlns:a16="http://schemas.microsoft.com/office/drawing/2014/main" val="1501897642"/>
                    </a:ext>
                  </a:extLst>
                </a:gridCol>
                <a:gridCol w="1652129">
                  <a:extLst>
                    <a:ext uri="{9D8B030D-6E8A-4147-A177-3AD203B41FA5}">
                      <a16:colId xmlns:a16="http://schemas.microsoft.com/office/drawing/2014/main" val="322293249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de-DE" sz="1400" b="1" dirty="0" err="1"/>
                        <a:t>main</a:t>
                      </a:r>
                      <a:r>
                        <a:rPr lang="de-DE" sz="1400" b="1" dirty="0"/>
                        <a:t> RF power </a:t>
                      </a:r>
                      <a:r>
                        <a:rPr lang="de-DE" sz="1400" b="1" dirty="0" err="1"/>
                        <a:t>flow</a:t>
                      </a:r>
                      <a:r>
                        <a:rPr lang="de-DE" sz="1400" b="1" dirty="0"/>
                        <a:t> SLS2.0</a:t>
                      </a:r>
                      <a:endParaRPr lang="de-CH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13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AC power</a:t>
                      </a:r>
                      <a:endParaRPr lang="de-CH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816 kW</a:t>
                      </a:r>
                      <a:endParaRPr lang="de-CH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4385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DC power</a:t>
                      </a:r>
                      <a:endParaRPr lang="de-CH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772 kW</a:t>
                      </a:r>
                      <a:endParaRPr lang="de-CH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1840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RF power </a:t>
                      </a:r>
                      <a:r>
                        <a:rPr lang="de-DE" sz="1400" dirty="0" err="1"/>
                        <a:t>to</a:t>
                      </a:r>
                      <a:r>
                        <a:rPr lang="de-DE" sz="1400" dirty="0"/>
                        <a:t> beam</a:t>
                      </a:r>
                      <a:endParaRPr lang="de-CH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488 kW</a:t>
                      </a:r>
                      <a:endParaRPr lang="de-CH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9958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sz="1400" baseline="0" dirty="0"/>
                        <a:t>power </a:t>
                      </a:r>
                      <a:r>
                        <a:rPr lang="de-DE" sz="1400" baseline="0" dirty="0" err="1"/>
                        <a:t>to</a:t>
                      </a:r>
                      <a:r>
                        <a:rPr lang="de-DE" sz="1400" baseline="0" dirty="0"/>
                        <a:t> beam</a:t>
                      </a:r>
                      <a:endParaRPr lang="de-CH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366 kW</a:t>
                      </a:r>
                      <a:endParaRPr lang="de-CH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1537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sz="1400" dirty="0" err="1"/>
                        <a:t>dipole</a:t>
                      </a:r>
                      <a:r>
                        <a:rPr lang="de-DE" sz="1400" dirty="0"/>
                        <a:t>/</a:t>
                      </a:r>
                      <a:r>
                        <a:rPr lang="de-DE" sz="1400" dirty="0" err="1"/>
                        <a:t>undulator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radiation</a:t>
                      </a:r>
                      <a:endParaRPr lang="de-CH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275 kW / 91 kW</a:t>
                      </a:r>
                      <a:endParaRPr lang="de-CH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5446100"/>
                  </a:ext>
                </a:extLst>
              </a:tr>
            </a:tbl>
          </a:graphicData>
        </a:graphic>
      </p:graphicFrame>
      <p:graphicFrame>
        <p:nvGraphicFramePr>
          <p:cNvPr id="14" name="Tabelle 13"/>
          <p:cNvGraphicFramePr>
            <a:graphicFrameLocks noGrp="1"/>
          </p:cNvGraphicFramePr>
          <p:nvPr/>
        </p:nvGraphicFramePr>
        <p:xfrm>
          <a:off x="11089493" y="4015940"/>
          <a:ext cx="1060595" cy="2194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60595">
                  <a:extLst>
                    <a:ext uri="{9D8B030D-6E8A-4147-A177-3AD203B41FA5}">
                      <a16:colId xmlns:a16="http://schemas.microsoft.com/office/drawing/2014/main" val="4072008746"/>
                    </a:ext>
                  </a:extLst>
                </a:gridCol>
              </a:tblGrid>
              <a:tr h="28057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762807"/>
                  </a:ext>
                </a:extLst>
              </a:tr>
              <a:tr h="280570">
                <a:tc>
                  <a:txBody>
                    <a:bodyPr/>
                    <a:lstStyle/>
                    <a:p>
                      <a:r>
                        <a:rPr lang="de-DE" dirty="0"/>
                        <a:t>95%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0653192"/>
                  </a:ext>
                </a:extLst>
              </a:tr>
              <a:tr h="280570">
                <a:tc>
                  <a:txBody>
                    <a:bodyPr/>
                    <a:lstStyle/>
                    <a:p>
                      <a:r>
                        <a:rPr lang="de-DE" dirty="0"/>
                        <a:t>63% SSA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968391"/>
                  </a:ext>
                </a:extLst>
              </a:tr>
              <a:tr h="280570">
                <a:tc>
                  <a:txBody>
                    <a:bodyPr/>
                    <a:lstStyle/>
                    <a:p>
                      <a:r>
                        <a:rPr lang="de-DE" dirty="0"/>
                        <a:t>75%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8236798"/>
                  </a:ext>
                </a:extLst>
              </a:tr>
              <a:tr h="280570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1696652"/>
                  </a:ext>
                </a:extLst>
              </a:tr>
              <a:tr h="28057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122615"/>
                  </a:ext>
                </a:extLst>
              </a:tr>
            </a:tbl>
          </a:graphicData>
        </a:graphic>
      </p:graphicFrame>
      <p:cxnSp>
        <p:nvCxnSpPr>
          <p:cNvPr id="16" name="Gerade Verbindung mit Pfeil 15"/>
          <p:cNvCxnSpPr/>
          <p:nvPr/>
        </p:nvCxnSpPr>
        <p:spPr>
          <a:xfrm>
            <a:off x="11001304" y="4399542"/>
            <a:ext cx="0" cy="35683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11001304" y="4756381"/>
            <a:ext cx="0" cy="35683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11001304" y="5113220"/>
            <a:ext cx="0" cy="35683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Geschweifte Klammer links 21"/>
          <p:cNvSpPr/>
          <p:nvPr/>
        </p:nvSpPr>
        <p:spPr>
          <a:xfrm>
            <a:off x="6428014" y="4399542"/>
            <a:ext cx="425573" cy="1580685"/>
          </a:xfrm>
          <a:prstGeom prst="leftBrace">
            <a:avLst>
              <a:gd name="adj1" fmla="val 23731"/>
              <a:gd name="adj2" fmla="val 71177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Pfeil nach oben und unten 8"/>
          <p:cNvSpPr/>
          <p:nvPr/>
        </p:nvSpPr>
        <p:spPr bwMode="auto">
          <a:xfrm>
            <a:off x="4539343" y="2090057"/>
            <a:ext cx="342900" cy="1083129"/>
          </a:xfrm>
          <a:prstGeom prst="upDownArrow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121729" y="2209800"/>
            <a:ext cx="1164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-29 %</a:t>
            </a:r>
            <a:endParaRPr lang="de-CH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5581348" y="6172400"/>
            <a:ext cx="1113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[</a:t>
            </a:r>
            <a:r>
              <a:rPr lang="de-DE" sz="1400" dirty="0" err="1"/>
              <a:t>M.Jörg</a:t>
            </a:r>
            <a:r>
              <a:rPr lang="de-DE" sz="1400" dirty="0"/>
              <a:t>, PSI]</a:t>
            </a:r>
          </a:p>
        </p:txBody>
      </p:sp>
    </p:spTree>
    <p:extLst>
      <p:ext uri="{BB962C8B-B14F-4D97-AF65-F5344CB8AC3E}">
        <p14:creationId xmlns:p14="http://schemas.microsoft.com/office/powerpoint/2010/main" val="31793489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fik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1729" y="2364151"/>
            <a:ext cx="4056770" cy="150814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79651"/>
            <a:ext cx="8218170" cy="778979"/>
          </a:xfrm>
        </p:spPr>
        <p:txBody>
          <a:bodyPr/>
          <a:lstStyle/>
          <a:p>
            <a:r>
              <a:rPr lang="de-DE" dirty="0"/>
              <a:t>Free </a:t>
            </a:r>
            <a:r>
              <a:rPr lang="de-DE" dirty="0" err="1"/>
              <a:t>Electron</a:t>
            </a:r>
            <a:r>
              <a:rPr lang="de-DE" dirty="0"/>
              <a:t> Laser 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21</a:t>
            </a:fld>
            <a:endParaRPr lang="en-GB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" r="1"/>
          <a:stretch/>
        </p:blipFill>
        <p:spPr>
          <a:xfrm>
            <a:off x="2241393" y="1790435"/>
            <a:ext cx="1589229" cy="1895103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55" y="1790436"/>
            <a:ext cx="1589633" cy="189510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329670" y="3819956"/>
            <a:ext cx="19989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200" b="1" dirty="0">
                <a:sym typeface="Symbol" panose="05050102010706020507" pitchFamily="18" charset="2"/>
              </a:rPr>
              <a:t>longitudinal,  z², O(30m)</a:t>
            </a:r>
            <a:endParaRPr lang="de-CH" sz="1200" b="1" dirty="0"/>
          </a:p>
        </p:txBody>
      </p:sp>
      <p:sp>
        <p:nvSpPr>
          <p:cNvPr id="7" name="Textfeld 6"/>
          <p:cNvSpPr txBox="1"/>
          <p:nvPr/>
        </p:nvSpPr>
        <p:spPr>
          <a:xfrm rot="16200000">
            <a:off x="-408557" y="2420321"/>
            <a:ext cx="1376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b="1" dirty="0" err="1">
                <a:sym typeface="Symbol" panose="05050102010706020507" pitchFamily="18" charset="2"/>
              </a:rPr>
              <a:t>energy</a:t>
            </a:r>
            <a:r>
              <a:rPr lang="de-CH" sz="1200" b="1" dirty="0">
                <a:sym typeface="Symbol" panose="05050102010706020507" pitchFamily="18" charset="2"/>
              </a:rPr>
              <a:t> </a:t>
            </a:r>
            <a:r>
              <a:rPr lang="de-CH" sz="1200" b="1" dirty="0" err="1">
                <a:sym typeface="Symbol" panose="05050102010706020507" pitchFamily="18" charset="2"/>
              </a:rPr>
              <a:t>loss</a:t>
            </a:r>
            <a:r>
              <a:rPr lang="de-CH" sz="1200" b="1" dirty="0">
                <a:sym typeface="Symbol" panose="05050102010706020507" pitchFamily="18" charset="2"/>
              </a:rPr>
              <a:t>, E/E</a:t>
            </a:r>
            <a:endParaRPr lang="de-CH" sz="1200" b="1" dirty="0"/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417949" y="1790435"/>
            <a:ext cx="0" cy="174191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>
            <a:off x="534855" y="3792079"/>
            <a:ext cx="1589632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777978" y="1144104"/>
            <a:ext cx="2693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streaked beam, SwissFEL</a:t>
            </a:r>
          </a:p>
          <a:p>
            <a:pPr algn="ctr"/>
            <a:r>
              <a:rPr lang="en-US" b="1">
                <a:solidFill>
                  <a:srgbClr val="C00000"/>
                </a:solidFill>
              </a:rPr>
              <a:t>no lasing                  lasing</a:t>
            </a:r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3930583" y="2604474"/>
            <a:ext cx="16944" cy="771754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3874649" y="2751490"/>
            <a:ext cx="741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200" b="1" dirty="0">
                <a:sym typeface="Symbol" panose="05050102010706020507" pitchFamily="18" charset="2"/>
              </a:rPr>
              <a:t>O(10</a:t>
            </a:r>
            <a:r>
              <a:rPr lang="de-CH" sz="1200" b="1" baseline="30000" dirty="0">
                <a:sym typeface="Symbol" panose="05050102010706020507" pitchFamily="18" charset="2"/>
              </a:rPr>
              <a:t>-3</a:t>
            </a:r>
            <a:r>
              <a:rPr lang="de-CH" sz="1200" b="1" dirty="0">
                <a:sym typeface="Symbol" panose="05050102010706020507" pitchFamily="18" charset="2"/>
              </a:rPr>
              <a:t>)</a:t>
            </a:r>
            <a:endParaRPr lang="de-CH" sz="1200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5035876" y="2364151"/>
            <a:ext cx="232713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best demonstrated energy extraction: </a:t>
            </a:r>
            <a:r>
              <a:rPr lang="en-US">
                <a:sym typeface="Symbol" panose="05050102010706020507" pitchFamily="18" charset="2"/>
              </a:rPr>
              <a:t></a:t>
            </a:r>
            <a:r>
              <a:rPr lang="en-US"/>
              <a:t>E/E = 30%</a:t>
            </a:r>
          </a:p>
          <a:p>
            <a:pPr>
              <a:spcBef>
                <a:spcPts val="1200"/>
              </a:spcBef>
            </a:pPr>
            <a:r>
              <a:rPr lang="en-US" sz="1200" b="1"/>
              <a:t>(E</a:t>
            </a:r>
            <a:r>
              <a:rPr lang="en-US" sz="1200" b="1" baseline="-25000"/>
              <a:t>k</a:t>
            </a:r>
            <a:r>
              <a:rPr lang="en-US" sz="1200" b="1"/>
              <a:t>=65MeV, Laser seeded FEL)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4099962" y="4283623"/>
          <a:ext cx="7638587" cy="138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37427">
                  <a:extLst>
                    <a:ext uri="{9D8B030D-6E8A-4147-A177-3AD203B41FA5}">
                      <a16:colId xmlns:a16="http://schemas.microsoft.com/office/drawing/2014/main" val="421712926"/>
                    </a:ext>
                  </a:extLst>
                </a:gridCol>
                <a:gridCol w="2469995">
                  <a:extLst>
                    <a:ext uri="{9D8B030D-6E8A-4147-A177-3AD203B41FA5}">
                      <a16:colId xmlns:a16="http://schemas.microsoft.com/office/drawing/2014/main" val="1188814063"/>
                    </a:ext>
                  </a:extLst>
                </a:gridCol>
                <a:gridCol w="1265663">
                  <a:extLst>
                    <a:ext uri="{9D8B030D-6E8A-4147-A177-3AD203B41FA5}">
                      <a16:colId xmlns:a16="http://schemas.microsoft.com/office/drawing/2014/main" val="2247352751"/>
                    </a:ext>
                  </a:extLst>
                </a:gridCol>
                <a:gridCol w="1477537">
                  <a:extLst>
                    <a:ext uri="{9D8B030D-6E8A-4147-A177-3AD203B41FA5}">
                      <a16:colId xmlns:a16="http://schemas.microsoft.com/office/drawing/2014/main" val="3812468925"/>
                    </a:ext>
                  </a:extLst>
                </a:gridCol>
                <a:gridCol w="1287965">
                  <a:extLst>
                    <a:ext uri="{9D8B030D-6E8A-4147-A177-3AD203B41FA5}">
                      <a16:colId xmlns:a16="http://schemas.microsoft.com/office/drawing/2014/main" val="7041199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b="1" dirty="0"/>
                        <a:t>Facility</a:t>
                      </a:r>
                      <a:endParaRPr lang="de-CH" b="1" dirty="0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Technology</a:t>
                      </a:r>
                      <a:endParaRPr lang="de-CH" b="1" dirty="0"/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err="1"/>
                        <a:t>P</a:t>
                      </a:r>
                      <a:r>
                        <a:rPr lang="de-DE" b="1" baseline="-25000" dirty="0" err="1"/>
                        <a:t>grid</a:t>
                      </a:r>
                      <a:r>
                        <a:rPr lang="de-DE" b="1" dirty="0"/>
                        <a:t> (typ)</a:t>
                      </a:r>
                      <a:endParaRPr lang="de-CH" b="1" dirty="0"/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err="1"/>
                        <a:t>P</a:t>
                      </a:r>
                      <a:r>
                        <a:rPr lang="de-DE" b="1" baseline="-25000" dirty="0" err="1"/>
                        <a:t>beam</a:t>
                      </a:r>
                      <a:r>
                        <a:rPr lang="de-DE" b="1" baseline="0" dirty="0"/>
                        <a:t> (typ)</a:t>
                      </a:r>
                      <a:endParaRPr lang="de-CH" b="1" dirty="0"/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Photon Power</a:t>
                      </a:r>
                      <a:endParaRPr lang="de-CH" b="1" dirty="0"/>
                    </a:p>
                  </a:txBody>
                  <a:tcPr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94807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SwissFEL</a:t>
                      </a:r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n.c</a:t>
                      </a:r>
                      <a:r>
                        <a:rPr lang="de-DE" dirty="0"/>
                        <a:t>., 6 GHz, </a:t>
                      </a:r>
                      <a:r>
                        <a:rPr lang="de-DE" dirty="0" err="1"/>
                        <a:t>pulsed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sym typeface="Symbol" panose="05050102010706020507" pitchFamily="18" charset="2"/>
                        </a:rPr>
                        <a:t> 3.0 MW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100 W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up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to</a:t>
                      </a:r>
                      <a:r>
                        <a:rPr lang="de-DE" dirty="0"/>
                        <a:t> 0.2 W</a:t>
                      </a:r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79399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EXFEL</a:t>
                      </a:r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s.c</a:t>
                      </a:r>
                      <a:r>
                        <a:rPr lang="de-DE" dirty="0"/>
                        <a:t>., 1.3 GHz, </a:t>
                      </a:r>
                      <a:r>
                        <a:rPr lang="de-DE" dirty="0" err="1"/>
                        <a:t>pulsed</a:t>
                      </a:r>
                      <a:endParaRPr lang="de-CH" dirty="0"/>
                    </a:p>
                  </a:txBody>
                  <a:tcP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sym typeface="Symbol" panose="05050102010706020507" pitchFamily="18" charset="2"/>
                        </a:rPr>
                        <a:t> 10 MW</a:t>
                      </a:r>
                      <a:endParaRPr lang="de-CH" dirty="0"/>
                    </a:p>
                  </a:txBody>
                  <a:tcP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40‘000 W</a:t>
                      </a:r>
                      <a:endParaRPr lang="de-CH" dirty="0"/>
                    </a:p>
                  </a:txBody>
                  <a:tcP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up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to</a:t>
                      </a:r>
                      <a:r>
                        <a:rPr lang="de-DE" dirty="0"/>
                        <a:t> 40 W</a:t>
                      </a:r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9024840"/>
                  </a:ext>
                </a:extLst>
              </a:tr>
            </a:tbl>
          </a:graphicData>
        </a:graphic>
      </p:graphicFrame>
      <p:grpSp>
        <p:nvGrpSpPr>
          <p:cNvPr id="33" name="Gruppieren 32"/>
          <p:cNvGrpSpPr/>
          <p:nvPr/>
        </p:nvGrpSpPr>
        <p:grpSpPr>
          <a:xfrm>
            <a:off x="4425772" y="1125955"/>
            <a:ext cx="5715326" cy="796395"/>
            <a:chOff x="4441047" y="1150342"/>
            <a:chExt cx="5715326" cy="796395"/>
          </a:xfrm>
        </p:grpSpPr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BF5A6AAA-FDF8-4725-830D-76A8F85DF71A}"/>
                </a:ext>
              </a:extLst>
            </p:cNvPr>
            <p:cNvCxnSpPr/>
            <p:nvPr/>
          </p:nvCxnSpPr>
          <p:spPr>
            <a:xfrm>
              <a:off x="7218145" y="1579328"/>
              <a:ext cx="609600" cy="0"/>
            </a:xfrm>
            <a:prstGeom prst="straightConnector1">
              <a:avLst/>
            </a:prstGeom>
            <a:ln w="762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7D58A2B6-6903-4B05-8BE6-FCFCFF3CF70A}"/>
                </a:ext>
              </a:extLst>
            </p:cNvPr>
            <p:cNvCxnSpPr/>
            <p:nvPr/>
          </p:nvCxnSpPr>
          <p:spPr>
            <a:xfrm>
              <a:off x="9242534" y="1574621"/>
              <a:ext cx="609600" cy="0"/>
            </a:xfrm>
            <a:prstGeom prst="straightConnector1">
              <a:avLst/>
            </a:prstGeom>
            <a:ln w="762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42D11ED0-D5BA-4033-8ED4-D032F52D6808}"/>
                </a:ext>
              </a:extLst>
            </p:cNvPr>
            <p:cNvSpPr/>
            <p:nvPr/>
          </p:nvSpPr>
          <p:spPr bwMode="auto">
            <a:xfrm>
              <a:off x="7908064" y="1221458"/>
              <a:ext cx="1295400" cy="71003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de-DE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FEL </a:t>
              </a:r>
              <a:r>
                <a:rPr kumimoji="0" lang="de-DE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process</a:t>
              </a:r>
              <a:endPara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  <a:p>
              <a:pPr marL="0" marR="0" indent="0" algn="ctr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lang="de-DE" b="1" dirty="0">
                  <a:sym typeface="Symbol" panose="05050102010706020507" pitchFamily="18" charset="2"/>
                </a:rPr>
                <a:t> ?</a:t>
              </a:r>
              <a:endParaRPr kumimoji="0" lang="en-GB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pic>
          <p:nvPicPr>
            <p:cNvPr id="25" name="Grafik 24">
              <a:extLst>
                <a:ext uri="{FF2B5EF4-FFF2-40B4-BE49-F238E27FC236}">
                  <a16:creationId xmlns:a16="http://schemas.microsoft.com/office/drawing/2014/main" id="{7873D4E6-F94B-49A8-B6B4-6E27431AD980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94278" y="1467269"/>
              <a:ext cx="262095" cy="248381"/>
            </a:xfrm>
            <a:prstGeom prst="rect">
              <a:avLst/>
            </a:prstGeom>
          </p:spPr>
        </p:pic>
        <p:pic>
          <p:nvPicPr>
            <p:cNvPr id="17" name="Grafik 16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1047" y="1468792"/>
              <a:ext cx="495238" cy="246858"/>
            </a:xfrm>
            <a:prstGeom prst="rect">
              <a:avLst/>
            </a:prstGeom>
          </p:spPr>
        </p:pic>
        <p:cxnSp>
          <p:nvCxnSpPr>
            <p:cNvPr id="24" name="Gerade Verbindung mit Pfeil 23">
              <a:extLst>
                <a:ext uri="{FF2B5EF4-FFF2-40B4-BE49-F238E27FC236}">
                  <a16:creationId xmlns:a16="http://schemas.microsoft.com/office/drawing/2014/main" id="{BF5A6AAA-FDF8-4725-830D-76A8F85DF71A}"/>
                </a:ext>
              </a:extLst>
            </p:cNvPr>
            <p:cNvCxnSpPr/>
            <p:nvPr/>
          </p:nvCxnSpPr>
          <p:spPr>
            <a:xfrm>
              <a:off x="5811080" y="1575788"/>
              <a:ext cx="609600" cy="0"/>
            </a:xfrm>
            <a:prstGeom prst="straightConnector1">
              <a:avLst/>
            </a:prstGeom>
            <a:ln w="762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42D11ED0-D5BA-4033-8ED4-D032F52D6808}"/>
                </a:ext>
              </a:extLst>
            </p:cNvPr>
            <p:cNvSpPr/>
            <p:nvPr/>
          </p:nvSpPr>
          <p:spPr bwMode="auto">
            <a:xfrm>
              <a:off x="5790802" y="1236698"/>
              <a:ext cx="1295400" cy="71003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de-DE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RF, </a:t>
              </a:r>
              <a:r>
                <a:rPr kumimoji="0" lang="de-DE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Linac</a:t>
              </a:r>
              <a:endParaRPr kumimoji="0" lang="en-GB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BF5A6AAA-FDF8-4725-830D-76A8F85DF71A}"/>
                </a:ext>
              </a:extLst>
            </p:cNvPr>
            <p:cNvCxnSpPr/>
            <p:nvPr/>
          </p:nvCxnSpPr>
          <p:spPr>
            <a:xfrm>
              <a:off x="5051151" y="1573806"/>
              <a:ext cx="609600" cy="0"/>
            </a:xfrm>
            <a:prstGeom prst="straightConnector1">
              <a:avLst/>
            </a:prstGeom>
            <a:ln w="762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Grafik 3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7126" y="1150342"/>
              <a:ext cx="622027" cy="212659"/>
            </a:xfrm>
            <a:prstGeom prst="rect">
              <a:avLst/>
            </a:prstGeom>
          </p:spPr>
        </p:pic>
      </p:grpSp>
      <p:sp>
        <p:nvSpPr>
          <p:cNvPr id="27" name="Textfeld 26">
            <a:extLst>
              <a:ext uri="{FF2B5EF4-FFF2-40B4-BE49-F238E27FC236}">
                <a16:creationId xmlns:a16="http://schemas.microsoft.com/office/drawing/2014/main" id="{676D44C8-3862-406B-98E3-1FADA3A55299}"/>
              </a:ext>
            </a:extLst>
          </p:cNvPr>
          <p:cNvSpPr txBox="1"/>
          <p:nvPr/>
        </p:nvSpPr>
        <p:spPr>
          <a:xfrm>
            <a:off x="975360" y="4676521"/>
            <a:ext cx="3124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Grid Power Consumption</a:t>
            </a:r>
          </a:p>
          <a:p>
            <a:r>
              <a:rPr lang="en-US"/>
              <a:t>(order of magnitude)</a:t>
            </a:r>
          </a:p>
          <a:p>
            <a:r>
              <a:rPr lang="en-US"/>
              <a:t>examples: n.c. / s.c.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D9CA0BD1-8956-46A6-8F43-732DBEA91687}"/>
              </a:ext>
            </a:extLst>
          </p:cNvPr>
          <p:cNvSpPr txBox="1"/>
          <p:nvPr/>
        </p:nvSpPr>
        <p:spPr>
          <a:xfrm>
            <a:off x="10342660" y="1267655"/>
            <a:ext cx="16063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FEL: P</a:t>
            </a:r>
            <a:r>
              <a:rPr lang="de-DE" baseline="-25000" dirty="0">
                <a:sym typeface="Symbol" panose="05050102010706020507" pitchFamily="18" charset="2"/>
              </a:rPr>
              <a:t> </a:t>
            </a:r>
            <a:r>
              <a:rPr lang="de-DE" dirty="0">
                <a:sym typeface="Symbol" panose="05050102010706020507" pitchFamily="18" charset="2"/>
              </a:rPr>
              <a:t> N</a:t>
            </a:r>
            <a:r>
              <a:rPr lang="de-DE" baseline="30000" dirty="0">
                <a:sym typeface="Symbol" panose="05050102010706020507" pitchFamily="18" charset="2"/>
              </a:rPr>
              <a:t>2 </a:t>
            </a:r>
            <a:r>
              <a:rPr lang="de-DE" sz="1400" dirty="0">
                <a:sym typeface="Symbol" panose="05050102010706020507" pitchFamily="18" charset="2"/>
              </a:rPr>
              <a:t>(</a:t>
            </a:r>
            <a:r>
              <a:rPr lang="de-DE" sz="1400" dirty="0" err="1">
                <a:sym typeface="Symbol" panose="05050102010706020507" pitchFamily="18" charset="2"/>
              </a:rPr>
              <a:t>coherence</a:t>
            </a:r>
            <a:r>
              <a:rPr lang="de-DE" sz="1400" dirty="0">
                <a:sym typeface="Symbol" panose="05050102010706020507" pitchFamily="18" charset="2"/>
              </a:rPr>
              <a:t> </a:t>
            </a:r>
            <a:r>
              <a:rPr lang="de-DE" sz="1400" dirty="0" err="1">
                <a:sym typeface="Symbol" panose="05050102010706020507" pitchFamily="18" charset="2"/>
              </a:rPr>
              <a:t>length</a:t>
            </a:r>
            <a:r>
              <a:rPr lang="de-DE" sz="1400" dirty="0">
                <a:sym typeface="Symbol" panose="05050102010706020507" pitchFamily="18" charset="2"/>
              </a:rPr>
              <a:t>)</a:t>
            </a:r>
            <a:endParaRPr lang="en-GB" sz="1400" dirty="0"/>
          </a:p>
        </p:txBody>
      </p:sp>
      <p:cxnSp>
        <p:nvCxnSpPr>
          <p:cNvPr id="35" name="Gerade Verbindung mit Pfeil 34"/>
          <p:cNvCxnSpPr/>
          <p:nvPr/>
        </p:nvCxnSpPr>
        <p:spPr>
          <a:xfrm>
            <a:off x="2240990" y="3787619"/>
            <a:ext cx="1589632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315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A5EFA66-4795-4886-A7CB-137D7E0E9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22</a:t>
            </a:fld>
            <a:endParaRPr lang="en-GB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986EE02-11ED-46C3-B018-6B8003333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err="1"/>
              <a:t>Particle</a:t>
            </a:r>
            <a:r>
              <a:rPr lang="de-DE" dirty="0"/>
              <a:t> Colliders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93406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AEFC72AA-5A4E-48D3-B078-DCCB2A4B8927}"/>
              </a:ext>
            </a:extLst>
          </p:cNvPr>
          <p:cNvSpPr/>
          <p:nvPr/>
        </p:nvSpPr>
        <p:spPr bwMode="auto">
          <a:xfrm>
            <a:off x="2312307" y="4587816"/>
            <a:ext cx="1407883" cy="986563"/>
          </a:xfrm>
          <a:prstGeom prst="roundRect">
            <a:avLst/>
          </a:prstGeom>
          <a:solidFill>
            <a:srgbClr val="FCDDFF"/>
          </a:solidFill>
          <a:ln w="9525" cap="flat" cmpd="sng" algn="ctr">
            <a:solidFill>
              <a:srgbClr val="C000A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144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MuonC</a:t>
            </a:r>
            <a:endParaRPr kumimoji="0" lang="de-DE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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+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/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-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Colliders</a:t>
            </a:r>
            <a:r>
              <a:rPr lang="de-DE" dirty="0"/>
              <a:t> - </a:t>
            </a:r>
            <a:r>
              <a:rPr lang="de-DE" dirty="0" err="1"/>
              <a:t>Concepts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23</a:t>
            </a:fld>
            <a:endParaRPr lang="en-GB"/>
          </a:p>
        </p:txBody>
      </p:sp>
      <p:grpSp>
        <p:nvGrpSpPr>
          <p:cNvPr id="18" name="Gruppieren 17"/>
          <p:cNvGrpSpPr/>
          <p:nvPr/>
        </p:nvGrpSpPr>
        <p:grpSpPr>
          <a:xfrm>
            <a:off x="4174310" y="3057150"/>
            <a:ext cx="1315131" cy="2591715"/>
            <a:chOff x="-27877" y="2626878"/>
            <a:chExt cx="1315131" cy="2591715"/>
          </a:xfrm>
        </p:grpSpPr>
        <p:cxnSp>
          <p:nvCxnSpPr>
            <p:cNvPr id="4" name="Gerade Verbindung mit Pfeil 3">
              <a:extLst>
                <a:ext uri="{FF2B5EF4-FFF2-40B4-BE49-F238E27FC236}">
                  <a16:creationId xmlns:a16="http://schemas.microsoft.com/office/drawing/2014/main" id="{44CC9A1A-A9EA-427F-BA6E-B3D87F54EB31}"/>
                </a:ext>
              </a:extLst>
            </p:cNvPr>
            <p:cNvCxnSpPr/>
            <p:nvPr/>
          </p:nvCxnSpPr>
          <p:spPr>
            <a:xfrm flipV="1">
              <a:off x="759609" y="2865861"/>
              <a:ext cx="0" cy="235273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r Verbinder 5">
              <a:extLst>
                <a:ext uri="{FF2B5EF4-FFF2-40B4-BE49-F238E27FC236}">
                  <a16:creationId xmlns:a16="http://schemas.microsoft.com/office/drawing/2014/main" id="{0142B7CD-E4D6-462D-A3FF-A8AE785E3022}"/>
                </a:ext>
              </a:extLst>
            </p:cNvPr>
            <p:cNvCxnSpPr/>
            <p:nvPr/>
          </p:nvCxnSpPr>
          <p:spPr>
            <a:xfrm>
              <a:off x="651609" y="4820532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28322" y="4666643"/>
              <a:ext cx="623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b="1" dirty="0"/>
                <a:t>1</a:t>
              </a:r>
              <a:endParaRPr lang="en-GB" sz="1400" b="1" dirty="0"/>
            </a:p>
          </p:txBody>
        </p: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0142B7CD-E4D6-462D-A3FF-A8AE785E3022}"/>
                </a:ext>
              </a:extLst>
            </p:cNvPr>
            <p:cNvCxnSpPr/>
            <p:nvPr/>
          </p:nvCxnSpPr>
          <p:spPr>
            <a:xfrm>
              <a:off x="651609" y="4325679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0142B7CD-E4D6-462D-A3FF-A8AE785E3022}"/>
                </a:ext>
              </a:extLst>
            </p:cNvPr>
            <p:cNvCxnSpPr/>
            <p:nvPr/>
          </p:nvCxnSpPr>
          <p:spPr>
            <a:xfrm>
              <a:off x="651609" y="3830825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0142B7CD-E4D6-462D-A3FF-A8AE785E3022}"/>
                </a:ext>
              </a:extLst>
            </p:cNvPr>
            <p:cNvCxnSpPr/>
            <p:nvPr/>
          </p:nvCxnSpPr>
          <p:spPr>
            <a:xfrm>
              <a:off x="651609" y="3335971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28322" y="4179372"/>
              <a:ext cx="623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b="1" dirty="0"/>
                <a:t>10</a:t>
              </a:r>
              <a:endParaRPr lang="en-GB" sz="1400" b="1" dirty="0"/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28321" y="3689322"/>
              <a:ext cx="623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b="1" dirty="0"/>
                <a:t>100</a:t>
              </a:r>
              <a:endParaRPr lang="en-GB" sz="1400" b="1" dirty="0"/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28321" y="3182082"/>
              <a:ext cx="623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b="1" dirty="0"/>
                <a:t>1000</a:t>
              </a:r>
              <a:endParaRPr lang="en-GB" sz="1400" b="1" dirty="0"/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-27877" y="2626878"/>
              <a:ext cx="8660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b="1" dirty="0"/>
                <a:t>m [</a:t>
              </a:r>
              <a:r>
                <a:rPr lang="de-DE" sz="1400" b="1" dirty="0" err="1"/>
                <a:t>MeV</a:t>
              </a:r>
              <a:r>
                <a:rPr lang="de-DE" sz="1400" b="1" dirty="0"/>
                <a:t>]</a:t>
              </a:r>
              <a:endParaRPr lang="en-GB" sz="1400" b="1" dirty="0"/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867609" y="4776464"/>
              <a:ext cx="4196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>
                  <a:solidFill>
                    <a:srgbClr val="C00000"/>
                  </a:solidFill>
                </a:rPr>
                <a:t>e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867609" y="3648265"/>
              <a:ext cx="4196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</a:t>
              </a:r>
              <a:endParaRPr lang="en-GB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867609" y="3165797"/>
              <a:ext cx="4196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>
                  <a:solidFill>
                    <a:srgbClr val="C00000"/>
                  </a:solidFill>
                </a:rPr>
                <a:t>p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1" name="Textfeld 20"/>
          <p:cNvSpPr txBox="1"/>
          <p:nvPr/>
        </p:nvSpPr>
        <p:spPr>
          <a:xfrm>
            <a:off x="838200" y="1673995"/>
            <a:ext cx="960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Next generation: 	high Luminosity, high Energy reach needed</a:t>
            </a:r>
          </a:p>
          <a:p>
            <a:r>
              <a:rPr lang="en-US" sz="2400" dirty="0"/>
              <a:t>Energy Efficiency: 	Luminosity per Grid Power</a:t>
            </a:r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6EFC5798-2CEC-42E9-849C-5428F9A76EF8}"/>
              </a:ext>
            </a:extLst>
          </p:cNvPr>
          <p:cNvSpPr/>
          <p:nvPr/>
        </p:nvSpPr>
        <p:spPr bwMode="auto">
          <a:xfrm>
            <a:off x="971142" y="4468748"/>
            <a:ext cx="1407883" cy="98498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144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Ring</a:t>
            </a:r>
            <a:endParaRPr kumimoji="0" lang="de-DE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>
                <a:sym typeface="Symbol" panose="05050102010706020507" pitchFamily="18" charset="2"/>
              </a:rPr>
              <a:t>p/p</a:t>
            </a:r>
            <a:endParaRPr kumimoji="0" lang="en-GB" b="1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0022917D-32E6-4126-9B28-89526E1843F5}"/>
              </a:ext>
            </a:extLst>
          </p:cNvPr>
          <p:cNvSpPr/>
          <p:nvPr/>
        </p:nvSpPr>
        <p:spPr bwMode="auto">
          <a:xfrm>
            <a:off x="2168560" y="3702180"/>
            <a:ext cx="1407883" cy="98656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288000" rIns="91440" bIns="72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Linear</a:t>
            </a:r>
            <a:endParaRPr kumimoji="0" lang="de-DE" sz="4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+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/e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-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788129EA-F34F-4A5F-9FF1-AE9F06D73F2C}"/>
              </a:ext>
            </a:extLst>
          </p:cNvPr>
          <p:cNvSpPr/>
          <p:nvPr/>
        </p:nvSpPr>
        <p:spPr bwMode="auto">
          <a:xfrm>
            <a:off x="838200" y="3559556"/>
            <a:ext cx="1407883" cy="98656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144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Ring</a:t>
            </a:r>
            <a:endParaRPr kumimoji="0" lang="de-DE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+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/e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-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5820F03-D52F-4E79-B0B9-3078911B7D9B}"/>
              </a:ext>
            </a:extLst>
          </p:cNvPr>
          <p:cNvSpPr txBox="1"/>
          <p:nvPr/>
        </p:nvSpPr>
        <p:spPr>
          <a:xfrm>
            <a:off x="6234413" y="3675900"/>
            <a:ext cx="482408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particle mass impacts synchrotron radiation and </a:t>
            </a:r>
            <a:r>
              <a:rPr lang="en-GB" b="1" dirty="0" err="1"/>
              <a:t>beamstrahlung</a:t>
            </a:r>
            <a:r>
              <a:rPr lang="en-GB" b="1" dirty="0"/>
              <a:t> (collision)</a:t>
            </a:r>
          </a:p>
          <a:p>
            <a:pPr>
              <a:spcBef>
                <a:spcPts val="1200"/>
              </a:spcBef>
            </a:pPr>
            <a:r>
              <a:rPr lang="en-GB" dirty="0">
                <a:sym typeface="Symbol" panose="05050102010706020507" pitchFamily="18" charset="2"/>
              </a:rPr>
              <a:t> scaling laws and grid power drivers are quite different for the concepts under discussion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20106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AEFC72AA-5A4E-48D3-B078-DCCB2A4B8927}"/>
              </a:ext>
            </a:extLst>
          </p:cNvPr>
          <p:cNvSpPr/>
          <p:nvPr/>
        </p:nvSpPr>
        <p:spPr bwMode="auto">
          <a:xfrm>
            <a:off x="490015" y="3746880"/>
            <a:ext cx="1407883" cy="986563"/>
          </a:xfrm>
          <a:prstGeom prst="roundRect">
            <a:avLst/>
          </a:prstGeom>
          <a:solidFill>
            <a:srgbClr val="FFDFFF"/>
          </a:solidFill>
          <a:ln w="9525" cap="flat" cmpd="sng" algn="ctr">
            <a:solidFill>
              <a:srgbClr val="C000A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144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MuonC</a:t>
            </a:r>
            <a:endParaRPr kumimoji="0" lang="de-DE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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+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/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-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Colliders</a:t>
            </a:r>
            <a:r>
              <a:rPr lang="de-DE" dirty="0"/>
              <a:t> </a:t>
            </a:r>
            <a:r>
              <a:rPr lang="de-DE" dirty="0" err="1"/>
              <a:t>Types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Power Drivers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24</a:t>
            </a:fld>
            <a:endParaRPr lang="en-GB"/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6EFC5798-2CEC-42E9-849C-5428F9A76EF8}"/>
              </a:ext>
            </a:extLst>
          </p:cNvPr>
          <p:cNvSpPr/>
          <p:nvPr/>
        </p:nvSpPr>
        <p:spPr bwMode="auto">
          <a:xfrm>
            <a:off x="490015" y="4879452"/>
            <a:ext cx="1407883" cy="98498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144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Ring</a:t>
            </a:r>
            <a:endParaRPr kumimoji="0" lang="de-DE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>
                <a:sym typeface="Symbol" panose="05050102010706020507" pitchFamily="18" charset="2"/>
              </a:rPr>
              <a:t>p/p</a:t>
            </a:r>
            <a:endParaRPr kumimoji="0" lang="en-GB" b="1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0022917D-32E6-4126-9B28-89526E1843F5}"/>
              </a:ext>
            </a:extLst>
          </p:cNvPr>
          <p:cNvSpPr/>
          <p:nvPr/>
        </p:nvSpPr>
        <p:spPr bwMode="auto">
          <a:xfrm>
            <a:off x="490017" y="2614307"/>
            <a:ext cx="1407883" cy="98656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288000" rIns="91440" bIns="72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Linear</a:t>
            </a:r>
            <a:endParaRPr kumimoji="0" lang="de-DE" sz="4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+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/e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-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788129EA-F34F-4A5F-9FF1-AE9F06D73F2C}"/>
              </a:ext>
            </a:extLst>
          </p:cNvPr>
          <p:cNvSpPr/>
          <p:nvPr/>
        </p:nvSpPr>
        <p:spPr bwMode="auto">
          <a:xfrm>
            <a:off x="490016" y="1481734"/>
            <a:ext cx="1407883" cy="98656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144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Ring</a:t>
            </a:r>
            <a:endParaRPr kumimoji="0" lang="de-DE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+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/e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-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1B524CD2-6489-4568-9205-40DE098FB66D}"/>
              </a:ext>
            </a:extLst>
          </p:cNvPr>
          <p:cNvSpPr txBox="1"/>
          <p:nvPr/>
        </p:nvSpPr>
        <p:spPr>
          <a:xfrm>
            <a:off x="2149189" y="1640963"/>
            <a:ext cx="2620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FCC-</a:t>
            </a:r>
            <a:r>
              <a:rPr lang="de-DE" dirty="0" err="1"/>
              <a:t>ee</a:t>
            </a:r>
            <a:r>
              <a:rPr lang="de-DE" dirty="0"/>
              <a:t> 240GeV: </a:t>
            </a:r>
          </a:p>
          <a:p>
            <a:r>
              <a:rPr lang="de-DE" dirty="0" err="1"/>
              <a:t>P</a:t>
            </a:r>
            <a:r>
              <a:rPr lang="de-DE" baseline="-25000" dirty="0" err="1"/>
              <a:t>grid</a:t>
            </a:r>
            <a:r>
              <a:rPr lang="de-DE" dirty="0"/>
              <a:t> = 273MW  </a:t>
            </a:r>
            <a:endParaRPr lang="en-GB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922781E2-3979-4EEF-B0AE-0B66659BB4D8}"/>
              </a:ext>
            </a:extLst>
          </p:cNvPr>
          <p:cNvSpPr txBox="1"/>
          <p:nvPr/>
        </p:nvSpPr>
        <p:spPr>
          <a:xfrm>
            <a:off x="2149189" y="2503159"/>
            <a:ext cx="2620281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CLIC 380GeV (3.0TeV):</a:t>
            </a:r>
          </a:p>
          <a:p>
            <a:r>
              <a:rPr lang="de-DE" dirty="0" err="1"/>
              <a:t>P</a:t>
            </a:r>
            <a:r>
              <a:rPr lang="de-DE" baseline="-25000" dirty="0" err="1"/>
              <a:t>grid</a:t>
            </a:r>
            <a:r>
              <a:rPr lang="de-DE" dirty="0"/>
              <a:t> = 252MW (589MW)</a:t>
            </a:r>
          </a:p>
          <a:p>
            <a:pPr>
              <a:spcBef>
                <a:spcPts val="600"/>
              </a:spcBef>
            </a:pPr>
            <a:r>
              <a:rPr lang="de-DE" dirty="0"/>
              <a:t>ILC 250GeV (1TeV):</a:t>
            </a:r>
          </a:p>
          <a:p>
            <a:r>
              <a:rPr lang="de-DE" dirty="0" err="1"/>
              <a:t>P</a:t>
            </a:r>
            <a:r>
              <a:rPr lang="de-DE" baseline="-25000" dirty="0" err="1"/>
              <a:t>grid</a:t>
            </a:r>
            <a:r>
              <a:rPr lang="de-DE" dirty="0"/>
              <a:t> = 111MW (300MW)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3FA6AC9C-8E17-4073-A9F8-3B1900F3F7DD}"/>
              </a:ext>
            </a:extLst>
          </p:cNvPr>
          <p:cNvSpPr txBox="1"/>
          <p:nvPr/>
        </p:nvSpPr>
        <p:spPr>
          <a:xfrm>
            <a:off x="2149189" y="5037891"/>
            <a:ext cx="2620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FCC-</a:t>
            </a:r>
            <a:r>
              <a:rPr lang="de-DE" dirty="0" err="1"/>
              <a:t>hh</a:t>
            </a:r>
            <a:r>
              <a:rPr lang="de-DE" dirty="0"/>
              <a:t> 100TeV: 	</a:t>
            </a:r>
          </a:p>
          <a:p>
            <a:r>
              <a:rPr lang="de-DE" dirty="0" err="1"/>
              <a:t>P</a:t>
            </a:r>
            <a:r>
              <a:rPr lang="de-DE" baseline="-25000" dirty="0" err="1"/>
              <a:t>grid</a:t>
            </a:r>
            <a:r>
              <a:rPr lang="de-DE" dirty="0"/>
              <a:t> = 580MW  </a:t>
            </a:r>
            <a:endParaRPr lang="en-GB" dirty="0"/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D3D1548C-0054-497E-94F1-AD8EFEE678F3}"/>
              </a:ext>
            </a:extLst>
          </p:cNvPr>
          <p:cNvSpPr txBox="1"/>
          <p:nvPr/>
        </p:nvSpPr>
        <p:spPr>
          <a:xfrm>
            <a:off x="2149189" y="3906109"/>
            <a:ext cx="2620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MAP 6.0TeV: 	</a:t>
            </a:r>
          </a:p>
          <a:p>
            <a:r>
              <a:rPr lang="de-DE" dirty="0" err="1"/>
              <a:t>P</a:t>
            </a:r>
            <a:r>
              <a:rPr lang="de-DE" baseline="-25000" dirty="0" err="1"/>
              <a:t>grid</a:t>
            </a:r>
            <a:r>
              <a:rPr lang="de-DE" dirty="0"/>
              <a:t> = 270MW  </a:t>
            </a:r>
            <a:endParaRPr lang="en-GB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B524CD2-6489-4568-9205-40DE098FB66D}"/>
              </a:ext>
            </a:extLst>
          </p:cNvPr>
          <p:cNvSpPr txBox="1"/>
          <p:nvPr/>
        </p:nvSpPr>
        <p:spPr>
          <a:xfrm>
            <a:off x="4769470" y="1640963"/>
            <a:ext cx="2749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+ beam </a:t>
            </a:r>
            <a:r>
              <a:rPr lang="de-DE" dirty="0" err="1"/>
              <a:t>recirculation</a:t>
            </a:r>
            <a:endParaRPr lang="de-DE" dirty="0"/>
          </a:p>
          <a:p>
            <a:r>
              <a:rPr lang="de-DE" dirty="0"/>
              <a:t>- </a:t>
            </a:r>
            <a:r>
              <a:rPr lang="de-DE" dirty="0" err="1"/>
              <a:t>synchrotron</a:t>
            </a:r>
            <a:r>
              <a:rPr lang="de-DE" dirty="0"/>
              <a:t> </a:t>
            </a:r>
            <a:r>
              <a:rPr lang="de-DE" dirty="0" err="1"/>
              <a:t>radiation</a:t>
            </a:r>
            <a:endParaRPr lang="en-GB" dirty="0"/>
          </a:p>
        </p:txBody>
      </p:sp>
      <p:pic>
        <p:nvPicPr>
          <p:cNvPr id="6" name="Grafik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37" y="1642262"/>
            <a:ext cx="2835417" cy="597118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1B524CD2-6489-4568-9205-40DE098FB66D}"/>
              </a:ext>
            </a:extLst>
          </p:cNvPr>
          <p:cNvSpPr txBox="1"/>
          <p:nvPr/>
        </p:nvSpPr>
        <p:spPr>
          <a:xfrm>
            <a:off x="4769470" y="2748317"/>
            <a:ext cx="31326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+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synchrotron</a:t>
            </a:r>
            <a:r>
              <a:rPr lang="de-DE" dirty="0"/>
              <a:t> </a:t>
            </a:r>
            <a:r>
              <a:rPr lang="de-DE" dirty="0" err="1"/>
              <a:t>radiation</a:t>
            </a:r>
            <a:endParaRPr lang="de-DE" dirty="0"/>
          </a:p>
          <a:p>
            <a:r>
              <a:rPr lang="de-DE" dirty="0"/>
              <a:t>-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recirc</a:t>
            </a:r>
            <a:r>
              <a:rPr lang="de-DE" dirty="0"/>
              <a:t>., </a:t>
            </a:r>
            <a:r>
              <a:rPr lang="de-DE" dirty="0" err="1"/>
              <a:t>small</a:t>
            </a:r>
            <a:r>
              <a:rPr lang="de-DE" dirty="0"/>
              <a:t> beam </a:t>
            </a:r>
            <a:r>
              <a:rPr lang="de-DE" dirty="0" err="1"/>
              <a:t>needed</a:t>
            </a:r>
            <a:endParaRPr lang="de-DE" dirty="0"/>
          </a:p>
          <a:p>
            <a:r>
              <a:rPr lang="de-DE" sz="1400" b="1" dirty="0"/>
              <a:t>power </a:t>
            </a:r>
            <a:r>
              <a:rPr lang="de-DE" sz="1400" b="1" dirty="0" err="1"/>
              <a:t>drivers</a:t>
            </a:r>
            <a:r>
              <a:rPr lang="de-DE" sz="1400" dirty="0"/>
              <a:t>: </a:t>
            </a:r>
            <a:r>
              <a:rPr lang="de-DE" sz="1400" dirty="0" err="1"/>
              <a:t>cryo</a:t>
            </a:r>
            <a:r>
              <a:rPr lang="de-DE" sz="1400" dirty="0"/>
              <a:t> (ILC) </a:t>
            </a:r>
            <a:r>
              <a:rPr lang="de-DE" sz="1400" dirty="0" err="1"/>
              <a:t>vs</a:t>
            </a:r>
            <a:r>
              <a:rPr lang="de-DE" sz="1400" dirty="0"/>
              <a:t> RF (CLIC)</a:t>
            </a:r>
            <a:endParaRPr lang="en-GB" sz="1400" dirty="0"/>
          </a:p>
        </p:txBody>
      </p:sp>
      <p:pic>
        <p:nvPicPr>
          <p:cNvPr id="17" name="Grafik 1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37" y="2773536"/>
            <a:ext cx="3015138" cy="487952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1B524CD2-6489-4568-9205-40DE098FB66D}"/>
              </a:ext>
            </a:extLst>
          </p:cNvPr>
          <p:cNvSpPr txBox="1"/>
          <p:nvPr/>
        </p:nvSpPr>
        <p:spPr>
          <a:xfrm>
            <a:off x="4769470" y="3906109"/>
            <a:ext cx="3224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+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Beamstrahlung</a:t>
            </a:r>
            <a:r>
              <a:rPr lang="de-DE" dirty="0"/>
              <a:t>-Limitation</a:t>
            </a:r>
          </a:p>
          <a:p>
            <a:r>
              <a:rPr lang="de-DE" dirty="0"/>
              <a:t>- </a:t>
            </a:r>
            <a:r>
              <a:rPr lang="de-DE" dirty="0" err="1"/>
              <a:t>inefficient</a:t>
            </a:r>
            <a:r>
              <a:rPr lang="de-DE" dirty="0"/>
              <a:t> RCS, </a:t>
            </a:r>
            <a:r>
              <a:rPr lang="de-DE" dirty="0" err="1"/>
              <a:t>complexity</a:t>
            </a:r>
            <a:endParaRPr lang="de-DE" dirty="0"/>
          </a:p>
        </p:txBody>
      </p:sp>
      <p:pic>
        <p:nvPicPr>
          <p:cNvPr id="19" name="Grafik 1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37" y="3946849"/>
            <a:ext cx="3083604" cy="405176"/>
          </a:xfrm>
          <a:prstGeom prst="rect">
            <a:avLst/>
          </a:prstGeom>
        </p:spPr>
      </p:pic>
      <p:sp>
        <p:nvSpPr>
          <p:cNvPr id="20" name="Ellipse 19"/>
          <p:cNvSpPr/>
          <p:nvPr/>
        </p:nvSpPr>
        <p:spPr>
          <a:xfrm>
            <a:off x="10293099" y="3938312"/>
            <a:ext cx="238138" cy="413713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3175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1B524CD2-6489-4568-9205-40DE098FB66D}"/>
              </a:ext>
            </a:extLst>
          </p:cNvPr>
          <p:cNvSpPr txBox="1"/>
          <p:nvPr/>
        </p:nvSpPr>
        <p:spPr>
          <a:xfrm>
            <a:off x="4769469" y="5029481"/>
            <a:ext cx="3224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+ high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reach</a:t>
            </a:r>
            <a:endParaRPr lang="de-DE" dirty="0"/>
          </a:p>
          <a:p>
            <a:r>
              <a:rPr lang="de-DE" dirty="0"/>
              <a:t>- SR </a:t>
            </a:r>
            <a:r>
              <a:rPr lang="de-DE" dirty="0" err="1"/>
              <a:t>deposited</a:t>
            </a:r>
            <a:r>
              <a:rPr lang="de-DE" dirty="0"/>
              <a:t> @50K, </a:t>
            </a:r>
            <a:r>
              <a:rPr lang="de-DE" dirty="0" err="1"/>
              <a:t>cryogenics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F5F96E7-9B10-4EF9-A323-D6E747A05FF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38" y="5139490"/>
            <a:ext cx="3553156" cy="63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4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2" grpId="0" animBg="1"/>
      <p:bldP spid="32" grpId="0"/>
      <p:bldP spid="33" grpId="0"/>
      <p:bldP spid="34" grpId="0"/>
      <p:bldP spid="16" grpId="0"/>
      <p:bldP spid="18" grpId="0"/>
      <p:bldP spid="20" grpId="0" animBg="1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0ECCA4-3806-EC02-F307-FE47A5361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5423"/>
            <a:ext cx="10515600" cy="778979"/>
          </a:xfrm>
        </p:spPr>
        <p:txBody>
          <a:bodyPr/>
          <a:lstStyle/>
          <a:p>
            <a:r>
              <a:rPr lang="de-DE" dirty="0"/>
              <a:t>Ring Collider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F7274D5-6FB7-D548-5FCD-E84468EFF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25</a:t>
            </a:fld>
            <a:endParaRPr lang="en-GB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1A7EAD6-C480-0C71-89A1-1B62830942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56946" y="3028148"/>
            <a:ext cx="4958952" cy="3305968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EB9C9AE-5E5F-0EC7-BD80-49FCED17BD1B}"/>
              </a:ext>
            </a:extLst>
          </p:cNvPr>
          <p:cNvSpPr txBox="1"/>
          <p:nvPr/>
        </p:nvSpPr>
        <p:spPr>
          <a:xfrm>
            <a:off x="856869" y="897894"/>
            <a:ext cx="72537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energy recirculated, thus efficient concept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however, SR losses at higher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comment: for LHC burnup dominates beam loss (no SR)</a:t>
            </a:r>
          </a:p>
        </p:txBody>
      </p:sp>
      <p:pic>
        <p:nvPicPr>
          <p:cNvPr id="4" name="Grafik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371" y="2118435"/>
            <a:ext cx="4511246" cy="595581"/>
          </a:xfrm>
          <a:prstGeom prst="rect">
            <a:avLst/>
          </a:prstGeom>
        </p:spPr>
      </p:pic>
      <p:pic>
        <p:nvPicPr>
          <p:cNvPr id="7" name="Grafik 6" descr="\documentclass{article}&#10;\IfFileExists{C:/DriveO/EPFL/Course/style/Mikes.tex}{\input{C:/DriveO/EPFL/Course/style/Mikes.tex}&#10;}{\input{C:/O/EPFL/Course/style/Mikes.tex}}&#10;\begin{align*}&#10;Q_\gamma = \frac{3}{2} \frac{\rho}{r_{c}} \gamma^{-3}&#10;\end{align*}&#10;\end{document}" title="IguanaTex Bitmap Display">
            <a:extLst>
              <a:ext uri="{FF2B5EF4-FFF2-40B4-BE49-F238E27FC236}">
                <a16:creationId xmlns:a16="http://schemas.microsoft.com/office/drawing/2014/main" id="{17E93B25-2292-92AD-B8E9-6BCBF768AA4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479" y="4052570"/>
            <a:ext cx="1516190" cy="551619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6A7C5882-D791-0B3C-765C-84EE16BDC782}"/>
              </a:ext>
            </a:extLst>
          </p:cNvPr>
          <p:cNvSpPr txBox="1"/>
          <p:nvPr/>
        </p:nvSpPr>
        <p:spPr>
          <a:xfrm>
            <a:off x="8494305" y="2102245"/>
            <a:ext cx="3017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= „decay time of beam energy in number of turns due to SR“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26038A1-F28C-DAD6-386C-692130E0C20F}"/>
              </a:ext>
            </a:extLst>
          </p:cNvPr>
          <p:cNvSpPr txBox="1"/>
          <p:nvPr/>
        </p:nvSpPr>
        <p:spPr>
          <a:xfrm>
            <a:off x="838201" y="2200081"/>
            <a:ext cx="2705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quality</a:t>
            </a:r>
            <a:r>
              <a:rPr lang="de-DE" dirty="0"/>
              <a:t> </a:t>
            </a:r>
            <a:r>
              <a:rPr lang="de-DE" dirty="0" err="1"/>
              <a:t>factor</a:t>
            </a:r>
            <a:r>
              <a:rPr lang="de-DE" dirty="0"/>
              <a:t> </a:t>
            </a:r>
            <a:r>
              <a:rPr lang="de-DE" dirty="0" err="1"/>
              <a:t>storage</a:t>
            </a:r>
            <a:r>
              <a:rPr lang="de-DE" dirty="0"/>
              <a:t> ring:</a:t>
            </a:r>
            <a:endParaRPr lang="en-GB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724801A5-A583-A801-959F-35E6D1C4657C}"/>
              </a:ext>
            </a:extLst>
          </p:cNvPr>
          <p:cNvSpPr/>
          <p:nvPr/>
        </p:nvSpPr>
        <p:spPr bwMode="auto">
          <a:xfrm>
            <a:off x="856869" y="3817620"/>
            <a:ext cx="2152650" cy="1043940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en-GB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21BED2D8-9C60-E55B-31C5-BF2336F2A7D7}"/>
              </a:ext>
            </a:extLst>
          </p:cNvPr>
          <p:cNvCxnSpPr/>
          <p:nvPr/>
        </p:nvCxnSpPr>
        <p:spPr>
          <a:xfrm flipH="1">
            <a:off x="2262759" y="3385393"/>
            <a:ext cx="339090" cy="66717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819AA0A7-2367-8270-8B20-C220E4218202}"/>
              </a:ext>
            </a:extLst>
          </p:cNvPr>
          <p:cNvCxnSpPr>
            <a:cxnSpLocks/>
          </p:cNvCxnSpPr>
          <p:nvPr/>
        </p:nvCxnSpPr>
        <p:spPr>
          <a:xfrm flipH="1" flipV="1">
            <a:off x="2171319" y="4732874"/>
            <a:ext cx="411480" cy="71161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id="{B1899ACD-EFD2-0A2A-C201-9AC7178D6D94}"/>
              </a:ext>
            </a:extLst>
          </p:cNvPr>
          <p:cNvSpPr txBox="1"/>
          <p:nvPr/>
        </p:nvSpPr>
        <p:spPr>
          <a:xfrm>
            <a:off x="2346579" y="3028148"/>
            <a:ext cx="1774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bending</a:t>
            </a:r>
            <a:r>
              <a:rPr lang="de-DE" dirty="0"/>
              <a:t> </a:t>
            </a:r>
            <a:r>
              <a:rPr lang="de-DE" dirty="0" err="1"/>
              <a:t>radius</a:t>
            </a:r>
            <a:endParaRPr lang="en-GB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B4E24EDA-E182-4DF6-0E40-1F8A6C1057C6}"/>
              </a:ext>
            </a:extLst>
          </p:cNvPr>
          <p:cNvSpPr txBox="1"/>
          <p:nvPr/>
        </p:nvSpPr>
        <p:spPr>
          <a:xfrm>
            <a:off x="2312289" y="5444490"/>
            <a:ext cx="1774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classical</a:t>
            </a:r>
            <a:r>
              <a:rPr lang="de-DE" dirty="0"/>
              <a:t> </a:t>
            </a: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radius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114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 animBg="1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FCC-</a:t>
            </a:r>
            <a:r>
              <a:rPr lang="de-DE" dirty="0" err="1"/>
              <a:t>ee</a:t>
            </a:r>
            <a:r>
              <a:rPr lang="de-DE" dirty="0"/>
              <a:t> – </a:t>
            </a:r>
            <a:r>
              <a:rPr lang="de-DE" dirty="0" err="1"/>
              <a:t>Optimized</a:t>
            </a:r>
            <a:r>
              <a:rPr lang="de-DE" dirty="0"/>
              <a:t> Lepton Ring Collider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26</a:t>
            </a:fld>
            <a:endParaRPr lang="en-GB"/>
          </a:p>
        </p:txBody>
      </p:sp>
      <p:pic>
        <p:nvPicPr>
          <p:cNvPr id="4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454" y="1325164"/>
            <a:ext cx="2551624" cy="2001972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1"/>
            </a:solidFill>
          </a:ln>
        </p:spPr>
      </p:pic>
      <p:sp>
        <p:nvSpPr>
          <p:cNvPr id="5" name="TextBox 11"/>
          <p:cNvSpPr txBox="1"/>
          <p:nvPr/>
        </p:nvSpPr>
        <p:spPr>
          <a:xfrm>
            <a:off x="9093550" y="3265165"/>
            <a:ext cx="2981573" cy="646331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200" kern="0" dirty="0">
                <a:solidFill>
                  <a:prstClr val="black"/>
                </a:solidFill>
              </a:rPr>
              <a:t>A. Milanese, </a:t>
            </a:r>
            <a:r>
              <a:rPr lang="en-GB" sz="1200" kern="0" dirty="0">
                <a:solidFill>
                  <a:prstClr val="black"/>
                </a:solidFill>
              </a:rPr>
              <a:t>Efficient twin aperture magnets for the future circular e</a:t>
            </a:r>
            <a:r>
              <a:rPr lang="en-GB" sz="1200" kern="0" baseline="30000" dirty="0">
                <a:solidFill>
                  <a:prstClr val="black"/>
                </a:solidFill>
              </a:rPr>
              <a:t>+</a:t>
            </a:r>
            <a:r>
              <a:rPr lang="en-GB" sz="1200" kern="0" dirty="0">
                <a:solidFill>
                  <a:prstClr val="black"/>
                </a:solidFill>
              </a:rPr>
              <a:t>/e</a:t>
            </a:r>
            <a:r>
              <a:rPr lang="en-GB" sz="1200" kern="0" baseline="30000" dirty="0">
                <a:solidFill>
                  <a:prstClr val="black"/>
                </a:solidFill>
              </a:rPr>
              <a:t>-</a:t>
            </a:r>
            <a:r>
              <a:rPr lang="en-GB" sz="1200" kern="0" dirty="0">
                <a:solidFill>
                  <a:prstClr val="black"/>
                </a:solidFill>
              </a:rPr>
              <a:t> collider,</a:t>
            </a:r>
          </a:p>
          <a:p>
            <a:pPr defTabSz="685800">
              <a:defRPr/>
            </a:pPr>
            <a:r>
              <a:rPr lang="en-GB" sz="1200" kern="0" dirty="0">
                <a:solidFill>
                  <a:prstClr val="black"/>
                </a:solidFill>
              </a:rPr>
              <a:t>Phys. Rev. </a:t>
            </a:r>
            <a:r>
              <a:rPr lang="en-GB" sz="1200" kern="0" dirty="0" err="1">
                <a:solidFill>
                  <a:prstClr val="black"/>
                </a:solidFill>
              </a:rPr>
              <a:t>Accel</a:t>
            </a:r>
            <a:r>
              <a:rPr lang="en-GB" sz="1200" kern="0" dirty="0">
                <a:solidFill>
                  <a:prstClr val="black"/>
                </a:solidFill>
              </a:rPr>
              <a:t>. Beams 19, 112401 (2016) </a:t>
            </a: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5457289" y="1081443"/>
            <a:ext cx="3346176" cy="2921301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732189" y="3265165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91km</a:t>
            </a:r>
            <a:endParaRPr lang="de-CH" dirty="0"/>
          </a:p>
        </p:txBody>
      </p:sp>
      <p:sp>
        <p:nvSpPr>
          <p:cNvPr id="9" name="Textfeld 8"/>
          <p:cNvSpPr txBox="1"/>
          <p:nvPr/>
        </p:nvSpPr>
        <p:spPr>
          <a:xfrm>
            <a:off x="7847862" y="3659513"/>
            <a:ext cx="899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K.Oide</a:t>
            </a:r>
            <a:r>
              <a:rPr lang="de-DE" sz="1200" dirty="0"/>
              <a:t> at al</a:t>
            </a:r>
            <a:endParaRPr lang="de-CH" sz="1200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FE1F767-9193-4C57-9E46-6C9F4A5511C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91"/>
          <a:stretch/>
        </p:blipFill>
        <p:spPr>
          <a:xfrm>
            <a:off x="4823460" y="3935756"/>
            <a:ext cx="4270090" cy="2491150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8624FF84-4EB0-4B27-8BB4-22CE22426172}"/>
              </a:ext>
            </a:extLst>
          </p:cNvPr>
          <p:cNvSpPr txBox="1"/>
          <p:nvPr/>
        </p:nvSpPr>
        <p:spPr>
          <a:xfrm>
            <a:off x="3005546" y="4399217"/>
            <a:ext cx="26548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E</a:t>
            </a:r>
            <a:r>
              <a:rPr lang="de-DE" baseline="-25000" dirty="0" err="1"/>
              <a:t>cm</a:t>
            </a:r>
            <a:r>
              <a:rPr lang="de-DE" dirty="0"/>
              <a:t>     = 240 </a:t>
            </a:r>
            <a:r>
              <a:rPr lang="de-DE" dirty="0" err="1"/>
              <a:t>GeV</a:t>
            </a:r>
            <a:r>
              <a:rPr lang="de-DE" dirty="0"/>
              <a:t> (H)</a:t>
            </a:r>
          </a:p>
          <a:p>
            <a:r>
              <a:rPr lang="de-DE" dirty="0" err="1"/>
              <a:t>P</a:t>
            </a:r>
            <a:r>
              <a:rPr lang="de-DE" baseline="-25000" dirty="0" err="1"/>
              <a:t>grid</a:t>
            </a:r>
            <a:r>
              <a:rPr lang="de-DE" dirty="0"/>
              <a:t>    = 273 MW</a:t>
            </a:r>
          </a:p>
          <a:p>
            <a:r>
              <a:rPr lang="de-DE" dirty="0" err="1"/>
              <a:t>E</a:t>
            </a:r>
            <a:r>
              <a:rPr lang="de-DE" baseline="-25000" dirty="0" err="1"/>
              <a:t>grid</a:t>
            </a:r>
            <a:r>
              <a:rPr lang="de-DE" dirty="0"/>
              <a:t>/y = 1.33 </a:t>
            </a:r>
            <a:r>
              <a:rPr lang="de-DE" dirty="0" err="1"/>
              <a:t>TWh</a:t>
            </a:r>
            <a:endParaRPr lang="de-DE" dirty="0"/>
          </a:p>
          <a:p>
            <a:pPr>
              <a:spcBef>
                <a:spcPts val="1200"/>
              </a:spcBef>
            </a:pPr>
            <a:r>
              <a:rPr lang="de-DE" dirty="0">
                <a:sym typeface="Symbol" panose="05050102010706020507" pitchFamily="18" charset="2"/>
              </a:rPr>
              <a:t> </a:t>
            </a:r>
            <a:r>
              <a:rPr lang="de-DE" dirty="0" err="1"/>
              <a:t>dominated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RF (</a:t>
            </a:r>
            <a:r>
              <a:rPr lang="de-DE" dirty="0" err="1"/>
              <a:t>compensating</a:t>
            </a:r>
            <a:r>
              <a:rPr lang="de-DE" dirty="0"/>
              <a:t> SR </a:t>
            </a:r>
            <a:r>
              <a:rPr lang="de-DE" dirty="0" err="1"/>
              <a:t>losses</a:t>
            </a:r>
            <a:r>
              <a:rPr lang="de-DE" dirty="0"/>
              <a:t>)</a:t>
            </a:r>
            <a:endParaRPr lang="en-GB" dirty="0"/>
          </a:p>
        </p:txBody>
      </p:sp>
      <p:sp>
        <p:nvSpPr>
          <p:cNvPr id="10" name="Rechteckige Legende 9"/>
          <p:cNvSpPr/>
          <p:nvPr/>
        </p:nvSpPr>
        <p:spPr bwMode="auto">
          <a:xfrm>
            <a:off x="1338943" y="4437317"/>
            <a:ext cx="1328057" cy="945669"/>
          </a:xfrm>
          <a:prstGeom prst="wedgeRectCallout">
            <a:avLst>
              <a:gd name="adj1" fmla="val 77844"/>
              <a:gd name="adj2" fmla="val 27485"/>
            </a:avLst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 err="1"/>
              <a:t>s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imilar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as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CERN total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today</a:t>
            </a:r>
            <a:endParaRPr kumimoji="0" lang="de-DE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30702" y="1325164"/>
            <a:ext cx="620057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solidFill>
                  <a:srgbClr val="C00000"/>
                </a:solidFill>
              </a:rPr>
              <a:t>conceptual</a:t>
            </a:r>
            <a:r>
              <a:rPr lang="de-DE" b="1" dirty="0">
                <a:solidFill>
                  <a:srgbClr val="C00000"/>
                </a:solidFill>
              </a:rPr>
              <a:t> </a:t>
            </a:r>
            <a:r>
              <a:rPr lang="de-DE" b="1" dirty="0" err="1">
                <a:solidFill>
                  <a:srgbClr val="C00000"/>
                </a:solidFill>
              </a:rPr>
              <a:t>measures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crab</a:t>
            </a:r>
            <a:r>
              <a:rPr lang="de-DE" dirty="0"/>
              <a:t> </a:t>
            </a:r>
            <a:r>
              <a:rPr lang="de-DE" dirty="0" err="1"/>
              <a:t>waist</a:t>
            </a:r>
            <a:r>
              <a:rPr lang="de-DE" dirty="0"/>
              <a:t> </a:t>
            </a:r>
            <a:r>
              <a:rPr lang="de-DE" dirty="0" err="1"/>
              <a:t>scheme</a:t>
            </a:r>
            <a:r>
              <a:rPr lang="de-DE" dirty="0"/>
              <a:t> (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luminosity</a:t>
            </a:r>
            <a:r>
              <a:rPr lang="de-DE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4 </a:t>
            </a:r>
            <a:r>
              <a:rPr lang="de-DE" dirty="0" err="1"/>
              <a:t>IP‘s</a:t>
            </a:r>
            <a:r>
              <a:rPr lang="de-DE" dirty="0"/>
              <a:t> </a:t>
            </a:r>
            <a:r>
              <a:rPr lang="de-DE" dirty="0" err="1"/>
              <a:t>instead</a:t>
            </a:r>
            <a:r>
              <a:rPr lang="de-DE" dirty="0"/>
              <a:t>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maximise</a:t>
            </a:r>
            <a:r>
              <a:rPr lang="de-DE" dirty="0"/>
              <a:t> </a:t>
            </a:r>
            <a:r>
              <a:rPr lang="de-DE" dirty="0" err="1"/>
              <a:t>bending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fill</a:t>
            </a:r>
            <a:r>
              <a:rPr lang="de-DE" dirty="0"/>
              <a:t> </a:t>
            </a:r>
            <a:r>
              <a:rPr lang="de-DE" dirty="0" err="1"/>
              <a:t>factor</a:t>
            </a:r>
            <a:r>
              <a:rPr lang="de-DE" dirty="0"/>
              <a:t> (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talk</a:t>
            </a:r>
            <a:r>
              <a:rPr lang="de-DE" dirty="0"/>
              <a:t>)</a:t>
            </a:r>
          </a:p>
          <a:p>
            <a:r>
              <a:rPr lang="de-DE" dirty="0"/>
              <a:t> </a:t>
            </a:r>
            <a:endParaRPr lang="de-CH" dirty="0"/>
          </a:p>
          <a:p>
            <a:r>
              <a:rPr lang="en-US" b="1" dirty="0">
                <a:solidFill>
                  <a:srgbClr val="C00000"/>
                </a:solidFill>
              </a:rPr>
              <a:t>technology measures</a:t>
            </a:r>
            <a:r>
              <a:rPr lang="en-US" dirty="0"/>
              <a:t>: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high-efficiency klystrons (HEIKA collaboration)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4.5 K </a:t>
            </a:r>
            <a:r>
              <a:rPr lang="de-DE" dirty="0" err="1"/>
              <a:t>s.c</a:t>
            </a:r>
            <a:r>
              <a:rPr lang="de-DE" dirty="0"/>
              <a:t>. </a:t>
            </a:r>
            <a:r>
              <a:rPr lang="de-DE" dirty="0" err="1"/>
              <a:t>cavities</a:t>
            </a:r>
            <a:r>
              <a:rPr lang="de-DE" dirty="0"/>
              <a:t>, high Q (400 MHz </a:t>
            </a:r>
            <a:r>
              <a:rPr lang="de-DE" dirty="0" err="1"/>
              <a:t>Nb</a:t>
            </a:r>
            <a:r>
              <a:rPr lang="de-DE" dirty="0"/>
              <a:t>/</a:t>
            </a:r>
            <a:r>
              <a:rPr lang="de-DE" dirty="0" err="1"/>
              <a:t>Cu</a:t>
            </a:r>
            <a:r>
              <a:rPr lang="de-DE" dirty="0"/>
              <a:t>)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twin</a:t>
            </a:r>
            <a:r>
              <a:rPr lang="de-DE" dirty="0"/>
              <a:t> </a:t>
            </a:r>
            <a:r>
              <a:rPr lang="de-DE" dirty="0" err="1"/>
              <a:t>apertue</a:t>
            </a:r>
            <a:r>
              <a:rPr lang="de-DE" dirty="0"/>
              <a:t> </a:t>
            </a:r>
            <a:r>
              <a:rPr lang="de-DE" dirty="0" err="1"/>
              <a:t>dipoles</a:t>
            </a:r>
            <a:r>
              <a:rPr lang="de-DE" dirty="0"/>
              <a:t> (50% </a:t>
            </a:r>
            <a:r>
              <a:rPr lang="de-DE" dirty="0" err="1"/>
              <a:t>savings</a:t>
            </a:r>
            <a:r>
              <a:rPr lang="de-DE" dirty="0"/>
              <a:t> of </a:t>
            </a:r>
            <a:r>
              <a:rPr lang="de-DE" dirty="0" err="1"/>
              <a:t>bends</a:t>
            </a:r>
            <a:r>
              <a:rPr lang="de-DE" dirty="0"/>
              <a:t>)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HTS </a:t>
            </a:r>
            <a:r>
              <a:rPr lang="de-CH" dirty="0" err="1"/>
              <a:t>quads</a:t>
            </a:r>
            <a:r>
              <a:rPr lang="de-CH" dirty="0"/>
              <a:t> and </a:t>
            </a:r>
            <a:r>
              <a:rPr lang="de-CH" dirty="0" err="1"/>
              <a:t>sextupoles</a:t>
            </a:r>
            <a:r>
              <a:rPr lang="de-CH" dirty="0"/>
              <a:t>, </a:t>
            </a:r>
            <a:r>
              <a:rPr lang="de-CH" dirty="0" err="1"/>
              <a:t>nested</a:t>
            </a:r>
            <a:r>
              <a:rPr lang="de-CH" dirty="0"/>
              <a:t> </a:t>
            </a:r>
            <a:r>
              <a:rPr lang="de-CH" dirty="0" err="1"/>
              <a:t>combined</a:t>
            </a:r>
            <a:r>
              <a:rPr lang="de-CH" dirty="0"/>
              <a:t> </a:t>
            </a:r>
            <a:r>
              <a:rPr lang="de-CH" dirty="0" err="1"/>
              <a:t>function</a:t>
            </a:r>
            <a:r>
              <a:rPr lang="de-CH" dirty="0"/>
              <a:t> magn.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484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Overview</a:t>
            </a:r>
            <a:r>
              <a:rPr lang="de-DE" dirty="0"/>
              <a:t> </a:t>
            </a:r>
            <a:r>
              <a:rPr lang="de-DE" dirty="0" err="1"/>
              <a:t>Lepton</a:t>
            </a:r>
            <a:r>
              <a:rPr lang="de-DE" dirty="0"/>
              <a:t> </a:t>
            </a:r>
            <a:r>
              <a:rPr lang="de-DE" dirty="0" err="1"/>
              <a:t>Proposals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27</a:t>
            </a:fld>
            <a:endParaRPr lang="en-GB"/>
          </a:p>
        </p:txBody>
      </p:sp>
      <p:sp>
        <p:nvSpPr>
          <p:cNvPr id="4" name="Textfeld 3"/>
          <p:cNvSpPr txBox="1"/>
          <p:nvPr/>
        </p:nvSpPr>
        <p:spPr>
          <a:xfrm>
            <a:off x="752707" y="1527717"/>
            <a:ext cx="2425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luminosity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: 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561" y="1302274"/>
            <a:ext cx="7563907" cy="504260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54F239CD-D16F-4796-BB3B-BC1110D6F602}"/>
              </a:ext>
            </a:extLst>
          </p:cNvPr>
          <p:cNvSpPr/>
          <p:nvPr/>
        </p:nvSpPr>
        <p:spPr bwMode="auto">
          <a:xfrm>
            <a:off x="6769866" y="3128857"/>
            <a:ext cx="360075" cy="1231268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de-DE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55335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Ring vs. </a:t>
            </a:r>
            <a:r>
              <a:rPr lang="de-DE" dirty="0"/>
              <a:t>Linear </a:t>
            </a:r>
            <a:r>
              <a:rPr lang="de-DE" dirty="0" err="1"/>
              <a:t>Collider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28</a:t>
            </a:fld>
            <a:endParaRPr lang="en-GB"/>
          </a:p>
        </p:txBody>
      </p:sp>
      <p:grpSp>
        <p:nvGrpSpPr>
          <p:cNvPr id="4" name="Gruppieren 3"/>
          <p:cNvGrpSpPr/>
          <p:nvPr/>
        </p:nvGrpSpPr>
        <p:grpSpPr>
          <a:xfrm>
            <a:off x="1941513" y="2352569"/>
            <a:ext cx="1597463" cy="1863029"/>
            <a:chOff x="1398009" y="2200342"/>
            <a:chExt cx="1597463" cy="1863029"/>
          </a:xfrm>
        </p:grpSpPr>
        <p:sp>
          <p:nvSpPr>
            <p:cNvPr id="5" name="Stern mit 7 Zacken 4"/>
            <p:cNvSpPr/>
            <p:nvPr/>
          </p:nvSpPr>
          <p:spPr>
            <a:xfrm>
              <a:off x="1944713" y="2200342"/>
              <a:ext cx="504056" cy="504056"/>
            </a:xfrm>
            <a:prstGeom prst="star7">
              <a:avLst>
                <a:gd name="adj" fmla="val 12506"/>
                <a:gd name="hf" fmla="val 102572"/>
                <a:gd name="vf" fmla="val 10521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 dirty="0" err="1">
                <a:solidFill>
                  <a:schemeClr val="tx1"/>
                </a:solidFill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1398009" y="2465908"/>
              <a:ext cx="1597463" cy="1597463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7" name="Textfeld 6"/>
          <p:cNvSpPr txBox="1"/>
          <p:nvPr/>
        </p:nvSpPr>
        <p:spPr>
          <a:xfrm>
            <a:off x="1372093" y="149644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Ring Collider</a:t>
            </a:r>
          </a:p>
          <a:p>
            <a:pPr algn="ctr"/>
            <a:r>
              <a:rPr lang="en-GB" dirty="0"/>
              <a:t>beams circulate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7083715" y="1513592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Linear Collider</a:t>
            </a:r>
          </a:p>
          <a:p>
            <a:pPr algn="ctr"/>
            <a:r>
              <a:rPr lang="en-GB" dirty="0"/>
              <a:t>beams collide once</a:t>
            </a:r>
          </a:p>
        </p:txBody>
      </p:sp>
      <p:grpSp>
        <p:nvGrpSpPr>
          <p:cNvPr id="9" name="Gruppieren 8"/>
          <p:cNvGrpSpPr/>
          <p:nvPr/>
        </p:nvGrpSpPr>
        <p:grpSpPr>
          <a:xfrm>
            <a:off x="7285570" y="3118159"/>
            <a:ext cx="2611863" cy="457076"/>
            <a:chOff x="8389429" y="2907110"/>
            <a:chExt cx="2880320" cy="504056"/>
          </a:xfrm>
        </p:grpSpPr>
        <p:sp>
          <p:nvSpPr>
            <p:cNvPr id="10" name="Stern mit 7 Zacken 9"/>
            <p:cNvSpPr/>
            <p:nvPr/>
          </p:nvSpPr>
          <p:spPr>
            <a:xfrm>
              <a:off x="9577561" y="2907110"/>
              <a:ext cx="504056" cy="504056"/>
            </a:xfrm>
            <a:prstGeom prst="star7">
              <a:avLst>
                <a:gd name="adj" fmla="val 12506"/>
                <a:gd name="hf" fmla="val 102572"/>
                <a:gd name="vf" fmla="val 10521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 dirty="0" err="1">
                <a:solidFill>
                  <a:schemeClr val="tx1"/>
                </a:solidFill>
              </a:endParaRPr>
            </a:p>
          </p:txBody>
        </p:sp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5453" y="3018505"/>
              <a:ext cx="832101" cy="340299"/>
            </a:xfrm>
            <a:prstGeom prst="rect">
              <a:avLst/>
            </a:prstGeom>
          </p:spPr>
        </p:pic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61637" y="3016958"/>
              <a:ext cx="832101" cy="340299"/>
            </a:xfrm>
            <a:prstGeom prst="rect">
              <a:avLst/>
            </a:prstGeom>
          </p:spPr>
        </p:pic>
        <p:cxnSp>
          <p:nvCxnSpPr>
            <p:cNvPr id="13" name="Gerade Verbindung mit Pfeil 12"/>
            <p:cNvCxnSpPr/>
            <p:nvPr/>
          </p:nvCxnSpPr>
          <p:spPr>
            <a:xfrm>
              <a:off x="8389429" y="3187107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/>
            <p:cNvCxnSpPr/>
            <p:nvPr/>
          </p:nvCxnSpPr>
          <p:spPr>
            <a:xfrm flipH="1">
              <a:off x="9973605" y="3182974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feld 14"/>
          <p:cNvSpPr txBox="1"/>
          <p:nvPr/>
        </p:nvSpPr>
        <p:spPr>
          <a:xfrm>
            <a:off x="1520683" y="4915317"/>
            <a:ext cx="31323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/>
              <a:t>beam reused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/>
              <a:t>synchrotron radiation dominated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/>
              <a:t>equilibrium </a:t>
            </a:r>
            <a:r>
              <a:rPr lang="en-GB" sz="1600" dirty="0" err="1"/>
              <a:t>beamsize</a:t>
            </a:r>
            <a:r>
              <a:rPr lang="en-GB" sz="1600" dirty="0"/>
              <a:t> </a:t>
            </a:r>
            <a:r>
              <a:rPr lang="en-GB" sz="1600" dirty="0">
                <a:sym typeface="Symbol"/>
              </a:rPr>
              <a:t></a:t>
            </a:r>
            <a:r>
              <a:rPr lang="en-GB" sz="1600" dirty="0"/>
              <a:t> collision parameters limited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083715" y="4902288"/>
            <a:ext cx="31323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/>
              <a:t>beam used only once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/>
              <a:t>no synchrotron radiation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/>
              <a:t>ambitious collision parameters possible (no ring dynamics)</a:t>
            </a:r>
          </a:p>
        </p:txBody>
      </p:sp>
      <p:graphicFrame>
        <p:nvGraphicFramePr>
          <p:cNvPr id="17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8574278"/>
              </p:ext>
            </p:extLst>
          </p:nvPr>
        </p:nvGraphicFramePr>
        <p:xfrm>
          <a:off x="3902385" y="2110036"/>
          <a:ext cx="3062666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2886">
                  <a:extLst>
                    <a:ext uri="{9D8B030D-6E8A-4147-A177-3AD203B41FA5}">
                      <a16:colId xmlns:a16="http://schemas.microsoft.com/office/drawing/2014/main" val="3726763854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1697732683"/>
                    </a:ext>
                  </a:extLst>
                </a:gridCol>
                <a:gridCol w="1074420">
                  <a:extLst>
                    <a:ext uri="{9D8B030D-6E8A-4147-A177-3AD203B41FA5}">
                      <a16:colId xmlns:a16="http://schemas.microsoft.com/office/drawing/2014/main" val="1804623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CH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/>
                        <a:t>FCC-</a:t>
                      </a:r>
                      <a:r>
                        <a:rPr lang="de-DE" sz="1800" dirty="0" err="1"/>
                        <a:t>ee</a:t>
                      </a:r>
                      <a:endParaRPr lang="de-DE" sz="1800" dirty="0"/>
                    </a:p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/>
                        <a:t>365GeV</a:t>
                      </a:r>
                      <a:endParaRPr lang="de-CH" sz="12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/>
                        <a:t>CLIC</a:t>
                      </a:r>
                    </a:p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/>
                        <a:t>380GeV</a:t>
                      </a:r>
                      <a:endParaRPr lang="de-CH" sz="1200" baseline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34731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800" dirty="0"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de-CH" sz="1800" baseline="-25000" dirty="0">
                          <a:sym typeface="Symbol" panose="05050102010706020507" pitchFamily="18" charset="2"/>
                        </a:rPr>
                        <a:t>x</a:t>
                      </a:r>
                      <a:r>
                        <a:rPr lang="de-CH" sz="1800" dirty="0">
                          <a:sym typeface="Symbol" panose="05050102010706020507" pitchFamily="18" charset="2"/>
                        </a:rPr>
                        <a:t> [</a:t>
                      </a:r>
                      <a:r>
                        <a:rPr lang="de-CH" sz="1800" dirty="0" err="1">
                          <a:sym typeface="Symbol" panose="05050102010706020507" pitchFamily="18" charset="2"/>
                        </a:rPr>
                        <a:t>nm</a:t>
                      </a:r>
                      <a:r>
                        <a:rPr lang="de-CH" sz="1800" dirty="0">
                          <a:sym typeface="Symbol" panose="05050102010706020507" pitchFamily="18" charset="2"/>
                        </a:rPr>
                        <a:t>]</a:t>
                      </a:r>
                      <a:endParaRPr lang="de-CH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39‘000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  <a:endParaRPr kumimoji="0" lang="de-CH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7907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800" dirty="0"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de-CH" sz="1800" baseline="-25000" dirty="0">
                          <a:sym typeface="Symbol" panose="05050102010706020507" pitchFamily="18" charset="2"/>
                        </a:rPr>
                        <a:t>y</a:t>
                      </a:r>
                      <a:r>
                        <a:rPr lang="de-CH" sz="1800" dirty="0">
                          <a:sym typeface="Symbol" panose="05050102010706020507" pitchFamily="18" charset="2"/>
                        </a:rPr>
                        <a:t> [</a:t>
                      </a:r>
                      <a:r>
                        <a:rPr lang="de-CH" sz="1800" dirty="0" err="1">
                          <a:sym typeface="Symbol" panose="05050102010706020507" pitchFamily="18" charset="2"/>
                        </a:rPr>
                        <a:t>nm</a:t>
                      </a:r>
                      <a:r>
                        <a:rPr lang="de-CH" sz="1800" dirty="0">
                          <a:sym typeface="Symbol" panose="05050102010706020507" pitchFamily="18" charset="2"/>
                        </a:rPr>
                        <a:t>]</a:t>
                      </a:r>
                      <a:endParaRPr lang="de-CH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69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632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800" dirty="0"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de-CH" sz="1800" baseline="-25000" dirty="0">
                          <a:sym typeface="Symbol" panose="05050102010706020507" pitchFamily="18" charset="2"/>
                        </a:rPr>
                        <a:t>z</a:t>
                      </a:r>
                      <a:r>
                        <a:rPr lang="de-CH" sz="1800" dirty="0">
                          <a:sym typeface="Symbol" panose="05050102010706020507" pitchFamily="18" charset="2"/>
                        </a:rPr>
                        <a:t> [m]</a:t>
                      </a:r>
                      <a:endParaRPr lang="de-CH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2‘950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70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3451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/>
                        <a:t>N [10</a:t>
                      </a:r>
                      <a:r>
                        <a:rPr lang="de-DE" sz="1800" baseline="30000" dirty="0"/>
                        <a:t>9</a:t>
                      </a:r>
                      <a:r>
                        <a:rPr lang="de-DE" sz="1800" dirty="0"/>
                        <a:t>]</a:t>
                      </a:r>
                      <a:endParaRPr lang="de-CH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264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5,2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2948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err="1"/>
                        <a:t>f</a:t>
                      </a:r>
                      <a:r>
                        <a:rPr lang="de-DE" sz="1800" baseline="-25000" dirty="0" err="1"/>
                        <a:t>b</a:t>
                      </a:r>
                      <a:r>
                        <a:rPr lang="de-DE" sz="1800" baseline="-25000" dirty="0"/>
                        <a:t> </a:t>
                      </a:r>
                      <a:r>
                        <a:rPr lang="de-DE" sz="1800" dirty="0"/>
                        <a:t>[kHz]</a:t>
                      </a:r>
                      <a:endParaRPr lang="de-CH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118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17,6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9760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err="1"/>
                        <a:t>P</a:t>
                      </a:r>
                      <a:r>
                        <a:rPr lang="de-DE" sz="1800" baseline="-25000" dirty="0" err="1"/>
                        <a:t>b</a:t>
                      </a:r>
                      <a:r>
                        <a:rPr lang="de-DE" sz="1800" dirty="0"/>
                        <a:t>[MW]</a:t>
                      </a:r>
                      <a:endParaRPr lang="de-CH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912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2.8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0332380"/>
                  </a:ext>
                </a:extLst>
              </a:tr>
            </a:tbl>
          </a:graphicData>
        </a:graphic>
      </p:graphicFrame>
      <p:cxnSp>
        <p:nvCxnSpPr>
          <p:cNvPr id="18" name="Gewinkelter Verbinder 17"/>
          <p:cNvCxnSpPr>
            <a:endCxn id="17" idx="0"/>
          </p:cNvCxnSpPr>
          <p:nvPr/>
        </p:nvCxnSpPr>
        <p:spPr>
          <a:xfrm>
            <a:off x="3581866" y="1688943"/>
            <a:ext cx="1851852" cy="421093"/>
          </a:xfrm>
          <a:prstGeom prst="bentConnector2">
            <a:avLst/>
          </a:prstGeom>
          <a:ln w="571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winkelter Verbinder 18"/>
          <p:cNvCxnSpPr/>
          <p:nvPr/>
        </p:nvCxnSpPr>
        <p:spPr>
          <a:xfrm rot="10800000" flipV="1">
            <a:off x="6416639" y="1688944"/>
            <a:ext cx="1245643" cy="421092"/>
          </a:xfrm>
          <a:prstGeom prst="bentConnector3">
            <a:avLst>
              <a:gd name="adj1" fmla="val 100051"/>
            </a:avLst>
          </a:prstGeom>
          <a:ln w="571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28616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Combining</a:t>
            </a:r>
            <a:r>
              <a:rPr lang="de-DE" dirty="0"/>
              <a:t> Linear- </a:t>
            </a:r>
            <a:r>
              <a:rPr lang="de-DE" dirty="0" err="1"/>
              <a:t>and</a:t>
            </a:r>
            <a:r>
              <a:rPr lang="de-DE" dirty="0"/>
              <a:t> Ring-</a:t>
            </a:r>
            <a:r>
              <a:rPr lang="de-DE" dirty="0" err="1"/>
              <a:t>Collider</a:t>
            </a:r>
            <a:r>
              <a:rPr lang="de-DE" dirty="0"/>
              <a:t>  </a:t>
            </a:r>
            <a:r>
              <a:rPr lang="de-DE" dirty="0" err="1"/>
              <a:t>using</a:t>
            </a:r>
            <a:r>
              <a:rPr lang="de-DE" dirty="0"/>
              <a:t> the ERL </a:t>
            </a:r>
            <a:r>
              <a:rPr lang="de-DE" dirty="0" err="1"/>
              <a:t>Concept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29</a:t>
            </a:fld>
            <a:endParaRPr lang="en-GB"/>
          </a:p>
        </p:txBody>
      </p:sp>
      <p:sp>
        <p:nvSpPr>
          <p:cNvPr id="9" name="Textfeld 8"/>
          <p:cNvSpPr txBox="1"/>
          <p:nvPr/>
        </p:nvSpPr>
        <p:spPr>
          <a:xfrm>
            <a:off x="1170704" y="1396423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/>
              <a:t>ERL</a:t>
            </a:r>
          </a:p>
          <a:p>
            <a:pPr algn="ctr"/>
            <a:r>
              <a:rPr lang="de-DE" sz="2000" b="1" dirty="0"/>
              <a:t>power </a:t>
            </a:r>
            <a:r>
              <a:rPr lang="de-DE" sz="2000" b="1" dirty="0" err="1"/>
              <a:t>circulates</a:t>
            </a:r>
            <a:endParaRPr lang="de-CH" sz="2000" b="1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771764" y="2443727"/>
            <a:ext cx="3640370" cy="1635972"/>
            <a:chOff x="4066053" y="2427399"/>
            <a:chExt cx="3640370" cy="1635972"/>
          </a:xfrm>
        </p:grpSpPr>
        <p:cxnSp>
          <p:nvCxnSpPr>
            <p:cNvPr id="17" name="Gerade Verbindung mit Pfeil 16"/>
            <p:cNvCxnSpPr/>
            <p:nvPr/>
          </p:nvCxnSpPr>
          <p:spPr>
            <a:xfrm rot="1800000">
              <a:off x="4493918" y="2765286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Grafik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00000">
              <a:off x="4730712" y="2593182"/>
              <a:ext cx="832101" cy="340299"/>
            </a:xfrm>
            <a:prstGeom prst="rect">
              <a:avLst/>
            </a:prstGeom>
          </p:spPr>
        </p:pic>
        <p:pic>
          <p:nvPicPr>
            <p:cNvPr id="19" name="Grafik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00000">
              <a:off x="6257282" y="3569847"/>
              <a:ext cx="832101" cy="340299"/>
            </a:xfrm>
            <a:prstGeom prst="rect">
              <a:avLst/>
            </a:prstGeom>
          </p:spPr>
        </p:pic>
        <p:pic>
          <p:nvPicPr>
            <p:cNvPr id="20" name="Grafik 1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800000" flipV="1">
              <a:off x="6257281" y="2595136"/>
              <a:ext cx="832101" cy="340299"/>
            </a:xfrm>
            <a:prstGeom prst="rect">
              <a:avLst/>
            </a:prstGeom>
          </p:spPr>
        </p:pic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800000" flipV="1">
              <a:off x="4665169" y="3569186"/>
              <a:ext cx="832101" cy="340299"/>
            </a:xfrm>
            <a:prstGeom prst="rect">
              <a:avLst/>
            </a:prstGeom>
          </p:spPr>
        </p:pic>
        <p:cxnSp>
          <p:nvCxnSpPr>
            <p:cNvPr id="22" name="Gerade Verbindung mit Pfeil 21"/>
            <p:cNvCxnSpPr/>
            <p:nvPr/>
          </p:nvCxnSpPr>
          <p:spPr>
            <a:xfrm rot="19800000" flipV="1">
              <a:off x="4464690" y="3721917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22"/>
            <p:cNvCxnSpPr/>
            <p:nvPr/>
          </p:nvCxnSpPr>
          <p:spPr>
            <a:xfrm rot="19800000" flipH="1">
              <a:off x="6025260" y="2765286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mit Pfeil 23"/>
            <p:cNvCxnSpPr/>
            <p:nvPr/>
          </p:nvCxnSpPr>
          <p:spPr>
            <a:xfrm rot="1800000" flipH="1" flipV="1">
              <a:off x="6025259" y="3739335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Stern mit 7 Zacken 24"/>
            <p:cNvSpPr/>
            <p:nvPr/>
          </p:nvSpPr>
          <p:spPr>
            <a:xfrm>
              <a:off x="5648239" y="2969964"/>
              <a:ext cx="504056" cy="504056"/>
            </a:xfrm>
            <a:prstGeom prst="star7">
              <a:avLst>
                <a:gd name="adj" fmla="val 12506"/>
                <a:gd name="hf" fmla="val 102572"/>
                <a:gd name="vf" fmla="val 105210"/>
              </a:avLst>
            </a:prstGeom>
            <a:solidFill>
              <a:schemeClr val="accent4"/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 dirty="0" err="1">
                <a:solidFill>
                  <a:schemeClr val="tx1"/>
                </a:solidFill>
              </a:endParaRPr>
            </a:p>
          </p:txBody>
        </p:sp>
        <p:sp>
          <p:nvSpPr>
            <p:cNvPr id="26" name="Freihandform 25"/>
            <p:cNvSpPr/>
            <p:nvPr/>
          </p:nvSpPr>
          <p:spPr>
            <a:xfrm>
              <a:off x="4656531" y="2882072"/>
              <a:ext cx="289674" cy="681540"/>
            </a:xfrm>
            <a:custGeom>
              <a:avLst/>
              <a:gdLst>
                <a:gd name="connsiteX0" fmla="*/ 227204 w 227204"/>
                <a:gd name="connsiteY0" fmla="*/ 499796 h 499796"/>
                <a:gd name="connsiteX1" fmla="*/ 24 w 227204"/>
                <a:gd name="connsiteY1" fmla="*/ 244219 h 499796"/>
                <a:gd name="connsiteX2" fmla="*/ 215845 w 227204"/>
                <a:gd name="connsiteY2" fmla="*/ 0 h 499796"/>
                <a:gd name="connsiteX0" fmla="*/ 227515 w 272951"/>
                <a:gd name="connsiteY0" fmla="*/ 602027 h 602027"/>
                <a:gd name="connsiteX1" fmla="*/ 335 w 272951"/>
                <a:gd name="connsiteY1" fmla="*/ 346450 h 602027"/>
                <a:gd name="connsiteX2" fmla="*/ 272951 w 272951"/>
                <a:gd name="connsiteY2" fmla="*/ 0 h 602027"/>
                <a:gd name="connsiteX0" fmla="*/ 318295 w 318295"/>
                <a:gd name="connsiteY0" fmla="*/ 681540 h 681540"/>
                <a:gd name="connsiteX1" fmla="*/ 243 w 318295"/>
                <a:gd name="connsiteY1" fmla="*/ 346450 h 681540"/>
                <a:gd name="connsiteX2" fmla="*/ 272859 w 318295"/>
                <a:gd name="connsiteY2" fmla="*/ 0 h 681540"/>
                <a:gd name="connsiteX0" fmla="*/ 289943 w 289943"/>
                <a:gd name="connsiteY0" fmla="*/ 681540 h 681540"/>
                <a:gd name="connsiteX1" fmla="*/ 289 w 289943"/>
                <a:gd name="connsiteY1" fmla="*/ 369168 h 681540"/>
                <a:gd name="connsiteX2" fmla="*/ 244507 w 289943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74" h="681540">
                  <a:moveTo>
                    <a:pt x="289674" y="681540"/>
                  </a:moveTo>
                  <a:cubicBezTo>
                    <a:pt x="142953" y="635158"/>
                    <a:pt x="1914" y="596348"/>
                    <a:pt x="20" y="369168"/>
                  </a:cubicBezTo>
                  <a:cubicBezTo>
                    <a:pt x="-1874" y="141988"/>
                    <a:pt x="135381" y="80460"/>
                    <a:pt x="244238" y="0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7" name="Freihandform 26"/>
            <p:cNvSpPr/>
            <p:nvPr/>
          </p:nvSpPr>
          <p:spPr>
            <a:xfrm flipH="1">
              <a:off x="6829044" y="2893103"/>
              <a:ext cx="289673" cy="681540"/>
            </a:xfrm>
            <a:custGeom>
              <a:avLst/>
              <a:gdLst>
                <a:gd name="connsiteX0" fmla="*/ 227204 w 227204"/>
                <a:gd name="connsiteY0" fmla="*/ 499796 h 499796"/>
                <a:gd name="connsiteX1" fmla="*/ 24 w 227204"/>
                <a:gd name="connsiteY1" fmla="*/ 244219 h 499796"/>
                <a:gd name="connsiteX2" fmla="*/ 215845 w 227204"/>
                <a:gd name="connsiteY2" fmla="*/ 0 h 499796"/>
                <a:gd name="connsiteX0" fmla="*/ 227515 w 272951"/>
                <a:gd name="connsiteY0" fmla="*/ 602027 h 602027"/>
                <a:gd name="connsiteX1" fmla="*/ 335 w 272951"/>
                <a:gd name="connsiteY1" fmla="*/ 346450 h 602027"/>
                <a:gd name="connsiteX2" fmla="*/ 272951 w 272951"/>
                <a:gd name="connsiteY2" fmla="*/ 0 h 602027"/>
                <a:gd name="connsiteX0" fmla="*/ 318295 w 318295"/>
                <a:gd name="connsiteY0" fmla="*/ 681540 h 681540"/>
                <a:gd name="connsiteX1" fmla="*/ 243 w 318295"/>
                <a:gd name="connsiteY1" fmla="*/ 346450 h 681540"/>
                <a:gd name="connsiteX2" fmla="*/ 272859 w 318295"/>
                <a:gd name="connsiteY2" fmla="*/ 0 h 681540"/>
                <a:gd name="connsiteX0" fmla="*/ 289943 w 289943"/>
                <a:gd name="connsiteY0" fmla="*/ 681540 h 681540"/>
                <a:gd name="connsiteX1" fmla="*/ 289 w 289943"/>
                <a:gd name="connsiteY1" fmla="*/ 369168 h 681540"/>
                <a:gd name="connsiteX2" fmla="*/ 244507 w 289943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74" h="681540">
                  <a:moveTo>
                    <a:pt x="289674" y="681540"/>
                  </a:moveTo>
                  <a:cubicBezTo>
                    <a:pt x="142953" y="635158"/>
                    <a:pt x="1914" y="596348"/>
                    <a:pt x="20" y="369168"/>
                  </a:cubicBezTo>
                  <a:cubicBezTo>
                    <a:pt x="-1874" y="141988"/>
                    <a:pt x="135381" y="80460"/>
                    <a:pt x="244238" y="0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4786722" y="3018505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P</a:t>
              </a:r>
              <a:endParaRPr lang="de-CH" dirty="0"/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6699792" y="3018505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P</a:t>
              </a:r>
              <a:endParaRPr lang="de-CH" dirty="0"/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5410344" y="2427399"/>
              <a:ext cx="9798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/>
                <a:t>acceleration</a:t>
              </a:r>
              <a:endParaRPr lang="de-CH" sz="1200" dirty="0"/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5415230" y="3786372"/>
              <a:ext cx="9798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/>
                <a:t>deceleration</a:t>
              </a:r>
              <a:endParaRPr lang="de-CH" sz="1200" dirty="0"/>
            </a:p>
          </p:txBody>
        </p:sp>
        <p:sp>
          <p:nvSpPr>
            <p:cNvPr id="34" name="Freihandform 33"/>
            <p:cNvSpPr/>
            <p:nvPr/>
          </p:nvSpPr>
          <p:spPr>
            <a:xfrm flipH="1">
              <a:off x="7416750" y="2704398"/>
              <a:ext cx="289673" cy="1099861"/>
            </a:xfrm>
            <a:custGeom>
              <a:avLst/>
              <a:gdLst>
                <a:gd name="connsiteX0" fmla="*/ 227204 w 227204"/>
                <a:gd name="connsiteY0" fmla="*/ 499796 h 499796"/>
                <a:gd name="connsiteX1" fmla="*/ 24 w 227204"/>
                <a:gd name="connsiteY1" fmla="*/ 244219 h 499796"/>
                <a:gd name="connsiteX2" fmla="*/ 215845 w 227204"/>
                <a:gd name="connsiteY2" fmla="*/ 0 h 499796"/>
                <a:gd name="connsiteX0" fmla="*/ 227515 w 272951"/>
                <a:gd name="connsiteY0" fmla="*/ 602027 h 602027"/>
                <a:gd name="connsiteX1" fmla="*/ 335 w 272951"/>
                <a:gd name="connsiteY1" fmla="*/ 346450 h 602027"/>
                <a:gd name="connsiteX2" fmla="*/ 272951 w 272951"/>
                <a:gd name="connsiteY2" fmla="*/ 0 h 602027"/>
                <a:gd name="connsiteX0" fmla="*/ 318295 w 318295"/>
                <a:gd name="connsiteY0" fmla="*/ 681540 h 681540"/>
                <a:gd name="connsiteX1" fmla="*/ 243 w 318295"/>
                <a:gd name="connsiteY1" fmla="*/ 346450 h 681540"/>
                <a:gd name="connsiteX2" fmla="*/ 272859 w 318295"/>
                <a:gd name="connsiteY2" fmla="*/ 0 h 681540"/>
                <a:gd name="connsiteX0" fmla="*/ 289943 w 289943"/>
                <a:gd name="connsiteY0" fmla="*/ 681540 h 681540"/>
                <a:gd name="connsiteX1" fmla="*/ 289 w 289943"/>
                <a:gd name="connsiteY1" fmla="*/ 369168 h 681540"/>
                <a:gd name="connsiteX2" fmla="*/ 244507 w 289943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74" h="681540">
                  <a:moveTo>
                    <a:pt x="289674" y="681540"/>
                  </a:moveTo>
                  <a:cubicBezTo>
                    <a:pt x="142953" y="635158"/>
                    <a:pt x="1914" y="596348"/>
                    <a:pt x="20" y="369168"/>
                  </a:cubicBezTo>
                  <a:cubicBezTo>
                    <a:pt x="-1874" y="141988"/>
                    <a:pt x="135381" y="80460"/>
                    <a:pt x="244238" y="0"/>
                  </a:cubicBezTo>
                </a:path>
              </a:pathLst>
            </a:custGeom>
            <a:noFill/>
            <a:ln w="38100">
              <a:solidFill>
                <a:srgbClr val="C00000"/>
              </a:solidFill>
              <a:prstDash val="solid"/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7336484" y="3035666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I</a:t>
              </a:r>
              <a:endParaRPr lang="de-CH" dirty="0"/>
            </a:p>
          </p:txBody>
        </p:sp>
        <p:sp>
          <p:nvSpPr>
            <p:cNvPr id="36" name="Freihandform 35"/>
            <p:cNvSpPr/>
            <p:nvPr/>
          </p:nvSpPr>
          <p:spPr>
            <a:xfrm>
              <a:off x="4066053" y="2699406"/>
              <a:ext cx="289673" cy="1099861"/>
            </a:xfrm>
            <a:custGeom>
              <a:avLst/>
              <a:gdLst>
                <a:gd name="connsiteX0" fmla="*/ 227204 w 227204"/>
                <a:gd name="connsiteY0" fmla="*/ 499796 h 499796"/>
                <a:gd name="connsiteX1" fmla="*/ 24 w 227204"/>
                <a:gd name="connsiteY1" fmla="*/ 244219 h 499796"/>
                <a:gd name="connsiteX2" fmla="*/ 215845 w 227204"/>
                <a:gd name="connsiteY2" fmla="*/ 0 h 499796"/>
                <a:gd name="connsiteX0" fmla="*/ 227515 w 272951"/>
                <a:gd name="connsiteY0" fmla="*/ 602027 h 602027"/>
                <a:gd name="connsiteX1" fmla="*/ 335 w 272951"/>
                <a:gd name="connsiteY1" fmla="*/ 346450 h 602027"/>
                <a:gd name="connsiteX2" fmla="*/ 272951 w 272951"/>
                <a:gd name="connsiteY2" fmla="*/ 0 h 602027"/>
                <a:gd name="connsiteX0" fmla="*/ 318295 w 318295"/>
                <a:gd name="connsiteY0" fmla="*/ 681540 h 681540"/>
                <a:gd name="connsiteX1" fmla="*/ 243 w 318295"/>
                <a:gd name="connsiteY1" fmla="*/ 346450 h 681540"/>
                <a:gd name="connsiteX2" fmla="*/ 272859 w 318295"/>
                <a:gd name="connsiteY2" fmla="*/ 0 h 681540"/>
                <a:gd name="connsiteX0" fmla="*/ 289943 w 289943"/>
                <a:gd name="connsiteY0" fmla="*/ 681540 h 681540"/>
                <a:gd name="connsiteX1" fmla="*/ 289 w 289943"/>
                <a:gd name="connsiteY1" fmla="*/ 369168 h 681540"/>
                <a:gd name="connsiteX2" fmla="*/ 244507 w 289943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74" h="681540">
                  <a:moveTo>
                    <a:pt x="289674" y="681540"/>
                  </a:moveTo>
                  <a:cubicBezTo>
                    <a:pt x="142953" y="635158"/>
                    <a:pt x="1914" y="596348"/>
                    <a:pt x="20" y="369168"/>
                  </a:cubicBezTo>
                  <a:cubicBezTo>
                    <a:pt x="-1874" y="141988"/>
                    <a:pt x="135381" y="80460"/>
                    <a:pt x="244238" y="0"/>
                  </a:cubicBezTo>
                </a:path>
              </a:pathLst>
            </a:custGeom>
            <a:noFill/>
            <a:ln w="38100">
              <a:solidFill>
                <a:srgbClr val="C00000"/>
              </a:solidFill>
              <a:prstDash val="solid"/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4174527" y="3034182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I</a:t>
              </a:r>
              <a:endParaRPr lang="de-CH" dirty="0"/>
            </a:p>
          </p:txBody>
        </p:sp>
      </p:grpSp>
      <p:sp>
        <p:nvSpPr>
          <p:cNvPr id="33" name="Textfeld 32"/>
          <p:cNvSpPr txBox="1"/>
          <p:nvPr/>
        </p:nvSpPr>
        <p:spPr>
          <a:xfrm>
            <a:off x="438015" y="4405676"/>
            <a:ext cx="424556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en-US"/>
              <a:t>power recirculated, beam recirc. at low E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US"/>
              <a:t>benefit from better collission parameters</a:t>
            </a:r>
          </a:p>
          <a:p>
            <a:pPr>
              <a:spcBef>
                <a:spcPts val="600"/>
              </a:spcBef>
            </a:pPr>
            <a:r>
              <a:rPr lang="en-US" b="1">
                <a:solidFill>
                  <a:srgbClr val="C00000"/>
                </a:solidFill>
                <a:sym typeface="Symbol"/>
              </a:rPr>
              <a:t> high L per grid power, but higher investments &amp; complexity</a:t>
            </a:r>
            <a:endParaRPr lang="en-US" b="1">
              <a:solidFill>
                <a:srgbClr val="C0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99166E71-0FE3-5C37-C957-1EBC79212A4D}"/>
              </a:ext>
            </a:extLst>
          </p:cNvPr>
          <p:cNvSpPr txBox="1"/>
          <p:nvPr/>
        </p:nvSpPr>
        <p:spPr>
          <a:xfrm>
            <a:off x="5045034" y="1399644"/>
            <a:ext cx="3872990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GB" sz="1600" b="1" i="0" u="none" strike="noStrike" dirty="0">
                <a:solidFill>
                  <a:srgbClr val="000000"/>
                </a:solidFill>
              </a:rPr>
              <a:t>two ERL proposals published</a:t>
            </a:r>
            <a:r>
              <a:rPr lang="en-GB" sz="1600" b="0" i="0" u="none" strike="noStrike" dirty="0">
                <a:solidFill>
                  <a:srgbClr val="000000"/>
                </a:solidFill>
              </a:rPr>
              <a:t>: </a:t>
            </a:r>
          </a:p>
          <a:p>
            <a:pPr algn="l"/>
            <a:r>
              <a:rPr lang="en-GB" sz="1600" b="1" dirty="0">
                <a:solidFill>
                  <a:srgbClr val="000000"/>
                </a:solidFill>
              </a:rPr>
              <a:t>1) </a:t>
            </a:r>
            <a:r>
              <a:rPr lang="en-GB" sz="1600" b="1" i="0" u="none" strike="noStrike" dirty="0">
                <a:solidFill>
                  <a:srgbClr val="000000"/>
                </a:solidFill>
              </a:rPr>
              <a:t>Circular Energy Recovery Collider</a:t>
            </a:r>
          </a:p>
          <a:p>
            <a:pPr>
              <a:spcAft>
                <a:spcPts val="600"/>
              </a:spcAft>
            </a:pPr>
            <a:r>
              <a:rPr lang="fi-FI" sz="1600" b="0" i="0" u="none" strike="noStrike" dirty="0">
                <a:solidFill>
                  <a:srgbClr val="000000"/>
                </a:solidFill>
              </a:rPr>
              <a:t>V. Litvinenko, T. Roser, M. </a:t>
            </a:r>
            <a:r>
              <a:rPr lang="fi-FI" sz="1600" b="0" i="0" u="none" strike="noStrike" dirty="0" err="1">
                <a:solidFill>
                  <a:srgbClr val="000000"/>
                </a:solidFill>
              </a:rPr>
              <a:t>Llatas</a:t>
            </a:r>
            <a:r>
              <a:rPr lang="fi-FI" sz="1600" b="0" i="0" u="none" strike="noStrike" dirty="0">
                <a:solidFill>
                  <a:srgbClr val="000000"/>
                </a:solidFill>
              </a:rPr>
              <a:t>, </a:t>
            </a:r>
            <a:r>
              <a:rPr lang="en-GB" sz="1600" b="0" i="0" u="none" strike="noStrike" dirty="0">
                <a:solidFill>
                  <a:srgbClr val="000000"/>
                </a:solidFill>
              </a:rPr>
              <a:t>Physics Letter B 804 (2020) 135394</a:t>
            </a:r>
            <a:endParaRPr lang="en-GB" sz="1600" dirty="0">
              <a:solidFill>
                <a:srgbClr val="000000"/>
              </a:solidFill>
              <a:sym typeface="Symbol" panose="05050102010706020507" pitchFamily="18" charset="2"/>
            </a:endParaRPr>
          </a:p>
          <a:p>
            <a:r>
              <a:rPr lang="en-GB" sz="1600" b="0" i="0" u="none" strike="noStrike" dirty="0">
                <a:solidFill>
                  <a:srgbClr val="000000"/>
                </a:solidFill>
                <a:sym typeface="Symbol" panose="05050102010706020507" pitchFamily="18" charset="2"/>
              </a:rPr>
              <a:t>multi turn ERL, modification FCC-</a:t>
            </a:r>
            <a:r>
              <a:rPr lang="en-GB" sz="1600" b="0" i="0" u="none" strike="noStrike" dirty="0" err="1">
                <a:solidFill>
                  <a:srgbClr val="000000"/>
                </a:solidFill>
                <a:sym typeface="Symbol" panose="05050102010706020507" pitchFamily="18" charset="2"/>
              </a:rPr>
              <a:t>ee</a:t>
            </a:r>
            <a:endParaRPr lang="en-GB" sz="1600" b="0" i="0" u="none" strike="noStrike" dirty="0">
              <a:solidFill>
                <a:srgbClr val="000000"/>
              </a:solidFill>
              <a:sym typeface="Symbol" panose="05050102010706020507" pitchFamily="18" charset="2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91BA32C1-FA86-8892-3F3D-22E837A3F556}"/>
              </a:ext>
            </a:extLst>
          </p:cNvPr>
          <p:cNvSpPr txBox="1"/>
          <p:nvPr/>
        </p:nvSpPr>
        <p:spPr>
          <a:xfrm>
            <a:off x="5045033" y="3615154"/>
            <a:ext cx="7042191" cy="9079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i="0" u="none" strike="noStrike" dirty="0">
                <a:solidFill>
                  <a:srgbClr val="000000"/>
                </a:solidFill>
              </a:rPr>
              <a:t>2) Energy Recovery Linear Collider</a:t>
            </a:r>
          </a:p>
          <a:p>
            <a:pPr>
              <a:spcAft>
                <a:spcPts val="600"/>
              </a:spcAft>
            </a:pPr>
            <a:r>
              <a:rPr lang="nn-NO" sz="1600" dirty="0"/>
              <a:t>V.I. Telnov 2021 </a:t>
            </a:r>
            <a:r>
              <a:rPr lang="nn-NO" sz="1600" i="1" dirty="0"/>
              <a:t>JINST</a:t>
            </a:r>
            <a:r>
              <a:rPr lang="nn-NO" sz="1600" dirty="0"/>
              <a:t> </a:t>
            </a:r>
            <a:r>
              <a:rPr lang="nn-NO" sz="1600" b="1" dirty="0"/>
              <a:t>16</a:t>
            </a:r>
            <a:r>
              <a:rPr lang="nn-NO" sz="1600" dirty="0"/>
              <a:t> P12025</a:t>
            </a:r>
            <a:endParaRPr lang="nn-NO" sz="1600" b="0" i="0" u="none" strike="noStrike" dirty="0">
              <a:solidFill>
                <a:srgbClr val="000000"/>
              </a:solidFill>
              <a:sym typeface="Symbol" panose="05050102010706020507" pitchFamily="18" charset="2"/>
            </a:endParaRPr>
          </a:p>
          <a:p>
            <a:r>
              <a:rPr lang="nn-NO" sz="1600" b="0" i="0" u="none" strike="noStrike" dirty="0">
                <a:solidFill>
                  <a:srgbClr val="000000"/>
                </a:solidFill>
                <a:sym typeface="Symbol" panose="05050102010706020507" pitchFamily="18" charset="2"/>
              </a:rPr>
              <a:t>twin s.c. linacs, beam recirculation, wiggler damping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9200C96-E7B2-85F5-A0EC-614A8FE184E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77" y="4853753"/>
            <a:ext cx="5540825" cy="155431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00568E2-6AD9-24B8-9EE8-03DBBA45245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920" y="1182374"/>
            <a:ext cx="2053419" cy="2158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286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20E008CF-8BFE-417D-82F3-B8E70015F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138"/>
            <a:ext cx="10515600" cy="778979"/>
          </a:xfrm>
        </p:spPr>
        <p:txBody>
          <a:bodyPr/>
          <a:lstStyle/>
          <a:p>
            <a:r>
              <a:rPr lang="de-DE" dirty="0"/>
              <a:t>Energy </a:t>
            </a:r>
            <a:r>
              <a:rPr lang="de-DE" dirty="0" err="1"/>
              <a:t>Consumption</a:t>
            </a:r>
            <a:r>
              <a:rPr lang="de-DE" dirty="0"/>
              <a:t> - Motivation</a:t>
            </a:r>
            <a:endParaRPr lang="en-GB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B2A0A07-C4F1-4071-ADCD-E659B58D7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3</a:t>
            </a:fld>
            <a:endParaRPr lang="en-GB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16F9DDA-71AF-45D7-8F74-1CB243E642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30" y="1064415"/>
            <a:ext cx="4615070" cy="307671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757C3247-28B9-49F1-A244-45A2495C65EC}"/>
              </a:ext>
            </a:extLst>
          </p:cNvPr>
          <p:cNvSpPr txBox="1"/>
          <p:nvPr/>
        </p:nvSpPr>
        <p:spPr>
          <a:xfrm>
            <a:off x="5453302" y="1111568"/>
            <a:ext cx="602622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world energy consumption has been continuously rising, reaching ca </a:t>
            </a:r>
            <a:r>
              <a:rPr lang="en-GB" b="1" dirty="0"/>
              <a:t>19 TW</a:t>
            </a:r>
            <a:r>
              <a:rPr lang="en-GB" dirty="0"/>
              <a:t> today.</a:t>
            </a:r>
          </a:p>
          <a:p>
            <a:pPr>
              <a:spcBef>
                <a:spcPts val="1200"/>
              </a:spcBef>
            </a:pPr>
            <a:r>
              <a:rPr lang="en-GB" dirty="0"/>
              <a:t>As a science community we rather want to contribute to solutions and not be part of the problem. 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BD45DE8-AD62-401F-A33C-1A59DA367AB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1291" y="3128932"/>
            <a:ext cx="2152509" cy="3043648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942C2AE8-E117-4B86-9821-E5DA0CF24349}"/>
              </a:ext>
            </a:extLst>
          </p:cNvPr>
          <p:cNvSpPr txBox="1"/>
          <p:nvPr/>
        </p:nvSpPr>
        <p:spPr>
          <a:xfrm>
            <a:off x="8073446" y="5534750"/>
            <a:ext cx="106953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Bef>
                <a:spcPts val="0"/>
              </a:spcBef>
            </a:pPr>
            <a:r>
              <a:rPr lang="de-DE" sz="1400" dirty="0">
                <a:latin typeface="+mn-lt"/>
              </a:rPr>
              <a:t>School Strike </a:t>
            </a:r>
            <a:r>
              <a:rPr lang="de-DE" sz="1400" dirty="0" err="1">
                <a:latin typeface="+mn-lt"/>
              </a:rPr>
              <a:t>for</a:t>
            </a:r>
            <a:r>
              <a:rPr lang="de-DE" sz="1400" dirty="0">
                <a:latin typeface="+mn-lt"/>
              </a:rPr>
              <a:t> </a:t>
            </a:r>
            <a:r>
              <a:rPr lang="de-DE" sz="1400" dirty="0" err="1">
                <a:latin typeface="+mn-lt"/>
              </a:rPr>
              <a:t>Climate</a:t>
            </a:r>
            <a:endParaRPr lang="de-DE" sz="1400" dirty="0">
              <a:latin typeface="+mn-lt"/>
            </a:endParaRPr>
          </a:p>
          <a:p>
            <a:pPr algn="r">
              <a:spcBef>
                <a:spcPts val="0"/>
              </a:spcBef>
            </a:pPr>
            <a:r>
              <a:rPr lang="de-DE" sz="1400" dirty="0">
                <a:latin typeface="+mn-lt"/>
              </a:rPr>
              <a:t>Wikipedia</a:t>
            </a: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CD3610D0-B99D-4547-A000-DEE480D8864B}"/>
              </a:ext>
            </a:extLst>
          </p:cNvPr>
          <p:cNvGrpSpPr/>
          <p:nvPr/>
        </p:nvGrpSpPr>
        <p:grpSpPr>
          <a:xfrm>
            <a:off x="781049" y="4392216"/>
            <a:ext cx="5870017" cy="1658064"/>
            <a:chOff x="1074420" y="4455945"/>
            <a:chExt cx="5368290" cy="1658064"/>
          </a:xfrm>
        </p:grpSpPr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2EFCC60D-1152-4851-A6C2-6A3C2BB6524B}"/>
                </a:ext>
              </a:extLst>
            </p:cNvPr>
            <p:cNvGrpSpPr/>
            <p:nvPr/>
          </p:nvGrpSpPr>
          <p:grpSpPr>
            <a:xfrm>
              <a:off x="4290695" y="4733108"/>
              <a:ext cx="1931670" cy="997383"/>
              <a:chOff x="701040" y="4721321"/>
              <a:chExt cx="1931670" cy="997383"/>
            </a:xfrm>
          </p:grpSpPr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C9138125-1F0E-4908-AD65-590785C595EF}"/>
                  </a:ext>
                </a:extLst>
              </p:cNvPr>
              <p:cNvSpPr/>
              <p:nvPr/>
            </p:nvSpPr>
            <p:spPr>
              <a:xfrm>
                <a:off x="1672590" y="5029099"/>
                <a:ext cx="960120" cy="49911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F32B33CA-2A73-4D8F-8AB9-65DC5BE96842}"/>
                  </a:ext>
                </a:extLst>
              </p:cNvPr>
              <p:cNvSpPr/>
              <p:nvPr/>
            </p:nvSpPr>
            <p:spPr>
              <a:xfrm>
                <a:off x="1897380" y="5029099"/>
                <a:ext cx="510540" cy="499110"/>
              </a:xfrm>
              <a:prstGeom prst="ellipse">
                <a:avLst/>
              </a:prstGeom>
              <a:solidFill>
                <a:srgbClr val="E2AC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6636428F-A8CE-46A6-B296-B34188D4EFDD}"/>
                  </a:ext>
                </a:extLst>
              </p:cNvPr>
              <p:cNvSpPr txBox="1"/>
              <p:nvPr/>
            </p:nvSpPr>
            <p:spPr>
              <a:xfrm>
                <a:off x="1807845" y="5124765"/>
                <a:ext cx="6896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b="1" dirty="0"/>
                  <a:t>Earth</a:t>
                </a:r>
                <a:endParaRPr lang="en-GB" sz="1400" b="1" dirty="0"/>
              </a:p>
            </p:txBody>
          </p:sp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E3656CEF-6A49-4E53-B0FC-D0AF03374F63}"/>
                  </a:ext>
                </a:extLst>
              </p:cNvPr>
              <p:cNvSpPr txBox="1"/>
              <p:nvPr/>
            </p:nvSpPr>
            <p:spPr>
              <a:xfrm>
                <a:off x="701040" y="5371003"/>
                <a:ext cx="6896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b="1" dirty="0"/>
                  <a:t>Moon</a:t>
                </a:r>
                <a:endParaRPr lang="en-GB" sz="1400" b="1" dirty="0"/>
              </a:p>
            </p:txBody>
          </p:sp>
          <p:sp>
            <p:nvSpPr>
              <p:cNvPr id="16" name="Ellipse 15">
                <a:extLst>
                  <a:ext uri="{FF2B5EF4-FFF2-40B4-BE49-F238E27FC236}">
                    <a16:creationId xmlns:a16="http://schemas.microsoft.com/office/drawing/2014/main" id="{7C3AC9D5-9C72-4384-A26E-A8ADE241F64B}"/>
                  </a:ext>
                </a:extLst>
              </p:cNvPr>
              <p:cNvSpPr/>
              <p:nvPr/>
            </p:nvSpPr>
            <p:spPr>
              <a:xfrm>
                <a:off x="918210" y="5151018"/>
                <a:ext cx="255270" cy="25527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Bogen 16">
                <a:extLst>
                  <a:ext uri="{FF2B5EF4-FFF2-40B4-BE49-F238E27FC236}">
                    <a16:creationId xmlns:a16="http://schemas.microsoft.com/office/drawing/2014/main" id="{FD7C511B-A1A9-40F0-8399-C7211AE44344}"/>
                  </a:ext>
                </a:extLst>
              </p:cNvPr>
              <p:cNvSpPr/>
              <p:nvPr/>
            </p:nvSpPr>
            <p:spPr>
              <a:xfrm rot="7767518">
                <a:off x="1712598" y="4838601"/>
                <a:ext cx="880103" cy="880103"/>
              </a:xfrm>
              <a:prstGeom prst="arc">
                <a:avLst/>
              </a:prstGeom>
              <a:ln w="28575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BF4C6966-4F28-4AB9-BBDE-EFA2A9AE86A6}"/>
                  </a:ext>
                </a:extLst>
              </p:cNvPr>
              <p:cNvSpPr txBox="1"/>
              <p:nvPr/>
            </p:nvSpPr>
            <p:spPr>
              <a:xfrm>
                <a:off x="1425950" y="4721321"/>
                <a:ext cx="6896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b="1" dirty="0" err="1"/>
                  <a:t>Tides</a:t>
                </a:r>
                <a:endParaRPr lang="en-GB" sz="1400" b="1" dirty="0"/>
              </a:p>
            </p:txBody>
          </p:sp>
        </p:grp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411BD9EC-95DB-4CAA-B009-0D1DACBE55C0}"/>
                </a:ext>
              </a:extLst>
            </p:cNvPr>
            <p:cNvSpPr/>
            <p:nvPr/>
          </p:nvSpPr>
          <p:spPr>
            <a:xfrm>
              <a:off x="1074420" y="4455945"/>
              <a:ext cx="5368290" cy="1658064"/>
            </a:xfrm>
            <a:prstGeom prst="rect">
              <a:avLst/>
            </a:pr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ABF3700E-5128-4E92-8299-75C63A504F99}"/>
                </a:ext>
              </a:extLst>
            </p:cNvPr>
            <p:cNvSpPr txBox="1"/>
            <p:nvPr/>
          </p:nvSpPr>
          <p:spPr>
            <a:xfrm>
              <a:off x="1162430" y="4517854"/>
              <a:ext cx="3070399" cy="1492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u="sng" dirty="0"/>
                <a:t>example from nature</a:t>
              </a:r>
              <a:r>
                <a:rPr lang="en-GB" dirty="0"/>
                <a:t>:</a:t>
              </a:r>
            </a:p>
            <a:p>
              <a:r>
                <a:rPr lang="en-GB" dirty="0"/>
                <a:t>the Earth-Moon system dissipates </a:t>
              </a:r>
              <a:r>
                <a:rPr lang="en-GB" b="1" dirty="0"/>
                <a:t>3.8 TW </a:t>
              </a:r>
              <a:r>
                <a:rPr lang="en-GB" dirty="0"/>
                <a:t>power from the rotation energy of earth</a:t>
              </a:r>
            </a:p>
            <a:p>
              <a:pPr>
                <a:spcBef>
                  <a:spcPts val="600"/>
                </a:spcBef>
              </a:pPr>
              <a:r>
                <a:rPr lang="de-DE" sz="1400" dirty="0"/>
                <a:t>[Williams, </a:t>
              </a:r>
              <a:r>
                <a:rPr lang="de-DE" sz="1400" dirty="0" err="1"/>
                <a:t>Boggs</a:t>
              </a:r>
              <a:r>
                <a:rPr lang="de-DE" sz="1400" dirty="0"/>
                <a:t>, 2016]</a:t>
              </a:r>
              <a:endParaRPr lang="en-GB" sz="1400" dirty="0"/>
            </a:p>
          </p:txBody>
        </p:sp>
      </p:grpSp>
      <p:sp>
        <p:nvSpPr>
          <p:cNvPr id="24" name="Textfeld 23">
            <a:extLst>
              <a:ext uri="{FF2B5EF4-FFF2-40B4-BE49-F238E27FC236}">
                <a16:creationId xmlns:a16="http://schemas.microsoft.com/office/drawing/2014/main" id="{B26654A3-BF13-439D-BA40-9C3BA6806471}"/>
              </a:ext>
            </a:extLst>
          </p:cNvPr>
          <p:cNvSpPr txBox="1"/>
          <p:nvPr/>
        </p:nvSpPr>
        <p:spPr>
          <a:xfrm>
            <a:off x="1817370" y="1916430"/>
            <a:ext cx="1226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rgbClr val="00008B"/>
                </a:solidFill>
              </a:rPr>
              <a:t>includes</a:t>
            </a:r>
            <a:r>
              <a:rPr lang="de-DE" sz="1600" b="1" dirty="0">
                <a:solidFill>
                  <a:srgbClr val="00008B"/>
                </a:solidFill>
              </a:rPr>
              <a:t> all </a:t>
            </a:r>
            <a:r>
              <a:rPr lang="de-DE" sz="1600" b="1" dirty="0" err="1">
                <a:solidFill>
                  <a:srgbClr val="00008B"/>
                </a:solidFill>
              </a:rPr>
              <a:t>sources</a:t>
            </a:r>
            <a:endParaRPr lang="en-GB" sz="1600" b="1" dirty="0">
              <a:solidFill>
                <a:srgbClr val="0000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56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Muon</a:t>
            </a:r>
            <a:r>
              <a:rPr lang="de-DE" dirty="0"/>
              <a:t> </a:t>
            </a:r>
            <a:r>
              <a:rPr lang="de-DE" dirty="0" err="1"/>
              <a:t>Collider</a:t>
            </a:r>
            <a:r>
              <a:rPr lang="de-DE" dirty="0"/>
              <a:t> – </a:t>
            </a:r>
            <a:r>
              <a:rPr lang="de-DE" dirty="0" err="1"/>
              <a:t>Efficient</a:t>
            </a:r>
            <a:r>
              <a:rPr lang="de-DE" dirty="0"/>
              <a:t> at </a:t>
            </a:r>
            <a:r>
              <a:rPr lang="de-DE" dirty="0" err="1"/>
              <a:t>Highest</a:t>
            </a:r>
            <a:r>
              <a:rPr lang="de-DE" dirty="0"/>
              <a:t> </a:t>
            </a:r>
            <a:r>
              <a:rPr lang="de-DE" dirty="0" err="1"/>
              <a:t>Energies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30</a:t>
            </a:fld>
            <a:endParaRPr lang="en-GB"/>
          </a:p>
        </p:txBody>
      </p:sp>
      <p:pic>
        <p:nvPicPr>
          <p:cNvPr id="4" name="Picture 3" descr="p4.tiff">
            <a:extLst>
              <a:ext uri="{FF2B5EF4-FFF2-40B4-BE49-F238E27FC236}">
                <a16:creationId xmlns:a16="http://schemas.microsoft.com/office/drawing/2014/main" id="{52513D69-8B3E-4DC7-A5D9-09BB7066C48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50107"/>
          <a:stretch>
            <a:fillRect/>
          </a:stretch>
        </p:blipFill>
        <p:spPr>
          <a:xfrm>
            <a:off x="5415316" y="1469388"/>
            <a:ext cx="6435090" cy="1590275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B0A58489-4A2D-4872-B221-DECEB5BD84F2}"/>
              </a:ext>
            </a:extLst>
          </p:cNvPr>
          <p:cNvSpPr txBox="1"/>
          <p:nvPr/>
        </p:nvSpPr>
        <p:spPr>
          <a:xfrm>
            <a:off x="723557" y="1637720"/>
            <a:ext cx="44538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Muon: E</a:t>
            </a:r>
            <a:r>
              <a:rPr lang="en-GB" baseline="-25000" dirty="0"/>
              <a:t>0</a:t>
            </a:r>
            <a:r>
              <a:rPr lang="en-GB" dirty="0"/>
              <a:t> = 106 MeV, </a:t>
            </a:r>
            <a:r>
              <a:rPr lang="en-GB" dirty="0">
                <a:sym typeface="Symbol" panose="05050102010706020507" pitchFamily="18" charset="2"/>
              </a:rPr>
              <a:t></a:t>
            </a:r>
            <a:r>
              <a:rPr lang="en-GB" baseline="-25000" dirty="0">
                <a:sym typeface="Symbol" panose="05050102010706020507" pitchFamily="18" charset="2"/>
              </a:rPr>
              <a:t></a:t>
            </a:r>
            <a:r>
              <a:rPr lang="en-GB" dirty="0">
                <a:sym typeface="Symbol" panose="05050102010706020507" pitchFamily="18" charset="2"/>
              </a:rPr>
              <a:t> = 2.2 s</a:t>
            </a:r>
          </a:p>
          <a:p>
            <a:endParaRPr lang="en-GB" dirty="0">
              <a:sym typeface="Symbol" panose="05050102010706020507" pitchFamily="18" charset="2"/>
            </a:endParaRPr>
          </a:p>
          <a:p>
            <a:r>
              <a:rPr lang="en-GB" dirty="0">
                <a:sym typeface="Symbol" panose="05050102010706020507" pitchFamily="18" charset="2"/>
              </a:rPr>
              <a:t>mass x 200 compared to electrons:</a:t>
            </a:r>
          </a:p>
          <a:p>
            <a:r>
              <a:rPr lang="en-GB" b="1" dirty="0">
                <a:sym typeface="Symbol" panose="05050102010706020507" pitchFamily="18" charset="2"/>
              </a:rPr>
              <a:t>low SR, low </a:t>
            </a:r>
            <a:r>
              <a:rPr lang="en-GB" b="1" dirty="0" err="1">
                <a:sym typeface="Symbol" panose="05050102010706020507" pitchFamily="18" charset="2"/>
              </a:rPr>
              <a:t>beamstrahlung</a:t>
            </a:r>
            <a:r>
              <a:rPr lang="en-GB" b="1" dirty="0">
                <a:sym typeface="Symbol" panose="05050102010706020507" pitchFamily="18" charset="2"/>
              </a:rPr>
              <a:t> during collisions!</a:t>
            </a:r>
            <a:endParaRPr lang="en-GB" b="1" dirty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43BB9625-2F10-D43B-AF3E-59E9E14214EB}"/>
              </a:ext>
            </a:extLst>
          </p:cNvPr>
          <p:cNvGrpSpPr/>
          <p:nvPr/>
        </p:nvGrpSpPr>
        <p:grpSpPr>
          <a:xfrm>
            <a:off x="1855470" y="4248150"/>
            <a:ext cx="8397240" cy="1767840"/>
            <a:chOff x="2320290" y="4248150"/>
            <a:chExt cx="7932420" cy="1767840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6574412" y="4729536"/>
              <a:ext cx="3188970" cy="1018342"/>
              <a:chOff x="7973918" y="4364936"/>
              <a:chExt cx="3188970" cy="1018342"/>
            </a:xfrm>
          </p:grpSpPr>
          <p:cxnSp>
            <p:nvCxnSpPr>
              <p:cNvPr id="7" name="Gerade Verbindung 6">
                <a:extLst>
                  <a:ext uri="{FF2B5EF4-FFF2-40B4-BE49-F238E27FC236}">
                    <a16:creationId xmlns:a16="http://schemas.microsoft.com/office/drawing/2014/main" id="{2B8D4C86-4707-4F4B-86E4-25C01BF8CD3D}"/>
                  </a:ext>
                </a:extLst>
              </p:cNvPr>
              <p:cNvCxnSpPr/>
              <p:nvPr/>
            </p:nvCxnSpPr>
            <p:spPr>
              <a:xfrm>
                <a:off x="7973918" y="4929172"/>
                <a:ext cx="3188970" cy="0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6320C095-B070-41D9-8F67-846ED3B779AF}"/>
                  </a:ext>
                </a:extLst>
              </p:cNvPr>
              <p:cNvSpPr/>
              <p:nvPr/>
            </p:nvSpPr>
            <p:spPr>
              <a:xfrm>
                <a:off x="9174068" y="4788202"/>
                <a:ext cx="1360170" cy="281940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Bogen 8">
                <a:extLst>
                  <a:ext uri="{FF2B5EF4-FFF2-40B4-BE49-F238E27FC236}">
                    <a16:creationId xmlns:a16="http://schemas.microsoft.com/office/drawing/2014/main" id="{6411A190-5480-41B2-BE1A-4D8FE21AF8BB}"/>
                  </a:ext>
                </a:extLst>
              </p:cNvPr>
              <p:cNvSpPr/>
              <p:nvPr/>
            </p:nvSpPr>
            <p:spPr>
              <a:xfrm>
                <a:off x="8179864" y="4603888"/>
                <a:ext cx="2610439" cy="548824"/>
              </a:xfrm>
              <a:prstGeom prst="arc">
                <a:avLst>
                  <a:gd name="adj1" fmla="val 16200000"/>
                  <a:gd name="adj2" fmla="val 21256543"/>
                </a:avLst>
              </a:prstGeom>
              <a:ln w="28575">
                <a:solidFill>
                  <a:srgbClr val="C00000"/>
                </a:solidFill>
                <a:headEnd type="oval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Gerade Verbindung mit Pfeil 9">
                <a:extLst>
                  <a:ext uri="{FF2B5EF4-FFF2-40B4-BE49-F238E27FC236}">
                    <a16:creationId xmlns:a16="http://schemas.microsoft.com/office/drawing/2014/main" id="{149748F7-0BD2-4DB0-9AB5-0BD0586B9AA5}"/>
                  </a:ext>
                </a:extLst>
              </p:cNvPr>
              <p:cNvCxnSpPr>
                <a:stCxn id="8" idx="2"/>
              </p:cNvCxnSpPr>
              <p:nvPr/>
            </p:nvCxnSpPr>
            <p:spPr>
              <a:xfrm flipH="1">
                <a:off x="8328248" y="4929172"/>
                <a:ext cx="845820" cy="0"/>
              </a:xfrm>
              <a:prstGeom prst="straightConnector1">
                <a:avLst/>
              </a:prstGeom>
              <a:ln w="28575">
                <a:solidFill>
                  <a:schemeClr val="accent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1" name="Grafik 10">
                <a:extLst>
                  <a:ext uri="{FF2B5EF4-FFF2-40B4-BE49-F238E27FC236}">
                    <a16:creationId xmlns:a16="http://schemas.microsoft.com/office/drawing/2014/main" id="{7E47A88C-6E84-4D48-8C11-6CD96700B763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74068" y="4446936"/>
                <a:ext cx="246857" cy="156952"/>
              </a:xfrm>
              <a:prstGeom prst="rect">
                <a:avLst/>
              </a:prstGeom>
            </p:spPr>
          </p:pic>
          <p:pic>
            <p:nvPicPr>
              <p:cNvPr id="12" name="Grafik 11">
                <a:extLst>
                  <a:ext uri="{FF2B5EF4-FFF2-40B4-BE49-F238E27FC236}">
                    <a16:creationId xmlns:a16="http://schemas.microsoft.com/office/drawing/2014/main" id="{142A8F7C-E426-40C3-A79B-9DCB010172EA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21438" y="5165374"/>
                <a:ext cx="483047" cy="217904"/>
              </a:xfrm>
              <a:prstGeom prst="rect">
                <a:avLst/>
              </a:prstGeom>
            </p:spPr>
          </p:pic>
          <p:pic>
            <p:nvPicPr>
              <p:cNvPr id="14" name="Grafik 13"/>
              <p:cNvPicPr>
                <a:picLocks noChangeAspect="1"/>
              </p:cNvPicPr>
              <p:nvPr/>
            </p:nvPicPr>
            <p:blipFill>
              <a:blip r:embed="rId7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921654">
                <a:off x="9488435" y="4364936"/>
                <a:ext cx="1267194" cy="159632"/>
              </a:xfrm>
              <a:prstGeom prst="rect">
                <a:avLst/>
              </a:prstGeom>
            </p:spPr>
          </p:pic>
        </p:grp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B0A58489-4A2D-4872-B221-DECEB5BD84F2}"/>
                </a:ext>
              </a:extLst>
            </p:cNvPr>
            <p:cNvSpPr txBox="1"/>
            <p:nvPr/>
          </p:nvSpPr>
          <p:spPr>
            <a:xfrm>
              <a:off x="2475390" y="4633614"/>
              <a:ext cx="416332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Beamstrahlung</a:t>
              </a:r>
              <a:r>
                <a:rPr lang="en-GB" dirty="0"/>
                <a:t> in e+/e- collider</a:t>
              </a:r>
              <a:r>
                <a:rPr lang="en-GB" dirty="0">
                  <a:sym typeface="Symbol" panose="05050102010706020507" pitchFamily="18" charset="2"/>
                </a:rPr>
                <a:t>, mitigation results in limitation of IP beam parameters and flat beams: </a:t>
              </a:r>
              <a:r>
                <a:rPr lang="en-GB" baseline="-25000" dirty="0">
                  <a:sym typeface="Symbol" panose="05050102010706020507" pitchFamily="18" charset="2"/>
                </a:rPr>
                <a:t>x</a:t>
              </a:r>
              <a:r>
                <a:rPr lang="en-GB" dirty="0">
                  <a:sym typeface="Symbol" panose="05050102010706020507" pitchFamily="18" charset="2"/>
                </a:rPr>
                <a:t>&gt;&gt;</a:t>
              </a:r>
              <a:r>
                <a:rPr lang="en-GB" baseline="-25000" dirty="0">
                  <a:sym typeface="Symbol" panose="05050102010706020507" pitchFamily="18" charset="2"/>
                </a:rPr>
                <a:t>y</a:t>
              </a:r>
              <a:endParaRPr lang="en-GB" baseline="-25000" dirty="0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A1DE3267-0131-5C4A-3239-ED738752E3DF}"/>
                </a:ext>
              </a:extLst>
            </p:cNvPr>
            <p:cNvSpPr/>
            <p:nvPr/>
          </p:nvSpPr>
          <p:spPr bwMode="auto">
            <a:xfrm>
              <a:off x="2320290" y="4248150"/>
              <a:ext cx="7932420" cy="1767840"/>
            </a:xfrm>
            <a:prstGeom prst="rect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en-GB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69905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Energy </a:t>
            </a:r>
            <a:r>
              <a:rPr lang="de-DE" dirty="0" err="1"/>
              <a:t>scaling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Muon</a:t>
            </a:r>
            <a:r>
              <a:rPr lang="de-DE" dirty="0"/>
              <a:t> Collider 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31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0649F2-CABC-4CF8-91DE-89789DF7A4E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468" y="1252990"/>
            <a:ext cx="1272381" cy="2511240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6AF264BD-B4DD-A7F2-57D2-4534D0679D26}"/>
              </a:ext>
            </a:extLst>
          </p:cNvPr>
          <p:cNvSpPr txBox="1"/>
          <p:nvPr/>
        </p:nvSpPr>
        <p:spPr>
          <a:xfrm>
            <a:off x="952500" y="1144104"/>
            <a:ext cx="576072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AutoNum type="arabicParenR"/>
            </a:pP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physicists</a:t>
            </a:r>
            <a:r>
              <a:rPr lang="de-DE" dirty="0"/>
              <a:t> </a:t>
            </a:r>
            <a:r>
              <a:rPr lang="de-DE" dirty="0" err="1"/>
              <a:t>demand</a:t>
            </a:r>
            <a:r>
              <a:rPr lang="de-DE" dirty="0"/>
              <a:t> a </a:t>
            </a:r>
            <a:r>
              <a:rPr lang="de-DE" dirty="0" err="1"/>
              <a:t>fixed</a:t>
            </a:r>
            <a:r>
              <a:rPr lang="de-DE" dirty="0"/>
              <a:t> relative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spread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collisions</a:t>
            </a:r>
            <a:r>
              <a:rPr lang="de-DE" dirty="0"/>
              <a:t>, </a:t>
            </a:r>
            <a:r>
              <a:rPr lang="de-DE" dirty="0" err="1"/>
              <a:t>across</a:t>
            </a:r>
            <a:r>
              <a:rPr lang="de-DE" dirty="0"/>
              <a:t> </a:t>
            </a:r>
            <a:r>
              <a:rPr lang="de-DE" dirty="0" err="1"/>
              <a:t>varying</a:t>
            </a:r>
            <a:r>
              <a:rPr lang="de-DE" dirty="0"/>
              <a:t> </a:t>
            </a:r>
            <a:r>
              <a:rPr lang="de-DE" dirty="0" err="1"/>
              <a:t>collision</a:t>
            </a:r>
            <a:r>
              <a:rPr lang="de-DE" dirty="0"/>
              <a:t> </a:t>
            </a:r>
            <a:r>
              <a:rPr lang="de-DE" dirty="0" err="1"/>
              <a:t>energies</a:t>
            </a:r>
            <a:endParaRPr lang="de-DE" dirty="0"/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longitudinal </a:t>
            </a:r>
            <a:r>
              <a:rPr lang="de-DE" dirty="0" err="1"/>
              <a:t>emittance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product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bunch</a:t>
            </a:r>
            <a:r>
              <a:rPr lang="de-DE" dirty="0"/>
              <a:t> </a:t>
            </a:r>
            <a:r>
              <a:rPr lang="de-DE" dirty="0" err="1"/>
              <a:t>length</a:t>
            </a:r>
            <a:r>
              <a:rPr lang="de-DE" dirty="0"/>
              <a:t> and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spread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constant</a:t>
            </a:r>
            <a:r>
              <a:rPr lang="de-DE" dirty="0"/>
              <a:t> </a:t>
            </a:r>
            <a:r>
              <a:rPr lang="de-DE" dirty="0" err="1"/>
              <a:t>across</a:t>
            </a:r>
            <a:r>
              <a:rPr lang="de-DE" dirty="0"/>
              <a:t> </a:t>
            </a:r>
            <a:r>
              <a:rPr lang="de-DE" dirty="0" err="1"/>
              <a:t>energies</a:t>
            </a:r>
            <a:endParaRPr lang="de-DE" dirty="0"/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de-DE" dirty="0" err="1"/>
              <a:t>hourglass</a:t>
            </a:r>
            <a:r>
              <a:rPr lang="de-DE" dirty="0"/>
              <a:t> </a:t>
            </a:r>
            <a:r>
              <a:rPr lang="de-DE" dirty="0" err="1"/>
              <a:t>effect</a:t>
            </a:r>
            <a:r>
              <a:rPr lang="de-DE" dirty="0"/>
              <a:t>: </a:t>
            </a:r>
            <a:r>
              <a:rPr lang="de-DE" dirty="0" err="1"/>
              <a:t>length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IP </a:t>
            </a:r>
            <a:r>
              <a:rPr lang="de-DE" dirty="0" err="1"/>
              <a:t>waist</a:t>
            </a:r>
            <a:r>
              <a:rPr lang="de-DE" dirty="0"/>
              <a:t> and </a:t>
            </a:r>
            <a:r>
              <a:rPr lang="de-DE" dirty="0" err="1"/>
              <a:t>bunch</a:t>
            </a:r>
            <a:r>
              <a:rPr lang="de-DE" dirty="0"/>
              <a:t> </a:t>
            </a:r>
            <a:r>
              <a:rPr lang="de-DE" dirty="0" err="1"/>
              <a:t>length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same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magnitude</a:t>
            </a:r>
            <a:r>
              <a:rPr lang="de-DE" dirty="0"/>
              <a:t> (beta-</a:t>
            </a:r>
            <a:r>
              <a:rPr lang="de-DE" dirty="0" err="1"/>
              <a:t>function</a:t>
            </a:r>
            <a:r>
              <a:rPr lang="de-DE" dirty="0"/>
              <a:t> at IP)</a:t>
            </a:r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de-DE" dirty="0" err="1"/>
              <a:t>the</a:t>
            </a:r>
            <a:r>
              <a:rPr lang="de-DE" dirty="0"/>
              <a:t> beam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made</a:t>
            </a:r>
            <a:r>
              <a:rPr lang="de-DE" dirty="0"/>
              <a:t> </a:t>
            </a:r>
            <a:r>
              <a:rPr lang="de-DE" dirty="0" err="1"/>
              <a:t>smaller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increasing</a:t>
            </a:r>
            <a:r>
              <a:rPr lang="de-DE" dirty="0"/>
              <a:t> </a:t>
            </a:r>
            <a:r>
              <a:rPr lang="de-DE" dirty="0" err="1"/>
              <a:t>energy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D7610A9-0B0D-4EA2-B891-08436D869E4F}"/>
              </a:ext>
            </a:extLst>
          </p:cNvPr>
          <p:cNvGrpSpPr/>
          <p:nvPr/>
        </p:nvGrpSpPr>
        <p:grpSpPr>
          <a:xfrm>
            <a:off x="1639446" y="4304438"/>
            <a:ext cx="6118860" cy="1798320"/>
            <a:chOff x="1639446" y="4304438"/>
            <a:chExt cx="6118860" cy="179832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ADA7707-734D-45F5-81F6-065FFCAAC3B1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5899" y="5050549"/>
              <a:ext cx="5218154" cy="668094"/>
            </a:xfrm>
            <a:prstGeom prst="rect">
              <a:avLst/>
            </a:prstGeom>
          </p:spPr>
        </p:pic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B0A58489-4A2D-4872-B221-DECEB5BD84F2}"/>
                </a:ext>
              </a:extLst>
            </p:cNvPr>
            <p:cNvSpPr txBox="1"/>
            <p:nvPr/>
          </p:nvSpPr>
          <p:spPr>
            <a:xfrm>
              <a:off x="2095899" y="4574283"/>
              <a:ext cx="43591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thus L/P is increasing with energy*</a:t>
              </a:r>
              <a:r>
                <a:rPr lang="en-GB" dirty="0">
                  <a:sym typeface="Symbol" panose="05050102010706020507" pitchFamily="18" charset="2"/>
                </a:rPr>
                <a:t>:</a:t>
              </a:r>
              <a:endParaRPr lang="en-GB" dirty="0"/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F6547479-6D3A-4DE3-F98A-316AFE50D99C}"/>
                </a:ext>
              </a:extLst>
            </p:cNvPr>
            <p:cNvSpPr/>
            <p:nvPr/>
          </p:nvSpPr>
          <p:spPr bwMode="auto">
            <a:xfrm>
              <a:off x="1639446" y="4304438"/>
              <a:ext cx="6118860" cy="1798320"/>
            </a:xfrm>
            <a:prstGeom prst="rect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en-GB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4E91B71A-92DF-EE69-6BCF-10FA27673036}"/>
              </a:ext>
            </a:extLst>
          </p:cNvPr>
          <p:cNvCxnSpPr/>
          <p:nvPr/>
        </p:nvCxnSpPr>
        <p:spPr>
          <a:xfrm>
            <a:off x="6873240" y="1539240"/>
            <a:ext cx="533400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799580A2-9755-973A-9A76-009D6D9925E1}"/>
              </a:ext>
            </a:extLst>
          </p:cNvPr>
          <p:cNvCxnSpPr/>
          <p:nvPr/>
        </p:nvCxnSpPr>
        <p:spPr>
          <a:xfrm>
            <a:off x="6869430" y="2293620"/>
            <a:ext cx="533400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25B161F8-44AF-9C00-A410-3E1567A6A124}"/>
              </a:ext>
            </a:extLst>
          </p:cNvPr>
          <p:cNvCxnSpPr/>
          <p:nvPr/>
        </p:nvCxnSpPr>
        <p:spPr>
          <a:xfrm>
            <a:off x="6880860" y="2842260"/>
            <a:ext cx="533400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406C2B50-EE5F-DCF9-68B3-D48B2EDAD94B}"/>
              </a:ext>
            </a:extLst>
          </p:cNvPr>
          <p:cNvCxnSpPr/>
          <p:nvPr/>
        </p:nvCxnSpPr>
        <p:spPr>
          <a:xfrm>
            <a:off x="6880860" y="3470910"/>
            <a:ext cx="533400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8724C571-68C2-071C-C103-0A8797A2D924}"/>
              </a:ext>
            </a:extLst>
          </p:cNvPr>
          <p:cNvSpPr txBox="1"/>
          <p:nvPr/>
        </p:nvSpPr>
        <p:spPr>
          <a:xfrm>
            <a:off x="8176260" y="5505709"/>
            <a:ext cx="35852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*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grid</a:t>
            </a:r>
            <a:r>
              <a:rPr lang="de-DE" dirty="0"/>
              <a:t> power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assumed</a:t>
            </a:r>
            <a:r>
              <a:rPr lang="de-DE" dirty="0"/>
              <a:t> </a:t>
            </a:r>
            <a:r>
              <a:rPr lang="de-DE" dirty="0" err="1"/>
              <a:t>roughly</a:t>
            </a:r>
            <a:r>
              <a:rPr lang="de-DE" dirty="0"/>
              <a:t> proportional </a:t>
            </a:r>
            <a:r>
              <a:rPr lang="de-DE" dirty="0" err="1"/>
              <a:t>to</a:t>
            </a:r>
            <a:r>
              <a:rPr lang="de-DE" dirty="0"/>
              <a:t> beam power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12547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32</a:t>
            </a:fld>
            <a:endParaRPr lang="en-GB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0AC74A2-F53A-35B5-3FB2-52D660EE89DA}"/>
              </a:ext>
            </a:extLst>
          </p:cNvPr>
          <p:cNvSpPr txBox="1"/>
          <p:nvPr/>
        </p:nvSpPr>
        <p:spPr>
          <a:xfrm>
            <a:off x="1114005" y="2580536"/>
            <a:ext cx="94987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err="1"/>
              <a:t>other</a:t>
            </a:r>
            <a:r>
              <a:rPr lang="de-DE" sz="4000" dirty="0"/>
              <a:t> </a:t>
            </a:r>
            <a:r>
              <a:rPr lang="de-DE" sz="4000" dirty="0" err="1"/>
              <a:t>aspects</a:t>
            </a:r>
            <a:r>
              <a:rPr lang="de-DE" sz="4000" dirty="0"/>
              <a:t> </a:t>
            </a:r>
            <a:r>
              <a:rPr lang="de-DE" sz="4000" dirty="0" err="1"/>
              <a:t>of</a:t>
            </a:r>
            <a:r>
              <a:rPr lang="de-DE" sz="4000" dirty="0"/>
              <a:t> </a:t>
            </a:r>
            <a:r>
              <a:rPr lang="de-DE" sz="4000" dirty="0" err="1"/>
              <a:t>sustainability</a:t>
            </a:r>
            <a:br>
              <a:rPr lang="de-DE" dirty="0"/>
            </a:br>
            <a:br>
              <a:rPr lang="de-DE" dirty="0"/>
            </a:br>
            <a:r>
              <a:rPr lang="de-DE" dirty="0"/>
              <a:t>- </a:t>
            </a:r>
            <a:r>
              <a:rPr lang="de-DE" sz="1800" dirty="0"/>
              <a:t>rare </a:t>
            </a:r>
            <a:r>
              <a:rPr lang="de-DE" sz="1800" dirty="0" err="1"/>
              <a:t>earths</a:t>
            </a:r>
            <a:r>
              <a:rPr lang="de-DE" sz="1800" dirty="0"/>
              <a:t>, </a:t>
            </a:r>
            <a:r>
              <a:rPr lang="de-DE" sz="1800" dirty="0" err="1"/>
              <a:t>critical</a:t>
            </a:r>
            <a:r>
              <a:rPr lang="de-DE" sz="1800" dirty="0"/>
              <a:t> </a:t>
            </a:r>
            <a:r>
              <a:rPr lang="de-DE" sz="1800" dirty="0" err="1"/>
              <a:t>materials</a:t>
            </a:r>
            <a:br>
              <a:rPr lang="de-DE" sz="1800" dirty="0"/>
            </a:br>
            <a:r>
              <a:rPr lang="de-DE" sz="1800" dirty="0"/>
              <a:t>- </a:t>
            </a:r>
            <a:r>
              <a:rPr lang="de-DE" sz="1800" dirty="0" err="1"/>
              <a:t>carbon</a:t>
            </a:r>
            <a:r>
              <a:rPr lang="de-DE" sz="1800" dirty="0"/>
              <a:t> </a:t>
            </a:r>
            <a:r>
              <a:rPr lang="de-DE" sz="1800" dirty="0" err="1"/>
              <a:t>footprint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components</a:t>
            </a:r>
            <a:r>
              <a:rPr lang="de-DE" sz="1800" dirty="0"/>
              <a:t>, </a:t>
            </a:r>
            <a:r>
              <a:rPr lang="de-DE" sz="1800" dirty="0" err="1"/>
              <a:t>construction</a:t>
            </a:r>
            <a:r>
              <a:rPr lang="de-DE" sz="1800" dirty="0"/>
              <a:t>, </a:t>
            </a:r>
            <a:r>
              <a:rPr lang="de-DE" sz="1800" dirty="0" err="1"/>
              <a:t>operation</a:t>
            </a:r>
            <a:br>
              <a:rPr lang="de-DE" sz="1800" dirty="0"/>
            </a:br>
            <a:r>
              <a:rPr lang="de-DE" sz="1800" dirty="0"/>
              <a:t>- </a:t>
            </a:r>
            <a:r>
              <a:rPr lang="de-DE" sz="1800" dirty="0" err="1"/>
              <a:t>heat</a:t>
            </a:r>
            <a:r>
              <a:rPr lang="de-DE" sz="1800" dirty="0"/>
              <a:t> </a:t>
            </a:r>
            <a:r>
              <a:rPr lang="de-DE" sz="1800" dirty="0" err="1"/>
              <a:t>recovery</a:t>
            </a:r>
            <a:br>
              <a:rPr lang="de-DE" sz="1800" dirty="0"/>
            </a:br>
            <a:r>
              <a:rPr lang="de-DE" sz="1800" dirty="0"/>
              <a:t>- </a:t>
            </a:r>
            <a:r>
              <a:rPr lang="de-DE" sz="1800" dirty="0" err="1"/>
              <a:t>carbon</a:t>
            </a:r>
            <a:r>
              <a:rPr lang="de-DE" sz="1800" dirty="0"/>
              <a:t> </a:t>
            </a:r>
            <a:r>
              <a:rPr lang="de-DE" sz="1800" dirty="0" err="1"/>
              <a:t>footprint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tunnel</a:t>
            </a:r>
            <a:r>
              <a:rPr lang="de-DE" sz="1800" dirty="0"/>
              <a:t> </a:t>
            </a:r>
            <a:r>
              <a:rPr lang="de-DE" sz="1800" dirty="0" err="1"/>
              <a:t>dominates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80663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0620C7-42C1-4A04-A936-5AB5E0EEE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089F4D-B6E3-4221-9050-CDE42C2C6BFE}"/>
              </a:ext>
            </a:extLst>
          </p:cNvPr>
          <p:cNvSpPr txBox="1"/>
          <p:nvPr/>
        </p:nvSpPr>
        <p:spPr>
          <a:xfrm>
            <a:off x="7248129" y="656003"/>
            <a:ext cx="4680574" cy="2434101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txBody>
          <a:bodyPr wrap="square" lIns="144000" tIns="108000" rIns="144000" bIns="10800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Topics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rare earths: benefits and issues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ssessing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carbon footprint,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env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impact, societal impact …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upply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chains and certification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recycling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357E4D0-3389-474F-8F45-37F2A082C60F}"/>
              </a:ext>
            </a:extLst>
          </p:cNvPr>
          <p:cNvSpPr/>
          <p:nvPr/>
        </p:nvSpPr>
        <p:spPr>
          <a:xfrm>
            <a:off x="7176121" y="5894685"/>
            <a:ext cx="47525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hlinkClick r:id="rId2"/>
              </a:rPr>
              <a:t>https://indico.desy.de/event/35655/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/>
          <a:srcRect t="2452"/>
          <a:stretch/>
        </p:blipFill>
        <p:spPr>
          <a:xfrm>
            <a:off x="421834" y="152091"/>
            <a:ext cx="6826295" cy="619278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948" y="3320937"/>
            <a:ext cx="36576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3525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1319132" y="2391553"/>
            <a:ext cx="3375025" cy="2375535"/>
            <a:chOff x="1319132" y="2391553"/>
            <a:chExt cx="3375025" cy="2375535"/>
          </a:xfrm>
        </p:grpSpPr>
        <p:sp>
          <p:nvSpPr>
            <p:cNvPr id="4" name="object 4"/>
            <p:cNvSpPr/>
            <p:nvPr/>
          </p:nvSpPr>
          <p:spPr>
            <a:xfrm>
              <a:off x="1319132" y="4234227"/>
              <a:ext cx="201930" cy="0"/>
            </a:xfrm>
            <a:custGeom>
              <a:avLst/>
              <a:gdLst/>
              <a:ahLst/>
              <a:cxnLst/>
              <a:rect l="l" t="t" r="r" b="b"/>
              <a:pathLst>
                <a:path w="201930">
                  <a:moveTo>
                    <a:pt x="0" y="0"/>
                  </a:moveTo>
                  <a:lnTo>
                    <a:pt x="201531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1791048" y="4234227"/>
              <a:ext cx="1080770" cy="0"/>
            </a:xfrm>
            <a:custGeom>
              <a:avLst/>
              <a:gdLst/>
              <a:ahLst/>
              <a:cxnLst/>
              <a:rect l="l" t="t" r="r" b="b"/>
              <a:pathLst>
                <a:path w="1080770">
                  <a:moveTo>
                    <a:pt x="0" y="0"/>
                  </a:moveTo>
                  <a:lnTo>
                    <a:pt x="1080332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2196625" y="4707565"/>
              <a:ext cx="269240" cy="55880"/>
            </a:xfrm>
            <a:custGeom>
              <a:avLst/>
              <a:gdLst/>
              <a:ahLst/>
              <a:cxnLst/>
              <a:rect l="l" t="t" r="r" b="b"/>
              <a:pathLst>
                <a:path w="269239" h="55879">
                  <a:moveTo>
                    <a:pt x="269177" y="0"/>
                  </a:moveTo>
                  <a:lnTo>
                    <a:pt x="0" y="0"/>
                  </a:lnTo>
                  <a:lnTo>
                    <a:pt x="0" y="55541"/>
                  </a:lnTo>
                  <a:lnTo>
                    <a:pt x="269177" y="55541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2196625" y="4707565"/>
              <a:ext cx="269240" cy="55880"/>
            </a:xfrm>
            <a:custGeom>
              <a:avLst/>
              <a:gdLst/>
              <a:ahLst/>
              <a:cxnLst/>
              <a:rect l="l" t="t" r="r" b="b"/>
              <a:pathLst>
                <a:path w="269239" h="55879">
                  <a:moveTo>
                    <a:pt x="0" y="0"/>
                  </a:moveTo>
                  <a:lnTo>
                    <a:pt x="269177" y="0"/>
                  </a:lnTo>
                  <a:lnTo>
                    <a:pt x="269177" y="55541"/>
                  </a:lnTo>
                  <a:lnTo>
                    <a:pt x="0" y="55541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2196625" y="4644780"/>
              <a:ext cx="269240" cy="62865"/>
            </a:xfrm>
            <a:custGeom>
              <a:avLst/>
              <a:gdLst/>
              <a:ahLst/>
              <a:cxnLst/>
              <a:rect l="l" t="t" r="r" b="b"/>
              <a:pathLst>
                <a:path w="269239" h="62864">
                  <a:moveTo>
                    <a:pt x="269177" y="0"/>
                  </a:moveTo>
                  <a:lnTo>
                    <a:pt x="0" y="0"/>
                  </a:lnTo>
                  <a:lnTo>
                    <a:pt x="0" y="62785"/>
                  </a:lnTo>
                  <a:lnTo>
                    <a:pt x="269177" y="62785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2196625" y="4644780"/>
              <a:ext cx="269240" cy="62865"/>
            </a:xfrm>
            <a:custGeom>
              <a:avLst/>
              <a:gdLst/>
              <a:ahLst/>
              <a:cxnLst/>
              <a:rect l="l" t="t" r="r" b="b"/>
              <a:pathLst>
                <a:path w="269239" h="62864">
                  <a:moveTo>
                    <a:pt x="0" y="0"/>
                  </a:moveTo>
                  <a:lnTo>
                    <a:pt x="269177" y="0"/>
                  </a:lnTo>
                  <a:lnTo>
                    <a:pt x="269177" y="62785"/>
                  </a:lnTo>
                  <a:lnTo>
                    <a:pt x="0" y="62785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2196625" y="4047077"/>
              <a:ext cx="269240" cy="598170"/>
            </a:xfrm>
            <a:custGeom>
              <a:avLst/>
              <a:gdLst/>
              <a:ahLst/>
              <a:cxnLst/>
              <a:rect l="l" t="t" r="r" b="b"/>
              <a:pathLst>
                <a:path w="269239" h="598170">
                  <a:moveTo>
                    <a:pt x="269177" y="0"/>
                  </a:moveTo>
                  <a:lnTo>
                    <a:pt x="0" y="0"/>
                  </a:lnTo>
                  <a:lnTo>
                    <a:pt x="0" y="597703"/>
                  </a:lnTo>
                  <a:lnTo>
                    <a:pt x="269177" y="597703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2871380" y="4736543"/>
              <a:ext cx="270510" cy="26670"/>
            </a:xfrm>
            <a:custGeom>
              <a:avLst/>
              <a:gdLst/>
              <a:ahLst/>
              <a:cxnLst/>
              <a:rect l="l" t="t" r="r" b="b"/>
              <a:pathLst>
                <a:path w="270510" h="26670">
                  <a:moveTo>
                    <a:pt x="270384" y="0"/>
                  </a:moveTo>
                  <a:lnTo>
                    <a:pt x="0" y="0"/>
                  </a:lnTo>
                  <a:lnTo>
                    <a:pt x="0" y="26563"/>
                  </a:lnTo>
                  <a:lnTo>
                    <a:pt x="270384" y="26563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2871380" y="4736543"/>
              <a:ext cx="270510" cy="26670"/>
            </a:xfrm>
            <a:custGeom>
              <a:avLst/>
              <a:gdLst/>
              <a:ahLst/>
              <a:cxnLst/>
              <a:rect l="l" t="t" r="r" b="b"/>
              <a:pathLst>
                <a:path w="270510" h="26670">
                  <a:moveTo>
                    <a:pt x="0" y="0"/>
                  </a:moveTo>
                  <a:lnTo>
                    <a:pt x="270384" y="0"/>
                  </a:lnTo>
                  <a:lnTo>
                    <a:pt x="270384" y="26563"/>
                  </a:lnTo>
                  <a:lnTo>
                    <a:pt x="0" y="26563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2871380" y="4701528"/>
              <a:ext cx="270510" cy="35560"/>
            </a:xfrm>
            <a:custGeom>
              <a:avLst/>
              <a:gdLst/>
              <a:ahLst/>
              <a:cxnLst/>
              <a:rect l="l" t="t" r="r" b="b"/>
              <a:pathLst>
                <a:path w="270510" h="35560">
                  <a:moveTo>
                    <a:pt x="270384" y="0"/>
                  </a:moveTo>
                  <a:lnTo>
                    <a:pt x="0" y="0"/>
                  </a:lnTo>
                  <a:lnTo>
                    <a:pt x="0" y="35015"/>
                  </a:lnTo>
                  <a:lnTo>
                    <a:pt x="270384" y="35015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2871380" y="4701528"/>
              <a:ext cx="270510" cy="35560"/>
            </a:xfrm>
            <a:custGeom>
              <a:avLst/>
              <a:gdLst/>
              <a:ahLst/>
              <a:cxnLst/>
              <a:rect l="l" t="t" r="r" b="b"/>
              <a:pathLst>
                <a:path w="270510" h="35560">
                  <a:moveTo>
                    <a:pt x="0" y="0"/>
                  </a:moveTo>
                  <a:lnTo>
                    <a:pt x="270384" y="0"/>
                  </a:lnTo>
                  <a:lnTo>
                    <a:pt x="270384" y="35015"/>
                  </a:lnTo>
                  <a:lnTo>
                    <a:pt x="0" y="35015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object 15"/>
            <p:cNvSpPr/>
            <p:nvPr/>
          </p:nvSpPr>
          <p:spPr>
            <a:xfrm>
              <a:off x="2871380" y="4510756"/>
              <a:ext cx="270510" cy="191135"/>
            </a:xfrm>
            <a:custGeom>
              <a:avLst/>
              <a:gdLst/>
              <a:ahLst/>
              <a:cxnLst/>
              <a:rect l="l" t="t" r="r" b="b"/>
              <a:pathLst>
                <a:path w="270510" h="191135">
                  <a:moveTo>
                    <a:pt x="270384" y="0"/>
                  </a:moveTo>
                  <a:lnTo>
                    <a:pt x="0" y="0"/>
                  </a:lnTo>
                  <a:lnTo>
                    <a:pt x="0" y="190772"/>
                  </a:lnTo>
                  <a:lnTo>
                    <a:pt x="270384" y="190772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1520663" y="4723262"/>
              <a:ext cx="270510" cy="40005"/>
            </a:xfrm>
            <a:custGeom>
              <a:avLst/>
              <a:gdLst/>
              <a:ahLst/>
              <a:cxnLst/>
              <a:rect l="l" t="t" r="r" b="b"/>
              <a:pathLst>
                <a:path w="270510" h="40004">
                  <a:moveTo>
                    <a:pt x="270384" y="0"/>
                  </a:moveTo>
                  <a:lnTo>
                    <a:pt x="0" y="0"/>
                  </a:lnTo>
                  <a:lnTo>
                    <a:pt x="0" y="39844"/>
                  </a:lnTo>
                  <a:lnTo>
                    <a:pt x="270384" y="39844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1520663" y="4723262"/>
              <a:ext cx="270510" cy="40005"/>
            </a:xfrm>
            <a:custGeom>
              <a:avLst/>
              <a:gdLst/>
              <a:ahLst/>
              <a:cxnLst/>
              <a:rect l="l" t="t" r="r" b="b"/>
              <a:pathLst>
                <a:path w="270510" h="40004">
                  <a:moveTo>
                    <a:pt x="0" y="0"/>
                  </a:moveTo>
                  <a:lnTo>
                    <a:pt x="270384" y="0"/>
                  </a:lnTo>
                  <a:lnTo>
                    <a:pt x="270384" y="39844"/>
                  </a:lnTo>
                  <a:lnTo>
                    <a:pt x="0" y="39844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object 18"/>
            <p:cNvSpPr/>
            <p:nvPr/>
          </p:nvSpPr>
          <p:spPr>
            <a:xfrm>
              <a:off x="1520663" y="4687039"/>
              <a:ext cx="270510" cy="36830"/>
            </a:xfrm>
            <a:custGeom>
              <a:avLst/>
              <a:gdLst/>
              <a:ahLst/>
              <a:cxnLst/>
              <a:rect l="l" t="t" r="r" b="b"/>
              <a:pathLst>
                <a:path w="270510" h="36829">
                  <a:moveTo>
                    <a:pt x="270384" y="0"/>
                  </a:moveTo>
                  <a:lnTo>
                    <a:pt x="0" y="0"/>
                  </a:lnTo>
                  <a:lnTo>
                    <a:pt x="0" y="36222"/>
                  </a:lnTo>
                  <a:lnTo>
                    <a:pt x="270384" y="36222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1520663" y="4687039"/>
              <a:ext cx="270510" cy="36830"/>
            </a:xfrm>
            <a:custGeom>
              <a:avLst/>
              <a:gdLst/>
              <a:ahLst/>
              <a:cxnLst/>
              <a:rect l="l" t="t" r="r" b="b"/>
              <a:pathLst>
                <a:path w="270510" h="36829">
                  <a:moveTo>
                    <a:pt x="0" y="0"/>
                  </a:moveTo>
                  <a:lnTo>
                    <a:pt x="270384" y="0"/>
                  </a:lnTo>
                  <a:lnTo>
                    <a:pt x="270384" y="36222"/>
                  </a:lnTo>
                  <a:lnTo>
                    <a:pt x="0" y="36222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1520663" y="4367043"/>
              <a:ext cx="270510" cy="320040"/>
            </a:xfrm>
            <a:custGeom>
              <a:avLst/>
              <a:gdLst/>
              <a:ahLst/>
              <a:cxnLst/>
              <a:rect l="l" t="t" r="r" b="b"/>
              <a:pathLst>
                <a:path w="270510" h="320039">
                  <a:moveTo>
                    <a:pt x="270384" y="0"/>
                  </a:moveTo>
                  <a:lnTo>
                    <a:pt x="0" y="0"/>
                  </a:lnTo>
                  <a:lnTo>
                    <a:pt x="0" y="319996"/>
                  </a:lnTo>
                  <a:lnTo>
                    <a:pt x="270384" y="319996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1520663" y="4047077"/>
              <a:ext cx="1621155" cy="654685"/>
            </a:xfrm>
            <a:custGeom>
              <a:avLst/>
              <a:gdLst/>
              <a:ahLst/>
              <a:cxnLst/>
              <a:rect l="l" t="t" r="r" b="b"/>
              <a:pathLst>
                <a:path w="1621155" h="654685">
                  <a:moveTo>
                    <a:pt x="0" y="319966"/>
                  </a:moveTo>
                  <a:lnTo>
                    <a:pt x="270384" y="319966"/>
                  </a:lnTo>
                  <a:lnTo>
                    <a:pt x="270384" y="639962"/>
                  </a:lnTo>
                  <a:lnTo>
                    <a:pt x="0" y="639962"/>
                  </a:lnTo>
                  <a:lnTo>
                    <a:pt x="0" y="319966"/>
                  </a:lnTo>
                  <a:close/>
                </a:path>
                <a:path w="1621155" h="654685">
                  <a:moveTo>
                    <a:pt x="675962" y="0"/>
                  </a:moveTo>
                  <a:lnTo>
                    <a:pt x="945139" y="0"/>
                  </a:lnTo>
                  <a:lnTo>
                    <a:pt x="945139" y="597703"/>
                  </a:lnTo>
                  <a:lnTo>
                    <a:pt x="675962" y="597703"/>
                  </a:lnTo>
                  <a:lnTo>
                    <a:pt x="675962" y="0"/>
                  </a:lnTo>
                  <a:close/>
                </a:path>
                <a:path w="1621155" h="654685">
                  <a:moveTo>
                    <a:pt x="1350717" y="463679"/>
                  </a:moveTo>
                  <a:lnTo>
                    <a:pt x="1621102" y="463679"/>
                  </a:lnTo>
                  <a:lnTo>
                    <a:pt x="1621102" y="654451"/>
                  </a:lnTo>
                  <a:lnTo>
                    <a:pt x="1350717" y="654451"/>
                  </a:lnTo>
                  <a:lnTo>
                    <a:pt x="1350717" y="463679"/>
                  </a:lnTo>
                  <a:close/>
                </a:path>
              </a:pathLst>
            </a:custGeom>
            <a:ln w="75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1319132" y="3705377"/>
              <a:ext cx="877569" cy="0"/>
            </a:xfrm>
            <a:custGeom>
              <a:avLst/>
              <a:gdLst/>
              <a:ahLst/>
              <a:cxnLst/>
              <a:rect l="l" t="t" r="r" b="b"/>
              <a:pathLst>
                <a:path w="877569">
                  <a:moveTo>
                    <a:pt x="0" y="0"/>
                  </a:moveTo>
                  <a:lnTo>
                    <a:pt x="201531" y="0"/>
                  </a:lnTo>
                </a:path>
                <a:path w="877569">
                  <a:moveTo>
                    <a:pt x="471916" y="0"/>
                  </a:moveTo>
                  <a:lnTo>
                    <a:pt x="877493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1520663" y="3486834"/>
              <a:ext cx="270510" cy="880744"/>
            </a:xfrm>
            <a:custGeom>
              <a:avLst/>
              <a:gdLst/>
              <a:ahLst/>
              <a:cxnLst/>
              <a:rect l="l" t="t" r="r" b="b"/>
              <a:pathLst>
                <a:path w="270510" h="880745">
                  <a:moveTo>
                    <a:pt x="270384" y="0"/>
                  </a:moveTo>
                  <a:lnTo>
                    <a:pt x="0" y="0"/>
                  </a:lnTo>
                  <a:lnTo>
                    <a:pt x="0" y="880209"/>
                  </a:lnTo>
                  <a:lnTo>
                    <a:pt x="270384" y="880209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2465803" y="3705452"/>
              <a:ext cx="1756410" cy="0"/>
            </a:xfrm>
            <a:custGeom>
              <a:avLst/>
              <a:gdLst/>
              <a:ahLst/>
              <a:cxnLst/>
              <a:rect l="l" t="t" r="r" b="b"/>
              <a:pathLst>
                <a:path w="1756410">
                  <a:moveTo>
                    <a:pt x="0" y="0"/>
                  </a:moveTo>
                  <a:lnTo>
                    <a:pt x="1080332" y="0"/>
                  </a:lnTo>
                </a:path>
                <a:path w="1756410">
                  <a:moveTo>
                    <a:pt x="1350717" y="0"/>
                  </a:moveTo>
                  <a:lnTo>
                    <a:pt x="1756294" y="0"/>
                  </a:lnTo>
                </a:path>
              </a:pathLst>
            </a:custGeom>
            <a:ln w="73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object 25"/>
            <p:cNvSpPr/>
            <p:nvPr/>
          </p:nvSpPr>
          <p:spPr>
            <a:xfrm>
              <a:off x="2465803" y="3699868"/>
              <a:ext cx="1756410" cy="3810"/>
            </a:xfrm>
            <a:custGeom>
              <a:avLst/>
              <a:gdLst/>
              <a:ahLst/>
              <a:cxnLst/>
              <a:rect l="l" t="t" r="r" b="b"/>
              <a:pathLst>
                <a:path w="1756410" h="3810">
                  <a:moveTo>
                    <a:pt x="0" y="3697"/>
                  </a:moveTo>
                  <a:lnTo>
                    <a:pt x="1756294" y="3697"/>
                  </a:lnTo>
                </a:path>
                <a:path w="1756410" h="3810">
                  <a:moveTo>
                    <a:pt x="0" y="0"/>
                  </a:moveTo>
                  <a:lnTo>
                    <a:pt x="405577" y="0"/>
                  </a:lnTo>
                </a:path>
                <a:path w="1756410" h="3810">
                  <a:moveTo>
                    <a:pt x="675962" y="0"/>
                  </a:moveTo>
                  <a:lnTo>
                    <a:pt x="1080332" y="0"/>
                  </a:lnTo>
                </a:path>
                <a:path w="1756410" h="3810">
                  <a:moveTo>
                    <a:pt x="1350717" y="0"/>
                  </a:moveTo>
                  <a:lnTo>
                    <a:pt x="1756294" y="0"/>
                  </a:lnTo>
                </a:path>
              </a:pathLst>
            </a:custGeom>
            <a:ln w="362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object 26"/>
            <p:cNvSpPr/>
            <p:nvPr/>
          </p:nvSpPr>
          <p:spPr>
            <a:xfrm>
              <a:off x="1319132" y="3176527"/>
              <a:ext cx="1552575" cy="0"/>
            </a:xfrm>
            <a:custGeom>
              <a:avLst/>
              <a:gdLst/>
              <a:ahLst/>
              <a:cxnLst/>
              <a:rect l="l" t="t" r="r" b="b"/>
              <a:pathLst>
                <a:path w="1552575">
                  <a:moveTo>
                    <a:pt x="0" y="0"/>
                  </a:moveTo>
                  <a:lnTo>
                    <a:pt x="877493" y="0"/>
                  </a:lnTo>
                </a:path>
                <a:path w="1552575">
                  <a:moveTo>
                    <a:pt x="1146671" y="0"/>
                  </a:moveTo>
                  <a:lnTo>
                    <a:pt x="1552248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object 27"/>
            <p:cNvSpPr/>
            <p:nvPr/>
          </p:nvSpPr>
          <p:spPr>
            <a:xfrm>
              <a:off x="2196625" y="2753930"/>
              <a:ext cx="269240" cy="1293495"/>
            </a:xfrm>
            <a:custGeom>
              <a:avLst/>
              <a:gdLst/>
              <a:ahLst/>
              <a:cxnLst/>
              <a:rect l="l" t="t" r="r" b="b"/>
              <a:pathLst>
                <a:path w="269239" h="1293495">
                  <a:moveTo>
                    <a:pt x="269177" y="0"/>
                  </a:moveTo>
                  <a:lnTo>
                    <a:pt x="0" y="0"/>
                  </a:lnTo>
                  <a:lnTo>
                    <a:pt x="0" y="1293146"/>
                  </a:lnTo>
                  <a:lnTo>
                    <a:pt x="269177" y="1293146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object 28"/>
            <p:cNvSpPr/>
            <p:nvPr/>
          </p:nvSpPr>
          <p:spPr>
            <a:xfrm>
              <a:off x="3141765" y="4234227"/>
              <a:ext cx="404495" cy="0"/>
            </a:xfrm>
            <a:custGeom>
              <a:avLst/>
              <a:gdLst/>
              <a:ahLst/>
              <a:cxnLst/>
              <a:rect l="l" t="t" r="r" b="b"/>
              <a:pathLst>
                <a:path w="404495">
                  <a:moveTo>
                    <a:pt x="0" y="0"/>
                  </a:moveTo>
                  <a:lnTo>
                    <a:pt x="404370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object 29"/>
            <p:cNvSpPr/>
            <p:nvPr/>
          </p:nvSpPr>
          <p:spPr>
            <a:xfrm>
              <a:off x="2871380" y="3782652"/>
              <a:ext cx="270510" cy="728345"/>
            </a:xfrm>
            <a:custGeom>
              <a:avLst/>
              <a:gdLst/>
              <a:ahLst/>
              <a:cxnLst/>
              <a:rect l="l" t="t" r="r" b="b"/>
              <a:pathLst>
                <a:path w="270510" h="728345">
                  <a:moveTo>
                    <a:pt x="270384" y="0"/>
                  </a:moveTo>
                  <a:lnTo>
                    <a:pt x="0" y="0"/>
                  </a:lnTo>
                  <a:lnTo>
                    <a:pt x="0" y="728104"/>
                  </a:lnTo>
                  <a:lnTo>
                    <a:pt x="270384" y="728104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object 30"/>
            <p:cNvSpPr/>
            <p:nvPr/>
          </p:nvSpPr>
          <p:spPr>
            <a:xfrm>
              <a:off x="3816520" y="4234227"/>
              <a:ext cx="405765" cy="0"/>
            </a:xfrm>
            <a:custGeom>
              <a:avLst/>
              <a:gdLst/>
              <a:ahLst/>
              <a:cxnLst/>
              <a:rect l="l" t="t" r="r" b="b"/>
              <a:pathLst>
                <a:path w="405764">
                  <a:moveTo>
                    <a:pt x="0" y="0"/>
                  </a:moveTo>
                  <a:lnTo>
                    <a:pt x="405577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object 31"/>
            <p:cNvSpPr/>
            <p:nvPr/>
          </p:nvSpPr>
          <p:spPr>
            <a:xfrm>
              <a:off x="3546135" y="4736544"/>
              <a:ext cx="270510" cy="26670"/>
            </a:xfrm>
            <a:custGeom>
              <a:avLst/>
              <a:gdLst/>
              <a:ahLst/>
              <a:cxnLst/>
              <a:rect l="l" t="t" r="r" b="b"/>
              <a:pathLst>
                <a:path w="270510" h="26670">
                  <a:moveTo>
                    <a:pt x="270384" y="0"/>
                  </a:moveTo>
                  <a:lnTo>
                    <a:pt x="0" y="0"/>
                  </a:lnTo>
                  <a:lnTo>
                    <a:pt x="0" y="26563"/>
                  </a:lnTo>
                  <a:lnTo>
                    <a:pt x="270384" y="26563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object 32"/>
            <p:cNvSpPr/>
            <p:nvPr/>
          </p:nvSpPr>
          <p:spPr>
            <a:xfrm>
              <a:off x="3546135" y="4736544"/>
              <a:ext cx="270510" cy="26670"/>
            </a:xfrm>
            <a:custGeom>
              <a:avLst/>
              <a:gdLst/>
              <a:ahLst/>
              <a:cxnLst/>
              <a:rect l="l" t="t" r="r" b="b"/>
              <a:pathLst>
                <a:path w="270510" h="26670">
                  <a:moveTo>
                    <a:pt x="0" y="0"/>
                  </a:moveTo>
                  <a:lnTo>
                    <a:pt x="270384" y="0"/>
                  </a:lnTo>
                  <a:lnTo>
                    <a:pt x="270384" y="26563"/>
                  </a:lnTo>
                  <a:lnTo>
                    <a:pt x="0" y="26563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object 33"/>
            <p:cNvSpPr/>
            <p:nvPr/>
          </p:nvSpPr>
          <p:spPr>
            <a:xfrm>
              <a:off x="3546135" y="4701528"/>
              <a:ext cx="270510" cy="35560"/>
            </a:xfrm>
            <a:custGeom>
              <a:avLst/>
              <a:gdLst/>
              <a:ahLst/>
              <a:cxnLst/>
              <a:rect l="l" t="t" r="r" b="b"/>
              <a:pathLst>
                <a:path w="270510" h="35560">
                  <a:moveTo>
                    <a:pt x="270384" y="0"/>
                  </a:moveTo>
                  <a:lnTo>
                    <a:pt x="0" y="0"/>
                  </a:lnTo>
                  <a:lnTo>
                    <a:pt x="0" y="35015"/>
                  </a:lnTo>
                  <a:lnTo>
                    <a:pt x="270384" y="35015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object 34"/>
            <p:cNvSpPr/>
            <p:nvPr/>
          </p:nvSpPr>
          <p:spPr>
            <a:xfrm>
              <a:off x="3546135" y="4701528"/>
              <a:ext cx="270510" cy="35560"/>
            </a:xfrm>
            <a:custGeom>
              <a:avLst/>
              <a:gdLst/>
              <a:ahLst/>
              <a:cxnLst/>
              <a:rect l="l" t="t" r="r" b="b"/>
              <a:pathLst>
                <a:path w="270510" h="35560">
                  <a:moveTo>
                    <a:pt x="0" y="0"/>
                  </a:moveTo>
                  <a:lnTo>
                    <a:pt x="270384" y="0"/>
                  </a:lnTo>
                  <a:lnTo>
                    <a:pt x="270384" y="35015"/>
                  </a:lnTo>
                  <a:lnTo>
                    <a:pt x="0" y="35015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object 35"/>
            <p:cNvSpPr/>
            <p:nvPr/>
          </p:nvSpPr>
          <p:spPr>
            <a:xfrm>
              <a:off x="3546135" y="4510756"/>
              <a:ext cx="270510" cy="191135"/>
            </a:xfrm>
            <a:custGeom>
              <a:avLst/>
              <a:gdLst/>
              <a:ahLst/>
              <a:cxnLst/>
              <a:rect l="l" t="t" r="r" b="b"/>
              <a:pathLst>
                <a:path w="270510" h="191135">
                  <a:moveTo>
                    <a:pt x="270384" y="0"/>
                  </a:moveTo>
                  <a:lnTo>
                    <a:pt x="0" y="0"/>
                  </a:lnTo>
                  <a:lnTo>
                    <a:pt x="0" y="190772"/>
                  </a:lnTo>
                  <a:lnTo>
                    <a:pt x="270384" y="190772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3546135" y="4510756"/>
              <a:ext cx="270510" cy="191135"/>
            </a:xfrm>
            <a:custGeom>
              <a:avLst/>
              <a:gdLst/>
              <a:ahLst/>
              <a:cxnLst/>
              <a:rect l="l" t="t" r="r" b="b"/>
              <a:pathLst>
                <a:path w="270510" h="191135">
                  <a:moveTo>
                    <a:pt x="0" y="0"/>
                  </a:moveTo>
                  <a:lnTo>
                    <a:pt x="270384" y="0"/>
                  </a:lnTo>
                  <a:lnTo>
                    <a:pt x="270384" y="190772"/>
                  </a:lnTo>
                  <a:lnTo>
                    <a:pt x="0" y="190772"/>
                  </a:lnTo>
                  <a:lnTo>
                    <a:pt x="0" y="0"/>
                  </a:lnTo>
                  <a:close/>
                </a:path>
              </a:pathLst>
            </a:custGeom>
            <a:ln w="75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object 37"/>
            <p:cNvSpPr/>
            <p:nvPr/>
          </p:nvSpPr>
          <p:spPr>
            <a:xfrm>
              <a:off x="3546135" y="3782652"/>
              <a:ext cx="270510" cy="728345"/>
            </a:xfrm>
            <a:custGeom>
              <a:avLst/>
              <a:gdLst/>
              <a:ahLst/>
              <a:cxnLst/>
              <a:rect l="l" t="t" r="r" b="b"/>
              <a:pathLst>
                <a:path w="270510" h="728345">
                  <a:moveTo>
                    <a:pt x="270384" y="0"/>
                  </a:moveTo>
                  <a:lnTo>
                    <a:pt x="0" y="0"/>
                  </a:lnTo>
                  <a:lnTo>
                    <a:pt x="0" y="728104"/>
                  </a:lnTo>
                  <a:lnTo>
                    <a:pt x="270384" y="728104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object 38"/>
            <p:cNvSpPr/>
            <p:nvPr/>
          </p:nvSpPr>
          <p:spPr>
            <a:xfrm>
              <a:off x="4491275" y="4234227"/>
              <a:ext cx="203200" cy="0"/>
            </a:xfrm>
            <a:custGeom>
              <a:avLst/>
              <a:gdLst/>
              <a:ahLst/>
              <a:cxnLst/>
              <a:rect l="l" t="t" r="r" b="b"/>
              <a:pathLst>
                <a:path w="203200">
                  <a:moveTo>
                    <a:pt x="0" y="0"/>
                  </a:moveTo>
                  <a:lnTo>
                    <a:pt x="202788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object 39"/>
            <p:cNvSpPr/>
            <p:nvPr/>
          </p:nvSpPr>
          <p:spPr>
            <a:xfrm>
              <a:off x="4222098" y="4736544"/>
              <a:ext cx="269240" cy="26670"/>
            </a:xfrm>
            <a:custGeom>
              <a:avLst/>
              <a:gdLst/>
              <a:ahLst/>
              <a:cxnLst/>
              <a:rect l="l" t="t" r="r" b="b"/>
              <a:pathLst>
                <a:path w="269239" h="26670">
                  <a:moveTo>
                    <a:pt x="269177" y="0"/>
                  </a:moveTo>
                  <a:lnTo>
                    <a:pt x="0" y="0"/>
                  </a:lnTo>
                  <a:lnTo>
                    <a:pt x="0" y="26563"/>
                  </a:lnTo>
                  <a:lnTo>
                    <a:pt x="269177" y="26563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object 40"/>
            <p:cNvSpPr/>
            <p:nvPr/>
          </p:nvSpPr>
          <p:spPr>
            <a:xfrm>
              <a:off x="4222098" y="4736544"/>
              <a:ext cx="269240" cy="26670"/>
            </a:xfrm>
            <a:custGeom>
              <a:avLst/>
              <a:gdLst/>
              <a:ahLst/>
              <a:cxnLst/>
              <a:rect l="l" t="t" r="r" b="b"/>
              <a:pathLst>
                <a:path w="269239" h="26670">
                  <a:moveTo>
                    <a:pt x="0" y="0"/>
                  </a:moveTo>
                  <a:lnTo>
                    <a:pt x="269177" y="0"/>
                  </a:lnTo>
                  <a:lnTo>
                    <a:pt x="269177" y="26563"/>
                  </a:lnTo>
                  <a:lnTo>
                    <a:pt x="0" y="26563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object 41"/>
            <p:cNvSpPr/>
            <p:nvPr/>
          </p:nvSpPr>
          <p:spPr>
            <a:xfrm>
              <a:off x="4222098" y="4701528"/>
              <a:ext cx="269240" cy="35560"/>
            </a:xfrm>
            <a:custGeom>
              <a:avLst/>
              <a:gdLst/>
              <a:ahLst/>
              <a:cxnLst/>
              <a:rect l="l" t="t" r="r" b="b"/>
              <a:pathLst>
                <a:path w="269239" h="35560">
                  <a:moveTo>
                    <a:pt x="269177" y="0"/>
                  </a:moveTo>
                  <a:lnTo>
                    <a:pt x="0" y="0"/>
                  </a:lnTo>
                  <a:lnTo>
                    <a:pt x="0" y="35015"/>
                  </a:lnTo>
                  <a:lnTo>
                    <a:pt x="269177" y="35015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object 42"/>
            <p:cNvSpPr/>
            <p:nvPr/>
          </p:nvSpPr>
          <p:spPr>
            <a:xfrm>
              <a:off x="4222098" y="4701528"/>
              <a:ext cx="269240" cy="35560"/>
            </a:xfrm>
            <a:custGeom>
              <a:avLst/>
              <a:gdLst/>
              <a:ahLst/>
              <a:cxnLst/>
              <a:rect l="l" t="t" r="r" b="b"/>
              <a:pathLst>
                <a:path w="269239" h="35560">
                  <a:moveTo>
                    <a:pt x="0" y="0"/>
                  </a:moveTo>
                  <a:lnTo>
                    <a:pt x="269177" y="0"/>
                  </a:lnTo>
                  <a:lnTo>
                    <a:pt x="269177" y="35015"/>
                  </a:lnTo>
                  <a:lnTo>
                    <a:pt x="0" y="35015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object 43"/>
            <p:cNvSpPr/>
            <p:nvPr/>
          </p:nvSpPr>
          <p:spPr>
            <a:xfrm>
              <a:off x="4222098" y="4510756"/>
              <a:ext cx="269240" cy="191135"/>
            </a:xfrm>
            <a:custGeom>
              <a:avLst/>
              <a:gdLst/>
              <a:ahLst/>
              <a:cxnLst/>
              <a:rect l="l" t="t" r="r" b="b"/>
              <a:pathLst>
                <a:path w="269239" h="191135">
                  <a:moveTo>
                    <a:pt x="269177" y="0"/>
                  </a:moveTo>
                  <a:lnTo>
                    <a:pt x="0" y="0"/>
                  </a:lnTo>
                  <a:lnTo>
                    <a:pt x="0" y="190772"/>
                  </a:lnTo>
                  <a:lnTo>
                    <a:pt x="269177" y="190772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object 44"/>
            <p:cNvSpPr/>
            <p:nvPr/>
          </p:nvSpPr>
          <p:spPr>
            <a:xfrm>
              <a:off x="4222098" y="4510756"/>
              <a:ext cx="269240" cy="191135"/>
            </a:xfrm>
            <a:custGeom>
              <a:avLst/>
              <a:gdLst/>
              <a:ahLst/>
              <a:cxnLst/>
              <a:rect l="l" t="t" r="r" b="b"/>
              <a:pathLst>
                <a:path w="269239" h="191135">
                  <a:moveTo>
                    <a:pt x="0" y="0"/>
                  </a:moveTo>
                  <a:lnTo>
                    <a:pt x="269177" y="0"/>
                  </a:lnTo>
                  <a:lnTo>
                    <a:pt x="269177" y="190772"/>
                  </a:lnTo>
                  <a:lnTo>
                    <a:pt x="0" y="190772"/>
                  </a:lnTo>
                  <a:lnTo>
                    <a:pt x="0" y="0"/>
                  </a:lnTo>
                  <a:close/>
                </a:path>
              </a:pathLst>
            </a:custGeom>
            <a:ln w="75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object 45"/>
            <p:cNvSpPr/>
            <p:nvPr/>
          </p:nvSpPr>
          <p:spPr>
            <a:xfrm>
              <a:off x="4222098" y="3782652"/>
              <a:ext cx="269240" cy="728345"/>
            </a:xfrm>
            <a:custGeom>
              <a:avLst/>
              <a:gdLst/>
              <a:ahLst/>
              <a:cxnLst/>
              <a:rect l="l" t="t" r="r" b="b"/>
              <a:pathLst>
                <a:path w="269239" h="728345">
                  <a:moveTo>
                    <a:pt x="269177" y="0"/>
                  </a:moveTo>
                  <a:lnTo>
                    <a:pt x="0" y="0"/>
                  </a:lnTo>
                  <a:lnTo>
                    <a:pt x="0" y="728104"/>
                  </a:lnTo>
                  <a:lnTo>
                    <a:pt x="269177" y="728104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object 46"/>
            <p:cNvSpPr/>
            <p:nvPr/>
          </p:nvSpPr>
          <p:spPr>
            <a:xfrm>
              <a:off x="1520663" y="2753930"/>
              <a:ext cx="2971165" cy="1757045"/>
            </a:xfrm>
            <a:custGeom>
              <a:avLst/>
              <a:gdLst/>
              <a:ahLst/>
              <a:cxnLst/>
              <a:rect l="l" t="t" r="r" b="b"/>
              <a:pathLst>
                <a:path w="2971165" h="1757045">
                  <a:moveTo>
                    <a:pt x="0" y="732903"/>
                  </a:moveTo>
                  <a:lnTo>
                    <a:pt x="270384" y="732903"/>
                  </a:lnTo>
                  <a:lnTo>
                    <a:pt x="270384" y="1613112"/>
                  </a:lnTo>
                  <a:lnTo>
                    <a:pt x="0" y="1613112"/>
                  </a:lnTo>
                  <a:lnTo>
                    <a:pt x="0" y="732903"/>
                  </a:lnTo>
                  <a:close/>
                </a:path>
                <a:path w="2971165" h="1757045">
                  <a:moveTo>
                    <a:pt x="675962" y="0"/>
                  </a:moveTo>
                  <a:lnTo>
                    <a:pt x="945139" y="0"/>
                  </a:lnTo>
                  <a:lnTo>
                    <a:pt x="945139" y="1293146"/>
                  </a:lnTo>
                  <a:lnTo>
                    <a:pt x="675962" y="1293146"/>
                  </a:lnTo>
                  <a:lnTo>
                    <a:pt x="675962" y="0"/>
                  </a:lnTo>
                  <a:close/>
                </a:path>
                <a:path w="2971165" h="1757045">
                  <a:moveTo>
                    <a:pt x="1350717" y="1028721"/>
                  </a:moveTo>
                  <a:lnTo>
                    <a:pt x="1621102" y="1028721"/>
                  </a:lnTo>
                  <a:lnTo>
                    <a:pt x="1621102" y="1756826"/>
                  </a:lnTo>
                  <a:lnTo>
                    <a:pt x="1350717" y="1756826"/>
                  </a:lnTo>
                  <a:lnTo>
                    <a:pt x="1350717" y="1028721"/>
                  </a:lnTo>
                  <a:close/>
                </a:path>
                <a:path w="2971165" h="1757045">
                  <a:moveTo>
                    <a:pt x="2025472" y="1028721"/>
                  </a:moveTo>
                  <a:lnTo>
                    <a:pt x="2295857" y="1028721"/>
                  </a:lnTo>
                  <a:lnTo>
                    <a:pt x="2295857" y="1756826"/>
                  </a:lnTo>
                  <a:lnTo>
                    <a:pt x="2025472" y="1756826"/>
                  </a:lnTo>
                  <a:lnTo>
                    <a:pt x="2025472" y="1028721"/>
                  </a:lnTo>
                  <a:close/>
                </a:path>
                <a:path w="2971165" h="1757045">
                  <a:moveTo>
                    <a:pt x="2701434" y="1028721"/>
                  </a:moveTo>
                  <a:lnTo>
                    <a:pt x="2970612" y="1028721"/>
                  </a:lnTo>
                  <a:lnTo>
                    <a:pt x="2970612" y="1756826"/>
                  </a:lnTo>
                  <a:lnTo>
                    <a:pt x="2701434" y="1756826"/>
                  </a:lnTo>
                  <a:lnTo>
                    <a:pt x="2701434" y="1028721"/>
                  </a:lnTo>
                  <a:close/>
                </a:path>
              </a:pathLst>
            </a:custGeom>
            <a:ln w="754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object 47"/>
            <p:cNvSpPr/>
            <p:nvPr/>
          </p:nvSpPr>
          <p:spPr>
            <a:xfrm>
              <a:off x="1520663" y="3445781"/>
              <a:ext cx="270510" cy="41275"/>
            </a:xfrm>
            <a:custGeom>
              <a:avLst/>
              <a:gdLst/>
              <a:ahLst/>
              <a:cxnLst/>
              <a:rect l="l" t="t" r="r" b="b"/>
              <a:pathLst>
                <a:path w="270510" h="41275">
                  <a:moveTo>
                    <a:pt x="270384" y="0"/>
                  </a:moveTo>
                  <a:lnTo>
                    <a:pt x="0" y="0"/>
                  </a:lnTo>
                  <a:lnTo>
                    <a:pt x="0" y="41052"/>
                  </a:lnTo>
                  <a:lnTo>
                    <a:pt x="270384" y="41052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object 48"/>
            <p:cNvSpPr/>
            <p:nvPr/>
          </p:nvSpPr>
          <p:spPr>
            <a:xfrm>
              <a:off x="1319132" y="2647677"/>
              <a:ext cx="3375025" cy="0"/>
            </a:xfrm>
            <a:custGeom>
              <a:avLst/>
              <a:gdLst/>
              <a:ahLst/>
              <a:cxnLst/>
              <a:rect l="l" t="t" r="r" b="b"/>
              <a:pathLst>
                <a:path w="3375025">
                  <a:moveTo>
                    <a:pt x="0" y="0"/>
                  </a:moveTo>
                  <a:lnTo>
                    <a:pt x="877493" y="0"/>
                  </a:lnTo>
                </a:path>
                <a:path w="3375025">
                  <a:moveTo>
                    <a:pt x="1146671" y="0"/>
                  </a:moveTo>
                  <a:lnTo>
                    <a:pt x="3374932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object 49"/>
            <p:cNvSpPr/>
            <p:nvPr/>
          </p:nvSpPr>
          <p:spPr>
            <a:xfrm>
              <a:off x="2196617" y="2418270"/>
              <a:ext cx="1620520" cy="1364615"/>
            </a:xfrm>
            <a:custGeom>
              <a:avLst/>
              <a:gdLst/>
              <a:ahLst/>
              <a:cxnLst/>
              <a:rect l="l" t="t" r="r" b="b"/>
              <a:pathLst>
                <a:path w="1620520" h="1364614">
                  <a:moveTo>
                    <a:pt x="269176" y="0"/>
                  </a:moveTo>
                  <a:lnTo>
                    <a:pt x="0" y="0"/>
                  </a:lnTo>
                  <a:lnTo>
                    <a:pt x="0" y="335661"/>
                  </a:lnTo>
                  <a:lnTo>
                    <a:pt x="269176" y="335661"/>
                  </a:lnTo>
                  <a:lnTo>
                    <a:pt x="269176" y="0"/>
                  </a:lnTo>
                  <a:close/>
                </a:path>
                <a:path w="1620520" h="1364614">
                  <a:moveTo>
                    <a:pt x="945146" y="1283487"/>
                  </a:moveTo>
                  <a:lnTo>
                    <a:pt x="674751" y="1283487"/>
                  </a:lnTo>
                  <a:lnTo>
                    <a:pt x="674751" y="1364386"/>
                  </a:lnTo>
                  <a:lnTo>
                    <a:pt x="945146" y="1364386"/>
                  </a:lnTo>
                  <a:lnTo>
                    <a:pt x="945146" y="1283487"/>
                  </a:lnTo>
                  <a:close/>
                </a:path>
                <a:path w="1620520" h="1364614">
                  <a:moveTo>
                    <a:pt x="1619897" y="1283487"/>
                  </a:moveTo>
                  <a:lnTo>
                    <a:pt x="1349514" y="1283487"/>
                  </a:lnTo>
                  <a:lnTo>
                    <a:pt x="1349514" y="1364386"/>
                  </a:lnTo>
                  <a:lnTo>
                    <a:pt x="1619897" y="1364386"/>
                  </a:lnTo>
                  <a:lnTo>
                    <a:pt x="1619897" y="1283487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object 50"/>
            <p:cNvSpPr/>
            <p:nvPr/>
          </p:nvSpPr>
          <p:spPr>
            <a:xfrm>
              <a:off x="4491275" y="3705452"/>
              <a:ext cx="203200" cy="0"/>
            </a:xfrm>
            <a:custGeom>
              <a:avLst/>
              <a:gdLst/>
              <a:ahLst/>
              <a:cxnLst/>
              <a:rect l="l" t="t" r="r" b="b"/>
              <a:pathLst>
                <a:path w="203200">
                  <a:moveTo>
                    <a:pt x="0" y="0"/>
                  </a:moveTo>
                  <a:lnTo>
                    <a:pt x="202788" y="0"/>
                  </a:lnTo>
                </a:path>
              </a:pathLst>
            </a:custGeom>
            <a:ln w="73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object 51"/>
            <p:cNvSpPr/>
            <p:nvPr/>
          </p:nvSpPr>
          <p:spPr>
            <a:xfrm>
              <a:off x="4491275" y="3699868"/>
              <a:ext cx="203200" cy="3810"/>
            </a:xfrm>
            <a:custGeom>
              <a:avLst/>
              <a:gdLst/>
              <a:ahLst/>
              <a:cxnLst/>
              <a:rect l="l" t="t" r="r" b="b"/>
              <a:pathLst>
                <a:path w="203200" h="3810">
                  <a:moveTo>
                    <a:pt x="0" y="3697"/>
                  </a:moveTo>
                  <a:lnTo>
                    <a:pt x="202788" y="3697"/>
                  </a:lnTo>
                </a:path>
                <a:path w="203200" h="3810">
                  <a:moveTo>
                    <a:pt x="0" y="0"/>
                  </a:moveTo>
                  <a:lnTo>
                    <a:pt x="202788" y="0"/>
                  </a:lnTo>
                </a:path>
              </a:pathLst>
            </a:custGeom>
            <a:ln w="362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object 52"/>
            <p:cNvSpPr/>
            <p:nvPr/>
          </p:nvSpPr>
          <p:spPr>
            <a:xfrm>
              <a:off x="4222098" y="3701754"/>
              <a:ext cx="269240" cy="81280"/>
            </a:xfrm>
            <a:custGeom>
              <a:avLst/>
              <a:gdLst/>
              <a:ahLst/>
              <a:cxnLst/>
              <a:rect l="l" t="t" r="r" b="b"/>
              <a:pathLst>
                <a:path w="269239" h="81279">
                  <a:moveTo>
                    <a:pt x="269177" y="0"/>
                  </a:moveTo>
                  <a:lnTo>
                    <a:pt x="0" y="0"/>
                  </a:lnTo>
                  <a:lnTo>
                    <a:pt x="0" y="80897"/>
                  </a:lnTo>
                  <a:lnTo>
                    <a:pt x="269177" y="80897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object 53"/>
            <p:cNvSpPr/>
            <p:nvPr/>
          </p:nvSpPr>
          <p:spPr>
            <a:xfrm>
              <a:off x="1520663" y="2418267"/>
              <a:ext cx="2971165" cy="1364615"/>
            </a:xfrm>
            <a:custGeom>
              <a:avLst/>
              <a:gdLst/>
              <a:ahLst/>
              <a:cxnLst/>
              <a:rect l="l" t="t" r="r" b="b"/>
              <a:pathLst>
                <a:path w="2971165" h="1364614">
                  <a:moveTo>
                    <a:pt x="0" y="1027514"/>
                  </a:moveTo>
                  <a:lnTo>
                    <a:pt x="270384" y="1027514"/>
                  </a:lnTo>
                  <a:lnTo>
                    <a:pt x="270384" y="1068566"/>
                  </a:lnTo>
                  <a:lnTo>
                    <a:pt x="0" y="1068566"/>
                  </a:lnTo>
                  <a:lnTo>
                    <a:pt x="0" y="1027514"/>
                  </a:lnTo>
                  <a:close/>
                </a:path>
                <a:path w="2971165" h="1364614">
                  <a:moveTo>
                    <a:pt x="675962" y="0"/>
                  </a:moveTo>
                  <a:lnTo>
                    <a:pt x="945139" y="0"/>
                  </a:lnTo>
                  <a:lnTo>
                    <a:pt x="945139" y="335662"/>
                  </a:lnTo>
                  <a:lnTo>
                    <a:pt x="675962" y="335662"/>
                  </a:lnTo>
                  <a:lnTo>
                    <a:pt x="675962" y="0"/>
                  </a:lnTo>
                  <a:close/>
                </a:path>
                <a:path w="2971165" h="1364614">
                  <a:moveTo>
                    <a:pt x="1350717" y="1283487"/>
                  </a:moveTo>
                  <a:lnTo>
                    <a:pt x="1621102" y="1283487"/>
                  </a:lnTo>
                  <a:lnTo>
                    <a:pt x="1621102" y="1364384"/>
                  </a:lnTo>
                  <a:lnTo>
                    <a:pt x="1350717" y="1364384"/>
                  </a:lnTo>
                  <a:lnTo>
                    <a:pt x="1350717" y="1283487"/>
                  </a:lnTo>
                  <a:close/>
                </a:path>
                <a:path w="2971165" h="1364614">
                  <a:moveTo>
                    <a:pt x="2025472" y="1283487"/>
                  </a:moveTo>
                  <a:lnTo>
                    <a:pt x="2295857" y="1283487"/>
                  </a:lnTo>
                  <a:lnTo>
                    <a:pt x="2295857" y="1364384"/>
                  </a:lnTo>
                  <a:lnTo>
                    <a:pt x="2025472" y="1364384"/>
                  </a:lnTo>
                  <a:lnTo>
                    <a:pt x="2025472" y="1283487"/>
                  </a:lnTo>
                  <a:close/>
                </a:path>
                <a:path w="2971165" h="1364614">
                  <a:moveTo>
                    <a:pt x="2701434" y="1283487"/>
                  </a:moveTo>
                  <a:lnTo>
                    <a:pt x="2970612" y="1283487"/>
                  </a:lnTo>
                  <a:lnTo>
                    <a:pt x="2970612" y="1364384"/>
                  </a:lnTo>
                  <a:lnTo>
                    <a:pt x="2701434" y="1364384"/>
                  </a:lnTo>
                  <a:lnTo>
                    <a:pt x="2701434" y="1283487"/>
                  </a:lnTo>
                  <a:close/>
                </a:path>
              </a:pathLst>
            </a:custGeom>
            <a:ln w="7545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object 54"/>
            <p:cNvSpPr/>
            <p:nvPr/>
          </p:nvSpPr>
          <p:spPr>
            <a:xfrm>
              <a:off x="1520663" y="3416803"/>
              <a:ext cx="270510" cy="29209"/>
            </a:xfrm>
            <a:custGeom>
              <a:avLst/>
              <a:gdLst/>
              <a:ahLst/>
              <a:cxnLst/>
              <a:rect l="l" t="t" r="r" b="b"/>
              <a:pathLst>
                <a:path w="270510" h="29210">
                  <a:moveTo>
                    <a:pt x="270384" y="0"/>
                  </a:moveTo>
                  <a:lnTo>
                    <a:pt x="0" y="0"/>
                  </a:lnTo>
                  <a:lnTo>
                    <a:pt x="0" y="28978"/>
                  </a:lnTo>
                  <a:lnTo>
                    <a:pt x="270384" y="28978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974707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object 55"/>
            <p:cNvSpPr/>
            <p:nvPr/>
          </p:nvSpPr>
          <p:spPr>
            <a:xfrm>
              <a:off x="3141765" y="3176527"/>
              <a:ext cx="1552575" cy="0"/>
            </a:xfrm>
            <a:custGeom>
              <a:avLst/>
              <a:gdLst/>
              <a:ahLst/>
              <a:cxnLst/>
              <a:rect l="l" t="t" r="r" b="b"/>
              <a:pathLst>
                <a:path w="1552575">
                  <a:moveTo>
                    <a:pt x="0" y="0"/>
                  </a:moveTo>
                  <a:lnTo>
                    <a:pt x="1552298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object 56"/>
            <p:cNvSpPr/>
            <p:nvPr/>
          </p:nvSpPr>
          <p:spPr>
            <a:xfrm>
              <a:off x="2871368" y="2886747"/>
              <a:ext cx="1620520" cy="815340"/>
            </a:xfrm>
            <a:custGeom>
              <a:avLst/>
              <a:gdLst/>
              <a:ahLst/>
              <a:cxnLst/>
              <a:rect l="l" t="t" r="r" b="b"/>
              <a:pathLst>
                <a:path w="1620520" h="815339">
                  <a:moveTo>
                    <a:pt x="270395" y="0"/>
                  </a:moveTo>
                  <a:lnTo>
                    <a:pt x="0" y="0"/>
                  </a:lnTo>
                  <a:lnTo>
                    <a:pt x="0" y="815009"/>
                  </a:lnTo>
                  <a:lnTo>
                    <a:pt x="270395" y="815009"/>
                  </a:lnTo>
                  <a:lnTo>
                    <a:pt x="270395" y="0"/>
                  </a:lnTo>
                  <a:close/>
                </a:path>
                <a:path w="1620520" h="815339">
                  <a:moveTo>
                    <a:pt x="945146" y="387591"/>
                  </a:moveTo>
                  <a:lnTo>
                    <a:pt x="674763" y="387591"/>
                  </a:lnTo>
                  <a:lnTo>
                    <a:pt x="674763" y="815009"/>
                  </a:lnTo>
                  <a:lnTo>
                    <a:pt x="945146" y="815009"/>
                  </a:lnTo>
                  <a:lnTo>
                    <a:pt x="945146" y="387591"/>
                  </a:lnTo>
                  <a:close/>
                </a:path>
                <a:path w="1620520" h="815339">
                  <a:moveTo>
                    <a:pt x="1619897" y="632688"/>
                  </a:moveTo>
                  <a:lnTo>
                    <a:pt x="1350721" y="632688"/>
                  </a:lnTo>
                  <a:lnTo>
                    <a:pt x="1350721" y="815009"/>
                  </a:lnTo>
                  <a:lnTo>
                    <a:pt x="1619897" y="815009"/>
                  </a:lnTo>
                  <a:lnTo>
                    <a:pt x="1619897" y="632688"/>
                  </a:lnTo>
                  <a:close/>
                </a:path>
              </a:pathLst>
            </a:custGeom>
            <a:solidFill>
              <a:srgbClr val="974707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object 57"/>
            <p:cNvSpPr/>
            <p:nvPr/>
          </p:nvSpPr>
          <p:spPr>
            <a:xfrm>
              <a:off x="1520663" y="2886746"/>
              <a:ext cx="2971165" cy="815340"/>
            </a:xfrm>
            <a:custGeom>
              <a:avLst/>
              <a:gdLst/>
              <a:ahLst/>
              <a:cxnLst/>
              <a:rect l="l" t="t" r="r" b="b"/>
              <a:pathLst>
                <a:path w="2971165" h="815339">
                  <a:moveTo>
                    <a:pt x="0" y="530057"/>
                  </a:moveTo>
                  <a:lnTo>
                    <a:pt x="270384" y="530057"/>
                  </a:lnTo>
                  <a:lnTo>
                    <a:pt x="270384" y="559035"/>
                  </a:lnTo>
                  <a:lnTo>
                    <a:pt x="0" y="559035"/>
                  </a:lnTo>
                  <a:lnTo>
                    <a:pt x="0" y="530057"/>
                  </a:lnTo>
                  <a:close/>
                </a:path>
                <a:path w="2971165" h="815339">
                  <a:moveTo>
                    <a:pt x="1350717" y="0"/>
                  </a:moveTo>
                  <a:lnTo>
                    <a:pt x="1621102" y="0"/>
                  </a:lnTo>
                  <a:lnTo>
                    <a:pt x="1621102" y="815008"/>
                  </a:lnTo>
                  <a:lnTo>
                    <a:pt x="1350717" y="815008"/>
                  </a:lnTo>
                  <a:lnTo>
                    <a:pt x="1350717" y="0"/>
                  </a:lnTo>
                  <a:close/>
                </a:path>
                <a:path w="2971165" h="815339">
                  <a:moveTo>
                    <a:pt x="2025472" y="387581"/>
                  </a:moveTo>
                  <a:lnTo>
                    <a:pt x="2295857" y="387581"/>
                  </a:lnTo>
                  <a:lnTo>
                    <a:pt x="2295857" y="815008"/>
                  </a:lnTo>
                  <a:lnTo>
                    <a:pt x="2025472" y="815008"/>
                  </a:lnTo>
                  <a:lnTo>
                    <a:pt x="2025472" y="387581"/>
                  </a:lnTo>
                  <a:close/>
                </a:path>
                <a:path w="2971165" h="815339">
                  <a:moveTo>
                    <a:pt x="2701434" y="632688"/>
                  </a:moveTo>
                  <a:lnTo>
                    <a:pt x="2970612" y="632688"/>
                  </a:lnTo>
                  <a:lnTo>
                    <a:pt x="2970612" y="815008"/>
                  </a:lnTo>
                  <a:lnTo>
                    <a:pt x="2701434" y="815008"/>
                  </a:lnTo>
                  <a:lnTo>
                    <a:pt x="2701434" y="632688"/>
                  </a:lnTo>
                  <a:close/>
                </a:path>
              </a:pathLst>
            </a:custGeom>
            <a:ln w="7545">
              <a:solidFill>
                <a:srgbClr val="974707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object 58"/>
            <p:cNvSpPr/>
            <p:nvPr/>
          </p:nvSpPr>
          <p:spPr>
            <a:xfrm>
              <a:off x="1520659" y="2409824"/>
              <a:ext cx="2971165" cy="1109980"/>
            </a:xfrm>
            <a:custGeom>
              <a:avLst/>
              <a:gdLst/>
              <a:ahLst/>
              <a:cxnLst/>
              <a:rect l="l" t="t" r="r" b="b"/>
              <a:pathLst>
                <a:path w="2971165" h="1109979">
                  <a:moveTo>
                    <a:pt x="270383" y="1003363"/>
                  </a:moveTo>
                  <a:lnTo>
                    <a:pt x="0" y="1003363"/>
                  </a:lnTo>
                  <a:lnTo>
                    <a:pt x="0" y="1006983"/>
                  </a:lnTo>
                  <a:lnTo>
                    <a:pt x="270383" y="1006983"/>
                  </a:lnTo>
                  <a:lnTo>
                    <a:pt x="270383" y="1003363"/>
                  </a:lnTo>
                  <a:close/>
                </a:path>
                <a:path w="2971165" h="1109979">
                  <a:moveTo>
                    <a:pt x="945134" y="0"/>
                  </a:moveTo>
                  <a:lnTo>
                    <a:pt x="675957" y="0"/>
                  </a:lnTo>
                  <a:lnTo>
                    <a:pt x="675957" y="8445"/>
                  </a:lnTo>
                  <a:lnTo>
                    <a:pt x="945134" y="8445"/>
                  </a:lnTo>
                  <a:lnTo>
                    <a:pt x="945134" y="0"/>
                  </a:lnTo>
                  <a:close/>
                </a:path>
                <a:path w="2971165" h="1109979">
                  <a:moveTo>
                    <a:pt x="1621104" y="472097"/>
                  </a:moveTo>
                  <a:lnTo>
                    <a:pt x="1350708" y="472097"/>
                  </a:lnTo>
                  <a:lnTo>
                    <a:pt x="1350708" y="476923"/>
                  </a:lnTo>
                  <a:lnTo>
                    <a:pt x="1621104" y="476923"/>
                  </a:lnTo>
                  <a:lnTo>
                    <a:pt x="1621104" y="472097"/>
                  </a:lnTo>
                  <a:close/>
                </a:path>
                <a:path w="2971165" h="1109979">
                  <a:moveTo>
                    <a:pt x="2295855" y="859675"/>
                  </a:moveTo>
                  <a:lnTo>
                    <a:pt x="2025472" y="859675"/>
                  </a:lnTo>
                  <a:lnTo>
                    <a:pt x="2025472" y="864514"/>
                  </a:lnTo>
                  <a:lnTo>
                    <a:pt x="2295855" y="864514"/>
                  </a:lnTo>
                  <a:lnTo>
                    <a:pt x="2295855" y="859675"/>
                  </a:lnTo>
                  <a:close/>
                </a:path>
                <a:path w="2971165" h="1109979">
                  <a:moveTo>
                    <a:pt x="2970606" y="1104785"/>
                  </a:moveTo>
                  <a:lnTo>
                    <a:pt x="2701429" y="1104785"/>
                  </a:lnTo>
                  <a:lnTo>
                    <a:pt x="2701429" y="1109611"/>
                  </a:lnTo>
                  <a:lnTo>
                    <a:pt x="2970606" y="1109611"/>
                  </a:lnTo>
                  <a:lnTo>
                    <a:pt x="2970606" y="1104785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object 59"/>
            <p:cNvSpPr/>
            <p:nvPr/>
          </p:nvSpPr>
          <p:spPr>
            <a:xfrm>
              <a:off x="1520663" y="2409815"/>
              <a:ext cx="2971165" cy="1109980"/>
            </a:xfrm>
            <a:custGeom>
              <a:avLst/>
              <a:gdLst/>
              <a:ahLst/>
              <a:cxnLst/>
              <a:rect l="l" t="t" r="r" b="b"/>
              <a:pathLst>
                <a:path w="2971165" h="1109979">
                  <a:moveTo>
                    <a:pt x="0" y="1003365"/>
                  </a:moveTo>
                  <a:lnTo>
                    <a:pt x="270384" y="1003365"/>
                  </a:lnTo>
                  <a:lnTo>
                    <a:pt x="270384" y="1006988"/>
                  </a:lnTo>
                  <a:lnTo>
                    <a:pt x="0" y="1006988"/>
                  </a:lnTo>
                  <a:lnTo>
                    <a:pt x="0" y="1003365"/>
                  </a:lnTo>
                  <a:close/>
                </a:path>
                <a:path w="2971165" h="1109979">
                  <a:moveTo>
                    <a:pt x="675962" y="0"/>
                  </a:moveTo>
                  <a:lnTo>
                    <a:pt x="945139" y="0"/>
                  </a:lnTo>
                  <a:lnTo>
                    <a:pt x="945139" y="8451"/>
                  </a:lnTo>
                  <a:lnTo>
                    <a:pt x="675962" y="8451"/>
                  </a:lnTo>
                  <a:lnTo>
                    <a:pt x="675962" y="0"/>
                  </a:lnTo>
                  <a:close/>
                </a:path>
                <a:path w="2971165" h="1109979">
                  <a:moveTo>
                    <a:pt x="1350717" y="472101"/>
                  </a:moveTo>
                  <a:lnTo>
                    <a:pt x="1621102" y="472101"/>
                  </a:lnTo>
                  <a:lnTo>
                    <a:pt x="1621102" y="476930"/>
                  </a:lnTo>
                  <a:lnTo>
                    <a:pt x="1350717" y="476930"/>
                  </a:lnTo>
                  <a:lnTo>
                    <a:pt x="1350717" y="472101"/>
                  </a:lnTo>
                  <a:close/>
                </a:path>
                <a:path w="2971165" h="1109979">
                  <a:moveTo>
                    <a:pt x="2025472" y="859682"/>
                  </a:moveTo>
                  <a:lnTo>
                    <a:pt x="2295857" y="859682"/>
                  </a:lnTo>
                  <a:lnTo>
                    <a:pt x="2295857" y="864512"/>
                  </a:lnTo>
                  <a:lnTo>
                    <a:pt x="2025472" y="864512"/>
                  </a:lnTo>
                  <a:lnTo>
                    <a:pt x="2025472" y="859682"/>
                  </a:lnTo>
                  <a:close/>
                </a:path>
                <a:path w="2971165" h="1109979">
                  <a:moveTo>
                    <a:pt x="2701434" y="1104789"/>
                  </a:moveTo>
                  <a:lnTo>
                    <a:pt x="2970612" y="1104789"/>
                  </a:lnTo>
                  <a:lnTo>
                    <a:pt x="2970612" y="1109618"/>
                  </a:lnTo>
                  <a:lnTo>
                    <a:pt x="2701434" y="1109618"/>
                  </a:lnTo>
                  <a:lnTo>
                    <a:pt x="2701434" y="1104789"/>
                  </a:lnTo>
                  <a:close/>
                </a:path>
              </a:pathLst>
            </a:custGeom>
            <a:ln w="754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object 60"/>
            <p:cNvSpPr/>
            <p:nvPr/>
          </p:nvSpPr>
          <p:spPr>
            <a:xfrm>
              <a:off x="1520659" y="2395334"/>
              <a:ext cx="2971165" cy="1119505"/>
            </a:xfrm>
            <a:custGeom>
              <a:avLst/>
              <a:gdLst/>
              <a:ahLst/>
              <a:cxnLst/>
              <a:rect l="l" t="t" r="r" b="b"/>
              <a:pathLst>
                <a:path w="2971165" h="1119504">
                  <a:moveTo>
                    <a:pt x="270383" y="984046"/>
                  </a:moveTo>
                  <a:lnTo>
                    <a:pt x="0" y="984046"/>
                  </a:lnTo>
                  <a:lnTo>
                    <a:pt x="0" y="1017854"/>
                  </a:lnTo>
                  <a:lnTo>
                    <a:pt x="270383" y="1017854"/>
                  </a:lnTo>
                  <a:lnTo>
                    <a:pt x="270383" y="984046"/>
                  </a:lnTo>
                  <a:close/>
                </a:path>
                <a:path w="2971165" h="1119504">
                  <a:moveTo>
                    <a:pt x="945134" y="0"/>
                  </a:moveTo>
                  <a:lnTo>
                    <a:pt x="675957" y="0"/>
                  </a:lnTo>
                  <a:lnTo>
                    <a:pt x="675957" y="14490"/>
                  </a:lnTo>
                  <a:lnTo>
                    <a:pt x="945134" y="14490"/>
                  </a:lnTo>
                  <a:lnTo>
                    <a:pt x="945134" y="0"/>
                  </a:lnTo>
                  <a:close/>
                </a:path>
                <a:path w="2971165" h="1119504">
                  <a:moveTo>
                    <a:pt x="1621104" y="456399"/>
                  </a:moveTo>
                  <a:lnTo>
                    <a:pt x="1350708" y="456399"/>
                  </a:lnTo>
                  <a:lnTo>
                    <a:pt x="1350708" y="486587"/>
                  </a:lnTo>
                  <a:lnTo>
                    <a:pt x="1621104" y="486587"/>
                  </a:lnTo>
                  <a:lnTo>
                    <a:pt x="1621104" y="456399"/>
                  </a:lnTo>
                  <a:close/>
                </a:path>
                <a:path w="2971165" h="1119504">
                  <a:moveTo>
                    <a:pt x="2295855" y="843991"/>
                  </a:moveTo>
                  <a:lnTo>
                    <a:pt x="2025472" y="843991"/>
                  </a:lnTo>
                  <a:lnTo>
                    <a:pt x="2025472" y="874166"/>
                  </a:lnTo>
                  <a:lnTo>
                    <a:pt x="2295855" y="874166"/>
                  </a:lnTo>
                  <a:lnTo>
                    <a:pt x="2295855" y="843991"/>
                  </a:lnTo>
                  <a:close/>
                </a:path>
                <a:path w="2971165" h="1119504">
                  <a:moveTo>
                    <a:pt x="2970606" y="1089088"/>
                  </a:moveTo>
                  <a:lnTo>
                    <a:pt x="2701429" y="1089088"/>
                  </a:lnTo>
                  <a:lnTo>
                    <a:pt x="2701429" y="1119276"/>
                  </a:lnTo>
                  <a:lnTo>
                    <a:pt x="2970606" y="1119276"/>
                  </a:lnTo>
                  <a:lnTo>
                    <a:pt x="2970606" y="1089088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object 61"/>
            <p:cNvSpPr/>
            <p:nvPr/>
          </p:nvSpPr>
          <p:spPr>
            <a:xfrm>
              <a:off x="1520663" y="2395326"/>
              <a:ext cx="2971165" cy="1119505"/>
            </a:xfrm>
            <a:custGeom>
              <a:avLst/>
              <a:gdLst/>
              <a:ahLst/>
              <a:cxnLst/>
              <a:rect l="l" t="t" r="r" b="b"/>
              <a:pathLst>
                <a:path w="2971165" h="1119504">
                  <a:moveTo>
                    <a:pt x="0" y="984047"/>
                  </a:moveTo>
                  <a:lnTo>
                    <a:pt x="270384" y="984047"/>
                  </a:lnTo>
                  <a:lnTo>
                    <a:pt x="270384" y="1017854"/>
                  </a:lnTo>
                  <a:lnTo>
                    <a:pt x="0" y="1017854"/>
                  </a:lnTo>
                  <a:lnTo>
                    <a:pt x="0" y="984047"/>
                  </a:lnTo>
                  <a:close/>
                </a:path>
                <a:path w="2971165" h="1119504">
                  <a:moveTo>
                    <a:pt x="675962" y="0"/>
                  </a:moveTo>
                  <a:lnTo>
                    <a:pt x="945139" y="0"/>
                  </a:lnTo>
                  <a:lnTo>
                    <a:pt x="945139" y="14489"/>
                  </a:lnTo>
                  <a:lnTo>
                    <a:pt x="675962" y="14489"/>
                  </a:lnTo>
                  <a:lnTo>
                    <a:pt x="675962" y="0"/>
                  </a:lnTo>
                  <a:close/>
                </a:path>
                <a:path w="2971165" h="1119504">
                  <a:moveTo>
                    <a:pt x="1350717" y="456404"/>
                  </a:moveTo>
                  <a:lnTo>
                    <a:pt x="1621102" y="456404"/>
                  </a:lnTo>
                  <a:lnTo>
                    <a:pt x="1621102" y="486590"/>
                  </a:lnTo>
                  <a:lnTo>
                    <a:pt x="1350717" y="486590"/>
                  </a:lnTo>
                  <a:lnTo>
                    <a:pt x="1350717" y="456404"/>
                  </a:lnTo>
                  <a:close/>
                </a:path>
                <a:path w="2971165" h="1119504">
                  <a:moveTo>
                    <a:pt x="2025472" y="843986"/>
                  </a:moveTo>
                  <a:lnTo>
                    <a:pt x="2295857" y="843986"/>
                  </a:lnTo>
                  <a:lnTo>
                    <a:pt x="2295857" y="874172"/>
                  </a:lnTo>
                  <a:lnTo>
                    <a:pt x="2025472" y="874172"/>
                  </a:lnTo>
                  <a:lnTo>
                    <a:pt x="2025472" y="843986"/>
                  </a:lnTo>
                  <a:close/>
                </a:path>
                <a:path w="2971165" h="1119504">
                  <a:moveTo>
                    <a:pt x="2701434" y="1089092"/>
                  </a:moveTo>
                  <a:lnTo>
                    <a:pt x="2970612" y="1089092"/>
                  </a:lnTo>
                  <a:lnTo>
                    <a:pt x="2970612" y="1119278"/>
                  </a:lnTo>
                  <a:lnTo>
                    <a:pt x="2701434" y="1119278"/>
                  </a:lnTo>
                  <a:lnTo>
                    <a:pt x="2701434" y="1089092"/>
                  </a:lnTo>
                  <a:close/>
                </a:path>
              </a:pathLst>
            </a:custGeom>
            <a:ln w="7545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object 62"/>
            <p:cNvSpPr/>
            <p:nvPr/>
          </p:nvSpPr>
          <p:spPr>
            <a:xfrm>
              <a:off x="1319132" y="4763107"/>
              <a:ext cx="3375025" cy="0"/>
            </a:xfrm>
            <a:custGeom>
              <a:avLst/>
              <a:gdLst/>
              <a:ahLst/>
              <a:cxnLst/>
              <a:rect l="l" t="t" r="r" b="b"/>
              <a:pathLst>
                <a:path w="3375025">
                  <a:moveTo>
                    <a:pt x="0" y="0"/>
                  </a:moveTo>
                  <a:lnTo>
                    <a:pt x="3374932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3" name="object 63"/>
          <p:cNvSpPr/>
          <p:nvPr/>
        </p:nvSpPr>
        <p:spPr>
          <a:xfrm>
            <a:off x="1319132" y="2118827"/>
            <a:ext cx="3375025" cy="0"/>
          </a:xfrm>
          <a:custGeom>
            <a:avLst/>
            <a:gdLst/>
            <a:ahLst/>
            <a:cxnLst/>
            <a:rect l="l" t="t" r="r" b="b"/>
            <a:pathLst>
              <a:path w="3375025">
                <a:moveTo>
                  <a:pt x="0" y="0"/>
                </a:moveTo>
                <a:lnTo>
                  <a:pt x="3374932" y="0"/>
                </a:lnTo>
              </a:path>
            </a:pathLst>
          </a:custGeom>
          <a:ln w="75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655929" y="4655131"/>
            <a:ext cx="55562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0,0E+00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691417" y="4126040"/>
            <a:ext cx="51943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5,0E-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05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691417" y="3596747"/>
            <a:ext cx="520065" cy="19558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1,0E-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04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691417" y="3068139"/>
            <a:ext cx="51943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1,5E-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04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691417" y="2538987"/>
            <a:ext cx="51943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2,0E-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04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691417" y="2009694"/>
            <a:ext cx="520065" cy="19558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2,5E-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04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1475272" y="4822962"/>
            <a:ext cx="36258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DFIG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2115323" y="4822962"/>
            <a:ext cx="432434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DDSG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2758895" y="4984998"/>
            <a:ext cx="496570" cy="3575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BO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3434153" y="4984998"/>
            <a:ext cx="495934" cy="3575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MP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2684761" y="4822962"/>
            <a:ext cx="199390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DDPMSG</a:t>
            </a:r>
            <a:r>
              <a:rPr kumimoji="0" sz="1100" b="0" i="0" u="none" strike="noStrike" kern="1200" cap="none" spc="1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DDPSMG</a:t>
            </a:r>
            <a:r>
              <a:rPr kumimoji="0" sz="1100" b="0" i="0" u="none" strike="noStrike" kern="1200" cap="none" spc="1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DDPSMG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4109411" y="4984998"/>
            <a:ext cx="495934" cy="3575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MW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380333" y="2430424"/>
            <a:ext cx="183515" cy="1544320"/>
          </a:xfrm>
          <a:prstGeom prst="rect">
            <a:avLst/>
          </a:prstGeom>
        </p:spPr>
        <p:txBody>
          <a:bodyPr vert="vert270" wrap="square" lIns="0" tIns="635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normalized impacts</a:t>
            </a:r>
            <a:r>
              <a:rPr kumimoji="0" sz="11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[PE]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77" name="object 77"/>
          <p:cNvGrpSpPr/>
          <p:nvPr/>
        </p:nvGrpSpPr>
        <p:grpSpPr>
          <a:xfrm>
            <a:off x="4765130" y="2269604"/>
            <a:ext cx="78105" cy="79375"/>
            <a:chOff x="4765130" y="2269604"/>
            <a:chExt cx="78105" cy="79375"/>
          </a:xfrm>
        </p:grpSpPr>
        <p:sp>
          <p:nvSpPr>
            <p:cNvPr id="78" name="object 78"/>
            <p:cNvSpPr/>
            <p:nvPr/>
          </p:nvSpPr>
          <p:spPr>
            <a:xfrm>
              <a:off x="4768903" y="2273377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" name="object 79"/>
            <p:cNvSpPr/>
            <p:nvPr/>
          </p:nvSpPr>
          <p:spPr>
            <a:xfrm>
              <a:off x="4768903" y="2273377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0" name="object 80"/>
          <p:cNvSpPr txBox="1"/>
          <p:nvPr/>
        </p:nvSpPr>
        <p:spPr>
          <a:xfrm>
            <a:off x="4859005" y="2200407"/>
            <a:ext cx="63690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aluminum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81" name="object 81"/>
          <p:cNvGrpSpPr/>
          <p:nvPr/>
        </p:nvGrpSpPr>
        <p:grpSpPr>
          <a:xfrm>
            <a:off x="4765130" y="2612511"/>
            <a:ext cx="78105" cy="79375"/>
            <a:chOff x="4765130" y="2612511"/>
            <a:chExt cx="78105" cy="79375"/>
          </a:xfrm>
        </p:grpSpPr>
        <p:sp>
          <p:nvSpPr>
            <p:cNvPr id="82" name="object 82"/>
            <p:cNvSpPr/>
            <p:nvPr/>
          </p:nvSpPr>
          <p:spPr>
            <a:xfrm>
              <a:off x="4768903" y="2616284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" name="object 83"/>
            <p:cNvSpPr/>
            <p:nvPr/>
          </p:nvSpPr>
          <p:spPr>
            <a:xfrm>
              <a:off x="4768903" y="2616284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4" name="object 84"/>
          <p:cNvSpPr txBox="1"/>
          <p:nvPr/>
        </p:nvSpPr>
        <p:spPr>
          <a:xfrm>
            <a:off x="4859005" y="2542911"/>
            <a:ext cx="56642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concrete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85" name="object 85"/>
          <p:cNvGrpSpPr/>
          <p:nvPr/>
        </p:nvGrpSpPr>
        <p:grpSpPr>
          <a:xfrm>
            <a:off x="4765130" y="2954211"/>
            <a:ext cx="78105" cy="79375"/>
            <a:chOff x="4765130" y="2954211"/>
            <a:chExt cx="78105" cy="79375"/>
          </a:xfrm>
        </p:grpSpPr>
        <p:sp>
          <p:nvSpPr>
            <p:cNvPr id="86" name="object 86"/>
            <p:cNvSpPr/>
            <p:nvPr/>
          </p:nvSpPr>
          <p:spPr>
            <a:xfrm>
              <a:off x="4768903" y="2957984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974707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" name="object 87"/>
            <p:cNvSpPr/>
            <p:nvPr/>
          </p:nvSpPr>
          <p:spPr>
            <a:xfrm>
              <a:off x="4768903" y="2957984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974707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8" name="object 88"/>
          <p:cNvSpPr txBox="1"/>
          <p:nvPr/>
        </p:nvSpPr>
        <p:spPr>
          <a:xfrm>
            <a:off x="4859005" y="2885315"/>
            <a:ext cx="120840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permanent 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89" name="object 89"/>
          <p:cNvGrpSpPr/>
          <p:nvPr/>
        </p:nvGrpSpPr>
        <p:grpSpPr>
          <a:xfrm>
            <a:off x="4765130" y="3297118"/>
            <a:ext cx="78105" cy="79375"/>
            <a:chOff x="4765130" y="3297118"/>
            <a:chExt cx="78105" cy="79375"/>
          </a:xfrm>
        </p:grpSpPr>
        <p:sp>
          <p:nvSpPr>
            <p:cNvPr id="90" name="object 90"/>
            <p:cNvSpPr/>
            <p:nvPr/>
          </p:nvSpPr>
          <p:spPr>
            <a:xfrm>
              <a:off x="4768903" y="3300891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" name="object 91"/>
            <p:cNvSpPr/>
            <p:nvPr/>
          </p:nvSpPr>
          <p:spPr>
            <a:xfrm>
              <a:off x="4768903" y="3300891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2" name="object 92"/>
          <p:cNvSpPr txBox="1"/>
          <p:nvPr/>
        </p:nvSpPr>
        <p:spPr>
          <a:xfrm>
            <a:off x="4859005" y="3227720"/>
            <a:ext cx="45656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copper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93" name="object 93"/>
          <p:cNvGrpSpPr/>
          <p:nvPr/>
        </p:nvGrpSpPr>
        <p:grpSpPr>
          <a:xfrm>
            <a:off x="4765130" y="3638818"/>
            <a:ext cx="78105" cy="79375"/>
            <a:chOff x="4765130" y="3638818"/>
            <a:chExt cx="78105" cy="79375"/>
          </a:xfrm>
        </p:grpSpPr>
        <p:sp>
          <p:nvSpPr>
            <p:cNvPr id="94" name="object 94"/>
            <p:cNvSpPr/>
            <p:nvPr/>
          </p:nvSpPr>
          <p:spPr>
            <a:xfrm>
              <a:off x="4768903" y="3642591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" name="object 95"/>
            <p:cNvSpPr/>
            <p:nvPr/>
          </p:nvSpPr>
          <p:spPr>
            <a:xfrm>
              <a:off x="4768903" y="3642591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6" name="object 96"/>
          <p:cNvSpPr txBox="1"/>
          <p:nvPr/>
        </p:nvSpPr>
        <p:spPr>
          <a:xfrm>
            <a:off x="4859005" y="3570123"/>
            <a:ext cx="93345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cast</a:t>
            </a:r>
            <a:r>
              <a:rPr kumimoji="0" sz="11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iron,</a:t>
            </a:r>
            <a:r>
              <a:rPr kumimoji="0" sz="1100" b="0" i="0" u="none" strike="noStrike" kern="1200" cap="none" spc="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steel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97" name="object 97"/>
          <p:cNvGrpSpPr/>
          <p:nvPr/>
        </p:nvGrpSpPr>
        <p:grpSpPr>
          <a:xfrm>
            <a:off x="4765130" y="3981725"/>
            <a:ext cx="78105" cy="79375"/>
            <a:chOff x="4765130" y="3981725"/>
            <a:chExt cx="78105" cy="79375"/>
          </a:xfrm>
        </p:grpSpPr>
        <p:sp>
          <p:nvSpPr>
            <p:cNvPr id="98" name="object 98"/>
            <p:cNvSpPr/>
            <p:nvPr/>
          </p:nvSpPr>
          <p:spPr>
            <a:xfrm>
              <a:off x="4768903" y="3985498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" name="object 99"/>
            <p:cNvSpPr/>
            <p:nvPr/>
          </p:nvSpPr>
          <p:spPr>
            <a:xfrm>
              <a:off x="4768903" y="3985498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0" name="object 100"/>
          <p:cNvSpPr txBox="1"/>
          <p:nvPr/>
        </p:nvSpPr>
        <p:spPr>
          <a:xfrm>
            <a:off x="4859005" y="3912528"/>
            <a:ext cx="91059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stainless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steel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101" name="object 101"/>
          <p:cNvGrpSpPr/>
          <p:nvPr/>
        </p:nvGrpSpPr>
        <p:grpSpPr>
          <a:xfrm>
            <a:off x="4765130" y="4323455"/>
            <a:ext cx="78105" cy="79375"/>
            <a:chOff x="4765130" y="4323455"/>
            <a:chExt cx="78105" cy="79375"/>
          </a:xfrm>
        </p:grpSpPr>
        <p:sp>
          <p:nvSpPr>
            <p:cNvPr id="102" name="object 102"/>
            <p:cNvSpPr/>
            <p:nvPr/>
          </p:nvSpPr>
          <p:spPr>
            <a:xfrm>
              <a:off x="4768903" y="4327228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" name="object 103"/>
            <p:cNvSpPr/>
            <p:nvPr/>
          </p:nvSpPr>
          <p:spPr>
            <a:xfrm>
              <a:off x="4768903" y="4327228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4" name="object 104"/>
          <p:cNvSpPr txBox="1"/>
          <p:nvPr/>
        </p:nvSpPr>
        <p:spPr>
          <a:xfrm>
            <a:off x="4859005" y="4254992"/>
            <a:ext cx="129349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plastics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&amp;</a:t>
            </a:r>
            <a:r>
              <a:rPr kumimoji="0" sz="1100" b="0" i="0" u="none" strike="noStrike" kern="1200" cap="none" spc="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chemicals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105" name="object 105"/>
          <p:cNvGrpSpPr/>
          <p:nvPr/>
        </p:nvGrpSpPr>
        <p:grpSpPr>
          <a:xfrm>
            <a:off x="4765130" y="4666363"/>
            <a:ext cx="78105" cy="79375"/>
            <a:chOff x="4765130" y="4666363"/>
            <a:chExt cx="78105" cy="79375"/>
          </a:xfrm>
        </p:grpSpPr>
        <p:sp>
          <p:nvSpPr>
            <p:cNvPr id="106" name="object 106"/>
            <p:cNvSpPr/>
            <p:nvPr/>
          </p:nvSpPr>
          <p:spPr>
            <a:xfrm>
              <a:off x="4768903" y="4670135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" name="object 107"/>
            <p:cNvSpPr/>
            <p:nvPr/>
          </p:nvSpPr>
          <p:spPr>
            <a:xfrm>
              <a:off x="4768903" y="4670135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8" name="object 108"/>
          <p:cNvSpPr txBox="1"/>
          <p:nvPr/>
        </p:nvSpPr>
        <p:spPr>
          <a:xfrm>
            <a:off x="4859005" y="4597417"/>
            <a:ext cx="163004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transport,</a:t>
            </a:r>
            <a:r>
              <a:rPr kumimoji="0" sz="1100" b="0" i="0" u="none" strike="noStrike" kern="1200" cap="none" spc="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energy</a:t>
            </a:r>
            <a:r>
              <a:rPr kumimoji="0" sz="11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&amp;</a:t>
            </a:r>
            <a:r>
              <a:rPr kumimoji="0" sz="1100" b="0" i="0" u="none" strike="noStrike" kern="1200" cap="none" spc="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waste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6772292" y="5548690"/>
            <a:ext cx="5194772" cy="5206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A.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Schreiber,</a:t>
            </a:r>
            <a:r>
              <a:rPr kumimoji="0" sz="11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J.</a:t>
            </a:r>
            <a:r>
              <a:rPr kumimoji="0" sz="11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Marx</a:t>
            </a:r>
            <a:r>
              <a:rPr kumimoji="0" sz="1100" b="0" i="0" u="none" strike="noStrike" kern="1200" cap="none" spc="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and</a:t>
            </a:r>
            <a:r>
              <a:rPr kumimoji="0" sz="11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P.</a:t>
            </a:r>
            <a:r>
              <a:rPr kumimoji="0" sz="11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Zapp:</a:t>
            </a:r>
            <a:r>
              <a:rPr kumimoji="0" sz="11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Comparative</a:t>
            </a:r>
            <a:r>
              <a:rPr kumimoji="0" sz="1100" b="1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life</a:t>
            </a:r>
            <a:r>
              <a:rPr kumimoji="0" sz="1100" b="1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cycle</a:t>
            </a:r>
            <a:r>
              <a:rPr kumimoji="0" sz="1100" b="1" i="0" u="none" strike="noStrike" kern="1200" cap="none" spc="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assessment</a:t>
            </a:r>
            <a:r>
              <a:rPr kumimoji="0" sz="1100" b="1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</a:t>
            </a:r>
            <a:r>
              <a:rPr kumimoji="0" sz="1100" b="1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electricity</a:t>
            </a:r>
            <a:r>
              <a:rPr kumimoji="0" sz="11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generation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by</a:t>
            </a:r>
            <a:r>
              <a:rPr kumimoji="0" sz="1100" b="1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different</a:t>
            </a:r>
            <a:r>
              <a:rPr kumimoji="0" sz="1100" b="1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wind</a:t>
            </a:r>
            <a:r>
              <a:rPr kumimoji="0" sz="1100" b="1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turbine</a:t>
            </a:r>
            <a:r>
              <a:rPr kumimoji="0" sz="1100" b="1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types;</a:t>
            </a:r>
            <a:r>
              <a:rPr kumimoji="0" sz="1100" b="1" i="0" u="none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Journal</a:t>
            </a:r>
            <a:r>
              <a:rPr kumimoji="0" sz="11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 Cleaner</a:t>
            </a:r>
            <a:r>
              <a:rPr kumimoji="0" sz="11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Production</a:t>
            </a: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2019</a:t>
            </a:r>
            <a:r>
              <a:rPr kumimoji="0" sz="1100" b="1" i="1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Vol.</a:t>
            </a:r>
            <a:r>
              <a:rPr kumimoji="0" sz="11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233</a:t>
            </a: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Pages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561-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572</a:t>
            </a: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383362" y="1020565"/>
            <a:ext cx="10878820" cy="790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l" defTabSz="457200" rtl="0" eaLnBrk="1" fontAlgn="auto" latinLnBrk="0" hangingPunct="1">
              <a:lnSpc>
                <a:spcPct val="1141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Influence</a:t>
            </a:r>
            <a:r>
              <a:rPr kumimoji="0" sz="2200" b="1" i="0" u="none" strike="noStrike" kern="1200" cap="none" spc="-4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</a:t>
            </a:r>
            <a:r>
              <a:rPr kumimoji="0" sz="220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</a:t>
            </a:r>
            <a:r>
              <a:rPr kumimoji="0" sz="220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origin</a:t>
            </a:r>
            <a:r>
              <a:rPr kumimoji="0" sz="220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(ore</a:t>
            </a:r>
            <a:r>
              <a:rPr kumimoji="0" sz="220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type,</a:t>
            </a:r>
            <a:r>
              <a:rPr kumimoji="0" sz="2200" b="1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mining</a:t>
            </a:r>
            <a:r>
              <a:rPr kumimoji="0" sz="2200" b="1" i="0" u="none" strike="noStrike" kern="1200" cap="none" spc="-4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location,</a:t>
            </a:r>
            <a:r>
              <a:rPr kumimoji="0" sz="2200" b="1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specific</a:t>
            </a:r>
            <a:r>
              <a:rPr kumimoji="0" sz="220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site</a:t>
            </a:r>
            <a:r>
              <a:rPr kumimoji="0" sz="220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conditions)</a:t>
            </a:r>
            <a:r>
              <a:rPr kumimoji="0" sz="2200" b="1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on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environmental</a:t>
            </a:r>
            <a:r>
              <a:rPr kumimoji="0" sz="2200" b="1" i="0" u="none" strike="noStrike" kern="1200" cap="none" spc="-3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impacts</a:t>
            </a:r>
            <a:r>
              <a:rPr kumimoji="0" sz="2200" b="1" i="0" u="none" strike="noStrike" kern="1200" cap="none" spc="-4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</a:t>
            </a:r>
            <a:r>
              <a:rPr kumimoji="0" sz="220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</a:t>
            </a:r>
            <a:r>
              <a:rPr kumimoji="0" sz="2200" b="1" i="0" u="none" strike="noStrike" kern="1200" cap="none" spc="-5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kWh</a:t>
            </a:r>
            <a:r>
              <a:rPr kumimoji="0" sz="2200" b="1" i="0" u="none" strike="noStrike" kern="1200" cap="none" spc="-5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electricity</a:t>
            </a:r>
            <a:r>
              <a:rPr kumimoji="0" sz="2200" b="1" i="0" u="none" strike="noStrike" kern="1200" cap="none" spc="-3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generated</a:t>
            </a:r>
            <a:r>
              <a:rPr kumimoji="0" sz="2200" b="1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by</a:t>
            </a:r>
            <a:r>
              <a:rPr kumimoji="0" sz="220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</a:t>
            </a:r>
            <a:r>
              <a:rPr kumimoji="0" sz="2200" b="1" i="0" u="none" strike="noStrike" kern="1200" cap="none" spc="-5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MW</a:t>
            </a:r>
            <a:r>
              <a:rPr kumimoji="0" sz="2200" b="1" i="0" u="none" strike="noStrike" kern="1200" cap="none" spc="-3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wind</a:t>
            </a:r>
            <a:r>
              <a:rPr kumimoji="0" sz="2200" b="1" i="0" u="none" strike="noStrike" kern="1200" cap="none" spc="-5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power</a:t>
            </a:r>
            <a:r>
              <a:rPr kumimoji="0" sz="2200" b="1" i="0" u="none" strike="noStrike" kern="1200" cap="none" spc="-5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200" b="1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plant</a:t>
            </a:r>
            <a:endParaRPr kumimoji="0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738631" y="5422798"/>
            <a:ext cx="58928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DFIG: DDSG: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1653285" y="5422798"/>
            <a:ext cx="285750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doubly-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fed</a:t>
            </a:r>
            <a:r>
              <a:rPr kumimoji="0" sz="14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induction</a:t>
            </a:r>
            <a:r>
              <a:rPr kumimoji="0" sz="14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generator</a:t>
            </a:r>
            <a:r>
              <a:rPr kumimoji="0" sz="1400" b="0" i="0" u="none" strike="noStrike" kern="1200" cap="none" spc="5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direct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driven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synchronous</a:t>
            </a:r>
            <a:r>
              <a:rPr kumimoji="0" sz="14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generator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733974" y="5952910"/>
            <a:ext cx="4541520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DDPMSG:</a:t>
            </a:r>
            <a:r>
              <a:rPr kumimoji="0" sz="1400" b="0" i="0" u="none" strike="noStrike" kern="1200" cap="none" spc="2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electrically</a:t>
            </a:r>
            <a:r>
              <a:rPr kumimoji="0" sz="14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excited</a:t>
            </a:r>
            <a:r>
              <a:rPr kumimoji="0" sz="14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and</a:t>
            </a:r>
            <a:r>
              <a:rPr kumimoji="0" sz="14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direct</a:t>
            </a:r>
            <a:r>
              <a:rPr kumimoji="0" sz="14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drive</a:t>
            </a:r>
            <a:r>
              <a:rPr kumimoji="0" sz="14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permanent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synchronous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generator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6622160" y="2016378"/>
            <a:ext cx="45732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marR="0" lvl="0" indent="-28702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 typeface="Wingdings"/>
              <a:buChar char=""/>
              <a:tabLst>
                <a:tab pos="299085" algn="l"/>
                <a:tab pos="299720" algn="l"/>
                <a:tab pos="1414145" algn="l"/>
                <a:tab pos="2630805" algn="l"/>
                <a:tab pos="3010535" algn="l"/>
                <a:tab pos="4156710" algn="l"/>
              </a:tabLst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Electricity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generation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by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DDPMSG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with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8333993" y="2290698"/>
            <a:ext cx="207137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104900" algn="l"/>
              </a:tabLst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produced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144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87425" algn="l"/>
                <a:tab pos="1670685" algn="l"/>
              </a:tabLst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(Bayan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Obo)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has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10533380" y="2290698"/>
            <a:ext cx="66167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5080" lvl="0" indent="0" algn="r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from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5715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higher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8486393" y="2839592"/>
            <a:ext cx="14605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environmental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10380726" y="2839592"/>
            <a:ext cx="81406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impacts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6908672" y="2290698"/>
            <a:ext cx="135255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22985" algn="l"/>
              </a:tabLst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permanent Chinese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 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normalized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compared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to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7079360" y="3388740"/>
            <a:ext cx="3295015" cy="878840"/>
          </a:xfrm>
          <a:prstGeom prst="rect">
            <a:avLst/>
          </a:prstGeom>
        </p:spPr>
        <p:txBody>
          <a:bodyPr vert="horz" wrap="square" lIns="0" tIns="164465" rIns="0" bIns="0" rtlCol="0">
            <a:spAutoFit/>
          </a:bodyPr>
          <a:lstStyle/>
          <a:p>
            <a:pPr marL="299085" marR="0" lvl="0" indent="-287020" algn="l" defTabSz="457200" rtl="0" eaLnBrk="1" fontAlgn="auto" latinLnBrk="0" hangingPunct="1">
              <a:lnSpc>
                <a:spcPct val="100000"/>
              </a:lnSpc>
              <a:spcBef>
                <a:spcPts val="1295"/>
              </a:spcBef>
              <a:spcAft>
                <a:spcPts val="0"/>
              </a:spcAft>
              <a:buClrTx/>
              <a:buSzTx/>
              <a:buFont typeface="Symbol"/>
              <a:buChar char=""/>
              <a:tabLst>
                <a:tab pos="299085" algn="l"/>
                <a:tab pos="299720" algn="l"/>
              </a:tabLst>
              <a:defRPr/>
            </a:pP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U.S.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Mountain</a:t>
            </a:r>
            <a:r>
              <a:rPr kumimoji="0" sz="1800" b="0" i="0" u="none" strike="noStrike" kern="1200" cap="none" spc="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Pass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(→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20%)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99085" marR="0" lvl="0" indent="-28702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Symbol"/>
              <a:buChar char=""/>
              <a:tabLst>
                <a:tab pos="299085" algn="l"/>
                <a:tab pos="299720" algn="l"/>
              </a:tabLst>
              <a:defRPr/>
            </a:pP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Mt.</a:t>
            </a:r>
            <a:r>
              <a:rPr kumimoji="0" sz="1800" b="0" i="0" u="none" strike="noStrike" kern="1200" cap="none" spc="-3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Weld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(Aus)</a:t>
            </a:r>
            <a:r>
              <a:rPr kumimoji="0" sz="1800" b="0" i="0" u="none" strike="noStrike" kern="1200" cap="none" spc="46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(→</a:t>
            </a:r>
            <a:r>
              <a:rPr kumimoji="0" sz="1800" b="0" i="0" u="none" strike="noStrike" kern="1200" cap="none" spc="-1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33%)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6622160" y="4394454"/>
            <a:ext cx="45726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marR="5080" lvl="0" indent="-28702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 typeface="Wingdings"/>
              <a:buChar char=""/>
              <a:tabLst>
                <a:tab pos="299085" algn="l"/>
                <a:tab pos="299720" algn="l"/>
                <a:tab pos="1591310" algn="l"/>
                <a:tab pos="2985770" algn="l"/>
                <a:tab pos="3543935" algn="l"/>
              </a:tabLst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Electricity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generation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by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Australian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DDPMSG</a:t>
            </a:r>
            <a:r>
              <a:rPr kumimoji="0" sz="1800" b="0" i="0" u="none" strike="noStrike" kern="1200" cap="none" spc="-1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is</a:t>
            </a:r>
            <a:r>
              <a:rPr kumimoji="0" sz="1800" b="0" i="0" u="none" strike="noStrike" kern="1200" cap="none" spc="-1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8%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better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than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by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DFIG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4" name="object 2"/>
          <p:cNvSpPr txBox="1">
            <a:spLocks noGrp="1"/>
          </p:cNvSpPr>
          <p:nvPr>
            <p:ph type="title"/>
          </p:nvPr>
        </p:nvSpPr>
        <p:spPr>
          <a:xfrm>
            <a:off x="47328" y="427936"/>
            <a:ext cx="11856279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en-US" sz="2800" b="1" dirty="0">
                <a:solidFill>
                  <a:srgbClr val="0070C0"/>
                </a:solidFill>
              </a:rPr>
              <a:t>Petra </a:t>
            </a:r>
            <a:r>
              <a:rPr lang="en-US" sz="2800" b="1" dirty="0" err="1">
                <a:solidFill>
                  <a:srgbClr val="0070C0"/>
                </a:solidFill>
              </a:rPr>
              <a:t>Zapp</a:t>
            </a:r>
            <a:r>
              <a:rPr lang="en-US" sz="2800" b="1" dirty="0">
                <a:solidFill>
                  <a:srgbClr val="0070C0"/>
                </a:solidFill>
              </a:rPr>
              <a:t> (IEK-STE), excerpt: Comparison of Wind Generator Types </a:t>
            </a:r>
            <a:endParaRPr lang="en-US" sz="2800" b="1" spc="-1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8252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7328" y="427936"/>
            <a:ext cx="11856279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de-DE" sz="2800" b="1" dirty="0" err="1">
                <a:solidFill>
                  <a:srgbClr val="0070C0"/>
                </a:solidFill>
              </a:rPr>
              <a:t>B.Shepherd</a:t>
            </a:r>
            <a:r>
              <a:rPr lang="de-DE" sz="2800" b="1" dirty="0">
                <a:solidFill>
                  <a:srgbClr val="0070C0"/>
                </a:solidFill>
              </a:rPr>
              <a:t> (STFC): </a:t>
            </a:r>
            <a:r>
              <a:rPr lang="de-DE" sz="2800" b="1" dirty="0" err="1">
                <a:solidFill>
                  <a:srgbClr val="0070C0"/>
                </a:solidFill>
              </a:rPr>
              <a:t>Electromagnet</a:t>
            </a:r>
            <a:r>
              <a:rPr lang="de-DE" sz="2800" b="1" dirty="0">
                <a:solidFill>
                  <a:srgbClr val="0070C0"/>
                </a:solidFill>
              </a:rPr>
              <a:t> Operation vs. Manufacturing </a:t>
            </a:r>
            <a:r>
              <a:rPr lang="de-DE" sz="2800" b="1" dirty="0" err="1">
                <a:solidFill>
                  <a:srgbClr val="0070C0"/>
                </a:solidFill>
              </a:rPr>
              <a:t>Footprint</a:t>
            </a:r>
            <a:r>
              <a:rPr lang="de-DE" sz="2800" b="1" dirty="0">
                <a:solidFill>
                  <a:srgbClr val="0070C0"/>
                </a:solidFill>
              </a:rPr>
              <a:t> </a:t>
            </a:r>
            <a:endParaRPr sz="2800" b="1" spc="-10" dirty="0">
              <a:solidFill>
                <a:srgbClr val="0070C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5861" y="1473530"/>
            <a:ext cx="6944995" cy="1861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0" lvl="0" indent="-228600" algn="l" defTabSz="914400" rtl="0" eaLnBrk="1" fontAlgn="auto" latinLnBrk="0" hangingPunct="1">
              <a:lnSpc>
                <a:spcPts val="2775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1300" algn="l"/>
              </a:tabLst>
              <a:defRPr/>
            </a:pP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Power</a:t>
            </a:r>
            <a:r>
              <a:rPr kumimoji="0" sz="2400" b="0" i="0" u="none" strike="noStrike" kern="0" cap="none" spc="-7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usage</a:t>
            </a:r>
            <a:r>
              <a:rPr kumimoji="0" sz="2400" b="0" i="0" u="none" strike="noStrike" kern="0" cap="none" spc="-6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</a:t>
            </a:r>
            <a:r>
              <a:rPr kumimoji="0" sz="24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nominal</a:t>
            </a:r>
            <a:r>
              <a:rPr kumimoji="0" sz="2400" b="0" i="0" u="none" strike="noStrike" kern="0" cap="none" spc="-7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operating</a:t>
            </a:r>
            <a:r>
              <a:rPr kumimoji="0" sz="2400" b="0" i="0" u="none" strike="noStrike" kern="0" cap="none" spc="-8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point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0" lvl="1" indent="-228600" algn="l" defTabSz="914400" rtl="0" eaLnBrk="1" fontAlgn="auto" latinLnBrk="0" hangingPunct="1">
              <a:lnSpc>
                <a:spcPts val="21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1:</a:t>
            </a:r>
            <a:r>
              <a:rPr kumimoji="0" sz="20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385</a:t>
            </a:r>
            <a:r>
              <a:rPr kumimoji="0" sz="2000" b="1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0" lvl="1" indent="-228600" algn="l" defTabSz="914400" rtl="0" eaLnBrk="1" fontAlgn="auto" latinLnBrk="0" hangingPunct="1">
              <a:lnSpc>
                <a:spcPts val="21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2:</a:t>
            </a:r>
            <a:r>
              <a:rPr kumimoji="0" sz="20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2.01</a:t>
            </a:r>
            <a:r>
              <a:rPr kumimoji="0" sz="2000" b="1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kW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0" lvl="1" indent="-228600" algn="l" defTabSz="914400" rtl="0" eaLnBrk="1" fontAlgn="auto" latinLnBrk="0" hangingPunct="1">
              <a:lnSpc>
                <a:spcPts val="22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FEBE:</a:t>
            </a:r>
            <a:r>
              <a:rPr kumimoji="0" sz="20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3.72</a:t>
            </a:r>
            <a:r>
              <a:rPr kumimoji="0" sz="2000" b="1" i="0" u="none" strike="noStrike" kern="0" cap="none" spc="-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kW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1300" marR="0" lvl="0" indent="-228600" algn="l" defTabSz="914400" rtl="0" eaLnBrk="1" fontAlgn="auto" latinLnBrk="0" hangingPunct="1">
              <a:lnSpc>
                <a:spcPts val="2450"/>
              </a:lnSpc>
              <a:spcBef>
                <a:spcPts val="13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1300" algn="l"/>
              </a:tabLst>
              <a:defRPr/>
            </a:pP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UK</a:t>
            </a:r>
            <a:r>
              <a:rPr kumimoji="0" sz="24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electricity</a:t>
            </a:r>
            <a:r>
              <a:rPr kumimoji="0" sz="24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carbon</a:t>
            </a:r>
            <a:r>
              <a:rPr kumimoji="0" sz="24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intensity</a:t>
            </a:r>
            <a:r>
              <a:rPr kumimoji="0" sz="24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2022:</a:t>
            </a:r>
            <a:r>
              <a:rPr kumimoji="0" sz="24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193</a:t>
            </a:r>
            <a:r>
              <a:rPr kumimoji="0" sz="2400" b="1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gCO₂e</a:t>
            </a:r>
            <a:r>
              <a:rPr kumimoji="0" sz="2400" b="1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/</a:t>
            </a:r>
            <a:r>
              <a:rPr kumimoji="0" sz="2400" b="1" i="0" u="none" strike="noStrike" kern="0" cap="none" spc="-1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kWh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1300" marR="0" lvl="0" indent="0" algn="l" defTabSz="914400" rtl="0" eaLnBrk="1" fontAlgn="auto" latinLnBrk="0" hangingPunct="1">
              <a:lnSpc>
                <a:spcPts val="24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(and</a:t>
            </a:r>
            <a:r>
              <a:rPr kumimoji="0" sz="24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improving</a:t>
            </a:r>
            <a:r>
              <a:rPr kumimoji="0" sz="24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every</a:t>
            </a:r>
            <a:r>
              <a:rPr kumimoji="0" sz="24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year!)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5861" y="3281933"/>
            <a:ext cx="8301355" cy="15240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98500" marR="0" lvl="0" indent="-228600" algn="l" defTabSz="914400" rtl="0" eaLnBrk="1" fontAlgn="auto" latinLnBrk="0" hangingPunct="1">
              <a:lnSpc>
                <a:spcPts val="2039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Highly</a:t>
            </a:r>
            <a:r>
              <a:rPr kumimoji="0" sz="20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dependent</a:t>
            </a:r>
            <a:r>
              <a:rPr kumimoji="0" sz="20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2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fuel</a:t>
            </a:r>
            <a:r>
              <a:rPr kumimoji="0" sz="20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mix: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332740" lvl="0" indent="0" algn="l" defTabSz="914400" rtl="0" eaLnBrk="1" fontAlgn="auto" latinLnBrk="0" hangingPunct="1">
              <a:lnSpc>
                <a:spcPct val="70000"/>
              </a:lnSpc>
              <a:spcBef>
                <a:spcPts val="35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Sweden</a:t>
            </a:r>
            <a:r>
              <a:rPr kumimoji="0" sz="20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21g;</a:t>
            </a:r>
            <a:r>
              <a:rPr kumimoji="0" sz="20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France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102g;</a:t>
            </a:r>
            <a:r>
              <a:rPr kumimoji="0" sz="20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USA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432g;</a:t>
            </a:r>
            <a:r>
              <a:rPr kumimoji="0" sz="20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Germany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481g;</a:t>
            </a:r>
            <a:r>
              <a:rPr kumimoji="0" sz="20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Switzerland</a:t>
            </a:r>
            <a:r>
              <a:rPr kumimoji="0" sz="2000" b="0" i="0" u="none" strike="noStrike" kern="0" cap="none" spc="-1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153g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(source:</a:t>
            </a:r>
            <a:r>
              <a:rPr kumimoji="0" sz="20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sng" strike="noStrike" kern="0" cap="none" spc="0" normalizeH="0" baseline="0" noProof="0" dirty="0">
                <a:ln>
                  <a:noFill/>
                </a:ln>
                <a:solidFill>
                  <a:srgbClr val="0562C1"/>
                </a:solidFill>
                <a:effectLst/>
                <a:uLnTx/>
                <a:uFill>
                  <a:solidFill>
                    <a:srgbClr val="0562C1"/>
                  </a:solidFill>
                </a:uFill>
                <a:latin typeface="Calibri"/>
                <a:ea typeface="+mn-ea"/>
                <a:cs typeface="Calibri"/>
                <a:hlinkClick r:id="rId2"/>
              </a:rPr>
              <a:t>Electricity</a:t>
            </a:r>
            <a:r>
              <a:rPr kumimoji="0" sz="2000" b="0" i="0" u="sng" strike="noStrike" kern="0" cap="none" spc="-25" normalizeH="0" baseline="0" noProof="0" dirty="0">
                <a:ln>
                  <a:noFill/>
                </a:ln>
                <a:solidFill>
                  <a:srgbClr val="0562C1"/>
                </a:solidFill>
                <a:effectLst/>
                <a:uLnTx/>
                <a:uFill>
                  <a:solidFill>
                    <a:srgbClr val="0562C1"/>
                  </a:solidFill>
                </a:uFill>
                <a:latin typeface="Calibri"/>
                <a:ea typeface="+mn-ea"/>
                <a:cs typeface="Calibri"/>
                <a:hlinkClick r:id="rId2"/>
              </a:rPr>
              <a:t> </a:t>
            </a:r>
            <a:r>
              <a:rPr kumimoji="0" sz="2000" b="0" i="0" u="sng" strike="noStrike" kern="0" cap="none" spc="-20" normalizeH="0" baseline="0" noProof="0" dirty="0">
                <a:ln>
                  <a:noFill/>
                </a:ln>
                <a:solidFill>
                  <a:srgbClr val="0562C1"/>
                </a:solidFill>
                <a:effectLst/>
                <a:uLnTx/>
                <a:uFill>
                  <a:solidFill>
                    <a:srgbClr val="0562C1"/>
                  </a:solidFill>
                </a:uFill>
                <a:latin typeface="Calibri"/>
                <a:ea typeface="+mn-ea"/>
                <a:cs typeface="Calibri"/>
                <a:hlinkClick r:id="rId2"/>
              </a:rPr>
              <a:t>Maps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)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13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1300" algn="l"/>
              </a:tabLst>
              <a:defRPr/>
            </a:pP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Assume</a:t>
            </a:r>
            <a:r>
              <a:rPr kumimoji="0" sz="2400" b="0" i="0" u="none" strike="noStrike" kern="0" cap="none" spc="-6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operated</a:t>
            </a:r>
            <a:r>
              <a:rPr kumimoji="0" sz="2400" b="0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for</a:t>
            </a:r>
            <a:r>
              <a:rPr kumimoji="0" sz="24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</a:t>
            </a:r>
            <a:r>
              <a:rPr kumimoji="0" sz="24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years,</a:t>
            </a:r>
            <a:r>
              <a:rPr kumimoji="0" sz="2400" b="0" i="0" u="none" strike="noStrike" kern="0" cap="none" spc="-6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250</a:t>
            </a:r>
            <a:r>
              <a:rPr kumimoji="0" sz="24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days</a:t>
            </a:r>
            <a:r>
              <a:rPr kumimoji="0" sz="2400" b="0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per</a:t>
            </a:r>
            <a:r>
              <a:rPr kumimoji="0" sz="24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year,</a:t>
            </a:r>
            <a:r>
              <a:rPr kumimoji="0" sz="2400" b="0" i="0" u="none" strike="noStrike" kern="0" cap="none" spc="-6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16</a:t>
            </a:r>
            <a:r>
              <a:rPr kumimoji="0" sz="24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hours</a:t>
            </a:r>
            <a:r>
              <a:rPr kumimoji="0" sz="24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per</a:t>
            </a:r>
            <a:r>
              <a:rPr kumimoji="0" sz="24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day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13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4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1300" algn="l"/>
              </a:tabLst>
              <a:defRPr/>
            </a:pPr>
            <a:r>
              <a:rPr kumimoji="0" sz="24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Total</a:t>
            </a:r>
            <a:r>
              <a:rPr kumimoji="0" sz="24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impact</a:t>
            </a:r>
            <a:r>
              <a:rPr kumimoji="0" sz="2400" b="0" i="0" u="none" strike="noStrike" kern="0" cap="none" spc="-6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</a:t>
            </a:r>
            <a:r>
              <a:rPr kumimoji="0" sz="24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operation</a:t>
            </a:r>
            <a:r>
              <a:rPr kumimoji="0" sz="2400" b="0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(note:</a:t>
            </a:r>
            <a:r>
              <a:rPr kumimoji="0" sz="2400" b="0" i="1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cooling</a:t>
            </a:r>
            <a:r>
              <a:rPr kumimoji="0" sz="2400" b="0" i="1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not</a:t>
            </a:r>
            <a:r>
              <a:rPr kumimoji="0" sz="2400" b="0" i="1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1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included)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5861" y="4751323"/>
            <a:ext cx="2815590" cy="152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8500" marR="0" lvl="0" indent="-228600" algn="l" defTabSz="914400" rtl="0" eaLnBrk="1" fontAlgn="auto" latinLnBrk="0" hangingPunct="1">
              <a:lnSpc>
                <a:spcPts val="229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2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1:</a:t>
            </a:r>
            <a:r>
              <a:rPr kumimoji="0" sz="2000" b="0" i="0" u="none" strike="noStrike" kern="0" cap="none" spc="-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1.49</a:t>
            </a:r>
            <a:r>
              <a:rPr kumimoji="0" sz="2000" b="1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tCO₂e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0" lvl="0" indent="-228600" algn="l" defTabSz="914400" rtl="0" eaLnBrk="1" fontAlgn="auto" latinLnBrk="0" hangingPunct="1">
              <a:lnSpc>
                <a:spcPts val="218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2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2:</a:t>
            </a:r>
            <a:r>
              <a:rPr kumimoji="0" sz="2000" b="0" i="0" u="none" strike="noStrike" kern="0" cap="none" spc="-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7.76</a:t>
            </a:r>
            <a:r>
              <a:rPr kumimoji="0" sz="2000" b="1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tCO₂e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0" lvl="0" indent="-228600" algn="l" defTabSz="914400" rtl="0" eaLnBrk="1" fontAlgn="auto" latinLnBrk="0" hangingPunct="1">
              <a:lnSpc>
                <a:spcPts val="22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FEBE:</a:t>
            </a:r>
            <a:r>
              <a:rPr kumimoji="0" sz="2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14.4</a:t>
            </a:r>
            <a:r>
              <a:rPr kumimoji="0" sz="2000" b="1" i="0" u="none" strike="noStrike" kern="0" cap="none" spc="-1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tCO₂e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1300" marR="57785" lvl="0" indent="-228600" algn="l" defTabSz="914400" rtl="0" eaLnBrk="1" fontAlgn="auto" latinLnBrk="0" hangingPunct="1">
              <a:lnSpc>
                <a:spcPct val="70000"/>
              </a:lnSpc>
              <a:spcBef>
                <a:spcPts val="99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1300" algn="l"/>
              </a:tabLst>
              <a:defRPr/>
            </a:pP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Much</a:t>
            </a:r>
            <a:r>
              <a:rPr kumimoji="0" sz="24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greater</a:t>
            </a:r>
            <a:r>
              <a:rPr kumimoji="0" sz="24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than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manufacture</a:t>
            </a:r>
            <a:r>
              <a:rPr kumimoji="0" sz="2400" b="0" i="0" u="none" strike="noStrike" kern="0" cap="none" spc="-9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impact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7706868" y="1418844"/>
            <a:ext cx="4029710" cy="1397635"/>
            <a:chOff x="7706868" y="1418844"/>
            <a:chExt cx="4029710" cy="1397635"/>
          </a:xfrm>
        </p:grpSpPr>
        <p:sp>
          <p:nvSpPr>
            <p:cNvPr id="7" name="object 7"/>
            <p:cNvSpPr/>
            <p:nvPr/>
          </p:nvSpPr>
          <p:spPr>
            <a:xfrm>
              <a:off x="7746492" y="2595372"/>
              <a:ext cx="3987165" cy="135890"/>
            </a:xfrm>
            <a:custGeom>
              <a:avLst/>
              <a:gdLst/>
              <a:ahLst/>
              <a:cxnLst/>
              <a:rect l="l" t="t" r="r" b="b"/>
              <a:pathLst>
                <a:path w="3987165" h="135889">
                  <a:moveTo>
                    <a:pt x="0" y="135636"/>
                  </a:moveTo>
                  <a:lnTo>
                    <a:pt x="3986784" y="135636"/>
                  </a:lnTo>
                </a:path>
                <a:path w="3987165" h="135889">
                  <a:moveTo>
                    <a:pt x="0" y="89916"/>
                  </a:moveTo>
                  <a:lnTo>
                    <a:pt x="3986784" y="89916"/>
                  </a:lnTo>
                </a:path>
                <a:path w="3987165" h="135889">
                  <a:moveTo>
                    <a:pt x="0" y="44196"/>
                  </a:moveTo>
                  <a:lnTo>
                    <a:pt x="3986784" y="44196"/>
                  </a:lnTo>
                </a:path>
                <a:path w="3987165" h="135889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7746492" y="2775204"/>
              <a:ext cx="3987165" cy="0"/>
            </a:xfrm>
            <a:custGeom>
              <a:avLst/>
              <a:gdLst/>
              <a:ahLst/>
              <a:cxnLst/>
              <a:rect l="l" t="t" r="r" b="b"/>
              <a:pathLst>
                <a:path w="3987165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7746492" y="2369819"/>
              <a:ext cx="3987165" cy="134620"/>
            </a:xfrm>
            <a:custGeom>
              <a:avLst/>
              <a:gdLst/>
              <a:ahLst/>
              <a:cxnLst/>
              <a:rect l="l" t="t" r="r" b="b"/>
              <a:pathLst>
                <a:path w="3987165" h="134619">
                  <a:moveTo>
                    <a:pt x="0" y="134111"/>
                  </a:moveTo>
                  <a:lnTo>
                    <a:pt x="3986784" y="134111"/>
                  </a:lnTo>
                </a:path>
                <a:path w="3987165" h="134619">
                  <a:moveTo>
                    <a:pt x="0" y="89915"/>
                  </a:moveTo>
                  <a:lnTo>
                    <a:pt x="3986784" y="89915"/>
                  </a:lnTo>
                </a:path>
                <a:path w="3987165" h="134619">
                  <a:moveTo>
                    <a:pt x="0" y="44195"/>
                  </a:moveTo>
                  <a:lnTo>
                    <a:pt x="3986784" y="44195"/>
                  </a:lnTo>
                </a:path>
                <a:path w="3987165" h="134619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7746492" y="2549652"/>
              <a:ext cx="3987165" cy="0"/>
            </a:xfrm>
            <a:custGeom>
              <a:avLst/>
              <a:gdLst/>
              <a:ahLst/>
              <a:cxnLst/>
              <a:rect l="l" t="t" r="r" b="b"/>
              <a:pathLst>
                <a:path w="3987165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7746492" y="2142744"/>
              <a:ext cx="3987165" cy="135890"/>
            </a:xfrm>
            <a:custGeom>
              <a:avLst/>
              <a:gdLst/>
              <a:ahLst/>
              <a:cxnLst/>
              <a:rect l="l" t="t" r="r" b="b"/>
              <a:pathLst>
                <a:path w="3987165" h="135889">
                  <a:moveTo>
                    <a:pt x="0" y="135635"/>
                  </a:moveTo>
                  <a:lnTo>
                    <a:pt x="3986784" y="135635"/>
                  </a:lnTo>
                </a:path>
                <a:path w="3987165" h="135889">
                  <a:moveTo>
                    <a:pt x="0" y="91439"/>
                  </a:moveTo>
                  <a:lnTo>
                    <a:pt x="3986784" y="91439"/>
                  </a:lnTo>
                </a:path>
                <a:path w="3987165" h="135889">
                  <a:moveTo>
                    <a:pt x="0" y="45719"/>
                  </a:moveTo>
                  <a:lnTo>
                    <a:pt x="3986784" y="45719"/>
                  </a:lnTo>
                </a:path>
                <a:path w="3987165" h="135889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7746492" y="2324100"/>
              <a:ext cx="3987165" cy="0"/>
            </a:xfrm>
            <a:custGeom>
              <a:avLst/>
              <a:gdLst/>
              <a:ahLst/>
              <a:cxnLst/>
              <a:rect l="l" t="t" r="r" b="b"/>
              <a:pathLst>
                <a:path w="3987165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7746492" y="1917192"/>
              <a:ext cx="3987165" cy="135890"/>
            </a:xfrm>
            <a:custGeom>
              <a:avLst/>
              <a:gdLst/>
              <a:ahLst/>
              <a:cxnLst/>
              <a:rect l="l" t="t" r="r" b="b"/>
              <a:pathLst>
                <a:path w="3987165" h="135889">
                  <a:moveTo>
                    <a:pt x="0" y="135635"/>
                  </a:moveTo>
                  <a:lnTo>
                    <a:pt x="3986784" y="135635"/>
                  </a:lnTo>
                </a:path>
                <a:path w="3987165" h="135889">
                  <a:moveTo>
                    <a:pt x="0" y="91439"/>
                  </a:moveTo>
                  <a:lnTo>
                    <a:pt x="3986784" y="91439"/>
                  </a:lnTo>
                </a:path>
                <a:path w="3987165" h="135889">
                  <a:moveTo>
                    <a:pt x="0" y="45719"/>
                  </a:moveTo>
                  <a:lnTo>
                    <a:pt x="3986784" y="45719"/>
                  </a:lnTo>
                </a:path>
                <a:path w="3987165" h="135889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7746492" y="2098548"/>
              <a:ext cx="3987165" cy="0"/>
            </a:xfrm>
            <a:custGeom>
              <a:avLst/>
              <a:gdLst/>
              <a:ahLst/>
              <a:cxnLst/>
              <a:rect l="l" t="t" r="r" b="b"/>
              <a:pathLst>
                <a:path w="3987165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object 15"/>
            <p:cNvSpPr/>
            <p:nvPr/>
          </p:nvSpPr>
          <p:spPr>
            <a:xfrm>
              <a:off x="7746492" y="1691640"/>
              <a:ext cx="3987165" cy="135890"/>
            </a:xfrm>
            <a:custGeom>
              <a:avLst/>
              <a:gdLst/>
              <a:ahLst/>
              <a:cxnLst/>
              <a:rect l="l" t="t" r="r" b="b"/>
              <a:pathLst>
                <a:path w="3987165" h="135889">
                  <a:moveTo>
                    <a:pt x="0" y="135635"/>
                  </a:moveTo>
                  <a:lnTo>
                    <a:pt x="3986784" y="135635"/>
                  </a:lnTo>
                </a:path>
                <a:path w="3987165" h="135889">
                  <a:moveTo>
                    <a:pt x="0" y="91439"/>
                  </a:moveTo>
                  <a:lnTo>
                    <a:pt x="3986784" y="91439"/>
                  </a:lnTo>
                </a:path>
                <a:path w="3987165" h="135889">
                  <a:moveTo>
                    <a:pt x="0" y="45719"/>
                  </a:moveTo>
                  <a:lnTo>
                    <a:pt x="3986784" y="45719"/>
                  </a:lnTo>
                </a:path>
                <a:path w="3987165" h="135889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7746492" y="1872995"/>
              <a:ext cx="3987165" cy="0"/>
            </a:xfrm>
            <a:custGeom>
              <a:avLst/>
              <a:gdLst/>
              <a:ahLst/>
              <a:cxnLst/>
              <a:rect l="l" t="t" r="r" b="b"/>
              <a:pathLst>
                <a:path w="3987165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7746492" y="1466088"/>
              <a:ext cx="3987165" cy="135890"/>
            </a:xfrm>
            <a:custGeom>
              <a:avLst/>
              <a:gdLst/>
              <a:ahLst/>
              <a:cxnLst/>
              <a:rect l="l" t="t" r="r" b="b"/>
              <a:pathLst>
                <a:path w="3987165" h="135890">
                  <a:moveTo>
                    <a:pt x="0" y="135635"/>
                  </a:moveTo>
                  <a:lnTo>
                    <a:pt x="3986784" y="135635"/>
                  </a:lnTo>
                </a:path>
                <a:path w="3987165" h="135890">
                  <a:moveTo>
                    <a:pt x="0" y="89915"/>
                  </a:moveTo>
                  <a:lnTo>
                    <a:pt x="3986784" y="89915"/>
                  </a:lnTo>
                </a:path>
                <a:path w="3987165" h="135890">
                  <a:moveTo>
                    <a:pt x="0" y="45719"/>
                  </a:moveTo>
                  <a:lnTo>
                    <a:pt x="3986784" y="45719"/>
                  </a:lnTo>
                </a:path>
                <a:path w="3987165" h="135890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object 18"/>
            <p:cNvSpPr/>
            <p:nvPr/>
          </p:nvSpPr>
          <p:spPr>
            <a:xfrm>
              <a:off x="7746492" y="1421892"/>
              <a:ext cx="3987165" cy="226060"/>
            </a:xfrm>
            <a:custGeom>
              <a:avLst/>
              <a:gdLst/>
              <a:ahLst/>
              <a:cxnLst/>
              <a:rect l="l" t="t" r="r" b="b"/>
              <a:pathLst>
                <a:path w="3987165" h="226060">
                  <a:moveTo>
                    <a:pt x="0" y="225552"/>
                  </a:moveTo>
                  <a:lnTo>
                    <a:pt x="3986784" y="225552"/>
                  </a:lnTo>
                </a:path>
                <a:path w="3987165" h="226060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7906512" y="1421892"/>
              <a:ext cx="3667125" cy="1353820"/>
            </a:xfrm>
            <a:custGeom>
              <a:avLst/>
              <a:gdLst/>
              <a:ahLst/>
              <a:cxnLst/>
              <a:rect l="l" t="t" r="r" b="b"/>
              <a:pathLst>
                <a:path w="3667125" h="1353820">
                  <a:moveTo>
                    <a:pt x="0" y="0"/>
                  </a:moveTo>
                  <a:lnTo>
                    <a:pt x="0" y="1353312"/>
                  </a:lnTo>
                </a:path>
                <a:path w="3667125" h="1353820">
                  <a:moveTo>
                    <a:pt x="160020" y="0"/>
                  </a:moveTo>
                  <a:lnTo>
                    <a:pt x="160020" y="1353312"/>
                  </a:lnTo>
                </a:path>
                <a:path w="3667125" h="1353820">
                  <a:moveTo>
                    <a:pt x="318516" y="0"/>
                  </a:moveTo>
                  <a:lnTo>
                    <a:pt x="318516" y="1353312"/>
                  </a:lnTo>
                </a:path>
                <a:path w="3667125" h="1353820">
                  <a:moveTo>
                    <a:pt x="478536" y="0"/>
                  </a:moveTo>
                  <a:lnTo>
                    <a:pt x="478536" y="1353312"/>
                  </a:lnTo>
                </a:path>
                <a:path w="3667125" h="1353820">
                  <a:moveTo>
                    <a:pt x="797052" y="0"/>
                  </a:moveTo>
                  <a:lnTo>
                    <a:pt x="797052" y="1353312"/>
                  </a:lnTo>
                </a:path>
                <a:path w="3667125" h="1353820">
                  <a:moveTo>
                    <a:pt x="957072" y="0"/>
                  </a:moveTo>
                  <a:lnTo>
                    <a:pt x="957072" y="1353312"/>
                  </a:lnTo>
                </a:path>
                <a:path w="3667125" h="1353820">
                  <a:moveTo>
                    <a:pt x="1115568" y="0"/>
                  </a:moveTo>
                  <a:lnTo>
                    <a:pt x="1115568" y="1353312"/>
                  </a:lnTo>
                </a:path>
                <a:path w="3667125" h="1353820">
                  <a:moveTo>
                    <a:pt x="1275588" y="0"/>
                  </a:moveTo>
                  <a:lnTo>
                    <a:pt x="1275588" y="1353312"/>
                  </a:lnTo>
                </a:path>
                <a:path w="3667125" h="1353820">
                  <a:moveTo>
                    <a:pt x="1594104" y="0"/>
                  </a:moveTo>
                  <a:lnTo>
                    <a:pt x="1594104" y="1353312"/>
                  </a:lnTo>
                </a:path>
                <a:path w="3667125" h="1353820">
                  <a:moveTo>
                    <a:pt x="1754124" y="0"/>
                  </a:moveTo>
                  <a:lnTo>
                    <a:pt x="1754124" y="1353312"/>
                  </a:lnTo>
                </a:path>
                <a:path w="3667125" h="1353820">
                  <a:moveTo>
                    <a:pt x="1912620" y="0"/>
                  </a:moveTo>
                  <a:lnTo>
                    <a:pt x="1912620" y="1353312"/>
                  </a:lnTo>
                </a:path>
                <a:path w="3667125" h="1353820">
                  <a:moveTo>
                    <a:pt x="2072639" y="0"/>
                  </a:moveTo>
                  <a:lnTo>
                    <a:pt x="2072639" y="1353312"/>
                  </a:lnTo>
                </a:path>
                <a:path w="3667125" h="1353820">
                  <a:moveTo>
                    <a:pt x="2391156" y="0"/>
                  </a:moveTo>
                  <a:lnTo>
                    <a:pt x="2391156" y="1353312"/>
                  </a:lnTo>
                </a:path>
                <a:path w="3667125" h="1353820">
                  <a:moveTo>
                    <a:pt x="2551176" y="0"/>
                  </a:moveTo>
                  <a:lnTo>
                    <a:pt x="2551176" y="1353312"/>
                  </a:lnTo>
                </a:path>
                <a:path w="3667125" h="1353820">
                  <a:moveTo>
                    <a:pt x="2709672" y="0"/>
                  </a:moveTo>
                  <a:lnTo>
                    <a:pt x="2709672" y="1353312"/>
                  </a:lnTo>
                </a:path>
                <a:path w="3667125" h="1353820">
                  <a:moveTo>
                    <a:pt x="2869692" y="0"/>
                  </a:moveTo>
                  <a:lnTo>
                    <a:pt x="2869692" y="1353312"/>
                  </a:lnTo>
                </a:path>
                <a:path w="3667125" h="1353820">
                  <a:moveTo>
                    <a:pt x="3188208" y="0"/>
                  </a:moveTo>
                  <a:lnTo>
                    <a:pt x="3188208" y="1353312"/>
                  </a:lnTo>
                </a:path>
                <a:path w="3667125" h="1353820">
                  <a:moveTo>
                    <a:pt x="3348228" y="0"/>
                  </a:moveTo>
                  <a:lnTo>
                    <a:pt x="3348228" y="1353312"/>
                  </a:lnTo>
                </a:path>
                <a:path w="3667125" h="1353820">
                  <a:moveTo>
                    <a:pt x="3508248" y="0"/>
                  </a:moveTo>
                  <a:lnTo>
                    <a:pt x="3508248" y="1353312"/>
                  </a:lnTo>
                </a:path>
                <a:path w="3667125" h="1353820">
                  <a:moveTo>
                    <a:pt x="3666744" y="0"/>
                  </a:moveTo>
                  <a:lnTo>
                    <a:pt x="3666744" y="1353312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7746492" y="1421892"/>
              <a:ext cx="3987165" cy="1353820"/>
            </a:xfrm>
            <a:custGeom>
              <a:avLst/>
              <a:gdLst/>
              <a:ahLst/>
              <a:cxnLst/>
              <a:rect l="l" t="t" r="r" b="b"/>
              <a:pathLst>
                <a:path w="3987165" h="1353820">
                  <a:moveTo>
                    <a:pt x="0" y="0"/>
                  </a:moveTo>
                  <a:lnTo>
                    <a:pt x="0" y="1353312"/>
                  </a:lnTo>
                </a:path>
                <a:path w="3987165" h="1353820">
                  <a:moveTo>
                    <a:pt x="797052" y="0"/>
                  </a:moveTo>
                  <a:lnTo>
                    <a:pt x="797052" y="1353312"/>
                  </a:lnTo>
                </a:path>
                <a:path w="3987165" h="1353820">
                  <a:moveTo>
                    <a:pt x="1595628" y="0"/>
                  </a:moveTo>
                  <a:lnTo>
                    <a:pt x="1595628" y="1353312"/>
                  </a:lnTo>
                </a:path>
                <a:path w="3987165" h="1353820">
                  <a:moveTo>
                    <a:pt x="2392680" y="0"/>
                  </a:moveTo>
                  <a:lnTo>
                    <a:pt x="2392680" y="1353312"/>
                  </a:lnTo>
                </a:path>
                <a:path w="3987165" h="1353820">
                  <a:moveTo>
                    <a:pt x="3189732" y="0"/>
                  </a:moveTo>
                  <a:lnTo>
                    <a:pt x="3189732" y="1353312"/>
                  </a:lnTo>
                </a:path>
                <a:path w="3987165" h="1353820">
                  <a:moveTo>
                    <a:pt x="3986784" y="0"/>
                  </a:moveTo>
                  <a:lnTo>
                    <a:pt x="3986784" y="1353312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7746492" y="1421892"/>
              <a:ext cx="0" cy="1353820"/>
            </a:xfrm>
            <a:custGeom>
              <a:avLst/>
              <a:gdLst/>
              <a:ahLst/>
              <a:cxnLst/>
              <a:rect l="l" t="t" r="r" b="b"/>
              <a:pathLst>
                <a:path h="1353820">
                  <a:moveTo>
                    <a:pt x="0" y="1353312"/>
                  </a:moveTo>
                  <a:lnTo>
                    <a:pt x="0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7706868" y="1421892"/>
              <a:ext cx="40005" cy="1353820"/>
            </a:xfrm>
            <a:custGeom>
              <a:avLst/>
              <a:gdLst/>
              <a:ahLst/>
              <a:cxnLst/>
              <a:rect l="l" t="t" r="r" b="b"/>
              <a:pathLst>
                <a:path w="40004" h="1353820">
                  <a:moveTo>
                    <a:pt x="0" y="1353312"/>
                  </a:moveTo>
                  <a:lnTo>
                    <a:pt x="39624" y="1353312"/>
                  </a:lnTo>
                </a:path>
                <a:path w="40004" h="1353820">
                  <a:moveTo>
                    <a:pt x="0" y="1127760"/>
                  </a:moveTo>
                  <a:lnTo>
                    <a:pt x="39624" y="1127760"/>
                  </a:lnTo>
                </a:path>
                <a:path w="40004" h="1353820">
                  <a:moveTo>
                    <a:pt x="0" y="902207"/>
                  </a:moveTo>
                  <a:lnTo>
                    <a:pt x="39624" y="902207"/>
                  </a:lnTo>
                </a:path>
                <a:path w="40004" h="1353820">
                  <a:moveTo>
                    <a:pt x="0" y="676656"/>
                  </a:moveTo>
                  <a:lnTo>
                    <a:pt x="39624" y="676656"/>
                  </a:lnTo>
                </a:path>
                <a:path w="40004" h="1353820">
                  <a:moveTo>
                    <a:pt x="0" y="451103"/>
                  </a:moveTo>
                  <a:lnTo>
                    <a:pt x="39624" y="451103"/>
                  </a:lnTo>
                </a:path>
                <a:path w="40004" h="1353820">
                  <a:moveTo>
                    <a:pt x="0" y="225552"/>
                  </a:moveTo>
                  <a:lnTo>
                    <a:pt x="39624" y="225552"/>
                  </a:lnTo>
                </a:path>
                <a:path w="40004" h="1353820">
                  <a:moveTo>
                    <a:pt x="0" y="0"/>
                  </a:moveTo>
                  <a:lnTo>
                    <a:pt x="3962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7746492" y="2775204"/>
              <a:ext cx="3987165" cy="41275"/>
            </a:xfrm>
            <a:custGeom>
              <a:avLst/>
              <a:gdLst/>
              <a:ahLst/>
              <a:cxnLst/>
              <a:rect l="l" t="t" r="r" b="b"/>
              <a:pathLst>
                <a:path w="3987165" h="41275">
                  <a:moveTo>
                    <a:pt x="0" y="0"/>
                  </a:moveTo>
                  <a:lnTo>
                    <a:pt x="3986784" y="0"/>
                  </a:lnTo>
                </a:path>
                <a:path w="3987165" h="41275">
                  <a:moveTo>
                    <a:pt x="0" y="0"/>
                  </a:moveTo>
                  <a:lnTo>
                    <a:pt x="0" y="41148"/>
                  </a:lnTo>
                </a:path>
                <a:path w="3987165" h="41275">
                  <a:moveTo>
                    <a:pt x="797052" y="0"/>
                  </a:moveTo>
                  <a:lnTo>
                    <a:pt x="797052" y="41148"/>
                  </a:lnTo>
                </a:path>
                <a:path w="3987165" h="41275">
                  <a:moveTo>
                    <a:pt x="1595628" y="0"/>
                  </a:moveTo>
                  <a:lnTo>
                    <a:pt x="1595628" y="41148"/>
                  </a:lnTo>
                </a:path>
                <a:path w="3987165" h="41275">
                  <a:moveTo>
                    <a:pt x="2392680" y="0"/>
                  </a:moveTo>
                  <a:lnTo>
                    <a:pt x="2392680" y="41148"/>
                  </a:lnTo>
                </a:path>
                <a:path w="3987165" h="41275">
                  <a:moveTo>
                    <a:pt x="3189732" y="0"/>
                  </a:moveTo>
                  <a:lnTo>
                    <a:pt x="3189732" y="41148"/>
                  </a:lnTo>
                </a:path>
                <a:path w="3987165" h="41275">
                  <a:moveTo>
                    <a:pt x="3986784" y="0"/>
                  </a:moveTo>
                  <a:lnTo>
                    <a:pt x="3986784" y="41148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8065770" y="1655826"/>
              <a:ext cx="3188335" cy="683260"/>
            </a:xfrm>
            <a:custGeom>
              <a:avLst/>
              <a:gdLst/>
              <a:ahLst/>
              <a:cxnLst/>
              <a:rect l="l" t="t" r="r" b="b"/>
              <a:pathLst>
                <a:path w="3188334" h="683260">
                  <a:moveTo>
                    <a:pt x="0" y="105155"/>
                  </a:moveTo>
                  <a:lnTo>
                    <a:pt x="160020" y="57911"/>
                  </a:lnTo>
                  <a:lnTo>
                    <a:pt x="318516" y="88391"/>
                  </a:lnTo>
                  <a:lnTo>
                    <a:pt x="478536" y="57911"/>
                  </a:lnTo>
                  <a:lnTo>
                    <a:pt x="638556" y="51815"/>
                  </a:lnTo>
                  <a:lnTo>
                    <a:pt x="797052" y="65531"/>
                  </a:lnTo>
                  <a:lnTo>
                    <a:pt x="957072" y="0"/>
                  </a:lnTo>
                  <a:lnTo>
                    <a:pt x="1115568" y="4571"/>
                  </a:lnTo>
                  <a:lnTo>
                    <a:pt x="1275588" y="24383"/>
                  </a:lnTo>
                  <a:lnTo>
                    <a:pt x="1435608" y="99059"/>
                  </a:lnTo>
                  <a:lnTo>
                    <a:pt x="1594104" y="80771"/>
                  </a:lnTo>
                  <a:lnTo>
                    <a:pt x="1754124" y="114299"/>
                  </a:lnTo>
                  <a:lnTo>
                    <a:pt x="1912620" y="4571"/>
                  </a:lnTo>
                  <a:lnTo>
                    <a:pt x="2072639" y="76199"/>
                  </a:lnTo>
                  <a:lnTo>
                    <a:pt x="2232660" y="188975"/>
                  </a:lnTo>
                  <a:lnTo>
                    <a:pt x="2391156" y="326135"/>
                  </a:lnTo>
                  <a:lnTo>
                    <a:pt x="2551176" y="480059"/>
                  </a:lnTo>
                  <a:lnTo>
                    <a:pt x="2711196" y="542543"/>
                  </a:lnTo>
                  <a:lnTo>
                    <a:pt x="2869692" y="592835"/>
                  </a:lnTo>
                  <a:lnTo>
                    <a:pt x="3029712" y="640079"/>
                  </a:lnTo>
                  <a:lnTo>
                    <a:pt x="3188208" y="682751"/>
                  </a:lnTo>
                </a:path>
              </a:pathLst>
            </a:custGeom>
            <a:ln w="19812">
              <a:solidFill>
                <a:srgbClr val="5B9BD4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5" name="object 2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30972" y="1726692"/>
              <a:ext cx="70103" cy="70104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89468" y="1679448"/>
              <a:ext cx="70103" cy="70104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349488" y="1709928"/>
              <a:ext cx="70103" cy="70104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07984" y="1679448"/>
              <a:ext cx="70103" cy="70104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68004" y="1671828"/>
              <a:ext cx="70103" cy="70104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828024" y="1687068"/>
              <a:ext cx="70103" cy="70104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986520" y="1620012"/>
              <a:ext cx="70103" cy="70104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146540" y="1626108"/>
              <a:ext cx="70103" cy="70104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306560" y="1644396"/>
              <a:ext cx="70103" cy="70104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465056" y="1720596"/>
              <a:ext cx="70103" cy="70104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625076" y="1702308"/>
              <a:ext cx="70103" cy="70104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783572" y="1734312"/>
              <a:ext cx="70103" cy="70104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943592" y="1624584"/>
              <a:ext cx="70103" cy="70104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103612" y="1697736"/>
              <a:ext cx="70103" cy="70104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262108" y="1810512"/>
              <a:ext cx="70103" cy="70104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22128" y="1946148"/>
              <a:ext cx="70103" cy="70104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580624" y="2101595"/>
              <a:ext cx="70103" cy="70104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40644" y="2164080"/>
              <a:ext cx="70103" cy="70104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900664" y="2214372"/>
              <a:ext cx="70103" cy="70104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059160" y="2261616"/>
              <a:ext cx="70103" cy="70104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219180" y="2304288"/>
              <a:ext cx="70103" cy="70104"/>
            </a:xfrm>
            <a:prstGeom prst="rect">
              <a:avLst/>
            </a:prstGeom>
          </p:spPr>
        </p:pic>
      </p:grpSp>
      <p:sp>
        <p:nvSpPr>
          <p:cNvPr id="46" name="object 46"/>
          <p:cNvSpPr txBox="1"/>
          <p:nvPr/>
        </p:nvSpPr>
        <p:spPr>
          <a:xfrm>
            <a:off x="7424419" y="1244625"/>
            <a:ext cx="219075" cy="1605915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600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5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5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5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715" lvl="0" indent="0" algn="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7606410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8403717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2005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9201150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2010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9998456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2015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0795761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2020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11593194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2025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7101585" y="1653655"/>
            <a:ext cx="307340" cy="89408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04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Carbon</a:t>
            </a:r>
            <a:r>
              <a:rPr kumimoji="0" sz="1000" b="1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intensity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" marR="0" lvl="0" indent="0" algn="ctr" defTabSz="914400" rtl="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[gCO₂e/kWh]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9609201" y="3031362"/>
            <a:ext cx="2628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Year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pic>
        <p:nvPicPr>
          <p:cNvPr id="55" name="object 5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009888" y="3296411"/>
            <a:ext cx="3031236" cy="1962912"/>
          </a:xfrm>
          <a:prstGeom prst="rect">
            <a:avLst/>
          </a:prstGeom>
        </p:spPr>
      </p:pic>
      <p:grpSp>
        <p:nvGrpSpPr>
          <p:cNvPr id="56" name="object 56"/>
          <p:cNvGrpSpPr/>
          <p:nvPr/>
        </p:nvGrpSpPr>
        <p:grpSpPr>
          <a:xfrm>
            <a:off x="3968305" y="5327713"/>
            <a:ext cx="4474845" cy="1105535"/>
            <a:chOff x="3968305" y="5327713"/>
            <a:chExt cx="4474845" cy="1105535"/>
          </a:xfrm>
        </p:grpSpPr>
        <p:sp>
          <p:nvSpPr>
            <p:cNvPr id="57" name="object 57"/>
            <p:cNvSpPr/>
            <p:nvPr/>
          </p:nvSpPr>
          <p:spPr>
            <a:xfrm>
              <a:off x="4562855" y="5332476"/>
              <a:ext cx="3540760" cy="1096010"/>
            </a:xfrm>
            <a:custGeom>
              <a:avLst/>
              <a:gdLst/>
              <a:ahLst/>
              <a:cxnLst/>
              <a:rect l="l" t="t" r="r" b="b"/>
              <a:pathLst>
                <a:path w="3540759" h="1096010">
                  <a:moveTo>
                    <a:pt x="0" y="986028"/>
                  </a:moveTo>
                  <a:lnTo>
                    <a:pt x="0" y="1095756"/>
                  </a:lnTo>
                </a:path>
                <a:path w="3540759" h="1096010">
                  <a:moveTo>
                    <a:pt x="589788" y="986028"/>
                  </a:moveTo>
                  <a:lnTo>
                    <a:pt x="589788" y="1095756"/>
                  </a:lnTo>
                </a:path>
                <a:path w="3540759" h="1096010">
                  <a:moveTo>
                    <a:pt x="1179576" y="986028"/>
                  </a:moveTo>
                  <a:lnTo>
                    <a:pt x="1179576" y="1095756"/>
                  </a:lnTo>
                </a:path>
                <a:path w="3540759" h="1096010">
                  <a:moveTo>
                    <a:pt x="1769364" y="986028"/>
                  </a:moveTo>
                  <a:lnTo>
                    <a:pt x="1769364" y="1095756"/>
                  </a:lnTo>
                </a:path>
                <a:path w="3540759" h="1096010">
                  <a:moveTo>
                    <a:pt x="2360676" y="986028"/>
                  </a:moveTo>
                  <a:lnTo>
                    <a:pt x="2360676" y="1095756"/>
                  </a:lnTo>
                </a:path>
                <a:path w="3540759" h="1096010">
                  <a:moveTo>
                    <a:pt x="2360676" y="0"/>
                  </a:moveTo>
                  <a:lnTo>
                    <a:pt x="2360676" y="839724"/>
                  </a:lnTo>
                </a:path>
                <a:path w="3540759" h="1096010">
                  <a:moveTo>
                    <a:pt x="2950463" y="986028"/>
                  </a:moveTo>
                  <a:lnTo>
                    <a:pt x="2950463" y="1095756"/>
                  </a:lnTo>
                </a:path>
                <a:path w="3540759" h="1096010">
                  <a:moveTo>
                    <a:pt x="2950463" y="0"/>
                  </a:moveTo>
                  <a:lnTo>
                    <a:pt x="2950463" y="839724"/>
                  </a:lnTo>
                </a:path>
                <a:path w="3540759" h="1096010">
                  <a:moveTo>
                    <a:pt x="3540252" y="986028"/>
                  </a:moveTo>
                  <a:lnTo>
                    <a:pt x="3540252" y="1095756"/>
                  </a:lnTo>
                </a:path>
                <a:path w="3540759" h="1096010">
                  <a:moveTo>
                    <a:pt x="3540252" y="0"/>
                  </a:moveTo>
                  <a:lnTo>
                    <a:pt x="3540252" y="839724"/>
                  </a:lnTo>
                </a:path>
              </a:pathLst>
            </a:custGeom>
            <a:ln w="9144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object 58"/>
            <p:cNvSpPr/>
            <p:nvPr/>
          </p:nvSpPr>
          <p:spPr>
            <a:xfrm>
              <a:off x="3973067" y="6172200"/>
              <a:ext cx="222885" cy="146685"/>
            </a:xfrm>
            <a:custGeom>
              <a:avLst/>
              <a:gdLst/>
              <a:ahLst/>
              <a:cxnLst/>
              <a:rect l="l" t="t" r="r" b="b"/>
              <a:pathLst>
                <a:path w="222885" h="146685">
                  <a:moveTo>
                    <a:pt x="222504" y="0"/>
                  </a:moveTo>
                  <a:lnTo>
                    <a:pt x="0" y="0"/>
                  </a:lnTo>
                  <a:lnTo>
                    <a:pt x="0" y="146303"/>
                  </a:lnTo>
                  <a:lnTo>
                    <a:pt x="222504" y="146303"/>
                  </a:lnTo>
                  <a:lnTo>
                    <a:pt x="222504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object 59"/>
            <p:cNvSpPr/>
            <p:nvPr/>
          </p:nvSpPr>
          <p:spPr>
            <a:xfrm>
              <a:off x="4195571" y="6172200"/>
              <a:ext cx="4247515" cy="146685"/>
            </a:xfrm>
            <a:custGeom>
              <a:avLst/>
              <a:gdLst/>
              <a:ahLst/>
              <a:cxnLst/>
              <a:rect l="l" t="t" r="r" b="b"/>
              <a:pathLst>
                <a:path w="4247515" h="146685">
                  <a:moveTo>
                    <a:pt x="4247388" y="0"/>
                  </a:moveTo>
                  <a:lnTo>
                    <a:pt x="0" y="0"/>
                  </a:lnTo>
                  <a:lnTo>
                    <a:pt x="0" y="146303"/>
                  </a:lnTo>
                  <a:lnTo>
                    <a:pt x="4247388" y="146303"/>
                  </a:lnTo>
                  <a:lnTo>
                    <a:pt x="4247388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object 60"/>
            <p:cNvSpPr/>
            <p:nvPr/>
          </p:nvSpPr>
          <p:spPr>
            <a:xfrm>
              <a:off x="3973067" y="5442204"/>
              <a:ext cx="24765" cy="144780"/>
            </a:xfrm>
            <a:custGeom>
              <a:avLst/>
              <a:gdLst/>
              <a:ahLst/>
              <a:cxnLst/>
              <a:rect l="l" t="t" r="r" b="b"/>
              <a:pathLst>
                <a:path w="24764" h="144779">
                  <a:moveTo>
                    <a:pt x="24384" y="0"/>
                  </a:moveTo>
                  <a:lnTo>
                    <a:pt x="0" y="0"/>
                  </a:lnTo>
                  <a:lnTo>
                    <a:pt x="0" y="144780"/>
                  </a:lnTo>
                  <a:lnTo>
                    <a:pt x="24384" y="144780"/>
                  </a:lnTo>
                  <a:lnTo>
                    <a:pt x="24384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object 61"/>
            <p:cNvSpPr/>
            <p:nvPr/>
          </p:nvSpPr>
          <p:spPr>
            <a:xfrm>
              <a:off x="3997451" y="5442204"/>
              <a:ext cx="440690" cy="144780"/>
            </a:xfrm>
            <a:custGeom>
              <a:avLst/>
              <a:gdLst/>
              <a:ahLst/>
              <a:cxnLst/>
              <a:rect l="l" t="t" r="r" b="b"/>
              <a:pathLst>
                <a:path w="440689" h="144779">
                  <a:moveTo>
                    <a:pt x="440436" y="0"/>
                  </a:moveTo>
                  <a:lnTo>
                    <a:pt x="0" y="0"/>
                  </a:lnTo>
                  <a:lnTo>
                    <a:pt x="0" y="144780"/>
                  </a:lnTo>
                  <a:lnTo>
                    <a:pt x="440436" y="144780"/>
                  </a:lnTo>
                  <a:lnTo>
                    <a:pt x="440436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object 62"/>
            <p:cNvSpPr/>
            <p:nvPr/>
          </p:nvSpPr>
          <p:spPr>
            <a:xfrm>
              <a:off x="3973067" y="5806440"/>
              <a:ext cx="79375" cy="146685"/>
            </a:xfrm>
            <a:custGeom>
              <a:avLst/>
              <a:gdLst/>
              <a:ahLst/>
              <a:cxnLst/>
              <a:rect l="l" t="t" r="r" b="b"/>
              <a:pathLst>
                <a:path w="79375" h="146685">
                  <a:moveTo>
                    <a:pt x="79248" y="0"/>
                  </a:moveTo>
                  <a:lnTo>
                    <a:pt x="0" y="0"/>
                  </a:lnTo>
                  <a:lnTo>
                    <a:pt x="0" y="146304"/>
                  </a:lnTo>
                  <a:lnTo>
                    <a:pt x="79248" y="146304"/>
                  </a:lnTo>
                  <a:lnTo>
                    <a:pt x="79248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3" name="object 63"/>
            <p:cNvSpPr/>
            <p:nvPr/>
          </p:nvSpPr>
          <p:spPr>
            <a:xfrm>
              <a:off x="3973067" y="5332476"/>
              <a:ext cx="0" cy="1096010"/>
            </a:xfrm>
            <a:custGeom>
              <a:avLst/>
              <a:gdLst/>
              <a:ahLst/>
              <a:cxnLst/>
              <a:rect l="l" t="t" r="r" b="b"/>
              <a:pathLst>
                <a:path h="1096010">
                  <a:moveTo>
                    <a:pt x="0" y="0"/>
                  </a:moveTo>
                  <a:lnTo>
                    <a:pt x="0" y="1095756"/>
                  </a:lnTo>
                </a:path>
              </a:pathLst>
            </a:custGeom>
            <a:ln w="9144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aphicFrame>
        <p:nvGraphicFramePr>
          <p:cNvPr id="64" name="object 64"/>
          <p:cNvGraphicFramePr>
            <a:graphicFrameLocks noGrp="1"/>
          </p:cNvGraphicFramePr>
          <p:nvPr/>
        </p:nvGraphicFramePr>
        <p:xfrm>
          <a:off x="4047744" y="5332476"/>
          <a:ext cx="2335529" cy="8388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0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9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99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51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37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900" spc="-25" dirty="0">
                          <a:solidFill>
                            <a:srgbClr val="585858"/>
                          </a:solidFill>
                          <a:latin typeface="Calibri"/>
                          <a:cs typeface="Calibri"/>
                        </a:rPr>
                        <a:t>ma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9271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050">
                <a:tc gridSpan="4"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5" name="object 65"/>
          <p:cNvSpPr/>
          <p:nvPr/>
        </p:nvSpPr>
        <p:spPr>
          <a:xfrm>
            <a:off x="8692895" y="5332476"/>
            <a:ext cx="0" cy="1096010"/>
          </a:xfrm>
          <a:custGeom>
            <a:avLst/>
            <a:gdLst/>
            <a:ahLst/>
            <a:cxnLst/>
            <a:rect l="l" t="t" r="r" b="b"/>
            <a:pathLst>
              <a:path h="1096010">
                <a:moveTo>
                  <a:pt x="0" y="0"/>
                </a:moveTo>
                <a:lnTo>
                  <a:pt x="0" y="1095756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3932301" y="5089652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0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4522470" y="5089652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5112258" y="5089652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5477383" y="4877449"/>
            <a:ext cx="1712595" cy="37528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34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total</a:t>
            </a: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impact</a:t>
            </a: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over</a:t>
            </a:r>
            <a:r>
              <a:rPr kumimoji="0" sz="1000" b="0" i="0" u="none" strike="noStrike" kern="0" cap="none" spc="-1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</a:t>
            </a: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years</a:t>
            </a: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0" i="0" u="none" strike="noStrike" kern="0" cap="none" spc="-1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[tCO₂e]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37490" marR="0" lvl="0" indent="0" algn="l" defTabSz="9144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Tx/>
              <a:buSzTx/>
              <a:buFontTx/>
              <a:buNone/>
              <a:tabLst>
                <a:tab pos="826769" algn="l"/>
                <a:tab pos="1388110" algn="l"/>
              </a:tabLst>
              <a:defRPr/>
            </a:pPr>
            <a:r>
              <a:rPr kumimoji="0" sz="900" b="0" i="0" u="none" strike="noStrike" kern="0" cap="none" spc="-5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6</a:t>
            </a: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	</a:t>
            </a:r>
            <a:r>
              <a:rPr kumimoji="0" sz="900" b="0" i="0" u="none" strike="noStrike" kern="0" cap="none" spc="-5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8</a:t>
            </a: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	</a:t>
            </a:r>
            <a:r>
              <a:rPr kumimoji="0" sz="9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10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7442961" y="5089652"/>
            <a:ext cx="1416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12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8033131" y="5089652"/>
            <a:ext cx="1416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14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8622918" y="5089652"/>
            <a:ext cx="1416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16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3468115" y="5420995"/>
            <a:ext cx="41275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900" b="0" i="0" u="none" strike="noStrike" kern="0" cap="none" spc="-3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0" cap="none" spc="-6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3468115" y="5786424"/>
            <a:ext cx="41275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900" b="0" i="0" u="none" strike="noStrike" kern="0" cap="none" spc="-3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0" cap="none" spc="-6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3629025" y="6151879"/>
            <a:ext cx="25146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-2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FEBE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6144767" y="5474208"/>
            <a:ext cx="62865" cy="64135"/>
          </a:xfrm>
          <a:custGeom>
            <a:avLst/>
            <a:gdLst/>
            <a:ahLst/>
            <a:cxnLst/>
            <a:rect l="l" t="t" r="r" b="b"/>
            <a:pathLst>
              <a:path w="62864" h="64135">
                <a:moveTo>
                  <a:pt x="62484" y="0"/>
                </a:moveTo>
                <a:lnTo>
                  <a:pt x="0" y="0"/>
                </a:lnTo>
                <a:lnTo>
                  <a:pt x="0" y="64008"/>
                </a:lnTo>
                <a:lnTo>
                  <a:pt x="62484" y="64008"/>
                </a:lnTo>
                <a:lnTo>
                  <a:pt x="62484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6957059" y="5474208"/>
            <a:ext cx="62865" cy="64135"/>
          </a:xfrm>
          <a:custGeom>
            <a:avLst/>
            <a:gdLst/>
            <a:ahLst/>
            <a:cxnLst/>
            <a:rect l="l" t="t" r="r" b="b"/>
            <a:pathLst>
              <a:path w="62865" h="64135">
                <a:moveTo>
                  <a:pt x="62483" y="0"/>
                </a:moveTo>
                <a:lnTo>
                  <a:pt x="0" y="0"/>
                </a:lnTo>
                <a:lnTo>
                  <a:pt x="0" y="64008"/>
                </a:lnTo>
                <a:lnTo>
                  <a:pt x="62483" y="64008"/>
                </a:lnTo>
                <a:lnTo>
                  <a:pt x="62483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6368714" y="5412740"/>
            <a:ext cx="114744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>
                <a:tab pos="678180" algn="l"/>
              </a:tabLst>
              <a:defRPr/>
            </a:pPr>
            <a:r>
              <a:rPr kumimoji="0" sz="900" b="0" i="0" u="none" strike="noStrike" kern="0" cap="none" spc="-1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nufacture</a:t>
            </a: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	</a:t>
            </a:r>
            <a:r>
              <a:rPr kumimoji="0" sz="900" b="0" i="0" u="none" strike="noStrike" kern="0" cap="none" spc="-1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operation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3076701" y="6426809"/>
            <a:ext cx="603821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Ben</a:t>
            </a:r>
            <a:r>
              <a:rPr kumimoji="0" sz="1200" b="0" i="0" u="none" strike="noStrike" kern="0" cap="none" spc="-1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Shepherd</a:t>
            </a:r>
            <a:r>
              <a:rPr kumimoji="0" sz="1200" b="0" i="0" u="none" strike="noStrike" kern="0" cap="none" spc="-5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•</a:t>
            </a:r>
            <a:r>
              <a:rPr kumimoji="0" sz="1200" b="0" i="0" u="none" strike="noStrike" kern="0" cap="none" spc="-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-1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Electromagnets</a:t>
            </a:r>
            <a:r>
              <a:rPr kumimoji="0" sz="1200" b="0" i="0" u="none" strike="noStrike" kern="0" cap="none" spc="-2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vs</a:t>
            </a:r>
            <a:r>
              <a:rPr kumimoji="0" sz="1200" b="0" i="0" u="none" strike="noStrike" kern="0" cap="none" spc="-1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Permanent</a:t>
            </a:r>
            <a:r>
              <a:rPr kumimoji="0" sz="1200" b="0" i="0" u="none" strike="noStrike" kern="0" cap="none" spc="-3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Magnets</a:t>
            </a:r>
            <a:r>
              <a:rPr kumimoji="0" sz="1200" b="0" i="0" u="none" strike="noStrike" kern="0" cap="none" spc="-2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•</a:t>
            </a:r>
            <a:r>
              <a:rPr kumimoji="0" sz="1200" b="0" i="0" u="none" strike="noStrike" kern="0" cap="none" spc="-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Rare</a:t>
            </a:r>
            <a:r>
              <a:rPr kumimoji="0" sz="1200" b="0" i="0" u="none" strike="noStrike" kern="0" cap="none" spc="-1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Earth</a:t>
            </a:r>
            <a:r>
              <a:rPr kumimoji="0" sz="1200" b="0" i="0" u="none" strike="noStrike" kern="0" cap="none" spc="-3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LCA</a:t>
            </a:r>
            <a:r>
              <a:rPr kumimoji="0" sz="1200" b="0" i="0" u="none" strike="noStrike" kern="0" cap="none" spc="-1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workshop,</a:t>
            </a:r>
            <a:r>
              <a:rPr kumimoji="0" sz="1200" b="0" i="0" u="none" strike="noStrike" kern="0" cap="none" spc="-1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6-8</a:t>
            </a:r>
            <a:r>
              <a:rPr kumimoji="0" sz="1200" b="0" i="0" u="none" strike="noStrike" kern="0" cap="none" spc="-1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Feb</a:t>
            </a:r>
            <a:r>
              <a:rPr kumimoji="0" sz="1200" b="0" i="0" u="none" strike="noStrike" kern="0" cap="none" spc="-2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2023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31550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Supporting measures to increase sustainability of accelerators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36</a:t>
            </a:fld>
            <a:endParaRPr lang="en-GB"/>
          </a:p>
        </p:txBody>
      </p:sp>
      <p:sp>
        <p:nvSpPr>
          <p:cNvPr id="4" name="Textfeld 3"/>
          <p:cNvSpPr txBox="1"/>
          <p:nvPr/>
        </p:nvSpPr>
        <p:spPr>
          <a:xfrm>
            <a:off x="519396" y="1944319"/>
            <a:ext cx="61100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photovoltaic energy production </a:t>
            </a:r>
            <a:endParaRPr lang="en-US" sz="2400" dirty="0"/>
          </a:p>
          <a:p>
            <a:r>
              <a:rPr lang="en-US" sz="2400" dirty="0"/>
              <a:t>Option: direct injection of DC power for accelerator systems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440" y="1656054"/>
            <a:ext cx="3348953" cy="1874196"/>
          </a:xfrm>
          <a:prstGeom prst="rect">
            <a:avLst/>
          </a:prstGeom>
        </p:spPr>
      </p:pic>
      <p:pic>
        <p:nvPicPr>
          <p:cNvPr id="6" name="Picture 4" descr="C:\Users\MaGie\AppData\Local\Microsoft\Windows\Temporary Internet Files\Content.Outlook\5CBE3FRU\bild 3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780403"/>
            <a:ext cx="3287993" cy="2455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23"/>
          <p:cNvSpPr txBox="1"/>
          <p:nvPr/>
        </p:nvSpPr>
        <p:spPr>
          <a:xfrm>
            <a:off x="9995789" y="5589918"/>
            <a:ext cx="2048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heat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pumps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at MAX-4</a:t>
            </a:r>
          </a:p>
          <a:p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[Björn 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Eldvall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 / E.ON, </a:t>
            </a:r>
          </a:p>
          <a:p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Martin 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Gierow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 / Kraftringen]</a:t>
            </a:r>
          </a:p>
        </p:txBody>
      </p:sp>
      <p:sp>
        <p:nvSpPr>
          <p:cNvPr id="8" name="TextBox 23"/>
          <p:cNvSpPr txBox="1"/>
          <p:nvPr/>
        </p:nvSpPr>
        <p:spPr>
          <a:xfrm>
            <a:off x="9995789" y="2883919"/>
            <a:ext cx="2048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concept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idea</a:t>
            </a:r>
            <a:endParaRPr 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DC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injection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of PV power</a:t>
            </a:r>
          </a:p>
          <a:p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[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C.Martins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, ESS, I.FAST]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19396" y="4079439"/>
            <a:ext cx="61100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 of </a:t>
            </a:r>
            <a:r>
              <a:rPr lang="en-US" sz="2400" b="1" dirty="0"/>
              <a:t>waste heat for heating</a:t>
            </a:r>
            <a:r>
              <a:rPr lang="en-US" sz="2400" dirty="0"/>
              <a:t>, often limited by low temperature of cooling water</a:t>
            </a:r>
          </a:p>
          <a:p>
            <a:r>
              <a:rPr lang="en-US" sz="2400" dirty="0">
                <a:sym typeface="Symbol" panose="05050102010706020507" pitchFamily="18" charset="2"/>
              </a:rPr>
              <a:t> Use heat pumps to provide higher T at the expense of some additional grid power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159780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67628" y="1166984"/>
            <a:ext cx="5611368" cy="391707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3859" y="1016508"/>
            <a:ext cx="5615940" cy="3949435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95427" y="328277"/>
            <a:ext cx="11312067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pc="-10" dirty="0" err="1"/>
              <a:t>B.List</a:t>
            </a:r>
            <a:r>
              <a:rPr lang="en-US" spc="-10" dirty="0"/>
              <a:t> et al: CLIC CO</a:t>
            </a:r>
            <a:r>
              <a:rPr lang="en-US" spc="-10" baseline="-25000" dirty="0"/>
              <a:t>2</a:t>
            </a:r>
            <a:r>
              <a:rPr lang="en-US" spc="-10" dirty="0"/>
              <a:t> Footprint, </a:t>
            </a:r>
            <a:r>
              <a:rPr spc="-10" dirty="0"/>
              <a:t>Tunnel</a:t>
            </a:r>
            <a:r>
              <a:rPr spc="-120" dirty="0"/>
              <a:t> </a:t>
            </a:r>
            <a:r>
              <a:rPr dirty="0"/>
              <a:t>Cross</a:t>
            </a:r>
            <a:r>
              <a:rPr spc="-114" dirty="0"/>
              <a:t> </a:t>
            </a:r>
            <a:r>
              <a:rPr spc="-10" dirty="0"/>
              <a:t>Sections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dt" sz="half" idx="429496729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1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06.03.2023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429496729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ts val="143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Benno</a:t>
            </a:r>
            <a:r>
              <a:rPr kumimoji="0" sz="1200" b="0" i="0" u="none" strike="noStrike" kern="0" cap="none" spc="-4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List</a:t>
            </a:r>
            <a:r>
              <a:rPr kumimoji="0" sz="1200" b="0" i="0" u="none" strike="noStrike" kern="0" cap="none" spc="-4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|</a:t>
            </a:r>
            <a:r>
              <a:rPr kumimoji="0" sz="1200" b="0" i="0" u="none" strike="noStrike" kern="0" cap="none" spc="-2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Sustainability</a:t>
            </a:r>
            <a:r>
              <a:rPr kumimoji="0" sz="1200" b="0" i="0" u="none" strike="noStrike" kern="0" cap="none" spc="-3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200" b="0" i="0" u="none" strike="noStrike" kern="0" cap="none" spc="-1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Studies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1707494" y="6460127"/>
            <a:ext cx="95885" cy="1670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5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6044" y="4980508"/>
            <a:ext cx="485013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CLIC</a:t>
            </a:r>
            <a:r>
              <a:rPr kumimoji="0" sz="1800" b="0" i="0" u="none" strike="noStrike" kern="0" cap="none" spc="-3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tunnel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(drive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beam</a:t>
            </a:r>
            <a:r>
              <a:rPr kumimoji="0" sz="1800" b="0" i="0" u="none" strike="noStrike" kern="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option),</a:t>
            </a:r>
            <a:r>
              <a:rPr kumimoji="0" sz="1800" b="0" i="0" u="none" strike="noStrike" kern="0" cap="none" spc="-2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5.6m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diameter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80644" y="5529783"/>
            <a:ext cx="30937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My</a:t>
            </a:r>
            <a:r>
              <a:rPr kumimoji="0" sz="1800" b="0" i="0" u="none" strike="noStrike" kern="0" cap="none" spc="-5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estimate:</a:t>
            </a:r>
            <a:r>
              <a:rPr kumimoji="0" sz="1800" b="0" i="0" u="none" strike="noStrike" kern="0" cap="none" spc="-5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12.4m</a:t>
            </a:r>
            <a:r>
              <a:rPr kumimoji="0" sz="1800" b="0" i="0" u="none" strike="noStrike" kern="0" cap="none" spc="0" normalizeH="0" baseline="25462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2</a:t>
            </a:r>
            <a:r>
              <a:rPr kumimoji="0" sz="1800" b="0" i="0" u="none" strike="noStrike" kern="0" cap="none" spc="165" normalizeH="0" baseline="25462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concrete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-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&gt;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31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t/m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concrete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729730" y="5008879"/>
            <a:ext cx="44430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CLIC</a:t>
            </a:r>
            <a:r>
              <a:rPr kumimoji="0" sz="1800" b="0" i="0" u="none" strike="noStrike" kern="0" cap="none" spc="-3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tunnel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(klystron option),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10m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diameter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704330" y="5557520"/>
            <a:ext cx="30930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My</a:t>
            </a:r>
            <a:r>
              <a:rPr kumimoji="0" sz="1800" b="0" i="0" u="none" strike="noStrike" kern="0" cap="none" spc="-5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estimate:</a:t>
            </a:r>
            <a:r>
              <a:rPr kumimoji="0" sz="1800" b="0" i="0" u="none" strike="noStrike" kern="0" cap="none" spc="-5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44.8m</a:t>
            </a:r>
            <a:r>
              <a:rPr kumimoji="0" sz="1800" b="0" i="0" u="none" strike="noStrike" kern="0" cap="none" spc="0" normalizeH="0" baseline="25462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2</a:t>
            </a:r>
            <a:r>
              <a:rPr kumimoji="0" sz="1800" b="0" i="0" u="none" strike="noStrike" kern="0" cap="none" spc="165" normalizeH="0" baseline="25462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concrete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-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&gt;</a:t>
            </a:r>
            <a:r>
              <a:rPr kumimoji="0" sz="1800" b="0" i="0" u="none" strike="noStrike" kern="0" cap="none" spc="-4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112</a:t>
            </a:r>
            <a:r>
              <a:rPr kumimoji="0" lang="de-DE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t/m</a:t>
            </a:r>
            <a:r>
              <a:rPr kumimoji="0" sz="1800" b="0" i="0" u="none" strike="noStrike" kern="0" cap="none" spc="-3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concrete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90401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4F789A-621C-4EE5-B1F0-16117DB50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50825"/>
            <a:ext cx="10515600" cy="778979"/>
          </a:xfrm>
        </p:spPr>
        <p:txBody>
          <a:bodyPr/>
          <a:lstStyle/>
          <a:p>
            <a:r>
              <a:rPr lang="en-GB" dirty="0"/>
              <a:t>The Future – Fluctuating Energy Sources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280B073-9D2A-412B-88AB-2C1A5DBA0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38</a:t>
            </a:fld>
            <a:endParaRPr lang="en-GB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91E2179-9227-4541-9226-C45DC2B58F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675" y="1844835"/>
            <a:ext cx="5111458" cy="441309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03B9C0B3-432A-44DA-AFFC-1DD03748A83F}"/>
              </a:ext>
            </a:extLst>
          </p:cNvPr>
          <p:cNvSpPr txBox="1"/>
          <p:nvPr/>
        </p:nvSpPr>
        <p:spPr>
          <a:xfrm>
            <a:off x="6990133" y="5875594"/>
            <a:ext cx="42252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courtesy</a:t>
            </a:r>
            <a:r>
              <a:rPr lang="de-DE" sz="1200" dirty="0"/>
              <a:t>: FRAUNHOFER-INSTITUT FÜR SOLARE ENERGIESYSTEME ISE, Karlsruhe (2020)</a:t>
            </a:r>
            <a:endParaRPr lang="en-GB" sz="1200" dirty="0"/>
          </a:p>
        </p:txBody>
      </p:sp>
      <p:sp>
        <p:nvSpPr>
          <p:cNvPr id="7" name="Sprechblase: rechteckig 6">
            <a:extLst>
              <a:ext uri="{FF2B5EF4-FFF2-40B4-BE49-F238E27FC236}">
                <a16:creationId xmlns:a16="http://schemas.microsoft.com/office/drawing/2014/main" id="{A46506E6-9C6A-41B0-B6CA-EC644D408084}"/>
              </a:ext>
            </a:extLst>
          </p:cNvPr>
          <p:cNvSpPr/>
          <p:nvPr/>
        </p:nvSpPr>
        <p:spPr bwMode="auto">
          <a:xfrm>
            <a:off x="2122170" y="4926330"/>
            <a:ext cx="933450" cy="209550"/>
          </a:xfrm>
          <a:prstGeom prst="wedgeRectCallout">
            <a:avLst>
              <a:gd name="adj1" fmla="val 65012"/>
              <a:gd name="adj2" fmla="val -36623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residual power</a:t>
            </a:r>
            <a:endParaRPr kumimoji="0" lang="en-GB" sz="9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A4254BD-64E6-4D6A-9074-0423819584B5}"/>
              </a:ext>
            </a:extLst>
          </p:cNvPr>
          <p:cNvSpPr txBox="1"/>
          <p:nvPr/>
        </p:nvSpPr>
        <p:spPr>
          <a:xfrm>
            <a:off x="129194" y="2145030"/>
            <a:ext cx="16618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>
                <a:solidFill>
                  <a:schemeClr val="accent6">
                    <a:lumMod val="50000"/>
                  </a:schemeClr>
                </a:solidFill>
              </a:rPr>
              <a:t>production</a:t>
            </a: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200" b="1" dirty="0" err="1">
                <a:solidFill>
                  <a:schemeClr val="accent6">
                    <a:lumMod val="50000"/>
                  </a:schemeClr>
                </a:solidFill>
              </a:rPr>
              <a:t>of</a:t>
            </a: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 power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solar, wind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release </a:t>
            </a:r>
            <a:r>
              <a:rPr lang="de-DE" sz="1200" b="1" dirty="0" err="1">
                <a:solidFill>
                  <a:schemeClr val="accent6">
                    <a:lumMod val="50000"/>
                  </a:schemeClr>
                </a:solidFill>
              </a:rPr>
              <a:t>from</a:t>
            </a: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200" b="1" dirty="0" err="1">
                <a:solidFill>
                  <a:schemeClr val="accent6">
                    <a:lumMod val="50000"/>
                  </a:schemeClr>
                </a:solidFill>
              </a:rPr>
              <a:t>storage</a:t>
            </a:r>
            <a:endParaRPr lang="de-DE" sz="12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b="1" dirty="0" err="1">
                <a:solidFill>
                  <a:schemeClr val="accent6">
                    <a:lumMod val="50000"/>
                  </a:schemeClr>
                </a:solidFill>
              </a:rPr>
              <a:t>variation</a:t>
            </a: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: x5!</a:t>
            </a:r>
            <a:endParaRPr lang="en-GB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9006371-6B38-45A3-81CC-E29603563C1C}"/>
              </a:ext>
            </a:extLst>
          </p:cNvPr>
          <p:cNvSpPr txBox="1"/>
          <p:nvPr/>
        </p:nvSpPr>
        <p:spPr>
          <a:xfrm>
            <a:off x="129193" y="4513898"/>
            <a:ext cx="16618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>
                <a:solidFill>
                  <a:srgbClr val="C00000"/>
                </a:solidFill>
              </a:rPr>
              <a:t>use</a:t>
            </a:r>
            <a:r>
              <a:rPr lang="de-DE" sz="1200" b="1" dirty="0">
                <a:solidFill>
                  <a:srgbClr val="C00000"/>
                </a:solidFill>
              </a:rPr>
              <a:t> </a:t>
            </a:r>
            <a:r>
              <a:rPr lang="de-DE" sz="1200" b="1" dirty="0" err="1">
                <a:solidFill>
                  <a:srgbClr val="C00000"/>
                </a:solidFill>
              </a:rPr>
              <a:t>of</a:t>
            </a:r>
            <a:r>
              <a:rPr lang="de-DE" sz="1200" b="1" dirty="0">
                <a:solidFill>
                  <a:srgbClr val="C00000"/>
                </a:solidFill>
              </a:rPr>
              <a:t> power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b="1" dirty="0" err="1">
                <a:solidFill>
                  <a:srgbClr val="C00000"/>
                </a:solidFill>
              </a:rPr>
              <a:t>industry</a:t>
            </a:r>
            <a:r>
              <a:rPr lang="de-DE" sz="1200" b="1" dirty="0">
                <a:solidFill>
                  <a:srgbClr val="C00000"/>
                </a:solidFill>
              </a:rPr>
              <a:t>, </a:t>
            </a:r>
            <a:r>
              <a:rPr lang="de-DE" sz="1200" b="1" dirty="0" err="1">
                <a:solidFill>
                  <a:srgbClr val="C00000"/>
                </a:solidFill>
              </a:rPr>
              <a:t>traffic</a:t>
            </a:r>
            <a:r>
              <a:rPr lang="de-DE" sz="1200" b="1" dirty="0">
                <a:solidFill>
                  <a:srgbClr val="C00000"/>
                </a:solidFill>
              </a:rPr>
              <a:t> </a:t>
            </a:r>
            <a:r>
              <a:rPr lang="de-DE" sz="1200" b="1" dirty="0" err="1">
                <a:solidFill>
                  <a:srgbClr val="C00000"/>
                </a:solidFill>
              </a:rPr>
              <a:t>etc</a:t>
            </a:r>
            <a:endParaRPr lang="de-DE" sz="1200" b="1" dirty="0">
              <a:solidFill>
                <a:srgbClr val="C0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b="1" dirty="0" err="1">
                <a:solidFill>
                  <a:srgbClr val="C00000"/>
                </a:solidFill>
              </a:rPr>
              <a:t>energy</a:t>
            </a:r>
            <a:r>
              <a:rPr lang="de-DE" sz="1200" b="1" dirty="0">
                <a:solidFill>
                  <a:srgbClr val="C00000"/>
                </a:solidFill>
              </a:rPr>
              <a:t> </a:t>
            </a:r>
            <a:r>
              <a:rPr lang="de-DE" sz="1200" b="1" dirty="0" err="1">
                <a:solidFill>
                  <a:srgbClr val="C00000"/>
                </a:solidFill>
              </a:rPr>
              <a:t>storage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378AE3A-EB57-49F3-93A2-4CF4CF6BD634}"/>
              </a:ext>
            </a:extLst>
          </p:cNvPr>
          <p:cNvSpPr txBox="1"/>
          <p:nvPr/>
        </p:nvSpPr>
        <p:spPr>
          <a:xfrm>
            <a:off x="455764" y="1384937"/>
            <a:ext cx="6534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simulation</a:t>
            </a:r>
            <a:r>
              <a:rPr lang="de-DE" dirty="0"/>
              <a:t>: April 2050, </a:t>
            </a:r>
            <a:r>
              <a:rPr lang="de-DE" b="1" dirty="0" err="1"/>
              <a:t>sustainable</a:t>
            </a:r>
            <a:r>
              <a:rPr lang="de-DE" b="1" dirty="0"/>
              <a:t> </a:t>
            </a:r>
            <a:r>
              <a:rPr lang="de-DE" b="1" dirty="0" err="1"/>
              <a:t>energy</a:t>
            </a:r>
            <a:r>
              <a:rPr lang="de-DE" b="1" dirty="0"/>
              <a:t> </a:t>
            </a:r>
            <a:r>
              <a:rPr lang="de-DE" b="1" dirty="0" err="1"/>
              <a:t>system</a:t>
            </a:r>
            <a:r>
              <a:rPr lang="de-DE" b="1" dirty="0"/>
              <a:t>, Germany</a:t>
            </a:r>
            <a:endParaRPr lang="en-GB" b="1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DA846E0B-8381-408B-B65A-C6D233B02F93}"/>
              </a:ext>
            </a:extLst>
          </p:cNvPr>
          <p:cNvSpPr txBox="1"/>
          <p:nvPr/>
        </p:nvSpPr>
        <p:spPr>
          <a:xfrm>
            <a:off x="7445984" y="2512082"/>
            <a:ext cx="4469791" cy="228711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lIns="180000" tIns="180000" rIns="180000" bIns="180000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full collider operation at times of high grid production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reduced operation or standby modes with fast L recovery otherwise</a:t>
            </a:r>
          </a:p>
        </p:txBody>
      </p:sp>
    </p:spTree>
    <p:extLst>
      <p:ext uri="{BB962C8B-B14F-4D97-AF65-F5344CB8AC3E}">
        <p14:creationId xmlns:p14="http://schemas.microsoft.com/office/powerpoint/2010/main" val="19372096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220D79F5-E8E6-46AF-82BC-D80DF16F8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Comment on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 (</a:t>
            </a:r>
            <a:r>
              <a:rPr lang="de-DE" dirty="0" err="1"/>
              <a:t>actually</a:t>
            </a:r>
            <a:r>
              <a:rPr lang="de-DE" dirty="0"/>
              <a:t> </a:t>
            </a:r>
            <a:r>
              <a:rPr lang="de-DE" dirty="0" err="1"/>
              <a:t>Conversion</a:t>
            </a:r>
            <a:r>
              <a:rPr lang="de-DE" dirty="0"/>
              <a:t>)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1B88ED5-CA54-454B-A690-BBDEB8082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39</a:t>
            </a:fld>
            <a:endParaRPr lang="en-GB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F11ECEB-D971-4C4F-80C0-CC5467B5F98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38" y="1485436"/>
            <a:ext cx="4905202" cy="3270135"/>
          </a:xfrm>
          <a:prstGeom prst="rect">
            <a:avLst/>
          </a:prstGeom>
        </p:spPr>
      </p:pic>
      <p:sp>
        <p:nvSpPr>
          <p:cNvPr id="8" name="Pfeil: nach rechts 7">
            <a:extLst>
              <a:ext uri="{FF2B5EF4-FFF2-40B4-BE49-F238E27FC236}">
                <a16:creationId xmlns:a16="http://schemas.microsoft.com/office/drawing/2014/main" id="{63638504-7F87-46C3-BADD-C22D56F3F6E4}"/>
              </a:ext>
            </a:extLst>
          </p:cNvPr>
          <p:cNvSpPr/>
          <p:nvPr/>
        </p:nvSpPr>
        <p:spPr>
          <a:xfrm>
            <a:off x="1554481" y="1850274"/>
            <a:ext cx="232756" cy="328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0E3BB8D4-BA1A-4290-9994-E2CC7DB23641}"/>
              </a:ext>
            </a:extLst>
          </p:cNvPr>
          <p:cNvSpPr/>
          <p:nvPr/>
        </p:nvSpPr>
        <p:spPr>
          <a:xfrm rot="10800000">
            <a:off x="4092805" y="1892184"/>
            <a:ext cx="812569" cy="1766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13AD742-3A5F-4006-BDC1-A1EB32850300}"/>
              </a:ext>
            </a:extLst>
          </p:cNvPr>
          <p:cNvSpPr txBox="1"/>
          <p:nvPr/>
        </p:nvSpPr>
        <p:spPr>
          <a:xfrm>
            <a:off x="2396490" y="2541270"/>
            <a:ext cx="18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binding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known</a:t>
            </a:r>
            <a:r>
              <a:rPr lang="de-DE" dirty="0"/>
              <a:t> isotopes</a:t>
            </a:r>
            <a:endParaRPr lang="en-GB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17A2ABD-8E0A-4D91-B562-5EA682FD9883}"/>
              </a:ext>
            </a:extLst>
          </p:cNvPr>
          <p:cNvSpPr txBox="1"/>
          <p:nvPr/>
        </p:nvSpPr>
        <p:spPr>
          <a:xfrm>
            <a:off x="590548" y="5120409"/>
            <a:ext cx="2621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The Sun </a:t>
            </a:r>
            <a:r>
              <a:rPr lang="de-DE" dirty="0"/>
              <a:t>(:: wind, PV)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fusion</a:t>
            </a:r>
            <a:r>
              <a:rPr lang="de-DE" dirty="0"/>
              <a:t> </a:t>
            </a:r>
            <a:r>
              <a:rPr lang="de-DE" dirty="0" err="1"/>
              <a:t>reactor</a:t>
            </a:r>
            <a:endParaRPr lang="en-GB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FBF6A94-CDA1-4A64-BFA1-A18E607D732A}"/>
              </a:ext>
            </a:extLst>
          </p:cNvPr>
          <p:cNvSpPr txBox="1"/>
          <p:nvPr/>
        </p:nvSpPr>
        <p:spPr>
          <a:xfrm>
            <a:off x="3290799" y="5120409"/>
            <a:ext cx="24165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fission</a:t>
            </a:r>
            <a:r>
              <a:rPr lang="de-DE" dirty="0"/>
              <a:t> </a:t>
            </a:r>
            <a:r>
              <a:rPr lang="de-DE" dirty="0" err="1"/>
              <a:t>reactor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radioactive</a:t>
            </a:r>
            <a:r>
              <a:rPr lang="de-DE" dirty="0"/>
              <a:t> </a:t>
            </a:r>
            <a:r>
              <a:rPr lang="de-DE" dirty="0" err="1"/>
              <a:t>decays</a:t>
            </a:r>
            <a:r>
              <a:rPr lang="de-DE" dirty="0"/>
              <a:t> (geothermal </a:t>
            </a:r>
            <a:r>
              <a:rPr lang="de-DE" dirty="0" err="1"/>
              <a:t>energy</a:t>
            </a:r>
            <a:r>
              <a:rPr lang="de-DE" dirty="0"/>
              <a:t>)</a:t>
            </a:r>
            <a:endParaRPr lang="en-GB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24ED7A9-914E-45E4-B071-6C2FEA3F5071}"/>
              </a:ext>
            </a:extLst>
          </p:cNvPr>
          <p:cNvSpPr txBox="1"/>
          <p:nvPr/>
        </p:nvSpPr>
        <p:spPr>
          <a:xfrm>
            <a:off x="6170122" y="1980508"/>
            <a:ext cx="5370639" cy="2137472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txBody>
          <a:bodyPr wrap="square" lIns="180000" tIns="144000" rIns="144000" bIns="144000" rtlCol="0">
            <a:spAutoFit/>
          </a:bodyPr>
          <a:lstStyle/>
          <a:p>
            <a:r>
              <a:rPr lang="en-GB" sz="2000" dirty="0"/>
              <a:t>With accelerator driven systems (ADS) nuclear power can be made safer and more sustainable. </a:t>
            </a:r>
          </a:p>
          <a:p>
            <a:endParaRPr lang="en-GB" sz="2000" dirty="0"/>
          </a:p>
          <a:p>
            <a:r>
              <a:rPr lang="en-GB" sz="2000" dirty="0"/>
              <a:t>For fusion reactors synergetic R&amp;D in the field of accelerators, like RF power generation, </a:t>
            </a:r>
            <a:r>
              <a:rPr lang="en-GB" sz="2000" dirty="0" err="1"/>
              <a:t>s.c.</a:t>
            </a:r>
            <a:r>
              <a:rPr lang="en-GB" sz="2000" dirty="0"/>
              <a:t> magnet - and vacuum technology.</a:t>
            </a:r>
          </a:p>
        </p:txBody>
      </p:sp>
      <p:sp>
        <p:nvSpPr>
          <p:cNvPr id="14" name="Pfeil: nach rechts 7">
            <a:extLst>
              <a:ext uri="{FF2B5EF4-FFF2-40B4-BE49-F238E27FC236}">
                <a16:creationId xmlns:a16="http://schemas.microsoft.com/office/drawing/2014/main" id="{63638504-7F87-46C3-BADD-C22D56F3F6E4}"/>
              </a:ext>
            </a:extLst>
          </p:cNvPr>
          <p:cNvSpPr/>
          <p:nvPr/>
        </p:nvSpPr>
        <p:spPr>
          <a:xfrm>
            <a:off x="1554479" y="4847127"/>
            <a:ext cx="232756" cy="328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Pfeil: nach rechts 8">
            <a:extLst>
              <a:ext uri="{FF2B5EF4-FFF2-40B4-BE49-F238E27FC236}">
                <a16:creationId xmlns:a16="http://schemas.microsoft.com/office/drawing/2014/main" id="{0E3BB8D4-BA1A-4290-9994-E2CC7DB23641}"/>
              </a:ext>
            </a:extLst>
          </p:cNvPr>
          <p:cNvSpPr/>
          <p:nvPr/>
        </p:nvSpPr>
        <p:spPr>
          <a:xfrm rot="10800000">
            <a:off x="4092803" y="4922980"/>
            <a:ext cx="812569" cy="1766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871AAB-33AB-49AD-9DBB-58E9E4D9DED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470" y="1401566"/>
            <a:ext cx="1542480" cy="36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10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Community Activities on Sustainability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4</a:t>
            </a:fld>
            <a:endParaRPr lang="en-GB"/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34939531-3108-4230-B73C-A44F4E76864F}"/>
              </a:ext>
            </a:extLst>
          </p:cNvPr>
          <p:cNvSpPr txBox="1"/>
          <p:nvPr/>
        </p:nvSpPr>
        <p:spPr>
          <a:xfrm>
            <a:off x="511198" y="1361646"/>
            <a:ext cx="7704856" cy="23349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  <a:buClr>
                <a:srgbClr val="000000"/>
              </a:buClr>
            </a:pPr>
            <a:r>
              <a:rPr lang="en-US" b="1" dirty="0"/>
              <a:t>2014-17: EUCARD-2, </a:t>
            </a:r>
            <a:r>
              <a:rPr lang="en-US" dirty="0"/>
              <a:t>WP Energy Efficient Accelerator Technologies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rgbClr val="000000"/>
              </a:buClr>
            </a:pPr>
            <a:r>
              <a:rPr lang="en-US" dirty="0">
                <a:hlinkClick r:id="rId3"/>
              </a:rPr>
              <a:t>https://www.psi.ch/enefficient</a:t>
            </a:r>
            <a:r>
              <a:rPr lang="en-US" dirty="0"/>
              <a:t> 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rgbClr val="000000"/>
              </a:buClr>
            </a:pPr>
            <a:r>
              <a:rPr lang="en-US" dirty="0"/>
              <a:t> </a:t>
            </a:r>
            <a:r>
              <a:rPr lang="en-US" b="1" dirty="0"/>
              <a:t>2017–21: ARIES</a:t>
            </a:r>
            <a:r>
              <a:rPr lang="en-US" dirty="0"/>
              <a:t>, Work Package Efficient Energy Management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rgbClr val="000000"/>
              </a:buClr>
            </a:pPr>
            <a:r>
              <a:rPr lang="en-US" dirty="0">
                <a:hlinkClick r:id="rId4"/>
              </a:rPr>
              <a:t>https://www.psi.ch/aries-eem</a:t>
            </a:r>
            <a:r>
              <a:rPr lang="en-US" dirty="0"/>
              <a:t>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</a:pPr>
            <a:r>
              <a:rPr lang="en-US" b="1" dirty="0">
                <a:solidFill>
                  <a:srgbClr val="000000"/>
                </a:solidFill>
              </a:rPr>
              <a:t>2021–25: I.FAST</a:t>
            </a:r>
            <a:r>
              <a:rPr lang="en-US" dirty="0">
                <a:solidFill>
                  <a:srgbClr val="000000"/>
                </a:solidFill>
              </a:rPr>
              <a:t>, Work Package Sustainable Concepts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hlinkClick r:id="rId5"/>
              </a:rPr>
              <a:t>https://www.psi.ch/scat</a:t>
            </a:r>
            <a:r>
              <a:rPr lang="en-US" dirty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5285" y="1221175"/>
            <a:ext cx="4531997" cy="55268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75285" y="1850836"/>
            <a:ext cx="2945791" cy="74612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8"/>
          <a:srcRect r="71791"/>
          <a:stretch/>
        </p:blipFill>
        <p:spPr>
          <a:xfrm>
            <a:off x="7275285" y="2734982"/>
            <a:ext cx="1438506" cy="82919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8"/>
          <a:srcRect l="47204"/>
          <a:stretch/>
        </p:blipFill>
        <p:spPr>
          <a:xfrm>
            <a:off x="8683755" y="2734982"/>
            <a:ext cx="2692347" cy="829196"/>
          </a:xfrm>
          <a:prstGeom prst="rect">
            <a:avLst/>
          </a:prstGeom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AB238E0A-28B6-4EE9-B492-26C024CA042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98" y="5100277"/>
            <a:ext cx="1080118" cy="576064"/>
          </a:xfrm>
          <a:prstGeom prst="rect">
            <a:avLst/>
          </a:prstGeom>
        </p:spPr>
      </p:pic>
      <p:sp>
        <p:nvSpPr>
          <p:cNvPr id="13" name="Pfeil nach rechts 12"/>
          <p:cNvSpPr/>
          <p:nvPr/>
        </p:nvSpPr>
        <p:spPr bwMode="auto">
          <a:xfrm>
            <a:off x="1890130" y="5044516"/>
            <a:ext cx="814039" cy="780585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2771077" y="5111644"/>
            <a:ext cx="7976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ICFA panel on sustainable accelerators, chair: Thomas Roser (BNL)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10"/>
              </a:rPr>
              <a:t>https://icfa.hep.net/icfa-panel-on-sustainable-accelerators-and-colliders/</a:t>
            </a:r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7F6E45-EF2E-4566-9F72-DBAB653EBC92}"/>
              </a:ext>
            </a:extLst>
          </p:cNvPr>
          <p:cNvSpPr txBox="1"/>
          <p:nvPr/>
        </p:nvSpPr>
        <p:spPr>
          <a:xfrm>
            <a:off x="504825" y="3830711"/>
            <a:ext cx="11175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 </a:t>
            </a:r>
            <a:r>
              <a:rPr lang="en-US" dirty="0"/>
              <a:t>consult websites for link collection to workshops and documentation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38060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7A1349-77D7-4186-8CFE-C13008C54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5315"/>
            <a:ext cx="10515600" cy="778979"/>
          </a:xfrm>
        </p:spPr>
        <p:txBody>
          <a:bodyPr/>
          <a:lstStyle/>
          <a:p>
            <a:r>
              <a:rPr lang="de-DE" dirty="0"/>
              <a:t>Summary </a:t>
            </a: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Accelerators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A13B3F9-BA95-4BE4-B8F8-6E5BD7B64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40</a:t>
            </a:fld>
            <a:endParaRPr lang="en-GB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D775BAB-66B2-46E3-8D86-14537D5F8F84}"/>
              </a:ext>
            </a:extLst>
          </p:cNvPr>
          <p:cNvSpPr txBox="1"/>
          <p:nvPr/>
        </p:nvSpPr>
        <p:spPr>
          <a:xfrm>
            <a:off x="693419" y="1021640"/>
            <a:ext cx="10760899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Grid to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State of the art 20%, up to 50% reachable for </a:t>
            </a:r>
            <a:r>
              <a:rPr lang="en-US" sz="2000" dirty="0" err="1"/>
              <a:t>s.c.</a:t>
            </a:r>
            <a:r>
              <a:rPr lang="en-US" sz="2000" dirty="0"/>
              <a:t> </a:t>
            </a:r>
            <a:r>
              <a:rPr lang="en-US" sz="2000" dirty="0" err="1"/>
              <a:t>linacs</a:t>
            </a:r>
            <a:r>
              <a:rPr lang="en-US" sz="2000" dirty="0"/>
              <a:t> &amp; high beam power; cyclotrons provide solutions for E&lt;1GeV, e.g. ADS systems</a:t>
            </a:r>
          </a:p>
          <a:p>
            <a:pPr>
              <a:spcBef>
                <a:spcPts val="600"/>
              </a:spcBef>
            </a:pPr>
            <a:r>
              <a:rPr lang="en-US" sz="2000" b="1" dirty="0"/>
              <a:t>Colliders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e+/e- ring collider is a powerful yet simple scheme; advanced efficient schemes include energy recovery collider and muon collider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fluctuating sustainable energy: E management / dynamic operation </a:t>
            </a:r>
          </a:p>
          <a:p>
            <a:r>
              <a:rPr lang="en-US" sz="2000" b="1" dirty="0">
                <a:solidFill>
                  <a:srgbClr val="C00000"/>
                </a:solidFill>
                <a:sym typeface="Symbol" panose="05050102010706020507" pitchFamily="18" charset="2"/>
              </a:rPr>
              <a:t>	 </a:t>
            </a:r>
            <a:r>
              <a:rPr lang="en-US" sz="2000" b="1" dirty="0">
                <a:solidFill>
                  <a:srgbClr val="C00000"/>
                </a:solidFill>
              </a:rPr>
              <a:t>use </a:t>
            </a:r>
            <a:r>
              <a:rPr lang="en-GB" sz="2000" b="1" dirty="0">
                <a:solidFill>
                  <a:srgbClr val="C00000"/>
                </a:solidFill>
              </a:rPr>
              <a:t>surplus energy for RIs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</a:p>
          <a:p>
            <a:r>
              <a:rPr lang="en-US" sz="2000" b="1" dirty="0"/>
              <a:t>Technology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 err="1"/>
              <a:t>s.c.</a:t>
            </a:r>
            <a:r>
              <a:rPr lang="en-US" sz="2000" b="1" dirty="0"/>
              <a:t> magnets &amp; high Q cavities </a:t>
            </a:r>
            <a:r>
              <a:rPr lang="en-US" sz="2000" dirty="0"/>
              <a:t>are efficient, </a:t>
            </a:r>
            <a:r>
              <a:rPr lang="en-US" sz="2000" b="1" dirty="0">
                <a:solidFill>
                  <a:srgbClr val="C00000"/>
                </a:solidFill>
              </a:rPr>
              <a:t>higher temperature operation (HTS)</a:t>
            </a:r>
            <a:endParaRPr lang="en-US" sz="200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efficient RF sources, permanent magnets, </a:t>
            </a:r>
            <a:r>
              <a:rPr lang="en-US" sz="2000" dirty="0"/>
              <a:t>heat recovery &amp; photovoltaics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other: water &amp; He consumption, critical materials, managed lifecycle, carbon footprint, energy procurement, advanced energy production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568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FE845C-98CD-4A41-9EA7-D0DB52D2A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41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2532D00-BB35-44E7-90EF-630FD7C28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56" y="2342326"/>
            <a:ext cx="10515600" cy="778979"/>
          </a:xfrm>
        </p:spPr>
        <p:txBody>
          <a:bodyPr/>
          <a:lstStyle/>
          <a:p>
            <a:pPr algn="ctr"/>
            <a:r>
              <a:rPr lang="en-US" dirty="0"/>
              <a:t>Thank you for your attention.</a:t>
            </a:r>
            <a:endParaRPr lang="de-DE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9AF86523-ED7A-4105-8EAB-6C95C2019A5C}"/>
              </a:ext>
            </a:extLst>
          </p:cNvPr>
          <p:cNvSpPr txBox="1">
            <a:spLocks/>
          </p:cNvSpPr>
          <p:nvPr/>
        </p:nvSpPr>
        <p:spPr>
          <a:xfrm>
            <a:off x="3135745" y="4230255"/>
            <a:ext cx="5546437" cy="1902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sz="2000" dirty="0"/>
              <a:t>Many thanks for discussions and input:</a:t>
            </a:r>
          </a:p>
          <a:p>
            <a:pPr algn="ctr"/>
            <a:r>
              <a:rPr lang="en-US" sz="2000" dirty="0" err="1"/>
              <a:t>V.Yakovlev</a:t>
            </a:r>
            <a:r>
              <a:rPr lang="en-US" sz="2000" dirty="0"/>
              <a:t> (Fermilab), </a:t>
            </a:r>
            <a:r>
              <a:rPr lang="en-US" sz="2000" dirty="0" err="1"/>
              <a:t>V.Ziemann</a:t>
            </a:r>
            <a:r>
              <a:rPr lang="en-US" sz="2000" dirty="0"/>
              <a:t> (</a:t>
            </a:r>
            <a:r>
              <a:rPr lang="en-US" sz="2000" dirty="0" err="1"/>
              <a:t>U.Uppsala</a:t>
            </a:r>
            <a:r>
              <a:rPr lang="en-US" sz="2000" dirty="0"/>
              <a:t>), </a:t>
            </a:r>
          </a:p>
          <a:p>
            <a:pPr algn="ctr"/>
            <a:r>
              <a:rPr lang="en-US" sz="2000" dirty="0" err="1"/>
              <a:t>M.Jörg</a:t>
            </a:r>
            <a:r>
              <a:rPr lang="en-US" sz="2000" dirty="0"/>
              <a:t> (PSI), </a:t>
            </a:r>
            <a:r>
              <a:rPr lang="en-US" sz="2000" dirty="0" err="1"/>
              <a:t>D.Schulte</a:t>
            </a:r>
            <a:r>
              <a:rPr lang="en-US" sz="2000" dirty="0"/>
              <a:t>, </a:t>
            </a:r>
            <a:r>
              <a:rPr lang="en-US" sz="2000" dirty="0" err="1"/>
              <a:t>F.Zimmermann</a:t>
            </a:r>
            <a:r>
              <a:rPr lang="en-US" sz="2000" dirty="0"/>
              <a:t> (CERN).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108581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6A1B84FF-AED3-4714-A2E4-05D62B17E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4000" y="234502"/>
            <a:ext cx="10515600" cy="778979"/>
          </a:xfrm>
        </p:spPr>
        <p:txBody>
          <a:bodyPr/>
          <a:lstStyle/>
          <a:p>
            <a:r>
              <a:rPr lang="de-DE" dirty="0" err="1"/>
              <a:t>Accelerator</a:t>
            </a:r>
            <a:r>
              <a:rPr lang="de-DE" dirty="0"/>
              <a:t> </a:t>
            </a:r>
            <a:r>
              <a:rPr lang="de-DE" dirty="0" err="1"/>
              <a:t>driven</a:t>
            </a:r>
            <a:r>
              <a:rPr lang="de-DE" dirty="0"/>
              <a:t> Research </a:t>
            </a:r>
            <a:r>
              <a:rPr lang="de-DE" dirty="0" err="1"/>
              <a:t>Infrastructures</a:t>
            </a:r>
            <a:r>
              <a:rPr lang="de-DE" dirty="0"/>
              <a:t> (RI)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D427208-6391-486C-B55B-81A7AFB04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5</a:t>
            </a:fld>
            <a:endParaRPr lang="en-GB"/>
          </a:p>
        </p:txBody>
      </p:sp>
      <p:sp>
        <p:nvSpPr>
          <p:cNvPr id="18" name="Pfeil nach rechts 4">
            <a:extLst>
              <a:ext uri="{FF2B5EF4-FFF2-40B4-BE49-F238E27FC236}">
                <a16:creationId xmlns:a16="http://schemas.microsoft.com/office/drawing/2014/main" id="{89C59A11-C0B9-4037-A992-42D14D8DC09D}"/>
              </a:ext>
            </a:extLst>
          </p:cNvPr>
          <p:cNvSpPr/>
          <p:nvPr/>
        </p:nvSpPr>
        <p:spPr bwMode="auto">
          <a:xfrm>
            <a:off x="264000" y="1988528"/>
            <a:ext cx="1534671" cy="122478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lnSpc>
                <a:spcPts val="1500"/>
              </a:lnSpc>
              <a:spcBef>
                <a:spcPct val="0"/>
              </a:spcBef>
            </a:pPr>
            <a:r>
              <a:rPr lang="en-US" b="1"/>
              <a:t>g</a:t>
            </a:r>
            <a:r>
              <a:rPr lang="en-US" b="1" dirty="0"/>
              <a:t>rid power</a:t>
            </a:r>
          </a:p>
        </p:txBody>
      </p:sp>
      <p:sp>
        <p:nvSpPr>
          <p:cNvPr id="19" name="Pfeil nach rechts 5">
            <a:extLst>
              <a:ext uri="{FF2B5EF4-FFF2-40B4-BE49-F238E27FC236}">
                <a16:creationId xmlns:a16="http://schemas.microsoft.com/office/drawing/2014/main" id="{7D4B7B8B-3302-4CFA-823C-31B71139742C}"/>
              </a:ext>
            </a:extLst>
          </p:cNvPr>
          <p:cNvSpPr/>
          <p:nvPr/>
        </p:nvSpPr>
        <p:spPr bwMode="auto">
          <a:xfrm>
            <a:off x="4686316" y="1823513"/>
            <a:ext cx="1944216" cy="868027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lnSpc>
                <a:spcPts val="1500"/>
              </a:lnSpc>
              <a:spcBef>
                <a:spcPct val="0"/>
              </a:spcBef>
            </a:pPr>
            <a:r>
              <a:rPr lang="en-US" b="1"/>
              <a:t>primary b</a:t>
            </a:r>
            <a:r>
              <a:rPr lang="en-US" b="1" dirty="0"/>
              <a:t>eam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EC299441-7714-4ABE-BB79-76D7E5B74496}"/>
              </a:ext>
            </a:extLst>
          </p:cNvPr>
          <p:cNvSpPr/>
          <p:nvPr/>
        </p:nvSpPr>
        <p:spPr bwMode="auto">
          <a:xfrm>
            <a:off x="1991999" y="2703915"/>
            <a:ext cx="2449405" cy="51693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latin typeface="+mn-lt"/>
              </a:rPr>
              <a:t> auxiliary systems</a:t>
            </a: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29F29CB6-5A4A-4A39-8653-AB4970B44577}"/>
              </a:ext>
            </a:extLst>
          </p:cNvPr>
          <p:cNvSpPr/>
          <p:nvPr/>
        </p:nvSpPr>
        <p:spPr bwMode="auto">
          <a:xfrm>
            <a:off x="6800495" y="1988528"/>
            <a:ext cx="2854908" cy="123232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b="1" dirty="0">
                <a:latin typeface="+mn-lt"/>
              </a:rPr>
              <a:t>conversion target</a:t>
            </a: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undulators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/magnets</a:t>
            </a: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b="1" dirty="0">
                <a:latin typeface="+mn-lt"/>
              </a:rPr>
              <a:t>colliding beam insertion</a:t>
            </a: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…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36A17CF2-B265-492D-8C27-626C827E5C2C}"/>
              </a:ext>
            </a:extLst>
          </p:cNvPr>
          <p:cNvSpPr txBox="1"/>
          <p:nvPr/>
        </p:nvSpPr>
        <p:spPr>
          <a:xfrm>
            <a:off x="1992000" y="3414847"/>
            <a:ext cx="2449405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primary beam production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2A7F5CC-B93A-47EF-9E83-43ED41BF9A9A}"/>
              </a:ext>
            </a:extLst>
          </p:cNvPr>
          <p:cNvSpPr txBox="1"/>
          <p:nvPr/>
        </p:nvSpPr>
        <p:spPr>
          <a:xfrm>
            <a:off x="7029679" y="3358922"/>
            <a:ext cx="2052989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conversion to specific secondary radiation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3FED4447-07F2-407A-8539-BF3D319897A9}"/>
              </a:ext>
            </a:extLst>
          </p:cNvPr>
          <p:cNvSpPr txBox="1"/>
          <p:nvPr/>
        </p:nvSpPr>
        <p:spPr>
          <a:xfrm>
            <a:off x="4872000" y="3358922"/>
            <a:ext cx="1364756" cy="8020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electrons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protons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ions 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3DB89E2F-2405-4ADE-AD8B-3F4625F8FC37}"/>
              </a:ext>
            </a:extLst>
          </p:cNvPr>
          <p:cNvSpPr txBox="1"/>
          <p:nvPr/>
        </p:nvSpPr>
        <p:spPr>
          <a:xfrm>
            <a:off x="9768000" y="3358922"/>
            <a:ext cx="2280000" cy="8020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X-rays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neutrons, muons, neutrinos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exotic particles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C328D660-1989-4122-80C5-85E19C4F0ED2}"/>
              </a:ext>
            </a:extLst>
          </p:cNvPr>
          <p:cNvSpPr txBox="1"/>
          <p:nvPr/>
        </p:nvSpPr>
        <p:spPr>
          <a:xfrm>
            <a:off x="1798671" y="4535799"/>
            <a:ext cx="8303954" cy="1188882"/>
          </a:xfrm>
          <a:prstGeom prst="rect">
            <a:avLst/>
          </a:prstGeom>
          <a:noFill/>
          <a:ln w="38100">
            <a:noFill/>
          </a:ln>
        </p:spPr>
        <p:txBody>
          <a:bodyPr wrap="square" lIns="180000" tIns="180000" rIns="180000" bIns="18000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300"/>
              </a:spcAft>
              <a:buClr>
                <a:srgbClr val="000000"/>
              </a:buClr>
            </a:pPr>
            <a:r>
              <a:rPr lang="en-US" sz="2400" dirty="0">
                <a:latin typeface="Calibri"/>
                <a:sym typeface="Symbol"/>
              </a:rPr>
              <a:t>high level goal: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300"/>
              </a:spcAft>
              <a:buClr>
                <a:srgbClr val="000000"/>
              </a:buClr>
            </a:pPr>
            <a:r>
              <a:rPr lang="en-US" sz="2400" dirty="0">
                <a:latin typeface="Calibri"/>
                <a:sym typeface="Symbol"/>
              </a:rPr>
              <a:t>Science output per grid power, per operating/investment cost.</a:t>
            </a:r>
          </a:p>
        </p:txBody>
      </p:sp>
      <p:sp>
        <p:nvSpPr>
          <p:cNvPr id="30" name="Pfeil nach rechts 4">
            <a:extLst>
              <a:ext uri="{FF2B5EF4-FFF2-40B4-BE49-F238E27FC236}">
                <a16:creationId xmlns:a16="http://schemas.microsoft.com/office/drawing/2014/main" id="{83371041-D87A-4288-885C-A016E08D7E27}"/>
              </a:ext>
            </a:extLst>
          </p:cNvPr>
          <p:cNvSpPr/>
          <p:nvPr/>
        </p:nvSpPr>
        <p:spPr bwMode="auto">
          <a:xfrm>
            <a:off x="9906300" y="1988528"/>
            <a:ext cx="1733700" cy="1209369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radiation to</a:t>
            </a:r>
          </a:p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experiments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413A36E9-F7B4-60F7-063A-A7A883320247}"/>
              </a:ext>
            </a:extLst>
          </p:cNvPr>
          <p:cNvSpPr/>
          <p:nvPr/>
        </p:nvSpPr>
        <p:spPr bwMode="auto">
          <a:xfrm>
            <a:off x="1986014" y="1992983"/>
            <a:ext cx="2449405" cy="51693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/>
              <a:t>a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ccelerator</a:t>
            </a:r>
          </a:p>
        </p:txBody>
      </p:sp>
    </p:spTree>
    <p:extLst>
      <p:ext uri="{BB962C8B-B14F-4D97-AF65-F5344CB8AC3E}">
        <p14:creationId xmlns:p14="http://schemas.microsoft.com/office/powerpoint/2010/main" val="4155491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erader Verbinder 15"/>
          <p:cNvCxnSpPr/>
          <p:nvPr/>
        </p:nvCxnSpPr>
        <p:spPr>
          <a:xfrm flipH="1">
            <a:off x="3603703" y="2713528"/>
            <a:ext cx="13010" cy="29174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/>
          <p:cNvCxnSpPr/>
          <p:nvPr/>
        </p:nvCxnSpPr>
        <p:spPr>
          <a:xfrm flipH="1">
            <a:off x="6746488" y="2712338"/>
            <a:ext cx="13010" cy="29174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>
            <a:stCxn id="7" idx="2"/>
          </p:cNvCxnSpPr>
          <p:nvPr/>
        </p:nvCxnSpPr>
        <p:spPr>
          <a:xfrm flipH="1">
            <a:off x="9874405" y="2712338"/>
            <a:ext cx="13010" cy="29174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259188"/>
            <a:ext cx="10515600" cy="8949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Accelerator Concepts and Technologies </a:t>
            </a:r>
            <a:br>
              <a:rPr lang="en-US" dirty="0"/>
            </a:br>
            <a:r>
              <a:rPr lang="en-US" sz="1600" b="1" dirty="0"/>
              <a:t>[with emphasize on energy efficiency]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6</a:t>
            </a:fld>
            <a:endParaRPr lang="en-GB"/>
          </a:p>
        </p:txBody>
      </p:sp>
      <p:sp>
        <p:nvSpPr>
          <p:cNvPr id="5" name="Abgerundetes Rechteck 4"/>
          <p:cNvSpPr/>
          <p:nvPr/>
        </p:nvSpPr>
        <p:spPr bwMode="auto">
          <a:xfrm>
            <a:off x="2280425" y="1625094"/>
            <a:ext cx="2720899" cy="108724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/>
              <a:t>Proton Drivers </a:t>
            </a:r>
            <a:r>
              <a:rPr lang="de-DE" b="1" dirty="0" err="1"/>
              <a:t>with</a:t>
            </a:r>
            <a:r>
              <a:rPr lang="de-DE" b="1" dirty="0"/>
              <a:t> high </a:t>
            </a:r>
            <a:r>
              <a:rPr lang="de-DE" b="1" dirty="0" err="1"/>
              <a:t>intensity</a:t>
            </a:r>
            <a:r>
              <a:rPr lang="de-DE" b="1" dirty="0"/>
              <a:t> </a:t>
            </a:r>
            <a:r>
              <a:rPr lang="de-DE" b="1" dirty="0" err="1"/>
              <a:t>applications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" name="Abgerundetes Rechteck 5"/>
          <p:cNvSpPr/>
          <p:nvPr/>
        </p:nvSpPr>
        <p:spPr bwMode="auto">
          <a:xfrm>
            <a:off x="5402766" y="1625094"/>
            <a:ext cx="2720899" cy="108724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/>
              <a:t>Synchrotron Light </a:t>
            </a:r>
            <a:r>
              <a:rPr lang="de-DE" b="1" dirty="0" err="1"/>
              <a:t>Sources</a:t>
            </a:r>
            <a:r>
              <a:rPr lang="de-DE" b="1" dirty="0"/>
              <a:t> </a:t>
            </a:r>
            <a:r>
              <a:rPr lang="de-DE" b="1" dirty="0" err="1"/>
              <a:t>and</a:t>
            </a:r>
            <a:r>
              <a:rPr lang="de-DE" b="1" dirty="0"/>
              <a:t> FELs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" name="Abgerundetes Rechteck 6"/>
          <p:cNvSpPr/>
          <p:nvPr/>
        </p:nvSpPr>
        <p:spPr bwMode="auto">
          <a:xfrm>
            <a:off x="8526965" y="1625094"/>
            <a:ext cx="2720899" cy="108724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 err="1"/>
              <a:t>Particle</a:t>
            </a:r>
            <a:r>
              <a:rPr lang="de-DE" b="1" dirty="0"/>
              <a:t> </a:t>
            </a:r>
            <a:r>
              <a:rPr lang="de-DE" b="1" dirty="0" err="1"/>
              <a:t>Colliders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" name="Abgerundetes Rechteck 7"/>
          <p:cNvSpPr/>
          <p:nvPr/>
        </p:nvSpPr>
        <p:spPr bwMode="auto">
          <a:xfrm>
            <a:off x="2279960" y="3124932"/>
            <a:ext cx="8967439" cy="4850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Resonators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and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high Power</a:t>
            </a:r>
            <a:r>
              <a:rPr kumimoji="0" lang="de-DE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RF Systems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9" name="Abgerundetes Rechteck 8"/>
          <p:cNvSpPr/>
          <p:nvPr/>
        </p:nvSpPr>
        <p:spPr bwMode="auto">
          <a:xfrm>
            <a:off x="2279960" y="3867391"/>
            <a:ext cx="8967439" cy="4850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Accelerator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Magnets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and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Power</a:t>
            </a:r>
            <a:r>
              <a:rPr kumimoji="0" lang="de-DE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b="1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Supplies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" name="Abgerundetes Rechteck 9"/>
          <p:cNvSpPr/>
          <p:nvPr/>
        </p:nvSpPr>
        <p:spPr bwMode="auto">
          <a:xfrm>
            <a:off x="2279960" y="4609850"/>
            <a:ext cx="8967439" cy="4850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Cryogenic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Systems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1" name="Abgerundetes Rechteck 10"/>
          <p:cNvSpPr/>
          <p:nvPr/>
        </p:nvSpPr>
        <p:spPr bwMode="auto">
          <a:xfrm>
            <a:off x="2279960" y="5352308"/>
            <a:ext cx="8967439" cy="4850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 err="1"/>
              <a:t>C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omponent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de-DE" b="1" dirty="0" err="1"/>
              <a:t>C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ooling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, Air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Conditioning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,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Vacuum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, Instrumentation …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and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other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aux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.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systems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652346" y="1943495"/>
            <a:ext cx="1627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>
                <a:solidFill>
                  <a:srgbClr val="C00000"/>
                </a:solidFill>
              </a:rPr>
              <a:t>concepts</a:t>
            </a:r>
            <a:r>
              <a:rPr lang="de-DE" sz="2000" b="1" dirty="0">
                <a:solidFill>
                  <a:srgbClr val="C00000"/>
                </a:solidFill>
              </a:rPr>
              <a:t>, </a:t>
            </a:r>
            <a:r>
              <a:rPr lang="de-DE" sz="2000" b="1" dirty="0" err="1">
                <a:solidFill>
                  <a:srgbClr val="C00000"/>
                </a:solidFill>
              </a:rPr>
              <a:t>RI‘s</a:t>
            </a:r>
            <a:endParaRPr lang="de-CH" sz="2000" b="1" dirty="0">
              <a:solidFill>
                <a:srgbClr val="C00000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652346" y="4240518"/>
            <a:ext cx="1610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>
                <a:solidFill>
                  <a:srgbClr val="C00000"/>
                </a:solidFill>
              </a:rPr>
              <a:t>technologies</a:t>
            </a:r>
            <a:endParaRPr lang="de-CH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183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7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err="1"/>
              <a:t>Efficient</a:t>
            </a:r>
            <a:r>
              <a:rPr lang="de-DE" dirty="0"/>
              <a:t> </a:t>
            </a:r>
            <a:r>
              <a:rPr lang="de-DE" dirty="0" err="1"/>
              <a:t>Accelerator</a:t>
            </a:r>
            <a:r>
              <a:rPr lang="de-DE" dirty="0"/>
              <a:t> Technologies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48165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Accelerator</a:t>
            </a:r>
            <a:r>
              <a:rPr lang="de-DE" dirty="0"/>
              <a:t> Magnets </a:t>
            </a:r>
            <a:r>
              <a:rPr lang="de-DE" dirty="0" err="1"/>
              <a:t>with</a:t>
            </a:r>
            <a:r>
              <a:rPr lang="de-DE" dirty="0"/>
              <a:t> Permanent Magnet Material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8</a:t>
            </a:fld>
            <a:endParaRPr lang="en-GB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460" y="1720458"/>
            <a:ext cx="5171533" cy="4147921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7043625" y="5765872"/>
            <a:ext cx="373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 = 1.35 T		        g = -40.6 T/m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85D6F0E-F294-88F2-379A-CB32A37AF739}"/>
              </a:ext>
            </a:extLst>
          </p:cNvPr>
          <p:cNvSpPr txBox="1"/>
          <p:nvPr/>
        </p:nvSpPr>
        <p:spPr>
          <a:xfrm>
            <a:off x="6096000" y="1326117"/>
            <a:ext cx="5132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Dipole and Quad </a:t>
            </a:r>
            <a:r>
              <a:rPr lang="de-DE" dirty="0" err="1"/>
              <a:t>for</a:t>
            </a:r>
            <a:r>
              <a:rPr lang="de-DE" dirty="0"/>
              <a:t> SLS2.0, </a:t>
            </a:r>
            <a:r>
              <a:rPr lang="de-DE" dirty="0" err="1"/>
              <a:t>S.Sanfilippo</a:t>
            </a:r>
            <a:r>
              <a:rPr lang="de-DE" dirty="0"/>
              <a:t> et al (PSI)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79F86D6-CF9B-DAD9-1549-290782A92EF0}"/>
              </a:ext>
            </a:extLst>
          </p:cNvPr>
          <p:cNvSpPr txBox="1"/>
          <p:nvPr/>
        </p:nvSpPr>
        <p:spPr>
          <a:xfrm>
            <a:off x="680810" y="2432321"/>
            <a:ext cx="4704440" cy="2624340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180000" tIns="108000" rIns="180000" bIns="14400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b="1"/>
              <a:t>permanent magnets: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 err="1"/>
              <a:t>extremly</a:t>
            </a:r>
            <a:r>
              <a:rPr lang="en-GB" dirty="0"/>
              <a:t> compact </a:t>
            </a:r>
            <a:r>
              <a:rPr lang="en-GB" dirty="0">
                <a:sym typeface="Symbol" panose="05050102010706020507" pitchFamily="18" charset="2"/>
              </a:rPr>
              <a:t> low emittance lattices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>
                <a:sym typeface="Symbol" panose="05050102010706020507" pitchFamily="18" charset="2"/>
              </a:rPr>
              <a:t>no power consumption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>
                <a:sym typeface="Symbol" panose="05050102010706020507" pitchFamily="18" charset="2"/>
              </a:rPr>
              <a:t>no cooling, thus no heat introduced, no vibrations from cooling loop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ym typeface="Symbol" panose="05050102010706020507" pitchFamily="18" charset="2"/>
            </a:endParaRPr>
          </a:p>
          <a:p>
            <a:pPr marL="285750" indent="-285750">
              <a:buFont typeface="Calibri" panose="020F0502020204030204" pitchFamily="34" charset="0"/>
              <a:buChar char="-"/>
            </a:pPr>
            <a:r>
              <a:rPr lang="en-GB" dirty="0">
                <a:sym typeface="Symbol" panose="05050102010706020507" pitchFamily="18" charset="2"/>
              </a:rPr>
              <a:t>field tuning difficult</a:t>
            </a:r>
          </a:p>
          <a:p>
            <a:pPr marL="285750" indent="-285750">
              <a:buFont typeface="Calibri" panose="020F0502020204030204" pitchFamily="34" charset="0"/>
              <a:buChar char="-"/>
            </a:pPr>
            <a:r>
              <a:rPr lang="en-GB" dirty="0">
                <a:sym typeface="Symbol" panose="05050102010706020507" pitchFamily="18" charset="2"/>
              </a:rPr>
              <a:t>use of rare earth materials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82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Accelerator</a:t>
            </a:r>
            <a:r>
              <a:rPr lang="de-DE" dirty="0"/>
              <a:t> Magnets </a:t>
            </a:r>
            <a:r>
              <a:rPr lang="de-DE" dirty="0" err="1"/>
              <a:t>with</a:t>
            </a:r>
            <a:r>
              <a:rPr lang="de-DE" dirty="0"/>
              <a:t> High </a:t>
            </a:r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Superconductor</a:t>
            </a:r>
            <a:r>
              <a:rPr lang="de-DE" dirty="0"/>
              <a:t> Coils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9</a:t>
            </a:fld>
            <a:endParaRPr lang="en-GB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846" y="1817035"/>
            <a:ext cx="2986022" cy="3534679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7794325-EB32-5EA4-BB46-45357B226776}"/>
              </a:ext>
            </a:extLst>
          </p:cNvPr>
          <p:cNvSpPr txBox="1"/>
          <p:nvPr/>
        </p:nvSpPr>
        <p:spPr>
          <a:xfrm>
            <a:off x="777510" y="1817035"/>
            <a:ext cx="6602427" cy="3455337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180000" tIns="108000" rIns="180000" bIns="14400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b="1"/>
              <a:t>magnets with High Temperature Superconductor (HTS) coils: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/>
              <a:t>medium fields for all applications (high fields in block config.) 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 err="1">
                <a:sym typeface="Symbol" panose="05050102010706020507" pitchFamily="18" charset="2"/>
              </a:rPr>
              <a:t>ReBCO</a:t>
            </a:r>
            <a:r>
              <a:rPr lang="en-GB" dirty="0">
                <a:sym typeface="Symbol" panose="05050102010706020507" pitchFamily="18" charset="2"/>
              </a:rPr>
              <a:t> and Bi-2212 materials are studied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>
                <a:sym typeface="Symbol" panose="05050102010706020507" pitchFamily="18" charset="2"/>
              </a:rPr>
              <a:t>no ohmic losses, can replace power hungry large aperture dipoles/quads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>
                <a:sym typeface="Symbol" panose="05050102010706020507" pitchFamily="18" charset="2"/>
              </a:rPr>
              <a:t>cryogen free conduction-cooling possible (no He)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>
                <a:sym typeface="Symbol" panose="05050102010706020507" pitchFamily="18" charset="2"/>
              </a:rPr>
              <a:t>much improved cryogenic efficiency at elevated temperatures (e.g. 4.5K…15K instead 2K)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ym typeface="Symbol" panose="05050102010706020507" pitchFamily="18" charset="2"/>
            </a:endParaRPr>
          </a:p>
          <a:p>
            <a:pPr marL="285750" indent="-285750">
              <a:buFont typeface="Calibri" panose="020F0502020204030204" pitchFamily="34" charset="0"/>
              <a:buChar char="-"/>
            </a:pPr>
            <a:r>
              <a:rPr lang="en-GB" dirty="0">
                <a:sym typeface="Symbol" panose="05050102010706020507" pitchFamily="18" charset="2"/>
              </a:rPr>
              <a:t>today expensive materials</a:t>
            </a:r>
          </a:p>
          <a:p>
            <a:pPr marL="285750" indent="-285750">
              <a:buFont typeface="Calibri" panose="020F0502020204030204" pitchFamily="34" charset="0"/>
              <a:buChar char="-"/>
            </a:pPr>
            <a:r>
              <a:rPr lang="en-GB" dirty="0">
                <a:sym typeface="Symbol" panose="05050102010706020507" pitchFamily="18" charset="2"/>
              </a:rPr>
              <a:t>field ramping and field quality difficult (wide tapes)</a:t>
            </a:r>
            <a:endParaRPr lang="en-GB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3B38896-4930-614A-3E15-5F96622D63BE}"/>
              </a:ext>
            </a:extLst>
          </p:cNvPr>
          <p:cNvSpPr txBox="1"/>
          <p:nvPr/>
        </p:nvSpPr>
        <p:spPr>
          <a:xfrm>
            <a:off x="7816846" y="5555182"/>
            <a:ext cx="2986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/>
              <a:t>solenoid</a:t>
            </a:r>
            <a:r>
              <a:rPr lang="de-DE" sz="1400" dirty="0"/>
              <a:t> </a:t>
            </a:r>
            <a:r>
              <a:rPr lang="de-DE" sz="1400" dirty="0" err="1"/>
              <a:t>test</a:t>
            </a:r>
            <a:r>
              <a:rPr lang="de-DE" sz="1400" dirty="0"/>
              <a:t> </a:t>
            </a:r>
            <a:r>
              <a:rPr lang="de-DE" sz="1400" dirty="0" err="1"/>
              <a:t>magnet</a:t>
            </a:r>
            <a:r>
              <a:rPr lang="de-DE" sz="1400" dirty="0"/>
              <a:t>, 18T @ 12K</a:t>
            </a:r>
          </a:p>
          <a:p>
            <a:pPr algn="ctr"/>
            <a:r>
              <a:rPr lang="de-DE" sz="1400" dirty="0"/>
              <a:t>PSI/CHART, </a:t>
            </a:r>
            <a:r>
              <a:rPr lang="de-DE" sz="1400" dirty="0" err="1"/>
              <a:t>B.Auchmann</a:t>
            </a:r>
            <a:r>
              <a:rPr lang="de-DE" sz="1400" dirty="0"/>
              <a:t> et al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8947580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320.9598"/>
  <p:tag name="LATEXADDIN" val="\documentclass{article}&#10;\IfFileExists{C:/DriveO/EPFL/Course/style/Mikes.tex}{\input{C:/DriveO/EPFL/Course/style/Mikes.tex}&#10;}{\input{C:/O/EPFL/Course/style/Mikes.tex}}&#10;\begin{align*}&#10;\log Q_0&#10;\end{align*}&#10;\end{document}"/>
  <p:tag name="IGUANATEXSIZE" val="20"/>
  <p:tag name="IGUANATEXCURSOR" val="187"/>
  <p:tag name="TRANSPARENCY" val="Wahr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,237"/>
  <p:tag name="ORIGINALWIDTH" val="305,2118"/>
  <p:tag name="LATEXADDIN" val="\documentclass{article}&#10;\IfFileExists{C:/DriveO/EPFL/Course/style/Mikes.tex}{\input{C:/DriveO/EPFL/Course/style/Mikes.tex}&#10;}{\input{C:/O/EPFL/Course/style/Mikes.tex}}&#10;\begin{align*}&#10;P_\rm{beam}&#10;\end{align*}&#10;\end{document}"/>
  <p:tag name="IGUANATEXSIZE" val="20"/>
  <p:tag name="IGUANATEXCURSOR" val="192"/>
  <p:tag name="TRANSPARENCY" val="Wahr"/>
  <p:tag name="FILENAME" val=""/>
  <p:tag name="LATEXENGINEID" val="0"/>
  <p:tag name="TEMPFOLDER" val="C:\Users\seidel\tmp\"/>
  <p:tag name="LATEXFORMHEIGHT" val="312"/>
  <p:tag name="LATEXFORMWIDTH" val="384"/>
  <p:tag name="LATEXFORMWRAP" val="Wahr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1,2186"/>
  <p:tag name="ORIGINALWIDTH" val="1193,851"/>
  <p:tag name="LATEXADDIN" val="\documentclass{article}&#10;\usepackage{amsmath}&#10;\pagestyle{empty}&#10;\begin{document}&#10;&#10;$P_\mathrm{SR} \propto I_\mathrm{beam} \,&#10;\left( \frac{E}{m_0} \right )^4&#10;\frac{1}{R} $&#10;&#10;&#10;\end{document}"/>
  <p:tag name="IGUANATEXSIZE" val="20"/>
  <p:tag name="IGUANATEXCURSOR" val="140"/>
  <p:tag name="TRANSPARENCY" val="Wahr"/>
  <p:tag name="FILENAME" val=""/>
  <p:tag name="LATEXENGINEID" val="0"/>
  <p:tag name="TEMPFOLDER" val="C:\Users\seidel\tmp\"/>
  <p:tag name="LATEXFORMHEIGHT" val="312"/>
  <p:tag name="LATEXFORMWIDTH" val="384"/>
  <p:tag name="LATEXFORMWRAP" val="Wahr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L_\mathrm{lin.col.} \propto H_D &#10;\sqrt{\frac{\delta_E}{\varepsilon_{x,n}}} P_\mathrm{beam} $&#10;&#10;&#10;\end{document}"/>
  <p:tag name="IGUANATEXSIZE" val="2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L_\mathrm{mu.col.} \propto &#10;B \frac{N_0}{\varepsilon_{xy,n}}\, \gamma\, P_\mathrm{beam}&#10;$&#10;\end{document}"/>
  <p:tag name="IGUANATEXSIZE" val="2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8.2115"/>
  <p:tag name="ORIGINALWIDTH" val="1746.532"/>
  <p:tag name="LATEXADDIN" val="\documentclass{article}&#10;\IfFileExists{C:/DriveO/EPFL/Course/style/Mikes.tex}{\input{C:/DriveO/EPFL/Course/style/Mikes.tex}&#10;}{\input{C:/O/EPFL/Course/style/Mikes.tex}}&#10;\begin{align*}&#10;P_\mathrm{SR} &amp; \approx 5\,\mathrm{MW} \\&#10;&amp; \rightarrow P_\rm{grid, SR} \approx 100\rm{MW} \, (17\%)&#10;\end{align*}&#10;\end{document}"/>
  <p:tag name="IGUANATEXSIZE" val="20"/>
  <p:tag name="IGUANATEXCURSOR" val="261"/>
  <p:tag name="TRANSPARENCY" val="True"/>
  <p:tag name="FILENAME" val=""/>
  <p:tag name="LATEXENGINEID" val="0"/>
  <p:tag name="TEMPFOLDER" val="c:\temp\"/>
  <p:tag name="LATEXFORMHEIGHT" val="552"/>
  <p:tag name="LATEXFORMWIDTH" val="572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1,7135"/>
  <p:tag name="ORIGINALWIDTH" val="2219,722"/>
  <p:tag name="LATEXADDIN" val="\documentclass{article}&#10;\IfFileExists{C:/DriveO/EPFL/Course/style/Mikes.tex}{\input{C:/DriveO/EPFL/Course/style/Mikes.tex}&#10;}{\input{C:/O/EPFL/Course/style/Mikes.tex}}&#10;\begin{align*}&#10;Q_\gamma = \omega \frac{E_\rm{stored}}{P_\rm{dissipated}} &#10;= 2 \pi \frac{E}{\tau P_\gamma} = &#10;2\pi \frac{E}{U_0} \gg 1&#10;\end{align*}&#10;\end{document}"/>
  <p:tag name="IGUANATEXSIZE" val="20"/>
  <p:tag name="IGUANATEXCURSOR" val="26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1.4661"/>
  <p:tag name="ORIGINALWIDTH" val="746.1567"/>
  <p:tag name="LATEXADDIN" val="\documentclass{article}&#10;\IfFileExists{C:/DriveO/EPFL/Course/style/Mikes.tex}{\input{C:/DriveO/EPFL/Course/style/Mikes.tex}&#10;}{\input{C:/O/EPFL/Course/style/Mikes.tex}}&#10;\begin{align*}&#10;Q_\gamma = \frac{3}{2} \frac{\rho}{r_{c}} \gamma^{-3}&#10;\end{align*}&#10;\end{document}"/>
  <p:tag name="IGUANATEXSIZE" val="20"/>
  <p:tag name="IGUANATEXCURSOR" val="203"/>
  <p:tag name="TRANSPARENCY" val="Wahr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7.24032"/>
  <p:tag name="ORIGINALWIDTH" val="121.4848"/>
  <p:tag name="LATEXADDIN" val="\documentclass{article}&#10;\IfFileExists{C:/DriveO/EPFL/Course/style/Mikes.tex}{\input{C:/DriveO/EPFL/Course/style/Mikes.tex}&#10;}{\input{C:/O/EPFL/Course/style/Mikes.tex}}&#10;\begin{align*}&#10;e^-&#10;\end{align*}&#10;\end{document}"/>
  <p:tag name="IGUANATEXSIZE" val="20"/>
  <p:tag name="IGUANATEXCURSOR" val="185"/>
  <p:tag name="TRANSPARENCY" val="Wahr"/>
  <p:tag name="FILENAME" val=""/>
  <p:tag name="LATEXENGINEID" val="0"/>
  <p:tag name="TEMPFOLDER" val="C:\Users\Mike\Documents\tmp\"/>
  <p:tag name="LATEXFORMHEIGHT" val="552"/>
  <p:tag name="LATEXFORMWIDTH" val="572"/>
  <p:tag name="LATEXFORMWRAP" val="Wahr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2366"/>
  <p:tag name="ORIGINALWIDTH" val="237.7203"/>
  <p:tag name="LATEXADDIN" val="\documentclass{article}&#10;\IfFileExists{C:/DriveO/EPFL/Course/style/Mikes.tex}{\input{C:/DriveO/EPFL/Course/style/Mikes.tex}&#10;}{\input{C:/O/EPFL/Course/style/Mikes.tex}}&#10;\begin{align*}&#10;N e^+&#10;\end{align*}&#10;\end{document}"/>
  <p:tag name="IGUANATEXSIZE" val="20"/>
  <p:tag name="IGUANATEXCURSOR" val="187"/>
  <p:tag name="TRANSPARENCY" val="Wahr"/>
  <p:tag name="FILENAME" val=""/>
  <p:tag name="LATEXENGINEID" val="0"/>
  <p:tag name="TEMPFOLDER" val="C:\Users\Mike\Documents\tmp\"/>
  <p:tag name="LATEXFORMHEIGHT" val="552"/>
  <p:tag name="LATEXFORMWIDTH" val="572"/>
  <p:tag name="LATEXFORMWRAP" val="Wahr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5.845"/>
  <p:tag name="ORIGINALWIDTH" val="626.1718"/>
  <p:tag name="LATEXADDIN" val="\documentclass{article}&#10;\IfFileExists{C:/DriveO/EPFL/Course/style/Mikes.tex}{\input{C:/DriveO/EPFL/Course/style/Mikes.tex}&#10;}{\input{C:/O/EPFL/Course/style/Mikes.tex}}&#10;\begin{align*}&#10;\frac{\delta E}{E} &amp; \approx 10^{-3} \\[4pt]&#10;\sigma_z &amp; \propto \frac{1}{\delta E} \\[4pt]&#10;\beta^*_{x,y} &amp; \propto \sigma_z \\[4pt]&#10;\beta^*_{x,y} &amp; \propto \frac{1}{\gamma}&#10;\end{align*}&#10;\end{document}"/>
  <p:tag name="IGUANATEXSIZE" val="20"/>
  <p:tag name="IGUANATEXCURSOR" val="320"/>
  <p:tag name="TRANSPARENCY" val="True"/>
  <p:tag name="FILENAME" val=""/>
  <p:tag name="LATEXENGINEID" val="0"/>
  <p:tag name="TEMPFOLDER" val="c:\temp\"/>
  <p:tag name="LATEXFORMHEIGHT" val="346.5"/>
  <p:tag name="LATEXFORMWIDTH" val="858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97.4503"/>
  <p:tag name="ORIGINALWIDTH" val="940.3824"/>
  <p:tag name="LATEXADDIN" val="\documentclass{article}&#10;\IfFileExists{C:/DriveO/EPFL/Course/style/Mikes.tex}{\input{C:/DriveO/EPFL/Course/style/Mikes.tex}&#10;}{\input{C:/O/EPFL/Course/style/Mikes.tex}}&#10;\begin{align*}&#10;P_\mathrm{dissip} = \frac{U_a^2}&#10;{\left(\frac{R}{Q}\right) Q_0}&#10;\end{align*}&#10;\end{document}"/>
  <p:tag name="IGUANATEXSIZE" val="20"/>
  <p:tag name="IGUANATEXCURSOR" val="246"/>
  <p:tag name="TRANSPARENCY" val="Wahr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7.709"/>
  <p:tag name="ORIGINALWIDTH" val="2566.179"/>
  <p:tag name="LATEXADDIN" val="\documentclass{article}&#10;\IfFileExists{C:/DriveO/EPFL/Course/style/Mikes.tex}{\input{C:/DriveO/EPFL/Course/style/Mikes.tex}&#10;}{\input{C:/O/EPFL/Course/style/Mikes.tex}}&#10;\begin{align*}&#10;\mathcal{L} \propto \frac{N^2}{\sigma_x \sigma_y} \propto &#10;\frac{N^2}{\sqrt{\varepsilon_x \beta^*_x \varepsilon_y \beta^*_y}} \propto&#10;\frac{N^2}{\varepsilon_n} \gamma^2 \propto&#10;\frac{N}{\varepsilon_n} \gamma P_\rm{beam}&#10;\end{align*}&#10;\end{document}"/>
  <p:tag name="IGUANATEXSIZE" val="20"/>
  <p:tag name="IGUANATEXCURSOR" val="303"/>
  <p:tag name="TRANSPARENCY" val="True"/>
  <p:tag name="FILENAME" val=""/>
  <p:tag name="LATEXENGINEID" val="0"/>
  <p:tag name="TEMPFOLDER" val="c:\temp\"/>
  <p:tag name="LATEXFORMHEIGHT" val="552"/>
  <p:tag name="LATEXFORMWIDTH" val="572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9861"/>
  <p:tag name="ORIGINALWIDTH" val="467.9415"/>
  <p:tag name="LATEXADDIN" val="\documentclass{article}&#10;\IfFileExists{C:/DriveO/EPFL/Course/style/Mikes.tex}{\input{C:/DriveO/EPFL/Course/style/Mikes.tex}&#10;}{\input{C:/O/EPFL/Course/style/Mikes.tex}}&#10;\begin{align*}&#10;E = m c^2&#10;\end{align*}&#10;\end{document}"/>
  <p:tag name="IGUANATEXSIZE" val="20"/>
  <p:tag name="IGUANATEXCURSOR" val="191"/>
  <p:tag name="TRANSPARENCY" val="True"/>
  <p:tag name="FILENAME" val=""/>
  <p:tag name="LATEXENGINEID" val="0"/>
  <p:tag name="TEMPFOLDER" val="c:\temp\"/>
  <p:tag name="LATEXFORMHEIGHT" val="355"/>
  <p:tag name="LATEXFORMWIDTH" val="858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6.7116"/>
  <p:tag name="ORIGINALWIDTH" val="2226.472"/>
  <p:tag name="LATEXADDIN" val="\documentclass{article}&#10;\IfFileExists{C:/DriveO/EPFL/Course/style/Mikes.tex}{\input{C:/DriveO/EPFL/Course/style/Mikes.tex}&#10;}{\input{C:/O/EPFL/Course/style/Mikes.tex}}&#10;\begin{align*}&#10;\rm{COP} = \left(&#10;\frac{W_c}{Q_\rm{in}}&#10;\right)_\rm{Carnot} =&#10;\frac{T_0 - T}{T}, ~ {\scriptstyle&#10;T_0 = 293\,\rm{K} }&#10;\end{align*}&#10;\end{document}"/>
  <p:tag name="IGUANATEXSIZE" val="20"/>
  <p:tag name="IGUANATEXCURSOR" val="278"/>
  <p:tag name="TRANSPARENCY" val="Wahr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4844"/>
  <p:tag name="ORIGINALWIDTH" val="1113.611"/>
  <p:tag name="LATEXADDIN" val="\documentclass{article}&#10;\IfFileExists{C:/DriveO/EPFL/Course/style/Mikes.tex}{\input{C:/DriveO/EPFL/Course/style/Mikes.tex}&#10;}{\input{C:/O/EPFL/Course/style/Mikes.tex}}&#10;\begin{align*}&#10;P_\mathrm{cryo} = &#10;\mathrm{COP}\cdot P_\mathrm{dissip} &#10;\end{align*}&#10;\end{document}"/>
  <p:tag name="IGUANATEXSIZE" val="20"/>
  <p:tag name="IGUANATEXCURSOR" val="21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55.943"/>
  <p:tag name="ORIGINALWIDTH" val="1931.009"/>
  <p:tag name="LATEXADDIN" val="\documentclass{article}&#10;\IfFileExists{C:/DriveO/EPFL/Course/style/Mikes.tex}{\input{C:/DriveO/EPFL/Course/style/Mikes.tex}&#10;}{\input{C:/O/EPFL/Course/style/Mikes.tex}}&#10;\begin{align*}&#10;P_\mathrm{grid} &amp;= P_\mathrm{cryo} + P_\mathrm{\scriptscriptstyle RF} \\&#10;&amp;= \mathrm{COP}\cdot P_\mathrm{dissip}&#10;+ \frac{1}{\eta_\mathrm{\scriptscriptstyle RF}} &#10;\,\, \Delta P_\mathrm{beam}&#10;\end{align*}&#10;\end{document}"/>
  <p:tag name="IGUANATEXSIZE" val="20"/>
  <p:tag name="IGUANATEXCURSOR" val="340"/>
  <p:tag name="TRANSPARENCY" val="True"/>
  <p:tag name="FILENAME" val=""/>
  <p:tag name="LATEXENGINEID" val="0"/>
  <p:tag name="TEMPFOLDER" val="c:\temp\"/>
  <p:tag name="LATEXFORMHEIGHT" val="552"/>
  <p:tag name="LATEXFORMWIDTH" val="572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5,4631"/>
  <p:tag name="ORIGINALWIDTH" val="874,3907"/>
  <p:tag name="LATEXADDIN" val="\documentclass{article}&#10;\IfFileExists{C:/DriveO/EPFL/Course/style/Mikes.tex}{\input{C:/DriveO/EPFL/Course/style/Mikes.tex}&#10;}{\input{C:/O/EPFL/Course/style/Mikes.tex}}&#10;\begin{align*}&#10;\eta_\rm{total} = \frac{\Delta P_\rm{beam}}{P_\rm{grid}}&#10;\end{align*}&#10;\end{document}"/>
  <p:tag name="IGUANATEXSIZE" val="20"/>
  <p:tag name="IGUANATEXCURSOR" val="238"/>
  <p:tag name="TRANSPARENCY" val="Wahr"/>
  <p:tag name="FILENAME" val=""/>
  <p:tag name="LATEXENGINEID" val="0"/>
  <p:tag name="TEMPFOLDER" val="C:\Users\seidel\tmp\"/>
  <p:tag name="LATEXFORMHEIGHT" val="552"/>
  <p:tag name="LATEXFORMWIDTH" val="572"/>
  <p:tag name="LATEXFORMWRAP" val="Wahr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0,9636"/>
  <p:tag name="ORIGINALWIDTH" val="841,3948"/>
  <p:tag name="LATEXADDIN" val="\documentclass{article}&#10;\IfFileExists{C:/DriveO/EPFL/Course/style/Mikes.tex}{\input{C:/DriveO/EPFL/Course/style/Mikes.tex}&#10;}{\input{C:/O/EPFL/Course/style/Mikes.tex}}&#10;\begin{align*}&#10;\eta_\rm{total} = \frac{P_{\gamma, \rm{users}}}{P_\rm{grid}}&#10;\end{align*}&#10;\end{document}"/>
  <p:tag name="IGUANATEXSIZE" val="20"/>
  <p:tag name="IGUANATEXCURSOR" val="237"/>
  <p:tag name="TRANSPARENCY" val="Wahr"/>
  <p:tag name="FILENAME" val=""/>
  <p:tag name="LATEXENGINEID" val="0"/>
  <p:tag name="TEMPFOLDER" val="C:\Users\seidel\tmp\"/>
  <p:tag name="LATEXFORMHEIGHT" val="552"/>
  <p:tag name="LATEXFORMWIDTH" val="572"/>
  <p:tag name="LATEXFORMWRAP" val="Wahr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.2347"/>
  <p:tag name="ORIGINALWIDTH" val="128.9839"/>
  <p:tag name="LATEXADDIN" val="\documentclass{article}&#10;\IfFileExists{C:/DriveO/EPFL/Course/style/Mikes.tex}{\input{C:/DriveO/EPFL/Course/style/Mikes.tex}&#10;}{\input{C:/O/EPFL/Course/style/Mikes.tex}}&#10;\begin{align*}&#10;P_\gamma&#10;\end{align*}&#10;\end{document}"/>
  <p:tag name="IGUANATEXSIZE" val="20"/>
  <p:tag name="IGUANATEXCURSOR" val="190"/>
  <p:tag name="TRANSPARENCY" val="Wahr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1,4848"/>
  <p:tag name="ORIGINALWIDTH" val="243,7195"/>
  <p:tag name="LATEXADDIN" val="\documentclass{article}&#10;\IfFileExists{C:/DriveO/EPFL/Course/style/Mikes.tex}{\input{C:/DriveO/EPFL/Course/style/Mikes.tex}&#10;}{\input{C:/O/EPFL/Course/style/Mikes.tex}}&#10;\begin{align*}&#10;P_\rm{grid}&#10;\end{align*}&#10;\end{document}"/>
  <p:tag name="IGUANATEXSIZE" val="20"/>
  <p:tag name="IGUANATEXCURSOR" val="192"/>
  <p:tag name="TRANSPARENCY" val="Wahr"/>
  <p:tag name="FILENAME" val=""/>
  <p:tag name="LATEXENGINEID" val="0"/>
  <p:tag name="TEMPFOLDER" val="C:\Users\seidel\tmp\"/>
  <p:tag name="LATEXFORMHEIGHT" val="312"/>
  <p:tag name="LATEXFORMWIDTH" val="384"/>
  <p:tag name="LATEXFORMWRAP" val="Wahr"/>
  <p:tag name="BITMAPVECTOR" val="0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noFill/>
        <a:ln w="38100" cap="flat" cmpd="sng" algn="ctr">
          <a:solidFill>
            <a:srgbClr val="C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108000" rIns="91440" bIns="7200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ts val="1800"/>
          </a:lnSpc>
          <a:spcBef>
            <a:spcPct val="0"/>
          </a:spcBef>
          <a:buClrTx/>
          <a:buSzTx/>
          <a:buFontTx/>
          <a:buNone/>
          <a:tabLst/>
          <a:defRPr kumimoji="0" b="1" i="0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+mn-lt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3450</Words>
  <Application>Microsoft Office PowerPoint</Application>
  <PresentationFormat>Widescreen</PresentationFormat>
  <Paragraphs>667</Paragraphs>
  <Slides>41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0" baseType="lpstr">
      <vt:lpstr>Arial</vt:lpstr>
      <vt:lpstr>Calibri</vt:lpstr>
      <vt:lpstr>Calibri Light</vt:lpstr>
      <vt:lpstr>Montserrat</vt:lpstr>
      <vt:lpstr>Symbol</vt:lpstr>
      <vt:lpstr>Times New Roman</vt:lpstr>
      <vt:lpstr>Wingdings</vt:lpstr>
      <vt:lpstr>Office</vt:lpstr>
      <vt:lpstr>Graph</vt:lpstr>
      <vt:lpstr>Sustainability of Particle Accelerators</vt:lpstr>
      <vt:lpstr>PowerPoint Presentation</vt:lpstr>
      <vt:lpstr>Energy Consumption - Motivation</vt:lpstr>
      <vt:lpstr>Community Activities on Sustainability</vt:lpstr>
      <vt:lpstr>Accelerator driven Research Infrastructures (RI)</vt:lpstr>
      <vt:lpstr>Accelerator Concepts and Technologies  [with emphasize on energy efficiency]</vt:lpstr>
      <vt:lpstr>Efficient Accelerator Technologies</vt:lpstr>
      <vt:lpstr>Accelerator Magnets with Permanent Magnet Material</vt:lpstr>
      <vt:lpstr>Accelerator Magnets with High Temperature Superconductor Coils</vt:lpstr>
      <vt:lpstr>Efficient RF Power Sources</vt:lpstr>
      <vt:lpstr>Technology R&amp;D: Superconducting RF at higher temperature</vt:lpstr>
      <vt:lpstr>Proton Driver Accelerators  or: Best attainable Grid-to-Beam efficiency?</vt:lpstr>
      <vt:lpstr>Comparison: Megawatt p-Drivers</vt:lpstr>
      <vt:lpstr>Superconducting Linac :  High Efficiency Potential  example: PIP-II design of Fermilab</vt:lpstr>
      <vt:lpstr>Low Loss Superconducting Resonators</vt:lpstr>
      <vt:lpstr>Cryogenic Efficiency</vt:lpstr>
      <vt:lpstr>Powerflow s.c. Linac – Minimum System Example for a Single Cavity</vt:lpstr>
      <vt:lpstr>Light Sources</vt:lpstr>
      <vt:lpstr>Synchrotron Light Sources and Free Electron Lasers</vt:lpstr>
      <vt:lpstr>Example Swiss Light Source SLS and its Upgrade</vt:lpstr>
      <vt:lpstr>Free Electron Laser </vt:lpstr>
      <vt:lpstr>Particle Colliders</vt:lpstr>
      <vt:lpstr>Colliders - Concepts</vt:lpstr>
      <vt:lpstr>Colliders Types and Power Drivers</vt:lpstr>
      <vt:lpstr>Ring Collider</vt:lpstr>
      <vt:lpstr>FCC-ee – Optimized Lepton Ring Collider</vt:lpstr>
      <vt:lpstr>Overview Lepton Proposals</vt:lpstr>
      <vt:lpstr>Ring vs. Linear Collider</vt:lpstr>
      <vt:lpstr>Combining Linear- and Ring-Collider  using the ERL Concept</vt:lpstr>
      <vt:lpstr>Muon Collider – Efficient at Highest Energies</vt:lpstr>
      <vt:lpstr>Energy scaling of the Muon Collider </vt:lpstr>
      <vt:lpstr>PowerPoint Presentation</vt:lpstr>
      <vt:lpstr>PowerPoint Presentation</vt:lpstr>
      <vt:lpstr>Petra Zapp (IEK-STE), excerpt: Comparison of Wind Generator Types </vt:lpstr>
      <vt:lpstr>B.Shepherd (STFC): Electromagnet Operation vs. Manufacturing Footprint </vt:lpstr>
      <vt:lpstr>Supporting measures to increase sustainability of accelerators</vt:lpstr>
      <vt:lpstr>B.List et al: CLIC CO2 Footprint, Tunnel Cross Sections</vt:lpstr>
      <vt:lpstr>The Future – Fluctuating Energy Sources</vt:lpstr>
      <vt:lpstr>Comment on Energy Production (actually Conversion)</vt:lpstr>
      <vt:lpstr>Summary Particle Accelerators</vt:lpstr>
      <vt:lpstr>Thank you for your attention.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more efficient Particle Accelerators – a Review</dc:title>
  <dc:creator>Mike Seidel</dc:creator>
  <cp:lastModifiedBy>Mike Seidel</cp:lastModifiedBy>
  <cp:revision>331</cp:revision>
  <cp:lastPrinted>2022-06-08T18:47:56Z</cp:lastPrinted>
  <dcterms:created xsi:type="dcterms:W3CDTF">2022-03-07T16:25:36Z</dcterms:created>
  <dcterms:modified xsi:type="dcterms:W3CDTF">2024-09-28T21:05:40Z</dcterms:modified>
</cp:coreProperties>
</file>