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7" r:id="rId1"/>
  </p:sldMasterIdLst>
  <p:notesMasterIdLst>
    <p:notesMasterId r:id="rId93"/>
  </p:notesMasterIdLst>
  <p:handoutMasterIdLst>
    <p:handoutMasterId r:id="rId94"/>
  </p:handoutMasterIdLst>
  <p:sldIdLst>
    <p:sldId id="497" r:id="rId2"/>
    <p:sldId id="498" r:id="rId3"/>
    <p:sldId id="600" r:id="rId4"/>
    <p:sldId id="582" r:id="rId5"/>
    <p:sldId id="583" r:id="rId6"/>
    <p:sldId id="499" r:id="rId7"/>
    <p:sldId id="502" r:id="rId8"/>
    <p:sldId id="503" r:id="rId9"/>
    <p:sldId id="622" r:id="rId10"/>
    <p:sldId id="621" r:id="rId11"/>
    <p:sldId id="506" r:id="rId12"/>
    <p:sldId id="616" r:id="rId13"/>
    <p:sldId id="509" r:id="rId14"/>
    <p:sldId id="510" r:id="rId15"/>
    <p:sldId id="512" r:id="rId16"/>
    <p:sldId id="513" r:id="rId17"/>
    <p:sldId id="514" r:id="rId18"/>
    <p:sldId id="515" r:id="rId19"/>
    <p:sldId id="516" r:id="rId20"/>
    <p:sldId id="517" r:id="rId21"/>
    <p:sldId id="518" r:id="rId22"/>
    <p:sldId id="519" r:id="rId23"/>
    <p:sldId id="607" r:id="rId24"/>
    <p:sldId id="608" r:id="rId25"/>
    <p:sldId id="520" r:id="rId26"/>
    <p:sldId id="603" r:id="rId27"/>
    <p:sldId id="604" r:id="rId28"/>
    <p:sldId id="522" r:id="rId29"/>
    <p:sldId id="523" r:id="rId30"/>
    <p:sldId id="524" r:id="rId31"/>
    <p:sldId id="525" r:id="rId32"/>
    <p:sldId id="605" r:id="rId33"/>
    <p:sldId id="528" r:id="rId34"/>
    <p:sldId id="529" r:id="rId35"/>
    <p:sldId id="612" r:id="rId36"/>
    <p:sldId id="531" r:id="rId37"/>
    <p:sldId id="588" r:id="rId38"/>
    <p:sldId id="534" r:id="rId39"/>
    <p:sldId id="535" r:id="rId40"/>
    <p:sldId id="581" r:id="rId41"/>
    <p:sldId id="538" r:id="rId42"/>
    <p:sldId id="594" r:id="rId43"/>
    <p:sldId id="546" r:id="rId44"/>
    <p:sldId id="547" r:id="rId45"/>
    <p:sldId id="548" r:id="rId46"/>
    <p:sldId id="549" r:id="rId47"/>
    <p:sldId id="551" r:id="rId48"/>
    <p:sldId id="552" r:id="rId49"/>
    <p:sldId id="553" r:id="rId50"/>
    <p:sldId id="585" r:id="rId51"/>
    <p:sldId id="556" r:id="rId52"/>
    <p:sldId id="557" r:id="rId53"/>
    <p:sldId id="558" r:id="rId54"/>
    <p:sldId id="559" r:id="rId55"/>
    <p:sldId id="618" r:id="rId56"/>
    <p:sldId id="560" r:id="rId57"/>
    <p:sldId id="561" r:id="rId58"/>
    <p:sldId id="564" r:id="rId59"/>
    <p:sldId id="589" r:id="rId60"/>
    <p:sldId id="609" r:id="rId61"/>
    <p:sldId id="565" r:id="rId62"/>
    <p:sldId id="577" r:id="rId63"/>
    <p:sldId id="619" r:id="rId64"/>
    <p:sldId id="599" r:id="rId65"/>
    <p:sldId id="541" r:id="rId66"/>
    <p:sldId id="542" r:id="rId67"/>
    <p:sldId id="543" r:id="rId68"/>
    <p:sldId id="567" r:id="rId69"/>
    <p:sldId id="545" r:id="rId70"/>
    <p:sldId id="623" r:id="rId71"/>
    <p:sldId id="570" r:id="rId72"/>
    <p:sldId id="571" r:id="rId73"/>
    <p:sldId id="572" r:id="rId74"/>
    <p:sldId id="576" r:id="rId75"/>
    <p:sldId id="575" r:id="rId76"/>
    <p:sldId id="568" r:id="rId77"/>
    <p:sldId id="593" r:id="rId78"/>
    <p:sldId id="598" r:id="rId79"/>
    <p:sldId id="620" r:id="rId80"/>
    <p:sldId id="596" r:id="rId81"/>
    <p:sldId id="595" r:id="rId82"/>
    <p:sldId id="610" r:id="rId83"/>
    <p:sldId id="615" r:id="rId84"/>
    <p:sldId id="504" r:id="rId85"/>
    <p:sldId id="505" r:id="rId86"/>
    <p:sldId id="624" r:id="rId87"/>
    <p:sldId id="521" r:id="rId88"/>
    <p:sldId id="625" r:id="rId89"/>
    <p:sldId id="657" r:id="rId90"/>
    <p:sldId id="658" r:id="rId91"/>
    <p:sldId id="526" r:id="rId92"/>
  </p:sldIdLst>
  <p:sldSz cx="9144000" cy="6858000" type="screen4x3"/>
  <p:notesSz cx="9928225" cy="6797675"/>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008000"/>
    <a:srgbClr val="0000FF"/>
    <a:srgbClr val="CC3300"/>
    <a:srgbClr val="9900CC"/>
    <a:srgbClr val="00FF00"/>
    <a:srgbClr val="FF6600"/>
    <a:srgbClr val="FF5050"/>
    <a:srgbClr val="66FF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31" autoAdjust="0"/>
    <p:restoredTop sz="96771" autoAdjust="0"/>
  </p:normalViewPr>
  <p:slideViewPr>
    <p:cSldViewPr snapToGrid="0" showGuides="1">
      <p:cViewPr varScale="1">
        <p:scale>
          <a:sx n="55" d="100"/>
          <a:sy n="55" d="100"/>
        </p:scale>
        <p:origin x="948" y="28"/>
      </p:cViewPr>
      <p:guideLst>
        <p:guide orient="horz" pos="2160"/>
        <p:guide pos="5328"/>
      </p:guideLst>
    </p:cSldViewPr>
  </p:slideViewPr>
  <p:outlineViewPr>
    <p:cViewPr>
      <p:scale>
        <a:sx n="33" d="100"/>
        <a:sy n="33" d="100"/>
      </p:scale>
      <p:origin x="0" y="752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 Id="rId9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2.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51.wmf"/><Relationship Id="rId1" Type="http://schemas.openxmlformats.org/officeDocument/2006/relationships/image" Target="../media/image150.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57.wmf"/><Relationship Id="rId1" Type="http://schemas.openxmlformats.org/officeDocument/2006/relationships/image" Target="../media/image15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6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8.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22.wmf"/><Relationship Id="rId1" Type="http://schemas.openxmlformats.org/officeDocument/2006/relationships/image" Target="../media/image1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DDC3B935-6345-44A9-963B-C3D5D58B92DE}" type="slidenum">
              <a:rPr lang="en-US"/>
              <a:pPr>
                <a:defRPr/>
              </a:pPr>
              <a:t>‹Nr.›</a:t>
            </a:fld>
            <a:endParaRPr lang="en-US"/>
          </a:p>
        </p:txBody>
      </p:sp>
    </p:spTree>
    <p:extLst>
      <p:ext uri="{BB962C8B-B14F-4D97-AF65-F5344CB8AC3E}">
        <p14:creationId xmlns:p14="http://schemas.microsoft.com/office/powerpoint/2010/main" val="1671563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3265488" y="511175"/>
            <a:ext cx="3398837"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1322903" y="3229121"/>
            <a:ext cx="7282422" cy="305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22534" name="Rectangle 6"/>
          <p:cNvSpPr>
            <a:spLocks noGrp="1" noChangeArrowheads="1"/>
          </p:cNvSpPr>
          <p:nvPr>
            <p:ph type="ftr" sz="quarter" idx="4"/>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1C7D331E-7E71-4CFA-9915-11718F668386}" type="slidenum">
              <a:rPr lang="en-US"/>
              <a:pPr>
                <a:defRPr/>
              </a:pPr>
              <a:t>‹Nr.›</a:t>
            </a:fld>
            <a:endParaRPr lang="en-US"/>
          </a:p>
        </p:txBody>
      </p:sp>
    </p:spTree>
    <p:extLst>
      <p:ext uri="{BB962C8B-B14F-4D97-AF65-F5344CB8AC3E}">
        <p14:creationId xmlns:p14="http://schemas.microsoft.com/office/powerpoint/2010/main" val="144486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FE96DA7-2C48-4616-908C-97EEEED034FD}" type="slidenum">
              <a:rPr lang="en-US" altLang="de-DE" smtClean="0">
                <a:latin typeface="Arial" charset="0"/>
              </a:rPr>
              <a:pPr/>
              <a:t>7</a:t>
            </a:fld>
            <a:endParaRPr lang="en-US" altLang="de-DE">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4FBC2A-6F92-48EF-AB29-3105A049A43E}" type="slidenum">
              <a:rPr lang="en-US" altLang="de-DE" smtClean="0">
                <a:latin typeface="Arial" charset="0"/>
              </a:rPr>
              <a:pPr/>
              <a:t>16</a:t>
            </a:fld>
            <a:endParaRPr lang="en-US" altLang="de-DE">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885522">
              <a:defRPr>
                <a:solidFill>
                  <a:schemeClr val="tx1"/>
                </a:solidFill>
                <a:latin typeface="Times New Roman" pitchFamily="18" charset="0"/>
              </a:defRPr>
            </a:lvl1pPr>
            <a:lvl2pPr marL="715758" indent="-275292" defTabSz="885522">
              <a:defRPr>
                <a:solidFill>
                  <a:schemeClr val="tx1"/>
                </a:solidFill>
                <a:latin typeface="Times New Roman" pitchFamily="18" charset="0"/>
              </a:defRPr>
            </a:lvl2pPr>
            <a:lvl3pPr marL="1101166" indent="-220233" defTabSz="885522">
              <a:defRPr>
                <a:solidFill>
                  <a:schemeClr val="tx1"/>
                </a:solidFill>
                <a:latin typeface="Times New Roman" pitchFamily="18" charset="0"/>
              </a:defRPr>
            </a:lvl3pPr>
            <a:lvl4pPr marL="1541633" indent="-220233" defTabSz="885522">
              <a:defRPr>
                <a:solidFill>
                  <a:schemeClr val="tx1"/>
                </a:solidFill>
                <a:latin typeface="Times New Roman" pitchFamily="18" charset="0"/>
              </a:defRPr>
            </a:lvl4pPr>
            <a:lvl5pPr marL="1982099" indent="-220233" defTabSz="885522">
              <a:defRPr>
                <a:solidFill>
                  <a:schemeClr val="tx1"/>
                </a:solidFill>
                <a:latin typeface="Times New Roman" pitchFamily="18" charset="0"/>
              </a:defRPr>
            </a:lvl5pPr>
            <a:lvl6pPr marL="2422566" indent="-220233" algn="ctr" defTabSz="885522" eaLnBrk="0" fontAlgn="base" hangingPunct="0">
              <a:spcBef>
                <a:spcPct val="50000"/>
              </a:spcBef>
              <a:spcAft>
                <a:spcPct val="0"/>
              </a:spcAft>
              <a:defRPr>
                <a:solidFill>
                  <a:schemeClr val="tx1"/>
                </a:solidFill>
                <a:latin typeface="Times New Roman" pitchFamily="18" charset="0"/>
              </a:defRPr>
            </a:lvl6pPr>
            <a:lvl7pPr marL="2863032" indent="-220233" algn="ctr" defTabSz="885522" eaLnBrk="0" fontAlgn="base" hangingPunct="0">
              <a:spcBef>
                <a:spcPct val="50000"/>
              </a:spcBef>
              <a:spcAft>
                <a:spcPct val="0"/>
              </a:spcAft>
              <a:defRPr>
                <a:solidFill>
                  <a:schemeClr val="tx1"/>
                </a:solidFill>
                <a:latin typeface="Times New Roman" pitchFamily="18" charset="0"/>
              </a:defRPr>
            </a:lvl7pPr>
            <a:lvl8pPr marL="3303499" indent="-220233" algn="ctr" defTabSz="885522" eaLnBrk="0" fontAlgn="base" hangingPunct="0">
              <a:spcBef>
                <a:spcPct val="50000"/>
              </a:spcBef>
              <a:spcAft>
                <a:spcPct val="0"/>
              </a:spcAft>
              <a:defRPr>
                <a:solidFill>
                  <a:schemeClr val="tx1"/>
                </a:solidFill>
                <a:latin typeface="Times New Roman" pitchFamily="18" charset="0"/>
              </a:defRPr>
            </a:lvl8pPr>
            <a:lvl9pPr marL="3743965" indent="-220233" algn="ctr" defTabSz="885522" eaLnBrk="0" fontAlgn="base" hangingPunct="0">
              <a:spcBef>
                <a:spcPct val="50000"/>
              </a:spcBef>
              <a:spcAft>
                <a:spcPct val="0"/>
              </a:spcAft>
              <a:defRPr>
                <a:solidFill>
                  <a:schemeClr val="tx1"/>
                </a:solidFill>
                <a:latin typeface="Times New Roman" pitchFamily="18" charset="0"/>
              </a:defRPr>
            </a:lvl9pPr>
          </a:lstStyle>
          <a:p>
            <a:fld id="{EFCBC4BB-6456-42AF-A24E-A1851A384633}" type="slidenum">
              <a:rPr lang="en-US" smtClean="0">
                <a:latin typeface="Arial" charset="0"/>
              </a:rPr>
              <a:pPr/>
              <a:t>17</a:t>
            </a:fld>
            <a:endParaRPr lang="en-US">
              <a:latin typeface="Arial" charset="0"/>
            </a:endParaRPr>
          </a:p>
        </p:txBody>
      </p:sp>
      <p:sp>
        <p:nvSpPr>
          <p:cNvPr id="80899" name="Folienbildplatzhalter 1"/>
          <p:cNvSpPr>
            <a:spLocks noGrp="1" noRot="1" noChangeAspect="1" noTextEdit="1"/>
          </p:cNvSpPr>
          <p:nvPr>
            <p:ph type="sldImg"/>
          </p:nvPr>
        </p:nvSpPr>
        <p:spPr>
          <a:xfrm>
            <a:off x="3263900" y="511175"/>
            <a:ext cx="3400425" cy="2549525"/>
          </a:xfrm>
          <a:ln/>
        </p:spPr>
      </p:sp>
      <p:sp>
        <p:nvSpPr>
          <p:cNvPr id="80900" name="Notizenplatzhalter 2"/>
          <p:cNvSpPr>
            <a:spLocks noGrp="1"/>
          </p:cNvSpPr>
          <p:nvPr>
            <p:ph type="body" idx="1"/>
          </p:nvPr>
        </p:nvSpPr>
        <p:spPr>
          <a:xfrm>
            <a:off x="993256" y="3229122"/>
            <a:ext cx="7941718" cy="3058278"/>
          </a:xfrm>
          <a:noFill/>
        </p:spPr>
        <p:txBody>
          <a:bodyPr lIns="93123" tIns="46562" rIns="93123" bIns="46562"/>
          <a:lstStyle/>
          <a:p>
            <a:pPr defTabSz="440466" eaLnBrk="1" hangingPunct="1">
              <a:spcBef>
                <a:spcPct val="0"/>
              </a:spcBef>
            </a:pPr>
            <a:endParaRPr lang="de-DE"/>
          </a:p>
        </p:txBody>
      </p:sp>
      <p:sp>
        <p:nvSpPr>
          <p:cNvPr id="80901"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23" tIns="46562" rIns="93123" bIns="46562"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F23F9E3D-D41A-4D74-B327-63E57C436367}" type="slidenum">
              <a:rPr lang="en-US" sz="1300">
                <a:latin typeface="Calibri" pitchFamily="34" charset="0"/>
              </a:rPr>
              <a:pPr algn="r" eaLnBrk="1" hangingPunct="1">
                <a:spcBef>
                  <a:spcPct val="0"/>
                </a:spcBef>
              </a:pPr>
              <a:t>17</a:t>
            </a:fld>
            <a:endParaRPr lang="en-US" sz="130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5012F5-C322-4627-8074-DA251F3B7BC4}" type="slidenum">
              <a:rPr lang="en-US" altLang="de-DE" smtClean="0">
                <a:latin typeface="Arial" charset="0"/>
              </a:rPr>
              <a:pPr/>
              <a:t>18</a:t>
            </a:fld>
            <a:endParaRPr lang="en-US" altLang="de-DE">
              <a:latin typeface="Arial" charset="0"/>
            </a:endParaRPr>
          </a:p>
        </p:txBody>
      </p:sp>
      <p:sp>
        <p:nvSpPr>
          <p:cNvPr id="80899" name="Folienbildplatzhalter 1"/>
          <p:cNvSpPr>
            <a:spLocks noGrp="1" noRot="1" noChangeAspect="1" noTextEdit="1"/>
          </p:cNvSpPr>
          <p:nvPr>
            <p:ph type="sldImg"/>
          </p:nvPr>
        </p:nvSpPr>
        <p:spPr>
          <a:xfrm>
            <a:off x="3263900" y="509588"/>
            <a:ext cx="3400425" cy="2549525"/>
          </a:xfrm>
          <a:ln/>
        </p:spPr>
      </p:sp>
      <p:sp>
        <p:nvSpPr>
          <p:cNvPr id="80900"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a:p>
        </p:txBody>
      </p:sp>
      <p:sp>
        <p:nvSpPr>
          <p:cNvPr id="80901"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2C10CF31-804F-4440-B6D3-FAB4A195FF63}" type="slidenum">
              <a:rPr lang="en-US" altLang="de-DE" sz="1300">
                <a:latin typeface="Calibri" pitchFamily="34" charset="0"/>
              </a:rPr>
              <a:pPr algn="r" eaLnBrk="1" hangingPunct="1">
                <a:spcBef>
                  <a:spcPct val="0"/>
                </a:spcBef>
              </a:pPr>
              <a:t>18</a:t>
            </a:fld>
            <a:endParaRPr lang="en-US" altLang="de-DE" sz="130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885522">
              <a:defRPr>
                <a:solidFill>
                  <a:schemeClr val="tx1"/>
                </a:solidFill>
                <a:latin typeface="Times New Roman" pitchFamily="18" charset="0"/>
              </a:defRPr>
            </a:lvl1pPr>
            <a:lvl2pPr marL="715758" indent="-275292" defTabSz="885522">
              <a:defRPr>
                <a:solidFill>
                  <a:schemeClr val="tx1"/>
                </a:solidFill>
                <a:latin typeface="Times New Roman" pitchFamily="18" charset="0"/>
              </a:defRPr>
            </a:lvl2pPr>
            <a:lvl3pPr marL="1101166" indent="-220233" defTabSz="885522">
              <a:defRPr>
                <a:solidFill>
                  <a:schemeClr val="tx1"/>
                </a:solidFill>
                <a:latin typeface="Times New Roman" pitchFamily="18" charset="0"/>
              </a:defRPr>
            </a:lvl3pPr>
            <a:lvl4pPr marL="1541633" indent="-220233" defTabSz="885522">
              <a:defRPr>
                <a:solidFill>
                  <a:schemeClr val="tx1"/>
                </a:solidFill>
                <a:latin typeface="Times New Roman" pitchFamily="18" charset="0"/>
              </a:defRPr>
            </a:lvl4pPr>
            <a:lvl5pPr marL="1982099" indent="-220233" defTabSz="885522">
              <a:defRPr>
                <a:solidFill>
                  <a:schemeClr val="tx1"/>
                </a:solidFill>
                <a:latin typeface="Times New Roman" pitchFamily="18" charset="0"/>
              </a:defRPr>
            </a:lvl5pPr>
            <a:lvl6pPr marL="2422566" indent="-220233" algn="ctr" defTabSz="885522" eaLnBrk="0" fontAlgn="base" hangingPunct="0">
              <a:spcBef>
                <a:spcPct val="50000"/>
              </a:spcBef>
              <a:spcAft>
                <a:spcPct val="0"/>
              </a:spcAft>
              <a:defRPr>
                <a:solidFill>
                  <a:schemeClr val="tx1"/>
                </a:solidFill>
                <a:latin typeface="Times New Roman" pitchFamily="18" charset="0"/>
              </a:defRPr>
            </a:lvl6pPr>
            <a:lvl7pPr marL="2863032" indent="-220233" algn="ctr" defTabSz="885522" eaLnBrk="0" fontAlgn="base" hangingPunct="0">
              <a:spcBef>
                <a:spcPct val="50000"/>
              </a:spcBef>
              <a:spcAft>
                <a:spcPct val="0"/>
              </a:spcAft>
              <a:defRPr>
                <a:solidFill>
                  <a:schemeClr val="tx1"/>
                </a:solidFill>
                <a:latin typeface="Times New Roman" pitchFamily="18" charset="0"/>
              </a:defRPr>
            </a:lvl7pPr>
            <a:lvl8pPr marL="3303499" indent="-220233" algn="ctr" defTabSz="885522" eaLnBrk="0" fontAlgn="base" hangingPunct="0">
              <a:spcBef>
                <a:spcPct val="50000"/>
              </a:spcBef>
              <a:spcAft>
                <a:spcPct val="0"/>
              </a:spcAft>
              <a:defRPr>
                <a:solidFill>
                  <a:schemeClr val="tx1"/>
                </a:solidFill>
                <a:latin typeface="Times New Roman" pitchFamily="18" charset="0"/>
              </a:defRPr>
            </a:lvl8pPr>
            <a:lvl9pPr marL="3743965" indent="-220233" algn="ctr" defTabSz="885522" eaLnBrk="0" fontAlgn="base" hangingPunct="0">
              <a:spcBef>
                <a:spcPct val="50000"/>
              </a:spcBef>
              <a:spcAft>
                <a:spcPct val="0"/>
              </a:spcAft>
              <a:defRPr>
                <a:solidFill>
                  <a:schemeClr val="tx1"/>
                </a:solidFill>
                <a:latin typeface="Times New Roman" pitchFamily="18" charset="0"/>
              </a:defRPr>
            </a:lvl9pPr>
          </a:lstStyle>
          <a:p>
            <a:fld id="{298A375E-547F-4CD7-966A-4D9BB0ED3C9A}" type="slidenum">
              <a:rPr lang="en-US" altLang="de-DE" smtClean="0">
                <a:latin typeface="Arial" charset="0"/>
              </a:rPr>
              <a:pPr/>
              <a:t>19</a:t>
            </a:fld>
            <a:endParaRPr lang="en-US" altLang="de-DE">
              <a:latin typeface="Arial" charset="0"/>
            </a:endParaRPr>
          </a:p>
        </p:txBody>
      </p:sp>
      <p:sp>
        <p:nvSpPr>
          <p:cNvPr id="76803" name="Folienbildplatzhalter 1"/>
          <p:cNvSpPr>
            <a:spLocks noGrp="1" noRot="1" noChangeAspect="1" noTextEdit="1"/>
          </p:cNvSpPr>
          <p:nvPr>
            <p:ph type="sldImg"/>
          </p:nvPr>
        </p:nvSpPr>
        <p:spPr>
          <a:xfrm>
            <a:off x="3263900" y="511175"/>
            <a:ext cx="3400425" cy="2549525"/>
          </a:xfrm>
          <a:ln/>
        </p:spPr>
      </p:sp>
      <p:sp>
        <p:nvSpPr>
          <p:cNvPr id="76804" name="Notizenplatzhalter 2"/>
          <p:cNvSpPr>
            <a:spLocks noGrp="1"/>
          </p:cNvSpPr>
          <p:nvPr>
            <p:ph type="body" idx="1"/>
          </p:nvPr>
        </p:nvSpPr>
        <p:spPr>
          <a:xfrm>
            <a:off x="993255" y="3229122"/>
            <a:ext cx="7941718" cy="3058278"/>
          </a:xfrm>
          <a:noFill/>
        </p:spPr>
        <p:txBody>
          <a:bodyPr lIns="93123" tIns="46562" rIns="93123" bIns="46562"/>
          <a:lstStyle/>
          <a:p>
            <a:pPr defTabSz="440466" eaLnBrk="1" hangingPunct="1">
              <a:spcBef>
                <a:spcPct val="0"/>
              </a:spcBef>
            </a:pPr>
            <a:endParaRPr lang="de-DE" altLang="de-DE"/>
          </a:p>
        </p:txBody>
      </p:sp>
      <p:sp>
        <p:nvSpPr>
          <p:cNvPr id="76805" name="Foliennummernplatzhalter 3"/>
          <p:cNvSpPr txBox="1">
            <a:spLocks noGrp="1"/>
          </p:cNvSpPr>
          <p:nvPr/>
        </p:nvSpPr>
        <p:spPr bwMode="auto">
          <a:xfrm>
            <a:off x="5623409" y="6457116"/>
            <a:ext cx="4302662" cy="33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23" tIns="46562" rIns="93123" bIns="46562"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FC9AD366-669B-4FD3-B8B9-33F7360454DA}" type="slidenum">
              <a:rPr lang="en-US" altLang="de-DE" sz="1300">
                <a:latin typeface="Calibri" pitchFamily="34" charset="0"/>
              </a:rPr>
              <a:pPr algn="r" eaLnBrk="1" hangingPunct="1">
                <a:spcBef>
                  <a:spcPct val="0"/>
                </a:spcBef>
              </a:pPr>
              <a:t>19</a:t>
            </a:fld>
            <a:endParaRPr lang="en-US" altLang="de-DE" sz="13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AA54B4B-6480-4DDE-99A5-1A65073E9E2E}" type="slidenum">
              <a:rPr lang="en-US" altLang="de-DE" smtClean="0">
                <a:latin typeface="Arial" charset="0"/>
              </a:rPr>
              <a:pPr/>
              <a:t>20</a:t>
            </a:fld>
            <a:endParaRPr lang="en-US" altLang="de-DE">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386FEEB-36CB-4E57-9A5C-32EE3A7AB14D}" type="slidenum">
              <a:rPr lang="en-US" altLang="de-DE" smtClean="0">
                <a:latin typeface="Arial" charset="0"/>
              </a:rPr>
              <a:pPr/>
              <a:t>21</a:t>
            </a:fld>
            <a:endParaRPr lang="en-US" altLang="de-DE">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FBAD39-D6EF-45DA-9852-8FB64B6791D3}" type="slidenum">
              <a:rPr lang="en-US" altLang="de-DE" smtClean="0">
                <a:latin typeface="Arial" charset="0"/>
              </a:rPr>
              <a:pPr/>
              <a:t>22</a:t>
            </a:fld>
            <a:endParaRPr lang="en-US" altLang="de-DE">
              <a:latin typeface="Arial" charset="0"/>
            </a:endParaRPr>
          </a:p>
        </p:txBody>
      </p:sp>
      <p:sp>
        <p:nvSpPr>
          <p:cNvPr id="95235" name="Folienbildplatzhalter 1"/>
          <p:cNvSpPr>
            <a:spLocks noGrp="1" noRot="1" noChangeAspect="1" noTextEdit="1"/>
          </p:cNvSpPr>
          <p:nvPr>
            <p:ph type="sldImg"/>
          </p:nvPr>
        </p:nvSpPr>
        <p:spPr>
          <a:xfrm>
            <a:off x="3263900" y="509588"/>
            <a:ext cx="3400425" cy="2549525"/>
          </a:xfrm>
          <a:ln/>
        </p:spPr>
      </p:sp>
      <p:sp>
        <p:nvSpPr>
          <p:cNvPr id="95236"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a:p>
        </p:txBody>
      </p:sp>
      <p:sp>
        <p:nvSpPr>
          <p:cNvPr id="95237"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A4DE7094-5EB5-4DFB-8EB3-4DA80A26778E}" type="slidenum">
              <a:rPr lang="en-US" altLang="de-DE" sz="1300">
                <a:latin typeface="Calibri" pitchFamily="34" charset="0"/>
              </a:rPr>
              <a:pPr algn="r" eaLnBrk="1" hangingPunct="1">
                <a:spcBef>
                  <a:spcPct val="0"/>
                </a:spcBef>
              </a:pPr>
              <a:t>22</a:t>
            </a:fld>
            <a:endParaRPr lang="en-US" altLang="de-DE" sz="13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25</a:t>
            </a:fld>
            <a:endParaRPr lang="en-US">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26</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2119040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27</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699411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7A9346F-77A6-493D-9426-7F2F3AAFD76B}" type="slidenum">
              <a:rPr lang="en-US" altLang="de-DE" smtClean="0">
                <a:latin typeface="Arial" charset="0"/>
              </a:rPr>
              <a:pPr/>
              <a:t>8</a:t>
            </a:fld>
            <a:endParaRPr lang="en-US" altLang="de-DE">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7C4DB75-54F2-47DB-9727-41153E035F3A}" type="slidenum">
              <a:rPr lang="en-US" altLang="de-DE" smtClean="0">
                <a:latin typeface="Arial" charset="0"/>
              </a:rPr>
              <a:pPr/>
              <a:t>28</a:t>
            </a:fld>
            <a:endParaRPr lang="en-US" altLang="de-DE">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FFB96A0-2DE1-4377-AAA4-D1E5882FCBC0}" type="slidenum">
              <a:rPr lang="en-US" altLang="de-DE" smtClean="0">
                <a:latin typeface="Arial" charset="0"/>
              </a:rPr>
              <a:pPr/>
              <a:t>29</a:t>
            </a:fld>
            <a:endParaRPr lang="en-US" altLang="de-DE">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BD43CDC-CC1A-4FF5-B52C-354156621B78}" type="slidenum">
              <a:rPr lang="en-US" altLang="de-DE" smtClean="0">
                <a:latin typeface="Arial" charset="0"/>
              </a:rPr>
              <a:pPr/>
              <a:t>30</a:t>
            </a:fld>
            <a:endParaRPr lang="en-US" altLang="de-DE">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92B5622-5E00-4940-9097-7F577BFE83AF}" type="slidenum">
              <a:rPr lang="en-US" altLang="de-DE" smtClean="0">
                <a:latin typeface="Arial" charset="0"/>
              </a:rPr>
              <a:pPr/>
              <a:t>31</a:t>
            </a:fld>
            <a:endParaRPr lang="en-US" altLang="de-DE">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6798693-6088-46C8-9241-6BDAB0E95C69}" type="slidenum">
              <a:rPr lang="en-US" altLang="de-DE" smtClean="0">
                <a:latin typeface="Arial" charset="0"/>
              </a:rPr>
              <a:pPr/>
              <a:t>32</a:t>
            </a:fld>
            <a:endParaRPr lang="en-US" altLang="de-DE">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016286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2D7796-F743-43A0-A9E1-A1FAC3D2C09D}" type="slidenum">
              <a:rPr lang="en-US" altLang="de-DE" smtClean="0">
                <a:latin typeface="Arial" charset="0"/>
              </a:rPr>
              <a:pPr/>
              <a:t>33</a:t>
            </a:fld>
            <a:endParaRPr lang="en-US" altLang="de-DE">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15010891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C55F7F6-F787-4704-B0D8-0D4388074C95}" type="slidenum">
              <a:rPr lang="en-US" altLang="de-DE" smtClean="0">
                <a:latin typeface="Arial" charset="0"/>
              </a:rPr>
              <a:pPr/>
              <a:t>37</a:t>
            </a:fld>
            <a:endParaRPr lang="en-US" altLang="de-DE">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1209880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B3946A-DCF8-42FF-B3BF-6BAB6D0A68E6}" type="slidenum">
              <a:rPr lang="en-US" altLang="de-DE" smtClean="0">
                <a:latin typeface="Arial" charset="0"/>
              </a:rPr>
              <a:pPr/>
              <a:t>38</a:t>
            </a:fld>
            <a:endParaRPr lang="en-US" altLang="de-DE">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E419A0B-DA7E-4A46-BC90-2C5AA82BFA7F}" type="slidenum">
              <a:rPr lang="en-US" altLang="de-DE" smtClean="0">
                <a:latin typeface="Arial" charset="0"/>
              </a:rPr>
              <a:pPr/>
              <a:t>9</a:t>
            </a:fld>
            <a:endParaRPr lang="en-US" altLang="de-DE">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4535101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F4D08B-4DD9-482A-A8BA-037E2F4B7D17}" type="slidenum">
              <a:rPr lang="en-US" altLang="de-DE" smtClean="0">
                <a:latin typeface="Arial" charset="0"/>
              </a:rPr>
              <a:pPr/>
              <a:t>39</a:t>
            </a:fld>
            <a:endParaRPr lang="en-US" altLang="de-DE">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AEEA69D-C5CF-4498-9D02-C9D76A46DCC2}" type="slidenum">
              <a:rPr lang="en-US" altLang="de-DE" smtClean="0">
                <a:latin typeface="Arial" charset="0"/>
              </a:rPr>
              <a:pPr/>
              <a:t>40</a:t>
            </a:fld>
            <a:endParaRPr lang="en-US" altLang="de-DE">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FF91F91-2D54-484C-A3CD-ED03498CC164}" type="slidenum">
              <a:rPr lang="en-US" altLang="de-DE" smtClean="0">
                <a:latin typeface="Arial" charset="0"/>
              </a:rPr>
              <a:pPr/>
              <a:t>41</a:t>
            </a:fld>
            <a:endParaRPr lang="en-US" altLang="de-DE">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20A98-8CCF-4420-A709-B83C83DCCE07}" type="slidenum">
              <a:rPr lang="en-US" altLang="de-DE" smtClean="0">
                <a:latin typeface="Arial" charset="0"/>
              </a:rPr>
              <a:pPr/>
              <a:t>43</a:t>
            </a:fld>
            <a:endParaRPr lang="en-US" altLang="de-DE">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09DFF69-ABAB-4A98-A40F-AB0004F5D55E}" type="slidenum">
              <a:rPr lang="en-US" altLang="de-DE" smtClean="0">
                <a:latin typeface="Arial" charset="0"/>
              </a:rPr>
              <a:pPr/>
              <a:t>44</a:t>
            </a:fld>
            <a:endParaRPr lang="en-US" altLang="de-DE">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08F439D-E276-41E3-AEC1-AC45C42263A9}" type="slidenum">
              <a:rPr lang="en-US" altLang="de-DE" smtClean="0">
                <a:latin typeface="Arial" charset="0"/>
              </a:rPr>
              <a:pPr/>
              <a:t>45</a:t>
            </a:fld>
            <a:endParaRPr lang="en-US" altLang="de-DE">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6C3B18B-5B51-4AA7-93AB-471E20F0C1C5}" type="slidenum">
              <a:rPr lang="en-US" altLang="de-DE" smtClean="0">
                <a:latin typeface="Arial" charset="0"/>
              </a:rPr>
              <a:pPr/>
              <a:t>46</a:t>
            </a:fld>
            <a:endParaRPr lang="en-US" altLang="de-DE">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2F2B71-8EE7-4E5D-AA51-E1673D914C6D}" type="slidenum">
              <a:rPr lang="en-US" altLang="de-DE" smtClean="0">
                <a:latin typeface="Arial" charset="0"/>
              </a:rPr>
              <a:pPr/>
              <a:t>47</a:t>
            </a:fld>
            <a:endParaRPr lang="en-US" altLang="de-DE">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D66232-37F7-4856-B563-55713102AF89}" type="slidenum">
              <a:rPr lang="en-US" altLang="de-DE" smtClean="0">
                <a:latin typeface="Arial" charset="0"/>
              </a:rPr>
              <a:pPr/>
              <a:t>48</a:t>
            </a:fld>
            <a:endParaRPr lang="en-US" altLang="de-DE">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7E64D2-A870-40A0-89BE-FCE3333B7AA8}" type="slidenum">
              <a:rPr lang="en-US" altLang="de-DE" smtClean="0">
                <a:latin typeface="Arial" charset="0"/>
              </a:rPr>
              <a:pPr/>
              <a:t>49</a:t>
            </a:fld>
            <a:endParaRPr lang="en-US" altLang="de-DE">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5BACD69-FFA4-4074-88D1-F3D58A16555F}" type="slidenum">
              <a:rPr lang="en-US" altLang="de-DE" smtClean="0">
                <a:latin typeface="Arial" charset="0"/>
              </a:rPr>
              <a:pPr/>
              <a:t>10</a:t>
            </a:fld>
            <a:endParaRPr lang="en-US" altLang="de-DE">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7988880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6A837C-3DA4-4BDB-8F5A-32FF9CB7F947}" type="slidenum">
              <a:rPr lang="en-US" altLang="de-DE" smtClean="0">
                <a:latin typeface="Arial" charset="0"/>
              </a:rPr>
              <a:pPr/>
              <a:t>50</a:t>
            </a:fld>
            <a:endParaRPr lang="en-US" altLang="de-DE">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30735746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2105790-E5C4-4A68-B891-E6C95C672AB9}" type="slidenum">
              <a:rPr lang="en-US" altLang="de-DE" smtClean="0">
                <a:latin typeface="Arial" charset="0"/>
              </a:rPr>
              <a:pPr/>
              <a:t>51</a:t>
            </a:fld>
            <a:endParaRPr lang="en-US" altLang="de-DE">
              <a:latin typeface="Arial"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52</a:t>
            </a:fld>
            <a:endParaRPr lang="en-US" altLang="de-DE">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with several particles with randomly distributed phases and amplitude will give only very small fluctuations due to finite number of particles (</a:t>
            </a:r>
            <a:r>
              <a:rPr lang="en-US" dirty="0" err="1"/>
              <a:t>schottky</a:t>
            </a:r>
            <a:r>
              <a:rPr lang="en-US" dirty="0"/>
              <a:t> fluctuations) proportional to </a:t>
            </a:r>
            <a:r>
              <a:rPr lang="en-US" dirty="0" err="1"/>
              <a:t>sqrt</a:t>
            </a:r>
            <a:r>
              <a:rPr lang="en-US" dirty="0"/>
              <a:t>(N)</a:t>
            </a:r>
          </a:p>
          <a:p>
            <a:endParaRPr lang="en-US" dirty="0"/>
          </a:p>
          <a:p>
            <a:r>
              <a:rPr lang="en-US" dirty="0"/>
              <a:t>Beam excitation aligns the particle phases, and allows to measure center-of-mass before the beam </a:t>
            </a:r>
            <a:r>
              <a:rPr lang="en-US" dirty="0" err="1"/>
              <a:t>decohores</a:t>
            </a:r>
            <a:r>
              <a:rPr lang="en-US" dirty="0"/>
              <a:t> due to finite spread in frequency. Thus regular excitation needed. Types of excitation were studied as part of this work, Kick excitation (a wide band, or single time impulse excitation), requires high power, and significantly dilutes the phase space.</a:t>
            </a:r>
          </a:p>
          <a:p>
            <a:r>
              <a:rPr lang="en-US" dirty="0"/>
              <a:t>Chirp excitation, slow method, difficult to use in day to day operations, BTF excitation, to study the amplitude and phase response of the beam.</a:t>
            </a:r>
          </a:p>
          <a:p>
            <a:r>
              <a:rPr lang="en-US" dirty="0"/>
              <a:t>A compromise of the both the above methods, band limited (or pseudo random noise) for regular excitation without significant blow-up, usable along the ramp.</a:t>
            </a:r>
          </a:p>
          <a:p>
            <a:endParaRPr lang="en-US" dirty="0"/>
          </a:p>
          <a:p>
            <a:endParaRPr lang="en-US" dirty="0"/>
          </a:p>
        </p:txBody>
      </p:sp>
      <p:sp>
        <p:nvSpPr>
          <p:cNvPr id="4" name="Date Placeholder 3"/>
          <p:cNvSpPr>
            <a:spLocks noGrp="1"/>
          </p:cNvSpPr>
          <p:nvPr>
            <p:ph type="dt" idx="10"/>
          </p:nvPr>
        </p:nvSpPr>
        <p:spPr/>
        <p:txBody>
          <a:bodyPr/>
          <a:lstStyle/>
          <a:p>
            <a:pPr>
              <a:defRPr/>
            </a:pPr>
            <a:fld id="{8AE261D1-3170-4B8B-94E6-A342C9505736}" type="datetime4">
              <a:rPr lang="de-DE" smtClean="0"/>
              <a:pPr>
                <a:defRPr/>
              </a:pPr>
              <a:t>30. September 2024</a:t>
            </a:fld>
            <a:endParaRPr lang="de-DE"/>
          </a:p>
        </p:txBody>
      </p:sp>
      <p:sp>
        <p:nvSpPr>
          <p:cNvPr id="5" name="Footer Placeholder 4"/>
          <p:cNvSpPr>
            <a:spLocks noGrp="1"/>
          </p:cNvSpPr>
          <p:nvPr>
            <p:ph type="ftr" sz="quarter" idx="11"/>
          </p:nvPr>
        </p:nvSpPr>
        <p:spPr/>
        <p:txBody>
          <a:bodyPr/>
          <a:lstStyle/>
          <a:p>
            <a:pPr>
              <a:defRPr/>
            </a:pPr>
            <a:r>
              <a:rPr lang="de-DE"/>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a:defRPr/>
            </a:pPr>
            <a:r>
              <a:rPr lang="de-DE"/>
              <a:t>|  </a:t>
            </a:r>
            <a:fld id="{8C895085-1A0D-4EB3-872A-BF2FFFEB45E5}" type="slidenum">
              <a:rPr lang="de-DE" smtClean="0"/>
              <a:pPr>
                <a:defRPr/>
              </a:pPr>
              <a:t>53</a:t>
            </a:fld>
            <a:endParaRPr lang="de-DE"/>
          </a:p>
        </p:txBody>
      </p:sp>
    </p:spTree>
    <p:extLst>
      <p:ext uri="{BB962C8B-B14F-4D97-AF65-F5344CB8AC3E}">
        <p14:creationId xmlns:p14="http://schemas.microsoft.com/office/powerpoint/2010/main" val="41325415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4F31441-7725-476C-AE7F-DD83DDBD25BB}" type="slidenum">
              <a:rPr lang="en-US" altLang="de-DE" smtClean="0">
                <a:latin typeface="Arial" charset="0"/>
              </a:rPr>
              <a:pPr/>
              <a:t>56</a:t>
            </a:fld>
            <a:endParaRPr lang="en-US" altLang="de-DE">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FA5EDB7-C07B-4FB5-B497-CE90880A00DF}" type="slidenum">
              <a:rPr lang="en-US" altLang="de-DE" smtClean="0">
                <a:latin typeface="Arial" charset="0"/>
              </a:rPr>
              <a:pPr/>
              <a:t>63</a:t>
            </a:fld>
            <a:endParaRPr lang="en-US" altLang="de-DE">
              <a:latin typeface="Arial" charset="0"/>
            </a:endParaRPr>
          </a:p>
        </p:txBody>
      </p:sp>
      <p:sp>
        <p:nvSpPr>
          <p:cNvPr id="69635" name="Folienbildplatzhalter 1"/>
          <p:cNvSpPr>
            <a:spLocks noGrp="1" noRot="1" noChangeAspect="1" noTextEdit="1"/>
          </p:cNvSpPr>
          <p:nvPr>
            <p:ph type="sldImg"/>
          </p:nvPr>
        </p:nvSpPr>
        <p:spPr>
          <a:xfrm>
            <a:off x="3263900" y="509588"/>
            <a:ext cx="3400425" cy="2549525"/>
          </a:xfrm>
          <a:ln/>
        </p:spPr>
      </p:sp>
      <p:sp>
        <p:nvSpPr>
          <p:cNvPr id="69636"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a:p>
        </p:txBody>
      </p:sp>
      <p:sp>
        <p:nvSpPr>
          <p:cNvPr id="69637"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EBE60D7D-5E97-471B-93F2-B456CE603A91}" type="slidenum">
              <a:rPr lang="en-US" altLang="de-DE" sz="1300">
                <a:latin typeface="Calibri" pitchFamily="34" charset="0"/>
              </a:rPr>
              <a:pPr algn="r" eaLnBrk="1" hangingPunct="1">
                <a:spcBef>
                  <a:spcPct val="0"/>
                </a:spcBef>
              </a:pPr>
              <a:t>63</a:t>
            </a:fld>
            <a:endParaRPr lang="en-US" altLang="de-DE" sz="1300">
              <a:latin typeface="Calibri" pitchFamily="34" charset="0"/>
            </a:endParaRPr>
          </a:p>
        </p:txBody>
      </p:sp>
    </p:spTree>
    <p:extLst>
      <p:ext uri="{BB962C8B-B14F-4D97-AF65-F5344CB8AC3E}">
        <p14:creationId xmlns:p14="http://schemas.microsoft.com/office/powerpoint/2010/main" val="12852435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5BF8831-B9B8-4B04-8CC3-F983A27AAE39}" type="slidenum">
              <a:rPr lang="en-US" altLang="de-DE" smtClean="0">
                <a:latin typeface="Arial" charset="0"/>
              </a:rPr>
              <a:pPr/>
              <a:t>64</a:t>
            </a:fld>
            <a:endParaRPr lang="en-US" altLang="de-DE">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7614611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78E1C99-7B4F-429E-BC16-70EB4918E5B1}" type="slidenum">
              <a:rPr lang="en-US" altLang="de-DE" smtClean="0">
                <a:latin typeface="Arial" charset="0"/>
              </a:rPr>
              <a:pPr/>
              <a:t>65</a:t>
            </a:fld>
            <a:endParaRPr lang="en-US" altLang="de-DE">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484412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3E23730-50D4-4BF9-A805-DDEA68CF51D8}" type="slidenum">
              <a:rPr lang="en-US" altLang="de-DE" smtClean="0">
                <a:latin typeface="Arial" charset="0"/>
              </a:rPr>
              <a:pPr/>
              <a:t>66</a:t>
            </a:fld>
            <a:endParaRPr lang="en-US" altLang="de-DE">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1984599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67</a:t>
            </a:fld>
            <a:endParaRPr lang="en-US" altLang="de-DE">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72718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736711-8014-48B2-9386-01B37E0FFBFB}" type="slidenum">
              <a:rPr lang="en-US" altLang="de-DE" smtClean="0">
                <a:latin typeface="Arial" charset="0"/>
              </a:rPr>
              <a:pPr/>
              <a:t>11</a:t>
            </a:fld>
            <a:endParaRPr lang="en-US" altLang="de-DE">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68</a:t>
            </a:fld>
            <a:endParaRPr lang="en-US" altLang="de-DE">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7469115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CB4A4-479C-45FF-9D74-6F3785DF3FE8}" type="slidenum">
              <a:rPr lang="en-US" altLang="de-DE" smtClean="0">
                <a:latin typeface="Arial" charset="0"/>
              </a:rPr>
              <a:pPr/>
              <a:t>69</a:t>
            </a:fld>
            <a:endParaRPr lang="en-US" altLang="de-DE">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7648243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78E1C99-7B4F-429E-BC16-70EB4918E5B1}" type="slidenum">
              <a:rPr lang="en-US" altLang="de-DE" smtClean="0">
                <a:latin typeface="Arial" charset="0"/>
              </a:rPr>
              <a:pPr/>
              <a:t>70</a:t>
            </a:fld>
            <a:endParaRPr lang="en-US" altLang="de-DE">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3175219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E3E94908-C866-401B-A40D-930598998A50}" type="slidenum">
              <a:rPr lang="en-US" smtClean="0">
                <a:latin typeface="Arial" charset="0"/>
              </a:rPr>
              <a:pPr/>
              <a:t>71</a:t>
            </a:fld>
            <a:endParaRPr lang="en-US">
              <a:latin typeface="Arial"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extLst>
      <p:ext uri="{BB962C8B-B14F-4D97-AF65-F5344CB8AC3E}">
        <p14:creationId xmlns:p14="http://schemas.microsoft.com/office/powerpoint/2010/main" val="412767491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0492996F-EC92-4765-9222-654BB7882027}" type="slidenum">
              <a:rPr lang="en-US" smtClean="0">
                <a:latin typeface="Arial" charset="0"/>
              </a:rPr>
              <a:pPr/>
              <a:t>72</a:t>
            </a:fld>
            <a:endParaRPr lang="en-US">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567753AC-FE25-4E55-8028-D4F999845F3B}" type="slidenum">
              <a:rPr lang="en-US" smtClean="0">
                <a:latin typeface="Arial" charset="0"/>
              </a:rPr>
              <a:pPr/>
              <a:t>73</a:t>
            </a:fld>
            <a:endParaRPr lang="en-US">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567753AC-FE25-4E55-8028-D4F999845F3B}" type="slidenum">
              <a:rPr lang="en-US" smtClean="0">
                <a:latin typeface="Arial" charset="0"/>
              </a:rPr>
              <a:pPr/>
              <a:t>74</a:t>
            </a:fld>
            <a:endParaRPr lang="en-US">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C59B1DE4-C8C4-4BD7-A1F1-8B6CDE998093}" type="slidenum">
              <a:rPr lang="en-US" smtClean="0">
                <a:latin typeface="Arial" charset="0"/>
              </a:rPr>
              <a:pPr/>
              <a:t>75</a:t>
            </a:fld>
            <a:endParaRPr lang="en-US">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BPM : Prinziple and Realization</a:t>
            </a:r>
          </a:p>
        </p:txBody>
      </p:sp>
      <p:sp>
        <p:nvSpPr>
          <p:cNvPr id="5" name="Rectangle 6"/>
          <p:cNvSpPr>
            <a:spLocks noGrp="1" noChangeArrowheads="1"/>
          </p:cNvSpPr>
          <p:nvPr>
            <p:ph type="ftr" sz="quarter" idx="4"/>
          </p:nvPr>
        </p:nvSpPr>
        <p:spPr>
          <a:ln/>
        </p:spPr>
        <p:txBody>
          <a:bodyPr/>
          <a:lstStyle/>
          <a:p>
            <a:r>
              <a:rPr lang="en-US"/>
              <a:t>Shoebox</a:t>
            </a:r>
          </a:p>
        </p:txBody>
      </p:sp>
      <p:sp>
        <p:nvSpPr>
          <p:cNvPr id="6" name="Rectangle 7"/>
          <p:cNvSpPr>
            <a:spLocks noGrp="1" noChangeArrowheads="1"/>
          </p:cNvSpPr>
          <p:nvPr>
            <p:ph type="sldNum" sz="quarter" idx="5"/>
          </p:nvPr>
        </p:nvSpPr>
        <p:spPr>
          <a:ln/>
        </p:spPr>
        <p:txBody>
          <a:bodyPr/>
          <a:lstStyle/>
          <a:p>
            <a:fld id="{0E22B9C5-BAD2-44D9-A07C-3D0CA9600C32}" type="slidenum">
              <a:rPr lang="en-US"/>
              <a:pPr/>
              <a:t>76</a:t>
            </a:fld>
            <a:endParaRPr lang="en-US"/>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CE6499-3FB4-4252-A023-E9C1B885E1E6}" type="slidenum">
              <a:rPr lang="en-US" altLang="de-DE" smtClean="0">
                <a:latin typeface="Arial" charset="0"/>
              </a:rPr>
              <a:pPr/>
              <a:t>77</a:t>
            </a:fld>
            <a:endParaRPr lang="en-US" altLang="de-DE">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961021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736711-8014-48B2-9386-01B37E0FFBFB}" type="slidenum">
              <a:rPr lang="en-US" altLang="de-DE" smtClean="0">
                <a:latin typeface="Arial" charset="0"/>
              </a:rPr>
              <a:pPr/>
              <a:t>12</a:t>
            </a:fld>
            <a:endParaRPr lang="en-US" altLang="de-DE">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5251476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78</a:t>
            </a:fld>
            <a:endParaRPr lang="en-US" altLang="de-DE">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184174821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8209DD0-8816-4A79-950D-FEB70A84ADD4}" type="slidenum">
              <a:rPr lang="en-US" altLang="de-DE" smtClean="0">
                <a:latin typeface="Arial" charset="0"/>
              </a:rPr>
              <a:pPr/>
              <a:t>81</a:t>
            </a:fld>
            <a:endParaRPr lang="en-US" altLang="de-DE">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dirty="0"/>
          </a:p>
        </p:txBody>
      </p:sp>
    </p:spTree>
    <p:extLst>
      <p:ext uri="{BB962C8B-B14F-4D97-AF65-F5344CB8AC3E}">
        <p14:creationId xmlns:p14="http://schemas.microsoft.com/office/powerpoint/2010/main" val="375615777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736711-8014-48B2-9386-01B37E0FFBFB}" type="slidenum">
              <a:rPr lang="en-US" altLang="de-DE" smtClean="0">
                <a:latin typeface="Arial" charset="0"/>
              </a:rPr>
              <a:pPr/>
              <a:t>82</a:t>
            </a:fld>
            <a:endParaRPr lang="en-US" altLang="de-DE">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61839580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32DFCBB-E586-4966-9DEE-9A017F68CA5B}" type="slidenum">
              <a:rPr lang="en-US" altLang="de-DE" smtClean="0">
                <a:latin typeface="Arial" charset="0"/>
              </a:rPr>
              <a:pPr/>
              <a:t>83</a:t>
            </a:fld>
            <a:endParaRPr lang="en-US" altLang="de-DE">
              <a:latin typeface="Arial" charset="0"/>
            </a:endParaRPr>
          </a:p>
        </p:txBody>
      </p:sp>
      <p:sp>
        <p:nvSpPr>
          <p:cNvPr id="74755" name="Rectangle 2"/>
          <p:cNvSpPr>
            <a:spLocks noGrp="1" noRot="1" noChangeAspect="1" noChangeArrowheads="1" noTextEdit="1"/>
          </p:cNvSpPr>
          <p:nvPr>
            <p:ph type="sldImg"/>
          </p:nvPr>
        </p:nvSpPr>
        <p:spPr>
          <a:xfrm>
            <a:off x="3263900" y="509588"/>
            <a:ext cx="3400425" cy="2549525"/>
          </a:xfrm>
          <a:ln/>
        </p:spPr>
      </p:sp>
      <p:sp>
        <p:nvSpPr>
          <p:cNvPr id="74756" name="Rectangle 3"/>
          <p:cNvSpPr>
            <a:spLocks noGrp="1" noChangeArrowheads="1"/>
          </p:cNvSpPr>
          <p:nvPr>
            <p:ph type="body" idx="1"/>
          </p:nvPr>
        </p:nvSpPr>
        <p:spPr>
          <a:xfrm>
            <a:off x="993255" y="3229121"/>
            <a:ext cx="7941718" cy="3058279"/>
          </a:xfrm>
          <a:noFill/>
        </p:spPr>
        <p:txBody>
          <a:bodyPr/>
          <a:lstStyle/>
          <a:p>
            <a:pPr eaLnBrk="1" hangingPunct="1"/>
            <a:endParaRPr lang="de-DE" altLang="de-DE"/>
          </a:p>
        </p:txBody>
      </p:sp>
    </p:spTree>
    <p:extLst>
      <p:ext uri="{BB962C8B-B14F-4D97-AF65-F5344CB8AC3E}">
        <p14:creationId xmlns:p14="http://schemas.microsoft.com/office/powerpoint/2010/main" val="27390069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E419A0B-DA7E-4A46-BC90-2C5AA82BFA7F}" type="slidenum">
              <a:rPr lang="en-US" altLang="de-DE" smtClean="0">
                <a:latin typeface="Arial" charset="0"/>
              </a:rPr>
              <a:pPr/>
              <a:t>84</a:t>
            </a:fld>
            <a:endParaRPr lang="en-US" altLang="de-DE">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58582579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5BACD69-FFA4-4074-88D1-F3D58A16555F}" type="slidenum">
              <a:rPr lang="en-US" altLang="de-DE" smtClean="0">
                <a:latin typeface="Arial" charset="0"/>
              </a:rPr>
              <a:pPr/>
              <a:t>85</a:t>
            </a:fld>
            <a:endParaRPr lang="en-US" altLang="de-DE">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64268541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8E2837E-5AAD-4E20-BD52-FAA561FE5247}" type="slidenum">
              <a:rPr lang="en-US"/>
              <a:pPr/>
              <a:t>88</a:t>
            </a:fld>
            <a:endParaRPr lang="en-US"/>
          </a:p>
        </p:txBody>
      </p:sp>
      <p:sp>
        <p:nvSpPr>
          <p:cNvPr id="340994" name="Folienbildplatzhalter 1"/>
          <p:cNvSpPr>
            <a:spLocks noGrp="1" noRot="1" noChangeAspect="1" noTextEdit="1"/>
          </p:cNvSpPr>
          <p:nvPr>
            <p:ph type="sldImg"/>
          </p:nvPr>
        </p:nvSpPr>
        <p:spPr>
          <a:xfrm>
            <a:off x="3265488" y="511175"/>
            <a:ext cx="3395662" cy="2547938"/>
          </a:xfrm>
          <a:ln/>
        </p:spPr>
      </p:sp>
      <p:sp>
        <p:nvSpPr>
          <p:cNvPr id="340995" name="Notizenplatzhalter 2"/>
          <p:cNvSpPr>
            <a:spLocks noGrp="1"/>
          </p:cNvSpPr>
          <p:nvPr>
            <p:ph type="body" idx="1"/>
          </p:nvPr>
        </p:nvSpPr>
        <p:spPr>
          <a:xfrm>
            <a:off x="993096" y="3229122"/>
            <a:ext cx="7940450" cy="3058279"/>
          </a:xfrm>
        </p:spPr>
        <p:txBody>
          <a:bodyPr lIns="96661" tIns="48331" rIns="96661" bIns="48331"/>
          <a:lstStyle/>
          <a:p>
            <a:pPr defTabSz="457200">
              <a:spcBef>
                <a:spcPct val="0"/>
              </a:spcBef>
            </a:pPr>
            <a:endParaRPr lang="de-DE"/>
          </a:p>
        </p:txBody>
      </p:sp>
      <p:sp>
        <p:nvSpPr>
          <p:cNvPr id="340996" name="Foliennummernplatzhalter 3"/>
          <p:cNvSpPr txBox="1">
            <a:spLocks noGrp="1"/>
          </p:cNvSpPr>
          <p:nvPr/>
        </p:nvSpPr>
        <p:spPr bwMode="auto">
          <a:xfrm>
            <a:off x="5622511" y="6457118"/>
            <a:ext cx="4301974"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lgn="l" defTabSz="482600">
              <a:spcBef>
                <a:spcPct val="0"/>
              </a:spcBef>
              <a:defRPr sz="2400">
                <a:solidFill>
                  <a:schemeClr val="tx1"/>
                </a:solidFill>
                <a:latin typeface="Times" pitchFamily="18" charset="0"/>
              </a:defRPr>
            </a:lvl1pPr>
            <a:lvl2pPr marL="785813" indent="-303213" algn="l" defTabSz="482600">
              <a:spcBef>
                <a:spcPct val="0"/>
              </a:spcBef>
              <a:defRPr sz="2400">
                <a:solidFill>
                  <a:schemeClr val="tx1"/>
                </a:solidFill>
                <a:latin typeface="Times" pitchFamily="18" charset="0"/>
              </a:defRPr>
            </a:lvl2pPr>
            <a:lvl3pPr marL="1208088" indent="-241300" algn="l" defTabSz="482600">
              <a:spcBef>
                <a:spcPct val="0"/>
              </a:spcBef>
              <a:defRPr sz="2400">
                <a:solidFill>
                  <a:schemeClr val="tx1"/>
                </a:solidFill>
                <a:latin typeface="Times" pitchFamily="18" charset="0"/>
              </a:defRPr>
            </a:lvl3pPr>
            <a:lvl4pPr marL="1692275" indent="-242888" algn="l" defTabSz="482600">
              <a:spcBef>
                <a:spcPct val="0"/>
              </a:spcBef>
              <a:defRPr sz="2400">
                <a:solidFill>
                  <a:schemeClr val="tx1"/>
                </a:solidFill>
                <a:latin typeface="Times" pitchFamily="18" charset="0"/>
              </a:defRPr>
            </a:lvl4pPr>
            <a:lvl5pPr marL="2174875" indent="-241300" algn="l" defTabSz="482600">
              <a:spcBef>
                <a:spcPct val="0"/>
              </a:spcBef>
              <a:defRPr sz="2400">
                <a:solidFill>
                  <a:schemeClr val="tx1"/>
                </a:solidFill>
                <a:latin typeface="Times" pitchFamily="18" charset="0"/>
              </a:defRPr>
            </a:lvl5pPr>
            <a:lvl6pPr marL="2632075" indent="-241300" defTabSz="482600" eaLnBrk="0" fontAlgn="base" hangingPunct="0">
              <a:spcBef>
                <a:spcPct val="0"/>
              </a:spcBef>
              <a:spcAft>
                <a:spcPct val="0"/>
              </a:spcAft>
              <a:defRPr sz="2400">
                <a:solidFill>
                  <a:schemeClr val="tx1"/>
                </a:solidFill>
                <a:latin typeface="Times" pitchFamily="18" charset="0"/>
              </a:defRPr>
            </a:lvl6pPr>
            <a:lvl7pPr marL="3089275" indent="-241300" defTabSz="482600" eaLnBrk="0" fontAlgn="base" hangingPunct="0">
              <a:spcBef>
                <a:spcPct val="0"/>
              </a:spcBef>
              <a:spcAft>
                <a:spcPct val="0"/>
              </a:spcAft>
              <a:defRPr sz="2400">
                <a:solidFill>
                  <a:schemeClr val="tx1"/>
                </a:solidFill>
                <a:latin typeface="Times" pitchFamily="18" charset="0"/>
              </a:defRPr>
            </a:lvl7pPr>
            <a:lvl8pPr marL="3546475" indent="-241300" defTabSz="482600" eaLnBrk="0" fontAlgn="base" hangingPunct="0">
              <a:spcBef>
                <a:spcPct val="0"/>
              </a:spcBef>
              <a:spcAft>
                <a:spcPct val="0"/>
              </a:spcAft>
              <a:defRPr sz="2400">
                <a:solidFill>
                  <a:schemeClr val="tx1"/>
                </a:solidFill>
                <a:latin typeface="Times" pitchFamily="18" charset="0"/>
              </a:defRPr>
            </a:lvl8pPr>
            <a:lvl9pPr marL="4003675" indent="-241300" defTabSz="482600" eaLnBrk="0" fontAlgn="base" hangingPunct="0">
              <a:spcBef>
                <a:spcPct val="0"/>
              </a:spcBef>
              <a:spcAft>
                <a:spcPct val="0"/>
              </a:spcAft>
              <a:defRPr sz="2400">
                <a:solidFill>
                  <a:schemeClr val="tx1"/>
                </a:solidFill>
                <a:latin typeface="Times" pitchFamily="18" charset="0"/>
              </a:defRPr>
            </a:lvl9pPr>
          </a:lstStyle>
          <a:p>
            <a:pPr algn="r" eaLnBrk="1" hangingPunct="1"/>
            <a:fld id="{769329C2-3FF5-4891-A972-BF58B54642DB}" type="slidenum">
              <a:rPr lang="en-US" sz="1300">
                <a:latin typeface="Calibri" pitchFamily="34" charset="0"/>
              </a:rPr>
              <a:pPr algn="r" eaLnBrk="1" hangingPunct="1"/>
              <a:t>88</a:t>
            </a:fld>
            <a:endParaRPr lang="en-US" sz="13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270CB1A-B9B6-4DC5-9599-07FB6C22E0AC}" type="slidenum">
              <a:rPr lang="en-US" altLang="de-DE" smtClean="0">
                <a:latin typeface="Arial" charset="0"/>
              </a:rPr>
              <a:pPr/>
              <a:t>13</a:t>
            </a:fld>
            <a:endParaRPr lang="en-US" altLang="de-DE">
              <a:latin typeface="Arial" charset="0"/>
            </a:endParaRPr>
          </a:p>
        </p:txBody>
      </p:sp>
      <p:sp>
        <p:nvSpPr>
          <p:cNvPr id="67587" name="Folienbildplatzhalter 1"/>
          <p:cNvSpPr>
            <a:spLocks noGrp="1" noRot="1" noChangeAspect="1" noTextEdit="1"/>
          </p:cNvSpPr>
          <p:nvPr>
            <p:ph type="sldImg"/>
          </p:nvPr>
        </p:nvSpPr>
        <p:spPr>
          <a:xfrm>
            <a:off x="3263900" y="509588"/>
            <a:ext cx="3400425" cy="2549525"/>
          </a:xfrm>
          <a:ln/>
        </p:spPr>
      </p:sp>
      <p:sp>
        <p:nvSpPr>
          <p:cNvPr id="67588"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a:p>
        </p:txBody>
      </p:sp>
      <p:sp>
        <p:nvSpPr>
          <p:cNvPr id="67589"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6F0B6F76-C145-4467-8AC3-EEA78F011422}" type="slidenum">
              <a:rPr lang="en-US" altLang="de-DE" sz="1300">
                <a:latin typeface="Calibri" pitchFamily="34" charset="0"/>
              </a:rPr>
              <a:pPr algn="r" eaLnBrk="1" hangingPunct="1">
                <a:spcBef>
                  <a:spcPct val="0"/>
                </a:spcBef>
              </a:pPr>
              <a:t>13</a:t>
            </a:fld>
            <a:endParaRPr lang="en-US" altLang="de-DE" sz="13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59F02C0-DE7C-40FA-98BB-550C8DEE6E3E}" type="slidenum">
              <a:rPr lang="en-US" altLang="de-DE" smtClean="0">
                <a:latin typeface="Arial" charset="0"/>
              </a:rPr>
              <a:pPr/>
              <a:t>14</a:t>
            </a:fld>
            <a:endParaRPr lang="en-US" altLang="de-DE">
              <a:latin typeface="Arial" charset="0"/>
            </a:endParaRPr>
          </a:p>
        </p:txBody>
      </p:sp>
      <p:sp>
        <p:nvSpPr>
          <p:cNvPr id="68611" name="Folienbildplatzhalter 1"/>
          <p:cNvSpPr>
            <a:spLocks noGrp="1" noRot="1" noChangeAspect="1" noTextEdit="1"/>
          </p:cNvSpPr>
          <p:nvPr>
            <p:ph type="sldImg"/>
          </p:nvPr>
        </p:nvSpPr>
        <p:spPr>
          <a:xfrm>
            <a:off x="3263900" y="509588"/>
            <a:ext cx="3400425" cy="2549525"/>
          </a:xfrm>
          <a:ln/>
        </p:spPr>
      </p:sp>
      <p:sp>
        <p:nvSpPr>
          <p:cNvPr id="68612"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a:p>
        </p:txBody>
      </p:sp>
      <p:sp>
        <p:nvSpPr>
          <p:cNvPr id="68613"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EAC91172-60F6-453E-BA35-8F14526E8FC9}" type="slidenum">
              <a:rPr lang="en-US" altLang="de-DE" sz="1300">
                <a:latin typeface="Calibri" pitchFamily="34" charset="0"/>
              </a:rPr>
              <a:pPr algn="r" eaLnBrk="1" hangingPunct="1">
                <a:spcBef>
                  <a:spcPct val="0"/>
                </a:spcBef>
              </a:pPr>
              <a:t>14</a:t>
            </a:fld>
            <a:endParaRPr lang="en-US" altLang="de-DE" sz="13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4D0ADA0-A7A6-4936-A1BA-E27BD7A74491}" type="slidenum">
              <a:rPr lang="en-US" altLang="de-DE" smtClean="0">
                <a:latin typeface="Arial" charset="0"/>
              </a:rPr>
              <a:pPr/>
              <a:t>15</a:t>
            </a:fld>
            <a:endParaRPr lang="en-US" altLang="de-DE">
              <a:latin typeface="Arial" charset="0"/>
            </a:endParaRPr>
          </a:p>
        </p:txBody>
      </p:sp>
      <p:sp>
        <p:nvSpPr>
          <p:cNvPr id="70659" name="Folienbildplatzhalter 1"/>
          <p:cNvSpPr>
            <a:spLocks noGrp="1" noRot="1" noChangeAspect="1" noTextEdit="1"/>
          </p:cNvSpPr>
          <p:nvPr>
            <p:ph type="sldImg"/>
          </p:nvPr>
        </p:nvSpPr>
        <p:spPr>
          <a:xfrm>
            <a:off x="3263900" y="509588"/>
            <a:ext cx="3400425" cy="2549525"/>
          </a:xfrm>
          <a:ln/>
        </p:spPr>
      </p:sp>
      <p:sp>
        <p:nvSpPr>
          <p:cNvPr id="70660"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a:p>
        </p:txBody>
      </p:sp>
      <p:sp>
        <p:nvSpPr>
          <p:cNvPr id="70661"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1F786B54-DA73-4089-8335-CE5758A07177}" type="slidenum">
              <a:rPr lang="en-US" altLang="de-DE" sz="1300">
                <a:latin typeface="Calibri" pitchFamily="34" charset="0"/>
              </a:rPr>
              <a:pPr algn="r" eaLnBrk="1" hangingPunct="1">
                <a:spcBef>
                  <a:spcPct val="0"/>
                </a:spcBef>
              </a:pPr>
              <a:t>15</a:t>
            </a:fld>
            <a:endParaRPr lang="en-US" altLang="de-DE" sz="13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329735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US"/>
          </a:p>
        </p:txBody>
      </p:sp>
      <p:sp>
        <p:nvSpPr>
          <p:cNvPr id="3"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87F601BE-CC9B-4FFE-A5C7-A3BED4A6E938}" type="slidenum">
              <a:rPr lang="en-US"/>
              <a:pPr>
                <a:defRPr/>
              </a:pPr>
              <a:t>‹Nr.›</a:t>
            </a:fld>
            <a:endParaRPr lang="en-US"/>
          </a:p>
        </p:txBody>
      </p:sp>
    </p:spTree>
    <p:extLst>
      <p:ext uri="{BB962C8B-B14F-4D97-AF65-F5344CB8AC3E}">
        <p14:creationId xmlns:p14="http://schemas.microsoft.com/office/powerpoint/2010/main" val="80476450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US"/>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2AC7DA5A-2268-4AA7-B833-AFE0CBEDA5D4}" type="slidenum">
              <a:rPr lang="en-US"/>
              <a:pPr>
                <a:defRPr/>
              </a:pPr>
              <a:t>‹Nr.›</a:t>
            </a:fld>
            <a:endParaRPr lang="en-US"/>
          </a:p>
        </p:txBody>
      </p:sp>
    </p:spTree>
    <p:extLst>
      <p:ext uri="{BB962C8B-B14F-4D97-AF65-F5344CB8AC3E}">
        <p14:creationId xmlns:p14="http://schemas.microsoft.com/office/powerpoint/2010/main" val="129970918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US"/>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35454D17-AEB6-4191-9622-E5515B6785D5}" type="slidenum">
              <a:rPr lang="en-US"/>
              <a:pPr>
                <a:defRPr/>
              </a:pPr>
              <a:t>‹Nr.›</a:t>
            </a:fld>
            <a:endParaRPr lang="en-US"/>
          </a:p>
        </p:txBody>
      </p:sp>
    </p:spTree>
    <p:extLst>
      <p:ext uri="{BB962C8B-B14F-4D97-AF65-F5344CB8AC3E}">
        <p14:creationId xmlns:p14="http://schemas.microsoft.com/office/powerpoint/2010/main" val="92308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en-US"/>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BBD0C058-6BA4-4ACA-A043-4349285EDBFF}" type="slidenum">
              <a:rPr lang="en-US"/>
              <a:pPr>
                <a:defRPr/>
              </a:pPr>
              <a:t>‹Nr.›</a:t>
            </a:fld>
            <a:endParaRPr lang="en-US"/>
          </a:p>
        </p:txBody>
      </p:sp>
    </p:spTree>
    <p:extLst>
      <p:ext uri="{BB962C8B-B14F-4D97-AF65-F5344CB8AC3E}">
        <p14:creationId xmlns:p14="http://schemas.microsoft.com/office/powerpoint/2010/main" val="351817223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Bild 6" descr="GSI_Logo_rg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82058" y="17903"/>
            <a:ext cx="854438" cy="284813"/>
          </a:xfrm>
          <a:prstGeom prst="rect">
            <a:avLst/>
          </a:prstGeom>
        </p:spPr>
      </p:pic>
      <p:sp>
        <p:nvSpPr>
          <p:cNvPr id="11" name="Textfeld 10"/>
          <p:cNvSpPr txBox="1"/>
          <p:nvPr/>
        </p:nvSpPr>
        <p:spPr>
          <a:xfrm>
            <a:off x="254643" y="6612673"/>
            <a:ext cx="3983870" cy="261610"/>
          </a:xfrm>
          <a:prstGeom prst="rect">
            <a:avLst/>
          </a:prstGeom>
          <a:noFill/>
        </p:spPr>
        <p:txBody>
          <a:bodyPr wrap="square" rtlCol="0" anchor="ctr">
            <a:spAutoFit/>
          </a:bodyPr>
          <a:lstStyle/>
          <a:p>
            <a:pPr algn="l" defTabSz="457200" eaLnBrk="1" fontAlgn="auto" hangingPunct="1">
              <a:spcBef>
                <a:spcPts val="0"/>
              </a:spcBef>
              <a:spcAft>
                <a:spcPts val="0"/>
              </a:spcAft>
              <a:defRPr/>
            </a:pPr>
            <a:r>
              <a:rPr lang="fr-FR" sz="1100" dirty="0">
                <a:solidFill>
                  <a:srgbClr val="333333"/>
                </a:solidFill>
                <a:latin typeface="Arial"/>
                <a:cs typeface="Arial"/>
              </a:rPr>
              <a:t>Peter Forck, CAS 2024, Santa Susanna </a:t>
            </a:r>
          </a:p>
        </p:txBody>
      </p:sp>
      <p:sp>
        <p:nvSpPr>
          <p:cNvPr id="2" name="Titelplatzhalter 1"/>
          <p:cNvSpPr>
            <a:spLocks noGrp="1"/>
          </p:cNvSpPr>
          <p:nvPr>
            <p:ph type="title"/>
          </p:nvPr>
        </p:nvSpPr>
        <p:spPr>
          <a:xfrm>
            <a:off x="435267" y="-309585"/>
            <a:ext cx="6242342" cy="787557"/>
          </a:xfrm>
          <a:prstGeom prst="rect">
            <a:avLst/>
          </a:prstGeom>
        </p:spPr>
        <p:txBody>
          <a:bodyPr vert="horz" lIns="91440" tIns="45720" rIns="91440" bIns="45720" rtlCol="0" anchor="b" anchorCtr="0">
            <a:normAutofit/>
          </a:bodyPr>
          <a:lstStyle/>
          <a:p>
            <a:r>
              <a:rPr lang="de-DE" dirty="0"/>
              <a:t>Mastertitelformat bearbeiten</a:t>
            </a:r>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algn="r" defTabSz="457200" eaLnBrk="1" fontAlgn="auto" hangingPunct="1">
              <a:spcBef>
                <a:spcPts val="0"/>
              </a:spcBef>
              <a:spcAft>
                <a:spcPts val="0"/>
              </a:spcAft>
              <a:defRPr/>
            </a:pPr>
            <a:r>
              <a:rPr lang="en-US" sz="1100" dirty="0">
                <a:solidFill>
                  <a:srgbClr val="333333"/>
                </a:solidFill>
                <a:latin typeface="Arial"/>
                <a:cs typeface="Arial"/>
              </a:rPr>
              <a:t>Beam Instrumentation &amp; Diagnostics, Part 1</a:t>
            </a: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fld id="{47A8A2AB-8AAB-430B-A288-2C24CCE7A88A}" type="slidenum">
              <a:rPr lang="en-US" sz="1200" smtClean="0">
                <a:solidFill>
                  <a:srgbClr val="000000"/>
                </a:solidFill>
              </a:rPr>
              <a:pPr algn="ctr" fontAlgn="auto">
                <a:spcBef>
                  <a:spcPts val="0"/>
                </a:spcBef>
                <a:spcAft>
                  <a:spcPts val="0"/>
                </a:spcAft>
                <a:defRPr/>
              </a:pPr>
              <a:t>‹Nr.›</a:t>
            </a:fld>
            <a:endParaRPr lang="en-US" sz="1200" dirty="0">
              <a:solidFill>
                <a:srgbClr val="000000"/>
              </a:solidFill>
            </a:endParaRPr>
          </a:p>
        </p:txBody>
      </p:sp>
      <p:pic>
        <p:nvPicPr>
          <p:cNvPr id="13" name="Picture 2" descr="C:\Users\forck.SDNBG042\Desktop\CAS InEx\CASlogo.jpg"/>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b="11831"/>
          <a:stretch/>
        </p:blipFill>
        <p:spPr bwMode="auto">
          <a:xfrm>
            <a:off x="8273904" y="332656"/>
            <a:ext cx="719157" cy="405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900128"/>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3" r:id="rId4"/>
    <p:sldLayoutId id="2147483664" r:id="rId5"/>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7"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7.png"/><Relationship Id="rId5" Type="http://schemas.microsoft.com/office/2007/relationships/hdphoto" Target="../media/hdphoto3.wdp"/><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notesSlide" Target="../notesSlides/notesSlide12.xml"/><Relationship Id="rId7" Type="http://schemas.openxmlformats.org/officeDocument/2006/relationships/image" Target="../media/image39.png"/><Relationship Id="rId12" Type="http://schemas.openxmlformats.org/officeDocument/2006/relationships/image" Target="../media/image400.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8.png"/><Relationship Id="rId11" Type="http://schemas.microsoft.com/office/2007/relationships/hdphoto" Target="../media/hdphoto3.wdp"/><Relationship Id="rId5" Type="http://schemas.openxmlformats.org/officeDocument/2006/relationships/image" Target="../media/image28.wmf"/><Relationship Id="rId10" Type="http://schemas.openxmlformats.org/officeDocument/2006/relationships/image" Target="../media/image26.png"/><Relationship Id="rId4" Type="http://schemas.openxmlformats.org/officeDocument/2006/relationships/oleObject" Target="../embeddings/oleObject3.bin"/><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wmf"/></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g"/><Relationship Id="rId1" Type="http://schemas.openxmlformats.org/officeDocument/2006/relationships/slideLayout" Target="../slideLayouts/slideLayout1.xml"/><Relationship Id="rId5" Type="http://schemas.openxmlformats.org/officeDocument/2006/relationships/image" Target="../media/image47.jpeg"/><Relationship Id="rId4" Type="http://schemas.openxmlformats.org/officeDocument/2006/relationships/image" Target="../media/image46.jpg"/></Relationships>
</file>

<file path=ppt/slides/_rels/slide2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5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41.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56.wmf"/><Relationship Id="rId5" Type="http://schemas.openxmlformats.org/officeDocument/2006/relationships/oleObject" Target="../embeddings/oleObject4.bin"/><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70.png"/></Relationships>
</file>

<file path=ppt/slides/_rels/slide31.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notesSlide" Target="../notesSlides/notesSlide23.xml"/><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62.png"/><Relationship Id="rId5" Type="http://schemas.openxmlformats.org/officeDocument/2006/relationships/image" Target="../media/image60.wmf"/><Relationship Id="rId4" Type="http://schemas.openxmlformats.org/officeDocument/2006/relationships/oleObject" Target="../embeddings/oleObject5.bin"/></Relationships>
</file>

<file path=ppt/slides/_rels/slide32.xml.rels><?xml version="1.0" encoding="UTF-8" standalone="yes"?>
<Relationships xmlns="http://schemas.openxmlformats.org/package/2006/relationships"><Relationship Id="rId3" Type="http://schemas.openxmlformats.org/officeDocument/2006/relationships/image" Target="../media/image620.png"/><Relationship Id="rId7"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90.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1.xml"/><Relationship Id="rId10" Type="http://schemas.openxmlformats.org/officeDocument/2006/relationships/image" Target="../media/image73.png"/><Relationship Id="rId4" Type="http://schemas.openxmlformats.org/officeDocument/2006/relationships/image" Target="../media/image71.png"/><Relationship Id="rId9" Type="http://schemas.openxmlformats.org/officeDocument/2006/relationships/image" Target="../media/image7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30.xml"/><Relationship Id="rId7" Type="http://schemas.openxmlformats.org/officeDocument/2006/relationships/image" Target="../media/image78.pn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77.png"/><Relationship Id="rId11" Type="http://schemas.openxmlformats.org/officeDocument/2006/relationships/image" Target="../media/image76.wmf"/><Relationship Id="rId5" Type="http://schemas.openxmlformats.org/officeDocument/2006/relationships/image" Target="../media/image74.wmf"/><Relationship Id="rId10" Type="http://schemas.openxmlformats.org/officeDocument/2006/relationships/oleObject" Target="../embeddings/oleObject9.bin"/><Relationship Id="rId4" Type="http://schemas.openxmlformats.org/officeDocument/2006/relationships/oleObject" Target="../embeddings/oleObject7.bin"/><Relationship Id="rId9" Type="http://schemas.openxmlformats.org/officeDocument/2006/relationships/image" Target="../media/image75.wmf"/></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81.png"/><Relationship Id="rId4" Type="http://schemas.openxmlformats.org/officeDocument/2006/relationships/image" Target="../media/image80.png"/></Relationships>
</file>

<file path=ppt/slides/_rels/slide41.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notesSlide" Target="../notesSlides/notesSlide32.xml"/><Relationship Id="rId7" Type="http://schemas.openxmlformats.org/officeDocument/2006/relationships/image" Target="../media/image84.jpe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82.png"/><Relationship Id="rId5" Type="http://schemas.openxmlformats.org/officeDocument/2006/relationships/oleObject" Target="../embeddings/oleObject10.bin"/><Relationship Id="rId4" Type="http://schemas.openxmlformats.org/officeDocument/2006/relationships/image" Target="../media/image83.jpeg"/></Relationships>
</file>

<file path=ppt/slides/_rels/slide42.xml.rels><?xml version="1.0" encoding="UTF-8" standalone="yes"?>
<Relationships xmlns="http://schemas.openxmlformats.org/package/2006/relationships"><Relationship Id="rId8" Type="http://schemas.openxmlformats.org/officeDocument/2006/relationships/slide" Target="slide60.xml"/><Relationship Id="rId3" Type="http://schemas.openxmlformats.org/officeDocument/2006/relationships/image" Target="../media/image86.png"/><Relationship Id="rId7" Type="http://schemas.openxmlformats.org/officeDocument/2006/relationships/image" Target="../media/image92.png"/><Relationship Id="rId2" Type="http://schemas.openxmlformats.org/officeDocument/2006/relationships/image" Target="../media/image85.png"/><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88.png"/><Relationship Id="rId10" Type="http://schemas.openxmlformats.org/officeDocument/2006/relationships/slide" Target="slide70.xml"/><Relationship Id="rId4" Type="http://schemas.openxmlformats.org/officeDocument/2006/relationships/image" Target="../media/image87.png"/><Relationship Id="rId9" Type="http://schemas.openxmlformats.org/officeDocument/2006/relationships/slide" Target="slide6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93.png"/></Relationships>
</file>

<file path=ppt/slides/_rels/slide46.x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97.wmf"/></Relationships>
</file>

<file path=ppt/slides/_rels/slide5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slide" Target="slide60.xml"/><Relationship Id="rId4" Type="http://schemas.openxmlformats.org/officeDocument/2006/relationships/image" Target="../media/image114.png"/></Relationships>
</file>

<file path=ppt/slides/_rels/slide5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100.png"/></Relationships>
</file>

<file path=ppt/slides/_rels/slide54.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oleObject" Target="../embeddings/oleObject11.bin"/><Relationship Id="rId7" Type="http://schemas.microsoft.com/office/2007/relationships/hdphoto" Target="../media/hdphoto5.wdp"/><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wmf"/><Relationship Id="rId9" Type="http://schemas.microsoft.com/office/2007/relationships/hdphoto" Target="../media/hdphoto6.wdp"/></Relationships>
</file>

<file path=ppt/slides/_rels/slide5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slide" Target="slide60.xml"/></Relationships>
</file>

<file path=ppt/slides/_rels/slide57.xml.rels><?xml version="1.0" encoding="UTF-8" standalone="yes"?>
<Relationships xmlns="http://schemas.openxmlformats.org/package/2006/relationships"><Relationship Id="rId3" Type="http://schemas.openxmlformats.org/officeDocument/2006/relationships/image" Target="../media/image1210.png"/><Relationship Id="rId7" Type="http://schemas.openxmlformats.org/officeDocument/2006/relationships/slide" Target="slide60.xml"/><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09.png"/><Relationship Id="rId5" Type="http://schemas.openxmlformats.org/officeDocument/2006/relationships/image" Target="../media/image108.wmf"/><Relationship Id="rId4" Type="http://schemas.openxmlformats.org/officeDocument/2006/relationships/oleObject" Target="../embeddings/oleObject12.bin"/></Relationships>
</file>

<file path=ppt/slides/_rels/slide58.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290.png"/><Relationship Id="rId1" Type="http://schemas.openxmlformats.org/officeDocument/2006/relationships/slideLayout" Target="../slideLayouts/slideLayout1.xml"/><Relationship Id="rId5" Type="http://schemas.openxmlformats.org/officeDocument/2006/relationships/slide" Target="slide60.xml"/><Relationship Id="rId4" Type="http://schemas.microsoft.com/office/2007/relationships/hdphoto" Target="../media/hdphoto7.wdp"/></Relationships>
</file>

<file path=ppt/slides/_rels/slide59.xml.rels><?xml version="1.0" encoding="UTF-8" standalone="yes"?>
<Relationships xmlns="http://schemas.openxmlformats.org/package/2006/relationships"><Relationship Id="rId3" Type="http://schemas.openxmlformats.org/officeDocument/2006/relationships/image" Target="../media/image111.emf"/><Relationship Id="rId7" Type="http://schemas.openxmlformats.org/officeDocument/2006/relationships/slide" Target="slide71.xml"/><Relationship Id="rId2" Type="http://schemas.openxmlformats.org/officeDocument/2006/relationships/image" Target="../media/image1311.png"/><Relationship Id="rId1" Type="http://schemas.openxmlformats.org/officeDocument/2006/relationships/slideLayout" Target="../slideLayouts/slideLayout1.xml"/><Relationship Id="rId6" Type="http://schemas.openxmlformats.org/officeDocument/2006/relationships/slide" Target="slide60.xml"/><Relationship Id="rId5" Type="http://schemas.openxmlformats.org/officeDocument/2006/relationships/image" Target="../media/image134.png"/><Relationship Id="rId4" Type="http://schemas.openxmlformats.org/officeDocument/2006/relationships/image" Target="../media/image13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48.png"/><Relationship Id="rId1" Type="http://schemas.openxmlformats.org/officeDocument/2006/relationships/slideLayout" Target="../slideLayouts/slideLayout1.xml"/><Relationship Id="rId5" Type="http://schemas.openxmlformats.org/officeDocument/2006/relationships/slide" Target="slide86.xml"/><Relationship Id="rId4" Type="http://schemas.openxmlformats.org/officeDocument/2006/relationships/image" Target="../media/image113.emf"/></Relationships>
</file>

<file path=ppt/slides/_rels/slide61.xml.rels><?xml version="1.0" encoding="UTF-8" standalone="yes"?>
<Relationships xmlns="http://schemas.openxmlformats.org/package/2006/relationships"><Relationship Id="rId2" Type="http://schemas.openxmlformats.org/officeDocument/2006/relationships/image" Target="../media/image1310.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116.jpeg"/></Relationships>
</file>

<file path=ppt/slides/_rels/slide64.x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48.xml"/><Relationship Id="rId7" Type="http://schemas.openxmlformats.org/officeDocument/2006/relationships/image" Target="../media/image121.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13.bin"/><Relationship Id="rId5" Type="http://schemas.openxmlformats.org/officeDocument/2006/relationships/image" Target="../media/image124.png"/><Relationship Id="rId10" Type="http://schemas.openxmlformats.org/officeDocument/2006/relationships/image" Target="../media/image125.png"/><Relationship Id="rId4" Type="http://schemas.openxmlformats.org/officeDocument/2006/relationships/image" Target="../media/image123.png"/><Relationship Id="rId9" Type="http://schemas.openxmlformats.org/officeDocument/2006/relationships/image" Target="../media/image122.wmf"/></Relationships>
</file>

<file path=ppt/slides/_rels/slide67.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127.png"/></Relationships>
</file>

<file path=ppt/slides/_rels/slide6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129.jpeg"/><Relationship Id="rId4" Type="http://schemas.openxmlformats.org/officeDocument/2006/relationships/image" Target="../media/image128.jpe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1.xml"/><Relationship Id="rId7" Type="http://schemas.openxmlformats.org/officeDocument/2006/relationships/slide" Target="slide43.xml"/><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82.png"/><Relationship Id="rId5" Type="http://schemas.openxmlformats.org/officeDocument/2006/relationships/oleObject" Target="../embeddings/oleObject15.bin"/><Relationship Id="rId4" Type="http://schemas.openxmlformats.org/officeDocument/2006/relationships/image" Target="../media/image12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131.jpeg"/></Relationships>
</file>

<file path=ppt/slides/_rels/slide72.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notesSlide" Target="../notesSlides/notesSlide54.xml"/><Relationship Id="rId7" Type="http://schemas.openxmlformats.org/officeDocument/2006/relationships/image" Target="../media/image136.png"/><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135.png"/><Relationship Id="rId5" Type="http://schemas.openxmlformats.org/officeDocument/2006/relationships/image" Target="../media/image132.wmf"/><Relationship Id="rId10" Type="http://schemas.openxmlformats.org/officeDocument/2006/relationships/image" Target="../media/image139.png"/><Relationship Id="rId4" Type="http://schemas.openxmlformats.org/officeDocument/2006/relationships/oleObject" Target="../embeddings/oleObject16.bin"/><Relationship Id="rId9" Type="http://schemas.openxmlformats.org/officeDocument/2006/relationships/image" Target="../media/image138.pn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55.xml"/><Relationship Id="rId7" Type="http://schemas.openxmlformats.org/officeDocument/2006/relationships/image" Target="../media/image142.png"/><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141.png"/><Relationship Id="rId5" Type="http://schemas.openxmlformats.org/officeDocument/2006/relationships/image" Target="../media/image140.wmf"/><Relationship Id="rId4" Type="http://schemas.openxmlformats.org/officeDocument/2006/relationships/oleObject" Target="../embeddings/oleObject17.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56.xml"/><Relationship Id="rId7" Type="http://schemas.openxmlformats.org/officeDocument/2006/relationships/image" Target="../media/image143.wmf"/><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oleObject" Target="../embeddings/oleObject18.bin"/><Relationship Id="rId5" Type="http://schemas.openxmlformats.org/officeDocument/2006/relationships/image" Target="../media/image145.png"/><Relationship Id="rId4" Type="http://schemas.openxmlformats.org/officeDocument/2006/relationships/image" Target="../media/image144.png"/></Relationships>
</file>

<file path=ppt/slides/_rels/slide7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slide" Target="slide43.xml"/><Relationship Id="rId5" Type="http://schemas.openxmlformats.org/officeDocument/2006/relationships/image" Target="../media/image147.jpeg"/><Relationship Id="rId4" Type="http://schemas.openxmlformats.org/officeDocument/2006/relationships/image" Target="../media/image146.png"/></Relationships>
</file>

<file path=ppt/slides/_rels/slide76.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149.jpeg"/></Relationships>
</file>

<file path=ppt/slides/_rels/slide77.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59.xml"/><Relationship Id="rId7" Type="http://schemas.openxmlformats.org/officeDocument/2006/relationships/image" Target="../media/image150.wmf"/><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oleObject" Target="../embeddings/oleObject19.bin"/><Relationship Id="rId5" Type="http://schemas.openxmlformats.org/officeDocument/2006/relationships/image" Target="../media/image153.png"/><Relationship Id="rId4" Type="http://schemas.openxmlformats.org/officeDocument/2006/relationships/image" Target="../media/image152.wmf"/><Relationship Id="rId9" Type="http://schemas.openxmlformats.org/officeDocument/2006/relationships/image" Target="../media/image151.wmf"/></Relationships>
</file>

<file path=ppt/slides/_rels/slide78.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60.xml"/><Relationship Id="rId1" Type="http://schemas.openxmlformats.org/officeDocument/2006/relationships/slideLayout" Target="../slideLayouts/slideLayout1.xml"/><Relationship Id="rId5" Type="http://schemas.openxmlformats.org/officeDocument/2006/relationships/slide" Target="slide61.xml"/><Relationship Id="rId4" Type="http://schemas.openxmlformats.org/officeDocument/2006/relationships/image" Target="../media/image155.png"/></Relationships>
</file>

<file path=ppt/slides/_rels/slide79.xml.rels><?xml version="1.0" encoding="UTF-8" standalone="yes"?>
<Relationships xmlns="http://schemas.openxmlformats.org/package/2006/relationships"><Relationship Id="rId8" Type="http://schemas.openxmlformats.org/officeDocument/2006/relationships/image" Target="../media/image1190.png"/><Relationship Id="rId3" Type="http://schemas.openxmlformats.org/officeDocument/2006/relationships/oleObject" Target="../embeddings/oleObject21.bin"/><Relationship Id="rId7" Type="http://schemas.openxmlformats.org/officeDocument/2006/relationships/image" Target="../media/image158.wmf"/><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157.wmf"/><Relationship Id="rId5" Type="http://schemas.openxmlformats.org/officeDocument/2006/relationships/oleObject" Target="../embeddings/oleObject22.bin"/><Relationship Id="rId4" Type="http://schemas.openxmlformats.org/officeDocument/2006/relationships/image" Target="../media/image156.wmf"/><Relationship Id="rId9" Type="http://schemas.openxmlformats.org/officeDocument/2006/relationships/slide" Target="slide61.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2.xml"/><Relationship Id="rId7"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2.png"/><Relationship Id="rId11" Type="http://schemas.openxmlformats.org/officeDocument/2006/relationships/image" Target="../media/image9.wmf"/><Relationship Id="rId5" Type="http://schemas.openxmlformats.org/officeDocument/2006/relationships/image" Target="../media/image11.png"/><Relationship Id="rId10" Type="http://schemas.openxmlformats.org/officeDocument/2006/relationships/oleObject" Target="../embeddings/oleObject2.bin"/><Relationship Id="rId4" Type="http://schemas.openxmlformats.org/officeDocument/2006/relationships/image" Target="../media/image10.wmf"/><Relationship Id="rId9" Type="http://schemas.openxmlformats.org/officeDocument/2006/relationships/image" Target="../media/image8.wmf"/></Relationships>
</file>

<file path=ppt/slides/_rels/slide8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260.png"/><Relationship Id="rId1" Type="http://schemas.openxmlformats.org/officeDocument/2006/relationships/slideLayout" Target="../slideLayouts/slideLayout1.xml"/><Relationship Id="rId4" Type="http://schemas.openxmlformats.org/officeDocument/2006/relationships/slide" Target="slide61.xml"/></Relationships>
</file>

<file path=ppt/slides/_rels/slide8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microsoft.com/office/2007/relationships/hdphoto" Target="../media/hdphoto8.wdp"/></Relationships>
</file>

<file path=ppt/slides/_rels/slide8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2.xml"/><Relationship Id="rId1" Type="http://schemas.openxmlformats.org/officeDocument/2006/relationships/slideLayout" Target="../slideLayouts/slideLayout1.xml"/><Relationship Id="rId5" Type="http://schemas.openxmlformats.org/officeDocument/2006/relationships/image" Target="../media/image210.png"/><Relationship Id="rId4" Type="http://schemas.openxmlformats.org/officeDocument/2006/relationships/image" Target="../media/image161.wmf"/></Relationships>
</file>

<file path=ppt/slides/_rels/slide83.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63.xml"/><Relationship Id="rId1" Type="http://schemas.openxmlformats.org/officeDocument/2006/relationships/slideLayout" Target="../slideLayouts/slideLayout5.xml"/><Relationship Id="rId4" Type="http://schemas.openxmlformats.org/officeDocument/2006/relationships/image" Target="../media/image163.png"/></Relationships>
</file>

<file path=ppt/slides/_rels/slide8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64.png"/></Relationships>
</file>

<file path=ppt/slides/_rels/slide85.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65.png"/><Relationship Id="rId7" Type="http://schemas.openxmlformats.org/officeDocument/2006/relationships/image" Target="../media/image200.png"/><Relationship Id="rId2" Type="http://schemas.openxmlformats.org/officeDocument/2006/relationships/notesSlide" Target="../notesSlides/notesSlide6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190.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167.jpeg"/><Relationship Id="rId2" Type="http://schemas.openxmlformats.org/officeDocument/2006/relationships/image" Target="../media/image166.jpe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66.xml"/><Relationship Id="rId7" Type="http://schemas.openxmlformats.org/officeDocument/2006/relationships/image" Target="../media/image171.png"/><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image" Target="../media/image169.png"/><Relationship Id="rId5" Type="http://schemas.openxmlformats.org/officeDocument/2006/relationships/image" Target="../media/image168.wmf"/><Relationship Id="rId4" Type="http://schemas.openxmlformats.org/officeDocument/2006/relationships/oleObject" Target="../embeddings/oleObject23.bin"/></Relationships>
</file>

<file path=ppt/slides/_rels/slide89.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2.png"/><Relationship Id="rId1" Type="http://schemas.openxmlformats.org/officeDocument/2006/relationships/slideLayout" Target="../slideLayouts/slideLayout1.xml"/><Relationship Id="rId5" Type="http://schemas.openxmlformats.org/officeDocument/2006/relationships/image" Target="../media/image174.png"/><Relationship Id="rId4" Type="http://schemas.openxmlformats.org/officeDocument/2006/relationships/image" Target="../media/image17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90.xml.rels><?xml version="1.0" encoding="UTF-8" standalone="yes"?>
<Relationships xmlns="http://schemas.openxmlformats.org/package/2006/relationships"><Relationship Id="rId3" Type="http://schemas.openxmlformats.org/officeDocument/2006/relationships/image" Target="../media/image176.jpeg"/><Relationship Id="rId2" Type="http://schemas.openxmlformats.org/officeDocument/2006/relationships/image" Target="../media/image175.png"/><Relationship Id="rId1" Type="http://schemas.openxmlformats.org/officeDocument/2006/relationships/slideLayout" Target="../slideLayouts/slideLayout1.xml"/><Relationship Id="rId4" Type="http://schemas.openxmlformats.org/officeDocument/2006/relationships/image" Target="../media/image930.png"/></Relationships>
</file>

<file path=ppt/slides/_rels/slide91.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7.jpeg"/><Relationship Id="rId1" Type="http://schemas.openxmlformats.org/officeDocument/2006/relationships/slideLayout" Target="../slideLayouts/slideLayout1.xml"/><Relationship Id="rId4" Type="http://schemas.openxmlformats.org/officeDocument/2006/relationships/slide" Target="slide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284205" y="980728"/>
            <a:ext cx="8570870" cy="2857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3000" b="1" dirty="0">
                <a:solidFill>
                  <a:srgbClr val="FF0000"/>
                </a:solidFill>
                <a:latin typeface="Arial" panose="020B0604020202020204" pitchFamily="34" charset="0"/>
                <a:cs typeface="Arial" panose="020B0604020202020204" pitchFamily="34" charset="0"/>
              </a:rPr>
              <a:t>Beam Instrumentation &amp; Diagnostics Part 1</a:t>
            </a:r>
          </a:p>
          <a:p>
            <a:pPr>
              <a:spcBef>
                <a:spcPts val="1000"/>
              </a:spcBef>
            </a:pPr>
            <a:r>
              <a:rPr lang="en-US" altLang="de-DE" sz="2600" b="1" i="1" dirty="0">
                <a:solidFill>
                  <a:srgbClr val="0000FF"/>
                </a:solidFill>
                <a:latin typeface="Arial" panose="020B0604020202020204" pitchFamily="34" charset="0"/>
                <a:cs typeface="Arial" panose="020B0604020202020204" pitchFamily="34" charset="0"/>
              </a:rPr>
              <a:t>CAS Introduction to Accelerator Physics</a:t>
            </a:r>
          </a:p>
          <a:p>
            <a:pPr>
              <a:spcBef>
                <a:spcPts val="1000"/>
              </a:spcBef>
            </a:pPr>
            <a:r>
              <a:rPr lang="fr-FR" altLang="de-DE" sz="2400" b="1" dirty="0">
                <a:solidFill>
                  <a:srgbClr val="0000FF"/>
                </a:solidFill>
                <a:latin typeface="Arial"/>
                <a:cs typeface="Arial"/>
              </a:rPr>
              <a:t>Santa Susanna</a:t>
            </a:r>
            <a:r>
              <a:rPr lang="en-US" altLang="de-DE" sz="2400" b="1" i="1" dirty="0">
                <a:solidFill>
                  <a:srgbClr val="0000FF"/>
                </a:solidFill>
                <a:latin typeface="Arial" panose="020B0604020202020204" pitchFamily="34" charset="0"/>
                <a:cs typeface="Arial" panose="020B0604020202020204" pitchFamily="34" charset="0"/>
              </a:rPr>
              <a:t>, </a:t>
            </a:r>
            <a:r>
              <a:rPr lang="en-US" altLang="de-DE" sz="2400" b="1" dirty="0">
                <a:solidFill>
                  <a:srgbClr val="0000FF"/>
                </a:solidFill>
                <a:latin typeface="Arial" panose="020B0604020202020204" pitchFamily="34" charset="0"/>
                <a:cs typeface="Arial" panose="020B0604020202020204" pitchFamily="34" charset="0"/>
              </a:rPr>
              <a:t>1</a:t>
            </a:r>
            <a:r>
              <a:rPr lang="en-US" altLang="de-DE" sz="2400" b="1" baseline="30000" dirty="0">
                <a:solidFill>
                  <a:srgbClr val="0000FF"/>
                </a:solidFill>
                <a:latin typeface="Arial" panose="020B0604020202020204" pitchFamily="34" charset="0"/>
                <a:cs typeface="Arial" panose="020B0604020202020204" pitchFamily="34" charset="0"/>
              </a:rPr>
              <a:t>st</a:t>
            </a:r>
            <a:r>
              <a:rPr lang="en-US" altLang="de-DE" sz="2400" b="1" dirty="0">
                <a:solidFill>
                  <a:srgbClr val="0000FF"/>
                </a:solidFill>
                <a:latin typeface="Arial" panose="020B0604020202020204" pitchFamily="34" charset="0"/>
                <a:cs typeface="Arial" panose="020B0604020202020204" pitchFamily="34" charset="0"/>
              </a:rPr>
              <a:t> of October 2024</a:t>
            </a:r>
          </a:p>
          <a:p>
            <a:pPr>
              <a:spcBef>
                <a:spcPts val="1000"/>
              </a:spcBef>
            </a:pPr>
            <a:r>
              <a:rPr lang="en-US" altLang="de-DE" sz="2200" b="1" dirty="0">
                <a:solidFill>
                  <a:srgbClr val="008000"/>
                </a:solidFill>
                <a:latin typeface="Arial" panose="020B0604020202020204" pitchFamily="34" charset="0"/>
                <a:cs typeface="Arial" panose="020B0604020202020204" pitchFamily="34" charset="0"/>
              </a:rPr>
              <a:t>Peter </a:t>
            </a:r>
            <a:r>
              <a:rPr lang="en-US" altLang="de-DE" sz="2200" b="1" dirty="0" err="1">
                <a:solidFill>
                  <a:srgbClr val="008000"/>
                </a:solidFill>
                <a:latin typeface="Arial" panose="020B0604020202020204" pitchFamily="34" charset="0"/>
                <a:cs typeface="Arial" panose="020B0604020202020204" pitchFamily="34" charset="0"/>
              </a:rPr>
              <a:t>Forck</a:t>
            </a:r>
            <a:endParaRPr lang="en-US" altLang="de-DE" sz="2200" b="1" dirty="0">
              <a:solidFill>
                <a:srgbClr val="008000"/>
              </a:solidFill>
              <a:latin typeface="Arial" panose="020B0604020202020204" pitchFamily="34" charset="0"/>
              <a:cs typeface="Arial" panose="020B0604020202020204" pitchFamily="34" charset="0"/>
            </a:endParaRPr>
          </a:p>
          <a:p>
            <a:pPr>
              <a:spcBef>
                <a:spcPts val="1000"/>
              </a:spcBef>
            </a:pPr>
            <a:r>
              <a:rPr lang="en-US" altLang="de-DE" b="1" dirty="0" err="1">
                <a:solidFill>
                  <a:srgbClr val="008000"/>
                </a:solidFill>
                <a:latin typeface="Arial" panose="020B0604020202020204" pitchFamily="34" charset="0"/>
                <a:cs typeface="Arial" panose="020B0604020202020204" pitchFamily="34" charset="0"/>
              </a:rPr>
              <a:t>Gesellschaft</a:t>
            </a:r>
            <a:r>
              <a:rPr lang="en-US" altLang="de-DE" b="1" dirty="0">
                <a:solidFill>
                  <a:srgbClr val="008000"/>
                </a:solidFill>
                <a:latin typeface="Arial" panose="020B0604020202020204" pitchFamily="34" charset="0"/>
                <a:cs typeface="Arial" panose="020B0604020202020204" pitchFamily="34" charset="0"/>
              </a:rPr>
              <a:t> </a:t>
            </a:r>
            <a:r>
              <a:rPr lang="en-US" altLang="de-DE" b="1" dirty="0" err="1">
                <a:solidFill>
                  <a:srgbClr val="008000"/>
                </a:solidFill>
                <a:latin typeface="Arial" panose="020B0604020202020204" pitchFamily="34" charset="0"/>
                <a:cs typeface="Arial" panose="020B0604020202020204" pitchFamily="34" charset="0"/>
              </a:rPr>
              <a:t>für</a:t>
            </a:r>
            <a:r>
              <a:rPr lang="en-US" altLang="de-DE" b="1" dirty="0">
                <a:solidFill>
                  <a:srgbClr val="008000"/>
                </a:solidFill>
                <a:latin typeface="Arial" panose="020B0604020202020204" pitchFamily="34" charset="0"/>
                <a:cs typeface="Arial" panose="020B0604020202020204" pitchFamily="34" charset="0"/>
              </a:rPr>
              <a:t> </a:t>
            </a:r>
            <a:r>
              <a:rPr lang="en-US" altLang="de-DE" b="1" dirty="0" err="1">
                <a:solidFill>
                  <a:srgbClr val="008000"/>
                </a:solidFill>
                <a:latin typeface="Arial" panose="020B0604020202020204" pitchFamily="34" charset="0"/>
                <a:cs typeface="Arial" panose="020B0604020202020204" pitchFamily="34" charset="0"/>
              </a:rPr>
              <a:t>Schwerionenforschnung</a:t>
            </a:r>
            <a:r>
              <a:rPr lang="en-US" altLang="de-DE" b="1" dirty="0">
                <a:solidFill>
                  <a:srgbClr val="008000"/>
                </a:solidFill>
                <a:latin typeface="Arial" panose="020B0604020202020204" pitchFamily="34" charset="0"/>
                <a:cs typeface="Arial" panose="020B0604020202020204" pitchFamily="34" charset="0"/>
              </a:rPr>
              <a:t> (GSI)</a:t>
            </a:r>
          </a:p>
          <a:p>
            <a:pPr>
              <a:spcBef>
                <a:spcPts val="1000"/>
              </a:spcBef>
            </a:pPr>
            <a:r>
              <a:rPr lang="en-US" altLang="de-DE" b="1" dirty="0">
                <a:solidFill>
                  <a:srgbClr val="008000"/>
                </a:solidFill>
                <a:latin typeface="Arial" panose="020B0604020202020204" pitchFamily="34" charset="0"/>
                <a:cs typeface="Arial" panose="020B0604020202020204" pitchFamily="34" charset="0"/>
              </a:rPr>
              <a:t>p.forck@gsi.de  </a:t>
            </a:r>
          </a:p>
        </p:txBody>
      </p:sp>
      <p:sp>
        <p:nvSpPr>
          <p:cNvPr id="8" name="Rectangle 4"/>
          <p:cNvSpPr>
            <a:spLocks noChangeArrowheads="1"/>
          </p:cNvSpPr>
          <p:nvPr/>
        </p:nvSpPr>
        <p:spPr bwMode="auto">
          <a:xfrm>
            <a:off x="125413" y="4076199"/>
            <a:ext cx="7066497" cy="1631216"/>
          </a:xfrm>
          <a:prstGeom prst="rect">
            <a:avLst/>
          </a:prstGeom>
          <a:solidFill>
            <a:schemeClr val="bg1">
              <a:alpha val="70000"/>
            </a:schemeClr>
          </a:solid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800"/>
              </a:spcBef>
            </a:pPr>
            <a:r>
              <a:rPr lang="en-US" altLang="de-DE" sz="2000" b="1" dirty="0">
                <a:solidFill>
                  <a:srgbClr val="000099"/>
                </a:solidFill>
                <a:latin typeface="Arial" panose="020B0604020202020204" pitchFamily="34" charset="0"/>
                <a:cs typeface="Arial" panose="020B0604020202020204" pitchFamily="34" charset="0"/>
              </a:rPr>
              <a:t>   </a:t>
            </a:r>
            <a:r>
              <a:rPr lang="en-US" altLang="de-DE" sz="2000" b="1" dirty="0">
                <a:solidFill>
                  <a:srgbClr val="0000FF"/>
                </a:solidFill>
                <a:latin typeface="Arial" panose="020B0604020202020204" pitchFamily="34" charset="0"/>
                <a:cs typeface="Arial" panose="020B0604020202020204" pitchFamily="34" charset="0"/>
              </a:rPr>
              <a:t>Beam Instrumentation: </a:t>
            </a:r>
          </a:p>
          <a:p>
            <a:pPr algn="l">
              <a:spcBef>
                <a:spcPts val="800"/>
              </a:spcBef>
            </a:pPr>
            <a:r>
              <a:rPr lang="en-US" altLang="de-DE" sz="2000" b="1" dirty="0">
                <a:solidFill>
                  <a:srgbClr val="0000FF"/>
                </a:solidFill>
                <a:latin typeface="Arial" panose="020B0604020202020204" pitchFamily="34" charset="0"/>
                <a:cs typeface="Arial" panose="020B0604020202020204" pitchFamily="34" charset="0"/>
              </a:rPr>
              <a:t>   </a:t>
            </a:r>
            <a:r>
              <a:rPr lang="en-US" altLang="de-DE" sz="2000" b="1" dirty="0">
                <a:latin typeface="Arial" panose="020B0604020202020204" pitchFamily="34" charset="0"/>
                <a:cs typeface="Arial" panose="020B0604020202020204" pitchFamily="34" charset="0"/>
              </a:rPr>
              <a:t>Functionality of devices &amp; basic applications </a:t>
            </a:r>
          </a:p>
          <a:p>
            <a:pPr algn="l">
              <a:spcBef>
                <a:spcPts val="800"/>
              </a:spcBef>
            </a:pPr>
            <a:r>
              <a:rPr lang="en-US" altLang="de-DE" sz="2000" b="1" dirty="0">
                <a:solidFill>
                  <a:srgbClr val="000099"/>
                </a:solidFill>
                <a:latin typeface="Arial" panose="020B0604020202020204" pitchFamily="34" charset="0"/>
                <a:cs typeface="Arial" panose="020B0604020202020204" pitchFamily="34" charset="0"/>
              </a:rPr>
              <a:t>   </a:t>
            </a:r>
            <a:r>
              <a:rPr lang="en-US" altLang="de-DE" sz="2000" b="1" dirty="0">
                <a:solidFill>
                  <a:srgbClr val="0000FF"/>
                </a:solidFill>
                <a:latin typeface="Arial" panose="020B0604020202020204" pitchFamily="34" charset="0"/>
                <a:cs typeface="Arial" panose="020B0604020202020204" pitchFamily="34" charset="0"/>
              </a:rPr>
              <a:t>Beam Diagnostics: </a:t>
            </a:r>
          </a:p>
          <a:p>
            <a:pPr algn="l">
              <a:spcBef>
                <a:spcPts val="800"/>
              </a:spcBef>
            </a:pPr>
            <a:r>
              <a:rPr lang="en-US" altLang="de-DE" sz="2000" b="1" dirty="0">
                <a:solidFill>
                  <a:srgbClr val="0000FF"/>
                </a:solidFill>
                <a:latin typeface="Arial" panose="020B0604020202020204" pitchFamily="34" charset="0"/>
                <a:cs typeface="Arial" panose="020B0604020202020204" pitchFamily="34" charset="0"/>
              </a:rPr>
              <a:t>   </a:t>
            </a:r>
            <a:r>
              <a:rPr lang="en-US" altLang="de-DE" sz="2000" b="1" dirty="0">
                <a:latin typeface="Arial" panose="020B0604020202020204" pitchFamily="34" charset="0"/>
                <a:cs typeface="Arial" panose="020B0604020202020204" pitchFamily="34" charset="0"/>
              </a:rPr>
              <a:t>Usage of devices for complex measurements</a:t>
            </a:r>
          </a:p>
        </p:txBody>
      </p:sp>
      <p:pic>
        <p:nvPicPr>
          <p:cNvPr id="4" name="Grafik 3">
            <a:extLst>
              <a:ext uri="{FF2B5EF4-FFF2-40B4-BE49-F238E27FC236}">
                <a16:creationId xmlns:a16="http://schemas.microsoft.com/office/drawing/2014/main" id="{6193000C-9187-48D7-8E05-A3FD10A866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7707" y="3508722"/>
            <a:ext cx="2196293" cy="3092690"/>
          </a:xfrm>
          <a:prstGeom prst="rect">
            <a:avLst/>
          </a:prstGeom>
        </p:spPr>
      </p:pic>
    </p:spTree>
    <p:extLst>
      <p:ext uri="{BB962C8B-B14F-4D97-AF65-F5344CB8AC3E}">
        <p14:creationId xmlns:p14="http://schemas.microsoft.com/office/powerpoint/2010/main" val="3567520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2"/>
          <p:cNvSpPr txBox="1">
            <a:spLocks noChangeArrowheads="1"/>
          </p:cNvSpPr>
          <p:nvPr/>
        </p:nvSpPr>
        <p:spPr bwMode="auto">
          <a:xfrm>
            <a:off x="252000" y="180000"/>
            <a:ext cx="8485187"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Response of the Fast Current Transformer: Droop Time</a:t>
            </a:r>
          </a:p>
        </p:txBody>
      </p:sp>
      <p:sp>
        <p:nvSpPr>
          <p:cNvPr id="7173" name="Text Box 3"/>
          <p:cNvSpPr txBox="1">
            <a:spLocks noChangeArrowheads="1"/>
          </p:cNvSpPr>
          <p:nvPr/>
        </p:nvSpPr>
        <p:spPr bwMode="auto">
          <a:xfrm>
            <a:off x="125413" y="1343025"/>
            <a:ext cx="605388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pSp>
        <p:nvGrpSpPr>
          <p:cNvPr id="11" name="Gruppieren 10"/>
          <p:cNvGrpSpPr/>
          <p:nvPr/>
        </p:nvGrpSpPr>
        <p:grpSpPr>
          <a:xfrm>
            <a:off x="607738" y="2717690"/>
            <a:ext cx="3675591" cy="3680884"/>
            <a:chOff x="5318947" y="3417042"/>
            <a:chExt cx="3326799" cy="3331590"/>
          </a:xfrm>
        </p:grpSpPr>
        <p:grpSp>
          <p:nvGrpSpPr>
            <p:cNvPr id="4" name="Gruppieren 3"/>
            <p:cNvGrpSpPr/>
            <p:nvPr/>
          </p:nvGrpSpPr>
          <p:grpSpPr>
            <a:xfrm>
              <a:off x="6148867" y="3645612"/>
              <a:ext cx="2496879" cy="2422446"/>
              <a:chOff x="6244560" y="3390149"/>
              <a:chExt cx="2496879" cy="2560945"/>
            </a:xfrm>
          </p:grpSpPr>
          <p:pic>
            <p:nvPicPr>
              <p:cNvPr id="7444" name="Picture 276" descr="E:\CAS General 2018\Vorlagen Instrumentation\baseline shift model_beam.pn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522" t="13545" r="12992" b="11464"/>
              <a:stretch/>
            </p:blipFill>
            <p:spPr bwMode="auto">
              <a:xfrm>
                <a:off x="6244560" y="3390968"/>
                <a:ext cx="2426946" cy="1231732"/>
              </a:xfrm>
              <a:prstGeom prst="rect">
                <a:avLst/>
              </a:prstGeom>
              <a:noFill/>
              <a:extLst>
                <a:ext uri="{909E8E84-426E-40DD-AFC4-6F175D3DCCD1}">
                  <a14:hiddenFill xmlns:a14="http://schemas.microsoft.com/office/drawing/2010/main">
                    <a:solidFill>
                      <a:srgbClr val="FFFFFF"/>
                    </a:solidFill>
                  </a14:hiddenFill>
                </a:ext>
              </a:extLst>
            </p:spPr>
          </p:pic>
          <p:pic>
            <p:nvPicPr>
              <p:cNvPr id="7445" name="Picture 277" descr="E:\CAS General 2018\Vorlagen Instrumentation\baseline shift model_shift.png"/>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934" t="9725" r="11651"/>
              <a:stretch/>
            </p:blipFill>
            <p:spPr bwMode="auto">
              <a:xfrm>
                <a:off x="6274989" y="4445223"/>
                <a:ext cx="2466450" cy="1505871"/>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6997551" y="3390149"/>
                <a:ext cx="1360967" cy="276999"/>
              </a:xfrm>
              <a:prstGeom prst="rect">
                <a:avLst/>
              </a:prstGeom>
              <a:noFill/>
            </p:spPr>
            <p:txBody>
              <a:bodyPr wrap="square" rtlCol="0">
                <a:spAutoFit/>
              </a:bodyPr>
              <a:lstStyle/>
              <a:p>
                <a:r>
                  <a:rPr lang="en-US" sz="1200" b="1" dirty="0">
                    <a:solidFill>
                      <a:srgbClr val="0000FF"/>
                    </a:solidFill>
                    <a:latin typeface="Arial" panose="020B0604020202020204" pitchFamily="34" charset="0"/>
                    <a:cs typeface="Arial" panose="020B0604020202020204" pitchFamily="34" charset="0"/>
                  </a:rPr>
                  <a:t>beam current</a:t>
                </a:r>
              </a:p>
            </p:txBody>
          </p:sp>
          <p:sp>
            <p:nvSpPr>
              <p:cNvPr id="22" name="Textfeld 21"/>
              <p:cNvSpPr txBox="1"/>
              <p:nvPr/>
            </p:nvSpPr>
            <p:spPr>
              <a:xfrm>
                <a:off x="7675563" y="4506085"/>
                <a:ext cx="884272" cy="292388"/>
              </a:xfrm>
              <a:prstGeom prst="rect">
                <a:avLst/>
              </a:prstGeom>
              <a:noFill/>
            </p:spPr>
            <p:txBody>
              <a:bodyPr wrap="square" rtlCol="0">
                <a:spAutoFit/>
              </a:bodyPr>
              <a:lstStyle/>
              <a:p>
                <a:r>
                  <a:rPr lang="en-US" sz="1300" b="1" dirty="0">
                    <a:solidFill>
                      <a:srgbClr val="008000"/>
                    </a:solidFill>
                    <a:latin typeface="Arial" panose="020B0604020202020204" pitchFamily="34" charset="0"/>
                    <a:cs typeface="Arial" panose="020B0604020202020204" pitchFamily="34" charset="0"/>
                  </a:rPr>
                  <a:t>signal</a:t>
                </a:r>
              </a:p>
            </p:txBody>
          </p:sp>
          <p:sp>
            <p:nvSpPr>
              <p:cNvPr id="23" name="Textfeld 22"/>
              <p:cNvSpPr txBox="1"/>
              <p:nvPr/>
            </p:nvSpPr>
            <p:spPr>
              <a:xfrm>
                <a:off x="6658824" y="5402765"/>
                <a:ext cx="1101803" cy="309105"/>
              </a:xfrm>
              <a:prstGeom prst="rect">
                <a:avLst/>
              </a:prstGeom>
              <a:noFill/>
            </p:spPr>
            <p:txBody>
              <a:bodyPr wrap="square" rtlCol="0">
                <a:spAutoFit/>
              </a:bodyPr>
              <a:lstStyle/>
              <a:p>
                <a:pPr algn="l"/>
                <a:r>
                  <a:rPr lang="en-US" sz="1300" b="1" dirty="0">
                    <a:solidFill>
                      <a:srgbClr val="FF0000"/>
                    </a:solidFill>
                    <a:latin typeface="Arial" panose="020B0604020202020204" pitchFamily="34" charset="0"/>
                    <a:cs typeface="Arial" panose="020B0604020202020204" pitchFamily="34" charset="0"/>
                  </a:rPr>
                  <a:t>baseline</a:t>
                </a:r>
              </a:p>
            </p:txBody>
          </p:sp>
        </p:grpSp>
        <p:sp>
          <p:nvSpPr>
            <p:cNvPr id="5" name="Textfeld 4"/>
            <p:cNvSpPr txBox="1"/>
            <p:nvPr/>
          </p:nvSpPr>
          <p:spPr>
            <a:xfrm>
              <a:off x="5318947" y="6194634"/>
              <a:ext cx="3145195" cy="553998"/>
            </a:xfrm>
            <a:prstGeom prst="rect">
              <a:avLst/>
            </a:prstGeom>
            <a:noFill/>
            <a:ln>
              <a:solidFill>
                <a:schemeClr val="tx1"/>
              </a:solidFill>
            </a:ln>
          </p:spPr>
          <p:txBody>
            <a:bodyPr wrap="square" rtlCol="0">
              <a:spAutoFit/>
            </a:bodyPr>
            <a:lstStyle/>
            <a:p>
              <a:pPr algn="l"/>
              <a:r>
                <a:rPr lang="en-US" sz="1500" b="1" dirty="0">
                  <a:solidFill>
                    <a:srgbClr val="FF0000"/>
                  </a:solidFill>
                  <a:latin typeface="Calibri" panose="020F0502020204030204" pitchFamily="34" charset="0"/>
                </a:rPr>
                <a:t>Baseline</a:t>
              </a:r>
              <a:r>
                <a:rPr lang="en-US" sz="1500" b="1" dirty="0">
                  <a:latin typeface="Calibri" panose="020F0502020204030204" pitchFamily="34" charset="0"/>
                </a:rPr>
                <a:t>:</a:t>
              </a:r>
              <a:r>
                <a:rPr lang="en-US" sz="1500" dirty="0">
                  <a:latin typeface="Calibri" panose="020F0502020204030204" pitchFamily="34" charset="0"/>
                </a:rPr>
                <a:t> </a:t>
              </a:r>
              <a:r>
                <a:rPr lang="en-US" sz="1500" b="1" i="1" dirty="0" err="1">
                  <a:latin typeface="Calibri" panose="020F0502020204030204" pitchFamily="34" charset="0"/>
                </a:rPr>
                <a:t>U</a:t>
              </a:r>
              <a:r>
                <a:rPr lang="en-US" sz="1500" b="1" i="1" baseline="-25000" dirty="0" err="1">
                  <a:latin typeface="Calibri" panose="020F0502020204030204" pitchFamily="34" charset="0"/>
                </a:rPr>
                <a:t>base</a:t>
              </a:r>
              <a:r>
                <a:rPr lang="en-US" sz="1500" b="1" i="1" dirty="0">
                  <a:latin typeface="Calibri" panose="020F0502020204030204" pitchFamily="34" charset="0"/>
                </a:rPr>
                <a:t> </a:t>
              </a:r>
              <a:r>
                <a:rPr lang="en-US" sz="1500" b="1" dirty="0">
                  <a:latin typeface="Calibri" panose="020F0502020204030204" pitchFamily="34" charset="0"/>
                  <a:sym typeface="Symbol"/>
                </a:rPr>
                <a:t> 1 </a:t>
              </a:r>
              <a:r>
                <a:rPr lang="en-US" sz="1500" b="1" i="1" dirty="0">
                  <a:latin typeface="Calibri" panose="020F0502020204030204" pitchFamily="34" charset="0"/>
                  <a:sym typeface="Symbol"/>
                </a:rPr>
                <a:t>- </a:t>
              </a:r>
              <a:r>
                <a:rPr lang="en-US" sz="1500" b="1" dirty="0" err="1">
                  <a:latin typeface="Calibri" panose="020F0502020204030204" pitchFamily="34" charset="0"/>
                  <a:sym typeface="Symbol"/>
                </a:rPr>
                <a:t>exp</a:t>
              </a:r>
              <a:r>
                <a:rPr lang="en-US" sz="1500" b="1" i="1" dirty="0">
                  <a:latin typeface="Calibri" panose="020F0502020204030204" pitchFamily="34" charset="0"/>
                  <a:sym typeface="Symbol"/>
                </a:rPr>
                <a:t>(-t/</a:t>
              </a:r>
              <a:r>
                <a:rPr lang="en-US" sz="1500" b="1" i="1" baseline="-25000" dirty="0">
                  <a:latin typeface="Calibri" panose="020F0502020204030204" pitchFamily="34" charset="0"/>
                  <a:sym typeface="Symbol"/>
                </a:rPr>
                <a:t>droop</a:t>
              </a:r>
              <a:r>
                <a:rPr lang="en-US" sz="1500" dirty="0">
                  <a:latin typeface="Calibri" panose="020F0502020204030204" pitchFamily="34" charset="0"/>
                  <a:sym typeface="Symbol"/>
                </a:rPr>
                <a:t>)</a:t>
              </a:r>
              <a:endParaRPr lang="en-US" sz="1500" dirty="0">
                <a:latin typeface="Calibri" panose="020F0502020204030204" pitchFamily="34" charset="0"/>
              </a:endParaRPr>
            </a:p>
            <a:p>
              <a:pPr algn="l">
                <a:spcBef>
                  <a:spcPts val="0"/>
                </a:spcBef>
              </a:pPr>
              <a:r>
                <a:rPr lang="en-US" sz="1500" b="1" dirty="0">
                  <a:solidFill>
                    <a:srgbClr val="CC0099"/>
                  </a:solidFill>
                  <a:latin typeface="Calibri" panose="020F0502020204030204" pitchFamily="34" charset="0"/>
                </a:rPr>
                <a:t>positive</a:t>
              </a:r>
              <a:r>
                <a:rPr lang="en-US" sz="1500" b="1" dirty="0">
                  <a:latin typeface="Calibri" panose="020F0502020204030204" pitchFamily="34" charset="0"/>
                </a:rPr>
                <a:t> </a:t>
              </a:r>
              <a:r>
                <a:rPr lang="en-US" sz="1500" dirty="0">
                  <a:latin typeface="Calibri" panose="020F0502020204030204" pitchFamily="34" charset="0"/>
                </a:rPr>
                <a:t>&amp; </a:t>
              </a:r>
              <a:r>
                <a:rPr lang="en-US" sz="1500" b="1" dirty="0">
                  <a:solidFill>
                    <a:srgbClr val="000099"/>
                  </a:solidFill>
                  <a:latin typeface="Calibri" panose="020F0502020204030204" pitchFamily="34" charset="0"/>
                </a:rPr>
                <a:t>negative</a:t>
              </a:r>
              <a:r>
                <a:rPr lang="en-US" sz="1500" dirty="0">
                  <a:latin typeface="Calibri" panose="020F0502020204030204" pitchFamily="34" charset="0"/>
                </a:rPr>
                <a:t> areas are equal</a:t>
              </a:r>
            </a:p>
          </p:txBody>
        </p:sp>
        <p:cxnSp>
          <p:nvCxnSpPr>
            <p:cNvPr id="7" name="Gerade Verbindung mit Pfeil 6"/>
            <p:cNvCxnSpPr/>
            <p:nvPr/>
          </p:nvCxnSpPr>
          <p:spPr bwMode="auto">
            <a:xfrm flipV="1">
              <a:off x="8204479" y="5687670"/>
              <a:ext cx="58346" cy="474145"/>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6438680" y="3417042"/>
              <a:ext cx="1226254" cy="338554"/>
            </a:xfrm>
            <a:prstGeom prst="rect">
              <a:avLst/>
            </a:prstGeom>
            <a:noFill/>
            <a:ln>
              <a:noFill/>
            </a:ln>
          </p:spPr>
          <p:txBody>
            <a:bodyPr wrap="square" rtlCol="0">
              <a:spAutoFit/>
            </a:bodyPr>
            <a:lstStyle/>
            <a:p>
              <a:pPr algn="l"/>
              <a:r>
                <a:rPr lang="en-US" sz="1600" b="1" dirty="0">
                  <a:solidFill>
                    <a:srgbClr val="0000FF"/>
                  </a:solidFill>
                  <a:latin typeface="Calibri" panose="020F0502020204030204" pitchFamily="34" charset="0"/>
                  <a:cs typeface="Calibri" panose="020F0502020204030204" pitchFamily="34" charset="0"/>
                </a:rPr>
                <a:t>Bunch train:</a:t>
              </a:r>
            </a:p>
          </p:txBody>
        </p:sp>
        <p:sp>
          <p:nvSpPr>
            <p:cNvPr id="9" name="Freihandform 8"/>
            <p:cNvSpPr/>
            <p:nvPr/>
          </p:nvSpPr>
          <p:spPr bwMode="auto">
            <a:xfrm>
              <a:off x="8204479" y="5456255"/>
              <a:ext cx="121546" cy="202350"/>
            </a:xfrm>
            <a:custGeom>
              <a:avLst/>
              <a:gdLst>
                <a:gd name="connsiteX0" fmla="*/ 0 w 121546"/>
                <a:gd name="connsiteY0" fmla="*/ 0 h 202350"/>
                <a:gd name="connsiteX1" fmla="*/ 20097 w 121546"/>
                <a:gd name="connsiteY1" fmla="*/ 125604 h 202350"/>
                <a:gd name="connsiteX2" fmla="*/ 40194 w 121546"/>
                <a:gd name="connsiteY2" fmla="*/ 170822 h 202350"/>
                <a:gd name="connsiteX3" fmla="*/ 75363 w 121546"/>
                <a:gd name="connsiteY3" fmla="*/ 200967 h 202350"/>
                <a:gd name="connsiteX4" fmla="*/ 110532 w 121546"/>
                <a:gd name="connsiteY4" fmla="*/ 125604 h 202350"/>
                <a:gd name="connsiteX5" fmla="*/ 120580 w 121546"/>
                <a:gd name="connsiteY5" fmla="*/ 30145 h 202350"/>
                <a:gd name="connsiteX6" fmla="*/ 120580 w 121546"/>
                <a:gd name="connsiteY6" fmla="*/ 0 h 20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46" h="202350">
                  <a:moveTo>
                    <a:pt x="0" y="0"/>
                  </a:moveTo>
                  <a:cubicBezTo>
                    <a:pt x="6699" y="48567"/>
                    <a:pt x="13398" y="97134"/>
                    <a:pt x="20097" y="125604"/>
                  </a:cubicBezTo>
                  <a:cubicBezTo>
                    <a:pt x="26796" y="154074"/>
                    <a:pt x="30983" y="158262"/>
                    <a:pt x="40194" y="170822"/>
                  </a:cubicBezTo>
                  <a:cubicBezTo>
                    <a:pt x="49405" y="183383"/>
                    <a:pt x="63640" y="208503"/>
                    <a:pt x="75363" y="200967"/>
                  </a:cubicBezTo>
                  <a:cubicBezTo>
                    <a:pt x="87086" y="193431"/>
                    <a:pt x="102996" y="154074"/>
                    <a:pt x="110532" y="125604"/>
                  </a:cubicBezTo>
                  <a:cubicBezTo>
                    <a:pt x="118068" y="97134"/>
                    <a:pt x="118905" y="51079"/>
                    <a:pt x="120580" y="30145"/>
                  </a:cubicBezTo>
                  <a:cubicBezTo>
                    <a:pt x="122255" y="9211"/>
                    <a:pt x="121417" y="4605"/>
                    <a:pt x="120580" y="0"/>
                  </a:cubicBezTo>
                </a:path>
              </a:pathLst>
            </a:custGeom>
            <a:solidFill>
              <a:srgbClr val="000099"/>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0" name="Freihandform 9"/>
            <p:cNvSpPr/>
            <p:nvPr/>
          </p:nvSpPr>
          <p:spPr bwMode="auto">
            <a:xfrm>
              <a:off x="8325059" y="4983255"/>
              <a:ext cx="85411" cy="461685"/>
            </a:xfrm>
            <a:custGeom>
              <a:avLst/>
              <a:gdLst>
                <a:gd name="connsiteX0" fmla="*/ 0 w 85411"/>
                <a:gd name="connsiteY0" fmla="*/ 437831 h 457928"/>
                <a:gd name="connsiteX1" fmla="*/ 10049 w 85411"/>
                <a:gd name="connsiteY1" fmla="*/ 297154 h 457928"/>
                <a:gd name="connsiteX2" fmla="*/ 15073 w 85411"/>
                <a:gd name="connsiteY2" fmla="*/ 141405 h 457928"/>
                <a:gd name="connsiteX3" fmla="*/ 30145 w 85411"/>
                <a:gd name="connsiteY3" fmla="*/ 40921 h 457928"/>
                <a:gd name="connsiteX4" fmla="*/ 35169 w 85411"/>
                <a:gd name="connsiteY4" fmla="*/ 728 h 457928"/>
                <a:gd name="connsiteX5" fmla="*/ 45218 w 85411"/>
                <a:gd name="connsiteY5" fmla="*/ 71066 h 457928"/>
                <a:gd name="connsiteX6" fmla="*/ 60290 w 85411"/>
                <a:gd name="connsiteY6" fmla="*/ 191646 h 457928"/>
                <a:gd name="connsiteX7" fmla="*/ 70339 w 85411"/>
                <a:gd name="connsiteY7" fmla="*/ 307202 h 457928"/>
                <a:gd name="connsiteX8" fmla="*/ 70339 w 85411"/>
                <a:gd name="connsiteY8" fmla="*/ 422758 h 457928"/>
                <a:gd name="connsiteX9" fmla="*/ 85411 w 85411"/>
                <a:gd name="connsiteY9" fmla="*/ 457928 h 457928"/>
                <a:gd name="connsiteX0" fmla="*/ 0 w 85411"/>
                <a:gd name="connsiteY0" fmla="*/ 461685 h 461685"/>
                <a:gd name="connsiteX1" fmla="*/ 10049 w 85411"/>
                <a:gd name="connsiteY1" fmla="*/ 297154 h 461685"/>
                <a:gd name="connsiteX2" fmla="*/ 15073 w 85411"/>
                <a:gd name="connsiteY2" fmla="*/ 141405 h 461685"/>
                <a:gd name="connsiteX3" fmla="*/ 30145 w 85411"/>
                <a:gd name="connsiteY3" fmla="*/ 40921 h 461685"/>
                <a:gd name="connsiteX4" fmla="*/ 35169 w 85411"/>
                <a:gd name="connsiteY4" fmla="*/ 728 h 461685"/>
                <a:gd name="connsiteX5" fmla="*/ 45218 w 85411"/>
                <a:gd name="connsiteY5" fmla="*/ 71066 h 461685"/>
                <a:gd name="connsiteX6" fmla="*/ 60290 w 85411"/>
                <a:gd name="connsiteY6" fmla="*/ 191646 h 461685"/>
                <a:gd name="connsiteX7" fmla="*/ 70339 w 85411"/>
                <a:gd name="connsiteY7" fmla="*/ 307202 h 461685"/>
                <a:gd name="connsiteX8" fmla="*/ 70339 w 85411"/>
                <a:gd name="connsiteY8" fmla="*/ 422758 h 461685"/>
                <a:gd name="connsiteX9" fmla="*/ 85411 w 85411"/>
                <a:gd name="connsiteY9" fmla="*/ 457928 h 461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411" h="461685">
                  <a:moveTo>
                    <a:pt x="0" y="461685"/>
                  </a:moveTo>
                  <a:cubicBezTo>
                    <a:pt x="3768" y="416048"/>
                    <a:pt x="7537" y="350534"/>
                    <a:pt x="10049" y="297154"/>
                  </a:cubicBezTo>
                  <a:cubicBezTo>
                    <a:pt x="12561" y="243774"/>
                    <a:pt x="11724" y="184110"/>
                    <a:pt x="15073" y="141405"/>
                  </a:cubicBezTo>
                  <a:cubicBezTo>
                    <a:pt x="18422" y="98700"/>
                    <a:pt x="26796" y="64367"/>
                    <a:pt x="30145" y="40921"/>
                  </a:cubicBezTo>
                  <a:cubicBezTo>
                    <a:pt x="33494" y="17475"/>
                    <a:pt x="32657" y="-4296"/>
                    <a:pt x="35169" y="728"/>
                  </a:cubicBezTo>
                  <a:cubicBezTo>
                    <a:pt x="37681" y="5752"/>
                    <a:pt x="41031" y="39246"/>
                    <a:pt x="45218" y="71066"/>
                  </a:cubicBezTo>
                  <a:cubicBezTo>
                    <a:pt x="49405" y="102886"/>
                    <a:pt x="56103" y="152290"/>
                    <a:pt x="60290" y="191646"/>
                  </a:cubicBezTo>
                  <a:cubicBezTo>
                    <a:pt x="64477" y="231002"/>
                    <a:pt x="68664" y="268683"/>
                    <a:pt x="70339" y="307202"/>
                  </a:cubicBezTo>
                  <a:cubicBezTo>
                    <a:pt x="72014" y="345721"/>
                    <a:pt x="67827" y="397637"/>
                    <a:pt x="70339" y="422758"/>
                  </a:cubicBezTo>
                  <a:cubicBezTo>
                    <a:pt x="72851" y="447879"/>
                    <a:pt x="79131" y="452903"/>
                    <a:pt x="85411" y="457928"/>
                  </a:cubicBezTo>
                </a:path>
              </a:pathLst>
            </a:custGeom>
            <a:solidFill>
              <a:srgbClr val="CC0099"/>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sp>
        <p:nvSpPr>
          <p:cNvPr id="51" name="Rectangle 5"/>
          <p:cNvSpPr>
            <a:spLocks noChangeArrowheads="1"/>
          </p:cNvSpPr>
          <p:nvPr/>
        </p:nvSpPr>
        <p:spPr bwMode="auto">
          <a:xfrm>
            <a:off x="176213" y="737468"/>
            <a:ext cx="6286500" cy="170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b="1" i="1" dirty="0">
                <a:solidFill>
                  <a:srgbClr val="0000FF"/>
                </a:solidFill>
                <a:latin typeface="Calibri" panose="020F0502020204030204" pitchFamily="34" charset="0"/>
                <a:cs typeface="Calibri" panose="020F0502020204030204" pitchFamily="34" charset="0"/>
              </a:rPr>
              <a:t>Time domain description:</a:t>
            </a:r>
          </a:p>
          <a:p>
            <a:pPr algn="l">
              <a:lnSpc>
                <a:spcPct val="120000"/>
              </a:lnSpc>
              <a:spcBef>
                <a:spcPct val="0"/>
              </a:spcBef>
            </a:pPr>
            <a:r>
              <a:rPr lang="en-US" altLang="de-DE" dirty="0">
                <a:latin typeface="Calibri" panose="020F0502020204030204" pitchFamily="34" charset="0"/>
                <a:cs typeface="Calibri" panose="020F0502020204030204" pitchFamily="34" charset="0"/>
              </a:rPr>
              <a:t>A transformer is a ac-coupled device, </a:t>
            </a:r>
          </a:p>
          <a:p>
            <a:pPr algn="l">
              <a:lnSpc>
                <a:spcPct val="120000"/>
              </a:lnSpc>
              <a:spcBef>
                <a:spcPct val="0"/>
              </a:spcBef>
            </a:pPr>
            <a:r>
              <a:rPr lang="en-US" altLang="de-DE" dirty="0">
                <a:latin typeface="Calibri" panose="020F0502020204030204" pitchFamily="34" charset="0"/>
                <a:cs typeface="Calibri" panose="020F0502020204030204" pitchFamily="34" charset="0"/>
              </a:rPr>
              <a:t>i.e. it does </a:t>
            </a:r>
            <a:r>
              <a:rPr lang="en-US" altLang="de-DE" b="1" dirty="0">
                <a:latin typeface="Calibri" panose="020F0502020204030204" pitchFamily="34" charset="0"/>
                <a:cs typeface="Calibri" panose="020F0502020204030204" pitchFamily="34" charset="0"/>
              </a:rPr>
              <a:t>not</a:t>
            </a:r>
            <a:r>
              <a:rPr lang="en-US" altLang="de-DE" dirty="0">
                <a:latin typeface="Calibri" panose="020F0502020204030204" pitchFamily="34" charset="0"/>
                <a:cs typeface="Calibri" panose="020F0502020204030204" pitchFamily="34" charset="0"/>
              </a:rPr>
              <a:t> transfer dc-currents</a:t>
            </a:r>
          </a:p>
          <a:p>
            <a:pPr algn="l">
              <a:lnSpc>
                <a:spcPct val="120000"/>
              </a:lnSpc>
              <a:spcBef>
                <a:spcPct val="0"/>
              </a:spcBef>
            </a:pPr>
            <a:r>
              <a:rPr lang="en-US" altLang="de-DE" dirty="0">
                <a:latin typeface="Calibri" panose="020F0502020204030204" pitchFamily="34" charset="0"/>
                <a:cs typeface="Calibri" panose="020F0502020204030204" pitchFamily="34" charset="0"/>
              </a:rPr>
              <a:t>Characterization with droop time: </a:t>
            </a:r>
          </a:p>
          <a:p>
            <a:pPr algn="l">
              <a:lnSpc>
                <a:spcPct val="120000"/>
              </a:lnSpc>
              <a:spcBef>
                <a:spcPct val="0"/>
              </a:spcBef>
            </a:pPr>
            <a:r>
              <a:rPr lang="el-GR" altLang="de-DE" b="1" i="1" dirty="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droop</a:t>
            </a:r>
            <a:r>
              <a:rPr lang="en-US" altLang="de-DE" b="1" i="1" dirty="0">
                <a:latin typeface="Calibri" panose="020F0502020204030204" pitchFamily="34" charset="0"/>
                <a:cs typeface="Calibri" panose="020F0502020204030204" pitchFamily="34" charset="0"/>
              </a:rPr>
              <a:t>= 1/( 2</a:t>
            </a:r>
            <a:r>
              <a:rPr lang="el-GR" altLang="de-DE" b="1" i="1" dirty="0">
                <a:latin typeface="Calibri" panose="020F0502020204030204" pitchFamily="34" charset="0"/>
                <a:cs typeface="Calibri" panose="020F0502020204030204" pitchFamily="34" charset="0"/>
              </a:rPr>
              <a:t>π</a:t>
            </a:r>
            <a:r>
              <a:rPr lang="en-US" altLang="de-DE" b="1" i="1" dirty="0">
                <a:latin typeface="Calibri" panose="020F0502020204030204" pitchFamily="34" charset="0"/>
                <a:cs typeface="Calibri" panose="020F0502020204030204" pitchFamily="34" charset="0"/>
              </a:rPr>
              <a:t>f</a:t>
            </a:r>
            <a:r>
              <a:rPr lang="en-US" altLang="de-DE" b="1" i="1" baseline="-25000" dirty="0">
                <a:latin typeface="Calibri" panose="020F0502020204030204" pitchFamily="34" charset="0"/>
                <a:cs typeface="Calibri" panose="020F0502020204030204" pitchFamily="34" charset="0"/>
              </a:rPr>
              <a:t>low </a:t>
            </a:r>
            <a:r>
              <a:rPr lang="en-US" altLang="de-DE" b="1" i="1" dirty="0">
                <a:latin typeface="Calibri" panose="020F0502020204030204" pitchFamily="34" charset="0"/>
                <a:cs typeface="Calibri" panose="020F0502020204030204" pitchFamily="34" charset="0"/>
              </a:rPr>
              <a:t>) = L/R</a:t>
            </a:r>
          </a:p>
        </p:txBody>
      </p:sp>
      <p:sp>
        <p:nvSpPr>
          <p:cNvPr id="57" name="Rectangle 5">
            <a:extLst>
              <a:ext uri="{FF2B5EF4-FFF2-40B4-BE49-F238E27FC236}">
                <a16:creationId xmlns:a16="http://schemas.microsoft.com/office/drawing/2014/main" id="{30EA20B9-FD9C-403D-8C74-7D0DE42D3F00}"/>
              </a:ext>
            </a:extLst>
          </p:cNvPr>
          <p:cNvSpPr>
            <a:spLocks noChangeArrowheads="1"/>
          </p:cNvSpPr>
          <p:nvPr/>
        </p:nvSpPr>
        <p:spPr bwMode="auto">
          <a:xfrm>
            <a:off x="87385" y="2429630"/>
            <a:ext cx="471629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b="1" i="1" dirty="0">
                <a:solidFill>
                  <a:srgbClr val="0000FF"/>
                </a:solidFill>
                <a:latin typeface="Calibri" panose="020F0502020204030204" pitchFamily="34" charset="0"/>
                <a:cs typeface="Calibri" panose="020F0502020204030204" pitchFamily="34" charset="0"/>
              </a:rPr>
              <a:t>Effect for bunched beam: </a:t>
            </a:r>
            <a:r>
              <a:rPr lang="en-US" altLang="de-DE" sz="2000" dirty="0">
                <a:latin typeface="Calibri" panose="020F0502020204030204" pitchFamily="34" charset="0"/>
                <a:cs typeface="Calibri" panose="020F0502020204030204" pitchFamily="34" charset="0"/>
              </a:rPr>
              <a:t>Shift of ‘baseline’ </a:t>
            </a:r>
          </a:p>
          <a:p>
            <a:pPr algn="l">
              <a:spcBef>
                <a:spcPct val="0"/>
              </a:spcBef>
            </a:pPr>
            <a:endParaRPr lang="en-US" altLang="de-DE" sz="2000" b="1" i="1" dirty="0">
              <a:solidFill>
                <a:srgbClr val="0000FF"/>
              </a:solidFill>
              <a:latin typeface="Calibri" panose="020F0502020204030204" pitchFamily="34" charset="0"/>
              <a:cs typeface="Calibri" panose="020F0502020204030204" pitchFamily="34" charset="0"/>
            </a:endParaRPr>
          </a:p>
        </p:txBody>
      </p:sp>
      <p:pic>
        <p:nvPicPr>
          <p:cNvPr id="66" name="Picture 8" descr="LCR.png">
            <a:extLst>
              <a:ext uri="{FF2B5EF4-FFF2-40B4-BE49-F238E27FC236}">
                <a16:creationId xmlns:a16="http://schemas.microsoft.com/office/drawing/2014/main" id="{CC449850-B0AA-4948-B13E-3C3F1D9B91E2}"/>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03399" y="1070322"/>
            <a:ext cx="4475162" cy="236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66887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52000" y="180000"/>
            <a:ext cx="5608638" cy="407804"/>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Example for Fast Current Transformer</a:t>
            </a:r>
          </a:p>
        </p:txBody>
      </p:sp>
      <p:sp>
        <p:nvSpPr>
          <p:cNvPr id="8196" name="Text Box 3"/>
          <p:cNvSpPr txBox="1">
            <a:spLocks noChangeArrowheads="1"/>
          </p:cNvSpPr>
          <p:nvPr/>
        </p:nvSpPr>
        <p:spPr bwMode="auto">
          <a:xfrm>
            <a:off x="35496" y="692696"/>
            <a:ext cx="52694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a:latin typeface="Calibri" panose="020F0502020204030204" pitchFamily="34" charset="0"/>
              </a:rPr>
              <a:t>For bunch beams e.g. during </a:t>
            </a:r>
            <a:r>
              <a:rPr lang="en-US" altLang="de-DE" dirty="0" err="1">
                <a:latin typeface="Calibri" panose="020F0502020204030204" pitchFamily="34" charset="0"/>
              </a:rPr>
              <a:t>accel</a:t>
            </a:r>
            <a:r>
              <a:rPr lang="en-US" altLang="de-DE" dirty="0">
                <a:latin typeface="Calibri" panose="020F0502020204030204" pitchFamily="34" charset="0"/>
              </a:rPr>
              <a:t>. in  a synchrotron</a:t>
            </a:r>
          </a:p>
          <a:p>
            <a:pPr algn="l">
              <a:spcBef>
                <a:spcPct val="0"/>
              </a:spcBef>
            </a:pPr>
            <a:r>
              <a:rPr lang="en-US" altLang="de-DE" dirty="0">
                <a:latin typeface="Calibri" panose="020F0502020204030204" pitchFamily="34" charset="0"/>
              </a:rPr>
              <a:t>   typical bandwidth of 2 kHz &lt; </a:t>
            </a:r>
            <a:r>
              <a:rPr lang="en-US" altLang="de-DE" b="1" i="1" dirty="0">
                <a:latin typeface="Calibri" panose="020F0502020204030204" pitchFamily="34" charset="0"/>
              </a:rPr>
              <a:t>f </a:t>
            </a:r>
            <a:r>
              <a:rPr lang="en-US" altLang="de-DE" dirty="0">
                <a:latin typeface="Calibri" panose="020F0502020204030204" pitchFamily="34" charset="0"/>
              </a:rPr>
              <a:t>&lt; 1 GHz  </a:t>
            </a:r>
          </a:p>
          <a:p>
            <a:pPr algn="l">
              <a:spcBef>
                <a:spcPct val="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ns </a:t>
            </a:r>
            <a:r>
              <a:rPr lang="en-US" altLang="de-DE" i="1" dirty="0">
                <a:latin typeface="Calibri" panose="020F0502020204030204" pitchFamily="34" charset="0"/>
              </a:rPr>
              <a:t>&lt; </a:t>
            </a:r>
            <a:r>
              <a:rPr lang="en-US" altLang="de-DE" sz="2000" b="1" i="1" dirty="0" err="1">
                <a:latin typeface="Calibri" panose="020F0502020204030204" pitchFamily="34" charset="0"/>
              </a:rPr>
              <a:t>t</a:t>
            </a:r>
            <a:r>
              <a:rPr lang="en-US" altLang="de-DE" sz="2000" b="1" i="1" baseline="-25000" dirty="0" err="1">
                <a:latin typeface="Calibri" panose="020F0502020204030204" pitchFamily="34" charset="0"/>
              </a:rPr>
              <a:t>bunch</a:t>
            </a:r>
            <a:r>
              <a:rPr lang="en-US" altLang="de-DE" sz="2000" b="1" i="1" dirty="0">
                <a:latin typeface="Calibri" panose="020F0502020204030204" pitchFamily="34" charset="0"/>
              </a:rPr>
              <a:t>  </a:t>
            </a:r>
            <a:r>
              <a:rPr lang="en-US" altLang="de-DE" i="1" dirty="0">
                <a:latin typeface="Calibri" panose="020F0502020204030204" pitchFamily="34" charset="0"/>
              </a:rPr>
              <a:t>&lt;</a:t>
            </a:r>
            <a:r>
              <a:rPr lang="en-US" altLang="de-DE" dirty="0">
                <a:latin typeface="Calibri" panose="020F0502020204030204" pitchFamily="34" charset="0"/>
              </a:rPr>
              <a:t> 1 </a:t>
            </a:r>
            <a:r>
              <a:rPr lang="en-US" altLang="de-DE" dirty="0" err="1">
                <a:latin typeface="Calibri" panose="020F0502020204030204" pitchFamily="34" charset="0"/>
              </a:rPr>
              <a:t>μs</a:t>
            </a:r>
            <a:r>
              <a:rPr lang="en-US" altLang="de-DE" dirty="0">
                <a:latin typeface="Calibri" panose="020F0502020204030204" pitchFamily="34" charset="0"/>
              </a:rPr>
              <a:t> is well suited</a:t>
            </a:r>
            <a:endParaRPr lang="en-US" altLang="de-DE" sz="1600" dirty="0">
              <a:latin typeface="Calibri" panose="020F0502020204030204" pitchFamily="34" charset="0"/>
            </a:endParaRPr>
          </a:p>
        </p:txBody>
      </p:sp>
      <p:pic>
        <p:nvPicPr>
          <p:cNvPr id="8197" name="Picture 1029" descr="C:\Junk\dfct2.jpg"/>
          <p:cNvPicPr>
            <a:picLocks noChangeAspect="1" noChangeArrowheads="1"/>
          </p:cNvPicPr>
          <p:nvPr/>
        </p:nvPicPr>
        <p:blipFill rotWithShape="1">
          <a:blip r:embed="rId3">
            <a:extLst>
              <a:ext uri="{28A0092B-C50C-407E-A947-70E740481C1C}">
                <a14:useLocalDpi xmlns:a14="http://schemas.microsoft.com/office/drawing/2010/main" val="0"/>
              </a:ext>
            </a:extLst>
          </a:blip>
          <a:srcRect l="4758"/>
          <a:stretch/>
        </p:blipFill>
        <p:spPr bwMode="auto">
          <a:xfrm>
            <a:off x="5114410" y="44624"/>
            <a:ext cx="4139952" cy="328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Text Box 12"/>
          <p:cNvSpPr txBox="1">
            <a:spLocks noChangeArrowheads="1"/>
          </p:cNvSpPr>
          <p:nvPr/>
        </p:nvSpPr>
        <p:spPr bwMode="auto">
          <a:xfrm>
            <a:off x="5091023" y="188640"/>
            <a:ext cx="2433305" cy="6186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C000"/>
                </a:solidFill>
                <a:latin typeface="+mj-lt"/>
              </a:rPr>
              <a:t>From </a:t>
            </a:r>
          </a:p>
          <a:p>
            <a:pPr algn="l">
              <a:lnSpc>
                <a:spcPct val="40000"/>
              </a:lnSpc>
            </a:pPr>
            <a:r>
              <a:rPr lang="en-US" altLang="de-DE" b="1" dirty="0">
                <a:solidFill>
                  <a:srgbClr val="FFC000"/>
                </a:solidFill>
                <a:latin typeface="+mj-lt"/>
              </a:rPr>
              <a:t>Company </a:t>
            </a:r>
            <a:r>
              <a:rPr lang="en-US" altLang="de-DE" b="1" dirty="0" err="1">
                <a:solidFill>
                  <a:srgbClr val="FFC000"/>
                </a:solidFill>
                <a:latin typeface="+mj-lt"/>
              </a:rPr>
              <a:t>Bergoz</a:t>
            </a:r>
            <a:endParaRPr lang="en-US" altLang="de-DE" b="1" dirty="0">
              <a:solidFill>
                <a:srgbClr val="FFC000"/>
              </a:solidFill>
              <a:latin typeface="+mj-lt"/>
            </a:endParaRPr>
          </a:p>
        </p:txBody>
      </p:sp>
      <mc:AlternateContent xmlns:mc="http://schemas.openxmlformats.org/markup-compatibility/2006" xmlns:a14="http://schemas.microsoft.com/office/drawing/2010/main">
        <mc:Choice Requires="a14">
          <p:graphicFrame>
            <p:nvGraphicFramePr>
              <p:cNvPr id="10" name="Tabelle 9"/>
              <p:cNvGraphicFramePr>
                <a:graphicFrameLocks noGrp="1"/>
              </p:cNvGraphicFramePr>
              <p:nvPr>
                <p:extLst>
                  <p:ext uri="{D42A27DB-BD31-4B8C-83A1-F6EECF244321}">
                    <p14:modId xmlns:p14="http://schemas.microsoft.com/office/powerpoint/2010/main" val="2236053963"/>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a:t>Inner</a:t>
                          </a:r>
                          <a:r>
                            <a:rPr lang="en-US" sz="1400" baseline="0" dirty="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pPr>
                            <a:lnSpc>
                              <a:spcPct val="100000"/>
                            </a:lnSpc>
                          </a:pPr>
                          <a:r>
                            <a:rPr lang="en-US" sz="1400" dirty="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a:t>µ</a:t>
                          </a:r>
                          <a:r>
                            <a:rPr lang="en-US" sz="1400" i="1" baseline="-25000" dirty="0"/>
                            <a:t>r </a:t>
                          </a:r>
                          <a:r>
                            <a:rPr lang="en-US" sz="1400" baseline="0" dirty="0">
                              <a:sym typeface="Symbol"/>
                            </a:rPr>
                            <a:t> 10</a:t>
                          </a:r>
                          <a:r>
                            <a:rPr lang="en-US" sz="1400" baseline="30000" dirty="0">
                              <a:sym typeface="Symbol"/>
                            </a:rPr>
                            <a:t>5</a:t>
                          </a:r>
                          <a:r>
                            <a:rPr lang="en-US" sz="1400" baseline="0" dirty="0">
                              <a:sym typeface="Symbol"/>
                            </a:rPr>
                            <a:t> for f &lt; 100 kHz</a:t>
                          </a:r>
                        </a:p>
                        <a:p>
                          <a:pPr>
                            <a:lnSpc>
                              <a:spcPct val="100000"/>
                            </a:lnSpc>
                          </a:pPr>
                          <a:r>
                            <a:rPr lang="en-US" sz="1400" i="1" baseline="0" dirty="0">
                              <a:sym typeface="Symbol"/>
                            </a:rPr>
                            <a:t>µ</a:t>
                          </a:r>
                          <a:r>
                            <a:rPr lang="en-US" sz="1400" i="1" baseline="-25000" dirty="0">
                              <a:sym typeface="Symbol"/>
                            </a:rPr>
                            <a:t>r</a:t>
                          </a:r>
                          <a:r>
                            <a:rPr lang="en-US" sz="1400" baseline="-25000" dirty="0">
                              <a:sym typeface="Symbol"/>
                            </a:rPr>
                            <a:t> </a:t>
                          </a:r>
                          <a:r>
                            <a:rPr lang="en-US" sz="1400" baseline="0" dirty="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4 V/A for </a:t>
                          </a:r>
                          <a:r>
                            <a:rPr lang="en-US" sz="1400" u="none" dirty="0"/>
                            <a:t>R </a:t>
                          </a:r>
                          <a:r>
                            <a:rPr lang="en-US" sz="1400" dirty="0"/>
                            <a:t>= 50 </a:t>
                          </a:r>
                          <a:r>
                            <a:rPr lang="en-US" sz="1400" dirty="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a:t>Droop time </a:t>
                          </a:r>
                          <a:r>
                            <a:rPr lang="en-US" sz="1400" b="1" i="1" dirty="0">
                              <a:latin typeface="Calibri" panose="020F0502020204030204" pitchFamily="34" charset="0"/>
                              <a:sym typeface="Symbol"/>
                            </a:rPr>
                            <a:t></a:t>
                          </a:r>
                          <a:r>
                            <a:rPr lang="en-US" sz="1400" b="1" i="1" baseline="-25000" dirty="0">
                              <a:latin typeface="Calibri" panose="020F0502020204030204" pitchFamily="34" charset="0"/>
                              <a:sym typeface="Symbol"/>
                            </a:rPr>
                            <a:t>droop</a:t>
                          </a:r>
                          <a:r>
                            <a:rPr lang="en-US" sz="1400" b="1" i="1" baseline="0" dirty="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0.2</a:t>
                          </a:r>
                          <a:r>
                            <a:rPr lang="en-US" sz="1400" baseline="0" dirty="0"/>
                            <a:t> </a:t>
                          </a:r>
                          <a:r>
                            <a:rPr lang="en-US" sz="1400" baseline="0" dirty="0" err="1"/>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pPr>
                            <a:lnSpc>
                              <a:spcPct val="100000"/>
                            </a:lnSpc>
                          </a:pPr>
                          <a:r>
                            <a:rPr lang="en-US" sz="1400" dirty="0"/>
                            <a:t>Rise time </a:t>
                          </a:r>
                          <a:r>
                            <a:rPr lang="en-US" sz="1400" b="1" i="1" dirty="0">
                              <a:latin typeface="Calibri" panose="020F0502020204030204" pitchFamily="34" charset="0"/>
                              <a:sym typeface="Symbol"/>
                            </a:rPr>
                            <a:t></a:t>
                          </a:r>
                          <a:r>
                            <a:rPr lang="en-US" sz="1400" b="1" i="1" baseline="-25000" dirty="0">
                              <a:latin typeface="Calibri" panose="020F0502020204030204" pitchFamily="34" charset="0"/>
                              <a:sym typeface="Symbol"/>
                            </a:rPr>
                            <a:t>rise</a:t>
                          </a:r>
                          <a:r>
                            <a:rPr lang="en-US" sz="1400" b="1" i="1" baseline="0" dirty="0">
                              <a:latin typeface="Calibri" panose="020F0502020204030204" pitchFamily="34" charset="0"/>
                              <a:sym typeface="Symbol"/>
                            </a:rPr>
                            <a:t>=</a:t>
                          </a:r>
                          <a14:m>
                            <m:oMath xmlns:m="http://schemas.openxmlformats.org/officeDocument/2006/math">
                              <m:rad>
                                <m:radPr>
                                  <m:degHide m:val="on"/>
                                  <m:ctrlPr>
                                    <a:rPr lang="en-US" sz="1400" b="1" i="1" baseline="0" smtClean="0">
                                      <a:latin typeface="Cambria Math" panose="02040503050406030204" pitchFamily="18" charset="0"/>
                                      <a:sym typeface="Symbol"/>
                                    </a:rPr>
                                  </m:ctrlPr>
                                </m:radPr>
                                <m:deg/>
                                <m:e>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𝑳</m:t>
                                      </m:r>
                                    </m:e>
                                    <m:sub>
                                      <m:r>
                                        <a:rPr lang="de-DE" sz="1400" b="1" i="1" baseline="0" smtClean="0">
                                          <a:latin typeface="Cambria Math"/>
                                          <a:sym typeface="Symbol"/>
                                        </a:rPr>
                                        <m:t>𝑺</m:t>
                                      </m:r>
                                    </m:sub>
                                  </m:sSub>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𝑪</m:t>
                                      </m:r>
                                    </m:e>
                                    <m:sub>
                                      <m:r>
                                        <a:rPr lang="de-DE" sz="1400" b="1" i="1" baseline="0" smtClean="0">
                                          <a:latin typeface="Cambria Math"/>
                                          <a:sym typeface="Symbol"/>
                                        </a:rPr>
                                        <m:t>𝑺</m:t>
                                      </m:r>
                                    </m:sub>
                                  </m:sSub>
                                </m:e>
                              </m:rad>
                            </m:oMath>
                          </a14:m>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10" name="Tabelle 9"/>
              <p:cNvGraphicFramePr>
                <a:graphicFrameLocks noGrp="1"/>
              </p:cNvGraphicFramePr>
              <p:nvPr>
                <p:extLst>
                  <p:ext uri="{D42A27DB-BD31-4B8C-83A1-F6EECF244321}">
                    <p14:modId xmlns:p14="http://schemas.microsoft.com/office/powerpoint/2010/main" val="2236053963"/>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42672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a:t>
                          </a:r>
                          <a:r>
                            <a:rPr lang="en-US" sz="1400" baseline="0" dirty="0" smtClean="0">
                              <a:sym typeface="Symbol"/>
                            </a:rPr>
                            <a:t>100 kHz</a:t>
                          </a:r>
                          <a:endParaRPr lang="en-US" sz="1400" baseline="0" dirty="0" smtClean="0">
                            <a:sym typeface="Symbol"/>
                          </a:endParaRPr>
                        </a:p>
                        <a:p>
                          <a:pPr>
                            <a:lnSpc>
                              <a:spcPct val="100000"/>
                            </a:lnSpc>
                          </a:pPr>
                          <a:r>
                            <a:rPr lang="en-US" sz="1400" i="1" baseline="0" dirty="0" smtClean="0">
                              <a:sym typeface="Symbol"/>
                            </a:rPr>
                            <a:t>µ</a:t>
                          </a:r>
                          <a:r>
                            <a:rPr lang="en-US" sz="1400" i="1" baseline="-25000" dirty="0" smtClean="0">
                              <a:sym typeface="Symbol"/>
                            </a:rPr>
                            <a:t>r</a:t>
                          </a:r>
                          <a:r>
                            <a:rPr lang="en-US" sz="1400" baseline="-25000" dirty="0" smtClean="0">
                              <a:sym typeface="Symbol"/>
                            </a:rPr>
                            <a:t>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endParaRPr lang="en-US"/>
                        </a:p>
                      </a:txBody>
                      <a:tcPr marT="0" marB="0">
                        <a:lnL w="12700" cap="flat" cmpd="sng" algn="ctr">
                          <a:solidFill>
                            <a:schemeClr val="tx1"/>
                          </a:solidFill>
                          <a:prstDash val="solid"/>
                          <a:round/>
                          <a:headEnd type="none" w="med" len="med"/>
                          <a:tailEnd type="none" w="med" len="med"/>
                        </a:lnL>
                        <a:blipFill>
                          <a:blip r:embed="rId4"/>
                          <a:stretch>
                            <a:fillRect l="-304" t="-535417" r="-99392" b="-108333"/>
                          </a:stretch>
                        </a:blipFill>
                      </a:tcPr>
                    </a:tc>
                    <a:tc>
                      <a:txBody>
                        <a:bodyPr/>
                        <a:lstStyle/>
                        <a:p>
                          <a:pPr>
                            <a:lnSpc>
                              <a:spcPct val="100000"/>
                            </a:lnSpc>
                          </a:pPr>
                          <a:r>
                            <a:rPr lang="en-US" sz="1400" dirty="0" smtClean="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
        <p:nvSpPr>
          <p:cNvPr id="12" name="Rechteck 11"/>
          <p:cNvSpPr/>
          <p:nvPr/>
        </p:nvSpPr>
        <p:spPr>
          <a:xfrm>
            <a:off x="4608512" y="3320760"/>
            <a:ext cx="4572000" cy="553998"/>
          </a:xfrm>
          <a:prstGeom prst="rect">
            <a:avLst/>
          </a:prstGeom>
        </p:spPr>
        <p:txBody>
          <a:bodyPr>
            <a:spAutoFit/>
          </a:bodyPr>
          <a:lstStyle/>
          <a:p>
            <a:pPr algn="l" fontAlgn="auto">
              <a:spcBef>
                <a:spcPts val="0"/>
              </a:spcBef>
              <a:spcAft>
                <a:spcPts val="0"/>
              </a:spcAft>
            </a:pPr>
            <a:r>
              <a:rPr lang="en-US" sz="1500" i="1" dirty="0">
                <a:latin typeface="Calibri" panose="020F0502020204030204" pitchFamily="34" charset="0"/>
              </a:rPr>
              <a:t>Example: </a:t>
            </a:r>
            <a:r>
              <a:rPr lang="en-US" sz="1500" dirty="0">
                <a:latin typeface="Calibri" panose="020F0502020204030204" pitchFamily="34" charset="0"/>
              </a:rPr>
              <a:t>U</a:t>
            </a:r>
            <a:r>
              <a:rPr lang="en-US" sz="1500" baseline="30000" dirty="0">
                <a:latin typeface="Calibri" panose="020F0502020204030204" pitchFamily="34" charset="0"/>
              </a:rPr>
              <a:t>73+</a:t>
            </a:r>
            <a:r>
              <a:rPr lang="en-US" sz="1500" dirty="0">
                <a:latin typeface="Calibri" panose="020F0502020204030204" pitchFamily="34" charset="0"/>
              </a:rPr>
              <a:t> from 11 MeV/u (</a:t>
            </a:r>
            <a:r>
              <a:rPr lang="en-US" sz="1500" b="1" i="1" dirty="0">
                <a:latin typeface="Calibri" panose="020F0502020204030204" pitchFamily="34" charset="0"/>
                <a:sym typeface="Symbol"/>
              </a:rPr>
              <a:t> </a:t>
            </a:r>
            <a:r>
              <a:rPr lang="en-US" sz="1500" dirty="0">
                <a:latin typeface="Calibri" panose="020F0502020204030204" pitchFamily="34" charset="0"/>
                <a:sym typeface="Symbol"/>
              </a:rPr>
              <a:t>= 15 %) to 350 MeV/u within 300 </a:t>
            </a:r>
            <a:r>
              <a:rPr lang="en-US" sz="1500" dirty="0" err="1">
                <a:latin typeface="Calibri" panose="020F0502020204030204" pitchFamily="34" charset="0"/>
                <a:sym typeface="Symbol"/>
              </a:rPr>
              <a:t>ms</a:t>
            </a:r>
            <a:r>
              <a:rPr lang="en-US" sz="1500" dirty="0">
                <a:latin typeface="Calibri" panose="020F0502020204030204" pitchFamily="34" charset="0"/>
                <a:sym typeface="Symbol"/>
              </a:rPr>
              <a:t> (displayed  every 0.15 </a:t>
            </a:r>
            <a:r>
              <a:rPr lang="en-US" sz="1500" dirty="0" err="1">
                <a:latin typeface="Calibri" panose="020F0502020204030204" pitchFamily="34" charset="0"/>
                <a:sym typeface="Symbol"/>
              </a:rPr>
              <a:t>ms</a:t>
            </a:r>
            <a:r>
              <a:rPr lang="en-US" sz="1500" dirty="0">
                <a:latin typeface="Calibri" panose="020F0502020204030204" pitchFamily="34" charset="0"/>
                <a:sym typeface="Symbol"/>
              </a:rPr>
              <a:t>)</a:t>
            </a:r>
            <a:endParaRPr lang="en-US" sz="1500" dirty="0">
              <a:latin typeface="Calibri" panose="020F0502020204030204" pitchFamily="34" charset="0"/>
            </a:endParaRPr>
          </a:p>
        </p:txBody>
      </p:sp>
      <p:grpSp>
        <p:nvGrpSpPr>
          <p:cNvPr id="3" name="Gruppieren 2"/>
          <p:cNvGrpSpPr/>
          <p:nvPr/>
        </p:nvGrpSpPr>
        <p:grpSpPr>
          <a:xfrm>
            <a:off x="4529138" y="3673363"/>
            <a:ext cx="4614862" cy="2694327"/>
            <a:chOff x="4253238" y="4077072"/>
            <a:chExt cx="4750592" cy="2380924"/>
          </a:xfrm>
        </p:grpSpPr>
        <p:pic>
          <p:nvPicPr>
            <p:cNvPr id="11" name="Picture 3" descr="H:\Frankfurt Ring SS2016\Vorlagen\image001.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53238" y="4077072"/>
              <a:ext cx="4608512" cy="2380924"/>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4596282" y="5929533"/>
              <a:ext cx="383951" cy="292388"/>
            </a:xfrm>
            <a:prstGeom prst="rect">
              <a:avLst/>
            </a:prstGeom>
            <a:noFill/>
          </p:spPr>
          <p:txBody>
            <a:bodyPr wrap="square" rtlCol="0">
              <a:spAutoFit/>
            </a:bodyPr>
            <a:lstStyle/>
            <a:p>
              <a:r>
                <a:rPr lang="en-US" sz="1300" dirty="0"/>
                <a:t>0</a:t>
              </a:r>
            </a:p>
          </p:txBody>
        </p:sp>
        <p:sp>
          <p:nvSpPr>
            <p:cNvPr id="14" name="Textfeld 13"/>
            <p:cNvSpPr txBox="1"/>
            <p:nvPr/>
          </p:nvSpPr>
          <p:spPr>
            <a:xfrm>
              <a:off x="8527226" y="5944925"/>
              <a:ext cx="476604" cy="258378"/>
            </a:xfrm>
            <a:prstGeom prst="rect">
              <a:avLst/>
            </a:prstGeom>
            <a:noFill/>
          </p:spPr>
          <p:txBody>
            <a:bodyPr wrap="square" rtlCol="0">
              <a:spAutoFit/>
            </a:bodyPr>
            <a:lstStyle/>
            <a:p>
              <a:r>
                <a:rPr lang="en-US" sz="1300" dirty="0"/>
                <a:t>1.5</a:t>
              </a:r>
            </a:p>
          </p:txBody>
        </p:sp>
      </p:grpSp>
      <p:pic>
        <p:nvPicPr>
          <p:cNvPr id="15" name="Picture 4" descr="H:\Frankfurt Ring SS2016\Vorlagen\image002.pn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50885" y="4365104"/>
            <a:ext cx="2921709" cy="2158874"/>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12"/>
          <p:cNvSpPr txBox="1">
            <a:spLocks noChangeArrowheads="1"/>
          </p:cNvSpPr>
          <p:nvPr/>
        </p:nvSpPr>
        <p:spPr bwMode="auto">
          <a:xfrm>
            <a:off x="7847479" y="2821911"/>
            <a:ext cx="1381499"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sym typeface="Symbol"/>
              </a:rPr>
              <a:t> 200 mm</a:t>
            </a:r>
            <a:endParaRPr lang="en-US" altLang="de-DE" b="1" dirty="0">
              <a:solidFill>
                <a:srgbClr val="008000"/>
              </a:solidFill>
            </a:endParaRPr>
          </a:p>
        </p:txBody>
      </p:sp>
      <p:cxnSp>
        <p:nvCxnSpPr>
          <p:cNvPr id="5" name="Gerade Verbindung mit Pfeil 4"/>
          <p:cNvCxnSpPr/>
          <p:nvPr/>
        </p:nvCxnSpPr>
        <p:spPr bwMode="auto">
          <a:xfrm flipV="1">
            <a:off x="8538228" y="2378081"/>
            <a:ext cx="0" cy="443830"/>
          </a:xfrm>
          <a:prstGeom prst="straightConnector1">
            <a:avLst/>
          </a:prstGeom>
          <a:solidFill>
            <a:schemeClr val="accent1"/>
          </a:solidFill>
          <a:ln w="3175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Gruppieren 35"/>
          <p:cNvGrpSpPr/>
          <p:nvPr/>
        </p:nvGrpSpPr>
        <p:grpSpPr>
          <a:xfrm>
            <a:off x="3031592" y="4711407"/>
            <a:ext cx="2414752" cy="1779240"/>
            <a:chOff x="2767911" y="4750375"/>
            <a:chExt cx="2709116" cy="1996134"/>
          </a:xfrm>
        </p:grpSpPr>
        <p:sp>
          <p:nvSpPr>
            <p:cNvPr id="37" name="Rechteck 36"/>
            <p:cNvSpPr/>
            <p:nvPr/>
          </p:nvSpPr>
          <p:spPr bwMode="auto">
            <a:xfrm>
              <a:off x="3507513" y="5079902"/>
              <a:ext cx="171129"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38" name="Text Box 4"/>
            <p:cNvSpPr txBox="1">
              <a:spLocks noChangeArrowheads="1"/>
            </p:cNvSpPr>
            <p:nvPr/>
          </p:nvSpPr>
          <p:spPr bwMode="auto">
            <a:xfrm>
              <a:off x="3203523" y="4750375"/>
              <a:ext cx="803867" cy="414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00FF"/>
                  </a:solidFill>
                  <a:latin typeface="Calibri" panose="020F0502020204030204" pitchFamily="34" charset="0"/>
                  <a:cs typeface="Calibri" panose="020F0502020204030204" pitchFamily="34" charset="0"/>
                </a:rPr>
                <a:t>FCT</a:t>
              </a:r>
            </a:p>
          </p:txBody>
        </p:sp>
        <p:cxnSp>
          <p:nvCxnSpPr>
            <p:cNvPr id="39" name="Gerade Verbindung 38"/>
            <p:cNvCxnSpPr/>
            <p:nvPr/>
          </p:nvCxnSpPr>
          <p:spPr bwMode="auto">
            <a:xfrm flipH="1">
              <a:off x="2793874" y="5804768"/>
              <a:ext cx="172195" cy="8628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4220089" y="5804768"/>
              <a:ext cx="96525" cy="907636"/>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2793874" y="6236192"/>
              <a:ext cx="86096" cy="431425"/>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2767911" y="6418478"/>
              <a:ext cx="871183" cy="328031"/>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43" name="Textfeld 42"/>
            <p:cNvSpPr txBox="1"/>
            <p:nvPr/>
          </p:nvSpPr>
          <p:spPr>
            <a:xfrm>
              <a:off x="4318671" y="6386974"/>
              <a:ext cx="1158356" cy="328031"/>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sp>
          <p:nvSpPr>
            <p:cNvPr id="44" name="Abgerundetes Rechteck 43"/>
            <p:cNvSpPr/>
            <p:nvPr/>
          </p:nvSpPr>
          <p:spPr bwMode="auto">
            <a:xfrm>
              <a:off x="2966068" y="5209966"/>
              <a:ext cx="1254020" cy="1219546"/>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5" name="Textfeld 44"/>
            <p:cNvSpPr txBox="1"/>
            <p:nvPr/>
          </p:nvSpPr>
          <p:spPr>
            <a:xfrm>
              <a:off x="2915733" y="5669286"/>
              <a:ext cx="1338008" cy="362560"/>
            </a:xfrm>
            <a:prstGeom prst="rect">
              <a:avLst/>
            </a:prstGeom>
            <a:noFill/>
          </p:spPr>
          <p:txBody>
            <a:bodyPr wrap="square" rtlCol="0">
              <a:spAutoFit/>
            </a:bodyPr>
            <a:lstStyle/>
            <a:p>
              <a:r>
                <a:rPr lang="en-US" sz="1500" b="1" dirty="0">
                  <a:solidFill>
                    <a:srgbClr val="C00000"/>
                  </a:solidFill>
                  <a:latin typeface="Calibri" panose="020F0502020204030204" pitchFamily="34" charset="0"/>
                  <a:cs typeface="Calibri" panose="020F0502020204030204" pitchFamily="34" charset="0"/>
                </a:rPr>
                <a:t>synchrotron</a:t>
              </a:r>
            </a:p>
          </p:txBody>
        </p:sp>
      </p:grpSp>
      <p:sp>
        <p:nvSpPr>
          <p:cNvPr id="27" name="Text Box 13"/>
          <p:cNvSpPr txBox="1">
            <a:spLocks noChangeArrowheads="1"/>
          </p:cNvSpPr>
          <p:nvPr/>
        </p:nvSpPr>
        <p:spPr bwMode="auto">
          <a:xfrm>
            <a:off x="165820" y="1556792"/>
            <a:ext cx="4876278" cy="369332"/>
          </a:xfrm>
          <a:prstGeom prst="rect">
            <a:avLst/>
          </a:prstGeom>
          <a:no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GSI Fast Current Transformer </a:t>
            </a:r>
            <a:r>
              <a:rPr lang="en-US" altLang="de-DE" b="1" i="1" dirty="0">
                <a:latin typeface="Calibri" panose="020F0502020204030204" pitchFamily="34" charset="0"/>
              </a:rPr>
              <a:t>FCT</a:t>
            </a:r>
            <a:r>
              <a:rPr lang="en-US" altLang="de-DE" i="1" dirty="0"/>
              <a:t>:</a:t>
            </a:r>
          </a:p>
        </p:txBody>
      </p:sp>
    </p:spTree>
    <p:extLst>
      <p:ext uri="{BB962C8B-B14F-4D97-AF65-F5344CB8AC3E}">
        <p14:creationId xmlns:p14="http://schemas.microsoft.com/office/powerpoint/2010/main" val="19888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52000" y="180000"/>
            <a:ext cx="5608638" cy="407804"/>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Example for Fast Current Transformer</a:t>
            </a:r>
          </a:p>
        </p:txBody>
      </p:sp>
      <p:sp>
        <p:nvSpPr>
          <p:cNvPr id="8196" name="Text Box 3"/>
          <p:cNvSpPr txBox="1">
            <a:spLocks noChangeArrowheads="1"/>
          </p:cNvSpPr>
          <p:nvPr/>
        </p:nvSpPr>
        <p:spPr bwMode="auto">
          <a:xfrm>
            <a:off x="35496" y="692696"/>
            <a:ext cx="52694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a:latin typeface="Calibri" panose="020F0502020204030204" pitchFamily="34" charset="0"/>
              </a:rPr>
              <a:t>For bunch beams e.g. during </a:t>
            </a:r>
            <a:r>
              <a:rPr lang="en-US" altLang="de-DE" dirty="0" err="1">
                <a:latin typeface="Calibri" panose="020F0502020204030204" pitchFamily="34" charset="0"/>
              </a:rPr>
              <a:t>accel</a:t>
            </a:r>
            <a:r>
              <a:rPr lang="en-US" altLang="de-DE" dirty="0">
                <a:latin typeface="Calibri" panose="020F0502020204030204" pitchFamily="34" charset="0"/>
              </a:rPr>
              <a:t>. in  a synchrotron</a:t>
            </a:r>
          </a:p>
          <a:p>
            <a:pPr algn="l">
              <a:spcBef>
                <a:spcPct val="0"/>
              </a:spcBef>
            </a:pPr>
            <a:r>
              <a:rPr lang="en-US" altLang="de-DE" dirty="0">
                <a:latin typeface="Calibri" panose="020F0502020204030204" pitchFamily="34" charset="0"/>
              </a:rPr>
              <a:t>   typical bandwidth of 2 kHz &lt; </a:t>
            </a:r>
            <a:r>
              <a:rPr lang="en-US" altLang="de-DE" b="1" i="1" dirty="0">
                <a:latin typeface="Calibri" panose="020F0502020204030204" pitchFamily="34" charset="0"/>
              </a:rPr>
              <a:t>f </a:t>
            </a:r>
            <a:r>
              <a:rPr lang="en-US" altLang="de-DE" dirty="0">
                <a:latin typeface="Calibri" panose="020F0502020204030204" pitchFamily="34" charset="0"/>
              </a:rPr>
              <a:t>&lt; 1 GHz  </a:t>
            </a:r>
          </a:p>
          <a:p>
            <a:pPr algn="l">
              <a:spcBef>
                <a:spcPct val="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ns </a:t>
            </a:r>
            <a:r>
              <a:rPr lang="en-US" altLang="de-DE" i="1" dirty="0">
                <a:latin typeface="Calibri" panose="020F0502020204030204" pitchFamily="34" charset="0"/>
              </a:rPr>
              <a:t>&lt; </a:t>
            </a:r>
            <a:r>
              <a:rPr lang="en-US" altLang="de-DE" sz="2000" b="1" i="1" dirty="0" err="1">
                <a:latin typeface="Calibri" panose="020F0502020204030204" pitchFamily="34" charset="0"/>
              </a:rPr>
              <a:t>t</a:t>
            </a:r>
            <a:r>
              <a:rPr lang="en-US" altLang="de-DE" sz="2000" b="1" i="1" baseline="-25000" dirty="0" err="1">
                <a:latin typeface="Calibri" panose="020F0502020204030204" pitchFamily="34" charset="0"/>
              </a:rPr>
              <a:t>bunch</a:t>
            </a:r>
            <a:r>
              <a:rPr lang="en-US" altLang="de-DE" sz="2000" b="1" i="1" dirty="0">
                <a:latin typeface="Calibri" panose="020F0502020204030204" pitchFamily="34" charset="0"/>
              </a:rPr>
              <a:t>  </a:t>
            </a:r>
            <a:r>
              <a:rPr lang="en-US" altLang="de-DE" i="1" dirty="0">
                <a:latin typeface="Calibri" panose="020F0502020204030204" pitchFamily="34" charset="0"/>
              </a:rPr>
              <a:t>&lt;</a:t>
            </a:r>
            <a:r>
              <a:rPr lang="en-US" altLang="de-DE" dirty="0">
                <a:latin typeface="Calibri" panose="020F0502020204030204" pitchFamily="34" charset="0"/>
              </a:rPr>
              <a:t> 1 </a:t>
            </a:r>
            <a:r>
              <a:rPr lang="en-US" altLang="de-DE" dirty="0" err="1">
                <a:latin typeface="Calibri" panose="020F0502020204030204" pitchFamily="34" charset="0"/>
              </a:rPr>
              <a:t>μs</a:t>
            </a:r>
            <a:r>
              <a:rPr lang="en-US" altLang="de-DE" dirty="0">
                <a:latin typeface="Calibri" panose="020F0502020204030204" pitchFamily="34" charset="0"/>
              </a:rPr>
              <a:t> is well suited</a:t>
            </a:r>
            <a:endParaRPr lang="en-US" altLang="de-DE" sz="1600" dirty="0">
              <a:latin typeface="Calibri" panose="020F0502020204030204" pitchFamily="34" charset="0"/>
            </a:endParaRPr>
          </a:p>
        </p:txBody>
      </p:sp>
      <mc:AlternateContent xmlns:mc="http://schemas.openxmlformats.org/markup-compatibility/2006" xmlns:a14="http://schemas.microsoft.com/office/drawing/2010/main">
        <mc:Choice Requires="a14">
          <p:graphicFrame>
            <p:nvGraphicFramePr>
              <p:cNvPr id="10" name="Tabelle 9"/>
              <p:cNvGraphicFramePr>
                <a:graphicFrameLocks noGrp="1"/>
              </p:cNvGraphicFramePr>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a:t>Inner</a:t>
                          </a:r>
                          <a:r>
                            <a:rPr lang="en-US" sz="1400" baseline="0" dirty="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pPr>
                            <a:lnSpc>
                              <a:spcPct val="100000"/>
                            </a:lnSpc>
                          </a:pPr>
                          <a:r>
                            <a:rPr lang="en-US" sz="1400" dirty="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a:t>µ</a:t>
                          </a:r>
                          <a:r>
                            <a:rPr lang="en-US" sz="1400" i="1" baseline="-25000" dirty="0"/>
                            <a:t>r </a:t>
                          </a:r>
                          <a:r>
                            <a:rPr lang="en-US" sz="1400" baseline="0" dirty="0">
                              <a:sym typeface="Symbol"/>
                            </a:rPr>
                            <a:t> 10</a:t>
                          </a:r>
                          <a:r>
                            <a:rPr lang="en-US" sz="1400" baseline="30000" dirty="0">
                              <a:sym typeface="Symbol"/>
                            </a:rPr>
                            <a:t>5</a:t>
                          </a:r>
                          <a:r>
                            <a:rPr lang="en-US" sz="1400" baseline="0" dirty="0">
                              <a:sym typeface="Symbol"/>
                            </a:rPr>
                            <a:t> for f &lt; 100 kHz</a:t>
                          </a:r>
                        </a:p>
                        <a:p>
                          <a:pPr>
                            <a:lnSpc>
                              <a:spcPct val="100000"/>
                            </a:lnSpc>
                          </a:pPr>
                          <a:r>
                            <a:rPr lang="en-US" sz="1400" i="1" baseline="0" dirty="0">
                              <a:sym typeface="Symbol"/>
                            </a:rPr>
                            <a:t>µ</a:t>
                          </a:r>
                          <a:r>
                            <a:rPr lang="en-US" sz="1400" i="1" baseline="-25000" dirty="0">
                              <a:sym typeface="Symbol"/>
                            </a:rPr>
                            <a:t>r</a:t>
                          </a:r>
                          <a:r>
                            <a:rPr lang="en-US" sz="1400" baseline="-25000" dirty="0">
                              <a:sym typeface="Symbol"/>
                            </a:rPr>
                            <a:t> </a:t>
                          </a:r>
                          <a:r>
                            <a:rPr lang="en-US" sz="1400" baseline="0" dirty="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4 V/A for </a:t>
                          </a:r>
                          <a:r>
                            <a:rPr lang="en-US" sz="1400" u="none" dirty="0"/>
                            <a:t>R </a:t>
                          </a:r>
                          <a:r>
                            <a:rPr lang="en-US" sz="1400" dirty="0"/>
                            <a:t>= 50 </a:t>
                          </a:r>
                          <a:r>
                            <a:rPr lang="en-US" sz="1400" dirty="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a:t>Droop time </a:t>
                          </a:r>
                          <a:r>
                            <a:rPr lang="en-US" sz="1400" b="1" i="1" dirty="0">
                              <a:latin typeface="Calibri" panose="020F0502020204030204" pitchFamily="34" charset="0"/>
                              <a:sym typeface="Symbol"/>
                            </a:rPr>
                            <a:t></a:t>
                          </a:r>
                          <a:r>
                            <a:rPr lang="en-US" sz="1400" b="1" i="1" baseline="-25000" dirty="0">
                              <a:latin typeface="Calibri" panose="020F0502020204030204" pitchFamily="34" charset="0"/>
                              <a:sym typeface="Symbol"/>
                            </a:rPr>
                            <a:t>droop</a:t>
                          </a:r>
                          <a:r>
                            <a:rPr lang="en-US" sz="1400" b="1" i="1" baseline="0" dirty="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0.2</a:t>
                          </a:r>
                          <a:r>
                            <a:rPr lang="en-US" sz="1400" baseline="0" dirty="0"/>
                            <a:t> </a:t>
                          </a:r>
                          <a:r>
                            <a:rPr lang="en-US" sz="1400" baseline="0" dirty="0" err="1"/>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pPr>
                            <a:lnSpc>
                              <a:spcPct val="100000"/>
                            </a:lnSpc>
                          </a:pPr>
                          <a:r>
                            <a:rPr lang="en-US" sz="1400" dirty="0"/>
                            <a:t>Rise time </a:t>
                          </a:r>
                          <a:r>
                            <a:rPr lang="en-US" sz="1400" b="1" i="1" dirty="0">
                              <a:latin typeface="Calibri" panose="020F0502020204030204" pitchFamily="34" charset="0"/>
                              <a:sym typeface="Symbol"/>
                            </a:rPr>
                            <a:t></a:t>
                          </a:r>
                          <a:r>
                            <a:rPr lang="en-US" sz="1400" b="1" i="1" baseline="-25000" dirty="0">
                              <a:latin typeface="Calibri" panose="020F0502020204030204" pitchFamily="34" charset="0"/>
                              <a:sym typeface="Symbol"/>
                            </a:rPr>
                            <a:t>rise</a:t>
                          </a:r>
                          <a:r>
                            <a:rPr lang="en-US" sz="1400" b="1" i="1" baseline="0" dirty="0">
                              <a:latin typeface="Calibri" panose="020F0502020204030204" pitchFamily="34" charset="0"/>
                              <a:sym typeface="Symbol"/>
                            </a:rPr>
                            <a:t>=</a:t>
                          </a:r>
                          <a14:m>
                            <m:oMath xmlns:m="http://schemas.openxmlformats.org/officeDocument/2006/math">
                              <m:rad>
                                <m:radPr>
                                  <m:degHide m:val="on"/>
                                  <m:ctrlPr>
                                    <a:rPr lang="en-US" sz="1400" b="1" i="1" baseline="0" smtClean="0">
                                      <a:latin typeface="Cambria Math" panose="02040503050406030204" pitchFamily="18" charset="0"/>
                                      <a:sym typeface="Symbol"/>
                                    </a:rPr>
                                  </m:ctrlPr>
                                </m:radPr>
                                <m:deg/>
                                <m:e>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𝑳</m:t>
                                      </m:r>
                                    </m:e>
                                    <m:sub>
                                      <m:r>
                                        <a:rPr lang="de-DE" sz="1400" b="1" i="1" baseline="0" smtClean="0">
                                          <a:latin typeface="Cambria Math"/>
                                          <a:sym typeface="Symbol"/>
                                        </a:rPr>
                                        <m:t>𝑺</m:t>
                                      </m:r>
                                    </m:sub>
                                  </m:sSub>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𝑪</m:t>
                                      </m:r>
                                    </m:e>
                                    <m:sub>
                                      <m:r>
                                        <a:rPr lang="de-DE" sz="1400" b="1" i="1" baseline="0" smtClean="0">
                                          <a:latin typeface="Cambria Math"/>
                                          <a:sym typeface="Symbol"/>
                                        </a:rPr>
                                        <m:t>𝑺</m:t>
                                      </m:r>
                                    </m:sub>
                                  </m:sSub>
                                </m:e>
                              </m:rad>
                            </m:oMath>
                          </a14:m>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10" name="Tabelle 9"/>
              <p:cNvGraphicFramePr>
                <a:graphicFrameLocks noGrp="1"/>
              </p:cNvGraphicFramePr>
              <p:nvPr>
                <p:extLst>
                  <p:ext uri="{D42A27DB-BD31-4B8C-83A1-F6EECF244321}">
                    <p14:modId xmlns:p14="http://schemas.microsoft.com/office/powerpoint/2010/main" val="2236053963"/>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42672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a:t>
                          </a:r>
                          <a:r>
                            <a:rPr lang="en-US" sz="1400" baseline="0" dirty="0" smtClean="0">
                              <a:sym typeface="Symbol"/>
                            </a:rPr>
                            <a:t>100 kHz</a:t>
                          </a:r>
                          <a:endParaRPr lang="en-US" sz="1400" baseline="0" dirty="0" smtClean="0">
                            <a:sym typeface="Symbol"/>
                          </a:endParaRPr>
                        </a:p>
                        <a:p>
                          <a:pPr>
                            <a:lnSpc>
                              <a:spcPct val="100000"/>
                            </a:lnSpc>
                          </a:pPr>
                          <a:r>
                            <a:rPr lang="en-US" sz="1400" i="1" baseline="0" dirty="0" smtClean="0">
                              <a:sym typeface="Symbol"/>
                            </a:rPr>
                            <a:t>µ</a:t>
                          </a:r>
                          <a:r>
                            <a:rPr lang="en-US" sz="1400" i="1" baseline="-25000" dirty="0" smtClean="0">
                              <a:sym typeface="Symbol"/>
                            </a:rPr>
                            <a:t>r</a:t>
                          </a:r>
                          <a:r>
                            <a:rPr lang="en-US" sz="1400" baseline="-25000" dirty="0" smtClean="0">
                              <a:sym typeface="Symbol"/>
                            </a:rPr>
                            <a:t>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endParaRPr lang="en-US"/>
                        </a:p>
                      </a:txBody>
                      <a:tcPr marT="0" marB="0">
                        <a:lnL w="12700" cap="flat" cmpd="sng" algn="ctr">
                          <a:solidFill>
                            <a:schemeClr val="tx1"/>
                          </a:solidFill>
                          <a:prstDash val="solid"/>
                          <a:round/>
                          <a:headEnd type="none" w="med" len="med"/>
                          <a:tailEnd type="none" w="med" len="med"/>
                        </a:lnL>
                        <a:blipFill>
                          <a:blip r:embed="rId4"/>
                          <a:stretch>
                            <a:fillRect l="-304" t="-535417" r="-99392" b="-108333"/>
                          </a:stretch>
                        </a:blipFill>
                      </a:tcPr>
                    </a:tc>
                    <a:tc>
                      <a:txBody>
                        <a:bodyPr/>
                        <a:lstStyle/>
                        <a:p>
                          <a:pPr>
                            <a:lnSpc>
                              <a:spcPct val="100000"/>
                            </a:lnSpc>
                          </a:pPr>
                          <a:r>
                            <a:rPr lang="en-US" sz="1400" dirty="0" smtClean="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
        <p:nvSpPr>
          <p:cNvPr id="12" name="Rechteck 11"/>
          <p:cNvSpPr/>
          <p:nvPr/>
        </p:nvSpPr>
        <p:spPr>
          <a:xfrm>
            <a:off x="4608512" y="3320760"/>
            <a:ext cx="4572000" cy="553998"/>
          </a:xfrm>
          <a:prstGeom prst="rect">
            <a:avLst/>
          </a:prstGeom>
        </p:spPr>
        <p:txBody>
          <a:bodyPr>
            <a:spAutoFit/>
          </a:bodyPr>
          <a:lstStyle/>
          <a:p>
            <a:pPr algn="l" fontAlgn="auto">
              <a:spcBef>
                <a:spcPts val="0"/>
              </a:spcBef>
              <a:spcAft>
                <a:spcPts val="0"/>
              </a:spcAft>
            </a:pPr>
            <a:r>
              <a:rPr lang="en-US" sz="1500" i="1" dirty="0">
                <a:latin typeface="Calibri" panose="020F0502020204030204" pitchFamily="34" charset="0"/>
              </a:rPr>
              <a:t>Example: </a:t>
            </a:r>
            <a:r>
              <a:rPr lang="en-US" sz="1500" dirty="0">
                <a:latin typeface="Calibri" panose="020F0502020204030204" pitchFamily="34" charset="0"/>
              </a:rPr>
              <a:t>U</a:t>
            </a:r>
            <a:r>
              <a:rPr lang="en-US" sz="1500" baseline="30000" dirty="0">
                <a:latin typeface="Calibri" panose="020F0502020204030204" pitchFamily="34" charset="0"/>
              </a:rPr>
              <a:t>73+</a:t>
            </a:r>
            <a:r>
              <a:rPr lang="en-US" sz="1500" dirty="0">
                <a:latin typeface="Calibri" panose="020F0502020204030204" pitchFamily="34" charset="0"/>
              </a:rPr>
              <a:t> from 11 MeV/u (</a:t>
            </a:r>
            <a:r>
              <a:rPr lang="en-US" sz="1500" b="1" i="1" dirty="0">
                <a:latin typeface="Calibri" panose="020F0502020204030204" pitchFamily="34" charset="0"/>
                <a:sym typeface="Symbol"/>
              </a:rPr>
              <a:t> </a:t>
            </a:r>
            <a:r>
              <a:rPr lang="en-US" sz="1500" dirty="0">
                <a:latin typeface="Calibri" panose="020F0502020204030204" pitchFamily="34" charset="0"/>
                <a:sym typeface="Symbol"/>
              </a:rPr>
              <a:t>= 15 %) to 350 MeV/u within 300 </a:t>
            </a:r>
            <a:r>
              <a:rPr lang="en-US" sz="1500" dirty="0" err="1">
                <a:latin typeface="Calibri" panose="020F0502020204030204" pitchFamily="34" charset="0"/>
                <a:sym typeface="Symbol"/>
              </a:rPr>
              <a:t>ms</a:t>
            </a:r>
            <a:r>
              <a:rPr lang="en-US" sz="1500" dirty="0">
                <a:latin typeface="Calibri" panose="020F0502020204030204" pitchFamily="34" charset="0"/>
                <a:sym typeface="Symbol"/>
              </a:rPr>
              <a:t> (displayed  every 0.15 </a:t>
            </a:r>
            <a:r>
              <a:rPr lang="en-US" sz="1500" dirty="0" err="1">
                <a:latin typeface="Calibri" panose="020F0502020204030204" pitchFamily="34" charset="0"/>
                <a:sym typeface="Symbol"/>
              </a:rPr>
              <a:t>ms</a:t>
            </a:r>
            <a:r>
              <a:rPr lang="en-US" sz="1500" dirty="0">
                <a:latin typeface="Calibri" panose="020F0502020204030204" pitchFamily="34" charset="0"/>
                <a:sym typeface="Symbol"/>
              </a:rPr>
              <a:t>)</a:t>
            </a:r>
            <a:endParaRPr lang="en-US" sz="1500" dirty="0">
              <a:latin typeface="Calibri" panose="020F0502020204030204" pitchFamily="34" charset="0"/>
            </a:endParaRPr>
          </a:p>
        </p:txBody>
      </p:sp>
      <p:grpSp>
        <p:nvGrpSpPr>
          <p:cNvPr id="3" name="Gruppieren 2"/>
          <p:cNvGrpSpPr/>
          <p:nvPr/>
        </p:nvGrpSpPr>
        <p:grpSpPr>
          <a:xfrm>
            <a:off x="4529138" y="3673363"/>
            <a:ext cx="4614862" cy="2694327"/>
            <a:chOff x="4253238" y="4077072"/>
            <a:chExt cx="4750592" cy="2380924"/>
          </a:xfrm>
        </p:grpSpPr>
        <p:pic>
          <p:nvPicPr>
            <p:cNvPr id="11" name="Picture 3" descr="H:\Frankfurt Ring SS2016\Vorlagen\image001.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53238" y="4077072"/>
              <a:ext cx="4608512" cy="2380924"/>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4596282" y="5929533"/>
              <a:ext cx="383951" cy="292388"/>
            </a:xfrm>
            <a:prstGeom prst="rect">
              <a:avLst/>
            </a:prstGeom>
            <a:noFill/>
          </p:spPr>
          <p:txBody>
            <a:bodyPr wrap="square" rtlCol="0">
              <a:spAutoFit/>
            </a:bodyPr>
            <a:lstStyle/>
            <a:p>
              <a:r>
                <a:rPr lang="en-US" sz="1300" dirty="0"/>
                <a:t>0</a:t>
              </a:r>
            </a:p>
          </p:txBody>
        </p:sp>
        <p:sp>
          <p:nvSpPr>
            <p:cNvPr id="14" name="Textfeld 13"/>
            <p:cNvSpPr txBox="1"/>
            <p:nvPr/>
          </p:nvSpPr>
          <p:spPr>
            <a:xfrm>
              <a:off x="8604448" y="5944924"/>
              <a:ext cx="399382" cy="292388"/>
            </a:xfrm>
            <a:prstGeom prst="rect">
              <a:avLst/>
            </a:prstGeom>
            <a:noFill/>
          </p:spPr>
          <p:txBody>
            <a:bodyPr wrap="square" rtlCol="0">
              <a:spAutoFit/>
            </a:bodyPr>
            <a:lstStyle/>
            <a:p>
              <a:r>
                <a:rPr lang="en-US" sz="1300" dirty="0"/>
                <a:t>1.5</a:t>
              </a:r>
            </a:p>
          </p:txBody>
        </p:sp>
      </p:grpSp>
      <p:pic>
        <p:nvPicPr>
          <p:cNvPr id="15" name="Picture 4" descr="H:\Frankfurt Ring SS2016\Vorlagen\image002.pn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50885" y="4365104"/>
            <a:ext cx="2921709" cy="2158874"/>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uppieren 35"/>
          <p:cNvGrpSpPr/>
          <p:nvPr/>
        </p:nvGrpSpPr>
        <p:grpSpPr>
          <a:xfrm>
            <a:off x="3031592" y="4711407"/>
            <a:ext cx="1380426" cy="1779240"/>
            <a:chOff x="2767911" y="4750375"/>
            <a:chExt cx="1548703" cy="1996134"/>
          </a:xfrm>
        </p:grpSpPr>
        <p:sp>
          <p:nvSpPr>
            <p:cNvPr id="37" name="Rechteck 36"/>
            <p:cNvSpPr/>
            <p:nvPr/>
          </p:nvSpPr>
          <p:spPr bwMode="auto">
            <a:xfrm>
              <a:off x="3507513" y="5079902"/>
              <a:ext cx="171129"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38" name="Text Box 4"/>
            <p:cNvSpPr txBox="1">
              <a:spLocks noChangeArrowheads="1"/>
            </p:cNvSpPr>
            <p:nvPr/>
          </p:nvSpPr>
          <p:spPr bwMode="auto">
            <a:xfrm>
              <a:off x="3203523" y="4750375"/>
              <a:ext cx="803867" cy="414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00FF"/>
                  </a:solidFill>
                  <a:latin typeface="Calibri" panose="020F0502020204030204" pitchFamily="34" charset="0"/>
                  <a:cs typeface="Calibri" panose="020F0502020204030204" pitchFamily="34" charset="0"/>
                </a:rPr>
                <a:t>FCT</a:t>
              </a:r>
            </a:p>
          </p:txBody>
        </p:sp>
        <p:cxnSp>
          <p:nvCxnSpPr>
            <p:cNvPr id="39" name="Gerade Verbindung 38"/>
            <p:cNvCxnSpPr/>
            <p:nvPr/>
          </p:nvCxnSpPr>
          <p:spPr bwMode="auto">
            <a:xfrm flipH="1">
              <a:off x="2793874" y="5804768"/>
              <a:ext cx="172195" cy="8628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4220089" y="5804768"/>
              <a:ext cx="96525" cy="907636"/>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2793874" y="6236192"/>
              <a:ext cx="86096" cy="431425"/>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2767911" y="6418478"/>
              <a:ext cx="871183" cy="328031"/>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44" name="Abgerundetes Rechteck 43"/>
            <p:cNvSpPr/>
            <p:nvPr/>
          </p:nvSpPr>
          <p:spPr bwMode="auto">
            <a:xfrm>
              <a:off x="2966068" y="5209966"/>
              <a:ext cx="1254020" cy="1219546"/>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5" name="Textfeld 44"/>
            <p:cNvSpPr txBox="1"/>
            <p:nvPr/>
          </p:nvSpPr>
          <p:spPr>
            <a:xfrm>
              <a:off x="2915733" y="5669286"/>
              <a:ext cx="1338008" cy="362560"/>
            </a:xfrm>
            <a:prstGeom prst="rect">
              <a:avLst/>
            </a:prstGeom>
            <a:noFill/>
          </p:spPr>
          <p:txBody>
            <a:bodyPr wrap="square" rtlCol="0">
              <a:spAutoFit/>
            </a:bodyPr>
            <a:lstStyle/>
            <a:p>
              <a:r>
                <a:rPr lang="en-US" sz="1500" b="1" dirty="0">
                  <a:solidFill>
                    <a:srgbClr val="C00000"/>
                  </a:solidFill>
                  <a:latin typeface="Calibri" panose="020F0502020204030204" pitchFamily="34" charset="0"/>
                  <a:cs typeface="Calibri" panose="020F0502020204030204" pitchFamily="34" charset="0"/>
                </a:rPr>
                <a:t>synchrotron</a:t>
              </a:r>
            </a:p>
          </p:txBody>
        </p:sp>
      </p:grpSp>
      <p:sp>
        <p:nvSpPr>
          <p:cNvPr id="26" name="Text Box 3"/>
          <p:cNvSpPr txBox="1">
            <a:spLocks noChangeArrowheads="1"/>
          </p:cNvSpPr>
          <p:nvPr/>
        </p:nvSpPr>
        <p:spPr bwMode="auto">
          <a:xfrm>
            <a:off x="5028734" y="2411133"/>
            <a:ext cx="4007112" cy="784830"/>
          </a:xfrm>
          <a:prstGeom prst="rect">
            <a:avLst/>
          </a:prstGeom>
          <a:solidFill>
            <a:schemeClr val="bg1"/>
          </a:solidFill>
          <a:ln w="19050">
            <a:solidFill>
              <a:schemeClr val="tx1"/>
            </a:solid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1500" dirty="0">
                <a:latin typeface="Calibri" panose="020F0502020204030204" pitchFamily="34" charset="0"/>
              </a:rPr>
              <a:t>More examples see lecture </a:t>
            </a:r>
          </a:p>
          <a:p>
            <a:pPr algn="l">
              <a:spcBef>
                <a:spcPct val="0"/>
              </a:spcBef>
            </a:pPr>
            <a:r>
              <a:rPr lang="en-US" altLang="de-DE" sz="1500" dirty="0">
                <a:latin typeface="Calibri" panose="020F0502020204030204" pitchFamily="34" charset="0"/>
              </a:rPr>
              <a:t>‘Longitudinal Beam Dynamics’ </a:t>
            </a:r>
          </a:p>
          <a:p>
            <a:pPr algn="l">
              <a:spcBef>
                <a:spcPct val="0"/>
              </a:spcBef>
            </a:pPr>
            <a:r>
              <a:rPr lang="en-US" altLang="de-DE" sz="1500" dirty="0">
                <a:latin typeface="Calibri" panose="020F0502020204030204" pitchFamily="34" charset="0"/>
              </a:rPr>
              <a:t>by Frank </a:t>
            </a:r>
            <a:r>
              <a:rPr lang="en-US" altLang="de-DE" sz="1500" dirty="0" err="1">
                <a:latin typeface="Calibri" panose="020F0502020204030204" pitchFamily="34" charset="0"/>
              </a:rPr>
              <a:t>Tecker</a:t>
            </a:r>
            <a:r>
              <a:rPr lang="en-US" altLang="de-DE" sz="1500" dirty="0">
                <a:latin typeface="Calibri" panose="020F0502020204030204" pitchFamily="34" charset="0"/>
              </a:rPr>
              <a:t> &amp; </a:t>
            </a:r>
            <a:r>
              <a:rPr lang="en-US" altLang="de-DE" sz="1500" dirty="0" err="1">
                <a:latin typeface="Calibri" panose="020F0502020204030204" pitchFamily="34" charset="0"/>
              </a:rPr>
              <a:t>Heiko</a:t>
            </a:r>
            <a:r>
              <a:rPr lang="en-US" altLang="de-DE" sz="1500" dirty="0">
                <a:latin typeface="Calibri" panose="020F0502020204030204" pitchFamily="34" charset="0"/>
              </a:rPr>
              <a:t> </a:t>
            </a:r>
            <a:r>
              <a:rPr lang="en-US" altLang="de-DE" sz="1500" dirty="0" err="1">
                <a:latin typeface="Calibri" panose="020F0502020204030204" pitchFamily="34" charset="0"/>
              </a:rPr>
              <a:t>Damerau</a:t>
            </a:r>
            <a:endParaRPr lang="en-US" altLang="de-DE" sz="1500" dirty="0">
              <a:latin typeface="Calibri" panose="020F0502020204030204" pitchFamily="34" charset="0"/>
            </a:endParaRPr>
          </a:p>
        </p:txBody>
      </p:sp>
      <p:sp>
        <p:nvSpPr>
          <p:cNvPr id="27" name="Text Box 13"/>
          <p:cNvSpPr txBox="1">
            <a:spLocks noChangeArrowheads="1"/>
          </p:cNvSpPr>
          <p:nvPr/>
        </p:nvSpPr>
        <p:spPr bwMode="auto">
          <a:xfrm>
            <a:off x="165820" y="1556792"/>
            <a:ext cx="4876278" cy="369332"/>
          </a:xfrm>
          <a:prstGeom prst="rect">
            <a:avLst/>
          </a:prstGeom>
          <a:no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GSI Fast Current Transformer </a:t>
            </a:r>
            <a:r>
              <a:rPr lang="en-US" altLang="de-DE" b="1" i="1" dirty="0">
                <a:latin typeface="Calibri" panose="020F0502020204030204" pitchFamily="34" charset="0"/>
              </a:rPr>
              <a:t>FCT</a:t>
            </a:r>
            <a:r>
              <a:rPr lang="en-US" altLang="de-DE" i="1" dirty="0"/>
              <a:t>:</a:t>
            </a:r>
          </a:p>
        </p:txBody>
      </p:sp>
      <p:sp>
        <p:nvSpPr>
          <p:cNvPr id="28" name="Text Box 3"/>
          <p:cNvSpPr txBox="1">
            <a:spLocks noChangeArrowheads="1"/>
          </p:cNvSpPr>
          <p:nvPr/>
        </p:nvSpPr>
        <p:spPr bwMode="auto">
          <a:xfrm>
            <a:off x="5022497" y="901304"/>
            <a:ext cx="4013348" cy="1400383"/>
          </a:xfrm>
          <a:prstGeom prst="rect">
            <a:avLst/>
          </a:prstGeom>
          <a:solidFill>
            <a:schemeClr val="bg1"/>
          </a:solidFill>
          <a:ln w="19050">
            <a:solidFill>
              <a:schemeClr val="tx1"/>
            </a:solid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1700" dirty="0">
                <a:latin typeface="Calibri" panose="020F0502020204030204" pitchFamily="34" charset="0"/>
              </a:rPr>
              <a:t>Numerous application e.g.:</a:t>
            </a:r>
          </a:p>
          <a:p>
            <a:pPr marL="285750" indent="-285750" algn="l">
              <a:spcBef>
                <a:spcPct val="0"/>
              </a:spcBef>
              <a:buFont typeface="Wingdings" panose="05000000000000000000" pitchFamily="2" charset="2"/>
              <a:buChar char="Ø"/>
            </a:pPr>
            <a:r>
              <a:rPr lang="en-US" altLang="de-DE" sz="1700" dirty="0">
                <a:latin typeface="Calibri" panose="020F0502020204030204" pitchFamily="34" charset="0"/>
              </a:rPr>
              <a:t>Transmission optimization</a:t>
            </a:r>
          </a:p>
          <a:p>
            <a:pPr marL="285750" indent="-285750" algn="l">
              <a:spcBef>
                <a:spcPct val="0"/>
              </a:spcBef>
              <a:buFont typeface="Wingdings" panose="05000000000000000000" pitchFamily="2" charset="2"/>
              <a:buChar char="Ø"/>
            </a:pPr>
            <a:r>
              <a:rPr lang="en-US" altLang="de-DE" sz="1700" dirty="0">
                <a:latin typeface="Calibri" panose="020F0502020204030204" pitchFamily="34" charset="0"/>
              </a:rPr>
              <a:t>Bunch shape measurement</a:t>
            </a:r>
          </a:p>
          <a:p>
            <a:pPr marL="285750" indent="-285750" algn="l">
              <a:spcBef>
                <a:spcPct val="0"/>
              </a:spcBef>
              <a:buFont typeface="Wingdings" panose="05000000000000000000" pitchFamily="2" charset="2"/>
              <a:buChar char="Ø"/>
            </a:pPr>
            <a:r>
              <a:rPr lang="en-US" altLang="de-DE" sz="1700" dirty="0">
                <a:latin typeface="Calibri" panose="020F0502020204030204" pitchFamily="34" charset="0"/>
              </a:rPr>
              <a:t>Input for synchronization </a:t>
            </a:r>
          </a:p>
          <a:p>
            <a:pPr algn="l">
              <a:spcBef>
                <a:spcPct val="0"/>
              </a:spcBef>
            </a:pPr>
            <a:r>
              <a:rPr lang="en-US" altLang="de-DE" sz="1700" dirty="0">
                <a:latin typeface="Calibri" panose="020F0502020204030204" pitchFamily="34" charset="0"/>
              </a:rPr>
              <a:t>     of ‘beam phase’</a:t>
            </a:r>
          </a:p>
        </p:txBody>
      </p:sp>
      <p:sp>
        <p:nvSpPr>
          <p:cNvPr id="24" name="Textfeld 23">
            <a:extLst>
              <a:ext uri="{FF2B5EF4-FFF2-40B4-BE49-F238E27FC236}">
                <a16:creationId xmlns:a16="http://schemas.microsoft.com/office/drawing/2014/main" id="{31B001F3-3A65-44CE-9EC0-D3D7607C5541}"/>
              </a:ext>
            </a:extLst>
          </p:cNvPr>
          <p:cNvSpPr txBox="1"/>
          <p:nvPr/>
        </p:nvSpPr>
        <p:spPr>
          <a:xfrm>
            <a:off x="4413851" y="6170178"/>
            <a:ext cx="1032493" cy="292388"/>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spTree>
    <p:extLst>
      <p:ext uri="{BB962C8B-B14F-4D97-AF65-F5344CB8AC3E}">
        <p14:creationId xmlns:p14="http://schemas.microsoft.com/office/powerpoint/2010/main" val="321948820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Box 61"/>
          <p:cNvSpPr txBox="1">
            <a:spLocks noChangeArrowheads="1"/>
          </p:cNvSpPr>
          <p:nvPr/>
        </p:nvSpPr>
        <p:spPr bwMode="auto">
          <a:xfrm>
            <a:off x="168275" y="764704"/>
            <a:ext cx="9012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dirty="0">
                <a:solidFill>
                  <a:srgbClr val="0000FF"/>
                </a:solidFill>
                <a:latin typeface="Calibri" panose="020F0502020204030204" pitchFamily="34" charset="0"/>
              </a:rPr>
              <a:t>How to measure the DC current? The current transformer discussed sees only B-flux </a:t>
            </a:r>
            <a:r>
              <a:rPr lang="en-US" altLang="de-DE" b="1" i="1" dirty="0">
                <a:solidFill>
                  <a:srgbClr val="0000FF"/>
                </a:solidFill>
                <a:latin typeface="Calibri" panose="020F0502020204030204" pitchFamily="34" charset="0"/>
              </a:rPr>
              <a:t>changes</a:t>
            </a:r>
            <a:r>
              <a:rPr lang="en-US" altLang="de-DE" b="1" dirty="0">
                <a:solidFill>
                  <a:srgbClr val="0000FF"/>
                </a:solidFill>
                <a:latin typeface="Calibri" panose="020F0502020204030204" pitchFamily="34" charset="0"/>
              </a:rPr>
              <a:t>.</a:t>
            </a:r>
          </a:p>
          <a:p>
            <a:pPr algn="l" eaLnBrk="1" hangingPunct="1">
              <a:spcBef>
                <a:spcPct val="0"/>
              </a:spcBef>
            </a:pPr>
            <a:r>
              <a:rPr lang="en-US" altLang="de-DE" dirty="0">
                <a:solidFill>
                  <a:srgbClr val="0000FF"/>
                </a:solidFill>
                <a:latin typeface="Calibri" panose="020F0502020204030204" pitchFamily="34" charset="0"/>
              </a:rPr>
              <a:t>The DC Current Transformer (DCCT) </a:t>
            </a:r>
            <a:r>
              <a:rPr lang="en-US" altLang="de-DE" dirty="0">
                <a:solidFill>
                  <a:srgbClr val="0000FF"/>
                </a:solidFill>
                <a:latin typeface="Calibri" panose="020F0502020204030204" pitchFamily="34" charset="0"/>
                <a:cs typeface="Arial" charset="0"/>
                <a:sym typeface="Symbol" panose="05050102010706020507" pitchFamily="18" charset="2"/>
              </a:rPr>
              <a:t></a:t>
            </a:r>
            <a:r>
              <a:rPr lang="en-US" altLang="de-DE" dirty="0">
                <a:solidFill>
                  <a:srgbClr val="0000FF"/>
                </a:solidFill>
                <a:latin typeface="Calibri" panose="020F0502020204030204" pitchFamily="34" charset="0"/>
              </a:rPr>
              <a:t> magnetic saturation of two </a:t>
            </a:r>
            <a:r>
              <a:rPr lang="en-US" altLang="de-DE" dirty="0" err="1">
                <a:solidFill>
                  <a:srgbClr val="0000FF"/>
                </a:solidFill>
                <a:latin typeface="Calibri" panose="020F0502020204030204" pitchFamily="34" charset="0"/>
              </a:rPr>
              <a:t>torii</a:t>
            </a:r>
            <a:r>
              <a:rPr lang="en-US" altLang="de-DE" dirty="0">
                <a:solidFill>
                  <a:srgbClr val="0000FF"/>
                </a:solidFill>
                <a:latin typeface="Calibri" panose="020F0502020204030204" pitchFamily="34" charset="0"/>
              </a:rPr>
              <a:t>.</a:t>
            </a:r>
          </a:p>
        </p:txBody>
      </p:sp>
      <p:pic>
        <p:nvPicPr>
          <p:cNvPr id="15365" name="Picture 13" descr="DCCT_Drawing.png"/>
          <p:cNvPicPr>
            <a:picLocks noChangeAspect="1"/>
          </p:cNvPicPr>
          <p:nvPr/>
        </p:nvPicPr>
        <p:blipFill>
          <a:blip r:embed="rId3">
            <a:lum bright="-30000" contrast="12000"/>
            <a:extLst>
              <a:ext uri="{28A0092B-C50C-407E-A947-70E740481C1C}">
                <a14:useLocalDpi xmlns:a14="http://schemas.microsoft.com/office/drawing/2010/main" val="0"/>
              </a:ext>
            </a:extLst>
          </a:blip>
          <a:srcRect/>
          <a:stretch>
            <a:fillRect/>
          </a:stretch>
        </p:blipFill>
        <p:spPr bwMode="auto">
          <a:xfrm>
            <a:off x="3621087" y="2043753"/>
            <a:ext cx="5559425" cy="405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19"/>
          <p:cNvSpPr txBox="1">
            <a:spLocks noChangeArrowheads="1"/>
          </p:cNvSpPr>
          <p:nvPr/>
        </p:nvSpPr>
        <p:spPr bwMode="auto">
          <a:xfrm>
            <a:off x="93936" y="2564904"/>
            <a:ext cx="4290442" cy="3804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buFont typeface="Wingdings" pitchFamily="2" charset="2"/>
              <a:buChar char="Ø"/>
            </a:pPr>
            <a:r>
              <a:rPr lang="en-US" altLang="de-DE" b="1" dirty="0">
                <a:solidFill>
                  <a:srgbClr val="008000"/>
                </a:solidFill>
              </a:rPr>
              <a:t> </a:t>
            </a:r>
            <a:r>
              <a:rPr lang="en-US" altLang="de-DE" b="1" dirty="0">
                <a:solidFill>
                  <a:srgbClr val="008000"/>
                </a:solidFill>
                <a:latin typeface="Calibri" panose="020F0502020204030204" pitchFamily="34" charset="0"/>
              </a:rPr>
              <a:t>Modulation</a:t>
            </a:r>
            <a:r>
              <a:rPr lang="en-US" altLang="de-DE" dirty="0">
                <a:latin typeface="Calibri" panose="020F0502020204030204" pitchFamily="34" charset="0"/>
              </a:rPr>
              <a:t> of the primary windings forces both </a:t>
            </a:r>
            <a:r>
              <a:rPr lang="en-US" altLang="de-DE" dirty="0" err="1">
                <a:latin typeface="Calibri" panose="020F0502020204030204" pitchFamily="34" charset="0"/>
              </a:rPr>
              <a:t>torii</a:t>
            </a:r>
            <a:r>
              <a:rPr lang="en-US" altLang="de-DE" dirty="0">
                <a:latin typeface="Calibri" panose="020F0502020204030204" pitchFamily="34" charset="0"/>
              </a:rPr>
              <a:t> into saturation </a:t>
            </a:r>
          </a:p>
          <a:p>
            <a:pPr algn="l" eaLnBrk="1" hangingPunct="1">
              <a:spcBef>
                <a:spcPct val="0"/>
              </a:spcBef>
              <a:buFont typeface="Symbol" pitchFamily="18" charset="2"/>
              <a:buNone/>
            </a:pPr>
            <a:r>
              <a:rPr lang="en-US" altLang="de-DE" dirty="0">
                <a:latin typeface="Calibri" panose="020F0502020204030204" pitchFamily="34" charset="0"/>
              </a:rPr>
              <a:t>twice per cycle</a:t>
            </a:r>
            <a:endParaRPr lang="en-US" altLang="de-DE" dirty="0">
              <a:solidFill>
                <a:srgbClr val="0000CC"/>
              </a:solidFill>
              <a:latin typeface="Calibri" panose="020F0502020204030204" pitchFamily="34" charset="0"/>
            </a:endParaRPr>
          </a:p>
          <a:p>
            <a:pPr algn="l" eaLnBrk="1" hangingPunct="1">
              <a:lnSpc>
                <a:spcPct val="130000"/>
              </a:lnSpc>
              <a:spcBef>
                <a:spcPct val="0"/>
              </a:spcBef>
              <a:buFont typeface="Wingdings" pitchFamily="2" charset="2"/>
              <a:buChar char="Ø"/>
            </a:pPr>
            <a:r>
              <a:rPr lang="en-US" altLang="de-DE" b="1" dirty="0">
                <a:solidFill>
                  <a:srgbClr val="0000CC"/>
                </a:solidFill>
                <a:latin typeface="Calibri" panose="020F0502020204030204" pitchFamily="34" charset="0"/>
              </a:rPr>
              <a:t> Sense windings</a:t>
            </a:r>
            <a:r>
              <a:rPr lang="en-US" altLang="de-DE" dirty="0">
                <a:solidFill>
                  <a:srgbClr val="0000CC"/>
                </a:solidFill>
                <a:latin typeface="Calibri" panose="020F0502020204030204" pitchFamily="34" charset="0"/>
              </a:rPr>
              <a:t> </a:t>
            </a:r>
            <a:r>
              <a:rPr lang="en-US" altLang="de-DE" dirty="0">
                <a:latin typeface="Calibri" panose="020F0502020204030204" pitchFamily="34" charset="0"/>
              </a:rPr>
              <a:t>measure the modulation signal and cancel each other. </a:t>
            </a:r>
          </a:p>
          <a:p>
            <a:pPr algn="l" eaLnBrk="1" hangingPunct="1">
              <a:lnSpc>
                <a:spcPct val="130000"/>
              </a:lnSpc>
              <a:spcBef>
                <a:spcPct val="0"/>
              </a:spcBef>
              <a:buFont typeface="Wingdings" pitchFamily="2" charset="2"/>
              <a:buChar char="Ø"/>
            </a:pPr>
            <a:r>
              <a:rPr lang="en-US" altLang="de-DE" dirty="0">
                <a:latin typeface="Calibri" panose="020F0502020204030204" pitchFamily="34" charset="0"/>
              </a:rPr>
              <a:t> But with the </a:t>
            </a:r>
            <a:r>
              <a:rPr lang="en-US" altLang="de-DE" i="1" dirty="0" err="1">
                <a:latin typeface="Calibri" panose="020F0502020204030204" pitchFamily="34" charset="0"/>
              </a:rPr>
              <a:t>I</a:t>
            </a:r>
            <a:r>
              <a:rPr lang="en-US" altLang="de-DE" i="1" baseline="-25000" dirty="0" err="1">
                <a:latin typeface="Calibri" panose="020F0502020204030204" pitchFamily="34" charset="0"/>
              </a:rPr>
              <a:t>beam</a:t>
            </a:r>
            <a:r>
              <a:rPr lang="en-US" altLang="de-DE" dirty="0">
                <a:latin typeface="Calibri" panose="020F0502020204030204" pitchFamily="34" charset="0"/>
              </a:rPr>
              <a:t>, the saturation is shifted and </a:t>
            </a:r>
            <a:r>
              <a:rPr lang="en-US" altLang="de-DE" i="1" dirty="0" err="1">
                <a:latin typeface="Calibri" panose="020F0502020204030204" pitchFamily="34" charset="0"/>
              </a:rPr>
              <a:t>I</a:t>
            </a:r>
            <a:r>
              <a:rPr lang="en-US" altLang="de-DE" i="1" baseline="-25000" dirty="0" err="1">
                <a:latin typeface="Calibri" panose="020F0502020204030204" pitchFamily="34" charset="0"/>
              </a:rPr>
              <a:t>sense</a:t>
            </a:r>
            <a:r>
              <a:rPr lang="en-US" altLang="de-DE" baseline="-25000" dirty="0">
                <a:latin typeface="Calibri" panose="020F0502020204030204" pitchFamily="34" charset="0"/>
              </a:rPr>
              <a:t> </a:t>
            </a:r>
            <a:r>
              <a:rPr lang="en-US" altLang="de-DE" dirty="0">
                <a:latin typeface="Calibri" panose="020F0502020204030204" pitchFamily="34" charset="0"/>
              </a:rPr>
              <a:t>is not zero</a:t>
            </a:r>
          </a:p>
          <a:p>
            <a:pPr algn="l" eaLnBrk="1" hangingPunct="1">
              <a:lnSpc>
                <a:spcPct val="130000"/>
              </a:lnSpc>
              <a:spcBef>
                <a:spcPct val="0"/>
              </a:spcBef>
              <a:buFont typeface="Wingdings" pitchFamily="2" charset="2"/>
              <a:buChar char="Ø"/>
            </a:pPr>
            <a:r>
              <a:rPr lang="en-US" altLang="de-DE" b="1" dirty="0">
                <a:solidFill>
                  <a:srgbClr val="CC0066"/>
                </a:solidFill>
                <a:latin typeface="Calibri" panose="020F0502020204030204" pitchFamily="34" charset="0"/>
              </a:rPr>
              <a:t> Compensation current</a:t>
            </a:r>
            <a:r>
              <a:rPr lang="en-US" altLang="de-DE" dirty="0">
                <a:latin typeface="Calibri" panose="020F0502020204030204" pitchFamily="34" charset="0"/>
              </a:rPr>
              <a:t> adjustable until </a:t>
            </a:r>
            <a:r>
              <a:rPr lang="en-US" altLang="de-DE" i="1" dirty="0" err="1">
                <a:latin typeface="Calibri" panose="020F0502020204030204" pitchFamily="34" charset="0"/>
              </a:rPr>
              <a:t>I</a:t>
            </a:r>
            <a:r>
              <a:rPr lang="en-US" altLang="de-DE" i="1" baseline="-25000" dirty="0" err="1">
                <a:latin typeface="Calibri" panose="020F0502020204030204" pitchFamily="34" charset="0"/>
              </a:rPr>
              <a:t>sense</a:t>
            </a:r>
            <a:r>
              <a:rPr lang="en-US" altLang="de-DE" baseline="-25000" dirty="0">
                <a:latin typeface="Calibri" panose="020F0502020204030204" pitchFamily="34" charset="0"/>
              </a:rPr>
              <a:t> </a:t>
            </a:r>
            <a:r>
              <a:rPr lang="en-US" altLang="de-DE" dirty="0">
                <a:latin typeface="Calibri" panose="020F0502020204030204" pitchFamily="34" charset="0"/>
              </a:rPr>
              <a:t>is zero once again</a:t>
            </a:r>
          </a:p>
          <a:p>
            <a:pPr algn="l" eaLnBrk="1" hangingPunct="1">
              <a:lnSpc>
                <a:spcPct val="130000"/>
              </a:lnSpc>
              <a:spcBef>
                <a:spcPct val="0"/>
              </a:spcBef>
            </a:pPr>
            <a:r>
              <a:rPr lang="en-US" altLang="de-DE" b="1" dirty="0">
                <a:solidFill>
                  <a:srgbClr val="0000FF"/>
                </a:solidFill>
                <a:latin typeface="Calibri" panose="020F0502020204030204" pitchFamily="34" charset="0"/>
              </a:rPr>
              <a:t>Remark: </a:t>
            </a:r>
          </a:p>
          <a:p>
            <a:pPr algn="l" eaLnBrk="1" hangingPunct="1">
              <a:lnSpc>
                <a:spcPct val="130000"/>
              </a:lnSpc>
              <a:spcBef>
                <a:spcPct val="0"/>
              </a:spcBef>
            </a:pPr>
            <a:r>
              <a:rPr lang="en-US" altLang="de-DE" dirty="0">
                <a:latin typeface="Calibri" panose="020F0502020204030204" pitchFamily="34" charset="0"/>
              </a:rPr>
              <a:t>Same principle installed in power supplier</a:t>
            </a:r>
          </a:p>
        </p:txBody>
      </p:sp>
      <p:sp>
        <p:nvSpPr>
          <p:cNvPr id="15367" name="Text Box 11"/>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dc Transformer DCCT</a:t>
            </a:r>
          </a:p>
        </p:txBody>
      </p:sp>
      <p:sp>
        <p:nvSpPr>
          <p:cNvPr id="6" name="TextBox 19"/>
          <p:cNvSpPr txBox="1">
            <a:spLocks noChangeArrowheads="1"/>
          </p:cNvSpPr>
          <p:nvPr/>
        </p:nvSpPr>
        <p:spPr bwMode="auto">
          <a:xfrm>
            <a:off x="179512" y="1340768"/>
            <a:ext cx="86883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a:latin typeface="Calibri" panose="020F0502020204030204" pitchFamily="34" charset="0"/>
              </a:rPr>
              <a:t>Depictive statement: </a:t>
            </a:r>
          </a:p>
          <a:p>
            <a:pPr algn="l" eaLnBrk="1" hangingPunct="1">
              <a:spcBef>
                <a:spcPct val="0"/>
              </a:spcBef>
            </a:pPr>
            <a:r>
              <a:rPr lang="en-US" altLang="de-DE" dirty="0">
                <a:latin typeface="Calibri" panose="020F0502020204030204" pitchFamily="34" charset="0"/>
              </a:rPr>
              <a:t>A single transformer needs varying beam. The trick is to ‘switch two transformers’!</a:t>
            </a:r>
            <a:endParaRPr lang="en-US" altLang="de-DE" baseline="-25000" dirty="0">
              <a:latin typeface="Calibri" panose="020F0502020204030204" pitchFamily="34" charset="0"/>
            </a:endParaRPr>
          </a:p>
        </p:txBody>
      </p:sp>
    </p:spTree>
    <p:extLst>
      <p:ext uri="{BB962C8B-B14F-4D97-AF65-F5344CB8AC3E}">
        <p14:creationId xmlns:p14="http://schemas.microsoft.com/office/powerpoint/2010/main" val="290105819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13" descr="DCCT_Drawing.png"/>
          <p:cNvPicPr>
            <a:picLocks noChangeAspect="1"/>
          </p:cNvPicPr>
          <p:nvPr/>
        </p:nvPicPr>
        <p:blipFill>
          <a:blip r:embed="rId3">
            <a:lum bright="-24000" contrast="12000"/>
            <a:extLst>
              <a:ext uri="{28A0092B-C50C-407E-A947-70E740481C1C}">
                <a14:useLocalDpi xmlns:a14="http://schemas.microsoft.com/office/drawing/2010/main" val="0"/>
              </a:ext>
            </a:extLst>
          </a:blip>
          <a:srcRect/>
          <a:stretch>
            <a:fillRect/>
          </a:stretch>
        </p:blipFill>
        <p:spPr bwMode="auto">
          <a:xfrm>
            <a:off x="5140325" y="3556000"/>
            <a:ext cx="4003675"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 Box 10"/>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dc Transformer</a:t>
            </a:r>
          </a:p>
        </p:txBody>
      </p:sp>
      <p:sp>
        <p:nvSpPr>
          <p:cNvPr id="16391" name="Rectangle 15"/>
          <p:cNvSpPr>
            <a:spLocks noChangeArrowheads="1"/>
          </p:cNvSpPr>
          <p:nvPr/>
        </p:nvSpPr>
        <p:spPr bwMode="auto">
          <a:xfrm>
            <a:off x="0" y="3378200"/>
            <a:ext cx="5995988" cy="30285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t> </a:t>
            </a:r>
            <a:r>
              <a:rPr lang="en-US" altLang="de-DE" b="1" dirty="0">
                <a:solidFill>
                  <a:srgbClr val="0000FF"/>
                </a:solidFill>
                <a:latin typeface="Calibri" panose="020F0502020204030204" pitchFamily="34" charset="0"/>
              </a:rPr>
              <a:t>Modulation without beam:</a:t>
            </a:r>
            <a:r>
              <a:rPr lang="en-US" altLang="de-DE" dirty="0">
                <a:solidFill>
                  <a:srgbClr val="0000FF"/>
                </a:solidFill>
                <a:latin typeface="Calibri" panose="020F0502020204030204" pitchFamily="34" charset="0"/>
              </a:rPr>
              <a:t> </a:t>
            </a:r>
          </a:p>
          <a:p>
            <a:pPr algn="l">
              <a:lnSpc>
                <a:spcPct val="70000"/>
              </a:lnSpc>
              <a:buFont typeface="Symbol" pitchFamily="18" charset="2"/>
              <a:buNone/>
            </a:pPr>
            <a:r>
              <a:rPr lang="en-US" altLang="de-DE" dirty="0">
                <a:latin typeface="Calibri" panose="020F0502020204030204" pitchFamily="34" charset="0"/>
              </a:rPr>
              <a:t>	typically about 9 kHz to saturation → </a:t>
            </a:r>
            <a:r>
              <a:rPr lang="en-US" altLang="de-DE" b="1" dirty="0">
                <a:latin typeface="Calibri" panose="020F0502020204030204" pitchFamily="34" charset="0"/>
              </a:rPr>
              <a:t>no</a:t>
            </a:r>
            <a:r>
              <a:rPr lang="en-US" altLang="de-DE" dirty="0">
                <a:latin typeface="Calibri" panose="020F0502020204030204" pitchFamily="34" charset="0"/>
              </a:rPr>
              <a:t> net flux</a:t>
            </a:r>
          </a:p>
          <a:p>
            <a:pPr algn="l">
              <a:lnSpc>
                <a:spcPct val="70000"/>
              </a:lnSpc>
              <a:buFont typeface="Wingdings" pitchFamily="2" charset="2"/>
              <a:buChar char="Ø"/>
            </a:pP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Modulation with beam: </a:t>
            </a:r>
          </a:p>
          <a:p>
            <a:pPr lvl="1" algn="l">
              <a:lnSpc>
                <a:spcPct val="70000"/>
              </a:lnSpc>
              <a:buFont typeface="Symbol" pitchFamily="18" charset="2"/>
              <a:buNone/>
            </a:pPr>
            <a:r>
              <a:rPr lang="en-US" altLang="de-DE" dirty="0">
                <a:latin typeface="Calibri" panose="020F0502020204030204" pitchFamily="34" charset="0"/>
              </a:rPr>
              <a:t>	saturation is reached at different times, → net flux</a:t>
            </a:r>
          </a:p>
          <a:p>
            <a:pPr algn="l">
              <a:lnSpc>
                <a:spcPct val="70000"/>
              </a:lnSpc>
              <a:buFont typeface="Wingdings" pitchFamily="2" charset="2"/>
              <a:buChar char="Ø"/>
            </a:pPr>
            <a:r>
              <a:rPr lang="en-US" altLang="de-DE" dirty="0">
                <a:latin typeface="Calibri" panose="020F0502020204030204" pitchFamily="34" charset="0"/>
              </a:rPr>
              <a:t> </a:t>
            </a:r>
            <a:r>
              <a:rPr lang="en-US" altLang="de-DE" b="1" dirty="0">
                <a:solidFill>
                  <a:srgbClr val="0000FF"/>
                </a:solidFill>
                <a:latin typeface="Calibri" panose="020F0502020204030204" pitchFamily="34" charset="0"/>
              </a:rPr>
              <a:t>Net flux:</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double frequency than modulation </a:t>
            </a:r>
          </a:p>
          <a:p>
            <a:pPr algn="l">
              <a:lnSpc>
                <a:spcPct val="70000"/>
              </a:lnSpc>
              <a:buFont typeface="Wingdings" pitchFamily="2" charset="2"/>
              <a:buChar char="Ø"/>
            </a:pPr>
            <a:r>
              <a:rPr lang="en-US" altLang="de-DE" dirty="0">
                <a:latin typeface="Calibri" panose="020F0502020204030204" pitchFamily="34" charset="0"/>
              </a:rPr>
              <a:t> </a:t>
            </a:r>
            <a:r>
              <a:rPr lang="en-US" altLang="de-DE" b="1" dirty="0">
                <a:solidFill>
                  <a:srgbClr val="0000FF"/>
                </a:solidFill>
                <a:latin typeface="Calibri" panose="020F0502020204030204" pitchFamily="34" charset="0"/>
              </a:rPr>
              <a:t>Feedback:</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Current fed to compensation winding </a:t>
            </a:r>
          </a:p>
          <a:p>
            <a:pPr algn="l">
              <a:lnSpc>
                <a:spcPct val="70000"/>
              </a:lnSpc>
              <a:buFont typeface="Symbol" pitchFamily="18" charset="2"/>
              <a:buNone/>
            </a:pPr>
            <a:r>
              <a:rPr lang="en-US" altLang="de-DE" dirty="0">
                <a:latin typeface="Calibri" panose="020F0502020204030204" pitchFamily="34" charset="0"/>
              </a:rPr>
              <a:t>	for larger sensitivity</a:t>
            </a:r>
          </a:p>
          <a:p>
            <a:pPr algn="l">
              <a:lnSpc>
                <a:spcPct val="70000"/>
              </a:lnSpc>
              <a:buFont typeface="Wingdings" pitchFamily="2" charset="2"/>
              <a:buChar char="Ø"/>
            </a:pPr>
            <a:r>
              <a:rPr lang="en-US" altLang="de-DE" dirty="0">
                <a:latin typeface="Calibri" panose="020F0502020204030204" pitchFamily="34" charset="0"/>
              </a:rPr>
              <a:t> </a:t>
            </a:r>
            <a:r>
              <a:rPr lang="en-US" altLang="de-DE" b="1" dirty="0">
                <a:solidFill>
                  <a:srgbClr val="0000CC"/>
                </a:solidFill>
                <a:latin typeface="Calibri" panose="020F0502020204030204" pitchFamily="34" charset="0"/>
              </a:rPr>
              <a:t>Two magnetic cores:</a:t>
            </a:r>
            <a:r>
              <a:rPr lang="en-US" altLang="de-DE" dirty="0">
                <a:solidFill>
                  <a:srgbClr val="0000CC"/>
                </a:solidFill>
                <a:latin typeface="Calibri" panose="020F0502020204030204" pitchFamily="34" charset="0"/>
              </a:rPr>
              <a:t> </a:t>
            </a:r>
            <a:r>
              <a:rPr lang="en-US" altLang="de-DE" dirty="0">
                <a:latin typeface="Calibri" panose="020F0502020204030204" pitchFamily="34" charset="0"/>
              </a:rPr>
              <a:t>Must be very similar. </a:t>
            </a:r>
          </a:p>
          <a:p>
            <a:pPr algn="l">
              <a:lnSpc>
                <a:spcPct val="70000"/>
              </a:lnSpc>
            </a:pPr>
            <a:r>
              <a:rPr lang="en-US" altLang="de-DE" sz="1600" dirty="0">
                <a:latin typeface="Calibri" panose="020F0502020204030204" pitchFamily="34" charset="0"/>
              </a:rPr>
              <a:t>Remark: Same principle used for power suppliers</a:t>
            </a:r>
          </a:p>
        </p:txBody>
      </p:sp>
      <p:pic>
        <p:nvPicPr>
          <p:cNvPr id="121858" name="Picture 2"/>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38000" contrast="89000"/>
                    </a14:imgEffect>
                  </a14:imgLayer>
                </a14:imgProps>
              </a:ext>
              <a:ext uri="{28A0092B-C50C-407E-A947-70E740481C1C}">
                <a14:useLocalDpi xmlns:a14="http://schemas.microsoft.com/office/drawing/2010/main" val="0"/>
              </a:ext>
            </a:extLst>
          </a:blip>
          <a:srcRect/>
          <a:stretch>
            <a:fillRect/>
          </a:stretch>
        </p:blipFill>
        <p:spPr bwMode="auto">
          <a:xfrm>
            <a:off x="3034506" y="361950"/>
            <a:ext cx="6146006" cy="2899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390433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Box 61"/>
          <p:cNvSpPr txBox="1">
            <a:spLocks noChangeArrowheads="1"/>
          </p:cNvSpPr>
          <p:nvPr/>
        </p:nvSpPr>
        <p:spPr bwMode="auto">
          <a:xfrm>
            <a:off x="131763" y="764704"/>
            <a:ext cx="9012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i="1" dirty="0">
                <a:solidFill>
                  <a:srgbClr val="0000FF"/>
                </a:solidFill>
                <a:latin typeface="Calibri" panose="020F0502020204030204" pitchFamily="34" charset="0"/>
              </a:rPr>
              <a:t>Application for dc transformer</a:t>
            </a:r>
            <a:r>
              <a:rPr lang="en-US" altLang="de-DE" dirty="0">
                <a:solidFill>
                  <a:srgbClr val="0000FF"/>
                </a:solidFill>
                <a:latin typeface="Calibri" panose="020F0502020204030204" pitchFamily="34" charset="0"/>
              </a:rPr>
              <a:t>:</a:t>
            </a:r>
          </a:p>
          <a:p>
            <a:pPr marL="285750" indent="-285750" algn="l" eaLnBrk="1" hangingPunct="1">
              <a:spcBef>
                <a:spcPct val="0"/>
              </a:spcBef>
              <a:buFont typeface="Symbol"/>
              <a:buChar char="Þ"/>
            </a:pPr>
            <a:r>
              <a:rPr lang="en-US" altLang="de-DE" dirty="0">
                <a:solidFill>
                  <a:srgbClr val="0000FF"/>
                </a:solidFill>
                <a:latin typeface="Calibri" panose="020F0502020204030204" pitchFamily="34" charset="0"/>
                <a:sym typeface="Wingdings" pitchFamily="2" charset="2"/>
              </a:rPr>
              <a:t>Observation of beam behavior with typ. 20 </a:t>
            </a:r>
            <a:r>
              <a:rPr lang="en-US" altLang="de-DE" dirty="0">
                <a:solidFill>
                  <a:srgbClr val="0000FF"/>
                </a:solidFill>
                <a:latin typeface="Calibri" panose="020F0502020204030204" pitchFamily="34" charset="0"/>
              </a:rPr>
              <a:t>µs time resolution </a:t>
            </a:r>
            <a:r>
              <a:rPr lang="en-US" altLang="de-DE" dirty="0">
                <a:solidFill>
                  <a:srgbClr val="0000FF"/>
                </a:solidFill>
                <a:latin typeface="Calibri" panose="020F0502020204030204" pitchFamily="34" charset="0"/>
                <a:cs typeface="Arial" charset="0"/>
              </a:rPr>
              <a:t>→ </a:t>
            </a:r>
            <a:r>
              <a:rPr lang="en-US" altLang="de-DE" b="1" dirty="0">
                <a:solidFill>
                  <a:srgbClr val="0000FF"/>
                </a:solidFill>
                <a:latin typeface="Calibri" panose="020F0502020204030204" pitchFamily="34" charset="0"/>
              </a:rPr>
              <a:t>the</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basic operation tool</a:t>
            </a:r>
            <a:endParaRPr lang="en-US" altLang="de-DE" dirty="0">
              <a:solidFill>
                <a:srgbClr val="0000FF"/>
              </a:solidFill>
              <a:latin typeface="Calibri" panose="020F0502020204030204" pitchFamily="34" charset="0"/>
            </a:endParaRPr>
          </a:p>
        </p:txBody>
      </p:sp>
      <p:sp>
        <p:nvSpPr>
          <p:cNvPr id="18437" name="Text Box 6"/>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Measurement with a dc Transformer</a:t>
            </a:r>
          </a:p>
        </p:txBody>
      </p:sp>
      <p:sp>
        <p:nvSpPr>
          <p:cNvPr id="18439" name="Text Box 10"/>
          <p:cNvSpPr txBox="1">
            <a:spLocks noChangeArrowheads="1"/>
          </p:cNvSpPr>
          <p:nvPr/>
        </p:nvSpPr>
        <p:spPr bwMode="auto">
          <a:xfrm>
            <a:off x="5378268" y="1569495"/>
            <a:ext cx="3702668"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Important parameter:</a:t>
            </a:r>
          </a:p>
          <a:p>
            <a:pPr marL="285750" indent="-285750" algn="l">
              <a:spcBef>
                <a:spcPts val="600"/>
              </a:spcBef>
              <a:buFont typeface="Wingdings" panose="05000000000000000000" pitchFamily="2" charset="2"/>
              <a:buChar char="Ø"/>
            </a:pPr>
            <a:r>
              <a:rPr lang="en-US" altLang="de-DE" b="1" dirty="0">
                <a:latin typeface="Calibri" panose="020F0502020204030204" pitchFamily="34" charset="0"/>
              </a:rPr>
              <a:t>Detection threshold: </a:t>
            </a:r>
            <a:r>
              <a:rPr lang="en-US" altLang="de-DE" b="1" dirty="0">
                <a:latin typeface="Calibri" panose="020F0502020204030204" pitchFamily="34" charset="0"/>
                <a:sym typeface="Symbol"/>
              </a:rPr>
              <a:t> </a:t>
            </a:r>
            <a:r>
              <a:rPr lang="en-US" altLang="de-DE" b="1" dirty="0">
                <a:latin typeface="Calibri" panose="020F0502020204030204" pitchFamily="34" charset="0"/>
              </a:rPr>
              <a:t>1 </a:t>
            </a:r>
            <a:r>
              <a:rPr lang="en-US" altLang="de-DE" b="1" dirty="0">
                <a:latin typeface="Calibri" panose="020F0502020204030204" pitchFamily="34" charset="0"/>
                <a:cs typeface="Times New Roman" pitchFamily="18" charset="0"/>
              </a:rPr>
              <a:t>µA</a:t>
            </a:r>
          </a:p>
          <a:p>
            <a:pPr algn="l">
              <a:spcBef>
                <a:spcPts val="600"/>
              </a:spcBef>
            </a:pPr>
            <a:r>
              <a:rPr lang="en-US" altLang="de-DE" b="1" dirty="0">
                <a:latin typeface="Calibri" panose="020F0502020204030204" pitchFamily="34" charset="0"/>
                <a:cs typeface="Times New Roman" pitchFamily="18" charset="0"/>
              </a:rPr>
              <a:t>     (= resolution)</a:t>
            </a:r>
          </a:p>
          <a:p>
            <a:pPr marL="285750" indent="-285750" algn="l">
              <a:spcBef>
                <a:spcPts val="600"/>
              </a:spcBef>
              <a:buFont typeface="Wingdings" panose="05000000000000000000" pitchFamily="2" charset="2"/>
              <a:buChar char="Ø"/>
            </a:pPr>
            <a:r>
              <a:rPr lang="en-US" altLang="de-DE" dirty="0">
                <a:latin typeface="Calibri" panose="020F0502020204030204" pitchFamily="34" charset="0"/>
                <a:cs typeface="Times New Roman" pitchFamily="18" charset="0"/>
              </a:rPr>
              <a:t>Bandwidth: </a:t>
            </a:r>
            <a:r>
              <a:rPr lang="en-US" altLang="de-DE" b="1" dirty="0">
                <a:latin typeface="Calibri" panose="020F0502020204030204" pitchFamily="34" charset="0"/>
                <a:cs typeface="Times New Roman" pitchFamily="18" charset="0"/>
                <a:sym typeface="Symbol"/>
              </a:rPr>
              <a:t></a:t>
            </a:r>
            <a:r>
              <a:rPr lang="en-US" altLang="de-DE" b="1" i="1" dirty="0">
                <a:latin typeface="Calibri" panose="020F0502020204030204" pitchFamily="34" charset="0"/>
                <a:cs typeface="Times New Roman" pitchFamily="18" charset="0"/>
                <a:sym typeface="Symbol"/>
              </a:rPr>
              <a:t>f</a:t>
            </a:r>
            <a:r>
              <a:rPr lang="en-US" altLang="de-DE" dirty="0">
                <a:latin typeface="Calibri" panose="020F0502020204030204" pitchFamily="34" charset="0"/>
                <a:cs typeface="Times New Roman" pitchFamily="18" charset="0"/>
                <a:sym typeface="Symbol"/>
              </a:rPr>
              <a:t>  = </a:t>
            </a:r>
            <a:r>
              <a:rPr lang="en-US" altLang="de-DE" dirty="0">
                <a:latin typeface="Calibri" panose="020F0502020204030204" pitchFamily="34" charset="0"/>
                <a:cs typeface="Times New Roman" pitchFamily="18" charset="0"/>
              </a:rPr>
              <a:t>dc to 20 kHz</a:t>
            </a:r>
          </a:p>
          <a:p>
            <a:pPr marL="285750" indent="-285750" algn="l">
              <a:spcBef>
                <a:spcPts val="600"/>
              </a:spcBef>
              <a:buFont typeface="Wingdings" panose="05000000000000000000" pitchFamily="2" charset="2"/>
              <a:buChar char="Ø"/>
            </a:pPr>
            <a:r>
              <a:rPr lang="en-US" altLang="de-DE" dirty="0">
                <a:latin typeface="Calibri" panose="020F0502020204030204" pitchFamily="34" charset="0"/>
                <a:cs typeface="Times New Roman" pitchFamily="18" charset="0"/>
              </a:rPr>
              <a:t>Rise-time: </a:t>
            </a:r>
            <a:r>
              <a:rPr lang="en-US" altLang="de-DE" b="1" i="1" dirty="0" err="1">
                <a:latin typeface="Calibri" panose="020F0502020204030204" pitchFamily="34" charset="0"/>
                <a:cs typeface="Times New Roman" pitchFamily="18" charset="0"/>
              </a:rPr>
              <a:t>t</a:t>
            </a:r>
            <a:r>
              <a:rPr lang="en-US" altLang="de-DE" b="1" i="1" baseline="-25000" dirty="0" err="1">
                <a:latin typeface="Calibri" panose="020F0502020204030204" pitchFamily="34" charset="0"/>
                <a:cs typeface="Times New Roman" pitchFamily="18" charset="0"/>
              </a:rPr>
              <a:t>rise</a:t>
            </a:r>
            <a:r>
              <a:rPr lang="en-US" altLang="de-DE" b="1" i="1" dirty="0">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 20 </a:t>
            </a:r>
            <a:r>
              <a:rPr lang="en-US" altLang="de-DE" dirty="0">
                <a:latin typeface="Calibri" panose="020F0502020204030204" pitchFamily="34" charset="0"/>
              </a:rPr>
              <a:t>µs</a:t>
            </a:r>
          </a:p>
          <a:p>
            <a:pPr marL="285750" indent="-285750" algn="l">
              <a:spcBef>
                <a:spcPts val="600"/>
              </a:spcBef>
              <a:buFont typeface="Wingdings" panose="05000000000000000000" pitchFamily="2" charset="2"/>
              <a:buChar char="Ø"/>
            </a:pPr>
            <a:r>
              <a:rPr lang="en-US" altLang="de-DE" dirty="0">
                <a:latin typeface="Calibri" panose="020F0502020204030204" pitchFamily="34" charset="0"/>
              </a:rPr>
              <a:t>Temperature drift: 1.5 µA/</a:t>
            </a:r>
            <a:r>
              <a:rPr lang="en-US" altLang="de-DE" baseline="30000" dirty="0">
                <a:latin typeface="Calibri" panose="020F0502020204030204" pitchFamily="34" charset="0"/>
              </a:rPr>
              <a:t>0</a:t>
            </a:r>
            <a:r>
              <a:rPr lang="en-US" altLang="de-DE" dirty="0">
                <a:latin typeface="Calibri" panose="020F0502020204030204" pitchFamily="34" charset="0"/>
              </a:rPr>
              <a:t>C</a:t>
            </a:r>
          </a:p>
          <a:p>
            <a:pPr algn="l">
              <a:spcBef>
                <a:spcPts val="60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sym typeface="Wingdings" pitchFamily="2" charset="2"/>
              </a:rPr>
              <a:t> compensation required.</a:t>
            </a:r>
          </a:p>
        </p:txBody>
      </p:sp>
      <p:pic>
        <p:nvPicPr>
          <p:cNvPr id="8" name="Picture 3" descr="G:\Korea 2015\dc-trafo-juias.png"/>
          <p:cNvPicPr>
            <a:picLocks noChangeAspect="1" noChangeArrowheads="1"/>
          </p:cNvPicPr>
          <p:nvPr/>
        </p:nvPicPr>
        <p:blipFill rotWithShape="1">
          <a:blip r:embed="rId3">
            <a:extLst>
              <a:ext uri="{28A0092B-C50C-407E-A947-70E740481C1C}">
                <a14:useLocalDpi xmlns:a14="http://schemas.microsoft.com/office/drawing/2010/main" val="0"/>
              </a:ext>
            </a:extLst>
          </a:blip>
          <a:srcRect t="4359"/>
          <a:stretch/>
        </p:blipFill>
        <p:spPr bwMode="auto">
          <a:xfrm>
            <a:off x="323528" y="2343150"/>
            <a:ext cx="4248623" cy="376081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uppieren 2"/>
          <p:cNvGrpSpPr/>
          <p:nvPr/>
        </p:nvGrpSpPr>
        <p:grpSpPr>
          <a:xfrm>
            <a:off x="5899426" y="4167401"/>
            <a:ext cx="2047379" cy="1936207"/>
            <a:chOff x="5899426" y="4388125"/>
            <a:chExt cx="2047379" cy="1936207"/>
          </a:xfrm>
        </p:grpSpPr>
        <p:cxnSp>
          <p:nvCxnSpPr>
            <p:cNvPr id="10" name="Gerade Verbindung 9"/>
            <p:cNvCxnSpPr/>
            <p:nvPr/>
          </p:nvCxnSpPr>
          <p:spPr bwMode="auto">
            <a:xfrm flipH="1">
              <a:off x="5899426" y="5221072"/>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p:nvCxnSpPr>
          <p:spPr bwMode="auto">
            <a:xfrm>
              <a:off x="7633035" y="5221072"/>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mit Pfeil 11"/>
            <p:cNvCxnSpPr/>
            <p:nvPr/>
          </p:nvCxnSpPr>
          <p:spPr bwMode="auto">
            <a:xfrm flipV="1">
              <a:off x="5899426" y="5745482"/>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5951753" y="5967056"/>
              <a:ext cx="1058950" cy="323165"/>
            </a:xfrm>
            <a:prstGeom prst="rect">
              <a:avLst/>
            </a:prstGeom>
            <a:noFill/>
            <a:ln w="38100">
              <a:noFill/>
            </a:ln>
          </p:spPr>
          <p:txBody>
            <a:bodyPr wrap="square" rtlCol="0">
              <a:spAutoFit/>
            </a:bodyPr>
            <a:lstStyle/>
            <a:p>
              <a:pPr algn="l"/>
              <a:r>
                <a:rPr lang="en-US" sz="1500" dirty="0">
                  <a:latin typeface="Calibri" panose="020F0502020204030204" pitchFamily="34" charset="0"/>
                  <a:cs typeface="Calibri" panose="020F0502020204030204" pitchFamily="34" charset="0"/>
                </a:rPr>
                <a:t>injection</a:t>
              </a:r>
            </a:p>
          </p:txBody>
        </p:sp>
        <p:sp>
          <p:nvSpPr>
            <p:cNvPr id="14" name="Textfeld 13"/>
            <p:cNvSpPr txBox="1"/>
            <p:nvPr/>
          </p:nvSpPr>
          <p:spPr>
            <a:xfrm>
              <a:off x="6833147" y="5969671"/>
              <a:ext cx="1113658" cy="323165"/>
            </a:xfrm>
            <a:prstGeom prst="rect">
              <a:avLst/>
            </a:prstGeom>
            <a:noFill/>
            <a:ln w="38100">
              <a:noFill/>
            </a:ln>
          </p:spPr>
          <p:txBody>
            <a:bodyPr wrap="square" rtlCol="0">
              <a:spAutoFit/>
            </a:bodyPr>
            <a:lstStyle/>
            <a:p>
              <a:pPr algn="l"/>
              <a:r>
                <a:rPr lang="en-US" sz="1500" dirty="0">
                  <a:latin typeface="Calibri" panose="020F0502020204030204" pitchFamily="34" charset="0"/>
                  <a:cs typeface="Calibri" panose="020F0502020204030204" pitchFamily="34" charset="0"/>
                </a:rPr>
                <a:t>extraction</a:t>
              </a:r>
            </a:p>
          </p:txBody>
        </p:sp>
        <p:sp>
          <p:nvSpPr>
            <p:cNvPr id="15" name="Text Box 4"/>
            <p:cNvSpPr txBox="1">
              <a:spLocks noChangeArrowheads="1"/>
            </p:cNvSpPr>
            <p:nvPr/>
          </p:nvSpPr>
          <p:spPr bwMode="auto">
            <a:xfrm>
              <a:off x="6465541" y="4661100"/>
              <a:ext cx="80386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solidFill>
                    <a:srgbClr val="0000FF"/>
                  </a:solidFill>
                  <a:latin typeface="Calibri" panose="020F0502020204030204" pitchFamily="34" charset="0"/>
                  <a:cs typeface="Calibri" panose="020F0502020204030204" pitchFamily="34" charset="0"/>
                </a:rPr>
                <a:t>DCCT</a:t>
              </a:r>
            </a:p>
          </p:txBody>
        </p:sp>
        <p:sp>
          <p:nvSpPr>
            <p:cNvPr id="16" name="Abgerundetes Rechteck 15"/>
            <p:cNvSpPr/>
            <p:nvPr/>
          </p:nvSpPr>
          <p:spPr bwMode="auto">
            <a:xfrm>
              <a:off x="6108733" y="4498072"/>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7" name="Rechteck 16"/>
            <p:cNvSpPr/>
            <p:nvPr/>
          </p:nvSpPr>
          <p:spPr bwMode="auto">
            <a:xfrm>
              <a:off x="6778213" y="4388125"/>
              <a:ext cx="171129"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2" name="Textfeld 1"/>
            <p:cNvSpPr txBox="1"/>
            <p:nvPr/>
          </p:nvSpPr>
          <p:spPr>
            <a:xfrm>
              <a:off x="6123974" y="5056390"/>
              <a:ext cx="1511266" cy="353943"/>
            </a:xfrm>
            <a:prstGeom prst="rect">
              <a:avLst/>
            </a:prstGeom>
            <a:noFill/>
          </p:spPr>
          <p:txBody>
            <a:bodyPr wrap="square" rtlCol="0">
              <a:spAutoFit/>
            </a:bodyPr>
            <a:lstStyle/>
            <a:p>
              <a:r>
                <a:rPr lang="en-US" sz="1700" b="1" dirty="0">
                  <a:solidFill>
                    <a:srgbClr val="C00000"/>
                  </a:solidFill>
                  <a:latin typeface="Calibri" panose="020F0502020204030204" pitchFamily="34" charset="0"/>
                  <a:cs typeface="Calibri" panose="020F0502020204030204" pitchFamily="34" charset="0"/>
                </a:rPr>
                <a:t>synchrotron</a:t>
              </a:r>
            </a:p>
          </p:txBody>
        </p:sp>
      </p:grpSp>
      <p:sp>
        <p:nvSpPr>
          <p:cNvPr id="18" name="TextBox 61"/>
          <p:cNvSpPr txBox="1">
            <a:spLocks noChangeArrowheads="1"/>
          </p:cNvSpPr>
          <p:nvPr/>
        </p:nvSpPr>
        <p:spPr bwMode="auto">
          <a:xfrm>
            <a:off x="179512" y="1375608"/>
            <a:ext cx="491334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i="1" dirty="0">
                <a:latin typeface="Calibri" panose="020F0502020204030204" pitchFamily="34" charset="0"/>
              </a:rPr>
              <a:t>Example:</a:t>
            </a:r>
            <a:r>
              <a:rPr lang="en-US" altLang="de-DE" dirty="0">
                <a:latin typeface="Calibri" panose="020F0502020204030204" pitchFamily="34" charset="0"/>
              </a:rPr>
              <a:t> The DCCT at GSI synchrotron</a:t>
            </a:r>
          </a:p>
          <a:p>
            <a:pPr algn="l" eaLnBrk="1" hangingPunct="1">
              <a:spcBef>
                <a:spcPct val="0"/>
              </a:spcBef>
            </a:pPr>
            <a:r>
              <a:rPr lang="en-US" altLang="de-DE" dirty="0">
                <a:latin typeface="Calibri" panose="020F0502020204030204" pitchFamily="34" charset="0"/>
              </a:rPr>
              <a:t>U</a:t>
            </a:r>
            <a:r>
              <a:rPr lang="en-US" altLang="de-DE" baseline="30000" dirty="0">
                <a:latin typeface="Calibri" panose="020F0502020204030204" pitchFamily="34" charset="0"/>
              </a:rPr>
              <a:t>73+</a:t>
            </a:r>
            <a:r>
              <a:rPr lang="en-US" altLang="de-DE" dirty="0">
                <a:latin typeface="Calibri" panose="020F0502020204030204" pitchFamily="34" charset="0"/>
              </a:rPr>
              <a:t> accelerated from </a:t>
            </a:r>
          </a:p>
          <a:p>
            <a:pPr algn="l" eaLnBrk="1" hangingPunct="1">
              <a:spcBef>
                <a:spcPct val="0"/>
              </a:spcBef>
            </a:pPr>
            <a:r>
              <a:rPr lang="en-US" altLang="de-DE" dirty="0">
                <a:latin typeface="Calibri" panose="020F0502020204030204" pitchFamily="34" charset="0"/>
              </a:rPr>
              <a:t>11. 4 MeV/u (</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 = 15.5%) to 750 MeV/u </a:t>
            </a:r>
            <a:r>
              <a:rPr lang="en-US" altLang="de-DE" dirty="0">
                <a:latin typeface="Calibri" panose="020F0502020204030204" pitchFamily="34" charset="0"/>
              </a:rPr>
              <a:t>(</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 = 84 %) </a:t>
            </a:r>
            <a:r>
              <a:rPr lang="en-US" altLang="de-DE" dirty="0">
                <a:latin typeface="Calibri" panose="020F0502020204030204" pitchFamily="34" charset="0"/>
              </a:rPr>
              <a:t>  </a:t>
            </a:r>
          </a:p>
          <a:p>
            <a:pPr algn="l" eaLnBrk="1" hangingPunct="1">
              <a:spcBef>
                <a:spcPct val="0"/>
              </a:spcBef>
            </a:pPr>
            <a:endParaRPr lang="en-US" altLang="de-DE" dirty="0">
              <a:latin typeface="Calibri" panose="020F0502020204030204" pitchFamily="34" charset="0"/>
            </a:endParaRPr>
          </a:p>
          <a:p>
            <a:pPr algn="l" eaLnBrk="1" hangingPunct="1">
              <a:spcBef>
                <a:spcPct val="0"/>
              </a:spcBef>
            </a:pPr>
            <a:endParaRPr lang="en-US" altLang="de-DE" dirty="0">
              <a:solidFill>
                <a:schemeClr val="accent2"/>
              </a:solidFill>
              <a:latin typeface="Calibri" panose="020F0502020204030204" pitchFamily="34" charset="0"/>
              <a:sym typeface="Wingdings" pitchFamily="2" charset="2"/>
            </a:endParaRPr>
          </a:p>
        </p:txBody>
      </p:sp>
      <p:sp>
        <p:nvSpPr>
          <p:cNvPr id="19" name="Rectangle 15"/>
          <p:cNvSpPr>
            <a:spLocks noChangeArrowheads="1"/>
          </p:cNvSpPr>
          <p:nvPr/>
        </p:nvSpPr>
        <p:spPr bwMode="auto">
          <a:xfrm>
            <a:off x="1809135" y="6331974"/>
            <a:ext cx="5919019" cy="307777"/>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a:latin typeface="Calibri" panose="020F0502020204030204" pitchFamily="34" charset="0"/>
              </a:rPr>
              <a:t>For slow extraction: See lecture ‘Injection and Extraction’ by Pablo </a:t>
            </a:r>
            <a:r>
              <a:rPr lang="en-US" altLang="de-DE" sz="1400" dirty="0" err="1">
                <a:latin typeface="Calibri" panose="020F0502020204030204" pitchFamily="34" charset="0"/>
              </a:rPr>
              <a:t>Arrutia</a:t>
            </a:r>
            <a:endParaRPr lang="en-US" altLang="de-DE" sz="1400" dirty="0">
              <a:latin typeface="Calibri" panose="020F0502020204030204" pitchFamily="34" charset="0"/>
            </a:endParaRPr>
          </a:p>
        </p:txBody>
      </p:sp>
    </p:spTree>
    <p:extLst>
      <p:ext uri="{BB962C8B-B14F-4D97-AF65-F5344CB8AC3E}">
        <p14:creationId xmlns:p14="http://schemas.microsoft.com/office/powerpoint/2010/main" val="424830933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Measurement of Beam Current</a:t>
            </a:r>
          </a:p>
        </p:txBody>
      </p:sp>
      <p:sp>
        <p:nvSpPr>
          <p:cNvPr id="2150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1509" name="Text Box 4"/>
          <p:cNvSpPr txBox="1">
            <a:spLocks noChangeArrowheads="1"/>
          </p:cNvSpPr>
          <p:nvPr/>
        </p:nvSpPr>
        <p:spPr bwMode="auto">
          <a:xfrm>
            <a:off x="504825" y="1165225"/>
            <a:ext cx="8382000" cy="2880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Char char="Ø"/>
            </a:pPr>
            <a:r>
              <a:rPr lang="en-US" altLang="de-DE" sz="2000" b="1" dirty="0">
                <a:solidFill>
                  <a:srgbClr val="4D4D4D"/>
                </a:solidFill>
                <a:latin typeface="Calibri" panose="020F0502020204030204" pitchFamily="34" charset="0"/>
              </a:rPr>
              <a:t>Transformers:</a:t>
            </a:r>
            <a:r>
              <a:rPr lang="en-US" altLang="de-DE" dirty="0">
                <a:solidFill>
                  <a:srgbClr val="4D4D4D"/>
                </a:solidFill>
                <a:latin typeface="Calibri" panose="020F0502020204030204" pitchFamily="34" charset="0"/>
              </a:rPr>
              <a:t> Measurement of the beam’s </a:t>
            </a:r>
            <a:r>
              <a:rPr lang="en-US" altLang="de-DE" b="1" dirty="0">
                <a:solidFill>
                  <a:srgbClr val="4D4D4D"/>
                </a:solidFill>
                <a:latin typeface="Calibri" panose="020F0502020204030204" pitchFamily="34" charset="0"/>
              </a:rPr>
              <a:t>magnetic field</a:t>
            </a:r>
            <a:endParaRPr lang="en-US" altLang="de-DE" dirty="0">
              <a:solidFill>
                <a:srgbClr val="4D4D4D"/>
              </a:solidFill>
              <a:latin typeface="Calibri" panose="020F0502020204030204" pitchFamily="34" charset="0"/>
            </a:endParaRPr>
          </a:p>
          <a:p>
            <a:pPr algn="l">
              <a:lnSpc>
                <a:spcPct val="80000"/>
              </a:lnSpc>
            </a:pPr>
            <a:r>
              <a:rPr lang="en-US" altLang="de-DE" dirty="0">
                <a:solidFill>
                  <a:srgbClr val="4D4D4D"/>
                </a:solidFill>
                <a:latin typeface="Calibri" panose="020F0502020204030204" pitchFamily="34" charset="0"/>
              </a:rPr>
              <a:t>         Non-destructive</a:t>
            </a:r>
          </a:p>
          <a:p>
            <a:pPr algn="l">
              <a:lnSpc>
                <a:spcPct val="80000"/>
              </a:lnSpc>
            </a:pPr>
            <a:r>
              <a:rPr lang="en-US" altLang="de-DE" dirty="0">
                <a:solidFill>
                  <a:srgbClr val="4D4D4D"/>
                </a:solidFill>
                <a:latin typeface="Calibri" panose="020F0502020204030204" pitchFamily="34" charset="0"/>
              </a:rPr>
              <a:t>         No dependence on beam type and energy </a:t>
            </a:r>
          </a:p>
          <a:p>
            <a:pPr algn="l">
              <a:lnSpc>
                <a:spcPct val="80000"/>
              </a:lnSpc>
            </a:pPr>
            <a:r>
              <a:rPr lang="en-US" altLang="de-DE" dirty="0">
                <a:solidFill>
                  <a:srgbClr val="4D4D4D"/>
                </a:solidFill>
                <a:latin typeface="Calibri" panose="020F0502020204030204" pitchFamily="34" charset="0"/>
              </a:rPr>
              <a:t>         They have lower detection threshold.</a:t>
            </a:r>
            <a:endParaRPr lang="en-US" altLang="de-DE" dirty="0">
              <a:solidFill>
                <a:srgbClr val="0000FF"/>
              </a:solidFill>
              <a:latin typeface="Calibri" panose="020F0502020204030204" pitchFamily="34" charset="0"/>
            </a:endParaRPr>
          </a:p>
          <a:p>
            <a:pPr algn="l">
              <a:lnSpc>
                <a:spcPct val="160000"/>
              </a:lnSpc>
              <a:spcBef>
                <a:spcPct val="0"/>
              </a:spcBef>
              <a:buFont typeface="Wingdings" pitchFamily="2" charset="2"/>
              <a:buChar char="Ø"/>
            </a:pPr>
            <a:r>
              <a:rPr lang="en-US" altLang="de-DE" sz="2000" b="1" dirty="0">
                <a:solidFill>
                  <a:srgbClr val="0000FF"/>
                </a:solidFill>
                <a:latin typeface="Calibri" panose="020F0502020204030204" pitchFamily="34" charset="0"/>
              </a:rPr>
              <a:t>Faraday cups:</a:t>
            </a:r>
            <a:r>
              <a:rPr lang="en-US" altLang="de-DE" dirty="0">
                <a:solidFill>
                  <a:srgbClr val="0000FF"/>
                </a:solidFill>
                <a:latin typeface="Calibri" panose="020F0502020204030204" pitchFamily="34" charset="0"/>
              </a:rPr>
              <a:t> </a:t>
            </a:r>
            <a:r>
              <a:rPr lang="en-US" altLang="de-DE" dirty="0">
                <a:solidFill>
                  <a:srgbClr val="000000"/>
                </a:solidFill>
                <a:latin typeface="Calibri" panose="020F0502020204030204" pitchFamily="34" charset="0"/>
              </a:rPr>
              <a:t>Measurement of the beam’s </a:t>
            </a:r>
            <a:r>
              <a:rPr lang="en-US" altLang="de-DE" b="1" dirty="0">
                <a:solidFill>
                  <a:srgbClr val="0000FF"/>
                </a:solidFill>
                <a:latin typeface="Calibri" panose="020F0502020204030204" pitchFamily="34" charset="0"/>
              </a:rPr>
              <a:t>electrical charges</a:t>
            </a:r>
            <a:endParaRPr lang="en-US" altLang="de-DE" dirty="0">
              <a:solidFill>
                <a:srgbClr val="0000FF"/>
              </a:solidFill>
              <a:latin typeface="Calibri" panose="020F0502020204030204" pitchFamily="34" charset="0"/>
            </a:endParaRPr>
          </a:p>
          <a:p>
            <a:pPr algn="l">
              <a:spcBef>
                <a:spcPts val="600"/>
              </a:spcBef>
            </a:pPr>
            <a:r>
              <a:rPr lang="en-US" altLang="de-DE" dirty="0">
                <a:solidFill>
                  <a:srgbClr val="000000"/>
                </a:solidFill>
                <a:latin typeface="Calibri" panose="020F0502020204030204" pitchFamily="34" charset="0"/>
              </a:rPr>
              <a:t>         They are destructive</a:t>
            </a:r>
          </a:p>
          <a:p>
            <a:pPr algn="l">
              <a:spcBef>
                <a:spcPts val="600"/>
              </a:spcBef>
            </a:pPr>
            <a:r>
              <a:rPr lang="en-US" altLang="de-DE" dirty="0">
                <a:solidFill>
                  <a:srgbClr val="000000"/>
                </a:solidFill>
                <a:latin typeface="Calibri" panose="020F0502020204030204" pitchFamily="34" charset="0"/>
              </a:rPr>
              <a:t>         For low energies only</a:t>
            </a:r>
          </a:p>
          <a:p>
            <a:pPr algn="l">
              <a:spcBef>
                <a:spcPts val="600"/>
              </a:spcBef>
            </a:pPr>
            <a:r>
              <a:rPr lang="en-US" altLang="de-DE" dirty="0">
                <a:solidFill>
                  <a:srgbClr val="000000"/>
                </a:solidFill>
                <a:latin typeface="Calibri" panose="020F0502020204030204" pitchFamily="34" charset="0"/>
              </a:rPr>
              <a:t>         Low currents can be determined.</a:t>
            </a:r>
            <a:endParaRPr lang="en-US" altLang="de-DE" dirty="0">
              <a:solidFill>
                <a:srgbClr val="000099"/>
              </a:solidFill>
              <a:latin typeface="Calibri" panose="020F0502020204030204" pitchFamily="34" charset="0"/>
            </a:endParaRPr>
          </a:p>
        </p:txBody>
      </p:sp>
    </p:spTree>
    <p:extLst>
      <p:ext uri="{BB962C8B-B14F-4D97-AF65-F5344CB8AC3E}">
        <p14:creationId xmlns:p14="http://schemas.microsoft.com/office/powerpoint/2010/main" val="171846694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feld 1"/>
              <p:cNvSpPr txBox="1"/>
              <p:nvPr/>
            </p:nvSpPr>
            <p:spPr>
              <a:xfrm>
                <a:off x="81647" y="1815000"/>
                <a:ext cx="9336670" cy="4106381"/>
              </a:xfrm>
              <a:prstGeom prst="rect">
                <a:avLst/>
              </a:prstGeom>
              <a:noFill/>
            </p:spPr>
            <p:txBody>
              <a:bodyPr wrap="square" rtlCol="0">
                <a:spAutoFit/>
              </a:bodyPr>
              <a:lstStyle/>
              <a:p>
                <a:pPr algn="l"/>
                <a:r>
                  <a:rPr lang="en-US" b="1" dirty="0">
                    <a:latin typeface="Calibri" panose="020F0502020204030204" pitchFamily="34" charset="0"/>
                  </a:rPr>
                  <a:t>Semi-classical approach:</a:t>
                </a:r>
              </a:p>
              <a:p>
                <a:pPr marL="285750" indent="-285750" algn="l">
                  <a:spcBef>
                    <a:spcPts val="600"/>
                  </a:spcBef>
                  <a:buFont typeface="Wingdings" panose="05000000000000000000" pitchFamily="2" charset="2"/>
                  <a:buChar char="Ø"/>
                </a:pPr>
                <a:r>
                  <a:rPr lang="en-US" dirty="0">
                    <a:latin typeface="Calibri" panose="020F0502020204030204" pitchFamily="34" charset="0"/>
                  </a:rPr>
                  <a:t>Projectiles of mass </a:t>
                </a:r>
                <a:r>
                  <a:rPr lang="en-US" b="1" i="1" dirty="0">
                    <a:latin typeface="Calibri" panose="020F0502020204030204" pitchFamily="34" charset="0"/>
                  </a:rPr>
                  <a:t>M</a:t>
                </a:r>
                <a:r>
                  <a:rPr lang="en-US" dirty="0">
                    <a:latin typeface="Calibri" panose="020F0502020204030204" pitchFamily="34" charset="0"/>
                  </a:rPr>
                  <a:t> collide </a:t>
                </a:r>
              </a:p>
              <a:p>
                <a:pPr algn="l">
                  <a:spcBef>
                    <a:spcPts val="600"/>
                  </a:spcBef>
                </a:pPr>
                <a:r>
                  <a:rPr lang="en-US" dirty="0">
                    <a:latin typeface="Calibri" panose="020F0502020204030204" pitchFamily="34" charset="0"/>
                  </a:rPr>
                  <a:t>with free electrons of mass </a:t>
                </a:r>
                <a:r>
                  <a:rPr lang="en-US" b="1" i="1" dirty="0">
                    <a:latin typeface="Calibri" panose="020F0502020204030204" pitchFamily="34" charset="0"/>
                  </a:rPr>
                  <a:t>m</a:t>
                </a:r>
              </a:p>
              <a:p>
                <a:pPr marL="285750" indent="-285750" algn="l">
                  <a:spcBef>
                    <a:spcPts val="600"/>
                  </a:spcBef>
                  <a:buFont typeface="Wingdings" panose="05000000000000000000" pitchFamily="2" charset="2"/>
                  <a:buChar char="Ø"/>
                </a:pPr>
                <a:r>
                  <a:rPr lang="en-US" dirty="0">
                    <a:latin typeface="Calibri" panose="020F0502020204030204" pitchFamily="34" charset="0"/>
                  </a:rPr>
                  <a:t>If </a:t>
                </a:r>
                <a:r>
                  <a:rPr lang="en-US" b="1" i="1" dirty="0">
                    <a:latin typeface="Calibri" panose="020F0502020204030204" pitchFamily="34" charset="0"/>
                  </a:rPr>
                  <a:t>M &gt;&gt; m </a:t>
                </a:r>
                <a:r>
                  <a:rPr lang="en-US" dirty="0">
                    <a:latin typeface="Calibri" panose="020F0502020204030204" pitchFamily="34" charset="0"/>
                  </a:rPr>
                  <a:t>then the relative energy transfer is low</a:t>
                </a:r>
              </a:p>
              <a:p>
                <a:pPr marL="285750" indent="-285750" algn="l">
                  <a:spcBef>
                    <a:spcPts val="600"/>
                  </a:spcBef>
                  <a:buFont typeface="Symbol"/>
                  <a:buChar char="Þ"/>
                </a:pPr>
                <a:r>
                  <a:rPr lang="en-US" dirty="0">
                    <a:latin typeface="Calibri" panose="020F0502020204030204" pitchFamily="34" charset="0"/>
                  </a:rPr>
                  <a:t>many collisions required many elections participate </a:t>
                </a:r>
              </a:p>
              <a:p>
                <a:pPr algn="l">
                  <a:spcBef>
                    <a:spcPts val="600"/>
                  </a:spcBef>
                </a:pPr>
                <a:r>
                  <a:rPr lang="en-US" dirty="0">
                    <a:latin typeface="Calibri" panose="020F0502020204030204" pitchFamily="34" charset="0"/>
                  </a:rPr>
                  <a:t>     proportional to target electron density </a:t>
                </a:r>
                <a14:m>
                  <m:oMath xmlns:m="http://schemas.openxmlformats.org/officeDocument/2006/math">
                    <m:sSub>
                      <m:sSubPr>
                        <m:ctrlPr>
                          <a:rPr lang="en-US" b="1" i="1" smtClean="0">
                            <a:solidFill>
                              <a:srgbClr val="008000"/>
                            </a:solidFill>
                            <a:latin typeface="Cambria Math" panose="02040503050406030204" pitchFamily="18" charset="0"/>
                          </a:rPr>
                        </m:ctrlPr>
                      </m:sSubPr>
                      <m:e>
                        <m:r>
                          <a:rPr lang="de-DE" b="1" i="1" smtClean="0">
                            <a:solidFill>
                              <a:srgbClr val="008000"/>
                            </a:solidFill>
                            <a:latin typeface="Cambria Math"/>
                          </a:rPr>
                          <m:t>𝒏</m:t>
                        </m:r>
                      </m:e>
                      <m:sub>
                        <m:r>
                          <a:rPr lang="de-DE" b="1" i="1" smtClean="0">
                            <a:solidFill>
                              <a:srgbClr val="008000"/>
                            </a:solidFill>
                            <a:latin typeface="Cambria Math"/>
                          </a:rPr>
                          <m:t>𝒆</m:t>
                        </m:r>
                      </m:sub>
                    </m:sSub>
                    <m:r>
                      <a:rPr lang="de-DE" b="1" i="1" smtClean="0">
                        <a:solidFill>
                          <a:srgbClr val="008000"/>
                        </a:solidFill>
                        <a:latin typeface="Cambria Math"/>
                      </a:rPr>
                      <m:t>=</m:t>
                    </m:r>
                    <m:f>
                      <m:fPr>
                        <m:ctrlPr>
                          <a:rPr lang="de-DE" b="1" i="1" smtClean="0">
                            <a:solidFill>
                              <a:srgbClr val="008000"/>
                            </a:solidFill>
                            <a:latin typeface="Cambria Math" panose="02040503050406030204" pitchFamily="18" charset="0"/>
                          </a:rPr>
                        </m:ctrlPr>
                      </m:fPr>
                      <m:num>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rPr>
                              <m:t>𝒁</m:t>
                            </m:r>
                          </m:e>
                          <m:sub>
                            <m:r>
                              <a:rPr lang="de-DE" b="1" i="1" smtClean="0">
                                <a:solidFill>
                                  <a:srgbClr val="008000"/>
                                </a:solidFill>
                                <a:latin typeface="Cambria Math"/>
                              </a:rPr>
                              <m:t>𝒕</m:t>
                            </m:r>
                          </m:sub>
                        </m:sSub>
                      </m:num>
                      <m:den>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rPr>
                              <m:t>𝑨</m:t>
                            </m:r>
                          </m:e>
                          <m:sub>
                            <m:r>
                              <a:rPr lang="de-DE" b="1" i="1" smtClean="0">
                                <a:solidFill>
                                  <a:srgbClr val="008000"/>
                                </a:solidFill>
                                <a:latin typeface="Cambria Math"/>
                              </a:rPr>
                              <m:t>𝒕</m:t>
                            </m:r>
                          </m:sub>
                        </m:sSub>
                      </m:den>
                    </m:f>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ea typeface="Cambria Math"/>
                          </a:rPr>
                          <m:t>𝝆</m:t>
                        </m:r>
                      </m:e>
                      <m:sub>
                        <m:r>
                          <a:rPr lang="de-DE" b="1" i="1" smtClean="0">
                            <a:solidFill>
                              <a:srgbClr val="008000"/>
                            </a:solidFill>
                            <a:latin typeface="Cambria Math"/>
                          </a:rPr>
                          <m:t>𝒕</m:t>
                        </m:r>
                      </m:sub>
                    </m:sSub>
                  </m:oMath>
                </a14:m>
                <a:endParaRPr lang="en-US" b="1" dirty="0">
                  <a:latin typeface="Calibri" panose="020F0502020204030204" pitchFamily="34" charset="0"/>
                </a:endParaRPr>
              </a:p>
              <a:p>
                <a:pPr marL="285750" indent="-285750" algn="l">
                  <a:spcBef>
                    <a:spcPts val="600"/>
                  </a:spcBef>
                  <a:buFont typeface="Symbol"/>
                  <a:buChar char="Þ"/>
                </a:pPr>
                <a:r>
                  <a:rPr lang="en-US" dirty="0">
                    <a:latin typeface="Calibri" panose="020F0502020204030204" pitchFamily="34" charset="0"/>
                  </a:rPr>
                  <a:t>low straggling for the heavy projectile i.e. ‘straight trajectory’</a:t>
                </a:r>
              </a:p>
              <a:p>
                <a:pPr marL="285750" indent="-285750" algn="l">
                  <a:spcBef>
                    <a:spcPts val="600"/>
                  </a:spcBef>
                  <a:buFont typeface="Wingdings" panose="05000000000000000000" pitchFamily="2" charset="2"/>
                  <a:buChar char="Ø"/>
                </a:pPr>
                <a:r>
                  <a:rPr lang="en-US" dirty="0">
                    <a:latin typeface="Calibri" panose="020F0502020204030204" pitchFamily="34" charset="0"/>
                  </a:rPr>
                  <a:t>If projectile velocity </a:t>
                </a:r>
                <a:r>
                  <a:rPr lang="en-US" b="1" i="1" dirty="0">
                    <a:solidFill>
                      <a:srgbClr val="3333CC"/>
                    </a:solidFill>
                    <a:latin typeface="Calibri" panose="020F0502020204030204" pitchFamily="34" charset="0"/>
                    <a:sym typeface="Symbol"/>
                  </a:rPr>
                  <a:t>  1 </a:t>
                </a:r>
                <a:r>
                  <a:rPr lang="en-US" dirty="0">
                    <a:latin typeface="Calibri" panose="020F0502020204030204" pitchFamily="34" charset="0"/>
                    <a:sym typeface="Symbol"/>
                  </a:rPr>
                  <a:t>low relative energy change of projectile </a:t>
                </a:r>
                <a:r>
                  <a:rPr lang="en-US" dirty="0">
                    <a:latin typeface="Calibri" panose="020F0502020204030204" pitchFamily="34" charset="0"/>
                  </a:rPr>
                  <a:t> (</a:t>
                </a:r>
                <a:r>
                  <a:rPr lang="en-US" b="1" i="1" dirty="0">
                    <a:solidFill>
                      <a:srgbClr val="0000FF"/>
                    </a:solidFill>
                    <a:latin typeface="Calibri" panose="020F0502020204030204" pitchFamily="34" charset="0"/>
                    <a:sym typeface="Symbol"/>
                  </a:rPr>
                  <a:t></a:t>
                </a:r>
                <a:r>
                  <a:rPr lang="en-US" dirty="0">
                    <a:latin typeface="Calibri" panose="020F0502020204030204" pitchFamily="34" charset="0"/>
                    <a:sym typeface="Symbol"/>
                  </a:rPr>
                  <a:t>  is Lorentz factor)</a:t>
                </a:r>
                <a:endParaRPr lang="en-US" dirty="0">
                  <a:latin typeface="Calibri" panose="020F0502020204030204" pitchFamily="34" charset="0"/>
                </a:endParaRPr>
              </a:p>
              <a:p>
                <a:pPr marL="285750" indent="-285750" algn="l">
                  <a:spcBef>
                    <a:spcPts val="600"/>
                  </a:spcBef>
                  <a:buFont typeface="Wingdings" panose="05000000000000000000" pitchFamily="2" charset="2"/>
                  <a:buChar char="Ø"/>
                </a:pPr>
                <a:r>
                  <a:rPr lang="en-US" b="1" i="1" dirty="0">
                    <a:latin typeface="Calibri" panose="020F0502020204030204" pitchFamily="34" charset="0"/>
                  </a:rPr>
                  <a:t> I</a:t>
                </a:r>
                <a:r>
                  <a:rPr lang="en-US" dirty="0">
                    <a:latin typeface="Calibri" panose="020F0502020204030204" pitchFamily="34" charset="0"/>
                  </a:rPr>
                  <a:t> is mean ionization potential including kinematic corrections </a:t>
                </a:r>
                <a:r>
                  <a:rPr lang="en-US" b="1" i="1" dirty="0">
                    <a:latin typeface="Calibri" panose="020F0502020204030204" pitchFamily="34" charset="0"/>
                  </a:rPr>
                  <a:t>I </a:t>
                </a:r>
                <a:r>
                  <a:rPr lang="en-US" b="1" i="1" dirty="0">
                    <a:latin typeface="Calibri" panose="020F0502020204030204" pitchFamily="34" charset="0"/>
                    <a:sym typeface="Symbol"/>
                  </a:rPr>
                  <a:t> </a:t>
                </a:r>
                <a:r>
                  <a:rPr lang="en-US" b="1" i="1" dirty="0" err="1">
                    <a:latin typeface="Calibri" panose="020F0502020204030204" pitchFamily="34" charset="0"/>
                    <a:sym typeface="Symbol"/>
                  </a:rPr>
                  <a:t>Z</a:t>
                </a:r>
                <a:r>
                  <a:rPr lang="en-US" b="1" i="1" baseline="-25000" dirty="0" err="1">
                    <a:latin typeface="Calibri" panose="020F0502020204030204" pitchFamily="34" charset="0"/>
                    <a:sym typeface="Symbol"/>
                  </a:rPr>
                  <a:t>t</a:t>
                </a:r>
                <a:r>
                  <a:rPr lang="en-US" b="1" i="1" dirty="0">
                    <a:latin typeface="Calibri" panose="020F0502020204030204" pitchFamily="34" charset="0"/>
                    <a:sym typeface="Symbol"/>
                  </a:rPr>
                  <a:t>  10 eV </a:t>
                </a:r>
                <a:r>
                  <a:rPr lang="en-US" dirty="0">
                    <a:latin typeface="Calibri" panose="020F0502020204030204" pitchFamily="34" charset="0"/>
                    <a:sym typeface="Symbol"/>
                  </a:rPr>
                  <a:t>for most metals </a:t>
                </a:r>
              </a:p>
              <a:p>
                <a:pPr marL="285750" indent="-285750" algn="l">
                  <a:spcBef>
                    <a:spcPts val="600"/>
                  </a:spcBef>
                  <a:buFont typeface="Wingdings" panose="05000000000000000000" pitchFamily="2" charset="2"/>
                  <a:buChar char="Ø"/>
                </a:pPr>
                <a:r>
                  <a:rPr lang="en-US" dirty="0">
                    <a:latin typeface="Calibri" panose="020F0502020204030204" pitchFamily="34" charset="0"/>
                    <a:sym typeface="Symbol"/>
                  </a:rPr>
                  <a:t>Strong dependence an projectile charge </a:t>
                </a:r>
                <a:r>
                  <a:rPr lang="en-US" b="1" i="1" dirty="0" err="1">
                    <a:solidFill>
                      <a:srgbClr val="C00000"/>
                    </a:solidFill>
                    <a:latin typeface="Calibri" panose="020F0502020204030204" pitchFamily="34" charset="0"/>
                    <a:sym typeface="Symbol"/>
                  </a:rPr>
                  <a:t>Z</a:t>
                </a:r>
                <a:r>
                  <a:rPr lang="en-US" b="1" i="1" baseline="-25000" dirty="0" err="1">
                    <a:solidFill>
                      <a:srgbClr val="C00000"/>
                    </a:solidFill>
                    <a:latin typeface="Calibri" panose="020F0502020204030204" pitchFamily="34" charset="0"/>
                    <a:sym typeface="Symbol"/>
                  </a:rPr>
                  <a:t>p</a:t>
                </a:r>
                <a:r>
                  <a:rPr lang="en-US" dirty="0">
                    <a:solidFill>
                      <a:srgbClr val="C00000"/>
                    </a:solidFill>
                    <a:latin typeface="Calibri" panose="020F0502020204030204" pitchFamily="34" charset="0"/>
                    <a:sym typeface="Symbol"/>
                  </a:rPr>
                  <a:t> </a:t>
                </a:r>
                <a:r>
                  <a:rPr lang="en-US" dirty="0">
                    <a:latin typeface="Calibri" panose="020F0502020204030204" pitchFamily="34" charset="0"/>
                    <a:sym typeface="Symbol"/>
                  </a:rPr>
                  <a:t>as </a:t>
                </a:r>
                <a14:m>
                  <m:oMath xmlns:m="http://schemas.openxmlformats.org/officeDocument/2006/math">
                    <m:box>
                      <m:boxPr>
                        <m:ctrlPr>
                          <a:rPr lang="en-US" b="1" i="1">
                            <a:latin typeface="Cambria Math" panose="02040503050406030204" pitchFamily="18" charset="0"/>
                            <a:sym typeface="Symbol"/>
                          </a:rPr>
                        </m:ctrlPr>
                      </m:boxPr>
                      <m:e>
                        <m:argPr>
                          <m:argSz m:val="-1"/>
                        </m:argPr>
                        <m:f>
                          <m:fPr>
                            <m:ctrlPr>
                              <a:rPr lang="en-US" b="1" i="1">
                                <a:latin typeface="Cambria Math" panose="02040503050406030204" pitchFamily="18" charset="0"/>
                                <a:sym typeface="Symbol"/>
                              </a:rPr>
                            </m:ctrlPr>
                          </m:fPr>
                          <m:num>
                            <m:r>
                              <a:rPr lang="de-DE" b="1" i="1">
                                <a:latin typeface="Cambria Math"/>
                                <a:sym typeface="Symbol"/>
                              </a:rPr>
                              <m:t>𝒅𝑬</m:t>
                            </m:r>
                          </m:num>
                          <m:den>
                            <m:r>
                              <a:rPr lang="de-DE" b="1" i="1">
                                <a:latin typeface="Cambria Math"/>
                                <a:sym typeface="Symbol"/>
                              </a:rPr>
                              <m:t>𝒅𝒙</m:t>
                            </m:r>
                          </m:den>
                        </m:f>
                        <m:r>
                          <a:rPr lang="de-DE" b="1" i="1">
                            <a:latin typeface="Cambria Math"/>
                            <a:sym typeface="Symbol"/>
                          </a:rPr>
                          <m:t> </m:t>
                        </m:r>
                        <m:r>
                          <a:rPr lang="de-DE" b="1" i="1">
                            <a:latin typeface="Cambria Math"/>
                            <a:ea typeface="Cambria Math"/>
                            <a:sym typeface="Symbol"/>
                          </a:rPr>
                          <m:t>∝</m:t>
                        </m:r>
                        <m:r>
                          <a:rPr lang="de-DE" b="1" i="1" smtClean="0">
                            <a:latin typeface="Cambria Math" panose="02040503050406030204" pitchFamily="18" charset="0"/>
                            <a:ea typeface="Cambria Math"/>
                            <a:sym typeface="Symbol"/>
                          </a:rPr>
                          <m:t> </m:t>
                        </m:r>
                        <m:sSubSup>
                          <m:sSubSupPr>
                            <m:ctrlPr>
                              <a:rPr lang="de-DE" b="1" i="1" smtClean="0">
                                <a:solidFill>
                                  <a:srgbClr val="C00000"/>
                                </a:solidFill>
                                <a:latin typeface="Cambria Math" panose="02040503050406030204" pitchFamily="18" charset="0"/>
                                <a:ea typeface="Cambria Math"/>
                                <a:sym typeface="Symbol"/>
                              </a:rPr>
                            </m:ctrlPr>
                          </m:sSubSupPr>
                          <m:e>
                            <m:r>
                              <a:rPr lang="de-DE" b="1" i="1" smtClean="0">
                                <a:solidFill>
                                  <a:srgbClr val="C00000"/>
                                </a:solidFill>
                                <a:latin typeface="Cambria Math" panose="02040503050406030204" pitchFamily="18" charset="0"/>
                                <a:ea typeface="Cambria Math"/>
                                <a:sym typeface="Symbol"/>
                              </a:rPr>
                              <m:t>𝒁</m:t>
                            </m:r>
                          </m:e>
                          <m:sub>
                            <m:r>
                              <a:rPr lang="de-DE" b="1" i="1" smtClean="0">
                                <a:solidFill>
                                  <a:srgbClr val="C00000"/>
                                </a:solidFill>
                                <a:latin typeface="Cambria Math" panose="02040503050406030204" pitchFamily="18" charset="0"/>
                                <a:ea typeface="Cambria Math"/>
                                <a:sym typeface="Symbol"/>
                              </a:rPr>
                              <m:t>𝒑</m:t>
                            </m:r>
                          </m:sub>
                          <m:sup>
                            <m:r>
                              <a:rPr lang="de-DE" b="1" i="1" smtClean="0">
                                <a:solidFill>
                                  <a:srgbClr val="C00000"/>
                                </a:solidFill>
                                <a:latin typeface="Cambria Math" panose="02040503050406030204" pitchFamily="18" charset="0"/>
                                <a:ea typeface="Cambria Math"/>
                                <a:sym typeface="Symbol"/>
                              </a:rPr>
                              <m:t>𝟐</m:t>
                            </m:r>
                          </m:sup>
                        </m:sSubSup>
                        <m:r>
                          <a:rPr lang="de-DE" b="1" i="1">
                            <a:latin typeface="Cambria Math"/>
                            <a:ea typeface="Cambria Math"/>
                            <a:sym typeface="Symbol"/>
                          </a:rPr>
                          <m:t> </m:t>
                        </m:r>
                      </m:e>
                    </m:box>
                  </m:oMath>
                </a14:m>
                <a:endParaRPr lang="en-US" dirty="0">
                  <a:latin typeface="Calibri" panose="020F0502020204030204" pitchFamily="34" charset="0"/>
                  <a:sym typeface="Symbol"/>
                </a:endParaRPr>
              </a:p>
              <a:p>
                <a:pPr algn="l">
                  <a:spcBef>
                    <a:spcPts val="600"/>
                  </a:spcBef>
                </a:pPr>
                <a:r>
                  <a:rPr lang="en-US" dirty="0">
                    <a:latin typeface="Calibri" panose="020F0502020204030204" pitchFamily="34" charset="0"/>
                    <a:sym typeface="Symbol"/>
                  </a:rPr>
                  <a:t>Constants:  </a:t>
                </a:r>
                <a:r>
                  <a:rPr lang="en-US" b="1" i="1" dirty="0">
                    <a:latin typeface="Calibri" panose="020F0502020204030204" pitchFamily="34" charset="0"/>
                    <a:sym typeface="Symbol"/>
                  </a:rPr>
                  <a:t>N</a:t>
                </a:r>
                <a:r>
                  <a:rPr lang="en-US" b="1" i="1" baseline="-25000" dirty="0">
                    <a:latin typeface="Calibri" panose="020F0502020204030204" pitchFamily="34" charset="0"/>
                    <a:sym typeface="Symbol"/>
                  </a:rPr>
                  <a:t>A</a:t>
                </a:r>
                <a:r>
                  <a:rPr lang="en-US" dirty="0">
                    <a:latin typeface="Calibri" panose="020F0502020204030204" pitchFamily="34" charset="0"/>
                    <a:sym typeface="Symbol"/>
                  </a:rPr>
                  <a:t> </a:t>
                </a:r>
                <a:r>
                  <a:rPr lang="en-US" dirty="0" err="1">
                    <a:latin typeface="Calibri" panose="020F0502020204030204" pitchFamily="34" charset="0"/>
                    <a:sym typeface="Symbol"/>
                  </a:rPr>
                  <a:t>Advogadro</a:t>
                </a:r>
                <a:r>
                  <a:rPr lang="en-US" dirty="0">
                    <a:latin typeface="Calibri" panose="020F0502020204030204" pitchFamily="34" charset="0"/>
                    <a:sym typeface="Symbol"/>
                  </a:rPr>
                  <a:t> number, </a:t>
                </a:r>
                <a:r>
                  <a:rPr lang="en-US" b="1" i="1" dirty="0">
                    <a:latin typeface="Calibri" panose="020F0502020204030204" pitchFamily="34" charset="0"/>
                    <a:sym typeface="Symbol"/>
                  </a:rPr>
                  <a:t>r</a:t>
                </a:r>
                <a:r>
                  <a:rPr lang="en-US" b="1" i="1" baseline="-25000" dirty="0">
                    <a:latin typeface="Calibri" panose="020F0502020204030204" pitchFamily="34" charset="0"/>
                    <a:sym typeface="Symbol"/>
                  </a:rPr>
                  <a:t>e</a:t>
                </a:r>
                <a:r>
                  <a:rPr lang="en-US" b="1" i="1" dirty="0">
                    <a:latin typeface="Calibri" panose="020F0502020204030204" pitchFamily="34" charset="0"/>
                    <a:sym typeface="Symbol"/>
                  </a:rPr>
                  <a:t> </a:t>
                </a:r>
                <a:r>
                  <a:rPr lang="en-US" dirty="0">
                    <a:latin typeface="Calibri" panose="020F0502020204030204" pitchFamily="34" charset="0"/>
                    <a:sym typeface="Symbol"/>
                  </a:rPr>
                  <a:t>classical e</a:t>
                </a:r>
                <a:r>
                  <a:rPr lang="en-US" baseline="30000" dirty="0">
                    <a:latin typeface="Calibri" panose="020F0502020204030204" pitchFamily="34" charset="0"/>
                    <a:sym typeface="Symbol"/>
                  </a:rPr>
                  <a:t>-</a:t>
                </a:r>
                <a:r>
                  <a:rPr lang="en-US" dirty="0">
                    <a:latin typeface="Calibri" panose="020F0502020204030204" pitchFamily="34" charset="0"/>
                    <a:sym typeface="Symbol"/>
                  </a:rPr>
                  <a:t> radius, </a:t>
                </a:r>
                <a:r>
                  <a:rPr lang="en-US" b="1" i="1" dirty="0">
                    <a:latin typeface="Calibri" panose="020F0502020204030204" pitchFamily="34" charset="0"/>
                    <a:sym typeface="Symbol"/>
                  </a:rPr>
                  <a:t>m</a:t>
                </a:r>
                <a:r>
                  <a:rPr lang="en-US" b="1" i="1" baseline="-25000" dirty="0">
                    <a:latin typeface="Calibri" panose="020F0502020204030204" pitchFamily="34" charset="0"/>
                    <a:sym typeface="Symbol"/>
                  </a:rPr>
                  <a:t>e</a:t>
                </a:r>
                <a:r>
                  <a:rPr lang="en-US" b="1" i="1" dirty="0">
                    <a:latin typeface="Calibri" panose="020F0502020204030204" pitchFamily="34" charset="0"/>
                    <a:sym typeface="Symbol"/>
                  </a:rPr>
                  <a:t> </a:t>
                </a:r>
                <a:r>
                  <a:rPr lang="en-US" dirty="0">
                    <a:latin typeface="Calibri" panose="020F0502020204030204" pitchFamily="34" charset="0"/>
                    <a:sym typeface="Symbol"/>
                  </a:rPr>
                  <a:t>electron mass, </a:t>
                </a:r>
                <a:r>
                  <a:rPr lang="en-US" b="1" i="1" dirty="0">
                    <a:latin typeface="Calibri" panose="020F0502020204030204" pitchFamily="34" charset="0"/>
                    <a:sym typeface="Symbol"/>
                  </a:rPr>
                  <a:t>c</a:t>
                </a:r>
                <a:r>
                  <a:rPr lang="en-US" dirty="0">
                    <a:latin typeface="Calibri" panose="020F0502020204030204" pitchFamily="34" charset="0"/>
                    <a:sym typeface="Symbol"/>
                  </a:rPr>
                  <a:t> velocity of light</a:t>
                </a:r>
                <a:endParaRPr lang="en-US" dirty="0">
                  <a:latin typeface="Calibri" panose="020F0502020204030204" pitchFamily="34" charset="0"/>
                </a:endParaRPr>
              </a:p>
            </p:txBody>
          </p:sp>
        </mc:Choice>
        <mc:Fallback xmlns="">
          <p:sp>
            <p:nvSpPr>
              <p:cNvPr id="2" name="Textfeld 1"/>
              <p:cNvSpPr txBox="1">
                <a:spLocks noRot="1" noChangeAspect="1" noMove="1" noResize="1" noEditPoints="1" noAdjustHandles="1" noChangeArrowheads="1" noChangeShapeType="1" noTextEdit="1"/>
              </p:cNvSpPr>
              <p:nvPr/>
            </p:nvSpPr>
            <p:spPr>
              <a:xfrm>
                <a:off x="81647" y="1815000"/>
                <a:ext cx="9336670" cy="4106381"/>
              </a:xfrm>
              <a:prstGeom prst="rect">
                <a:avLst/>
              </a:prstGeom>
              <a:blipFill>
                <a:blip r:embed="rId3"/>
                <a:stretch>
                  <a:fillRect l="-522" t="-892" b="-1486"/>
                </a:stretch>
              </a:blipFill>
            </p:spPr>
            <p:txBody>
              <a:bodyPr/>
              <a:lstStyle/>
              <a:p>
                <a:r>
                  <a:rPr lang="en-US">
                    <a:noFill/>
                  </a:rPr>
                  <a:t> </a:t>
                </a:r>
              </a:p>
            </p:txBody>
          </p:sp>
        </mc:Fallback>
      </mc:AlternateContent>
      <p:grpSp>
        <p:nvGrpSpPr>
          <p:cNvPr id="52" name="Gruppieren 51"/>
          <p:cNvGrpSpPr/>
          <p:nvPr/>
        </p:nvGrpSpPr>
        <p:grpSpPr>
          <a:xfrm>
            <a:off x="83248" y="801600"/>
            <a:ext cx="9335069" cy="771154"/>
            <a:chOff x="13651" y="4046013"/>
            <a:chExt cx="9335069" cy="771154"/>
          </a:xfrm>
        </p:grpSpPr>
        <p:sp>
          <p:nvSpPr>
            <p:cNvPr id="56" name="Rectangle 5"/>
            <p:cNvSpPr>
              <a:spLocks noChangeArrowheads="1"/>
            </p:cNvSpPr>
            <p:nvPr/>
          </p:nvSpPr>
          <p:spPr bwMode="auto">
            <a:xfrm>
              <a:off x="13651" y="4217003"/>
              <a:ext cx="9335069"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60000"/>
                </a:lnSpc>
              </a:pPr>
              <a:r>
                <a:rPr lang="en-US" sz="2200" dirty="0">
                  <a:solidFill>
                    <a:srgbClr val="0000CC"/>
                  </a:solidFill>
                  <a:latin typeface="Calibri" panose="020F0502020204030204" pitchFamily="34" charset="0"/>
                </a:rPr>
                <a:t>Bethe-Bloch formula: </a:t>
              </a:r>
            </a:p>
            <a:p>
              <a:pPr algn="l">
                <a:lnSpc>
                  <a:spcPct val="60000"/>
                </a:lnSpc>
              </a:pPr>
              <a:r>
                <a:rPr lang="en-US" dirty="0">
                  <a:solidFill>
                    <a:schemeClr val="tx1"/>
                  </a:solidFill>
                  <a:latin typeface="Calibri" panose="020F0502020204030204" pitchFamily="34" charset="0"/>
                </a:rPr>
                <a:t>(simplest formulation) </a:t>
              </a:r>
              <a:endParaRPr lang="en-US" dirty="0">
                <a:solidFill>
                  <a:srgbClr val="0000CC"/>
                </a:solidFill>
                <a:latin typeface="Calibri" panose="020F0502020204030204" pitchFamily="34" charset="0"/>
              </a:endParaRPr>
            </a:p>
          </p:txBody>
        </p:sp>
        <p:pic>
          <p:nvPicPr>
            <p:cNvPr id="57" name="Picture 2"/>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20947" b="18542"/>
            <a:stretch/>
          </p:blipFill>
          <p:spPr bwMode="auto">
            <a:xfrm>
              <a:off x="2316325" y="4046013"/>
              <a:ext cx="6868619" cy="662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8677"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Excurse: Energy Loss of Protons &amp; Ions</a:t>
            </a:r>
          </a:p>
        </p:txBody>
      </p:sp>
      <p:sp>
        <p:nvSpPr>
          <p:cNvPr id="3" name="Ellipse 2"/>
          <p:cNvSpPr/>
          <p:nvPr/>
        </p:nvSpPr>
        <p:spPr bwMode="auto">
          <a:xfrm>
            <a:off x="4631446" y="606149"/>
            <a:ext cx="737245" cy="1255955"/>
          </a:xfrm>
          <a:prstGeom prst="ellipse">
            <a:avLst/>
          </a:prstGeom>
          <a:noFill/>
          <a:ln w="3175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3" name="Ellipse 52"/>
          <p:cNvSpPr/>
          <p:nvPr/>
        </p:nvSpPr>
        <p:spPr bwMode="auto">
          <a:xfrm>
            <a:off x="6972036" y="711757"/>
            <a:ext cx="848090" cy="460483"/>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4" name="Ellipse 53"/>
          <p:cNvSpPr/>
          <p:nvPr/>
        </p:nvSpPr>
        <p:spPr bwMode="auto">
          <a:xfrm>
            <a:off x="5836369" y="1005851"/>
            <a:ext cx="267843" cy="566903"/>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5" name="Ellipse 54"/>
          <p:cNvSpPr/>
          <p:nvPr/>
        </p:nvSpPr>
        <p:spPr bwMode="auto">
          <a:xfrm>
            <a:off x="5309879" y="824517"/>
            <a:ext cx="562317" cy="627977"/>
          </a:xfrm>
          <a:prstGeom prst="ellipse">
            <a:avLst/>
          </a:prstGeom>
          <a:noFill/>
          <a:ln w="317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6" name="Ellipse 45"/>
          <p:cNvSpPr/>
          <p:nvPr/>
        </p:nvSpPr>
        <p:spPr bwMode="auto">
          <a:xfrm>
            <a:off x="7429590" y="1020794"/>
            <a:ext cx="379641" cy="468595"/>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8" name="Ellipse 57"/>
          <p:cNvSpPr/>
          <p:nvPr/>
        </p:nvSpPr>
        <p:spPr bwMode="auto">
          <a:xfrm>
            <a:off x="8679977" y="798448"/>
            <a:ext cx="401723" cy="663645"/>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pic>
        <p:nvPicPr>
          <p:cNvPr id="59" name="Picture 3"/>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80766" y="5855473"/>
            <a:ext cx="2811309" cy="606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Rectangle 12"/>
          <p:cNvSpPr>
            <a:spLocks noChangeArrowheads="1"/>
          </p:cNvSpPr>
          <p:nvPr/>
        </p:nvSpPr>
        <p:spPr bwMode="auto">
          <a:xfrm>
            <a:off x="95546" y="5953179"/>
            <a:ext cx="595919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Maximum energy transfer from projectile </a:t>
            </a:r>
            <a:r>
              <a:rPr lang="en-US" altLang="de-DE" b="1" i="1" dirty="0">
                <a:latin typeface="Calibri" panose="020F0502020204030204" pitchFamily="34" charset="0"/>
              </a:rPr>
              <a:t>M</a:t>
            </a:r>
            <a:r>
              <a:rPr lang="en-US" altLang="de-DE" dirty="0">
                <a:latin typeface="Calibri" panose="020F0502020204030204" pitchFamily="34" charset="0"/>
              </a:rPr>
              <a:t> to electron </a:t>
            </a:r>
            <a:r>
              <a:rPr lang="en-US" altLang="de-DE" b="1" i="1" dirty="0">
                <a:latin typeface="Calibri" panose="020F0502020204030204" pitchFamily="34" charset="0"/>
              </a:rPr>
              <a:t>m</a:t>
            </a:r>
            <a:r>
              <a:rPr lang="en-US" altLang="de-DE" b="1" i="1" baseline="-25000" dirty="0">
                <a:latin typeface="Calibri" panose="020F0502020204030204" pitchFamily="34" charset="0"/>
              </a:rPr>
              <a:t>e</a:t>
            </a:r>
            <a:r>
              <a:rPr lang="en-US" altLang="de-DE" dirty="0">
                <a:latin typeface="Calibri" panose="020F0502020204030204" pitchFamily="34" charset="0"/>
              </a:rPr>
              <a:t>:</a:t>
            </a:r>
            <a:endParaRPr lang="en-US" altLang="de-DE" sz="2000" dirty="0">
              <a:solidFill>
                <a:srgbClr val="0000CC"/>
              </a:solidFill>
              <a:latin typeface="Calibri" panose="020F0502020204030204" pitchFamily="34" charset="0"/>
            </a:endParaRPr>
          </a:p>
        </p:txBody>
      </p:sp>
      <p:grpSp>
        <p:nvGrpSpPr>
          <p:cNvPr id="4" name="Gruppieren 3"/>
          <p:cNvGrpSpPr/>
          <p:nvPr/>
        </p:nvGrpSpPr>
        <p:grpSpPr>
          <a:xfrm>
            <a:off x="4527231" y="1985526"/>
            <a:ext cx="4267882" cy="1487210"/>
            <a:chOff x="4527231" y="1985526"/>
            <a:chExt cx="4267882" cy="1487210"/>
          </a:xfrm>
        </p:grpSpPr>
        <p:sp>
          <p:nvSpPr>
            <p:cNvPr id="18" name="Rectangle 6"/>
            <p:cNvSpPr>
              <a:spLocks noChangeArrowheads="1"/>
            </p:cNvSpPr>
            <p:nvPr/>
          </p:nvSpPr>
          <p:spPr bwMode="auto">
            <a:xfrm>
              <a:off x="6552087" y="2001401"/>
              <a:ext cx="2141538" cy="1439863"/>
            </a:xfrm>
            <a:prstGeom prst="rect">
              <a:avLst/>
            </a:prstGeom>
            <a:solidFill>
              <a:srgbClr val="EAEAEA"/>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9" name="Line 7"/>
            <p:cNvSpPr>
              <a:spLocks noChangeShapeType="1"/>
            </p:cNvSpPr>
            <p:nvPr/>
          </p:nvSpPr>
          <p:spPr bwMode="auto">
            <a:xfrm>
              <a:off x="5047137" y="2718951"/>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 name="Line 8"/>
            <p:cNvSpPr>
              <a:spLocks noChangeShapeType="1"/>
            </p:cNvSpPr>
            <p:nvPr/>
          </p:nvSpPr>
          <p:spPr bwMode="auto">
            <a:xfrm flipV="1">
              <a:off x="6533037" y="2004576"/>
              <a:ext cx="0" cy="145732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1" name="Line 9"/>
            <p:cNvSpPr>
              <a:spLocks noChangeShapeType="1"/>
            </p:cNvSpPr>
            <p:nvPr/>
          </p:nvSpPr>
          <p:spPr bwMode="auto">
            <a:xfrm>
              <a:off x="6553675" y="2720539"/>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2" name="Line 10"/>
            <p:cNvSpPr>
              <a:spLocks noChangeShapeType="1"/>
            </p:cNvSpPr>
            <p:nvPr/>
          </p:nvSpPr>
          <p:spPr bwMode="auto">
            <a:xfrm flipV="1">
              <a:off x="6553675" y="3450789"/>
              <a:ext cx="2139950"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23" name="Line 11"/>
            <p:cNvSpPr>
              <a:spLocks noChangeShapeType="1"/>
            </p:cNvSpPr>
            <p:nvPr/>
          </p:nvSpPr>
          <p:spPr bwMode="auto">
            <a:xfrm flipV="1">
              <a:off x="6625112" y="2585601"/>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 name="Line 12"/>
            <p:cNvSpPr>
              <a:spLocks noChangeShapeType="1"/>
            </p:cNvSpPr>
            <p:nvPr/>
          </p:nvSpPr>
          <p:spPr bwMode="auto">
            <a:xfrm flipH="1" flipV="1">
              <a:off x="6625112" y="2442726"/>
              <a:ext cx="144463" cy="142875"/>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5" name="Line 13"/>
            <p:cNvSpPr>
              <a:spLocks noChangeShapeType="1"/>
            </p:cNvSpPr>
            <p:nvPr/>
          </p:nvSpPr>
          <p:spPr bwMode="auto">
            <a:xfrm flipH="1" flipV="1">
              <a:off x="6553675" y="2298264"/>
              <a:ext cx="71438" cy="144463"/>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6" name="Line 14"/>
            <p:cNvSpPr>
              <a:spLocks noChangeShapeType="1"/>
            </p:cNvSpPr>
            <p:nvPr/>
          </p:nvSpPr>
          <p:spPr bwMode="auto">
            <a:xfrm flipV="1">
              <a:off x="6769575" y="2730064"/>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7" name="Line 15"/>
            <p:cNvSpPr>
              <a:spLocks noChangeShapeType="1"/>
            </p:cNvSpPr>
            <p:nvPr/>
          </p:nvSpPr>
          <p:spPr bwMode="auto">
            <a:xfrm flipV="1">
              <a:off x="6553675" y="2874526"/>
              <a:ext cx="21590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 name="Line 16"/>
            <p:cNvSpPr>
              <a:spLocks noChangeShapeType="1"/>
            </p:cNvSpPr>
            <p:nvPr/>
          </p:nvSpPr>
          <p:spPr bwMode="auto">
            <a:xfrm flipV="1">
              <a:off x="7128350" y="2514164"/>
              <a:ext cx="360363" cy="215900"/>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 name="Line 17"/>
            <p:cNvSpPr>
              <a:spLocks noChangeShapeType="1"/>
            </p:cNvSpPr>
            <p:nvPr/>
          </p:nvSpPr>
          <p:spPr bwMode="auto">
            <a:xfrm flipV="1">
              <a:off x="7633175" y="2082364"/>
              <a:ext cx="144463" cy="144463"/>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0" name="Line 18"/>
            <p:cNvSpPr>
              <a:spLocks noChangeShapeType="1"/>
            </p:cNvSpPr>
            <p:nvPr/>
          </p:nvSpPr>
          <p:spPr bwMode="auto">
            <a:xfrm flipV="1">
              <a:off x="7488712" y="2226826"/>
              <a:ext cx="144463" cy="287338"/>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3" name="Line 21"/>
            <p:cNvSpPr>
              <a:spLocks noChangeShapeType="1"/>
            </p:cNvSpPr>
            <p:nvPr/>
          </p:nvSpPr>
          <p:spPr bwMode="auto">
            <a:xfrm>
              <a:off x="7056912" y="2298264"/>
              <a:ext cx="430213" cy="21590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4" name="Line 22"/>
            <p:cNvSpPr>
              <a:spLocks noChangeShapeType="1"/>
            </p:cNvSpPr>
            <p:nvPr/>
          </p:nvSpPr>
          <p:spPr bwMode="auto">
            <a:xfrm flipV="1">
              <a:off x="6769575" y="2298264"/>
              <a:ext cx="28575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5" name="Line 23"/>
            <p:cNvSpPr>
              <a:spLocks noChangeShapeType="1"/>
            </p:cNvSpPr>
            <p:nvPr/>
          </p:nvSpPr>
          <p:spPr bwMode="auto">
            <a:xfrm flipV="1">
              <a:off x="6553675" y="2442726"/>
              <a:ext cx="212725" cy="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7" name="Line 25"/>
            <p:cNvSpPr>
              <a:spLocks noChangeShapeType="1"/>
            </p:cNvSpPr>
            <p:nvPr/>
          </p:nvSpPr>
          <p:spPr bwMode="auto">
            <a:xfrm flipV="1">
              <a:off x="7056912" y="2730064"/>
              <a:ext cx="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 name="Line 26"/>
            <p:cNvSpPr>
              <a:spLocks noChangeShapeType="1"/>
            </p:cNvSpPr>
            <p:nvPr/>
          </p:nvSpPr>
          <p:spPr bwMode="auto">
            <a:xfrm flipH="1" flipV="1">
              <a:off x="7056912" y="2874526"/>
              <a:ext cx="144463"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 name="Line 27"/>
            <p:cNvSpPr>
              <a:spLocks noChangeShapeType="1"/>
            </p:cNvSpPr>
            <p:nvPr/>
          </p:nvSpPr>
          <p:spPr bwMode="auto">
            <a:xfrm flipV="1">
              <a:off x="7056912" y="2945964"/>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0" name="Line 28"/>
            <p:cNvSpPr>
              <a:spLocks noChangeShapeType="1"/>
            </p:cNvSpPr>
            <p:nvPr/>
          </p:nvSpPr>
          <p:spPr bwMode="auto">
            <a:xfrm flipH="1" flipV="1">
              <a:off x="7056912" y="3090426"/>
              <a:ext cx="288925"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1" name="Line 29"/>
            <p:cNvSpPr>
              <a:spLocks noChangeShapeType="1"/>
            </p:cNvSpPr>
            <p:nvPr/>
          </p:nvSpPr>
          <p:spPr bwMode="auto">
            <a:xfrm flipH="1">
              <a:off x="7417275" y="2225239"/>
              <a:ext cx="217488"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2" name="Line 30"/>
            <p:cNvSpPr>
              <a:spLocks noChangeShapeType="1"/>
            </p:cNvSpPr>
            <p:nvPr/>
          </p:nvSpPr>
          <p:spPr bwMode="auto">
            <a:xfrm flipV="1">
              <a:off x="7417275" y="2153801"/>
              <a:ext cx="71438"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3" name="Line 31"/>
            <p:cNvSpPr>
              <a:spLocks noChangeShapeType="1"/>
            </p:cNvSpPr>
            <p:nvPr/>
          </p:nvSpPr>
          <p:spPr bwMode="auto">
            <a:xfrm flipV="1">
              <a:off x="6769575" y="2585601"/>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4" name="Line 32"/>
            <p:cNvSpPr>
              <a:spLocks noChangeShapeType="1"/>
            </p:cNvSpPr>
            <p:nvPr/>
          </p:nvSpPr>
          <p:spPr bwMode="auto">
            <a:xfrm flipV="1">
              <a:off x="6912450" y="2514164"/>
              <a:ext cx="144463"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7" name="Text Box 35"/>
            <p:cNvSpPr txBox="1">
              <a:spLocks noChangeArrowheads="1"/>
            </p:cNvSpPr>
            <p:nvPr/>
          </p:nvSpPr>
          <p:spPr bwMode="auto">
            <a:xfrm>
              <a:off x="6610825" y="1985526"/>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latin typeface="Calibri" panose="020F0502020204030204" pitchFamily="34" charset="0"/>
                  <a:cs typeface="Calibri" panose="020F0502020204030204" pitchFamily="34" charset="0"/>
                </a:rPr>
                <a:t>e</a:t>
              </a:r>
              <a:r>
                <a:rPr lang="en-US" altLang="de-DE" sz="3000" b="1" baseline="30000" dirty="0">
                  <a:solidFill>
                    <a:srgbClr val="0033CC"/>
                  </a:solidFill>
                  <a:latin typeface="Calibri" panose="020F0502020204030204" pitchFamily="34" charset="0"/>
                  <a:cs typeface="Calibri" panose="020F0502020204030204" pitchFamily="34" charset="0"/>
                </a:rPr>
                <a:t>-</a:t>
              </a:r>
            </a:p>
          </p:txBody>
        </p:sp>
        <p:sp>
          <p:nvSpPr>
            <p:cNvPr id="48" name="Text Box 36"/>
            <p:cNvSpPr txBox="1">
              <a:spLocks noChangeArrowheads="1"/>
            </p:cNvSpPr>
            <p:nvPr/>
          </p:nvSpPr>
          <p:spPr bwMode="auto">
            <a:xfrm>
              <a:off x="7453787" y="2911039"/>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rPr>
                <a:t>e</a:t>
              </a:r>
              <a:r>
                <a:rPr lang="en-US" altLang="de-DE" sz="3000" b="1" baseline="30000" dirty="0">
                  <a:solidFill>
                    <a:srgbClr val="0033CC"/>
                  </a:solidFill>
                </a:rPr>
                <a:t>-</a:t>
              </a:r>
            </a:p>
          </p:txBody>
        </p:sp>
        <p:sp>
          <p:nvSpPr>
            <p:cNvPr id="49" name="Text Box 37"/>
            <p:cNvSpPr txBox="1">
              <a:spLocks noChangeArrowheads="1"/>
            </p:cNvSpPr>
            <p:nvPr/>
          </p:nvSpPr>
          <p:spPr bwMode="auto">
            <a:xfrm>
              <a:off x="7488712" y="2298264"/>
              <a:ext cx="1008063"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de-DE" altLang="de-DE" b="1" dirty="0">
                  <a:solidFill>
                    <a:srgbClr val="0033CC"/>
                  </a:solidFill>
                  <a:cs typeface="Times New Roman" pitchFamily="18" charset="0"/>
                </a:rPr>
                <a:t> </a:t>
              </a:r>
              <a:r>
                <a:rPr lang="de-DE" altLang="de-DE" sz="1900" b="1" dirty="0">
                  <a:solidFill>
                    <a:srgbClr val="0033CC"/>
                  </a:solidFill>
                  <a:latin typeface="Calibri" panose="020F0502020204030204" pitchFamily="34" charset="0"/>
                  <a:cs typeface="Calibri" panose="020F0502020204030204" pitchFamily="34" charset="0"/>
                </a:rPr>
                <a:t>`</a:t>
              </a:r>
              <a:r>
                <a:rPr lang="el-GR" altLang="de-DE" sz="1900" b="1" dirty="0">
                  <a:solidFill>
                    <a:srgbClr val="0033CC"/>
                  </a:solidFill>
                  <a:latin typeface="Calibri" panose="020F0502020204030204" pitchFamily="34" charset="0"/>
                  <a:cs typeface="Calibri" panose="020F0502020204030204" pitchFamily="34" charset="0"/>
                </a:rPr>
                <a:t>δ</a:t>
              </a:r>
              <a:r>
                <a:rPr lang="en-US" altLang="de-DE" sz="1900" b="1" dirty="0">
                  <a:solidFill>
                    <a:srgbClr val="0033CC"/>
                  </a:solidFill>
                  <a:latin typeface="Calibri" panose="020F0502020204030204" pitchFamily="34" charset="0"/>
                  <a:cs typeface="Calibri" panose="020F0502020204030204" pitchFamily="34" charset="0"/>
                </a:rPr>
                <a:t>-ray’</a:t>
              </a:r>
              <a:endParaRPr lang="en-US" altLang="de-DE" sz="1900" b="1" baseline="30000" dirty="0">
                <a:solidFill>
                  <a:srgbClr val="0033CC"/>
                </a:solidFill>
                <a:latin typeface="Calibri" panose="020F0502020204030204" pitchFamily="34" charset="0"/>
                <a:cs typeface="Calibri" panose="020F0502020204030204" pitchFamily="34" charset="0"/>
              </a:endParaRPr>
            </a:p>
          </p:txBody>
        </p:sp>
        <p:sp>
          <p:nvSpPr>
            <p:cNvPr id="51" name="Line 39"/>
            <p:cNvSpPr>
              <a:spLocks noChangeShapeType="1"/>
            </p:cNvSpPr>
            <p:nvPr/>
          </p:nvSpPr>
          <p:spPr bwMode="auto">
            <a:xfrm>
              <a:off x="6552087" y="2001401"/>
              <a:ext cx="2141538" cy="317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50" name="Text Box 33"/>
            <p:cNvSpPr txBox="1">
              <a:spLocks noChangeArrowheads="1"/>
            </p:cNvSpPr>
            <p:nvPr/>
          </p:nvSpPr>
          <p:spPr bwMode="auto">
            <a:xfrm>
              <a:off x="4527231" y="2264927"/>
              <a:ext cx="206216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cs typeface="Calibri" panose="020F0502020204030204" pitchFamily="34" charset="0"/>
                </a:rPr>
                <a:t>beam, charge </a:t>
              </a:r>
              <a:r>
                <a:rPr lang="en-US" altLang="de-DE" sz="2000" b="1" i="1" dirty="0" err="1">
                  <a:solidFill>
                    <a:srgbClr val="FF0000"/>
                  </a:solidFill>
                  <a:latin typeface="Calibri" panose="020F0502020204030204" pitchFamily="34" charset="0"/>
                  <a:cs typeface="Calibri" panose="020F0502020204030204" pitchFamily="34" charset="0"/>
                </a:rPr>
                <a:t>Z</a:t>
              </a:r>
              <a:r>
                <a:rPr lang="en-US" altLang="de-DE" sz="2000" b="1" i="1" baseline="-25000" dirty="0" err="1">
                  <a:solidFill>
                    <a:srgbClr val="FF0000"/>
                  </a:solidFill>
                  <a:latin typeface="Calibri" panose="020F0502020204030204" pitchFamily="34" charset="0"/>
                  <a:cs typeface="Calibri" panose="020F0502020204030204" pitchFamily="34" charset="0"/>
                </a:rPr>
                <a:t>p</a:t>
              </a:r>
              <a:r>
                <a:rPr lang="en-US" altLang="de-DE" sz="2000" b="1" dirty="0">
                  <a:solidFill>
                    <a:srgbClr val="FF0000"/>
                  </a:solidFill>
                  <a:latin typeface="Calibri" panose="020F0502020204030204" pitchFamily="34" charset="0"/>
                  <a:cs typeface="Calibri" panose="020F0502020204030204" pitchFamily="34" charset="0"/>
                </a:rPr>
                <a:t> </a:t>
              </a:r>
            </a:p>
          </p:txBody>
        </p:sp>
        <p:sp>
          <p:nvSpPr>
            <p:cNvPr id="61" name="Text Box 33"/>
            <p:cNvSpPr txBox="1">
              <a:spLocks noChangeArrowheads="1"/>
            </p:cNvSpPr>
            <p:nvPr/>
          </p:nvSpPr>
          <p:spPr bwMode="auto">
            <a:xfrm>
              <a:off x="5276734" y="2818934"/>
              <a:ext cx="100806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cs typeface="Calibri" panose="020F0502020204030204" pitchFamily="34" charset="0"/>
                </a:rPr>
                <a:t>mass </a:t>
              </a:r>
              <a:r>
                <a:rPr lang="en-US" altLang="de-DE" sz="2000" b="1" i="1" dirty="0">
                  <a:solidFill>
                    <a:srgbClr val="FF0000"/>
                  </a:solidFill>
                  <a:latin typeface="Calibri" panose="020F0502020204030204" pitchFamily="34" charset="0"/>
                  <a:cs typeface="Calibri" panose="020F0502020204030204" pitchFamily="34" charset="0"/>
                </a:rPr>
                <a:t>M</a:t>
              </a:r>
            </a:p>
          </p:txBody>
        </p:sp>
        <p:sp>
          <p:nvSpPr>
            <p:cNvPr id="62" name="Text Box 33"/>
            <p:cNvSpPr txBox="1">
              <a:spLocks noChangeArrowheads="1"/>
            </p:cNvSpPr>
            <p:nvPr/>
          </p:nvSpPr>
          <p:spPr bwMode="auto">
            <a:xfrm>
              <a:off x="7785806" y="2857183"/>
              <a:ext cx="10093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latin typeface="Calibri" panose="020F0502020204030204" pitchFamily="34" charset="0"/>
                  <a:cs typeface="Calibri" panose="020F0502020204030204" pitchFamily="34" charset="0"/>
                </a:rPr>
                <a:t>Material</a:t>
              </a:r>
            </a:p>
            <a:p>
              <a:pPr algn="l">
                <a:spcBef>
                  <a:spcPts val="0"/>
                </a:spcBef>
              </a:pPr>
              <a:r>
                <a:rPr lang="en-US" altLang="de-DE" sz="1700" b="1" i="1" dirty="0" err="1">
                  <a:latin typeface="Calibri" panose="020F0502020204030204" pitchFamily="34" charset="0"/>
                  <a:cs typeface="Calibri" panose="020F0502020204030204" pitchFamily="34" charset="0"/>
                </a:rPr>
                <a:t>Z</a:t>
              </a:r>
              <a:r>
                <a:rPr lang="en-US" altLang="de-DE" sz="1700" b="1" i="1" baseline="-25000" dirty="0" err="1">
                  <a:latin typeface="Calibri" panose="020F0502020204030204" pitchFamily="34" charset="0"/>
                  <a:cs typeface="Calibri" panose="020F0502020204030204" pitchFamily="34" charset="0"/>
                </a:rPr>
                <a:t>t</a:t>
              </a:r>
              <a:r>
                <a:rPr lang="en-US" altLang="de-DE" sz="1700" b="1" i="1" dirty="0">
                  <a:latin typeface="Calibri" panose="020F0502020204030204" pitchFamily="34" charset="0"/>
                  <a:cs typeface="Calibri" panose="020F0502020204030204" pitchFamily="34" charset="0"/>
                </a:rPr>
                <a:t> , A</a:t>
              </a:r>
              <a:r>
                <a:rPr lang="en-US" altLang="de-DE" sz="1700" b="1" i="1" baseline="-25000" dirty="0">
                  <a:latin typeface="Calibri" panose="020F0502020204030204" pitchFamily="34" charset="0"/>
                  <a:cs typeface="Calibri" panose="020F0502020204030204" pitchFamily="34" charset="0"/>
                </a:rPr>
                <a:t>t</a:t>
              </a:r>
              <a:r>
                <a:rPr lang="en-US" altLang="de-DE" sz="1700" b="1" i="1" dirty="0">
                  <a:latin typeface="Calibri" panose="020F0502020204030204" pitchFamily="34" charset="0"/>
                  <a:cs typeface="Calibri" panose="020F0502020204030204" pitchFamily="34" charset="0"/>
                </a:rPr>
                <a:t> , </a:t>
              </a:r>
              <a:r>
                <a:rPr lang="en-US" altLang="de-DE" sz="1700" b="1" i="1" dirty="0">
                  <a:latin typeface="Calibri" panose="020F0502020204030204" pitchFamily="34" charset="0"/>
                  <a:cs typeface="Calibri" panose="020F0502020204030204" pitchFamily="34" charset="0"/>
                  <a:sym typeface="Symbol"/>
                </a:rPr>
                <a:t></a:t>
              </a:r>
              <a:r>
                <a:rPr lang="en-US" altLang="de-DE" sz="1700" b="1" i="1" baseline="-25000" dirty="0">
                  <a:latin typeface="Calibri" panose="020F0502020204030204" pitchFamily="34" charset="0"/>
                  <a:cs typeface="Calibri" panose="020F0502020204030204" pitchFamily="34" charset="0"/>
                  <a:sym typeface="Symbol"/>
                </a:rPr>
                <a:t>t</a:t>
              </a:r>
              <a:endParaRPr lang="en-US" altLang="de-DE" sz="1700" b="1" i="1"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3398186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3" grpId="0" animBg="1"/>
      <p:bldP spid="54" grpId="0" animBg="1"/>
      <p:bldP spid="55" grpId="0" animBg="1"/>
      <p:bldP spid="46" grpId="0" animBg="1"/>
      <p:bldP spid="5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5" name="Group 13"/>
          <p:cNvGrpSpPr>
            <a:grpSpLocks/>
          </p:cNvGrpSpPr>
          <p:nvPr/>
        </p:nvGrpSpPr>
        <p:grpSpPr bwMode="auto">
          <a:xfrm>
            <a:off x="4572002" y="2125664"/>
            <a:ext cx="4391026" cy="1525588"/>
            <a:chOff x="2880" y="1339"/>
            <a:chExt cx="2766" cy="961"/>
          </a:xfrm>
        </p:grpSpPr>
        <p:sp>
          <p:nvSpPr>
            <p:cNvPr id="28683" name="Line 15"/>
            <p:cNvSpPr>
              <a:spLocks noChangeShapeType="1"/>
            </p:cNvSpPr>
            <p:nvPr/>
          </p:nvSpPr>
          <p:spPr bwMode="auto">
            <a:xfrm>
              <a:off x="2971" y="2296"/>
              <a:ext cx="499" cy="0"/>
            </a:xfrm>
            <a:prstGeom prst="line">
              <a:avLst/>
            </a:prstGeom>
            <a:noFill/>
            <a:ln w="25400">
              <a:solidFill>
                <a:schemeClr val="accent2"/>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4" name="Line 16"/>
            <p:cNvSpPr>
              <a:spLocks noChangeShapeType="1"/>
            </p:cNvSpPr>
            <p:nvPr/>
          </p:nvSpPr>
          <p:spPr bwMode="auto">
            <a:xfrm>
              <a:off x="3470" y="2160"/>
              <a:ext cx="1224" cy="0"/>
            </a:xfrm>
            <a:prstGeom prst="line">
              <a:avLst/>
            </a:prstGeom>
            <a:noFill/>
            <a:ln w="25400">
              <a:solidFill>
                <a:srgbClr val="CC0099"/>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5" name="Line 17"/>
            <p:cNvSpPr>
              <a:spLocks noChangeShapeType="1"/>
            </p:cNvSpPr>
            <p:nvPr/>
          </p:nvSpPr>
          <p:spPr bwMode="auto">
            <a:xfrm>
              <a:off x="4694" y="1344"/>
              <a:ext cx="817" cy="0"/>
            </a:xfrm>
            <a:prstGeom prst="line">
              <a:avLst/>
            </a:prstGeom>
            <a:noFill/>
            <a:ln w="25400">
              <a:solidFill>
                <a:srgbClr val="0099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6" name="Text Box 18"/>
            <p:cNvSpPr txBox="1">
              <a:spLocks noChangeArrowheads="1"/>
            </p:cNvSpPr>
            <p:nvPr/>
          </p:nvSpPr>
          <p:spPr bwMode="auto">
            <a:xfrm>
              <a:off x="2880" y="2069"/>
              <a:ext cx="6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chemeClr val="accent2"/>
                  </a:solidFill>
                </a:rPr>
                <a:t>Source</a:t>
              </a:r>
            </a:p>
          </p:txBody>
        </p:sp>
        <p:sp>
          <p:nvSpPr>
            <p:cNvPr id="28687" name="Text Box 19"/>
            <p:cNvSpPr txBox="1">
              <a:spLocks noChangeArrowheads="1"/>
            </p:cNvSpPr>
            <p:nvPr/>
          </p:nvSpPr>
          <p:spPr bwMode="auto">
            <a:xfrm>
              <a:off x="3560" y="1929"/>
              <a:ext cx="108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CC0099"/>
                  </a:solidFill>
                </a:rPr>
                <a:t>LINAC, </a:t>
              </a:r>
              <a:r>
                <a:rPr lang="en-US" altLang="de-DE" dirty="0" err="1">
                  <a:solidFill>
                    <a:srgbClr val="CC0099"/>
                  </a:solidFill>
                </a:rPr>
                <a:t>Cycl</a:t>
              </a:r>
              <a:r>
                <a:rPr lang="en-US" altLang="de-DE" dirty="0">
                  <a:solidFill>
                    <a:srgbClr val="CC0099"/>
                  </a:solidFill>
                </a:rPr>
                <a:t>.</a:t>
              </a:r>
            </a:p>
          </p:txBody>
        </p:sp>
        <p:sp>
          <p:nvSpPr>
            <p:cNvPr id="28688" name="Text Box 20"/>
            <p:cNvSpPr txBox="1">
              <a:spLocks noChangeArrowheads="1"/>
            </p:cNvSpPr>
            <p:nvPr/>
          </p:nvSpPr>
          <p:spPr bwMode="auto">
            <a:xfrm>
              <a:off x="4558" y="1339"/>
              <a:ext cx="10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solidFill>
                    <a:srgbClr val="009900"/>
                  </a:solidFill>
                </a:rPr>
                <a:t>Synchrotron</a:t>
              </a:r>
            </a:p>
          </p:txBody>
        </p:sp>
      </p:grpSp>
      <p:sp>
        <p:nvSpPr>
          <p:cNvPr id="28677"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Excurse: Energy Loss of Protons &amp; Ions in Copper</a:t>
            </a:r>
          </a:p>
        </p:txBody>
      </p:sp>
      <p:graphicFrame>
        <p:nvGraphicFramePr>
          <p:cNvPr id="28679" name="Object 8"/>
          <p:cNvGraphicFramePr>
            <a:graphicFrameLocks noChangeAspect="1"/>
          </p:cNvGraphicFramePr>
          <p:nvPr/>
        </p:nvGraphicFramePr>
        <p:xfrm>
          <a:off x="1133475" y="1920875"/>
          <a:ext cx="2400300" cy="1187450"/>
        </p:xfrm>
        <a:graphic>
          <a:graphicData uri="http://schemas.openxmlformats.org/presentationml/2006/ole">
            <mc:AlternateContent xmlns:mc="http://schemas.openxmlformats.org/markup-compatibility/2006">
              <mc:Choice xmlns:v="urn:schemas-microsoft-com:vml" Requires="v">
                <p:oleObj spid="_x0000_s17679" name="Equation" r:id="rId4" imgW="1180588" imgH="583947" progId="Equation.3">
                  <p:embed/>
                </p:oleObj>
              </mc:Choice>
              <mc:Fallback>
                <p:oleObj name="Equation" r:id="rId4" imgW="1180588" imgH="58394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3475" y="1920875"/>
                        <a:ext cx="24003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28680" name="Rectangle 12"/>
              <p:cNvSpPr>
                <a:spLocks noChangeArrowheads="1"/>
              </p:cNvSpPr>
              <p:nvPr/>
            </p:nvSpPr>
            <p:spPr bwMode="auto">
              <a:xfrm>
                <a:off x="47625" y="3512285"/>
                <a:ext cx="4572000" cy="1875578"/>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Numerical calculation for </a:t>
                </a:r>
                <a:r>
                  <a:rPr lang="en-US" altLang="de-DE" b="1" dirty="0">
                    <a:latin typeface="Calibri" panose="020F0502020204030204" pitchFamily="34" charset="0"/>
                  </a:rPr>
                  <a:t>ions</a:t>
                </a:r>
              </a:p>
              <a:p>
                <a:pPr algn="l">
                  <a:lnSpc>
                    <a:spcPct val="70000"/>
                  </a:lnSpc>
                </a:pPr>
                <a:r>
                  <a:rPr lang="en-US" altLang="de-DE" dirty="0">
                    <a:latin typeface="Calibri" panose="020F0502020204030204" pitchFamily="34" charset="0"/>
                  </a:rPr>
                  <a:t>with semi-empirical model e.g. SRIM</a:t>
                </a:r>
              </a:p>
              <a:p>
                <a:pPr algn="l">
                  <a:lnSpc>
                    <a:spcPct val="70000"/>
                  </a:lnSpc>
                  <a:spcBef>
                    <a:spcPts val="800"/>
                  </a:spcBef>
                </a:pPr>
                <a:r>
                  <a:rPr lang="en-US" altLang="de-DE" dirty="0">
                    <a:latin typeface="Calibri" panose="020F0502020204030204" pitchFamily="34" charset="0"/>
                  </a:rPr>
                  <a:t>Main modification  </a:t>
                </a:r>
                <a14:m>
                  <m:oMath xmlns:m="http://schemas.openxmlformats.org/officeDocument/2006/math">
                    <m:sSub>
                      <m:sSubPr>
                        <m:ctrlPr>
                          <a:rPr lang="en-US" altLang="de-DE" sz="2000" i="1">
                            <a:latin typeface="Cambria Math" panose="02040503050406030204" pitchFamily="18" charset="0"/>
                            <a:cs typeface="Arial" panose="020B0604020202020204" pitchFamily="34" charset="0"/>
                          </a:rPr>
                        </m:ctrlPr>
                      </m:sSubPr>
                      <m:e>
                        <m:r>
                          <a:rPr lang="de-DE" altLang="de-DE" sz="2000" i="1">
                            <a:latin typeface="Cambria Math" panose="02040503050406030204" pitchFamily="18" charset="0"/>
                            <a:cs typeface="Arial" panose="020B0604020202020204" pitchFamily="34" charset="0"/>
                          </a:rPr>
                          <m:t>𝑍</m:t>
                        </m:r>
                      </m:e>
                      <m:sub>
                        <m:r>
                          <a:rPr lang="de-DE" altLang="de-DE" sz="2000" i="1">
                            <a:latin typeface="Cambria Math" panose="02040503050406030204" pitchFamily="18" charset="0"/>
                            <a:cs typeface="Arial" panose="020B0604020202020204" pitchFamily="34" charset="0"/>
                          </a:rPr>
                          <m:t>𝑃</m:t>
                        </m:r>
                      </m:sub>
                    </m:sSub>
                    <m:r>
                      <a:rPr lang="en-US" altLang="de-DE" sz="2000" i="1">
                        <a:latin typeface="Cambria Math" panose="02040503050406030204" pitchFamily="18" charset="0"/>
                        <a:ea typeface="Cambria Math" panose="02040503050406030204" pitchFamily="18" charset="0"/>
                        <a:cs typeface="Arial" panose="020B0604020202020204" pitchFamily="34" charset="0"/>
                      </a:rPr>
                      <m:t>→</m:t>
                    </m:r>
                    <m:r>
                      <a:rPr lang="de-DE" altLang="de-DE" sz="2000" i="1">
                        <a:latin typeface="Cambria Math" panose="02040503050406030204" pitchFamily="18" charset="0"/>
                        <a:ea typeface="Cambria Math" panose="02040503050406030204" pitchFamily="18" charset="0"/>
                        <a:cs typeface="Arial" panose="020B0604020202020204" pitchFamily="34" charset="0"/>
                      </a:rPr>
                      <m:t> </m:t>
                    </m:r>
                    <m:sSubSup>
                      <m:sSubSupPr>
                        <m:ctrlPr>
                          <a:rPr lang="de-DE" altLang="de-DE" sz="2000" i="1">
                            <a:latin typeface="Cambria Math" panose="02040503050406030204" pitchFamily="18" charset="0"/>
                            <a:ea typeface="Cambria Math" panose="02040503050406030204" pitchFamily="18" charset="0"/>
                            <a:cs typeface="Arial" panose="020B0604020202020204" pitchFamily="34" charset="0"/>
                          </a:rPr>
                        </m:ctrlPr>
                      </m:sSubSupPr>
                      <m:e>
                        <m:r>
                          <a:rPr lang="de-DE" altLang="de-DE" sz="2000" i="1">
                            <a:latin typeface="Cambria Math" panose="02040503050406030204" pitchFamily="18" charset="0"/>
                            <a:ea typeface="Cambria Math" panose="02040503050406030204" pitchFamily="18" charset="0"/>
                            <a:cs typeface="Arial" panose="020B0604020202020204" pitchFamily="34" charset="0"/>
                          </a:rPr>
                          <m:t>𝑍</m:t>
                        </m:r>
                      </m:e>
                      <m:sub>
                        <m:r>
                          <a:rPr lang="de-DE" altLang="de-DE" sz="2000" i="1">
                            <a:latin typeface="Cambria Math" panose="02040503050406030204" pitchFamily="18" charset="0"/>
                            <a:ea typeface="Cambria Math" panose="02040503050406030204" pitchFamily="18" charset="0"/>
                            <a:cs typeface="Arial" panose="020B0604020202020204" pitchFamily="34" charset="0"/>
                          </a:rPr>
                          <m:t>𝑝</m:t>
                        </m:r>
                      </m:sub>
                      <m:sup>
                        <m:r>
                          <a:rPr lang="de-DE" altLang="de-DE" sz="2000" i="1">
                            <a:latin typeface="Cambria Math" panose="02040503050406030204" pitchFamily="18" charset="0"/>
                            <a:ea typeface="Cambria Math" panose="02040503050406030204" pitchFamily="18" charset="0"/>
                            <a:cs typeface="Arial" panose="020B0604020202020204" pitchFamily="34" charset="0"/>
                          </a:rPr>
                          <m:t>𝑒𝑓𝑓</m:t>
                        </m:r>
                      </m:sup>
                    </m:sSubSup>
                    <m:r>
                      <a:rPr lang="de-DE" altLang="de-DE" sz="2000" i="1">
                        <a:latin typeface="Cambria Math" panose="02040503050406030204" pitchFamily="18" charset="0"/>
                        <a:ea typeface="Cambria Math" panose="02040503050406030204" pitchFamily="18" charset="0"/>
                        <a:cs typeface="Arial" panose="020B0604020202020204" pitchFamily="34" charset="0"/>
                      </a:rPr>
                      <m:t>(</m:t>
                    </m:r>
                    <m:sSub>
                      <m:sSubPr>
                        <m:ctrlPr>
                          <a:rPr lang="de-DE" altLang="de-DE" sz="2000" i="1">
                            <a:latin typeface="Cambria Math" panose="02040503050406030204" pitchFamily="18" charset="0"/>
                            <a:ea typeface="Cambria Math" panose="02040503050406030204" pitchFamily="18" charset="0"/>
                            <a:cs typeface="Arial" panose="020B0604020202020204" pitchFamily="34" charset="0"/>
                          </a:rPr>
                        </m:ctrlPr>
                      </m:sSubPr>
                      <m:e>
                        <m:r>
                          <a:rPr lang="de-DE" altLang="de-DE" sz="2000" i="1">
                            <a:latin typeface="Cambria Math" panose="02040503050406030204" pitchFamily="18" charset="0"/>
                            <a:ea typeface="Cambria Math" panose="02040503050406030204" pitchFamily="18" charset="0"/>
                            <a:cs typeface="Arial" panose="020B0604020202020204" pitchFamily="34" charset="0"/>
                          </a:rPr>
                          <m:t>𝐸</m:t>
                        </m:r>
                      </m:e>
                      <m:sub>
                        <m:r>
                          <a:rPr lang="de-DE" altLang="de-DE" sz="2000" i="1">
                            <a:latin typeface="Cambria Math" panose="02040503050406030204" pitchFamily="18" charset="0"/>
                            <a:ea typeface="Cambria Math" panose="02040503050406030204" pitchFamily="18" charset="0"/>
                            <a:cs typeface="Arial" panose="020B0604020202020204" pitchFamily="34" charset="0"/>
                          </a:rPr>
                          <m:t>𝑘𝑖𝑛</m:t>
                        </m:r>
                      </m:sub>
                    </m:sSub>
                    <m:r>
                      <a:rPr lang="de-DE" altLang="de-DE" sz="2000" i="1">
                        <a:latin typeface="Cambria Math" panose="02040503050406030204" pitchFamily="18" charset="0"/>
                        <a:ea typeface="Cambria Math" panose="02040503050406030204" pitchFamily="18" charset="0"/>
                        <a:cs typeface="Arial" panose="020B0604020202020204" pitchFamily="34" charset="0"/>
                      </a:rPr>
                      <m:t>)</m:t>
                    </m:r>
                  </m:oMath>
                </a14:m>
                <a:r>
                  <a:rPr lang="en-US" altLang="de-DE" sz="2000" dirty="0"/>
                  <a:t> </a:t>
                </a:r>
                <a:endParaRPr lang="en-US" altLang="de-DE" sz="2000" b="1" i="1" dirty="0"/>
              </a:p>
              <a:p>
                <a:pPr algn="l">
                  <a:lnSpc>
                    <a:spcPct val="70000"/>
                  </a:lnSpc>
                </a:pPr>
                <a:r>
                  <a:rPr lang="en-US" altLang="de-DE" dirty="0">
                    <a:latin typeface="Calibri" panose="020F0502020204030204" pitchFamily="34" charset="0"/>
                    <a:sym typeface="Symbol" pitchFamily="18" charset="2"/>
                  </a:rPr>
                  <a:t> </a:t>
                </a:r>
                <a:r>
                  <a:rPr lang="en-US" altLang="de-DE" sz="2000" dirty="0">
                    <a:solidFill>
                      <a:srgbClr val="0000CC"/>
                    </a:solidFill>
                    <a:latin typeface="Calibri" panose="020F0502020204030204" pitchFamily="34" charset="0"/>
                  </a:rPr>
                  <a:t>Cups only for</a:t>
                </a:r>
              </a:p>
              <a:p>
                <a:pPr algn="l">
                  <a:lnSpc>
                    <a:spcPct val="70000"/>
                  </a:lnSpc>
                </a:pPr>
                <a:r>
                  <a:rPr lang="en-US" altLang="de-DE" sz="2000" b="1" i="1" dirty="0" err="1">
                    <a:solidFill>
                      <a:srgbClr val="0000CC"/>
                    </a:solidFill>
                    <a:latin typeface="Calibri" panose="020F0502020204030204" pitchFamily="34" charset="0"/>
                  </a:rPr>
                  <a:t>E</a:t>
                </a:r>
                <a:r>
                  <a:rPr lang="en-US" altLang="de-DE" sz="2000" b="1" i="1" baseline="-25000" dirty="0" err="1">
                    <a:solidFill>
                      <a:srgbClr val="0000CC"/>
                    </a:solidFill>
                    <a:latin typeface="Calibri" panose="020F0502020204030204" pitchFamily="34" charset="0"/>
                  </a:rPr>
                  <a:t>kin</a:t>
                </a:r>
                <a:r>
                  <a:rPr lang="en-US" altLang="de-DE" sz="2000" b="1" i="1" dirty="0">
                    <a:solidFill>
                      <a:srgbClr val="0000CC"/>
                    </a:solidFill>
                    <a:latin typeface="Calibri" panose="020F0502020204030204" pitchFamily="34" charset="0"/>
                  </a:rPr>
                  <a:t> &lt;</a:t>
                </a:r>
                <a:r>
                  <a:rPr lang="en-US" altLang="de-DE" sz="2000" dirty="0">
                    <a:solidFill>
                      <a:srgbClr val="0000CC"/>
                    </a:solidFill>
                    <a:latin typeface="Calibri" panose="020F0502020204030204" pitchFamily="34" charset="0"/>
                  </a:rPr>
                  <a:t> 100 MeV/u due to </a:t>
                </a:r>
                <a:r>
                  <a:rPr lang="en-US" altLang="de-DE" sz="2000" b="1" i="1" dirty="0">
                    <a:solidFill>
                      <a:srgbClr val="0000CC"/>
                    </a:solidFill>
                    <a:latin typeface="Calibri" panose="020F0502020204030204" pitchFamily="34" charset="0"/>
                  </a:rPr>
                  <a:t>R &lt;</a:t>
                </a:r>
                <a:r>
                  <a:rPr lang="en-US" altLang="de-DE" sz="2000" dirty="0">
                    <a:solidFill>
                      <a:srgbClr val="0000CC"/>
                    </a:solidFill>
                    <a:latin typeface="Calibri" panose="020F0502020204030204" pitchFamily="34" charset="0"/>
                  </a:rPr>
                  <a:t> 10 mm</a:t>
                </a:r>
              </a:p>
            </p:txBody>
          </p:sp>
        </mc:Choice>
        <mc:Fallback xmlns="">
          <p:sp>
            <p:nvSpPr>
              <p:cNvPr id="28680" name="Rectangle 12"/>
              <p:cNvSpPr>
                <a:spLocks noRot="1" noChangeAspect="1" noMove="1" noResize="1" noEditPoints="1" noAdjustHandles="1" noChangeArrowheads="1" noChangeShapeType="1" noTextEdit="1"/>
              </p:cNvSpPr>
              <p:nvPr/>
            </p:nvSpPr>
            <p:spPr bwMode="auto">
              <a:xfrm>
                <a:off x="47625" y="3512285"/>
                <a:ext cx="4572000" cy="1875578"/>
              </a:xfrm>
              <a:prstGeom prst="rect">
                <a:avLst/>
              </a:prstGeom>
              <a:blipFill>
                <a:blip r:embed="rId6"/>
                <a:stretch>
                  <a:fillRect l="-1467" t="-1623" b="-259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8681" name="Rectangle 5"/>
              <p:cNvSpPr>
                <a:spLocks noChangeArrowheads="1"/>
              </p:cNvSpPr>
              <p:nvPr/>
            </p:nvSpPr>
            <p:spPr bwMode="auto">
              <a:xfrm>
                <a:off x="69850" y="1308100"/>
                <a:ext cx="8588375" cy="217610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endParaRPr lang="en-US" altLang="de-DE" sz="2200" dirty="0">
                  <a:solidFill>
                    <a:srgbClr val="0000CC"/>
                  </a:solidFill>
                  <a:latin typeface="Calibri" panose="020F0502020204030204" pitchFamily="34" charset="0"/>
                </a:endParaRPr>
              </a:p>
              <a:p>
                <a:pPr algn="l">
                  <a:lnSpc>
                    <a:spcPct val="60000"/>
                  </a:lnSpc>
                </a:pPr>
                <a:endParaRPr lang="en-US" altLang="de-DE" dirty="0">
                  <a:solidFill>
                    <a:schemeClr val="accent2"/>
                  </a:solidFill>
                </a:endParaRPr>
              </a:p>
              <a:p>
                <a:pPr algn="l"/>
                <a:r>
                  <a:rPr lang="en-US" altLang="de-DE" sz="2200" dirty="0">
                    <a:solidFill>
                      <a:srgbClr val="0000CC"/>
                    </a:solidFill>
                    <a:latin typeface="Calibri" panose="020F0502020204030204" pitchFamily="34" charset="0"/>
                  </a:rPr>
                  <a:t>Range: </a:t>
                </a:r>
                <a:r>
                  <a:rPr lang="en-US" altLang="de-DE" sz="2200" dirty="0">
                    <a:solidFill>
                      <a:schemeClr val="accent2"/>
                    </a:solidFill>
                    <a:latin typeface="Calibri" panose="020F0502020204030204" pitchFamily="34" charset="0"/>
                  </a:rPr>
                  <a:t> </a:t>
                </a:r>
                <a:r>
                  <a:rPr lang="en-US" altLang="de-DE" sz="2200" dirty="0">
                    <a:solidFill>
                      <a:schemeClr val="accent2"/>
                    </a:solidFill>
                  </a:rPr>
                  <a:t>                                        </a:t>
                </a:r>
              </a:p>
              <a:p>
                <a:pPr algn="l"/>
                <a:endParaRPr lang="en-US" altLang="de-DE" sz="2200" dirty="0"/>
              </a:p>
              <a:p>
                <a:pPr algn="l"/>
                <a:r>
                  <a:rPr lang="en-US" altLang="de-DE" sz="2200" dirty="0">
                    <a:latin typeface="Calibri" panose="020F0502020204030204" pitchFamily="34" charset="0"/>
                  </a:rPr>
                  <a:t>with approx. scaling</a:t>
                </a:r>
                <a:r>
                  <a:rPr lang="en-US" altLang="de-DE" sz="2200" dirty="0">
                    <a:solidFill>
                      <a:schemeClr val="accent2"/>
                    </a:solidFill>
                    <a:latin typeface="Calibri" panose="020F0502020204030204" pitchFamily="34" charset="0"/>
                  </a:rPr>
                  <a:t> </a:t>
                </a:r>
                <a14:m>
                  <m:oMath xmlns:m="http://schemas.openxmlformats.org/officeDocument/2006/math">
                    <m:r>
                      <a:rPr lang="de-DE" altLang="de-DE" sz="2400" i="1">
                        <a:latin typeface="Cambria Math" panose="02040503050406030204" pitchFamily="18" charset="0"/>
                        <a:cs typeface="Arial" panose="020B0604020202020204" pitchFamily="34" charset="0"/>
                      </a:rPr>
                      <m:t>𝑅</m:t>
                    </m:r>
                    <m:r>
                      <a:rPr lang="de-DE" altLang="de-DE" sz="2400" i="1">
                        <a:latin typeface="Cambria Math" panose="02040503050406030204" pitchFamily="18" charset="0"/>
                        <a:cs typeface="Arial" panose="020B0604020202020204" pitchFamily="34" charset="0"/>
                      </a:rPr>
                      <m:t> ∝ </m:t>
                    </m:r>
                    <m:sSubSup>
                      <m:sSubSupPr>
                        <m:ctrlPr>
                          <a:rPr lang="de-DE" altLang="de-DE" sz="2400" i="1">
                            <a:latin typeface="Cambria Math" panose="02040503050406030204" pitchFamily="18" charset="0"/>
                            <a:ea typeface="Cambria Math" panose="02040503050406030204" pitchFamily="18" charset="0"/>
                            <a:cs typeface="Arial" panose="020B0604020202020204" pitchFamily="34" charset="0"/>
                          </a:rPr>
                        </m:ctrlPr>
                      </m:sSubSupPr>
                      <m:e>
                        <m:r>
                          <a:rPr lang="de-DE" altLang="de-DE" sz="2400" i="1">
                            <a:latin typeface="Cambria Math" panose="02040503050406030204" pitchFamily="18" charset="0"/>
                            <a:ea typeface="Cambria Math" panose="02040503050406030204" pitchFamily="18" charset="0"/>
                            <a:cs typeface="Arial" panose="020B0604020202020204" pitchFamily="34" charset="0"/>
                          </a:rPr>
                          <m:t>𝐸</m:t>
                        </m:r>
                      </m:e>
                      <m:sub>
                        <m:r>
                          <a:rPr lang="de-DE" altLang="de-DE" sz="2400" i="1">
                            <a:latin typeface="Cambria Math" panose="02040503050406030204" pitchFamily="18" charset="0"/>
                            <a:ea typeface="Cambria Math" panose="02040503050406030204" pitchFamily="18" charset="0"/>
                            <a:cs typeface="Arial" panose="020B0604020202020204" pitchFamily="34" charset="0"/>
                          </a:rPr>
                          <m:t>𝑚𝑎𝑥</m:t>
                        </m:r>
                      </m:sub>
                      <m:sup>
                        <m:r>
                          <a:rPr lang="de-DE" altLang="de-DE" sz="2400" i="1">
                            <a:latin typeface="Cambria Math" panose="02040503050406030204" pitchFamily="18" charset="0"/>
                            <a:ea typeface="Cambria Math" panose="02040503050406030204" pitchFamily="18" charset="0"/>
                            <a:cs typeface="Arial" panose="020B0604020202020204" pitchFamily="34" charset="0"/>
                          </a:rPr>
                          <m:t>1.75</m:t>
                        </m:r>
                      </m:sup>
                    </m:sSubSup>
                  </m:oMath>
                </a14:m>
                <a:endParaRPr lang="en-US" altLang="de-DE" sz="2400" b="1" i="1" dirty="0">
                  <a:sym typeface="Symbol" pitchFamily="18" charset="2"/>
                </a:endParaRPr>
              </a:p>
            </p:txBody>
          </p:sp>
        </mc:Choice>
        <mc:Fallback xmlns="">
          <p:sp>
            <p:nvSpPr>
              <p:cNvPr id="28681" name="Rectangle 5"/>
              <p:cNvSpPr>
                <a:spLocks noRot="1" noChangeAspect="1" noMove="1" noResize="1" noEditPoints="1" noAdjustHandles="1" noChangeArrowheads="1" noChangeShapeType="1" noTextEdit="1"/>
              </p:cNvSpPr>
              <p:nvPr/>
            </p:nvSpPr>
            <p:spPr bwMode="auto">
              <a:xfrm>
                <a:off x="69850" y="1308100"/>
                <a:ext cx="8588375" cy="2176109"/>
              </a:xfrm>
              <a:prstGeom prst="rect">
                <a:avLst/>
              </a:prstGeom>
              <a:blipFill>
                <a:blip r:embed="rId7"/>
                <a:stretch>
                  <a:fillRect l="-923" b="-476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pic>
        <p:nvPicPr>
          <p:cNvPr id="17450" name="Picture 42" descr="H:\CAS General 2018\copper_range_20190828_proton.pn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4300895" y="1449529"/>
            <a:ext cx="4266800" cy="5020733"/>
          </a:xfrm>
          <a:prstGeom prst="rect">
            <a:avLst/>
          </a:prstGeom>
          <a:noFill/>
          <a:extLst>
            <a:ext uri="{909E8E84-426E-40DD-AFC4-6F175D3DCCD1}">
              <a14:hiddenFill xmlns:a14="http://schemas.microsoft.com/office/drawing/2010/main">
                <a:solidFill>
                  <a:srgbClr val="FFFFFF"/>
                </a:solidFill>
              </a14:hiddenFill>
            </a:ext>
          </a:extLst>
        </p:spPr>
      </p:pic>
      <p:pic>
        <p:nvPicPr>
          <p:cNvPr id="17451" name="Picture 43" descr="H:\CAS General 2018\copper_range_20190828_all.pn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4311030" y="1439836"/>
            <a:ext cx="4248472" cy="505844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uppieren 18"/>
          <p:cNvGrpSpPr/>
          <p:nvPr/>
        </p:nvGrpSpPr>
        <p:grpSpPr>
          <a:xfrm>
            <a:off x="83248" y="801600"/>
            <a:ext cx="9335069" cy="771154"/>
            <a:chOff x="13651" y="4046013"/>
            <a:chExt cx="9335069" cy="771154"/>
          </a:xfrm>
        </p:grpSpPr>
        <p:sp>
          <p:nvSpPr>
            <p:cNvPr id="20" name="Rectangle 5"/>
            <p:cNvSpPr>
              <a:spLocks noChangeArrowheads="1"/>
            </p:cNvSpPr>
            <p:nvPr/>
          </p:nvSpPr>
          <p:spPr bwMode="auto">
            <a:xfrm>
              <a:off x="13651" y="4217003"/>
              <a:ext cx="9335069"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60000"/>
                </a:lnSpc>
              </a:pPr>
              <a:r>
                <a:rPr lang="en-US" sz="2200" dirty="0">
                  <a:solidFill>
                    <a:srgbClr val="0000CC"/>
                  </a:solidFill>
                  <a:latin typeface="Calibri" panose="020F0502020204030204" pitchFamily="34" charset="0"/>
                </a:rPr>
                <a:t>Bethe-Bloch formula: </a:t>
              </a:r>
            </a:p>
            <a:p>
              <a:pPr algn="l">
                <a:lnSpc>
                  <a:spcPct val="60000"/>
                </a:lnSpc>
              </a:pPr>
              <a:r>
                <a:rPr lang="en-US" dirty="0">
                  <a:solidFill>
                    <a:schemeClr val="tx1"/>
                  </a:solidFill>
                  <a:latin typeface="Calibri" panose="020F0502020204030204" pitchFamily="34" charset="0"/>
                </a:rPr>
                <a:t>(simplest formulation) </a:t>
              </a:r>
              <a:endParaRPr lang="en-US" dirty="0">
                <a:solidFill>
                  <a:srgbClr val="0000CC"/>
                </a:solidFill>
                <a:latin typeface="Calibri" panose="020F0502020204030204" pitchFamily="34" charset="0"/>
              </a:endParaRPr>
            </a:p>
          </p:txBody>
        </p:sp>
        <p:pic>
          <p:nvPicPr>
            <p:cNvPr id="21" name="Picture 2"/>
            <p:cNvPicPr>
              <a:picLocks noChangeAspect="1" noChangeArrowheads="1"/>
            </p:cNvPicPr>
            <p:nvPr/>
          </p:nvPicPr>
          <p:blipFill rotWithShape="1">
            <a:blip r:embed="rId10">
              <a:clrChange>
                <a:clrFrom>
                  <a:srgbClr val="FFFFFF"/>
                </a:clrFrom>
                <a:clrTo>
                  <a:srgbClr val="FFFFFF">
                    <a:alpha val="0"/>
                  </a:srgbClr>
                </a:clrTo>
              </a:clrChange>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rcRect t="20947" b="18542"/>
            <a:stretch/>
          </p:blipFill>
          <p:spPr bwMode="auto">
            <a:xfrm>
              <a:off x="2316325" y="4046013"/>
              <a:ext cx="6868619" cy="662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mc:AlternateContent xmlns:mc="http://schemas.openxmlformats.org/markup-compatibility/2006" xmlns:a14="http://schemas.microsoft.com/office/drawing/2010/main">
        <mc:Choice Requires="a14">
          <p:sp>
            <p:nvSpPr>
              <p:cNvPr id="18" name="Rectangle 12"/>
              <p:cNvSpPr>
                <a:spLocks noChangeArrowheads="1"/>
              </p:cNvSpPr>
              <p:nvPr/>
            </p:nvSpPr>
            <p:spPr bwMode="auto">
              <a:xfrm>
                <a:off x="0" y="6183521"/>
                <a:ext cx="7380290" cy="43774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cs typeface="Calibri" panose="020F0502020204030204" pitchFamily="34" charset="0"/>
                  </a:rPr>
                  <a:t>Approximation e.g.  </a:t>
                </a:r>
                <a14:m>
                  <m:oMath xmlns:m="http://schemas.openxmlformats.org/officeDocument/2006/math">
                    <m:sSubSup>
                      <m:sSubSupPr>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𝑍</m:t>
                        </m:r>
                      </m:e>
                      <m: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𝑝</m:t>
                        </m:r>
                      </m:sub>
                      <m:sup>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𝑒𝑓𝑓</m:t>
                        </m:r>
                      </m:sup>
                    </m:sSubSup>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m:t>
                    </m:r>
                    <m:sSub>
                      <m:sSubPr>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sSubPr>
                      <m:e>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𝑍</m:t>
                        </m:r>
                      </m:e>
                      <m: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𝑝</m:t>
                        </m:r>
                      </m:sub>
                    </m:s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m:t>
                    </m:r>
                    <m:d>
                      <m:dPr>
                        <m:begChr m:val="["/>
                        <m:endChr m:val="]"/>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dPr>
                      <m:e>
                        <m:r>
                          <a:rPr lang="de-DE" altLang="de-DE" sz="1500" i="1">
                            <a:latin typeface="Cambria Math" panose="02040503050406030204" pitchFamily="18" charset="0"/>
                            <a:ea typeface="Cambria Math" panose="02040503050406030204" pitchFamily="18" charset="0"/>
                            <a:cs typeface="Calibri" panose="020F0502020204030204" pitchFamily="34" charset="0"/>
                          </a:rPr>
                          <m:t>1−</m:t>
                        </m:r>
                        <m:func>
                          <m:funcPr>
                            <m:ctrlPr>
                              <a:rPr lang="de-DE" altLang="de-DE" sz="1500" i="1">
                                <a:latin typeface="Cambria Math" panose="02040503050406030204" pitchFamily="18" charset="0"/>
                                <a:ea typeface="Cambria Math" panose="02040503050406030204" pitchFamily="18" charset="0"/>
                                <a:cs typeface="Calibri" panose="020F0502020204030204" pitchFamily="34" charset="0"/>
                              </a:rPr>
                            </m:ctrlPr>
                          </m:funcPr>
                          <m:fName>
                            <m:r>
                              <m:rPr>
                                <m:sty m:val="p"/>
                              </m:rPr>
                              <a:rPr lang="de-DE" altLang="de-DE" sz="1500">
                                <a:latin typeface="Cambria Math" panose="02040503050406030204" pitchFamily="18" charset="0"/>
                                <a:ea typeface="Cambria Math" panose="02040503050406030204" pitchFamily="18" charset="0"/>
                                <a:cs typeface="Calibri" panose="020F0502020204030204" pitchFamily="34" charset="0"/>
                              </a:rPr>
                              <m:t>exp</m:t>
                            </m:r>
                          </m:fName>
                          <m:e>
                            <m:d>
                              <m:dPr>
                                <m:ctrlPr>
                                  <a:rPr lang="de-DE" altLang="de-DE" sz="1500" i="1">
                                    <a:latin typeface="Cambria Math" panose="02040503050406030204" pitchFamily="18" charset="0"/>
                                    <a:ea typeface="Cambria Math" panose="02040503050406030204" pitchFamily="18" charset="0"/>
                                    <a:cs typeface="Calibri" panose="020F0502020204030204" pitchFamily="34" charset="0"/>
                                  </a:rPr>
                                </m:ctrlPr>
                              </m:dPr>
                              <m:e>
                                <m:r>
                                  <a:rPr lang="de-DE" altLang="de-DE" sz="1500" i="1">
                                    <a:latin typeface="Cambria Math" panose="02040503050406030204" pitchFamily="18" charset="0"/>
                                    <a:ea typeface="Cambria Math" panose="02040503050406030204" pitchFamily="18" charset="0"/>
                                    <a:cs typeface="Calibri" panose="020F0502020204030204" pitchFamily="34" charset="0"/>
                                  </a:rPr>
                                  <m:t>−</m:t>
                                </m:r>
                                <m:sSubSup>
                                  <m:sSubSupPr>
                                    <m:ctrlPr>
                                      <a:rPr lang="de-DE" altLang="de-DE" sz="1500" i="1">
                                        <a:latin typeface="Cambria Math" panose="02040503050406030204" pitchFamily="18" charset="0"/>
                                        <a:ea typeface="Cambria Math" panose="02040503050406030204" pitchFamily="18" charset="0"/>
                                        <a:cs typeface="Calibri" panose="020F0502020204030204" pitchFamily="34" charset="0"/>
                                      </a:rPr>
                                    </m:ctrlPr>
                                  </m:sSubSupPr>
                                  <m:e>
                                    <m:r>
                                      <a:rPr lang="de-DE" altLang="de-DE" sz="1500" i="1">
                                        <a:latin typeface="Cambria Math" panose="02040503050406030204" pitchFamily="18" charset="0"/>
                                        <a:ea typeface="Cambria Math" panose="02040503050406030204" pitchFamily="18" charset="0"/>
                                        <a:cs typeface="Calibri" panose="020F0502020204030204" pitchFamily="34" charset="0"/>
                                      </a:rPr>
                                      <m:t>𝑍</m:t>
                                    </m:r>
                                  </m:e>
                                  <m:sub>
                                    <m:r>
                                      <a:rPr lang="de-DE" altLang="de-DE" sz="1500" i="1">
                                        <a:latin typeface="Cambria Math" panose="02040503050406030204" pitchFamily="18" charset="0"/>
                                        <a:ea typeface="Cambria Math" panose="02040503050406030204" pitchFamily="18" charset="0"/>
                                        <a:cs typeface="Calibri" panose="020F0502020204030204" pitchFamily="34" charset="0"/>
                                      </a:rPr>
                                      <m:t>𝑝</m:t>
                                    </m:r>
                                  </m:sub>
                                  <m:sup>
                                    <m:r>
                                      <a:rPr lang="de-DE" altLang="de-DE" sz="1500" i="1">
                                        <a:latin typeface="Cambria Math" panose="02040503050406030204" pitchFamily="18" charset="0"/>
                                        <a:ea typeface="Cambria Math" panose="02040503050406030204" pitchFamily="18" charset="0"/>
                                        <a:cs typeface="Calibri" panose="020F0502020204030204" pitchFamily="34" charset="0"/>
                                      </a:rPr>
                                      <m:t>−2/3</m:t>
                                    </m:r>
                                  </m:sup>
                                </m:sSubSup>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𝑐</m:t>
                                </m:r>
                                <m:r>
                                  <a:rPr lang="de-DE" altLang="de-DE" sz="1500" i="1">
                                    <a:latin typeface="Cambria Math" panose="02040503050406030204" pitchFamily="18" charset="0"/>
                                    <a:ea typeface="Cambria Math" panose="02040503050406030204" pitchFamily="18" charset="0"/>
                                    <a:cs typeface="Calibri" panose="020F0502020204030204" pitchFamily="34" charset="0"/>
                                  </a:rPr>
                                  <m:t>𝛽</m:t>
                                </m:r>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 </m:t>
                                </m:r>
                                <m:sSub>
                                  <m:sSubPr>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sSubPr>
                                  <m:e>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𝑉</m:t>
                                    </m:r>
                                  </m:e>
                                  <m: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𝐵𝑜h𝑟</m:t>
                                    </m:r>
                                  </m:sub>
                                </m:s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m:t>
                                </m:r>
                              </m:e>
                            </m:d>
                          </m:e>
                        </m:func>
                      </m:e>
                    </m:d>
                  </m:oMath>
                </a14:m>
                <a:endParaRPr lang="en-US" altLang="de-DE" sz="1500" dirty="0">
                  <a:latin typeface="Calibri" panose="020F0502020204030204" pitchFamily="34" charset="0"/>
                  <a:cs typeface="Calibri" panose="020F0502020204030204" pitchFamily="34" charset="0"/>
                </a:endParaRPr>
              </a:p>
            </p:txBody>
          </p:sp>
        </mc:Choice>
        <mc:Fallback xmlns="">
          <p:sp>
            <p:nvSpPr>
              <p:cNvPr id="18" name="Rectangle 12"/>
              <p:cNvSpPr>
                <a:spLocks noRot="1" noChangeAspect="1" noMove="1" noResize="1" noEditPoints="1" noAdjustHandles="1" noChangeArrowheads="1" noChangeShapeType="1" noTextEdit="1"/>
              </p:cNvSpPr>
              <p:nvPr/>
            </p:nvSpPr>
            <p:spPr bwMode="auto">
              <a:xfrm>
                <a:off x="0" y="6183521"/>
                <a:ext cx="7380290" cy="437749"/>
              </a:xfrm>
              <a:prstGeom prst="rect">
                <a:avLst/>
              </a:prstGeom>
              <a:blipFill>
                <a:blip r:embed="rId12"/>
                <a:stretch>
                  <a:fillRect l="-330" b="-27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27713910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45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868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4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0"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txBox="1">
            <a:spLocks noGrp="1"/>
          </p:cNvSpPr>
          <p:nvPr/>
        </p:nvSpPr>
        <p:spPr>
          <a:xfrm>
            <a:off x="6553200" y="6356350"/>
            <a:ext cx="2133600" cy="365125"/>
          </a:xfrm>
          <a:prstGeom prst="rect">
            <a:avLst/>
          </a:prstGeom>
          <a:noFill/>
        </p:spPr>
        <p:txBody>
          <a:bodyPr anchor="ctr"/>
          <a:lstStyle/>
          <a:p>
            <a:pPr algn="r" defTabSz="457200" eaLnBrk="1" fontAlgn="auto" hangingPunct="1">
              <a:spcBef>
                <a:spcPts val="0"/>
              </a:spcBef>
              <a:spcAft>
                <a:spcPts val="0"/>
              </a:spcAft>
              <a:defRPr/>
            </a:pPr>
            <a:fld id="{0483D77A-9B5F-43C2-9E0D-2273EC87BFB0}" type="slidenum">
              <a:rPr lang="en-US" sz="1200">
                <a:solidFill>
                  <a:schemeClr val="tx1">
                    <a:tint val="75000"/>
                  </a:schemeClr>
                </a:solidFill>
                <a:latin typeface="+mn-lt"/>
              </a:rPr>
              <a:pPr algn="r" defTabSz="457200" eaLnBrk="1" fontAlgn="auto" hangingPunct="1">
                <a:spcBef>
                  <a:spcPts val="0"/>
                </a:spcBef>
                <a:spcAft>
                  <a:spcPts val="0"/>
                </a:spcAft>
                <a:defRPr/>
              </a:pPr>
              <a:t>19</a:t>
            </a:fld>
            <a:endParaRPr lang="en-US" sz="1200">
              <a:solidFill>
                <a:schemeClr val="tx1">
                  <a:tint val="75000"/>
                </a:schemeClr>
              </a:solidFill>
              <a:latin typeface="+mn-lt"/>
            </a:endParaRPr>
          </a:p>
        </p:txBody>
      </p:sp>
      <p:sp>
        <p:nvSpPr>
          <p:cNvPr id="24580" name="Text Box 3"/>
          <p:cNvSpPr txBox="1">
            <a:spLocks noChangeArrowheads="1"/>
          </p:cNvSpPr>
          <p:nvPr/>
        </p:nvSpPr>
        <p:spPr bwMode="auto">
          <a:xfrm>
            <a:off x="251999" y="180000"/>
            <a:ext cx="8644865"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panose="02020603050405020304" pitchFamily="18" charset="0"/>
              </a:rPr>
              <a:t>Excurse: Secondary Electron Emission caused by Ion Impact </a:t>
            </a:r>
          </a:p>
        </p:txBody>
      </p:sp>
      <p:sp>
        <p:nvSpPr>
          <p:cNvPr id="24581" name="Rectangle 4"/>
          <p:cNvSpPr>
            <a:spLocks noChangeArrowheads="1"/>
          </p:cNvSpPr>
          <p:nvPr/>
        </p:nvSpPr>
        <p:spPr bwMode="auto">
          <a:xfrm>
            <a:off x="107504" y="692696"/>
            <a:ext cx="9118600" cy="2499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3333CC"/>
                </a:solidFill>
                <a:latin typeface="Calibri" panose="020F0502020204030204" pitchFamily="34" charset="0"/>
              </a:rPr>
              <a:t>Energy loss of ions in metals close to a surface:</a:t>
            </a:r>
          </a:p>
          <a:p>
            <a:pPr algn="l">
              <a:lnSpc>
                <a:spcPct val="60000"/>
              </a:lnSpc>
            </a:pPr>
            <a:r>
              <a:rPr lang="en-US" altLang="de-DE" sz="2000" dirty="0">
                <a:solidFill>
                  <a:srgbClr val="3333CC"/>
                </a:solidFill>
                <a:latin typeface="Calibri" panose="020F0502020204030204" pitchFamily="34" charset="0"/>
                <a:sym typeface="Symbol" pitchFamily="18" charset="2"/>
              </a:rPr>
              <a:t>Closed collision with large energy transfer:</a:t>
            </a:r>
            <a:r>
              <a:rPr lang="en-US" altLang="de-DE" sz="2000" dirty="0">
                <a:latin typeface="Calibri" panose="020F0502020204030204" pitchFamily="34" charset="0"/>
                <a:sym typeface="Symbol" pitchFamily="18" charset="2"/>
              </a:rPr>
              <a:t>  fast e</a:t>
            </a:r>
            <a:r>
              <a:rPr lang="en-US" altLang="de-DE" sz="2800" b="1" baseline="30000" dirty="0">
                <a:latin typeface="Calibri" panose="020F0502020204030204" pitchFamily="34" charset="0"/>
                <a:sym typeface="Symbol" pitchFamily="18" charset="2"/>
              </a:rPr>
              <a:t>-</a:t>
            </a:r>
            <a:r>
              <a:rPr lang="en-US" altLang="de-DE" sz="2000" baseline="30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with </a:t>
            </a:r>
            <a:r>
              <a:rPr lang="en-US" altLang="de-DE" sz="2000" b="1" i="1" dirty="0" err="1">
                <a:latin typeface="Calibri" panose="020F0502020204030204" pitchFamily="34" charset="0"/>
                <a:sym typeface="Symbol" pitchFamily="18" charset="2"/>
              </a:rPr>
              <a:t>E</a:t>
            </a:r>
            <a:r>
              <a:rPr lang="en-US" altLang="de-DE" sz="2000" b="1" i="1" baseline="-25000" dirty="0" err="1">
                <a:latin typeface="Calibri" panose="020F0502020204030204" pitchFamily="34" charset="0"/>
                <a:sym typeface="Symbol" pitchFamily="18" charset="2"/>
              </a:rPr>
              <a:t>kin</a:t>
            </a:r>
            <a:r>
              <a:rPr lang="en-US" altLang="de-DE" sz="2000" b="1" i="1" baseline="-25000" dirty="0">
                <a:latin typeface="Calibri" panose="020F0502020204030204" pitchFamily="34" charset="0"/>
                <a:sym typeface="Symbol" pitchFamily="18" charset="2"/>
              </a:rPr>
              <a:t>  </a:t>
            </a:r>
            <a:r>
              <a:rPr lang="en-US" altLang="de-DE" sz="2000" b="1" dirty="0">
                <a:latin typeface="Calibri" panose="020F0502020204030204" pitchFamily="34" charset="0"/>
                <a:sym typeface="Symbol" pitchFamily="18" charset="2"/>
              </a:rPr>
              <a:t>&gt;</a:t>
            </a:r>
            <a:r>
              <a:rPr lang="en-US" altLang="de-DE" sz="2000" b="1" i="1"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100 eV  </a:t>
            </a:r>
          </a:p>
          <a:p>
            <a:pPr algn="l">
              <a:lnSpc>
                <a:spcPct val="60000"/>
              </a:lnSpc>
            </a:pPr>
            <a:r>
              <a:rPr lang="en-US" altLang="de-DE" sz="2000" dirty="0">
                <a:solidFill>
                  <a:srgbClr val="3333CC"/>
                </a:solidFill>
                <a:latin typeface="Calibri" panose="020F0502020204030204" pitchFamily="34" charset="0"/>
              </a:rPr>
              <a:t>Distant collision with low energy transfer</a:t>
            </a:r>
            <a:r>
              <a:rPr lang="en-US" altLang="de-DE" sz="2000" dirty="0">
                <a:latin typeface="Calibri" panose="020F0502020204030204" pitchFamily="34" charset="0"/>
              </a:rPr>
              <a:t> </a:t>
            </a:r>
            <a:r>
              <a:rPr lang="en-US" altLang="de-DE" sz="2000" dirty="0">
                <a:latin typeface="Calibri" panose="020F0502020204030204" pitchFamily="34" charset="0"/>
                <a:sym typeface="Symbol" pitchFamily="18" charset="2"/>
              </a:rPr>
              <a:t> slow e</a:t>
            </a:r>
            <a:r>
              <a:rPr lang="en-US" altLang="de-DE" sz="2000" baseline="30000" dirty="0">
                <a:latin typeface="Calibri" panose="020F0502020204030204" pitchFamily="34" charset="0"/>
                <a:sym typeface="Symbol" pitchFamily="18" charset="2"/>
              </a:rPr>
              <a:t>-</a:t>
            </a:r>
            <a:r>
              <a:rPr lang="en-US" altLang="de-DE" sz="2000" dirty="0">
                <a:latin typeface="Calibri" panose="020F0502020204030204" pitchFamily="34" charset="0"/>
                <a:sym typeface="Symbol" pitchFamily="18" charset="2"/>
              </a:rPr>
              <a:t> with  </a:t>
            </a:r>
            <a:r>
              <a:rPr lang="en-US" altLang="de-DE" sz="2000" b="1" i="1" dirty="0" err="1">
                <a:latin typeface="Calibri" panose="020F0502020204030204" pitchFamily="34" charset="0"/>
                <a:sym typeface="Symbol" pitchFamily="18" charset="2"/>
              </a:rPr>
              <a:t>E</a:t>
            </a:r>
            <a:r>
              <a:rPr lang="en-US" altLang="de-DE" sz="2000" b="1" i="1" baseline="-25000" dirty="0" err="1">
                <a:latin typeface="Calibri" panose="020F0502020204030204" pitchFamily="34" charset="0"/>
                <a:sym typeface="Symbol" pitchFamily="18" charset="2"/>
              </a:rPr>
              <a:t>kin</a:t>
            </a:r>
            <a:r>
              <a:rPr lang="en-US" altLang="de-DE" sz="2000" b="1" i="1" baseline="-25000" dirty="0">
                <a:latin typeface="Calibri" panose="020F0502020204030204" pitchFamily="34" charset="0"/>
                <a:sym typeface="Symbol" pitchFamily="18" charset="2"/>
              </a:rPr>
              <a:t>  </a:t>
            </a:r>
            <a:r>
              <a:rPr lang="en-US" altLang="de-DE" sz="2000" b="1" dirty="0">
                <a:latin typeface="Calibri" panose="020F0502020204030204" pitchFamily="34" charset="0"/>
                <a:sym typeface="Symbol" pitchFamily="18" charset="2"/>
              </a:rPr>
              <a:t></a:t>
            </a:r>
            <a:r>
              <a:rPr lang="en-US" altLang="de-DE" sz="2000" dirty="0">
                <a:latin typeface="Calibri" panose="020F0502020204030204" pitchFamily="34" charset="0"/>
                <a:sym typeface="Symbol" pitchFamily="18" charset="2"/>
              </a:rPr>
              <a:t>   10 eV </a:t>
            </a:r>
          </a:p>
          <a:p>
            <a:pPr algn="l">
              <a:lnSpc>
                <a:spcPct val="60000"/>
              </a:lnSpc>
              <a:buFont typeface="Symbol" pitchFamily="18" charset="2"/>
              <a:buChar char="®"/>
            </a:pPr>
            <a:r>
              <a:rPr lang="en-US" altLang="de-DE" sz="2000" dirty="0">
                <a:latin typeface="Calibri" panose="020F0502020204030204" pitchFamily="34" charset="0"/>
                <a:sym typeface="Symbol" pitchFamily="18" charset="2"/>
              </a:rPr>
              <a:t> ‘diffusion’ &amp; scattering with other e</a:t>
            </a:r>
            <a:r>
              <a:rPr lang="en-US" altLang="de-DE" sz="2400" baseline="30000" dirty="0">
                <a:latin typeface="Calibri" panose="020F0502020204030204" pitchFamily="34" charset="0"/>
                <a:sym typeface="Symbol" pitchFamily="18" charset="2"/>
              </a:rPr>
              <a:t>-</a:t>
            </a:r>
            <a:r>
              <a:rPr lang="en-US" altLang="de-DE" dirty="0">
                <a:latin typeface="Calibri" panose="020F0502020204030204" pitchFamily="34" charset="0"/>
                <a:sym typeface="Symbol" pitchFamily="18" charset="2"/>
              </a:rPr>
              <a:t>:</a:t>
            </a:r>
            <a:r>
              <a:rPr lang="en-US" altLang="de-DE" sz="2400" baseline="30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scattering length </a:t>
            </a:r>
            <a:r>
              <a:rPr lang="en-US" altLang="de-DE" sz="2000" b="1" i="1" dirty="0">
                <a:latin typeface="Calibri" panose="020F0502020204030204" pitchFamily="34" charset="0"/>
                <a:sym typeface="Symbol" pitchFamily="18" charset="2"/>
              </a:rPr>
              <a:t>L</a:t>
            </a:r>
            <a:r>
              <a:rPr lang="en-US" altLang="de-DE" sz="2000" b="1" i="1" baseline="-25000" dirty="0">
                <a:latin typeface="Calibri" panose="020F0502020204030204" pitchFamily="34" charset="0"/>
                <a:sym typeface="Symbol" pitchFamily="18" charset="2"/>
              </a:rPr>
              <a:t>s </a:t>
            </a:r>
            <a:r>
              <a:rPr lang="en-US" altLang="de-DE" sz="2000" b="1" i="1"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1 - 10 nm</a:t>
            </a:r>
          </a:p>
          <a:p>
            <a:pPr algn="l">
              <a:lnSpc>
                <a:spcPct val="60000"/>
              </a:lnSpc>
              <a:buFont typeface="Symbol" pitchFamily="18" charset="2"/>
              <a:buChar char="®"/>
            </a:pPr>
            <a:r>
              <a:rPr lang="en-US" altLang="de-DE" sz="2000" dirty="0">
                <a:latin typeface="Calibri" panose="020F0502020204030204" pitchFamily="34" charset="0"/>
                <a:sym typeface="Symbol" pitchFamily="18" charset="2"/>
              </a:rPr>
              <a:t> at surface  90 % probability for escape</a:t>
            </a:r>
          </a:p>
          <a:p>
            <a:pPr algn="l">
              <a:lnSpc>
                <a:spcPct val="60000"/>
              </a:lnSpc>
              <a:buFont typeface="Symbol" pitchFamily="18" charset="2"/>
              <a:buNone/>
            </a:pPr>
            <a:r>
              <a:rPr lang="en-US" altLang="de-DE" sz="2000" dirty="0">
                <a:latin typeface="Calibri" panose="020F0502020204030204" pitchFamily="34" charset="0"/>
                <a:sym typeface="Symbol" pitchFamily="18" charset="2"/>
              </a:rPr>
              <a:t>Secondary </a:t>
            </a:r>
            <a:r>
              <a:rPr lang="en-US" altLang="de-DE" sz="2000" b="1" dirty="0">
                <a:latin typeface="Calibri" panose="020F0502020204030204" pitchFamily="34" charset="0"/>
                <a:sym typeface="Symbol" pitchFamily="18" charset="2"/>
              </a:rPr>
              <a:t>electron yield</a:t>
            </a:r>
            <a:r>
              <a:rPr lang="en-US" altLang="de-DE" sz="2000" dirty="0">
                <a:latin typeface="Calibri" panose="020F0502020204030204" pitchFamily="34" charset="0"/>
                <a:sym typeface="Symbol" pitchFamily="18" charset="2"/>
              </a:rPr>
              <a:t> and  energy distribution comparable for all metals!</a:t>
            </a:r>
            <a:r>
              <a:rPr lang="en-US" altLang="de-DE" dirty="0">
                <a:latin typeface="Calibri" panose="020F0502020204030204" pitchFamily="34" charset="0"/>
                <a:sym typeface="Symbol" pitchFamily="18" charset="2"/>
              </a:rPr>
              <a:t> </a:t>
            </a:r>
          </a:p>
          <a:p>
            <a:pPr algn="l">
              <a:lnSpc>
                <a:spcPct val="60000"/>
              </a:lnSpc>
              <a:buFont typeface="Symbol" pitchFamily="18" charset="2"/>
              <a:buNone/>
            </a:pPr>
            <a:r>
              <a:rPr lang="en-US" altLang="de-DE" sz="2400" dirty="0">
                <a:latin typeface="Calibri" panose="020F0502020204030204" pitchFamily="34" charset="0"/>
                <a:sym typeface="Symbol" pitchFamily="18" charset="2"/>
              </a:rPr>
              <a:t>       </a:t>
            </a:r>
            <a:r>
              <a:rPr lang="en-US" altLang="de-DE" sz="2400" b="1" i="1" dirty="0">
                <a:latin typeface="Calibri" panose="020F0502020204030204" pitchFamily="34" charset="0"/>
                <a:sym typeface="Symbol" pitchFamily="18" charset="2"/>
              </a:rPr>
              <a:t>Y = const. * </a:t>
            </a:r>
            <a:r>
              <a:rPr lang="en-US" altLang="de-DE" sz="2400" b="1" i="1" dirty="0" err="1">
                <a:latin typeface="Calibri" panose="020F0502020204030204" pitchFamily="34" charset="0"/>
                <a:sym typeface="Symbol" pitchFamily="18" charset="2"/>
              </a:rPr>
              <a:t>dE</a:t>
            </a:r>
            <a:r>
              <a:rPr lang="en-US" altLang="de-DE" sz="2400" b="1" i="1" dirty="0">
                <a:latin typeface="Calibri" panose="020F0502020204030204" pitchFamily="34" charset="0"/>
                <a:sym typeface="Symbol" pitchFamily="18" charset="2"/>
              </a:rPr>
              <a:t>/dx</a:t>
            </a:r>
            <a:r>
              <a:rPr lang="en-US" altLang="de-DE" sz="24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a:t>
            </a:r>
            <a:r>
              <a:rPr lang="en-US" altLang="de-DE" sz="2000" dirty="0" err="1">
                <a:latin typeface="Calibri" panose="020F0502020204030204" pitchFamily="34" charset="0"/>
                <a:sym typeface="Symbol" pitchFamily="18" charset="2"/>
              </a:rPr>
              <a:t>Sternglass</a:t>
            </a:r>
            <a:r>
              <a:rPr lang="en-US" altLang="de-DE" sz="2000" dirty="0">
                <a:latin typeface="Calibri" panose="020F0502020204030204" pitchFamily="34" charset="0"/>
                <a:sym typeface="Symbol" pitchFamily="18" charset="2"/>
              </a:rPr>
              <a:t> formula)</a:t>
            </a:r>
          </a:p>
        </p:txBody>
      </p:sp>
      <p:grpSp>
        <p:nvGrpSpPr>
          <p:cNvPr id="24583" name="Group 40"/>
          <p:cNvGrpSpPr>
            <a:grpSpLocks/>
          </p:cNvGrpSpPr>
          <p:nvPr/>
        </p:nvGrpSpPr>
        <p:grpSpPr bwMode="auto">
          <a:xfrm>
            <a:off x="4090988" y="3213100"/>
            <a:ext cx="4730750" cy="3187700"/>
            <a:chOff x="2577" y="2024"/>
            <a:chExt cx="2980" cy="2008"/>
          </a:xfrm>
        </p:grpSpPr>
        <p:pic>
          <p:nvPicPr>
            <p:cNvPr id="24585" name="Picture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 y="2115"/>
              <a:ext cx="2767" cy="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86" name="Text Box 42"/>
            <p:cNvSpPr txBox="1">
              <a:spLocks noChangeArrowheads="1"/>
            </p:cNvSpPr>
            <p:nvPr/>
          </p:nvSpPr>
          <p:spPr bwMode="auto">
            <a:xfrm rot="-5400000">
              <a:off x="2071" y="2804"/>
              <a:ext cx="1223" cy="21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a:t>Electrons per ion</a:t>
              </a:r>
            </a:p>
          </p:txBody>
        </p:sp>
        <p:sp>
          <p:nvSpPr>
            <p:cNvPr id="24587" name="Rectangle 43"/>
            <p:cNvSpPr>
              <a:spLocks noChangeArrowheads="1"/>
            </p:cNvSpPr>
            <p:nvPr/>
          </p:nvSpPr>
          <p:spPr bwMode="auto">
            <a:xfrm>
              <a:off x="2744" y="2976"/>
              <a:ext cx="136" cy="18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24588" name="Text Box 44"/>
            <p:cNvSpPr txBox="1">
              <a:spLocks noChangeArrowheads="1"/>
            </p:cNvSpPr>
            <p:nvPr/>
          </p:nvSpPr>
          <p:spPr bwMode="auto">
            <a:xfrm>
              <a:off x="4241" y="2024"/>
              <a:ext cx="13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mj-lt"/>
                </a:rPr>
                <a:t>Different targets</a:t>
              </a:r>
              <a:r>
                <a:rPr lang="en-US" altLang="de-DE" sz="1600" b="1" dirty="0"/>
                <a:t>:</a:t>
              </a:r>
            </a:p>
          </p:txBody>
        </p:sp>
      </p:grpSp>
      <p:sp>
        <p:nvSpPr>
          <p:cNvPr id="24584" name="Text Box 45"/>
          <p:cNvSpPr txBox="1">
            <a:spLocks noChangeArrowheads="1"/>
          </p:cNvSpPr>
          <p:nvPr/>
        </p:nvSpPr>
        <p:spPr bwMode="auto">
          <a:xfrm>
            <a:off x="344488" y="6116638"/>
            <a:ext cx="4732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rPr>
              <a:t>E.J. </a:t>
            </a:r>
            <a:r>
              <a:rPr lang="en-US" altLang="de-DE" sz="1600" dirty="0" err="1">
                <a:latin typeface="Calibri" panose="020F0502020204030204" pitchFamily="34" charset="0"/>
              </a:rPr>
              <a:t>Sternglass</a:t>
            </a:r>
            <a:r>
              <a:rPr lang="en-US" altLang="de-DE" sz="1600" dirty="0">
                <a:latin typeface="Calibri" panose="020F0502020204030204" pitchFamily="34" charset="0"/>
              </a:rPr>
              <a:t>, Phys. Rev. 108, 1 (1957)</a:t>
            </a:r>
          </a:p>
        </p:txBody>
      </p:sp>
      <p:grpSp>
        <p:nvGrpSpPr>
          <p:cNvPr id="2" name="Gruppieren 1"/>
          <p:cNvGrpSpPr/>
          <p:nvPr/>
        </p:nvGrpSpPr>
        <p:grpSpPr>
          <a:xfrm>
            <a:off x="323850" y="3789363"/>
            <a:ext cx="3406560" cy="2015212"/>
            <a:chOff x="323850" y="3789363"/>
            <a:chExt cx="3406560" cy="2015212"/>
          </a:xfrm>
        </p:grpSpPr>
        <p:sp>
          <p:nvSpPr>
            <p:cNvPr id="24589" name="Rectangle 6"/>
            <p:cNvSpPr>
              <a:spLocks noChangeArrowheads="1"/>
            </p:cNvSpPr>
            <p:nvPr/>
          </p:nvSpPr>
          <p:spPr bwMode="auto">
            <a:xfrm>
              <a:off x="1835150" y="3789363"/>
              <a:ext cx="1657350" cy="1439863"/>
            </a:xfrm>
            <a:prstGeom prst="rect">
              <a:avLst/>
            </a:prstGeom>
            <a:solidFill>
              <a:srgbClr val="EAEAEA"/>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24590" name="Line 7"/>
            <p:cNvSpPr>
              <a:spLocks noChangeShapeType="1"/>
            </p:cNvSpPr>
            <p:nvPr/>
          </p:nvSpPr>
          <p:spPr bwMode="auto">
            <a:xfrm>
              <a:off x="330200" y="4506913"/>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1" name="Line 8"/>
            <p:cNvSpPr>
              <a:spLocks noChangeShapeType="1"/>
            </p:cNvSpPr>
            <p:nvPr/>
          </p:nvSpPr>
          <p:spPr bwMode="auto">
            <a:xfrm flipV="1">
              <a:off x="1816100" y="3792538"/>
              <a:ext cx="0" cy="145732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2" name="Line 9"/>
            <p:cNvSpPr>
              <a:spLocks noChangeShapeType="1"/>
            </p:cNvSpPr>
            <p:nvPr/>
          </p:nvSpPr>
          <p:spPr bwMode="auto">
            <a:xfrm>
              <a:off x="1836738" y="4508501"/>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3" name="Line 10"/>
            <p:cNvSpPr>
              <a:spLocks noChangeShapeType="1"/>
            </p:cNvSpPr>
            <p:nvPr/>
          </p:nvSpPr>
          <p:spPr bwMode="auto">
            <a:xfrm flipV="1">
              <a:off x="1836738" y="5229226"/>
              <a:ext cx="1655763" cy="952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4" name="Line 11"/>
            <p:cNvSpPr>
              <a:spLocks noChangeShapeType="1"/>
            </p:cNvSpPr>
            <p:nvPr/>
          </p:nvSpPr>
          <p:spPr bwMode="auto">
            <a:xfrm flipV="1">
              <a:off x="1908175" y="4373563"/>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5" name="Line 12"/>
            <p:cNvSpPr>
              <a:spLocks noChangeShapeType="1"/>
            </p:cNvSpPr>
            <p:nvPr/>
          </p:nvSpPr>
          <p:spPr bwMode="auto">
            <a:xfrm flipH="1" flipV="1">
              <a:off x="1908175" y="4230688"/>
              <a:ext cx="144463" cy="142875"/>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6" name="Line 13"/>
            <p:cNvSpPr>
              <a:spLocks noChangeShapeType="1"/>
            </p:cNvSpPr>
            <p:nvPr/>
          </p:nvSpPr>
          <p:spPr bwMode="auto">
            <a:xfrm flipH="1" flipV="1">
              <a:off x="1836738" y="4086226"/>
              <a:ext cx="71438" cy="144463"/>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7" name="Line 14"/>
            <p:cNvSpPr>
              <a:spLocks noChangeShapeType="1"/>
            </p:cNvSpPr>
            <p:nvPr/>
          </p:nvSpPr>
          <p:spPr bwMode="auto">
            <a:xfrm flipV="1">
              <a:off x="2052638" y="4518026"/>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8" name="Line 15"/>
            <p:cNvSpPr>
              <a:spLocks noChangeShapeType="1"/>
            </p:cNvSpPr>
            <p:nvPr/>
          </p:nvSpPr>
          <p:spPr bwMode="auto">
            <a:xfrm flipV="1">
              <a:off x="1836738" y="4662488"/>
              <a:ext cx="21590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9" name="Line 16"/>
            <p:cNvSpPr>
              <a:spLocks noChangeShapeType="1"/>
            </p:cNvSpPr>
            <p:nvPr/>
          </p:nvSpPr>
          <p:spPr bwMode="auto">
            <a:xfrm flipV="1">
              <a:off x="2411413" y="4302126"/>
              <a:ext cx="360363" cy="215900"/>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0" name="Line 17"/>
            <p:cNvSpPr>
              <a:spLocks noChangeShapeType="1"/>
            </p:cNvSpPr>
            <p:nvPr/>
          </p:nvSpPr>
          <p:spPr bwMode="auto">
            <a:xfrm flipV="1">
              <a:off x="2916238" y="3870326"/>
              <a:ext cx="144463" cy="144463"/>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1" name="Line 18"/>
            <p:cNvSpPr>
              <a:spLocks noChangeShapeType="1"/>
            </p:cNvSpPr>
            <p:nvPr/>
          </p:nvSpPr>
          <p:spPr bwMode="auto">
            <a:xfrm flipV="1">
              <a:off x="2771775" y="4014788"/>
              <a:ext cx="144463" cy="287338"/>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2" name="Line 19"/>
            <p:cNvSpPr>
              <a:spLocks noChangeShapeType="1"/>
            </p:cNvSpPr>
            <p:nvPr/>
          </p:nvSpPr>
          <p:spPr bwMode="auto">
            <a:xfrm flipH="1" flipV="1">
              <a:off x="1403350" y="3870326"/>
              <a:ext cx="433388" cy="215900"/>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3" name="Line 20"/>
            <p:cNvSpPr>
              <a:spLocks noChangeShapeType="1"/>
            </p:cNvSpPr>
            <p:nvPr/>
          </p:nvSpPr>
          <p:spPr bwMode="auto">
            <a:xfrm flipH="1">
              <a:off x="1403350" y="4806951"/>
              <a:ext cx="433388" cy="142875"/>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4" name="Line 21"/>
            <p:cNvSpPr>
              <a:spLocks noChangeShapeType="1"/>
            </p:cNvSpPr>
            <p:nvPr/>
          </p:nvSpPr>
          <p:spPr bwMode="auto">
            <a:xfrm>
              <a:off x="2339975" y="4086226"/>
              <a:ext cx="430213" cy="21590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5" name="Line 22"/>
            <p:cNvSpPr>
              <a:spLocks noChangeShapeType="1"/>
            </p:cNvSpPr>
            <p:nvPr/>
          </p:nvSpPr>
          <p:spPr bwMode="auto">
            <a:xfrm flipV="1">
              <a:off x="2052638" y="4086226"/>
              <a:ext cx="28575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6" name="Line 23"/>
            <p:cNvSpPr>
              <a:spLocks noChangeShapeType="1"/>
            </p:cNvSpPr>
            <p:nvPr/>
          </p:nvSpPr>
          <p:spPr bwMode="auto">
            <a:xfrm flipV="1">
              <a:off x="1836738" y="4230688"/>
              <a:ext cx="212725" cy="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7" name="Line 24"/>
            <p:cNvSpPr>
              <a:spLocks noChangeShapeType="1"/>
            </p:cNvSpPr>
            <p:nvPr/>
          </p:nvSpPr>
          <p:spPr bwMode="auto">
            <a:xfrm flipH="1" flipV="1">
              <a:off x="1403350" y="4230688"/>
              <a:ext cx="433388" cy="0"/>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8" name="Line 25"/>
            <p:cNvSpPr>
              <a:spLocks noChangeShapeType="1"/>
            </p:cNvSpPr>
            <p:nvPr/>
          </p:nvSpPr>
          <p:spPr bwMode="auto">
            <a:xfrm flipV="1">
              <a:off x="2339975" y="4518026"/>
              <a:ext cx="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9" name="Line 26"/>
            <p:cNvSpPr>
              <a:spLocks noChangeShapeType="1"/>
            </p:cNvSpPr>
            <p:nvPr/>
          </p:nvSpPr>
          <p:spPr bwMode="auto">
            <a:xfrm flipH="1" flipV="1">
              <a:off x="2339975" y="4662488"/>
              <a:ext cx="144463"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0" name="Line 27"/>
            <p:cNvSpPr>
              <a:spLocks noChangeShapeType="1"/>
            </p:cNvSpPr>
            <p:nvPr/>
          </p:nvSpPr>
          <p:spPr bwMode="auto">
            <a:xfrm flipV="1">
              <a:off x="2339975" y="4733926"/>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1" name="Line 28"/>
            <p:cNvSpPr>
              <a:spLocks noChangeShapeType="1"/>
            </p:cNvSpPr>
            <p:nvPr/>
          </p:nvSpPr>
          <p:spPr bwMode="auto">
            <a:xfrm flipH="1" flipV="1">
              <a:off x="2339975" y="4878388"/>
              <a:ext cx="288925"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2" name="Line 29"/>
            <p:cNvSpPr>
              <a:spLocks noChangeShapeType="1"/>
            </p:cNvSpPr>
            <p:nvPr/>
          </p:nvSpPr>
          <p:spPr bwMode="auto">
            <a:xfrm flipH="1">
              <a:off x="2700338" y="4013201"/>
              <a:ext cx="217488"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3" name="Line 30"/>
            <p:cNvSpPr>
              <a:spLocks noChangeShapeType="1"/>
            </p:cNvSpPr>
            <p:nvPr/>
          </p:nvSpPr>
          <p:spPr bwMode="auto">
            <a:xfrm flipV="1">
              <a:off x="2700338" y="3941763"/>
              <a:ext cx="71438"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4" name="Line 31"/>
            <p:cNvSpPr>
              <a:spLocks noChangeShapeType="1"/>
            </p:cNvSpPr>
            <p:nvPr/>
          </p:nvSpPr>
          <p:spPr bwMode="auto">
            <a:xfrm flipV="1">
              <a:off x="2052638" y="4373563"/>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5" name="Line 32"/>
            <p:cNvSpPr>
              <a:spLocks noChangeShapeType="1"/>
            </p:cNvSpPr>
            <p:nvPr/>
          </p:nvSpPr>
          <p:spPr bwMode="auto">
            <a:xfrm flipV="1">
              <a:off x="2195513" y="4302126"/>
              <a:ext cx="144463"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6" name="Text Box 33"/>
            <p:cNvSpPr txBox="1">
              <a:spLocks noChangeArrowheads="1"/>
            </p:cNvSpPr>
            <p:nvPr/>
          </p:nvSpPr>
          <p:spPr bwMode="auto">
            <a:xfrm>
              <a:off x="323850" y="4121151"/>
              <a:ext cx="100806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FF0000"/>
                  </a:solidFill>
                  <a:latin typeface="Calibri" panose="020F0502020204030204" pitchFamily="34" charset="0"/>
                  <a:cs typeface="Calibri" panose="020F0502020204030204" pitchFamily="34" charset="0"/>
                </a:rPr>
                <a:t>beam</a:t>
              </a:r>
            </a:p>
          </p:txBody>
        </p:sp>
        <p:sp>
          <p:nvSpPr>
            <p:cNvPr id="24617" name="Text Box 34"/>
            <p:cNvSpPr txBox="1">
              <a:spLocks noChangeArrowheads="1"/>
            </p:cNvSpPr>
            <p:nvPr/>
          </p:nvSpPr>
          <p:spPr bwMode="auto">
            <a:xfrm>
              <a:off x="1763713" y="5373688"/>
              <a:ext cx="151288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i="1" dirty="0">
                  <a:latin typeface="Calibri" panose="020F0502020204030204" pitchFamily="34" charset="0"/>
                  <a:cs typeface="Calibri" panose="020F0502020204030204" pitchFamily="34" charset="0"/>
                </a:rPr>
                <a:t>L</a:t>
              </a:r>
              <a:r>
                <a:rPr lang="en-US" altLang="de-DE" sz="2200" b="1" i="1" baseline="-25000" dirty="0">
                  <a:latin typeface="Calibri" panose="020F0502020204030204" pitchFamily="34" charset="0"/>
                  <a:cs typeface="Calibri" panose="020F0502020204030204" pitchFamily="34" charset="0"/>
                </a:rPr>
                <a:t>s </a:t>
              </a:r>
              <a:r>
                <a:rPr lang="en-US" altLang="de-DE" sz="2200" b="1" dirty="0">
                  <a:latin typeface="Calibri" panose="020F0502020204030204" pitchFamily="34" charset="0"/>
                  <a:cs typeface="Calibri" panose="020F0502020204030204" pitchFamily="34" charset="0"/>
                  <a:sym typeface="Symbol" pitchFamily="18" charset="2"/>
                </a:rPr>
                <a:t> </a:t>
              </a:r>
              <a:r>
                <a:rPr lang="en-US" altLang="de-DE" sz="2200" dirty="0">
                  <a:latin typeface="Calibri" panose="020F0502020204030204" pitchFamily="34" charset="0"/>
                  <a:cs typeface="Calibri" panose="020F0502020204030204" pitchFamily="34" charset="0"/>
                  <a:sym typeface="Symbol" pitchFamily="18" charset="2"/>
                </a:rPr>
                <a:t>10 nm</a:t>
              </a:r>
              <a:endParaRPr lang="en-US" altLang="de-DE" sz="2200" baseline="-25000" dirty="0">
                <a:latin typeface="Calibri" panose="020F0502020204030204" pitchFamily="34" charset="0"/>
                <a:cs typeface="Calibri" panose="020F0502020204030204" pitchFamily="34" charset="0"/>
                <a:sym typeface="Symbol" pitchFamily="18" charset="2"/>
              </a:endParaRPr>
            </a:p>
          </p:txBody>
        </p:sp>
        <p:sp>
          <p:nvSpPr>
            <p:cNvPr id="24618" name="Text Box 35"/>
            <p:cNvSpPr txBox="1">
              <a:spLocks noChangeArrowheads="1"/>
            </p:cNvSpPr>
            <p:nvPr/>
          </p:nvSpPr>
          <p:spPr bwMode="auto">
            <a:xfrm>
              <a:off x="1044575" y="3798888"/>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latin typeface="Calibri" panose="020F0502020204030204" pitchFamily="34" charset="0"/>
                  <a:cs typeface="Calibri" panose="020F0502020204030204" pitchFamily="34" charset="0"/>
                </a:rPr>
                <a:t>e</a:t>
              </a:r>
              <a:r>
                <a:rPr lang="en-US" altLang="de-DE" sz="3000" b="1" baseline="30000" dirty="0">
                  <a:solidFill>
                    <a:srgbClr val="0033CC"/>
                  </a:solidFill>
                  <a:latin typeface="Calibri" panose="020F0502020204030204" pitchFamily="34" charset="0"/>
                  <a:cs typeface="Calibri" panose="020F0502020204030204" pitchFamily="34" charset="0"/>
                </a:rPr>
                <a:t>-</a:t>
              </a:r>
            </a:p>
          </p:txBody>
        </p:sp>
        <p:sp>
          <p:nvSpPr>
            <p:cNvPr id="24619" name="Text Box 36"/>
            <p:cNvSpPr txBox="1">
              <a:spLocks noChangeArrowheads="1"/>
            </p:cNvSpPr>
            <p:nvPr/>
          </p:nvSpPr>
          <p:spPr bwMode="auto">
            <a:xfrm>
              <a:off x="1044575" y="4662488"/>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latin typeface="Calibri" panose="020F0502020204030204" pitchFamily="34" charset="0"/>
                  <a:cs typeface="Calibri" panose="020F0502020204030204" pitchFamily="34" charset="0"/>
                </a:rPr>
                <a:t>e</a:t>
              </a:r>
              <a:r>
                <a:rPr lang="en-US" altLang="de-DE" sz="3000" b="1" baseline="30000" dirty="0">
                  <a:solidFill>
                    <a:srgbClr val="0033CC"/>
                  </a:solidFill>
                  <a:latin typeface="Calibri" panose="020F0502020204030204" pitchFamily="34" charset="0"/>
                  <a:cs typeface="Calibri" panose="020F0502020204030204" pitchFamily="34" charset="0"/>
                </a:rPr>
                <a:t>-</a:t>
              </a:r>
            </a:p>
          </p:txBody>
        </p:sp>
        <p:sp>
          <p:nvSpPr>
            <p:cNvPr id="24620" name="Text Box 37"/>
            <p:cNvSpPr txBox="1">
              <a:spLocks noChangeArrowheads="1"/>
            </p:cNvSpPr>
            <p:nvPr/>
          </p:nvSpPr>
          <p:spPr bwMode="auto">
            <a:xfrm>
              <a:off x="2722347" y="4086226"/>
              <a:ext cx="1008063"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de-DE" altLang="de-DE" b="1" dirty="0">
                  <a:solidFill>
                    <a:srgbClr val="0033CC"/>
                  </a:solidFill>
                  <a:cs typeface="Times New Roman" pitchFamily="18" charset="0"/>
                </a:rPr>
                <a:t> `</a:t>
              </a:r>
              <a:r>
                <a:rPr lang="el-GR" altLang="de-DE" sz="1900" b="1" dirty="0">
                  <a:solidFill>
                    <a:srgbClr val="0033CC"/>
                  </a:solidFill>
                  <a:latin typeface="Calibri" panose="020F0502020204030204" pitchFamily="34" charset="0"/>
                  <a:cs typeface="Calibri" panose="020F0502020204030204" pitchFamily="34" charset="0"/>
                </a:rPr>
                <a:t>δ</a:t>
              </a:r>
              <a:r>
                <a:rPr lang="de-DE" altLang="de-DE" sz="1900" b="1" dirty="0">
                  <a:solidFill>
                    <a:srgbClr val="0033CC"/>
                  </a:solidFill>
                  <a:latin typeface="Calibri" panose="020F0502020204030204" pitchFamily="34" charset="0"/>
                  <a:cs typeface="Calibri" panose="020F0502020204030204" pitchFamily="34" charset="0"/>
                </a:rPr>
                <a:t>-</a:t>
              </a:r>
              <a:r>
                <a:rPr lang="en-US" altLang="de-DE" sz="1900" b="1" dirty="0">
                  <a:solidFill>
                    <a:srgbClr val="0033CC"/>
                  </a:solidFill>
                  <a:latin typeface="Calibri" panose="020F0502020204030204" pitchFamily="34" charset="0"/>
                  <a:cs typeface="Calibri" panose="020F0502020204030204" pitchFamily="34" charset="0"/>
                </a:rPr>
                <a:t>ray’</a:t>
              </a:r>
              <a:endParaRPr lang="en-US" altLang="de-DE" sz="1900" b="1" baseline="30000" dirty="0">
                <a:solidFill>
                  <a:srgbClr val="0033CC"/>
                </a:solidFill>
                <a:latin typeface="Calibri" panose="020F0502020204030204" pitchFamily="34" charset="0"/>
                <a:cs typeface="Calibri" panose="020F0502020204030204" pitchFamily="34" charset="0"/>
              </a:endParaRPr>
            </a:p>
          </p:txBody>
        </p:sp>
        <p:sp>
          <p:nvSpPr>
            <p:cNvPr id="24621" name="Line 38"/>
            <p:cNvSpPr>
              <a:spLocks noChangeShapeType="1"/>
            </p:cNvSpPr>
            <p:nvPr/>
          </p:nvSpPr>
          <p:spPr bwMode="auto">
            <a:xfrm>
              <a:off x="1836738" y="5383213"/>
              <a:ext cx="935038" cy="0"/>
            </a:xfrm>
            <a:prstGeom prst="line">
              <a:avLst/>
            </a:prstGeom>
            <a:noFill/>
            <a:ln w="22225">
              <a:solidFill>
                <a:schemeClr val="tx1"/>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22" name="Line 39"/>
            <p:cNvSpPr>
              <a:spLocks noChangeShapeType="1"/>
            </p:cNvSpPr>
            <p:nvPr/>
          </p:nvSpPr>
          <p:spPr bwMode="auto">
            <a:xfrm flipV="1">
              <a:off x="1835150" y="3789363"/>
              <a:ext cx="1657350"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6" name="Text Box 33"/>
            <p:cNvSpPr txBox="1">
              <a:spLocks noChangeArrowheads="1"/>
            </p:cNvSpPr>
            <p:nvPr/>
          </p:nvSpPr>
          <p:spPr bwMode="auto">
            <a:xfrm>
              <a:off x="2555081" y="4639064"/>
              <a:ext cx="10093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latin typeface="Calibri" panose="020F0502020204030204" pitchFamily="34" charset="0"/>
                  <a:cs typeface="Calibri" panose="020F0502020204030204" pitchFamily="34" charset="0"/>
                </a:rPr>
                <a:t>Material</a:t>
              </a:r>
            </a:p>
            <a:p>
              <a:pPr algn="l">
                <a:spcBef>
                  <a:spcPts val="0"/>
                </a:spcBef>
              </a:pPr>
              <a:r>
                <a:rPr lang="en-US" altLang="de-DE" sz="1700" b="1" i="1" dirty="0" err="1">
                  <a:latin typeface="Calibri" panose="020F0502020204030204" pitchFamily="34" charset="0"/>
                  <a:cs typeface="Calibri" panose="020F0502020204030204" pitchFamily="34" charset="0"/>
                </a:rPr>
                <a:t>Z</a:t>
              </a:r>
              <a:r>
                <a:rPr lang="en-US" altLang="de-DE" sz="1700" b="1" i="1" baseline="-25000" dirty="0" err="1">
                  <a:latin typeface="Calibri" panose="020F0502020204030204" pitchFamily="34" charset="0"/>
                  <a:cs typeface="Calibri" panose="020F0502020204030204" pitchFamily="34" charset="0"/>
                </a:rPr>
                <a:t>t</a:t>
              </a:r>
              <a:r>
                <a:rPr lang="en-US" altLang="de-DE" sz="1700" b="1" i="1" dirty="0">
                  <a:latin typeface="Calibri" panose="020F0502020204030204" pitchFamily="34" charset="0"/>
                  <a:cs typeface="Calibri" panose="020F0502020204030204" pitchFamily="34" charset="0"/>
                </a:rPr>
                <a:t> , A</a:t>
              </a:r>
              <a:r>
                <a:rPr lang="en-US" altLang="de-DE" sz="1700" b="1" i="1" baseline="-25000" dirty="0">
                  <a:latin typeface="Calibri" panose="020F0502020204030204" pitchFamily="34" charset="0"/>
                  <a:cs typeface="Calibri" panose="020F0502020204030204" pitchFamily="34" charset="0"/>
                </a:rPr>
                <a:t>t</a:t>
              </a:r>
              <a:r>
                <a:rPr lang="en-US" altLang="de-DE" sz="1700" b="1" i="1" dirty="0">
                  <a:latin typeface="Calibri" panose="020F0502020204030204" pitchFamily="34" charset="0"/>
                  <a:cs typeface="Calibri" panose="020F0502020204030204" pitchFamily="34" charset="0"/>
                </a:rPr>
                <a:t> , </a:t>
              </a:r>
              <a:r>
                <a:rPr lang="en-US" altLang="de-DE" sz="1700" b="1" i="1" dirty="0">
                  <a:latin typeface="Calibri" panose="020F0502020204030204" pitchFamily="34" charset="0"/>
                  <a:cs typeface="Calibri" panose="020F0502020204030204" pitchFamily="34" charset="0"/>
                  <a:sym typeface="Symbol"/>
                </a:rPr>
                <a:t></a:t>
              </a:r>
              <a:r>
                <a:rPr lang="en-US" altLang="de-DE" sz="1700" b="1" i="1" baseline="-25000" dirty="0">
                  <a:latin typeface="Calibri" panose="020F0502020204030204" pitchFamily="34" charset="0"/>
                  <a:cs typeface="Calibri" panose="020F0502020204030204" pitchFamily="34" charset="0"/>
                  <a:sym typeface="Symbol"/>
                </a:rPr>
                <a:t>t</a:t>
              </a:r>
              <a:endParaRPr lang="en-US" altLang="de-DE" sz="1700" b="1" i="1"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29894272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Demands on Beam Diagnostics</a:t>
            </a:r>
          </a:p>
        </p:txBody>
      </p:sp>
      <p:sp>
        <p:nvSpPr>
          <p:cNvPr id="3077" name="Rectangle 5"/>
          <p:cNvSpPr>
            <a:spLocks noChangeArrowheads="1"/>
          </p:cNvSpPr>
          <p:nvPr/>
        </p:nvSpPr>
        <p:spPr bwMode="auto">
          <a:xfrm>
            <a:off x="104775" y="747904"/>
            <a:ext cx="9329060" cy="759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2200" b="1" dirty="0">
                <a:solidFill>
                  <a:srgbClr val="0000FF"/>
                </a:solidFill>
                <a:latin typeface="Calibri" panose="020F0502020204030204" pitchFamily="34" charset="0"/>
              </a:rPr>
              <a:t>Diagnostics is the ’sensory organs’ for a real beam in a real environment.</a:t>
            </a:r>
          </a:p>
          <a:p>
            <a:pPr algn="l">
              <a:spcBef>
                <a:spcPts val="400"/>
              </a:spcBef>
            </a:pPr>
            <a:r>
              <a:rPr lang="en-US" dirty="0">
                <a:latin typeface="Calibri" panose="020F0502020204030204" pitchFamily="34" charset="0"/>
                <a:sym typeface="Symbol"/>
              </a:rPr>
              <a:t>(Referring to lecture by Volker </a:t>
            </a:r>
            <a:r>
              <a:rPr lang="en-US" dirty="0" err="1">
                <a:latin typeface="Calibri" panose="020F0502020204030204" pitchFamily="34" charset="0"/>
                <a:sym typeface="Symbol"/>
              </a:rPr>
              <a:t>Ziemann</a:t>
            </a:r>
            <a:r>
              <a:rPr lang="en-US" dirty="0">
                <a:latin typeface="Calibri" panose="020F0502020204030204" pitchFamily="34" charset="0"/>
                <a:sym typeface="Symbol"/>
              </a:rPr>
              <a:t> about </a:t>
            </a:r>
            <a:r>
              <a:rPr lang="en-US" dirty="0">
                <a:latin typeface="Calibri" panose="020F0502020204030204" pitchFamily="34" charset="0"/>
              </a:rPr>
              <a:t>‘Detecting imperfections to enable corrections’)</a:t>
            </a:r>
          </a:p>
        </p:txBody>
      </p:sp>
      <p:sp>
        <p:nvSpPr>
          <p:cNvPr id="217094" name="Rectangle 6"/>
          <p:cNvSpPr>
            <a:spLocks noChangeArrowheads="1"/>
          </p:cNvSpPr>
          <p:nvPr/>
        </p:nvSpPr>
        <p:spPr bwMode="auto">
          <a:xfrm>
            <a:off x="164423" y="1525456"/>
            <a:ext cx="9269412" cy="227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r>
              <a:rPr lang="en-US" sz="2000" b="1" dirty="0">
                <a:solidFill>
                  <a:srgbClr val="0000FF"/>
                </a:solidFill>
                <a:latin typeface="Calibri" panose="020F0502020204030204" pitchFamily="34" charset="0"/>
              </a:rPr>
              <a:t>Different demands lead to different installations:</a:t>
            </a:r>
          </a:p>
          <a:p>
            <a:pPr algn="l">
              <a:lnSpc>
                <a:spcPct val="70000"/>
              </a:lnSpc>
              <a:buFont typeface="Wingdings" pitchFamily="2" charset="2"/>
              <a:buChar char="Ø"/>
            </a:pPr>
            <a:r>
              <a:rPr lang="en-US" dirty="0">
                <a:latin typeface="Calibri" panose="020F0502020204030204" pitchFamily="34" charset="0"/>
              </a:rPr>
              <a:t> </a:t>
            </a:r>
            <a:r>
              <a:rPr lang="en-US" b="1" dirty="0">
                <a:solidFill>
                  <a:srgbClr val="0000FF"/>
                </a:solidFill>
                <a:latin typeface="Calibri" panose="020F0502020204030204" pitchFamily="34" charset="0"/>
              </a:rPr>
              <a:t>Quick, non-destructive measurements leading to a single number or simple plots</a:t>
            </a:r>
          </a:p>
          <a:p>
            <a:pPr algn="l">
              <a:lnSpc>
                <a:spcPct val="60000"/>
              </a:lnSpc>
            </a:pPr>
            <a:r>
              <a:rPr lang="en-US" dirty="0">
                <a:latin typeface="Calibri" panose="020F0502020204030204" pitchFamily="34" charset="0"/>
              </a:rPr>
              <a:t>     Used as a check for online information. Reliable technologies have to be used</a:t>
            </a:r>
          </a:p>
          <a:p>
            <a:pPr algn="l">
              <a:lnSpc>
                <a:spcPct val="60000"/>
              </a:lnSpc>
            </a:pPr>
            <a:r>
              <a:rPr lang="en-US" dirty="0">
                <a:latin typeface="Calibri" panose="020F0502020204030204" pitchFamily="34" charset="0"/>
              </a:rPr>
              <a:t>     </a:t>
            </a:r>
            <a:r>
              <a:rPr lang="en-US" b="1" i="1" dirty="0">
                <a:solidFill>
                  <a:srgbClr val="008000"/>
                </a:solidFill>
                <a:latin typeface="Calibri" panose="020F0502020204030204" pitchFamily="34" charset="0"/>
              </a:rPr>
              <a:t>Example:</a:t>
            </a:r>
            <a:r>
              <a:rPr lang="en-US" b="1" dirty="0">
                <a:solidFill>
                  <a:srgbClr val="008000"/>
                </a:solidFill>
                <a:latin typeface="Calibri" panose="020F0502020204030204" pitchFamily="34" charset="0"/>
              </a:rPr>
              <a:t> Current measurement by transformers</a:t>
            </a:r>
          </a:p>
          <a:p>
            <a:pPr algn="l">
              <a:lnSpc>
                <a:spcPct val="70000"/>
              </a:lnSpc>
              <a:buFont typeface="Wingdings" pitchFamily="2" charset="2"/>
              <a:buChar char="Ø"/>
            </a:pPr>
            <a:r>
              <a:rPr lang="en-US" dirty="0">
                <a:latin typeface="Calibri" panose="020F0502020204030204" pitchFamily="34" charset="0"/>
              </a:rPr>
              <a:t> </a:t>
            </a:r>
            <a:r>
              <a:rPr lang="en-US" b="1" dirty="0">
                <a:solidFill>
                  <a:srgbClr val="0000FF"/>
                </a:solidFill>
                <a:latin typeface="Calibri" panose="020F0502020204030204" pitchFamily="34" charset="0"/>
              </a:rPr>
              <a:t>Complex instruments for severe malfunctions, accelerator commissioning &amp; development</a:t>
            </a:r>
          </a:p>
          <a:p>
            <a:pPr algn="l">
              <a:lnSpc>
                <a:spcPct val="60000"/>
              </a:lnSpc>
            </a:pPr>
            <a:r>
              <a:rPr lang="en-US" dirty="0">
                <a:latin typeface="Calibri" panose="020F0502020204030204" pitchFamily="34" charset="0"/>
              </a:rPr>
              <a:t>     The instrumentation might be destructive and complex</a:t>
            </a:r>
          </a:p>
          <a:p>
            <a:pPr algn="l">
              <a:lnSpc>
                <a:spcPct val="60000"/>
              </a:lnSpc>
            </a:pPr>
            <a:r>
              <a:rPr lang="en-US" dirty="0">
                <a:latin typeface="Calibri" panose="020F0502020204030204" pitchFamily="34" charset="0"/>
              </a:rPr>
              <a:t>     </a:t>
            </a:r>
            <a:r>
              <a:rPr lang="en-US" b="1" i="1" dirty="0">
                <a:solidFill>
                  <a:srgbClr val="008000"/>
                </a:solidFill>
                <a:latin typeface="Calibri" panose="020F0502020204030204" pitchFamily="34" charset="0"/>
              </a:rPr>
              <a:t>Example:</a:t>
            </a:r>
            <a:r>
              <a:rPr lang="en-US" b="1" dirty="0">
                <a:solidFill>
                  <a:srgbClr val="008000"/>
                </a:solidFill>
                <a:latin typeface="Calibri" panose="020F0502020204030204" pitchFamily="34" charset="0"/>
              </a:rPr>
              <a:t> Emittance determination, tune measurement</a:t>
            </a:r>
          </a:p>
        </p:txBody>
      </p:sp>
      <p:sp>
        <p:nvSpPr>
          <p:cNvPr id="8" name="Rectangle 6"/>
          <p:cNvSpPr>
            <a:spLocks noChangeArrowheads="1"/>
          </p:cNvSpPr>
          <p:nvPr/>
        </p:nvSpPr>
        <p:spPr bwMode="auto">
          <a:xfrm>
            <a:off x="164423" y="4211689"/>
            <a:ext cx="9269412" cy="1219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lnSpc>
                <a:spcPct val="60000"/>
              </a:lnSpc>
            </a:pPr>
            <a:r>
              <a:rPr lang="en-US" b="1" dirty="0">
                <a:solidFill>
                  <a:srgbClr val="0000FF"/>
                </a:solidFill>
                <a:latin typeface="Calibri" panose="020F0502020204030204" pitchFamily="34" charset="0"/>
              </a:rPr>
              <a:t>General usage of beam instrumentation:</a:t>
            </a:r>
            <a:endParaRPr lang="en-US" dirty="0">
              <a:latin typeface="Calibri" panose="020F0502020204030204" pitchFamily="34" charset="0"/>
            </a:endParaRPr>
          </a:p>
          <a:p>
            <a:pPr marL="285750" indent="-285750" algn="l">
              <a:lnSpc>
                <a:spcPct val="60000"/>
              </a:lnSpc>
              <a:buFont typeface="Wingdings" panose="05000000000000000000" pitchFamily="2" charset="2"/>
              <a:buChar char="Ø"/>
            </a:pPr>
            <a:r>
              <a:rPr lang="en-US" dirty="0">
                <a:latin typeface="Calibri" panose="020F0502020204030204" pitchFamily="34" charset="0"/>
              </a:rPr>
              <a:t>Monitoring of beam parameters for operation, beam alignment &amp; </a:t>
            </a:r>
            <a:r>
              <a:rPr lang="en-US" dirty="0" err="1">
                <a:latin typeface="Calibri" panose="020F0502020204030204" pitchFamily="34" charset="0"/>
              </a:rPr>
              <a:t>accel</a:t>
            </a:r>
            <a:r>
              <a:rPr lang="en-US" dirty="0">
                <a:latin typeface="Calibri" panose="020F0502020204030204" pitchFamily="34" charset="0"/>
              </a:rPr>
              <a:t>. development</a:t>
            </a:r>
          </a:p>
          <a:p>
            <a:pPr algn="l">
              <a:lnSpc>
                <a:spcPct val="70000"/>
              </a:lnSpc>
              <a:buFont typeface="Wingdings" pitchFamily="2" charset="2"/>
              <a:buChar char="Ø"/>
            </a:pPr>
            <a:r>
              <a:rPr lang="en-US" dirty="0">
                <a:latin typeface="Calibri" panose="020F0502020204030204" pitchFamily="34" charset="0"/>
              </a:rPr>
              <a:t>  Instruments for automatic, active beam control </a:t>
            </a:r>
          </a:p>
          <a:p>
            <a:pPr algn="l">
              <a:lnSpc>
                <a:spcPct val="60000"/>
              </a:lnSpc>
            </a:pPr>
            <a:r>
              <a:rPr lang="en-US" i="1" dirty="0">
                <a:solidFill>
                  <a:srgbClr val="008000"/>
                </a:solidFill>
                <a:latin typeface="Calibri" panose="020F0502020204030204" pitchFamily="34" charset="0"/>
              </a:rPr>
              <a:t>     </a:t>
            </a:r>
            <a:r>
              <a:rPr lang="en-US" b="1" i="1" dirty="0">
                <a:solidFill>
                  <a:srgbClr val="008000"/>
                </a:solidFill>
                <a:latin typeface="Calibri" panose="020F0502020204030204" pitchFamily="34" charset="0"/>
              </a:rPr>
              <a:t>Example:</a:t>
            </a:r>
            <a:r>
              <a:rPr lang="en-US" b="1" dirty="0">
                <a:solidFill>
                  <a:srgbClr val="008000"/>
                </a:solidFill>
                <a:latin typeface="Calibri" panose="020F0502020204030204" pitchFamily="34" charset="0"/>
              </a:rPr>
              <a:t> Closed orbit feedback at synchrotrons using position measurement by BPMs</a:t>
            </a:r>
          </a:p>
        </p:txBody>
      </p:sp>
    </p:spTree>
    <p:extLst>
      <p:ext uri="{BB962C8B-B14F-4D97-AF65-F5344CB8AC3E}">
        <p14:creationId xmlns:p14="http://schemas.microsoft.com/office/powerpoint/2010/main" val="16968364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4"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Faraday Cups for Beam Charge Measurement</a:t>
            </a:r>
          </a:p>
        </p:txBody>
      </p:sp>
      <p:sp>
        <p:nvSpPr>
          <p:cNvPr id="2253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2533" name="Text Box 4"/>
          <p:cNvSpPr txBox="1">
            <a:spLocks noChangeArrowheads="1"/>
          </p:cNvSpPr>
          <p:nvPr/>
        </p:nvSpPr>
        <p:spPr bwMode="auto">
          <a:xfrm>
            <a:off x="106090" y="836712"/>
            <a:ext cx="605822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b="1" dirty="0">
                <a:solidFill>
                  <a:srgbClr val="0000CC"/>
                </a:solidFill>
                <a:latin typeface="Calibri" panose="020F0502020204030204" pitchFamily="34" charset="0"/>
                <a:sym typeface="Wingdings" pitchFamily="2" charset="2"/>
              </a:rPr>
              <a:t>The beam particles are collected inside a metal cup</a:t>
            </a:r>
          </a:p>
          <a:p>
            <a:pPr algn="l">
              <a:spcBef>
                <a:spcPct val="0"/>
              </a:spcBef>
            </a:pPr>
            <a:r>
              <a:rPr lang="en-US" altLang="de-DE" b="1" dirty="0">
                <a:solidFill>
                  <a:srgbClr val="0000CC"/>
                </a:solidFill>
                <a:latin typeface="Calibri" panose="020F0502020204030204" pitchFamily="34" charset="0"/>
                <a:sym typeface="Wingdings" pitchFamily="2" charset="2"/>
              </a:rPr>
              <a:t> </a:t>
            </a:r>
            <a:r>
              <a:rPr lang="en-US" altLang="de-DE" b="1" dirty="0">
                <a:solidFill>
                  <a:srgbClr val="0000CC"/>
                </a:solidFill>
                <a:latin typeface="Calibri" panose="020F0502020204030204" pitchFamily="34" charset="0"/>
                <a:sym typeface="Symbol" pitchFamily="18" charset="2"/>
              </a:rPr>
              <a:t></a:t>
            </a:r>
            <a:r>
              <a:rPr lang="en-US" altLang="de-DE" b="1" dirty="0">
                <a:solidFill>
                  <a:srgbClr val="0000CC"/>
                </a:solidFill>
                <a:latin typeface="Calibri" panose="020F0502020204030204" pitchFamily="34" charset="0"/>
                <a:sym typeface="Wingdings" pitchFamily="2" charset="2"/>
              </a:rPr>
              <a:t> The beam’s charge are recorded as a function of time.</a:t>
            </a:r>
            <a:endParaRPr lang="en-US" altLang="de-DE" b="1" dirty="0">
              <a:solidFill>
                <a:srgbClr val="0000CC"/>
              </a:solidFill>
              <a:latin typeface="Calibri" panose="020F0502020204030204" pitchFamily="34" charset="0"/>
            </a:endParaRPr>
          </a:p>
        </p:txBody>
      </p:sp>
      <p:sp>
        <p:nvSpPr>
          <p:cNvPr id="22535" name="Text Box 7"/>
          <p:cNvSpPr txBox="1">
            <a:spLocks noChangeArrowheads="1"/>
          </p:cNvSpPr>
          <p:nvPr/>
        </p:nvSpPr>
        <p:spPr bwMode="auto">
          <a:xfrm>
            <a:off x="5644053" y="828338"/>
            <a:ext cx="34999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cup is moved in the beam pass </a:t>
            </a:r>
            <a:r>
              <a:rPr lang="en-US" altLang="de-DE" dirty="0">
                <a:latin typeface="Calibri" panose="020F0502020204030204" pitchFamily="34" charset="0"/>
                <a:cs typeface="Arial" charset="0"/>
                <a:sym typeface="Symbol" panose="05050102010706020507" pitchFamily="18" charset="2"/>
              </a:rPr>
              <a:t> </a:t>
            </a:r>
            <a:r>
              <a:rPr lang="en-US" altLang="de-DE" dirty="0">
                <a:latin typeface="Calibri" panose="020F0502020204030204" pitchFamily="34" charset="0"/>
                <a:cs typeface="Arial" charset="0"/>
              </a:rPr>
              <a:t> destructive device</a:t>
            </a:r>
          </a:p>
        </p:txBody>
      </p:sp>
      <mc:AlternateContent xmlns:mc="http://schemas.openxmlformats.org/markup-compatibility/2006" xmlns:a14="http://schemas.microsoft.com/office/drawing/2010/main">
        <mc:Choice Requires="a14">
          <p:sp>
            <p:nvSpPr>
              <p:cNvPr id="244745" name="Text Box 9"/>
              <p:cNvSpPr txBox="1">
                <a:spLocks noChangeArrowheads="1"/>
              </p:cNvSpPr>
              <p:nvPr/>
            </p:nvSpPr>
            <p:spPr bwMode="auto">
              <a:xfrm>
                <a:off x="255587" y="4445934"/>
                <a:ext cx="6122385" cy="1802416"/>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rPr>
                  <a:t>Currents down  to 10 </a:t>
                </a:r>
                <a:r>
                  <a:rPr lang="en-US" altLang="de-DE" b="1" dirty="0" err="1">
                    <a:solidFill>
                      <a:srgbClr val="0000FF"/>
                    </a:solidFill>
                    <a:latin typeface="Calibri" panose="020F0502020204030204" pitchFamily="34" charset="0"/>
                  </a:rPr>
                  <a:t>pA</a:t>
                </a:r>
                <a:r>
                  <a:rPr lang="en-US" altLang="de-DE" b="1" dirty="0">
                    <a:solidFill>
                      <a:srgbClr val="0000FF"/>
                    </a:solidFill>
                    <a:latin typeface="Calibri" panose="020F0502020204030204" pitchFamily="34" charset="0"/>
                  </a:rPr>
                  <a:t> with bandwidth of 100 Hz!</a:t>
                </a:r>
              </a:p>
              <a:p>
                <a:pPr algn="l">
                  <a:spcBef>
                    <a:spcPts val="500"/>
                  </a:spcBef>
                </a:pPr>
                <a:r>
                  <a:rPr lang="en-US" altLang="de-DE" dirty="0">
                    <a:latin typeface="Calibri" panose="020F0502020204030204" pitchFamily="34" charset="0"/>
                  </a:rPr>
                  <a:t>To prevent for secondary electrons leaving the cup</a:t>
                </a:r>
              </a:p>
              <a:p>
                <a:pPr algn="l">
                  <a:spcBef>
                    <a:spcPts val="500"/>
                  </a:spcBef>
                </a:pPr>
                <a:r>
                  <a:rPr lang="en-US" altLang="de-DE" b="1" dirty="0">
                    <a:solidFill>
                      <a:srgbClr val="CC0066"/>
                    </a:solidFill>
                    <a:latin typeface="Calibri" panose="020F0502020204030204" pitchFamily="34" charset="0"/>
                  </a:rPr>
                  <a:t>Magnetic field: </a:t>
                </a:r>
                <a:r>
                  <a:rPr lang="en-US" altLang="de-DE" dirty="0">
                    <a:latin typeface="Calibri" panose="020F0502020204030204" pitchFamily="34" charset="0"/>
                  </a:rPr>
                  <a:t>The central field is </a:t>
                </a:r>
                <a:r>
                  <a:rPr lang="en-US" altLang="de-DE" b="1" i="1" dirty="0">
                    <a:latin typeface="Calibri" panose="020F0502020204030204" pitchFamily="34" charset="0"/>
                  </a:rPr>
                  <a:t>B</a:t>
                </a:r>
                <a:r>
                  <a:rPr lang="en-US" altLang="de-DE" dirty="0">
                    <a:latin typeface="Calibri" panose="020F0502020204030204" pitchFamily="34" charset="0"/>
                  </a:rPr>
                  <a:t> </a:t>
                </a:r>
                <a:r>
                  <a:rPr lang="en-US" altLang="de-DE" dirty="0">
                    <a:latin typeface="Calibri" panose="020F0502020204030204" pitchFamily="34" charset="0"/>
                    <a:sym typeface="Symbol"/>
                  </a:rPr>
                  <a:t></a:t>
                </a:r>
                <a:r>
                  <a:rPr lang="en-US" altLang="de-DE" dirty="0">
                    <a:latin typeface="Calibri" panose="020F0502020204030204" pitchFamily="34" charset="0"/>
                  </a:rPr>
                  <a:t> 10 </a:t>
                </a:r>
                <a:r>
                  <a:rPr lang="en-US" altLang="de-DE" dirty="0" err="1">
                    <a:latin typeface="Calibri" panose="020F0502020204030204" pitchFamily="34" charset="0"/>
                  </a:rPr>
                  <a:t>mT</a:t>
                </a:r>
                <a:r>
                  <a:rPr lang="en-US" altLang="de-DE" dirty="0">
                    <a:latin typeface="Calibri" panose="020F0502020204030204" pitchFamily="34" charset="0"/>
                  </a:rPr>
                  <a:t> </a:t>
                </a:r>
              </a:p>
              <a:p>
                <a:pPr algn="l">
                  <a:spcBef>
                    <a:spcPts val="500"/>
                  </a:spcBef>
                </a:pPr>
                <a:r>
                  <a:rPr lang="en-US" altLang="de-DE" dirty="0">
                    <a:latin typeface="Calibri" panose="020F0502020204030204" pitchFamily="34" charset="0"/>
                    <a:sym typeface="Symbol"/>
                  </a:rPr>
                  <a:t> for </a:t>
                </a:r>
                <a14:m>
                  <m:oMath xmlns:m="http://schemas.openxmlformats.org/officeDocument/2006/math">
                    <m:sSub>
                      <m:sSubPr>
                        <m:ctrlPr>
                          <a:rPr lang="en-US" altLang="de-DE" i="1" smtClean="0">
                            <a:latin typeface="Cambria Math" panose="02040503050406030204" pitchFamily="18" charset="0"/>
                            <a:sym typeface="Symbol"/>
                          </a:rPr>
                        </m:ctrlPr>
                      </m:sSubPr>
                      <m:e>
                        <m:r>
                          <a:rPr lang="de-DE" altLang="de-DE" b="0" i="1" smtClean="0">
                            <a:latin typeface="Cambria Math" panose="02040503050406030204" pitchFamily="18" charset="0"/>
                            <a:sym typeface="Symbol"/>
                          </a:rPr>
                          <m:t>𝐸</m:t>
                        </m:r>
                      </m:e>
                      <m:sub>
                        <m:r>
                          <a:rPr lang="en-US" altLang="de-DE" i="1" smtClean="0">
                            <a:latin typeface="Cambria Math" panose="02040503050406030204" pitchFamily="18" charset="0"/>
                            <a:ea typeface="Cambria Math" panose="02040503050406030204" pitchFamily="18" charset="0"/>
                            <a:sym typeface="Symbol"/>
                          </a:rPr>
                          <m:t>⊥</m:t>
                        </m:r>
                      </m:sub>
                    </m:sSub>
                    <m:r>
                      <a:rPr lang="de-DE" altLang="de-DE" b="0" i="1" smtClean="0">
                        <a:latin typeface="Cambria Math" panose="02040503050406030204" pitchFamily="18" charset="0"/>
                        <a:sym typeface="Symbol"/>
                      </a:rPr>
                      <m:t>=10 </m:t>
                    </m:r>
                    <m:r>
                      <m:rPr>
                        <m:sty m:val="p"/>
                      </m:rPr>
                      <a:rPr lang="de-DE" altLang="de-DE" b="0" i="0" smtClean="0">
                        <a:latin typeface="Cambria Math" panose="02040503050406030204" pitchFamily="18" charset="0"/>
                        <a:sym typeface="Symbol"/>
                      </a:rPr>
                      <m:t>eV</m:t>
                    </m:r>
                    <m:r>
                      <a:rPr lang="de-DE" altLang="de-DE" b="0" i="1" smtClean="0">
                        <a:latin typeface="Cambria Math" panose="02040503050406030204" pitchFamily="18" charset="0"/>
                        <a:sym typeface="Symbol"/>
                      </a:rPr>
                      <m:t> = </m:t>
                    </m:r>
                    <m:box>
                      <m:boxPr>
                        <m:ctrlPr>
                          <a:rPr lang="de-DE" altLang="de-DE" b="0" i="1" smtClean="0">
                            <a:latin typeface="Cambria Math" panose="02040503050406030204" pitchFamily="18" charset="0"/>
                            <a:sym typeface="Symbol"/>
                          </a:rPr>
                        </m:ctrlPr>
                      </m:boxPr>
                      <m:e>
                        <m:argPr>
                          <m:argSz m:val="-1"/>
                        </m:argPr>
                        <m:f>
                          <m:fPr>
                            <m:ctrlPr>
                              <a:rPr lang="de-DE" altLang="de-DE" b="0" i="1" smtClean="0">
                                <a:latin typeface="Cambria Math" panose="02040503050406030204" pitchFamily="18" charset="0"/>
                                <a:sym typeface="Symbol"/>
                              </a:rPr>
                            </m:ctrlPr>
                          </m:fPr>
                          <m:num>
                            <m:r>
                              <a:rPr lang="de-DE" altLang="de-DE" b="0" i="1" smtClean="0">
                                <a:latin typeface="Cambria Math" panose="02040503050406030204" pitchFamily="18" charset="0"/>
                                <a:sym typeface="Symbol"/>
                              </a:rPr>
                              <m:t>1</m:t>
                            </m:r>
                          </m:num>
                          <m:den>
                            <m:r>
                              <a:rPr lang="de-DE" altLang="de-DE" b="0" i="1" smtClean="0">
                                <a:latin typeface="Cambria Math" panose="02040503050406030204" pitchFamily="18" charset="0"/>
                                <a:sym typeface="Symbol"/>
                              </a:rPr>
                              <m:t>2</m:t>
                            </m:r>
                          </m:den>
                        </m:f>
                        <m:r>
                          <a:rPr lang="de-DE" altLang="de-DE" b="0" i="1" smtClean="0">
                            <a:latin typeface="Cambria Math" panose="02040503050406030204" pitchFamily="18" charset="0"/>
                            <a:sym typeface="Symbol"/>
                          </a:rPr>
                          <m:t> </m:t>
                        </m:r>
                        <m:r>
                          <a:rPr lang="de-DE" altLang="de-DE" b="0" i="1" smtClean="0">
                            <a:latin typeface="Cambria Math" panose="02040503050406030204" pitchFamily="18" charset="0"/>
                            <a:sym typeface="Symbol"/>
                          </a:rPr>
                          <m:t>𝑚</m:t>
                        </m:r>
                        <m:r>
                          <a:rPr lang="de-DE" altLang="de-DE" b="0" i="1" smtClean="0">
                            <a:latin typeface="Cambria Math" panose="02040503050406030204" pitchFamily="18" charset="0"/>
                            <a:sym typeface="Symbol"/>
                          </a:rPr>
                          <m:t> </m:t>
                        </m:r>
                        <m:sSubSup>
                          <m:sSubSupPr>
                            <m:ctrlPr>
                              <a:rPr lang="de-DE" altLang="de-DE" b="0" i="1" smtClean="0">
                                <a:latin typeface="Cambria Math" panose="02040503050406030204" pitchFamily="18" charset="0"/>
                                <a:sym typeface="Symbol"/>
                              </a:rPr>
                            </m:ctrlPr>
                          </m:sSubSupPr>
                          <m:e>
                            <m:r>
                              <a:rPr lang="de-DE" altLang="de-DE" b="0" i="1" smtClean="0">
                                <a:latin typeface="Cambria Math" panose="02040503050406030204" pitchFamily="18" charset="0"/>
                                <a:sym typeface="Symbol"/>
                              </a:rPr>
                              <m:t>𝑣</m:t>
                            </m:r>
                          </m:e>
                          <m:sub>
                            <m:r>
                              <a:rPr lang="de-DE" altLang="de-DE" b="0" i="1" smtClean="0">
                                <a:latin typeface="Cambria Math" panose="02040503050406030204" pitchFamily="18" charset="0"/>
                                <a:ea typeface="Cambria Math" panose="02040503050406030204" pitchFamily="18" charset="0"/>
                                <a:sym typeface="Symbol"/>
                              </a:rPr>
                              <m:t>⊥</m:t>
                            </m:r>
                          </m:sub>
                          <m:sup>
                            <m:r>
                              <a:rPr lang="de-DE" altLang="de-DE" b="0" i="1" smtClean="0">
                                <a:latin typeface="Cambria Math" panose="02040503050406030204" pitchFamily="18" charset="0"/>
                                <a:sym typeface="Symbol"/>
                              </a:rPr>
                              <m:t>2</m:t>
                            </m:r>
                          </m:sup>
                        </m:sSubSup>
                      </m:e>
                    </m:box>
                  </m:oMath>
                </a14:m>
                <a:r>
                  <a:rPr lang="en-US" altLang="de-DE" dirty="0">
                    <a:latin typeface="Calibri" panose="020F0502020204030204" pitchFamily="34" charset="0"/>
                    <a:sym typeface="Symbol"/>
                  </a:rPr>
                  <a:t>  </a:t>
                </a:r>
                <a14:m>
                  <m:oMath xmlns:m="http://schemas.openxmlformats.org/officeDocument/2006/math">
                    <m:sSub>
                      <m:sSubPr>
                        <m:ctrlPr>
                          <a:rPr lang="en-US" altLang="de-DE" sz="2000" i="1" smtClean="0">
                            <a:latin typeface="Cambria Math" panose="02040503050406030204" pitchFamily="18" charset="0"/>
                            <a:sym typeface="Symbol"/>
                          </a:rPr>
                        </m:ctrlPr>
                      </m:sSubPr>
                      <m:e>
                        <m:r>
                          <a:rPr lang="de-DE" altLang="de-DE" sz="2000" b="0" i="1" smtClean="0">
                            <a:latin typeface="Cambria Math"/>
                            <a:sym typeface="Symbol"/>
                          </a:rPr>
                          <m:t>𝑟</m:t>
                        </m:r>
                      </m:e>
                      <m:sub>
                        <m:r>
                          <a:rPr lang="de-DE" altLang="de-DE" sz="2000" b="0" i="1" smtClean="0">
                            <a:latin typeface="Cambria Math"/>
                            <a:sym typeface="Symbol"/>
                          </a:rPr>
                          <m:t>𝑐</m:t>
                        </m:r>
                      </m:sub>
                    </m:sSub>
                    <m:r>
                      <a:rPr lang="de-DE" altLang="de-DE" sz="2000" b="0" i="1" smtClean="0">
                        <a:latin typeface="Cambria Math"/>
                        <a:sym typeface="Symbol"/>
                      </a:rPr>
                      <m:t>= </m:t>
                    </m:r>
                    <m:box>
                      <m:boxPr>
                        <m:ctrlPr>
                          <a:rPr lang="de-DE" altLang="de-DE" sz="2000" b="0" i="1" smtClean="0">
                            <a:latin typeface="Cambria Math" panose="02040503050406030204" pitchFamily="18" charset="0"/>
                            <a:sym typeface="Symbol"/>
                          </a:rPr>
                        </m:ctrlPr>
                      </m:boxPr>
                      <m:e>
                        <m:argPr>
                          <m:argSz m:val="-1"/>
                        </m:argPr>
                        <m:f>
                          <m:fPr>
                            <m:ctrlPr>
                              <a:rPr lang="de-DE" altLang="de-DE" sz="2000" b="0" i="1" smtClean="0">
                                <a:latin typeface="Cambria Math" panose="02040503050406030204" pitchFamily="18" charset="0"/>
                                <a:sym typeface="Symbol"/>
                              </a:rPr>
                            </m:ctrlPr>
                          </m:fPr>
                          <m:num>
                            <m:r>
                              <a:rPr lang="de-DE" altLang="de-DE" sz="2000" b="0" i="1" smtClean="0">
                                <a:latin typeface="Cambria Math"/>
                                <a:sym typeface="Symbol"/>
                              </a:rPr>
                              <m:t>𝑚</m:t>
                            </m:r>
                          </m:num>
                          <m:den>
                            <m:r>
                              <a:rPr lang="de-DE" altLang="de-DE" sz="2000" b="0" i="1" smtClean="0">
                                <a:latin typeface="Cambria Math"/>
                                <a:sym typeface="Symbol"/>
                              </a:rPr>
                              <m:t>𝑒</m:t>
                            </m:r>
                          </m:den>
                        </m:f>
                        <m:r>
                          <a:rPr lang="de-DE" altLang="de-DE" sz="2000" b="0" i="1" smtClean="0">
                            <a:latin typeface="Cambria Math" panose="02040503050406030204" pitchFamily="18" charset="0"/>
                            <a:sym typeface="Symbol"/>
                          </a:rPr>
                          <m:t> </m:t>
                        </m:r>
                        <m:r>
                          <a:rPr lang="de-DE" altLang="de-DE" sz="2000" b="0" i="1" smtClean="0">
                            <a:latin typeface="Cambria Math"/>
                            <a:ea typeface="Cambria Math"/>
                            <a:sym typeface="Symbol"/>
                          </a:rPr>
                          <m:t>∙</m:t>
                        </m:r>
                        <m:box>
                          <m:boxPr>
                            <m:ctrlPr>
                              <a:rPr lang="de-DE" altLang="de-DE" sz="2000" b="0" i="1" smtClean="0">
                                <a:latin typeface="Cambria Math" panose="02040503050406030204" pitchFamily="18" charset="0"/>
                                <a:ea typeface="Cambria Math"/>
                                <a:sym typeface="Symbol"/>
                              </a:rPr>
                            </m:ctrlPr>
                          </m:boxPr>
                          <m:e>
                            <m:argPr>
                              <m:argSz m:val="-1"/>
                            </m:argPr>
                            <m:r>
                              <m:rPr>
                                <m:brk m:alnAt="63"/>
                              </m:rPr>
                              <a:rPr lang="de-DE" altLang="de-DE" sz="2000" b="0" i="1" smtClean="0">
                                <a:latin typeface="Cambria Math" panose="02040503050406030204" pitchFamily="18" charset="0"/>
                                <a:ea typeface="Cambria Math"/>
                                <a:sym typeface="Symbol"/>
                              </a:rPr>
                              <m:t> </m:t>
                            </m:r>
                            <m:f>
                              <m:fPr>
                                <m:ctrlPr>
                                  <a:rPr lang="de-DE" altLang="de-DE" sz="2000" b="0" i="1" smtClean="0">
                                    <a:latin typeface="Cambria Math" panose="02040503050406030204" pitchFamily="18" charset="0"/>
                                    <a:ea typeface="Cambria Math"/>
                                    <a:sym typeface="Symbol"/>
                                  </a:rPr>
                                </m:ctrlPr>
                              </m:fPr>
                              <m:num>
                                <m:r>
                                  <a:rPr lang="de-DE" altLang="de-DE" sz="2000" b="0" i="1" smtClean="0">
                                    <a:latin typeface="Cambria Math" panose="02040503050406030204" pitchFamily="18" charset="0"/>
                                    <a:ea typeface="Cambria Math"/>
                                    <a:sym typeface="Symbol"/>
                                  </a:rPr>
                                  <m:t>1</m:t>
                                </m:r>
                              </m:num>
                              <m:den>
                                <m:r>
                                  <a:rPr lang="de-DE" altLang="de-DE" sz="2000" b="0" i="1" smtClean="0">
                                    <a:latin typeface="Cambria Math" panose="02040503050406030204" pitchFamily="18" charset="0"/>
                                    <a:ea typeface="Cambria Math"/>
                                    <a:sym typeface="Symbol"/>
                                  </a:rPr>
                                  <m:t>𝐵</m:t>
                                </m:r>
                              </m:den>
                            </m:f>
                            <m:r>
                              <a:rPr lang="de-DE" altLang="de-DE" sz="2000" b="0" i="1" smtClean="0">
                                <a:latin typeface="Cambria Math" panose="02040503050406030204" pitchFamily="18" charset="0"/>
                                <a:ea typeface="Cambria Math"/>
                                <a:sym typeface="Symbol"/>
                              </a:rPr>
                              <m:t> </m:t>
                            </m:r>
                            <m:r>
                              <a:rPr lang="de-DE" altLang="de-DE" sz="2000" b="0" i="1" smtClean="0">
                                <a:latin typeface="Cambria Math" panose="02040503050406030204" pitchFamily="18" charset="0"/>
                                <a:ea typeface="Cambria Math" panose="02040503050406030204" pitchFamily="18" charset="0"/>
                                <a:sym typeface="Symbol"/>
                              </a:rPr>
                              <m:t>∙ </m:t>
                            </m:r>
                          </m:e>
                        </m:box>
                        <m:sSub>
                          <m:sSubPr>
                            <m:ctrlPr>
                              <a:rPr lang="de-DE" altLang="de-DE" sz="2000" b="0" i="1" smtClean="0">
                                <a:latin typeface="Cambria Math" panose="02040503050406030204" pitchFamily="18" charset="0"/>
                                <a:ea typeface="Cambria Math"/>
                                <a:sym typeface="Symbol"/>
                              </a:rPr>
                            </m:ctrlPr>
                          </m:sSubPr>
                          <m:e>
                            <m:r>
                              <a:rPr lang="de-DE" altLang="de-DE" sz="2000" b="0" i="1" smtClean="0">
                                <a:latin typeface="Cambria Math"/>
                                <a:ea typeface="Cambria Math"/>
                                <a:sym typeface="Symbol"/>
                              </a:rPr>
                              <m:t>𝑣</m:t>
                            </m:r>
                          </m:e>
                          <m:sub>
                            <m:r>
                              <a:rPr lang="de-DE" altLang="de-DE" sz="2000" b="0" i="1" smtClean="0">
                                <a:latin typeface="Cambria Math"/>
                                <a:ea typeface="Cambria Math"/>
                                <a:sym typeface="Symbol"/>
                              </a:rPr>
                              <m:t>⊥</m:t>
                            </m:r>
                          </m:sub>
                        </m:sSub>
                      </m:e>
                    </m:box>
                    <m:r>
                      <a:rPr lang="de-DE" altLang="de-DE" sz="2000" b="0" i="1" smtClean="0">
                        <a:latin typeface="Cambria Math"/>
                        <a:ea typeface="Cambria Math"/>
                        <a:sym typeface="Symbol"/>
                      </a:rPr>
                      <m:t>≈1 </m:t>
                    </m:r>
                  </m:oMath>
                </a14:m>
                <a:r>
                  <a:rPr lang="en-US" altLang="de-DE" dirty="0">
                    <a:latin typeface="Calibri" panose="020F0502020204030204" pitchFamily="34" charset="0"/>
                    <a:sym typeface="Symbol"/>
                  </a:rPr>
                  <a:t>mm</a:t>
                </a:r>
                <a:r>
                  <a:rPr lang="en-US" altLang="de-DE" dirty="0">
                    <a:latin typeface="Calibri" panose="020F0502020204030204" pitchFamily="34" charset="0"/>
                  </a:rPr>
                  <a:t>.</a:t>
                </a:r>
              </a:p>
              <a:p>
                <a:pPr algn="l">
                  <a:spcBef>
                    <a:spcPts val="500"/>
                  </a:spcBef>
                </a:pPr>
                <a:r>
                  <a:rPr lang="en-US" altLang="de-DE" b="1" i="1" dirty="0">
                    <a:latin typeface="Calibri" panose="020F0502020204030204" pitchFamily="34" charset="0"/>
                  </a:rPr>
                  <a:t>or </a:t>
                </a:r>
                <a:r>
                  <a:rPr lang="en-US" altLang="de-DE" b="1" dirty="0">
                    <a:solidFill>
                      <a:srgbClr val="008000"/>
                    </a:solidFill>
                    <a:latin typeface="Calibri" panose="020F0502020204030204" pitchFamily="34" charset="0"/>
                  </a:rPr>
                  <a:t>Electric field: </a:t>
                </a:r>
                <a:r>
                  <a:rPr lang="en-US" altLang="de-DE" dirty="0">
                    <a:latin typeface="Calibri" panose="020F0502020204030204" pitchFamily="34" charset="0"/>
                  </a:rPr>
                  <a:t>Potential barrier at the cup entrance</a:t>
                </a:r>
                <a:r>
                  <a:rPr lang="en-US" altLang="de-DE" b="1" i="1" dirty="0">
                    <a:latin typeface="Calibri" panose="020F0502020204030204" pitchFamily="34" charset="0"/>
                  </a:rPr>
                  <a:t> U </a:t>
                </a:r>
                <a:r>
                  <a:rPr lang="en-US" altLang="de-DE" dirty="0">
                    <a:latin typeface="Calibri" panose="020F0502020204030204" pitchFamily="34" charset="0"/>
                    <a:sym typeface="Symbol"/>
                  </a:rPr>
                  <a:t> 1 kV</a:t>
                </a:r>
                <a:r>
                  <a:rPr lang="en-US" altLang="de-DE" dirty="0">
                    <a:latin typeface="Calibri" panose="020F0502020204030204" pitchFamily="34" charset="0"/>
                  </a:rPr>
                  <a:t>.</a:t>
                </a:r>
              </a:p>
            </p:txBody>
          </p:sp>
        </mc:Choice>
        <mc:Fallback xmlns="">
          <p:sp>
            <p:nvSpPr>
              <p:cNvPr id="244745" name="Text Box 9"/>
              <p:cNvSpPr txBox="1">
                <a:spLocks noRot="1" noChangeAspect="1" noMove="1" noResize="1" noEditPoints="1" noAdjustHandles="1" noChangeArrowheads="1" noChangeShapeType="1" noTextEdit="1"/>
              </p:cNvSpPr>
              <p:nvPr/>
            </p:nvSpPr>
            <p:spPr bwMode="auto">
              <a:xfrm>
                <a:off x="255587" y="4445934"/>
                <a:ext cx="6122385" cy="1802416"/>
              </a:xfrm>
              <a:prstGeom prst="rect">
                <a:avLst/>
              </a:prstGeom>
              <a:blipFill>
                <a:blip r:embed="rId3"/>
                <a:stretch>
                  <a:fillRect l="-896" t="-1689" b="-405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121858"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9732" y="1676400"/>
            <a:ext cx="5091112" cy="2624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5923046" y="1542319"/>
            <a:ext cx="3220954" cy="4164077"/>
            <a:chOff x="5923046" y="1813719"/>
            <a:chExt cx="3220954" cy="4164077"/>
          </a:xfrm>
        </p:grpSpPr>
        <p:pic>
          <p:nvPicPr>
            <p:cNvPr id="22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2488" y="1813719"/>
              <a:ext cx="3211512" cy="412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Gerade Verbindung mit Pfeil 2"/>
            <p:cNvCxnSpPr/>
            <p:nvPr/>
          </p:nvCxnSpPr>
          <p:spPr bwMode="auto">
            <a:xfrm>
              <a:off x="6377973" y="4099034"/>
              <a:ext cx="1031820" cy="386255"/>
            </a:xfrm>
            <a:prstGeom prst="straightConnector1">
              <a:avLst/>
            </a:prstGeom>
            <a:solidFill>
              <a:schemeClr val="accent1"/>
            </a:solidFill>
            <a:ln w="31750" cap="flat" cmpd="sng" algn="ctr">
              <a:solidFill>
                <a:srgbClr val="FFFF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7"/>
            <p:cNvSpPr txBox="1">
              <a:spLocks noChangeArrowheads="1"/>
            </p:cNvSpPr>
            <p:nvPr/>
          </p:nvSpPr>
          <p:spPr bwMode="auto">
            <a:xfrm rot="1428249">
              <a:off x="6492686" y="3947033"/>
              <a:ext cx="10562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FF00"/>
                  </a:solidFill>
                  <a:latin typeface="Calibri" panose="020F0502020204030204" pitchFamily="34" charset="0"/>
                  <a:cs typeface="Arial" panose="020B0604020202020204" pitchFamily="34" charset="0"/>
                </a:rPr>
                <a:t>50mm</a:t>
              </a:r>
            </a:p>
          </p:txBody>
        </p:sp>
        <p:sp>
          <p:nvSpPr>
            <p:cNvPr id="15" name="Text Box 7"/>
            <p:cNvSpPr txBox="1">
              <a:spLocks noChangeArrowheads="1"/>
            </p:cNvSpPr>
            <p:nvPr/>
          </p:nvSpPr>
          <p:spPr bwMode="auto">
            <a:xfrm>
              <a:off x="6022268" y="1875393"/>
              <a:ext cx="25372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CC0099"/>
                  </a:solidFill>
                  <a:latin typeface="Calibri" panose="020F0502020204030204" pitchFamily="34" charset="0"/>
                  <a:cs typeface="Arial" panose="020B0604020202020204" pitchFamily="34" charset="0"/>
                </a:rPr>
                <a:t>permanent  magnet</a:t>
              </a:r>
            </a:p>
          </p:txBody>
        </p:sp>
        <p:cxnSp>
          <p:nvCxnSpPr>
            <p:cNvPr id="7" name="Gerade Verbindung mit Pfeil 6"/>
            <p:cNvCxnSpPr/>
            <p:nvPr/>
          </p:nvCxnSpPr>
          <p:spPr bwMode="auto">
            <a:xfrm>
              <a:off x="6779172" y="2244725"/>
              <a:ext cx="759072" cy="743774"/>
            </a:xfrm>
            <a:prstGeom prst="straightConnector1">
              <a:avLst/>
            </a:prstGeom>
            <a:solidFill>
              <a:schemeClr val="accent1"/>
            </a:solidFill>
            <a:ln w="47625" cap="flat" cmpd="sng" algn="ctr">
              <a:solidFill>
                <a:srgbClr val="CC0099"/>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 Box 7"/>
            <p:cNvSpPr txBox="1">
              <a:spLocks noChangeArrowheads="1"/>
            </p:cNvSpPr>
            <p:nvPr/>
          </p:nvSpPr>
          <p:spPr bwMode="auto">
            <a:xfrm>
              <a:off x="5923046" y="5608464"/>
              <a:ext cx="17658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cs typeface="Arial" panose="020B0604020202020204" pitchFamily="34" charset="0"/>
                </a:rPr>
                <a:t>HV electrode</a:t>
              </a:r>
            </a:p>
          </p:txBody>
        </p:sp>
        <p:cxnSp>
          <p:nvCxnSpPr>
            <p:cNvPr id="19" name="Gerade Verbindung mit Pfeil 18"/>
            <p:cNvCxnSpPr/>
            <p:nvPr/>
          </p:nvCxnSpPr>
          <p:spPr bwMode="auto">
            <a:xfrm flipV="1">
              <a:off x="6779172" y="4513821"/>
              <a:ext cx="0" cy="1094644"/>
            </a:xfrm>
            <a:prstGeom prst="straightConnector1">
              <a:avLst/>
            </a:prstGeom>
            <a:solidFill>
              <a:schemeClr val="accent1"/>
            </a:solidFill>
            <a:ln w="47625"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 name="Text Box 7"/>
          <p:cNvSpPr txBox="1">
            <a:spLocks noChangeArrowheads="1"/>
          </p:cNvSpPr>
          <p:nvPr/>
        </p:nvSpPr>
        <p:spPr bwMode="auto">
          <a:xfrm>
            <a:off x="2552509" y="2362200"/>
            <a:ext cx="9309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400" b="1" dirty="0">
                <a:solidFill>
                  <a:srgbClr val="0000FF"/>
                </a:solidFill>
                <a:cs typeface="Times New Roman" panose="02020603050405020304" pitchFamily="18" charset="0"/>
              </a:rPr>
              <a:t>radius </a:t>
            </a:r>
            <a:r>
              <a:rPr lang="en-US" altLang="de-DE" sz="1400" b="1" i="1" dirty="0" err="1">
                <a:solidFill>
                  <a:srgbClr val="0000FF"/>
                </a:solidFill>
                <a:cs typeface="Times New Roman" panose="02020603050405020304" pitchFamily="18" charset="0"/>
              </a:rPr>
              <a:t>r</a:t>
            </a:r>
            <a:r>
              <a:rPr lang="en-US" altLang="de-DE" sz="1400" b="1" i="1" baseline="-25000" dirty="0" err="1">
                <a:solidFill>
                  <a:srgbClr val="0000FF"/>
                </a:solidFill>
                <a:cs typeface="Times New Roman" panose="02020603050405020304" pitchFamily="18" charset="0"/>
              </a:rPr>
              <a:t>c</a:t>
            </a:r>
            <a:r>
              <a:rPr lang="en-US" altLang="de-DE" sz="1400" b="1" i="1" dirty="0">
                <a:solidFill>
                  <a:srgbClr val="0000FF"/>
                </a:solidFill>
                <a:cs typeface="Times New Roman" panose="02020603050405020304" pitchFamily="18" charset="0"/>
              </a:rPr>
              <a:t> </a:t>
            </a:r>
            <a:r>
              <a:rPr lang="en-US" altLang="de-DE" sz="1400" b="1" dirty="0">
                <a:solidFill>
                  <a:srgbClr val="0000FF"/>
                </a:solidFill>
                <a:cs typeface="Times New Roman" panose="02020603050405020304" pitchFamily="18" charset="0"/>
              </a:rPr>
              <a:t> </a:t>
            </a:r>
          </a:p>
        </p:txBody>
      </p:sp>
    </p:spTree>
    <p:extLst>
      <p:ext uri="{BB962C8B-B14F-4D97-AF65-F5344CB8AC3E}">
        <p14:creationId xmlns:p14="http://schemas.microsoft.com/office/powerpoint/2010/main" val="27701984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47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3779912" y="1196752"/>
            <a:ext cx="1813395" cy="5357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panose="02020603050405020304" pitchFamily="18" charset="0"/>
              </a:rPr>
              <a:t>Realization of a Faraday Cup at GSI LINAC</a:t>
            </a:r>
          </a:p>
        </p:txBody>
      </p:sp>
      <p:sp>
        <p:nvSpPr>
          <p:cNvPr id="2355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3557" name="Text Box 4"/>
          <p:cNvSpPr txBox="1">
            <a:spLocks noChangeArrowheads="1"/>
          </p:cNvSpPr>
          <p:nvPr/>
        </p:nvSpPr>
        <p:spPr bwMode="auto">
          <a:xfrm>
            <a:off x="125413" y="727869"/>
            <a:ext cx="8382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dirty="0">
                <a:solidFill>
                  <a:srgbClr val="0000CC"/>
                </a:solidFill>
                <a:latin typeface="Calibri" panose="020F0502020204030204" pitchFamily="34" charset="0"/>
              </a:rPr>
              <a:t>The Cup is moved into the beam pass.</a:t>
            </a:r>
          </a:p>
        </p:txBody>
      </p:sp>
      <p:pic>
        <p:nvPicPr>
          <p:cNvPr id="1187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3308" y="4221088"/>
            <a:ext cx="3442469" cy="2621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uppieren 9"/>
          <p:cNvGrpSpPr/>
          <p:nvPr/>
        </p:nvGrpSpPr>
        <p:grpSpPr>
          <a:xfrm>
            <a:off x="323528" y="5452675"/>
            <a:ext cx="3513772" cy="928887"/>
            <a:chOff x="1029988" y="5301208"/>
            <a:chExt cx="4137920" cy="1093884"/>
          </a:xfrm>
        </p:grpSpPr>
        <p:cxnSp>
          <p:nvCxnSpPr>
            <p:cNvPr id="11" name="Gerade Verbindung 10"/>
            <p:cNvCxnSpPr/>
            <p:nvPr/>
          </p:nvCxnSpPr>
          <p:spPr bwMode="auto">
            <a:xfrm flipH="1" flipV="1">
              <a:off x="4397375" y="6192500"/>
              <a:ext cx="411866" cy="5663"/>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feld 11"/>
            <p:cNvSpPr txBox="1"/>
            <p:nvPr/>
          </p:nvSpPr>
          <p:spPr>
            <a:xfrm>
              <a:off x="3491880" y="6011549"/>
              <a:ext cx="892225" cy="380568"/>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LINAC</a:t>
              </a:r>
            </a:p>
          </p:txBody>
        </p:sp>
        <p:sp>
          <p:nvSpPr>
            <p:cNvPr id="13" name="Textfeld 12"/>
            <p:cNvSpPr txBox="1"/>
            <p:nvPr/>
          </p:nvSpPr>
          <p:spPr>
            <a:xfrm>
              <a:off x="1951583" y="6005452"/>
              <a:ext cx="892225" cy="380568"/>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RFQ</a:t>
              </a:r>
            </a:p>
          </p:txBody>
        </p:sp>
        <p:cxnSp>
          <p:nvCxnSpPr>
            <p:cNvPr id="14" name="Gerade Verbindung 13"/>
            <p:cNvCxnSpPr/>
            <p:nvPr/>
          </p:nvCxnSpPr>
          <p:spPr bwMode="auto">
            <a:xfrm flipH="1" flipV="1">
              <a:off x="2831860" y="6184007"/>
              <a:ext cx="660020" cy="566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Rechteck 14"/>
            <p:cNvSpPr/>
            <p:nvPr/>
          </p:nvSpPr>
          <p:spPr bwMode="auto">
            <a:xfrm>
              <a:off x="3061107" y="5960156"/>
              <a:ext cx="201526" cy="434936"/>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cxnSp>
          <p:nvCxnSpPr>
            <p:cNvPr id="16" name="Gerade Verbindung 15"/>
            <p:cNvCxnSpPr/>
            <p:nvPr/>
          </p:nvCxnSpPr>
          <p:spPr bwMode="auto">
            <a:xfrm flipH="1" flipV="1">
              <a:off x="1475656" y="6184007"/>
              <a:ext cx="475927" cy="566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16"/>
            <p:cNvCxnSpPr>
              <a:stCxn id="18" idx="2"/>
            </p:cNvCxnSpPr>
            <p:nvPr/>
          </p:nvCxnSpPr>
          <p:spPr bwMode="auto">
            <a:xfrm>
              <a:off x="1465973" y="5681776"/>
              <a:ext cx="0" cy="507895"/>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1029988" y="5301208"/>
              <a:ext cx="871971" cy="380568"/>
            </a:xfrm>
            <a:prstGeom prst="rect">
              <a:avLst/>
            </a:prstGeom>
            <a:noFill/>
            <a:ln w="34925">
              <a:solidFill>
                <a:srgbClr val="008000"/>
              </a:solidFill>
            </a:ln>
          </p:spPr>
          <p:txBody>
            <a:bodyPr wrap="square" rtlCol="0">
              <a:spAutoFit/>
            </a:bodyPr>
            <a:lstStyle/>
            <a:p>
              <a:r>
                <a:rPr lang="en-US" sz="1500" b="1" dirty="0">
                  <a:solidFill>
                    <a:srgbClr val="008000"/>
                  </a:solidFill>
                  <a:latin typeface="Calibri" panose="020F0502020204030204" pitchFamily="34" charset="0"/>
                  <a:cs typeface="Calibri" panose="020F0502020204030204" pitchFamily="34" charset="0"/>
                </a:rPr>
                <a:t>source</a:t>
              </a:r>
            </a:p>
          </p:txBody>
        </p:sp>
        <p:sp>
          <p:nvSpPr>
            <p:cNvPr id="21" name="Text Box 4"/>
            <p:cNvSpPr txBox="1">
              <a:spLocks noChangeArrowheads="1"/>
            </p:cNvSpPr>
            <p:nvPr/>
          </p:nvSpPr>
          <p:spPr bwMode="auto">
            <a:xfrm>
              <a:off x="2708075" y="5482431"/>
              <a:ext cx="2459833" cy="41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solidFill>
                    <a:srgbClr val="0000FF"/>
                  </a:solidFill>
                  <a:latin typeface="Calibri" panose="020F0502020204030204" pitchFamily="34" charset="0"/>
                  <a:cs typeface="Calibri" panose="020F0502020204030204" pitchFamily="34" charset="0"/>
                </a:rPr>
                <a:t>Cup: beam stopped</a:t>
              </a:r>
            </a:p>
          </p:txBody>
        </p:sp>
      </p:grpSp>
      <p:pic>
        <p:nvPicPr>
          <p:cNvPr id="12493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6554" y="908720"/>
            <a:ext cx="3067934" cy="3230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Gruppieren 21"/>
          <p:cNvGrpSpPr/>
          <p:nvPr/>
        </p:nvGrpSpPr>
        <p:grpSpPr>
          <a:xfrm>
            <a:off x="1849272" y="1271006"/>
            <a:ext cx="2079094" cy="4134697"/>
            <a:chOff x="2219410" y="1202125"/>
            <a:chExt cx="2079094" cy="4134697"/>
          </a:xfrm>
        </p:grpSpPr>
        <p:sp>
          <p:nvSpPr>
            <p:cNvPr id="26" name="Textfeld 25"/>
            <p:cNvSpPr txBox="1"/>
            <p:nvPr/>
          </p:nvSpPr>
          <p:spPr>
            <a:xfrm>
              <a:off x="2253974" y="4065888"/>
              <a:ext cx="1796577" cy="646331"/>
            </a:xfrm>
            <a:prstGeom prst="rect">
              <a:avLst/>
            </a:prstGeom>
            <a:noFill/>
            <a:ln>
              <a:solidFill>
                <a:schemeClr val="tx1"/>
              </a:solidFill>
            </a:ln>
          </p:spPr>
          <p:txBody>
            <a:bodyPr wrap="square" rtlCol="0">
              <a:spAutoFit/>
            </a:bodyPr>
            <a:lstStyle/>
            <a:p>
              <a:pPr algn="l"/>
              <a:r>
                <a:rPr lang="en-US" b="1" dirty="0">
                  <a:latin typeface="Arial" panose="020B0604020202020204" pitchFamily="34" charset="0"/>
                  <a:cs typeface="Arial" panose="020B0604020202020204" pitchFamily="34" charset="0"/>
                </a:rPr>
                <a:t>pneumatic </a:t>
              </a:r>
            </a:p>
            <a:p>
              <a:pPr algn="l">
                <a:spcBef>
                  <a:spcPts val="0"/>
                </a:spcBef>
              </a:pPr>
              <a:r>
                <a:rPr lang="en-US" b="1" dirty="0">
                  <a:latin typeface="Arial" panose="020B0604020202020204" pitchFamily="34" charset="0"/>
                  <a:cs typeface="Arial" panose="020B0604020202020204" pitchFamily="34" charset="0"/>
                </a:rPr>
                <a:t>drive</a:t>
              </a:r>
            </a:p>
          </p:txBody>
        </p:sp>
        <p:sp>
          <p:nvSpPr>
            <p:cNvPr id="27" name="Textfeld 26"/>
            <p:cNvSpPr txBox="1"/>
            <p:nvPr/>
          </p:nvSpPr>
          <p:spPr>
            <a:xfrm>
              <a:off x="2219410" y="1995124"/>
              <a:ext cx="1853142" cy="646331"/>
            </a:xfrm>
            <a:prstGeom prst="rect">
              <a:avLst/>
            </a:prstGeom>
            <a:noFill/>
            <a:ln>
              <a:solidFill>
                <a:schemeClr val="tx1"/>
              </a:solidFill>
            </a:ln>
          </p:spPr>
          <p:txBody>
            <a:bodyPr wrap="square" rtlCol="0">
              <a:spAutoFit/>
            </a:bodyPr>
            <a:lstStyle/>
            <a:p>
              <a:pPr algn="l"/>
              <a:r>
                <a:rPr lang="en-US" b="1" dirty="0">
                  <a:latin typeface="Arial" panose="020B0604020202020204" pitchFamily="34" charset="0"/>
                  <a:cs typeface="Arial" panose="020B0604020202020204" pitchFamily="34" charset="0"/>
                </a:rPr>
                <a:t>vacuum flange</a:t>
              </a:r>
            </a:p>
            <a:p>
              <a:pPr algn="l">
                <a:spcBef>
                  <a:spcPts val="0"/>
                </a:spcBef>
              </a:pPr>
              <a:r>
                <a:rPr lang="en-US" b="1" dirty="0">
                  <a:latin typeface="Arial" panose="020B0604020202020204" pitchFamily="34" charset="0"/>
                  <a:cs typeface="Arial" panose="020B0604020202020204" pitchFamily="34" charset="0"/>
                </a:rPr>
                <a:t>here </a:t>
              </a:r>
              <a:r>
                <a:rPr lang="en-US" b="1" dirty="0">
                  <a:latin typeface="Arial" panose="020B0604020202020204" pitchFamily="34" charset="0"/>
                  <a:cs typeface="Arial" panose="020B0604020202020204" pitchFamily="34" charset="0"/>
                  <a:sym typeface="Symbol"/>
                </a:rPr>
                <a:t></a:t>
              </a:r>
              <a:r>
                <a:rPr lang="de-DE" b="1" dirty="0">
                  <a:latin typeface="Arial" panose="020B0604020202020204" pitchFamily="34" charset="0"/>
                  <a:cs typeface="Arial" panose="020B0604020202020204" pitchFamily="34" charset="0"/>
                  <a:sym typeface="Symbol"/>
                </a:rPr>
                <a:t>150 mm</a:t>
              </a:r>
              <a:endParaRPr lang="de-DE" b="1" dirty="0">
                <a:latin typeface="Arial" panose="020B0604020202020204" pitchFamily="34" charset="0"/>
                <a:cs typeface="Arial" panose="020B0604020202020204" pitchFamily="34" charset="0"/>
              </a:endParaRPr>
            </a:p>
          </p:txBody>
        </p:sp>
        <p:sp>
          <p:nvSpPr>
            <p:cNvPr id="28" name="Textfeld 27"/>
            <p:cNvSpPr txBox="1"/>
            <p:nvPr/>
          </p:nvSpPr>
          <p:spPr>
            <a:xfrm>
              <a:off x="2235609" y="1202125"/>
              <a:ext cx="1814942" cy="646331"/>
            </a:xfrm>
            <a:prstGeom prst="rect">
              <a:avLst/>
            </a:prstGeom>
            <a:noFill/>
            <a:ln>
              <a:solidFill>
                <a:schemeClr val="tx1"/>
              </a:solidFill>
            </a:ln>
          </p:spPr>
          <p:txBody>
            <a:bodyPr wrap="square" rtlCol="0">
              <a:spAutoFit/>
            </a:bodyPr>
            <a:lstStyle/>
            <a:p>
              <a:pPr algn="l"/>
              <a:r>
                <a:rPr lang="de-DE" b="1" dirty="0">
                  <a:latin typeface="Arial" panose="020B0604020202020204" pitchFamily="34" charset="0"/>
                  <a:cs typeface="Arial" panose="020B0604020202020204" pitchFamily="34" charset="0"/>
                </a:rPr>
                <a:t>Faraday Cup</a:t>
              </a:r>
            </a:p>
            <a:p>
              <a:pPr algn="l">
                <a:spcBef>
                  <a:spcPts val="0"/>
                </a:spcBef>
              </a:pPr>
              <a:r>
                <a:rPr lang="de-DE" b="1" dirty="0">
                  <a:latin typeface="Arial" panose="020B0604020202020204" pitchFamily="34" charset="0"/>
                  <a:cs typeface="Arial" panose="020B0604020202020204" pitchFamily="34" charset="0"/>
                  <a:sym typeface="Symbol"/>
                </a:rPr>
                <a:t>60 mm</a:t>
              </a:r>
              <a:endParaRPr lang="de-DE" b="1" dirty="0">
                <a:latin typeface="Arial" panose="020B0604020202020204" pitchFamily="34" charset="0"/>
                <a:cs typeface="Arial" panose="020B0604020202020204" pitchFamily="34" charset="0"/>
              </a:endParaRPr>
            </a:p>
          </p:txBody>
        </p:sp>
        <p:sp>
          <p:nvSpPr>
            <p:cNvPr id="29" name="Textfeld 28"/>
            <p:cNvSpPr txBox="1"/>
            <p:nvPr/>
          </p:nvSpPr>
          <p:spPr>
            <a:xfrm>
              <a:off x="2219411" y="2924807"/>
              <a:ext cx="1831140" cy="923330"/>
            </a:xfrm>
            <a:prstGeom prst="rect">
              <a:avLst/>
            </a:prstGeom>
            <a:noFill/>
            <a:ln>
              <a:solidFill>
                <a:schemeClr val="tx1"/>
              </a:solidFill>
            </a:ln>
          </p:spPr>
          <p:txBody>
            <a:bodyPr wrap="square" rtlCol="0">
              <a:spAutoFit/>
            </a:bodyPr>
            <a:lstStyle/>
            <a:p>
              <a:pPr algn="l">
                <a:spcBef>
                  <a:spcPts val="0"/>
                </a:spcBef>
              </a:pPr>
              <a:r>
                <a:rPr lang="de-DE" b="1" dirty="0" err="1">
                  <a:latin typeface="Arial" panose="020B0604020202020204" pitchFamily="34" charset="0"/>
                  <a:cs typeface="Arial" panose="020B0604020202020204" pitchFamily="34" charset="0"/>
                </a:rPr>
                <a:t>bellow</a:t>
              </a:r>
              <a:endParaRPr lang="de-DE" b="1" dirty="0">
                <a:latin typeface="Arial" panose="020B0604020202020204" pitchFamily="34" charset="0"/>
                <a:cs typeface="Arial" panose="020B0604020202020204" pitchFamily="34" charset="0"/>
              </a:endParaRPr>
            </a:p>
            <a:p>
              <a:pPr algn="l">
                <a:spcBef>
                  <a:spcPts val="0"/>
                </a:spcBef>
              </a:pPr>
              <a:r>
                <a:rPr lang="de-DE" b="1" dirty="0" err="1">
                  <a:latin typeface="Arial" panose="020B0604020202020204" pitchFamily="34" charset="0"/>
                  <a:cs typeface="Arial" panose="020B0604020202020204" pitchFamily="34" charset="0"/>
                </a:rPr>
                <a:t>compression</a:t>
              </a:r>
              <a:r>
                <a:rPr lang="de-DE" b="1" dirty="0">
                  <a:latin typeface="Arial" panose="020B0604020202020204" pitchFamily="34" charset="0"/>
                  <a:cs typeface="Arial" panose="020B0604020202020204" pitchFamily="34" charset="0"/>
                </a:rPr>
                <a:t> </a:t>
              </a:r>
            </a:p>
            <a:p>
              <a:pPr algn="l">
                <a:spcBef>
                  <a:spcPts val="0"/>
                </a:spcBef>
              </a:pPr>
              <a:r>
                <a:rPr lang="de-DE" b="1" dirty="0" err="1">
                  <a:latin typeface="Arial" panose="020B0604020202020204" pitchFamily="34" charset="0"/>
                  <a:cs typeface="Arial" panose="020B0604020202020204" pitchFamily="34" charset="0"/>
                </a:rPr>
                <a:t>for</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movement</a:t>
              </a:r>
              <a:endParaRPr lang="de-DE" b="1" dirty="0">
                <a:latin typeface="Arial" panose="020B0604020202020204" pitchFamily="34" charset="0"/>
                <a:cs typeface="Arial" panose="020B0604020202020204" pitchFamily="34" charset="0"/>
              </a:endParaRPr>
            </a:p>
          </p:txBody>
        </p:sp>
        <p:cxnSp>
          <p:nvCxnSpPr>
            <p:cNvPr id="30" name="Gerade Verbindung mit Pfeil 29"/>
            <p:cNvCxnSpPr>
              <a:stCxn id="26" idx="2"/>
            </p:cNvCxnSpPr>
            <p:nvPr/>
          </p:nvCxnSpPr>
          <p:spPr bwMode="auto">
            <a:xfrm>
              <a:off x="3152263" y="4712219"/>
              <a:ext cx="1146241" cy="624603"/>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Gerade Verbindung mit Pfeil 4"/>
          <p:cNvCxnSpPr/>
          <p:nvPr/>
        </p:nvCxnSpPr>
        <p:spPr>
          <a:xfrm flipV="1">
            <a:off x="4975625" y="2414630"/>
            <a:ext cx="0" cy="2848851"/>
          </a:xfrm>
          <a:prstGeom prst="straightConnector1">
            <a:avLst/>
          </a:prstGeom>
          <a:ln w="38100">
            <a:solidFill>
              <a:srgbClr val="FFC000"/>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1" name="Textfeld 30"/>
          <p:cNvSpPr txBox="1"/>
          <p:nvPr/>
        </p:nvSpPr>
        <p:spPr>
          <a:xfrm>
            <a:off x="4958934" y="3409746"/>
            <a:ext cx="721609" cy="369332"/>
          </a:xfrm>
          <a:prstGeom prst="rect">
            <a:avLst/>
          </a:prstGeom>
          <a:noFill/>
          <a:ln>
            <a:noFill/>
          </a:ln>
        </p:spPr>
        <p:txBody>
          <a:bodyPr wrap="square" rtlCol="0">
            <a:spAutoFit/>
          </a:bodyPr>
          <a:lstStyle/>
          <a:p>
            <a:pPr algn="l"/>
            <a:r>
              <a:rPr lang="en-US" b="1" dirty="0">
                <a:solidFill>
                  <a:srgbClr val="FFC000"/>
                </a:solidFill>
                <a:latin typeface="Arial" panose="020B0604020202020204" pitchFamily="34" charset="0"/>
                <a:cs typeface="Arial" panose="020B0604020202020204" pitchFamily="34" charset="0"/>
                <a:sym typeface="Symbol"/>
              </a:rPr>
              <a:t> </a:t>
            </a:r>
            <a:r>
              <a:rPr lang="en-US" b="1" dirty="0">
                <a:solidFill>
                  <a:srgbClr val="FFC000"/>
                </a:solidFill>
                <a:latin typeface="Arial" panose="020B0604020202020204" pitchFamily="34" charset="0"/>
                <a:cs typeface="Arial" panose="020B0604020202020204" pitchFamily="34" charset="0"/>
              </a:rPr>
              <a:t>1m</a:t>
            </a:r>
          </a:p>
        </p:txBody>
      </p:sp>
      <p:cxnSp>
        <p:nvCxnSpPr>
          <p:cNvPr id="32" name="Gerade Verbindung mit Pfeil 31"/>
          <p:cNvCxnSpPr/>
          <p:nvPr/>
        </p:nvCxnSpPr>
        <p:spPr>
          <a:xfrm flipV="1">
            <a:off x="3555923" y="1594170"/>
            <a:ext cx="741635" cy="1"/>
          </a:xfrm>
          <a:prstGeom prst="straightConnector1">
            <a:avLst/>
          </a:prstGeom>
          <a:ln w="44450">
            <a:solidFill>
              <a:srgbClr val="FF0000"/>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34" name="Textfeld 33"/>
          <p:cNvSpPr txBox="1"/>
          <p:nvPr/>
        </p:nvSpPr>
        <p:spPr>
          <a:xfrm>
            <a:off x="3692414" y="1835532"/>
            <a:ext cx="951594" cy="369332"/>
          </a:xfrm>
          <a:prstGeom prst="rect">
            <a:avLst/>
          </a:prstGeom>
          <a:noFill/>
          <a:ln>
            <a:noFill/>
          </a:ln>
        </p:spPr>
        <p:txBody>
          <a:bodyPr wrap="square" rtlCol="0">
            <a:spAutoFit/>
          </a:bodyPr>
          <a:lstStyle/>
          <a:p>
            <a:pPr algn="l"/>
            <a:r>
              <a:rPr lang="en-US" b="1" dirty="0">
                <a:solidFill>
                  <a:srgbClr val="FF0000"/>
                </a:solidFill>
                <a:latin typeface="Arial" panose="020B0604020202020204" pitchFamily="34" charset="0"/>
                <a:cs typeface="Arial" panose="020B0604020202020204" pitchFamily="34" charset="0"/>
                <a:sym typeface="Symbol"/>
              </a:rPr>
              <a:t>beam</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450949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Summary for Current Measurement</a:t>
            </a:r>
          </a:p>
        </p:txBody>
      </p:sp>
      <p:sp>
        <p:nvSpPr>
          <p:cNvPr id="285701" name="Rectangle 5"/>
          <p:cNvSpPr>
            <a:spLocks noChangeArrowheads="1"/>
          </p:cNvSpPr>
          <p:nvPr/>
        </p:nvSpPr>
        <p:spPr bwMode="auto">
          <a:xfrm>
            <a:off x="168275" y="816878"/>
            <a:ext cx="8975725" cy="208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80000"/>
              </a:lnSpc>
            </a:pPr>
            <a:r>
              <a:rPr lang="en-US" altLang="de-DE" b="1" i="1" dirty="0">
                <a:solidFill>
                  <a:srgbClr val="0000FF"/>
                </a:solidFill>
                <a:latin typeface="Calibri" panose="020F0502020204030204" pitchFamily="34" charset="0"/>
              </a:rPr>
              <a:t>Transformer: </a:t>
            </a:r>
            <a:r>
              <a:rPr lang="en-US" altLang="de-DE" b="1" dirty="0">
                <a:solidFill>
                  <a:srgbClr val="0000FF"/>
                </a:solidFill>
                <a:latin typeface="Calibri" panose="020F0502020204030204" pitchFamily="34" charset="0"/>
                <a:sym typeface="Symbol" pitchFamily="18" charset="2"/>
              </a:rPr>
              <a:t></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measurement of the beam’s magnetic field</a:t>
            </a:r>
          </a:p>
          <a:p>
            <a:pPr algn="l">
              <a:spcBef>
                <a:spcPts val="600"/>
              </a:spcBef>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Magnetic field is guided by a high μ toroid</a:t>
            </a:r>
          </a:p>
          <a:p>
            <a:pPr algn="l">
              <a:spcBef>
                <a:spcPts val="600"/>
              </a:spcBef>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a:t>
            </a:r>
            <a:r>
              <a:rPr lang="en-US" altLang="de-DE" b="1" dirty="0">
                <a:latin typeface="Calibri" panose="020F0502020204030204" pitchFamily="34" charset="0"/>
              </a:rPr>
              <a:t>Types:</a:t>
            </a:r>
            <a:r>
              <a:rPr lang="en-US" altLang="de-DE" dirty="0">
                <a:latin typeface="Calibri" panose="020F0502020204030204" pitchFamily="34" charset="0"/>
              </a:rPr>
              <a:t> FCT  </a:t>
            </a:r>
            <a:r>
              <a:rPr lang="en-US" altLang="de-DE" dirty="0">
                <a:latin typeface="Calibri" panose="020F0502020204030204" pitchFamily="34" charset="0"/>
                <a:sym typeface="Symbol"/>
              </a:rPr>
              <a:t> </a:t>
            </a:r>
            <a:r>
              <a:rPr lang="en-US" altLang="de-DE" dirty="0">
                <a:latin typeface="Calibri" panose="020F0502020204030204" pitchFamily="34" charset="0"/>
              </a:rPr>
              <a:t>large bandwidth, </a:t>
            </a:r>
            <a:r>
              <a:rPr lang="en-US" altLang="de-DE" b="1" i="1" dirty="0" err="1">
                <a:latin typeface="Calibri" panose="020F0502020204030204" pitchFamily="34" charset="0"/>
              </a:rPr>
              <a:t>I</a:t>
            </a:r>
            <a:r>
              <a:rPr lang="en-US" altLang="de-DE" b="1" i="1" baseline="-25000" dirty="0" err="1">
                <a:latin typeface="Calibri" panose="020F0502020204030204" pitchFamily="34" charset="0"/>
              </a:rPr>
              <a:t>mi</a:t>
            </a:r>
            <a:r>
              <a:rPr lang="en-US" altLang="de-DE" b="1" baseline="-25000" dirty="0" err="1">
                <a:latin typeface="Calibri" panose="020F0502020204030204" pitchFamily="34" charset="0"/>
              </a:rPr>
              <a:t>n</a:t>
            </a:r>
            <a:r>
              <a:rPr lang="en-US" altLang="de-DE" dirty="0">
                <a:latin typeface="Calibri" panose="020F0502020204030204" pitchFamily="34" charset="0"/>
                <a:sym typeface="Symbol"/>
              </a:rPr>
              <a:t> 30 µA, BW = 10 kHz ... 500 MHz</a:t>
            </a:r>
            <a:r>
              <a:rPr lang="en-US" altLang="de-DE" baseline="-25000" dirty="0">
                <a:latin typeface="Calibri" panose="020F0502020204030204" pitchFamily="34" charset="0"/>
              </a:rPr>
              <a:t> </a:t>
            </a:r>
            <a:r>
              <a:rPr lang="en-US" altLang="de-DE" dirty="0">
                <a:latin typeface="Calibri" panose="020F0502020204030204" pitchFamily="34" charset="0"/>
              </a:rPr>
              <a:t> </a:t>
            </a:r>
          </a:p>
          <a:p>
            <a:pPr algn="l">
              <a:spcBef>
                <a:spcPts val="600"/>
              </a:spcBef>
            </a:pPr>
            <a:r>
              <a:rPr lang="en-US" altLang="de-DE" dirty="0">
                <a:latin typeface="Calibri" panose="020F0502020204030204" pitchFamily="34" charset="0"/>
              </a:rPr>
              <a:t>                [ACT :  </a:t>
            </a:r>
            <a:r>
              <a:rPr lang="en-US" altLang="de-DE" b="1" i="1" dirty="0" err="1">
                <a:latin typeface="Calibri" panose="020F0502020204030204" pitchFamily="34" charset="0"/>
              </a:rPr>
              <a:t>I</a:t>
            </a:r>
            <a:r>
              <a:rPr lang="en-US" altLang="de-DE" b="1" i="1" baseline="-25000" dirty="0" err="1">
                <a:latin typeface="Calibri" panose="020F0502020204030204" pitchFamily="34" charset="0"/>
              </a:rPr>
              <a:t>mi</a:t>
            </a:r>
            <a:r>
              <a:rPr lang="en-US" altLang="de-DE" b="1" baseline="-25000" dirty="0" err="1">
                <a:latin typeface="Calibri" panose="020F0502020204030204" pitchFamily="34" charset="0"/>
              </a:rPr>
              <a:t>n</a:t>
            </a:r>
            <a:r>
              <a:rPr lang="en-US" altLang="de-DE" dirty="0">
                <a:latin typeface="Calibri" panose="020F0502020204030204" pitchFamily="34" charset="0"/>
                <a:sym typeface="Symbol"/>
              </a:rPr>
              <a:t> 0.3 µA, BW = 10 Hz .... 1 MHz,</a:t>
            </a:r>
            <a:r>
              <a:rPr lang="en-US" altLang="de-DE" dirty="0">
                <a:latin typeface="Calibri" panose="020F0502020204030204" pitchFamily="34" charset="0"/>
              </a:rPr>
              <a:t> used at proton LINACs ]</a:t>
            </a:r>
          </a:p>
          <a:p>
            <a:pPr algn="l">
              <a:spcBef>
                <a:spcPts val="600"/>
              </a:spcBef>
            </a:pPr>
            <a:r>
              <a:rPr lang="en-US" altLang="de-DE" dirty="0">
                <a:latin typeface="Calibri" panose="020F0502020204030204" pitchFamily="34" charset="0"/>
              </a:rPr>
              <a:t>                 DCCT: two </a:t>
            </a:r>
            <a:r>
              <a:rPr lang="en-US" altLang="de-DE" dirty="0" err="1">
                <a:latin typeface="Calibri" panose="020F0502020204030204" pitchFamily="34" charset="0"/>
              </a:rPr>
              <a:t>toroids</a:t>
            </a:r>
            <a:r>
              <a:rPr lang="en-US" altLang="de-DE" dirty="0">
                <a:latin typeface="Calibri" panose="020F0502020204030204" pitchFamily="34" charset="0"/>
              </a:rPr>
              <a:t> + modulation, </a:t>
            </a:r>
            <a:r>
              <a:rPr lang="en-US" altLang="de-DE" b="1" i="1" dirty="0" err="1">
                <a:latin typeface="Calibri" panose="020F0502020204030204" pitchFamily="34" charset="0"/>
              </a:rPr>
              <a:t>I</a:t>
            </a:r>
            <a:r>
              <a:rPr lang="en-US" altLang="de-DE" b="1" i="1" baseline="-25000" dirty="0" err="1">
                <a:latin typeface="Calibri" panose="020F0502020204030204" pitchFamily="34" charset="0"/>
              </a:rPr>
              <a:t>mi</a:t>
            </a:r>
            <a:r>
              <a:rPr lang="en-US" altLang="de-DE" b="1" baseline="-25000" dirty="0" err="1">
                <a:latin typeface="Calibri" panose="020F0502020204030204" pitchFamily="34" charset="0"/>
              </a:rPr>
              <a:t>n</a:t>
            </a:r>
            <a:r>
              <a:rPr lang="en-US" altLang="de-DE" dirty="0">
                <a:latin typeface="Calibri" panose="020F0502020204030204" pitchFamily="34" charset="0"/>
                <a:sym typeface="Symbol"/>
              </a:rPr>
              <a:t> 1 µA, BW = dc ... 20 kHz</a:t>
            </a:r>
            <a:r>
              <a:rPr lang="en-US" altLang="de-DE" baseline="-25000" dirty="0">
                <a:latin typeface="Calibri" panose="020F0502020204030204" pitchFamily="34" charset="0"/>
              </a:rPr>
              <a:t> </a:t>
            </a:r>
            <a:endParaRPr lang="en-US" altLang="de-DE" dirty="0">
              <a:latin typeface="Calibri" panose="020F0502020204030204" pitchFamily="34" charset="0"/>
            </a:endParaRPr>
          </a:p>
          <a:p>
            <a:pPr algn="l">
              <a:spcBef>
                <a:spcPts val="600"/>
              </a:spcBef>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Non-destructive, used for all beams</a:t>
            </a:r>
          </a:p>
        </p:txBody>
      </p:sp>
      <p:sp>
        <p:nvSpPr>
          <p:cNvPr id="8" name="Rectangle 5"/>
          <p:cNvSpPr>
            <a:spLocks noChangeArrowheads="1"/>
          </p:cNvSpPr>
          <p:nvPr/>
        </p:nvSpPr>
        <p:spPr bwMode="auto">
          <a:xfrm>
            <a:off x="168275" y="2911935"/>
            <a:ext cx="8975725" cy="103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80000"/>
              </a:lnSpc>
            </a:pPr>
            <a:r>
              <a:rPr lang="en-US" altLang="de-DE" b="1" i="1" dirty="0">
                <a:solidFill>
                  <a:srgbClr val="0000FF"/>
                </a:solidFill>
                <a:latin typeface="Calibri" panose="020F0502020204030204" pitchFamily="34" charset="0"/>
              </a:rPr>
              <a:t>Faraday cup:</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sym typeface="Symbol" pitchFamily="18" charset="2"/>
              </a:rPr>
              <a:t></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measurement of beam’s  charge,</a:t>
            </a:r>
          </a:p>
          <a:p>
            <a:pPr algn="l">
              <a:lnSpc>
                <a:spcPct val="80000"/>
              </a:lnSpc>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Low threshold by I/U-converter: </a:t>
            </a:r>
            <a:r>
              <a:rPr lang="en-US" altLang="de-DE" b="1" i="1" dirty="0" err="1">
                <a:latin typeface="Calibri" panose="020F0502020204030204" pitchFamily="34" charset="0"/>
              </a:rPr>
              <a:t>I</a:t>
            </a:r>
            <a:r>
              <a:rPr lang="en-US" altLang="de-DE" sz="2200" b="1" i="1" baseline="-25000" dirty="0" err="1">
                <a:latin typeface="Calibri" panose="020F0502020204030204" pitchFamily="34" charset="0"/>
              </a:rPr>
              <a:t>beam</a:t>
            </a:r>
            <a:r>
              <a:rPr lang="en-US" altLang="de-DE" dirty="0">
                <a:latin typeface="Calibri" panose="020F0502020204030204" pitchFamily="34" charset="0"/>
              </a:rPr>
              <a:t> &gt; 10 </a:t>
            </a:r>
            <a:r>
              <a:rPr lang="en-US" altLang="de-DE" dirty="0" err="1">
                <a:latin typeface="Calibri" panose="020F0502020204030204" pitchFamily="34" charset="0"/>
              </a:rPr>
              <a:t>pA</a:t>
            </a:r>
            <a:endParaRPr lang="en-US" altLang="de-DE" dirty="0">
              <a:latin typeface="Calibri" panose="020F0502020204030204" pitchFamily="34" charset="0"/>
            </a:endParaRPr>
          </a:p>
          <a:p>
            <a:pPr algn="l">
              <a:lnSpc>
                <a:spcPct val="80000"/>
              </a:lnSpc>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Totally destructive, used for low energy beams only</a:t>
            </a:r>
          </a:p>
        </p:txBody>
      </p:sp>
      <p:grpSp>
        <p:nvGrpSpPr>
          <p:cNvPr id="9" name="Gruppieren 8"/>
          <p:cNvGrpSpPr/>
          <p:nvPr/>
        </p:nvGrpSpPr>
        <p:grpSpPr>
          <a:xfrm>
            <a:off x="457826" y="3915109"/>
            <a:ext cx="8147635" cy="2634714"/>
            <a:chOff x="0" y="3595985"/>
            <a:chExt cx="9231088" cy="2985072"/>
          </a:xfrm>
        </p:grpSpPr>
        <p:pic>
          <p:nvPicPr>
            <p:cNvPr id="1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946343"/>
              <a:ext cx="2934623" cy="2634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6419" y="4085441"/>
              <a:ext cx="2081600" cy="2430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10"/>
            <p:cNvSpPr txBox="1">
              <a:spLocks noChangeArrowheads="1"/>
            </p:cNvSpPr>
            <p:nvPr/>
          </p:nvSpPr>
          <p:spPr bwMode="auto">
            <a:xfrm>
              <a:off x="2677566" y="3637273"/>
              <a:ext cx="2974555"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rgbClr val="0000FF"/>
                  </a:solidFill>
                  <a:latin typeface="Calibri" panose="020F0502020204030204" pitchFamily="34" charset="0"/>
                </a:rPr>
                <a:t>Active transformer ACT</a:t>
              </a:r>
            </a:p>
          </p:txBody>
        </p:sp>
        <p:sp>
          <p:nvSpPr>
            <p:cNvPr id="14" name="Text Box 11"/>
            <p:cNvSpPr txBox="1">
              <a:spLocks noChangeArrowheads="1"/>
            </p:cNvSpPr>
            <p:nvPr/>
          </p:nvSpPr>
          <p:spPr bwMode="auto">
            <a:xfrm>
              <a:off x="47954" y="3635732"/>
              <a:ext cx="2795855"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rgbClr val="0000FF"/>
                  </a:solidFill>
                  <a:latin typeface="Calibri" panose="020F0502020204030204" pitchFamily="34" charset="0"/>
                </a:rPr>
                <a:t>Fast Transformer FCT</a:t>
              </a:r>
            </a:p>
          </p:txBody>
        </p:sp>
        <p:sp>
          <p:nvSpPr>
            <p:cNvPr id="15" name="Text Box 12"/>
            <p:cNvSpPr txBox="1">
              <a:spLocks noChangeArrowheads="1"/>
            </p:cNvSpPr>
            <p:nvPr/>
          </p:nvSpPr>
          <p:spPr bwMode="auto">
            <a:xfrm>
              <a:off x="5727433" y="3595985"/>
              <a:ext cx="3314700"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rgbClr val="0000FF"/>
                  </a:solidFill>
                  <a:latin typeface="Calibri" panose="020F0502020204030204" pitchFamily="34" charset="0"/>
                </a:rPr>
                <a:t>DC transformer DCCT</a:t>
              </a:r>
            </a:p>
          </p:txBody>
        </p:sp>
        <p:sp>
          <p:nvSpPr>
            <p:cNvPr id="16" name="Text Box 13"/>
            <p:cNvSpPr txBox="1">
              <a:spLocks noChangeArrowheads="1"/>
            </p:cNvSpPr>
            <p:nvPr/>
          </p:nvSpPr>
          <p:spPr bwMode="auto">
            <a:xfrm>
              <a:off x="6990992" y="6031140"/>
              <a:ext cx="2240096"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Company </a:t>
              </a:r>
              <a:r>
                <a:rPr lang="en-US" altLang="de-DE" dirty="0" err="1">
                  <a:latin typeface="Calibri" panose="020F0502020204030204" pitchFamily="34" charset="0"/>
                </a:rPr>
                <a:t>Bergoz</a:t>
              </a:r>
              <a:endParaRPr lang="en-US" altLang="de-DE" dirty="0">
                <a:latin typeface="Calibri" panose="020F0502020204030204" pitchFamily="34" charset="0"/>
              </a:endParaRPr>
            </a:p>
          </p:txBody>
        </p:sp>
      </p:grpSp>
      <p:pic>
        <p:nvPicPr>
          <p:cNvPr id="18" name="Picture 6"/>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9242" y="4439211"/>
            <a:ext cx="3214458" cy="1942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Gruppieren 20"/>
          <p:cNvGrpSpPr/>
          <p:nvPr/>
        </p:nvGrpSpPr>
        <p:grpSpPr>
          <a:xfrm>
            <a:off x="7164288" y="3340002"/>
            <a:ext cx="1724145" cy="1169118"/>
            <a:chOff x="6628285" y="3183493"/>
            <a:chExt cx="1724145" cy="1169118"/>
          </a:xfrm>
        </p:grpSpPr>
        <p:sp>
          <p:nvSpPr>
            <p:cNvPr id="22" name="Rechteckige Legende 18"/>
            <p:cNvSpPr/>
            <p:nvPr/>
          </p:nvSpPr>
          <p:spPr>
            <a:xfrm>
              <a:off x="6628285" y="3183493"/>
              <a:ext cx="1696849" cy="1169118"/>
            </a:xfrm>
            <a:custGeom>
              <a:avLst/>
              <a:gdLst>
                <a:gd name="connsiteX0" fmla="*/ 0 w 1696849"/>
                <a:gd name="connsiteY0" fmla="*/ 0 h 521025"/>
                <a:gd name="connsiteX1" fmla="*/ 282808 w 1696849"/>
                <a:gd name="connsiteY1" fmla="*/ 0 h 521025"/>
                <a:gd name="connsiteX2" fmla="*/ 282808 w 1696849"/>
                <a:gd name="connsiteY2" fmla="*/ 0 h 521025"/>
                <a:gd name="connsiteX3" fmla="*/ 707020 w 1696849"/>
                <a:gd name="connsiteY3" fmla="*/ 0 h 521025"/>
                <a:gd name="connsiteX4" fmla="*/ 1696849 w 1696849"/>
                <a:gd name="connsiteY4" fmla="*/ 0 h 521025"/>
                <a:gd name="connsiteX5" fmla="*/ 1696849 w 1696849"/>
                <a:gd name="connsiteY5" fmla="*/ 303931 h 521025"/>
                <a:gd name="connsiteX6" fmla="*/ 1696849 w 1696849"/>
                <a:gd name="connsiteY6" fmla="*/ 303931 h 521025"/>
                <a:gd name="connsiteX7" fmla="*/ 1696849 w 1696849"/>
                <a:gd name="connsiteY7" fmla="*/ 434188 h 521025"/>
                <a:gd name="connsiteX8" fmla="*/ 1696849 w 1696849"/>
                <a:gd name="connsiteY8" fmla="*/ 521025 h 521025"/>
                <a:gd name="connsiteX9" fmla="*/ 707020 w 1696849"/>
                <a:gd name="connsiteY9" fmla="*/ 521025 h 521025"/>
                <a:gd name="connsiteX10" fmla="*/ 530893 w 1696849"/>
                <a:gd name="connsiteY10" fmla="*/ 1159593 h 521025"/>
                <a:gd name="connsiteX11" fmla="*/ 282808 w 1696849"/>
                <a:gd name="connsiteY11" fmla="*/ 521025 h 521025"/>
                <a:gd name="connsiteX12" fmla="*/ 0 w 1696849"/>
                <a:gd name="connsiteY12" fmla="*/ 521025 h 521025"/>
                <a:gd name="connsiteX13" fmla="*/ 0 w 1696849"/>
                <a:gd name="connsiteY13" fmla="*/ 434188 h 521025"/>
                <a:gd name="connsiteX14" fmla="*/ 0 w 1696849"/>
                <a:gd name="connsiteY14" fmla="*/ 303931 h 521025"/>
                <a:gd name="connsiteX15" fmla="*/ 0 w 1696849"/>
                <a:gd name="connsiteY15" fmla="*/ 303931 h 521025"/>
                <a:gd name="connsiteX16" fmla="*/ 0 w 1696849"/>
                <a:gd name="connsiteY16" fmla="*/ 0 h 521025"/>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589523 w 1696849"/>
                <a:gd name="connsiteY9" fmla="*/ 510393 h 1159593"/>
                <a:gd name="connsiteX10" fmla="*/ 530893 w 1696849"/>
                <a:gd name="connsiteY10" fmla="*/ 1159593 h 1159593"/>
                <a:gd name="connsiteX11" fmla="*/ 282808 w 1696849"/>
                <a:gd name="connsiteY11" fmla="*/ 521025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589523 w 1696849"/>
                <a:gd name="connsiteY9" fmla="*/ 510393 h 1159593"/>
                <a:gd name="connsiteX10" fmla="*/ 530893 w 1696849"/>
                <a:gd name="connsiteY10" fmla="*/ 1159593 h 1159593"/>
                <a:gd name="connsiteX11" fmla="*/ 1367329 w 1696849"/>
                <a:gd name="connsiteY11" fmla="*/ 521025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589523 w 1696849"/>
                <a:gd name="connsiteY9" fmla="*/ 510393 h 1159593"/>
                <a:gd name="connsiteX10" fmla="*/ 530893 w 1696849"/>
                <a:gd name="connsiteY10" fmla="*/ 1159593 h 1159593"/>
                <a:gd name="connsiteX11" fmla="*/ 1239738 w 1696849"/>
                <a:gd name="connsiteY11" fmla="*/ 531658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493830 w 1696849"/>
                <a:gd name="connsiteY9" fmla="*/ 531658 h 1159593"/>
                <a:gd name="connsiteX10" fmla="*/ 530893 w 1696849"/>
                <a:gd name="connsiteY10" fmla="*/ 1159593 h 1159593"/>
                <a:gd name="connsiteX11" fmla="*/ 1239738 w 1696849"/>
                <a:gd name="connsiteY11" fmla="*/ 531658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69118"/>
                <a:gd name="connsiteX1" fmla="*/ 282808 w 1696849"/>
                <a:gd name="connsiteY1" fmla="*/ 0 h 1169118"/>
                <a:gd name="connsiteX2" fmla="*/ 282808 w 1696849"/>
                <a:gd name="connsiteY2" fmla="*/ 0 h 1169118"/>
                <a:gd name="connsiteX3" fmla="*/ 707020 w 1696849"/>
                <a:gd name="connsiteY3" fmla="*/ 0 h 1169118"/>
                <a:gd name="connsiteX4" fmla="*/ 1696849 w 1696849"/>
                <a:gd name="connsiteY4" fmla="*/ 0 h 1169118"/>
                <a:gd name="connsiteX5" fmla="*/ 1696849 w 1696849"/>
                <a:gd name="connsiteY5" fmla="*/ 303931 h 1169118"/>
                <a:gd name="connsiteX6" fmla="*/ 1696849 w 1696849"/>
                <a:gd name="connsiteY6" fmla="*/ 303931 h 1169118"/>
                <a:gd name="connsiteX7" fmla="*/ 1696849 w 1696849"/>
                <a:gd name="connsiteY7" fmla="*/ 434188 h 1169118"/>
                <a:gd name="connsiteX8" fmla="*/ 1696849 w 1696849"/>
                <a:gd name="connsiteY8" fmla="*/ 521025 h 1169118"/>
                <a:gd name="connsiteX9" fmla="*/ 1493830 w 1696849"/>
                <a:gd name="connsiteY9" fmla="*/ 531658 h 1169118"/>
                <a:gd name="connsiteX10" fmla="*/ 683293 w 1696849"/>
                <a:gd name="connsiteY10" fmla="*/ 1169118 h 1169118"/>
                <a:gd name="connsiteX11" fmla="*/ 1239738 w 1696849"/>
                <a:gd name="connsiteY11" fmla="*/ 531658 h 1169118"/>
                <a:gd name="connsiteX12" fmla="*/ 0 w 1696849"/>
                <a:gd name="connsiteY12" fmla="*/ 521025 h 1169118"/>
                <a:gd name="connsiteX13" fmla="*/ 0 w 1696849"/>
                <a:gd name="connsiteY13" fmla="*/ 434188 h 1169118"/>
                <a:gd name="connsiteX14" fmla="*/ 0 w 1696849"/>
                <a:gd name="connsiteY14" fmla="*/ 303931 h 1169118"/>
                <a:gd name="connsiteX15" fmla="*/ 0 w 1696849"/>
                <a:gd name="connsiteY15" fmla="*/ 303931 h 1169118"/>
                <a:gd name="connsiteX16" fmla="*/ 0 w 1696849"/>
                <a:gd name="connsiteY16" fmla="*/ 0 h 1169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96849" h="1169118">
                  <a:moveTo>
                    <a:pt x="0" y="0"/>
                  </a:moveTo>
                  <a:lnTo>
                    <a:pt x="282808" y="0"/>
                  </a:lnTo>
                  <a:lnTo>
                    <a:pt x="282808" y="0"/>
                  </a:lnTo>
                  <a:lnTo>
                    <a:pt x="707020" y="0"/>
                  </a:lnTo>
                  <a:lnTo>
                    <a:pt x="1696849" y="0"/>
                  </a:lnTo>
                  <a:lnTo>
                    <a:pt x="1696849" y="303931"/>
                  </a:lnTo>
                  <a:lnTo>
                    <a:pt x="1696849" y="303931"/>
                  </a:lnTo>
                  <a:lnTo>
                    <a:pt x="1696849" y="434188"/>
                  </a:lnTo>
                  <a:lnTo>
                    <a:pt x="1696849" y="521025"/>
                  </a:lnTo>
                  <a:lnTo>
                    <a:pt x="1493830" y="531658"/>
                  </a:lnTo>
                  <a:lnTo>
                    <a:pt x="683293" y="1169118"/>
                  </a:lnTo>
                  <a:lnTo>
                    <a:pt x="1239738" y="531658"/>
                  </a:lnTo>
                  <a:lnTo>
                    <a:pt x="0" y="521025"/>
                  </a:lnTo>
                  <a:lnTo>
                    <a:pt x="0" y="434188"/>
                  </a:lnTo>
                  <a:lnTo>
                    <a:pt x="0" y="303931"/>
                  </a:lnTo>
                  <a:lnTo>
                    <a:pt x="0" y="303931"/>
                  </a:lnTo>
                  <a:lnTo>
                    <a:pt x="0" y="0"/>
                  </a:lnTo>
                  <a:close/>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3" name="Textfeld 22"/>
            <p:cNvSpPr txBox="1"/>
            <p:nvPr/>
          </p:nvSpPr>
          <p:spPr>
            <a:xfrm>
              <a:off x="6655581" y="3251733"/>
              <a:ext cx="1696849" cy="369332"/>
            </a:xfrm>
            <a:prstGeom prst="rect">
              <a:avLst/>
            </a:prstGeom>
          </p:spPr>
          <p:txBody>
            <a:bodyPr vert="horz" wrap="square" lIns="91440" tIns="45720" rIns="91440" bIns="45720" rtlCol="0" anchor="t">
              <a:spAutoFit/>
            </a:bodyPr>
            <a:lstStyle/>
            <a:p>
              <a:pPr algn="l"/>
              <a:r>
                <a:rPr lang="en-US" dirty="0">
                  <a:latin typeface="Calibri" panose="020F0502020204030204" pitchFamily="34" charset="0"/>
                  <a:cs typeface="Calibri" panose="020F0502020204030204" pitchFamily="34" charset="0"/>
                </a:rPr>
                <a:t>Resolution limit</a:t>
              </a:r>
            </a:p>
          </p:txBody>
        </p:sp>
      </p:grpSp>
    </p:spTree>
    <p:extLst>
      <p:ext uri="{BB962C8B-B14F-4D97-AF65-F5344CB8AC3E}">
        <p14:creationId xmlns:p14="http://schemas.microsoft.com/office/powerpoint/2010/main" val="19068630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liennummernplatzhalter 1"/>
          <p:cNvSpPr>
            <a:spLocks noGrp="1"/>
          </p:cNvSpPr>
          <p:nvPr>
            <p:ph type="sldNum" sz="quarter" idx="4294967295"/>
          </p:nvPr>
        </p:nvSpPr>
        <p:spPr>
          <a:xfrm>
            <a:off x="0" y="-171400"/>
            <a:ext cx="0" cy="0"/>
          </a:xfrm>
        </p:spPr>
        <p:txBody>
          <a:bodyPr/>
          <a:lstStyle/>
          <a:p>
            <a:pPr>
              <a:defRPr/>
            </a:pPr>
            <a:endParaRPr lang="en-US" dirty="0">
              <a:latin typeface="Calibri" panose="020F0502020204030204" pitchFamily="34" charset="0"/>
              <a:cs typeface="Calibri" panose="020F0502020204030204" pitchFamily="34" charset="0"/>
            </a:endParaRPr>
          </a:p>
        </p:txBody>
      </p:sp>
      <p:sp>
        <p:nvSpPr>
          <p:cNvPr id="10243"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Example </a:t>
            </a:r>
            <a:r>
              <a:rPr lang="en-US" altLang="de-DE" sz="2200" b="1" dirty="0">
                <a:solidFill>
                  <a:srgbClr val="000000"/>
                </a:solidFill>
                <a:latin typeface="Calibri" panose="020F0502020204030204" pitchFamily="34" charset="0"/>
                <a:cs typeface="Calibri" panose="020F0502020204030204" pitchFamily="34" charset="0"/>
                <a:sym typeface="Symbol"/>
              </a:rPr>
              <a:t></a:t>
            </a:r>
            <a:r>
              <a:rPr lang="en-US" altLang="de-DE" sz="2200" b="1" dirty="0">
                <a:solidFill>
                  <a:srgbClr val="000000"/>
                </a:solidFill>
                <a:latin typeface="Calibri" panose="020F0502020204030204" pitchFamily="34" charset="0"/>
                <a:cs typeface="Calibri" panose="020F0502020204030204" pitchFamily="34" charset="0"/>
              </a:rPr>
              <a:t> Synchrotron Light Facility ALBA</a:t>
            </a:r>
          </a:p>
        </p:txBody>
      </p:sp>
      <p:sp>
        <p:nvSpPr>
          <p:cNvPr id="10244" name="Text Box 3"/>
          <p:cNvSpPr txBox="1">
            <a:spLocks noChangeArrowheads="1"/>
          </p:cNvSpPr>
          <p:nvPr/>
        </p:nvSpPr>
        <p:spPr bwMode="auto">
          <a:xfrm>
            <a:off x="125413" y="11716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560938"/>
            <a:ext cx="4518220" cy="1959710"/>
          </a:xfrm>
          <a:prstGeom prst="rect">
            <a:avLst/>
          </a:prstGeom>
        </p:spPr>
      </p:pic>
      <p:grpSp>
        <p:nvGrpSpPr>
          <p:cNvPr id="14" name="Gruppieren 13"/>
          <p:cNvGrpSpPr/>
          <p:nvPr/>
        </p:nvGrpSpPr>
        <p:grpSpPr>
          <a:xfrm>
            <a:off x="-110368" y="964049"/>
            <a:ext cx="5927920" cy="3596889"/>
            <a:chOff x="0" y="1701629"/>
            <a:chExt cx="5927920" cy="3596889"/>
          </a:xfrm>
        </p:grpSpPr>
        <p:pic>
          <p:nvPicPr>
            <p:cNvPr id="2" name="Grafik 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1701629"/>
              <a:ext cx="5927920" cy="3596889"/>
            </a:xfrm>
            <a:prstGeom prst="rect">
              <a:avLst/>
            </a:prstGeom>
            <a:ln>
              <a:noFill/>
            </a:ln>
          </p:spPr>
        </p:pic>
        <p:sp>
          <p:nvSpPr>
            <p:cNvPr id="11" name="Text Box 10"/>
            <p:cNvSpPr txBox="1">
              <a:spLocks noChangeArrowheads="1"/>
            </p:cNvSpPr>
            <p:nvPr/>
          </p:nvSpPr>
          <p:spPr bwMode="auto">
            <a:xfrm>
              <a:off x="2171337" y="2636263"/>
              <a:ext cx="1585245" cy="338554"/>
            </a:xfrm>
            <a:prstGeom prst="rect">
              <a:avLst/>
            </a:prstGeom>
            <a:noFill/>
            <a:ln w="25400" algn="ctr">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600" b="1" dirty="0">
                  <a:solidFill>
                    <a:srgbClr val="0000FF"/>
                  </a:solidFill>
                  <a:latin typeface="Calibri" panose="020F0502020204030204" pitchFamily="34" charset="0"/>
                  <a:cs typeface="Calibri" panose="020F0502020204030204" pitchFamily="34" charset="0"/>
                </a:rPr>
                <a:t>LINAC 100 MeV</a:t>
              </a:r>
            </a:p>
          </p:txBody>
        </p:sp>
        <p:cxnSp>
          <p:nvCxnSpPr>
            <p:cNvPr id="4" name="Gerade Verbindung mit Pfeil 3"/>
            <p:cNvCxnSpPr>
              <a:stCxn id="11" idx="0"/>
            </p:cNvCxnSpPr>
            <p:nvPr/>
          </p:nvCxnSpPr>
          <p:spPr>
            <a:xfrm flipV="1">
              <a:off x="2963960" y="2420889"/>
              <a:ext cx="0" cy="215374"/>
            </a:xfrm>
            <a:prstGeom prst="straightConnector1">
              <a:avLst/>
            </a:prstGeom>
            <a:ln w="34925">
              <a:solidFill>
                <a:srgbClr val="0000FF"/>
              </a:solidFill>
              <a:tailEnd type="stealth" w="lg" len="med"/>
            </a:ln>
            <a:effectLst/>
          </p:spPr>
          <p:style>
            <a:lnRef idx="2">
              <a:schemeClr val="accent1"/>
            </a:lnRef>
            <a:fillRef idx="0">
              <a:schemeClr val="accent1"/>
            </a:fillRef>
            <a:effectRef idx="1">
              <a:schemeClr val="accent1"/>
            </a:effectRef>
            <a:fontRef idx="minor">
              <a:schemeClr val="tx1"/>
            </a:fontRef>
          </p:style>
        </p:cxnSp>
        <p:sp>
          <p:nvSpPr>
            <p:cNvPr id="16" name="Text Box 10"/>
            <p:cNvSpPr txBox="1">
              <a:spLocks noChangeArrowheads="1"/>
            </p:cNvSpPr>
            <p:nvPr/>
          </p:nvSpPr>
          <p:spPr bwMode="auto">
            <a:xfrm>
              <a:off x="2263220" y="3064115"/>
              <a:ext cx="1455882" cy="338554"/>
            </a:xfrm>
            <a:prstGeom prst="rect">
              <a:avLst/>
            </a:prstGeom>
            <a:noFill/>
            <a:ln w="25400" algn="ctr">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600" b="1" dirty="0">
                  <a:solidFill>
                    <a:srgbClr val="0000FF"/>
                  </a:solidFill>
                  <a:latin typeface="Calibri" panose="020F0502020204030204" pitchFamily="34" charset="0"/>
                  <a:cs typeface="Calibri" panose="020F0502020204030204" pitchFamily="34" charset="0"/>
                </a:rPr>
                <a:t>Booster 3 GeV</a:t>
              </a:r>
            </a:p>
          </p:txBody>
        </p:sp>
        <p:cxnSp>
          <p:nvCxnSpPr>
            <p:cNvPr id="17" name="Gerade Verbindung mit Pfeil 16"/>
            <p:cNvCxnSpPr>
              <a:stCxn id="16" idx="3"/>
            </p:cNvCxnSpPr>
            <p:nvPr/>
          </p:nvCxnSpPr>
          <p:spPr>
            <a:xfrm>
              <a:off x="3719102" y="3233392"/>
              <a:ext cx="631399" cy="561603"/>
            </a:xfrm>
            <a:prstGeom prst="straightConnector1">
              <a:avLst/>
            </a:prstGeom>
            <a:ln w="34925">
              <a:solidFill>
                <a:srgbClr val="0000FF"/>
              </a:solidFill>
              <a:tailEnd type="stealth" w="lg" len="med"/>
            </a:ln>
            <a:effectLst/>
          </p:spPr>
          <p:style>
            <a:lnRef idx="2">
              <a:schemeClr val="accent1"/>
            </a:lnRef>
            <a:fillRef idx="0">
              <a:schemeClr val="accent1"/>
            </a:fillRef>
            <a:effectRef idx="1">
              <a:schemeClr val="accent1"/>
            </a:effectRef>
            <a:fontRef idx="minor">
              <a:schemeClr val="tx1"/>
            </a:fontRef>
          </p:style>
        </p:cxnSp>
        <p:sp>
          <p:nvSpPr>
            <p:cNvPr id="20" name="Text Box 10"/>
            <p:cNvSpPr txBox="1">
              <a:spLocks noChangeArrowheads="1"/>
            </p:cNvSpPr>
            <p:nvPr/>
          </p:nvSpPr>
          <p:spPr bwMode="auto">
            <a:xfrm>
              <a:off x="2287048" y="3471841"/>
              <a:ext cx="1409001" cy="584775"/>
            </a:xfrm>
            <a:prstGeom prst="rect">
              <a:avLst/>
            </a:prstGeom>
            <a:noFill/>
            <a:ln w="25400" algn="ctr">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600" b="1" dirty="0">
                  <a:solidFill>
                    <a:srgbClr val="0000FF"/>
                  </a:solidFill>
                  <a:latin typeface="Calibri" panose="020F0502020204030204" pitchFamily="34" charset="0"/>
                  <a:cs typeface="Calibri" panose="020F0502020204030204" pitchFamily="34" charset="0"/>
                </a:rPr>
                <a:t>Storage ring </a:t>
              </a:r>
            </a:p>
            <a:p>
              <a:pPr algn="l">
                <a:spcBef>
                  <a:spcPts val="0"/>
                </a:spcBef>
              </a:pPr>
              <a:r>
                <a:rPr lang="en-US" altLang="de-DE" sz="1600" b="1" dirty="0">
                  <a:solidFill>
                    <a:srgbClr val="0000FF"/>
                  </a:solidFill>
                  <a:latin typeface="Calibri" panose="020F0502020204030204" pitchFamily="34" charset="0"/>
                  <a:cs typeface="Calibri" panose="020F0502020204030204" pitchFamily="34" charset="0"/>
                </a:rPr>
                <a:t>C = 268 m</a:t>
              </a:r>
            </a:p>
          </p:txBody>
        </p:sp>
        <p:cxnSp>
          <p:nvCxnSpPr>
            <p:cNvPr id="21" name="Gerade Verbindung mit Pfeil 20"/>
            <p:cNvCxnSpPr>
              <a:stCxn id="20" idx="3"/>
            </p:cNvCxnSpPr>
            <p:nvPr/>
          </p:nvCxnSpPr>
          <p:spPr>
            <a:xfrm>
              <a:off x="3696049" y="3764229"/>
              <a:ext cx="606175" cy="271355"/>
            </a:xfrm>
            <a:prstGeom prst="straightConnector1">
              <a:avLst/>
            </a:prstGeom>
            <a:ln w="34925">
              <a:solidFill>
                <a:srgbClr val="0000FF"/>
              </a:solidFill>
              <a:tailEnd type="stealth" w="lg" len="med"/>
            </a:ln>
            <a:effectLst/>
          </p:spPr>
          <p:style>
            <a:lnRef idx="2">
              <a:schemeClr val="accent1"/>
            </a:lnRef>
            <a:fillRef idx="0">
              <a:schemeClr val="accent1"/>
            </a:fillRef>
            <a:effectRef idx="1">
              <a:schemeClr val="accent1"/>
            </a:effectRef>
            <a:fontRef idx="minor">
              <a:schemeClr val="tx1"/>
            </a:fontRef>
          </p:style>
        </p:cxnSp>
      </p:grpSp>
      <p:grpSp>
        <p:nvGrpSpPr>
          <p:cNvPr id="23" name="Gruppieren 22"/>
          <p:cNvGrpSpPr/>
          <p:nvPr/>
        </p:nvGrpSpPr>
        <p:grpSpPr>
          <a:xfrm>
            <a:off x="5537183" y="2618073"/>
            <a:ext cx="3420268" cy="1976920"/>
            <a:chOff x="5429235" y="3960030"/>
            <a:chExt cx="3635938" cy="2066207"/>
          </a:xfrm>
        </p:grpSpPr>
        <p:pic>
          <p:nvPicPr>
            <p:cNvPr id="25" name="Grafik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9235" y="3960030"/>
              <a:ext cx="3635938" cy="2066207"/>
            </a:xfrm>
            <a:prstGeom prst="rect">
              <a:avLst/>
            </a:prstGeom>
          </p:spPr>
        </p:pic>
        <p:sp>
          <p:nvSpPr>
            <p:cNvPr id="24" name="Text Box 10"/>
            <p:cNvSpPr txBox="1">
              <a:spLocks noChangeArrowheads="1"/>
            </p:cNvSpPr>
            <p:nvPr/>
          </p:nvSpPr>
          <p:spPr bwMode="auto">
            <a:xfrm>
              <a:off x="6348121" y="3960030"/>
              <a:ext cx="1943100" cy="366713"/>
            </a:xfrm>
            <a:prstGeom prst="rect">
              <a:avLst/>
            </a:prstGeom>
            <a:solidFill>
              <a:srgbClr val="FFFFFF">
                <a:alpha val="60000"/>
              </a:srgbClr>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b="1" dirty="0">
                  <a:latin typeface="Calibri" panose="020F0502020204030204" pitchFamily="34" charset="0"/>
                  <a:cs typeface="Calibri" panose="020F0502020204030204" pitchFamily="34" charset="0"/>
                </a:rPr>
                <a:t>LINAC 100 MeV</a:t>
              </a:r>
            </a:p>
          </p:txBody>
        </p:sp>
      </p:grpSp>
      <p:grpSp>
        <p:nvGrpSpPr>
          <p:cNvPr id="26" name="Gruppieren 25"/>
          <p:cNvGrpSpPr/>
          <p:nvPr/>
        </p:nvGrpSpPr>
        <p:grpSpPr>
          <a:xfrm>
            <a:off x="5552851" y="4550837"/>
            <a:ext cx="3383084" cy="1969947"/>
            <a:chOff x="6095774" y="4424561"/>
            <a:chExt cx="2982447" cy="1789626"/>
          </a:xfrm>
        </p:grpSpPr>
        <p:pic>
          <p:nvPicPr>
            <p:cNvPr id="27" name="Grafik 26"/>
            <p:cNvPicPr>
              <a:picLocks noChangeAspect="1"/>
            </p:cNvPicPr>
            <p:nvPr/>
          </p:nvPicPr>
          <p:blipFill rotWithShape="1">
            <a:blip r:embed="rId5" cstate="print">
              <a:extLst>
                <a:ext uri="{28A0092B-C50C-407E-A947-70E740481C1C}">
                  <a14:useLocalDpi xmlns:a14="http://schemas.microsoft.com/office/drawing/2010/main" val="0"/>
                </a:ext>
              </a:extLst>
            </a:blip>
            <a:srcRect l="6626" t="12179" r="11533" b="23555"/>
            <a:stretch/>
          </p:blipFill>
          <p:spPr>
            <a:xfrm>
              <a:off x="6095774" y="4457701"/>
              <a:ext cx="2982446" cy="1756486"/>
            </a:xfrm>
            <a:prstGeom prst="rect">
              <a:avLst/>
            </a:prstGeom>
          </p:spPr>
        </p:pic>
        <p:sp>
          <p:nvSpPr>
            <p:cNvPr id="28" name="Text Box 12"/>
            <p:cNvSpPr txBox="1">
              <a:spLocks noChangeArrowheads="1"/>
            </p:cNvSpPr>
            <p:nvPr/>
          </p:nvSpPr>
          <p:spPr bwMode="auto">
            <a:xfrm>
              <a:off x="7621560" y="4428076"/>
              <a:ext cx="1456661" cy="646331"/>
            </a:xfrm>
            <a:prstGeom prst="rect">
              <a:avLst/>
            </a:prstGeom>
            <a:solidFill>
              <a:schemeClr val="bg1">
                <a:alpha val="62000"/>
              </a:schemeClr>
            </a:solidFill>
            <a:ln>
              <a:noFill/>
            </a:ln>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b="1" dirty="0">
                  <a:latin typeface="Calibri" panose="020F0502020204030204" pitchFamily="34" charset="0"/>
                  <a:cs typeface="Calibri" panose="020F0502020204030204" pitchFamily="34" charset="0"/>
                </a:rPr>
                <a:t>Storage Ring: </a:t>
              </a:r>
            </a:p>
            <a:p>
              <a:pPr algn="l">
                <a:spcBef>
                  <a:spcPts val="0"/>
                </a:spcBef>
              </a:pPr>
              <a:r>
                <a:rPr lang="en-US" b="1" dirty="0">
                  <a:latin typeface="Calibri" panose="020F0502020204030204" pitchFamily="34" charset="0"/>
                  <a:cs typeface="Calibri" panose="020F0502020204030204" pitchFamily="34" charset="0"/>
                  <a:sym typeface="Symbol" pitchFamily="18" charset="2"/>
                </a:rPr>
                <a:t>3 GeV</a:t>
              </a:r>
            </a:p>
          </p:txBody>
        </p:sp>
        <p:sp>
          <p:nvSpPr>
            <p:cNvPr id="29" name="Text Box 12"/>
            <p:cNvSpPr txBox="1">
              <a:spLocks noChangeArrowheads="1"/>
            </p:cNvSpPr>
            <p:nvPr/>
          </p:nvSpPr>
          <p:spPr bwMode="auto">
            <a:xfrm>
              <a:off x="6096392" y="4424561"/>
              <a:ext cx="1525167" cy="619040"/>
            </a:xfrm>
            <a:prstGeom prst="rect">
              <a:avLst/>
            </a:prstGeom>
            <a:solidFill>
              <a:schemeClr val="bg1">
                <a:alpha val="62000"/>
              </a:schemeClr>
            </a:solidFill>
            <a:ln>
              <a:noFill/>
            </a:ln>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b="1" dirty="0">
                  <a:latin typeface="Calibri" panose="020F0502020204030204" pitchFamily="34" charset="0"/>
                  <a:cs typeface="Calibri" panose="020F0502020204030204" pitchFamily="34" charset="0"/>
                </a:rPr>
                <a:t>Booster Ring: </a:t>
              </a:r>
            </a:p>
            <a:p>
              <a:pPr algn="l">
                <a:spcBef>
                  <a:spcPts val="0"/>
                </a:spcBef>
              </a:pPr>
              <a:r>
                <a:rPr lang="en-US" b="1" dirty="0">
                  <a:latin typeface="Calibri" panose="020F0502020204030204" pitchFamily="34" charset="0"/>
                  <a:cs typeface="Calibri" panose="020F0502020204030204" pitchFamily="34" charset="0"/>
                  <a:sym typeface="Symbol" pitchFamily="18" charset="2"/>
                </a:rPr>
                <a:t>0.1  3 GeV</a:t>
              </a:r>
            </a:p>
          </p:txBody>
        </p:sp>
      </p:grpSp>
      <p:sp>
        <p:nvSpPr>
          <p:cNvPr id="30" name="Text Box 11"/>
          <p:cNvSpPr txBox="1">
            <a:spLocks noChangeArrowheads="1"/>
          </p:cNvSpPr>
          <p:nvPr/>
        </p:nvSpPr>
        <p:spPr bwMode="auto">
          <a:xfrm>
            <a:off x="6054563" y="952416"/>
            <a:ext cx="3132272" cy="163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a:solidFill>
                  <a:srgbClr val="0000FF"/>
                </a:solidFill>
                <a:latin typeface="Calibri" panose="020F0502020204030204" pitchFamily="34" charset="0"/>
                <a:cs typeface="Calibri" panose="020F0502020204030204" pitchFamily="34" charset="0"/>
              </a:rPr>
              <a:t>Layout:</a:t>
            </a:r>
          </a:p>
          <a:p>
            <a:pPr marL="285750" indent="-285750" algn="l">
              <a:lnSpc>
                <a:spcPct val="60000"/>
              </a:lnSpc>
              <a:buFont typeface="Wingdings" panose="05000000000000000000" pitchFamily="2" charset="2"/>
              <a:buChar char="Ø"/>
            </a:pPr>
            <a:r>
              <a:rPr lang="en-US" dirty="0">
                <a:latin typeface="Calibri" panose="020F0502020204030204" pitchFamily="34" charset="0"/>
                <a:cs typeface="Calibri" panose="020F0502020204030204" pitchFamily="34" charset="0"/>
              </a:rPr>
              <a:t>Storage ring length: 268 m</a:t>
            </a:r>
          </a:p>
          <a:p>
            <a:pPr marL="285750" indent="-285750" algn="l">
              <a:lnSpc>
                <a:spcPct val="60000"/>
              </a:lnSpc>
              <a:buFont typeface="Wingdings" panose="05000000000000000000" pitchFamily="2" charset="2"/>
              <a:buChar char="Ø"/>
            </a:pPr>
            <a:r>
              <a:rPr lang="en-US" dirty="0">
                <a:latin typeface="Calibri" panose="020F0502020204030204" pitchFamily="34" charset="0"/>
                <a:cs typeface="Calibri" panose="020F0502020204030204" pitchFamily="34" charset="0"/>
              </a:rPr>
              <a:t>Electron energy: 3 GeV </a:t>
            </a:r>
          </a:p>
          <a:p>
            <a:pPr marL="285750" indent="-285750" algn="l">
              <a:lnSpc>
                <a:spcPct val="60000"/>
              </a:lnSpc>
              <a:buFont typeface="Wingdings" panose="05000000000000000000" pitchFamily="2" charset="2"/>
              <a:buChar char="Ø"/>
            </a:pPr>
            <a:r>
              <a:rPr lang="en-US" dirty="0">
                <a:latin typeface="Calibri" panose="020F0502020204030204" pitchFamily="34" charset="0"/>
                <a:cs typeface="Calibri" panose="020F0502020204030204" pitchFamily="34" charset="0"/>
              </a:rPr>
              <a:t>Top-up injection</a:t>
            </a:r>
          </a:p>
          <a:p>
            <a:pPr marL="285750" indent="-285750" algn="l">
              <a:lnSpc>
                <a:spcPct val="60000"/>
              </a:lnSpc>
              <a:buFont typeface="Wingdings" panose="05000000000000000000" pitchFamily="2" charset="2"/>
              <a:buChar char="Ø"/>
            </a:pPr>
            <a:r>
              <a:rPr lang="en-US" dirty="0">
                <a:latin typeface="Calibri" panose="020F0502020204030204" pitchFamily="34" charset="0"/>
                <a:cs typeface="Calibri" panose="020F0502020204030204" pitchFamily="34" charset="0"/>
              </a:rPr>
              <a:t>Max. beam current: 0.4 A</a:t>
            </a:r>
          </a:p>
        </p:txBody>
      </p:sp>
      <p:sp>
        <p:nvSpPr>
          <p:cNvPr id="31" name="Text Box 5"/>
          <p:cNvSpPr txBox="1">
            <a:spLocks noChangeArrowheads="1"/>
          </p:cNvSpPr>
          <p:nvPr/>
        </p:nvSpPr>
        <p:spPr bwMode="auto">
          <a:xfrm>
            <a:off x="107950" y="720762"/>
            <a:ext cx="6228304"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a:solidFill>
                  <a:srgbClr val="0000FF"/>
                </a:solidFill>
                <a:latin typeface="Calibri" panose="020F0502020204030204" pitchFamily="34" charset="0"/>
                <a:cs typeface="Calibri" panose="020F0502020204030204" pitchFamily="34" charset="0"/>
              </a:rPr>
              <a:t>3</a:t>
            </a:r>
            <a:r>
              <a:rPr lang="en-US" sz="2000" b="1" baseline="30000" dirty="0">
                <a:solidFill>
                  <a:srgbClr val="0000FF"/>
                </a:solidFill>
                <a:latin typeface="Calibri" panose="020F0502020204030204" pitchFamily="34" charset="0"/>
                <a:cs typeface="Calibri" panose="020F0502020204030204" pitchFamily="34" charset="0"/>
              </a:rPr>
              <a:t>rd</a:t>
            </a:r>
            <a:r>
              <a:rPr lang="en-US" sz="2000" b="1" dirty="0">
                <a:solidFill>
                  <a:srgbClr val="0000FF"/>
                </a:solidFill>
                <a:latin typeface="Calibri" panose="020F0502020204030204" pitchFamily="34" charset="0"/>
                <a:cs typeface="Calibri" panose="020F0502020204030204" pitchFamily="34" charset="0"/>
              </a:rPr>
              <a:t> generation Spanish </a:t>
            </a:r>
            <a:r>
              <a:rPr lang="en-US" sz="2000" b="1" dirty="0" err="1">
                <a:solidFill>
                  <a:srgbClr val="0000FF"/>
                </a:solidFill>
                <a:latin typeface="Calibri" panose="020F0502020204030204" pitchFamily="34" charset="0"/>
                <a:cs typeface="Calibri" panose="020F0502020204030204" pitchFamily="34" charset="0"/>
              </a:rPr>
              <a:t>synchr</a:t>
            </a:r>
            <a:r>
              <a:rPr lang="en-US" sz="2000" b="1" dirty="0">
                <a:solidFill>
                  <a:srgbClr val="0000FF"/>
                </a:solidFill>
                <a:latin typeface="Calibri" panose="020F0502020204030204" pitchFamily="34" charset="0"/>
                <a:cs typeface="Calibri" panose="020F0502020204030204" pitchFamily="34" charset="0"/>
              </a:rPr>
              <a:t>. light facility in Barcelona</a:t>
            </a:r>
            <a:r>
              <a:rPr lang="en-US" dirty="0">
                <a:solidFill>
                  <a:srgbClr val="0000FF"/>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81301363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p:txBody>
      </p:sp>
      <p:grpSp>
        <p:nvGrpSpPr>
          <p:cNvPr id="12293" name="Group 35"/>
          <p:cNvGrpSpPr>
            <a:grpSpLocks/>
          </p:cNvGrpSpPr>
          <p:nvPr/>
        </p:nvGrpSpPr>
        <p:grpSpPr bwMode="auto">
          <a:xfrm>
            <a:off x="323850" y="1052513"/>
            <a:ext cx="5276850" cy="5400675"/>
            <a:chOff x="204" y="663"/>
            <a:chExt cx="3324" cy="3402"/>
          </a:xfrm>
        </p:grpSpPr>
        <p:pic>
          <p:nvPicPr>
            <p:cNvPr id="12298" name="Picture 5" descr="albaring"/>
            <p:cNvPicPr>
              <a:picLocks noChangeAspect="1" noChangeArrowheads="1"/>
            </p:cNvPicPr>
            <p:nvPr/>
          </p:nvPicPr>
          <p:blipFill>
            <a:blip r:embed="rId2">
              <a:extLst>
                <a:ext uri="{28A0092B-C50C-407E-A947-70E740481C1C}">
                  <a14:useLocalDpi xmlns:a14="http://schemas.microsoft.com/office/drawing/2010/main" val="0"/>
                </a:ext>
              </a:extLst>
            </a:blip>
            <a:srcRect b="11774"/>
            <a:stretch>
              <a:fillRect/>
            </a:stretch>
          </p:blipFill>
          <p:spPr bwMode="auto">
            <a:xfrm>
              <a:off x="204" y="663"/>
              <a:ext cx="3324" cy="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9" name="Group 6"/>
            <p:cNvGrpSpPr>
              <a:grpSpLocks/>
            </p:cNvGrpSpPr>
            <p:nvPr/>
          </p:nvGrpSpPr>
          <p:grpSpPr bwMode="auto">
            <a:xfrm>
              <a:off x="1003" y="1821"/>
              <a:ext cx="698" cy="828"/>
              <a:chOff x="4400" y="981"/>
              <a:chExt cx="771" cy="915"/>
            </a:xfrm>
          </p:grpSpPr>
          <p:sp>
            <p:nvSpPr>
              <p:cNvPr id="12320" name="Rectangle 7"/>
              <p:cNvSpPr>
                <a:spLocks noChangeArrowheads="1"/>
              </p:cNvSpPr>
              <p:nvPr/>
            </p:nvSpPr>
            <p:spPr bwMode="auto">
              <a:xfrm>
                <a:off x="4400" y="981"/>
                <a:ext cx="657" cy="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a:latin typeface="Calibri" panose="020F0502020204030204" pitchFamily="34" charset="0"/>
                    <a:cs typeface="Calibri" panose="020F0502020204030204" pitchFamily="34" charset="0"/>
                  </a:rPr>
                  <a:t>FCT</a:t>
                </a:r>
              </a:p>
              <a:p>
                <a:pPr algn="l" eaLnBrk="1" hangingPunct="1">
                  <a:spcBef>
                    <a:spcPct val="0"/>
                  </a:spcBef>
                </a:pPr>
                <a:r>
                  <a:rPr lang="en-US" sz="1600">
                    <a:latin typeface="Calibri" panose="020F0502020204030204" pitchFamily="34" charset="0"/>
                    <a:cs typeface="Calibri" panose="020F0502020204030204" pitchFamily="34" charset="0"/>
                  </a:rPr>
                  <a:t>DCCT</a:t>
                </a:r>
              </a:p>
              <a:p>
                <a:pPr algn="l" eaLnBrk="1" hangingPunct="1">
                  <a:spcBef>
                    <a:spcPct val="0"/>
                  </a:spcBef>
                </a:pPr>
                <a:r>
                  <a:rPr lang="en-US" sz="1600">
                    <a:latin typeface="Calibri" panose="020F0502020204030204" pitchFamily="34" charset="0"/>
                    <a:cs typeface="Calibri" panose="020F0502020204030204" pitchFamily="34" charset="0"/>
                  </a:rPr>
                  <a:t>FCUP</a:t>
                </a:r>
              </a:p>
              <a:p>
                <a:pPr algn="l" eaLnBrk="1" hangingPunct="1">
                  <a:spcBef>
                    <a:spcPct val="0"/>
                  </a:spcBef>
                </a:pPr>
                <a:r>
                  <a:rPr lang="en-US" sz="1600">
                    <a:latin typeface="Calibri" panose="020F0502020204030204" pitchFamily="34" charset="0"/>
                    <a:cs typeface="Calibri" panose="020F0502020204030204" pitchFamily="34" charset="0"/>
                  </a:rPr>
                  <a:t>AE</a:t>
                </a:r>
              </a:p>
              <a:p>
                <a:pPr algn="l" eaLnBrk="1" hangingPunct="1">
                  <a:spcBef>
                    <a:spcPct val="0"/>
                  </a:spcBef>
                </a:pPr>
                <a:r>
                  <a:rPr lang="en-US" sz="1600">
                    <a:latin typeface="Calibri" panose="020F0502020204030204" pitchFamily="34" charset="0"/>
                    <a:cs typeface="Calibri" panose="020F0502020204030204" pitchFamily="34" charset="0"/>
                  </a:rPr>
                  <a:t>BCM</a:t>
                </a:r>
              </a:p>
            </p:txBody>
          </p:sp>
          <p:sp>
            <p:nvSpPr>
              <p:cNvPr id="12321" name="AutoShape 8"/>
              <p:cNvSpPr>
                <a:spLocks noChangeArrowheads="1"/>
              </p:cNvSpPr>
              <p:nvPr/>
            </p:nvSpPr>
            <p:spPr bwMode="auto">
              <a:xfrm>
                <a:off x="5057" y="1525"/>
                <a:ext cx="113" cy="1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50 w 21600"/>
                  <a:gd name="T25" fmla="*/ 3250 h 21600"/>
                  <a:gd name="T26" fmla="*/ 18350 w 21600"/>
                  <a:gd name="T27" fmla="*/ 183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00"/>
              </a:soli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12322" name="AutoShape 9"/>
              <p:cNvSpPr>
                <a:spLocks noChangeArrowheads="1"/>
              </p:cNvSpPr>
              <p:nvPr/>
            </p:nvSpPr>
            <p:spPr bwMode="auto">
              <a:xfrm rot="-5400000">
                <a:off x="5041" y="1333"/>
                <a:ext cx="113" cy="114"/>
              </a:xfrm>
              <a:prstGeom prst="can">
                <a:avLst>
                  <a:gd name="adj" fmla="val 25221"/>
                </a:avLst>
              </a:prstGeom>
              <a:solidFill>
                <a:srgbClr val="00FFFF"/>
              </a:solidFill>
              <a:ln w="9525">
                <a:solidFill>
                  <a:schemeClr val="tx1"/>
                </a:solidFill>
                <a:round/>
                <a:headEnd/>
                <a:tailEnd/>
              </a:ln>
            </p:spPr>
            <p:txBody>
              <a:bodyPr wrap="none" anchor="ctr"/>
              <a:lstStyle/>
              <a:p>
                <a:endParaRPr lang="de-DE">
                  <a:latin typeface="Calibri" panose="020F0502020204030204" pitchFamily="34" charset="0"/>
                  <a:cs typeface="Calibri" panose="020F0502020204030204" pitchFamily="34" charset="0"/>
                </a:endParaRPr>
              </a:p>
            </p:txBody>
          </p:sp>
          <p:sp>
            <p:nvSpPr>
              <p:cNvPr id="12323" name="AutoShape 10"/>
              <p:cNvSpPr>
                <a:spLocks noChangeArrowheads="1"/>
              </p:cNvSpPr>
              <p:nvPr/>
            </p:nvSpPr>
            <p:spPr bwMode="auto">
              <a:xfrm rot="5400000">
                <a:off x="5023" y="1162"/>
                <a:ext cx="136" cy="136"/>
              </a:xfrm>
              <a:prstGeom prst="flowChartCollate">
                <a:avLst/>
              </a:prstGeom>
              <a:solidFill>
                <a:schemeClr val="folHlink"/>
              </a:solidFill>
              <a:ln w="9525">
                <a:solidFill>
                  <a:schemeClr val="tx1"/>
                </a:solidFill>
                <a:miter lim="800000"/>
                <a:headEnd/>
                <a:tailEnd/>
              </a:ln>
            </p:spPr>
            <p:txBody>
              <a:bodyPr wrap="none" anchor="ctr"/>
              <a:lstStyle/>
              <a:p>
                <a:endParaRPr lang="de-DE">
                  <a:latin typeface="Calibri" panose="020F0502020204030204" pitchFamily="34" charset="0"/>
                  <a:cs typeface="Calibri" panose="020F0502020204030204" pitchFamily="34" charset="0"/>
                </a:endParaRPr>
              </a:p>
            </p:txBody>
          </p:sp>
          <p:sp>
            <p:nvSpPr>
              <p:cNvPr id="308235" name="AutoShape 11"/>
              <p:cNvSpPr>
                <a:spLocks noChangeArrowheads="1"/>
              </p:cNvSpPr>
              <p:nvPr/>
            </p:nvSpPr>
            <p:spPr bwMode="auto">
              <a:xfrm>
                <a:off x="5035" y="1003"/>
                <a:ext cx="136" cy="136"/>
              </a:xfrm>
              <a:prstGeom prst="star5">
                <a:avLst/>
              </a:prstGeom>
              <a:solidFill>
                <a:srgbClr val="FF00FF"/>
              </a:solidFill>
              <a:ln w="9525">
                <a:solidFill>
                  <a:schemeClr val="tx1"/>
                </a:solidFill>
                <a:miter lim="800000"/>
                <a:headEnd/>
                <a:tailEnd/>
              </a:ln>
              <a:effectLst/>
            </p:spPr>
            <p:txBody>
              <a:bodyPr wrap="none" anchor="ctr"/>
              <a:lstStyle/>
              <a:p>
                <a:pPr>
                  <a:defRPr/>
                </a:pPr>
                <a:endParaRPr lang="de-DE">
                  <a:latin typeface="Calibri" panose="020F0502020204030204" pitchFamily="34" charset="0"/>
                  <a:cs typeface="Calibri" panose="020F0502020204030204" pitchFamily="34" charset="0"/>
                </a:endParaRPr>
              </a:p>
            </p:txBody>
          </p:sp>
          <p:sp>
            <p:nvSpPr>
              <p:cNvPr id="12325" name="AutoShape 12"/>
              <p:cNvSpPr>
                <a:spLocks noChangeArrowheads="1"/>
              </p:cNvSpPr>
              <p:nvPr/>
            </p:nvSpPr>
            <p:spPr bwMode="auto">
              <a:xfrm>
                <a:off x="5062" y="1684"/>
                <a:ext cx="91" cy="90"/>
              </a:xfrm>
              <a:prstGeom prst="plus">
                <a:avLst>
                  <a:gd name="adj" fmla="val 25000"/>
                </a:avLst>
              </a:prstGeom>
              <a:solidFill>
                <a:schemeClr val="accent1"/>
              </a:solidFill>
              <a:ln w="9525">
                <a:solidFill>
                  <a:schemeClr val="tx1"/>
                </a:solidFill>
                <a:miter lim="800000"/>
                <a:headEnd/>
                <a:tailEnd/>
              </a:ln>
            </p:spPr>
            <p:txBody>
              <a:bodyPr wrap="none" anchor="ctr"/>
              <a:lstStyle/>
              <a:p>
                <a:endParaRPr lang="de-DE">
                  <a:latin typeface="Calibri" panose="020F0502020204030204" pitchFamily="34" charset="0"/>
                  <a:cs typeface="Calibri" panose="020F0502020204030204" pitchFamily="34" charset="0"/>
                </a:endParaRPr>
              </a:p>
            </p:txBody>
          </p:sp>
        </p:grpSp>
        <p:grpSp>
          <p:nvGrpSpPr>
            <p:cNvPr id="12300" name="Group 13"/>
            <p:cNvGrpSpPr>
              <a:grpSpLocks/>
            </p:cNvGrpSpPr>
            <p:nvPr/>
          </p:nvGrpSpPr>
          <p:grpSpPr bwMode="auto">
            <a:xfrm>
              <a:off x="2240" y="1887"/>
              <a:ext cx="948" cy="742"/>
              <a:chOff x="2342" y="1815"/>
              <a:chExt cx="1048" cy="821"/>
            </a:xfrm>
          </p:grpSpPr>
          <p:sp>
            <p:nvSpPr>
              <p:cNvPr id="12315" name="AutoShape 14"/>
              <p:cNvSpPr>
                <a:spLocks noChangeArrowheads="1"/>
              </p:cNvSpPr>
              <p:nvPr/>
            </p:nvSpPr>
            <p:spPr bwMode="auto">
              <a:xfrm rot="1174928">
                <a:off x="3179" y="1973"/>
                <a:ext cx="69" cy="104"/>
              </a:xfrm>
              <a:prstGeom prst="can">
                <a:avLst>
                  <a:gd name="adj" fmla="val 37681"/>
                </a:avLst>
              </a:prstGeom>
              <a:solidFill>
                <a:srgbClr val="00FFFF"/>
              </a:solidFill>
              <a:ln w="9525">
                <a:solidFill>
                  <a:schemeClr val="tx1"/>
                </a:solidFill>
                <a:round/>
                <a:headEnd/>
                <a:tailEnd/>
              </a:ln>
            </p:spPr>
            <p:txBody>
              <a:bodyPr wrap="none" anchor="ctr"/>
              <a:lstStyle/>
              <a:p>
                <a:endParaRPr lang="de-DE">
                  <a:latin typeface="Calibri" panose="020F0502020204030204" pitchFamily="34" charset="0"/>
                  <a:cs typeface="Calibri" panose="020F0502020204030204" pitchFamily="34" charset="0"/>
                </a:endParaRPr>
              </a:p>
            </p:txBody>
          </p:sp>
          <p:sp>
            <p:nvSpPr>
              <p:cNvPr id="308239" name="AutoShape 15"/>
              <p:cNvSpPr>
                <a:spLocks noChangeArrowheads="1"/>
              </p:cNvSpPr>
              <p:nvPr/>
            </p:nvSpPr>
            <p:spPr bwMode="auto">
              <a:xfrm>
                <a:off x="3181" y="1899"/>
                <a:ext cx="91" cy="114"/>
              </a:xfrm>
              <a:prstGeom prst="star5">
                <a:avLst/>
              </a:prstGeom>
              <a:solidFill>
                <a:srgbClr val="FF00FF"/>
              </a:solidFill>
              <a:ln w="9525">
                <a:solidFill>
                  <a:schemeClr val="tx1"/>
                </a:solidFill>
                <a:miter lim="800000"/>
                <a:headEnd/>
                <a:tailEnd/>
              </a:ln>
              <a:effectLst/>
            </p:spPr>
            <p:txBody>
              <a:bodyPr wrap="none" anchor="ctr"/>
              <a:lstStyle/>
              <a:p>
                <a:pPr>
                  <a:defRPr/>
                </a:pPr>
                <a:endParaRPr lang="de-DE">
                  <a:latin typeface="Calibri" panose="020F0502020204030204" pitchFamily="34" charset="0"/>
                  <a:cs typeface="Calibri" panose="020F0502020204030204" pitchFamily="34" charset="0"/>
                </a:endParaRPr>
              </a:p>
            </p:txBody>
          </p:sp>
          <p:sp>
            <p:nvSpPr>
              <p:cNvPr id="12317" name="Rectangle 16"/>
              <p:cNvSpPr>
                <a:spLocks noChangeArrowheads="1"/>
              </p:cNvSpPr>
              <p:nvPr/>
            </p:nvSpPr>
            <p:spPr bwMode="auto">
              <a:xfrm>
                <a:off x="2342" y="1886"/>
                <a:ext cx="861"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spcBef>
                    <a:spcPct val="0"/>
                  </a:spcBef>
                </a:pPr>
                <a:r>
                  <a:rPr lang="en-US" sz="1600" b="1" u="sng" dirty="0">
                    <a:latin typeface="Calibri" panose="020F0502020204030204" pitchFamily="34" charset="0"/>
                    <a:cs typeface="Calibri" panose="020F0502020204030204" pitchFamily="34" charset="0"/>
                  </a:rPr>
                  <a:t>Transfer line</a:t>
                </a:r>
              </a:p>
              <a:p>
                <a:pPr algn="l" eaLnBrk="1" hangingPunct="1">
                  <a:spcBef>
                    <a:spcPct val="0"/>
                  </a:spcBef>
                </a:pPr>
                <a:r>
                  <a:rPr lang="en-US" sz="1600" dirty="0">
                    <a:latin typeface="Calibri" panose="020F0502020204030204" pitchFamily="34" charset="0"/>
                    <a:cs typeface="Calibri" panose="020F0502020204030204" pitchFamily="34" charset="0"/>
                  </a:rPr>
                  <a:t>1 FCT</a:t>
                </a:r>
              </a:p>
              <a:p>
                <a:pPr algn="l" eaLnBrk="1" hangingPunct="1">
                  <a:spcBef>
                    <a:spcPct val="0"/>
                  </a:spcBef>
                </a:pPr>
                <a:r>
                  <a:rPr lang="en-US" sz="1600" dirty="0">
                    <a:latin typeface="Calibri" panose="020F0502020204030204" pitchFamily="34" charset="0"/>
                    <a:cs typeface="Calibri" panose="020F0502020204030204" pitchFamily="34" charset="0"/>
                  </a:rPr>
                  <a:t>1 FCUP</a:t>
                </a:r>
              </a:p>
              <a:p>
                <a:pPr algn="l" eaLnBrk="1" hangingPunct="1">
                  <a:spcBef>
                    <a:spcPct val="0"/>
                  </a:spcBef>
                </a:pPr>
                <a:r>
                  <a:rPr lang="en-US" sz="1600" dirty="0">
                    <a:latin typeface="Calibri" panose="020F0502020204030204" pitchFamily="34" charset="0"/>
                    <a:cs typeface="Calibri" panose="020F0502020204030204" pitchFamily="34" charset="0"/>
                  </a:rPr>
                  <a:t>3 BCM</a:t>
                </a:r>
              </a:p>
            </p:txBody>
          </p:sp>
          <p:sp>
            <p:nvSpPr>
              <p:cNvPr id="12318" name="AutoShape 17"/>
              <p:cNvSpPr>
                <a:spLocks noChangeArrowheads="1"/>
              </p:cNvSpPr>
              <p:nvPr/>
            </p:nvSpPr>
            <p:spPr bwMode="auto">
              <a:xfrm>
                <a:off x="3181" y="1815"/>
                <a:ext cx="91" cy="90"/>
              </a:xfrm>
              <a:prstGeom prst="plus">
                <a:avLst>
                  <a:gd name="adj" fmla="val 25000"/>
                </a:avLst>
              </a:prstGeom>
              <a:solidFill>
                <a:schemeClr val="accent1"/>
              </a:solidFill>
              <a:ln w="9525">
                <a:solidFill>
                  <a:schemeClr val="tx1"/>
                </a:solidFill>
                <a:miter lim="800000"/>
                <a:headEnd/>
                <a:tailEnd/>
              </a:ln>
            </p:spPr>
            <p:txBody>
              <a:bodyPr wrap="none" anchor="ctr"/>
              <a:lstStyle/>
              <a:p>
                <a:endParaRPr lang="de-DE">
                  <a:latin typeface="Calibri" panose="020F0502020204030204" pitchFamily="34" charset="0"/>
                  <a:cs typeface="Calibri" panose="020F0502020204030204" pitchFamily="34" charset="0"/>
                </a:endParaRPr>
              </a:p>
            </p:txBody>
          </p:sp>
          <p:sp>
            <p:nvSpPr>
              <p:cNvPr id="12319" name="AutoShape 18"/>
              <p:cNvSpPr>
                <a:spLocks noChangeArrowheads="1"/>
              </p:cNvSpPr>
              <p:nvPr/>
            </p:nvSpPr>
            <p:spPr bwMode="auto">
              <a:xfrm>
                <a:off x="3299" y="2183"/>
                <a:ext cx="91" cy="90"/>
              </a:xfrm>
              <a:prstGeom prst="plus">
                <a:avLst>
                  <a:gd name="adj" fmla="val 25000"/>
                </a:avLst>
              </a:prstGeom>
              <a:solidFill>
                <a:schemeClr val="accent1"/>
              </a:solidFill>
              <a:ln w="9525">
                <a:solidFill>
                  <a:schemeClr val="tx1"/>
                </a:solidFill>
                <a:miter lim="800000"/>
                <a:headEnd/>
                <a:tailEnd/>
              </a:ln>
            </p:spPr>
            <p:txBody>
              <a:bodyPr wrap="none" anchor="ctr"/>
              <a:lstStyle/>
              <a:p>
                <a:endParaRPr lang="de-DE">
                  <a:latin typeface="Calibri" panose="020F0502020204030204" pitchFamily="34" charset="0"/>
                  <a:cs typeface="Calibri" panose="020F0502020204030204" pitchFamily="34" charset="0"/>
                </a:endParaRPr>
              </a:p>
            </p:txBody>
          </p:sp>
        </p:grpSp>
        <p:grpSp>
          <p:nvGrpSpPr>
            <p:cNvPr id="12301" name="Group 19"/>
            <p:cNvGrpSpPr>
              <a:grpSpLocks/>
            </p:cNvGrpSpPr>
            <p:nvPr/>
          </p:nvGrpSpPr>
          <p:grpSpPr bwMode="auto">
            <a:xfrm>
              <a:off x="1516" y="2387"/>
              <a:ext cx="1698" cy="1300"/>
              <a:chOff x="1542" y="2365"/>
              <a:chExt cx="1876" cy="1438"/>
            </a:xfrm>
          </p:grpSpPr>
          <p:sp>
            <p:nvSpPr>
              <p:cNvPr id="12311" name="AutoShape 20"/>
              <p:cNvSpPr>
                <a:spLocks noChangeArrowheads="1"/>
              </p:cNvSpPr>
              <p:nvPr/>
            </p:nvSpPr>
            <p:spPr bwMode="auto">
              <a:xfrm>
                <a:off x="1837" y="3690"/>
                <a:ext cx="113" cy="1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50 w 21600"/>
                  <a:gd name="T25" fmla="*/ 3250 h 21600"/>
                  <a:gd name="T26" fmla="*/ 18350 w 21600"/>
                  <a:gd name="T27" fmla="*/ 183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00"/>
              </a:soli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12312" name="AutoShape 21"/>
              <p:cNvSpPr>
                <a:spLocks noChangeArrowheads="1"/>
              </p:cNvSpPr>
              <p:nvPr/>
            </p:nvSpPr>
            <p:spPr bwMode="auto">
              <a:xfrm rot="1345533">
                <a:off x="1718" y="3663"/>
                <a:ext cx="113" cy="136"/>
              </a:xfrm>
              <a:prstGeom prst="flowChartCollate">
                <a:avLst/>
              </a:prstGeom>
              <a:solidFill>
                <a:schemeClr val="folHlink"/>
              </a:solidFill>
              <a:ln w="9525">
                <a:solidFill>
                  <a:schemeClr val="tx1"/>
                </a:solidFill>
                <a:miter lim="800000"/>
                <a:headEnd/>
                <a:tailEnd/>
              </a:ln>
            </p:spPr>
            <p:txBody>
              <a:bodyPr wrap="none" anchor="ctr"/>
              <a:lstStyle/>
              <a:p>
                <a:endParaRPr lang="de-DE">
                  <a:latin typeface="Calibri" panose="020F0502020204030204" pitchFamily="34" charset="0"/>
                  <a:cs typeface="Calibri" panose="020F0502020204030204" pitchFamily="34" charset="0"/>
                </a:endParaRPr>
              </a:p>
            </p:txBody>
          </p:sp>
          <p:sp>
            <p:nvSpPr>
              <p:cNvPr id="308246" name="AutoShape 22"/>
              <p:cNvSpPr>
                <a:spLocks noChangeArrowheads="1"/>
              </p:cNvSpPr>
              <p:nvPr/>
            </p:nvSpPr>
            <p:spPr bwMode="auto">
              <a:xfrm>
                <a:off x="3305" y="2365"/>
                <a:ext cx="113" cy="113"/>
              </a:xfrm>
              <a:prstGeom prst="star5">
                <a:avLst/>
              </a:prstGeom>
              <a:solidFill>
                <a:srgbClr val="FF00FF"/>
              </a:solidFill>
              <a:ln w="9525">
                <a:solidFill>
                  <a:schemeClr val="tx1"/>
                </a:solidFill>
                <a:miter lim="800000"/>
                <a:headEnd/>
                <a:tailEnd/>
              </a:ln>
              <a:effectLst/>
            </p:spPr>
            <p:txBody>
              <a:bodyPr wrap="none" anchor="ctr"/>
              <a:lstStyle/>
              <a:p>
                <a:pPr>
                  <a:defRPr/>
                </a:pPr>
                <a:endParaRPr lang="de-DE">
                  <a:latin typeface="Calibri" panose="020F0502020204030204" pitchFamily="34" charset="0"/>
                  <a:cs typeface="Calibri" panose="020F0502020204030204" pitchFamily="34" charset="0"/>
                </a:endParaRPr>
              </a:p>
            </p:txBody>
          </p:sp>
          <p:sp>
            <p:nvSpPr>
              <p:cNvPr id="12314" name="Rectangle 23"/>
              <p:cNvSpPr>
                <a:spLocks noChangeArrowheads="1"/>
              </p:cNvSpPr>
              <p:nvPr/>
            </p:nvSpPr>
            <p:spPr bwMode="auto">
              <a:xfrm>
                <a:off x="1542" y="2819"/>
                <a:ext cx="884" cy="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a:latin typeface="Calibri" panose="020F0502020204030204" pitchFamily="34" charset="0"/>
                    <a:cs typeface="Calibri" panose="020F0502020204030204" pitchFamily="34" charset="0"/>
                  </a:rPr>
                  <a:t>BOOSTER</a:t>
                </a:r>
              </a:p>
              <a:p>
                <a:pPr algn="l" eaLnBrk="1" hangingPunct="1">
                  <a:spcBef>
                    <a:spcPct val="0"/>
                  </a:spcBef>
                </a:pPr>
                <a:r>
                  <a:rPr lang="en-US" sz="1600">
                    <a:latin typeface="Calibri" panose="020F0502020204030204" pitchFamily="34" charset="0"/>
                    <a:cs typeface="Calibri" panose="020F0502020204030204" pitchFamily="34" charset="0"/>
                  </a:rPr>
                  <a:t>1 FCT</a:t>
                </a:r>
              </a:p>
              <a:p>
                <a:pPr algn="l" eaLnBrk="1" hangingPunct="1">
                  <a:spcBef>
                    <a:spcPct val="0"/>
                  </a:spcBef>
                </a:pPr>
                <a:r>
                  <a:rPr lang="en-US" sz="1600">
                    <a:latin typeface="Calibri" panose="020F0502020204030204" pitchFamily="34" charset="0"/>
                    <a:cs typeface="Calibri" panose="020F0502020204030204" pitchFamily="34" charset="0"/>
                  </a:rPr>
                  <a:t>1 DCCT</a:t>
                </a:r>
              </a:p>
              <a:p>
                <a:pPr algn="l" eaLnBrk="1" hangingPunct="1">
                  <a:spcBef>
                    <a:spcPct val="0"/>
                  </a:spcBef>
                </a:pPr>
                <a:r>
                  <a:rPr lang="en-US" sz="1600">
                    <a:latin typeface="Calibri" panose="020F0502020204030204" pitchFamily="34" charset="0"/>
                    <a:cs typeface="Calibri" panose="020F0502020204030204" pitchFamily="34" charset="0"/>
                  </a:rPr>
                  <a:t>1 AE</a:t>
                </a:r>
              </a:p>
            </p:txBody>
          </p:sp>
        </p:grpSp>
        <p:grpSp>
          <p:nvGrpSpPr>
            <p:cNvPr id="12302" name="Group 24"/>
            <p:cNvGrpSpPr>
              <a:grpSpLocks/>
            </p:cNvGrpSpPr>
            <p:nvPr/>
          </p:nvGrpSpPr>
          <p:grpSpPr bwMode="auto">
            <a:xfrm>
              <a:off x="1215" y="858"/>
              <a:ext cx="587" cy="825"/>
              <a:chOff x="1210" y="675"/>
              <a:chExt cx="649" cy="913"/>
            </a:xfrm>
          </p:grpSpPr>
          <p:sp>
            <p:nvSpPr>
              <p:cNvPr id="308249" name="AutoShape 25"/>
              <p:cNvSpPr>
                <a:spLocks noChangeArrowheads="1"/>
              </p:cNvSpPr>
              <p:nvPr/>
            </p:nvSpPr>
            <p:spPr bwMode="auto">
              <a:xfrm>
                <a:off x="1338" y="845"/>
                <a:ext cx="116" cy="113"/>
              </a:xfrm>
              <a:prstGeom prst="star5">
                <a:avLst/>
              </a:prstGeom>
              <a:solidFill>
                <a:srgbClr val="FF00FF"/>
              </a:solidFill>
              <a:ln w="9525">
                <a:solidFill>
                  <a:schemeClr val="tx1"/>
                </a:solidFill>
                <a:miter lim="800000"/>
                <a:headEnd/>
                <a:tailEnd/>
              </a:ln>
              <a:effectLst/>
            </p:spPr>
            <p:txBody>
              <a:bodyPr wrap="none" anchor="ctr"/>
              <a:lstStyle/>
              <a:p>
                <a:pPr>
                  <a:defRPr/>
                </a:pPr>
                <a:endParaRPr lang="de-DE">
                  <a:latin typeface="Calibri" panose="020F0502020204030204" pitchFamily="34" charset="0"/>
                  <a:cs typeface="Calibri" panose="020F0502020204030204" pitchFamily="34" charset="0"/>
                </a:endParaRPr>
              </a:p>
            </p:txBody>
          </p:sp>
          <p:sp>
            <p:nvSpPr>
              <p:cNvPr id="308250" name="AutoShape 26"/>
              <p:cNvSpPr>
                <a:spLocks noChangeArrowheads="1"/>
              </p:cNvSpPr>
              <p:nvPr/>
            </p:nvSpPr>
            <p:spPr bwMode="auto">
              <a:xfrm>
                <a:off x="1746" y="675"/>
                <a:ext cx="113" cy="113"/>
              </a:xfrm>
              <a:prstGeom prst="star5">
                <a:avLst/>
              </a:prstGeom>
              <a:solidFill>
                <a:srgbClr val="FF00FF"/>
              </a:solidFill>
              <a:ln w="9525">
                <a:solidFill>
                  <a:schemeClr val="tx1"/>
                </a:solidFill>
                <a:miter lim="800000"/>
                <a:headEnd/>
                <a:tailEnd/>
              </a:ln>
              <a:effectLst/>
            </p:spPr>
            <p:txBody>
              <a:bodyPr wrap="none" anchor="ctr"/>
              <a:lstStyle/>
              <a:p>
                <a:pPr>
                  <a:defRPr/>
                </a:pPr>
                <a:endParaRPr lang="de-DE">
                  <a:latin typeface="Calibri" panose="020F0502020204030204" pitchFamily="34" charset="0"/>
                  <a:cs typeface="Calibri" panose="020F0502020204030204" pitchFamily="34" charset="0"/>
                </a:endParaRPr>
              </a:p>
            </p:txBody>
          </p:sp>
          <p:sp>
            <p:nvSpPr>
              <p:cNvPr id="12310" name="Rectangle 27"/>
              <p:cNvSpPr>
                <a:spLocks noChangeArrowheads="1"/>
              </p:cNvSpPr>
              <p:nvPr/>
            </p:nvSpPr>
            <p:spPr bwMode="auto">
              <a:xfrm>
                <a:off x="1210" y="1009"/>
                <a:ext cx="605" cy="57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spcBef>
                    <a:spcPct val="0"/>
                  </a:spcBef>
                </a:pPr>
                <a:r>
                  <a:rPr lang="en-US" sz="1600" b="1" u="sng" dirty="0">
                    <a:latin typeface="Calibri" panose="020F0502020204030204" pitchFamily="34" charset="0"/>
                    <a:cs typeface="Calibri" panose="020F0502020204030204" pitchFamily="34" charset="0"/>
                  </a:rPr>
                  <a:t>Transfer line</a:t>
                </a:r>
              </a:p>
              <a:p>
                <a:pPr algn="l" eaLnBrk="1" hangingPunct="1">
                  <a:spcBef>
                    <a:spcPct val="0"/>
                  </a:spcBef>
                </a:pPr>
                <a:r>
                  <a:rPr lang="en-US" sz="1600" dirty="0">
                    <a:latin typeface="Calibri" panose="020F0502020204030204" pitchFamily="34" charset="0"/>
                    <a:cs typeface="Calibri" panose="020F0502020204030204" pitchFamily="34" charset="0"/>
                  </a:rPr>
                  <a:t>2 FCT</a:t>
                </a:r>
              </a:p>
            </p:txBody>
          </p:sp>
        </p:grpSp>
        <p:grpSp>
          <p:nvGrpSpPr>
            <p:cNvPr id="12303" name="Group 28"/>
            <p:cNvGrpSpPr>
              <a:grpSpLocks/>
            </p:cNvGrpSpPr>
            <p:nvPr/>
          </p:nvGrpSpPr>
          <p:grpSpPr bwMode="auto">
            <a:xfrm>
              <a:off x="1845" y="976"/>
              <a:ext cx="882" cy="837"/>
              <a:chOff x="1905" y="805"/>
              <a:chExt cx="975" cy="926"/>
            </a:xfrm>
          </p:grpSpPr>
          <p:sp>
            <p:nvSpPr>
              <p:cNvPr id="12304" name="AutoShape 29"/>
              <p:cNvSpPr>
                <a:spLocks noChangeArrowheads="1"/>
              </p:cNvSpPr>
              <p:nvPr/>
            </p:nvSpPr>
            <p:spPr bwMode="auto">
              <a:xfrm>
                <a:off x="2767" y="913"/>
                <a:ext cx="113" cy="1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50 w 21600"/>
                  <a:gd name="T25" fmla="*/ 3250 h 21600"/>
                  <a:gd name="T26" fmla="*/ 18350 w 21600"/>
                  <a:gd name="T27" fmla="*/ 183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00"/>
              </a:soli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12305" name="AutoShape 30"/>
              <p:cNvSpPr>
                <a:spLocks noChangeArrowheads="1"/>
              </p:cNvSpPr>
              <p:nvPr/>
            </p:nvSpPr>
            <p:spPr bwMode="auto">
              <a:xfrm rot="2029373">
                <a:off x="2670" y="845"/>
                <a:ext cx="113" cy="136"/>
              </a:xfrm>
              <a:prstGeom prst="flowChartCollate">
                <a:avLst/>
              </a:prstGeom>
              <a:solidFill>
                <a:schemeClr val="folHlink"/>
              </a:solidFill>
              <a:ln w="9525">
                <a:solidFill>
                  <a:schemeClr val="tx1"/>
                </a:solidFill>
                <a:miter lim="800000"/>
                <a:headEnd/>
                <a:tailEnd/>
              </a:ln>
            </p:spPr>
            <p:txBody>
              <a:bodyPr wrap="none" anchor="ctr"/>
              <a:lstStyle/>
              <a:p>
                <a:endParaRPr lang="de-DE">
                  <a:latin typeface="Calibri" panose="020F0502020204030204" pitchFamily="34" charset="0"/>
                  <a:cs typeface="Calibri" panose="020F0502020204030204" pitchFamily="34" charset="0"/>
                </a:endParaRPr>
              </a:p>
            </p:txBody>
          </p:sp>
          <p:sp>
            <p:nvSpPr>
              <p:cNvPr id="308255" name="AutoShape 31"/>
              <p:cNvSpPr>
                <a:spLocks noChangeArrowheads="1"/>
              </p:cNvSpPr>
              <p:nvPr/>
            </p:nvSpPr>
            <p:spPr bwMode="auto">
              <a:xfrm>
                <a:off x="2590" y="805"/>
                <a:ext cx="113" cy="113"/>
              </a:xfrm>
              <a:prstGeom prst="star5">
                <a:avLst/>
              </a:prstGeom>
              <a:solidFill>
                <a:srgbClr val="FF00FF"/>
              </a:solidFill>
              <a:ln w="9525">
                <a:solidFill>
                  <a:schemeClr val="tx1"/>
                </a:solidFill>
                <a:miter lim="800000"/>
                <a:headEnd/>
                <a:tailEnd/>
              </a:ln>
              <a:effectLst/>
            </p:spPr>
            <p:txBody>
              <a:bodyPr wrap="none" anchor="ctr"/>
              <a:lstStyle/>
              <a:p>
                <a:pPr>
                  <a:defRPr/>
                </a:pPr>
                <a:endParaRPr lang="de-DE">
                  <a:latin typeface="Calibri" panose="020F0502020204030204" pitchFamily="34" charset="0"/>
                  <a:cs typeface="Calibri" panose="020F0502020204030204" pitchFamily="34" charset="0"/>
                </a:endParaRPr>
              </a:p>
            </p:txBody>
          </p:sp>
          <p:sp>
            <p:nvSpPr>
              <p:cNvPr id="12307" name="Rectangle 32"/>
              <p:cNvSpPr>
                <a:spLocks noChangeArrowheads="1"/>
              </p:cNvSpPr>
              <p:nvPr/>
            </p:nvSpPr>
            <p:spPr bwMode="auto">
              <a:xfrm>
                <a:off x="1905" y="981"/>
                <a:ext cx="902"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spcBef>
                    <a:spcPct val="0"/>
                  </a:spcBef>
                </a:pPr>
                <a:r>
                  <a:rPr lang="en-US" sz="1600" b="1" u="sng" dirty="0">
                    <a:latin typeface="Calibri" panose="020F0502020204030204" pitchFamily="34" charset="0"/>
                    <a:cs typeface="Calibri" panose="020F0502020204030204" pitchFamily="34" charset="0"/>
                  </a:rPr>
                  <a:t>Storage Ring</a:t>
                </a:r>
              </a:p>
              <a:p>
                <a:pPr algn="l" eaLnBrk="1" hangingPunct="1">
                  <a:spcBef>
                    <a:spcPct val="0"/>
                  </a:spcBef>
                </a:pPr>
                <a:r>
                  <a:rPr lang="en-US" sz="1600" dirty="0">
                    <a:latin typeface="Calibri" panose="020F0502020204030204" pitchFamily="34" charset="0"/>
                    <a:cs typeface="Calibri" panose="020F0502020204030204" pitchFamily="34" charset="0"/>
                  </a:rPr>
                  <a:t>1 FCT</a:t>
                </a:r>
              </a:p>
              <a:p>
                <a:pPr algn="l" eaLnBrk="1" hangingPunct="1">
                  <a:spcBef>
                    <a:spcPct val="0"/>
                  </a:spcBef>
                </a:pPr>
                <a:r>
                  <a:rPr lang="en-US" sz="1600" dirty="0">
                    <a:latin typeface="Calibri" panose="020F0502020204030204" pitchFamily="34" charset="0"/>
                    <a:cs typeface="Calibri" panose="020F0502020204030204" pitchFamily="34" charset="0"/>
                  </a:rPr>
                  <a:t>1 DCCT</a:t>
                </a:r>
              </a:p>
              <a:p>
                <a:pPr algn="l" eaLnBrk="1" hangingPunct="1">
                  <a:spcBef>
                    <a:spcPct val="0"/>
                  </a:spcBef>
                </a:pPr>
                <a:r>
                  <a:rPr lang="en-US" sz="1600" dirty="0">
                    <a:latin typeface="Calibri" panose="020F0502020204030204" pitchFamily="34" charset="0"/>
                    <a:cs typeface="Calibri" panose="020F0502020204030204" pitchFamily="34" charset="0"/>
                  </a:rPr>
                  <a:t>1 AE</a:t>
                </a:r>
              </a:p>
            </p:txBody>
          </p:sp>
        </p:grpSp>
      </p:grpSp>
      <p:sp>
        <p:nvSpPr>
          <p:cNvPr id="12294" name="Text Box 34"/>
          <p:cNvSpPr txBox="1">
            <a:spLocks noChangeArrowheads="1"/>
          </p:cNvSpPr>
          <p:nvPr/>
        </p:nvSpPr>
        <p:spPr bwMode="auto">
          <a:xfrm>
            <a:off x="5641658" y="835701"/>
            <a:ext cx="34925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a:solidFill>
                  <a:srgbClr val="0000FF"/>
                </a:solidFill>
                <a:latin typeface="Calibri" panose="020F0502020204030204" pitchFamily="34" charset="0"/>
                <a:cs typeface="Calibri" panose="020F0502020204030204" pitchFamily="34" charset="0"/>
              </a:rPr>
              <a:t>Beam current measurements:</a:t>
            </a:r>
          </a:p>
          <a:p>
            <a:pPr algn="l">
              <a:lnSpc>
                <a:spcPct val="50000"/>
              </a:lnSpc>
            </a:pPr>
            <a:r>
              <a:rPr lang="en-US" sz="2000" dirty="0">
                <a:latin typeface="Calibri" panose="020F0502020204030204" pitchFamily="34" charset="0"/>
                <a:cs typeface="Calibri" panose="020F0502020204030204" pitchFamily="34" charset="0"/>
              </a:rPr>
              <a:t>Several in transport lines</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 One per ring</a:t>
            </a:r>
          </a:p>
        </p:txBody>
      </p:sp>
      <p:sp>
        <p:nvSpPr>
          <p:cNvPr id="12295" name="Text Box 36"/>
          <p:cNvSpPr txBox="1">
            <a:spLocks noChangeArrowheads="1"/>
          </p:cNvSpPr>
          <p:nvPr/>
        </p:nvSpPr>
        <p:spPr bwMode="auto">
          <a:xfrm>
            <a:off x="5785242" y="4400014"/>
            <a:ext cx="3636963" cy="181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solidFill>
                  <a:srgbClr val="0000FF"/>
                </a:solidFill>
                <a:latin typeface="Calibri" panose="020F0502020204030204" pitchFamily="34" charset="0"/>
                <a:cs typeface="Calibri" panose="020F0502020204030204" pitchFamily="34" charset="0"/>
              </a:rPr>
              <a:t>Abbreviation:</a:t>
            </a:r>
          </a:p>
          <a:p>
            <a:pPr algn="l">
              <a:lnSpc>
                <a:spcPct val="50000"/>
              </a:lnSpc>
            </a:pPr>
            <a:r>
              <a:rPr lang="en-US" b="1" dirty="0">
                <a:latin typeface="Calibri" panose="020F0502020204030204" pitchFamily="34" charset="0"/>
                <a:cs typeface="Calibri" panose="020F0502020204030204" pitchFamily="34" charset="0"/>
              </a:rPr>
              <a:t>FCT</a:t>
            </a:r>
            <a:r>
              <a:rPr lang="en-US" dirty="0">
                <a:latin typeface="Calibri" panose="020F0502020204030204" pitchFamily="34" charset="0"/>
                <a:cs typeface="Calibri" panose="020F0502020204030204" pitchFamily="34" charset="0"/>
              </a:rPr>
              <a:t>: Fast Current Transformer</a:t>
            </a:r>
          </a:p>
          <a:p>
            <a:pPr algn="l">
              <a:lnSpc>
                <a:spcPct val="50000"/>
              </a:lnSpc>
            </a:pPr>
            <a:r>
              <a:rPr lang="en-US" b="1" dirty="0">
                <a:latin typeface="Calibri" panose="020F0502020204030204" pitchFamily="34" charset="0"/>
                <a:cs typeface="Calibri" panose="020F0502020204030204" pitchFamily="34" charset="0"/>
              </a:rPr>
              <a:t>DCCT</a:t>
            </a:r>
            <a:r>
              <a:rPr lang="en-US" dirty="0">
                <a:latin typeface="Calibri" panose="020F0502020204030204" pitchFamily="34" charset="0"/>
                <a:cs typeface="Calibri" panose="020F0502020204030204" pitchFamily="34" charset="0"/>
              </a:rPr>
              <a:t>: dc transformer</a:t>
            </a:r>
          </a:p>
          <a:p>
            <a:pPr algn="l">
              <a:lnSpc>
                <a:spcPct val="50000"/>
              </a:lnSpc>
            </a:pPr>
            <a:r>
              <a:rPr lang="en-US" b="1" dirty="0">
                <a:latin typeface="Calibri" panose="020F0502020204030204" pitchFamily="34" charset="0"/>
                <a:cs typeface="Calibri" panose="020F0502020204030204" pitchFamily="34" charset="0"/>
              </a:rPr>
              <a:t>FCUP:</a:t>
            </a:r>
            <a:r>
              <a:rPr lang="en-US" dirty="0">
                <a:latin typeface="Calibri" panose="020F0502020204030204" pitchFamily="34" charset="0"/>
                <a:cs typeface="Calibri" panose="020F0502020204030204" pitchFamily="34" charset="0"/>
              </a:rPr>
              <a:t> Faraday Cup</a:t>
            </a:r>
          </a:p>
          <a:p>
            <a:pPr algn="l">
              <a:lnSpc>
                <a:spcPct val="50000"/>
              </a:lnSpc>
            </a:pPr>
            <a:r>
              <a:rPr lang="en-US" b="1" dirty="0">
                <a:latin typeface="Calibri" panose="020F0502020204030204" pitchFamily="34" charset="0"/>
                <a:cs typeface="Calibri" panose="020F0502020204030204" pitchFamily="34" charset="0"/>
              </a:rPr>
              <a:t>AE</a:t>
            </a:r>
            <a:r>
              <a:rPr lang="en-US" dirty="0">
                <a:latin typeface="Calibri" panose="020F0502020204030204" pitchFamily="34" charset="0"/>
                <a:cs typeface="Calibri" panose="020F0502020204030204" pitchFamily="34" charset="0"/>
              </a:rPr>
              <a:t>:  Annular Electrode</a:t>
            </a:r>
          </a:p>
          <a:p>
            <a:pPr algn="l">
              <a:lnSpc>
                <a:spcPct val="50000"/>
              </a:lnSpc>
            </a:pPr>
            <a:r>
              <a:rPr lang="en-US" b="1" dirty="0">
                <a:latin typeface="Calibri" panose="020F0502020204030204" pitchFamily="34" charset="0"/>
                <a:cs typeface="Calibri" panose="020F0502020204030204" pitchFamily="34" charset="0"/>
              </a:rPr>
              <a:t>BCM:</a:t>
            </a:r>
            <a:r>
              <a:rPr lang="en-US" dirty="0">
                <a:latin typeface="Calibri" panose="020F0502020204030204" pitchFamily="34" charset="0"/>
                <a:cs typeface="Calibri" panose="020F0502020204030204" pitchFamily="34" charset="0"/>
              </a:rPr>
              <a:t> Bunch Charge Monitor</a:t>
            </a:r>
          </a:p>
        </p:txBody>
      </p:sp>
      <p:sp>
        <p:nvSpPr>
          <p:cNvPr id="12296" name="Text Box 37"/>
          <p:cNvSpPr txBox="1">
            <a:spLocks noChangeArrowheads="1"/>
          </p:cNvSpPr>
          <p:nvPr/>
        </p:nvSpPr>
        <p:spPr bwMode="auto">
          <a:xfrm>
            <a:off x="9052246" y="1939159"/>
            <a:ext cx="3492500" cy="1100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600" dirty="0">
                <a:solidFill>
                  <a:srgbClr val="0000FF"/>
                </a:solidFill>
                <a:latin typeface="Calibri" panose="020F0502020204030204" pitchFamily="34" charset="0"/>
                <a:cs typeface="Calibri" panose="020F0502020204030204" pitchFamily="34" charset="0"/>
              </a:rPr>
              <a:t>Remark:</a:t>
            </a:r>
          </a:p>
          <a:p>
            <a:pPr algn="l">
              <a:lnSpc>
                <a:spcPct val="50000"/>
              </a:lnSpc>
            </a:pPr>
            <a:r>
              <a:rPr lang="en-US" sz="1600" dirty="0">
                <a:latin typeface="Calibri" panose="020F0502020204030204" pitchFamily="34" charset="0"/>
                <a:cs typeface="Calibri" panose="020F0502020204030204" pitchFamily="34" charset="0"/>
              </a:rPr>
              <a:t>AE: Annular Electrode</a:t>
            </a:r>
          </a:p>
          <a:p>
            <a:pPr algn="l">
              <a:lnSpc>
                <a:spcPct val="50000"/>
              </a:lnSpc>
            </a:pPr>
            <a:r>
              <a:rPr lang="en-US" sz="1600" dirty="0">
                <a:latin typeface="Calibri" panose="020F0502020204030204" pitchFamily="34" charset="0"/>
                <a:cs typeface="Calibri" panose="020F0502020204030204" pitchFamily="34" charset="0"/>
              </a:rPr>
              <a:t>i.e. circular electrode acting </a:t>
            </a:r>
          </a:p>
          <a:p>
            <a:pPr algn="l">
              <a:lnSpc>
                <a:spcPct val="50000"/>
              </a:lnSpc>
            </a:pPr>
            <a:r>
              <a:rPr lang="en-US" sz="1600" dirty="0">
                <a:latin typeface="Calibri" panose="020F0502020204030204" pitchFamily="34" charset="0"/>
                <a:cs typeface="Calibri" panose="020F0502020204030204" pitchFamily="34" charset="0"/>
              </a:rPr>
              <a:t>like a high frequency pick-up</a:t>
            </a:r>
          </a:p>
        </p:txBody>
      </p:sp>
      <p:sp>
        <p:nvSpPr>
          <p:cNvPr id="12297" name="Text Box 38"/>
          <p:cNvSpPr txBox="1">
            <a:spLocks noChangeArrowheads="1"/>
          </p:cNvSpPr>
          <p:nvPr/>
        </p:nvSpPr>
        <p:spPr bwMode="auto">
          <a:xfrm>
            <a:off x="71438" y="6148388"/>
            <a:ext cx="2771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400">
                <a:latin typeface="Calibri" panose="020F0502020204030204" pitchFamily="34" charset="0"/>
                <a:cs typeface="Calibri" panose="020F0502020204030204" pitchFamily="34" charset="0"/>
              </a:rPr>
              <a:t>From U. Iriso, ALBA </a:t>
            </a:r>
          </a:p>
        </p:txBody>
      </p:sp>
      <p:sp>
        <p:nvSpPr>
          <p:cNvPr id="38" name="Text Box 2"/>
          <p:cNvSpPr txBox="1">
            <a:spLocks noChangeArrowheads="1"/>
          </p:cNvSpPr>
          <p:nvPr/>
        </p:nvSpPr>
        <p:spPr bwMode="auto">
          <a:xfrm>
            <a:off x="252000" y="144000"/>
            <a:ext cx="866445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Appendix: </a:t>
            </a:r>
            <a:r>
              <a:rPr lang="en-US" sz="2200" b="1" dirty="0">
                <a:solidFill>
                  <a:srgbClr val="000000"/>
                </a:solidFill>
                <a:latin typeface="Calibri" panose="020F0502020204030204" pitchFamily="34" charset="0"/>
                <a:cs typeface="Calibri" panose="020F0502020204030204" pitchFamily="34" charset="0"/>
              </a:rPr>
              <a:t>The Synchrotron Light Facility ALBA: Current Meas.</a:t>
            </a:r>
          </a:p>
        </p:txBody>
      </p:sp>
      <p:sp>
        <p:nvSpPr>
          <p:cNvPr id="37" name="Text Box 10"/>
          <p:cNvSpPr txBox="1">
            <a:spLocks noChangeArrowheads="1"/>
          </p:cNvSpPr>
          <p:nvPr/>
        </p:nvSpPr>
        <p:spPr bwMode="auto">
          <a:xfrm>
            <a:off x="3596879" y="2323630"/>
            <a:ext cx="121377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b="1" dirty="0">
                <a:latin typeface="Calibri" panose="020F0502020204030204" pitchFamily="34" charset="0"/>
                <a:cs typeface="Calibri" panose="020F0502020204030204" pitchFamily="34" charset="0"/>
              </a:rPr>
              <a:t>LINAC </a:t>
            </a:r>
          </a:p>
          <a:p>
            <a:pPr algn="l">
              <a:spcBef>
                <a:spcPts val="0"/>
              </a:spcBef>
            </a:pPr>
            <a:r>
              <a:rPr lang="en-US" b="1" dirty="0">
                <a:latin typeface="Calibri" panose="020F0502020204030204" pitchFamily="34" charset="0"/>
                <a:cs typeface="Calibri" panose="020F0502020204030204" pitchFamily="34" charset="0"/>
              </a:rPr>
              <a:t>100 MeV</a:t>
            </a:r>
          </a:p>
        </p:txBody>
      </p:sp>
      <p:grpSp>
        <p:nvGrpSpPr>
          <p:cNvPr id="12" name="Gruppieren 11"/>
          <p:cNvGrpSpPr/>
          <p:nvPr/>
        </p:nvGrpSpPr>
        <p:grpSpPr>
          <a:xfrm>
            <a:off x="5714726" y="1908828"/>
            <a:ext cx="2966938" cy="2267617"/>
            <a:chOff x="8170249" y="246580"/>
            <a:chExt cx="2966938" cy="2267617"/>
          </a:xfrm>
        </p:grpSpPr>
        <p:pic>
          <p:nvPicPr>
            <p:cNvPr id="6" name="Grafik 5"/>
            <p:cNvPicPr>
              <a:picLocks noChangeAspect="1"/>
            </p:cNvPicPr>
            <p:nvPr/>
          </p:nvPicPr>
          <p:blipFill rotWithShape="1">
            <a:blip r:embed="rId3"/>
            <a:srcRect r="5535"/>
            <a:stretch/>
          </p:blipFill>
          <p:spPr>
            <a:xfrm>
              <a:off x="8170249" y="246580"/>
              <a:ext cx="2966938" cy="2267617"/>
            </a:xfrm>
            <a:prstGeom prst="rect">
              <a:avLst/>
            </a:prstGeom>
          </p:spPr>
        </p:pic>
        <p:sp>
          <p:nvSpPr>
            <p:cNvPr id="8" name="Textfeld 7"/>
            <p:cNvSpPr txBox="1"/>
            <p:nvPr/>
          </p:nvSpPr>
          <p:spPr>
            <a:xfrm>
              <a:off x="8630292" y="336478"/>
              <a:ext cx="708917" cy="369332"/>
            </a:xfrm>
            <a:prstGeom prst="rect">
              <a:avLst/>
            </a:prstGeom>
            <a:solidFill>
              <a:schemeClr val="bg1">
                <a:lumMod val="95000"/>
                <a:alpha val="79000"/>
              </a:schemeClr>
            </a:solidFill>
          </p:spPr>
          <p:txBody>
            <a:bodyPr vert="horz" wrap="square" lIns="91440" tIns="45720" rIns="91440" bIns="45720" rtlCol="0" anchor="t">
              <a:spAutoFit/>
            </a:bodyPr>
            <a:lstStyle/>
            <a:p>
              <a:r>
                <a:rPr lang="en-US" b="1" dirty="0">
                  <a:latin typeface="Calibri" panose="020F0502020204030204" pitchFamily="34" charset="0"/>
                  <a:cs typeface="Calibri" panose="020F0502020204030204" pitchFamily="34" charset="0"/>
                </a:rPr>
                <a:t>DCCT</a:t>
              </a:r>
            </a:p>
          </p:txBody>
        </p:sp>
        <p:sp>
          <p:nvSpPr>
            <p:cNvPr id="45" name="Textfeld 44"/>
            <p:cNvSpPr txBox="1"/>
            <p:nvPr/>
          </p:nvSpPr>
          <p:spPr>
            <a:xfrm>
              <a:off x="9440238" y="345040"/>
              <a:ext cx="708917" cy="369332"/>
            </a:xfrm>
            <a:prstGeom prst="rect">
              <a:avLst/>
            </a:prstGeom>
            <a:solidFill>
              <a:schemeClr val="bg1">
                <a:lumMod val="95000"/>
                <a:alpha val="79000"/>
              </a:schemeClr>
            </a:solidFill>
          </p:spPr>
          <p:txBody>
            <a:bodyPr vert="horz" wrap="square" lIns="91440" tIns="45720" rIns="91440" bIns="45720" rtlCol="0" anchor="t">
              <a:spAutoFit/>
            </a:bodyPr>
            <a:lstStyle/>
            <a:p>
              <a:r>
                <a:rPr lang="en-US" b="1" dirty="0">
                  <a:latin typeface="Calibri" panose="020F0502020204030204" pitchFamily="34" charset="0"/>
                  <a:cs typeface="Calibri" panose="020F0502020204030204" pitchFamily="34" charset="0"/>
                </a:rPr>
                <a:t>FCT</a:t>
              </a:r>
            </a:p>
          </p:txBody>
        </p:sp>
        <p:sp>
          <p:nvSpPr>
            <p:cNvPr id="46" name="Textfeld 45"/>
            <p:cNvSpPr txBox="1"/>
            <p:nvPr/>
          </p:nvSpPr>
          <p:spPr>
            <a:xfrm>
              <a:off x="10263884" y="1448656"/>
              <a:ext cx="750012" cy="369332"/>
            </a:xfrm>
            <a:prstGeom prst="rect">
              <a:avLst/>
            </a:prstGeom>
            <a:solidFill>
              <a:schemeClr val="bg1">
                <a:lumMod val="95000"/>
                <a:alpha val="79000"/>
              </a:schemeClr>
            </a:solidFill>
          </p:spPr>
          <p:txBody>
            <a:bodyPr vert="horz" wrap="square" lIns="91440" tIns="45720" rIns="91440" bIns="45720" rtlCol="0" anchor="t">
              <a:spAutoFit/>
            </a:bodyPr>
            <a:lstStyle/>
            <a:p>
              <a:r>
                <a:rPr lang="en-US" b="1" dirty="0">
                  <a:solidFill>
                    <a:srgbClr val="FF0000"/>
                  </a:solidFill>
                  <a:latin typeface="Calibri" panose="020F0502020204030204" pitchFamily="34" charset="0"/>
                  <a:cs typeface="Calibri" panose="020F0502020204030204" pitchFamily="34" charset="0"/>
                </a:rPr>
                <a:t>beam</a:t>
              </a:r>
            </a:p>
          </p:txBody>
        </p:sp>
        <p:cxnSp>
          <p:nvCxnSpPr>
            <p:cNvPr id="10" name="Gerade Verbindung mit Pfeil 9"/>
            <p:cNvCxnSpPr/>
            <p:nvPr/>
          </p:nvCxnSpPr>
          <p:spPr>
            <a:xfrm flipV="1">
              <a:off x="10243335" y="1109610"/>
              <a:ext cx="791110" cy="20548"/>
            </a:xfrm>
            <a:prstGeom prst="straightConnector1">
              <a:avLst/>
            </a:prstGeom>
            <a:ln w="47625">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grpSp>
      <p:cxnSp>
        <p:nvCxnSpPr>
          <p:cNvPr id="51" name="Gerade Verbindung mit Pfeil 50"/>
          <p:cNvCxnSpPr/>
          <p:nvPr/>
        </p:nvCxnSpPr>
        <p:spPr>
          <a:xfrm flipH="1" flipV="1">
            <a:off x="4387065" y="1839074"/>
            <a:ext cx="1500027" cy="945224"/>
          </a:xfrm>
          <a:prstGeom prst="straightConnector1">
            <a:avLst/>
          </a:prstGeom>
          <a:ln w="57150">
            <a:solidFill>
              <a:srgbClr val="008000"/>
            </a:solidFill>
            <a:tailEnd type="stealth"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7869503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03200" y="361950"/>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omic Sans MS" pitchFamily="66" charset="0"/>
            </a:endParaRPr>
          </a:p>
        </p:txBody>
      </p:sp>
      <p:sp>
        <p:nvSpPr>
          <p:cNvPr id="36868" name="Text Box 3"/>
          <p:cNvSpPr txBox="1">
            <a:spLocks noChangeArrowheads="1"/>
          </p:cNvSpPr>
          <p:nvPr/>
        </p:nvSpPr>
        <p:spPr bwMode="auto">
          <a:xfrm>
            <a:off x="6108700" y="4762500"/>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alibri" panose="020F0502020204030204" pitchFamily="34" charset="0"/>
            </a:endParaRPr>
          </a:p>
        </p:txBody>
      </p:sp>
      <p:sp>
        <p:nvSpPr>
          <p:cNvPr id="36869" name="Text Box 4"/>
          <p:cNvSpPr txBox="1">
            <a:spLocks noChangeArrowheads="1"/>
          </p:cNvSpPr>
          <p:nvPr/>
        </p:nvSpPr>
        <p:spPr bwMode="auto">
          <a:xfrm>
            <a:off x="323850" y="908720"/>
            <a:ext cx="8550275" cy="232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rgbClr val="0000FF"/>
                </a:solidFill>
                <a:latin typeface="Calibri" panose="020F0502020204030204" pitchFamily="34" charset="0"/>
              </a:rPr>
              <a:t>Outline:</a:t>
            </a:r>
            <a:r>
              <a:rPr lang="en-US" sz="2000" b="1" dirty="0">
                <a:solidFill>
                  <a:srgbClr val="0000FF"/>
                </a:solidFill>
                <a:latin typeface="Calibri" panose="020F0502020204030204" pitchFamily="34" charset="0"/>
              </a:rPr>
              <a:t>     </a:t>
            </a:r>
          </a:p>
          <a:p>
            <a:pPr algn="l">
              <a:lnSpc>
                <a:spcPct val="80000"/>
              </a:lnSpc>
              <a:buFont typeface="Wingdings" pitchFamily="2" charset="2"/>
              <a:buChar char="Ø"/>
            </a:pPr>
            <a:r>
              <a:rPr lang="en-US" sz="2000" b="1" dirty="0">
                <a:solidFill>
                  <a:srgbClr val="5F5F5F"/>
                </a:solidFill>
                <a:latin typeface="Calibri" panose="020F0502020204030204" pitchFamily="34" charset="0"/>
              </a:rPr>
              <a:t> </a:t>
            </a:r>
            <a:r>
              <a:rPr lang="en-US" sz="2000" b="1" dirty="0">
                <a:latin typeface="Calibri" panose="020F0502020204030204" pitchFamily="34" charset="0"/>
              </a:rPr>
              <a:t>Signal generation </a:t>
            </a:r>
            <a:r>
              <a:rPr lang="en-US" sz="2000" b="1" dirty="0">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sz="2000" b="1" dirty="0">
                <a:latin typeface="Calibri" panose="020F0502020204030204" pitchFamily="34" charset="0"/>
              </a:rPr>
              <a:t> Capacitive </a:t>
            </a:r>
            <a:r>
              <a:rPr lang="en-US" sz="2000" b="1" i="1" dirty="0">
                <a:latin typeface="Calibri" panose="020F0502020204030204" pitchFamily="34" charset="0"/>
              </a:rPr>
              <a:t>button </a:t>
            </a:r>
            <a:r>
              <a:rPr lang="en-US" sz="2000" b="1" dirty="0">
                <a:latin typeface="Calibri" panose="020F0502020204030204" pitchFamily="34" charset="0"/>
              </a:rPr>
              <a:t>BPM for high frequencies</a:t>
            </a:r>
            <a:endParaRPr lang="en-US" sz="2000" b="1" dirty="0">
              <a:latin typeface="Calibri" panose="020F0502020204030204" pitchFamily="34" charset="0"/>
              <a:sym typeface="Symbol" pitchFamily="18" charset="2"/>
            </a:endParaRPr>
          </a:p>
          <a:p>
            <a:pPr algn="l">
              <a:lnSpc>
                <a:spcPct val="80000"/>
              </a:lnSpc>
              <a:buFont typeface="Wingdings" pitchFamily="2" charset="2"/>
              <a:buChar char="Ø"/>
            </a:pPr>
            <a:r>
              <a:rPr lang="en-US" sz="2000" b="1" dirty="0">
                <a:latin typeface="Calibri" panose="020F0502020204030204" pitchFamily="34" charset="0"/>
              </a:rPr>
              <a:t> Electronics for position evaluation</a:t>
            </a:r>
          </a:p>
          <a:p>
            <a:pPr algn="l">
              <a:lnSpc>
                <a:spcPct val="80000"/>
              </a:lnSpc>
              <a:buFont typeface="Wingdings" pitchFamily="2" charset="2"/>
              <a:buChar char="Ø"/>
            </a:pPr>
            <a:r>
              <a:rPr lang="en-US" sz="2000" b="1" dirty="0">
                <a:latin typeface="Calibri" panose="020F0502020204030204" pitchFamily="34" charset="0"/>
              </a:rPr>
              <a:t> BPMs for measurement</a:t>
            </a:r>
          </a:p>
          <a:p>
            <a:pPr algn="l">
              <a:lnSpc>
                <a:spcPct val="80000"/>
              </a:lnSpc>
              <a:buFont typeface="Wingdings" pitchFamily="2" charset="2"/>
              <a:buChar char="Ø"/>
            </a:pPr>
            <a:r>
              <a:rPr lang="en-US" sz="2000" b="1" dirty="0">
                <a:latin typeface="Calibri" panose="020F0502020204030204" pitchFamily="34" charset="0"/>
              </a:rPr>
              <a:t> Summary</a:t>
            </a:r>
          </a:p>
        </p:txBody>
      </p:sp>
      <p:sp>
        <p:nvSpPr>
          <p:cNvPr id="6" name="Text Box 2"/>
          <p:cNvSpPr txBox="1">
            <a:spLocks noChangeArrowheads="1"/>
          </p:cNvSpPr>
          <p:nvPr/>
        </p:nvSpPr>
        <p:spPr bwMode="auto">
          <a:xfrm>
            <a:off x="180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
        <p:nvSpPr>
          <p:cNvPr id="7" name="Text Box 4"/>
          <p:cNvSpPr txBox="1">
            <a:spLocks noChangeArrowheads="1"/>
          </p:cNvSpPr>
          <p:nvPr/>
        </p:nvSpPr>
        <p:spPr bwMode="auto">
          <a:xfrm>
            <a:off x="63064" y="3645024"/>
            <a:ext cx="9388152" cy="247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sym typeface="Symbol" pitchFamily="18" charset="2"/>
              </a:rPr>
              <a:t>A Beam Position Monitor is an non-destructive device for bunched beams</a:t>
            </a:r>
            <a:r>
              <a:rPr lang="en-US" sz="2000" dirty="0">
                <a:solidFill>
                  <a:srgbClr val="0000FF"/>
                </a:solidFill>
                <a:latin typeface="Calibri" panose="020F0502020204030204" pitchFamily="34" charset="0"/>
                <a:sym typeface="Symbol" pitchFamily="18" charset="2"/>
              </a:rPr>
              <a:t> </a:t>
            </a:r>
          </a:p>
          <a:p>
            <a:pPr algn="l">
              <a:lnSpc>
                <a:spcPct val="70000"/>
              </a:lnSpc>
              <a:buFont typeface="Symbol" pitchFamily="18" charset="2"/>
              <a:buNone/>
            </a:pPr>
            <a:r>
              <a:rPr lang="en-US" sz="2000" b="1" dirty="0">
                <a:solidFill>
                  <a:srgbClr val="0000FF"/>
                </a:solidFill>
                <a:latin typeface="Calibri" panose="020F0502020204030204" pitchFamily="34" charset="0"/>
                <a:sym typeface="Symbol" pitchFamily="18" charset="2"/>
              </a:rPr>
              <a:t>It delivers information about the transverse center of the beam:</a:t>
            </a:r>
            <a:r>
              <a:rPr lang="en-US" sz="2000" dirty="0">
                <a:solidFill>
                  <a:srgbClr val="0000FF"/>
                </a:solidFill>
                <a:latin typeface="Calibri" panose="020F0502020204030204" pitchFamily="34" charset="0"/>
                <a:sym typeface="Symbol" pitchFamily="18" charset="2"/>
              </a:rPr>
              <a:t> </a:t>
            </a:r>
          </a:p>
          <a:p>
            <a:pPr marL="268288" indent="-268288" algn="l">
              <a:lnSpc>
                <a:spcPct val="70000"/>
              </a:lnSpc>
              <a:buFont typeface="Wingdings" pitchFamily="2" charset="2"/>
              <a:buChar char="Ø"/>
            </a:pPr>
            <a:r>
              <a:rPr lang="en-US" b="1" i="1" dirty="0">
                <a:latin typeface="Calibri" panose="020F0502020204030204" pitchFamily="34" charset="0"/>
                <a:sym typeface="Symbol" pitchFamily="18" charset="2"/>
              </a:rPr>
              <a:t>Trajectory:</a:t>
            </a:r>
            <a:r>
              <a:rPr lang="en-US" dirty="0">
                <a:latin typeface="Calibri" panose="020F0502020204030204" pitchFamily="34" charset="0"/>
                <a:sym typeface="Symbol" pitchFamily="18" charset="2"/>
              </a:rPr>
              <a:t> Position of an individual bunch within a transfer line or synchrotron</a:t>
            </a:r>
          </a:p>
          <a:p>
            <a:pPr marL="268288" indent="-268288" algn="l">
              <a:lnSpc>
                <a:spcPct val="60000"/>
              </a:lnSpc>
              <a:buFont typeface="Wingdings" pitchFamily="2" charset="2"/>
              <a:buChar char="Ø"/>
            </a:pPr>
            <a:r>
              <a:rPr lang="en-US" b="1" i="1" dirty="0">
                <a:latin typeface="Calibri" panose="020F0502020204030204" pitchFamily="34" charset="0"/>
                <a:sym typeface="Symbol" pitchFamily="18" charset="2"/>
              </a:rPr>
              <a:t>Closed orbit</a:t>
            </a:r>
            <a:r>
              <a:rPr lang="en-US" dirty="0">
                <a:latin typeface="Calibri" panose="020F0502020204030204" pitchFamily="34" charset="0"/>
                <a:sym typeface="Symbol" pitchFamily="18" charset="2"/>
              </a:rPr>
              <a:t>: Central orbit averaged over a period much longer than  a </a:t>
            </a:r>
            <a:r>
              <a:rPr lang="en-US" dirty="0" err="1">
                <a:latin typeface="Calibri" panose="020F0502020204030204" pitchFamily="34" charset="0"/>
                <a:sym typeface="Symbol" pitchFamily="18" charset="2"/>
              </a:rPr>
              <a:t>betatron</a:t>
            </a:r>
            <a:r>
              <a:rPr lang="en-US" dirty="0">
                <a:latin typeface="Calibri" panose="020F0502020204030204" pitchFamily="34" charset="0"/>
                <a:sym typeface="Symbol" pitchFamily="18" charset="2"/>
              </a:rPr>
              <a:t> oscillation</a:t>
            </a:r>
          </a:p>
          <a:p>
            <a:pPr marL="268288" indent="-268288" algn="l">
              <a:lnSpc>
                <a:spcPct val="60000"/>
              </a:lnSpc>
              <a:buFont typeface="Wingdings" pitchFamily="2" charset="2"/>
              <a:buChar char="Ø"/>
            </a:pPr>
            <a:r>
              <a:rPr lang="en-US" b="1" i="1" dirty="0">
                <a:latin typeface="Calibri" panose="020F0502020204030204" pitchFamily="34" charset="0"/>
                <a:sym typeface="Symbol" pitchFamily="18" charset="2"/>
              </a:rPr>
              <a:t>Single bunch position:</a:t>
            </a:r>
            <a:r>
              <a:rPr lang="en-US" dirty="0">
                <a:latin typeface="Calibri" panose="020F0502020204030204" pitchFamily="34" charset="0"/>
                <a:sym typeface="Symbol" pitchFamily="18" charset="2"/>
              </a:rPr>
              <a:t> Determination of parameters like tune, chromaticity, </a:t>
            </a:r>
            <a:r>
              <a:rPr lang="el-GR" b="1" i="1" dirty="0">
                <a:latin typeface="Calibri" panose="020F0502020204030204" pitchFamily="34" charset="0"/>
                <a:cs typeface="Times New Roman" pitchFamily="18" charset="0"/>
                <a:sym typeface="Symbol"/>
              </a:rPr>
              <a:t></a:t>
            </a:r>
            <a:r>
              <a:rPr lang="en-US" dirty="0">
                <a:latin typeface="Calibri" panose="020F0502020204030204" pitchFamily="34" charset="0"/>
                <a:sym typeface="Symbol" pitchFamily="18" charset="2"/>
              </a:rPr>
              <a:t>-function</a:t>
            </a:r>
          </a:p>
          <a:p>
            <a:pPr algn="l">
              <a:spcBef>
                <a:spcPts val="1800"/>
              </a:spcBef>
              <a:buFont typeface="Wingdings" pitchFamily="2" charset="2"/>
              <a:buNone/>
            </a:pPr>
            <a:r>
              <a:rPr lang="en-US" sz="2000" b="1" dirty="0">
                <a:solidFill>
                  <a:srgbClr val="0000FF"/>
                </a:solidFill>
                <a:latin typeface="Calibri" panose="020F0502020204030204" pitchFamily="34" charset="0"/>
                <a:sym typeface="Symbol" pitchFamily="18" charset="2"/>
              </a:rPr>
              <a:t>Remarks: </a:t>
            </a:r>
            <a:r>
              <a:rPr lang="en-US" sz="2000" dirty="0">
                <a:latin typeface="Calibri" panose="020F0502020204030204" pitchFamily="34" charset="0"/>
                <a:sym typeface="Symbol" pitchFamily="18" charset="2"/>
              </a:rPr>
              <a:t>- BPMs have a low cut-off frequency </a:t>
            </a:r>
            <a:r>
              <a:rPr lang="en-US" sz="2000" dirty="0">
                <a:latin typeface="Calibri" panose="020F0502020204030204" pitchFamily="34" charset="0"/>
                <a:sym typeface="Symbol"/>
              </a:rPr>
              <a:t></a:t>
            </a:r>
            <a:r>
              <a:rPr lang="en-US" sz="2000" dirty="0">
                <a:latin typeface="Calibri" panose="020F0502020204030204" pitchFamily="34" charset="0"/>
                <a:sym typeface="Symbol" pitchFamily="18" charset="2"/>
              </a:rPr>
              <a:t> dc-beam can’t be monitored</a:t>
            </a:r>
          </a:p>
          <a:p>
            <a:pPr algn="l">
              <a:lnSpc>
                <a:spcPct val="40000"/>
              </a:lnSpc>
              <a:buFont typeface="Wingdings" pitchFamily="2" charset="2"/>
              <a:buNone/>
            </a:pPr>
            <a:r>
              <a:rPr lang="en-US" sz="2000" dirty="0">
                <a:latin typeface="Calibri" panose="020F0502020204030204" pitchFamily="34" charset="0"/>
                <a:sym typeface="Symbol" pitchFamily="18" charset="2"/>
              </a:rPr>
              <a:t>                  - The abbreviation </a:t>
            </a:r>
            <a:r>
              <a:rPr lang="en-US" sz="2000" b="1" dirty="0">
                <a:latin typeface="Calibri" panose="020F0502020204030204" pitchFamily="34" charset="0"/>
                <a:sym typeface="Symbol" pitchFamily="18" charset="2"/>
              </a:rPr>
              <a:t>BPM</a:t>
            </a:r>
            <a:r>
              <a:rPr lang="en-US" sz="2000" dirty="0">
                <a:latin typeface="Calibri" panose="020F0502020204030204" pitchFamily="34" charset="0"/>
                <a:sym typeface="Symbol" pitchFamily="18" charset="2"/>
              </a:rPr>
              <a:t> and  pick-up </a:t>
            </a:r>
            <a:r>
              <a:rPr lang="en-US" sz="2000" b="1" dirty="0">
                <a:latin typeface="Calibri" panose="020F0502020204030204" pitchFamily="34" charset="0"/>
                <a:sym typeface="Symbol" pitchFamily="18" charset="2"/>
              </a:rPr>
              <a:t>PU</a:t>
            </a:r>
            <a:r>
              <a:rPr lang="en-US" sz="2000" dirty="0">
                <a:latin typeface="Calibri" panose="020F0502020204030204" pitchFamily="34" charset="0"/>
                <a:sym typeface="Symbol" pitchFamily="18" charset="2"/>
              </a:rPr>
              <a:t> are synonyms</a:t>
            </a:r>
          </a:p>
        </p:txBody>
      </p:sp>
    </p:spTree>
    <p:extLst>
      <p:ext uri="{BB962C8B-B14F-4D97-AF65-F5344CB8AC3E}">
        <p14:creationId xmlns:p14="http://schemas.microsoft.com/office/powerpoint/2010/main" val="1805097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Time Domain </a:t>
            </a:r>
            <a:r>
              <a:rPr lang="en-US" sz="2100" b="1" dirty="0">
                <a:latin typeface="+mj-lt"/>
                <a:cs typeface="Times New Roman" panose="02020603050405020304" pitchFamily="18" charset="0"/>
                <a:sym typeface="Symbol" pitchFamily="18" charset="2"/>
              </a:rPr>
              <a:t> Frequency Domain: Instrumentation</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p>
        </p:txBody>
      </p:sp>
      <p:sp>
        <p:nvSpPr>
          <p:cNvPr id="387091" name="Text Box 19"/>
          <p:cNvSpPr txBox="1">
            <a:spLocks noChangeArrowheads="1"/>
          </p:cNvSpPr>
          <p:nvPr/>
        </p:nvSpPr>
        <p:spPr bwMode="auto">
          <a:xfrm>
            <a:off x="3060006" y="3488784"/>
            <a:ext cx="2520106"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Instrument: </a:t>
            </a:r>
          </a:p>
          <a:p>
            <a:pPr algn="l">
              <a:lnSpc>
                <a:spcPct val="70000"/>
              </a:lnSpc>
              <a:buFont typeface="Wingdings" pitchFamily="2" charset="2"/>
              <a:buNone/>
            </a:pPr>
            <a:r>
              <a:rPr lang="en-US" sz="2000" b="1" dirty="0">
                <a:solidFill>
                  <a:srgbClr val="008000"/>
                </a:solidFill>
                <a:latin typeface="Calibri" panose="020F0502020204030204" pitchFamily="34" charset="0"/>
                <a:cs typeface="Times New Roman" panose="02020603050405020304" pitchFamily="18" charset="0"/>
                <a:sym typeface="Symbol" pitchFamily="18" charset="2"/>
              </a:rPr>
              <a:t>Spectrum Analyzer</a:t>
            </a:r>
            <a:endParaRPr lang="en-US" sz="2000" dirty="0">
              <a:solidFill>
                <a:srgbClr val="008000"/>
              </a:solidFill>
              <a:latin typeface="Calibri" panose="020F0502020204030204" pitchFamily="34" charset="0"/>
              <a:cs typeface="Times New Roman" panose="02020603050405020304" pitchFamily="18" charset="0"/>
              <a:sym typeface="Symbol" pitchFamily="18" charset="2"/>
            </a:endParaRPr>
          </a:p>
        </p:txBody>
      </p:sp>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19464" name="Text Box 17"/>
          <p:cNvSpPr txBox="1">
            <a:spLocks noChangeArrowheads="1"/>
          </p:cNvSpPr>
          <p:nvPr/>
        </p:nvSpPr>
        <p:spPr bwMode="auto">
          <a:xfrm>
            <a:off x="3059832" y="1126866"/>
            <a:ext cx="1714314"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FF"/>
                </a:solidFill>
                <a:latin typeface="Calibri" panose="020F0502020204030204" pitchFamily="34" charset="0"/>
                <a:sym typeface="Symbol" pitchFamily="18" charset="2"/>
              </a:rPr>
              <a:t>I</a:t>
            </a:r>
            <a:r>
              <a:rPr lang="en-US" sz="2000" b="1" dirty="0">
                <a:solidFill>
                  <a:srgbClr val="0000FF"/>
                </a:solidFill>
                <a:latin typeface="Calibri" panose="020F0502020204030204" pitchFamily="34" charset="0"/>
                <a:cs typeface="Times New Roman" panose="02020603050405020304" pitchFamily="18" charset="0"/>
                <a:sym typeface="Symbol" pitchFamily="18" charset="2"/>
              </a:rPr>
              <a:t>nstrument:</a:t>
            </a:r>
            <a:r>
              <a:rPr lang="en-US" sz="2000" b="1" dirty="0">
                <a:solidFill>
                  <a:srgbClr val="0000CC"/>
                </a:solidFill>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r>
              <a:rPr lang="en-US" sz="2000" b="1" dirty="0">
                <a:solidFill>
                  <a:srgbClr val="008000"/>
                </a:solidFill>
                <a:latin typeface="Calibri" panose="020F0502020204030204" pitchFamily="34" charset="0"/>
                <a:cs typeface="Times New Roman" panose="02020603050405020304" pitchFamily="18" charset="0"/>
                <a:sym typeface="Symbol" pitchFamily="18" charset="2"/>
              </a:rPr>
              <a:t>Oscilloscope</a:t>
            </a:r>
          </a:p>
        </p:txBody>
      </p:sp>
      <p:pic>
        <p:nvPicPr>
          <p:cNvPr id="40" name="Picture 95"/>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2709" y="4281296"/>
            <a:ext cx="2649474" cy="112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97" descr="https://www.tek.com/sites/default/files/media/image/mdo4000-angle.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70940" y="1700812"/>
            <a:ext cx="2167774" cy="1334940"/>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uppieren 41"/>
          <p:cNvGrpSpPr/>
          <p:nvPr/>
        </p:nvGrpSpPr>
        <p:grpSpPr>
          <a:xfrm>
            <a:off x="4551805" y="1091210"/>
            <a:ext cx="4503704" cy="2650838"/>
            <a:chOff x="4555240" y="3480445"/>
            <a:chExt cx="4503704" cy="2650838"/>
          </a:xfrm>
        </p:grpSpPr>
        <p:pic>
          <p:nvPicPr>
            <p:cNvPr id="43" name="Picture 15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55240" y="3505220"/>
              <a:ext cx="4503704" cy="2363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Textfeld 43"/>
            <p:cNvSpPr txBox="1"/>
            <p:nvPr/>
          </p:nvSpPr>
          <p:spPr>
            <a:xfrm>
              <a:off x="5717341" y="5854284"/>
              <a:ext cx="2175123"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courtesy company </a:t>
              </a:r>
              <a:r>
                <a:rPr lang="en-US" sz="1200" dirty="0" err="1">
                  <a:latin typeface="Calibri" panose="020F0502020204030204" pitchFamily="34" charset="0"/>
                  <a:cs typeface="Calibri" panose="020F0502020204030204" pitchFamily="34" charset="0"/>
                </a:rPr>
                <a:t>Keysight</a:t>
              </a:r>
              <a:endParaRPr lang="en-US" sz="1200" dirty="0">
                <a:latin typeface="Calibri" panose="020F0502020204030204" pitchFamily="34" charset="0"/>
                <a:cs typeface="Calibri" panose="020F0502020204030204" pitchFamily="34" charset="0"/>
              </a:endParaRPr>
            </a:p>
          </p:txBody>
        </p:sp>
        <p:sp>
          <p:nvSpPr>
            <p:cNvPr id="45" name="Textfeld 44"/>
            <p:cNvSpPr txBox="1"/>
            <p:nvPr/>
          </p:nvSpPr>
          <p:spPr>
            <a:xfrm>
              <a:off x="5904624" y="3480445"/>
              <a:ext cx="790178"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voltage</a:t>
              </a:r>
            </a:p>
          </p:txBody>
        </p:sp>
        <p:sp>
          <p:nvSpPr>
            <p:cNvPr id="46" name="Textfeld 45"/>
            <p:cNvSpPr txBox="1"/>
            <p:nvPr/>
          </p:nvSpPr>
          <p:spPr>
            <a:xfrm>
              <a:off x="6782273" y="5016272"/>
              <a:ext cx="790178"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time</a:t>
              </a:r>
            </a:p>
          </p:txBody>
        </p:sp>
        <p:sp>
          <p:nvSpPr>
            <p:cNvPr id="47" name="Textfeld 46"/>
            <p:cNvSpPr txBox="1"/>
            <p:nvPr/>
          </p:nvSpPr>
          <p:spPr>
            <a:xfrm>
              <a:off x="6843041" y="4300393"/>
              <a:ext cx="1049423"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frequency</a:t>
              </a:r>
            </a:p>
          </p:txBody>
        </p:sp>
      </p:grpSp>
      <p:sp>
        <p:nvSpPr>
          <p:cNvPr id="48" name="Rectangle 15"/>
          <p:cNvSpPr>
            <a:spLocks noChangeArrowheads="1"/>
          </p:cNvSpPr>
          <p:nvPr/>
        </p:nvSpPr>
        <p:spPr bwMode="auto">
          <a:xfrm>
            <a:off x="1631545" y="6265749"/>
            <a:ext cx="5636899" cy="307777"/>
          </a:xfrm>
          <a:prstGeom prst="rect">
            <a:avLst/>
          </a:prstGeom>
          <a:noFill/>
          <a:ln w="635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a:latin typeface="Calibri" panose="020F0502020204030204" pitchFamily="34" charset="0"/>
              </a:rPr>
              <a:t>See lecture ‘Time and Frequency Domain Signals’ by Hermann </a:t>
            </a:r>
            <a:r>
              <a:rPr lang="en-US" altLang="de-DE" sz="1400" dirty="0" err="1">
                <a:latin typeface="Calibri" panose="020F0502020204030204" pitchFamily="34" charset="0"/>
              </a:rPr>
              <a:t>Schmickler</a:t>
            </a:r>
            <a:endParaRPr lang="en-US" altLang="de-DE" sz="1400" dirty="0">
              <a:latin typeface="Calibri" panose="020F0502020204030204" pitchFamily="34" charset="0"/>
            </a:endParaRPr>
          </a:p>
        </p:txBody>
      </p:sp>
      <p:grpSp>
        <p:nvGrpSpPr>
          <p:cNvPr id="4" name="Gruppieren 3"/>
          <p:cNvGrpSpPr/>
          <p:nvPr/>
        </p:nvGrpSpPr>
        <p:grpSpPr>
          <a:xfrm>
            <a:off x="3519948" y="4006645"/>
            <a:ext cx="5525729" cy="2215236"/>
            <a:chOff x="3519948" y="4006645"/>
            <a:chExt cx="5525729" cy="2215236"/>
          </a:xfrm>
        </p:grpSpPr>
        <p:sp>
          <p:nvSpPr>
            <p:cNvPr id="51" name="Text Box 2"/>
            <p:cNvSpPr txBox="1">
              <a:spLocks noChangeArrowheads="1"/>
            </p:cNvSpPr>
            <p:nvPr/>
          </p:nvSpPr>
          <p:spPr bwMode="auto">
            <a:xfrm>
              <a:off x="6228735" y="5914104"/>
              <a:ext cx="276286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20000"/>
                </a:spcBef>
                <a:buFont typeface="Wingdings" pitchFamily="2" charset="2"/>
                <a:buNone/>
              </a:pPr>
              <a:r>
                <a:rPr lang="en-US" altLang="de-DE" sz="1400" dirty="0">
                  <a:latin typeface="Calibri" panose="020F0502020204030204" pitchFamily="34" charset="0"/>
                  <a:sym typeface="Symbol" pitchFamily="18" charset="2"/>
                </a:rPr>
                <a:t>Photos and idea by Piotr Kowina</a:t>
              </a:r>
            </a:p>
          </p:txBody>
        </p:sp>
        <p:pic>
          <p:nvPicPr>
            <p:cNvPr id="2" name="Grafik 1"/>
            <p:cNvPicPr>
              <a:picLocks noChangeAspect="1"/>
            </p:cNvPicPr>
            <p:nvPr/>
          </p:nvPicPr>
          <p:blipFill rotWithShape="1">
            <a:blip r:embed="rId8"/>
            <a:srcRect b="55033"/>
            <a:stretch/>
          </p:blipFill>
          <p:spPr>
            <a:xfrm>
              <a:off x="3677264" y="4119717"/>
              <a:ext cx="2556139" cy="1779760"/>
            </a:xfrm>
            <a:prstGeom prst="rect">
              <a:avLst/>
            </a:prstGeom>
          </p:spPr>
        </p:pic>
        <p:sp>
          <p:nvSpPr>
            <p:cNvPr id="49" name="Text Box 2"/>
            <p:cNvSpPr txBox="1">
              <a:spLocks noChangeArrowheads="1"/>
            </p:cNvSpPr>
            <p:nvPr/>
          </p:nvSpPr>
          <p:spPr bwMode="auto">
            <a:xfrm>
              <a:off x="3519948" y="4119717"/>
              <a:ext cx="27628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20000"/>
                </a:spcBef>
                <a:buFont typeface="Wingdings" pitchFamily="2" charset="2"/>
                <a:buNone/>
              </a:pPr>
              <a:r>
                <a:rPr lang="en-US" altLang="de-DE" b="1" dirty="0">
                  <a:solidFill>
                    <a:srgbClr val="FF0000"/>
                  </a:solidFill>
                  <a:latin typeface="Calibri" panose="020F0502020204030204" pitchFamily="34" charset="0"/>
                  <a:sym typeface="Symbol" pitchFamily="18" charset="2"/>
                </a:rPr>
                <a:t>Fields seems unstructured</a:t>
              </a:r>
            </a:p>
          </p:txBody>
        </p:sp>
        <p:pic>
          <p:nvPicPr>
            <p:cNvPr id="50" name="Grafik 49"/>
            <p:cNvPicPr>
              <a:picLocks noChangeAspect="1"/>
            </p:cNvPicPr>
            <p:nvPr/>
          </p:nvPicPr>
          <p:blipFill rotWithShape="1">
            <a:blip r:embed="rId8"/>
            <a:srcRect t="50055" r="5985" b="9684"/>
            <a:stretch/>
          </p:blipFill>
          <p:spPr>
            <a:xfrm>
              <a:off x="6346971" y="4109884"/>
              <a:ext cx="2698706" cy="1789472"/>
            </a:xfrm>
            <a:prstGeom prst="rect">
              <a:avLst/>
            </a:prstGeom>
          </p:spPr>
        </p:pic>
        <p:sp>
          <p:nvSpPr>
            <p:cNvPr id="52" name="Text Box 2"/>
            <p:cNvSpPr txBox="1">
              <a:spLocks noChangeArrowheads="1"/>
            </p:cNvSpPr>
            <p:nvPr/>
          </p:nvSpPr>
          <p:spPr bwMode="auto">
            <a:xfrm>
              <a:off x="6277896" y="4006645"/>
              <a:ext cx="276286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0"/>
                </a:spcBef>
                <a:buFont typeface="Wingdings" pitchFamily="2" charset="2"/>
                <a:buNone/>
              </a:pPr>
              <a:r>
                <a:rPr lang="en-US" altLang="de-DE" b="1" dirty="0">
                  <a:solidFill>
                    <a:srgbClr val="FF0000"/>
                  </a:solidFill>
                  <a:latin typeface="Calibri" panose="020F0502020204030204" pitchFamily="34" charset="0"/>
                  <a:sym typeface="Symbol" pitchFamily="18" charset="2"/>
                </a:rPr>
                <a:t>Other perspective: </a:t>
              </a:r>
            </a:p>
            <a:p>
              <a:pPr eaLnBrk="1" hangingPunct="1">
                <a:spcBef>
                  <a:spcPts val="0"/>
                </a:spcBef>
                <a:buFont typeface="Wingdings" pitchFamily="2" charset="2"/>
                <a:buNone/>
              </a:pPr>
              <a:r>
                <a:rPr lang="en-US" altLang="de-DE" b="1" dirty="0">
                  <a:solidFill>
                    <a:srgbClr val="FF0000"/>
                  </a:solidFill>
                  <a:latin typeface="Calibri" panose="020F0502020204030204" pitchFamily="34" charset="0"/>
                  <a:sym typeface="Symbol" pitchFamily="18" charset="2"/>
                </a:rPr>
                <a:t>Fields is structured</a:t>
              </a:r>
            </a:p>
          </p:txBody>
        </p:sp>
      </p:grpSp>
    </p:spTree>
    <p:extLst>
      <p:ext uri="{BB962C8B-B14F-4D97-AF65-F5344CB8AC3E}">
        <p14:creationId xmlns:p14="http://schemas.microsoft.com/office/powerpoint/2010/main" val="26693236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70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70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90" grpId="0"/>
      <p:bldP spid="38709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Time Domain </a:t>
            </a:r>
            <a:r>
              <a:rPr lang="en-US" sz="2100" b="1" dirty="0">
                <a:latin typeface="+mj-lt"/>
                <a:cs typeface="Times New Roman" panose="02020603050405020304" pitchFamily="18" charset="0"/>
                <a:sym typeface="Symbol" pitchFamily="18" charset="2"/>
              </a:rPr>
              <a:t> Frequency Domain: Mathematics</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p>
        </p:txBody>
      </p:sp>
      <mc:AlternateContent xmlns:mc="http://schemas.openxmlformats.org/markup-compatibility/2006" xmlns:a14="http://schemas.microsoft.com/office/drawing/2010/main">
        <mc:Choice Requires="a14">
          <p:sp>
            <p:nvSpPr>
              <p:cNvPr id="387093" name="Text Box 21"/>
              <p:cNvSpPr txBox="1">
                <a:spLocks noChangeArrowheads="1"/>
              </p:cNvSpPr>
              <p:nvPr/>
            </p:nvSpPr>
            <p:spPr bwMode="auto">
              <a:xfrm>
                <a:off x="3378367" y="1140729"/>
                <a:ext cx="4456549" cy="1920590"/>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2000" b="1" dirty="0">
                    <a:solidFill>
                      <a:srgbClr val="0000FF"/>
                    </a:solidFill>
                    <a:latin typeface="Calibri" panose="020F0502020204030204" pitchFamily="34" charset="0"/>
                  </a:rPr>
                  <a:t>Mathematics for function </a:t>
                </a:r>
                <a14:m>
                  <m:oMath xmlns:m="http://schemas.openxmlformats.org/officeDocument/2006/math">
                    <m:r>
                      <a:rPr lang="de-DE" sz="2000" b="1" i="1" smtClean="0">
                        <a:solidFill>
                          <a:srgbClr val="0000FF"/>
                        </a:solidFill>
                        <a:latin typeface="Cambria Math" panose="02040503050406030204" pitchFamily="18" charset="0"/>
                      </a:rPr>
                      <m:t>𝒇</m:t>
                    </m:r>
                    <m:r>
                      <a:rPr lang="de-DE" sz="2000" b="1" i="1" smtClean="0">
                        <a:solidFill>
                          <a:srgbClr val="0000FF"/>
                        </a:solidFill>
                        <a:latin typeface="Cambria Math" panose="02040503050406030204" pitchFamily="18" charset="0"/>
                      </a:rPr>
                      <m:t>(</m:t>
                    </m:r>
                    <m:r>
                      <a:rPr lang="de-DE" sz="2000" b="1" i="1" smtClean="0">
                        <a:solidFill>
                          <a:srgbClr val="0000FF"/>
                        </a:solidFill>
                        <a:latin typeface="Cambria Math" panose="02040503050406030204" pitchFamily="18" charset="0"/>
                      </a:rPr>
                      <m:t>𝒕</m:t>
                    </m:r>
                    <m:r>
                      <a:rPr lang="de-DE" sz="2000" b="1" i="1" smtClean="0">
                        <a:solidFill>
                          <a:srgbClr val="0000FF"/>
                        </a:solidFill>
                        <a:latin typeface="Cambria Math" panose="02040503050406030204" pitchFamily="18" charset="0"/>
                      </a:rPr>
                      <m:t>)</m:t>
                    </m:r>
                  </m:oMath>
                </a14:m>
                <a:r>
                  <a:rPr lang="en-US" sz="2000" b="1" dirty="0">
                    <a:solidFill>
                      <a:srgbClr val="0000FF"/>
                    </a:solidFill>
                    <a:latin typeface="Calibri" panose="020F0502020204030204" pitchFamily="34" charset="0"/>
                  </a:rPr>
                  <a:t>: </a:t>
                </a:r>
              </a:p>
              <a:p>
                <a:pPr algn="l" eaLnBrk="1" hangingPunct="1">
                  <a:spcBef>
                    <a:spcPts val="600"/>
                  </a:spcBef>
                  <a:buFont typeface="Wingdings" pitchFamily="2" charset="2"/>
                  <a:buNone/>
                </a:pPr>
                <a:r>
                  <a:rPr lang="en-US" sz="2000" b="1" dirty="0">
                    <a:solidFill>
                      <a:srgbClr val="008000"/>
                    </a:solidFill>
                    <a:latin typeface="Calibri" panose="020F0502020204030204" pitchFamily="34" charset="0"/>
                  </a:rPr>
                  <a:t>Fourier Transformation</a:t>
                </a:r>
                <a:r>
                  <a:rPr lang="en-US" sz="2200" b="1" dirty="0">
                    <a:solidFill>
                      <a:srgbClr val="008000"/>
                    </a:solidFill>
                    <a:latin typeface="Calibri" panose="020F0502020204030204" pitchFamily="34" charset="0"/>
                  </a:rPr>
                  <a:t>:</a:t>
                </a:r>
              </a:p>
              <a:p>
                <a:pPr algn="l" eaLnBrk="1" hangingPunct="1">
                  <a:spcBef>
                    <a:spcPts val="0"/>
                  </a:spcBef>
                  <a:buFont typeface="Wingdings" pitchFamily="2" charset="2"/>
                  <a:buNone/>
                </a:pPr>
                <a14:m>
                  <m:oMathPara xmlns:m="http://schemas.openxmlformats.org/officeDocument/2006/math">
                    <m:oMathParaPr>
                      <m:jc m:val="centerGroup"/>
                    </m:oMathParaPr>
                    <m:oMath xmlns:m="http://schemas.openxmlformats.org/officeDocument/2006/math">
                      <m:acc>
                        <m:accPr>
                          <m:chr m:val="̂"/>
                          <m:ctrlPr>
                            <a:rPr lang="en-US" sz="2200" b="1" i="1" smtClean="0">
                              <a:solidFill>
                                <a:schemeClr val="tx1"/>
                              </a:solidFill>
                              <a:latin typeface="Cambria Math" panose="02040503050406030204" pitchFamily="18" charset="0"/>
                            </a:rPr>
                          </m:ctrlPr>
                        </m:accPr>
                        <m:e>
                          <m:r>
                            <a:rPr lang="de-DE" sz="2200" b="1" i="1" smtClean="0">
                              <a:solidFill>
                                <a:schemeClr val="tx1"/>
                              </a:solidFill>
                              <a:latin typeface="Cambria Math"/>
                            </a:rPr>
                            <m:t>𝒇</m:t>
                          </m:r>
                        </m:e>
                      </m:acc>
                      <m:d>
                        <m:dPr>
                          <m:ctrlPr>
                            <a:rPr lang="en-US" sz="2200" b="1" i="1" smtClean="0">
                              <a:solidFill>
                                <a:schemeClr val="tx1"/>
                              </a:solidFill>
                              <a:latin typeface="Cambria Math" panose="02040503050406030204" pitchFamily="18" charset="0"/>
                            </a:rPr>
                          </m:ctrlPr>
                        </m:dPr>
                        <m:e>
                          <m:r>
                            <a:rPr lang="en-US" sz="2200" b="1" i="1" smtClean="0">
                              <a:solidFill>
                                <a:schemeClr val="tx1"/>
                              </a:solidFill>
                              <a:latin typeface="Cambria Math"/>
                              <a:ea typeface="Cambria Math"/>
                            </a:rPr>
                            <m:t>𝝎</m:t>
                          </m:r>
                        </m:e>
                      </m:d>
                      <m:r>
                        <a:rPr lang="de-DE" sz="2200" b="1" i="1" smtClean="0">
                          <a:solidFill>
                            <a:schemeClr val="tx1"/>
                          </a:solidFill>
                          <a:latin typeface="Cambria Math"/>
                        </a:rPr>
                        <m:t>= </m:t>
                      </m:r>
                      <m:nary>
                        <m:naryPr>
                          <m:ctrlPr>
                            <a:rPr lang="de-DE" sz="2200" b="1" i="1" smtClean="0">
                              <a:solidFill>
                                <a:schemeClr val="tx1"/>
                              </a:solidFill>
                              <a:latin typeface="Cambria Math" panose="02040503050406030204" pitchFamily="18" charset="0"/>
                            </a:rPr>
                          </m:ctrlPr>
                        </m:naryPr>
                        <m:sub>
                          <m:r>
                            <m:rPr>
                              <m:brk m:alnAt="23"/>
                            </m:rPr>
                            <a:rPr lang="de-DE" sz="2200" b="1" i="1" smtClean="0">
                              <a:solidFill>
                                <a:schemeClr val="tx1"/>
                              </a:solidFill>
                              <a:latin typeface="Cambria Math"/>
                            </a:rPr>
                            <m:t>−</m:t>
                          </m:r>
                          <m:r>
                            <a:rPr lang="de-DE" sz="2200" b="1" i="1" smtClean="0">
                              <a:solidFill>
                                <a:schemeClr val="tx1"/>
                              </a:solidFill>
                              <a:latin typeface="Cambria Math"/>
                              <a:ea typeface="Cambria Math"/>
                            </a:rPr>
                            <m:t>∞</m:t>
                          </m:r>
                        </m:sub>
                        <m:sup>
                          <m:r>
                            <a:rPr lang="de-DE" sz="2200" b="1" i="1" smtClean="0">
                              <a:solidFill>
                                <a:schemeClr val="tx1"/>
                              </a:solidFill>
                              <a:latin typeface="Cambria Math"/>
                              <a:ea typeface="Cambria Math"/>
                            </a:rPr>
                            <m:t>∞</m:t>
                          </m:r>
                        </m:sup>
                        <m:e>
                          <m:r>
                            <a:rPr lang="de-DE" sz="2200" b="1" i="1" smtClean="0">
                              <a:solidFill>
                                <a:schemeClr val="tx1"/>
                              </a:solidFill>
                              <a:latin typeface="Cambria Math"/>
                            </a:rPr>
                            <m:t>𝒇</m:t>
                          </m:r>
                        </m:e>
                      </m:nary>
                      <m:d>
                        <m:dPr>
                          <m:ctrlPr>
                            <a:rPr lang="de-DE" sz="2200" b="1" i="1" smtClean="0">
                              <a:solidFill>
                                <a:schemeClr val="tx1"/>
                              </a:solidFill>
                              <a:latin typeface="Cambria Math" panose="02040503050406030204" pitchFamily="18" charset="0"/>
                            </a:rPr>
                          </m:ctrlPr>
                        </m:dPr>
                        <m:e>
                          <m:r>
                            <a:rPr lang="de-DE" sz="2200" b="1" i="1" smtClean="0">
                              <a:solidFill>
                                <a:schemeClr val="tx1"/>
                              </a:solidFill>
                              <a:latin typeface="Cambria Math"/>
                            </a:rPr>
                            <m:t>𝒕</m:t>
                          </m:r>
                        </m:e>
                      </m:d>
                      <m:r>
                        <a:rPr lang="de-DE" sz="2200" b="1" i="1" smtClean="0">
                          <a:solidFill>
                            <a:schemeClr val="tx1"/>
                          </a:solidFill>
                          <a:latin typeface="Cambria Math"/>
                          <a:ea typeface="Cambria Math"/>
                        </a:rPr>
                        <m:t>∙</m:t>
                      </m:r>
                      <m:sSup>
                        <m:sSupPr>
                          <m:ctrlPr>
                            <a:rPr lang="de-DE" sz="2200" b="1" i="1" smtClean="0">
                              <a:solidFill>
                                <a:schemeClr val="tx1"/>
                              </a:solidFill>
                              <a:latin typeface="Cambria Math" panose="02040503050406030204" pitchFamily="18" charset="0"/>
                              <a:ea typeface="Cambria Math"/>
                            </a:rPr>
                          </m:ctrlPr>
                        </m:sSupPr>
                        <m:e>
                          <m:r>
                            <a:rPr lang="de-DE" sz="2200" b="1" i="1" smtClean="0">
                              <a:solidFill>
                                <a:schemeClr val="tx1"/>
                              </a:solidFill>
                              <a:latin typeface="Cambria Math"/>
                              <a:ea typeface="Cambria Math"/>
                            </a:rPr>
                            <m:t>𝒆</m:t>
                          </m:r>
                        </m:e>
                        <m:sup>
                          <m:r>
                            <a:rPr lang="de-DE" sz="2200" b="1" i="1" smtClean="0">
                              <a:solidFill>
                                <a:schemeClr val="tx1"/>
                              </a:solidFill>
                              <a:latin typeface="Cambria Math"/>
                              <a:ea typeface="Cambria Math"/>
                            </a:rPr>
                            <m:t>−</m:t>
                          </m:r>
                          <m:r>
                            <a:rPr lang="de-DE" sz="2200" b="1" i="1" smtClean="0">
                              <a:solidFill>
                                <a:schemeClr val="tx1"/>
                              </a:solidFill>
                              <a:latin typeface="Cambria Math"/>
                              <a:ea typeface="Cambria Math"/>
                            </a:rPr>
                            <m:t>𝒊</m:t>
                          </m:r>
                          <m:r>
                            <a:rPr lang="de-DE" sz="2200" b="1" i="1" smtClean="0">
                              <a:solidFill>
                                <a:schemeClr val="tx1"/>
                              </a:solidFill>
                              <a:latin typeface="Cambria Math"/>
                              <a:ea typeface="Cambria Math"/>
                            </a:rPr>
                            <m:t>𝝎</m:t>
                          </m:r>
                          <m:r>
                            <a:rPr lang="de-DE" sz="2200" b="1" i="1" smtClean="0">
                              <a:solidFill>
                                <a:schemeClr val="tx1"/>
                              </a:solidFill>
                              <a:latin typeface="Cambria Math"/>
                              <a:ea typeface="Cambria Math"/>
                            </a:rPr>
                            <m:t>𝒕</m:t>
                          </m:r>
                        </m:sup>
                      </m:sSup>
                      <m:r>
                        <a:rPr lang="de-DE" sz="2200" b="1" i="1" smtClean="0">
                          <a:solidFill>
                            <a:schemeClr val="tx1"/>
                          </a:solidFill>
                          <a:latin typeface="Cambria Math"/>
                          <a:ea typeface="Cambria Math"/>
                        </a:rPr>
                        <m:t> </m:t>
                      </m:r>
                      <m:r>
                        <a:rPr lang="de-DE" sz="2200" b="1" i="0" smtClean="0">
                          <a:solidFill>
                            <a:schemeClr val="tx1"/>
                          </a:solidFill>
                          <a:latin typeface="Cambria Math"/>
                          <a:ea typeface="Cambria Math"/>
                        </a:rPr>
                        <m:t>𝐝</m:t>
                      </m:r>
                      <m:r>
                        <a:rPr lang="de-DE" sz="2200" b="1" i="1" smtClean="0">
                          <a:solidFill>
                            <a:schemeClr val="tx1"/>
                          </a:solidFill>
                          <a:latin typeface="Cambria Math"/>
                          <a:ea typeface="Cambria Math"/>
                        </a:rPr>
                        <m:t>𝒕</m:t>
                      </m:r>
                      <m:r>
                        <a:rPr lang="de-DE" sz="2200" b="1" i="1" smtClean="0">
                          <a:solidFill>
                            <a:schemeClr val="tx1"/>
                          </a:solidFill>
                          <a:latin typeface="Cambria Math"/>
                          <a:ea typeface="Cambria Math"/>
                        </a:rPr>
                        <m:t> </m:t>
                      </m:r>
                    </m:oMath>
                  </m:oMathPara>
                </a14:m>
                <a:endParaRPr lang="en-US" sz="2200" b="1" dirty="0">
                  <a:solidFill>
                    <a:schemeClr val="tx1"/>
                  </a:solidFill>
                  <a:latin typeface="Calibri" panose="020F0502020204030204" pitchFamily="34" charset="0"/>
                </a:endParaRPr>
              </a:p>
              <a:p>
                <a:pPr algn="l" eaLnBrk="1" hangingPunct="1">
                  <a:spcBef>
                    <a:spcPts val="1000"/>
                  </a:spcBef>
                  <a:buFont typeface="Wingdings" pitchFamily="2" charset="2"/>
                  <a:buNone/>
                </a:pPr>
                <a:r>
                  <a:rPr lang="en-US" sz="1600" dirty="0">
                    <a:latin typeface="Calibri" panose="020F0502020204030204" pitchFamily="34" charset="0"/>
                  </a:rPr>
                  <a:t>       </a:t>
                </a:r>
                <a:endParaRPr lang="en-US" sz="1600" dirty="0">
                  <a:solidFill>
                    <a:schemeClr val="tx1"/>
                  </a:solidFill>
                  <a:latin typeface="Calibri" panose="020F0502020204030204" pitchFamily="34" charset="0"/>
                </a:endParaRPr>
              </a:p>
            </p:txBody>
          </p:sp>
        </mc:Choice>
        <mc:Fallback xmlns="">
          <p:sp>
            <p:nvSpPr>
              <p:cNvPr id="387093" name="Text Box 21"/>
              <p:cNvSpPr txBox="1">
                <a:spLocks noRot="1" noChangeAspect="1" noMove="1" noResize="1" noEditPoints="1" noAdjustHandles="1" noChangeArrowheads="1" noChangeShapeType="1" noTextEdit="1"/>
              </p:cNvSpPr>
              <p:nvPr/>
            </p:nvSpPr>
            <p:spPr bwMode="auto">
              <a:xfrm>
                <a:off x="3378367" y="1140729"/>
                <a:ext cx="4456549" cy="1920590"/>
              </a:xfrm>
              <a:prstGeom prst="rect">
                <a:avLst/>
              </a:prstGeom>
              <a:blipFill>
                <a:blip r:embed="rId5"/>
                <a:stretch>
                  <a:fillRect l="-1368" t="-158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387092" name="AutoShape 20"/>
          <p:cNvSpPr>
            <a:spLocks noChangeArrowheads="1"/>
          </p:cNvSpPr>
          <p:nvPr/>
        </p:nvSpPr>
        <p:spPr bwMode="auto">
          <a:xfrm>
            <a:off x="7581382" y="2705493"/>
            <a:ext cx="429343" cy="1402139"/>
          </a:xfrm>
          <a:prstGeom prst="curvedLeftArrow">
            <a:avLst>
              <a:gd name="adj1" fmla="val 33417"/>
              <a:gd name="adj2" fmla="val 129020"/>
              <a:gd name="adj3" fmla="val 33333"/>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mc:AlternateContent xmlns:mc="http://schemas.openxmlformats.org/markup-compatibility/2006" xmlns:a14="http://schemas.microsoft.com/office/drawing/2010/main">
        <mc:Choice Requires="a14">
          <p:sp>
            <p:nvSpPr>
              <p:cNvPr id="26" name="Text Box 19"/>
              <p:cNvSpPr txBox="1">
                <a:spLocks noChangeArrowheads="1"/>
              </p:cNvSpPr>
              <p:nvPr/>
            </p:nvSpPr>
            <p:spPr bwMode="auto">
              <a:xfrm>
                <a:off x="3402075" y="3614100"/>
                <a:ext cx="5906311" cy="163442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FF"/>
                    </a:solidFill>
                    <a:latin typeface="Calibri" panose="020F0502020204030204" pitchFamily="34" charset="0"/>
                    <a:cs typeface="Times New Roman" panose="02020603050405020304" pitchFamily="18" charset="0"/>
                    <a:sym typeface="Symbol" pitchFamily="18" charset="2"/>
                  </a:rPr>
                  <a:t>Fourier Transformation: </a:t>
                </a:r>
              </a:p>
              <a:p>
                <a:pPr algn="l">
                  <a:lnSpc>
                    <a:spcPct val="70000"/>
                  </a:lnSpc>
                  <a:buFont typeface="Wingdings" panose="05000000000000000000" pitchFamily="2" charset="2"/>
                  <a:buChar char="Ø"/>
                </a:pPr>
                <a:r>
                  <a:rPr lang="en-US" dirty="0">
                    <a:latin typeface="Calibri" panose="020F0502020204030204" pitchFamily="34" charset="0"/>
                    <a:cs typeface="Times New Roman" panose="02020603050405020304" pitchFamily="18" charset="0"/>
                    <a:sym typeface="Symbol" pitchFamily="18" charset="2"/>
                  </a:rPr>
                  <a:t>Contains amplitude &amp;  phase</a:t>
                </a:r>
              </a:p>
              <a:p>
                <a:pPr marL="0" indent="0" algn="l">
                  <a:lnSpc>
                    <a:spcPct val="70000"/>
                  </a:lnSpc>
                </a:pPr>
                <a:r>
                  <a:rPr lang="en-US" dirty="0">
                    <a:latin typeface="Calibri" panose="020F0502020204030204" pitchFamily="34" charset="0"/>
                    <a:cs typeface="Times New Roman" panose="02020603050405020304" pitchFamily="18" charset="0"/>
                    <a:sym typeface="Symbol" pitchFamily="18" charset="2"/>
                  </a:rPr>
                  <a:t>       as the values are</a:t>
                </a:r>
                <a14:m>
                  <m:oMath xmlns:m="http://schemas.openxmlformats.org/officeDocument/2006/math">
                    <m:acc>
                      <m:accPr>
                        <m:chr m:val="̂"/>
                        <m:ctrlPr>
                          <a:rPr lang="en-US" b="1" i="1">
                            <a:latin typeface="Cambria Math" panose="02040503050406030204" pitchFamily="18" charset="0"/>
                          </a:rPr>
                        </m:ctrlPr>
                      </m:accPr>
                      <m:e>
                        <m:r>
                          <a:rPr lang="de-DE" b="1" i="1" smtClean="0">
                            <a:latin typeface="Cambria Math" panose="02040503050406030204" pitchFamily="18" charset="0"/>
                          </a:rPr>
                          <m:t> </m:t>
                        </m:r>
                        <m:r>
                          <a:rPr lang="de-DE" b="1" i="1">
                            <a:latin typeface="Cambria Math"/>
                          </a:rPr>
                          <m:t>𝒇</m:t>
                        </m:r>
                      </m:e>
                    </m:acc>
                    <m:d>
                      <m:dPr>
                        <m:ctrlPr>
                          <a:rPr lang="en-US" b="1" i="1">
                            <a:latin typeface="Cambria Math" panose="02040503050406030204" pitchFamily="18" charset="0"/>
                          </a:rPr>
                        </m:ctrlPr>
                      </m:dPr>
                      <m:e>
                        <m:r>
                          <a:rPr lang="en-US" b="1" i="1">
                            <a:latin typeface="Cambria Math"/>
                            <a:ea typeface="Cambria Math"/>
                          </a:rPr>
                          <m:t>𝝎</m:t>
                        </m:r>
                      </m:e>
                    </m:d>
                    <m:r>
                      <a:rPr lang="de-DE" b="1" i="1" smtClean="0">
                        <a:latin typeface="Cambria Math" panose="02040503050406030204" pitchFamily="18" charset="0"/>
                        <a:ea typeface="Cambria Math"/>
                      </a:rPr>
                      <m:t> </m:t>
                    </m:r>
                    <m:r>
                      <a:rPr lang="de-DE" b="1" i="1" smtClean="0">
                        <a:latin typeface="Cambria Math" panose="02040503050406030204" pitchFamily="18" charset="0"/>
                        <a:ea typeface="Cambria Math" panose="02040503050406030204" pitchFamily="18" charset="0"/>
                      </a:rPr>
                      <m:t>∈</m:t>
                    </m:r>
                    <m:r>
                      <a:rPr lang="de-DE" b="1" i="1" smtClean="0">
                        <a:latin typeface="Cambria Math" panose="02040503050406030204" pitchFamily="18" charset="0"/>
                        <a:ea typeface="Cambria Math" panose="02040503050406030204" pitchFamily="18" charset="0"/>
                      </a:rPr>
                      <m:t>ℂ</m:t>
                    </m:r>
                  </m:oMath>
                </a14:m>
                <a:r>
                  <a:rPr lang="en-US" dirty="0">
                    <a:latin typeface="Calibri" panose="020F0502020204030204" pitchFamily="34" charset="0"/>
                    <a:cs typeface="Times New Roman" panose="02020603050405020304" pitchFamily="18" charset="0"/>
                    <a:sym typeface="Symbol" pitchFamily="18" charset="2"/>
                  </a:rPr>
                  <a:t> (complex in math. sense)</a:t>
                </a:r>
              </a:p>
              <a:p>
                <a:pPr algn="l">
                  <a:lnSpc>
                    <a:spcPct val="70000"/>
                  </a:lnSpc>
                  <a:buFont typeface="Wingdings" panose="05000000000000000000" pitchFamily="2" charset="2"/>
                  <a:buChar char="Ø"/>
                </a:pPr>
                <a:r>
                  <a:rPr lang="en-US" dirty="0">
                    <a:latin typeface="Calibri" panose="020F0502020204030204" pitchFamily="34" charset="0"/>
                    <a:cs typeface="Times New Roman" panose="02020603050405020304" pitchFamily="18" charset="0"/>
                    <a:sym typeface="Symbol" pitchFamily="18" charset="2"/>
                  </a:rPr>
                  <a:t>The </a:t>
                </a:r>
                <a:r>
                  <a:rPr lang="en-US" b="1" dirty="0">
                    <a:latin typeface="Calibri" panose="020F0502020204030204" pitchFamily="34" charset="0"/>
                    <a:cs typeface="Times New Roman" panose="02020603050405020304" pitchFamily="18" charset="0"/>
                    <a:sym typeface="Symbol" pitchFamily="18" charset="2"/>
                  </a:rPr>
                  <a:t>same</a:t>
                </a:r>
                <a:r>
                  <a:rPr lang="en-US" dirty="0">
                    <a:latin typeface="Calibri" panose="020F0502020204030204" pitchFamily="34" charset="0"/>
                    <a:cs typeface="Times New Roman" panose="02020603050405020304" pitchFamily="18" charset="0"/>
                    <a:sym typeface="Symbol" pitchFamily="18" charset="2"/>
                  </a:rPr>
                  <a:t> information is displayed differently </a:t>
                </a:r>
                <a:r>
                  <a:rPr lang="en-US" sz="1700" dirty="0">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endParaRPr lang="en-US" dirty="0">
                  <a:latin typeface="Calibri" panose="020F0502020204030204" pitchFamily="34" charset="0"/>
                  <a:sym typeface="Symbol" pitchFamily="18" charset="2"/>
                </a:endParaRPr>
              </a:p>
            </p:txBody>
          </p:sp>
        </mc:Choice>
        <mc:Fallback xmlns="">
          <p:sp>
            <p:nvSpPr>
              <p:cNvPr id="26" name="Text Box 19"/>
              <p:cNvSpPr txBox="1">
                <a:spLocks noRot="1" noChangeAspect="1" noMove="1" noResize="1" noEditPoints="1" noAdjustHandles="1" noChangeArrowheads="1" noChangeShapeType="1" noTextEdit="1"/>
              </p:cNvSpPr>
              <p:nvPr/>
            </p:nvSpPr>
            <p:spPr bwMode="auto">
              <a:xfrm>
                <a:off x="3402075" y="3614100"/>
                <a:ext cx="5906311" cy="1634422"/>
              </a:xfrm>
              <a:prstGeom prst="rect">
                <a:avLst/>
              </a:prstGeom>
              <a:blipFill>
                <a:blip r:embed="rId6"/>
                <a:stretch>
                  <a:fillRect l="-826" t="-63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feld 26"/>
              <p:cNvSpPr txBox="1"/>
              <p:nvPr/>
            </p:nvSpPr>
            <p:spPr>
              <a:xfrm>
                <a:off x="362236" y="5285077"/>
                <a:ext cx="8252662" cy="882229"/>
              </a:xfrm>
              <a:prstGeom prst="rect">
                <a:avLst/>
              </a:prstGeom>
              <a:noFill/>
            </p:spPr>
            <p:txBody>
              <a:bodyPr wrap="square" rtlCol="0">
                <a:spAutoFit/>
              </a:bodyPr>
              <a:lstStyle/>
              <a:p>
                <a:pPr algn="l"/>
                <a:r>
                  <a:rPr lang="en-US" b="1" dirty="0">
                    <a:solidFill>
                      <a:srgbClr val="0000FF"/>
                    </a:solidFill>
                    <a:latin typeface="Calibri" panose="020F0502020204030204" pitchFamily="34" charset="0"/>
                  </a:rPr>
                  <a:t>Law of Convolution: </a:t>
                </a:r>
                <a:r>
                  <a:rPr lang="en-US" dirty="0">
                    <a:latin typeface="Calibri" panose="020F0502020204030204" pitchFamily="34" charset="0"/>
                  </a:rPr>
                  <a:t>For a convolution in time: </a:t>
                </a:r>
                <a14:m>
                  <m:oMath xmlns:m="http://schemas.openxmlformats.org/officeDocument/2006/math">
                    <m:r>
                      <a:rPr lang="de-DE" b="0" i="1" smtClean="0">
                        <a:latin typeface="Cambria Math"/>
                      </a:rPr>
                      <m:t>𝑓</m:t>
                    </m:r>
                    <m:d>
                      <m:dPr>
                        <m:ctrlPr>
                          <a:rPr lang="de-DE" b="0" i="1" smtClean="0">
                            <a:latin typeface="Cambria Math" panose="02040503050406030204" pitchFamily="18" charset="0"/>
                          </a:rPr>
                        </m:ctrlPr>
                      </m:dPr>
                      <m:e>
                        <m:r>
                          <a:rPr lang="de-DE" b="0" i="1" smtClean="0">
                            <a:latin typeface="Cambria Math"/>
                          </a:rPr>
                          <m:t>𝑡</m:t>
                        </m:r>
                      </m:e>
                    </m:d>
                    <m:r>
                      <a:rPr lang="de-DE" b="0" i="1" smtClean="0">
                        <a:latin typeface="Cambria Math"/>
                      </a:rPr>
                      <m:t>=</m:t>
                    </m:r>
                    <m:r>
                      <a:rPr lang="de-DE" b="0" i="1" smtClean="0">
                        <a:latin typeface="Cambria Math"/>
                        <a:ea typeface="Cambria Math"/>
                      </a:rPr>
                      <m:t> </m:t>
                    </m:r>
                    <m:nary>
                      <m:naryPr>
                        <m:ctrlPr>
                          <a:rPr lang="de-DE" b="0" i="1" smtClean="0">
                            <a:latin typeface="Cambria Math" panose="02040503050406030204" pitchFamily="18" charset="0"/>
                            <a:ea typeface="Cambria Math"/>
                          </a:rPr>
                        </m:ctrlPr>
                      </m:naryPr>
                      <m:sub>
                        <m:r>
                          <m:rPr>
                            <m:brk m:alnAt="23"/>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1</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𝜏</m:t>
                            </m:r>
                          </m:e>
                        </m:d>
                        <m:r>
                          <a:rPr lang="de-DE" b="0" i="1" smtClean="0">
                            <a:latin typeface="Cambria Math"/>
                            <a:ea typeface="Cambria Math"/>
                          </a:rPr>
                          <m:t>∙ </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2</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𝑡</m:t>
                            </m:r>
                            <m:r>
                              <a:rPr lang="de-DE" b="0" i="1" smtClean="0">
                                <a:latin typeface="Cambria Math"/>
                                <a:ea typeface="Cambria Math"/>
                              </a:rPr>
                              <m:t>−</m:t>
                            </m:r>
                            <m:r>
                              <a:rPr lang="de-DE" b="0" i="1" smtClean="0">
                                <a:latin typeface="Cambria Math"/>
                                <a:ea typeface="Cambria Math"/>
                              </a:rPr>
                              <m:t>𝜏</m:t>
                            </m:r>
                          </m:e>
                        </m:d>
                        <m:r>
                          <a:rPr lang="de-DE" b="0" i="1" smtClean="0">
                            <a:latin typeface="Cambria Math"/>
                            <a:ea typeface="Cambria Math"/>
                          </a:rPr>
                          <m:t> </m:t>
                        </m:r>
                        <m:r>
                          <m:rPr>
                            <m:sty m:val="p"/>
                          </m:rPr>
                          <a:rPr lang="de-DE" b="0" i="0" smtClean="0">
                            <a:latin typeface="Cambria Math"/>
                            <a:ea typeface="Cambria Math"/>
                          </a:rPr>
                          <m:t>d</m:t>
                        </m:r>
                        <m:r>
                          <a:rPr lang="de-DE" b="0" i="1" smtClean="0">
                            <a:latin typeface="Cambria Math"/>
                            <a:ea typeface="Cambria Math"/>
                          </a:rPr>
                          <m:t>𝜏</m:t>
                        </m:r>
                      </m:e>
                    </m:nary>
                  </m:oMath>
                </a14:m>
                <a:endParaRPr lang="en-US" dirty="0">
                  <a:latin typeface="Calibri" panose="020F0502020204030204" pitchFamily="34" charset="0"/>
                </a:endParaRPr>
              </a:p>
              <a:p>
                <a:pPr algn="l"/>
                <a:r>
                  <a:rPr lang="en-US" dirty="0">
                    <a:latin typeface="Calibri" panose="020F0502020204030204" pitchFamily="34" charset="0"/>
                  </a:rPr>
                  <a:t>  </a:t>
                </a:r>
                <a:r>
                  <a:rPr lang="en-US" dirty="0">
                    <a:latin typeface="Calibri" panose="020F0502020204030204" pitchFamily="34" charset="0"/>
                    <a:sym typeface="Symbol"/>
                  </a:rPr>
                  <a:t> </a:t>
                </a:r>
                <a14:m>
                  <m:oMath xmlns:m="http://schemas.openxmlformats.org/officeDocument/2006/math">
                    <m:acc>
                      <m:accPr>
                        <m:chr m:val="̂"/>
                        <m:ctrlPr>
                          <a:rPr lang="en-US" i="1" smtClean="0">
                            <a:latin typeface="Cambria Math" panose="02040503050406030204" pitchFamily="18" charset="0"/>
                            <a:sym typeface="Symbol"/>
                          </a:rPr>
                        </m:ctrlPr>
                      </m:accPr>
                      <m:e>
                        <m:r>
                          <a:rPr lang="de-DE" b="0" i="1" smtClean="0">
                            <a:latin typeface="Cambria Math"/>
                            <a:sym typeface="Symbol"/>
                          </a:rPr>
                          <m:t>𝑓</m:t>
                        </m:r>
                      </m:e>
                    </m:acc>
                    <m:d>
                      <m:dPr>
                        <m:ctrlPr>
                          <a:rPr lang="en-US" i="1" smtClean="0">
                            <a:latin typeface="Cambria Math" panose="02040503050406030204" pitchFamily="18" charset="0"/>
                            <a:sym typeface="Symbol"/>
                          </a:rPr>
                        </m:ctrlPr>
                      </m:dPr>
                      <m:e>
                        <m:r>
                          <a:rPr lang="en-US" i="1" smtClean="0">
                            <a:latin typeface="Cambria Math"/>
                            <a:ea typeface="Cambria Math"/>
                            <a:sym typeface="Symbol"/>
                          </a:rPr>
                          <m:t>𝜔</m:t>
                        </m:r>
                      </m:e>
                    </m:d>
                    <m:r>
                      <a:rPr lang="de-DE" b="0" i="1" smtClean="0">
                        <a:latin typeface="Cambria Math"/>
                        <a:sym typeface="Symbol"/>
                      </a:rPr>
                      <m:t>= </m:t>
                    </m:r>
                    <m:acc>
                      <m:accPr>
                        <m:chr m:val="̂"/>
                        <m:ctrlPr>
                          <a:rPr lang="de-DE" b="0" i="1" smtClean="0">
                            <a:latin typeface="Cambria Math" panose="02040503050406030204" pitchFamily="18" charset="0"/>
                            <a:sym typeface="Symbol"/>
                          </a:rPr>
                        </m:ctrlPr>
                      </m:accPr>
                      <m:e>
                        <m:sSub>
                          <m:sSubPr>
                            <m:ctrlPr>
                              <a:rPr lang="de-DE" b="0" i="1" smtClean="0">
                                <a:latin typeface="Cambria Math" panose="02040503050406030204" pitchFamily="18" charset="0"/>
                                <a:sym typeface="Symbol"/>
                              </a:rPr>
                            </m:ctrlPr>
                          </m:sSubPr>
                          <m:e>
                            <m:r>
                              <a:rPr lang="de-DE" b="0" i="1" smtClean="0">
                                <a:latin typeface="Cambria Math"/>
                                <a:sym typeface="Symbol"/>
                              </a:rPr>
                              <m:t>𝑓</m:t>
                            </m:r>
                          </m:e>
                          <m:sub>
                            <m:r>
                              <a:rPr lang="de-DE" b="0" i="1" smtClean="0">
                                <a:latin typeface="Cambria Math"/>
                                <a:sym typeface="Symbol"/>
                              </a:rPr>
                              <m:t>1</m:t>
                            </m:r>
                          </m:sub>
                        </m:sSub>
                      </m:e>
                    </m:acc>
                    <m:d>
                      <m:dPr>
                        <m:ctrlPr>
                          <a:rPr lang="en-US" i="1" smtClean="0">
                            <a:latin typeface="Cambria Math" panose="02040503050406030204" pitchFamily="18" charset="0"/>
                            <a:sym typeface="Symbol"/>
                          </a:rPr>
                        </m:ctrlPr>
                      </m:dPr>
                      <m:e>
                        <m:r>
                          <a:rPr lang="en-US" i="1" smtClean="0">
                            <a:latin typeface="Cambria Math"/>
                            <a:ea typeface="Cambria Math"/>
                            <a:sym typeface="Symbol"/>
                          </a:rPr>
                          <m:t>𝜔</m:t>
                        </m:r>
                      </m:e>
                    </m:d>
                    <m:r>
                      <a:rPr lang="de-DE" b="0" i="1" smtClean="0">
                        <a:latin typeface="Cambria Math"/>
                        <a:sym typeface="Symbol"/>
                      </a:rPr>
                      <m:t> </m:t>
                    </m:r>
                    <m:r>
                      <a:rPr lang="de-DE" b="0" i="1" smtClean="0">
                        <a:latin typeface="Cambria Math"/>
                        <a:ea typeface="Cambria Math"/>
                        <a:sym typeface="Symbol"/>
                      </a:rPr>
                      <m:t>∙ </m:t>
                    </m:r>
                    <m:acc>
                      <m:accPr>
                        <m:chr m:val="̂"/>
                        <m:ctrlPr>
                          <a:rPr lang="de-DE" b="0" i="1" smtClean="0">
                            <a:latin typeface="Cambria Math" panose="02040503050406030204" pitchFamily="18" charset="0"/>
                            <a:ea typeface="Cambria Math"/>
                            <a:sym typeface="Symbol"/>
                          </a:rPr>
                        </m:ctrlPr>
                      </m:accPr>
                      <m:e>
                        <m:sSub>
                          <m:sSubPr>
                            <m:ctrlPr>
                              <a:rPr lang="de-DE" b="0" i="1" smtClean="0">
                                <a:latin typeface="Cambria Math" panose="02040503050406030204" pitchFamily="18" charset="0"/>
                                <a:ea typeface="Cambria Math"/>
                                <a:sym typeface="Symbol"/>
                              </a:rPr>
                            </m:ctrlPr>
                          </m:sSubPr>
                          <m:e>
                            <m:r>
                              <a:rPr lang="de-DE" b="0" i="1" smtClean="0">
                                <a:latin typeface="Cambria Math"/>
                                <a:ea typeface="Cambria Math"/>
                                <a:sym typeface="Symbol"/>
                              </a:rPr>
                              <m:t>𝑓</m:t>
                            </m:r>
                          </m:e>
                          <m:sub>
                            <m:r>
                              <a:rPr lang="de-DE" b="0" i="1" smtClean="0">
                                <a:latin typeface="Cambria Math"/>
                                <a:ea typeface="Cambria Math"/>
                                <a:sym typeface="Symbol"/>
                              </a:rPr>
                              <m:t>2</m:t>
                            </m:r>
                          </m:sub>
                        </m:sSub>
                      </m:e>
                    </m:acc>
                    <m:r>
                      <a:rPr lang="de-DE" b="0" i="1" smtClean="0">
                        <a:latin typeface="Cambria Math"/>
                        <a:sym typeface="Symbol"/>
                      </a:rPr>
                      <m:t> </m:t>
                    </m:r>
                    <m:d>
                      <m:dPr>
                        <m:ctrlPr>
                          <a:rPr lang="de-DE" b="0" i="1" smtClean="0">
                            <a:latin typeface="Cambria Math" panose="02040503050406030204" pitchFamily="18" charset="0"/>
                            <a:sym typeface="Symbol"/>
                          </a:rPr>
                        </m:ctrlPr>
                      </m:dPr>
                      <m:e>
                        <m:r>
                          <a:rPr lang="de-DE" b="0" i="1" smtClean="0">
                            <a:latin typeface="Cambria Math"/>
                            <a:ea typeface="Cambria Math"/>
                            <a:sym typeface="Symbol"/>
                          </a:rPr>
                          <m:t>𝜔</m:t>
                        </m:r>
                      </m:e>
                    </m:d>
                  </m:oMath>
                </a14:m>
                <a:r>
                  <a:rPr lang="en-US" dirty="0">
                    <a:latin typeface="Calibri" panose="020F0502020204030204" pitchFamily="34" charset="0"/>
                    <a:sym typeface="Symbol"/>
                  </a:rPr>
                  <a:t>   convolution be expressed as multiplication of FTs</a:t>
                </a:r>
                <a:endParaRPr lang="en-US" dirty="0">
                  <a:latin typeface="Calibri" panose="020F0502020204030204" pitchFamily="34" charset="0"/>
                </a:endParaRPr>
              </a:p>
            </p:txBody>
          </p:sp>
        </mc:Choice>
        <mc:Fallback xmlns="">
          <p:sp>
            <p:nvSpPr>
              <p:cNvPr id="27" name="Textfeld 26"/>
              <p:cNvSpPr txBox="1">
                <a:spLocks noRot="1" noChangeAspect="1" noMove="1" noResize="1" noEditPoints="1" noAdjustHandles="1" noChangeArrowheads="1" noChangeShapeType="1" noTextEdit="1"/>
              </p:cNvSpPr>
              <p:nvPr/>
            </p:nvSpPr>
            <p:spPr>
              <a:xfrm>
                <a:off x="362236" y="5285077"/>
                <a:ext cx="8252662" cy="882229"/>
              </a:xfrm>
              <a:prstGeom prst="rect">
                <a:avLst/>
              </a:prstGeom>
              <a:blipFill>
                <a:blip r:embed="rId7"/>
                <a:stretch>
                  <a:fillRect l="-591" t="-57931" b="-40690"/>
                </a:stretch>
              </a:blipFill>
            </p:spPr>
            <p:txBody>
              <a:bodyPr/>
              <a:lstStyle/>
              <a:p>
                <a:r>
                  <a:rPr lang="en-GB">
                    <a:noFill/>
                  </a:rPr>
                  <a:t> </a:t>
                </a:r>
              </a:p>
            </p:txBody>
          </p:sp>
        </mc:Fallback>
      </mc:AlternateContent>
      <p:sp>
        <p:nvSpPr>
          <p:cNvPr id="48" name="Rectangle 15"/>
          <p:cNvSpPr>
            <a:spLocks noChangeArrowheads="1"/>
          </p:cNvSpPr>
          <p:nvPr/>
        </p:nvSpPr>
        <p:spPr bwMode="auto">
          <a:xfrm>
            <a:off x="1631545" y="6265749"/>
            <a:ext cx="5636899" cy="307777"/>
          </a:xfrm>
          <a:prstGeom prst="rect">
            <a:avLst/>
          </a:prstGeom>
          <a:noFill/>
          <a:ln w="635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a:latin typeface="Calibri" panose="020F0502020204030204" pitchFamily="34" charset="0"/>
              </a:rPr>
              <a:t>See lecture ‘Time and Frequency Domain Signals’ by Hermann </a:t>
            </a:r>
            <a:r>
              <a:rPr lang="en-US" altLang="de-DE" sz="1400" dirty="0" err="1">
                <a:latin typeface="Calibri" panose="020F0502020204030204" pitchFamily="34" charset="0"/>
              </a:rPr>
              <a:t>Schmickler</a:t>
            </a:r>
            <a:endParaRPr lang="en-US" altLang="de-DE" sz="1400" dirty="0">
              <a:latin typeface="Calibri" panose="020F0502020204030204" pitchFamily="34" charset="0"/>
            </a:endParaRPr>
          </a:p>
        </p:txBody>
      </p:sp>
    </p:spTree>
    <p:extLst>
      <p:ext uri="{BB962C8B-B14F-4D97-AF65-F5344CB8AC3E}">
        <p14:creationId xmlns:p14="http://schemas.microsoft.com/office/powerpoint/2010/main" val="27439638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Pick-Ups for bunched Beams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053" name="Text Box 4"/>
          <p:cNvSpPr txBox="1">
            <a:spLocks noChangeArrowheads="1"/>
          </p:cNvSpPr>
          <p:nvPr/>
        </p:nvSpPr>
        <p:spPr bwMode="auto">
          <a:xfrm>
            <a:off x="279400" y="836712"/>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image current at the beam pipe is monitored on a high frequency basis</a:t>
            </a:r>
          </a:p>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i.e. the ac-part given by the bunched beam.</a:t>
            </a:r>
          </a:p>
        </p:txBody>
      </p:sp>
      <p:pic>
        <p:nvPicPr>
          <p:cNvPr id="205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556792"/>
            <a:ext cx="5283200" cy="2659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5" name="Text Box 7"/>
          <p:cNvSpPr txBox="1">
            <a:spLocks noChangeArrowheads="1"/>
          </p:cNvSpPr>
          <p:nvPr/>
        </p:nvSpPr>
        <p:spPr bwMode="auto">
          <a:xfrm>
            <a:off x="5053914" y="1737198"/>
            <a:ext cx="4270848"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rgbClr val="0000FF"/>
                </a:solidFill>
                <a:latin typeface="Calibri" panose="020F0502020204030204" pitchFamily="34" charset="0"/>
              </a:rPr>
              <a:t>Beam Position Monitor </a:t>
            </a:r>
            <a:r>
              <a:rPr lang="en-US" altLang="de-DE" sz="2000" b="1" dirty="0">
                <a:solidFill>
                  <a:srgbClr val="0000FF"/>
                </a:solidFill>
                <a:latin typeface="Calibri" panose="020F0502020204030204" pitchFamily="34" charset="0"/>
              </a:rPr>
              <a:t>BPM </a:t>
            </a:r>
            <a:r>
              <a:rPr lang="en-US" altLang="de-DE" sz="2000" dirty="0">
                <a:solidFill>
                  <a:srgbClr val="0000FF"/>
                </a:solidFill>
                <a:latin typeface="Calibri" panose="020F0502020204030204" pitchFamily="34" charset="0"/>
              </a:rPr>
              <a:t>is the most frequently used instrument</a:t>
            </a:r>
            <a:r>
              <a:rPr lang="en-US" altLang="de-DE" sz="2000" dirty="0">
                <a:solidFill>
                  <a:srgbClr val="0000CC"/>
                </a:solidFill>
                <a:latin typeface="Calibri" panose="020F0502020204030204" pitchFamily="34" charset="0"/>
              </a:rPr>
              <a:t>!</a:t>
            </a:r>
          </a:p>
        </p:txBody>
      </p:sp>
      <p:sp>
        <p:nvSpPr>
          <p:cNvPr id="2057" name="Text Box 11"/>
          <p:cNvSpPr txBox="1">
            <a:spLocks noChangeArrowheads="1"/>
          </p:cNvSpPr>
          <p:nvPr/>
        </p:nvSpPr>
        <p:spPr bwMode="auto">
          <a:xfrm>
            <a:off x="5894388" y="3140968"/>
            <a:ext cx="3252787" cy="651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rPr>
              <a:t>For relativistic velocities, </a:t>
            </a:r>
          </a:p>
          <a:p>
            <a:pPr algn="l" eaLnBrk="1" hangingPunct="1">
              <a:lnSpc>
                <a:spcPct val="40000"/>
              </a:lnSpc>
            </a:pPr>
            <a:r>
              <a:rPr lang="en-US" altLang="de-DE" dirty="0">
                <a:solidFill>
                  <a:schemeClr val="tx2"/>
                </a:solidFill>
                <a:latin typeface="Calibri" panose="020F0502020204030204" pitchFamily="34" charset="0"/>
              </a:rPr>
              <a:t>the electric field is transversal:</a:t>
            </a:r>
            <a:r>
              <a:rPr lang="en-US" altLang="de-DE" sz="1600" dirty="0">
                <a:solidFill>
                  <a:schemeClr val="tx2"/>
                </a:solidFill>
                <a:latin typeface="Calibri" panose="020F0502020204030204" pitchFamily="34" charset="0"/>
              </a:rPr>
              <a:t> </a:t>
            </a:r>
            <a:endParaRPr lang="el-GR" altLang="de-DE" sz="1600" baseline="-25000" dirty="0">
              <a:solidFill>
                <a:schemeClr val="tx2"/>
              </a:solidFill>
              <a:latin typeface="Calibri" panose="020F0502020204030204" pitchFamily="34" charset="0"/>
            </a:endParaRPr>
          </a:p>
        </p:txBody>
      </p:sp>
      <p:graphicFrame>
        <p:nvGraphicFramePr>
          <p:cNvPr id="2058" name="Object 12"/>
          <p:cNvGraphicFramePr>
            <a:graphicFrameLocks noChangeAspect="1"/>
          </p:cNvGraphicFramePr>
          <p:nvPr>
            <p:extLst>
              <p:ext uri="{D42A27DB-BD31-4B8C-83A1-F6EECF244321}">
                <p14:modId xmlns:p14="http://schemas.microsoft.com/office/powerpoint/2010/main" val="3611660721"/>
              </p:ext>
            </p:extLst>
          </p:nvPr>
        </p:nvGraphicFramePr>
        <p:xfrm>
          <a:off x="5911850" y="4077072"/>
          <a:ext cx="2965450" cy="477837"/>
        </p:xfrm>
        <a:graphic>
          <a:graphicData uri="http://schemas.openxmlformats.org/presentationml/2006/ole">
            <mc:AlternateContent xmlns:mc="http://schemas.openxmlformats.org/markup-compatibility/2006">
              <mc:Choice xmlns:v="urn:schemas-microsoft-com:vml" Requires="v">
                <p:oleObj spid="_x0000_s19690" name="Equation" r:id="rId5" imgW="1497950" imgH="241195" progId="Equation.3">
                  <p:embed/>
                </p:oleObj>
              </mc:Choice>
              <mc:Fallback>
                <p:oleObj name="Equation" r:id="rId5" imgW="1497950" imgH="24119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1850" y="4077072"/>
                        <a:ext cx="2965450"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41371350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076" name="Rectangle 3"/>
          <p:cNvSpPr>
            <a:spLocks noChangeArrowheads="1"/>
          </p:cNvSpPr>
          <p:nvPr/>
        </p:nvSpPr>
        <p:spPr bwMode="auto">
          <a:xfrm>
            <a:off x="136525" y="2982913"/>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7"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8"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9" name="Rectangle 6"/>
          <p:cNvSpPr>
            <a:spLocks noChangeArrowheads="1"/>
          </p:cNvSpPr>
          <p:nvPr/>
        </p:nvSpPr>
        <p:spPr bwMode="auto">
          <a:xfrm>
            <a:off x="5949950" y="2982913"/>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0" name="Rectangle 7"/>
          <p:cNvSpPr>
            <a:spLocks noChangeArrowheads="1"/>
          </p:cNvSpPr>
          <p:nvPr/>
        </p:nvSpPr>
        <p:spPr bwMode="auto">
          <a:xfrm flipV="1">
            <a:off x="136525" y="5565775"/>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1"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2"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3" name="Rectangle 10"/>
          <p:cNvSpPr>
            <a:spLocks noChangeArrowheads="1"/>
          </p:cNvSpPr>
          <p:nvPr/>
        </p:nvSpPr>
        <p:spPr bwMode="auto">
          <a:xfrm flipV="1">
            <a:off x="5949950" y="5565775"/>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4" name="AutoShape 11"/>
          <p:cNvSpPr>
            <a:spLocks noChangeArrowheads="1"/>
          </p:cNvSpPr>
          <p:nvPr/>
        </p:nvSpPr>
        <p:spPr bwMode="auto">
          <a:xfrm flipV="1">
            <a:off x="4548188" y="982663"/>
            <a:ext cx="84137" cy="2247900"/>
          </a:xfrm>
          <a:prstGeom prst="can">
            <a:avLst>
              <a:gd name="adj" fmla="val 9944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5" name="Oval 12"/>
          <p:cNvSpPr>
            <a:spLocks noChangeArrowheads="1"/>
          </p:cNvSpPr>
          <p:nvPr/>
        </p:nvSpPr>
        <p:spPr bwMode="auto">
          <a:xfrm>
            <a:off x="3384550" y="3154363"/>
            <a:ext cx="2406650" cy="301625"/>
          </a:xfrm>
          <a:prstGeom prst="ellipse">
            <a:avLst/>
          </a:prstGeom>
          <a:gradFill rotWithShape="1">
            <a:gsLst>
              <a:gs pos="0">
                <a:srgbClr val="FFFFCC"/>
              </a:gs>
              <a:gs pos="100000">
                <a:srgbClr val="76765E"/>
              </a:gs>
            </a:gsLst>
            <a:path path="shape">
              <a:fillToRect l="50000" t="50000" r="50000" b="50000"/>
            </a:path>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6" name="AutoShape 13"/>
          <p:cNvSpPr>
            <a:spLocks noChangeArrowheads="1"/>
          </p:cNvSpPr>
          <p:nvPr/>
        </p:nvSpPr>
        <p:spPr bwMode="auto">
          <a:xfrm flipV="1">
            <a:off x="4535488" y="5824538"/>
            <a:ext cx="104775" cy="774700"/>
          </a:xfrm>
          <a:prstGeom prst="can">
            <a:avLst>
              <a:gd name="adj" fmla="val 41933"/>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7" name="Oval 14"/>
          <p:cNvSpPr>
            <a:spLocks noChangeArrowheads="1"/>
          </p:cNvSpPr>
          <p:nvPr/>
        </p:nvSpPr>
        <p:spPr bwMode="auto">
          <a:xfrm flipV="1">
            <a:off x="3384550" y="5565775"/>
            <a:ext cx="2406650" cy="301625"/>
          </a:xfrm>
          <a:prstGeom prst="ellipse">
            <a:avLst/>
          </a:prstGeom>
          <a:gradFill rotWithShape="1">
            <a:gsLst>
              <a:gs pos="0">
                <a:srgbClr val="FFFFCC"/>
              </a:gs>
              <a:gs pos="100000">
                <a:srgbClr val="76765E"/>
              </a:gs>
            </a:gsLst>
            <a:path path="shape">
              <a:fillToRect l="50000" t="50000" r="50000" b="50000"/>
            </a:path>
          </a:gradFill>
          <a:ln w="9525" algn="ctr">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295" name="Oval 15"/>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89" name="Oval 16"/>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0" name="Oval 17"/>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1" name="Oval 18"/>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2" name="Oval 19"/>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00" name="Oval 20"/>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4" name="Oval 21"/>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5" name="Oval 22"/>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6" name="Oval 23"/>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grpSp>
        <p:nvGrpSpPr>
          <p:cNvPr id="353304" name="Group 24"/>
          <p:cNvGrpSpPr>
            <a:grpSpLocks/>
          </p:cNvGrpSpPr>
          <p:nvPr/>
        </p:nvGrpSpPr>
        <p:grpSpPr bwMode="auto">
          <a:xfrm>
            <a:off x="-3471863" y="3979863"/>
            <a:ext cx="3394075" cy="698500"/>
            <a:chOff x="1722" y="11792"/>
            <a:chExt cx="3025" cy="772"/>
          </a:xfrm>
        </p:grpSpPr>
        <p:grpSp>
          <p:nvGrpSpPr>
            <p:cNvPr id="3245" name="Group 25"/>
            <p:cNvGrpSpPr>
              <a:grpSpLocks/>
            </p:cNvGrpSpPr>
            <p:nvPr/>
          </p:nvGrpSpPr>
          <p:grpSpPr bwMode="auto">
            <a:xfrm>
              <a:off x="2010" y="11792"/>
              <a:ext cx="2737" cy="772"/>
              <a:chOff x="2010" y="11792"/>
              <a:chExt cx="2737" cy="772"/>
            </a:xfrm>
          </p:grpSpPr>
          <p:sp>
            <p:nvSpPr>
              <p:cNvPr id="3255" name="Freeform 26"/>
              <p:cNvSpPr>
                <a:spLocks/>
              </p:cNvSpPr>
              <p:nvPr/>
            </p:nvSpPr>
            <p:spPr bwMode="auto">
              <a:xfrm>
                <a:off x="2010" y="11792"/>
                <a:ext cx="2737" cy="768"/>
              </a:xfrm>
              <a:custGeom>
                <a:avLst/>
                <a:gdLst>
                  <a:gd name="T0" fmla="*/ 0 w 8112"/>
                  <a:gd name="T1" fmla="*/ 122 h 2428"/>
                  <a:gd name="T2" fmla="*/ 202 w 8112"/>
                  <a:gd name="T3" fmla="*/ 79 h 2428"/>
                  <a:gd name="T4" fmla="*/ 459 w 8112"/>
                  <a:gd name="T5" fmla="*/ 0 h 2428"/>
                  <a:gd name="T6" fmla="*/ 721 w 8112"/>
                  <a:gd name="T7" fmla="*/ 79 h 2428"/>
                  <a:gd name="T8" fmla="*/ 923 w 8112"/>
                  <a:gd name="T9" fmla="*/ 122 h 2428"/>
                  <a:gd name="T10" fmla="*/ 722 w 8112"/>
                  <a:gd name="T11" fmla="*/ 165 h 2428"/>
                  <a:gd name="T12" fmla="*/ 459 w 8112"/>
                  <a:gd name="T13" fmla="*/ 243 h 2428"/>
                  <a:gd name="T14" fmla="*/ 202 w 8112"/>
                  <a:gd name="T15" fmla="*/ 165 h 2428"/>
                  <a:gd name="T16" fmla="*/ 0 w 8112"/>
                  <a:gd name="T17" fmla="*/ 122 h 24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a:noFill/>
              </a:ln>
              <a:effectLst>
                <a:outerShdw dist="35921" dir="2700000" algn="ctr" rotWithShape="0">
                  <a:srgbClr val="808080">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a:lstStyle/>
              <a:p>
                <a:endParaRPr lang="en-US"/>
              </a:p>
            </p:txBody>
          </p:sp>
          <p:sp>
            <p:nvSpPr>
              <p:cNvPr id="353307" name="Oval 27"/>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8" name="Oval 28"/>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9" name="Oval 29"/>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0" name="Oval 30"/>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1" name="Oval 31"/>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2" name="Oval 32"/>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3" name="Oval 33"/>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4" name="Oval 34"/>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5" name="Oval 35"/>
              <p:cNvSpPr>
                <a:spLocks noChangeAspect="1" noChangeArrowheads="1"/>
              </p:cNvSpPr>
              <p:nvPr/>
            </p:nvSpPr>
            <p:spPr bwMode="auto">
              <a:xfrm>
                <a:off x="3290" y="11853"/>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6" name="Oval 36"/>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7" name="Oval 37"/>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8" name="Oval 38"/>
              <p:cNvSpPr>
                <a:spLocks noChangeAspect="1" noChangeArrowheads="1"/>
              </p:cNvSpPr>
              <p:nvPr/>
            </p:nvSpPr>
            <p:spPr bwMode="auto">
              <a:xfrm>
                <a:off x="2772" y="12004"/>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9" name="Oval 39"/>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0" name="Oval 40"/>
              <p:cNvSpPr>
                <a:spLocks noChangeAspect="1" noChangeArrowheads="1"/>
              </p:cNvSpPr>
              <p:nvPr/>
            </p:nvSpPr>
            <p:spPr bwMode="auto">
              <a:xfrm>
                <a:off x="270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1" name="Oval 41"/>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2" name="Oval 42"/>
              <p:cNvSpPr>
                <a:spLocks noChangeAspect="1" noChangeArrowheads="1"/>
              </p:cNvSpPr>
              <p:nvPr/>
            </p:nvSpPr>
            <p:spPr bwMode="auto">
              <a:xfrm>
                <a:off x="3031" y="12111"/>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3" name="Oval 43"/>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4" name="Oval 44"/>
              <p:cNvSpPr>
                <a:spLocks noChangeAspect="1" noChangeArrowheads="1"/>
              </p:cNvSpPr>
              <p:nvPr/>
            </p:nvSpPr>
            <p:spPr bwMode="auto">
              <a:xfrm>
                <a:off x="3243" y="11959"/>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5" name="Oval 45"/>
              <p:cNvSpPr>
                <a:spLocks noChangeAspect="1" noChangeArrowheads="1"/>
              </p:cNvSpPr>
              <p:nvPr/>
            </p:nvSpPr>
            <p:spPr bwMode="auto">
              <a:xfrm>
                <a:off x="3243" y="12339"/>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6" name="Oval 46"/>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7" name="Oval 47"/>
              <p:cNvSpPr>
                <a:spLocks noChangeAspect="1" noChangeArrowheads="1"/>
              </p:cNvSpPr>
              <p:nvPr/>
            </p:nvSpPr>
            <p:spPr bwMode="auto">
              <a:xfrm>
                <a:off x="2204"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8" name="Oval 48"/>
              <p:cNvSpPr>
                <a:spLocks noChangeAspect="1" noChangeArrowheads="1"/>
              </p:cNvSpPr>
              <p:nvPr/>
            </p:nvSpPr>
            <p:spPr bwMode="auto">
              <a:xfrm>
                <a:off x="2772"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9" name="Oval 49"/>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0" name="Oval 50"/>
              <p:cNvSpPr>
                <a:spLocks noChangeAspect="1" noChangeArrowheads="1"/>
              </p:cNvSpPr>
              <p:nvPr/>
            </p:nvSpPr>
            <p:spPr bwMode="auto">
              <a:xfrm>
                <a:off x="2984" y="12262"/>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1" name="Oval 51"/>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2" name="Oval 52"/>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3" name="Oval 53"/>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4" name="Oval 54"/>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5" name="Oval 55"/>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6" name="Oval 56"/>
              <p:cNvSpPr>
                <a:spLocks noChangeAspect="1" noChangeArrowheads="1"/>
              </p:cNvSpPr>
              <p:nvPr/>
            </p:nvSpPr>
            <p:spPr bwMode="auto">
              <a:xfrm>
                <a:off x="2336" y="12125"/>
                <a:ext cx="75"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7" name="Oval 57"/>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8" name="Oval 58"/>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9" name="Oval 59"/>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0" name="Oval 60"/>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1" name="Oval 61"/>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2" name="Oval 62"/>
              <p:cNvSpPr>
                <a:spLocks noChangeAspect="1" noChangeArrowheads="1"/>
              </p:cNvSpPr>
              <p:nvPr/>
            </p:nvSpPr>
            <p:spPr bwMode="auto">
              <a:xfrm>
                <a:off x="3290"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3" name="Oval 63"/>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4" name="Oval 64"/>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5" name="Oval 65"/>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6" name="Oval 66"/>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7" name="Oval 67"/>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8" name="Oval 68"/>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9" name="Oval 69"/>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0" name="Oval 70"/>
              <p:cNvSpPr>
                <a:spLocks noChangeAspect="1" noChangeArrowheads="1"/>
              </p:cNvSpPr>
              <p:nvPr/>
            </p:nvSpPr>
            <p:spPr bwMode="auto">
              <a:xfrm flipH="1">
                <a:off x="3826" y="12080"/>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1" name="Oval 71"/>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2" name="Oval 72"/>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3" name="Oval 73"/>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4" name="Oval 74"/>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5" name="Oval 75"/>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6" name="Oval 76"/>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7" name="Oval 77"/>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8" name="Oval 78"/>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9" name="Oval 79"/>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0" name="Oval 80"/>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1" name="Oval 81"/>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2" name="Oval 82"/>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3" name="Oval 83"/>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4" name="Oval 84"/>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5" name="Oval 85"/>
              <p:cNvSpPr>
                <a:spLocks noChangeAspect="1" noChangeArrowheads="1"/>
              </p:cNvSpPr>
              <p:nvPr/>
            </p:nvSpPr>
            <p:spPr bwMode="auto">
              <a:xfrm flipH="1">
                <a:off x="3355" y="12324"/>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6" name="Oval 86"/>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7" name="Oval 87"/>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8" name="Oval 88"/>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9" name="Oval 89"/>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0" name="Oval 90"/>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1" name="Oval 91"/>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2" name="Oval 92"/>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3" name="Oval 93"/>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4" name="Oval 94"/>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5" name="Oval 95"/>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6" name="Oval 96"/>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7" name="Oval 97"/>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8" name="Oval 98"/>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9" name="Oval 99"/>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0" name="Oval 100"/>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1" name="Oval 101"/>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2" name="Oval 102"/>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3" name="Oval 103"/>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grpSp>
        <p:grpSp>
          <p:nvGrpSpPr>
            <p:cNvPr id="3246" name="Group 104"/>
            <p:cNvGrpSpPr>
              <a:grpSpLocks/>
            </p:cNvGrpSpPr>
            <p:nvPr/>
          </p:nvGrpSpPr>
          <p:grpSpPr bwMode="auto">
            <a:xfrm>
              <a:off x="1722" y="11818"/>
              <a:ext cx="1200" cy="720"/>
              <a:chOff x="138" y="6320"/>
              <a:chExt cx="1200" cy="720"/>
            </a:xfrm>
          </p:grpSpPr>
          <p:grpSp>
            <p:nvGrpSpPr>
              <p:cNvPr id="3247" name="Group 105"/>
              <p:cNvGrpSpPr>
                <a:grpSpLocks/>
              </p:cNvGrpSpPr>
              <p:nvPr/>
            </p:nvGrpSpPr>
            <p:grpSpPr bwMode="auto">
              <a:xfrm>
                <a:off x="138" y="6320"/>
                <a:ext cx="1200" cy="192"/>
                <a:chOff x="138" y="6320"/>
                <a:chExt cx="1200" cy="192"/>
              </a:xfrm>
            </p:grpSpPr>
            <p:sp>
              <p:nvSpPr>
                <p:cNvPr id="3252" name="Line 106"/>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3" name="Line 107"/>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4" name="Line 108"/>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248" name="Group 109"/>
              <p:cNvGrpSpPr>
                <a:grpSpLocks/>
              </p:cNvGrpSpPr>
              <p:nvPr/>
            </p:nvGrpSpPr>
            <p:grpSpPr bwMode="auto">
              <a:xfrm flipV="1">
                <a:off x="138" y="6848"/>
                <a:ext cx="1200" cy="192"/>
                <a:chOff x="138" y="6320"/>
                <a:chExt cx="1200" cy="192"/>
              </a:xfrm>
            </p:grpSpPr>
            <p:sp>
              <p:nvSpPr>
                <p:cNvPr id="3249" name="Line 110"/>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0" name="Line 111"/>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1" name="Line 112"/>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53393" name="Oval 113"/>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4" name="Oval 114"/>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5" name="Oval 115"/>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6" name="Oval 116"/>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7" name="Oval 117"/>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8" name="Oval 118"/>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9" name="Oval 119"/>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0" name="Oval 120"/>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1" name="Oval 121"/>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2" name="Oval 122"/>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3" name="Oval 123"/>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4" name="Oval 124"/>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5" name="Oval 125"/>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6" name="Oval 126"/>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7" name="Oval 127"/>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8" name="Oval 128"/>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9" name="Oval 129"/>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0" name="Oval 130"/>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1" name="Oval 131"/>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2" name="Oval 132"/>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3" name="Oval 133"/>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4" name="Oval 134"/>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0" name="Oval 135"/>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1" name="Oval 136"/>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2" name="Oval 137"/>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3" name="Oval 138"/>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4" name="Oval 139"/>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5" name="Oval 140"/>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6" name="Oval 141"/>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7" name="Oval 142"/>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8" name="Oval 143"/>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4" name="Oval 144"/>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5" name="Oval 145"/>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1" name="Oval 146"/>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2" name="Oval 147"/>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8" name="Oval 148"/>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9" name="Oval 149"/>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0" name="Oval 150"/>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1" name="Oval 151"/>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37" name="Oval 152"/>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3" name="Oval 153"/>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4" name="Oval 154"/>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5" name="Oval 155"/>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6" name="Oval 156"/>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42" name="Oval 157"/>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8" name="Oval 158"/>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9" name="Oval 159"/>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0" name="Oval 160"/>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1" name="Oval 161"/>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7" name="Oval 162"/>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8" name="Oval 163"/>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9" name="Oval 164"/>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50" name="Oval 165"/>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6" name="Oval 166"/>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2" name="Oval 167"/>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3" name="Oval 168"/>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49" name="Oval 169"/>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0" name="Oval 170"/>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1" name="Oval 171"/>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2" name="Oval 172"/>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3" name="Oval 173"/>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4" name="Oval 174"/>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5" name="Oval 175"/>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6" name="Oval 176"/>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7" name="Oval 177"/>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8" name="Oval 178"/>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9" name="Oval 179"/>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0" name="Oval 180"/>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1" name="Oval 181"/>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2" name="Oval 182"/>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3" name="Oval 183"/>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4" name="Oval 184"/>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5" name="Oval 185"/>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6" name="Oval 186"/>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7" name="Oval 187"/>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3" name="Oval 188"/>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9" name="Oval 189"/>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5" name="AutoShape 190"/>
          <p:cNvSpPr>
            <a:spLocks noChangeArrowheads="1"/>
          </p:cNvSpPr>
          <p:nvPr/>
        </p:nvSpPr>
        <p:spPr bwMode="auto">
          <a:xfrm rot="5400000">
            <a:off x="5176044" y="346869"/>
            <a:ext cx="88900" cy="1354138"/>
          </a:xfrm>
          <a:prstGeom prst="can">
            <a:avLst>
              <a:gd name="adj" fmla="val 58884"/>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76" name="AutoShape 191"/>
          <p:cNvSpPr>
            <a:spLocks noChangeArrowheads="1"/>
          </p:cNvSpPr>
          <p:nvPr/>
        </p:nvSpPr>
        <p:spPr bwMode="auto">
          <a:xfrm flipV="1">
            <a:off x="5808663" y="979488"/>
            <a:ext cx="88900" cy="638175"/>
          </a:xfrm>
          <a:prstGeom prst="can">
            <a:avLst>
              <a:gd name="adj" fmla="val 3130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472" name="AutoShape 192"/>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3" name="AutoShape 193"/>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4" name="AutoShape 194"/>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5" name="AutoShape 195"/>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6" name="AutoShape 196"/>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7" name="AutoShape 197"/>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195" name="AutoShape 198"/>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96" name="AutoShape 199"/>
          <p:cNvSpPr>
            <a:spLocks noChangeArrowheads="1"/>
          </p:cNvSpPr>
          <p:nvPr/>
        </p:nvSpPr>
        <p:spPr bwMode="auto">
          <a:xfrm flipV="1">
            <a:off x="5805488" y="2332038"/>
            <a:ext cx="93662" cy="322262"/>
          </a:xfrm>
          <a:prstGeom prst="can">
            <a:avLst>
              <a:gd name="adj" fmla="val 54509"/>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3197" name="Group 200"/>
          <p:cNvGrpSpPr>
            <a:grpSpLocks/>
          </p:cNvGrpSpPr>
          <p:nvPr/>
        </p:nvGrpSpPr>
        <p:grpSpPr bwMode="auto">
          <a:xfrm>
            <a:off x="5541963" y="2625725"/>
            <a:ext cx="639762" cy="215900"/>
            <a:chOff x="3990" y="1256"/>
            <a:chExt cx="403" cy="136"/>
          </a:xfrm>
        </p:grpSpPr>
        <p:sp>
          <p:nvSpPr>
            <p:cNvPr id="3241" name="Line 201"/>
            <p:cNvSpPr>
              <a:spLocks noChangeShapeType="1"/>
            </p:cNvSpPr>
            <p:nvPr/>
          </p:nvSpPr>
          <p:spPr bwMode="auto">
            <a:xfrm>
              <a:off x="3990" y="1256"/>
              <a:ext cx="40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2" name="Line 202"/>
            <p:cNvSpPr>
              <a:spLocks noChangeShapeType="1"/>
            </p:cNvSpPr>
            <p:nvPr/>
          </p:nvSpPr>
          <p:spPr bwMode="auto">
            <a:xfrm>
              <a:off x="4063" y="1301"/>
              <a:ext cx="25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3" name="Line 203"/>
            <p:cNvSpPr>
              <a:spLocks noChangeShapeType="1"/>
            </p:cNvSpPr>
            <p:nvPr/>
          </p:nvSpPr>
          <p:spPr bwMode="auto">
            <a:xfrm>
              <a:off x="4164" y="1392"/>
              <a:ext cx="5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4" name="Line 204"/>
            <p:cNvSpPr>
              <a:spLocks noChangeShapeType="1"/>
            </p:cNvSpPr>
            <p:nvPr/>
          </p:nvSpPr>
          <p:spPr bwMode="auto">
            <a:xfrm>
              <a:off x="4112" y="1346"/>
              <a:ext cx="1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3485" name="AutoShape 205"/>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01" name="Line 206"/>
          <p:cNvSpPr>
            <a:spLocks noChangeShapeType="1"/>
          </p:cNvSpPr>
          <p:nvPr/>
        </p:nvSpPr>
        <p:spPr bwMode="auto">
          <a:xfrm>
            <a:off x="5902325" y="1035050"/>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2" name="Line 207"/>
          <p:cNvSpPr>
            <a:spLocks noChangeShapeType="1"/>
          </p:cNvSpPr>
          <p:nvPr/>
        </p:nvSpPr>
        <p:spPr bwMode="auto">
          <a:xfrm>
            <a:off x="5903913" y="2560638"/>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3" name="Line 208"/>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89" name="Text Box 209"/>
          <p:cNvSpPr txBox="1">
            <a:spLocks noChangeArrowheads="1"/>
          </p:cNvSpPr>
          <p:nvPr/>
        </p:nvSpPr>
        <p:spPr bwMode="auto">
          <a:xfrm>
            <a:off x="6227763" y="1579563"/>
            <a:ext cx="336550" cy="366712"/>
          </a:xfrm>
          <a:prstGeom prst="rect">
            <a:avLst/>
          </a:prstGeom>
          <a:noFill/>
          <a:ln>
            <a:noFill/>
          </a:ln>
          <a:effectLst/>
          <a:extLst>
            <a:ext uri="{909E8E84-426E-40DD-AFC4-6F175D3DCCD1}">
              <a14:hiddenFill xmlns:a14="http://schemas.microsoft.com/office/drawing/2010/main">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defRPr/>
            </a:pPr>
            <a:r>
              <a:rPr lang="en-US">
                <a:latin typeface="Arial" charset="0"/>
              </a:rPr>
              <a:t>V</a:t>
            </a:r>
          </a:p>
        </p:txBody>
      </p:sp>
      <p:sp>
        <p:nvSpPr>
          <p:cNvPr id="353490" name="Freeform 210"/>
          <p:cNvSpPr>
            <a:spLocks/>
          </p:cNvSpPr>
          <p:nvPr/>
        </p:nvSpPr>
        <p:spPr bwMode="auto">
          <a:xfrm>
            <a:off x="7081838" y="1014413"/>
            <a:ext cx="1762125" cy="1658937"/>
          </a:xfrm>
          <a:custGeom>
            <a:avLst/>
            <a:gdLst>
              <a:gd name="T0" fmla="*/ 0 w 1110"/>
              <a:gd name="T1" fmla="*/ 1421367697 h 1045"/>
              <a:gd name="T2" fmla="*/ 536794075 w 1110"/>
              <a:gd name="T3" fmla="*/ 1383564570 h 1045"/>
              <a:gd name="T4" fmla="*/ 990422200 w 1110"/>
              <a:gd name="T5" fmla="*/ 166330262 h 1045"/>
              <a:gd name="T6" fmla="*/ 1376005313 w 1110"/>
              <a:gd name="T7" fmla="*/ 2147483647 h 1045"/>
              <a:gd name="T8" fmla="*/ 1799391563 w 1110"/>
              <a:gd name="T9" fmla="*/ 1731346028 h 1045"/>
              <a:gd name="T10" fmla="*/ 2086689375 w 1110"/>
              <a:gd name="T11" fmla="*/ 1527214227 h 1045"/>
              <a:gd name="T12" fmla="*/ 2147483647 w 1110"/>
              <a:gd name="T13" fmla="*/ 1428927369 h 10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cap="flat" cmpd="sng">
            <a:solidFill>
              <a:srgbClr val="008000"/>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1" name="Freeform 211"/>
          <p:cNvSpPr>
            <a:spLocks/>
          </p:cNvSpPr>
          <p:nvPr/>
        </p:nvSpPr>
        <p:spPr bwMode="auto">
          <a:xfrm>
            <a:off x="7843838" y="1906588"/>
            <a:ext cx="1006475" cy="668337"/>
          </a:xfrm>
          <a:custGeom>
            <a:avLst/>
            <a:gdLst>
              <a:gd name="T0" fmla="*/ 0 w 634"/>
              <a:gd name="T1" fmla="*/ 5040309 h 421"/>
              <a:gd name="T2" fmla="*/ 211693125 w 634"/>
              <a:gd name="T3" fmla="*/ 1010581106 h 421"/>
              <a:gd name="T4" fmla="*/ 599797188 w 634"/>
              <a:gd name="T5" fmla="*/ 302418524 h 421"/>
              <a:gd name="T6" fmla="*/ 887095000 w 634"/>
              <a:gd name="T7" fmla="*/ 98285226 h 421"/>
              <a:gd name="T8" fmla="*/ 1597779063 w 63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63500" cap="flat" cmpd="sng">
            <a:solidFill>
              <a:schemeClr val="bg1"/>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2" name="Oval 212"/>
          <p:cNvSpPr>
            <a:spLocks noChangeArrowheads="1"/>
          </p:cNvSpPr>
          <p:nvPr/>
        </p:nvSpPr>
        <p:spPr bwMode="auto">
          <a:xfrm>
            <a:off x="3811588" y="3186113"/>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3" name="Oval 213"/>
          <p:cNvSpPr>
            <a:spLocks noChangeArrowheads="1"/>
          </p:cNvSpPr>
          <p:nvPr/>
        </p:nvSpPr>
        <p:spPr bwMode="auto">
          <a:xfrm>
            <a:off x="3979863" y="318293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4" name="Oval 214"/>
          <p:cNvSpPr>
            <a:spLocks noChangeArrowheads="1"/>
          </p:cNvSpPr>
          <p:nvPr/>
        </p:nvSpPr>
        <p:spPr bwMode="auto">
          <a:xfrm>
            <a:off x="4187825" y="316230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5" name="Oval 215"/>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6" name="Oval 216"/>
          <p:cNvSpPr>
            <a:spLocks noChangeArrowheads="1"/>
          </p:cNvSpPr>
          <p:nvPr/>
        </p:nvSpPr>
        <p:spPr bwMode="auto">
          <a:xfrm>
            <a:off x="4810125"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7" name="Oval 217"/>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8" name="Oval 218"/>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9" name="AutoShape 219"/>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0" name="AutoShape 220"/>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1" name="AutoShape 221"/>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2" name="AutoShape 222"/>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3" name="AutoShape 223"/>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4" name="AutoShape 224"/>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5" name="AutoShape 225"/>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37" name="Text Box 226"/>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Principle of Signal Generation of a BPMs, centered Beam </a:t>
            </a:r>
          </a:p>
        </p:txBody>
      </p:sp>
      <p:sp>
        <p:nvSpPr>
          <p:cNvPr id="3238" name="Text Box 227"/>
          <p:cNvSpPr txBox="1">
            <a:spLocks noChangeArrowheads="1"/>
          </p:cNvSpPr>
          <p:nvPr/>
        </p:nvSpPr>
        <p:spPr bwMode="auto">
          <a:xfrm>
            <a:off x="395288" y="6165850"/>
            <a:ext cx="367188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tLang="de-DE">
              <a:latin typeface="Times" pitchFamily="18" charset="0"/>
            </a:endParaRPr>
          </a:p>
        </p:txBody>
      </p:sp>
      <p:sp>
        <p:nvSpPr>
          <p:cNvPr id="323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rPr>
              <a:t>Animation by Rhodri Jones (CERN)</a:t>
            </a:r>
          </a:p>
        </p:txBody>
      </p:sp>
      <p:sp>
        <p:nvSpPr>
          <p:cNvPr id="3240" name="Text Box 229"/>
          <p:cNvSpPr txBox="1">
            <a:spLocks noChangeArrowheads="1"/>
          </p:cNvSpPr>
          <p:nvPr/>
        </p:nvSpPr>
        <p:spPr bwMode="auto">
          <a:xfrm>
            <a:off x="107504" y="908720"/>
            <a:ext cx="4427537" cy="956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The image current at the wall is    </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monitored on a high frequency basis</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i.e. ac-part given by the bunched beam</a:t>
            </a:r>
            <a:r>
              <a:rPr lang="en-US" altLang="de-DE" sz="2000" dirty="0">
                <a:solidFill>
                  <a:schemeClr val="accent2"/>
                </a:solidFill>
                <a:sym typeface="Symbol" pitchFamily="18" charset="2"/>
              </a:rPr>
              <a:t>.</a:t>
            </a:r>
          </a:p>
        </p:txBody>
      </p:sp>
    </p:spTree>
    <p:extLst>
      <p:ext uri="{BB962C8B-B14F-4D97-AF65-F5344CB8AC3E}">
        <p14:creationId xmlns:p14="http://schemas.microsoft.com/office/powerpoint/2010/main" val="29405802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1.11111E-6 3.3526E-6 L 0.67327 3.3526E-6 " pathEditMode="relative" rAng="0" ptsTypes="AA">
                                      <p:cBhvr>
                                        <p:cTn id="6" dur="9500" fill="hold"/>
                                        <p:tgtEl>
                                          <p:spTgt spid="353304"/>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353300"/>
                                        </p:tgtEl>
                                        <p:attrNameLst>
                                          <p:attrName>ppt_x</p:attrName>
                                          <p:attrName>ppt_y</p:attrName>
                                        </p:attrNameLst>
                                      </p:cBhvr>
                                      <p:rCtr x="52" y="-2060"/>
                                    </p:animMotion>
                                  </p:childTnLst>
                                </p:cTn>
                              </p:par>
                              <p:par>
                                <p:cTn id="9" presetID="42" presetClass="path" presetSubtype="0" accel="50000" decel="50000" fill="hold" grpId="0" nodeType="withEffect">
                                  <p:stCondLst>
                                    <p:cond delay="600"/>
                                  </p:stCondLst>
                                  <p:childTnLst>
                                    <p:animMotion origin="layout" path="M 4.16667E-6 4.44444E-6 L 4.16667E-6 0.03333 " pathEditMode="relative" rAng="0" ptsTypes="AA">
                                      <p:cBhvr>
                                        <p:cTn id="10" dur="2000" fill="hold"/>
                                        <p:tgtEl>
                                          <p:spTgt spid="353295"/>
                                        </p:tgtEl>
                                        <p:attrNameLst>
                                          <p:attrName>ppt_x</p:attrName>
                                          <p:attrName>ppt_y</p:attrName>
                                        </p:attrNameLst>
                                      </p:cBhvr>
                                      <p:rCtr x="0" y="1667"/>
                                    </p:animMotion>
                                  </p:childTnLst>
                                </p:cTn>
                              </p:par>
                              <p:par>
                                <p:cTn id="11" presetID="42" presetClass="path" presetSubtype="0" accel="50000" decel="50000" fill="hold" grpId="0" nodeType="withEffect">
                                  <p:stCondLst>
                                    <p:cond delay="800"/>
                                  </p:stCondLst>
                                  <p:childTnLst>
                                    <p:animMotion origin="layout" path="M -2.5E-6 1.85185E-6 L -0.00052 0.01528 " pathEditMode="relative" rAng="0" ptsTypes="AA">
                                      <p:cBhvr>
                                        <p:cTn id="12" dur="2000" fill="hold"/>
                                        <p:tgtEl>
                                          <p:spTgt spid="353394"/>
                                        </p:tgtEl>
                                        <p:attrNameLst>
                                          <p:attrName>ppt_x</p:attrName>
                                          <p:attrName>ppt_y</p:attrName>
                                        </p:attrNameLst>
                                      </p:cBhvr>
                                      <p:rCtr x="-35" y="764"/>
                                    </p:animMotion>
                                  </p:childTnLst>
                                </p:cTn>
                              </p:par>
                              <p:par>
                                <p:cTn id="13" presetID="64" presetClass="path" presetSubtype="0" fill="hold" grpId="0" nodeType="withEffect">
                                  <p:stCondLst>
                                    <p:cond delay="1000"/>
                                  </p:stCondLst>
                                  <p:childTnLst>
                                    <p:animMotion origin="layout" path="M -3.61111E-6 4.07407E-6 L -3.61111E-6 -0.02431 " pathEditMode="relative" rAng="0" ptsTypes="AA">
                                      <p:cBhvr>
                                        <p:cTn id="14" dur="2000" fill="hold"/>
                                        <p:tgtEl>
                                          <p:spTgt spid="353393"/>
                                        </p:tgtEl>
                                        <p:attrNameLst>
                                          <p:attrName>ppt_x</p:attrName>
                                          <p:attrName>ppt_y</p:attrName>
                                        </p:attrNameLst>
                                      </p:cBhvr>
                                      <p:rCtr x="0" y="-1227"/>
                                    </p:animMotion>
                                  </p:childTnLst>
                                </p:cTn>
                              </p:par>
                              <p:par>
                                <p:cTn id="15" presetID="42" presetClass="path" presetSubtype="0" accel="50000" decel="50000" fill="hold" grpId="0" nodeType="withEffect">
                                  <p:stCondLst>
                                    <p:cond delay="1000"/>
                                  </p:stCondLst>
                                  <p:childTnLst>
                                    <p:animMotion origin="layout" path="M -3.61111E-6 -1.11022E-16 L -3.61111E-6 0.04444 " pathEditMode="relative" rAng="0" ptsTypes="AA">
                                      <p:cBhvr>
                                        <p:cTn id="16" dur="2000" fill="hold"/>
                                        <p:tgtEl>
                                          <p:spTgt spid="353408"/>
                                        </p:tgtEl>
                                        <p:attrNameLst>
                                          <p:attrName>ppt_x</p:attrName>
                                          <p:attrName>ppt_y</p:attrName>
                                        </p:attrNameLst>
                                      </p:cBhvr>
                                      <p:rCtr x="0" y="2222"/>
                                    </p:animMotion>
                                  </p:childTnLst>
                                </p:cTn>
                              </p:par>
                              <p:par>
                                <p:cTn id="17" presetID="64" presetClass="path" presetSubtype="0" fill="hold" grpId="0" nodeType="withEffect">
                                  <p:stCondLst>
                                    <p:cond delay="1200"/>
                                  </p:stCondLst>
                                  <p:childTnLst>
                                    <p:animMotion origin="layout" path="M -2.22222E-6 -4.81481E-6 L -2.22222E-6 -0.01412 " pathEditMode="relative" rAng="0" ptsTypes="AA">
                                      <p:cBhvr>
                                        <p:cTn id="18" dur="2000" fill="hold"/>
                                        <p:tgtEl>
                                          <p:spTgt spid="353395"/>
                                        </p:tgtEl>
                                        <p:attrNameLst>
                                          <p:attrName>ppt_x</p:attrName>
                                          <p:attrName>ppt_y</p:attrName>
                                        </p:attrNameLst>
                                      </p:cBhvr>
                                      <p:rCtr x="0" y="-718"/>
                                    </p:animMotion>
                                  </p:childTnLst>
                                </p:cTn>
                              </p:par>
                              <p:par>
                                <p:cTn id="19" presetID="64" presetClass="path" presetSubtype="0" fill="hold" grpId="0" nodeType="withEffect">
                                  <p:stCondLst>
                                    <p:cond delay="1400"/>
                                  </p:stCondLst>
                                  <p:childTnLst>
                                    <p:animMotion origin="layout" path="M 5E-6 3.7037E-7 L 0.00105 -0.04097 " pathEditMode="relative" rAng="0" ptsTypes="AA">
                                      <p:cBhvr>
                                        <p:cTn id="20" dur="2000" fill="hold"/>
                                        <p:tgtEl>
                                          <p:spTgt spid="353396"/>
                                        </p:tgtEl>
                                        <p:attrNameLst>
                                          <p:attrName>ppt_x</p:attrName>
                                          <p:attrName>ppt_y</p:attrName>
                                        </p:attrNameLst>
                                      </p:cBhvr>
                                      <p:rCtr x="52" y="-2060"/>
                                    </p:animMotion>
                                  </p:childTnLst>
                                </p:cTn>
                              </p:par>
                              <p:par>
                                <p:cTn id="21" presetID="42" presetClass="path" presetSubtype="0" accel="50000" decel="50000" fill="hold" grpId="0" nodeType="withEffect">
                                  <p:stCondLst>
                                    <p:cond delay="1400"/>
                                  </p:stCondLst>
                                  <p:childTnLst>
                                    <p:animMotion origin="layout" path="M 4.16667E-6 4.44444E-6 L 4.16667E-6 0.03333 " pathEditMode="relative" rAng="0" ptsTypes="AA">
                                      <p:cBhvr>
                                        <p:cTn id="22" dur="2000" fill="hold"/>
                                        <p:tgtEl>
                                          <p:spTgt spid="353398"/>
                                        </p:tgtEl>
                                        <p:attrNameLst>
                                          <p:attrName>ppt_x</p:attrName>
                                          <p:attrName>ppt_y</p:attrName>
                                        </p:attrNameLst>
                                      </p:cBhvr>
                                      <p:rCtr x="0" y="1667"/>
                                    </p:animMotion>
                                  </p:childTnLst>
                                </p:cTn>
                              </p:par>
                              <p:par>
                                <p:cTn id="23" presetID="64" presetClass="path" presetSubtype="0" fill="hold" grpId="0" nodeType="withEffect">
                                  <p:stCondLst>
                                    <p:cond delay="1600"/>
                                  </p:stCondLst>
                                  <p:childTnLst>
                                    <p:animMotion origin="layout" path="M -3.61111E-6 4.07407E-6 L -3.61111E-6 -0.02431 " pathEditMode="relative" rAng="0" ptsTypes="AA">
                                      <p:cBhvr>
                                        <p:cTn id="24" dur="2000" fill="hold"/>
                                        <p:tgtEl>
                                          <p:spTgt spid="353397"/>
                                        </p:tgtEl>
                                        <p:attrNameLst>
                                          <p:attrName>ppt_x</p:attrName>
                                          <p:attrName>ppt_y</p:attrName>
                                        </p:attrNameLst>
                                      </p:cBhvr>
                                      <p:rCtr x="0" y="-1227"/>
                                    </p:animMotion>
                                  </p:childTnLst>
                                </p:cTn>
                              </p:par>
                              <p:par>
                                <p:cTn id="25" presetID="42" presetClass="path" presetSubtype="0" accel="50000" decel="50000" fill="hold" grpId="0" nodeType="withEffect">
                                  <p:stCondLst>
                                    <p:cond delay="1800"/>
                                  </p:stCondLst>
                                  <p:childTnLst>
                                    <p:animMotion origin="layout" path="M 4.16667E-6 4.44444E-6 L 4.16667E-6 0.03333 " pathEditMode="relative" rAng="0" ptsTypes="AA">
                                      <p:cBhvr>
                                        <p:cTn id="26" dur="2000" fill="hold"/>
                                        <p:tgtEl>
                                          <p:spTgt spid="353399"/>
                                        </p:tgtEl>
                                        <p:attrNameLst>
                                          <p:attrName>ppt_x</p:attrName>
                                          <p:attrName>ppt_y</p:attrName>
                                        </p:attrNameLst>
                                      </p:cBhvr>
                                      <p:rCtr x="0" y="1667"/>
                                    </p:animMotion>
                                  </p:childTnLst>
                                </p:cTn>
                              </p:par>
                              <p:par>
                                <p:cTn id="27" presetID="64" presetClass="path" presetSubtype="0" fill="hold" grpId="0" nodeType="withEffect">
                                  <p:stCondLst>
                                    <p:cond delay="2000"/>
                                  </p:stCondLst>
                                  <p:childTnLst>
                                    <p:animMotion origin="layout" path="M -1.38889E-6 3.7037E-7 L -1.38889E-6 -0.03218 " pathEditMode="relative" rAng="0" ptsTypes="AA">
                                      <p:cBhvr>
                                        <p:cTn id="28" dur="2000" fill="hold"/>
                                        <p:tgtEl>
                                          <p:spTgt spid="353400"/>
                                        </p:tgtEl>
                                        <p:attrNameLst>
                                          <p:attrName>ppt_x</p:attrName>
                                          <p:attrName>ppt_y</p:attrName>
                                        </p:attrNameLst>
                                      </p:cBhvr>
                                      <p:rCtr x="0" y="-1620"/>
                                    </p:animMotion>
                                  </p:childTnLst>
                                </p:cTn>
                              </p:par>
                              <p:par>
                                <p:cTn id="29" presetID="64" presetClass="path" presetSubtype="0" fill="hold" grpId="0" nodeType="withEffect">
                                  <p:stCondLst>
                                    <p:cond delay="2200"/>
                                  </p:stCondLst>
                                  <p:childTnLst>
                                    <p:animMotion origin="layout" path="M -2.22222E-6 -4.81481E-6 L -2.22222E-6 -0.01412 " pathEditMode="relative" rAng="0" ptsTypes="AA">
                                      <p:cBhvr>
                                        <p:cTn id="30" dur="2000" fill="hold"/>
                                        <p:tgtEl>
                                          <p:spTgt spid="353402"/>
                                        </p:tgtEl>
                                        <p:attrNameLst>
                                          <p:attrName>ppt_x</p:attrName>
                                          <p:attrName>ppt_y</p:attrName>
                                        </p:attrNameLst>
                                      </p:cBhvr>
                                      <p:rCtr x="0" y="-718"/>
                                    </p:animMotion>
                                  </p:childTnLst>
                                </p:cTn>
                              </p:par>
                              <p:par>
                                <p:cTn id="31" presetID="42" presetClass="path" presetSubtype="0" accel="50000" decel="50000" fill="hold" grpId="0" nodeType="withEffect">
                                  <p:stCondLst>
                                    <p:cond delay="2400"/>
                                  </p:stCondLst>
                                  <p:childTnLst>
                                    <p:animMotion origin="layout" path="M 5E-6 -2.59259E-6 L 5E-6 0.0257 " pathEditMode="relative" rAng="0" ptsTypes="AA">
                                      <p:cBhvr>
                                        <p:cTn id="32" dur="2000" fill="hold"/>
                                        <p:tgtEl>
                                          <p:spTgt spid="353401"/>
                                        </p:tgtEl>
                                        <p:attrNameLst>
                                          <p:attrName>ppt_x</p:attrName>
                                          <p:attrName>ppt_y</p:attrName>
                                        </p:attrNameLst>
                                      </p:cBhvr>
                                      <p:rCtr x="0" y="1273"/>
                                    </p:animMotion>
                                  </p:childTnLst>
                                </p:cTn>
                              </p:par>
                              <p:par>
                                <p:cTn id="33" presetID="64" presetClass="path" presetSubtype="0" fill="hold" grpId="0" nodeType="withEffect">
                                  <p:stCondLst>
                                    <p:cond delay="2600"/>
                                  </p:stCondLst>
                                  <p:childTnLst>
                                    <p:animMotion origin="layout" path="M 5E-6 3.7037E-7 L 0.00105 -0.04097 " pathEditMode="relative" rAng="0" ptsTypes="AA">
                                      <p:cBhvr>
                                        <p:cTn id="34" dur="2000" fill="hold"/>
                                        <p:tgtEl>
                                          <p:spTgt spid="353403"/>
                                        </p:tgtEl>
                                        <p:attrNameLst>
                                          <p:attrName>ppt_x</p:attrName>
                                          <p:attrName>ppt_y</p:attrName>
                                        </p:attrNameLst>
                                      </p:cBhvr>
                                      <p:rCtr x="52" y="-2060"/>
                                    </p:animMotion>
                                  </p:childTnLst>
                                </p:cTn>
                              </p:par>
                              <p:par>
                                <p:cTn id="35" presetID="42" presetClass="path" presetSubtype="0" accel="50000" decel="50000" fill="hold" grpId="0" nodeType="withEffect">
                                  <p:stCondLst>
                                    <p:cond delay="2800"/>
                                  </p:stCondLst>
                                  <p:childTnLst>
                                    <p:animMotion origin="layout" path="M -1.11111E-6 1.85185E-6 L -1.11111E-6 0.04444 " pathEditMode="relative" rAng="0" ptsTypes="AA">
                                      <p:cBhvr>
                                        <p:cTn id="36" dur="2000" fill="hold"/>
                                        <p:tgtEl>
                                          <p:spTgt spid="353404"/>
                                        </p:tgtEl>
                                        <p:attrNameLst>
                                          <p:attrName>ppt_x</p:attrName>
                                          <p:attrName>ppt_y</p:attrName>
                                        </p:attrNameLst>
                                      </p:cBhvr>
                                      <p:rCtr x="0" y="2222"/>
                                    </p:animMotion>
                                  </p:childTnLst>
                                </p:cTn>
                              </p:par>
                              <p:par>
                                <p:cTn id="37" presetID="42" presetClass="path" presetSubtype="0" accel="50000" decel="50000" fill="hold" grpId="0" nodeType="withEffect">
                                  <p:stCondLst>
                                    <p:cond delay="3000"/>
                                  </p:stCondLst>
                                  <p:childTnLst>
                                    <p:animMotion origin="layout" path="M -2.5E-6 1.85185E-6 L -0.00052 0.01528 " pathEditMode="relative" rAng="0" ptsTypes="AA">
                                      <p:cBhvr>
                                        <p:cTn id="38" dur="2000" fill="hold"/>
                                        <p:tgtEl>
                                          <p:spTgt spid="353405"/>
                                        </p:tgtEl>
                                        <p:attrNameLst>
                                          <p:attrName>ppt_x</p:attrName>
                                          <p:attrName>ppt_y</p:attrName>
                                        </p:attrNameLst>
                                      </p:cBhvr>
                                      <p:rCtr x="-35" y="764"/>
                                    </p:animMotion>
                                  </p:childTnLst>
                                </p:cTn>
                              </p:par>
                              <p:par>
                                <p:cTn id="39" presetID="64" presetClass="path" presetSubtype="0" fill="hold" grpId="0" nodeType="withEffect">
                                  <p:stCondLst>
                                    <p:cond delay="3200"/>
                                  </p:stCondLst>
                                  <p:childTnLst>
                                    <p:animMotion origin="layout" path="M -1.38889E-6 3.7037E-7 L -1.38889E-6 -0.03218 " pathEditMode="relative" rAng="0" ptsTypes="AA">
                                      <p:cBhvr>
                                        <p:cTn id="40" dur="2000" fill="hold"/>
                                        <p:tgtEl>
                                          <p:spTgt spid="353406"/>
                                        </p:tgtEl>
                                        <p:attrNameLst>
                                          <p:attrName>ppt_x</p:attrName>
                                          <p:attrName>ppt_y</p:attrName>
                                        </p:attrNameLst>
                                      </p:cBhvr>
                                      <p:rCtr x="0" y="-1620"/>
                                    </p:animMotion>
                                  </p:childTnLst>
                                </p:cTn>
                              </p:par>
                              <p:par>
                                <p:cTn id="41" presetID="42" presetClass="path" presetSubtype="0" accel="50000" decel="50000" fill="hold" grpId="0" nodeType="withEffect">
                                  <p:stCondLst>
                                    <p:cond delay="3400"/>
                                  </p:stCondLst>
                                  <p:childTnLst>
                                    <p:animMotion origin="layout" path="M -2.77778E-6 2.22222E-6 L -2.77778E-6 0.03935 " pathEditMode="relative" rAng="0" ptsTypes="AA">
                                      <p:cBhvr>
                                        <p:cTn id="42" dur="2000" fill="hold"/>
                                        <p:tgtEl>
                                          <p:spTgt spid="353407"/>
                                        </p:tgtEl>
                                        <p:attrNameLst>
                                          <p:attrName>ppt_x</p:attrName>
                                          <p:attrName>ppt_y</p:attrName>
                                        </p:attrNameLst>
                                      </p:cBhvr>
                                      <p:rCtr x="0" y="1968"/>
                                    </p:animMotion>
                                  </p:childTnLst>
                                </p:cTn>
                              </p:par>
                              <p:par>
                                <p:cTn id="43" presetID="64" presetClass="path" presetSubtype="0" fill="hold" grpId="0" nodeType="withEffect">
                                  <p:stCondLst>
                                    <p:cond delay="3500"/>
                                  </p:stCondLst>
                                  <p:childTnLst>
                                    <p:animMotion origin="layout" path="M -2.22222E-6 -4.81481E-6 L -2.22222E-6 -0.01412 " pathEditMode="relative" rAng="0" ptsTypes="AA">
                                      <p:cBhvr>
                                        <p:cTn id="44" dur="2000" fill="hold"/>
                                        <p:tgtEl>
                                          <p:spTgt spid="353409"/>
                                        </p:tgtEl>
                                        <p:attrNameLst>
                                          <p:attrName>ppt_x</p:attrName>
                                          <p:attrName>ppt_y</p:attrName>
                                        </p:attrNameLst>
                                      </p:cBhvr>
                                      <p:rCtr x="0" y="-718"/>
                                    </p:animMotion>
                                  </p:childTnLst>
                                </p:cTn>
                              </p:par>
                              <p:par>
                                <p:cTn id="45" presetID="64" presetClass="path" presetSubtype="0" fill="hold" grpId="0" nodeType="withEffect">
                                  <p:stCondLst>
                                    <p:cond delay="3800"/>
                                  </p:stCondLst>
                                  <p:childTnLst>
                                    <p:animMotion origin="layout" path="M 5E-6 3.7037E-7 L 0.00105 -0.04097 " pathEditMode="relative" rAng="0" ptsTypes="AA">
                                      <p:cBhvr>
                                        <p:cTn id="46" dur="2000" fill="hold"/>
                                        <p:tgtEl>
                                          <p:spTgt spid="353410"/>
                                        </p:tgtEl>
                                        <p:attrNameLst>
                                          <p:attrName>ppt_x</p:attrName>
                                          <p:attrName>ppt_y</p:attrName>
                                        </p:attrNameLst>
                                      </p:cBhvr>
                                      <p:rCtr x="52" y="-2060"/>
                                    </p:animMotion>
                                  </p:childTnLst>
                                </p:cTn>
                              </p:par>
                              <p:par>
                                <p:cTn id="47" presetID="42" presetClass="path" presetSubtype="0" accel="50000" decel="50000" fill="hold" grpId="0" nodeType="withEffect">
                                  <p:stCondLst>
                                    <p:cond delay="4000"/>
                                  </p:stCondLst>
                                  <p:childTnLst>
                                    <p:animMotion origin="layout" path="M 5E-6 -2.59259E-6 L 5E-6 0.0257 " pathEditMode="relative" rAng="0" ptsTypes="AA">
                                      <p:cBhvr>
                                        <p:cTn id="48" dur="2000" fill="hold"/>
                                        <p:tgtEl>
                                          <p:spTgt spid="353411"/>
                                        </p:tgtEl>
                                        <p:attrNameLst>
                                          <p:attrName>ppt_x</p:attrName>
                                          <p:attrName>ppt_y</p:attrName>
                                        </p:attrNameLst>
                                      </p:cBhvr>
                                      <p:rCtr x="0" y="1273"/>
                                    </p:animMotion>
                                  </p:childTnLst>
                                </p:cTn>
                              </p:par>
                              <p:par>
                                <p:cTn id="49" presetID="64" presetClass="path" presetSubtype="0" fill="hold" grpId="0" nodeType="withEffect">
                                  <p:stCondLst>
                                    <p:cond delay="4200"/>
                                  </p:stCondLst>
                                  <p:childTnLst>
                                    <p:animMotion origin="layout" path="M -3.61111E-6 4.07407E-6 L -3.61111E-6 -0.02431 " pathEditMode="relative" rAng="0" ptsTypes="AA">
                                      <p:cBhvr>
                                        <p:cTn id="50" dur="2000" fill="hold"/>
                                        <p:tgtEl>
                                          <p:spTgt spid="353412"/>
                                        </p:tgtEl>
                                        <p:attrNameLst>
                                          <p:attrName>ppt_x</p:attrName>
                                          <p:attrName>ppt_y</p:attrName>
                                        </p:attrNameLst>
                                      </p:cBhvr>
                                      <p:rCtr x="0" y="-1227"/>
                                    </p:animMotion>
                                  </p:childTnLst>
                                </p:cTn>
                              </p:par>
                              <p:par>
                                <p:cTn id="51" presetID="42" presetClass="path" presetSubtype="0" accel="50000" decel="50000" fill="hold" grpId="0" nodeType="withEffect">
                                  <p:stCondLst>
                                    <p:cond delay="4400"/>
                                  </p:stCondLst>
                                  <p:childTnLst>
                                    <p:animMotion origin="layout" path="M -1.11111E-6 1.85185E-6 L -1.11111E-6 0.04444 " pathEditMode="relative" rAng="0" ptsTypes="AA">
                                      <p:cBhvr>
                                        <p:cTn id="52" dur="2000" fill="hold"/>
                                        <p:tgtEl>
                                          <p:spTgt spid="353414"/>
                                        </p:tgtEl>
                                        <p:attrNameLst>
                                          <p:attrName>ppt_x</p:attrName>
                                          <p:attrName>ppt_y</p:attrName>
                                        </p:attrNameLst>
                                      </p:cBhvr>
                                      <p:rCtr x="0" y="2222"/>
                                    </p:animMotion>
                                  </p:childTnLst>
                                </p:cTn>
                              </p:par>
                              <p:par>
                                <p:cTn id="53" presetID="42" presetClass="path" presetSubtype="0" accel="50000" decel="50000" fill="hold" grpId="0" nodeType="withEffect">
                                  <p:stCondLst>
                                    <p:cond delay="4600"/>
                                  </p:stCondLst>
                                  <p:childTnLst>
                                    <p:animMotion origin="layout" path="M -2.5E-6 1.85185E-6 L -0.00052 0.01528 " pathEditMode="relative" rAng="0" ptsTypes="AA">
                                      <p:cBhvr>
                                        <p:cTn id="54" dur="2000" fill="hold"/>
                                        <p:tgtEl>
                                          <p:spTgt spid="353413"/>
                                        </p:tgtEl>
                                        <p:attrNameLst>
                                          <p:attrName>ppt_x</p:attrName>
                                          <p:attrName>ppt_y</p:attrName>
                                        </p:attrNameLst>
                                      </p:cBhvr>
                                      <p:rCtr x="-35" y="764"/>
                                    </p:animMotion>
                                  </p:childTnLst>
                                </p:cTn>
                              </p:par>
                              <p:par>
                                <p:cTn id="55" presetID="42" presetClass="path" presetSubtype="0" accel="50000" decel="50000" fill="hold" grpId="0" nodeType="withEffect">
                                  <p:stCondLst>
                                    <p:cond delay="5000"/>
                                  </p:stCondLst>
                                  <p:childTnLst>
                                    <p:animMotion origin="layout" path="M -2.5E-6 1.85185E-6 L -0.00052 0.01528 " pathEditMode="relative" rAng="0" ptsTypes="AA">
                                      <p:cBhvr>
                                        <p:cTn id="56" dur="2000" fill="hold"/>
                                        <p:tgtEl>
                                          <p:spTgt spid="353424"/>
                                        </p:tgtEl>
                                        <p:attrNameLst>
                                          <p:attrName>ppt_x</p:attrName>
                                          <p:attrName>ppt_y</p:attrName>
                                        </p:attrNameLst>
                                      </p:cBhvr>
                                      <p:rCtr x="-35" y="764"/>
                                    </p:animMotion>
                                  </p:childTnLst>
                                </p:cTn>
                              </p:par>
                              <p:par>
                                <p:cTn id="57" presetID="22" presetClass="entr" presetSubtype="8" fill="hold" grpId="0" nodeType="withEffect">
                                  <p:stCondLst>
                                    <p:cond delay="5000"/>
                                  </p:stCondLst>
                                  <p:childTnLst>
                                    <p:set>
                                      <p:cBhvr>
                                        <p:cTn id="58" dur="1" fill="hold">
                                          <p:stCondLst>
                                            <p:cond delay="0"/>
                                          </p:stCondLst>
                                        </p:cTn>
                                        <p:tgtEl>
                                          <p:spTgt spid="353490"/>
                                        </p:tgtEl>
                                        <p:attrNameLst>
                                          <p:attrName>style.visibility</p:attrName>
                                        </p:attrNameLst>
                                      </p:cBhvr>
                                      <p:to>
                                        <p:strVal val="visible"/>
                                      </p:to>
                                    </p:set>
                                    <p:animEffect transition="in" filter="wipe(left)">
                                      <p:cBhvr>
                                        <p:cTn id="59" dur="10000"/>
                                        <p:tgtEl>
                                          <p:spTgt spid="353490"/>
                                        </p:tgtEl>
                                      </p:cBhvr>
                                    </p:animEffect>
                                  </p:childTnLst>
                                </p:cTn>
                              </p:par>
                              <p:par>
                                <p:cTn id="60" presetID="1" presetClass="entr" presetSubtype="0" fill="hold" grpId="0" nodeType="withEffect">
                                  <p:stCondLst>
                                    <p:cond delay="5000"/>
                                  </p:stCondLst>
                                  <p:childTnLst>
                                    <p:set>
                                      <p:cBhvr>
                                        <p:cTn id="61" dur="1" fill="hold">
                                          <p:stCondLst>
                                            <p:cond delay="0"/>
                                          </p:stCondLst>
                                        </p:cTn>
                                        <p:tgtEl>
                                          <p:spTgt spid="353472"/>
                                        </p:tgtEl>
                                        <p:attrNameLst>
                                          <p:attrName>style.visibility</p:attrName>
                                        </p:attrNameLst>
                                      </p:cBhvr>
                                      <p:to>
                                        <p:strVal val="visible"/>
                                      </p:to>
                                    </p:set>
                                  </p:childTnLst>
                                </p:cTn>
                              </p:par>
                              <p:par>
                                <p:cTn id="62" presetID="1" presetClass="entr" presetSubtype="0" fill="hold" grpId="0" nodeType="withEffect">
                                  <p:stCondLst>
                                    <p:cond delay="5000"/>
                                  </p:stCondLst>
                                  <p:childTnLst>
                                    <p:set>
                                      <p:cBhvr>
                                        <p:cTn id="63" dur="1" fill="hold">
                                          <p:stCondLst>
                                            <p:cond delay="0"/>
                                          </p:stCondLst>
                                        </p:cTn>
                                        <p:tgtEl>
                                          <p:spTgt spid="353473"/>
                                        </p:tgtEl>
                                        <p:attrNameLst>
                                          <p:attrName>style.visibility</p:attrName>
                                        </p:attrNameLst>
                                      </p:cBhvr>
                                      <p:to>
                                        <p:strVal val="visible"/>
                                      </p:to>
                                    </p:set>
                                  </p:childTnLst>
                                </p:cTn>
                              </p:par>
                              <p:par>
                                <p:cTn id="64" presetID="1" presetClass="entr" presetSubtype="0" fill="hold" grpId="0" nodeType="withEffect">
                                  <p:stCondLst>
                                    <p:cond delay="5000"/>
                                  </p:stCondLst>
                                  <p:childTnLst>
                                    <p:set>
                                      <p:cBhvr>
                                        <p:cTn id="65" dur="1" fill="hold">
                                          <p:stCondLst>
                                            <p:cond delay="0"/>
                                          </p:stCondLst>
                                        </p:cTn>
                                        <p:tgtEl>
                                          <p:spTgt spid="353475"/>
                                        </p:tgtEl>
                                        <p:attrNameLst>
                                          <p:attrName>style.visibility</p:attrName>
                                        </p:attrNameLst>
                                      </p:cBhvr>
                                      <p:to>
                                        <p:strVal val="visible"/>
                                      </p:to>
                                    </p:set>
                                  </p:childTnLst>
                                </p:cTn>
                              </p:par>
                              <p:par>
                                <p:cTn id="66" presetID="1" presetClass="entr" presetSubtype="0" fill="hold" grpId="0" nodeType="withEffect">
                                  <p:stCondLst>
                                    <p:cond delay="5000"/>
                                  </p:stCondLst>
                                  <p:childTnLst>
                                    <p:set>
                                      <p:cBhvr>
                                        <p:cTn id="67" dur="1" fill="hold">
                                          <p:stCondLst>
                                            <p:cond delay="0"/>
                                          </p:stCondLst>
                                        </p:cTn>
                                        <p:tgtEl>
                                          <p:spTgt spid="353474"/>
                                        </p:tgtEl>
                                        <p:attrNameLst>
                                          <p:attrName>style.visibility</p:attrName>
                                        </p:attrNameLst>
                                      </p:cBhvr>
                                      <p:to>
                                        <p:strVal val="visible"/>
                                      </p:to>
                                    </p:set>
                                  </p:childTnLst>
                                </p:cTn>
                              </p:par>
                              <p:par>
                                <p:cTn id="68" presetID="1" presetClass="entr" presetSubtype="0" fill="hold" grpId="0" nodeType="withEffect">
                                  <p:stCondLst>
                                    <p:cond delay="5000"/>
                                  </p:stCondLst>
                                  <p:childTnLst>
                                    <p:set>
                                      <p:cBhvr>
                                        <p:cTn id="69" dur="1" fill="hold">
                                          <p:stCondLst>
                                            <p:cond delay="0"/>
                                          </p:stCondLst>
                                        </p:cTn>
                                        <p:tgtEl>
                                          <p:spTgt spid="353476"/>
                                        </p:tgtEl>
                                        <p:attrNameLst>
                                          <p:attrName>style.visibility</p:attrName>
                                        </p:attrNameLst>
                                      </p:cBhvr>
                                      <p:to>
                                        <p:strVal val="visible"/>
                                      </p:to>
                                    </p:set>
                                  </p:childTnLst>
                                </p:cTn>
                              </p:par>
                              <p:par>
                                <p:cTn id="70" presetID="1" presetClass="entr" presetSubtype="0" fill="hold" grpId="0" nodeType="withEffect">
                                  <p:stCondLst>
                                    <p:cond delay="5000"/>
                                  </p:stCondLst>
                                  <p:childTnLst>
                                    <p:set>
                                      <p:cBhvr>
                                        <p:cTn id="71" dur="1" fill="hold">
                                          <p:stCondLst>
                                            <p:cond delay="0"/>
                                          </p:stCondLst>
                                        </p:cTn>
                                        <p:tgtEl>
                                          <p:spTgt spid="353477"/>
                                        </p:tgtEl>
                                        <p:attrNameLst>
                                          <p:attrName>style.visibility</p:attrName>
                                        </p:attrNameLst>
                                      </p:cBhvr>
                                      <p:to>
                                        <p:strVal val="visible"/>
                                      </p:to>
                                    </p:set>
                                  </p:childTnLst>
                                </p:cTn>
                              </p:par>
                              <p:par>
                                <p:cTn id="72" presetID="1" presetClass="entr" presetSubtype="0" fill="hold" grpId="0" nodeType="withEffect">
                                  <p:stCondLst>
                                    <p:cond delay="5000"/>
                                  </p:stCondLst>
                                  <p:childTnLst>
                                    <p:set>
                                      <p:cBhvr>
                                        <p:cTn id="73" dur="1" fill="hold">
                                          <p:stCondLst>
                                            <p:cond delay="0"/>
                                          </p:stCondLst>
                                        </p:cTn>
                                        <p:tgtEl>
                                          <p:spTgt spid="353485"/>
                                        </p:tgtEl>
                                        <p:attrNameLst>
                                          <p:attrName>style.visibility</p:attrName>
                                        </p:attrNameLst>
                                      </p:cBhvr>
                                      <p:to>
                                        <p:strVal val="visible"/>
                                      </p:to>
                                    </p:set>
                                  </p:childTnLst>
                                </p:cTn>
                              </p:par>
                              <p:par>
                                <p:cTn id="74" presetID="27" presetClass="emph" presetSubtype="0" repeatCount="4000" fill="hold" grpId="1" nodeType="withEffect">
                                  <p:stCondLst>
                                    <p:cond delay="5000"/>
                                  </p:stCondLst>
                                  <p:childTnLst>
                                    <p:animClr clrSpc="rgb" dir="cw">
                                      <p:cBhvr override="childStyle">
                                        <p:cTn id="75" dur="500" autoRev="1" fill="hold"/>
                                        <p:tgtEl>
                                          <p:spTgt spid="353472"/>
                                        </p:tgtEl>
                                        <p:attrNameLst>
                                          <p:attrName>style.color</p:attrName>
                                        </p:attrNameLst>
                                      </p:cBhvr>
                                      <p:to>
                                        <a:schemeClr val="bg1"/>
                                      </p:to>
                                    </p:animClr>
                                    <p:animClr clrSpc="rgb" dir="cw">
                                      <p:cBhvr>
                                        <p:cTn id="76" dur="500" autoRev="1" fill="hold"/>
                                        <p:tgtEl>
                                          <p:spTgt spid="353472"/>
                                        </p:tgtEl>
                                        <p:attrNameLst>
                                          <p:attrName>fillcolor</p:attrName>
                                        </p:attrNameLst>
                                      </p:cBhvr>
                                      <p:to>
                                        <a:schemeClr val="bg1"/>
                                      </p:to>
                                    </p:animClr>
                                    <p:set>
                                      <p:cBhvr>
                                        <p:cTn id="77" dur="500" autoRev="1" fill="hold"/>
                                        <p:tgtEl>
                                          <p:spTgt spid="353472"/>
                                        </p:tgtEl>
                                        <p:attrNameLst>
                                          <p:attrName>fill.type</p:attrName>
                                        </p:attrNameLst>
                                      </p:cBhvr>
                                      <p:to>
                                        <p:strVal val="solid"/>
                                      </p:to>
                                    </p:set>
                                    <p:set>
                                      <p:cBhvr>
                                        <p:cTn id="78" dur="500" autoRev="1" fill="hold"/>
                                        <p:tgtEl>
                                          <p:spTgt spid="353472"/>
                                        </p:tgtEl>
                                        <p:attrNameLst>
                                          <p:attrName>fill.on</p:attrName>
                                        </p:attrNameLst>
                                      </p:cBhvr>
                                      <p:to>
                                        <p:strVal val="true"/>
                                      </p:to>
                                    </p:set>
                                  </p:childTnLst>
                                  <p:subTnLst>
                                    <p:set>
                                      <p:cBhvr override="childStyle">
                                        <p:cTn dur="1" fill="hold" display="0" masterRel="sameClick" afterEffect="1">
                                          <p:stCondLst>
                                            <p:cond evt="end" delay="0">
                                              <p:tn val="74"/>
                                            </p:cond>
                                          </p:stCondLst>
                                        </p:cTn>
                                        <p:tgtEl>
                                          <p:spTgt spid="353472"/>
                                        </p:tgtEl>
                                        <p:attrNameLst>
                                          <p:attrName>style.visibility</p:attrName>
                                        </p:attrNameLst>
                                      </p:cBhvr>
                                      <p:to>
                                        <p:strVal val="hidden"/>
                                      </p:to>
                                    </p:set>
                                  </p:subTnLst>
                                </p:cTn>
                              </p:par>
                              <p:par>
                                <p:cTn id="79" presetID="1" presetClass="entr" presetSubtype="0" fill="hold" grpId="0" nodeType="withEffect">
                                  <p:stCondLst>
                                    <p:cond delay="5200"/>
                                  </p:stCondLst>
                                  <p:childTnLst>
                                    <p:set>
                                      <p:cBhvr>
                                        <p:cTn id="80" dur="1" fill="hold">
                                          <p:stCondLst>
                                            <p:cond delay="0"/>
                                          </p:stCondLst>
                                        </p:cTn>
                                        <p:tgtEl>
                                          <p:spTgt spid="353493"/>
                                        </p:tgtEl>
                                        <p:attrNameLst>
                                          <p:attrName>style.visibility</p:attrName>
                                        </p:attrNameLst>
                                      </p:cBhvr>
                                      <p:to>
                                        <p:strVal val="visible"/>
                                      </p:to>
                                    </p:set>
                                  </p:childTnLst>
                                </p:cTn>
                              </p:par>
                              <p:par>
                                <p:cTn id="81" presetID="27" presetClass="emph" presetSubtype="0" repeatCount="4000" fill="hold" grpId="1" nodeType="withEffect">
                                  <p:stCondLst>
                                    <p:cond delay="5100"/>
                                  </p:stCondLst>
                                  <p:childTnLst>
                                    <p:animClr clrSpc="rgb" dir="cw">
                                      <p:cBhvr override="childStyle">
                                        <p:cTn id="82" dur="500" autoRev="1" fill="hold"/>
                                        <p:tgtEl>
                                          <p:spTgt spid="353473"/>
                                        </p:tgtEl>
                                        <p:attrNameLst>
                                          <p:attrName>style.color</p:attrName>
                                        </p:attrNameLst>
                                      </p:cBhvr>
                                      <p:to>
                                        <a:schemeClr val="bg1"/>
                                      </p:to>
                                    </p:animClr>
                                    <p:animClr clrSpc="rgb" dir="cw">
                                      <p:cBhvr>
                                        <p:cTn id="83" dur="500" autoRev="1" fill="hold"/>
                                        <p:tgtEl>
                                          <p:spTgt spid="353473"/>
                                        </p:tgtEl>
                                        <p:attrNameLst>
                                          <p:attrName>fillcolor</p:attrName>
                                        </p:attrNameLst>
                                      </p:cBhvr>
                                      <p:to>
                                        <a:schemeClr val="bg1"/>
                                      </p:to>
                                    </p:animClr>
                                    <p:set>
                                      <p:cBhvr>
                                        <p:cTn id="84" dur="500" autoRev="1" fill="hold"/>
                                        <p:tgtEl>
                                          <p:spTgt spid="353473"/>
                                        </p:tgtEl>
                                        <p:attrNameLst>
                                          <p:attrName>fill.type</p:attrName>
                                        </p:attrNameLst>
                                      </p:cBhvr>
                                      <p:to>
                                        <p:strVal val="solid"/>
                                      </p:to>
                                    </p:set>
                                    <p:set>
                                      <p:cBhvr>
                                        <p:cTn id="85" dur="500" autoRev="1" fill="hold"/>
                                        <p:tgtEl>
                                          <p:spTgt spid="353473"/>
                                        </p:tgtEl>
                                        <p:attrNameLst>
                                          <p:attrName>fill.on</p:attrName>
                                        </p:attrNameLst>
                                      </p:cBhvr>
                                      <p:to>
                                        <p:strVal val="true"/>
                                      </p:to>
                                    </p:set>
                                  </p:childTnLst>
                                  <p:subTnLst>
                                    <p:set>
                                      <p:cBhvr override="childStyle">
                                        <p:cTn dur="1" fill="hold" display="0" masterRel="sameClick" afterEffect="1">
                                          <p:stCondLst>
                                            <p:cond evt="end" delay="0">
                                              <p:tn val="81"/>
                                            </p:cond>
                                          </p:stCondLst>
                                        </p:cTn>
                                        <p:tgtEl>
                                          <p:spTgt spid="353473"/>
                                        </p:tgtEl>
                                        <p:attrNameLst>
                                          <p:attrName>style.visibility</p:attrName>
                                        </p:attrNameLst>
                                      </p:cBhvr>
                                      <p:to>
                                        <p:strVal val="hidden"/>
                                      </p:to>
                                    </p:set>
                                  </p:subTnLst>
                                </p:cTn>
                              </p:par>
                              <p:par>
                                <p:cTn id="86" presetID="1" presetClass="entr" presetSubtype="0" fill="hold" grpId="0" nodeType="withEffect">
                                  <p:stCondLst>
                                    <p:cond delay="5800"/>
                                  </p:stCondLst>
                                  <p:childTnLst>
                                    <p:set>
                                      <p:cBhvr>
                                        <p:cTn id="87" dur="1" fill="hold">
                                          <p:stCondLst>
                                            <p:cond delay="0"/>
                                          </p:stCondLst>
                                        </p:cTn>
                                        <p:tgtEl>
                                          <p:spTgt spid="353494"/>
                                        </p:tgtEl>
                                        <p:attrNameLst>
                                          <p:attrName>style.visibility</p:attrName>
                                        </p:attrNameLst>
                                      </p:cBhvr>
                                      <p:to>
                                        <p:strVal val="visible"/>
                                      </p:to>
                                    </p:set>
                                  </p:childTnLst>
                                </p:cTn>
                              </p:par>
                              <p:par>
                                <p:cTn id="88" presetID="27" presetClass="emph" presetSubtype="0" repeatCount="4000" fill="hold" grpId="1" nodeType="withEffect">
                                  <p:stCondLst>
                                    <p:cond delay="5200"/>
                                  </p:stCondLst>
                                  <p:childTnLst>
                                    <p:animClr clrSpc="rgb" dir="cw">
                                      <p:cBhvr override="childStyle">
                                        <p:cTn id="89" dur="500" autoRev="1" fill="hold"/>
                                        <p:tgtEl>
                                          <p:spTgt spid="353474"/>
                                        </p:tgtEl>
                                        <p:attrNameLst>
                                          <p:attrName>style.color</p:attrName>
                                        </p:attrNameLst>
                                      </p:cBhvr>
                                      <p:to>
                                        <a:schemeClr val="bg1"/>
                                      </p:to>
                                    </p:animClr>
                                    <p:animClr clrSpc="rgb" dir="cw">
                                      <p:cBhvr>
                                        <p:cTn id="90" dur="500" autoRev="1" fill="hold"/>
                                        <p:tgtEl>
                                          <p:spTgt spid="353474"/>
                                        </p:tgtEl>
                                        <p:attrNameLst>
                                          <p:attrName>fillcolor</p:attrName>
                                        </p:attrNameLst>
                                      </p:cBhvr>
                                      <p:to>
                                        <a:schemeClr val="bg1"/>
                                      </p:to>
                                    </p:animClr>
                                    <p:set>
                                      <p:cBhvr>
                                        <p:cTn id="91" dur="500" autoRev="1" fill="hold"/>
                                        <p:tgtEl>
                                          <p:spTgt spid="353474"/>
                                        </p:tgtEl>
                                        <p:attrNameLst>
                                          <p:attrName>fill.type</p:attrName>
                                        </p:attrNameLst>
                                      </p:cBhvr>
                                      <p:to>
                                        <p:strVal val="solid"/>
                                      </p:to>
                                    </p:set>
                                    <p:set>
                                      <p:cBhvr>
                                        <p:cTn id="92" dur="500" autoRev="1" fill="hold"/>
                                        <p:tgtEl>
                                          <p:spTgt spid="353474"/>
                                        </p:tgtEl>
                                        <p:attrNameLst>
                                          <p:attrName>fill.on</p:attrName>
                                        </p:attrNameLst>
                                      </p:cBhvr>
                                      <p:to>
                                        <p:strVal val="true"/>
                                      </p:to>
                                    </p:set>
                                  </p:childTnLst>
                                  <p:subTnLst>
                                    <p:set>
                                      <p:cBhvr override="childStyle">
                                        <p:cTn dur="1" fill="hold" display="0" masterRel="sameClick" afterEffect="1">
                                          <p:stCondLst>
                                            <p:cond evt="end" delay="0">
                                              <p:tn val="88"/>
                                            </p:cond>
                                          </p:stCondLst>
                                        </p:cTn>
                                        <p:tgtEl>
                                          <p:spTgt spid="353474"/>
                                        </p:tgtEl>
                                        <p:attrNameLst>
                                          <p:attrName>style.visibility</p:attrName>
                                        </p:attrNameLst>
                                      </p:cBhvr>
                                      <p:to>
                                        <p:strVal val="hidden"/>
                                      </p:to>
                                    </p:set>
                                  </p:subTnLst>
                                </p:cTn>
                              </p:par>
                              <p:par>
                                <p:cTn id="93" presetID="1" presetClass="entr" presetSubtype="0" fill="hold" grpId="0" nodeType="withEffect">
                                  <p:stCondLst>
                                    <p:cond delay="6300"/>
                                  </p:stCondLst>
                                  <p:childTnLst>
                                    <p:set>
                                      <p:cBhvr>
                                        <p:cTn id="94" dur="1" fill="hold">
                                          <p:stCondLst>
                                            <p:cond delay="0"/>
                                          </p:stCondLst>
                                        </p:cTn>
                                        <p:tgtEl>
                                          <p:spTgt spid="353495"/>
                                        </p:tgtEl>
                                        <p:attrNameLst>
                                          <p:attrName>style.visibility</p:attrName>
                                        </p:attrNameLst>
                                      </p:cBhvr>
                                      <p:to>
                                        <p:strVal val="visible"/>
                                      </p:to>
                                    </p:set>
                                  </p:childTnLst>
                                </p:cTn>
                              </p:par>
                              <p:par>
                                <p:cTn id="95" presetID="27" presetClass="emph" presetSubtype="0" repeatCount="4000" fill="hold" grpId="1" nodeType="withEffect">
                                  <p:stCondLst>
                                    <p:cond delay="5300"/>
                                  </p:stCondLst>
                                  <p:childTnLst>
                                    <p:animClr clrSpc="rgb" dir="cw">
                                      <p:cBhvr override="childStyle">
                                        <p:cTn id="96" dur="500" autoRev="1" fill="hold"/>
                                        <p:tgtEl>
                                          <p:spTgt spid="353475"/>
                                        </p:tgtEl>
                                        <p:attrNameLst>
                                          <p:attrName>style.color</p:attrName>
                                        </p:attrNameLst>
                                      </p:cBhvr>
                                      <p:to>
                                        <a:schemeClr val="bg1"/>
                                      </p:to>
                                    </p:animClr>
                                    <p:animClr clrSpc="rgb" dir="cw">
                                      <p:cBhvr>
                                        <p:cTn id="97" dur="500" autoRev="1" fill="hold"/>
                                        <p:tgtEl>
                                          <p:spTgt spid="353475"/>
                                        </p:tgtEl>
                                        <p:attrNameLst>
                                          <p:attrName>fillcolor</p:attrName>
                                        </p:attrNameLst>
                                      </p:cBhvr>
                                      <p:to>
                                        <a:schemeClr val="bg1"/>
                                      </p:to>
                                    </p:animClr>
                                    <p:set>
                                      <p:cBhvr>
                                        <p:cTn id="98" dur="500" autoRev="1" fill="hold"/>
                                        <p:tgtEl>
                                          <p:spTgt spid="353475"/>
                                        </p:tgtEl>
                                        <p:attrNameLst>
                                          <p:attrName>fill.type</p:attrName>
                                        </p:attrNameLst>
                                      </p:cBhvr>
                                      <p:to>
                                        <p:strVal val="solid"/>
                                      </p:to>
                                    </p:set>
                                    <p:set>
                                      <p:cBhvr>
                                        <p:cTn id="99" dur="500" autoRev="1" fill="hold"/>
                                        <p:tgtEl>
                                          <p:spTgt spid="353475"/>
                                        </p:tgtEl>
                                        <p:attrNameLst>
                                          <p:attrName>fill.on</p:attrName>
                                        </p:attrNameLst>
                                      </p:cBhvr>
                                      <p:to>
                                        <p:strVal val="true"/>
                                      </p:to>
                                    </p:set>
                                  </p:childTnLst>
                                  <p:subTnLst>
                                    <p:set>
                                      <p:cBhvr override="childStyle">
                                        <p:cTn dur="1" fill="hold" display="0" masterRel="sameClick" afterEffect="1">
                                          <p:stCondLst>
                                            <p:cond evt="end" delay="0">
                                              <p:tn val="95"/>
                                            </p:cond>
                                          </p:stCondLst>
                                        </p:cTn>
                                        <p:tgtEl>
                                          <p:spTgt spid="353475"/>
                                        </p:tgtEl>
                                        <p:attrNameLst>
                                          <p:attrName>style.visibility</p:attrName>
                                        </p:attrNameLst>
                                      </p:cBhvr>
                                      <p:to>
                                        <p:strVal val="hidden"/>
                                      </p:to>
                                    </p:set>
                                  </p:subTnLst>
                                </p:cTn>
                              </p:par>
                              <p:par>
                                <p:cTn id="100" presetID="1" presetClass="entr" presetSubtype="0" fill="hold" grpId="0" nodeType="withEffect">
                                  <p:stCondLst>
                                    <p:cond delay="7100"/>
                                  </p:stCondLst>
                                  <p:childTnLst>
                                    <p:set>
                                      <p:cBhvr>
                                        <p:cTn id="101" dur="1" fill="hold">
                                          <p:stCondLst>
                                            <p:cond delay="0"/>
                                          </p:stCondLst>
                                        </p:cTn>
                                        <p:tgtEl>
                                          <p:spTgt spid="353496"/>
                                        </p:tgtEl>
                                        <p:attrNameLst>
                                          <p:attrName>style.visibility</p:attrName>
                                        </p:attrNameLst>
                                      </p:cBhvr>
                                      <p:to>
                                        <p:strVal val="visible"/>
                                      </p:to>
                                    </p:set>
                                  </p:childTnLst>
                                </p:cTn>
                              </p:par>
                              <p:par>
                                <p:cTn id="102" presetID="27" presetClass="emph" presetSubtype="0" repeatCount="4000" fill="hold" grpId="1" nodeType="withEffect">
                                  <p:stCondLst>
                                    <p:cond delay="5400"/>
                                  </p:stCondLst>
                                  <p:childTnLst>
                                    <p:animClr clrSpc="rgb" dir="cw">
                                      <p:cBhvr override="childStyle">
                                        <p:cTn id="103" dur="500" autoRev="1" fill="hold"/>
                                        <p:tgtEl>
                                          <p:spTgt spid="353476"/>
                                        </p:tgtEl>
                                        <p:attrNameLst>
                                          <p:attrName>style.color</p:attrName>
                                        </p:attrNameLst>
                                      </p:cBhvr>
                                      <p:to>
                                        <a:schemeClr val="bg1"/>
                                      </p:to>
                                    </p:animClr>
                                    <p:animClr clrSpc="rgb" dir="cw">
                                      <p:cBhvr>
                                        <p:cTn id="104" dur="500" autoRev="1" fill="hold"/>
                                        <p:tgtEl>
                                          <p:spTgt spid="353476"/>
                                        </p:tgtEl>
                                        <p:attrNameLst>
                                          <p:attrName>fillcolor</p:attrName>
                                        </p:attrNameLst>
                                      </p:cBhvr>
                                      <p:to>
                                        <a:schemeClr val="bg1"/>
                                      </p:to>
                                    </p:animClr>
                                    <p:set>
                                      <p:cBhvr>
                                        <p:cTn id="105" dur="500" autoRev="1" fill="hold"/>
                                        <p:tgtEl>
                                          <p:spTgt spid="353476"/>
                                        </p:tgtEl>
                                        <p:attrNameLst>
                                          <p:attrName>fill.type</p:attrName>
                                        </p:attrNameLst>
                                      </p:cBhvr>
                                      <p:to>
                                        <p:strVal val="solid"/>
                                      </p:to>
                                    </p:set>
                                    <p:set>
                                      <p:cBhvr>
                                        <p:cTn id="106" dur="500" autoRev="1" fill="hold"/>
                                        <p:tgtEl>
                                          <p:spTgt spid="353476"/>
                                        </p:tgtEl>
                                        <p:attrNameLst>
                                          <p:attrName>fill.on</p:attrName>
                                        </p:attrNameLst>
                                      </p:cBhvr>
                                      <p:to>
                                        <p:strVal val="true"/>
                                      </p:to>
                                    </p:set>
                                  </p:childTnLst>
                                  <p:subTnLst>
                                    <p:set>
                                      <p:cBhvr override="childStyle">
                                        <p:cTn dur="1" fill="hold" display="0" masterRel="sameClick" afterEffect="1">
                                          <p:stCondLst>
                                            <p:cond evt="end" delay="0">
                                              <p:tn val="102"/>
                                            </p:cond>
                                          </p:stCondLst>
                                        </p:cTn>
                                        <p:tgtEl>
                                          <p:spTgt spid="353476"/>
                                        </p:tgtEl>
                                        <p:attrNameLst>
                                          <p:attrName>style.visibility</p:attrName>
                                        </p:attrNameLst>
                                      </p:cBhvr>
                                      <p:to>
                                        <p:strVal val="hidden"/>
                                      </p:to>
                                    </p:set>
                                  </p:subTnLst>
                                </p:cTn>
                              </p:par>
                              <p:par>
                                <p:cTn id="107" presetID="1" presetClass="entr" presetSubtype="0" fill="hold" grpId="0" nodeType="withEffect">
                                  <p:stCondLst>
                                    <p:cond delay="8000"/>
                                  </p:stCondLst>
                                  <p:childTnLst>
                                    <p:set>
                                      <p:cBhvr>
                                        <p:cTn id="108" dur="1" fill="hold">
                                          <p:stCondLst>
                                            <p:cond delay="0"/>
                                          </p:stCondLst>
                                        </p:cTn>
                                        <p:tgtEl>
                                          <p:spTgt spid="353497"/>
                                        </p:tgtEl>
                                        <p:attrNameLst>
                                          <p:attrName>style.visibility</p:attrName>
                                        </p:attrNameLst>
                                      </p:cBhvr>
                                      <p:to>
                                        <p:strVal val="visible"/>
                                      </p:to>
                                    </p:set>
                                  </p:childTnLst>
                                </p:cTn>
                              </p:par>
                              <p:par>
                                <p:cTn id="109" presetID="27" presetClass="emph" presetSubtype="0" repeatCount="4000" fill="hold" grpId="1" nodeType="withEffect">
                                  <p:stCondLst>
                                    <p:cond delay="5000"/>
                                  </p:stCondLst>
                                  <p:childTnLst>
                                    <p:animClr clrSpc="rgb" dir="cw">
                                      <p:cBhvr override="childStyle">
                                        <p:cTn id="110" dur="500" autoRev="1" fill="hold"/>
                                        <p:tgtEl>
                                          <p:spTgt spid="353477"/>
                                        </p:tgtEl>
                                        <p:attrNameLst>
                                          <p:attrName>style.color</p:attrName>
                                        </p:attrNameLst>
                                      </p:cBhvr>
                                      <p:to>
                                        <a:schemeClr val="bg1"/>
                                      </p:to>
                                    </p:animClr>
                                    <p:animClr clrSpc="rgb" dir="cw">
                                      <p:cBhvr>
                                        <p:cTn id="111" dur="500" autoRev="1" fill="hold"/>
                                        <p:tgtEl>
                                          <p:spTgt spid="353477"/>
                                        </p:tgtEl>
                                        <p:attrNameLst>
                                          <p:attrName>fillcolor</p:attrName>
                                        </p:attrNameLst>
                                      </p:cBhvr>
                                      <p:to>
                                        <a:schemeClr val="bg1"/>
                                      </p:to>
                                    </p:animClr>
                                    <p:set>
                                      <p:cBhvr>
                                        <p:cTn id="112" dur="500" autoRev="1" fill="hold"/>
                                        <p:tgtEl>
                                          <p:spTgt spid="353477"/>
                                        </p:tgtEl>
                                        <p:attrNameLst>
                                          <p:attrName>fill.type</p:attrName>
                                        </p:attrNameLst>
                                      </p:cBhvr>
                                      <p:to>
                                        <p:strVal val="solid"/>
                                      </p:to>
                                    </p:set>
                                    <p:set>
                                      <p:cBhvr>
                                        <p:cTn id="113" dur="500" autoRev="1" fill="hold"/>
                                        <p:tgtEl>
                                          <p:spTgt spid="353477"/>
                                        </p:tgtEl>
                                        <p:attrNameLst>
                                          <p:attrName>fill.on</p:attrName>
                                        </p:attrNameLst>
                                      </p:cBhvr>
                                      <p:to>
                                        <p:strVal val="true"/>
                                      </p:to>
                                    </p:set>
                                  </p:childTnLst>
                                  <p:subTnLst>
                                    <p:set>
                                      <p:cBhvr override="childStyle">
                                        <p:cTn dur="1" fill="hold" display="0" masterRel="sameClick" afterEffect="1">
                                          <p:stCondLst>
                                            <p:cond evt="end" delay="0">
                                              <p:tn val="109"/>
                                            </p:cond>
                                          </p:stCondLst>
                                        </p:cTn>
                                        <p:tgtEl>
                                          <p:spTgt spid="353477"/>
                                        </p:tgtEl>
                                        <p:attrNameLst>
                                          <p:attrName>style.visibility</p:attrName>
                                        </p:attrNameLst>
                                      </p:cBhvr>
                                      <p:to>
                                        <p:strVal val="hidden"/>
                                      </p:to>
                                    </p:set>
                                  </p:subTnLst>
                                </p:cTn>
                              </p:par>
                              <p:par>
                                <p:cTn id="114" presetID="1" presetClass="entr" presetSubtype="0" fill="hold" grpId="0" nodeType="withEffect">
                                  <p:stCondLst>
                                    <p:cond delay="9000"/>
                                  </p:stCondLst>
                                  <p:childTnLst>
                                    <p:set>
                                      <p:cBhvr>
                                        <p:cTn id="115" dur="1" fill="hold">
                                          <p:stCondLst>
                                            <p:cond delay="0"/>
                                          </p:stCondLst>
                                        </p:cTn>
                                        <p:tgtEl>
                                          <p:spTgt spid="353492"/>
                                        </p:tgtEl>
                                        <p:attrNameLst>
                                          <p:attrName>style.visibility</p:attrName>
                                        </p:attrNameLst>
                                      </p:cBhvr>
                                      <p:to>
                                        <p:strVal val="visible"/>
                                      </p:to>
                                    </p:set>
                                  </p:childTnLst>
                                </p:cTn>
                              </p:par>
                              <p:par>
                                <p:cTn id="116" presetID="27" presetClass="emph" presetSubtype="0" repeatCount="4000" fill="hold" grpId="1" nodeType="withEffect">
                                  <p:stCondLst>
                                    <p:cond delay="5100"/>
                                  </p:stCondLst>
                                  <p:childTnLst>
                                    <p:animClr clrSpc="rgb" dir="cw">
                                      <p:cBhvr override="childStyle">
                                        <p:cTn id="117" dur="500" autoRev="1" fill="hold"/>
                                        <p:tgtEl>
                                          <p:spTgt spid="353485"/>
                                        </p:tgtEl>
                                        <p:attrNameLst>
                                          <p:attrName>style.color</p:attrName>
                                        </p:attrNameLst>
                                      </p:cBhvr>
                                      <p:to>
                                        <a:schemeClr val="bg1"/>
                                      </p:to>
                                    </p:animClr>
                                    <p:animClr clrSpc="rgb" dir="cw">
                                      <p:cBhvr>
                                        <p:cTn id="118" dur="500" autoRev="1" fill="hold"/>
                                        <p:tgtEl>
                                          <p:spTgt spid="353485"/>
                                        </p:tgtEl>
                                        <p:attrNameLst>
                                          <p:attrName>fillcolor</p:attrName>
                                        </p:attrNameLst>
                                      </p:cBhvr>
                                      <p:to>
                                        <a:schemeClr val="bg1"/>
                                      </p:to>
                                    </p:animClr>
                                    <p:set>
                                      <p:cBhvr>
                                        <p:cTn id="119" dur="500" autoRev="1" fill="hold"/>
                                        <p:tgtEl>
                                          <p:spTgt spid="353485"/>
                                        </p:tgtEl>
                                        <p:attrNameLst>
                                          <p:attrName>fill.type</p:attrName>
                                        </p:attrNameLst>
                                      </p:cBhvr>
                                      <p:to>
                                        <p:strVal val="solid"/>
                                      </p:to>
                                    </p:set>
                                    <p:set>
                                      <p:cBhvr>
                                        <p:cTn id="120" dur="500" autoRev="1" fill="hold"/>
                                        <p:tgtEl>
                                          <p:spTgt spid="353485"/>
                                        </p:tgtEl>
                                        <p:attrNameLst>
                                          <p:attrName>fill.on</p:attrName>
                                        </p:attrNameLst>
                                      </p:cBhvr>
                                      <p:to>
                                        <p:strVal val="true"/>
                                      </p:to>
                                    </p:set>
                                  </p:childTnLst>
                                  <p:subTnLst>
                                    <p:set>
                                      <p:cBhvr override="childStyle">
                                        <p:cTn dur="1" fill="hold" display="0" masterRel="sameClick" afterEffect="1">
                                          <p:stCondLst>
                                            <p:cond evt="end" delay="0">
                                              <p:tn val="116"/>
                                            </p:cond>
                                          </p:stCondLst>
                                        </p:cTn>
                                        <p:tgtEl>
                                          <p:spTgt spid="353485"/>
                                        </p:tgtEl>
                                        <p:attrNameLst>
                                          <p:attrName>style.visibility</p:attrName>
                                        </p:attrNameLst>
                                      </p:cBhvr>
                                      <p:to>
                                        <p:strVal val="hidden"/>
                                      </p:to>
                                    </p:set>
                                  </p:subTnLst>
                                </p:cTn>
                              </p:par>
                              <p:par>
                                <p:cTn id="121" presetID="1" presetClass="entr" presetSubtype="0" fill="hold" grpId="0" nodeType="withEffect">
                                  <p:stCondLst>
                                    <p:cond delay="9500"/>
                                  </p:stCondLst>
                                  <p:childTnLst>
                                    <p:set>
                                      <p:cBhvr>
                                        <p:cTn id="122" dur="1" fill="hold">
                                          <p:stCondLst>
                                            <p:cond delay="0"/>
                                          </p:stCondLst>
                                        </p:cTn>
                                        <p:tgtEl>
                                          <p:spTgt spid="353498"/>
                                        </p:tgtEl>
                                        <p:attrNameLst>
                                          <p:attrName>style.visibility</p:attrName>
                                        </p:attrNameLst>
                                      </p:cBhvr>
                                      <p:to>
                                        <p:strVal val="visible"/>
                                      </p:to>
                                    </p:set>
                                  </p:childTnLst>
                                </p:cTn>
                              </p:par>
                              <p:par>
                                <p:cTn id="123" presetID="42" presetClass="path" presetSubtype="0" accel="50000" decel="50000" fill="hold" grpId="0" nodeType="withEffect">
                                  <p:stCondLst>
                                    <p:cond delay="5200"/>
                                  </p:stCondLst>
                                  <p:childTnLst>
                                    <p:animMotion origin="layout" path="M -0.00017 0.00093 L -0.00052 0.01436 " pathEditMode="relative" rAng="0" ptsTypes="AA">
                                      <p:cBhvr>
                                        <p:cTn id="124" dur="2000" fill="hold"/>
                                        <p:tgtEl>
                                          <p:spTgt spid="353469"/>
                                        </p:tgtEl>
                                        <p:attrNameLst>
                                          <p:attrName>ppt_x</p:attrName>
                                          <p:attrName>ppt_y</p:attrName>
                                        </p:attrNameLst>
                                      </p:cBhvr>
                                      <p:rCtr x="-17" y="671"/>
                                    </p:animMotion>
                                  </p:childTnLst>
                                </p:cTn>
                              </p:par>
                              <p:par>
                                <p:cTn id="125" presetID="64" presetClass="path" presetSubtype="0" fill="hold" grpId="0" nodeType="withEffect">
                                  <p:stCondLst>
                                    <p:cond delay="5400"/>
                                  </p:stCondLst>
                                  <p:childTnLst>
                                    <p:animMotion origin="layout" path="M -2.22222E-6 -4.81481E-6 L -2.22222E-6 -0.01412 " pathEditMode="relative" rAng="0" ptsTypes="AA">
                                      <p:cBhvr>
                                        <p:cTn id="126" dur="2000" fill="hold"/>
                                        <p:tgtEl>
                                          <p:spTgt spid="353425"/>
                                        </p:tgtEl>
                                        <p:attrNameLst>
                                          <p:attrName>ppt_x</p:attrName>
                                          <p:attrName>ppt_y</p:attrName>
                                        </p:attrNameLst>
                                      </p:cBhvr>
                                      <p:rCtr x="0" y="-718"/>
                                    </p:animMotion>
                                  </p:childTnLst>
                                </p:cTn>
                              </p:par>
                              <p:par>
                                <p:cTn id="127" presetID="42" presetClass="path" presetSubtype="0" accel="50000" decel="50000" fill="hold" grpId="0" nodeType="withEffect">
                                  <p:stCondLst>
                                    <p:cond delay="5600"/>
                                  </p:stCondLst>
                                  <p:childTnLst>
                                    <p:animMotion origin="layout" path="M 3.61111E-6 -3.7037E-7 L 3.61111E-6 0.01944 " pathEditMode="relative" rAng="0" ptsTypes="AA">
                                      <p:cBhvr>
                                        <p:cTn id="128" dur="2000" fill="hold"/>
                                        <p:tgtEl>
                                          <p:spTgt spid="353428"/>
                                        </p:tgtEl>
                                        <p:attrNameLst>
                                          <p:attrName>ppt_x</p:attrName>
                                          <p:attrName>ppt_y</p:attrName>
                                        </p:attrNameLst>
                                      </p:cBhvr>
                                      <p:rCtr x="0" y="972"/>
                                    </p:animMotion>
                                  </p:childTnLst>
                                </p:cTn>
                              </p:par>
                              <p:par>
                                <p:cTn id="129" presetID="42" presetClass="path" presetSubtype="0" accel="50000" decel="50000" fill="hold" grpId="0" nodeType="withEffect">
                                  <p:stCondLst>
                                    <p:cond delay="6000"/>
                                  </p:stCondLst>
                                  <p:childTnLst>
                                    <p:animMotion origin="layout" path="M 2.77778E-7 -1.11111E-6 L -0.00035 0.02315 " pathEditMode="relative" rAng="0" ptsTypes="AA">
                                      <p:cBhvr>
                                        <p:cTn id="130" dur="2000" fill="hold"/>
                                        <p:tgtEl>
                                          <p:spTgt spid="353429"/>
                                        </p:tgtEl>
                                        <p:attrNameLst>
                                          <p:attrName>ppt_x</p:attrName>
                                          <p:attrName>ppt_y</p:attrName>
                                        </p:attrNameLst>
                                      </p:cBhvr>
                                      <p:rCtr x="-17" y="1157"/>
                                    </p:animMotion>
                                  </p:childTnLst>
                                </p:cTn>
                              </p:par>
                              <p:par>
                                <p:cTn id="131" presetID="64" presetClass="path" presetSubtype="0" fill="hold" grpId="0" nodeType="withEffect">
                                  <p:stCondLst>
                                    <p:cond delay="6200"/>
                                  </p:stCondLst>
                                  <p:childTnLst>
                                    <p:animMotion origin="layout" path="M 4.72222E-6 1.85185E-6 L 4.72222E-6 -0.01875 " pathEditMode="relative" rAng="0" ptsTypes="AA">
                                      <p:cBhvr>
                                        <p:cTn id="132" dur="2000" fill="hold"/>
                                        <p:tgtEl>
                                          <p:spTgt spid="353430"/>
                                        </p:tgtEl>
                                        <p:attrNameLst>
                                          <p:attrName>ppt_x</p:attrName>
                                          <p:attrName>ppt_y</p:attrName>
                                        </p:attrNameLst>
                                      </p:cBhvr>
                                      <p:rCtr x="0" y="-949"/>
                                    </p:animMotion>
                                  </p:childTnLst>
                                </p:cTn>
                              </p:par>
                              <p:par>
                                <p:cTn id="133" presetID="42" presetClass="path" presetSubtype="0" accel="50000" decel="50000" fill="hold" grpId="0" nodeType="withEffect">
                                  <p:stCondLst>
                                    <p:cond delay="6600"/>
                                  </p:stCondLst>
                                  <p:childTnLst>
                                    <p:animMotion origin="layout" path="M -5.55556E-7 -7.40741E-7 L -5.55556E-7 0.0169 " pathEditMode="relative" rAng="0" ptsTypes="AA">
                                      <p:cBhvr>
                                        <p:cTn id="134" dur="2000" fill="hold"/>
                                        <p:tgtEl>
                                          <p:spTgt spid="353431"/>
                                        </p:tgtEl>
                                        <p:attrNameLst>
                                          <p:attrName>ppt_x</p:attrName>
                                          <p:attrName>ppt_y</p:attrName>
                                        </p:attrNameLst>
                                      </p:cBhvr>
                                      <p:rCtr x="0" y="833"/>
                                    </p:animMotion>
                                  </p:childTnLst>
                                </p:cTn>
                              </p:par>
                              <p:par>
                                <p:cTn id="135" presetID="64" presetClass="path" presetSubtype="0" fill="hold" grpId="0" nodeType="withEffect">
                                  <p:stCondLst>
                                    <p:cond delay="6800"/>
                                  </p:stCondLst>
                                  <p:childTnLst>
                                    <p:animMotion origin="layout" path="M -4.72222E-6 -1.48148E-6 L 0.00035 -0.0169 " pathEditMode="relative" rAng="0" ptsTypes="AA">
                                      <p:cBhvr>
                                        <p:cTn id="136" dur="2000" fill="hold"/>
                                        <p:tgtEl>
                                          <p:spTgt spid="353433"/>
                                        </p:tgtEl>
                                        <p:attrNameLst>
                                          <p:attrName>ppt_x</p:attrName>
                                          <p:attrName>ppt_y</p:attrName>
                                        </p:attrNameLst>
                                      </p:cBhvr>
                                      <p:rCtr x="17" y="-856"/>
                                    </p:animMotion>
                                  </p:childTnLst>
                                </p:cTn>
                              </p:par>
                              <p:par>
                                <p:cTn id="137" presetID="42" presetClass="path" presetSubtype="0" accel="50000" decel="50000" fill="hold" grpId="0" nodeType="withEffect">
                                  <p:stCondLst>
                                    <p:cond delay="7000"/>
                                  </p:stCondLst>
                                  <p:childTnLst>
                                    <p:animMotion origin="layout" path="M -2.77778E-6 0 L -2.77778E-6 0.01806 " pathEditMode="relative" rAng="0" ptsTypes="AA">
                                      <p:cBhvr>
                                        <p:cTn id="138" dur="2000" fill="hold"/>
                                        <p:tgtEl>
                                          <p:spTgt spid="353434"/>
                                        </p:tgtEl>
                                        <p:attrNameLst>
                                          <p:attrName>ppt_x</p:attrName>
                                          <p:attrName>ppt_y</p:attrName>
                                        </p:attrNameLst>
                                      </p:cBhvr>
                                      <p:rCtr x="0" y="903"/>
                                    </p:animMotion>
                                  </p:childTnLst>
                                </p:cTn>
                              </p:par>
                              <p:par>
                                <p:cTn id="139" presetID="42" presetClass="path" presetSubtype="0" accel="50000" decel="50000" fill="hold" grpId="0" nodeType="withEffect">
                                  <p:stCondLst>
                                    <p:cond delay="7200"/>
                                  </p:stCondLst>
                                  <p:childTnLst>
                                    <p:animMotion origin="layout" path="M -2.5E-6 1.85185E-6 L -0.00052 0.01528 " pathEditMode="relative" rAng="0" ptsTypes="AA">
                                      <p:cBhvr>
                                        <p:cTn id="140" dur="2000" fill="hold"/>
                                        <p:tgtEl>
                                          <p:spTgt spid="353435"/>
                                        </p:tgtEl>
                                        <p:attrNameLst>
                                          <p:attrName>ppt_x</p:attrName>
                                          <p:attrName>ppt_y</p:attrName>
                                        </p:attrNameLst>
                                      </p:cBhvr>
                                      <p:rCtr x="-35" y="764"/>
                                    </p:animMotion>
                                  </p:childTnLst>
                                </p:cTn>
                              </p:par>
                              <p:par>
                                <p:cTn id="141" presetID="64" presetClass="path" presetSubtype="0" fill="hold" grpId="0" nodeType="withEffect">
                                  <p:stCondLst>
                                    <p:cond delay="7400"/>
                                  </p:stCondLst>
                                  <p:childTnLst>
                                    <p:animMotion origin="layout" path="M 4.72222E-6 -7.40741E-7 L 4.72222E-6 -0.0118 " pathEditMode="relative" rAng="0" ptsTypes="AA">
                                      <p:cBhvr>
                                        <p:cTn id="142" dur="2000" fill="hold"/>
                                        <p:tgtEl>
                                          <p:spTgt spid="353436"/>
                                        </p:tgtEl>
                                        <p:attrNameLst>
                                          <p:attrName>ppt_x</p:attrName>
                                          <p:attrName>ppt_y</p:attrName>
                                        </p:attrNameLst>
                                      </p:cBhvr>
                                      <p:rCtr x="0" y="-602"/>
                                    </p:animMotion>
                                  </p:childTnLst>
                                </p:cTn>
                              </p:par>
                              <p:par>
                                <p:cTn id="143" presetID="64" presetClass="path" presetSubtype="0" fill="hold" grpId="0" nodeType="withEffect">
                                  <p:stCondLst>
                                    <p:cond delay="7700"/>
                                  </p:stCondLst>
                                  <p:childTnLst>
                                    <p:animMotion origin="layout" path="M 3.88889E-6 0.00556 L 3.88889E-6 -0.00578 " pathEditMode="relative" rAng="0" ptsTypes="AA">
                                      <p:cBhvr>
                                        <p:cTn id="144" dur="2000" fill="hold"/>
                                        <p:tgtEl>
                                          <p:spTgt spid="353438"/>
                                        </p:tgtEl>
                                        <p:attrNameLst>
                                          <p:attrName>ppt_x</p:attrName>
                                          <p:attrName>ppt_y</p:attrName>
                                        </p:attrNameLst>
                                      </p:cBhvr>
                                      <p:rCtr x="0" y="-579"/>
                                    </p:animMotion>
                                  </p:childTnLst>
                                </p:cTn>
                              </p:par>
                              <p:par>
                                <p:cTn id="145" presetID="42" presetClass="path" presetSubtype="0" accel="50000" decel="50000" fill="hold" grpId="1" nodeType="withEffect">
                                  <p:stCondLst>
                                    <p:cond delay="4800"/>
                                  </p:stCondLst>
                                  <p:childTnLst>
                                    <p:animMotion origin="layout" path="M 0.00105 -0.04098 L 0.00053 4.44444E-6 " pathEditMode="relative" rAng="0" ptsTypes="AA">
                                      <p:cBhvr>
                                        <p:cTn id="146" dur="2000" fill="hold"/>
                                        <p:tgtEl>
                                          <p:spTgt spid="353300"/>
                                        </p:tgtEl>
                                        <p:attrNameLst>
                                          <p:attrName>ppt_x</p:attrName>
                                          <p:attrName>ppt_y</p:attrName>
                                        </p:attrNameLst>
                                      </p:cBhvr>
                                      <p:rCtr x="-35" y="2037"/>
                                    </p:animMotion>
                                  </p:childTnLst>
                                </p:cTn>
                              </p:par>
                              <p:par>
                                <p:cTn id="147" presetID="64" presetClass="path" presetSubtype="0" accel="50000" decel="50000" fill="hold" grpId="1" nodeType="withEffect">
                                  <p:stCondLst>
                                    <p:cond delay="5000"/>
                                  </p:stCondLst>
                                  <p:childTnLst>
                                    <p:animMotion origin="layout" path="M 3.33333E-6 0.03333 L 3.33333E-6 2.59259E-6 " pathEditMode="relative" rAng="0" ptsTypes="AA">
                                      <p:cBhvr>
                                        <p:cTn id="148" dur="2000" fill="hold"/>
                                        <p:tgtEl>
                                          <p:spTgt spid="353295"/>
                                        </p:tgtEl>
                                        <p:attrNameLst>
                                          <p:attrName>ppt_x</p:attrName>
                                          <p:attrName>ppt_y</p:attrName>
                                        </p:attrNameLst>
                                      </p:cBhvr>
                                      <p:rCtr x="0" y="-1667"/>
                                    </p:animMotion>
                                  </p:childTnLst>
                                </p:cTn>
                              </p:par>
                              <p:par>
                                <p:cTn id="149" presetID="64" presetClass="path" presetSubtype="0" accel="50000" decel="50000" fill="hold" grpId="1" nodeType="withEffect">
                                  <p:stCondLst>
                                    <p:cond delay="5200"/>
                                  </p:stCondLst>
                                  <p:childTnLst>
                                    <p:animMotion origin="layout" path="M -0.00052 0.01528 L -0.00104 -2.59259E-6 " pathEditMode="relative" rAng="0" ptsTypes="AA">
                                      <p:cBhvr>
                                        <p:cTn id="150" dur="2000" fill="hold"/>
                                        <p:tgtEl>
                                          <p:spTgt spid="353394"/>
                                        </p:tgtEl>
                                        <p:attrNameLst>
                                          <p:attrName>ppt_x</p:attrName>
                                          <p:attrName>ppt_y</p:attrName>
                                        </p:attrNameLst>
                                      </p:cBhvr>
                                      <p:rCtr x="-35" y="-764"/>
                                    </p:animMotion>
                                  </p:childTnLst>
                                </p:cTn>
                              </p:par>
                              <p:par>
                                <p:cTn id="151" presetID="64" presetClass="path" presetSubtype="0" accel="50000" decel="50000" fill="hold" grpId="1" nodeType="withEffect">
                                  <p:stCondLst>
                                    <p:cond delay="5200"/>
                                  </p:stCondLst>
                                  <p:childTnLst>
                                    <p:animMotion origin="layout" path="M 1.66667E-6 0.04445 L -0.00018 0.00093 " pathEditMode="relative" rAng="0" ptsTypes="AA">
                                      <p:cBhvr>
                                        <p:cTn id="152" dur="2000" fill="hold"/>
                                        <p:tgtEl>
                                          <p:spTgt spid="353408"/>
                                        </p:tgtEl>
                                        <p:attrNameLst>
                                          <p:attrName>ppt_x</p:attrName>
                                          <p:attrName>ppt_y</p:attrName>
                                        </p:attrNameLst>
                                      </p:cBhvr>
                                      <p:rCtr x="-17" y="-2176"/>
                                    </p:animMotion>
                                  </p:childTnLst>
                                </p:cTn>
                              </p:par>
                              <p:par>
                                <p:cTn id="153" presetID="42" presetClass="path" presetSubtype="0" accel="50000" decel="50000" fill="hold" grpId="1" nodeType="withEffect">
                                  <p:stCondLst>
                                    <p:cond delay="5400"/>
                                  </p:stCondLst>
                                  <p:childTnLst>
                                    <p:animMotion origin="layout" path="M -3.61111E-6 -0.0243 L -3.61111E-6 0.00417 " pathEditMode="relative" rAng="0" ptsTypes="AA">
                                      <p:cBhvr>
                                        <p:cTn id="154" dur="2000" fill="hold"/>
                                        <p:tgtEl>
                                          <p:spTgt spid="353393"/>
                                        </p:tgtEl>
                                        <p:attrNameLst>
                                          <p:attrName>ppt_x</p:attrName>
                                          <p:attrName>ppt_y</p:attrName>
                                        </p:attrNameLst>
                                      </p:cBhvr>
                                      <p:rCtr x="0" y="1412"/>
                                    </p:animMotion>
                                  </p:childTnLst>
                                </p:cTn>
                              </p:par>
                              <p:par>
                                <p:cTn id="155" presetID="42" presetClass="path" presetSubtype="0" accel="50000" decel="50000" fill="hold" grpId="1" nodeType="withEffect">
                                  <p:stCondLst>
                                    <p:cond delay="5600"/>
                                  </p:stCondLst>
                                  <p:childTnLst>
                                    <p:animMotion origin="layout" path="M 5.55556E-7 -0.01412 L 5.55556E-7 0.0044 " pathEditMode="relative" rAng="0" ptsTypes="AA">
                                      <p:cBhvr>
                                        <p:cTn id="156" dur="2000" fill="hold"/>
                                        <p:tgtEl>
                                          <p:spTgt spid="353395"/>
                                        </p:tgtEl>
                                        <p:attrNameLst>
                                          <p:attrName>ppt_x</p:attrName>
                                          <p:attrName>ppt_y</p:attrName>
                                        </p:attrNameLst>
                                      </p:cBhvr>
                                      <p:rCtr x="0" y="926"/>
                                    </p:animMotion>
                                  </p:childTnLst>
                                </p:cTn>
                              </p:par>
                              <p:par>
                                <p:cTn id="157" presetID="42" presetClass="path" presetSubtype="0" accel="50000" decel="50000" fill="hold" grpId="1" nodeType="withEffect">
                                  <p:stCondLst>
                                    <p:cond delay="5800"/>
                                  </p:stCondLst>
                                  <p:childTnLst>
                                    <p:animMotion origin="layout" path="M 0.00105 -0.04098 L 0.00053 4.44444E-6 " pathEditMode="relative" rAng="0" ptsTypes="AA">
                                      <p:cBhvr>
                                        <p:cTn id="158" dur="2000" fill="hold"/>
                                        <p:tgtEl>
                                          <p:spTgt spid="353396"/>
                                        </p:tgtEl>
                                        <p:attrNameLst>
                                          <p:attrName>ppt_x</p:attrName>
                                          <p:attrName>ppt_y</p:attrName>
                                        </p:attrNameLst>
                                      </p:cBhvr>
                                      <p:rCtr x="-35" y="2037"/>
                                    </p:animMotion>
                                  </p:childTnLst>
                                </p:cTn>
                              </p:par>
                              <p:par>
                                <p:cTn id="159" presetID="64" presetClass="path" presetSubtype="0" accel="50000" decel="50000" fill="hold" grpId="1" nodeType="withEffect">
                                  <p:stCondLst>
                                    <p:cond delay="5800"/>
                                  </p:stCondLst>
                                  <p:childTnLst>
                                    <p:animMotion origin="layout" path="M 3.33333E-6 0.03333 L 3.33333E-6 2.59259E-6 " pathEditMode="relative" rAng="0" ptsTypes="AA">
                                      <p:cBhvr>
                                        <p:cTn id="160" dur="2000" fill="hold"/>
                                        <p:tgtEl>
                                          <p:spTgt spid="353398"/>
                                        </p:tgtEl>
                                        <p:attrNameLst>
                                          <p:attrName>ppt_x</p:attrName>
                                          <p:attrName>ppt_y</p:attrName>
                                        </p:attrNameLst>
                                      </p:cBhvr>
                                      <p:rCtr x="0" y="-1667"/>
                                    </p:animMotion>
                                  </p:childTnLst>
                                </p:cTn>
                              </p:par>
                              <p:par>
                                <p:cTn id="161" presetID="42" presetClass="path" presetSubtype="0" accel="50000" decel="50000" fill="hold" grpId="1" nodeType="withEffect">
                                  <p:stCondLst>
                                    <p:cond delay="6000"/>
                                  </p:stCondLst>
                                  <p:childTnLst>
                                    <p:animMotion origin="layout" path="M -3.61111E-6 -0.0243 L -3.61111E-6 0.00417 " pathEditMode="relative" rAng="0" ptsTypes="AA">
                                      <p:cBhvr>
                                        <p:cTn id="162" dur="2000" fill="hold"/>
                                        <p:tgtEl>
                                          <p:spTgt spid="353397"/>
                                        </p:tgtEl>
                                        <p:attrNameLst>
                                          <p:attrName>ppt_x</p:attrName>
                                          <p:attrName>ppt_y</p:attrName>
                                        </p:attrNameLst>
                                      </p:cBhvr>
                                      <p:rCtr x="0" y="1412"/>
                                    </p:animMotion>
                                  </p:childTnLst>
                                </p:cTn>
                              </p:par>
                              <p:par>
                                <p:cTn id="163" presetID="64" presetClass="path" presetSubtype="0" accel="50000" decel="50000" fill="hold" grpId="1" nodeType="withEffect">
                                  <p:stCondLst>
                                    <p:cond delay="6200"/>
                                  </p:stCondLst>
                                  <p:childTnLst>
                                    <p:animMotion origin="layout" path="M 3.33333E-6 0.03333 L 3.33333E-6 2.59259E-6 " pathEditMode="relative" rAng="0" ptsTypes="AA">
                                      <p:cBhvr>
                                        <p:cTn id="164" dur="2000" fill="hold"/>
                                        <p:tgtEl>
                                          <p:spTgt spid="353399"/>
                                        </p:tgtEl>
                                        <p:attrNameLst>
                                          <p:attrName>ppt_x</p:attrName>
                                          <p:attrName>ppt_y</p:attrName>
                                        </p:attrNameLst>
                                      </p:cBhvr>
                                      <p:rCtr x="0" y="-1667"/>
                                    </p:animMotion>
                                  </p:childTnLst>
                                </p:cTn>
                              </p:par>
                              <p:par>
                                <p:cTn id="165" presetID="42" presetClass="path" presetSubtype="0" accel="50000" decel="50000" fill="hold" grpId="1" nodeType="withEffect">
                                  <p:stCondLst>
                                    <p:cond delay="6400"/>
                                  </p:stCondLst>
                                  <p:childTnLst>
                                    <p:animMotion origin="layout" path="M -1.38889E-6 -0.03217 L -1.38889E-6 0.00324 " pathEditMode="relative" rAng="0" ptsTypes="AA">
                                      <p:cBhvr>
                                        <p:cTn id="166" dur="2000" fill="hold"/>
                                        <p:tgtEl>
                                          <p:spTgt spid="353400"/>
                                        </p:tgtEl>
                                        <p:attrNameLst>
                                          <p:attrName>ppt_x</p:attrName>
                                          <p:attrName>ppt_y</p:attrName>
                                        </p:attrNameLst>
                                      </p:cBhvr>
                                      <p:rCtr x="0" y="1759"/>
                                    </p:animMotion>
                                  </p:childTnLst>
                                </p:cTn>
                              </p:par>
                              <p:par>
                                <p:cTn id="167" presetID="42" presetClass="path" presetSubtype="0" accel="50000" decel="50000" fill="hold" grpId="1" nodeType="withEffect">
                                  <p:stCondLst>
                                    <p:cond delay="6600"/>
                                  </p:stCondLst>
                                  <p:childTnLst>
                                    <p:animMotion origin="layout" path="M 5.55556E-7 -0.01412 L 5.55556E-7 0.0044 " pathEditMode="relative" rAng="0" ptsTypes="AA">
                                      <p:cBhvr>
                                        <p:cTn id="168" dur="2000" fill="hold"/>
                                        <p:tgtEl>
                                          <p:spTgt spid="353402"/>
                                        </p:tgtEl>
                                        <p:attrNameLst>
                                          <p:attrName>ppt_x</p:attrName>
                                          <p:attrName>ppt_y</p:attrName>
                                        </p:attrNameLst>
                                      </p:cBhvr>
                                      <p:rCtr x="0" y="926"/>
                                    </p:animMotion>
                                  </p:childTnLst>
                                </p:cTn>
                              </p:par>
                              <p:par>
                                <p:cTn id="169" presetID="64" presetClass="path" presetSubtype="0" accel="50000" decel="50000" fill="hold" grpId="1" nodeType="withEffect">
                                  <p:stCondLst>
                                    <p:cond delay="6800"/>
                                  </p:stCondLst>
                                  <p:childTnLst>
                                    <p:animMotion origin="layout" path="M 2.22222E-6 0.02569 L 2.22222E-6 7.40741E-7 " pathEditMode="relative" rAng="0" ptsTypes="AA">
                                      <p:cBhvr>
                                        <p:cTn id="170" dur="2000" fill="hold"/>
                                        <p:tgtEl>
                                          <p:spTgt spid="353401"/>
                                        </p:tgtEl>
                                        <p:attrNameLst>
                                          <p:attrName>ppt_x</p:attrName>
                                          <p:attrName>ppt_y</p:attrName>
                                        </p:attrNameLst>
                                      </p:cBhvr>
                                      <p:rCtr x="0" y="-1296"/>
                                    </p:animMotion>
                                  </p:childTnLst>
                                </p:cTn>
                              </p:par>
                              <p:par>
                                <p:cTn id="171" presetID="42" presetClass="path" presetSubtype="0" accel="50000" decel="50000" fill="hold" grpId="1" nodeType="withEffect">
                                  <p:stCondLst>
                                    <p:cond delay="7000"/>
                                  </p:stCondLst>
                                  <p:childTnLst>
                                    <p:animMotion origin="layout" path="M 0.00105 -0.04098 L 0.00053 4.44444E-6 " pathEditMode="relative" rAng="0" ptsTypes="AA">
                                      <p:cBhvr>
                                        <p:cTn id="172" dur="2000" fill="hold"/>
                                        <p:tgtEl>
                                          <p:spTgt spid="353403"/>
                                        </p:tgtEl>
                                        <p:attrNameLst>
                                          <p:attrName>ppt_x</p:attrName>
                                          <p:attrName>ppt_y</p:attrName>
                                        </p:attrNameLst>
                                      </p:cBhvr>
                                      <p:rCtr x="-35" y="2037"/>
                                    </p:animMotion>
                                  </p:childTnLst>
                                </p:cTn>
                              </p:par>
                              <p:par>
                                <p:cTn id="173" presetID="64" presetClass="path" presetSubtype="0" accel="50000" decel="50000" fill="hold" grpId="1" nodeType="withEffect">
                                  <p:stCondLst>
                                    <p:cond delay="7000"/>
                                  </p:stCondLst>
                                  <p:childTnLst>
                                    <p:animMotion origin="layout" path="M 1.66667E-6 0.04445 L -0.00018 0.00093 " pathEditMode="relative" rAng="0" ptsTypes="AA">
                                      <p:cBhvr>
                                        <p:cTn id="174" dur="2000" fill="hold"/>
                                        <p:tgtEl>
                                          <p:spTgt spid="353404"/>
                                        </p:tgtEl>
                                        <p:attrNameLst>
                                          <p:attrName>ppt_x</p:attrName>
                                          <p:attrName>ppt_y</p:attrName>
                                        </p:attrNameLst>
                                      </p:cBhvr>
                                      <p:rCtr x="-17" y="-2176"/>
                                    </p:animMotion>
                                  </p:childTnLst>
                                </p:cTn>
                              </p:par>
                              <p:par>
                                <p:cTn id="175" presetID="64" presetClass="path" presetSubtype="0" accel="50000" decel="50000" fill="hold" grpId="1" nodeType="withEffect">
                                  <p:stCondLst>
                                    <p:cond delay="7200"/>
                                  </p:stCondLst>
                                  <p:childTnLst>
                                    <p:animMotion origin="layout" path="M -0.00052 0.01528 L -0.00104 -2.59259E-6 " pathEditMode="relative" rAng="0" ptsTypes="AA">
                                      <p:cBhvr>
                                        <p:cTn id="176" dur="2000" fill="hold"/>
                                        <p:tgtEl>
                                          <p:spTgt spid="353405"/>
                                        </p:tgtEl>
                                        <p:attrNameLst>
                                          <p:attrName>ppt_x</p:attrName>
                                          <p:attrName>ppt_y</p:attrName>
                                        </p:attrNameLst>
                                      </p:cBhvr>
                                      <p:rCtr x="-35" y="-764"/>
                                    </p:animMotion>
                                  </p:childTnLst>
                                </p:cTn>
                              </p:par>
                              <p:par>
                                <p:cTn id="177" presetID="42" presetClass="path" presetSubtype="0" accel="50000" decel="50000" fill="hold" grpId="1" nodeType="withEffect">
                                  <p:stCondLst>
                                    <p:cond delay="7400"/>
                                  </p:stCondLst>
                                  <p:childTnLst>
                                    <p:animMotion origin="layout" path="M -1.38889E-6 -0.03217 L -1.38889E-6 0.00324 " pathEditMode="relative" rAng="0" ptsTypes="AA">
                                      <p:cBhvr>
                                        <p:cTn id="178" dur="2000" fill="hold"/>
                                        <p:tgtEl>
                                          <p:spTgt spid="353406"/>
                                        </p:tgtEl>
                                        <p:attrNameLst>
                                          <p:attrName>ppt_x</p:attrName>
                                          <p:attrName>ppt_y</p:attrName>
                                        </p:attrNameLst>
                                      </p:cBhvr>
                                      <p:rCtr x="0" y="1759"/>
                                    </p:animMotion>
                                  </p:childTnLst>
                                </p:cTn>
                              </p:par>
                              <p:par>
                                <p:cTn id="179" presetID="64" presetClass="path" presetSubtype="0" accel="50000" decel="50000" fill="hold" grpId="1" nodeType="withEffect">
                                  <p:stCondLst>
                                    <p:cond delay="7400"/>
                                  </p:stCondLst>
                                  <p:childTnLst>
                                    <p:animMotion origin="layout" path="M 8.33333E-7 0.03935 L 0.00017 0.00093 " pathEditMode="relative" rAng="0" ptsTypes="AA">
                                      <p:cBhvr>
                                        <p:cTn id="180" dur="2000" fill="hold"/>
                                        <p:tgtEl>
                                          <p:spTgt spid="353407"/>
                                        </p:tgtEl>
                                        <p:attrNameLst>
                                          <p:attrName>ppt_x</p:attrName>
                                          <p:attrName>ppt_y</p:attrName>
                                        </p:attrNameLst>
                                      </p:cBhvr>
                                      <p:rCtr x="0" y="-1921"/>
                                    </p:animMotion>
                                  </p:childTnLst>
                                </p:cTn>
                              </p:par>
                              <p:par>
                                <p:cTn id="181" presetID="42" presetClass="path" presetSubtype="0" accel="50000" decel="50000" fill="hold" grpId="1" nodeType="withEffect">
                                  <p:stCondLst>
                                    <p:cond delay="7600"/>
                                  </p:stCondLst>
                                  <p:childTnLst>
                                    <p:animMotion origin="layout" path="M 5.55556E-7 -0.01412 L 5.55556E-7 0.0044 " pathEditMode="relative" rAng="0" ptsTypes="AA">
                                      <p:cBhvr>
                                        <p:cTn id="182" dur="2000" fill="hold"/>
                                        <p:tgtEl>
                                          <p:spTgt spid="353409"/>
                                        </p:tgtEl>
                                        <p:attrNameLst>
                                          <p:attrName>ppt_x</p:attrName>
                                          <p:attrName>ppt_y</p:attrName>
                                        </p:attrNameLst>
                                      </p:cBhvr>
                                      <p:rCtr x="0" y="926"/>
                                    </p:animMotion>
                                  </p:childTnLst>
                                </p:cTn>
                              </p:par>
                              <p:par>
                                <p:cTn id="183" presetID="42" presetClass="path" presetSubtype="0" accel="50000" decel="50000" fill="hold" grpId="1" nodeType="withEffect">
                                  <p:stCondLst>
                                    <p:cond delay="7700"/>
                                  </p:stCondLst>
                                  <p:childTnLst>
                                    <p:animMotion origin="layout" path="M 0.00105 -0.04098 L 0.00053 4.44444E-6 " pathEditMode="relative" rAng="0" ptsTypes="AA">
                                      <p:cBhvr>
                                        <p:cTn id="184" dur="2000" fill="hold"/>
                                        <p:tgtEl>
                                          <p:spTgt spid="353410"/>
                                        </p:tgtEl>
                                        <p:attrNameLst>
                                          <p:attrName>ppt_x</p:attrName>
                                          <p:attrName>ppt_y</p:attrName>
                                        </p:attrNameLst>
                                      </p:cBhvr>
                                      <p:rCtr x="-35" y="2037"/>
                                    </p:animMotion>
                                  </p:childTnLst>
                                </p:cTn>
                              </p:par>
                              <p:par>
                                <p:cTn id="185" presetID="64" presetClass="path" presetSubtype="0" accel="50000" decel="50000" fill="hold" grpId="1" nodeType="withEffect">
                                  <p:stCondLst>
                                    <p:cond delay="8000"/>
                                  </p:stCondLst>
                                  <p:childTnLst>
                                    <p:animMotion origin="layout" path="M 2.22222E-6 0.02569 L 2.22222E-6 7.40741E-7 " pathEditMode="relative" rAng="0" ptsTypes="AA">
                                      <p:cBhvr>
                                        <p:cTn id="186" dur="2000" fill="hold"/>
                                        <p:tgtEl>
                                          <p:spTgt spid="353411"/>
                                        </p:tgtEl>
                                        <p:attrNameLst>
                                          <p:attrName>ppt_x</p:attrName>
                                          <p:attrName>ppt_y</p:attrName>
                                        </p:attrNameLst>
                                      </p:cBhvr>
                                      <p:rCtr x="0" y="-1296"/>
                                    </p:animMotion>
                                  </p:childTnLst>
                                </p:cTn>
                              </p:par>
                              <p:par>
                                <p:cTn id="187" presetID="42" presetClass="path" presetSubtype="0" accel="50000" decel="50000" fill="hold" grpId="1" nodeType="withEffect">
                                  <p:stCondLst>
                                    <p:cond delay="8200"/>
                                  </p:stCondLst>
                                  <p:childTnLst>
                                    <p:animMotion origin="layout" path="M -3.61111E-6 -0.0243 L -3.61111E-6 0.00417 " pathEditMode="relative" rAng="0" ptsTypes="AA">
                                      <p:cBhvr>
                                        <p:cTn id="188" dur="2000" fill="hold"/>
                                        <p:tgtEl>
                                          <p:spTgt spid="353412"/>
                                        </p:tgtEl>
                                        <p:attrNameLst>
                                          <p:attrName>ppt_x</p:attrName>
                                          <p:attrName>ppt_y</p:attrName>
                                        </p:attrNameLst>
                                      </p:cBhvr>
                                      <p:rCtr x="0" y="1412"/>
                                    </p:animMotion>
                                  </p:childTnLst>
                                </p:cTn>
                              </p:par>
                              <p:par>
                                <p:cTn id="189" presetID="64" presetClass="path" presetSubtype="0" accel="50000" decel="50000" fill="hold" grpId="1" nodeType="withEffect">
                                  <p:stCondLst>
                                    <p:cond delay="8200"/>
                                  </p:stCondLst>
                                  <p:childTnLst>
                                    <p:animMotion origin="layout" path="M 1.66667E-6 0.04445 L -0.00018 0.00093 " pathEditMode="relative" rAng="0" ptsTypes="AA">
                                      <p:cBhvr>
                                        <p:cTn id="190" dur="2000" fill="hold"/>
                                        <p:tgtEl>
                                          <p:spTgt spid="353414"/>
                                        </p:tgtEl>
                                        <p:attrNameLst>
                                          <p:attrName>ppt_x</p:attrName>
                                          <p:attrName>ppt_y</p:attrName>
                                        </p:attrNameLst>
                                      </p:cBhvr>
                                      <p:rCtr x="-17" y="-2176"/>
                                    </p:animMotion>
                                  </p:childTnLst>
                                </p:cTn>
                              </p:par>
                              <p:par>
                                <p:cTn id="191" presetID="64" presetClass="path" presetSubtype="0" accel="50000" decel="50000" fill="hold" grpId="1" nodeType="withEffect">
                                  <p:stCondLst>
                                    <p:cond delay="8400"/>
                                  </p:stCondLst>
                                  <p:childTnLst>
                                    <p:animMotion origin="layout" path="M -0.00052 0.01528 L -0.00104 -2.59259E-6 " pathEditMode="relative" rAng="0" ptsTypes="AA">
                                      <p:cBhvr>
                                        <p:cTn id="192" dur="2000" fill="hold"/>
                                        <p:tgtEl>
                                          <p:spTgt spid="353413"/>
                                        </p:tgtEl>
                                        <p:attrNameLst>
                                          <p:attrName>ppt_x</p:attrName>
                                          <p:attrName>ppt_y</p:attrName>
                                        </p:attrNameLst>
                                      </p:cBhvr>
                                      <p:rCtr x="-35" y="-764"/>
                                    </p:animMotion>
                                  </p:childTnLst>
                                </p:cTn>
                              </p:par>
                            </p:childTnLst>
                          </p:cTn>
                        </p:par>
                      </p:childTnLst>
                    </p:cTn>
                  </p:par>
                  <p:par>
                    <p:cTn id="193" fill="hold" nodeType="clickPar">
                      <p:stCondLst>
                        <p:cond delay="indefinite"/>
                      </p:stCondLst>
                      <p:childTnLst>
                        <p:par>
                          <p:cTn id="194" fill="hold" nodeType="withGroup">
                            <p:stCondLst>
                              <p:cond delay="0"/>
                            </p:stCondLst>
                            <p:childTnLst>
                              <p:par>
                                <p:cTn id="195" presetID="64" presetClass="path" presetSubtype="0" accel="50000" decel="50000" fill="hold" nodeType="clickEffect">
                                  <p:stCondLst>
                                    <p:cond delay="0"/>
                                  </p:stCondLst>
                                  <p:childTnLst>
                                    <p:animMotion origin="layout" path="M -0.00052 0.01435 L -0.00104 -0.00092 " pathEditMode="relative" rAng="0" ptsTypes="AA">
                                      <p:cBhvr>
                                        <p:cTn id="196" dur="2000" fill="hold"/>
                                        <p:tgtEl>
                                          <p:spTgt spid="353424"/>
                                        </p:tgtEl>
                                        <p:attrNameLst>
                                          <p:attrName>ppt_x</p:attrName>
                                          <p:attrName>ppt_y</p:attrName>
                                        </p:attrNameLst>
                                      </p:cBhvr>
                                      <p:rCtr x="-35" y="-764"/>
                                    </p:animMotion>
                                  </p:childTnLst>
                                </p:cTn>
                              </p:par>
                              <p:par>
                                <p:cTn id="197" presetID="63" presetClass="path" presetSubtype="0" fill="hold" nodeType="withEffect">
                                  <p:stCondLst>
                                    <p:cond delay="0"/>
                                  </p:stCondLst>
                                  <p:childTnLst>
                                    <p:animMotion origin="layout" path="M 0.67327 1.11022E-16 L 1.38524 1.11022E-16 " pathEditMode="relative" rAng="0" ptsTypes="AA">
                                      <p:cBhvr>
                                        <p:cTn id="198" dur="8000" fill="hold"/>
                                        <p:tgtEl>
                                          <p:spTgt spid="353304"/>
                                        </p:tgtEl>
                                        <p:attrNameLst>
                                          <p:attrName>ppt_x</p:attrName>
                                          <p:attrName>ppt_y</p:attrName>
                                        </p:attrNameLst>
                                      </p:cBhvr>
                                      <p:rCtr x="35590" y="0"/>
                                    </p:animMotion>
                                  </p:childTnLst>
                                </p:cTn>
                              </p:par>
                              <p:par>
                                <p:cTn id="199" presetID="22" presetClass="exit" presetSubtype="8" fill="hold" grpId="0" nodeType="withEffect">
                                  <p:stCondLst>
                                    <p:cond delay="0"/>
                                  </p:stCondLst>
                                  <p:childTnLst>
                                    <p:animEffect transition="out" filter="wipe(left)">
                                      <p:cBhvr>
                                        <p:cTn id="200" dur="6300"/>
                                        <p:tgtEl>
                                          <p:spTgt spid="353491"/>
                                        </p:tgtEl>
                                      </p:cBhvr>
                                    </p:animEffect>
                                    <p:set>
                                      <p:cBhvr>
                                        <p:cTn id="201" dur="1" fill="hold">
                                          <p:stCondLst>
                                            <p:cond delay="6299"/>
                                          </p:stCondLst>
                                        </p:cTn>
                                        <p:tgtEl>
                                          <p:spTgt spid="353491"/>
                                        </p:tgtEl>
                                        <p:attrNameLst>
                                          <p:attrName>style.visibility</p:attrName>
                                        </p:attrNameLst>
                                      </p:cBhvr>
                                      <p:to>
                                        <p:strVal val="hidden"/>
                                      </p:to>
                                    </p:set>
                                  </p:childTnLst>
                                </p:cTn>
                              </p:par>
                              <p:par>
                                <p:cTn id="202" presetID="1" presetClass="entr" presetSubtype="0" fill="hold" grpId="0" nodeType="withEffect">
                                  <p:stCondLst>
                                    <p:cond delay="0"/>
                                  </p:stCondLst>
                                  <p:childTnLst>
                                    <p:set>
                                      <p:cBhvr>
                                        <p:cTn id="203" dur="1" fill="hold">
                                          <p:stCondLst>
                                            <p:cond delay="0"/>
                                          </p:stCondLst>
                                        </p:cTn>
                                        <p:tgtEl>
                                          <p:spTgt spid="353499"/>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353500"/>
                                        </p:tgtEl>
                                        <p:attrNameLst>
                                          <p:attrName>style.visibility</p:attrName>
                                        </p:attrNameLst>
                                      </p:cBhvr>
                                      <p:to>
                                        <p:strVal val="visible"/>
                                      </p:to>
                                    </p:set>
                                  </p:childTnLst>
                                </p:cTn>
                              </p:par>
                              <p:par>
                                <p:cTn id="206" presetID="1" presetClass="entr" presetSubtype="0" fill="hold" grpId="0" nodeType="withEffect">
                                  <p:stCondLst>
                                    <p:cond delay="0"/>
                                  </p:stCondLst>
                                  <p:childTnLst>
                                    <p:set>
                                      <p:cBhvr>
                                        <p:cTn id="207" dur="1" fill="hold">
                                          <p:stCondLst>
                                            <p:cond delay="0"/>
                                          </p:stCondLst>
                                        </p:cTn>
                                        <p:tgtEl>
                                          <p:spTgt spid="353502"/>
                                        </p:tgtEl>
                                        <p:attrNameLst>
                                          <p:attrName>style.visibility</p:attrName>
                                        </p:attrNameLst>
                                      </p:cBhvr>
                                      <p:to>
                                        <p:strVal val="visible"/>
                                      </p:to>
                                    </p:set>
                                  </p:childTnLst>
                                </p:cTn>
                              </p:par>
                              <p:par>
                                <p:cTn id="208" presetID="1" presetClass="entr" presetSubtype="0" fill="hold" grpId="0" nodeType="withEffect">
                                  <p:stCondLst>
                                    <p:cond delay="0"/>
                                  </p:stCondLst>
                                  <p:childTnLst>
                                    <p:set>
                                      <p:cBhvr>
                                        <p:cTn id="209" dur="1" fill="hold">
                                          <p:stCondLst>
                                            <p:cond delay="0"/>
                                          </p:stCondLst>
                                        </p:cTn>
                                        <p:tgtEl>
                                          <p:spTgt spid="353501"/>
                                        </p:tgtEl>
                                        <p:attrNameLst>
                                          <p:attrName>style.visibility</p:attrName>
                                        </p:attrNameLst>
                                      </p:cBhvr>
                                      <p:to>
                                        <p:strVal val="visible"/>
                                      </p:to>
                                    </p:set>
                                  </p:childTnLst>
                                </p:cTn>
                              </p:par>
                              <p:par>
                                <p:cTn id="210" presetID="1" presetClass="entr" presetSubtype="0" fill="hold" grpId="0" nodeType="withEffect">
                                  <p:stCondLst>
                                    <p:cond delay="0"/>
                                  </p:stCondLst>
                                  <p:childTnLst>
                                    <p:set>
                                      <p:cBhvr>
                                        <p:cTn id="211" dur="1" fill="hold">
                                          <p:stCondLst>
                                            <p:cond delay="0"/>
                                          </p:stCondLst>
                                        </p:cTn>
                                        <p:tgtEl>
                                          <p:spTgt spid="353503"/>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353504"/>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353505"/>
                                        </p:tgtEl>
                                        <p:attrNameLst>
                                          <p:attrName>style.visibility</p:attrName>
                                        </p:attrNameLst>
                                      </p:cBhvr>
                                      <p:to>
                                        <p:strVal val="visible"/>
                                      </p:to>
                                    </p:set>
                                  </p:childTnLst>
                                </p:cTn>
                              </p:par>
                              <p:par>
                                <p:cTn id="216" presetID="27" presetClass="emph" presetSubtype="0" repeatCount="5000" fill="hold" grpId="1" nodeType="withEffect">
                                  <p:stCondLst>
                                    <p:cond delay="0"/>
                                  </p:stCondLst>
                                  <p:childTnLst>
                                    <p:animClr clrSpc="rgb" dir="cw">
                                      <p:cBhvr override="childStyle">
                                        <p:cTn id="217" dur="500" autoRev="1" fill="hold"/>
                                        <p:tgtEl>
                                          <p:spTgt spid="353499"/>
                                        </p:tgtEl>
                                        <p:attrNameLst>
                                          <p:attrName>style.color</p:attrName>
                                        </p:attrNameLst>
                                      </p:cBhvr>
                                      <p:to>
                                        <a:schemeClr val="bg1"/>
                                      </p:to>
                                    </p:animClr>
                                    <p:animClr clrSpc="rgb" dir="cw">
                                      <p:cBhvr>
                                        <p:cTn id="218" dur="500" autoRev="1" fill="hold"/>
                                        <p:tgtEl>
                                          <p:spTgt spid="353499"/>
                                        </p:tgtEl>
                                        <p:attrNameLst>
                                          <p:attrName>fillcolor</p:attrName>
                                        </p:attrNameLst>
                                      </p:cBhvr>
                                      <p:to>
                                        <a:schemeClr val="bg1"/>
                                      </p:to>
                                    </p:animClr>
                                    <p:set>
                                      <p:cBhvr>
                                        <p:cTn id="219" dur="500" autoRev="1" fill="hold"/>
                                        <p:tgtEl>
                                          <p:spTgt spid="353499"/>
                                        </p:tgtEl>
                                        <p:attrNameLst>
                                          <p:attrName>fill.type</p:attrName>
                                        </p:attrNameLst>
                                      </p:cBhvr>
                                      <p:to>
                                        <p:strVal val="solid"/>
                                      </p:to>
                                    </p:set>
                                    <p:set>
                                      <p:cBhvr>
                                        <p:cTn id="220" dur="500" autoRev="1" fill="hold"/>
                                        <p:tgtEl>
                                          <p:spTgt spid="353499"/>
                                        </p:tgtEl>
                                        <p:attrNameLst>
                                          <p:attrName>fill.on</p:attrName>
                                        </p:attrNameLst>
                                      </p:cBhvr>
                                      <p:to>
                                        <p:strVal val="true"/>
                                      </p:to>
                                    </p:set>
                                  </p:childTnLst>
                                  <p:subTnLst>
                                    <p:set>
                                      <p:cBhvr override="childStyle">
                                        <p:cTn dur="1" fill="hold" display="0" masterRel="sameClick" afterEffect="1">
                                          <p:stCondLst>
                                            <p:cond evt="end" delay="0">
                                              <p:tn val="216"/>
                                            </p:cond>
                                          </p:stCondLst>
                                        </p:cTn>
                                        <p:tgtEl>
                                          <p:spTgt spid="353499"/>
                                        </p:tgtEl>
                                        <p:attrNameLst>
                                          <p:attrName>style.visibility</p:attrName>
                                        </p:attrNameLst>
                                      </p:cBhvr>
                                      <p:to>
                                        <p:strVal val="hidden"/>
                                      </p:to>
                                    </p:set>
                                  </p:subTnLst>
                                </p:cTn>
                              </p:par>
                              <p:par>
                                <p:cTn id="221" presetID="1" presetClass="exit" presetSubtype="0" fill="hold" grpId="1" nodeType="withEffect">
                                  <p:stCondLst>
                                    <p:cond delay="0"/>
                                  </p:stCondLst>
                                  <p:childTnLst>
                                    <p:set>
                                      <p:cBhvr>
                                        <p:cTn id="222" dur="1" fill="hold">
                                          <p:stCondLst>
                                            <p:cond delay="0"/>
                                          </p:stCondLst>
                                        </p:cTn>
                                        <p:tgtEl>
                                          <p:spTgt spid="353492"/>
                                        </p:tgtEl>
                                        <p:attrNameLst>
                                          <p:attrName>style.visibility</p:attrName>
                                        </p:attrNameLst>
                                      </p:cBhvr>
                                      <p:to>
                                        <p:strVal val="hidden"/>
                                      </p:to>
                                    </p:set>
                                  </p:childTnLst>
                                </p:cTn>
                              </p:par>
                              <p:par>
                                <p:cTn id="223" presetID="27" presetClass="emph" presetSubtype="0" repeatCount="5000" fill="hold" grpId="1" nodeType="withEffect">
                                  <p:stCondLst>
                                    <p:cond delay="100"/>
                                  </p:stCondLst>
                                  <p:childTnLst>
                                    <p:animClr clrSpc="rgb" dir="cw">
                                      <p:cBhvr override="childStyle">
                                        <p:cTn id="224" dur="500" autoRev="1" fill="hold"/>
                                        <p:tgtEl>
                                          <p:spTgt spid="353500"/>
                                        </p:tgtEl>
                                        <p:attrNameLst>
                                          <p:attrName>style.color</p:attrName>
                                        </p:attrNameLst>
                                      </p:cBhvr>
                                      <p:to>
                                        <a:schemeClr val="bg1"/>
                                      </p:to>
                                    </p:animClr>
                                    <p:animClr clrSpc="rgb" dir="cw">
                                      <p:cBhvr>
                                        <p:cTn id="225" dur="500" autoRev="1" fill="hold"/>
                                        <p:tgtEl>
                                          <p:spTgt spid="353500"/>
                                        </p:tgtEl>
                                        <p:attrNameLst>
                                          <p:attrName>fillcolor</p:attrName>
                                        </p:attrNameLst>
                                      </p:cBhvr>
                                      <p:to>
                                        <a:schemeClr val="bg1"/>
                                      </p:to>
                                    </p:animClr>
                                    <p:set>
                                      <p:cBhvr>
                                        <p:cTn id="226" dur="500" autoRev="1" fill="hold"/>
                                        <p:tgtEl>
                                          <p:spTgt spid="353500"/>
                                        </p:tgtEl>
                                        <p:attrNameLst>
                                          <p:attrName>fill.type</p:attrName>
                                        </p:attrNameLst>
                                      </p:cBhvr>
                                      <p:to>
                                        <p:strVal val="solid"/>
                                      </p:to>
                                    </p:set>
                                    <p:set>
                                      <p:cBhvr>
                                        <p:cTn id="227" dur="500" autoRev="1" fill="hold"/>
                                        <p:tgtEl>
                                          <p:spTgt spid="353500"/>
                                        </p:tgtEl>
                                        <p:attrNameLst>
                                          <p:attrName>fill.on</p:attrName>
                                        </p:attrNameLst>
                                      </p:cBhvr>
                                      <p:to>
                                        <p:strVal val="true"/>
                                      </p:to>
                                    </p:set>
                                  </p:childTnLst>
                                  <p:subTnLst>
                                    <p:set>
                                      <p:cBhvr override="childStyle">
                                        <p:cTn dur="1" fill="hold" display="0" masterRel="sameClick" afterEffect="1">
                                          <p:stCondLst>
                                            <p:cond evt="end" delay="0">
                                              <p:tn val="223"/>
                                            </p:cond>
                                          </p:stCondLst>
                                        </p:cTn>
                                        <p:tgtEl>
                                          <p:spTgt spid="353500"/>
                                        </p:tgtEl>
                                        <p:attrNameLst>
                                          <p:attrName>style.visibility</p:attrName>
                                        </p:attrNameLst>
                                      </p:cBhvr>
                                      <p:to>
                                        <p:strVal val="hidden"/>
                                      </p:to>
                                    </p:set>
                                  </p:subTnLst>
                                </p:cTn>
                              </p:par>
                              <p:par>
                                <p:cTn id="228" presetID="1" presetClass="exit" presetSubtype="0" fill="hold" grpId="1" nodeType="withEffect">
                                  <p:stCondLst>
                                    <p:cond delay="500"/>
                                  </p:stCondLst>
                                  <p:childTnLst>
                                    <p:set>
                                      <p:cBhvr>
                                        <p:cTn id="229" dur="1" fill="hold">
                                          <p:stCondLst>
                                            <p:cond delay="0"/>
                                          </p:stCondLst>
                                        </p:cTn>
                                        <p:tgtEl>
                                          <p:spTgt spid="353493"/>
                                        </p:tgtEl>
                                        <p:attrNameLst>
                                          <p:attrName>style.visibility</p:attrName>
                                        </p:attrNameLst>
                                      </p:cBhvr>
                                      <p:to>
                                        <p:strVal val="hidden"/>
                                      </p:to>
                                    </p:set>
                                  </p:childTnLst>
                                </p:cTn>
                              </p:par>
                              <p:par>
                                <p:cTn id="230" presetID="27" presetClass="emph" presetSubtype="0" repeatCount="5000" fill="hold" grpId="1" nodeType="withEffect">
                                  <p:stCondLst>
                                    <p:cond delay="200"/>
                                  </p:stCondLst>
                                  <p:childTnLst>
                                    <p:animClr clrSpc="rgb" dir="cw">
                                      <p:cBhvr override="childStyle">
                                        <p:cTn id="231" dur="500" autoRev="1" fill="hold"/>
                                        <p:tgtEl>
                                          <p:spTgt spid="353501"/>
                                        </p:tgtEl>
                                        <p:attrNameLst>
                                          <p:attrName>style.color</p:attrName>
                                        </p:attrNameLst>
                                      </p:cBhvr>
                                      <p:to>
                                        <a:schemeClr val="bg1"/>
                                      </p:to>
                                    </p:animClr>
                                    <p:animClr clrSpc="rgb" dir="cw">
                                      <p:cBhvr>
                                        <p:cTn id="232" dur="500" autoRev="1" fill="hold"/>
                                        <p:tgtEl>
                                          <p:spTgt spid="353501"/>
                                        </p:tgtEl>
                                        <p:attrNameLst>
                                          <p:attrName>fillcolor</p:attrName>
                                        </p:attrNameLst>
                                      </p:cBhvr>
                                      <p:to>
                                        <a:schemeClr val="bg1"/>
                                      </p:to>
                                    </p:animClr>
                                    <p:set>
                                      <p:cBhvr>
                                        <p:cTn id="233" dur="500" autoRev="1" fill="hold"/>
                                        <p:tgtEl>
                                          <p:spTgt spid="353501"/>
                                        </p:tgtEl>
                                        <p:attrNameLst>
                                          <p:attrName>fill.type</p:attrName>
                                        </p:attrNameLst>
                                      </p:cBhvr>
                                      <p:to>
                                        <p:strVal val="solid"/>
                                      </p:to>
                                    </p:set>
                                    <p:set>
                                      <p:cBhvr>
                                        <p:cTn id="234" dur="500" autoRev="1" fill="hold"/>
                                        <p:tgtEl>
                                          <p:spTgt spid="353501"/>
                                        </p:tgtEl>
                                        <p:attrNameLst>
                                          <p:attrName>fill.on</p:attrName>
                                        </p:attrNameLst>
                                      </p:cBhvr>
                                      <p:to>
                                        <p:strVal val="true"/>
                                      </p:to>
                                    </p:set>
                                  </p:childTnLst>
                                  <p:subTnLst>
                                    <p:set>
                                      <p:cBhvr override="childStyle">
                                        <p:cTn dur="1" fill="hold" display="0" masterRel="sameClick" afterEffect="1">
                                          <p:stCondLst>
                                            <p:cond evt="end" delay="0">
                                              <p:tn val="230"/>
                                            </p:cond>
                                          </p:stCondLst>
                                        </p:cTn>
                                        <p:tgtEl>
                                          <p:spTgt spid="353501"/>
                                        </p:tgtEl>
                                        <p:attrNameLst>
                                          <p:attrName>style.visibility</p:attrName>
                                        </p:attrNameLst>
                                      </p:cBhvr>
                                      <p:to>
                                        <p:strVal val="hidden"/>
                                      </p:to>
                                    </p:set>
                                  </p:subTnLst>
                                </p:cTn>
                              </p:par>
                              <p:par>
                                <p:cTn id="235" presetID="1" presetClass="exit" presetSubtype="0" fill="hold" grpId="1" nodeType="withEffect">
                                  <p:stCondLst>
                                    <p:cond delay="1300"/>
                                  </p:stCondLst>
                                  <p:childTnLst>
                                    <p:set>
                                      <p:cBhvr>
                                        <p:cTn id="236" dur="1" fill="hold">
                                          <p:stCondLst>
                                            <p:cond delay="0"/>
                                          </p:stCondLst>
                                        </p:cTn>
                                        <p:tgtEl>
                                          <p:spTgt spid="353494"/>
                                        </p:tgtEl>
                                        <p:attrNameLst>
                                          <p:attrName>style.visibility</p:attrName>
                                        </p:attrNameLst>
                                      </p:cBhvr>
                                      <p:to>
                                        <p:strVal val="hidden"/>
                                      </p:to>
                                    </p:set>
                                  </p:childTnLst>
                                </p:cTn>
                              </p:par>
                              <p:par>
                                <p:cTn id="237" presetID="27" presetClass="emph" presetSubtype="0" repeatCount="5000" fill="hold" grpId="1" nodeType="withEffect">
                                  <p:stCondLst>
                                    <p:cond delay="300"/>
                                  </p:stCondLst>
                                  <p:childTnLst>
                                    <p:animClr clrSpc="rgb" dir="cw">
                                      <p:cBhvr override="childStyle">
                                        <p:cTn id="238" dur="500" autoRev="1" fill="hold"/>
                                        <p:tgtEl>
                                          <p:spTgt spid="353502"/>
                                        </p:tgtEl>
                                        <p:attrNameLst>
                                          <p:attrName>style.color</p:attrName>
                                        </p:attrNameLst>
                                      </p:cBhvr>
                                      <p:to>
                                        <a:schemeClr val="bg1"/>
                                      </p:to>
                                    </p:animClr>
                                    <p:animClr clrSpc="rgb" dir="cw">
                                      <p:cBhvr>
                                        <p:cTn id="239" dur="500" autoRev="1" fill="hold"/>
                                        <p:tgtEl>
                                          <p:spTgt spid="353502"/>
                                        </p:tgtEl>
                                        <p:attrNameLst>
                                          <p:attrName>fillcolor</p:attrName>
                                        </p:attrNameLst>
                                      </p:cBhvr>
                                      <p:to>
                                        <a:schemeClr val="bg1"/>
                                      </p:to>
                                    </p:animClr>
                                    <p:set>
                                      <p:cBhvr>
                                        <p:cTn id="240" dur="500" autoRev="1" fill="hold"/>
                                        <p:tgtEl>
                                          <p:spTgt spid="353502"/>
                                        </p:tgtEl>
                                        <p:attrNameLst>
                                          <p:attrName>fill.type</p:attrName>
                                        </p:attrNameLst>
                                      </p:cBhvr>
                                      <p:to>
                                        <p:strVal val="solid"/>
                                      </p:to>
                                    </p:set>
                                    <p:set>
                                      <p:cBhvr>
                                        <p:cTn id="241" dur="500" autoRev="1" fill="hold"/>
                                        <p:tgtEl>
                                          <p:spTgt spid="353502"/>
                                        </p:tgtEl>
                                        <p:attrNameLst>
                                          <p:attrName>fill.on</p:attrName>
                                        </p:attrNameLst>
                                      </p:cBhvr>
                                      <p:to>
                                        <p:strVal val="true"/>
                                      </p:to>
                                    </p:set>
                                  </p:childTnLst>
                                  <p:subTnLst>
                                    <p:set>
                                      <p:cBhvr override="childStyle">
                                        <p:cTn dur="1" fill="hold" display="0" masterRel="sameClick" afterEffect="1">
                                          <p:stCondLst>
                                            <p:cond evt="end" delay="0">
                                              <p:tn val="237"/>
                                            </p:cond>
                                          </p:stCondLst>
                                        </p:cTn>
                                        <p:tgtEl>
                                          <p:spTgt spid="353502"/>
                                        </p:tgtEl>
                                        <p:attrNameLst>
                                          <p:attrName>style.visibility</p:attrName>
                                        </p:attrNameLst>
                                      </p:cBhvr>
                                      <p:to>
                                        <p:strVal val="hidden"/>
                                      </p:to>
                                    </p:set>
                                  </p:subTnLst>
                                </p:cTn>
                              </p:par>
                              <p:par>
                                <p:cTn id="242" presetID="1" presetClass="exit" presetSubtype="0" fill="hold" grpId="1" nodeType="withEffect">
                                  <p:stCondLst>
                                    <p:cond delay="2200"/>
                                  </p:stCondLst>
                                  <p:childTnLst>
                                    <p:set>
                                      <p:cBhvr>
                                        <p:cTn id="243" dur="1" fill="hold">
                                          <p:stCondLst>
                                            <p:cond delay="0"/>
                                          </p:stCondLst>
                                        </p:cTn>
                                        <p:tgtEl>
                                          <p:spTgt spid="353495"/>
                                        </p:tgtEl>
                                        <p:attrNameLst>
                                          <p:attrName>style.visibility</p:attrName>
                                        </p:attrNameLst>
                                      </p:cBhvr>
                                      <p:to>
                                        <p:strVal val="hidden"/>
                                      </p:to>
                                    </p:set>
                                  </p:childTnLst>
                                </p:cTn>
                              </p:par>
                              <p:par>
                                <p:cTn id="244" presetID="27" presetClass="emph" presetSubtype="0" repeatCount="5000" fill="hold" grpId="1" nodeType="withEffect">
                                  <p:stCondLst>
                                    <p:cond delay="400"/>
                                  </p:stCondLst>
                                  <p:childTnLst>
                                    <p:animClr clrSpc="rgb" dir="cw">
                                      <p:cBhvr override="childStyle">
                                        <p:cTn id="245" dur="500" autoRev="1" fill="hold"/>
                                        <p:tgtEl>
                                          <p:spTgt spid="353503"/>
                                        </p:tgtEl>
                                        <p:attrNameLst>
                                          <p:attrName>style.color</p:attrName>
                                        </p:attrNameLst>
                                      </p:cBhvr>
                                      <p:to>
                                        <a:schemeClr val="bg1"/>
                                      </p:to>
                                    </p:animClr>
                                    <p:animClr clrSpc="rgb" dir="cw">
                                      <p:cBhvr>
                                        <p:cTn id="246" dur="500" autoRev="1" fill="hold"/>
                                        <p:tgtEl>
                                          <p:spTgt spid="353503"/>
                                        </p:tgtEl>
                                        <p:attrNameLst>
                                          <p:attrName>fillcolor</p:attrName>
                                        </p:attrNameLst>
                                      </p:cBhvr>
                                      <p:to>
                                        <a:schemeClr val="bg1"/>
                                      </p:to>
                                    </p:animClr>
                                    <p:set>
                                      <p:cBhvr>
                                        <p:cTn id="247" dur="500" autoRev="1" fill="hold"/>
                                        <p:tgtEl>
                                          <p:spTgt spid="353503"/>
                                        </p:tgtEl>
                                        <p:attrNameLst>
                                          <p:attrName>fill.type</p:attrName>
                                        </p:attrNameLst>
                                      </p:cBhvr>
                                      <p:to>
                                        <p:strVal val="solid"/>
                                      </p:to>
                                    </p:set>
                                    <p:set>
                                      <p:cBhvr>
                                        <p:cTn id="248" dur="500" autoRev="1" fill="hold"/>
                                        <p:tgtEl>
                                          <p:spTgt spid="353503"/>
                                        </p:tgtEl>
                                        <p:attrNameLst>
                                          <p:attrName>fill.on</p:attrName>
                                        </p:attrNameLst>
                                      </p:cBhvr>
                                      <p:to>
                                        <p:strVal val="true"/>
                                      </p:to>
                                    </p:set>
                                  </p:childTnLst>
                                  <p:subTnLst>
                                    <p:set>
                                      <p:cBhvr override="childStyle">
                                        <p:cTn dur="1" fill="hold" display="0" masterRel="sameClick" afterEffect="1">
                                          <p:stCondLst>
                                            <p:cond evt="end" delay="0">
                                              <p:tn val="244"/>
                                            </p:cond>
                                          </p:stCondLst>
                                        </p:cTn>
                                        <p:tgtEl>
                                          <p:spTgt spid="353503"/>
                                        </p:tgtEl>
                                        <p:attrNameLst>
                                          <p:attrName>style.visibility</p:attrName>
                                        </p:attrNameLst>
                                      </p:cBhvr>
                                      <p:to>
                                        <p:strVal val="hidden"/>
                                      </p:to>
                                    </p:set>
                                  </p:subTnLst>
                                </p:cTn>
                              </p:par>
                              <p:par>
                                <p:cTn id="249" presetID="1" presetClass="exit" presetSubtype="0" fill="hold" grpId="1" nodeType="withEffect">
                                  <p:stCondLst>
                                    <p:cond delay="3000"/>
                                  </p:stCondLst>
                                  <p:childTnLst>
                                    <p:set>
                                      <p:cBhvr>
                                        <p:cTn id="250" dur="1" fill="hold">
                                          <p:stCondLst>
                                            <p:cond delay="0"/>
                                          </p:stCondLst>
                                        </p:cTn>
                                        <p:tgtEl>
                                          <p:spTgt spid="353496"/>
                                        </p:tgtEl>
                                        <p:attrNameLst>
                                          <p:attrName>style.visibility</p:attrName>
                                        </p:attrNameLst>
                                      </p:cBhvr>
                                      <p:to>
                                        <p:strVal val="hidden"/>
                                      </p:to>
                                    </p:set>
                                  </p:childTnLst>
                                </p:cTn>
                              </p:par>
                              <p:par>
                                <p:cTn id="251" presetID="27" presetClass="emph" presetSubtype="0" repeatCount="5000" fill="hold" grpId="1" nodeType="withEffect">
                                  <p:stCondLst>
                                    <p:cond delay="0"/>
                                  </p:stCondLst>
                                  <p:childTnLst>
                                    <p:animClr clrSpc="rgb" dir="cw">
                                      <p:cBhvr override="childStyle">
                                        <p:cTn id="252" dur="500" autoRev="1" fill="hold"/>
                                        <p:tgtEl>
                                          <p:spTgt spid="353504"/>
                                        </p:tgtEl>
                                        <p:attrNameLst>
                                          <p:attrName>style.color</p:attrName>
                                        </p:attrNameLst>
                                      </p:cBhvr>
                                      <p:to>
                                        <a:schemeClr val="bg1"/>
                                      </p:to>
                                    </p:animClr>
                                    <p:animClr clrSpc="rgb" dir="cw">
                                      <p:cBhvr>
                                        <p:cTn id="253" dur="500" autoRev="1" fill="hold"/>
                                        <p:tgtEl>
                                          <p:spTgt spid="353504"/>
                                        </p:tgtEl>
                                        <p:attrNameLst>
                                          <p:attrName>fillcolor</p:attrName>
                                        </p:attrNameLst>
                                      </p:cBhvr>
                                      <p:to>
                                        <a:schemeClr val="bg1"/>
                                      </p:to>
                                    </p:animClr>
                                    <p:set>
                                      <p:cBhvr>
                                        <p:cTn id="254" dur="500" autoRev="1" fill="hold"/>
                                        <p:tgtEl>
                                          <p:spTgt spid="353504"/>
                                        </p:tgtEl>
                                        <p:attrNameLst>
                                          <p:attrName>fill.type</p:attrName>
                                        </p:attrNameLst>
                                      </p:cBhvr>
                                      <p:to>
                                        <p:strVal val="solid"/>
                                      </p:to>
                                    </p:set>
                                    <p:set>
                                      <p:cBhvr>
                                        <p:cTn id="255" dur="500" autoRev="1" fill="hold"/>
                                        <p:tgtEl>
                                          <p:spTgt spid="353504"/>
                                        </p:tgtEl>
                                        <p:attrNameLst>
                                          <p:attrName>fill.on</p:attrName>
                                        </p:attrNameLst>
                                      </p:cBhvr>
                                      <p:to>
                                        <p:strVal val="true"/>
                                      </p:to>
                                    </p:set>
                                  </p:childTnLst>
                                  <p:subTnLst>
                                    <p:set>
                                      <p:cBhvr override="childStyle">
                                        <p:cTn dur="1" fill="hold" display="0" masterRel="sameClick" afterEffect="1">
                                          <p:stCondLst>
                                            <p:cond evt="end" delay="0">
                                              <p:tn val="251"/>
                                            </p:cond>
                                          </p:stCondLst>
                                        </p:cTn>
                                        <p:tgtEl>
                                          <p:spTgt spid="353504"/>
                                        </p:tgtEl>
                                        <p:attrNameLst>
                                          <p:attrName>style.visibility</p:attrName>
                                        </p:attrNameLst>
                                      </p:cBhvr>
                                      <p:to>
                                        <p:strVal val="hidden"/>
                                      </p:to>
                                    </p:set>
                                  </p:subTnLst>
                                </p:cTn>
                              </p:par>
                              <p:par>
                                <p:cTn id="256" presetID="1" presetClass="exit" presetSubtype="0" fill="hold" grpId="1" nodeType="withEffect">
                                  <p:stCondLst>
                                    <p:cond delay="3800"/>
                                  </p:stCondLst>
                                  <p:childTnLst>
                                    <p:set>
                                      <p:cBhvr>
                                        <p:cTn id="257" dur="1" fill="hold">
                                          <p:stCondLst>
                                            <p:cond delay="0"/>
                                          </p:stCondLst>
                                        </p:cTn>
                                        <p:tgtEl>
                                          <p:spTgt spid="353497"/>
                                        </p:tgtEl>
                                        <p:attrNameLst>
                                          <p:attrName>style.visibility</p:attrName>
                                        </p:attrNameLst>
                                      </p:cBhvr>
                                      <p:to>
                                        <p:strVal val="hidden"/>
                                      </p:to>
                                    </p:set>
                                  </p:childTnLst>
                                </p:cTn>
                              </p:par>
                              <p:par>
                                <p:cTn id="258" presetID="27" presetClass="emph" presetSubtype="0" repeatCount="5000" fill="hold" grpId="1" nodeType="withEffect">
                                  <p:stCondLst>
                                    <p:cond delay="100"/>
                                  </p:stCondLst>
                                  <p:childTnLst>
                                    <p:animClr clrSpc="rgb" dir="cw">
                                      <p:cBhvr override="childStyle">
                                        <p:cTn id="259" dur="500" autoRev="1" fill="hold"/>
                                        <p:tgtEl>
                                          <p:spTgt spid="353505"/>
                                        </p:tgtEl>
                                        <p:attrNameLst>
                                          <p:attrName>style.color</p:attrName>
                                        </p:attrNameLst>
                                      </p:cBhvr>
                                      <p:to>
                                        <a:schemeClr val="bg1"/>
                                      </p:to>
                                    </p:animClr>
                                    <p:animClr clrSpc="rgb" dir="cw">
                                      <p:cBhvr>
                                        <p:cTn id="260" dur="500" autoRev="1" fill="hold"/>
                                        <p:tgtEl>
                                          <p:spTgt spid="353505"/>
                                        </p:tgtEl>
                                        <p:attrNameLst>
                                          <p:attrName>fillcolor</p:attrName>
                                        </p:attrNameLst>
                                      </p:cBhvr>
                                      <p:to>
                                        <a:schemeClr val="bg1"/>
                                      </p:to>
                                    </p:animClr>
                                    <p:set>
                                      <p:cBhvr>
                                        <p:cTn id="261" dur="500" autoRev="1" fill="hold"/>
                                        <p:tgtEl>
                                          <p:spTgt spid="353505"/>
                                        </p:tgtEl>
                                        <p:attrNameLst>
                                          <p:attrName>fill.type</p:attrName>
                                        </p:attrNameLst>
                                      </p:cBhvr>
                                      <p:to>
                                        <p:strVal val="solid"/>
                                      </p:to>
                                    </p:set>
                                    <p:set>
                                      <p:cBhvr>
                                        <p:cTn id="262" dur="500" autoRev="1" fill="hold"/>
                                        <p:tgtEl>
                                          <p:spTgt spid="353505"/>
                                        </p:tgtEl>
                                        <p:attrNameLst>
                                          <p:attrName>fill.on</p:attrName>
                                        </p:attrNameLst>
                                      </p:cBhvr>
                                      <p:to>
                                        <p:strVal val="true"/>
                                      </p:to>
                                    </p:set>
                                  </p:childTnLst>
                                  <p:subTnLst>
                                    <p:set>
                                      <p:cBhvr override="childStyle">
                                        <p:cTn dur="1" fill="hold" display="0" masterRel="sameClick" afterEffect="1">
                                          <p:stCondLst>
                                            <p:cond evt="end" delay="0">
                                              <p:tn val="258"/>
                                            </p:cond>
                                          </p:stCondLst>
                                        </p:cTn>
                                        <p:tgtEl>
                                          <p:spTgt spid="353505"/>
                                        </p:tgtEl>
                                        <p:attrNameLst>
                                          <p:attrName>style.visibility</p:attrName>
                                        </p:attrNameLst>
                                      </p:cBhvr>
                                      <p:to>
                                        <p:strVal val="hidden"/>
                                      </p:to>
                                    </p:set>
                                  </p:subTnLst>
                                </p:cTn>
                              </p:par>
                              <p:par>
                                <p:cTn id="263" presetID="1" presetClass="exit" presetSubtype="0" fill="hold" grpId="1" nodeType="withEffect">
                                  <p:stCondLst>
                                    <p:cond delay="4600"/>
                                  </p:stCondLst>
                                  <p:childTnLst>
                                    <p:set>
                                      <p:cBhvr>
                                        <p:cTn id="264" dur="1" fill="hold">
                                          <p:stCondLst>
                                            <p:cond delay="0"/>
                                          </p:stCondLst>
                                        </p:cTn>
                                        <p:tgtEl>
                                          <p:spTgt spid="353498"/>
                                        </p:tgtEl>
                                        <p:attrNameLst>
                                          <p:attrName>style.visibility</p:attrName>
                                        </p:attrNameLst>
                                      </p:cBhvr>
                                      <p:to>
                                        <p:strVal val="hidden"/>
                                      </p:to>
                                    </p:set>
                                  </p:childTnLst>
                                </p:cTn>
                              </p:par>
                              <p:par>
                                <p:cTn id="265" presetID="42" presetClass="path" presetSubtype="0" accel="50000" decel="50000" fill="hold" grpId="0" nodeType="withEffect">
                                  <p:stCondLst>
                                    <p:cond delay="0"/>
                                  </p:stCondLst>
                                  <p:childTnLst>
                                    <p:animMotion origin="layout" path="M -1.11111E-6 1.85185E-6 L -1.11111E-6 0.04444 " pathEditMode="relative" rAng="0" ptsTypes="AA">
                                      <p:cBhvr>
                                        <p:cTn id="266" dur="2000" fill="hold"/>
                                        <p:tgtEl>
                                          <p:spTgt spid="353440"/>
                                        </p:tgtEl>
                                        <p:attrNameLst>
                                          <p:attrName>ppt_x</p:attrName>
                                          <p:attrName>ppt_y</p:attrName>
                                        </p:attrNameLst>
                                      </p:cBhvr>
                                      <p:rCtr x="0" y="2222"/>
                                    </p:animMotion>
                                  </p:childTnLst>
                                </p:cTn>
                              </p:par>
                              <p:par>
                                <p:cTn id="267" presetID="42" presetClass="path" presetSubtype="0" accel="50000" decel="50000" fill="hold" grpId="0" nodeType="withEffect">
                                  <p:stCondLst>
                                    <p:cond delay="0"/>
                                  </p:stCondLst>
                                  <p:childTnLst>
                                    <p:animMotion origin="layout" path="M -2.5E-6 1.85185E-6 L -0.00052 0.01528 " pathEditMode="relative" rAng="0" ptsTypes="AA">
                                      <p:cBhvr>
                                        <p:cTn id="268" dur="2000" fill="hold"/>
                                        <p:tgtEl>
                                          <p:spTgt spid="353439"/>
                                        </p:tgtEl>
                                        <p:attrNameLst>
                                          <p:attrName>ppt_x</p:attrName>
                                          <p:attrName>ppt_y</p:attrName>
                                        </p:attrNameLst>
                                      </p:cBhvr>
                                      <p:rCtr x="-35" y="764"/>
                                    </p:animMotion>
                                  </p:childTnLst>
                                </p:cTn>
                              </p:par>
                              <p:par>
                                <p:cTn id="269" presetID="64" presetClass="path" presetSubtype="0" fill="hold" grpId="0" nodeType="withEffect">
                                  <p:stCondLst>
                                    <p:cond delay="0"/>
                                  </p:stCondLst>
                                  <p:childTnLst>
                                    <p:animMotion origin="layout" path="M 5E-6 3.7037E-7 L 0.00105 -0.04097 " pathEditMode="relative" rAng="0" ptsTypes="AA">
                                      <p:cBhvr>
                                        <p:cTn id="270" dur="2000" fill="hold"/>
                                        <p:tgtEl>
                                          <p:spTgt spid="353446"/>
                                        </p:tgtEl>
                                        <p:attrNameLst>
                                          <p:attrName>ppt_x</p:attrName>
                                          <p:attrName>ppt_y</p:attrName>
                                        </p:attrNameLst>
                                      </p:cBhvr>
                                      <p:rCtr x="52" y="-2060"/>
                                    </p:animMotion>
                                  </p:childTnLst>
                                </p:cTn>
                              </p:par>
                              <p:par>
                                <p:cTn id="271" presetID="42" presetClass="path" presetSubtype="0" accel="50000" decel="50000" fill="hold" grpId="0" nodeType="withEffect">
                                  <p:stCondLst>
                                    <p:cond delay="200"/>
                                  </p:stCondLst>
                                  <p:childTnLst>
                                    <p:animMotion origin="layout" path="M 4.16667E-6 4.44444E-6 L 4.16667E-6 0.03333 " pathEditMode="relative" rAng="0" ptsTypes="AA">
                                      <p:cBhvr>
                                        <p:cTn id="272" dur="2000" fill="hold"/>
                                        <p:tgtEl>
                                          <p:spTgt spid="353441"/>
                                        </p:tgtEl>
                                        <p:attrNameLst>
                                          <p:attrName>ppt_x</p:attrName>
                                          <p:attrName>ppt_y</p:attrName>
                                        </p:attrNameLst>
                                      </p:cBhvr>
                                      <p:rCtr x="0" y="1667"/>
                                    </p:animMotion>
                                  </p:childTnLst>
                                </p:cTn>
                              </p:par>
                              <p:par>
                                <p:cTn id="273" presetID="42" presetClass="path" presetSubtype="0" accel="50000" decel="50000" fill="hold" grpId="0" nodeType="withEffect">
                                  <p:stCondLst>
                                    <p:cond delay="400"/>
                                  </p:stCondLst>
                                  <p:childTnLst>
                                    <p:animMotion origin="layout" path="M -2.5E-6 1.85185E-6 L -0.00052 0.01528 " pathEditMode="relative" rAng="0" ptsTypes="AA">
                                      <p:cBhvr>
                                        <p:cTn id="274" dur="2000" fill="hold"/>
                                        <p:tgtEl>
                                          <p:spTgt spid="353450"/>
                                        </p:tgtEl>
                                        <p:attrNameLst>
                                          <p:attrName>ppt_x</p:attrName>
                                          <p:attrName>ppt_y</p:attrName>
                                        </p:attrNameLst>
                                      </p:cBhvr>
                                      <p:rCtr x="-35" y="764"/>
                                    </p:animMotion>
                                  </p:childTnLst>
                                </p:cTn>
                              </p:par>
                              <p:par>
                                <p:cTn id="275" presetID="64" presetClass="path" presetSubtype="0" fill="hold" grpId="0" nodeType="withEffect">
                                  <p:stCondLst>
                                    <p:cond delay="600"/>
                                  </p:stCondLst>
                                  <p:childTnLst>
                                    <p:animMotion origin="layout" path="M -3.61111E-6 4.07407E-6 L -3.61111E-6 -0.02431 " pathEditMode="relative" rAng="0" ptsTypes="AA">
                                      <p:cBhvr>
                                        <p:cTn id="276" dur="2000" fill="hold"/>
                                        <p:tgtEl>
                                          <p:spTgt spid="353449"/>
                                        </p:tgtEl>
                                        <p:attrNameLst>
                                          <p:attrName>ppt_x</p:attrName>
                                          <p:attrName>ppt_y</p:attrName>
                                        </p:attrNameLst>
                                      </p:cBhvr>
                                      <p:rCtr x="0" y="-1227"/>
                                    </p:animMotion>
                                  </p:childTnLst>
                                </p:cTn>
                              </p:par>
                              <p:par>
                                <p:cTn id="277" presetID="42" presetClass="path" presetSubtype="0" accel="50000" decel="50000" fill="hold" grpId="0" nodeType="withEffect">
                                  <p:stCondLst>
                                    <p:cond delay="600"/>
                                  </p:stCondLst>
                                  <p:childTnLst>
                                    <p:animMotion origin="layout" path="M -3.61111E-6 -1.11022E-16 L -3.61111E-6 0.04444 " pathEditMode="relative" rAng="0" ptsTypes="AA">
                                      <p:cBhvr>
                                        <p:cTn id="278" dur="2000" fill="hold"/>
                                        <p:tgtEl>
                                          <p:spTgt spid="353464"/>
                                        </p:tgtEl>
                                        <p:attrNameLst>
                                          <p:attrName>ppt_x</p:attrName>
                                          <p:attrName>ppt_y</p:attrName>
                                        </p:attrNameLst>
                                      </p:cBhvr>
                                      <p:rCtr x="0" y="2222"/>
                                    </p:animMotion>
                                  </p:childTnLst>
                                </p:cTn>
                              </p:par>
                              <p:par>
                                <p:cTn id="279" presetID="64" presetClass="path" presetSubtype="0" fill="hold" grpId="0" nodeType="withEffect">
                                  <p:stCondLst>
                                    <p:cond delay="800"/>
                                  </p:stCondLst>
                                  <p:childTnLst>
                                    <p:animMotion origin="layout" path="M -2.22222E-6 -4.81481E-6 L -2.22222E-6 -0.01412 " pathEditMode="relative" rAng="0" ptsTypes="AA">
                                      <p:cBhvr>
                                        <p:cTn id="280" dur="2000" fill="hold"/>
                                        <p:tgtEl>
                                          <p:spTgt spid="353451"/>
                                        </p:tgtEl>
                                        <p:attrNameLst>
                                          <p:attrName>ppt_x</p:attrName>
                                          <p:attrName>ppt_y</p:attrName>
                                        </p:attrNameLst>
                                      </p:cBhvr>
                                      <p:rCtr x="0" y="-718"/>
                                    </p:animMotion>
                                  </p:childTnLst>
                                </p:cTn>
                              </p:par>
                              <p:par>
                                <p:cTn id="281" presetID="64" presetClass="path" presetSubtype="0" fill="hold" grpId="0" nodeType="withEffect">
                                  <p:stCondLst>
                                    <p:cond delay="1000"/>
                                  </p:stCondLst>
                                  <p:childTnLst>
                                    <p:animMotion origin="layout" path="M 5E-6 3.7037E-7 L 0.00105 -0.04097 " pathEditMode="relative" rAng="0" ptsTypes="AA">
                                      <p:cBhvr>
                                        <p:cTn id="282" dur="2000" fill="hold"/>
                                        <p:tgtEl>
                                          <p:spTgt spid="353452"/>
                                        </p:tgtEl>
                                        <p:attrNameLst>
                                          <p:attrName>ppt_x</p:attrName>
                                          <p:attrName>ppt_y</p:attrName>
                                        </p:attrNameLst>
                                      </p:cBhvr>
                                      <p:rCtr x="52" y="-2060"/>
                                    </p:animMotion>
                                  </p:childTnLst>
                                </p:cTn>
                              </p:par>
                              <p:par>
                                <p:cTn id="283" presetID="42" presetClass="path" presetSubtype="0" accel="50000" decel="50000" fill="hold" grpId="0" nodeType="withEffect">
                                  <p:stCondLst>
                                    <p:cond delay="1000"/>
                                  </p:stCondLst>
                                  <p:childTnLst>
                                    <p:animMotion origin="layout" path="M 4.16667E-6 4.44444E-6 L 4.16667E-6 0.03333 " pathEditMode="relative" rAng="0" ptsTypes="AA">
                                      <p:cBhvr>
                                        <p:cTn id="284" dur="2000" fill="hold"/>
                                        <p:tgtEl>
                                          <p:spTgt spid="353454"/>
                                        </p:tgtEl>
                                        <p:attrNameLst>
                                          <p:attrName>ppt_x</p:attrName>
                                          <p:attrName>ppt_y</p:attrName>
                                        </p:attrNameLst>
                                      </p:cBhvr>
                                      <p:rCtr x="0" y="1667"/>
                                    </p:animMotion>
                                  </p:childTnLst>
                                </p:cTn>
                              </p:par>
                              <p:par>
                                <p:cTn id="285" presetID="64" presetClass="path" presetSubtype="0" fill="hold" grpId="0" nodeType="withEffect">
                                  <p:stCondLst>
                                    <p:cond delay="1200"/>
                                  </p:stCondLst>
                                  <p:childTnLst>
                                    <p:animMotion origin="layout" path="M -3.61111E-6 4.07407E-6 L -3.61111E-6 -0.02431 " pathEditMode="relative" rAng="0" ptsTypes="AA">
                                      <p:cBhvr>
                                        <p:cTn id="286" dur="2000" fill="hold"/>
                                        <p:tgtEl>
                                          <p:spTgt spid="353453"/>
                                        </p:tgtEl>
                                        <p:attrNameLst>
                                          <p:attrName>ppt_x</p:attrName>
                                          <p:attrName>ppt_y</p:attrName>
                                        </p:attrNameLst>
                                      </p:cBhvr>
                                      <p:rCtr x="0" y="-1227"/>
                                    </p:animMotion>
                                  </p:childTnLst>
                                </p:cTn>
                              </p:par>
                              <p:par>
                                <p:cTn id="287" presetID="42" presetClass="path" presetSubtype="0" accel="50000" decel="50000" fill="hold" grpId="0" nodeType="withEffect">
                                  <p:stCondLst>
                                    <p:cond delay="1400"/>
                                  </p:stCondLst>
                                  <p:childTnLst>
                                    <p:animMotion origin="layout" path="M 4.16667E-6 4.44444E-6 L 4.16667E-6 0.03333 " pathEditMode="relative" rAng="0" ptsTypes="AA">
                                      <p:cBhvr>
                                        <p:cTn id="288" dur="2000" fill="hold"/>
                                        <p:tgtEl>
                                          <p:spTgt spid="353455"/>
                                        </p:tgtEl>
                                        <p:attrNameLst>
                                          <p:attrName>ppt_x</p:attrName>
                                          <p:attrName>ppt_y</p:attrName>
                                        </p:attrNameLst>
                                      </p:cBhvr>
                                      <p:rCtr x="0" y="1667"/>
                                    </p:animMotion>
                                  </p:childTnLst>
                                </p:cTn>
                              </p:par>
                              <p:par>
                                <p:cTn id="289" presetID="64" presetClass="path" presetSubtype="0" fill="hold" grpId="0" nodeType="withEffect">
                                  <p:stCondLst>
                                    <p:cond delay="1600"/>
                                  </p:stCondLst>
                                  <p:childTnLst>
                                    <p:animMotion origin="layout" path="M -1.38889E-6 3.7037E-7 L -1.38889E-6 -0.03218 " pathEditMode="relative" rAng="0" ptsTypes="AA">
                                      <p:cBhvr>
                                        <p:cTn id="290" dur="2000" fill="hold"/>
                                        <p:tgtEl>
                                          <p:spTgt spid="353456"/>
                                        </p:tgtEl>
                                        <p:attrNameLst>
                                          <p:attrName>ppt_x</p:attrName>
                                          <p:attrName>ppt_y</p:attrName>
                                        </p:attrNameLst>
                                      </p:cBhvr>
                                      <p:rCtr x="0" y="-1620"/>
                                    </p:animMotion>
                                  </p:childTnLst>
                                </p:cTn>
                              </p:par>
                              <p:par>
                                <p:cTn id="291" presetID="64" presetClass="path" presetSubtype="0" fill="hold" grpId="0" nodeType="withEffect">
                                  <p:stCondLst>
                                    <p:cond delay="1800"/>
                                  </p:stCondLst>
                                  <p:childTnLst>
                                    <p:animMotion origin="layout" path="M -2.22222E-6 -4.81481E-6 L -2.22222E-6 -0.01412 " pathEditMode="relative" rAng="0" ptsTypes="AA">
                                      <p:cBhvr>
                                        <p:cTn id="292" dur="2000" fill="hold"/>
                                        <p:tgtEl>
                                          <p:spTgt spid="353458"/>
                                        </p:tgtEl>
                                        <p:attrNameLst>
                                          <p:attrName>ppt_x</p:attrName>
                                          <p:attrName>ppt_y</p:attrName>
                                        </p:attrNameLst>
                                      </p:cBhvr>
                                      <p:rCtr x="0" y="-718"/>
                                    </p:animMotion>
                                  </p:childTnLst>
                                </p:cTn>
                              </p:par>
                              <p:par>
                                <p:cTn id="293" presetID="42" presetClass="path" presetSubtype="0" accel="50000" decel="50000" fill="hold" grpId="0" nodeType="withEffect">
                                  <p:stCondLst>
                                    <p:cond delay="2000"/>
                                  </p:stCondLst>
                                  <p:childTnLst>
                                    <p:animMotion origin="layout" path="M 5E-6 -2.59259E-6 L 5E-6 0.0257 " pathEditMode="relative" rAng="0" ptsTypes="AA">
                                      <p:cBhvr>
                                        <p:cTn id="294" dur="2000" fill="hold"/>
                                        <p:tgtEl>
                                          <p:spTgt spid="353457"/>
                                        </p:tgtEl>
                                        <p:attrNameLst>
                                          <p:attrName>ppt_x</p:attrName>
                                          <p:attrName>ppt_y</p:attrName>
                                        </p:attrNameLst>
                                      </p:cBhvr>
                                      <p:rCtr x="0" y="1273"/>
                                    </p:animMotion>
                                  </p:childTnLst>
                                </p:cTn>
                              </p:par>
                              <p:par>
                                <p:cTn id="295" presetID="64" presetClass="path" presetSubtype="0" fill="hold" grpId="0" nodeType="withEffect">
                                  <p:stCondLst>
                                    <p:cond delay="2200"/>
                                  </p:stCondLst>
                                  <p:childTnLst>
                                    <p:animMotion origin="layout" path="M 5E-6 3.7037E-7 L 0.00105 -0.04097 " pathEditMode="relative" rAng="0" ptsTypes="AA">
                                      <p:cBhvr>
                                        <p:cTn id="296" dur="2000" fill="hold"/>
                                        <p:tgtEl>
                                          <p:spTgt spid="353459"/>
                                        </p:tgtEl>
                                        <p:attrNameLst>
                                          <p:attrName>ppt_x</p:attrName>
                                          <p:attrName>ppt_y</p:attrName>
                                        </p:attrNameLst>
                                      </p:cBhvr>
                                      <p:rCtr x="52" y="-2060"/>
                                    </p:animMotion>
                                  </p:childTnLst>
                                </p:cTn>
                              </p:par>
                              <p:par>
                                <p:cTn id="297" presetID="42" presetClass="path" presetSubtype="0" accel="50000" decel="50000" fill="hold" grpId="0" nodeType="withEffect">
                                  <p:stCondLst>
                                    <p:cond delay="2400"/>
                                  </p:stCondLst>
                                  <p:childTnLst>
                                    <p:animMotion origin="layout" path="M -1.11111E-6 1.85185E-6 L -1.11111E-6 0.04444 " pathEditMode="relative" rAng="0" ptsTypes="AA">
                                      <p:cBhvr>
                                        <p:cTn id="298" dur="2000" fill="hold"/>
                                        <p:tgtEl>
                                          <p:spTgt spid="353460"/>
                                        </p:tgtEl>
                                        <p:attrNameLst>
                                          <p:attrName>ppt_x</p:attrName>
                                          <p:attrName>ppt_y</p:attrName>
                                        </p:attrNameLst>
                                      </p:cBhvr>
                                      <p:rCtr x="0" y="2222"/>
                                    </p:animMotion>
                                  </p:childTnLst>
                                </p:cTn>
                              </p:par>
                              <p:par>
                                <p:cTn id="299" presetID="42" presetClass="path" presetSubtype="0" accel="50000" decel="50000" fill="hold" grpId="0" nodeType="withEffect">
                                  <p:stCondLst>
                                    <p:cond delay="2600"/>
                                  </p:stCondLst>
                                  <p:childTnLst>
                                    <p:animMotion origin="layout" path="M -2.5E-6 1.85185E-6 L -0.00052 0.01528 " pathEditMode="relative" rAng="0" ptsTypes="AA">
                                      <p:cBhvr>
                                        <p:cTn id="300" dur="2000" fill="hold"/>
                                        <p:tgtEl>
                                          <p:spTgt spid="353461"/>
                                        </p:tgtEl>
                                        <p:attrNameLst>
                                          <p:attrName>ppt_x</p:attrName>
                                          <p:attrName>ppt_y</p:attrName>
                                        </p:attrNameLst>
                                      </p:cBhvr>
                                      <p:rCtr x="-35" y="764"/>
                                    </p:animMotion>
                                  </p:childTnLst>
                                </p:cTn>
                              </p:par>
                              <p:par>
                                <p:cTn id="301" presetID="64" presetClass="path" presetSubtype="0" fill="hold" grpId="0" nodeType="withEffect">
                                  <p:stCondLst>
                                    <p:cond delay="2800"/>
                                  </p:stCondLst>
                                  <p:childTnLst>
                                    <p:animMotion origin="layout" path="M -1.38889E-6 3.7037E-7 L -1.38889E-6 -0.03218 " pathEditMode="relative" rAng="0" ptsTypes="AA">
                                      <p:cBhvr>
                                        <p:cTn id="302" dur="2000" fill="hold"/>
                                        <p:tgtEl>
                                          <p:spTgt spid="353462"/>
                                        </p:tgtEl>
                                        <p:attrNameLst>
                                          <p:attrName>ppt_x</p:attrName>
                                          <p:attrName>ppt_y</p:attrName>
                                        </p:attrNameLst>
                                      </p:cBhvr>
                                      <p:rCtr x="0" y="-1620"/>
                                    </p:animMotion>
                                  </p:childTnLst>
                                </p:cTn>
                              </p:par>
                              <p:par>
                                <p:cTn id="303" presetID="42" presetClass="path" presetSubtype="0" accel="50000" decel="50000" fill="hold" grpId="0" nodeType="withEffect">
                                  <p:stCondLst>
                                    <p:cond delay="3000"/>
                                  </p:stCondLst>
                                  <p:childTnLst>
                                    <p:animMotion origin="layout" path="M -2.77778E-6 2.22222E-6 L -2.77778E-6 0.03935 " pathEditMode="relative" rAng="0" ptsTypes="AA">
                                      <p:cBhvr>
                                        <p:cTn id="304" dur="2000" fill="hold"/>
                                        <p:tgtEl>
                                          <p:spTgt spid="353463"/>
                                        </p:tgtEl>
                                        <p:attrNameLst>
                                          <p:attrName>ppt_x</p:attrName>
                                          <p:attrName>ppt_y</p:attrName>
                                        </p:attrNameLst>
                                      </p:cBhvr>
                                      <p:rCtr x="0" y="1968"/>
                                    </p:animMotion>
                                  </p:childTnLst>
                                </p:cTn>
                              </p:par>
                              <p:par>
                                <p:cTn id="305" presetID="64" presetClass="path" presetSubtype="0" fill="hold" grpId="0" nodeType="withEffect">
                                  <p:stCondLst>
                                    <p:cond delay="3100"/>
                                  </p:stCondLst>
                                  <p:childTnLst>
                                    <p:animMotion origin="layout" path="M -2.22222E-6 -4.81481E-6 L -2.22222E-6 -0.01412 " pathEditMode="relative" rAng="0" ptsTypes="AA">
                                      <p:cBhvr>
                                        <p:cTn id="306" dur="2000" fill="hold"/>
                                        <p:tgtEl>
                                          <p:spTgt spid="353465"/>
                                        </p:tgtEl>
                                        <p:attrNameLst>
                                          <p:attrName>ppt_x</p:attrName>
                                          <p:attrName>ppt_y</p:attrName>
                                        </p:attrNameLst>
                                      </p:cBhvr>
                                      <p:rCtr x="0" y="-718"/>
                                    </p:animMotion>
                                  </p:childTnLst>
                                </p:cTn>
                              </p:par>
                              <p:par>
                                <p:cTn id="307" presetID="64" presetClass="path" presetSubtype="0" fill="hold" grpId="0" nodeType="withEffect">
                                  <p:stCondLst>
                                    <p:cond delay="3400"/>
                                  </p:stCondLst>
                                  <p:childTnLst>
                                    <p:animMotion origin="layout" path="M 5E-6 3.7037E-7 L 0.00105 -0.04097 " pathEditMode="relative" rAng="0" ptsTypes="AA">
                                      <p:cBhvr>
                                        <p:cTn id="308" dur="2000" fill="hold"/>
                                        <p:tgtEl>
                                          <p:spTgt spid="353466"/>
                                        </p:tgtEl>
                                        <p:attrNameLst>
                                          <p:attrName>ppt_x</p:attrName>
                                          <p:attrName>ppt_y</p:attrName>
                                        </p:attrNameLst>
                                      </p:cBhvr>
                                      <p:rCtr x="52" y="-2060"/>
                                    </p:animMotion>
                                  </p:childTnLst>
                                </p:cTn>
                              </p:par>
                              <p:par>
                                <p:cTn id="309" presetID="42" presetClass="path" presetSubtype="0" accel="50000" decel="50000" fill="hold" grpId="0" nodeType="withEffect">
                                  <p:stCondLst>
                                    <p:cond delay="3600"/>
                                  </p:stCondLst>
                                  <p:childTnLst>
                                    <p:animMotion origin="layout" path="M 5E-6 -2.59259E-6 L 5E-6 0.0257 " pathEditMode="relative" rAng="0" ptsTypes="AA">
                                      <p:cBhvr>
                                        <p:cTn id="310" dur="2000" fill="hold"/>
                                        <p:tgtEl>
                                          <p:spTgt spid="353467"/>
                                        </p:tgtEl>
                                        <p:attrNameLst>
                                          <p:attrName>ppt_x</p:attrName>
                                          <p:attrName>ppt_y</p:attrName>
                                        </p:attrNameLst>
                                      </p:cBhvr>
                                      <p:rCtr x="0" y="1273"/>
                                    </p:animMotion>
                                  </p:childTnLst>
                                </p:cTn>
                              </p:par>
                              <p:par>
                                <p:cTn id="311" presetID="64" presetClass="path" presetSubtype="0" accel="50000" decel="50000" fill="hold" nodeType="withEffect">
                                  <p:stCondLst>
                                    <p:cond delay="0"/>
                                  </p:stCondLst>
                                  <p:childTnLst>
                                    <p:animMotion origin="layout" path="M -0.00052 0.01436 L 3.88889E-6 0.00047 " pathEditMode="relative" rAng="0" ptsTypes="AA">
                                      <p:cBhvr>
                                        <p:cTn id="312" dur="2000" fill="hold"/>
                                        <p:tgtEl>
                                          <p:spTgt spid="353469"/>
                                        </p:tgtEl>
                                        <p:attrNameLst>
                                          <p:attrName>ppt_x</p:attrName>
                                          <p:attrName>ppt_y</p:attrName>
                                        </p:attrNameLst>
                                      </p:cBhvr>
                                      <p:rCtr x="17" y="-694"/>
                                    </p:animMotion>
                                  </p:childTnLst>
                                </p:cTn>
                              </p:par>
                              <p:par>
                                <p:cTn id="313" presetID="42" presetClass="path" presetSubtype="0" accel="50000" decel="50000" fill="hold" nodeType="withEffect">
                                  <p:stCondLst>
                                    <p:cond delay="200"/>
                                  </p:stCondLst>
                                  <p:childTnLst>
                                    <p:animMotion origin="layout" path="M 5.55556E-7 -0.01412 L 5.55556E-7 0.0044 " pathEditMode="relative" rAng="0" ptsTypes="AA">
                                      <p:cBhvr>
                                        <p:cTn id="314" dur="2000" fill="hold"/>
                                        <p:tgtEl>
                                          <p:spTgt spid="353425"/>
                                        </p:tgtEl>
                                        <p:attrNameLst>
                                          <p:attrName>ppt_x</p:attrName>
                                          <p:attrName>ppt_y</p:attrName>
                                        </p:attrNameLst>
                                      </p:cBhvr>
                                      <p:rCtr x="0" y="926"/>
                                    </p:animMotion>
                                  </p:childTnLst>
                                </p:cTn>
                              </p:par>
                              <p:par>
                                <p:cTn id="315" presetID="64" presetClass="path" presetSubtype="0" accel="50000" decel="50000" fill="hold" nodeType="withEffect">
                                  <p:stCondLst>
                                    <p:cond delay="400"/>
                                  </p:stCondLst>
                                  <p:childTnLst>
                                    <p:animMotion origin="layout" path="M -4.72222E-6 0.01944 L 0.00105 0.00139 " pathEditMode="relative" rAng="0" ptsTypes="AA">
                                      <p:cBhvr>
                                        <p:cTn id="316" dur="2000" fill="hold"/>
                                        <p:tgtEl>
                                          <p:spTgt spid="353428"/>
                                        </p:tgtEl>
                                        <p:attrNameLst>
                                          <p:attrName>ppt_x</p:attrName>
                                          <p:attrName>ppt_y</p:attrName>
                                        </p:attrNameLst>
                                      </p:cBhvr>
                                      <p:rCtr x="52" y="-903"/>
                                    </p:animMotion>
                                  </p:childTnLst>
                                </p:cTn>
                              </p:par>
                              <p:par>
                                <p:cTn id="317" presetID="64" presetClass="path" presetSubtype="0" accel="50000" decel="50000" fill="hold" nodeType="withEffect">
                                  <p:stCondLst>
                                    <p:cond delay="800"/>
                                  </p:stCondLst>
                                  <p:childTnLst>
                                    <p:animMotion origin="layout" path="M -0.00035 0.02315 L -0.00035 0.00417 " pathEditMode="relative" rAng="0" ptsTypes="AA">
                                      <p:cBhvr>
                                        <p:cTn id="318" dur="2000" fill="hold"/>
                                        <p:tgtEl>
                                          <p:spTgt spid="353429"/>
                                        </p:tgtEl>
                                        <p:attrNameLst>
                                          <p:attrName>ppt_x</p:attrName>
                                          <p:attrName>ppt_y</p:attrName>
                                        </p:attrNameLst>
                                      </p:cBhvr>
                                      <p:rCtr x="0" y="-949"/>
                                    </p:animMotion>
                                  </p:childTnLst>
                                </p:cTn>
                              </p:par>
                              <p:par>
                                <p:cTn id="319" presetID="42" presetClass="path" presetSubtype="0" accel="50000" decel="50000" fill="hold" nodeType="withEffect">
                                  <p:stCondLst>
                                    <p:cond delay="1000"/>
                                  </p:stCondLst>
                                  <p:childTnLst>
                                    <p:animMotion origin="layout" path="M -8.33333E-7 -0.01875 L -8.33333E-7 0.00231 " pathEditMode="relative" rAng="0" ptsTypes="AA">
                                      <p:cBhvr>
                                        <p:cTn id="320" dur="2000" fill="hold"/>
                                        <p:tgtEl>
                                          <p:spTgt spid="353430"/>
                                        </p:tgtEl>
                                        <p:attrNameLst>
                                          <p:attrName>ppt_x</p:attrName>
                                          <p:attrName>ppt_y</p:attrName>
                                        </p:attrNameLst>
                                      </p:cBhvr>
                                      <p:rCtr x="0" y="1042"/>
                                    </p:animMotion>
                                  </p:childTnLst>
                                </p:cTn>
                              </p:par>
                              <p:par>
                                <p:cTn id="321" presetID="64" presetClass="path" presetSubtype="0" accel="50000" decel="50000" fill="hold" nodeType="withEffect">
                                  <p:stCondLst>
                                    <p:cond delay="1400"/>
                                  </p:stCondLst>
                                  <p:childTnLst>
                                    <p:animMotion origin="layout" path="M 2.22222E-6 0.01689 L -0.00035 -0.00139 " pathEditMode="relative" rAng="0" ptsTypes="AA">
                                      <p:cBhvr>
                                        <p:cTn id="322" dur="2000" fill="hold"/>
                                        <p:tgtEl>
                                          <p:spTgt spid="353431"/>
                                        </p:tgtEl>
                                        <p:attrNameLst>
                                          <p:attrName>ppt_x</p:attrName>
                                          <p:attrName>ppt_y</p:attrName>
                                        </p:attrNameLst>
                                      </p:cBhvr>
                                      <p:rCtr x="-17" y="-926"/>
                                    </p:animMotion>
                                  </p:childTnLst>
                                </p:cTn>
                              </p:par>
                              <p:par>
                                <p:cTn id="323" presetID="42" presetClass="path" presetSubtype="0" accel="50000" decel="50000" fill="hold" nodeType="withEffect">
                                  <p:stCondLst>
                                    <p:cond delay="1600"/>
                                  </p:stCondLst>
                                  <p:childTnLst>
                                    <p:animMotion origin="layout" path="M 0.00034 -0.0169 L 0.00017 -0.00278 " pathEditMode="relative" rAng="0" ptsTypes="AA">
                                      <p:cBhvr>
                                        <p:cTn id="324" dur="2000" fill="hold"/>
                                        <p:tgtEl>
                                          <p:spTgt spid="353433"/>
                                        </p:tgtEl>
                                        <p:attrNameLst>
                                          <p:attrName>ppt_x</p:attrName>
                                          <p:attrName>ppt_y</p:attrName>
                                        </p:attrNameLst>
                                      </p:cBhvr>
                                      <p:rCtr x="-17" y="694"/>
                                    </p:animMotion>
                                  </p:childTnLst>
                                </p:cTn>
                              </p:par>
                              <p:par>
                                <p:cTn id="325" presetID="64" presetClass="path" presetSubtype="0" accel="50000" decel="50000" fill="hold" nodeType="withEffect">
                                  <p:stCondLst>
                                    <p:cond delay="1800"/>
                                  </p:stCondLst>
                                  <p:childTnLst>
                                    <p:animMotion origin="layout" path="M 4.44444E-6 0.01806 L 4.44444E-6 0.00278 " pathEditMode="relative" rAng="0" ptsTypes="AA">
                                      <p:cBhvr>
                                        <p:cTn id="326" dur="2000" fill="hold"/>
                                        <p:tgtEl>
                                          <p:spTgt spid="353434"/>
                                        </p:tgtEl>
                                        <p:attrNameLst>
                                          <p:attrName>ppt_x</p:attrName>
                                          <p:attrName>ppt_y</p:attrName>
                                        </p:attrNameLst>
                                      </p:cBhvr>
                                      <p:rCtr x="0" y="-764"/>
                                    </p:animMotion>
                                  </p:childTnLst>
                                </p:cTn>
                              </p:par>
                              <p:par>
                                <p:cTn id="327" presetID="64" presetClass="path" presetSubtype="0" accel="50000" decel="50000" fill="hold" nodeType="withEffect">
                                  <p:stCondLst>
                                    <p:cond delay="2000"/>
                                  </p:stCondLst>
                                  <p:childTnLst>
                                    <p:animMotion origin="layout" path="M -0.00052 0.01528 L -0.00104 -2.59259E-6 " pathEditMode="relative" rAng="0" ptsTypes="AA">
                                      <p:cBhvr>
                                        <p:cTn id="328" dur="2000" fill="hold"/>
                                        <p:tgtEl>
                                          <p:spTgt spid="353435"/>
                                        </p:tgtEl>
                                        <p:attrNameLst>
                                          <p:attrName>ppt_x</p:attrName>
                                          <p:attrName>ppt_y</p:attrName>
                                        </p:attrNameLst>
                                      </p:cBhvr>
                                      <p:rCtr x="-35" y="-764"/>
                                    </p:animMotion>
                                  </p:childTnLst>
                                </p:cTn>
                              </p:par>
                              <p:par>
                                <p:cTn id="329" presetID="42" presetClass="path" presetSubtype="0" accel="50000" decel="50000" fill="hold" nodeType="withEffect">
                                  <p:stCondLst>
                                    <p:cond delay="2200"/>
                                  </p:stCondLst>
                                  <p:childTnLst>
                                    <p:animMotion origin="layout" path="M 2.77778E-7 -0.01181 L 2.77778E-7 -0.00093 " pathEditMode="relative" rAng="0" ptsTypes="AA">
                                      <p:cBhvr>
                                        <p:cTn id="330" dur="2000" fill="hold"/>
                                        <p:tgtEl>
                                          <p:spTgt spid="353436"/>
                                        </p:tgtEl>
                                        <p:attrNameLst>
                                          <p:attrName>ppt_x</p:attrName>
                                          <p:attrName>ppt_y</p:attrName>
                                        </p:attrNameLst>
                                      </p:cBhvr>
                                      <p:rCtr x="0" y="532"/>
                                    </p:animMotion>
                                  </p:childTnLst>
                                </p:cTn>
                              </p:par>
                              <p:par>
                                <p:cTn id="331" presetID="42" presetClass="path" presetSubtype="0" accel="50000" decel="50000" fill="hold" nodeType="withEffect">
                                  <p:stCondLst>
                                    <p:cond delay="2400"/>
                                  </p:stCondLst>
                                  <p:childTnLst>
                                    <p:animMotion origin="layout" path="M -5.55556E-7 -0.01134 L -5.55556E-7 0.00394 " pathEditMode="relative" rAng="0" ptsTypes="AA">
                                      <p:cBhvr>
                                        <p:cTn id="332" dur="2000" fill="hold"/>
                                        <p:tgtEl>
                                          <p:spTgt spid="353438"/>
                                        </p:tgtEl>
                                        <p:attrNameLst>
                                          <p:attrName>ppt_x</p:attrName>
                                          <p:attrName>ppt_y</p:attrName>
                                        </p:attrNameLst>
                                      </p:cBhvr>
                                      <p:rCtr x="0" y="764"/>
                                    </p:animMotion>
                                  </p:childTnLst>
                                </p:cTn>
                              </p:par>
                              <p:par>
                                <p:cTn id="333" presetID="64" presetClass="path" presetSubtype="0" accel="50000" decel="50000" fill="hold" nodeType="withEffect">
                                  <p:stCondLst>
                                    <p:cond delay="3000"/>
                                  </p:stCondLst>
                                  <p:childTnLst>
                                    <p:animMotion origin="layout" path="M 1.66667E-6 0.04445 L -0.00018 0.00093 " pathEditMode="relative" rAng="0" ptsTypes="AA">
                                      <p:cBhvr>
                                        <p:cTn id="334" dur="2000" fill="hold"/>
                                        <p:tgtEl>
                                          <p:spTgt spid="353440"/>
                                        </p:tgtEl>
                                        <p:attrNameLst>
                                          <p:attrName>ppt_x</p:attrName>
                                          <p:attrName>ppt_y</p:attrName>
                                        </p:attrNameLst>
                                      </p:cBhvr>
                                      <p:rCtr x="-17" y="-2176"/>
                                    </p:animMotion>
                                  </p:childTnLst>
                                </p:cTn>
                              </p:par>
                              <p:par>
                                <p:cTn id="335" presetID="64" presetClass="path" presetSubtype="0" accel="50000" decel="50000" fill="hold" nodeType="withEffect">
                                  <p:stCondLst>
                                    <p:cond delay="3000"/>
                                  </p:stCondLst>
                                  <p:childTnLst>
                                    <p:animMotion origin="layout" path="M -0.00052 0.01528 L -0.00104 -2.59259E-6 " pathEditMode="relative" rAng="0" ptsTypes="AA">
                                      <p:cBhvr>
                                        <p:cTn id="336" dur="2000" fill="hold"/>
                                        <p:tgtEl>
                                          <p:spTgt spid="353439"/>
                                        </p:tgtEl>
                                        <p:attrNameLst>
                                          <p:attrName>ppt_x</p:attrName>
                                          <p:attrName>ppt_y</p:attrName>
                                        </p:attrNameLst>
                                      </p:cBhvr>
                                      <p:rCtr x="-35" y="-764"/>
                                    </p:animMotion>
                                  </p:childTnLst>
                                </p:cTn>
                              </p:par>
                              <p:par>
                                <p:cTn id="337" presetID="42" presetClass="path" presetSubtype="0" accel="50000" decel="50000" fill="hold" nodeType="withEffect">
                                  <p:stCondLst>
                                    <p:cond delay="3000"/>
                                  </p:stCondLst>
                                  <p:childTnLst>
                                    <p:animMotion origin="layout" path="M 0.00105 -0.04098 L 0.00053 4.44444E-6 " pathEditMode="relative" rAng="0" ptsTypes="AA">
                                      <p:cBhvr>
                                        <p:cTn id="338" dur="2000" fill="hold"/>
                                        <p:tgtEl>
                                          <p:spTgt spid="353446"/>
                                        </p:tgtEl>
                                        <p:attrNameLst>
                                          <p:attrName>ppt_x</p:attrName>
                                          <p:attrName>ppt_y</p:attrName>
                                        </p:attrNameLst>
                                      </p:cBhvr>
                                      <p:rCtr x="-35" y="2037"/>
                                    </p:animMotion>
                                  </p:childTnLst>
                                </p:cTn>
                              </p:par>
                              <p:par>
                                <p:cTn id="339" presetID="64" presetClass="path" presetSubtype="0" accel="50000" decel="50000" fill="hold" nodeType="withEffect">
                                  <p:stCondLst>
                                    <p:cond delay="3200"/>
                                  </p:stCondLst>
                                  <p:childTnLst>
                                    <p:animMotion origin="layout" path="M 3.33333E-6 0.03333 L 3.33333E-6 2.59259E-6 " pathEditMode="relative" rAng="0" ptsTypes="AA">
                                      <p:cBhvr>
                                        <p:cTn id="340" dur="2000" fill="hold"/>
                                        <p:tgtEl>
                                          <p:spTgt spid="353441"/>
                                        </p:tgtEl>
                                        <p:attrNameLst>
                                          <p:attrName>ppt_x</p:attrName>
                                          <p:attrName>ppt_y</p:attrName>
                                        </p:attrNameLst>
                                      </p:cBhvr>
                                      <p:rCtr x="0" y="-1667"/>
                                    </p:animMotion>
                                  </p:childTnLst>
                                </p:cTn>
                              </p:par>
                              <p:par>
                                <p:cTn id="341" presetID="64" presetClass="path" presetSubtype="0" accel="50000" decel="50000" fill="hold" nodeType="withEffect">
                                  <p:stCondLst>
                                    <p:cond delay="3400"/>
                                  </p:stCondLst>
                                  <p:childTnLst>
                                    <p:animMotion origin="layout" path="M -0.00052 0.01528 L -0.00104 -2.59259E-6 " pathEditMode="relative" rAng="0" ptsTypes="AA">
                                      <p:cBhvr>
                                        <p:cTn id="342" dur="2000" fill="hold"/>
                                        <p:tgtEl>
                                          <p:spTgt spid="353450"/>
                                        </p:tgtEl>
                                        <p:attrNameLst>
                                          <p:attrName>ppt_x</p:attrName>
                                          <p:attrName>ppt_y</p:attrName>
                                        </p:attrNameLst>
                                      </p:cBhvr>
                                      <p:rCtr x="-35" y="-764"/>
                                    </p:animMotion>
                                  </p:childTnLst>
                                </p:cTn>
                              </p:par>
                              <p:par>
                                <p:cTn id="343" presetID="64" presetClass="path" presetSubtype="0" accel="50000" decel="50000" fill="hold" nodeType="withEffect">
                                  <p:stCondLst>
                                    <p:cond delay="3400"/>
                                  </p:stCondLst>
                                  <p:childTnLst>
                                    <p:animMotion origin="layout" path="M 1.66667E-6 0.04445 L -0.00018 0.00093 " pathEditMode="relative" rAng="0" ptsTypes="AA">
                                      <p:cBhvr>
                                        <p:cTn id="344" dur="2000" fill="hold"/>
                                        <p:tgtEl>
                                          <p:spTgt spid="353464"/>
                                        </p:tgtEl>
                                        <p:attrNameLst>
                                          <p:attrName>ppt_x</p:attrName>
                                          <p:attrName>ppt_y</p:attrName>
                                        </p:attrNameLst>
                                      </p:cBhvr>
                                      <p:rCtr x="-17" y="-2176"/>
                                    </p:animMotion>
                                  </p:childTnLst>
                                </p:cTn>
                              </p:par>
                              <p:par>
                                <p:cTn id="345" presetID="42" presetClass="path" presetSubtype="0" accel="50000" decel="50000" fill="hold" nodeType="withEffect">
                                  <p:stCondLst>
                                    <p:cond delay="3600"/>
                                  </p:stCondLst>
                                  <p:childTnLst>
                                    <p:animMotion origin="layout" path="M -3.61111E-6 -0.0243 L -3.61111E-6 0.00417 " pathEditMode="relative" rAng="0" ptsTypes="AA">
                                      <p:cBhvr>
                                        <p:cTn id="346" dur="2000" fill="hold"/>
                                        <p:tgtEl>
                                          <p:spTgt spid="353449"/>
                                        </p:tgtEl>
                                        <p:attrNameLst>
                                          <p:attrName>ppt_x</p:attrName>
                                          <p:attrName>ppt_y</p:attrName>
                                        </p:attrNameLst>
                                      </p:cBhvr>
                                      <p:rCtr x="0" y="1412"/>
                                    </p:animMotion>
                                  </p:childTnLst>
                                </p:cTn>
                              </p:par>
                              <p:par>
                                <p:cTn id="347" presetID="42" presetClass="path" presetSubtype="0" accel="50000" decel="50000" fill="hold" nodeType="withEffect">
                                  <p:stCondLst>
                                    <p:cond delay="3800"/>
                                  </p:stCondLst>
                                  <p:childTnLst>
                                    <p:animMotion origin="layout" path="M 5.55556E-7 -0.01412 L 5.55556E-7 0.0044 " pathEditMode="relative" rAng="0" ptsTypes="AA">
                                      <p:cBhvr>
                                        <p:cTn id="348" dur="2000" fill="hold"/>
                                        <p:tgtEl>
                                          <p:spTgt spid="353451"/>
                                        </p:tgtEl>
                                        <p:attrNameLst>
                                          <p:attrName>ppt_x</p:attrName>
                                          <p:attrName>ppt_y</p:attrName>
                                        </p:attrNameLst>
                                      </p:cBhvr>
                                      <p:rCtr x="0" y="926"/>
                                    </p:animMotion>
                                  </p:childTnLst>
                                </p:cTn>
                              </p:par>
                              <p:par>
                                <p:cTn id="349" presetID="42" presetClass="path" presetSubtype="0" accel="50000" decel="50000" fill="hold" nodeType="withEffect">
                                  <p:stCondLst>
                                    <p:cond delay="4000"/>
                                  </p:stCondLst>
                                  <p:childTnLst>
                                    <p:animMotion origin="layout" path="M 0.00105 -0.04098 L 0.00053 4.44444E-6 " pathEditMode="relative" rAng="0" ptsTypes="AA">
                                      <p:cBhvr>
                                        <p:cTn id="350" dur="2000" fill="hold"/>
                                        <p:tgtEl>
                                          <p:spTgt spid="353452"/>
                                        </p:tgtEl>
                                        <p:attrNameLst>
                                          <p:attrName>ppt_x</p:attrName>
                                          <p:attrName>ppt_y</p:attrName>
                                        </p:attrNameLst>
                                      </p:cBhvr>
                                      <p:rCtr x="-35" y="2037"/>
                                    </p:animMotion>
                                  </p:childTnLst>
                                </p:cTn>
                              </p:par>
                              <p:par>
                                <p:cTn id="351" presetID="64" presetClass="path" presetSubtype="0" accel="50000" decel="50000" fill="hold" nodeType="withEffect">
                                  <p:stCondLst>
                                    <p:cond delay="4000"/>
                                  </p:stCondLst>
                                  <p:childTnLst>
                                    <p:animMotion origin="layout" path="M 3.33333E-6 0.03333 L 3.33333E-6 2.59259E-6 " pathEditMode="relative" rAng="0" ptsTypes="AA">
                                      <p:cBhvr>
                                        <p:cTn id="352" dur="2000" fill="hold"/>
                                        <p:tgtEl>
                                          <p:spTgt spid="353454"/>
                                        </p:tgtEl>
                                        <p:attrNameLst>
                                          <p:attrName>ppt_x</p:attrName>
                                          <p:attrName>ppt_y</p:attrName>
                                        </p:attrNameLst>
                                      </p:cBhvr>
                                      <p:rCtr x="0" y="-1667"/>
                                    </p:animMotion>
                                  </p:childTnLst>
                                </p:cTn>
                              </p:par>
                              <p:par>
                                <p:cTn id="353" presetID="42" presetClass="path" presetSubtype="0" accel="50000" decel="50000" fill="hold" nodeType="withEffect">
                                  <p:stCondLst>
                                    <p:cond delay="4200"/>
                                  </p:stCondLst>
                                  <p:childTnLst>
                                    <p:animMotion origin="layout" path="M -3.61111E-6 -0.0243 L -3.61111E-6 0.00417 " pathEditMode="relative" rAng="0" ptsTypes="AA">
                                      <p:cBhvr>
                                        <p:cTn id="354" dur="2000" fill="hold"/>
                                        <p:tgtEl>
                                          <p:spTgt spid="353453"/>
                                        </p:tgtEl>
                                        <p:attrNameLst>
                                          <p:attrName>ppt_x</p:attrName>
                                          <p:attrName>ppt_y</p:attrName>
                                        </p:attrNameLst>
                                      </p:cBhvr>
                                      <p:rCtr x="0" y="1412"/>
                                    </p:animMotion>
                                  </p:childTnLst>
                                </p:cTn>
                              </p:par>
                              <p:par>
                                <p:cTn id="355" presetID="64" presetClass="path" presetSubtype="0" accel="50000" decel="50000" fill="hold" nodeType="withEffect">
                                  <p:stCondLst>
                                    <p:cond delay="4400"/>
                                  </p:stCondLst>
                                  <p:childTnLst>
                                    <p:animMotion origin="layout" path="M 3.33333E-6 0.03333 L 3.33333E-6 2.59259E-6 " pathEditMode="relative" rAng="0" ptsTypes="AA">
                                      <p:cBhvr>
                                        <p:cTn id="356" dur="2000" fill="hold"/>
                                        <p:tgtEl>
                                          <p:spTgt spid="353455"/>
                                        </p:tgtEl>
                                        <p:attrNameLst>
                                          <p:attrName>ppt_x</p:attrName>
                                          <p:attrName>ppt_y</p:attrName>
                                        </p:attrNameLst>
                                      </p:cBhvr>
                                      <p:rCtr x="0" y="-1667"/>
                                    </p:animMotion>
                                  </p:childTnLst>
                                </p:cTn>
                              </p:par>
                              <p:par>
                                <p:cTn id="357" presetID="42" presetClass="path" presetSubtype="0" accel="50000" decel="50000" fill="hold" nodeType="withEffect">
                                  <p:stCondLst>
                                    <p:cond delay="4600"/>
                                  </p:stCondLst>
                                  <p:childTnLst>
                                    <p:animMotion origin="layout" path="M -1.38889E-6 -0.03217 L -1.38889E-6 0.00324 " pathEditMode="relative" rAng="0" ptsTypes="AA">
                                      <p:cBhvr>
                                        <p:cTn id="358" dur="2000" fill="hold"/>
                                        <p:tgtEl>
                                          <p:spTgt spid="353456"/>
                                        </p:tgtEl>
                                        <p:attrNameLst>
                                          <p:attrName>ppt_x</p:attrName>
                                          <p:attrName>ppt_y</p:attrName>
                                        </p:attrNameLst>
                                      </p:cBhvr>
                                      <p:rCtr x="0" y="1759"/>
                                    </p:animMotion>
                                  </p:childTnLst>
                                </p:cTn>
                              </p:par>
                              <p:par>
                                <p:cTn id="359" presetID="42" presetClass="path" presetSubtype="0" accel="50000" decel="50000" fill="hold" nodeType="withEffect">
                                  <p:stCondLst>
                                    <p:cond delay="4800"/>
                                  </p:stCondLst>
                                  <p:childTnLst>
                                    <p:animMotion origin="layout" path="M 5.55556E-7 -0.01412 L 5.55556E-7 0.0044 " pathEditMode="relative" rAng="0" ptsTypes="AA">
                                      <p:cBhvr>
                                        <p:cTn id="360" dur="2000" fill="hold"/>
                                        <p:tgtEl>
                                          <p:spTgt spid="353458"/>
                                        </p:tgtEl>
                                        <p:attrNameLst>
                                          <p:attrName>ppt_x</p:attrName>
                                          <p:attrName>ppt_y</p:attrName>
                                        </p:attrNameLst>
                                      </p:cBhvr>
                                      <p:rCtr x="0" y="926"/>
                                    </p:animMotion>
                                  </p:childTnLst>
                                </p:cTn>
                              </p:par>
                              <p:par>
                                <p:cTn id="361" presetID="64" presetClass="path" presetSubtype="0" accel="50000" decel="50000" fill="hold" nodeType="withEffect">
                                  <p:stCondLst>
                                    <p:cond delay="5000"/>
                                  </p:stCondLst>
                                  <p:childTnLst>
                                    <p:animMotion origin="layout" path="M 2.22222E-6 0.02569 L 2.22222E-6 7.40741E-7 " pathEditMode="relative" rAng="0" ptsTypes="AA">
                                      <p:cBhvr>
                                        <p:cTn id="362" dur="2000" fill="hold"/>
                                        <p:tgtEl>
                                          <p:spTgt spid="353457"/>
                                        </p:tgtEl>
                                        <p:attrNameLst>
                                          <p:attrName>ppt_x</p:attrName>
                                          <p:attrName>ppt_y</p:attrName>
                                        </p:attrNameLst>
                                      </p:cBhvr>
                                      <p:rCtr x="0" y="-1296"/>
                                    </p:animMotion>
                                  </p:childTnLst>
                                </p:cTn>
                              </p:par>
                              <p:par>
                                <p:cTn id="363" presetID="42" presetClass="path" presetSubtype="0" accel="50000" decel="50000" fill="hold" nodeType="withEffect">
                                  <p:stCondLst>
                                    <p:cond delay="5200"/>
                                  </p:stCondLst>
                                  <p:childTnLst>
                                    <p:animMotion origin="layout" path="M 0.00105 -0.04098 L 0.00053 4.44444E-6 " pathEditMode="relative" rAng="0" ptsTypes="AA">
                                      <p:cBhvr>
                                        <p:cTn id="364" dur="2000" fill="hold"/>
                                        <p:tgtEl>
                                          <p:spTgt spid="353459"/>
                                        </p:tgtEl>
                                        <p:attrNameLst>
                                          <p:attrName>ppt_x</p:attrName>
                                          <p:attrName>ppt_y</p:attrName>
                                        </p:attrNameLst>
                                      </p:cBhvr>
                                      <p:rCtr x="-35" y="2037"/>
                                    </p:animMotion>
                                  </p:childTnLst>
                                </p:cTn>
                              </p:par>
                              <p:par>
                                <p:cTn id="365" presetID="64" presetClass="path" presetSubtype="0" accel="50000" decel="50000" fill="hold" nodeType="withEffect">
                                  <p:stCondLst>
                                    <p:cond delay="5200"/>
                                  </p:stCondLst>
                                  <p:childTnLst>
                                    <p:animMotion origin="layout" path="M 1.66667E-6 0.04445 L -0.00018 0.00093 " pathEditMode="relative" rAng="0" ptsTypes="AA">
                                      <p:cBhvr>
                                        <p:cTn id="366" dur="2000" fill="hold"/>
                                        <p:tgtEl>
                                          <p:spTgt spid="353460"/>
                                        </p:tgtEl>
                                        <p:attrNameLst>
                                          <p:attrName>ppt_x</p:attrName>
                                          <p:attrName>ppt_y</p:attrName>
                                        </p:attrNameLst>
                                      </p:cBhvr>
                                      <p:rCtr x="-17" y="-2176"/>
                                    </p:animMotion>
                                  </p:childTnLst>
                                </p:cTn>
                              </p:par>
                              <p:par>
                                <p:cTn id="367" presetID="64" presetClass="path" presetSubtype="0" accel="50000" decel="50000" fill="hold" nodeType="withEffect">
                                  <p:stCondLst>
                                    <p:cond delay="5400"/>
                                  </p:stCondLst>
                                  <p:childTnLst>
                                    <p:animMotion origin="layout" path="M -0.00052 0.01528 L -0.00104 -2.59259E-6 " pathEditMode="relative" rAng="0" ptsTypes="AA">
                                      <p:cBhvr>
                                        <p:cTn id="368" dur="2000" fill="hold"/>
                                        <p:tgtEl>
                                          <p:spTgt spid="353461"/>
                                        </p:tgtEl>
                                        <p:attrNameLst>
                                          <p:attrName>ppt_x</p:attrName>
                                          <p:attrName>ppt_y</p:attrName>
                                        </p:attrNameLst>
                                      </p:cBhvr>
                                      <p:rCtr x="-35" y="-764"/>
                                    </p:animMotion>
                                  </p:childTnLst>
                                </p:cTn>
                              </p:par>
                              <p:par>
                                <p:cTn id="369" presetID="42" presetClass="path" presetSubtype="0" accel="50000" decel="50000" fill="hold" nodeType="withEffect">
                                  <p:stCondLst>
                                    <p:cond delay="5600"/>
                                  </p:stCondLst>
                                  <p:childTnLst>
                                    <p:animMotion origin="layout" path="M -1.38889E-6 -0.03217 L -1.38889E-6 0.00324 " pathEditMode="relative" rAng="0" ptsTypes="AA">
                                      <p:cBhvr>
                                        <p:cTn id="370" dur="2000" fill="hold"/>
                                        <p:tgtEl>
                                          <p:spTgt spid="353462"/>
                                        </p:tgtEl>
                                        <p:attrNameLst>
                                          <p:attrName>ppt_x</p:attrName>
                                          <p:attrName>ppt_y</p:attrName>
                                        </p:attrNameLst>
                                      </p:cBhvr>
                                      <p:rCtr x="0" y="1759"/>
                                    </p:animMotion>
                                  </p:childTnLst>
                                </p:cTn>
                              </p:par>
                              <p:par>
                                <p:cTn id="371" presetID="64" presetClass="path" presetSubtype="0" accel="50000" decel="50000" fill="hold" nodeType="withEffect">
                                  <p:stCondLst>
                                    <p:cond delay="5600"/>
                                  </p:stCondLst>
                                  <p:childTnLst>
                                    <p:animMotion origin="layout" path="M 8.33333E-7 0.03935 L 0.00017 0.00093 " pathEditMode="relative" rAng="0" ptsTypes="AA">
                                      <p:cBhvr>
                                        <p:cTn id="372" dur="2000" fill="hold"/>
                                        <p:tgtEl>
                                          <p:spTgt spid="353463"/>
                                        </p:tgtEl>
                                        <p:attrNameLst>
                                          <p:attrName>ppt_x</p:attrName>
                                          <p:attrName>ppt_y</p:attrName>
                                        </p:attrNameLst>
                                      </p:cBhvr>
                                      <p:rCtr x="0" y="-1921"/>
                                    </p:animMotion>
                                  </p:childTnLst>
                                </p:cTn>
                              </p:par>
                              <p:par>
                                <p:cTn id="373" presetID="42" presetClass="path" presetSubtype="0" accel="50000" decel="50000" fill="hold" nodeType="withEffect">
                                  <p:stCondLst>
                                    <p:cond delay="5800"/>
                                  </p:stCondLst>
                                  <p:childTnLst>
                                    <p:animMotion origin="layout" path="M 5.55556E-7 -0.01412 L 5.55556E-7 0.0044 " pathEditMode="relative" rAng="0" ptsTypes="AA">
                                      <p:cBhvr>
                                        <p:cTn id="374" dur="2000" fill="hold"/>
                                        <p:tgtEl>
                                          <p:spTgt spid="353465"/>
                                        </p:tgtEl>
                                        <p:attrNameLst>
                                          <p:attrName>ppt_x</p:attrName>
                                          <p:attrName>ppt_y</p:attrName>
                                        </p:attrNameLst>
                                      </p:cBhvr>
                                      <p:rCtr x="0" y="926"/>
                                    </p:animMotion>
                                  </p:childTnLst>
                                </p:cTn>
                              </p:par>
                              <p:par>
                                <p:cTn id="375" presetID="42" presetClass="path" presetSubtype="0" accel="50000" decel="50000" fill="hold" nodeType="withEffect">
                                  <p:stCondLst>
                                    <p:cond delay="5900"/>
                                  </p:stCondLst>
                                  <p:childTnLst>
                                    <p:animMotion origin="layout" path="M 0.00105 -0.04098 L 0.00053 4.44444E-6 " pathEditMode="relative" rAng="0" ptsTypes="AA">
                                      <p:cBhvr>
                                        <p:cTn id="376" dur="2000" fill="hold"/>
                                        <p:tgtEl>
                                          <p:spTgt spid="353466"/>
                                        </p:tgtEl>
                                        <p:attrNameLst>
                                          <p:attrName>ppt_x</p:attrName>
                                          <p:attrName>ppt_y</p:attrName>
                                        </p:attrNameLst>
                                      </p:cBhvr>
                                      <p:rCtr x="-35" y="2037"/>
                                    </p:animMotion>
                                  </p:childTnLst>
                                </p:cTn>
                              </p:par>
                              <p:par>
                                <p:cTn id="377" presetID="64" presetClass="path" presetSubtype="0" accel="50000" decel="50000" fill="hold" nodeType="withEffect">
                                  <p:stCondLst>
                                    <p:cond delay="6200"/>
                                  </p:stCondLst>
                                  <p:childTnLst>
                                    <p:animMotion origin="layout" path="M 2.22222E-6 0.02569 L 2.22222E-6 7.40741E-7 " pathEditMode="relative" rAng="0" ptsTypes="AA">
                                      <p:cBhvr>
                                        <p:cTn id="378" dur="2000" fill="hold"/>
                                        <p:tgtEl>
                                          <p:spTgt spid="353467"/>
                                        </p:tgtEl>
                                        <p:attrNameLst>
                                          <p:attrName>ppt_x</p:attrName>
                                          <p:attrName>ppt_y</p:attrName>
                                        </p:attrNameLst>
                                      </p:cBhvr>
                                      <p:rCtr x="0" y="-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95" grpId="0" animBg="1"/>
      <p:bldP spid="353295" grpId="1" animBg="1"/>
      <p:bldP spid="353300" grpId="0" animBg="1"/>
      <p:bldP spid="353300" grpId="1" animBg="1"/>
      <p:bldP spid="353393" grpId="0" animBg="1"/>
      <p:bldP spid="353393" grpId="1" animBg="1"/>
      <p:bldP spid="353394" grpId="0" animBg="1"/>
      <p:bldP spid="353394" grpId="1" animBg="1"/>
      <p:bldP spid="353395" grpId="0" animBg="1"/>
      <p:bldP spid="353395" grpId="1" animBg="1"/>
      <p:bldP spid="353396" grpId="0" animBg="1"/>
      <p:bldP spid="353396" grpId="1" animBg="1"/>
      <p:bldP spid="353397" grpId="0" animBg="1"/>
      <p:bldP spid="353397" grpId="1" animBg="1"/>
      <p:bldP spid="353398" grpId="0" animBg="1"/>
      <p:bldP spid="353398" grpId="1" animBg="1"/>
      <p:bldP spid="353399" grpId="0" animBg="1"/>
      <p:bldP spid="353399" grpId="1" animBg="1"/>
      <p:bldP spid="353400" grpId="0" animBg="1"/>
      <p:bldP spid="353400" grpId="1" animBg="1"/>
      <p:bldP spid="353401" grpId="0" animBg="1"/>
      <p:bldP spid="353401" grpId="1" animBg="1"/>
      <p:bldP spid="353402" grpId="0" animBg="1"/>
      <p:bldP spid="353402" grpId="1" animBg="1"/>
      <p:bldP spid="353403" grpId="0" animBg="1"/>
      <p:bldP spid="353403" grpId="1" animBg="1"/>
      <p:bldP spid="353404" grpId="0" animBg="1"/>
      <p:bldP spid="353404" grpId="1" animBg="1"/>
      <p:bldP spid="353405" grpId="0" animBg="1"/>
      <p:bldP spid="353405" grpId="1" animBg="1"/>
      <p:bldP spid="353406" grpId="0" animBg="1"/>
      <p:bldP spid="353406" grpId="1" animBg="1"/>
      <p:bldP spid="353407" grpId="0" animBg="1"/>
      <p:bldP spid="353407" grpId="1" animBg="1"/>
      <p:bldP spid="353408" grpId="0" animBg="1"/>
      <p:bldP spid="353408" grpId="1" animBg="1"/>
      <p:bldP spid="353409" grpId="0" animBg="1"/>
      <p:bldP spid="353409" grpId="1" animBg="1"/>
      <p:bldP spid="353410" grpId="0" animBg="1"/>
      <p:bldP spid="353410" grpId="1" animBg="1"/>
      <p:bldP spid="353411" grpId="0" animBg="1"/>
      <p:bldP spid="353411" grpId="1" animBg="1"/>
      <p:bldP spid="353412" grpId="0" animBg="1"/>
      <p:bldP spid="353412" grpId="1" animBg="1"/>
      <p:bldP spid="353413" grpId="0" animBg="1"/>
      <p:bldP spid="353413" grpId="1" animBg="1"/>
      <p:bldP spid="353414" grpId="0" animBg="1"/>
      <p:bldP spid="353414" grpId="1" animBg="1"/>
      <p:bldP spid="353424" grpId="0" animBg="1"/>
      <p:bldP spid="353425" grpId="0" animBg="1"/>
      <p:bldP spid="353428" grpId="0" animBg="1"/>
      <p:bldP spid="353429" grpId="0" animBg="1"/>
      <p:bldP spid="353430" grpId="0" animBg="1"/>
      <p:bldP spid="353431" grpId="0" animBg="1"/>
      <p:bldP spid="353433" grpId="0" animBg="1"/>
      <p:bldP spid="353434" grpId="0" animBg="1"/>
      <p:bldP spid="353435" grpId="0" animBg="1"/>
      <p:bldP spid="353436" grpId="0" animBg="1"/>
      <p:bldP spid="353438" grpId="0" animBg="1"/>
      <p:bldP spid="353439" grpId="0" animBg="1"/>
      <p:bldP spid="353440" grpId="0" animBg="1"/>
      <p:bldP spid="353441" grpId="0" animBg="1"/>
      <p:bldP spid="353446" grpId="0" animBg="1"/>
      <p:bldP spid="353449" grpId="0" animBg="1"/>
      <p:bldP spid="353450" grpId="0" animBg="1"/>
      <p:bldP spid="353451" grpId="0" animBg="1"/>
      <p:bldP spid="353452" grpId="0" animBg="1"/>
      <p:bldP spid="353453" grpId="0" animBg="1"/>
      <p:bldP spid="353454" grpId="0" animBg="1"/>
      <p:bldP spid="353455" grpId="0" animBg="1"/>
      <p:bldP spid="353456" grpId="0" animBg="1"/>
      <p:bldP spid="353457" grpId="0" animBg="1"/>
      <p:bldP spid="353458" grpId="0" animBg="1"/>
      <p:bldP spid="353459" grpId="0" animBg="1"/>
      <p:bldP spid="353460" grpId="0" animBg="1"/>
      <p:bldP spid="353461" grpId="0" animBg="1"/>
      <p:bldP spid="353462" grpId="0" animBg="1"/>
      <p:bldP spid="353463" grpId="0" animBg="1"/>
      <p:bldP spid="353464" grpId="0" animBg="1"/>
      <p:bldP spid="353465" grpId="0" animBg="1"/>
      <p:bldP spid="353466" grpId="0" animBg="1"/>
      <p:bldP spid="353467" grpId="0" animBg="1"/>
      <p:bldP spid="353469" grpId="0" animBg="1"/>
      <p:bldP spid="353472" grpId="0" animBg="1"/>
      <p:bldP spid="353472" grpId="1" animBg="1"/>
      <p:bldP spid="353473" grpId="0" animBg="1"/>
      <p:bldP spid="353473" grpId="1" animBg="1"/>
      <p:bldP spid="353474" grpId="0" animBg="1"/>
      <p:bldP spid="353474" grpId="1" animBg="1"/>
      <p:bldP spid="353475" grpId="0" animBg="1"/>
      <p:bldP spid="353475" grpId="1" animBg="1"/>
      <p:bldP spid="353476" grpId="0" animBg="1"/>
      <p:bldP spid="353476" grpId="1" animBg="1"/>
      <p:bldP spid="353477" grpId="0" animBg="1"/>
      <p:bldP spid="353477" grpId="1" animBg="1"/>
      <p:bldP spid="353485" grpId="0" animBg="1"/>
      <p:bldP spid="353485" grpId="1" animBg="1"/>
      <p:bldP spid="353490" grpId="0" animBg="1"/>
      <p:bldP spid="353491" grpId="0" animBg="1"/>
      <p:bldP spid="353492" grpId="0" animBg="1"/>
      <p:bldP spid="353492" grpId="1" animBg="1"/>
      <p:bldP spid="353493" grpId="0" animBg="1"/>
      <p:bldP spid="353493" grpId="1" animBg="1"/>
      <p:bldP spid="353494" grpId="0" animBg="1"/>
      <p:bldP spid="353494" grpId="1" animBg="1"/>
      <p:bldP spid="353495" grpId="0" animBg="1"/>
      <p:bldP spid="353495" grpId="1" animBg="1"/>
      <p:bldP spid="353496" grpId="0" animBg="1"/>
      <p:bldP spid="353496" grpId="1" animBg="1"/>
      <p:bldP spid="353497" grpId="0" animBg="1"/>
      <p:bldP spid="353497" grpId="1" animBg="1"/>
      <p:bldP spid="353498" grpId="0" animBg="1"/>
      <p:bldP spid="353498" grpId="1" animBg="1"/>
      <p:bldP spid="353499" grpId="0" animBg="1"/>
      <p:bldP spid="353499" grpId="1" animBg="1"/>
      <p:bldP spid="353500" grpId="0" animBg="1"/>
      <p:bldP spid="353500" grpId="1" animBg="1"/>
      <p:bldP spid="353501" grpId="0" animBg="1"/>
      <p:bldP spid="353501" grpId="1" animBg="1"/>
      <p:bldP spid="353502" grpId="0" animBg="1"/>
      <p:bldP spid="353502" grpId="1" animBg="1"/>
      <p:bldP spid="353503" grpId="0" animBg="1"/>
      <p:bldP spid="353503" grpId="1" animBg="1"/>
      <p:bldP spid="353504" grpId="0" animBg="1"/>
      <p:bldP spid="353504" grpId="1" animBg="1"/>
      <p:bldP spid="353505" grpId="0" animBg="1"/>
      <p:bldP spid="35350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Demands on Beam Diagnostics</a:t>
            </a:r>
          </a:p>
        </p:txBody>
      </p:sp>
      <p:sp>
        <p:nvSpPr>
          <p:cNvPr id="3077" name="Rectangle 5"/>
          <p:cNvSpPr>
            <a:spLocks noChangeArrowheads="1"/>
          </p:cNvSpPr>
          <p:nvPr/>
        </p:nvSpPr>
        <p:spPr bwMode="auto">
          <a:xfrm>
            <a:off x="104775" y="747904"/>
            <a:ext cx="9271004" cy="759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2200" b="1" dirty="0">
                <a:solidFill>
                  <a:srgbClr val="0000FF"/>
                </a:solidFill>
                <a:latin typeface="Calibri" panose="020F0502020204030204" pitchFamily="34" charset="0"/>
              </a:rPr>
              <a:t>Diagnostics is the ’sensory organs’ for a real beam in a real environment.</a:t>
            </a:r>
          </a:p>
          <a:p>
            <a:pPr algn="l">
              <a:spcBef>
                <a:spcPts val="400"/>
              </a:spcBef>
            </a:pPr>
            <a:r>
              <a:rPr lang="en-US" dirty="0">
                <a:latin typeface="Calibri" panose="020F0502020204030204" pitchFamily="34" charset="0"/>
                <a:sym typeface="Symbol"/>
              </a:rPr>
              <a:t>(Referring to lecture by Volker </a:t>
            </a:r>
            <a:r>
              <a:rPr lang="en-US" dirty="0" err="1">
                <a:latin typeface="Calibri" panose="020F0502020204030204" pitchFamily="34" charset="0"/>
                <a:sym typeface="Symbol"/>
              </a:rPr>
              <a:t>Ziemann</a:t>
            </a:r>
            <a:r>
              <a:rPr lang="en-US" dirty="0">
                <a:latin typeface="Calibri" panose="020F0502020204030204" pitchFamily="34" charset="0"/>
                <a:sym typeface="Symbol"/>
              </a:rPr>
              <a:t> about </a:t>
            </a:r>
            <a:r>
              <a:rPr lang="en-US" dirty="0">
                <a:latin typeface="Calibri" panose="020F0502020204030204" pitchFamily="34" charset="0"/>
              </a:rPr>
              <a:t>‘Detecting imperfections to enable corrections’)</a:t>
            </a:r>
          </a:p>
        </p:txBody>
      </p:sp>
      <p:sp>
        <p:nvSpPr>
          <p:cNvPr id="217095" name="Rectangle 7"/>
          <p:cNvSpPr>
            <a:spLocks noChangeArrowheads="1"/>
          </p:cNvSpPr>
          <p:nvPr/>
        </p:nvSpPr>
        <p:spPr bwMode="auto">
          <a:xfrm>
            <a:off x="146659" y="1745728"/>
            <a:ext cx="8785225" cy="1025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r>
              <a:rPr lang="en-US" b="1" dirty="0">
                <a:solidFill>
                  <a:srgbClr val="0000FF"/>
                </a:solidFill>
                <a:latin typeface="Calibri" panose="020F0502020204030204" pitchFamily="34" charset="0"/>
              </a:rPr>
              <a:t>Non-invasive ( = ’non-intercepting’ or ‘non-destructive’) methods are preferred:</a:t>
            </a:r>
          </a:p>
          <a:p>
            <a:pPr algn="l">
              <a:spcBef>
                <a:spcPts val="400"/>
              </a:spcBef>
              <a:buFont typeface="Wingdings" pitchFamily="2" charset="2"/>
              <a:buChar char="Ø"/>
            </a:pPr>
            <a:r>
              <a:rPr lang="en-US" dirty="0">
                <a:latin typeface="Calibri" panose="020F0502020204030204" pitchFamily="34" charset="0"/>
              </a:rPr>
              <a:t> The beam is not influenced </a:t>
            </a:r>
            <a:r>
              <a:rPr lang="en-US" dirty="0">
                <a:latin typeface="Calibri" panose="020F0502020204030204" pitchFamily="34" charset="0"/>
                <a:sym typeface="Symbol"/>
              </a:rPr>
              <a:t> </a:t>
            </a:r>
            <a:r>
              <a:rPr lang="en-US" dirty="0">
                <a:latin typeface="Calibri" panose="020F0502020204030204" pitchFamily="34" charset="0"/>
              </a:rPr>
              <a:t>the </a:t>
            </a:r>
            <a:r>
              <a:rPr lang="en-US" b="1" dirty="0">
                <a:latin typeface="Calibri" panose="020F0502020204030204" pitchFamily="34" charset="0"/>
              </a:rPr>
              <a:t>same</a:t>
            </a:r>
            <a:r>
              <a:rPr lang="en-US" dirty="0">
                <a:latin typeface="Calibri" panose="020F0502020204030204" pitchFamily="34" charset="0"/>
              </a:rPr>
              <a:t> beam can be measured at several locations</a:t>
            </a:r>
          </a:p>
          <a:p>
            <a:pPr algn="l">
              <a:spcBef>
                <a:spcPts val="400"/>
              </a:spcBef>
              <a:buFont typeface="Wingdings" pitchFamily="2" charset="2"/>
              <a:buChar char="Ø"/>
            </a:pPr>
            <a:r>
              <a:rPr lang="en-US" dirty="0">
                <a:latin typeface="Calibri" panose="020F0502020204030204" pitchFamily="34" charset="0"/>
              </a:rPr>
              <a:t> The instrument is not destroyed due to high beam power</a:t>
            </a:r>
          </a:p>
        </p:txBody>
      </p:sp>
      <p:sp>
        <p:nvSpPr>
          <p:cNvPr id="6" name="Text Box 4"/>
          <p:cNvSpPr txBox="1">
            <a:spLocks noChangeArrowheads="1"/>
          </p:cNvSpPr>
          <p:nvPr/>
        </p:nvSpPr>
        <p:spPr bwMode="auto">
          <a:xfrm>
            <a:off x="117158" y="2910909"/>
            <a:ext cx="9026842" cy="1036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Instruments could be different for: </a:t>
            </a:r>
            <a:endParaRPr lang="en-US" altLang="de-DE" sz="2000" dirty="0">
              <a:solidFill>
                <a:srgbClr val="0000FF"/>
              </a:solidFill>
              <a:latin typeface="Calibri" panose="020F0502020204030204" pitchFamily="34" charset="0"/>
            </a:endParaRPr>
          </a:p>
          <a:p>
            <a:pPr algn="l">
              <a:lnSpc>
                <a:spcPct val="40000"/>
              </a:lnSpc>
              <a:buFont typeface="Wingdings" pitchFamily="2" charset="2"/>
              <a:buChar char="Ø"/>
            </a:pPr>
            <a:r>
              <a:rPr lang="en-US" altLang="de-DE" sz="2000" dirty="0">
                <a:latin typeface="Calibri" panose="020F0502020204030204" pitchFamily="34" charset="0"/>
              </a:rPr>
              <a:t> Transfer lines with single passage </a:t>
            </a:r>
            <a:r>
              <a:rPr lang="en-US" altLang="de-DE" sz="2000" dirty="0">
                <a:latin typeface="Calibri" panose="020F0502020204030204" pitchFamily="34" charset="0"/>
                <a:sym typeface="Symbol"/>
              </a:rPr>
              <a:t> synchrotrons with multi-passages</a:t>
            </a:r>
          </a:p>
          <a:p>
            <a:pPr algn="l">
              <a:spcBef>
                <a:spcPts val="400"/>
              </a:spcBef>
              <a:buFont typeface="Wingdings" pitchFamily="2" charset="2"/>
              <a:buChar char="Ø"/>
            </a:pPr>
            <a:r>
              <a:rPr lang="en-US" altLang="de-DE" sz="2000" dirty="0">
                <a:latin typeface="Calibri" panose="020F0502020204030204" pitchFamily="34" charset="0"/>
                <a:sym typeface="Symbol"/>
              </a:rPr>
              <a:t> Electrons are mostly relativistic  protons are at the beginning non-relativistic</a:t>
            </a:r>
            <a:r>
              <a:rPr lang="en-US" altLang="de-DE" sz="2000" dirty="0">
                <a:latin typeface="Calibri" panose="020F0502020204030204" pitchFamily="34" charset="0"/>
              </a:rPr>
              <a:t> </a:t>
            </a:r>
          </a:p>
        </p:txBody>
      </p:sp>
      <p:sp>
        <p:nvSpPr>
          <p:cNvPr id="7" name="Text Box 4"/>
          <p:cNvSpPr txBox="1">
            <a:spLocks noChangeArrowheads="1"/>
          </p:cNvSpPr>
          <p:nvPr/>
        </p:nvSpPr>
        <p:spPr bwMode="auto">
          <a:xfrm>
            <a:off x="146659" y="4175473"/>
            <a:ext cx="92291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rPr>
              <a:t>Remark: </a:t>
            </a:r>
          </a:p>
          <a:p>
            <a:pPr algn="l">
              <a:spcBef>
                <a:spcPts val="0"/>
              </a:spcBef>
            </a:pPr>
            <a:r>
              <a:rPr lang="en-US" altLang="de-DE" dirty="0">
                <a:latin typeface="Calibri" panose="020F0502020204030204" pitchFamily="34" charset="0"/>
              </a:rPr>
              <a:t>Most instrumentation is installed outside of </a:t>
            </a:r>
            <a:r>
              <a:rPr lang="en-US" altLang="de-DE" dirty="0" err="1">
                <a:latin typeface="Calibri" panose="020F0502020204030204" pitchFamily="34" charset="0"/>
              </a:rPr>
              <a:t>rf</a:t>
            </a:r>
            <a:r>
              <a:rPr lang="en-US" altLang="de-DE" dirty="0">
                <a:latin typeface="Calibri" panose="020F0502020204030204" pitchFamily="34" charset="0"/>
              </a:rPr>
              <a:t>-cavities to prevent for signal disturbance</a:t>
            </a:r>
          </a:p>
        </p:txBody>
      </p:sp>
    </p:spTree>
    <p:extLst>
      <p:ext uri="{BB962C8B-B14F-4D97-AF65-F5344CB8AC3E}">
        <p14:creationId xmlns:p14="http://schemas.microsoft.com/office/powerpoint/2010/main" val="25035944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613938" y="1052736"/>
            <a:ext cx="3974391" cy="3039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0"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Model for Signal Treatment of capacitive BPMs </a:t>
            </a:r>
          </a:p>
        </p:txBody>
      </p:sp>
      <p:sp>
        <p:nvSpPr>
          <p:cNvPr id="4102" name="Text Box 5"/>
          <p:cNvSpPr txBox="1">
            <a:spLocks noChangeArrowheads="1"/>
          </p:cNvSpPr>
          <p:nvPr/>
        </p:nvSpPr>
        <p:spPr bwMode="auto">
          <a:xfrm>
            <a:off x="5421546" y="1196752"/>
            <a:ext cx="2811221"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Equivalent circuit</a:t>
            </a:r>
          </a:p>
        </p:txBody>
      </p:sp>
      <p:sp>
        <p:nvSpPr>
          <p:cNvPr id="12" name="Text Box 5"/>
          <p:cNvSpPr txBox="1">
            <a:spLocks noChangeArrowheads="1"/>
          </p:cNvSpPr>
          <p:nvPr/>
        </p:nvSpPr>
        <p:spPr bwMode="auto">
          <a:xfrm>
            <a:off x="151009" y="742706"/>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sym typeface="Symbol" pitchFamily="18" charset="2"/>
              </a:rPr>
              <a:t>The wall current is monitored by a plate or ring inserted in the beam pipe:</a:t>
            </a:r>
          </a:p>
        </p:txBody>
      </p:sp>
      <p:grpSp>
        <p:nvGrpSpPr>
          <p:cNvPr id="113" name="Gruppieren 112"/>
          <p:cNvGrpSpPr/>
          <p:nvPr/>
        </p:nvGrpSpPr>
        <p:grpSpPr>
          <a:xfrm>
            <a:off x="4944518" y="1484784"/>
            <a:ext cx="3880153" cy="2298056"/>
            <a:chOff x="4571996" y="1303791"/>
            <a:chExt cx="4055810" cy="2402093"/>
          </a:xfrm>
        </p:grpSpPr>
        <p:cxnSp>
          <p:nvCxnSpPr>
            <p:cNvPr id="114" name="Gerade Verbindung 113"/>
            <p:cNvCxnSpPr/>
            <p:nvPr/>
          </p:nvCxnSpPr>
          <p:spPr bwMode="auto">
            <a:xfrm>
              <a:off x="6021703" y="1566068"/>
              <a:ext cx="178523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Gerade Verbindung 114"/>
            <p:cNvCxnSpPr/>
            <p:nvPr/>
          </p:nvCxnSpPr>
          <p:spPr bwMode="auto">
            <a:xfrm>
              <a:off x="7521551" y="1566068"/>
              <a:ext cx="0" cy="49650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Rechteck 115"/>
            <p:cNvSpPr/>
            <p:nvPr/>
          </p:nvSpPr>
          <p:spPr bwMode="auto">
            <a:xfrm>
              <a:off x="7456715" y="2062572"/>
              <a:ext cx="153063" cy="496504"/>
            </a:xfrm>
            <a:prstGeom prst="rect">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cxnSp>
          <p:nvCxnSpPr>
            <p:cNvPr id="117" name="Gerade Verbindung 116"/>
            <p:cNvCxnSpPr/>
            <p:nvPr/>
          </p:nvCxnSpPr>
          <p:spPr bwMode="auto">
            <a:xfrm>
              <a:off x="7539457" y="2559076"/>
              <a:ext cx="0" cy="49650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Gerade Verbindung 117"/>
            <p:cNvCxnSpPr/>
            <p:nvPr/>
          </p:nvCxnSpPr>
          <p:spPr bwMode="auto">
            <a:xfrm>
              <a:off x="5580571" y="3055580"/>
              <a:ext cx="2224329" cy="1026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Gerade Verbindung 118"/>
            <p:cNvCxnSpPr/>
            <p:nvPr/>
          </p:nvCxnSpPr>
          <p:spPr bwMode="auto">
            <a:xfrm>
              <a:off x="6903966" y="1580521"/>
              <a:ext cx="4548" cy="680653"/>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Gerade Verbindung 119"/>
            <p:cNvCxnSpPr/>
            <p:nvPr/>
          </p:nvCxnSpPr>
          <p:spPr bwMode="auto">
            <a:xfrm>
              <a:off x="6714324" y="2261174"/>
              <a:ext cx="408813" cy="0"/>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Gerade Verbindung 120"/>
            <p:cNvCxnSpPr/>
            <p:nvPr/>
          </p:nvCxnSpPr>
          <p:spPr bwMode="auto">
            <a:xfrm>
              <a:off x="6715720" y="2410125"/>
              <a:ext cx="408813" cy="0"/>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Gerade Verbindung 121"/>
            <p:cNvCxnSpPr/>
            <p:nvPr/>
          </p:nvCxnSpPr>
          <p:spPr bwMode="auto">
            <a:xfrm>
              <a:off x="6911417" y="2410125"/>
              <a:ext cx="2903" cy="66932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Gerade Verbindung 122"/>
            <p:cNvCxnSpPr/>
            <p:nvPr/>
          </p:nvCxnSpPr>
          <p:spPr bwMode="auto">
            <a:xfrm>
              <a:off x="6021703" y="1367467"/>
              <a:ext cx="0" cy="446854"/>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Gerade Verbindung 123"/>
            <p:cNvCxnSpPr/>
            <p:nvPr/>
          </p:nvCxnSpPr>
          <p:spPr bwMode="auto">
            <a:xfrm>
              <a:off x="5889363" y="1367467"/>
              <a:ext cx="0" cy="446854"/>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Gerade Verbindung 124"/>
            <p:cNvCxnSpPr/>
            <p:nvPr/>
          </p:nvCxnSpPr>
          <p:spPr bwMode="auto">
            <a:xfrm>
              <a:off x="7339353" y="3204531"/>
              <a:ext cx="408813"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Gerade Verbindung 125"/>
            <p:cNvCxnSpPr/>
            <p:nvPr/>
          </p:nvCxnSpPr>
          <p:spPr bwMode="auto">
            <a:xfrm>
              <a:off x="7416442" y="3295075"/>
              <a:ext cx="265709"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126"/>
            <p:cNvCxnSpPr/>
            <p:nvPr/>
          </p:nvCxnSpPr>
          <p:spPr bwMode="auto">
            <a:xfrm>
              <a:off x="7477438" y="3385619"/>
              <a:ext cx="154911"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127"/>
            <p:cNvCxnSpPr/>
            <p:nvPr/>
          </p:nvCxnSpPr>
          <p:spPr bwMode="auto">
            <a:xfrm>
              <a:off x="5580571" y="1566068"/>
              <a:ext cx="307755"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128"/>
            <p:cNvCxnSpPr>
              <a:endCxn id="130" idx="0"/>
            </p:cNvCxnSpPr>
            <p:nvPr/>
          </p:nvCxnSpPr>
          <p:spPr bwMode="auto">
            <a:xfrm>
              <a:off x="5580571" y="1566068"/>
              <a:ext cx="1436" cy="54615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Ellipse 129"/>
            <p:cNvSpPr/>
            <p:nvPr/>
          </p:nvSpPr>
          <p:spPr bwMode="auto">
            <a:xfrm>
              <a:off x="5383497" y="2112223"/>
              <a:ext cx="397019" cy="397203"/>
            </a:xfrm>
            <a:prstGeom prst="ellipse">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fontScale="77500" lnSpcReduction="20000"/>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cxnSp>
          <p:nvCxnSpPr>
            <p:cNvPr id="131" name="Gerade Verbindung 130"/>
            <p:cNvCxnSpPr/>
            <p:nvPr/>
          </p:nvCxnSpPr>
          <p:spPr bwMode="auto">
            <a:xfrm>
              <a:off x="5582007" y="2519686"/>
              <a:ext cx="1436" cy="54615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131"/>
            <p:cNvCxnSpPr/>
            <p:nvPr/>
          </p:nvCxnSpPr>
          <p:spPr bwMode="auto">
            <a:xfrm flipH="1">
              <a:off x="7539457" y="3065841"/>
              <a:ext cx="791" cy="13869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Gerade Verbindung mit Pfeil 132"/>
            <p:cNvCxnSpPr/>
            <p:nvPr/>
          </p:nvCxnSpPr>
          <p:spPr bwMode="auto">
            <a:xfrm>
              <a:off x="5858830" y="2082727"/>
              <a:ext cx="0" cy="446854"/>
            </a:xfrm>
            <a:prstGeom prst="straightConnector1">
              <a:avLst/>
            </a:prstGeom>
            <a:solidFill>
              <a:schemeClr val="accent1"/>
            </a:solidFill>
            <a:ln w="31750" cap="flat" cmpd="sng" algn="ctr">
              <a:solidFill>
                <a:srgbClr val="0000FF"/>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Gerade Verbindung mit Pfeil 133"/>
            <p:cNvCxnSpPr/>
            <p:nvPr/>
          </p:nvCxnSpPr>
          <p:spPr bwMode="auto">
            <a:xfrm>
              <a:off x="7925401" y="1566068"/>
              <a:ext cx="4213" cy="1489512"/>
            </a:xfrm>
            <a:prstGeom prst="straightConnector1">
              <a:avLst/>
            </a:prstGeom>
            <a:solidFill>
              <a:schemeClr val="accent1"/>
            </a:solidFill>
            <a:ln w="28575" cap="flat" cmpd="sng" algn="ctr">
              <a:solidFill>
                <a:srgbClr val="0000FF"/>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Textfeld 134"/>
            <p:cNvSpPr txBox="1"/>
            <p:nvPr/>
          </p:nvSpPr>
          <p:spPr>
            <a:xfrm>
              <a:off x="5836003" y="2097944"/>
              <a:ext cx="845731" cy="351788"/>
            </a:xfrm>
            <a:prstGeom prst="rect">
              <a:avLst/>
            </a:prstGeom>
            <a:noFill/>
          </p:spPr>
          <p:txBody>
            <a:bodyPr wrap="square" rtlCol="0">
              <a:noAutofit/>
            </a:bodyPr>
            <a:lstStyle/>
            <a:p>
              <a:pPr algn="l"/>
              <a:r>
                <a:rPr lang="en-US" sz="2000" b="1" i="1" dirty="0" err="1">
                  <a:solidFill>
                    <a:srgbClr val="0000FF"/>
                  </a:solidFill>
                  <a:latin typeface="Calibri" panose="020F0502020204030204" pitchFamily="34" charset="0"/>
                </a:rPr>
                <a:t>U</a:t>
              </a:r>
              <a:r>
                <a:rPr lang="en-US" sz="2000" b="1" i="1" baseline="-25000" dirty="0" err="1">
                  <a:solidFill>
                    <a:srgbClr val="0000FF"/>
                  </a:solidFill>
                  <a:latin typeface="Calibri" panose="020F0502020204030204" pitchFamily="34" charset="0"/>
                </a:rPr>
                <a:t>beam</a:t>
              </a:r>
              <a:endParaRPr lang="en-US" sz="2000" b="1" i="1" dirty="0">
                <a:solidFill>
                  <a:srgbClr val="0000FF"/>
                </a:solidFill>
                <a:latin typeface="Calibri" panose="020F0502020204030204" pitchFamily="34" charset="0"/>
              </a:endParaRPr>
            </a:p>
          </p:txBody>
        </p:sp>
        <p:sp>
          <p:nvSpPr>
            <p:cNvPr id="136" name="Textfeld 135"/>
            <p:cNvSpPr txBox="1"/>
            <p:nvPr/>
          </p:nvSpPr>
          <p:spPr>
            <a:xfrm>
              <a:off x="7645072" y="3108792"/>
              <a:ext cx="810618" cy="339545"/>
            </a:xfrm>
            <a:prstGeom prst="rect">
              <a:avLst/>
            </a:prstGeom>
            <a:noFill/>
          </p:spPr>
          <p:txBody>
            <a:bodyPr wrap="square" rtlCol="0">
              <a:normAutofit/>
            </a:bodyPr>
            <a:lstStyle/>
            <a:p>
              <a:pPr algn="l"/>
              <a:r>
                <a:rPr lang="en-US" sz="1500" dirty="0">
                  <a:solidFill>
                    <a:srgbClr val="0000FF"/>
                  </a:solidFill>
                  <a:latin typeface="Calibri" panose="020F0502020204030204" pitchFamily="34" charset="0"/>
                </a:rPr>
                <a:t>ground</a:t>
              </a:r>
            </a:p>
          </p:txBody>
        </p:sp>
        <p:sp>
          <p:nvSpPr>
            <p:cNvPr id="137" name="Textfeld 136"/>
            <p:cNvSpPr txBox="1"/>
            <p:nvPr/>
          </p:nvSpPr>
          <p:spPr>
            <a:xfrm>
              <a:off x="6052823" y="1623745"/>
              <a:ext cx="594397" cy="339545"/>
            </a:xfrm>
            <a:prstGeom prst="rect">
              <a:avLst/>
            </a:prstGeom>
            <a:noFill/>
          </p:spPr>
          <p:txBody>
            <a:bodyPr wrap="square" rtlCol="0">
              <a:normAutofit fontScale="70000" lnSpcReduction="20000"/>
            </a:bodyPr>
            <a:lstStyle/>
            <a:p>
              <a:pPr algn="l"/>
              <a:r>
                <a:rPr lang="en-US" sz="2600" b="1" i="1" dirty="0">
                  <a:solidFill>
                    <a:srgbClr val="0000FF"/>
                  </a:solidFill>
                  <a:latin typeface="Calibri" panose="020F0502020204030204" pitchFamily="34" charset="0"/>
                </a:rPr>
                <a:t>C</a:t>
              </a:r>
              <a:r>
                <a:rPr lang="en-US" sz="2600" b="1" i="1" baseline="-25000" dirty="0">
                  <a:solidFill>
                    <a:srgbClr val="0000FF"/>
                  </a:solidFill>
                  <a:latin typeface="Calibri" panose="020F0502020204030204" pitchFamily="34" charset="0"/>
                </a:rPr>
                <a:t>C</a:t>
              </a:r>
              <a:endParaRPr lang="en-US" sz="2600" b="1" i="1" dirty="0">
                <a:solidFill>
                  <a:srgbClr val="0000FF"/>
                </a:solidFill>
                <a:latin typeface="Calibri" panose="020F0502020204030204" pitchFamily="34" charset="0"/>
              </a:endParaRPr>
            </a:p>
          </p:txBody>
        </p:sp>
        <p:sp>
          <p:nvSpPr>
            <p:cNvPr id="138" name="Textfeld 137"/>
            <p:cNvSpPr txBox="1"/>
            <p:nvPr/>
          </p:nvSpPr>
          <p:spPr>
            <a:xfrm>
              <a:off x="6927154" y="1920847"/>
              <a:ext cx="594397" cy="339545"/>
            </a:xfrm>
            <a:prstGeom prst="rect">
              <a:avLst/>
            </a:prstGeom>
            <a:noFill/>
          </p:spPr>
          <p:txBody>
            <a:bodyPr wrap="square" rtlCol="0">
              <a:normAutofit fontScale="70000" lnSpcReduction="20000"/>
            </a:bodyPr>
            <a:lstStyle/>
            <a:p>
              <a:pPr algn="l"/>
              <a:r>
                <a:rPr lang="en-US" sz="2600" b="1" i="1" dirty="0">
                  <a:solidFill>
                    <a:srgbClr val="0000FF"/>
                  </a:solidFill>
                  <a:latin typeface="Calibri" panose="020F0502020204030204" pitchFamily="34" charset="0"/>
                </a:rPr>
                <a:t>C</a:t>
              </a:r>
            </a:p>
          </p:txBody>
        </p:sp>
        <p:sp>
          <p:nvSpPr>
            <p:cNvPr id="139" name="Textfeld 138"/>
            <p:cNvSpPr txBox="1"/>
            <p:nvPr/>
          </p:nvSpPr>
          <p:spPr>
            <a:xfrm>
              <a:off x="7604261" y="1925296"/>
              <a:ext cx="420056" cy="339545"/>
            </a:xfrm>
            <a:prstGeom prst="rect">
              <a:avLst/>
            </a:prstGeom>
            <a:noFill/>
          </p:spPr>
          <p:txBody>
            <a:bodyPr wrap="square" rtlCol="0">
              <a:normAutofit fontScale="70000" lnSpcReduction="20000"/>
            </a:bodyPr>
            <a:lstStyle/>
            <a:p>
              <a:pPr algn="l"/>
              <a:r>
                <a:rPr lang="en-US" sz="2600" b="1" i="1" dirty="0">
                  <a:solidFill>
                    <a:srgbClr val="0000FF"/>
                  </a:solidFill>
                  <a:latin typeface="Calibri" panose="020F0502020204030204" pitchFamily="34" charset="0"/>
                </a:rPr>
                <a:t>R</a:t>
              </a:r>
            </a:p>
          </p:txBody>
        </p:sp>
        <p:cxnSp>
          <p:nvCxnSpPr>
            <p:cNvPr id="140" name="Gerade Verbindung mit Pfeil 139"/>
            <p:cNvCxnSpPr/>
            <p:nvPr/>
          </p:nvCxnSpPr>
          <p:spPr bwMode="auto">
            <a:xfrm>
              <a:off x="5227665" y="1645674"/>
              <a:ext cx="0" cy="1260955"/>
            </a:xfrm>
            <a:prstGeom prst="straightConnector1">
              <a:avLst/>
            </a:prstGeom>
            <a:solidFill>
              <a:schemeClr val="accent1"/>
            </a:solidFill>
            <a:ln w="50800" cap="flat" cmpd="sng" algn="ctr">
              <a:solidFill>
                <a:srgbClr val="FF0000"/>
              </a:solidFill>
              <a:prstDash val="solid"/>
              <a:round/>
              <a:headEnd type="stealth"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Textfeld 140"/>
            <p:cNvSpPr txBox="1"/>
            <p:nvPr/>
          </p:nvSpPr>
          <p:spPr>
            <a:xfrm>
              <a:off x="4571996" y="2058904"/>
              <a:ext cx="764821" cy="277482"/>
            </a:xfrm>
            <a:prstGeom prst="rect">
              <a:avLst/>
            </a:prstGeom>
            <a:noFill/>
          </p:spPr>
          <p:txBody>
            <a:bodyPr wrap="square" rtlCol="0">
              <a:noAutofit/>
            </a:bodyPr>
            <a:lstStyle/>
            <a:p>
              <a:pPr algn="l"/>
              <a:r>
                <a:rPr lang="en-US" sz="2000" b="1" i="1" dirty="0" err="1">
                  <a:solidFill>
                    <a:srgbClr val="FF0000"/>
                  </a:solidFill>
                  <a:latin typeface="Calibri" panose="020F0502020204030204" pitchFamily="34" charset="0"/>
                </a:rPr>
                <a:t>I</a:t>
              </a:r>
              <a:r>
                <a:rPr lang="en-US" sz="2000" b="1" i="1" baseline="-25000" dirty="0" err="1">
                  <a:solidFill>
                    <a:srgbClr val="FF0000"/>
                  </a:solidFill>
                  <a:latin typeface="Calibri" panose="020F0502020204030204" pitchFamily="34" charset="0"/>
                </a:rPr>
                <a:t>beam</a:t>
              </a:r>
              <a:endParaRPr lang="en-US" sz="2000" b="1" i="1" dirty="0">
                <a:solidFill>
                  <a:srgbClr val="FF0000"/>
                </a:solidFill>
                <a:latin typeface="Calibri" panose="020F0502020204030204" pitchFamily="34" charset="0"/>
              </a:endParaRPr>
            </a:p>
          </p:txBody>
        </p:sp>
        <p:sp>
          <p:nvSpPr>
            <p:cNvPr id="142" name="Freihandform 141"/>
            <p:cNvSpPr/>
            <p:nvPr/>
          </p:nvSpPr>
          <p:spPr bwMode="auto">
            <a:xfrm>
              <a:off x="5483885" y="2205413"/>
              <a:ext cx="229025" cy="204712"/>
            </a:xfrm>
            <a:custGeom>
              <a:avLst/>
              <a:gdLst>
                <a:gd name="connsiteX0" fmla="*/ 0 w 2870791"/>
                <a:gd name="connsiteY0" fmla="*/ 712423 h 1446470"/>
                <a:gd name="connsiteX1" fmla="*/ 95693 w 2870791"/>
                <a:gd name="connsiteY1" fmla="*/ 616730 h 1446470"/>
                <a:gd name="connsiteX2" fmla="*/ 733647 w 2870791"/>
                <a:gd name="connsiteY2" fmla="*/ 41 h 1446470"/>
                <a:gd name="connsiteX3" fmla="*/ 1424763 w 2870791"/>
                <a:gd name="connsiteY3" fmla="*/ 648627 h 1446470"/>
                <a:gd name="connsiteX4" fmla="*/ 2137144 w 2870791"/>
                <a:gd name="connsiteY4" fmla="*/ 1446069 h 1446470"/>
                <a:gd name="connsiteX5" fmla="*/ 2870791 w 2870791"/>
                <a:gd name="connsiteY5" fmla="*/ 733688 h 144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791" h="1446470">
                  <a:moveTo>
                    <a:pt x="0" y="712423"/>
                  </a:moveTo>
                  <a:lnTo>
                    <a:pt x="95693" y="616730"/>
                  </a:lnTo>
                  <a:cubicBezTo>
                    <a:pt x="217968" y="498000"/>
                    <a:pt x="512135" y="-5275"/>
                    <a:pt x="733647" y="41"/>
                  </a:cubicBezTo>
                  <a:cubicBezTo>
                    <a:pt x="955159" y="5357"/>
                    <a:pt x="1190847" y="407622"/>
                    <a:pt x="1424763" y="648627"/>
                  </a:cubicBezTo>
                  <a:cubicBezTo>
                    <a:pt x="1658679" y="889632"/>
                    <a:pt x="1896139" y="1431892"/>
                    <a:pt x="2137144" y="1446069"/>
                  </a:cubicBezTo>
                  <a:cubicBezTo>
                    <a:pt x="2378149" y="1460246"/>
                    <a:pt x="2624470" y="1096967"/>
                    <a:pt x="2870791" y="733688"/>
                  </a:cubicBez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fontScale="40000" lnSpcReduction="20000"/>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3" name="Rechteck 142"/>
            <p:cNvSpPr/>
            <p:nvPr/>
          </p:nvSpPr>
          <p:spPr bwMode="auto">
            <a:xfrm>
              <a:off x="4571996" y="1303791"/>
              <a:ext cx="1972820" cy="2399654"/>
            </a:xfrm>
            <a:prstGeom prst="rect">
              <a:avLst/>
            </a:prstGeom>
            <a:noFill/>
            <a:ln w="19050" cap="flat" cmpd="sng" algn="ctr">
              <a:solidFill>
                <a:srgbClr val="CC00CC"/>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4" name="Textfeld 143"/>
            <p:cNvSpPr txBox="1"/>
            <p:nvPr/>
          </p:nvSpPr>
          <p:spPr>
            <a:xfrm>
              <a:off x="4571996" y="3141105"/>
              <a:ext cx="1972820" cy="562341"/>
            </a:xfrm>
            <a:prstGeom prst="rect">
              <a:avLst/>
            </a:prstGeom>
            <a:noFill/>
          </p:spPr>
          <p:txBody>
            <a:bodyPr wrap="square" rtlCol="0">
              <a:noAutofit/>
            </a:bodyPr>
            <a:lstStyle/>
            <a:p>
              <a:pPr algn="l"/>
              <a:r>
                <a:rPr lang="en-US" sz="1600" dirty="0">
                  <a:solidFill>
                    <a:srgbClr val="CC00CC"/>
                  </a:solidFill>
                  <a:latin typeface="Calibri" panose="020F0502020204030204" pitchFamily="34" charset="0"/>
                </a:rPr>
                <a:t>capacitive coupling</a:t>
              </a:r>
            </a:p>
            <a:p>
              <a:pPr algn="l">
                <a:spcBef>
                  <a:spcPts val="0"/>
                </a:spcBef>
              </a:pPr>
              <a:r>
                <a:rPr lang="en-US" sz="1600" dirty="0">
                  <a:solidFill>
                    <a:srgbClr val="CC00CC"/>
                  </a:solidFill>
                  <a:latin typeface="Calibri" panose="020F0502020204030204" pitchFamily="34" charset="0"/>
                  <a:sym typeface="Symbol"/>
                </a:rPr>
                <a:t></a:t>
              </a:r>
              <a:r>
                <a:rPr lang="en-US" sz="1600" dirty="0">
                  <a:solidFill>
                    <a:srgbClr val="CC00CC"/>
                  </a:solidFill>
                  <a:latin typeface="Calibri" panose="020F0502020204030204" pitchFamily="34" charset="0"/>
                </a:rPr>
                <a:t> image current</a:t>
              </a:r>
            </a:p>
          </p:txBody>
        </p:sp>
        <p:sp>
          <p:nvSpPr>
            <p:cNvPr id="145" name="Textfeld 144"/>
            <p:cNvSpPr txBox="1"/>
            <p:nvPr/>
          </p:nvSpPr>
          <p:spPr>
            <a:xfrm>
              <a:off x="6603943" y="3385619"/>
              <a:ext cx="2023863" cy="320020"/>
            </a:xfrm>
            <a:prstGeom prst="rect">
              <a:avLst/>
            </a:prstGeom>
            <a:noFill/>
          </p:spPr>
          <p:txBody>
            <a:bodyPr wrap="square" rtlCol="0">
              <a:noAutofit/>
            </a:bodyPr>
            <a:lstStyle/>
            <a:p>
              <a:r>
                <a:rPr lang="en-US" sz="1500" dirty="0">
                  <a:solidFill>
                    <a:srgbClr val="008000"/>
                  </a:solidFill>
                  <a:latin typeface="Calibri" panose="020F0502020204030204" pitchFamily="34" charset="0"/>
                </a:rPr>
                <a:t>electronics elements</a:t>
              </a:r>
            </a:p>
          </p:txBody>
        </p:sp>
        <p:sp>
          <p:nvSpPr>
            <p:cNvPr id="146" name="Rechteck 145"/>
            <p:cNvSpPr/>
            <p:nvPr/>
          </p:nvSpPr>
          <p:spPr bwMode="auto">
            <a:xfrm>
              <a:off x="6647220" y="1306230"/>
              <a:ext cx="1888934" cy="2399654"/>
            </a:xfrm>
            <a:prstGeom prst="rect">
              <a:avLst/>
            </a:prstGeom>
            <a:noFill/>
            <a:ln w="19050" cap="flat" cmpd="sng" algn="ctr">
              <a:solidFill>
                <a:srgbClr val="008000"/>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7" name="Textfeld 146"/>
            <p:cNvSpPr txBox="1"/>
            <p:nvPr/>
          </p:nvSpPr>
          <p:spPr>
            <a:xfrm>
              <a:off x="7884368" y="2060848"/>
              <a:ext cx="671430" cy="362913"/>
            </a:xfrm>
            <a:prstGeom prst="rect">
              <a:avLst/>
            </a:prstGeom>
            <a:noFill/>
          </p:spPr>
          <p:txBody>
            <a:bodyPr wrap="square" rtlCol="0">
              <a:noAutofit/>
            </a:bodyPr>
            <a:lstStyle/>
            <a:p>
              <a:pPr algn="l"/>
              <a:r>
                <a:rPr lang="en-US" sz="2400" b="1" i="1" dirty="0" err="1">
                  <a:solidFill>
                    <a:srgbClr val="0000FF"/>
                  </a:solidFill>
                  <a:latin typeface="Calibri" panose="020F0502020204030204" pitchFamily="34" charset="0"/>
                </a:rPr>
                <a:t>U</a:t>
              </a:r>
              <a:r>
                <a:rPr lang="en-US" sz="2400" b="1" i="1" baseline="-25000" dirty="0" err="1">
                  <a:solidFill>
                    <a:srgbClr val="0000FF"/>
                  </a:solidFill>
                  <a:latin typeface="Calibri" panose="020F0502020204030204" pitchFamily="34" charset="0"/>
                </a:rPr>
                <a:t>im</a:t>
              </a:r>
              <a:endParaRPr lang="en-US" sz="2400" b="1" i="1" dirty="0">
                <a:solidFill>
                  <a:srgbClr val="0000FF"/>
                </a:solidFill>
                <a:latin typeface="Calibri" panose="020F0502020204030204" pitchFamily="34" charset="0"/>
              </a:endParaRPr>
            </a:p>
          </p:txBody>
        </p:sp>
      </p:grpSp>
      <p:sp>
        <p:nvSpPr>
          <p:cNvPr id="45" name="Text Box 4"/>
          <p:cNvSpPr txBox="1">
            <a:spLocks noChangeArrowheads="1"/>
          </p:cNvSpPr>
          <p:nvPr/>
        </p:nvSpPr>
        <p:spPr bwMode="auto">
          <a:xfrm>
            <a:off x="203194" y="4005064"/>
            <a:ext cx="8509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600"/>
              </a:spcBef>
            </a:pPr>
            <a:r>
              <a:rPr lang="en-US" altLang="de-DE" sz="1600" dirty="0">
                <a:latin typeface="Calibri" panose="020F0502020204030204" pitchFamily="34" charset="0"/>
                <a:sym typeface="Symbol" pitchFamily="18" charset="2"/>
              </a:rPr>
              <a:t>At a resistor</a:t>
            </a:r>
            <a:r>
              <a:rPr lang="en-US" altLang="de-DE" sz="1600" i="1" dirty="0">
                <a:latin typeface="Calibri" panose="020F0502020204030204" pitchFamily="34" charset="0"/>
                <a:sym typeface="Symbol" pitchFamily="18" charset="2"/>
              </a:rPr>
              <a:t> </a:t>
            </a:r>
            <a:r>
              <a:rPr lang="en-US" altLang="de-DE" sz="1600" b="1" i="1" dirty="0">
                <a:latin typeface="Calibri" panose="020F0502020204030204" pitchFamily="34" charset="0"/>
                <a:sym typeface="Symbol" pitchFamily="18" charset="2"/>
              </a:rPr>
              <a:t>R</a:t>
            </a:r>
            <a:r>
              <a:rPr lang="en-US" altLang="de-DE" sz="1600" dirty="0">
                <a:latin typeface="Calibri" panose="020F0502020204030204" pitchFamily="34" charset="0"/>
                <a:sym typeface="Symbol" pitchFamily="18" charset="2"/>
              </a:rPr>
              <a:t> the voltage </a:t>
            </a:r>
            <a:r>
              <a:rPr lang="en-US" altLang="de-DE" sz="1600" b="1" i="1" dirty="0" err="1">
                <a:latin typeface="Calibri" panose="020F0502020204030204" pitchFamily="34" charset="0"/>
                <a:sym typeface="Symbol" pitchFamily="18" charset="2"/>
              </a:rPr>
              <a:t>U</a:t>
            </a:r>
            <a:r>
              <a:rPr lang="en-US" altLang="de-DE" sz="1600" b="1" i="1" baseline="-25000" dirty="0" err="1">
                <a:latin typeface="Calibri" panose="020F0502020204030204" pitchFamily="34" charset="0"/>
                <a:sym typeface="Symbol" pitchFamily="18" charset="2"/>
              </a:rPr>
              <a:t>im</a:t>
            </a:r>
            <a:r>
              <a:rPr lang="en-US" altLang="de-DE" sz="1600" i="1" dirty="0">
                <a:latin typeface="Calibri" panose="020F0502020204030204" pitchFamily="34" charset="0"/>
                <a:sym typeface="Symbol" pitchFamily="18" charset="2"/>
              </a:rPr>
              <a:t> </a:t>
            </a:r>
            <a:r>
              <a:rPr lang="en-US" altLang="de-DE" sz="1600" dirty="0">
                <a:latin typeface="Calibri" panose="020F0502020204030204" pitchFamily="34" charset="0"/>
                <a:sym typeface="Symbol" pitchFamily="18" charset="2"/>
              </a:rPr>
              <a:t>from the image current is measured.</a:t>
            </a:r>
          </a:p>
          <a:p>
            <a:pPr algn="l" eaLnBrk="1" hangingPunct="1">
              <a:spcBef>
                <a:spcPts val="600"/>
              </a:spcBef>
            </a:pPr>
            <a:r>
              <a:rPr lang="en-US" altLang="de-DE" sz="1600" b="1" dirty="0">
                <a:solidFill>
                  <a:srgbClr val="0000FF"/>
                </a:solidFill>
                <a:latin typeface="Calibri" panose="020F0502020204030204" pitchFamily="34" charset="0"/>
                <a:sym typeface="Symbol" pitchFamily="18" charset="2"/>
              </a:rPr>
              <a:t>Goal: </a:t>
            </a:r>
            <a:r>
              <a:rPr lang="en-US" altLang="de-DE" sz="1600" dirty="0">
                <a:latin typeface="Calibri" panose="020F0502020204030204" pitchFamily="34" charset="0"/>
                <a:sym typeface="Symbol" pitchFamily="18" charset="2"/>
              </a:rPr>
              <a:t>Connection from beam current to signal strength by transfer impedance</a:t>
            </a:r>
            <a:r>
              <a:rPr lang="en-US" altLang="de-DE" sz="1600" i="1" dirty="0">
                <a:latin typeface="Calibri" panose="020F0502020204030204" pitchFamily="34" charset="0"/>
                <a:sym typeface="Symbol" pitchFamily="18" charset="2"/>
              </a:rPr>
              <a:t> </a:t>
            </a:r>
            <a:r>
              <a:rPr lang="en-US" altLang="de-DE" b="1" i="1" dirty="0" err="1">
                <a:solidFill>
                  <a:srgbClr val="C00000"/>
                </a:solidFill>
                <a:latin typeface="Calibri" panose="020F0502020204030204" pitchFamily="34" charset="0"/>
                <a:sym typeface="Symbol" pitchFamily="18" charset="2"/>
              </a:rPr>
              <a:t>Z</a:t>
            </a:r>
            <a:r>
              <a:rPr lang="en-US" altLang="de-DE" b="1" i="1" baseline="-25000" dirty="0" err="1">
                <a:solidFill>
                  <a:srgbClr val="C00000"/>
                </a:solidFill>
                <a:latin typeface="Calibri" panose="020F0502020204030204" pitchFamily="34" charset="0"/>
                <a:sym typeface="Symbol" pitchFamily="18" charset="2"/>
              </a:rPr>
              <a:t>t</a:t>
            </a:r>
            <a:r>
              <a:rPr lang="en-US" altLang="de-DE" dirty="0">
                <a:solidFill>
                  <a:srgbClr val="C00000"/>
                </a:solidFill>
                <a:latin typeface="Calibri" panose="020F0502020204030204" pitchFamily="34" charset="0"/>
                <a:sym typeface="Symbol" pitchFamily="18" charset="2"/>
              </a:rPr>
              <a:t> </a:t>
            </a:r>
            <a:r>
              <a:rPr lang="en-US" altLang="de-DE" b="1" i="1" dirty="0">
                <a:solidFill>
                  <a:srgbClr val="C00000"/>
                </a:solidFill>
                <a:latin typeface="Calibri" panose="020F0502020204030204" pitchFamily="34" charset="0"/>
                <a:sym typeface="Symbol" pitchFamily="18" charset="2"/>
              </a:rPr>
              <a:t>(</a:t>
            </a:r>
            <a:r>
              <a:rPr lang="en-US" altLang="de-DE" b="1" i="1" dirty="0">
                <a:solidFill>
                  <a:srgbClr val="C00000"/>
                </a:solidFill>
                <a:latin typeface="Calibri" panose="020F0502020204030204" pitchFamily="34" charset="0"/>
                <a:sym typeface="Symbol"/>
              </a:rPr>
              <a:t> )</a:t>
            </a:r>
            <a:endParaRPr lang="en-US" altLang="de-DE" b="1" i="1" baseline="-25000" dirty="0">
              <a:solidFill>
                <a:srgbClr val="C00000"/>
              </a:solidFill>
              <a:latin typeface="Calibri" panose="020F0502020204030204" pitchFamily="34" charset="0"/>
              <a:sym typeface="Symbol" pitchFamily="18" charset="2"/>
            </a:endParaRPr>
          </a:p>
          <a:p>
            <a:pPr algn="l" eaLnBrk="1" hangingPunct="1">
              <a:spcBef>
                <a:spcPts val="600"/>
              </a:spcBef>
            </a:pPr>
            <a:r>
              <a:rPr lang="en-US" altLang="de-DE" sz="1600" dirty="0">
                <a:latin typeface="Calibri" panose="020F0502020204030204" pitchFamily="34" charset="0"/>
                <a:sym typeface="Symbol" pitchFamily="18" charset="2"/>
              </a:rPr>
              <a:t>in frequency domain:</a:t>
            </a:r>
            <a:r>
              <a:rPr lang="en-US" altLang="de-DE" dirty="0">
                <a:latin typeface="Calibri" panose="020F0502020204030204" pitchFamily="34" charset="0"/>
                <a:sym typeface="Symbol" pitchFamily="18" charset="2"/>
              </a:rPr>
              <a:t>  </a:t>
            </a:r>
            <a:r>
              <a:rPr lang="en-US" altLang="de-DE" sz="2000" b="1" i="1" dirty="0" err="1">
                <a:solidFill>
                  <a:srgbClr val="0000FF"/>
                </a:solidFill>
                <a:latin typeface="Calibri" panose="020F0502020204030204" pitchFamily="34" charset="0"/>
                <a:sym typeface="Symbol" pitchFamily="18" charset="2"/>
              </a:rPr>
              <a:t>U</a:t>
            </a:r>
            <a:r>
              <a:rPr lang="en-US" altLang="de-DE" sz="2000" b="1" i="1" baseline="-25000" dirty="0" err="1">
                <a:solidFill>
                  <a:srgbClr val="0000FF"/>
                </a:solidFill>
                <a:latin typeface="Calibri" panose="020F0502020204030204" pitchFamily="34" charset="0"/>
                <a:sym typeface="Symbol" pitchFamily="18" charset="2"/>
              </a:rPr>
              <a:t>im</a:t>
            </a:r>
            <a:r>
              <a:rPr lang="en-US" altLang="de-DE" sz="2000" b="1" i="1" dirty="0">
                <a:solidFill>
                  <a:srgbClr val="0000FF"/>
                </a:solidFill>
                <a:latin typeface="Calibri" panose="020F0502020204030204" pitchFamily="34" charset="0"/>
                <a:sym typeface="Symbol" pitchFamily="18" charset="2"/>
              </a:rPr>
              <a:t>(ω) = R · </a:t>
            </a:r>
            <a:r>
              <a:rPr lang="en-US" altLang="de-DE" sz="2000" b="1" i="1" dirty="0" err="1">
                <a:solidFill>
                  <a:srgbClr val="0000FF"/>
                </a:solidFill>
                <a:latin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sym typeface="Symbol" pitchFamily="18" charset="2"/>
              </a:rPr>
              <a:t>im</a:t>
            </a:r>
            <a:r>
              <a:rPr lang="en-US" altLang="de-DE" sz="2000" b="1" i="1" dirty="0">
                <a:solidFill>
                  <a:srgbClr val="0000FF"/>
                </a:solidFill>
                <a:latin typeface="Calibri" panose="020F0502020204030204" pitchFamily="34" charset="0"/>
                <a:sym typeface="Symbol" pitchFamily="18" charset="2"/>
              </a:rPr>
              <a:t>(ω) = </a:t>
            </a:r>
            <a:r>
              <a:rPr lang="en-US" altLang="de-DE" sz="2000" b="1" i="1" dirty="0" err="1">
                <a:solidFill>
                  <a:srgbClr val="C00000"/>
                </a:solidFill>
                <a:latin typeface="Calibri" panose="020F0502020204030204" pitchFamily="34" charset="0"/>
                <a:sym typeface="Symbol" pitchFamily="18" charset="2"/>
              </a:rPr>
              <a:t>Z</a:t>
            </a:r>
            <a:r>
              <a:rPr lang="en-US" altLang="de-DE" sz="2000" b="1" i="1" baseline="-25000" dirty="0" err="1">
                <a:solidFill>
                  <a:srgbClr val="C00000"/>
                </a:solidFill>
                <a:latin typeface="Calibri" panose="020F0502020204030204" pitchFamily="34" charset="0"/>
                <a:sym typeface="Symbol" pitchFamily="18" charset="2"/>
              </a:rPr>
              <a:t>t</a:t>
            </a:r>
            <a:r>
              <a:rPr lang="en-US" altLang="de-DE" sz="2000" b="1" i="1" dirty="0">
                <a:solidFill>
                  <a:srgbClr val="C00000"/>
                </a:solidFill>
                <a:latin typeface="Calibri" panose="020F0502020204030204" pitchFamily="34" charset="0"/>
                <a:sym typeface="Symbol" pitchFamily="18" charset="2"/>
              </a:rPr>
              <a:t>(ω) </a:t>
            </a:r>
            <a:r>
              <a:rPr lang="en-US" altLang="de-DE" sz="2000" b="1" i="1" dirty="0">
                <a:solidFill>
                  <a:srgbClr val="0000FF"/>
                </a:solidFill>
                <a:latin typeface="Calibri" panose="020F0502020204030204" pitchFamily="34" charset="0"/>
                <a:sym typeface="Symbol" pitchFamily="18" charset="2"/>
              </a:rPr>
              <a:t>· </a:t>
            </a:r>
            <a:r>
              <a:rPr lang="en-US" altLang="de-DE" sz="2000" b="1" i="1" dirty="0" err="1">
                <a:solidFill>
                  <a:srgbClr val="0000FF"/>
                </a:solidFill>
                <a:latin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sym typeface="Symbol" pitchFamily="18" charset="2"/>
              </a:rPr>
              <a:t>beam</a:t>
            </a:r>
            <a:r>
              <a:rPr lang="en-US" altLang="de-DE" sz="2000" b="1" i="1" dirty="0">
                <a:solidFill>
                  <a:srgbClr val="0000FF"/>
                </a:solidFill>
                <a:latin typeface="Calibri" panose="020F0502020204030204" pitchFamily="34" charset="0"/>
                <a:sym typeface="Symbol" pitchFamily="18" charset="2"/>
              </a:rPr>
              <a:t>(ω)</a:t>
            </a:r>
            <a:endParaRPr lang="en-US" altLang="de-DE" sz="2000" i="1" dirty="0">
              <a:solidFill>
                <a:srgbClr val="0000FF"/>
              </a:solidFill>
              <a:latin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44" name="Text Box 4"/>
              <p:cNvSpPr txBox="1">
                <a:spLocks noChangeArrowheads="1"/>
              </p:cNvSpPr>
              <p:nvPr/>
            </p:nvSpPr>
            <p:spPr bwMode="auto">
              <a:xfrm>
                <a:off x="384951" y="5157192"/>
                <a:ext cx="8439719" cy="104163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600"/>
                  </a:spcBef>
                </a:pPr>
                <a:r>
                  <a:rPr lang="en-US" altLang="de-DE" b="1" dirty="0">
                    <a:solidFill>
                      <a:srgbClr val="0000FF"/>
                    </a:solidFill>
                    <a:latin typeface="Calibri" panose="020F0502020204030204" pitchFamily="34" charset="0"/>
                    <a:sym typeface="Symbol" pitchFamily="18" charset="2"/>
                  </a:rPr>
                  <a:t>Result:     </a:t>
                </a:r>
                <a14:m>
                  <m:oMath xmlns:m="http://schemas.openxmlformats.org/officeDocument/2006/math">
                    <m:sSub>
                      <m:sSubPr>
                        <m:ctrlPr>
                          <a:rPr lang="en-US" altLang="de-DE" sz="2200" i="1" smtClean="0">
                            <a:solidFill>
                              <a:schemeClr val="tx1"/>
                            </a:solidFill>
                            <a:latin typeface="Cambria Math" panose="02040503050406030204" pitchFamily="18" charset="0"/>
                            <a:sym typeface="Symbol" pitchFamily="18" charset="2"/>
                          </a:rPr>
                        </m:ctrlPr>
                      </m:sSubPr>
                      <m:e>
                        <m:r>
                          <a:rPr lang="de-DE" altLang="de-DE" sz="2200" b="0" i="1" smtClean="0">
                            <a:solidFill>
                              <a:schemeClr val="tx1"/>
                            </a:solidFill>
                            <a:latin typeface="Cambria Math"/>
                            <a:sym typeface="Symbol" pitchFamily="18" charset="2"/>
                          </a:rPr>
                          <m:t>𝑍</m:t>
                        </m:r>
                      </m:e>
                      <m:sub>
                        <m:r>
                          <a:rPr lang="de-DE" altLang="de-DE" sz="2200" b="0" i="1" smtClean="0">
                            <a:solidFill>
                              <a:schemeClr val="tx1"/>
                            </a:solidFill>
                            <a:latin typeface="Cambria Math"/>
                            <a:sym typeface="Symbol" pitchFamily="18" charset="2"/>
                          </a:rPr>
                          <m:t>𝑡</m:t>
                        </m:r>
                      </m:sub>
                    </m:sSub>
                    <m:d>
                      <m:dPr>
                        <m:ctrlPr>
                          <a:rPr lang="de-DE" altLang="de-DE" sz="2200" i="1" smtClean="0">
                            <a:solidFill>
                              <a:schemeClr val="tx1"/>
                            </a:solidFill>
                            <a:latin typeface="Cambria Math" panose="02040503050406030204" pitchFamily="18" charset="0"/>
                            <a:sym typeface="Symbol" pitchFamily="18" charset="2"/>
                          </a:rPr>
                        </m:ctrlPr>
                      </m:dPr>
                      <m:e>
                        <m:r>
                          <a:rPr lang="de-DE" altLang="de-DE" sz="2200" b="0" i="1" smtClean="0">
                            <a:solidFill>
                              <a:schemeClr val="tx1"/>
                            </a:solidFill>
                            <a:latin typeface="Cambria Math"/>
                            <a:ea typeface="Cambria Math"/>
                            <a:sym typeface="Symbol" pitchFamily="18" charset="2"/>
                          </a:rPr>
                          <m:t>𝜔</m:t>
                        </m:r>
                      </m:e>
                    </m:d>
                    <m:r>
                      <a:rPr lang="de-DE" altLang="de-DE" sz="2200" b="0" i="1" smtClean="0">
                        <a:solidFill>
                          <a:schemeClr val="tx1"/>
                        </a:solidFill>
                        <a:latin typeface="Cambria Math"/>
                        <a:ea typeface="Cambria Math"/>
                        <a:sym typeface="Symbol" pitchFamily="18" charset="2"/>
                      </a:rPr>
                      <m:t>= </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𝐴</m:t>
                            </m:r>
                          </m:num>
                          <m:den>
                            <m:r>
                              <a:rPr lang="de-DE" altLang="de-DE" sz="2200" b="0" i="1" smtClean="0">
                                <a:solidFill>
                                  <a:schemeClr val="tx1"/>
                                </a:solidFill>
                                <a:latin typeface="Cambria Math"/>
                                <a:ea typeface="Cambria Math"/>
                                <a:sym typeface="Symbol" pitchFamily="18" charset="2"/>
                              </a:rPr>
                              <m:t>2</m:t>
                            </m:r>
                            <m:r>
                              <a:rPr lang="de-DE" altLang="de-DE" sz="2200" b="0" i="1" smtClean="0">
                                <a:solidFill>
                                  <a:schemeClr val="tx1"/>
                                </a:solidFill>
                                <a:latin typeface="Cambria Math"/>
                                <a:ea typeface="Cambria Math"/>
                                <a:sym typeface="Symbol" pitchFamily="18" charset="2"/>
                              </a:rPr>
                              <m:t>𝜋</m:t>
                            </m:r>
                            <m:r>
                              <a:rPr lang="de-DE" altLang="de-DE" sz="2200" b="0" i="1" smtClean="0">
                                <a:solidFill>
                                  <a:schemeClr val="tx1"/>
                                </a:solidFill>
                                <a:latin typeface="Cambria Math"/>
                                <a:ea typeface="Cambria Math"/>
                                <a:sym typeface="Symbol" pitchFamily="18" charset="2"/>
                              </a:rPr>
                              <m:t> </m:t>
                            </m:r>
                            <m:r>
                              <a:rPr lang="de-DE" altLang="de-DE" sz="2200" b="0" i="1" smtClean="0">
                                <a:solidFill>
                                  <a:schemeClr val="tx1"/>
                                </a:solidFill>
                                <a:latin typeface="Cambria Math"/>
                                <a:ea typeface="Cambria Math"/>
                                <a:sym typeface="Symbol" pitchFamily="18" charset="2"/>
                              </a:rPr>
                              <m:t>𝑎</m:t>
                            </m:r>
                          </m:den>
                        </m:f>
                        <m:r>
                          <a:rPr lang="de-DE" altLang="de-DE" sz="2200" b="0" i="1" smtClean="0">
                            <a:solidFill>
                              <a:schemeClr val="tx1"/>
                            </a:solidFill>
                            <a:latin typeface="Cambria Math"/>
                            <a:ea typeface="Cambria Math"/>
                            <a:sym typeface="Symbol" pitchFamily="18" charset="2"/>
                          </a:rPr>
                          <m:t> ∙ </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1</m:t>
                                </m:r>
                              </m:num>
                              <m:den>
                                <m:r>
                                  <a:rPr lang="de-DE" altLang="de-DE" sz="2200" b="0" i="1" smtClean="0">
                                    <a:solidFill>
                                      <a:schemeClr val="tx1"/>
                                    </a:solidFill>
                                    <a:latin typeface="Cambria Math"/>
                                    <a:ea typeface="Cambria Math"/>
                                    <a:sym typeface="Symbol" pitchFamily="18" charset="2"/>
                                  </a:rPr>
                                  <m:t>𝛽</m:t>
                                </m:r>
                                <m:r>
                                  <a:rPr lang="de-DE" altLang="de-DE" sz="2200" b="0" i="1" smtClean="0">
                                    <a:solidFill>
                                      <a:schemeClr val="tx1"/>
                                    </a:solidFill>
                                    <a:latin typeface="Cambria Math"/>
                                    <a:ea typeface="Cambria Math"/>
                                    <a:sym typeface="Symbol" pitchFamily="18" charset="2"/>
                                  </a:rPr>
                                  <m:t>𝑐</m:t>
                                </m:r>
                              </m:den>
                            </m:f>
                          </m:e>
                        </m:box>
                        <m:r>
                          <a:rPr lang="de-DE" altLang="de-DE" sz="2200" b="0" i="1" smtClean="0">
                            <a:solidFill>
                              <a:schemeClr val="tx1"/>
                            </a:solidFill>
                            <a:latin typeface="Cambria Math"/>
                            <a:ea typeface="Cambria Math"/>
                            <a:sym typeface="Symbol" pitchFamily="18" charset="2"/>
                          </a:rPr>
                          <m:t>∙</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1</m:t>
                                </m:r>
                              </m:num>
                              <m:den>
                                <m:r>
                                  <a:rPr lang="de-DE" altLang="de-DE" sz="2200" b="0" i="1" smtClean="0">
                                    <a:solidFill>
                                      <a:schemeClr val="tx1"/>
                                    </a:solidFill>
                                    <a:latin typeface="Cambria Math"/>
                                    <a:ea typeface="Cambria Math"/>
                                    <a:sym typeface="Symbol" pitchFamily="18" charset="2"/>
                                  </a:rPr>
                                  <m:t>𝐶</m:t>
                                </m:r>
                              </m:den>
                            </m:f>
                            <m:r>
                              <a:rPr lang="de-DE" altLang="de-DE" sz="2200" b="0" i="1" smtClean="0">
                                <a:solidFill>
                                  <a:schemeClr val="tx1"/>
                                </a:solidFill>
                                <a:latin typeface="Cambria Math"/>
                                <a:ea typeface="Cambria Math"/>
                                <a:sym typeface="Symbol" pitchFamily="18" charset="2"/>
                              </a:rPr>
                              <m:t> ∙ </m:t>
                            </m:r>
                          </m:e>
                        </m:box>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𝑖</m:t>
                                </m:r>
                                <m:r>
                                  <a:rPr lang="de-DE" altLang="de-DE" sz="2200" b="0" i="1" smtClean="0">
                                    <a:solidFill>
                                      <a:schemeClr val="tx1"/>
                                    </a:solidFill>
                                    <a:latin typeface="Cambria Math"/>
                                    <a:ea typeface="Cambria Math"/>
                                    <a:sym typeface="Symbol" pitchFamily="18" charset="2"/>
                                  </a:rPr>
                                  <m:t>𝜔</m:t>
                                </m:r>
                                <m:r>
                                  <a:rPr lang="de-DE" altLang="de-DE" sz="2200" b="0" i="1" smtClean="0">
                                    <a:solidFill>
                                      <a:schemeClr val="tx1"/>
                                    </a:solidFill>
                                    <a:latin typeface="Cambria Math"/>
                                    <a:ea typeface="Cambria Math"/>
                                    <a:sym typeface="Symbol" pitchFamily="18" charset="2"/>
                                  </a:rPr>
                                  <m:t>𝑅𝐶</m:t>
                                </m:r>
                              </m:num>
                              <m:den>
                                <m:r>
                                  <a:rPr lang="de-DE" altLang="de-DE" sz="2200" b="0" i="1" smtClean="0">
                                    <a:solidFill>
                                      <a:schemeClr val="tx1"/>
                                    </a:solidFill>
                                    <a:latin typeface="Cambria Math"/>
                                    <a:ea typeface="Cambria Math"/>
                                    <a:sym typeface="Symbol" pitchFamily="18" charset="2"/>
                                  </a:rPr>
                                  <m:t>1+</m:t>
                                </m:r>
                                <m:r>
                                  <a:rPr lang="de-DE" altLang="de-DE" sz="2200" b="0" i="1" smtClean="0">
                                    <a:solidFill>
                                      <a:schemeClr val="tx1"/>
                                    </a:solidFill>
                                    <a:latin typeface="Cambria Math"/>
                                    <a:ea typeface="Cambria Math"/>
                                    <a:sym typeface="Symbol" pitchFamily="18" charset="2"/>
                                  </a:rPr>
                                  <m:t>𝑖</m:t>
                                </m:r>
                                <m:r>
                                  <a:rPr lang="de-DE" altLang="de-DE" sz="2200" b="0" i="1" smtClean="0">
                                    <a:solidFill>
                                      <a:schemeClr val="tx1"/>
                                    </a:solidFill>
                                    <a:latin typeface="Cambria Math"/>
                                    <a:ea typeface="Cambria Math"/>
                                    <a:sym typeface="Symbol" pitchFamily="18" charset="2"/>
                                  </a:rPr>
                                  <m:t>𝜔</m:t>
                                </m:r>
                                <m:r>
                                  <a:rPr lang="de-DE" altLang="de-DE" sz="2200" b="0" i="1" smtClean="0">
                                    <a:solidFill>
                                      <a:schemeClr val="tx1"/>
                                    </a:solidFill>
                                    <a:latin typeface="Cambria Math"/>
                                    <a:ea typeface="Cambria Math"/>
                                    <a:sym typeface="Symbol" pitchFamily="18" charset="2"/>
                                  </a:rPr>
                                  <m:t>𝑅𝐶</m:t>
                                </m:r>
                              </m:den>
                            </m:f>
                            <m:r>
                              <a:rPr lang="de-DE" altLang="de-DE" sz="2200" b="0" i="1" smtClean="0">
                                <a:solidFill>
                                  <a:schemeClr val="tx1"/>
                                </a:solidFill>
                                <a:latin typeface="Cambria Math"/>
                                <a:ea typeface="Cambria Math"/>
                                <a:sym typeface="Symbol" pitchFamily="18" charset="2"/>
                              </a:rPr>
                              <m:t>     ∈</m:t>
                            </m:r>
                            <m:r>
                              <a:rPr lang="de-DE" altLang="de-DE" sz="2200" b="0" i="1" smtClean="0">
                                <a:solidFill>
                                  <a:schemeClr val="tx1"/>
                                </a:solidFill>
                                <a:latin typeface="Cambria Math"/>
                                <a:ea typeface="Cambria Math"/>
                                <a:sym typeface="Symbol" pitchFamily="18" charset="2"/>
                              </a:rPr>
                              <m:t>ℂ</m:t>
                            </m:r>
                          </m:e>
                        </m:box>
                        <m:r>
                          <a:rPr lang="de-DE" altLang="de-DE" sz="2200" b="0" i="1" smtClean="0">
                            <a:solidFill>
                              <a:schemeClr val="tx1"/>
                            </a:solidFill>
                            <a:latin typeface="Cambria Math"/>
                            <a:ea typeface="Cambria Math"/>
                            <a:sym typeface="Symbol" pitchFamily="18" charset="2"/>
                          </a:rPr>
                          <m:t> </m:t>
                        </m:r>
                      </m:e>
                    </m:box>
                  </m:oMath>
                </a14:m>
                <a:r>
                  <a:rPr lang="en-US" altLang="de-DE" sz="24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i.e. complex function </a:t>
                </a:r>
              </a:p>
              <a:p>
                <a:pPr algn="l" eaLnBrk="1" hangingPunct="1">
                  <a:spcBef>
                    <a:spcPts val="600"/>
                  </a:spcBef>
                </a:pPr>
                <a:r>
                  <a:rPr lang="en-US" altLang="de-DE" sz="2200" i="1" dirty="0">
                    <a:solidFill>
                      <a:schemeClr val="tx1"/>
                    </a:solidFill>
                    <a:latin typeface="Calibri" panose="020F0502020204030204" pitchFamily="34" charset="0"/>
                    <a:sym typeface="Symbol" pitchFamily="18" charset="2"/>
                  </a:rPr>
                  <a:t> </a:t>
                </a:r>
              </a:p>
            </p:txBody>
          </p:sp>
        </mc:Choice>
        <mc:Fallback xmlns="">
          <p:sp>
            <p:nvSpPr>
              <p:cNvPr id="44" name="Text Box 4"/>
              <p:cNvSpPr txBox="1">
                <a:spLocks noRot="1" noChangeAspect="1" noMove="1" noResize="1" noEditPoints="1" noAdjustHandles="1" noChangeArrowheads="1" noChangeShapeType="1" noTextEdit="1"/>
              </p:cNvSpPr>
              <p:nvPr/>
            </p:nvSpPr>
            <p:spPr bwMode="auto">
              <a:xfrm>
                <a:off x="384951" y="5157192"/>
                <a:ext cx="8439719" cy="1041632"/>
              </a:xfrm>
              <a:prstGeom prst="rect">
                <a:avLst/>
              </a:prstGeom>
              <a:blipFill rotWithShape="1">
                <a:blip r:embed="rId4"/>
                <a:stretch>
                  <a:fillRect l="-5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1" name="Gruppieren 10"/>
          <p:cNvGrpSpPr/>
          <p:nvPr/>
        </p:nvGrpSpPr>
        <p:grpSpPr>
          <a:xfrm>
            <a:off x="1230344" y="5676900"/>
            <a:ext cx="5765053" cy="670520"/>
            <a:chOff x="1230344" y="5728918"/>
            <a:chExt cx="5765053" cy="670520"/>
          </a:xfrm>
        </p:grpSpPr>
        <p:sp>
          <p:nvSpPr>
            <p:cNvPr id="46" name="Text Box 4"/>
            <p:cNvSpPr txBox="1">
              <a:spLocks noChangeArrowheads="1"/>
            </p:cNvSpPr>
            <p:nvPr/>
          </p:nvSpPr>
          <p:spPr bwMode="auto">
            <a:xfrm>
              <a:off x="1230344" y="5985974"/>
              <a:ext cx="1109802" cy="353943"/>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solidFill>
                    <a:srgbClr val="0000FF"/>
                  </a:solidFill>
                  <a:latin typeface="Calibri" panose="020F0502020204030204" pitchFamily="34" charset="0"/>
                  <a:sym typeface="Symbol" pitchFamily="18" charset="2"/>
                </a:rPr>
                <a:t>geometry</a:t>
              </a:r>
              <a:endParaRPr lang="en-US" altLang="de-DE" sz="1700" i="1" dirty="0">
                <a:solidFill>
                  <a:schemeClr val="tx1"/>
                </a:solidFill>
                <a:latin typeface="Calibri" panose="020F0502020204030204" pitchFamily="34" charset="0"/>
                <a:sym typeface="Symbol" pitchFamily="18" charset="2"/>
              </a:endParaRPr>
            </a:p>
          </p:txBody>
        </p:sp>
        <p:sp>
          <p:nvSpPr>
            <p:cNvPr id="47" name="Text Box 4"/>
            <p:cNvSpPr txBox="1">
              <a:spLocks noChangeArrowheads="1"/>
            </p:cNvSpPr>
            <p:nvPr/>
          </p:nvSpPr>
          <p:spPr bwMode="auto">
            <a:xfrm>
              <a:off x="2849437" y="6045495"/>
              <a:ext cx="1834796" cy="35394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solidFill>
                    <a:srgbClr val="FF0000"/>
                  </a:solidFill>
                  <a:latin typeface="Calibri" panose="020F0502020204030204" pitchFamily="34" charset="0"/>
                  <a:sym typeface="Symbol" pitchFamily="18" charset="2"/>
                </a:rPr>
                <a:t>stray capacitance </a:t>
              </a:r>
              <a:endParaRPr lang="en-US" altLang="de-DE" sz="1700" i="1" dirty="0">
                <a:solidFill>
                  <a:srgbClr val="FF0000"/>
                </a:solidFill>
                <a:latin typeface="Calibri" panose="020F0502020204030204" pitchFamily="34" charset="0"/>
                <a:sym typeface="Symbol" pitchFamily="18" charset="2"/>
              </a:endParaRPr>
            </a:p>
          </p:txBody>
        </p:sp>
        <p:sp>
          <p:nvSpPr>
            <p:cNvPr id="48" name="Text Box 4"/>
            <p:cNvSpPr txBox="1">
              <a:spLocks noChangeArrowheads="1"/>
            </p:cNvSpPr>
            <p:nvPr/>
          </p:nvSpPr>
          <p:spPr bwMode="auto">
            <a:xfrm>
              <a:off x="5053664" y="6007395"/>
              <a:ext cx="1941733" cy="3539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latin typeface="Calibri" panose="020F0502020204030204" pitchFamily="34" charset="0"/>
                  <a:sym typeface="Symbol" pitchFamily="18" charset="2"/>
                </a:rPr>
                <a:t>frequency response</a:t>
              </a:r>
              <a:endParaRPr lang="en-US" altLang="de-DE" sz="1700" i="1" dirty="0">
                <a:latin typeface="Calibri" panose="020F0502020204030204" pitchFamily="34" charset="0"/>
                <a:sym typeface="Symbol" pitchFamily="18" charset="2"/>
              </a:endParaRPr>
            </a:p>
          </p:txBody>
        </p:sp>
        <p:cxnSp>
          <p:nvCxnSpPr>
            <p:cNvPr id="4" name="Gerade Verbindung mit Pfeil 3"/>
            <p:cNvCxnSpPr>
              <a:stCxn id="46" idx="0"/>
            </p:cNvCxnSpPr>
            <p:nvPr/>
          </p:nvCxnSpPr>
          <p:spPr bwMode="auto">
            <a:xfrm flipV="1">
              <a:off x="1785245" y="5796643"/>
              <a:ext cx="554901" cy="189331"/>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mit Pfeil 49"/>
            <p:cNvCxnSpPr>
              <a:stCxn id="47" idx="0"/>
            </p:cNvCxnSpPr>
            <p:nvPr/>
          </p:nvCxnSpPr>
          <p:spPr bwMode="auto">
            <a:xfrm flipV="1">
              <a:off x="3766835" y="5728918"/>
              <a:ext cx="0" cy="316577"/>
            </a:xfrm>
            <a:prstGeom prst="straightConnector1">
              <a:avLst/>
            </a:prstGeom>
            <a:solidFill>
              <a:schemeClr val="accent1"/>
            </a:solidFill>
            <a:ln w="317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mit Pfeil 52"/>
            <p:cNvCxnSpPr>
              <a:stCxn id="48" idx="0"/>
            </p:cNvCxnSpPr>
            <p:nvPr/>
          </p:nvCxnSpPr>
          <p:spPr bwMode="auto">
            <a:xfrm flipH="1" flipV="1">
              <a:off x="4944519" y="5812973"/>
              <a:ext cx="1080012" cy="194422"/>
            </a:xfrm>
            <a:prstGeom prst="straightConnector1">
              <a:avLst/>
            </a:prstGeom>
            <a:solidFill>
              <a:schemeClr val="accent1"/>
            </a:solidFill>
            <a:ln w="317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9906441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Example of Transfer Impedance for Proton Synchrotron</a:t>
            </a:r>
          </a:p>
        </p:txBody>
      </p:sp>
      <p:sp>
        <p:nvSpPr>
          <p:cNvPr id="6148" name="Text Box 5"/>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6149" name="Text Box 6"/>
          <p:cNvSpPr txBox="1">
            <a:spLocks noChangeArrowheads="1"/>
          </p:cNvSpPr>
          <p:nvPr/>
        </p:nvSpPr>
        <p:spPr bwMode="auto">
          <a:xfrm>
            <a:off x="290513" y="836712"/>
            <a:ext cx="8509000" cy="767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high-pass characteristic for typical synchrotron BPM:</a:t>
            </a:r>
          </a:p>
          <a:p>
            <a:pPr algn="l">
              <a:lnSpc>
                <a:spcPct val="70000"/>
              </a:lnSpc>
              <a:buFont typeface="Wingdings" pitchFamily="2" charset="2"/>
              <a:buNone/>
            </a:pPr>
            <a:r>
              <a:rPr lang="en-US" altLang="de-DE" sz="2400" b="1" i="1" dirty="0" err="1">
                <a:solidFill>
                  <a:srgbClr val="0000FF"/>
                </a:solidFill>
                <a:latin typeface="Calibri" panose="020F0502020204030204" pitchFamily="34" charset="0"/>
                <a:sym typeface="Symbol" pitchFamily="18" charset="2"/>
              </a:rPr>
              <a:t>U</a:t>
            </a:r>
            <a:r>
              <a:rPr lang="en-US" altLang="de-DE" sz="2400" b="1" i="1" baseline="-25000" dirty="0" err="1">
                <a:solidFill>
                  <a:srgbClr val="0000FF"/>
                </a:solidFill>
                <a:latin typeface="Calibri" panose="020F0502020204030204" pitchFamily="34" charset="0"/>
                <a:sym typeface="Symbol" pitchFamily="18" charset="2"/>
              </a:rPr>
              <a:t>im</a:t>
            </a:r>
            <a:r>
              <a:rPr lang="en-US" altLang="de-DE" sz="2400" b="1" i="1" dirty="0">
                <a:solidFill>
                  <a:srgbClr val="0000FF"/>
                </a:solidFill>
                <a:latin typeface="Calibri" panose="020F0502020204030204" pitchFamily="34" charset="0"/>
                <a:sym typeface="Symbol" pitchFamily="18" charset="2"/>
              </a:rPr>
              <a:t>(</a:t>
            </a:r>
            <a:r>
              <a:rPr lang="el-GR" altLang="de-DE" sz="2400" b="1" i="1" dirty="0">
                <a:solidFill>
                  <a:srgbClr val="0000FF"/>
                </a:solidFill>
                <a:latin typeface="Calibri" panose="020F0502020204030204" pitchFamily="34" charset="0"/>
                <a:cs typeface="Times New Roman" pitchFamily="18" charset="0"/>
                <a:sym typeface="Symbol" pitchFamily="18" charset="2"/>
              </a:rPr>
              <a:t>ω</a:t>
            </a:r>
            <a:r>
              <a:rPr lang="de-DE" altLang="de-DE" sz="2400" b="1" i="1" dirty="0">
                <a:solidFill>
                  <a:srgbClr val="0000FF"/>
                </a:solidFill>
                <a:latin typeface="Calibri" panose="020F0502020204030204" pitchFamily="34" charset="0"/>
                <a:cs typeface="Times New Roman" pitchFamily="18" charset="0"/>
                <a:sym typeface="Symbol" pitchFamily="18" charset="2"/>
              </a:rPr>
              <a:t>)</a:t>
            </a:r>
            <a:r>
              <a:rPr lang="en-US" altLang="de-DE" sz="2400" b="1" i="1" dirty="0">
                <a:solidFill>
                  <a:srgbClr val="0000FF"/>
                </a:solidFill>
                <a:latin typeface="Calibri" panose="020F0502020204030204" pitchFamily="34" charset="0"/>
                <a:sym typeface="Symbol" pitchFamily="18" charset="2"/>
              </a:rPr>
              <a:t>=</a:t>
            </a:r>
            <a:r>
              <a:rPr lang="en-US" altLang="de-DE" sz="2400" b="1" i="1" dirty="0" err="1">
                <a:solidFill>
                  <a:srgbClr val="0000FF"/>
                </a:solidFill>
                <a:latin typeface="Calibri" panose="020F0502020204030204" pitchFamily="34" charset="0"/>
                <a:sym typeface="Symbol" pitchFamily="18" charset="2"/>
              </a:rPr>
              <a:t>Z</a:t>
            </a:r>
            <a:r>
              <a:rPr lang="en-US" altLang="de-DE" sz="2400" b="1" i="1" baseline="-25000" dirty="0" err="1">
                <a:solidFill>
                  <a:srgbClr val="0000FF"/>
                </a:solidFill>
                <a:latin typeface="Calibri" panose="020F0502020204030204" pitchFamily="34" charset="0"/>
                <a:sym typeface="Symbol" pitchFamily="18" charset="2"/>
              </a:rPr>
              <a:t>t</a:t>
            </a:r>
            <a:r>
              <a:rPr lang="en-US" altLang="de-DE" sz="2400" b="1" i="1" dirty="0">
                <a:solidFill>
                  <a:srgbClr val="0000FF"/>
                </a:solidFill>
                <a:latin typeface="Calibri" panose="020F0502020204030204" pitchFamily="34" charset="0"/>
                <a:sym typeface="Symbol" pitchFamily="18" charset="2"/>
              </a:rPr>
              <a:t>(</a:t>
            </a:r>
            <a:r>
              <a:rPr lang="el-GR" altLang="de-DE" sz="2400" b="1" i="1" dirty="0">
                <a:solidFill>
                  <a:srgbClr val="0000FF"/>
                </a:solidFill>
                <a:latin typeface="Calibri" panose="020F0502020204030204" pitchFamily="34" charset="0"/>
                <a:cs typeface="Times New Roman" pitchFamily="18" charset="0"/>
                <a:sym typeface="Symbol" pitchFamily="18" charset="2"/>
              </a:rPr>
              <a:t>ω</a:t>
            </a:r>
            <a:r>
              <a:rPr lang="de-DE" altLang="de-DE" sz="2400" b="1" i="1" dirty="0">
                <a:solidFill>
                  <a:srgbClr val="0000FF"/>
                </a:solidFill>
                <a:latin typeface="Calibri" panose="020F0502020204030204" pitchFamily="34" charset="0"/>
                <a:cs typeface="Times New Roman" pitchFamily="18" charset="0"/>
                <a:sym typeface="Symbol" pitchFamily="18" charset="2"/>
              </a:rPr>
              <a:t>)</a:t>
            </a:r>
            <a:r>
              <a:rPr lang="en-US" altLang="de-DE" sz="2000" b="1" i="1" dirty="0">
                <a:solidFill>
                  <a:srgbClr val="0000FF"/>
                </a:solidFill>
                <a:latin typeface="Calibri" panose="020F0502020204030204" pitchFamily="34" charset="0"/>
                <a:sym typeface="Symbol" pitchFamily="18" charset="2"/>
              </a:rPr>
              <a:t>·</a:t>
            </a:r>
            <a:r>
              <a:rPr lang="en-US" altLang="de-DE" sz="2400" b="1" i="1" dirty="0" err="1">
                <a:solidFill>
                  <a:srgbClr val="0000FF"/>
                </a:solidFill>
                <a:latin typeface="Calibri" panose="020F0502020204030204" pitchFamily="34" charset="0"/>
                <a:sym typeface="Symbol" pitchFamily="18" charset="2"/>
              </a:rPr>
              <a:t>I</a:t>
            </a:r>
            <a:r>
              <a:rPr lang="en-US" altLang="de-DE" sz="2400" b="1" i="1" baseline="-25000" dirty="0" err="1">
                <a:solidFill>
                  <a:srgbClr val="0000FF"/>
                </a:solidFill>
                <a:latin typeface="Calibri" panose="020F0502020204030204" pitchFamily="34" charset="0"/>
                <a:sym typeface="Symbol" pitchFamily="18" charset="2"/>
              </a:rPr>
              <a:t>beam</a:t>
            </a:r>
            <a:r>
              <a:rPr lang="en-US" altLang="de-DE" sz="2400" b="1" i="1" dirty="0">
                <a:solidFill>
                  <a:srgbClr val="0000FF"/>
                </a:solidFill>
                <a:latin typeface="Calibri" panose="020F0502020204030204" pitchFamily="34" charset="0"/>
                <a:sym typeface="Symbol" pitchFamily="18" charset="2"/>
              </a:rPr>
              <a:t>(</a:t>
            </a:r>
            <a:r>
              <a:rPr lang="el-GR" altLang="de-DE" sz="2400" b="1" i="1" dirty="0">
                <a:solidFill>
                  <a:srgbClr val="0000FF"/>
                </a:solidFill>
                <a:latin typeface="Calibri" panose="020F0502020204030204" pitchFamily="34" charset="0"/>
                <a:sym typeface="Symbol" pitchFamily="18" charset="2"/>
              </a:rPr>
              <a:t>ω</a:t>
            </a:r>
            <a:r>
              <a:rPr lang="de-DE" altLang="de-DE" sz="2400" b="1" i="1" dirty="0">
                <a:solidFill>
                  <a:srgbClr val="0000FF"/>
                </a:solidFill>
                <a:latin typeface="Calibri" panose="020F0502020204030204" pitchFamily="34" charset="0"/>
                <a:sym typeface="Symbol" pitchFamily="18" charset="2"/>
              </a:rPr>
              <a:t>)</a:t>
            </a:r>
            <a:endParaRPr lang="el-GR" altLang="de-DE" sz="2400" baseline="-25000" dirty="0">
              <a:solidFill>
                <a:srgbClr val="0000FF"/>
              </a:solidFill>
              <a:latin typeface="Calibri" panose="020F0502020204030204" pitchFamily="34" charset="0"/>
              <a:sym typeface="Symbol" pitchFamily="18" charset="2"/>
            </a:endParaRPr>
          </a:p>
        </p:txBody>
      </p:sp>
      <p:sp>
        <p:nvSpPr>
          <p:cNvPr id="293895" name="Text Box 7"/>
          <p:cNvSpPr txBox="1">
            <a:spLocks noChangeArrowheads="1"/>
          </p:cNvSpPr>
          <p:nvPr/>
        </p:nvSpPr>
        <p:spPr bwMode="auto">
          <a:xfrm>
            <a:off x="284164" y="4653136"/>
            <a:ext cx="6664100" cy="628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dirty="0">
                <a:latin typeface="Calibri" panose="020F0502020204030204" pitchFamily="34" charset="0"/>
              </a:rPr>
              <a:t>Large signal strength for long bunches  </a:t>
            </a:r>
            <a:r>
              <a:rPr lang="en-US" altLang="de-DE" b="1" dirty="0">
                <a:latin typeface="Calibri" panose="020F0502020204030204" pitchFamily="34" charset="0"/>
                <a:sym typeface="Symbol" pitchFamily="18" charset="2"/>
              </a:rPr>
              <a:t> </a:t>
            </a:r>
            <a:r>
              <a:rPr lang="en-US" altLang="de-DE" b="1" dirty="0">
                <a:solidFill>
                  <a:srgbClr val="0000FF"/>
                </a:solidFill>
                <a:latin typeface="Calibri" panose="020F0502020204030204" pitchFamily="34" charset="0"/>
              </a:rPr>
              <a:t>high impedance</a:t>
            </a:r>
            <a:r>
              <a:rPr lang="en-US" altLang="de-DE" dirty="0">
                <a:solidFill>
                  <a:srgbClr val="0000FF"/>
                </a:solidFill>
                <a:latin typeface="Calibri" panose="020F0502020204030204" pitchFamily="34" charset="0"/>
              </a:rPr>
              <a:t>   </a:t>
            </a:r>
          </a:p>
          <a:p>
            <a:pPr algn="l" eaLnBrk="1" hangingPunct="1">
              <a:lnSpc>
                <a:spcPct val="70000"/>
              </a:lnSpc>
            </a:pPr>
            <a:r>
              <a:rPr lang="en-US" altLang="de-DE" dirty="0">
                <a:latin typeface="Calibri" panose="020F0502020204030204" pitchFamily="34" charset="0"/>
              </a:rPr>
              <a:t>Smooth signal transmission important for short bunches </a:t>
            </a:r>
            <a:r>
              <a:rPr lang="en-US" altLang="de-DE" b="1" dirty="0">
                <a:latin typeface="Calibri" panose="020F0502020204030204" pitchFamily="34" charset="0"/>
                <a:sym typeface="Symbol" pitchFamily="18" charset="2"/>
              </a:rPr>
              <a:t> </a:t>
            </a:r>
            <a:r>
              <a:rPr lang="en-US" altLang="de-DE" b="1" dirty="0">
                <a:solidFill>
                  <a:srgbClr val="FF0000"/>
                </a:solidFill>
                <a:latin typeface="Calibri" panose="020F0502020204030204" pitchFamily="34" charset="0"/>
                <a:sym typeface="Symbol" pitchFamily="18" charset="2"/>
              </a:rPr>
              <a:t>50 </a:t>
            </a:r>
            <a:r>
              <a:rPr lang="en-US" altLang="de-DE" b="1" dirty="0">
                <a:solidFill>
                  <a:schemeClr val="tx2"/>
                </a:solidFill>
                <a:latin typeface="Calibri" panose="020F0502020204030204" pitchFamily="34" charset="0"/>
                <a:sym typeface="Symbol" pitchFamily="18" charset="2"/>
              </a:rPr>
              <a:t> </a:t>
            </a:r>
          </a:p>
        </p:txBody>
      </p:sp>
      <p:graphicFrame>
        <p:nvGraphicFramePr>
          <p:cNvPr id="6152" name="Object 9"/>
          <p:cNvGraphicFramePr>
            <a:graphicFrameLocks noChangeAspect="1"/>
          </p:cNvGraphicFramePr>
          <p:nvPr>
            <p:extLst>
              <p:ext uri="{D42A27DB-BD31-4B8C-83A1-F6EECF244321}">
                <p14:modId xmlns:p14="http://schemas.microsoft.com/office/powerpoint/2010/main" val="2077400239"/>
              </p:ext>
            </p:extLst>
          </p:nvPr>
        </p:nvGraphicFramePr>
        <p:xfrm>
          <a:off x="492150" y="2420888"/>
          <a:ext cx="2279650" cy="436563"/>
        </p:xfrm>
        <a:graphic>
          <a:graphicData uri="http://schemas.openxmlformats.org/presentationml/2006/ole">
            <mc:AlternateContent xmlns:mc="http://schemas.openxmlformats.org/markup-compatibility/2006">
              <mc:Choice xmlns:v="urn:schemas-microsoft-com:vml" Requires="v">
                <p:oleObj spid="_x0000_s20954" name="Equation" r:id="rId4" imgW="1193800" imgH="228600" progId="Equation.3">
                  <p:embed/>
                </p:oleObj>
              </mc:Choice>
              <mc:Fallback>
                <p:oleObj name="Equation" r:id="rId4" imgW="11938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50" y="2420888"/>
                        <a:ext cx="2279650"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3" name="Text Box 10"/>
          <p:cNvSpPr txBox="1">
            <a:spLocks noChangeArrowheads="1"/>
          </p:cNvSpPr>
          <p:nvPr/>
        </p:nvSpPr>
        <p:spPr bwMode="auto">
          <a:xfrm>
            <a:off x="298450" y="2852936"/>
            <a:ext cx="4345147" cy="1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de-DE" altLang="de-DE" dirty="0">
                <a:latin typeface="Calibri" panose="020F0502020204030204" pitchFamily="34" charset="0"/>
                <a:sym typeface="Symbol" pitchFamily="18" charset="2"/>
              </a:rPr>
              <a:t>Parameter </a:t>
            </a:r>
            <a:r>
              <a:rPr lang="en-US" altLang="de-DE" dirty="0">
                <a:latin typeface="Calibri" panose="020F0502020204030204" pitchFamily="34" charset="0"/>
                <a:sym typeface="Symbol" pitchFamily="18" charset="2"/>
              </a:rPr>
              <a:t>linear-cut BPM at proton </a:t>
            </a:r>
            <a:r>
              <a:rPr lang="en-US" altLang="de-DE" dirty="0" err="1">
                <a:latin typeface="Calibri" panose="020F0502020204030204" pitchFamily="34" charset="0"/>
                <a:sym typeface="Symbol" pitchFamily="18" charset="2"/>
              </a:rPr>
              <a:t>synchr</a:t>
            </a:r>
            <a:r>
              <a:rPr lang="de-DE" altLang="de-DE" dirty="0">
                <a:latin typeface="Calibri" panose="020F0502020204030204" pitchFamily="34" charset="0"/>
                <a:sym typeface="Symbol" pitchFamily="18" charset="2"/>
              </a:rPr>
              <a:t>.:</a:t>
            </a:r>
          </a:p>
          <a:p>
            <a:pPr algn="l">
              <a:lnSpc>
                <a:spcPct val="60000"/>
              </a:lnSpc>
              <a:buFont typeface="Wingdings" pitchFamily="2" charset="2"/>
              <a:buNone/>
            </a:pPr>
            <a:r>
              <a:rPr lang="de-DE" altLang="de-DE" b="1" i="1" dirty="0">
                <a:latin typeface="Calibri" panose="020F0502020204030204" pitchFamily="34" charset="0"/>
                <a:sym typeface="Symbol" pitchFamily="18" charset="2"/>
              </a:rPr>
              <a:t>C </a:t>
            </a:r>
            <a:r>
              <a:rPr lang="de-DE" altLang="de-DE" dirty="0">
                <a:latin typeface="Calibri" panose="020F0502020204030204" pitchFamily="34" charset="0"/>
                <a:sym typeface="Symbol" pitchFamily="18" charset="2"/>
              </a:rPr>
              <a:t>= 100pF, </a:t>
            </a:r>
            <a:r>
              <a:rPr lang="de-DE" altLang="de-DE" b="1" i="1" dirty="0">
                <a:latin typeface="Calibri" panose="020F0502020204030204" pitchFamily="34" charset="0"/>
                <a:sym typeface="Symbol" pitchFamily="18" charset="2"/>
              </a:rPr>
              <a:t>l </a:t>
            </a:r>
            <a:r>
              <a:rPr lang="de-DE" altLang="de-DE" dirty="0">
                <a:latin typeface="Calibri" panose="020F0502020204030204" pitchFamily="34" charset="0"/>
                <a:sym typeface="Symbol" pitchFamily="18" charset="2"/>
              </a:rPr>
              <a:t>= 10cm, </a:t>
            </a:r>
            <a:r>
              <a:rPr lang="el-GR" altLang="de-DE" b="1" i="1" dirty="0">
                <a:latin typeface="Calibri" panose="020F0502020204030204" pitchFamily="34" charset="0"/>
                <a:cs typeface="Times New Roman" pitchFamily="18" charset="0"/>
                <a:sym typeface="Symbol" panose="05050102010706020507" pitchFamily="18" charset="2"/>
              </a:rPr>
              <a:t></a:t>
            </a:r>
            <a:r>
              <a:rPr lang="de-DE" altLang="de-DE" b="1" i="1" dirty="0">
                <a:latin typeface="Calibri" panose="020F0502020204030204" pitchFamily="34" charset="0"/>
                <a:cs typeface="Times New Roman" pitchFamily="18" charset="0"/>
                <a:sym typeface="Symbol" pitchFamily="18" charset="2"/>
              </a:rPr>
              <a:t> </a:t>
            </a:r>
            <a:r>
              <a:rPr lang="de-DE" altLang="de-DE" dirty="0">
                <a:latin typeface="Calibri" panose="020F0502020204030204" pitchFamily="34" charset="0"/>
                <a:cs typeface="Times New Roman" pitchFamily="18" charset="0"/>
                <a:sym typeface="Symbol" pitchFamily="18" charset="2"/>
              </a:rPr>
              <a:t>= 50%</a:t>
            </a:r>
            <a:endParaRPr lang="de-DE" altLang="de-DE" dirty="0">
              <a:latin typeface="Calibri" panose="020F0502020204030204" pitchFamily="34" charset="0"/>
              <a:sym typeface="Symbol" pitchFamily="18" charset="2"/>
            </a:endParaRPr>
          </a:p>
          <a:p>
            <a:pPr algn="l">
              <a:lnSpc>
                <a:spcPct val="60000"/>
              </a:lnSpc>
              <a:buFont typeface="Wingdings" pitchFamily="2" charset="2"/>
              <a:buNone/>
            </a:pPr>
            <a:r>
              <a:rPr lang="de-DE" altLang="de-DE" b="1" i="1" dirty="0" err="1">
                <a:latin typeface="Calibri" panose="020F0502020204030204" pitchFamily="34" charset="0"/>
                <a:sym typeface="Symbol" pitchFamily="18" charset="2"/>
              </a:rPr>
              <a:t>f</a:t>
            </a:r>
            <a:r>
              <a:rPr lang="de-DE" altLang="de-DE" sz="2400" b="1" i="1" baseline="-25000" dirty="0" err="1">
                <a:latin typeface="Calibri" panose="020F0502020204030204" pitchFamily="34" charset="0"/>
                <a:sym typeface="Symbol" pitchFamily="18" charset="2"/>
              </a:rPr>
              <a:t>cut</a:t>
            </a:r>
            <a:r>
              <a:rPr lang="de-DE" altLang="de-DE" sz="2400" b="1" i="1" baseline="-25000" dirty="0">
                <a:latin typeface="Calibri" panose="020F0502020204030204" pitchFamily="34" charset="0"/>
                <a:sym typeface="Symbol" pitchFamily="18" charset="2"/>
              </a:rPr>
              <a:t> </a:t>
            </a:r>
            <a:r>
              <a:rPr lang="de-DE" altLang="de-DE" b="1" i="1" dirty="0">
                <a:latin typeface="Calibri" panose="020F0502020204030204" pitchFamily="34" charset="0"/>
                <a:sym typeface="Symbol" pitchFamily="18" charset="2"/>
              </a:rPr>
              <a:t>= </a:t>
            </a:r>
            <a:r>
              <a:rPr lang="el-GR" altLang="de-DE" b="1" i="1" dirty="0">
                <a:latin typeface="Calibri" panose="020F0502020204030204" pitchFamily="34" charset="0"/>
                <a:sym typeface="Symbol" pitchFamily="18" charset="2"/>
              </a:rPr>
              <a:t>ω</a:t>
            </a:r>
            <a:r>
              <a:rPr lang="de-DE" altLang="de-DE" b="1" i="1" dirty="0">
                <a:latin typeface="Calibri" panose="020F0502020204030204" pitchFamily="34" charset="0"/>
                <a:sym typeface="Symbol" pitchFamily="18" charset="2"/>
              </a:rPr>
              <a:t>/2</a:t>
            </a:r>
            <a:r>
              <a:rPr lang="el-GR" altLang="de-DE" b="1" i="1" dirty="0">
                <a:latin typeface="Calibri" panose="020F0502020204030204" pitchFamily="34" charset="0"/>
                <a:sym typeface="Symbol" pitchFamily="18" charset="2"/>
              </a:rPr>
              <a:t>π</a:t>
            </a:r>
            <a:r>
              <a:rPr lang="de-DE" altLang="de-DE" b="1" i="1" dirty="0">
                <a:latin typeface="Calibri" panose="020F0502020204030204" pitchFamily="34" charset="0"/>
                <a:sym typeface="Symbol" pitchFamily="18" charset="2"/>
              </a:rPr>
              <a:t> = (2</a:t>
            </a:r>
            <a:r>
              <a:rPr lang="el-GR" altLang="de-DE" b="1" i="1" dirty="0">
                <a:latin typeface="Calibri" panose="020F0502020204030204" pitchFamily="34" charset="0"/>
                <a:sym typeface="Symbol" pitchFamily="18" charset="2"/>
              </a:rPr>
              <a:t>π</a:t>
            </a:r>
            <a:r>
              <a:rPr lang="de-DE" altLang="de-DE" b="1" i="1" dirty="0">
                <a:latin typeface="Calibri" panose="020F0502020204030204" pitchFamily="34" charset="0"/>
                <a:sym typeface="Symbol" pitchFamily="18" charset="2"/>
              </a:rPr>
              <a:t>RC)</a:t>
            </a:r>
            <a:r>
              <a:rPr lang="de-DE" altLang="de-DE" sz="2400" b="1" i="1" baseline="30000" dirty="0">
                <a:latin typeface="Calibri" panose="020F0502020204030204" pitchFamily="34" charset="0"/>
                <a:sym typeface="Symbol" pitchFamily="18" charset="2"/>
              </a:rPr>
              <a:t>-1</a:t>
            </a:r>
          </a:p>
          <a:p>
            <a:pPr algn="l">
              <a:lnSpc>
                <a:spcPct val="60000"/>
              </a:lnSpc>
              <a:buFont typeface="Wingdings" pitchFamily="2" charset="2"/>
              <a:buNone/>
            </a:pPr>
            <a:r>
              <a:rPr lang="de-DE" altLang="de-DE" dirty="0" err="1">
                <a:latin typeface="Calibri" panose="020F0502020204030204" pitchFamily="34" charset="0"/>
                <a:sym typeface="Symbol" pitchFamily="18" charset="2"/>
              </a:rPr>
              <a:t>for</a:t>
            </a:r>
            <a:r>
              <a:rPr lang="de-DE" altLang="de-DE" dirty="0">
                <a:latin typeface="Calibri" panose="020F0502020204030204" pitchFamily="34" charset="0"/>
                <a:sym typeface="Symbol" pitchFamily="18" charset="2"/>
              </a:rPr>
              <a:t> </a:t>
            </a:r>
            <a:r>
              <a:rPr lang="de-DE" altLang="de-DE" sz="2000" b="1" i="1" dirty="0">
                <a:solidFill>
                  <a:srgbClr val="FF0000"/>
                </a:solidFill>
                <a:latin typeface="Calibri" panose="020F0502020204030204" pitchFamily="34" charset="0"/>
                <a:sym typeface="Symbol" pitchFamily="18" charset="2"/>
              </a:rPr>
              <a:t>R </a:t>
            </a:r>
            <a:r>
              <a:rPr lang="de-DE" altLang="de-DE" sz="2000" b="1" dirty="0">
                <a:solidFill>
                  <a:srgbClr val="FF0000"/>
                </a:solidFill>
                <a:latin typeface="Calibri" panose="020F0502020204030204" pitchFamily="34" charset="0"/>
                <a:sym typeface="Symbol" pitchFamily="18" charset="2"/>
              </a:rPr>
              <a:t>= 50 </a:t>
            </a:r>
            <a:r>
              <a:rPr lang="de-DE" altLang="de-DE" sz="2000" dirty="0">
                <a:solidFill>
                  <a:schemeClr val="tx2"/>
                </a:solidFill>
                <a:latin typeface="Calibri" panose="020F0502020204030204" pitchFamily="34" charset="0"/>
                <a:sym typeface="Symbol" pitchFamily="18" charset="2"/>
              </a:rPr>
              <a:t> </a:t>
            </a:r>
            <a:r>
              <a:rPr lang="de-DE" altLang="de-DE" sz="2000" b="1" dirty="0">
                <a:latin typeface="Calibri" panose="020F0502020204030204" pitchFamily="34" charset="0"/>
                <a:sym typeface="Symbol" pitchFamily="18" charset="2"/>
              </a:rPr>
              <a:t></a:t>
            </a:r>
            <a:r>
              <a:rPr lang="de-DE" altLang="de-DE" sz="2000" dirty="0">
                <a:latin typeface="Calibri" panose="020F0502020204030204" pitchFamily="34" charset="0"/>
                <a:sym typeface="Symbol" pitchFamily="18" charset="2"/>
              </a:rPr>
              <a:t> </a:t>
            </a:r>
            <a:r>
              <a:rPr lang="de-DE" altLang="de-DE" b="1" i="1" dirty="0" err="1">
                <a:latin typeface="Calibri" panose="020F0502020204030204" pitchFamily="34" charset="0"/>
                <a:sym typeface="Symbol" pitchFamily="18" charset="2"/>
              </a:rPr>
              <a:t>f</a:t>
            </a:r>
            <a:r>
              <a:rPr lang="de-DE" altLang="de-DE" sz="2400" b="1" i="1" baseline="-25000" dirty="0" err="1">
                <a:latin typeface="Calibri" panose="020F0502020204030204" pitchFamily="34" charset="0"/>
                <a:sym typeface="Symbol" pitchFamily="18" charset="2"/>
              </a:rPr>
              <a:t>cut</a:t>
            </a:r>
            <a:r>
              <a:rPr lang="de-DE" altLang="de-DE" sz="2400" b="1" i="1" baseline="-25000" dirty="0">
                <a:latin typeface="Calibri" panose="020F0502020204030204" pitchFamily="34" charset="0"/>
                <a:sym typeface="Symbol" pitchFamily="18" charset="2"/>
              </a:rPr>
              <a:t> </a:t>
            </a:r>
            <a:r>
              <a:rPr lang="de-DE" altLang="de-DE" i="1" dirty="0">
                <a:latin typeface="Calibri" panose="020F0502020204030204" pitchFamily="34" charset="0"/>
                <a:sym typeface="Symbol" pitchFamily="18" charset="2"/>
              </a:rPr>
              <a:t>=</a:t>
            </a:r>
            <a:r>
              <a:rPr lang="de-DE" altLang="de-DE" sz="2000" dirty="0">
                <a:latin typeface="Calibri" panose="020F0502020204030204" pitchFamily="34" charset="0"/>
                <a:sym typeface="Symbol" pitchFamily="18" charset="2"/>
              </a:rPr>
              <a:t>  </a:t>
            </a:r>
            <a:r>
              <a:rPr lang="de-DE" altLang="de-DE" dirty="0">
                <a:latin typeface="Calibri" panose="020F0502020204030204" pitchFamily="34" charset="0"/>
                <a:sym typeface="Symbol" pitchFamily="18" charset="2"/>
              </a:rPr>
              <a:t>32 MHz</a:t>
            </a:r>
            <a:endParaRPr lang="el-GR" altLang="de-DE" dirty="0">
              <a:latin typeface="Calibri" panose="020F0502020204030204" pitchFamily="34" charset="0"/>
              <a:sym typeface="Symbol" pitchFamily="18" charset="2"/>
            </a:endParaRPr>
          </a:p>
          <a:p>
            <a:pPr algn="l">
              <a:lnSpc>
                <a:spcPct val="60000"/>
              </a:lnSpc>
              <a:buFont typeface="Wingdings" pitchFamily="2" charset="2"/>
              <a:buNone/>
            </a:pPr>
            <a:r>
              <a:rPr lang="de-DE" altLang="de-DE" dirty="0" err="1">
                <a:latin typeface="Calibri" panose="020F0502020204030204" pitchFamily="34" charset="0"/>
                <a:sym typeface="Symbol" pitchFamily="18" charset="2"/>
              </a:rPr>
              <a:t>for</a:t>
            </a:r>
            <a:r>
              <a:rPr lang="de-DE" altLang="de-DE" dirty="0">
                <a:latin typeface="Calibri" panose="020F0502020204030204" pitchFamily="34" charset="0"/>
                <a:sym typeface="Symbol" pitchFamily="18" charset="2"/>
              </a:rPr>
              <a:t> </a:t>
            </a:r>
            <a:r>
              <a:rPr lang="de-DE" altLang="de-DE" b="1" i="1" dirty="0">
                <a:solidFill>
                  <a:srgbClr val="0000FF"/>
                </a:solidFill>
                <a:latin typeface="Calibri" panose="020F0502020204030204" pitchFamily="34" charset="0"/>
                <a:sym typeface="Symbol" pitchFamily="18" charset="2"/>
              </a:rPr>
              <a:t>R </a:t>
            </a:r>
            <a:r>
              <a:rPr lang="de-DE" altLang="de-DE" b="1" dirty="0">
                <a:solidFill>
                  <a:srgbClr val="0000FF"/>
                </a:solidFill>
                <a:latin typeface="Calibri" panose="020F0502020204030204" pitchFamily="34" charset="0"/>
                <a:sym typeface="Symbol" pitchFamily="18" charset="2"/>
              </a:rPr>
              <a:t>= 1 M</a:t>
            </a:r>
            <a:r>
              <a:rPr lang="de-DE" altLang="de-DE" dirty="0">
                <a:solidFill>
                  <a:schemeClr val="tx2"/>
                </a:solidFill>
                <a:latin typeface="Calibri" panose="020F0502020204030204" pitchFamily="34" charset="0"/>
                <a:sym typeface="Symbol" pitchFamily="18" charset="2"/>
              </a:rPr>
              <a:t> </a:t>
            </a:r>
            <a:r>
              <a:rPr lang="de-DE" altLang="de-DE" b="1" dirty="0">
                <a:latin typeface="Calibri" panose="020F0502020204030204" pitchFamily="34" charset="0"/>
                <a:sym typeface="Symbol" pitchFamily="18" charset="2"/>
              </a:rPr>
              <a:t></a:t>
            </a:r>
            <a:r>
              <a:rPr lang="de-DE" altLang="de-DE" dirty="0">
                <a:latin typeface="Calibri" panose="020F0502020204030204" pitchFamily="34" charset="0"/>
                <a:sym typeface="Symbol" pitchFamily="18" charset="2"/>
              </a:rPr>
              <a:t> </a:t>
            </a:r>
            <a:r>
              <a:rPr lang="de-DE" altLang="de-DE" b="1" i="1" dirty="0" err="1">
                <a:latin typeface="Calibri" panose="020F0502020204030204" pitchFamily="34" charset="0"/>
                <a:sym typeface="Symbol" pitchFamily="18" charset="2"/>
              </a:rPr>
              <a:t>f</a:t>
            </a:r>
            <a:r>
              <a:rPr lang="de-DE" altLang="de-DE" sz="2400" b="1" i="1" baseline="-25000" dirty="0" err="1">
                <a:latin typeface="Calibri" panose="020F0502020204030204" pitchFamily="34" charset="0"/>
                <a:sym typeface="Symbol" pitchFamily="18" charset="2"/>
              </a:rPr>
              <a:t>cut</a:t>
            </a:r>
            <a:r>
              <a:rPr lang="de-DE" altLang="de-DE" sz="2400" b="1" i="1" baseline="-25000" dirty="0">
                <a:latin typeface="Calibri" panose="020F0502020204030204" pitchFamily="34" charset="0"/>
                <a:sym typeface="Symbol" pitchFamily="18" charset="2"/>
              </a:rPr>
              <a:t> </a:t>
            </a:r>
            <a:r>
              <a:rPr lang="de-DE" altLang="de-DE" dirty="0">
                <a:latin typeface="Calibri" panose="020F0502020204030204" pitchFamily="34" charset="0"/>
                <a:sym typeface="Symbol" pitchFamily="18" charset="2"/>
              </a:rPr>
              <a:t>=  1.6 kHz</a:t>
            </a:r>
            <a:endParaRPr lang="el-GR" altLang="de-DE" sz="2400" baseline="-25000" dirty="0">
              <a:latin typeface="Calibri" panose="020F0502020204030204" pitchFamily="34" charset="0"/>
              <a:sym typeface="Symbol" pitchFamily="18" charset="2"/>
            </a:endParaRPr>
          </a:p>
        </p:txBody>
      </p:sp>
      <p:pic>
        <p:nvPicPr>
          <p:cNvPr id="6235" name="Picture 91"/>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43595" y="1220503"/>
            <a:ext cx="4032859" cy="3361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7"/>
          <p:cNvSpPr txBox="1">
            <a:spLocks noChangeArrowheads="1"/>
          </p:cNvSpPr>
          <p:nvPr/>
        </p:nvSpPr>
        <p:spPr bwMode="auto">
          <a:xfrm>
            <a:off x="322707" y="5481688"/>
            <a:ext cx="8641781" cy="9616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sym typeface="Symbol" pitchFamily="18" charset="2"/>
              </a:rPr>
              <a:t>Remark:</a:t>
            </a:r>
            <a:r>
              <a:rPr lang="en-US" altLang="de-DE" b="1"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For</a:t>
            </a:r>
            <a:r>
              <a:rPr lang="en-US" altLang="de-DE" b="1" dirty="0">
                <a:latin typeface="Calibri" panose="020F0502020204030204" pitchFamily="34" charset="0"/>
                <a:sym typeface="Symbol" pitchFamily="18" charset="2"/>
              </a:rPr>
              <a:t> </a:t>
            </a:r>
            <a:r>
              <a:rPr lang="en-US" altLang="de-DE" b="1" i="1" dirty="0">
                <a:latin typeface="Calibri" panose="020F0502020204030204" pitchFamily="34" charset="0"/>
                <a:sym typeface="Symbol"/>
              </a:rPr>
              <a:t>  0 </a:t>
            </a:r>
            <a:r>
              <a:rPr lang="en-US" altLang="de-DE" dirty="0">
                <a:latin typeface="Calibri" panose="020F0502020204030204" pitchFamily="34" charset="0"/>
                <a:sym typeface="Symbol"/>
              </a:rPr>
              <a:t>it is </a:t>
            </a:r>
            <a:r>
              <a:rPr lang="en-US" altLang="de-DE" b="1" i="1" dirty="0" err="1">
                <a:latin typeface="Calibri" panose="020F0502020204030204" pitchFamily="34" charset="0"/>
                <a:sym typeface="Symbol"/>
              </a:rPr>
              <a:t>Z</a:t>
            </a:r>
            <a:r>
              <a:rPr lang="en-US" altLang="de-DE" b="1" i="1" baseline="-25000" dirty="0" err="1">
                <a:latin typeface="Calibri" panose="020F0502020204030204" pitchFamily="34" charset="0"/>
                <a:sym typeface="Symbol"/>
              </a:rPr>
              <a:t>t</a:t>
            </a:r>
            <a:r>
              <a:rPr lang="en-US" altLang="de-DE" b="1" i="1" baseline="-25000" dirty="0">
                <a:latin typeface="Calibri" panose="020F0502020204030204" pitchFamily="34" charset="0"/>
                <a:sym typeface="Symbol"/>
              </a:rPr>
              <a:t> </a:t>
            </a:r>
            <a:r>
              <a:rPr lang="en-US" altLang="de-DE" b="1" i="1" dirty="0">
                <a:latin typeface="Calibri" panose="020F0502020204030204" pitchFamily="34" charset="0"/>
                <a:sym typeface="Symbol"/>
              </a:rPr>
              <a:t> 0  </a:t>
            </a:r>
            <a:r>
              <a:rPr lang="en-US" altLang="de-DE" dirty="0">
                <a:latin typeface="Calibri" panose="020F0502020204030204" pitchFamily="34" charset="0"/>
                <a:sym typeface="Symbol"/>
              </a:rPr>
              <a:t>i.e. </a:t>
            </a:r>
            <a:r>
              <a:rPr lang="en-US" altLang="de-DE" b="1" dirty="0">
                <a:latin typeface="Calibri" panose="020F0502020204030204" pitchFamily="34" charset="0"/>
                <a:sym typeface="Symbol"/>
              </a:rPr>
              <a:t>n</a:t>
            </a:r>
            <a:r>
              <a:rPr lang="en-US" altLang="de-DE" b="1" dirty="0">
                <a:latin typeface="Calibri" panose="020F0502020204030204" pitchFamily="34" charset="0"/>
                <a:sym typeface="Symbol" pitchFamily="18" charset="2"/>
              </a:rPr>
              <a:t>o</a:t>
            </a:r>
            <a:r>
              <a:rPr lang="en-US" altLang="de-DE" dirty="0">
                <a:latin typeface="Calibri" panose="020F0502020204030204" pitchFamily="34" charset="0"/>
                <a:sym typeface="Symbol" pitchFamily="18" charset="2"/>
              </a:rPr>
              <a:t> signal is transferred from dc-beams e.g. </a:t>
            </a:r>
          </a:p>
          <a:p>
            <a:pPr algn="l" eaLnBrk="1" hangingPunct="1">
              <a:lnSpc>
                <a:spcPct val="70000"/>
              </a:lnSpc>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sym typeface="Wingdings" pitchFamily="2" charset="2"/>
              </a:rPr>
              <a:t> </a:t>
            </a:r>
            <a:r>
              <a:rPr lang="en-US" altLang="de-DE" dirty="0">
                <a:latin typeface="Calibri" panose="020F0502020204030204" pitchFamily="34" charset="0"/>
                <a:sym typeface="Symbol" pitchFamily="18" charset="2"/>
              </a:rPr>
              <a:t>de-bunched beam  inside a synchrotron</a:t>
            </a:r>
          </a:p>
          <a:p>
            <a:pPr algn="l" eaLnBrk="1" hangingPunct="1">
              <a:lnSpc>
                <a:spcPct val="70000"/>
              </a:lnSpc>
            </a:pPr>
            <a:r>
              <a:rPr lang="en-US" altLang="de-DE" dirty="0">
                <a:latin typeface="Calibri" panose="020F0502020204030204" pitchFamily="34" charset="0"/>
                <a:sym typeface="Wingdings" pitchFamily="2" charset="2"/>
              </a:rPr>
              <a:t>                </a:t>
            </a:r>
            <a:r>
              <a:rPr lang="en-US" altLang="de-DE" dirty="0">
                <a:latin typeface="Calibri" panose="020F0502020204030204" pitchFamily="34" charset="0"/>
                <a:sym typeface="Symbol" pitchFamily="18" charset="2"/>
              </a:rPr>
              <a:t> for slow extraction through a transfer line  </a:t>
            </a:r>
            <a:r>
              <a:rPr lang="en-US" altLang="de-DE" dirty="0">
                <a:latin typeface="Calibri" panose="020F0502020204030204" pitchFamily="34" charset="0"/>
              </a:rPr>
              <a:t> </a:t>
            </a:r>
            <a:endParaRPr lang="el-GR" altLang="de-DE" dirty="0">
              <a:latin typeface="Calibri" panose="020F0502020204030204" pitchFamily="34" charset="0"/>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1634950640"/>
              </p:ext>
            </p:extLst>
          </p:nvPr>
        </p:nvGraphicFramePr>
        <p:xfrm>
          <a:off x="382806" y="1643484"/>
          <a:ext cx="3998913" cy="1271587"/>
        </p:xfrm>
        <a:graphic>
          <a:graphicData uri="http://schemas.openxmlformats.org/presentationml/2006/ole">
            <mc:AlternateContent xmlns:mc="http://schemas.openxmlformats.org/markup-compatibility/2006">
              <mc:Choice xmlns:v="urn:schemas-microsoft-com:vml" Requires="v">
                <p:oleObj spid="_x0000_s20955" name="Equation" r:id="rId7" imgW="2159000" imgH="685800" progId="Equation.3">
                  <p:embed/>
                </p:oleObj>
              </mc:Choice>
              <mc:Fallback>
                <p:oleObj name="Equation" r:id="rId7" imgW="2159000" imgH="6858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2806" y="1643484"/>
                        <a:ext cx="3998913" cy="127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8781602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38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5"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0"/>
          <p:cNvSpPr>
            <a:spLocks noChangeArrowheads="1"/>
          </p:cNvSpPr>
          <p:nvPr/>
        </p:nvSpPr>
        <p:spPr bwMode="auto">
          <a:xfrm flipH="1">
            <a:off x="94592" y="2870944"/>
            <a:ext cx="460651" cy="1893598"/>
          </a:xfrm>
          <a:prstGeom prst="curvedLeftArrow">
            <a:avLst>
              <a:gd name="adj1" fmla="val 27513"/>
              <a:gd name="adj2" fmla="val 126318"/>
              <a:gd name="adj3" fmla="val 37314"/>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p:sp>
        <p:nvSpPr>
          <p:cNvPr id="8196"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(here single Bunch)</a:t>
            </a:r>
          </a:p>
        </p:txBody>
      </p:sp>
      <p:sp>
        <p:nvSpPr>
          <p:cNvPr id="8197" name="Text Box 4"/>
          <p:cNvSpPr txBox="1">
            <a:spLocks noChangeArrowheads="1"/>
          </p:cNvSpPr>
          <p:nvPr/>
        </p:nvSpPr>
        <p:spPr bwMode="auto">
          <a:xfrm>
            <a:off x="125413" y="1343025"/>
            <a:ext cx="7254899"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8198" name="Text Box 5"/>
          <p:cNvSpPr txBox="1">
            <a:spLocks noChangeArrowheads="1"/>
          </p:cNvSpPr>
          <p:nvPr/>
        </p:nvSpPr>
        <p:spPr bwMode="auto">
          <a:xfrm>
            <a:off x="185738" y="802486"/>
            <a:ext cx="87884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1900" dirty="0">
                <a:solidFill>
                  <a:srgbClr val="0000FF"/>
                </a:solidFill>
                <a:latin typeface="Calibri" panose="020F0502020204030204" pitchFamily="34" charset="0"/>
                <a:sym typeface="Symbol" pitchFamily="18" charset="2"/>
              </a:rPr>
              <a:t>The transfer impedance is used in frequency domain! The following is performed: </a:t>
            </a:r>
          </a:p>
          <a:p>
            <a:pPr algn="l">
              <a:lnSpc>
                <a:spcPct val="70000"/>
              </a:lnSpc>
              <a:buFont typeface="Wingdings" pitchFamily="2" charset="2"/>
              <a:buNone/>
            </a:pPr>
            <a:r>
              <a:rPr lang="en-US" altLang="de-DE" b="1" dirty="0">
                <a:latin typeface="Calibri" panose="020F0502020204030204" pitchFamily="34" charset="0"/>
                <a:sym typeface="Symbol" pitchFamily="18" charset="2"/>
              </a:rPr>
              <a:t>1. Start:</a:t>
            </a:r>
            <a:r>
              <a:rPr lang="en-US" altLang="de-DE" dirty="0">
                <a:latin typeface="Calibri" panose="020F0502020204030204" pitchFamily="34" charset="0"/>
                <a:sym typeface="Symbol" pitchFamily="18" charset="2"/>
              </a:rPr>
              <a:t> Time domain Gaussian function </a:t>
            </a:r>
            <a:r>
              <a:rPr lang="en-US" altLang="de-DE" b="1" i="1" dirty="0" err="1">
                <a:solidFill>
                  <a:srgbClr val="0000FF"/>
                </a:solidFill>
                <a:latin typeface="Calibri" panose="020F0502020204030204" pitchFamily="34" charset="0"/>
                <a:sym typeface="Symbol" pitchFamily="18" charset="2"/>
              </a:rPr>
              <a:t>I</a:t>
            </a:r>
            <a:r>
              <a:rPr lang="en-US" altLang="de-DE" sz="2400" b="1" i="1" baseline="-25000" dirty="0" err="1">
                <a:solidFill>
                  <a:srgbClr val="0000FF"/>
                </a:solidFill>
                <a:latin typeface="Calibri" panose="020F0502020204030204" pitchFamily="34" charset="0"/>
                <a:sym typeface="Symbol" pitchFamily="18" charset="2"/>
              </a:rPr>
              <a:t>beam</a:t>
            </a:r>
            <a:r>
              <a:rPr lang="en-US" altLang="de-DE" b="1" i="1" dirty="0">
                <a:solidFill>
                  <a:srgbClr val="0000FF"/>
                </a:solidFill>
                <a:latin typeface="Calibri" panose="020F0502020204030204" pitchFamily="34" charset="0"/>
                <a:sym typeface="Symbol" pitchFamily="18" charset="2"/>
              </a:rPr>
              <a:t>(t)</a:t>
            </a:r>
            <a:r>
              <a:rPr lang="en-US" altLang="de-DE" dirty="0">
                <a:latin typeface="Calibri" panose="020F0502020204030204" pitchFamily="34" charset="0"/>
                <a:sym typeface="Symbol" pitchFamily="18" charset="2"/>
              </a:rPr>
              <a:t> having a width of </a:t>
            </a:r>
            <a:r>
              <a:rPr lang="el-GR" altLang="de-DE" b="1" i="1" dirty="0">
                <a:solidFill>
                  <a:srgbClr val="0000FF"/>
                </a:solidFill>
                <a:latin typeface="Calibri" panose="020F0502020204030204" pitchFamily="34" charset="0"/>
                <a:cs typeface="Times New Roman" pitchFamily="18" charset="0"/>
                <a:sym typeface="Symbol" pitchFamily="18" charset="2"/>
              </a:rPr>
              <a:t>σ</a:t>
            </a:r>
            <a:r>
              <a:rPr lang="en-US" altLang="de-DE" sz="2400" b="1" i="1" baseline="-25000" dirty="0">
                <a:solidFill>
                  <a:srgbClr val="0000FF"/>
                </a:solidFill>
                <a:latin typeface="Calibri" panose="020F0502020204030204" pitchFamily="34" charset="0"/>
                <a:cs typeface="Times New Roman" pitchFamily="18" charset="0"/>
                <a:sym typeface="Symbol" pitchFamily="18" charset="2"/>
              </a:rPr>
              <a:t>t</a:t>
            </a:r>
            <a:endParaRPr lang="el-GR" altLang="de-DE" sz="2400" b="1" i="1" baseline="-25000" dirty="0">
              <a:solidFill>
                <a:srgbClr val="0000FF"/>
              </a:solidFill>
              <a:latin typeface="Calibri" panose="020F0502020204030204" pitchFamily="34" charset="0"/>
              <a:cs typeface="Times New Roman" pitchFamily="18" charset="0"/>
              <a:sym typeface="Symbol" pitchFamily="18" charset="2"/>
            </a:endParaRPr>
          </a:p>
        </p:txBody>
      </p:sp>
      <mc:AlternateContent xmlns:mc="http://schemas.openxmlformats.org/markup-compatibility/2006" xmlns:a14="http://schemas.microsoft.com/office/drawing/2010/main">
        <mc:Choice Requires="a14">
          <p:sp>
            <p:nvSpPr>
              <p:cNvPr id="8199" name="Text Box 6"/>
              <p:cNvSpPr txBox="1">
                <a:spLocks noChangeArrowheads="1"/>
              </p:cNvSpPr>
              <p:nvPr/>
            </p:nvSpPr>
            <p:spPr bwMode="auto">
              <a:xfrm>
                <a:off x="231774" y="3295263"/>
                <a:ext cx="8742363" cy="408125"/>
              </a:xfrm>
              <a:prstGeom prst="rect">
                <a:avLst/>
              </a:prstGeom>
              <a:solidFill>
                <a:schemeClr val="bg1">
                  <a:alpha val="38000"/>
                </a:schemeClr>
              </a:solid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chemeClr val="tx2"/>
                    </a:solidFill>
                    <a:latin typeface="Calibri" panose="020F0502020204030204" pitchFamily="34" charset="0"/>
                  </a:rPr>
                  <a:t>2</a:t>
                </a:r>
                <a:r>
                  <a:rPr lang="en-US" altLang="de-DE" b="1" dirty="0">
                    <a:latin typeface="Calibri" panose="020F0502020204030204" pitchFamily="34" charset="0"/>
                  </a:rPr>
                  <a:t>. FFT </a:t>
                </a:r>
                <a:r>
                  <a:rPr lang="en-US" altLang="de-DE" dirty="0">
                    <a:latin typeface="Calibri" panose="020F0502020204030204" pitchFamily="34" charset="0"/>
                  </a:rPr>
                  <a:t>of </a:t>
                </a:r>
                <a:r>
                  <a:rPr lang="en-US" altLang="de-DE" b="1" i="1" dirty="0" err="1">
                    <a:solidFill>
                      <a:srgbClr val="0000FF"/>
                    </a:solidFill>
                    <a:latin typeface="Calibri" panose="020F0502020204030204" pitchFamily="34" charset="0"/>
                  </a:rPr>
                  <a:t>I</a:t>
                </a:r>
                <a:r>
                  <a:rPr lang="en-US" altLang="de-DE" sz="2400" b="1" i="1" baseline="-25000" dirty="0" err="1">
                    <a:solidFill>
                      <a:srgbClr val="0000FF"/>
                    </a:solidFill>
                    <a:latin typeface="Calibri" panose="020F0502020204030204" pitchFamily="34" charset="0"/>
                  </a:rPr>
                  <a:t>beam</a:t>
                </a:r>
                <a:r>
                  <a:rPr lang="en-US" altLang="de-DE" b="1" i="1" dirty="0">
                    <a:solidFill>
                      <a:srgbClr val="0000FF"/>
                    </a:solidFill>
                    <a:latin typeface="Calibri" panose="020F0502020204030204" pitchFamily="34" charset="0"/>
                  </a:rPr>
                  <a:t>(t)</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leads to the frequency domain Gaussian </a:t>
                </a:r>
                <a:r>
                  <a:rPr lang="en-US" altLang="de-DE" b="1" i="1" dirty="0" err="1">
                    <a:solidFill>
                      <a:srgbClr val="0000FF"/>
                    </a:solidFill>
                    <a:latin typeface="Calibri" panose="020F0502020204030204" pitchFamily="34" charset="0"/>
                  </a:rPr>
                  <a:t>I</a:t>
                </a:r>
                <a:r>
                  <a:rPr lang="en-US" altLang="de-DE" sz="2400" b="1" i="1" baseline="-25000" dirty="0" err="1">
                    <a:solidFill>
                      <a:srgbClr val="0000FF"/>
                    </a:solidFill>
                    <a:latin typeface="Calibri" panose="020F0502020204030204" pitchFamily="34" charset="0"/>
                  </a:rPr>
                  <a:t>beam</a:t>
                </a:r>
                <a:r>
                  <a:rPr lang="en-US" altLang="de-DE" b="1" i="1" dirty="0">
                    <a:solidFill>
                      <a:srgbClr val="0000FF"/>
                    </a:solidFill>
                    <a:latin typeface="Calibri" panose="020F0502020204030204" pitchFamily="34" charset="0"/>
                  </a:rPr>
                  <a:t>(f)</a:t>
                </a:r>
                <a:r>
                  <a:rPr lang="en-US" altLang="de-DE" dirty="0">
                    <a:solidFill>
                      <a:schemeClr val="tx2"/>
                    </a:solidFill>
                    <a:latin typeface="Calibri" panose="020F0502020204030204" pitchFamily="34" charset="0"/>
                  </a:rPr>
                  <a:t> </a:t>
                </a:r>
                <a:r>
                  <a:rPr lang="en-US" altLang="de-DE" dirty="0">
                    <a:solidFill>
                      <a:schemeClr val="tx1"/>
                    </a:solidFill>
                    <a:latin typeface="Calibri" panose="020F0502020204030204" pitchFamily="34" charset="0"/>
                  </a:rPr>
                  <a:t>with </a:t>
                </a:r>
                <a14:m>
                  <m:oMath xmlns:m="http://schemas.openxmlformats.org/officeDocument/2006/math">
                    <m:sSub>
                      <m:sSubPr>
                        <m:ctrlPr>
                          <a:rPr lang="en-US" altLang="de-DE" b="1" i="1" smtClean="0">
                            <a:solidFill>
                              <a:srgbClr val="0000FF"/>
                            </a:solidFill>
                            <a:latin typeface="Cambria Math" panose="02040503050406030204" pitchFamily="18" charset="0"/>
                          </a:rPr>
                        </m:ctrlPr>
                      </m:sSubPr>
                      <m:e>
                        <m:r>
                          <a:rPr lang="en-US" altLang="de-DE" b="1" i="1" smtClean="0">
                            <a:solidFill>
                              <a:srgbClr val="0000FF"/>
                            </a:solidFill>
                            <a:latin typeface="Cambria Math"/>
                            <a:ea typeface="Cambria Math"/>
                          </a:rPr>
                          <m:t>𝝈</m:t>
                        </m:r>
                      </m:e>
                      <m:sub>
                        <m:r>
                          <a:rPr lang="de-DE" altLang="de-DE" b="1" i="1" smtClean="0">
                            <a:solidFill>
                              <a:srgbClr val="0000FF"/>
                            </a:solidFill>
                            <a:latin typeface="Cambria Math"/>
                          </a:rPr>
                          <m:t>𝒇</m:t>
                        </m:r>
                      </m:sub>
                    </m:sSub>
                    <m:r>
                      <a:rPr lang="de-DE" altLang="de-DE" b="1" i="1" smtClean="0">
                        <a:solidFill>
                          <a:srgbClr val="0000FF"/>
                        </a:solidFill>
                        <a:latin typeface="Cambria Math"/>
                      </a:rPr>
                      <m:t>=</m:t>
                    </m:r>
                    <m:sSup>
                      <m:sSupPr>
                        <m:ctrlPr>
                          <a:rPr lang="de-DE" altLang="de-DE" b="1" i="1" smtClean="0">
                            <a:solidFill>
                              <a:srgbClr val="0000FF"/>
                            </a:solidFill>
                            <a:latin typeface="Cambria Math" panose="02040503050406030204" pitchFamily="18" charset="0"/>
                          </a:rPr>
                        </m:ctrlPr>
                      </m:sSupPr>
                      <m:e>
                        <m:d>
                          <m:dPr>
                            <m:ctrlPr>
                              <a:rPr lang="de-DE" altLang="de-DE" b="1" i="1" smtClean="0">
                                <a:solidFill>
                                  <a:srgbClr val="0000FF"/>
                                </a:solidFill>
                                <a:latin typeface="Cambria Math" panose="02040503050406030204" pitchFamily="18" charset="0"/>
                              </a:rPr>
                            </m:ctrlPr>
                          </m:dPr>
                          <m:e>
                            <m:r>
                              <a:rPr lang="de-DE" altLang="de-DE" b="1" i="1" smtClean="0">
                                <a:solidFill>
                                  <a:srgbClr val="0000FF"/>
                                </a:solidFill>
                                <a:latin typeface="Cambria Math"/>
                              </a:rPr>
                              <m:t>𝟐</m:t>
                            </m:r>
                            <m:r>
                              <a:rPr lang="de-DE" altLang="de-DE" b="1" i="1" smtClean="0">
                                <a:solidFill>
                                  <a:srgbClr val="0000FF"/>
                                </a:solidFill>
                                <a:latin typeface="Cambria Math"/>
                                <a:ea typeface="Cambria Math"/>
                              </a:rPr>
                              <m:t>𝝅</m:t>
                            </m:r>
                            <m:sSub>
                              <m:sSubPr>
                                <m:ctrlPr>
                                  <a:rPr lang="de-DE" altLang="de-DE" b="1" i="1" smtClean="0">
                                    <a:solidFill>
                                      <a:srgbClr val="0000FF"/>
                                    </a:solidFill>
                                    <a:latin typeface="Cambria Math" panose="02040503050406030204" pitchFamily="18" charset="0"/>
                                    <a:ea typeface="Cambria Math"/>
                                  </a:rPr>
                                </m:ctrlPr>
                              </m:sSubPr>
                              <m:e>
                                <m:r>
                                  <a:rPr lang="de-DE" altLang="de-DE" b="1" i="1" smtClean="0">
                                    <a:solidFill>
                                      <a:srgbClr val="0000FF"/>
                                    </a:solidFill>
                                    <a:latin typeface="Cambria Math"/>
                                    <a:ea typeface="Cambria Math"/>
                                  </a:rPr>
                                  <m:t>𝝈</m:t>
                                </m:r>
                              </m:e>
                              <m:sub>
                                <m:r>
                                  <a:rPr lang="de-DE" altLang="de-DE" b="1" i="1" smtClean="0">
                                    <a:solidFill>
                                      <a:srgbClr val="0000FF"/>
                                    </a:solidFill>
                                    <a:latin typeface="Cambria Math"/>
                                    <a:ea typeface="Cambria Math"/>
                                  </a:rPr>
                                  <m:t>𝒕</m:t>
                                </m:r>
                              </m:sub>
                            </m:sSub>
                          </m:e>
                        </m:d>
                      </m:e>
                      <m:sup>
                        <m:r>
                          <a:rPr lang="de-DE" altLang="de-DE" b="1" i="1" smtClean="0">
                            <a:solidFill>
                              <a:srgbClr val="0000FF"/>
                            </a:solidFill>
                            <a:latin typeface="Cambria Math"/>
                          </a:rPr>
                          <m:t>−</m:t>
                        </m:r>
                        <m:r>
                          <a:rPr lang="de-DE" altLang="de-DE" b="1" i="1" smtClean="0">
                            <a:solidFill>
                              <a:srgbClr val="0000FF"/>
                            </a:solidFill>
                            <a:latin typeface="Cambria Math"/>
                          </a:rPr>
                          <m:t>𝟏</m:t>
                        </m:r>
                      </m:sup>
                    </m:sSup>
                  </m:oMath>
                </a14:m>
                <a:endParaRPr lang="el-GR" altLang="de-DE" sz="2000" b="1" i="1" baseline="30000" dirty="0">
                  <a:solidFill>
                    <a:schemeClr val="accent2"/>
                  </a:solidFill>
                  <a:latin typeface="Calibri" panose="020F0502020204030204" pitchFamily="34" charset="0"/>
                  <a:cs typeface="Times New Roman" pitchFamily="18" charset="0"/>
                </a:endParaRPr>
              </a:p>
            </p:txBody>
          </p:sp>
        </mc:Choice>
        <mc:Fallback xmlns="">
          <p:sp>
            <p:nvSpPr>
              <p:cNvPr id="8199" name="Text Box 6"/>
              <p:cNvSpPr txBox="1">
                <a:spLocks noRot="1" noChangeAspect="1" noMove="1" noResize="1" noEditPoints="1" noAdjustHandles="1" noChangeArrowheads="1" noChangeShapeType="1" noTextEdit="1"/>
              </p:cNvSpPr>
              <p:nvPr/>
            </p:nvSpPr>
            <p:spPr bwMode="auto">
              <a:xfrm>
                <a:off x="231774" y="3295263"/>
                <a:ext cx="8742363" cy="408125"/>
              </a:xfrm>
              <a:prstGeom prst="rect">
                <a:avLst/>
              </a:prstGeom>
              <a:blipFill>
                <a:blip r:embed="rId3"/>
                <a:stretch>
                  <a:fillRect l="-558" t="-4478" b="-29851"/>
                </a:stretch>
              </a:blipFill>
              <a:ln>
                <a:noFill/>
              </a:ln>
              <a:effectLst/>
              <a:extLst/>
            </p:spPr>
            <p:txBody>
              <a:bodyPr/>
              <a:lstStyle/>
              <a:p>
                <a:r>
                  <a:rPr lang="en-GB">
                    <a:noFill/>
                  </a:rPr>
                  <a:t> </a:t>
                </a:r>
              </a:p>
            </p:txBody>
          </p:sp>
        </mc:Fallback>
      </mc:AlternateContent>
      <p:sp>
        <p:nvSpPr>
          <p:cNvPr id="8200" name="Text Box 7"/>
          <p:cNvSpPr txBox="1">
            <a:spLocks noChangeArrowheads="1"/>
          </p:cNvSpPr>
          <p:nvPr/>
        </p:nvSpPr>
        <p:spPr bwMode="auto">
          <a:xfrm>
            <a:off x="250825" y="5483818"/>
            <a:ext cx="8117866"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rPr>
              <a:t>3. Multiplication</a:t>
            </a:r>
            <a:r>
              <a:rPr lang="en-US" altLang="de-DE" dirty="0">
                <a:latin typeface="Calibri" panose="020F0502020204030204" pitchFamily="34" charset="0"/>
              </a:rPr>
              <a:t> with </a:t>
            </a:r>
            <a:r>
              <a:rPr lang="en-US" altLang="de-DE" b="1" i="1" dirty="0" err="1">
                <a:latin typeface="Calibri" panose="020F0502020204030204" pitchFamily="34" charset="0"/>
              </a:rPr>
              <a:t>Z</a:t>
            </a:r>
            <a:r>
              <a:rPr lang="en-US" altLang="de-DE" sz="2400" b="1" i="1" baseline="-25000" dirty="0" err="1">
                <a:latin typeface="Calibri" panose="020F0502020204030204" pitchFamily="34" charset="0"/>
              </a:rPr>
              <a:t>t</a:t>
            </a:r>
            <a:r>
              <a:rPr lang="en-US" altLang="de-DE" b="1" i="1" dirty="0">
                <a:latin typeface="Calibri" panose="020F0502020204030204" pitchFamily="34" charset="0"/>
              </a:rPr>
              <a:t>(f)</a:t>
            </a:r>
            <a:r>
              <a:rPr lang="en-US" altLang="de-DE" dirty="0">
                <a:latin typeface="Calibri" panose="020F0502020204030204" pitchFamily="34" charset="0"/>
              </a:rPr>
              <a:t>  with </a:t>
            </a:r>
            <a:r>
              <a:rPr lang="en-US" altLang="de-DE" b="1" i="1" dirty="0" err="1">
                <a:latin typeface="Calibri" panose="020F0502020204030204" pitchFamily="34" charset="0"/>
              </a:rPr>
              <a:t>f</a:t>
            </a:r>
            <a:r>
              <a:rPr lang="en-US" altLang="de-DE" sz="2400" b="1" i="1" baseline="-25000" dirty="0" err="1">
                <a:latin typeface="Calibri" panose="020F0502020204030204" pitchFamily="34" charset="0"/>
              </a:rPr>
              <a:t>cut</a:t>
            </a:r>
            <a:r>
              <a:rPr lang="en-US" altLang="de-DE" sz="2400" b="1" i="1" baseline="-25000" dirty="0">
                <a:latin typeface="Calibri" panose="020F0502020204030204" pitchFamily="34" charset="0"/>
              </a:rPr>
              <a:t> </a:t>
            </a:r>
            <a:r>
              <a:rPr lang="en-US" altLang="de-DE" dirty="0">
                <a:latin typeface="Calibri" panose="020F0502020204030204" pitchFamily="34" charset="0"/>
              </a:rPr>
              <a:t>= 32 MHz leads to </a:t>
            </a:r>
            <a:r>
              <a:rPr lang="en-US" altLang="de-DE" b="1" i="1" dirty="0" err="1">
                <a:solidFill>
                  <a:srgbClr val="FF0000"/>
                </a:solidFill>
                <a:latin typeface="Calibri" panose="020F0502020204030204" pitchFamily="34" charset="0"/>
              </a:rPr>
              <a:t>U</a:t>
            </a:r>
            <a:r>
              <a:rPr lang="en-US" altLang="de-DE" sz="2400" b="1" i="1" baseline="-25000" dirty="0" err="1">
                <a:solidFill>
                  <a:srgbClr val="FF0000"/>
                </a:solidFill>
                <a:latin typeface="Calibri" panose="020F0502020204030204" pitchFamily="34" charset="0"/>
              </a:rPr>
              <a:t>im</a:t>
            </a:r>
            <a:r>
              <a:rPr lang="en-US" altLang="de-DE" b="1" i="1" dirty="0">
                <a:solidFill>
                  <a:srgbClr val="FF0000"/>
                </a:solidFill>
                <a:latin typeface="Calibri" panose="020F0502020204030204" pitchFamily="34" charset="0"/>
              </a:rPr>
              <a:t>(f)</a:t>
            </a:r>
            <a:r>
              <a:rPr lang="en-US" altLang="de-DE" b="1" i="1" dirty="0">
                <a:solidFill>
                  <a:schemeClr val="tx2"/>
                </a:solidFill>
                <a:latin typeface="Calibri" panose="020F0502020204030204" pitchFamily="34" charset="0"/>
              </a:rPr>
              <a:t>  </a:t>
            </a:r>
            <a:r>
              <a:rPr lang="en-US" altLang="de-DE" b="1" dirty="0">
                <a:latin typeface="Calibri" panose="020F0502020204030204" pitchFamily="34" charset="0"/>
              </a:rPr>
              <a:t>=</a:t>
            </a:r>
            <a:r>
              <a:rPr lang="en-US" altLang="de-DE" b="1" i="1" dirty="0">
                <a:solidFill>
                  <a:schemeClr val="tx2"/>
                </a:solidFill>
                <a:latin typeface="Calibri" panose="020F0502020204030204" pitchFamily="34" charset="0"/>
              </a:rPr>
              <a:t> </a:t>
            </a:r>
            <a:r>
              <a:rPr lang="en-US" altLang="de-DE" b="1" i="1" dirty="0" err="1">
                <a:latin typeface="Calibri" panose="020F0502020204030204" pitchFamily="34" charset="0"/>
              </a:rPr>
              <a:t>Z</a:t>
            </a:r>
            <a:r>
              <a:rPr lang="en-US" altLang="de-DE" sz="2400" b="1" i="1" baseline="-25000" dirty="0" err="1">
                <a:latin typeface="Calibri" panose="020F0502020204030204" pitchFamily="34" charset="0"/>
              </a:rPr>
              <a:t>t</a:t>
            </a:r>
            <a:r>
              <a:rPr lang="en-US" altLang="de-DE" b="1" i="1" dirty="0">
                <a:latin typeface="Calibri" panose="020F0502020204030204" pitchFamily="34" charset="0"/>
              </a:rPr>
              <a:t>(f) </a:t>
            </a:r>
            <a:r>
              <a:rPr lang="en-US" altLang="de-DE" b="1" i="1" dirty="0">
                <a:solidFill>
                  <a:schemeClr val="tx2"/>
                </a:solidFill>
                <a:latin typeface="Calibri" panose="020F0502020204030204" pitchFamily="34" charset="0"/>
              </a:rPr>
              <a:t>∙ </a:t>
            </a:r>
            <a:r>
              <a:rPr lang="en-US" altLang="de-DE" b="1" i="1" dirty="0" err="1">
                <a:solidFill>
                  <a:srgbClr val="0000FF"/>
                </a:solidFill>
                <a:latin typeface="Calibri" panose="020F0502020204030204" pitchFamily="34" charset="0"/>
              </a:rPr>
              <a:t>I</a:t>
            </a:r>
            <a:r>
              <a:rPr lang="en-US" altLang="de-DE" sz="2400" b="1" i="1" baseline="-25000" dirty="0" err="1">
                <a:solidFill>
                  <a:srgbClr val="0000FF"/>
                </a:solidFill>
                <a:latin typeface="Calibri" panose="020F0502020204030204" pitchFamily="34" charset="0"/>
              </a:rPr>
              <a:t>beam</a:t>
            </a:r>
            <a:r>
              <a:rPr lang="en-US" altLang="de-DE" b="1" i="1" dirty="0">
                <a:solidFill>
                  <a:srgbClr val="0000FF"/>
                </a:solidFill>
                <a:latin typeface="Calibri" panose="020F0502020204030204" pitchFamily="34" charset="0"/>
              </a:rPr>
              <a:t>(f)</a:t>
            </a:r>
          </a:p>
        </p:txBody>
      </p:sp>
      <p:sp>
        <p:nvSpPr>
          <p:cNvPr id="8201" name="Text Box 8"/>
          <p:cNvSpPr txBox="1">
            <a:spLocks noChangeArrowheads="1"/>
          </p:cNvSpPr>
          <p:nvPr/>
        </p:nvSpPr>
        <p:spPr bwMode="auto">
          <a:xfrm>
            <a:off x="247650" y="5793271"/>
            <a:ext cx="81137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rPr>
              <a:t>4. Inverse FFT</a:t>
            </a:r>
            <a:r>
              <a:rPr lang="en-US" altLang="de-DE" dirty="0">
                <a:latin typeface="Calibri" panose="020F0502020204030204" pitchFamily="34" charset="0"/>
              </a:rPr>
              <a:t> leads to </a:t>
            </a:r>
            <a:r>
              <a:rPr lang="en-US" altLang="de-DE" b="1" i="1" dirty="0" err="1">
                <a:solidFill>
                  <a:srgbClr val="FF0000"/>
                </a:solidFill>
                <a:latin typeface="Calibri" panose="020F0502020204030204" pitchFamily="34" charset="0"/>
              </a:rPr>
              <a:t>U</a:t>
            </a:r>
            <a:r>
              <a:rPr lang="en-US" altLang="de-DE" sz="2400" b="1" i="1" baseline="-25000" dirty="0" err="1">
                <a:solidFill>
                  <a:srgbClr val="FF0000"/>
                </a:solidFill>
                <a:latin typeface="Calibri" panose="020F0502020204030204" pitchFamily="34" charset="0"/>
              </a:rPr>
              <a:t>im</a:t>
            </a:r>
            <a:r>
              <a:rPr lang="en-US" altLang="de-DE" b="1" i="1" dirty="0">
                <a:solidFill>
                  <a:srgbClr val="FF0000"/>
                </a:solidFill>
                <a:latin typeface="Calibri" panose="020F0502020204030204" pitchFamily="34" charset="0"/>
              </a:rPr>
              <a:t>(t)</a:t>
            </a:r>
            <a:endParaRPr lang="de-DE" altLang="de-DE" b="1" i="1" dirty="0">
              <a:solidFill>
                <a:srgbClr val="FF0000"/>
              </a:solidFill>
              <a:latin typeface="Calibri" panose="020F0502020204030204" pitchFamily="34" charset="0"/>
            </a:endParaRPr>
          </a:p>
        </p:txBody>
      </p:sp>
      <p:sp>
        <p:nvSpPr>
          <p:cNvPr id="2" name="Rechteck 1"/>
          <p:cNvSpPr/>
          <p:nvPr/>
        </p:nvSpPr>
        <p:spPr bwMode="auto">
          <a:xfrm>
            <a:off x="107504" y="2062589"/>
            <a:ext cx="936104" cy="646331"/>
          </a:xfrm>
          <a:prstGeom prst="rect">
            <a:avLst/>
          </a:prstGeom>
          <a:solidFill>
            <a:schemeClr val="accent1">
              <a:alpha val="66000"/>
            </a:schemeClr>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rPr>
              <a:t>Fourier trans. </a:t>
            </a:r>
          </a:p>
        </p:txBody>
      </p:sp>
      <p:sp>
        <p:nvSpPr>
          <p:cNvPr id="13" name="AutoShape 20"/>
          <p:cNvSpPr>
            <a:spLocks noChangeArrowheads="1"/>
          </p:cNvSpPr>
          <p:nvPr/>
        </p:nvSpPr>
        <p:spPr bwMode="auto">
          <a:xfrm rot="10644363" flipH="1">
            <a:off x="8411080" y="2706705"/>
            <a:ext cx="520669" cy="1884996"/>
          </a:xfrm>
          <a:prstGeom prst="curvedLeftArrow">
            <a:avLst>
              <a:gd name="adj1" fmla="val 27513"/>
              <a:gd name="adj2" fmla="val 126318"/>
              <a:gd name="adj3" fmla="val 33333"/>
            </a:avLst>
          </a:prstGeom>
          <a:solidFill>
            <a:srgbClr val="FF0000">
              <a:alpha val="93000"/>
            </a:srgbClr>
          </a:solidFill>
          <a:ln w="15875">
            <a:solidFill>
              <a:schemeClr val="tx1"/>
            </a:solidFill>
            <a:miter lim="800000"/>
            <a:headEnd/>
            <a:tailEnd/>
          </a:ln>
          <a:effectLst/>
        </p:spPr>
        <p:txBody>
          <a:bodyPr wrap="square" anchor="ctr">
            <a:spAutoFit/>
          </a:bodyPr>
          <a:lstStyle/>
          <a:p>
            <a:endParaRPr lang="de-DE">
              <a:latin typeface="Calibri" panose="020F0502020204030204" pitchFamily="34" charset="0"/>
            </a:endParaRPr>
          </a:p>
        </p:txBody>
      </p:sp>
      <p:sp>
        <p:nvSpPr>
          <p:cNvPr id="14" name="Rechteck 13"/>
          <p:cNvSpPr/>
          <p:nvPr/>
        </p:nvSpPr>
        <p:spPr bwMode="auto">
          <a:xfrm>
            <a:off x="7893311" y="1772816"/>
            <a:ext cx="936104" cy="923330"/>
          </a:xfrm>
          <a:prstGeom prst="rect">
            <a:avLst/>
          </a:prstGeom>
          <a:solidFill>
            <a:srgbClr val="FF0000">
              <a:alpha val="29000"/>
            </a:srgbClr>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rPr>
              <a:t>inverse Fourier trans. </a:t>
            </a:r>
          </a:p>
        </p:txBody>
      </p:sp>
      <p:sp>
        <p:nvSpPr>
          <p:cNvPr id="15" name="Text Box 4"/>
          <p:cNvSpPr txBox="1">
            <a:spLocks noChangeArrowheads="1"/>
          </p:cNvSpPr>
          <p:nvPr/>
        </p:nvSpPr>
        <p:spPr bwMode="auto">
          <a:xfrm>
            <a:off x="428472" y="6191768"/>
            <a:ext cx="897572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Remark: </a:t>
            </a:r>
            <a:r>
              <a:rPr lang="en-US" altLang="de-DE" dirty="0">
                <a:latin typeface="Calibri" panose="020F0502020204030204" pitchFamily="34" charset="0"/>
                <a:cs typeface="Times New Roman" pitchFamily="18" charset="0"/>
                <a:sym typeface="Symbol" pitchFamily="18" charset="2"/>
              </a:rPr>
              <a:t>Time domain processing via convolution or filters (FIR and IIR) are possible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1507" y="3747240"/>
            <a:ext cx="5412373" cy="167727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1507" y="3743929"/>
            <a:ext cx="5412372" cy="1677278"/>
          </a:xfrm>
          <a:prstGeom prst="rect">
            <a:avLst/>
          </a:prstGeom>
        </p:spPr>
      </p:pic>
      <p:pic>
        <p:nvPicPr>
          <p:cNvPr id="3" name="Grafik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83476" y="1417836"/>
            <a:ext cx="5429674" cy="1866902"/>
          </a:xfrm>
          <a:prstGeom prst="rect">
            <a:avLst/>
          </a:prstGeom>
        </p:spPr>
      </p:pic>
      <p:pic>
        <p:nvPicPr>
          <p:cNvPr id="9" name="Grafik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88080" y="1414960"/>
            <a:ext cx="5415055" cy="1860299"/>
          </a:xfrm>
          <a:prstGeom prst="rect">
            <a:avLst/>
          </a:prstGeom>
          <a:solidFill>
            <a:schemeClr val="bg1"/>
          </a:solidFill>
        </p:spPr>
      </p:pic>
    </p:spTree>
    <p:extLst>
      <p:ext uri="{BB962C8B-B14F-4D97-AF65-F5344CB8AC3E}">
        <p14:creationId xmlns:p14="http://schemas.microsoft.com/office/powerpoint/2010/main" val="29408494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20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0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199" grpId="0" animBg="1"/>
      <p:bldP spid="8200" grpId="0"/>
      <p:bldP spid="8201" grpId="0"/>
      <p:bldP spid="2" grpId="0" animBg="1"/>
      <p:bldP spid="13" grpId="0" animBg="1"/>
      <p:bldP spid="14" grpId="0" animBg="1"/>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7" descr="pickup-simulation-bunchtrain_multi_50ohm_compac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000" y="1584000"/>
            <a:ext cx="7739063"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2"/>
          <p:cNvSpPr txBox="1">
            <a:spLocks noChangeArrowheads="1"/>
          </p:cNvSpPr>
          <p:nvPr/>
        </p:nvSpPr>
        <p:spPr bwMode="auto">
          <a:xfrm>
            <a:off x="251999" y="180000"/>
            <a:ext cx="8521297"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repetitive Bunch in a Synchrotron</a:t>
            </a:r>
          </a:p>
        </p:txBody>
      </p:sp>
      <p:sp>
        <p:nvSpPr>
          <p:cNvPr id="9222" name="Text Box 4"/>
          <p:cNvSpPr txBox="1">
            <a:spLocks noChangeArrowheads="1"/>
          </p:cNvSpPr>
          <p:nvPr/>
        </p:nvSpPr>
        <p:spPr bwMode="auto">
          <a:xfrm>
            <a:off x="540000" y="4770000"/>
            <a:ext cx="8845550" cy="96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sym typeface="Symbol" pitchFamily="18" charset="2"/>
              </a:rPr>
              <a:t> Fourier spectrum is concentrated at acceleration harmonics </a:t>
            </a:r>
          </a:p>
          <a:p>
            <a:pPr algn="l">
              <a:lnSpc>
                <a:spcPct val="70000"/>
              </a:lnSpc>
              <a:buFont typeface="Wingdings" pitchFamily="2" charset="2"/>
              <a:buNone/>
            </a:pPr>
            <a:r>
              <a:rPr lang="en-US" altLang="de-DE" dirty="0">
                <a:latin typeface="Calibri" panose="020F0502020204030204" pitchFamily="34" charset="0"/>
                <a:sym typeface="Symbol" pitchFamily="18" charset="2"/>
              </a:rPr>
              <a:t>     with single bunch spectrum as an envelope.</a:t>
            </a:r>
          </a:p>
          <a:p>
            <a:pPr algn="l">
              <a:lnSpc>
                <a:spcPct val="70000"/>
              </a:lnSpc>
              <a:buFont typeface="Wingdings" pitchFamily="2" charset="2"/>
              <a:buChar char="Ø"/>
            </a:pPr>
            <a:r>
              <a:rPr lang="en-US" altLang="de-DE" dirty="0">
                <a:latin typeface="Calibri" panose="020F0502020204030204" pitchFamily="34" charset="0"/>
                <a:sym typeface="Symbol" pitchFamily="18" charset="2"/>
              </a:rPr>
              <a:t> Bandwidth up to typically 10*</a:t>
            </a:r>
            <a:r>
              <a:rPr lang="en-US" altLang="de-DE" b="1" i="1" dirty="0" err="1">
                <a:latin typeface="Calibri" panose="020F0502020204030204" pitchFamily="34" charset="0"/>
                <a:sym typeface="Symbol" pitchFamily="18" charset="2"/>
              </a:rPr>
              <a:t>f</a:t>
            </a:r>
            <a:r>
              <a:rPr lang="en-US" altLang="de-DE" sz="2200" b="1" i="1" baseline="-25000" dirty="0" err="1">
                <a:latin typeface="Calibri" panose="020F0502020204030204" pitchFamily="34" charset="0"/>
                <a:sym typeface="Symbol" pitchFamily="18" charset="2"/>
              </a:rPr>
              <a:t>acc</a:t>
            </a:r>
            <a:endParaRPr lang="en-US" altLang="de-DE" sz="2200" b="1" i="1" baseline="-25000" dirty="0">
              <a:latin typeface="Calibri" panose="020F0502020204030204" pitchFamily="34" charset="0"/>
              <a:sym typeface="Symbol" pitchFamily="18" charset="2"/>
            </a:endParaRPr>
          </a:p>
        </p:txBody>
      </p:sp>
      <p:sp>
        <p:nvSpPr>
          <p:cNvPr id="9223" name="Text Box 5"/>
          <p:cNvSpPr txBox="1">
            <a:spLocks noChangeArrowheads="1"/>
          </p:cNvSpPr>
          <p:nvPr/>
        </p:nvSpPr>
        <p:spPr bwMode="auto">
          <a:xfrm>
            <a:off x="252000" y="792000"/>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Synchrotron filled with 8 bunches accelerated with </a:t>
            </a:r>
            <a:r>
              <a:rPr lang="en-US" altLang="de-DE" sz="2000" b="1" i="1" dirty="0" err="1">
                <a:solidFill>
                  <a:srgbClr val="0000CC"/>
                </a:solidFill>
                <a:latin typeface="Calibri" panose="020F0502020204030204" pitchFamily="34" charset="0"/>
                <a:sym typeface="Symbol" pitchFamily="18" charset="2"/>
              </a:rPr>
              <a:t>f</a:t>
            </a:r>
            <a:r>
              <a:rPr lang="en-US" altLang="de-DE" sz="2400" b="1" i="1" baseline="-25000" dirty="0" err="1">
                <a:solidFill>
                  <a:srgbClr val="0000CC"/>
                </a:solidFill>
                <a:latin typeface="Calibri" panose="020F0502020204030204" pitchFamily="34" charset="0"/>
                <a:sym typeface="Symbol" pitchFamily="18" charset="2"/>
              </a:rPr>
              <a:t>acc</a:t>
            </a:r>
            <a:r>
              <a:rPr lang="en-US" altLang="de-DE" sz="2000" b="1" dirty="0">
                <a:solidFill>
                  <a:srgbClr val="0000CC"/>
                </a:solidFill>
                <a:latin typeface="Calibri" panose="020F0502020204030204" pitchFamily="34" charset="0"/>
                <a:sym typeface="Symbol" pitchFamily="18" charset="2"/>
              </a:rPr>
              <a:t>=</a:t>
            </a:r>
            <a:r>
              <a:rPr lang="en-US" altLang="de-DE" sz="2000" b="1" i="1" dirty="0">
                <a:solidFill>
                  <a:srgbClr val="0000CC"/>
                </a:solidFill>
                <a:latin typeface="Calibri" panose="020F0502020204030204" pitchFamily="34" charset="0"/>
                <a:sym typeface="Symbol" pitchFamily="18" charset="2"/>
              </a:rPr>
              <a:t> </a:t>
            </a:r>
            <a:r>
              <a:rPr lang="en-US" altLang="de-DE" sz="2000" dirty="0">
                <a:solidFill>
                  <a:srgbClr val="0000CC"/>
                </a:solidFill>
                <a:latin typeface="Calibri" panose="020F0502020204030204" pitchFamily="34" charset="0"/>
                <a:sym typeface="Symbol" pitchFamily="18" charset="2"/>
              </a:rPr>
              <a:t>1 MHz</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BPM terminated with </a:t>
            </a:r>
            <a:r>
              <a:rPr lang="en-US" altLang="de-DE" sz="2000" b="1" i="1" dirty="0">
                <a:latin typeface="Calibri" panose="020F0502020204030204" pitchFamily="34" charset="0"/>
                <a:sym typeface="Symbol" pitchFamily="18" charset="2"/>
              </a:rPr>
              <a:t>R</a:t>
            </a:r>
            <a:r>
              <a:rPr lang="en-US" altLang="de-DE" sz="2000" dirty="0">
                <a:latin typeface="Calibri" panose="020F0502020204030204" pitchFamily="34" charset="0"/>
                <a:sym typeface="Symbol" pitchFamily="18" charset="2"/>
              </a:rPr>
              <a:t>=50   </a:t>
            </a:r>
            <a:r>
              <a:rPr lang="en-US" altLang="de-DE" sz="2000" b="1" i="1" dirty="0">
                <a:latin typeface="Calibri" panose="020F0502020204030204" pitchFamily="34" charset="0"/>
                <a:sym typeface="Symbol" pitchFamily="18" charset="2"/>
              </a:rPr>
              <a: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acc</a:t>
            </a:r>
            <a:r>
              <a:rPr lang="en-US" altLang="de-DE" b="1" i="1" dirty="0">
                <a:latin typeface="Calibri" panose="020F0502020204030204" pitchFamily="34" charset="0"/>
                <a:sym typeface="Symbol" pitchFamily="18" charset="2"/>
              </a:rPr>
              <a:t>&lt;&lt;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 </a:t>
            </a:r>
          </a:p>
        </p:txBody>
      </p:sp>
      <p:sp>
        <p:nvSpPr>
          <p:cNvPr id="9224" name="Text Box 6"/>
          <p:cNvSpPr txBox="1">
            <a:spLocks noChangeArrowheads="1"/>
          </p:cNvSpPr>
          <p:nvPr/>
        </p:nvSpPr>
        <p:spPr bwMode="auto">
          <a:xfrm>
            <a:off x="539750" y="4140000"/>
            <a:ext cx="7993063" cy="623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rPr>
              <a:t>Parameter:</a:t>
            </a:r>
            <a:r>
              <a:rPr lang="en-US" altLang="de-DE" dirty="0">
                <a:solidFill>
                  <a:srgbClr val="0000CC"/>
                </a:solidFill>
                <a:latin typeface="Calibri" panose="020F0502020204030204" pitchFamily="34" charset="0"/>
                <a:cs typeface="Times New Roman" pitchFamily="18" charset="0"/>
              </a:rPr>
              <a:t> </a:t>
            </a:r>
            <a:r>
              <a:rPr lang="de-DE" altLang="de-DE" b="1" i="1" dirty="0">
                <a:latin typeface="Calibri" panose="020F0502020204030204" pitchFamily="34" charset="0"/>
                <a:cs typeface="Times New Roman" pitchFamily="18" charset="0"/>
              </a:rPr>
              <a:t>R</a:t>
            </a:r>
            <a:r>
              <a:rPr lang="de-DE" altLang="de-DE" b="1" dirty="0">
                <a:latin typeface="Calibri" panose="020F0502020204030204" pitchFamily="34" charset="0"/>
                <a:cs typeface="Times New Roman" pitchFamily="18" charset="0"/>
              </a:rPr>
              <a:t>=50 </a:t>
            </a:r>
            <a:r>
              <a:rPr lang="de-DE" altLang="de-DE" b="1" dirty="0">
                <a:latin typeface="Calibri" panose="020F0502020204030204" pitchFamily="34" charset="0"/>
                <a:cs typeface="Times New Roman" pitchFamily="18" charset="0"/>
                <a:sym typeface="Symbol" pitchFamily="18" charset="2"/>
              </a:rPr>
              <a:t></a:t>
            </a:r>
            <a:r>
              <a:rPr lang="de-DE" altLang="de-DE"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sym typeface="Symbol" pitchFamily="18" charset="2"/>
              </a:rPr>
              <a:t> </a:t>
            </a:r>
            <a:r>
              <a:rPr lang="de-DE" altLang="de-DE" b="1" i="1" dirty="0" err="1">
                <a:latin typeface="Calibri" panose="020F0502020204030204" pitchFamily="34" charset="0"/>
                <a:cs typeface="Times New Roman" pitchFamily="18" charset="0"/>
                <a:sym typeface="Symbol" pitchFamily="18" charset="2"/>
              </a:rPr>
              <a:t>f</a:t>
            </a:r>
            <a:r>
              <a:rPr lang="de-DE" altLang="de-DE" sz="2400" b="1" i="1" baseline="-25000" dirty="0" err="1">
                <a:latin typeface="Calibri" panose="020F0502020204030204" pitchFamily="34" charset="0"/>
                <a:cs typeface="Times New Roman" pitchFamily="18" charset="0"/>
                <a:sym typeface="Symbol" pitchFamily="18" charset="2"/>
              </a:rPr>
              <a:t>cut</a:t>
            </a:r>
            <a:r>
              <a:rPr lang="de-DE" altLang="de-DE" b="1" dirty="0">
                <a:latin typeface="Calibri" panose="020F0502020204030204" pitchFamily="34" charset="0"/>
                <a:cs typeface="Times New Roman" pitchFamily="18" charset="0"/>
                <a:sym typeface="Symbol" pitchFamily="18" charset="2"/>
              </a:rPr>
              <a:t>=32 MHz, </a:t>
            </a:r>
            <a:r>
              <a:rPr lang="de-DE" altLang="de-DE" b="1" dirty="0">
                <a:latin typeface="Calibri" panose="020F0502020204030204" pitchFamily="34" charset="0"/>
                <a:cs typeface="Times New Roman" pitchFamily="18" charset="0"/>
              </a:rPr>
              <a:t>all </a:t>
            </a:r>
            <a:r>
              <a:rPr lang="de-DE" altLang="de-DE" b="1" dirty="0" err="1">
                <a:latin typeface="Calibri" panose="020F0502020204030204" pitchFamily="34" charset="0"/>
                <a:cs typeface="Times New Roman" pitchFamily="18" charset="0"/>
              </a:rPr>
              <a:t>buckets</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filled</a:t>
            </a:r>
            <a:r>
              <a:rPr lang="de-DE" altLang="de-DE" b="1" dirty="0">
                <a:latin typeface="Calibri" panose="020F0502020204030204" pitchFamily="34" charset="0"/>
                <a:cs typeface="Times New Roman" pitchFamily="18" charset="0"/>
              </a:rPr>
              <a:t> </a:t>
            </a:r>
          </a:p>
          <a:p>
            <a:pPr algn="l" eaLnBrk="1" hangingPunct="1">
              <a:lnSpc>
                <a:spcPct val="70000"/>
              </a:lnSpc>
            </a:pPr>
            <a:r>
              <a:rPr lang="en-US" i="1" dirty="0">
                <a:latin typeface="Calibri" panose="020F0502020204030204" pitchFamily="34" charset="0"/>
              </a:rPr>
              <a:t>                    C</a:t>
            </a:r>
            <a:r>
              <a:rPr lang="en-US" dirty="0">
                <a:latin typeface="Calibri" panose="020F0502020204030204" pitchFamily="34" charset="0"/>
              </a:rPr>
              <a:t>=100pF, </a:t>
            </a:r>
            <a:r>
              <a:rPr lang="en-US" i="1" dirty="0">
                <a:latin typeface="Calibri" panose="020F0502020204030204" pitchFamily="34" charset="0"/>
              </a:rPr>
              <a:t>l</a:t>
            </a:r>
            <a:r>
              <a:rPr lang="en-US" dirty="0">
                <a:latin typeface="Calibri" panose="020F0502020204030204" pitchFamily="34" charset="0"/>
              </a:rPr>
              <a:t>=10cm, </a:t>
            </a:r>
            <a:r>
              <a:rPr lang="el-GR" i="1" dirty="0">
                <a:latin typeface="Calibri" panose="020F0502020204030204" pitchFamily="34" charset="0"/>
                <a:sym typeface="Symbol"/>
              </a:rPr>
              <a:t> </a:t>
            </a:r>
            <a:r>
              <a:rPr lang="de-DE" dirty="0">
                <a:latin typeface="Calibri" panose="020F0502020204030204" pitchFamily="34" charset="0"/>
              </a:rPr>
              <a:t>=50%,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=100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15m</a:t>
            </a:r>
            <a:endParaRPr lang="el-GR" altLang="de-DE" b="1" dirty="0">
              <a:latin typeface="Calibri" panose="020F0502020204030204" pitchFamily="34" charset="0"/>
              <a:cs typeface="Times New Roman" pitchFamily="18" charset="0"/>
              <a:sym typeface="Symbol" pitchFamily="18" charset="2"/>
            </a:endParaRPr>
          </a:p>
        </p:txBody>
      </p:sp>
      <p:sp>
        <p:nvSpPr>
          <p:cNvPr id="7" name="Rectangle 15"/>
          <p:cNvSpPr>
            <a:spLocks noChangeArrowheads="1"/>
          </p:cNvSpPr>
          <p:nvPr/>
        </p:nvSpPr>
        <p:spPr bwMode="auto">
          <a:xfrm>
            <a:off x="1632856" y="6271146"/>
            <a:ext cx="5682343" cy="307777"/>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a:latin typeface="Calibri" panose="020F0502020204030204" pitchFamily="34" charset="0"/>
              </a:rPr>
              <a:t>See lecture ‘Time and Frequency Domain Signals’ by Hermann </a:t>
            </a:r>
            <a:r>
              <a:rPr lang="en-US" altLang="de-DE" sz="1400" dirty="0" err="1">
                <a:latin typeface="Calibri" panose="020F0502020204030204" pitchFamily="34" charset="0"/>
              </a:rPr>
              <a:t>Schmickler</a:t>
            </a:r>
            <a:endParaRPr lang="en-US" altLang="de-DE" sz="1400" dirty="0">
              <a:latin typeface="Calibri" panose="020F0502020204030204" pitchFamily="34" charset="0"/>
            </a:endParaRPr>
          </a:p>
        </p:txBody>
      </p:sp>
    </p:spTree>
    <p:extLst>
      <p:ext uri="{BB962C8B-B14F-4D97-AF65-F5344CB8AC3E}">
        <p14:creationId xmlns:p14="http://schemas.microsoft.com/office/powerpoint/2010/main" val="211188565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52000" y="180000"/>
            <a:ext cx="8669578"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Bunch Train with empty Buckets </a:t>
            </a:r>
          </a:p>
        </p:txBody>
      </p:sp>
      <p:sp>
        <p:nvSpPr>
          <p:cNvPr id="10243"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10244" name="Text Box 4"/>
          <p:cNvSpPr txBox="1">
            <a:spLocks noChangeArrowheads="1"/>
          </p:cNvSpPr>
          <p:nvPr/>
        </p:nvSpPr>
        <p:spPr bwMode="auto">
          <a:xfrm>
            <a:off x="540001" y="4770000"/>
            <a:ext cx="8066118" cy="29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Fourier spectrum is more complex, harmonics are broader due to sidebands</a:t>
            </a:r>
          </a:p>
        </p:txBody>
      </p:sp>
      <p:sp>
        <p:nvSpPr>
          <p:cNvPr id="10245" name="Text Box 5"/>
          <p:cNvSpPr txBox="1">
            <a:spLocks noChangeArrowheads="1"/>
          </p:cNvSpPr>
          <p:nvPr/>
        </p:nvSpPr>
        <p:spPr bwMode="auto">
          <a:xfrm>
            <a:off x="252000" y="792000"/>
            <a:ext cx="8509000" cy="688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cs typeface="Times New Roman" pitchFamily="18" charset="0"/>
                <a:sym typeface="Symbol" pitchFamily="18" charset="2"/>
              </a:rPr>
              <a:t>Synchrotron during filling: Empty buckets, </a:t>
            </a:r>
            <a:r>
              <a:rPr lang="en-US" altLang="de-DE" sz="2000" b="1" i="1" dirty="0">
                <a:solidFill>
                  <a:srgbClr val="0000CC"/>
                </a:solidFill>
                <a:latin typeface="Calibri" panose="020F0502020204030204" pitchFamily="34" charset="0"/>
                <a:cs typeface="Times New Roman" pitchFamily="18" charset="0"/>
                <a:sym typeface="Symbol" pitchFamily="18" charset="2"/>
              </a:rPr>
              <a:t>R</a:t>
            </a:r>
            <a:r>
              <a:rPr lang="en-US" altLang="de-DE" sz="2000" dirty="0">
                <a:solidFill>
                  <a:srgbClr val="0000CC"/>
                </a:solidFill>
                <a:latin typeface="Calibri" panose="020F0502020204030204" pitchFamily="34" charset="0"/>
                <a:cs typeface="Times New Roman" pitchFamily="18" charset="0"/>
                <a:sym typeface="Symbol" pitchFamily="18" charset="2"/>
              </a:rPr>
              <a:t>=50 :</a:t>
            </a:r>
          </a:p>
          <a:p>
            <a:pPr algn="l">
              <a:lnSpc>
                <a:spcPct val="70000"/>
              </a:lnSpc>
            </a:pPr>
            <a:r>
              <a:rPr lang="en-US" altLang="de-DE" sz="2000" dirty="0">
                <a:latin typeface="Calibri" panose="020F0502020204030204" pitchFamily="34" charset="0"/>
                <a:sym typeface="Symbol" pitchFamily="18" charset="2"/>
              </a:rPr>
              <a:t>BPM terminated with </a:t>
            </a:r>
            <a:r>
              <a:rPr lang="en-US" altLang="de-DE" sz="2000" b="1" i="1" dirty="0">
                <a:latin typeface="Calibri" panose="020F0502020204030204" pitchFamily="34" charset="0"/>
                <a:sym typeface="Symbol" pitchFamily="18" charset="2"/>
              </a:rPr>
              <a:t>R</a:t>
            </a:r>
            <a:r>
              <a:rPr lang="en-US" altLang="de-DE" sz="2000" dirty="0">
                <a:latin typeface="Calibri" panose="020F0502020204030204" pitchFamily="34" charset="0"/>
                <a:sym typeface="Symbol" pitchFamily="18" charset="2"/>
              </a:rPr>
              <a:t>=50   </a:t>
            </a:r>
            <a:r>
              <a:rPr lang="en-US" altLang="de-DE" sz="2000" b="1" i="1" dirty="0">
                <a:latin typeface="Calibri" panose="020F0502020204030204" pitchFamily="34" charset="0"/>
                <a:sym typeface="Symbol" pitchFamily="18" charset="2"/>
              </a:rPr>
              <a:t> </a:t>
            </a:r>
            <a:r>
              <a:rPr lang="en-US" altLang="de-DE" sz="2000"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acc</a:t>
            </a:r>
            <a:r>
              <a:rPr lang="en-US" altLang="de-DE" sz="2000" b="1" i="1" dirty="0">
                <a:latin typeface="Calibri" panose="020F0502020204030204" pitchFamily="34" charset="0"/>
                <a:sym typeface="Symbol" pitchFamily="18" charset="2"/>
              </a:rPr>
              <a:t>&lt;&lt; </a:t>
            </a:r>
            <a:r>
              <a:rPr lang="en-US" altLang="de-DE" sz="2000"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cut</a:t>
            </a:r>
            <a:r>
              <a:rPr lang="en-US" altLang="de-DE" sz="2000" dirty="0">
                <a:solidFill>
                  <a:srgbClr val="0000CC"/>
                </a:solidFill>
                <a:latin typeface="Calibri" panose="020F0502020204030204" pitchFamily="34" charset="0"/>
                <a:cs typeface="Times New Roman" pitchFamily="18" charset="0"/>
                <a:sym typeface="Symbol" pitchFamily="18" charset="2"/>
              </a:rPr>
              <a:t> </a:t>
            </a:r>
          </a:p>
        </p:txBody>
      </p:sp>
      <p:sp>
        <p:nvSpPr>
          <p:cNvPr id="10246" name="Text Box 6"/>
          <p:cNvSpPr txBox="1">
            <a:spLocks noChangeArrowheads="1"/>
          </p:cNvSpPr>
          <p:nvPr/>
        </p:nvSpPr>
        <p:spPr bwMode="auto">
          <a:xfrm>
            <a:off x="539750" y="4140000"/>
            <a:ext cx="6680200" cy="62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cs typeface="Times New Roman" pitchFamily="18" charset="0"/>
              </a:rPr>
              <a:t>Parameter:</a:t>
            </a:r>
            <a:r>
              <a:rPr lang="en-US" altLang="de-DE" dirty="0">
                <a:solidFill>
                  <a:srgbClr val="0000CC"/>
                </a:solidFill>
                <a:latin typeface="Calibri" panose="020F0502020204030204" pitchFamily="34" charset="0"/>
                <a:cs typeface="Times New Roman" pitchFamily="18" charset="0"/>
              </a:rPr>
              <a:t> </a:t>
            </a:r>
            <a:r>
              <a:rPr lang="en-US" altLang="de-DE" b="1" i="1" dirty="0">
                <a:latin typeface="Calibri" panose="020F0502020204030204" pitchFamily="34" charset="0"/>
                <a:cs typeface="Times New Roman" pitchFamily="18" charset="0"/>
              </a:rPr>
              <a:t>R</a:t>
            </a:r>
            <a:r>
              <a:rPr lang="en-US" altLang="de-DE" b="1" dirty="0">
                <a:latin typeface="Calibri" panose="020F0502020204030204" pitchFamily="34" charset="0"/>
                <a:cs typeface="Times New Roman" pitchFamily="18" charset="0"/>
              </a:rPr>
              <a:t>=50 </a:t>
            </a:r>
            <a:r>
              <a:rPr lang="en-US" altLang="de-DE" b="1"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sym typeface="Symbol" pitchFamily="18" charset="2"/>
              </a:rPr>
              <a:t> </a:t>
            </a:r>
            <a:r>
              <a:rPr lang="de-DE" altLang="de-DE" b="1" i="1" dirty="0" err="1">
                <a:latin typeface="Calibri" panose="020F0502020204030204" pitchFamily="34" charset="0"/>
                <a:cs typeface="Times New Roman" pitchFamily="18" charset="0"/>
                <a:sym typeface="Symbol" pitchFamily="18" charset="2"/>
              </a:rPr>
              <a:t>f</a:t>
            </a:r>
            <a:r>
              <a:rPr lang="de-DE" altLang="de-DE" sz="2400" b="1" i="1" baseline="-25000" dirty="0" err="1">
                <a:latin typeface="Calibri" panose="020F0502020204030204" pitchFamily="34" charset="0"/>
                <a:cs typeface="Times New Roman" pitchFamily="18" charset="0"/>
                <a:sym typeface="Symbol" pitchFamily="18" charset="2"/>
              </a:rPr>
              <a:t>cut</a:t>
            </a:r>
            <a:r>
              <a:rPr lang="de-DE" altLang="de-DE" b="1" dirty="0">
                <a:latin typeface="Calibri" panose="020F0502020204030204" pitchFamily="34" charset="0"/>
                <a:cs typeface="Times New Roman" pitchFamily="18" charset="0"/>
                <a:sym typeface="Symbol" pitchFamily="18" charset="2"/>
              </a:rPr>
              <a:t>=32 MHz</a:t>
            </a:r>
            <a:r>
              <a:rPr lang="en-US" altLang="de-DE" dirty="0">
                <a:latin typeface="Calibri" panose="020F0502020204030204" pitchFamily="34" charset="0"/>
                <a:cs typeface="Times New Roman" pitchFamily="18" charset="0"/>
                <a:sym typeface="Symbol" pitchFamily="18" charset="2"/>
              </a:rPr>
              <a:t>, </a:t>
            </a:r>
            <a:r>
              <a:rPr lang="en-US" altLang="de-DE" b="1" dirty="0">
                <a:latin typeface="Calibri" panose="020F0502020204030204" pitchFamily="34" charset="0"/>
                <a:cs typeface="Times New Roman" pitchFamily="18" charset="0"/>
                <a:sym typeface="Symbol" pitchFamily="18" charset="2"/>
              </a:rPr>
              <a:t>2</a:t>
            </a:r>
            <a:r>
              <a:rPr lang="en-US" altLang="de-DE" dirty="0">
                <a:latin typeface="Calibri" panose="020F0502020204030204" pitchFamily="34" charset="0"/>
                <a:cs typeface="Times New Roman" pitchFamily="18" charset="0"/>
                <a:sym typeface="Symbol" pitchFamily="18" charset="2"/>
              </a:rPr>
              <a:t> </a:t>
            </a:r>
            <a:r>
              <a:rPr lang="en-US" altLang="de-DE" b="1" dirty="0">
                <a:latin typeface="Calibri" panose="020F0502020204030204" pitchFamily="34" charset="0"/>
                <a:cs typeface="Times New Roman" pitchFamily="18" charset="0"/>
              </a:rPr>
              <a:t>empty buckets</a:t>
            </a:r>
          </a:p>
          <a:p>
            <a:pPr algn="l" eaLnBrk="1" hangingPunct="1">
              <a:lnSpc>
                <a:spcPct val="70000"/>
              </a:lnSpc>
            </a:pPr>
            <a:r>
              <a:rPr lang="en-US" i="1" dirty="0">
                <a:latin typeface="Calibri" panose="020F0502020204030204" pitchFamily="34" charset="0"/>
              </a:rPr>
              <a:t>                    C</a:t>
            </a:r>
            <a:r>
              <a:rPr lang="en-US" dirty="0">
                <a:latin typeface="Calibri" panose="020F0502020204030204" pitchFamily="34" charset="0"/>
              </a:rPr>
              <a:t>=100pF, </a:t>
            </a:r>
            <a:r>
              <a:rPr lang="en-US" i="1" dirty="0">
                <a:latin typeface="Calibri" panose="020F0502020204030204" pitchFamily="34" charset="0"/>
              </a:rPr>
              <a:t>l</a:t>
            </a:r>
            <a:r>
              <a:rPr lang="en-US" dirty="0">
                <a:latin typeface="Calibri" panose="020F0502020204030204" pitchFamily="34" charset="0"/>
              </a:rPr>
              <a:t>=10cm, </a:t>
            </a:r>
            <a:r>
              <a:rPr lang="el-GR" i="1" dirty="0">
                <a:latin typeface="Calibri" panose="020F0502020204030204" pitchFamily="34" charset="0"/>
                <a:sym typeface="Symbol"/>
              </a:rPr>
              <a:t> </a:t>
            </a:r>
            <a:r>
              <a:rPr lang="de-DE" dirty="0">
                <a:latin typeface="Calibri" panose="020F0502020204030204" pitchFamily="34" charset="0"/>
              </a:rPr>
              <a:t>=50%,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=100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15m</a:t>
            </a:r>
            <a:endParaRPr lang="el-GR" altLang="de-DE" dirty="0">
              <a:latin typeface="Calibri" panose="020F0502020204030204" pitchFamily="34" charset="0"/>
              <a:cs typeface="Times New Roman" pitchFamily="18"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000" y="1584000"/>
            <a:ext cx="7833376" cy="2535941"/>
          </a:xfrm>
          <a:prstGeom prst="rect">
            <a:avLst/>
          </a:prstGeom>
        </p:spPr>
      </p:pic>
    </p:spTree>
    <p:extLst>
      <p:ext uri="{BB962C8B-B14F-4D97-AF65-F5344CB8AC3E}">
        <p14:creationId xmlns:p14="http://schemas.microsoft.com/office/powerpoint/2010/main" val="217033358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Filtering of Harmonics </a:t>
            </a:r>
          </a:p>
        </p:txBody>
      </p:sp>
      <p:sp>
        <p:nvSpPr>
          <p:cNvPr id="11267"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174084" name="Text Box 4"/>
          <p:cNvSpPr txBox="1">
            <a:spLocks noChangeArrowheads="1"/>
          </p:cNvSpPr>
          <p:nvPr/>
        </p:nvSpPr>
        <p:spPr bwMode="auto">
          <a:xfrm>
            <a:off x="168275" y="6071721"/>
            <a:ext cx="897572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Remark: </a:t>
            </a:r>
            <a:r>
              <a:rPr lang="en-US" altLang="de-DE" dirty="0">
                <a:latin typeface="Calibri" panose="020F0502020204030204" pitchFamily="34" charset="0"/>
                <a:cs typeface="Times New Roman" pitchFamily="18" charset="0"/>
                <a:sym typeface="Symbol" pitchFamily="18" charset="2"/>
              </a:rPr>
              <a:t>For numerical calculations, time domain filters (FIR and IIR) are more appropriate</a:t>
            </a:r>
          </a:p>
        </p:txBody>
      </p:sp>
      <p:sp>
        <p:nvSpPr>
          <p:cNvPr id="174085" name="Text Box 5"/>
          <p:cNvSpPr txBox="1">
            <a:spLocks noChangeArrowheads="1"/>
          </p:cNvSpPr>
          <p:nvPr/>
        </p:nvSpPr>
        <p:spPr bwMode="auto">
          <a:xfrm>
            <a:off x="179388" y="5639921"/>
            <a:ext cx="8509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b="1" dirty="0">
                <a:solidFill>
                  <a:srgbClr val="0000CC"/>
                </a:solidFill>
                <a:latin typeface="Calibri" panose="020F0502020204030204" pitchFamily="34" charset="0"/>
                <a:cs typeface="Times New Roman" pitchFamily="18" charset="0"/>
                <a:sym typeface="Symbol" pitchFamily="18" charset="2"/>
              </a:rPr>
              <a:t>Generally:</a:t>
            </a:r>
            <a:r>
              <a:rPr lang="en-US" altLang="de-DE" sz="2000" dirty="0">
                <a:solidFill>
                  <a:srgbClr val="0000CC"/>
                </a:solidFill>
                <a:latin typeface="Calibri" panose="020F0502020204030204" pitchFamily="34" charset="0"/>
                <a:cs typeface="Times New Roman" pitchFamily="18" charset="0"/>
                <a:sym typeface="Symbol" pitchFamily="18" charset="2"/>
              </a:rPr>
              <a:t>     </a:t>
            </a:r>
            <a:r>
              <a:rPr lang="en-US" altLang="de-DE" sz="2000" i="1" dirty="0" err="1">
                <a:latin typeface="Calibri" panose="020F0502020204030204" pitchFamily="34" charset="0"/>
                <a:cs typeface="Times New Roman" pitchFamily="18" charset="0"/>
                <a:sym typeface="Symbol" pitchFamily="18" charset="2"/>
              </a:rPr>
              <a:t>Z</a:t>
            </a:r>
            <a:r>
              <a:rPr lang="en-US" altLang="de-DE" sz="2400" i="1" baseline="-25000" dirty="0" err="1">
                <a:latin typeface="Calibri" panose="020F0502020204030204" pitchFamily="34" charset="0"/>
                <a:cs typeface="Times New Roman" pitchFamily="18" charset="0"/>
                <a:sym typeface="Symbol" pitchFamily="18" charset="2"/>
              </a:rPr>
              <a:t>tot</a:t>
            </a:r>
            <a:r>
              <a:rPr lang="en-US"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a:t>
            </a:r>
            <a:r>
              <a:rPr lang="en-US" altLang="de-DE" sz="2000" i="1" dirty="0">
                <a:latin typeface="Calibri" panose="020F0502020204030204" pitchFamily="34" charset="0"/>
                <a:cs typeface="Times New Roman" pitchFamily="18" charset="0"/>
                <a:sym typeface="Symbol" pitchFamily="18" charset="2"/>
              </a:rPr>
              <a:t> = </a:t>
            </a:r>
            <a:r>
              <a:rPr lang="en-US" altLang="de-DE" sz="2000" i="1" dirty="0" err="1">
                <a:latin typeface="Calibri" panose="020F0502020204030204" pitchFamily="34" charset="0"/>
                <a:cs typeface="Times New Roman" pitchFamily="18" charset="0"/>
                <a:sym typeface="Symbol" pitchFamily="18" charset="2"/>
              </a:rPr>
              <a:t>H</a:t>
            </a:r>
            <a:r>
              <a:rPr lang="en-US" altLang="de-DE" sz="2400" i="1" baseline="-25000" dirty="0" err="1">
                <a:latin typeface="Calibri" panose="020F0502020204030204" pitchFamily="34" charset="0"/>
                <a:cs typeface="Times New Roman" pitchFamily="18" charset="0"/>
                <a:sym typeface="Symbol" pitchFamily="18" charset="2"/>
              </a:rPr>
              <a:t>cable</a:t>
            </a:r>
            <a:r>
              <a:rPr lang="en-US"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a:t>
            </a:r>
            <a:r>
              <a:rPr lang="de-DE" altLang="de-DE" sz="2000" i="1" dirty="0" err="1">
                <a:latin typeface="Calibri" panose="020F0502020204030204" pitchFamily="34" charset="0"/>
                <a:cs typeface="Times New Roman" pitchFamily="18" charset="0"/>
                <a:sym typeface="Symbol" pitchFamily="18" charset="2"/>
              </a:rPr>
              <a:t>H</a:t>
            </a:r>
            <a:r>
              <a:rPr lang="de-DE" altLang="de-DE" sz="2400" i="1" baseline="-25000" dirty="0" err="1">
                <a:latin typeface="Calibri" panose="020F0502020204030204" pitchFamily="34" charset="0"/>
                <a:cs typeface="Times New Roman" pitchFamily="18" charset="0"/>
                <a:sym typeface="Symbol" pitchFamily="18" charset="2"/>
              </a:rPr>
              <a:t>filter</a:t>
            </a:r>
            <a:r>
              <a:rPr lang="de-DE" altLang="de-DE" sz="24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a:t>
            </a:r>
            <a:r>
              <a:rPr lang="de-DE" altLang="de-DE" sz="2000" i="1" dirty="0" err="1">
                <a:latin typeface="Calibri" panose="020F0502020204030204" pitchFamily="34" charset="0"/>
                <a:cs typeface="Times New Roman" pitchFamily="18" charset="0"/>
                <a:sym typeface="Symbol" pitchFamily="18" charset="2"/>
              </a:rPr>
              <a:t>H</a:t>
            </a:r>
            <a:r>
              <a:rPr lang="de-DE" altLang="de-DE" sz="2400" i="1" baseline="-25000" dirty="0" err="1">
                <a:latin typeface="Calibri" panose="020F0502020204030204" pitchFamily="34" charset="0"/>
                <a:cs typeface="Times New Roman" pitchFamily="18" charset="0"/>
                <a:sym typeface="Symbol" pitchFamily="18" charset="2"/>
              </a:rPr>
              <a:t>amp</a:t>
            </a:r>
            <a:r>
              <a:rPr lang="de-DE"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 ∙</a:t>
            </a:r>
            <a:r>
              <a:rPr lang="de-DE" altLang="de-DE" sz="2000" i="1" dirty="0" err="1">
                <a:latin typeface="Calibri" panose="020F0502020204030204" pitchFamily="34" charset="0"/>
                <a:cs typeface="Times New Roman" pitchFamily="18" charset="0"/>
                <a:sym typeface="Symbol" pitchFamily="18" charset="2"/>
              </a:rPr>
              <a:t>Z</a:t>
            </a:r>
            <a:r>
              <a:rPr lang="de-DE" altLang="de-DE" sz="2400" i="1" baseline="-25000" dirty="0" err="1">
                <a:latin typeface="Calibri" panose="020F0502020204030204" pitchFamily="34" charset="0"/>
                <a:cs typeface="Times New Roman" pitchFamily="18" charset="0"/>
                <a:sym typeface="Symbol" pitchFamily="18" charset="2"/>
              </a:rPr>
              <a:t>t</a:t>
            </a:r>
            <a:r>
              <a:rPr lang="de-DE"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a:t>
            </a:r>
            <a:endParaRPr lang="el-GR" altLang="de-DE" sz="2000" i="1" dirty="0">
              <a:latin typeface="Calibri" panose="020F0502020204030204" pitchFamily="34" charset="0"/>
              <a:cs typeface="Times New Roman" pitchFamily="18" charset="0"/>
              <a:sym typeface="Symbol" pitchFamily="18" charset="2"/>
            </a:endParaRPr>
          </a:p>
        </p:txBody>
      </p:sp>
      <mc:AlternateContent xmlns:mc="http://schemas.openxmlformats.org/markup-compatibility/2006" xmlns:a14="http://schemas.microsoft.com/office/drawing/2010/main">
        <mc:Choice Requires="a14">
          <p:sp>
            <p:nvSpPr>
              <p:cNvPr id="11272" name="Text Box 9"/>
              <p:cNvSpPr txBox="1">
                <a:spLocks noChangeArrowheads="1"/>
              </p:cNvSpPr>
              <p:nvPr/>
            </p:nvSpPr>
            <p:spPr bwMode="auto">
              <a:xfrm>
                <a:off x="358401" y="706303"/>
                <a:ext cx="9269693" cy="132106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cs typeface="Times New Roman" pitchFamily="18" charset="0"/>
                  </a:rPr>
                  <a:t>Effect of filters, here 4</a:t>
                </a:r>
                <a:r>
                  <a:rPr lang="en-US" altLang="de-DE" sz="2000" baseline="30000" dirty="0">
                    <a:solidFill>
                      <a:srgbClr val="0000CC"/>
                    </a:solidFill>
                    <a:latin typeface="Calibri" panose="020F0502020204030204" pitchFamily="34" charset="0"/>
                    <a:cs typeface="Times New Roman" pitchFamily="18" charset="0"/>
                  </a:rPr>
                  <a:t>th</a:t>
                </a:r>
                <a:r>
                  <a:rPr lang="en-US" altLang="de-DE" sz="2000" dirty="0">
                    <a:solidFill>
                      <a:srgbClr val="0000CC"/>
                    </a:solidFill>
                    <a:latin typeface="Calibri" panose="020F0502020204030204" pitchFamily="34" charset="0"/>
                    <a:cs typeface="Times New Roman" pitchFamily="18" charset="0"/>
                  </a:rPr>
                  <a:t> order Butterworth </a:t>
                </a:r>
                <a:r>
                  <a:rPr lang="en-US" altLang="de-DE" sz="2000" dirty="0" err="1">
                    <a:solidFill>
                      <a:srgbClr val="0000CC"/>
                    </a:solidFill>
                    <a:latin typeface="Calibri" panose="020F0502020204030204" pitchFamily="34" charset="0"/>
                    <a:cs typeface="Times New Roman" pitchFamily="18" charset="0"/>
                  </a:rPr>
                  <a:t>bandpass</a:t>
                </a:r>
                <a:r>
                  <a:rPr lang="en-US" altLang="de-DE" sz="2000" dirty="0">
                    <a:solidFill>
                      <a:srgbClr val="0000CC"/>
                    </a:solidFill>
                    <a:latin typeface="Calibri" panose="020F0502020204030204" pitchFamily="34" charset="0"/>
                    <a:cs typeface="Times New Roman" pitchFamily="18" charset="0"/>
                  </a:rPr>
                  <a:t> filter:</a:t>
                </a:r>
              </a:p>
              <a:p>
                <a:pPr algn="l" eaLnBrk="1" hangingPunct="1">
                  <a:spcBef>
                    <a:spcPts val="200"/>
                  </a:spcBef>
                </a:pPr>
                <a14:m>
                  <m:oMath xmlns:m="http://schemas.openxmlformats.org/officeDocument/2006/math">
                    <m:d>
                      <m:dPr>
                        <m:begChr m:val="|"/>
                        <m:endChr m:val="|"/>
                        <m:ctrlPr>
                          <a:rPr lang="en-US" altLang="de-DE" i="1">
                            <a:latin typeface="Cambria Math" panose="02040503050406030204" pitchFamily="18" charset="0"/>
                            <a:cs typeface="Times New Roman" pitchFamily="18" charset="0"/>
                          </a:rPr>
                        </m:ctrlPr>
                      </m:dPr>
                      <m:e>
                        <m:sSub>
                          <m:sSubPr>
                            <m:ctrlPr>
                              <a:rPr lang="en-US" altLang="de-DE" i="1">
                                <a:latin typeface="Cambria Math" panose="02040503050406030204" pitchFamily="18" charset="0"/>
                                <a:cs typeface="Times New Roman" pitchFamily="18" charset="0"/>
                              </a:rPr>
                            </m:ctrlPr>
                          </m:sSubPr>
                          <m:e>
                            <m:r>
                              <a:rPr lang="de-DE" altLang="de-DE" i="1">
                                <a:latin typeface="Cambria Math" panose="02040503050406030204" pitchFamily="18" charset="0"/>
                                <a:cs typeface="Times New Roman" pitchFamily="18" charset="0"/>
                              </a:rPr>
                              <m:t>𝐻</m:t>
                            </m:r>
                          </m:e>
                          <m:sub>
                            <m:r>
                              <a:rPr lang="de-DE" altLang="de-DE" i="1">
                                <a:latin typeface="Cambria Math" panose="02040503050406030204" pitchFamily="18" charset="0"/>
                                <a:cs typeface="Times New Roman" pitchFamily="18" charset="0"/>
                              </a:rPr>
                              <m:t>𝑙𝑜𝑤</m:t>
                            </m:r>
                          </m:sub>
                        </m:sSub>
                      </m:e>
                    </m:d>
                    <m:r>
                      <a:rPr lang="de-DE" altLang="de-DE" i="1">
                        <a:latin typeface="Cambria Math" panose="02040503050406030204" pitchFamily="18" charset="0"/>
                        <a:cs typeface="Times New Roman" pitchFamily="18" charset="0"/>
                      </a:rPr>
                      <m:t>= </m:t>
                    </m:r>
                    <m:box>
                      <m:boxPr>
                        <m:ctrlPr>
                          <a:rPr lang="de-DE" altLang="de-DE" i="1">
                            <a:latin typeface="Cambria Math" panose="02040503050406030204" pitchFamily="18" charset="0"/>
                            <a:cs typeface="Times New Roman" pitchFamily="18" charset="0"/>
                          </a:rPr>
                        </m:ctrlPr>
                      </m:boxPr>
                      <m:e>
                        <m:argPr>
                          <m:argSz m:val="-1"/>
                        </m:argPr>
                        <m:f>
                          <m:fPr>
                            <m:ctrlPr>
                              <a:rPr lang="de-DE" altLang="de-DE" i="1">
                                <a:latin typeface="Cambria Math" panose="02040503050406030204" pitchFamily="18" charset="0"/>
                                <a:cs typeface="Times New Roman" pitchFamily="18" charset="0"/>
                              </a:rPr>
                            </m:ctrlPr>
                          </m:fPr>
                          <m:num>
                            <m:r>
                              <a:rPr lang="de-DE" altLang="de-DE" i="1">
                                <a:latin typeface="Cambria Math" panose="02040503050406030204" pitchFamily="18" charset="0"/>
                                <a:cs typeface="Times New Roman" pitchFamily="18" charset="0"/>
                              </a:rPr>
                              <m:t>1</m:t>
                            </m:r>
                          </m:num>
                          <m:den>
                            <m:rad>
                              <m:radPr>
                                <m:degHide m:val="on"/>
                                <m:ctrlPr>
                                  <a:rPr lang="de-DE" altLang="de-DE" i="1">
                                    <a:latin typeface="Cambria Math" panose="02040503050406030204" pitchFamily="18" charset="0"/>
                                    <a:cs typeface="Times New Roman" pitchFamily="18" charset="0"/>
                                  </a:rPr>
                                </m:ctrlPr>
                              </m:radPr>
                              <m:deg/>
                              <m:e>
                                <m:r>
                                  <a:rPr lang="de-DE" altLang="de-DE" i="1">
                                    <a:latin typeface="Cambria Math" panose="02040503050406030204" pitchFamily="18" charset="0"/>
                                    <a:cs typeface="Times New Roman" pitchFamily="18" charset="0"/>
                                  </a:rPr>
                                  <m:t>1+</m:t>
                                </m:r>
                                <m:sSup>
                                  <m:sSupPr>
                                    <m:ctrlPr>
                                      <a:rPr lang="de-DE" altLang="de-DE" i="1">
                                        <a:latin typeface="Cambria Math" panose="02040503050406030204" pitchFamily="18" charset="0"/>
                                        <a:cs typeface="Times New Roman" pitchFamily="18" charset="0"/>
                                      </a:rPr>
                                    </m:ctrlPr>
                                  </m:sSupPr>
                                  <m:e>
                                    <m:d>
                                      <m:dPr>
                                        <m:ctrlPr>
                                          <a:rPr lang="de-DE" altLang="de-DE" i="1">
                                            <a:latin typeface="Cambria Math" panose="02040503050406030204" pitchFamily="18" charset="0"/>
                                            <a:cs typeface="Times New Roman" pitchFamily="18" charset="0"/>
                                          </a:rPr>
                                        </m:ctrlPr>
                                      </m:dPr>
                                      <m:e>
                                        <m:r>
                                          <a:rPr lang="de-DE" altLang="de-DE" i="1">
                                            <a:latin typeface="Cambria Math" panose="02040503050406030204" pitchFamily="18" charset="0"/>
                                            <a:ea typeface="Cambria Math" panose="02040503050406030204" pitchFamily="18" charset="0"/>
                                            <a:cs typeface="Times New Roman" pitchFamily="18" charset="0"/>
                                          </a:rPr>
                                          <m:t>𝜔</m:t>
                                        </m:r>
                                        <m:r>
                                          <a:rPr lang="de-DE" altLang="de-DE" i="1">
                                            <a:latin typeface="Cambria Math" panose="02040503050406030204" pitchFamily="18" charset="0"/>
                                            <a:ea typeface="Cambria Math" panose="02040503050406030204" pitchFamily="18" charset="0"/>
                                            <a:cs typeface="Times New Roman" pitchFamily="18" charset="0"/>
                                          </a:rPr>
                                          <m:t>/</m:t>
                                        </m:r>
                                        <m:sSub>
                                          <m:sSubPr>
                                            <m:ctrlPr>
                                              <a:rPr lang="de-DE" altLang="de-DE" i="1">
                                                <a:latin typeface="Cambria Math" panose="02040503050406030204" pitchFamily="18" charset="0"/>
                                                <a:ea typeface="Cambria Math" panose="02040503050406030204" pitchFamily="18" charset="0"/>
                                                <a:cs typeface="Times New Roman" pitchFamily="18" charset="0"/>
                                              </a:rPr>
                                            </m:ctrlPr>
                                          </m:sSubPr>
                                          <m:e>
                                            <m:r>
                                              <a:rPr lang="de-DE" altLang="de-DE" i="1">
                                                <a:latin typeface="Cambria Math" panose="02040503050406030204" pitchFamily="18" charset="0"/>
                                                <a:ea typeface="Cambria Math" panose="02040503050406030204" pitchFamily="18" charset="0"/>
                                                <a:cs typeface="Times New Roman" pitchFamily="18" charset="0"/>
                                              </a:rPr>
                                              <m:t>𝜔</m:t>
                                            </m:r>
                                          </m:e>
                                          <m:sub>
                                            <m:r>
                                              <a:rPr lang="de-DE" altLang="de-DE" i="1">
                                                <a:latin typeface="Cambria Math" panose="02040503050406030204" pitchFamily="18" charset="0"/>
                                                <a:ea typeface="Cambria Math" panose="02040503050406030204" pitchFamily="18" charset="0"/>
                                                <a:cs typeface="Times New Roman" pitchFamily="18" charset="0"/>
                                              </a:rPr>
                                              <m:t>𝑙𝑜𝑤</m:t>
                                            </m:r>
                                          </m:sub>
                                        </m:sSub>
                                      </m:e>
                                    </m:d>
                                  </m:e>
                                  <m:sup>
                                    <m:r>
                                      <a:rPr lang="de-DE" altLang="de-DE" i="1">
                                        <a:latin typeface="Cambria Math" panose="02040503050406030204" pitchFamily="18" charset="0"/>
                                        <a:cs typeface="Times New Roman" pitchFamily="18" charset="0"/>
                                      </a:rPr>
                                      <m:t>2</m:t>
                                    </m:r>
                                    <m:r>
                                      <a:rPr lang="de-DE" altLang="de-DE" i="1">
                                        <a:latin typeface="Cambria Math" panose="02040503050406030204" pitchFamily="18" charset="0"/>
                                        <a:cs typeface="Times New Roman" pitchFamily="18" charset="0"/>
                                      </a:rPr>
                                      <m:t>𝑛</m:t>
                                    </m:r>
                                  </m:sup>
                                </m:sSup>
                              </m:e>
                            </m:rad>
                          </m:den>
                        </m:f>
                      </m:e>
                    </m:box>
                  </m:oMath>
                </a14:m>
                <a:r>
                  <a:rPr lang="en-US" altLang="de-DE" i="1" dirty="0">
                    <a:solidFill>
                      <a:srgbClr val="0000FF"/>
                    </a:solidFill>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and </a:t>
                </a:r>
                <a14:m>
                  <m:oMath xmlns:m="http://schemas.openxmlformats.org/officeDocument/2006/math">
                    <m:d>
                      <m:dPr>
                        <m:begChr m:val="|"/>
                        <m:endChr m:val="|"/>
                        <m:ctrlPr>
                          <a:rPr lang="en-US" altLang="de-DE" i="1">
                            <a:latin typeface="Cambria Math" panose="02040503050406030204" pitchFamily="18" charset="0"/>
                            <a:cs typeface="Times New Roman" pitchFamily="18" charset="0"/>
                          </a:rPr>
                        </m:ctrlPr>
                      </m:dPr>
                      <m:e>
                        <m:sSub>
                          <m:sSubPr>
                            <m:ctrlPr>
                              <a:rPr lang="en-US" altLang="de-DE" i="1">
                                <a:latin typeface="Cambria Math" panose="02040503050406030204" pitchFamily="18" charset="0"/>
                                <a:cs typeface="Times New Roman" pitchFamily="18" charset="0"/>
                              </a:rPr>
                            </m:ctrlPr>
                          </m:sSubPr>
                          <m:e>
                            <m:r>
                              <a:rPr lang="de-DE" altLang="de-DE" i="1">
                                <a:latin typeface="Cambria Math" panose="02040503050406030204" pitchFamily="18" charset="0"/>
                                <a:cs typeface="Times New Roman" pitchFamily="18" charset="0"/>
                              </a:rPr>
                              <m:t>𝐻</m:t>
                            </m:r>
                          </m:e>
                          <m:sub>
                            <m:r>
                              <a:rPr lang="de-DE" altLang="de-DE" i="1">
                                <a:latin typeface="Cambria Math" panose="02040503050406030204" pitchFamily="18" charset="0"/>
                                <a:cs typeface="Times New Roman" pitchFamily="18" charset="0"/>
                              </a:rPr>
                              <m:t>h𝑖𝑔h</m:t>
                            </m:r>
                          </m:sub>
                        </m:sSub>
                      </m:e>
                    </m:d>
                    <m:r>
                      <a:rPr lang="de-DE" altLang="de-DE" i="1">
                        <a:latin typeface="Cambria Math" panose="02040503050406030204" pitchFamily="18" charset="0"/>
                        <a:cs typeface="Times New Roman" pitchFamily="18" charset="0"/>
                      </a:rPr>
                      <m:t>= </m:t>
                    </m:r>
                    <m:box>
                      <m:boxPr>
                        <m:ctrlPr>
                          <a:rPr lang="de-DE" altLang="de-DE" i="1">
                            <a:latin typeface="Cambria Math" panose="02040503050406030204" pitchFamily="18" charset="0"/>
                            <a:cs typeface="Times New Roman" pitchFamily="18" charset="0"/>
                          </a:rPr>
                        </m:ctrlPr>
                      </m:boxPr>
                      <m:e>
                        <m:argPr>
                          <m:argSz m:val="-1"/>
                        </m:argPr>
                        <m:f>
                          <m:fPr>
                            <m:ctrlPr>
                              <a:rPr lang="de-DE" altLang="de-DE" i="1">
                                <a:latin typeface="Cambria Math" panose="02040503050406030204" pitchFamily="18" charset="0"/>
                                <a:cs typeface="Times New Roman" pitchFamily="18" charset="0"/>
                              </a:rPr>
                            </m:ctrlPr>
                          </m:fPr>
                          <m:num>
                            <m:sSup>
                              <m:sSupPr>
                                <m:ctrlPr>
                                  <a:rPr lang="de-DE" altLang="de-DE" i="1">
                                    <a:latin typeface="Cambria Math" panose="02040503050406030204" pitchFamily="18" charset="0"/>
                                    <a:cs typeface="Times New Roman" pitchFamily="18" charset="0"/>
                                  </a:rPr>
                                </m:ctrlPr>
                              </m:sSupPr>
                              <m:e>
                                <m:d>
                                  <m:dPr>
                                    <m:ctrlPr>
                                      <a:rPr lang="de-DE" altLang="de-DE" i="1">
                                        <a:latin typeface="Cambria Math" panose="02040503050406030204" pitchFamily="18" charset="0"/>
                                        <a:cs typeface="Times New Roman" pitchFamily="18" charset="0"/>
                                      </a:rPr>
                                    </m:ctrlPr>
                                  </m:dPr>
                                  <m:e>
                                    <m:r>
                                      <a:rPr lang="de-DE" altLang="de-DE" i="1">
                                        <a:latin typeface="Cambria Math" panose="02040503050406030204" pitchFamily="18" charset="0"/>
                                        <a:ea typeface="Cambria Math" panose="02040503050406030204" pitchFamily="18" charset="0"/>
                                        <a:cs typeface="Times New Roman" pitchFamily="18" charset="0"/>
                                      </a:rPr>
                                      <m:t>𝜔</m:t>
                                    </m:r>
                                    <m:r>
                                      <a:rPr lang="de-DE" altLang="de-DE" i="1">
                                        <a:latin typeface="Cambria Math" panose="02040503050406030204" pitchFamily="18" charset="0"/>
                                        <a:ea typeface="Cambria Math" panose="02040503050406030204" pitchFamily="18" charset="0"/>
                                        <a:cs typeface="Times New Roman" pitchFamily="18" charset="0"/>
                                      </a:rPr>
                                      <m:t>/</m:t>
                                    </m:r>
                                    <m:sSub>
                                      <m:sSubPr>
                                        <m:ctrlPr>
                                          <a:rPr lang="de-DE" altLang="de-DE" i="1">
                                            <a:latin typeface="Cambria Math" panose="02040503050406030204" pitchFamily="18" charset="0"/>
                                            <a:ea typeface="Cambria Math" panose="02040503050406030204" pitchFamily="18" charset="0"/>
                                            <a:cs typeface="Times New Roman" pitchFamily="18" charset="0"/>
                                          </a:rPr>
                                        </m:ctrlPr>
                                      </m:sSubPr>
                                      <m:e>
                                        <m:r>
                                          <a:rPr lang="de-DE" altLang="de-DE" i="1">
                                            <a:latin typeface="Cambria Math" panose="02040503050406030204" pitchFamily="18" charset="0"/>
                                            <a:ea typeface="Cambria Math" panose="02040503050406030204" pitchFamily="18" charset="0"/>
                                            <a:cs typeface="Times New Roman" pitchFamily="18" charset="0"/>
                                          </a:rPr>
                                          <m:t>𝜔</m:t>
                                        </m:r>
                                      </m:e>
                                      <m:sub>
                                        <m:r>
                                          <a:rPr lang="de-DE" altLang="de-DE" i="1">
                                            <a:latin typeface="Cambria Math" panose="02040503050406030204" pitchFamily="18" charset="0"/>
                                            <a:ea typeface="Cambria Math" panose="02040503050406030204" pitchFamily="18" charset="0"/>
                                            <a:cs typeface="Times New Roman" pitchFamily="18" charset="0"/>
                                          </a:rPr>
                                          <m:t>h𝑖𝑔h</m:t>
                                        </m:r>
                                      </m:sub>
                                    </m:sSub>
                                  </m:e>
                                </m:d>
                              </m:e>
                              <m:sup>
                                <m:r>
                                  <a:rPr lang="de-DE" altLang="de-DE" i="1">
                                    <a:latin typeface="Cambria Math" panose="02040503050406030204" pitchFamily="18" charset="0"/>
                                    <a:cs typeface="Times New Roman" pitchFamily="18" charset="0"/>
                                  </a:rPr>
                                  <m:t>𝑛</m:t>
                                </m:r>
                              </m:sup>
                            </m:sSup>
                          </m:num>
                          <m:den>
                            <m:rad>
                              <m:radPr>
                                <m:degHide m:val="on"/>
                                <m:ctrlPr>
                                  <a:rPr lang="de-DE" altLang="de-DE" i="1">
                                    <a:latin typeface="Cambria Math" panose="02040503050406030204" pitchFamily="18" charset="0"/>
                                    <a:cs typeface="Times New Roman" pitchFamily="18" charset="0"/>
                                  </a:rPr>
                                </m:ctrlPr>
                              </m:radPr>
                              <m:deg/>
                              <m:e>
                                <m:r>
                                  <a:rPr lang="de-DE" altLang="de-DE" i="1">
                                    <a:latin typeface="Cambria Math" panose="02040503050406030204" pitchFamily="18" charset="0"/>
                                    <a:cs typeface="Times New Roman" pitchFamily="18" charset="0"/>
                                  </a:rPr>
                                  <m:t>1+</m:t>
                                </m:r>
                                <m:sSup>
                                  <m:sSupPr>
                                    <m:ctrlPr>
                                      <a:rPr lang="de-DE" altLang="de-DE" i="1">
                                        <a:latin typeface="Cambria Math" panose="02040503050406030204" pitchFamily="18" charset="0"/>
                                        <a:cs typeface="Times New Roman" pitchFamily="18" charset="0"/>
                                      </a:rPr>
                                    </m:ctrlPr>
                                  </m:sSupPr>
                                  <m:e>
                                    <m:d>
                                      <m:dPr>
                                        <m:ctrlPr>
                                          <a:rPr lang="de-DE" altLang="de-DE" i="1">
                                            <a:latin typeface="Cambria Math" panose="02040503050406030204" pitchFamily="18" charset="0"/>
                                            <a:cs typeface="Times New Roman" pitchFamily="18" charset="0"/>
                                          </a:rPr>
                                        </m:ctrlPr>
                                      </m:dPr>
                                      <m:e>
                                        <m:r>
                                          <a:rPr lang="de-DE" altLang="de-DE" i="1">
                                            <a:latin typeface="Cambria Math" panose="02040503050406030204" pitchFamily="18" charset="0"/>
                                            <a:ea typeface="Cambria Math" panose="02040503050406030204" pitchFamily="18" charset="0"/>
                                            <a:cs typeface="Times New Roman" pitchFamily="18" charset="0"/>
                                          </a:rPr>
                                          <m:t>𝜔</m:t>
                                        </m:r>
                                        <m:r>
                                          <a:rPr lang="de-DE" altLang="de-DE" i="1">
                                            <a:latin typeface="Cambria Math" panose="02040503050406030204" pitchFamily="18" charset="0"/>
                                            <a:ea typeface="Cambria Math" panose="02040503050406030204" pitchFamily="18" charset="0"/>
                                            <a:cs typeface="Times New Roman" pitchFamily="18" charset="0"/>
                                          </a:rPr>
                                          <m:t>/</m:t>
                                        </m:r>
                                        <m:sSub>
                                          <m:sSubPr>
                                            <m:ctrlPr>
                                              <a:rPr lang="de-DE" altLang="de-DE" i="1">
                                                <a:latin typeface="Cambria Math" panose="02040503050406030204" pitchFamily="18" charset="0"/>
                                                <a:ea typeface="Cambria Math" panose="02040503050406030204" pitchFamily="18" charset="0"/>
                                                <a:cs typeface="Times New Roman" pitchFamily="18" charset="0"/>
                                              </a:rPr>
                                            </m:ctrlPr>
                                          </m:sSubPr>
                                          <m:e>
                                            <m:r>
                                              <a:rPr lang="de-DE" altLang="de-DE" i="1">
                                                <a:latin typeface="Cambria Math" panose="02040503050406030204" pitchFamily="18" charset="0"/>
                                                <a:ea typeface="Cambria Math" panose="02040503050406030204" pitchFamily="18" charset="0"/>
                                                <a:cs typeface="Times New Roman" pitchFamily="18" charset="0"/>
                                              </a:rPr>
                                              <m:t>𝜔</m:t>
                                            </m:r>
                                          </m:e>
                                          <m:sub>
                                            <m:r>
                                              <a:rPr lang="de-DE" altLang="de-DE" i="1">
                                                <a:latin typeface="Cambria Math" panose="02040503050406030204" pitchFamily="18" charset="0"/>
                                                <a:ea typeface="Cambria Math" panose="02040503050406030204" pitchFamily="18" charset="0"/>
                                                <a:cs typeface="Times New Roman" pitchFamily="18" charset="0"/>
                                              </a:rPr>
                                              <m:t>h𝑖𝑔h</m:t>
                                            </m:r>
                                          </m:sub>
                                        </m:sSub>
                                      </m:e>
                                    </m:d>
                                  </m:e>
                                  <m:sup>
                                    <m:r>
                                      <a:rPr lang="de-DE" altLang="de-DE" i="1">
                                        <a:latin typeface="Cambria Math" panose="02040503050406030204" pitchFamily="18" charset="0"/>
                                        <a:cs typeface="Times New Roman" pitchFamily="18" charset="0"/>
                                      </a:rPr>
                                      <m:t>2</m:t>
                                    </m:r>
                                    <m:r>
                                      <a:rPr lang="de-DE" altLang="de-DE" i="1">
                                        <a:latin typeface="Cambria Math" panose="02040503050406030204" pitchFamily="18" charset="0"/>
                                        <a:cs typeface="Times New Roman" pitchFamily="18" charset="0"/>
                                      </a:rPr>
                                      <m:t>𝑛</m:t>
                                    </m:r>
                                  </m:sup>
                                </m:sSup>
                              </m:e>
                            </m:rad>
                          </m:den>
                        </m:f>
                      </m:e>
                    </m:box>
                    <m:r>
                      <a:rPr lang="de-DE" altLang="de-DE" b="0" i="1" smtClean="0">
                        <a:latin typeface="Cambria Math" panose="02040503050406030204" pitchFamily="18" charset="0"/>
                        <a:cs typeface="Times New Roman" pitchFamily="18" charset="0"/>
                      </a:rPr>
                      <m:t>     </m:t>
                    </m:r>
                    <m:r>
                      <a:rPr lang="de-DE" altLang="de-DE" b="0" i="1" smtClean="0">
                        <a:latin typeface="Cambria Math" panose="02040503050406030204" pitchFamily="18" charset="0"/>
                        <a:cs typeface="Times New Roman" pitchFamily="18" charset="0"/>
                      </a:rPr>
                      <m:t>𝑤𝑖𝑡h</m:t>
                    </m:r>
                    <m:r>
                      <a:rPr lang="de-DE" altLang="de-DE" b="0" i="1" smtClean="0">
                        <a:latin typeface="Cambria Math" panose="02040503050406030204" pitchFamily="18" charset="0"/>
                        <a:cs typeface="Times New Roman" pitchFamily="18" charset="0"/>
                      </a:rPr>
                      <m:t> </m:t>
                    </m:r>
                    <m:sSub>
                      <m:sSubPr>
                        <m:ctrlPr>
                          <a:rPr lang="en-US" altLang="de-DE" sz="2200" i="1">
                            <a:latin typeface="Cambria Math" panose="02040503050406030204" pitchFamily="18" charset="0"/>
                            <a:cs typeface="Times New Roman" pitchFamily="18" charset="0"/>
                          </a:rPr>
                        </m:ctrlPr>
                      </m:sSubPr>
                      <m:e>
                        <m:r>
                          <a:rPr lang="de-DE" altLang="de-DE" sz="2200" i="1">
                            <a:latin typeface="Cambria Math" panose="02040503050406030204" pitchFamily="18" charset="0"/>
                            <a:cs typeface="Times New Roman" pitchFamily="18" charset="0"/>
                          </a:rPr>
                          <m:t>𝐻</m:t>
                        </m:r>
                      </m:e>
                      <m:sub>
                        <m:r>
                          <a:rPr lang="de-DE" altLang="de-DE" sz="2200" i="1">
                            <a:latin typeface="Cambria Math" panose="02040503050406030204" pitchFamily="18" charset="0"/>
                            <a:cs typeface="Times New Roman" pitchFamily="18" charset="0"/>
                          </a:rPr>
                          <m:t>𝑓𝑖𝑙𝑡𝑒𝑟</m:t>
                        </m:r>
                      </m:sub>
                    </m:sSub>
                    <m:r>
                      <a:rPr lang="de-DE" altLang="de-DE" sz="2200" i="1">
                        <a:latin typeface="Cambria Math" panose="02040503050406030204" pitchFamily="18" charset="0"/>
                        <a:cs typeface="Times New Roman" pitchFamily="18" charset="0"/>
                      </a:rPr>
                      <m:t>= </m:t>
                    </m:r>
                    <m:sSub>
                      <m:sSubPr>
                        <m:ctrlPr>
                          <a:rPr lang="de-DE" altLang="de-DE" sz="2200" i="1">
                            <a:latin typeface="Cambria Math" panose="02040503050406030204" pitchFamily="18" charset="0"/>
                            <a:cs typeface="Times New Roman" pitchFamily="18" charset="0"/>
                          </a:rPr>
                        </m:ctrlPr>
                      </m:sSubPr>
                      <m:e>
                        <m:r>
                          <a:rPr lang="de-DE" altLang="de-DE" sz="2200" i="1">
                            <a:latin typeface="Cambria Math" panose="02040503050406030204" pitchFamily="18" charset="0"/>
                            <a:cs typeface="Times New Roman" pitchFamily="18" charset="0"/>
                          </a:rPr>
                          <m:t>𝐻</m:t>
                        </m:r>
                      </m:e>
                      <m:sub>
                        <m:r>
                          <a:rPr lang="de-DE" altLang="de-DE" sz="2200" i="1">
                            <a:latin typeface="Cambria Math" panose="02040503050406030204" pitchFamily="18" charset="0"/>
                            <a:cs typeface="Times New Roman" pitchFamily="18" charset="0"/>
                          </a:rPr>
                          <m:t>𝑙𝑜𝑤</m:t>
                        </m:r>
                      </m:sub>
                    </m:sSub>
                    <m:r>
                      <a:rPr lang="de-DE" altLang="de-DE" sz="2200" i="1">
                        <a:latin typeface="Cambria Math" panose="02040503050406030204" pitchFamily="18" charset="0"/>
                        <a:ea typeface="Cambria Math" panose="02040503050406030204" pitchFamily="18" charset="0"/>
                        <a:cs typeface="Times New Roman" pitchFamily="18" charset="0"/>
                      </a:rPr>
                      <m:t>∙</m:t>
                    </m:r>
                    <m:sSub>
                      <m:sSubPr>
                        <m:ctrlPr>
                          <a:rPr lang="de-DE" altLang="de-DE" sz="2200" i="1">
                            <a:latin typeface="Cambria Math" panose="02040503050406030204" pitchFamily="18" charset="0"/>
                            <a:ea typeface="Cambria Math" panose="02040503050406030204" pitchFamily="18" charset="0"/>
                            <a:cs typeface="Times New Roman" pitchFamily="18" charset="0"/>
                          </a:rPr>
                        </m:ctrlPr>
                      </m:sSubPr>
                      <m:e>
                        <m:r>
                          <a:rPr lang="de-DE" altLang="de-DE" sz="2200" i="1">
                            <a:latin typeface="Cambria Math" panose="02040503050406030204" pitchFamily="18" charset="0"/>
                            <a:ea typeface="Cambria Math" panose="02040503050406030204" pitchFamily="18" charset="0"/>
                            <a:cs typeface="Times New Roman" pitchFamily="18" charset="0"/>
                          </a:rPr>
                          <m:t>𝐻</m:t>
                        </m:r>
                      </m:e>
                      <m:sub>
                        <m:r>
                          <a:rPr lang="de-DE" altLang="de-DE" sz="2200" i="1">
                            <a:latin typeface="Cambria Math" panose="02040503050406030204" pitchFamily="18" charset="0"/>
                            <a:ea typeface="Cambria Math" panose="02040503050406030204" pitchFamily="18" charset="0"/>
                            <a:cs typeface="Times New Roman" pitchFamily="18" charset="0"/>
                          </a:rPr>
                          <m:t>h𝑖𝑔h</m:t>
                        </m:r>
                      </m:sub>
                    </m:sSub>
                  </m:oMath>
                </a14:m>
                <a:endParaRPr lang="en-US" altLang="de-DE" sz="2200" i="1" dirty="0">
                  <a:solidFill>
                    <a:srgbClr val="0000FF"/>
                  </a:solidFill>
                  <a:latin typeface="Calibri" panose="020F0502020204030204" pitchFamily="34" charset="0"/>
                  <a:cs typeface="Times New Roman" pitchFamily="18" charset="0"/>
                </a:endParaRPr>
              </a:p>
              <a:p>
                <a:pPr algn="l">
                  <a:lnSpc>
                    <a:spcPct val="70000"/>
                  </a:lnSpc>
                  <a:buFont typeface="Wingdings" pitchFamily="2" charset="2"/>
                  <a:buNone/>
                </a:pPr>
                <a:endParaRPr lang="en-US" altLang="de-DE" dirty="0">
                  <a:solidFill>
                    <a:srgbClr val="0000CC"/>
                  </a:solidFill>
                  <a:latin typeface="Calibri" panose="020F0502020204030204" pitchFamily="34" charset="0"/>
                  <a:cs typeface="Times New Roman" pitchFamily="18" charset="0"/>
                  <a:sym typeface="Symbol" pitchFamily="18" charset="2"/>
                </a:endParaRPr>
              </a:p>
            </p:txBody>
          </p:sp>
        </mc:Choice>
        <mc:Fallback xmlns="">
          <p:sp>
            <p:nvSpPr>
              <p:cNvPr id="11272" name="Text Box 9"/>
              <p:cNvSpPr txBox="1">
                <a:spLocks noRot="1" noChangeAspect="1" noMove="1" noResize="1" noEditPoints="1" noAdjustHandles="1" noChangeArrowheads="1" noChangeShapeType="1" noTextEdit="1"/>
              </p:cNvSpPr>
              <p:nvPr/>
            </p:nvSpPr>
            <p:spPr bwMode="auto">
              <a:xfrm>
                <a:off x="358401" y="706303"/>
                <a:ext cx="9269693" cy="1321067"/>
              </a:xfrm>
              <a:prstGeom prst="rect">
                <a:avLst/>
              </a:prstGeom>
              <a:blipFill>
                <a:blip r:embed="rId3"/>
                <a:stretch>
                  <a:fillRect l="-724" t="-875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11273" name="Text Box 10"/>
          <p:cNvSpPr txBox="1">
            <a:spLocks noChangeArrowheads="1"/>
          </p:cNvSpPr>
          <p:nvPr/>
        </p:nvSpPr>
        <p:spPr bwMode="auto">
          <a:xfrm>
            <a:off x="540000" y="4770000"/>
            <a:ext cx="76683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dirty="0">
                <a:latin typeface="Calibri" panose="020F0502020204030204" pitchFamily="34" charset="0"/>
                <a:cs typeface="Times New Roman" pitchFamily="18" charset="0"/>
              </a:rPr>
              <a:t>Only few frequency components leading to ‘ringing’ due to sharp cutoff </a:t>
            </a:r>
          </a:p>
          <a:p>
            <a:pPr algn="l" eaLnBrk="1" hangingPunct="1">
              <a:lnSpc>
                <a:spcPct val="50000"/>
              </a:lnSpc>
              <a:buFont typeface="Wingdings" pitchFamily="2" charset="2"/>
              <a:buChar char="Ø"/>
            </a:pPr>
            <a:r>
              <a:rPr lang="en-US" altLang="de-DE" dirty="0">
                <a:latin typeface="Calibri" panose="020F0502020204030204" pitchFamily="34" charset="0"/>
                <a:cs typeface="Times New Roman" pitchFamily="18" charset="0"/>
              </a:rPr>
              <a:t>Other filter types more appropriate </a:t>
            </a:r>
          </a:p>
        </p:txBody>
      </p:sp>
      <p:sp>
        <p:nvSpPr>
          <p:cNvPr id="11276" name="Text Box 6"/>
          <p:cNvSpPr txBox="1">
            <a:spLocks noChangeArrowheads="1"/>
          </p:cNvSpPr>
          <p:nvPr/>
        </p:nvSpPr>
        <p:spPr bwMode="auto">
          <a:xfrm>
            <a:off x="540000" y="4140000"/>
            <a:ext cx="7921625"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cs typeface="Times New Roman" pitchFamily="18" charset="0"/>
              </a:rPr>
              <a:t>Parameter:</a:t>
            </a:r>
            <a:r>
              <a:rPr lang="de-DE" altLang="de-DE" dirty="0">
                <a:solidFill>
                  <a:schemeClr val="accent2"/>
                </a:solidFill>
                <a:latin typeface="Calibri" panose="020F0502020204030204" pitchFamily="34" charset="0"/>
                <a:cs typeface="Times New Roman" pitchFamily="18" charset="0"/>
              </a:rPr>
              <a:t> </a:t>
            </a:r>
            <a:r>
              <a:rPr lang="de-DE" altLang="de-DE" b="1" i="1" dirty="0">
                <a:latin typeface="Calibri" panose="020F0502020204030204" pitchFamily="34" charset="0"/>
                <a:cs typeface="Times New Roman" pitchFamily="18" charset="0"/>
              </a:rPr>
              <a:t>R</a:t>
            </a:r>
            <a:r>
              <a:rPr lang="de-DE" altLang="de-DE" b="1" dirty="0">
                <a:latin typeface="Calibri" panose="020F0502020204030204" pitchFamily="34" charset="0"/>
                <a:cs typeface="Times New Roman" pitchFamily="18" charset="0"/>
              </a:rPr>
              <a:t>=50 </a:t>
            </a:r>
            <a:r>
              <a:rPr lang="de-DE" altLang="de-DE" b="1" dirty="0">
                <a:latin typeface="Calibri" panose="020F0502020204030204" pitchFamily="34" charset="0"/>
                <a:cs typeface="Times New Roman" pitchFamily="18" charset="0"/>
                <a:sym typeface="Symbol" pitchFamily="18" charset="2"/>
              </a:rPr>
              <a:t></a:t>
            </a:r>
            <a:r>
              <a:rPr lang="de-DE" altLang="de-DE"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rPr>
              <a:t>4</a:t>
            </a:r>
            <a:r>
              <a:rPr lang="de-DE" altLang="de-DE" sz="2400" b="1" baseline="30000" dirty="0">
                <a:latin typeface="Calibri" panose="020F0502020204030204" pitchFamily="34" charset="0"/>
                <a:cs typeface="Times New Roman" pitchFamily="18" charset="0"/>
              </a:rPr>
              <a:t>th</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order</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Butterworth</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filter</a:t>
            </a:r>
            <a:r>
              <a:rPr lang="de-DE" altLang="de-DE" b="1" dirty="0">
                <a:latin typeface="Calibri" panose="020F0502020204030204" pitchFamily="34" charset="0"/>
                <a:cs typeface="Times New Roman" pitchFamily="18" charset="0"/>
              </a:rPr>
              <a:t> at </a:t>
            </a:r>
            <a:r>
              <a:rPr lang="de-DE" altLang="de-DE" b="1" i="1" dirty="0" err="1">
                <a:latin typeface="Calibri" panose="020F0502020204030204" pitchFamily="34" charset="0"/>
                <a:cs typeface="Times New Roman" pitchFamily="18" charset="0"/>
              </a:rPr>
              <a:t>f</a:t>
            </a:r>
            <a:r>
              <a:rPr lang="de-DE" altLang="de-DE" sz="2400" b="1" i="1" baseline="-25000" dirty="0" err="1">
                <a:latin typeface="Calibri" panose="020F0502020204030204" pitchFamily="34" charset="0"/>
                <a:cs typeface="Times New Roman" pitchFamily="18" charset="0"/>
              </a:rPr>
              <a:t>low</a:t>
            </a:r>
            <a:r>
              <a:rPr lang="de-DE" altLang="de-DE" b="1" dirty="0">
                <a:latin typeface="Calibri" panose="020F0502020204030204" pitchFamily="34" charset="0"/>
                <a:cs typeface="Times New Roman" pitchFamily="18" charset="0"/>
              </a:rPr>
              <a:t>=1.8 MHz &amp; </a:t>
            </a:r>
            <a:r>
              <a:rPr lang="de-DE" altLang="de-DE" b="1" i="1" dirty="0" err="1">
                <a:latin typeface="Calibri" panose="020F0502020204030204" pitchFamily="34" charset="0"/>
                <a:cs typeface="Times New Roman" pitchFamily="18" charset="0"/>
              </a:rPr>
              <a:t>f</a:t>
            </a:r>
            <a:r>
              <a:rPr lang="de-DE" altLang="de-DE" sz="2400" b="1" i="1" baseline="-25000" dirty="0" err="1">
                <a:latin typeface="Calibri" panose="020F0502020204030204" pitchFamily="34" charset="0"/>
                <a:cs typeface="Times New Roman" pitchFamily="18" charset="0"/>
              </a:rPr>
              <a:t>high</a:t>
            </a:r>
            <a:r>
              <a:rPr lang="de-DE" altLang="de-DE" b="1" dirty="0">
                <a:latin typeface="Calibri" panose="020F0502020204030204" pitchFamily="34" charset="0"/>
                <a:cs typeface="Times New Roman" pitchFamily="18" charset="0"/>
              </a:rPr>
              <a:t>=2.2 MHz </a:t>
            </a:r>
          </a:p>
          <a:p>
            <a:pPr algn="l" eaLnBrk="1" hangingPunct="1">
              <a:lnSpc>
                <a:spcPct val="70000"/>
              </a:lnSpc>
            </a:pPr>
            <a:r>
              <a:rPr lang="en-US" i="1" dirty="0">
                <a:solidFill>
                  <a:prstClr val="black"/>
                </a:solidFill>
                <a:latin typeface="Calibri" panose="020F0502020204030204" pitchFamily="34" charset="0"/>
              </a:rPr>
              <a:t>                     C</a:t>
            </a:r>
            <a:r>
              <a:rPr lang="en-US" dirty="0">
                <a:solidFill>
                  <a:prstClr val="black"/>
                </a:solidFill>
                <a:latin typeface="Calibri" panose="020F0502020204030204" pitchFamily="34" charset="0"/>
              </a:rPr>
              <a:t>=100pF, </a:t>
            </a:r>
            <a:r>
              <a:rPr lang="en-US" i="1" dirty="0">
                <a:solidFill>
                  <a:prstClr val="black"/>
                </a:solidFill>
                <a:latin typeface="Calibri" panose="020F0502020204030204" pitchFamily="34" charset="0"/>
              </a:rPr>
              <a:t>l</a:t>
            </a:r>
            <a:r>
              <a:rPr lang="en-US" dirty="0">
                <a:solidFill>
                  <a:prstClr val="black"/>
                </a:solidFill>
                <a:latin typeface="Calibri" panose="020F0502020204030204" pitchFamily="34" charset="0"/>
              </a:rPr>
              <a:t>=10cm, </a:t>
            </a:r>
            <a:r>
              <a:rPr lang="el-GR" i="1" dirty="0">
                <a:solidFill>
                  <a:prstClr val="black"/>
                </a:solidFill>
                <a:latin typeface="Calibri" panose="020F0502020204030204" pitchFamily="34" charset="0"/>
                <a:sym typeface="Symbol"/>
              </a:rPr>
              <a:t> </a:t>
            </a:r>
            <a:r>
              <a:rPr lang="de-DE" dirty="0">
                <a:solidFill>
                  <a:prstClr val="black"/>
                </a:solidFill>
                <a:latin typeface="Calibri" panose="020F0502020204030204" pitchFamily="34" charset="0"/>
              </a:rPr>
              <a:t>=50%, </a:t>
            </a:r>
            <a:r>
              <a:rPr lang="el-GR" i="1" dirty="0">
                <a:solidFill>
                  <a:prstClr val="black"/>
                </a:solidFill>
                <a:latin typeface="Calibri" panose="020F0502020204030204" pitchFamily="34" charset="0"/>
              </a:rPr>
              <a:t>σ</a:t>
            </a:r>
            <a:r>
              <a:rPr lang="de-DE" sz="2400" i="1" baseline="-25000" dirty="0">
                <a:solidFill>
                  <a:prstClr val="black"/>
                </a:solidFill>
                <a:latin typeface="Calibri" panose="020F0502020204030204" pitchFamily="34" charset="0"/>
              </a:rPr>
              <a:t>t</a:t>
            </a:r>
            <a:r>
              <a:rPr lang="de-DE" dirty="0">
                <a:solidFill>
                  <a:prstClr val="black"/>
                </a:solidFill>
                <a:latin typeface="Calibri" panose="020F0502020204030204" pitchFamily="34" charset="0"/>
              </a:rPr>
              <a:t>=100 </a:t>
            </a:r>
            <a:r>
              <a:rPr lang="de-DE" dirty="0" err="1">
                <a:solidFill>
                  <a:prstClr val="black"/>
                </a:solidFill>
                <a:latin typeface="Calibri" panose="020F0502020204030204" pitchFamily="34" charset="0"/>
              </a:rPr>
              <a:t>ns</a:t>
            </a:r>
            <a:r>
              <a:rPr lang="de-DE" dirty="0">
                <a:solidFill>
                  <a:prstClr val="black"/>
                </a:solidFill>
                <a:latin typeface="Calibri" panose="020F0502020204030204" pitchFamily="34" charset="0"/>
              </a:rPr>
              <a:t> </a:t>
            </a:r>
            <a:r>
              <a:rPr lang="de-DE" dirty="0">
                <a:solidFill>
                  <a:prstClr val="black"/>
                </a:solidFill>
                <a:latin typeface="Calibri" panose="020F0502020204030204" pitchFamily="34" charset="0"/>
                <a:sym typeface="Symbol" pitchFamily="18" charset="2"/>
              </a:rPr>
              <a:t> </a:t>
            </a:r>
            <a:r>
              <a:rPr lang="el-GR" i="1" dirty="0">
                <a:solidFill>
                  <a:prstClr val="black"/>
                </a:solidFill>
                <a:latin typeface="Calibri" panose="020F0502020204030204" pitchFamily="34" charset="0"/>
                <a:sym typeface="Symbol" pitchFamily="18" charset="2"/>
              </a:rPr>
              <a:t>σ</a:t>
            </a:r>
            <a:r>
              <a:rPr lang="de-DE" sz="2400" i="1" baseline="-25000" dirty="0">
                <a:solidFill>
                  <a:prstClr val="black"/>
                </a:solidFill>
                <a:latin typeface="Calibri" panose="020F0502020204030204" pitchFamily="34" charset="0"/>
                <a:sym typeface="Symbol" pitchFamily="18" charset="2"/>
              </a:rPr>
              <a:t>l</a:t>
            </a:r>
            <a:r>
              <a:rPr lang="de-DE" i="1" dirty="0">
                <a:solidFill>
                  <a:prstClr val="black"/>
                </a:solidFill>
                <a:latin typeface="Calibri" panose="020F0502020204030204" pitchFamily="34" charset="0"/>
                <a:sym typeface="Symbol" pitchFamily="18" charset="2"/>
              </a:rPr>
              <a:t>=</a:t>
            </a:r>
            <a:r>
              <a:rPr lang="de-DE" dirty="0">
                <a:solidFill>
                  <a:prstClr val="black"/>
                </a:solidFill>
                <a:latin typeface="Calibri" panose="020F0502020204030204" pitchFamily="34" charset="0"/>
                <a:sym typeface="Symbol" pitchFamily="18" charset="2"/>
              </a:rPr>
              <a:t>15m</a:t>
            </a:r>
            <a:endParaRPr lang="el-GR" altLang="de-DE" sz="1600" b="1" dirty="0">
              <a:latin typeface="Calibri" panose="020F0502020204030204" pitchFamily="34" charset="0"/>
              <a:cs typeface="Times New Roman" pitchFamily="18"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000" y="1584000"/>
            <a:ext cx="7833376" cy="2535941"/>
          </a:xfrm>
          <a:prstGeom prst="rect">
            <a:avLst/>
          </a:prstGeom>
        </p:spPr>
      </p:pic>
    </p:spTree>
    <p:extLst>
      <p:ext uri="{BB962C8B-B14F-4D97-AF65-F5344CB8AC3E}">
        <p14:creationId xmlns:p14="http://schemas.microsoft.com/office/powerpoint/2010/main" val="24863707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0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p:bldP spid="17408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110" name="Freeform 214"/>
          <p:cNvSpPr>
            <a:spLocks/>
          </p:cNvSpPr>
          <p:nvPr/>
        </p:nvSpPr>
        <p:spPr bwMode="auto">
          <a:xfrm>
            <a:off x="7081838" y="1014413"/>
            <a:ext cx="1762125" cy="1658937"/>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a:solidFill>
              <a:srgbClr val="008000"/>
            </a:solidFill>
            <a:round/>
            <a:headEnd/>
            <a:tailEnd/>
          </a:ln>
        </p:spPr>
        <p:txBody>
          <a:bodyPr wrap="none" anchor="ctr"/>
          <a:lstStyle/>
          <a:p>
            <a:endParaRPr lang="en-US">
              <a:latin typeface="Calibri" panose="020F0502020204030204" pitchFamily="34" charset="0"/>
            </a:endParaRPr>
          </a:p>
        </p:txBody>
      </p:sp>
      <p:sp>
        <p:nvSpPr>
          <p:cNvPr id="421" name="Freeform 214"/>
          <p:cNvSpPr>
            <a:spLocks/>
          </p:cNvSpPr>
          <p:nvPr/>
        </p:nvSpPr>
        <p:spPr bwMode="auto">
          <a:xfrm>
            <a:off x="7088188" y="1659732"/>
            <a:ext cx="1762125" cy="493712"/>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31750">
            <a:solidFill>
              <a:srgbClr val="FF9900"/>
            </a:solidFill>
            <a:round/>
            <a:headEnd/>
            <a:tailEnd/>
          </a:ln>
        </p:spPr>
        <p:txBody>
          <a:bodyPr wrap="none" anchor="ctr"/>
          <a:lstStyle/>
          <a:p>
            <a:endParaRPr lang="en-US">
              <a:latin typeface="Calibri" panose="020F0502020204030204" pitchFamily="34" charset="0"/>
            </a:endParaRPr>
          </a:p>
        </p:txBody>
      </p:sp>
      <p:sp>
        <p:nvSpPr>
          <p:cNvPr id="209111" name="Freeform 215"/>
          <p:cNvSpPr>
            <a:spLocks/>
          </p:cNvSpPr>
          <p:nvPr/>
        </p:nvSpPr>
        <p:spPr bwMode="auto">
          <a:xfrm>
            <a:off x="7843838" y="1915214"/>
            <a:ext cx="1006475" cy="668337"/>
          </a:xfrm>
          <a:custGeom>
            <a:avLst/>
            <a:gdLst>
              <a:gd name="T0" fmla="*/ 0 w 634"/>
              <a:gd name="T1" fmla="*/ 2 h 421"/>
              <a:gd name="T2" fmla="*/ 84 w 634"/>
              <a:gd name="T3" fmla="*/ 401 h 421"/>
              <a:gd name="T4" fmla="*/ 238 w 634"/>
              <a:gd name="T5" fmla="*/ 120 h 421"/>
              <a:gd name="T6" fmla="*/ 352 w 634"/>
              <a:gd name="T7" fmla="*/ 39 h 421"/>
              <a:gd name="T8" fmla="*/ 634 w 634"/>
              <a:gd name="T9" fmla="*/ 0 h 421"/>
              <a:gd name="T10" fmla="*/ 0 60000 65536"/>
              <a:gd name="T11" fmla="*/ 0 60000 65536"/>
              <a:gd name="T12" fmla="*/ 0 60000 65536"/>
              <a:gd name="T13" fmla="*/ 0 60000 65536"/>
              <a:gd name="T14" fmla="*/ 0 60000 65536"/>
              <a:gd name="T15" fmla="*/ 0 w 634"/>
              <a:gd name="T16" fmla="*/ 0 h 421"/>
              <a:gd name="T17" fmla="*/ 634 w 634"/>
              <a:gd name="T18" fmla="*/ 421 h 421"/>
            </a:gdLst>
            <a:ahLst/>
            <a:cxnLst>
              <a:cxn ang="T10">
                <a:pos x="T0" y="T1"/>
              </a:cxn>
              <a:cxn ang="T11">
                <a:pos x="T2" y="T3"/>
              </a:cxn>
              <a:cxn ang="T12">
                <a:pos x="T4" y="T5"/>
              </a:cxn>
              <a:cxn ang="T13">
                <a:pos x="T6" y="T7"/>
              </a:cxn>
              <a:cxn ang="T14">
                <a:pos x="T8" y="T9"/>
              </a:cxn>
            </a:cxnLst>
            <a:rect l="T15" t="T16" r="T17" b="T18"/>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38100">
            <a:solidFill>
              <a:schemeClr val="bg1"/>
            </a:solidFill>
            <a:round/>
            <a:headEnd/>
            <a:tailEnd/>
          </a:ln>
        </p:spPr>
        <p:txBody>
          <a:bodyPr wrap="none" anchor="ctr"/>
          <a:lstStyle/>
          <a:p>
            <a:endParaRPr lang="en-US">
              <a:latin typeface="Calibri" panose="020F0502020204030204" pitchFamily="34" charset="0"/>
            </a:endParaRPr>
          </a:p>
        </p:txBody>
      </p:sp>
      <p:sp>
        <p:nvSpPr>
          <p:cNvPr id="208898"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3" name="Rectangle 7"/>
          <p:cNvSpPr>
            <a:spLocks noChangeArrowheads="1"/>
          </p:cNvSpPr>
          <p:nvPr/>
        </p:nvSpPr>
        <p:spPr bwMode="auto">
          <a:xfrm flipV="1">
            <a:off x="136525" y="5565775"/>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04"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5"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6" name="Rectangle 10"/>
          <p:cNvSpPr>
            <a:spLocks noChangeArrowheads="1"/>
          </p:cNvSpPr>
          <p:nvPr/>
        </p:nvSpPr>
        <p:spPr bwMode="auto">
          <a:xfrm flipV="1">
            <a:off x="5949950" y="5565775"/>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grpSp>
        <p:nvGrpSpPr>
          <p:cNvPr id="5" name="Group 4"/>
          <p:cNvGrpSpPr/>
          <p:nvPr/>
        </p:nvGrpSpPr>
        <p:grpSpPr>
          <a:xfrm>
            <a:off x="136525" y="982663"/>
            <a:ext cx="8902700" cy="2473325"/>
            <a:chOff x="136525" y="982663"/>
            <a:chExt cx="8902700" cy="2473325"/>
          </a:xfrm>
        </p:grpSpPr>
        <p:grpSp>
          <p:nvGrpSpPr>
            <p:cNvPr id="4" name="Group 3"/>
            <p:cNvGrpSpPr/>
            <p:nvPr/>
          </p:nvGrpSpPr>
          <p:grpSpPr>
            <a:xfrm>
              <a:off x="136525" y="2982913"/>
              <a:ext cx="8902700" cy="473075"/>
              <a:chOff x="136525" y="2982913"/>
              <a:chExt cx="8902700" cy="473075"/>
            </a:xfrm>
          </p:grpSpPr>
          <p:sp>
            <p:nvSpPr>
              <p:cNvPr id="208899" name="Rectangle 3"/>
              <p:cNvSpPr>
                <a:spLocks noChangeArrowheads="1"/>
              </p:cNvSpPr>
              <p:nvPr/>
            </p:nvSpPr>
            <p:spPr bwMode="auto">
              <a:xfrm>
                <a:off x="136525" y="2982913"/>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sp>
            <p:nvSpPr>
              <p:cNvPr id="34821"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p:spPr>
            <p:txBody>
              <a:bodyPr wrap="none" lIns="46800" tIns="36000" anchor="ctr"/>
              <a:lstStyle/>
              <a:p>
                <a:endParaRPr lang="en-US">
                  <a:latin typeface="Calibri" panose="020F0502020204030204" pitchFamily="34" charset="0"/>
                </a:endParaRPr>
              </a:p>
            </p:txBody>
          </p:sp>
          <p:sp>
            <p:nvSpPr>
              <p:cNvPr id="34822"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p:spPr>
            <p:txBody>
              <a:bodyPr wrap="none" anchor="ctr"/>
              <a:lstStyle/>
              <a:p>
                <a:endParaRPr lang="en-US">
                  <a:latin typeface="Calibri" panose="020F0502020204030204" pitchFamily="34" charset="0"/>
                </a:endParaRPr>
              </a:p>
            </p:txBody>
          </p:sp>
          <p:sp>
            <p:nvSpPr>
              <p:cNvPr id="208902" name="Rectangle 6"/>
              <p:cNvSpPr>
                <a:spLocks noChangeArrowheads="1"/>
              </p:cNvSpPr>
              <p:nvPr/>
            </p:nvSpPr>
            <p:spPr bwMode="auto">
              <a:xfrm>
                <a:off x="5949950" y="2982913"/>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grpSp>
        <p:grpSp>
          <p:nvGrpSpPr>
            <p:cNvPr id="3" name="Group 2"/>
            <p:cNvGrpSpPr/>
            <p:nvPr/>
          </p:nvGrpSpPr>
          <p:grpSpPr>
            <a:xfrm>
              <a:off x="3384550" y="982663"/>
              <a:ext cx="2406650" cy="2473325"/>
              <a:chOff x="3384550" y="982663"/>
              <a:chExt cx="2406650" cy="2473325"/>
            </a:xfrm>
          </p:grpSpPr>
          <p:sp>
            <p:nvSpPr>
              <p:cNvPr id="34828" name="AutoShape 14"/>
              <p:cNvSpPr>
                <a:spLocks noChangeArrowheads="1"/>
              </p:cNvSpPr>
              <p:nvPr/>
            </p:nvSpPr>
            <p:spPr bwMode="auto">
              <a:xfrm flipV="1">
                <a:off x="4548188" y="982663"/>
                <a:ext cx="84137" cy="2247900"/>
              </a:xfrm>
              <a:prstGeom prst="can">
                <a:avLst>
                  <a:gd name="adj" fmla="val 9944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208911" name="Oval 15"/>
              <p:cNvSpPr>
                <a:spLocks noChangeArrowheads="1"/>
              </p:cNvSpPr>
              <p:nvPr/>
            </p:nvSpPr>
            <p:spPr bwMode="auto">
              <a:xfrm>
                <a:off x="3384550" y="3154363"/>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solidFill>
                  <a:schemeClr val="tx1"/>
                </a:solidFill>
                <a:round/>
                <a:headEnd/>
                <a:tailEnd/>
              </a:ln>
              <a:effectLst>
                <a:outerShdw dist="50800" dir="189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grpSp>
      </p:grpSp>
      <p:sp>
        <p:nvSpPr>
          <p:cNvPr id="208912" name="AutoShape 16"/>
          <p:cNvSpPr>
            <a:spLocks noChangeArrowheads="1"/>
          </p:cNvSpPr>
          <p:nvPr/>
        </p:nvSpPr>
        <p:spPr bwMode="auto">
          <a:xfrm flipV="1">
            <a:off x="4535488" y="5824538"/>
            <a:ext cx="104775" cy="774700"/>
          </a:xfrm>
          <a:prstGeom prst="can">
            <a:avLst>
              <a:gd name="adj" fmla="val 41933"/>
            </a:avLst>
          </a:prstGeom>
          <a:gradFill rotWithShape="1">
            <a:gsLst>
              <a:gs pos="0">
                <a:srgbClr val="FFCC00">
                  <a:gamma/>
                  <a:shade val="46275"/>
                  <a:invGamma/>
                </a:srgbClr>
              </a:gs>
              <a:gs pos="50000">
                <a:srgbClr val="FFCC00"/>
              </a:gs>
              <a:gs pos="100000">
                <a:srgbClr val="FFCC00">
                  <a:gamma/>
                  <a:shade val="46275"/>
                  <a:invGamma/>
                </a:srgbClr>
              </a:gs>
            </a:gsLst>
            <a:lin ang="0" scaled="1"/>
          </a:gradFill>
          <a:ln w="9525">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13" name="Oval 17"/>
          <p:cNvSpPr>
            <a:spLocks noChangeArrowheads="1"/>
          </p:cNvSpPr>
          <p:nvPr/>
        </p:nvSpPr>
        <p:spPr bwMode="auto">
          <a:xfrm flipV="1">
            <a:off x="3384550" y="5565775"/>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lgn="ctr">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15" name="Oval 19"/>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4" name="Oval 20"/>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835" name="Oval 21"/>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6" name="Oval 22"/>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7" name="Oval 23"/>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8920" name="Oval 24"/>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39" name="Oval 25"/>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40" name="Oval 26"/>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41" name="Oval 27"/>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3" name="Oval 117"/>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4" name="Oval 118"/>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15" name="Oval 119"/>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209016" name="Oval 120"/>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7" name="Oval 121"/>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8" name="Oval 122"/>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19" name="Oval 123"/>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0" name="Oval 124"/>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1" name="Oval 125"/>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2" name="Oval 126"/>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3" name="Oval 127"/>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4" name="Oval 128"/>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5" name="Oval 129"/>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6" name="Oval 130"/>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7" name="Oval 131"/>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8" name="Oval 132"/>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9" name="Oval 133"/>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0" name="Oval 134"/>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1" name="Oval 135"/>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32" name="Oval 136"/>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3" name="Oval 137"/>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34" name="Oval 138"/>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5" name="Oval 139"/>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6" name="Oval 140"/>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7" name="Oval 141"/>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8" name="Oval 142"/>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9" name="Oval 143"/>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70" name="Oval 144"/>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1" name="Oval 145"/>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2" name="Oval 146"/>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3" name="Oval 147"/>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44" name="Oval 148"/>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45" name="Oval 149"/>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6" name="Oval 150"/>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7" name="Oval 151"/>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48" name="Oval 152"/>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49" name="Oval 153"/>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0" name="Oval 154"/>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1" name="Oval 155"/>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82" name="Oval 156"/>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3" name="Oval 157"/>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4" name="Oval 158"/>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5" name="Oval 159"/>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6" name="Oval 160"/>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87" name="Oval 161"/>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8" name="Oval 162"/>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9" name="Oval 163"/>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0" name="Oval 164"/>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1" name="Oval 165"/>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2" name="Oval 166"/>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3" name="Oval 167"/>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4" name="Oval 168"/>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5" name="Oval 169"/>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6" name="Oval 170"/>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97" name="Oval 171"/>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98" name="Oval 172"/>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69" name="Oval 173"/>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0" name="Oval 174"/>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1" name="Oval 175"/>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2" name="Oval 176"/>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3" name="Oval 177"/>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4" name="Oval 178"/>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5" name="Oval 179"/>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6" name="Oval 180"/>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7" name="Oval 181"/>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8" name="Oval 182"/>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9" name="Oval 183"/>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0" name="Oval 184"/>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1" name="Oval 185"/>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2" name="Oval 186"/>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3" name="Oval 187"/>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4" name="Oval 188"/>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5" name="Oval 189"/>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6" name="Oval 190"/>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209087" name="Oval 191"/>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918" name="Oval 192"/>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9" name="Oval 193"/>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920" name="AutoShape 194"/>
          <p:cNvSpPr>
            <a:spLocks noChangeArrowheads="1"/>
          </p:cNvSpPr>
          <p:nvPr/>
        </p:nvSpPr>
        <p:spPr bwMode="auto">
          <a:xfrm rot="5400000">
            <a:off x="5176044" y="346869"/>
            <a:ext cx="88900" cy="1354138"/>
          </a:xfrm>
          <a:prstGeom prst="can">
            <a:avLst>
              <a:gd name="adj" fmla="val 58884"/>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34921" name="AutoShape 195"/>
          <p:cNvSpPr>
            <a:spLocks noChangeArrowheads="1"/>
          </p:cNvSpPr>
          <p:nvPr/>
        </p:nvSpPr>
        <p:spPr bwMode="auto">
          <a:xfrm flipV="1">
            <a:off x="5808663" y="979488"/>
            <a:ext cx="88900" cy="638175"/>
          </a:xfrm>
          <a:prstGeom prst="can">
            <a:avLst>
              <a:gd name="adj" fmla="val 3130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209092" name="AutoShape 196"/>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endParaRPr>
          </a:p>
        </p:txBody>
      </p:sp>
      <p:sp>
        <p:nvSpPr>
          <p:cNvPr id="209093" name="AutoShape 197"/>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4" name="AutoShape 198"/>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5" name="AutoShape 199"/>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6" name="AutoShape 200"/>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7" name="AutoShape 201"/>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4940" name="AutoShape 202"/>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34941" name="AutoShape 203"/>
          <p:cNvSpPr>
            <a:spLocks noChangeArrowheads="1"/>
          </p:cNvSpPr>
          <p:nvPr/>
        </p:nvSpPr>
        <p:spPr bwMode="auto">
          <a:xfrm flipV="1">
            <a:off x="5805488" y="2332038"/>
            <a:ext cx="93662" cy="322262"/>
          </a:xfrm>
          <a:prstGeom prst="can">
            <a:avLst>
              <a:gd name="adj" fmla="val 54509"/>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grpSp>
        <p:nvGrpSpPr>
          <p:cNvPr id="34942" name="Group 204"/>
          <p:cNvGrpSpPr>
            <a:grpSpLocks/>
          </p:cNvGrpSpPr>
          <p:nvPr/>
        </p:nvGrpSpPr>
        <p:grpSpPr bwMode="auto">
          <a:xfrm>
            <a:off x="5541963" y="2625725"/>
            <a:ext cx="639762" cy="215900"/>
            <a:chOff x="3990" y="1256"/>
            <a:chExt cx="403" cy="136"/>
          </a:xfrm>
        </p:grpSpPr>
        <p:sp>
          <p:nvSpPr>
            <p:cNvPr id="34980" name="Line 205"/>
            <p:cNvSpPr>
              <a:spLocks noChangeShapeType="1"/>
            </p:cNvSpPr>
            <p:nvPr/>
          </p:nvSpPr>
          <p:spPr bwMode="auto">
            <a:xfrm>
              <a:off x="3990" y="1256"/>
              <a:ext cx="403"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1" name="Line 206"/>
            <p:cNvSpPr>
              <a:spLocks noChangeShapeType="1"/>
            </p:cNvSpPr>
            <p:nvPr/>
          </p:nvSpPr>
          <p:spPr bwMode="auto">
            <a:xfrm>
              <a:off x="4063" y="1301"/>
              <a:ext cx="257"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2" name="Line 207"/>
            <p:cNvSpPr>
              <a:spLocks noChangeShapeType="1"/>
            </p:cNvSpPr>
            <p:nvPr/>
          </p:nvSpPr>
          <p:spPr bwMode="auto">
            <a:xfrm>
              <a:off x="4164" y="1392"/>
              <a:ext cx="56"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3" name="Line 208"/>
            <p:cNvSpPr>
              <a:spLocks noChangeShapeType="1"/>
            </p:cNvSpPr>
            <p:nvPr/>
          </p:nvSpPr>
          <p:spPr bwMode="auto">
            <a:xfrm>
              <a:off x="4112" y="1346"/>
              <a:ext cx="160"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grpSp>
      <p:sp>
        <p:nvSpPr>
          <p:cNvPr id="209105" name="AutoShape 209"/>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4946" name="Line 210"/>
          <p:cNvSpPr>
            <a:spLocks noChangeShapeType="1"/>
          </p:cNvSpPr>
          <p:nvPr/>
        </p:nvSpPr>
        <p:spPr bwMode="auto">
          <a:xfrm>
            <a:off x="5902325" y="1035050"/>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endParaRPr>
          </a:p>
        </p:txBody>
      </p:sp>
      <p:sp>
        <p:nvSpPr>
          <p:cNvPr id="34947" name="Line 211"/>
          <p:cNvSpPr>
            <a:spLocks noChangeShapeType="1"/>
          </p:cNvSpPr>
          <p:nvPr/>
        </p:nvSpPr>
        <p:spPr bwMode="auto">
          <a:xfrm>
            <a:off x="5903913" y="2560638"/>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endParaRPr>
          </a:p>
        </p:txBody>
      </p:sp>
      <p:sp>
        <p:nvSpPr>
          <p:cNvPr id="34948" name="Line 212"/>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p:spPr>
        <p:txBody>
          <a:bodyPr wrap="none" anchor="ctr"/>
          <a:lstStyle/>
          <a:p>
            <a:endParaRPr lang="en-US">
              <a:latin typeface="Calibri" panose="020F0502020204030204" pitchFamily="34" charset="0"/>
            </a:endParaRPr>
          </a:p>
        </p:txBody>
      </p:sp>
      <p:sp>
        <p:nvSpPr>
          <p:cNvPr id="34949" name="Text Box 213"/>
          <p:cNvSpPr txBox="1">
            <a:spLocks noChangeArrowheads="1"/>
          </p:cNvSpPr>
          <p:nvPr/>
        </p:nvSpPr>
        <p:spPr bwMode="auto">
          <a:xfrm>
            <a:off x="6237982" y="1579563"/>
            <a:ext cx="316112" cy="369332"/>
          </a:xfrm>
          <a:prstGeom prst="rect">
            <a:avLst/>
          </a:prstGeom>
          <a:noFill/>
          <a:ln w="3175" algn="ctr">
            <a:noFill/>
            <a:miter lim="800000"/>
            <a:headEnd/>
            <a:tailEnd/>
          </a:ln>
        </p:spPr>
        <p:txBody>
          <a:bodyPr wrap="none">
            <a:spAutoFit/>
          </a:bodyPr>
          <a:lstStyle/>
          <a:p>
            <a:r>
              <a:rPr lang="en-US">
                <a:latin typeface="Calibri" panose="020F0502020204030204" pitchFamily="34" charset="0"/>
              </a:rPr>
              <a:t>V</a:t>
            </a:r>
          </a:p>
        </p:txBody>
      </p:sp>
      <p:sp>
        <p:nvSpPr>
          <p:cNvPr id="209112" name="Oval 216"/>
          <p:cNvSpPr>
            <a:spLocks noChangeArrowheads="1"/>
          </p:cNvSpPr>
          <p:nvPr/>
        </p:nvSpPr>
        <p:spPr bwMode="auto">
          <a:xfrm>
            <a:off x="3644492" y="3207545"/>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3" name="Oval 217"/>
          <p:cNvSpPr>
            <a:spLocks noChangeArrowheads="1"/>
          </p:cNvSpPr>
          <p:nvPr/>
        </p:nvSpPr>
        <p:spPr bwMode="auto">
          <a:xfrm>
            <a:off x="3880644" y="31781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4" name="Oval 218"/>
          <p:cNvSpPr>
            <a:spLocks noChangeArrowheads="1"/>
          </p:cNvSpPr>
          <p:nvPr/>
        </p:nvSpPr>
        <p:spPr bwMode="auto">
          <a:xfrm>
            <a:off x="4084637" y="316944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5" name="Oval 219"/>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6" name="Oval 220"/>
          <p:cNvSpPr>
            <a:spLocks noChangeArrowheads="1"/>
          </p:cNvSpPr>
          <p:nvPr/>
        </p:nvSpPr>
        <p:spPr bwMode="auto">
          <a:xfrm>
            <a:off x="4845844"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7" name="Oval 221"/>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8" name="Oval 222"/>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9" name="AutoShape 223"/>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endParaRPr>
          </a:p>
        </p:txBody>
      </p:sp>
      <p:sp>
        <p:nvSpPr>
          <p:cNvPr id="209120" name="AutoShape 224"/>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1" name="AutoShape 225"/>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2" name="AutoShape 226"/>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3" name="AutoShape 227"/>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4" name="AutoShape 228"/>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5" name="AutoShape 229"/>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28" name="Oval 19"/>
          <p:cNvSpPr>
            <a:spLocks noChangeArrowheads="1"/>
          </p:cNvSpPr>
          <p:nvPr/>
        </p:nvSpPr>
        <p:spPr bwMode="auto">
          <a:xfrm>
            <a:off x="280387" y="580089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33" name="Oval 24"/>
          <p:cNvSpPr>
            <a:spLocks noChangeArrowheads="1"/>
          </p:cNvSpPr>
          <p:nvPr/>
        </p:nvSpPr>
        <p:spPr bwMode="auto">
          <a:xfrm>
            <a:off x="184247" y="5572296"/>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5" name="Oval 26"/>
          <p:cNvSpPr>
            <a:spLocks noChangeArrowheads="1"/>
          </p:cNvSpPr>
          <p:nvPr/>
        </p:nvSpPr>
        <p:spPr bwMode="auto">
          <a:xfrm>
            <a:off x="2178147" y="586153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6" name="Oval 27"/>
          <p:cNvSpPr>
            <a:spLocks noChangeArrowheads="1"/>
          </p:cNvSpPr>
          <p:nvPr/>
        </p:nvSpPr>
        <p:spPr bwMode="auto">
          <a:xfrm>
            <a:off x="3056034" y="585121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7" name="Oval 117"/>
          <p:cNvSpPr>
            <a:spLocks noChangeArrowheads="1"/>
          </p:cNvSpPr>
          <p:nvPr/>
        </p:nvSpPr>
        <p:spPr bwMode="auto">
          <a:xfrm>
            <a:off x="558800" y="568690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0" name="Oval 120"/>
          <p:cNvSpPr>
            <a:spLocks noChangeArrowheads="1"/>
          </p:cNvSpPr>
          <p:nvPr/>
        </p:nvSpPr>
        <p:spPr bwMode="auto">
          <a:xfrm>
            <a:off x="1004190" y="557402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2" name="Oval 122"/>
          <p:cNvSpPr>
            <a:spLocks noChangeArrowheads="1"/>
          </p:cNvSpPr>
          <p:nvPr/>
        </p:nvSpPr>
        <p:spPr bwMode="auto">
          <a:xfrm>
            <a:off x="1153319" y="580279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3" name="Oval 123"/>
          <p:cNvSpPr>
            <a:spLocks noChangeArrowheads="1"/>
          </p:cNvSpPr>
          <p:nvPr/>
        </p:nvSpPr>
        <p:spPr bwMode="auto">
          <a:xfrm>
            <a:off x="1403352" y="559500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4" name="Oval 124"/>
          <p:cNvSpPr>
            <a:spLocks noChangeArrowheads="1"/>
          </p:cNvSpPr>
          <p:nvPr/>
        </p:nvSpPr>
        <p:spPr bwMode="auto">
          <a:xfrm>
            <a:off x="1509713" y="57318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5" name="Oval 125"/>
          <p:cNvSpPr>
            <a:spLocks noChangeArrowheads="1"/>
          </p:cNvSpPr>
          <p:nvPr/>
        </p:nvSpPr>
        <p:spPr bwMode="auto">
          <a:xfrm>
            <a:off x="1865312" y="576738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7" name="Oval 127"/>
          <p:cNvSpPr>
            <a:spLocks noChangeArrowheads="1"/>
          </p:cNvSpPr>
          <p:nvPr/>
        </p:nvSpPr>
        <p:spPr bwMode="auto">
          <a:xfrm>
            <a:off x="1960658" y="5594832"/>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9" name="Oval 129"/>
          <p:cNvSpPr>
            <a:spLocks noChangeArrowheads="1"/>
          </p:cNvSpPr>
          <p:nvPr/>
        </p:nvSpPr>
        <p:spPr bwMode="auto">
          <a:xfrm>
            <a:off x="2173384" y="565515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50" name="Oval 130"/>
          <p:cNvSpPr>
            <a:spLocks noChangeArrowheads="1"/>
          </p:cNvSpPr>
          <p:nvPr/>
        </p:nvSpPr>
        <p:spPr bwMode="auto">
          <a:xfrm>
            <a:off x="2346423" y="561515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52" name="Oval 132"/>
          <p:cNvSpPr>
            <a:spLocks noChangeArrowheads="1"/>
          </p:cNvSpPr>
          <p:nvPr/>
        </p:nvSpPr>
        <p:spPr bwMode="auto">
          <a:xfrm>
            <a:off x="749301" y="578660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53" name="Oval 133"/>
          <p:cNvSpPr>
            <a:spLocks noChangeArrowheads="1"/>
          </p:cNvSpPr>
          <p:nvPr/>
        </p:nvSpPr>
        <p:spPr bwMode="auto">
          <a:xfrm>
            <a:off x="2538509" y="5755169"/>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55" name="Oval 135"/>
          <p:cNvSpPr>
            <a:spLocks noChangeArrowheads="1"/>
          </p:cNvSpPr>
          <p:nvPr/>
        </p:nvSpPr>
        <p:spPr bwMode="auto">
          <a:xfrm>
            <a:off x="2735263" y="57831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57" name="Oval 137"/>
          <p:cNvSpPr>
            <a:spLocks noChangeArrowheads="1"/>
          </p:cNvSpPr>
          <p:nvPr/>
        </p:nvSpPr>
        <p:spPr bwMode="auto">
          <a:xfrm>
            <a:off x="3094038" y="565325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0" name="Oval 140"/>
          <p:cNvSpPr>
            <a:spLocks noChangeArrowheads="1"/>
          </p:cNvSpPr>
          <p:nvPr/>
        </p:nvSpPr>
        <p:spPr bwMode="auto">
          <a:xfrm>
            <a:off x="4084638" y="55886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3" name="Oval 143"/>
          <p:cNvSpPr>
            <a:spLocks noChangeArrowheads="1"/>
          </p:cNvSpPr>
          <p:nvPr/>
        </p:nvSpPr>
        <p:spPr bwMode="auto">
          <a:xfrm>
            <a:off x="5384006" y="56140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4" name="Oval 144"/>
          <p:cNvSpPr>
            <a:spLocks noChangeArrowheads="1"/>
          </p:cNvSpPr>
          <p:nvPr/>
        </p:nvSpPr>
        <p:spPr bwMode="auto">
          <a:xfrm>
            <a:off x="3622772" y="563911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65" name="Oval 145"/>
          <p:cNvSpPr>
            <a:spLocks noChangeArrowheads="1"/>
          </p:cNvSpPr>
          <p:nvPr/>
        </p:nvSpPr>
        <p:spPr bwMode="auto">
          <a:xfrm>
            <a:off x="4895851" y="569943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66" name="Oval 146"/>
          <p:cNvSpPr>
            <a:spLocks noChangeArrowheads="1"/>
          </p:cNvSpPr>
          <p:nvPr/>
        </p:nvSpPr>
        <p:spPr bwMode="auto">
          <a:xfrm>
            <a:off x="6173788" y="58366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68" name="Oval 148"/>
          <p:cNvSpPr>
            <a:spLocks noChangeArrowheads="1"/>
          </p:cNvSpPr>
          <p:nvPr/>
        </p:nvSpPr>
        <p:spPr bwMode="auto">
          <a:xfrm>
            <a:off x="3760980" y="567103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9" name="Oval 149"/>
          <p:cNvSpPr>
            <a:spLocks noChangeArrowheads="1"/>
          </p:cNvSpPr>
          <p:nvPr/>
        </p:nvSpPr>
        <p:spPr bwMode="auto">
          <a:xfrm>
            <a:off x="4284759" y="557560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0" name="Oval 150"/>
          <p:cNvSpPr>
            <a:spLocks noChangeArrowheads="1"/>
          </p:cNvSpPr>
          <p:nvPr/>
        </p:nvSpPr>
        <p:spPr bwMode="auto">
          <a:xfrm>
            <a:off x="3953669" y="56937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3" name="Oval 153"/>
          <p:cNvSpPr>
            <a:spLocks noChangeArrowheads="1"/>
          </p:cNvSpPr>
          <p:nvPr/>
        </p:nvSpPr>
        <p:spPr bwMode="auto">
          <a:xfrm>
            <a:off x="4591050" y="57175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74" name="Oval 154"/>
          <p:cNvSpPr>
            <a:spLocks noChangeArrowheads="1"/>
          </p:cNvSpPr>
          <p:nvPr/>
        </p:nvSpPr>
        <p:spPr bwMode="auto">
          <a:xfrm>
            <a:off x="4491037" y="56404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5" name="Oval 155"/>
          <p:cNvSpPr>
            <a:spLocks noChangeArrowheads="1"/>
          </p:cNvSpPr>
          <p:nvPr/>
        </p:nvSpPr>
        <p:spPr bwMode="auto">
          <a:xfrm>
            <a:off x="4904582" y="569943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79" name="Oval 159"/>
          <p:cNvSpPr>
            <a:spLocks noChangeArrowheads="1"/>
          </p:cNvSpPr>
          <p:nvPr/>
        </p:nvSpPr>
        <p:spPr bwMode="auto">
          <a:xfrm>
            <a:off x="5167313" y="5683731"/>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0" name="Oval 160"/>
          <p:cNvSpPr>
            <a:spLocks noChangeArrowheads="1"/>
          </p:cNvSpPr>
          <p:nvPr/>
        </p:nvSpPr>
        <p:spPr bwMode="auto">
          <a:xfrm>
            <a:off x="5119688" y="5594831"/>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81" name="Oval 161"/>
          <p:cNvSpPr>
            <a:spLocks noChangeArrowheads="1"/>
          </p:cNvSpPr>
          <p:nvPr/>
        </p:nvSpPr>
        <p:spPr bwMode="auto">
          <a:xfrm>
            <a:off x="5583334" y="5637524"/>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2" name="Oval 162"/>
          <p:cNvSpPr>
            <a:spLocks noChangeArrowheads="1"/>
          </p:cNvSpPr>
          <p:nvPr/>
        </p:nvSpPr>
        <p:spPr bwMode="auto">
          <a:xfrm>
            <a:off x="5431631" y="5620854"/>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84" name="Oval 164"/>
          <p:cNvSpPr>
            <a:spLocks noChangeArrowheads="1"/>
          </p:cNvSpPr>
          <p:nvPr/>
        </p:nvSpPr>
        <p:spPr bwMode="auto">
          <a:xfrm>
            <a:off x="5998150" y="5867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5" name="Oval 165"/>
          <p:cNvSpPr>
            <a:spLocks noChangeArrowheads="1"/>
          </p:cNvSpPr>
          <p:nvPr/>
        </p:nvSpPr>
        <p:spPr bwMode="auto">
          <a:xfrm>
            <a:off x="6403976" y="57961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86" name="Oval 166"/>
          <p:cNvSpPr>
            <a:spLocks noChangeArrowheads="1"/>
          </p:cNvSpPr>
          <p:nvPr/>
        </p:nvSpPr>
        <p:spPr bwMode="auto">
          <a:xfrm>
            <a:off x="7072313" y="556914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8" name="Oval 168"/>
          <p:cNvSpPr>
            <a:spLocks noChangeArrowheads="1"/>
          </p:cNvSpPr>
          <p:nvPr/>
        </p:nvSpPr>
        <p:spPr bwMode="auto">
          <a:xfrm>
            <a:off x="7826950" y="56075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89" name="Oval 169"/>
          <p:cNvSpPr>
            <a:spLocks noChangeArrowheads="1"/>
          </p:cNvSpPr>
          <p:nvPr/>
        </p:nvSpPr>
        <p:spPr bwMode="auto">
          <a:xfrm>
            <a:off x="8598473" y="55818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92" name="Oval 172"/>
          <p:cNvSpPr>
            <a:spLocks noChangeArrowheads="1"/>
          </p:cNvSpPr>
          <p:nvPr/>
        </p:nvSpPr>
        <p:spPr bwMode="auto">
          <a:xfrm>
            <a:off x="8341519" y="585472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93" name="Oval 173"/>
          <p:cNvSpPr>
            <a:spLocks noChangeArrowheads="1"/>
          </p:cNvSpPr>
          <p:nvPr/>
        </p:nvSpPr>
        <p:spPr bwMode="auto">
          <a:xfrm>
            <a:off x="6807199" y="5663091"/>
            <a:ext cx="131764"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95" name="Oval 175"/>
          <p:cNvSpPr>
            <a:spLocks noChangeArrowheads="1"/>
          </p:cNvSpPr>
          <p:nvPr/>
        </p:nvSpPr>
        <p:spPr bwMode="auto">
          <a:xfrm>
            <a:off x="7154863" y="574246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99" name="Oval 179"/>
          <p:cNvSpPr>
            <a:spLocks noChangeArrowheads="1"/>
          </p:cNvSpPr>
          <p:nvPr/>
        </p:nvSpPr>
        <p:spPr bwMode="auto">
          <a:xfrm>
            <a:off x="7469761" y="5772939"/>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00" name="Oval 180"/>
          <p:cNvSpPr>
            <a:spLocks noChangeArrowheads="1"/>
          </p:cNvSpPr>
          <p:nvPr/>
        </p:nvSpPr>
        <p:spPr bwMode="auto">
          <a:xfrm>
            <a:off x="7578641" y="56326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402" name="Oval 182"/>
          <p:cNvSpPr>
            <a:spLocks noChangeArrowheads="1"/>
          </p:cNvSpPr>
          <p:nvPr/>
        </p:nvSpPr>
        <p:spPr bwMode="auto">
          <a:xfrm>
            <a:off x="7908706" y="57545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404" name="Oval 184"/>
          <p:cNvSpPr>
            <a:spLocks noChangeArrowheads="1"/>
          </p:cNvSpPr>
          <p:nvPr/>
        </p:nvSpPr>
        <p:spPr bwMode="auto">
          <a:xfrm>
            <a:off x="8173244" y="5867569"/>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08" name="Oval 188"/>
          <p:cNvSpPr>
            <a:spLocks noChangeArrowheads="1"/>
          </p:cNvSpPr>
          <p:nvPr/>
        </p:nvSpPr>
        <p:spPr bwMode="auto">
          <a:xfrm>
            <a:off x="6700044" y="58807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09" name="Oval 189"/>
          <p:cNvSpPr>
            <a:spLocks noChangeArrowheads="1"/>
          </p:cNvSpPr>
          <p:nvPr/>
        </p:nvSpPr>
        <p:spPr bwMode="auto">
          <a:xfrm>
            <a:off x="8705057" y="576372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414" name="Oval 216"/>
          <p:cNvSpPr>
            <a:spLocks noChangeArrowheads="1"/>
          </p:cNvSpPr>
          <p:nvPr/>
        </p:nvSpPr>
        <p:spPr bwMode="auto">
          <a:xfrm>
            <a:off x="3849880" y="56830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5" name="Oval 217"/>
          <p:cNvSpPr>
            <a:spLocks noChangeArrowheads="1"/>
          </p:cNvSpPr>
          <p:nvPr/>
        </p:nvSpPr>
        <p:spPr bwMode="auto">
          <a:xfrm>
            <a:off x="4336353" y="3162299"/>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6" name="Oval 218"/>
          <p:cNvSpPr>
            <a:spLocks noChangeArrowheads="1"/>
          </p:cNvSpPr>
          <p:nvPr/>
        </p:nvSpPr>
        <p:spPr bwMode="auto">
          <a:xfrm>
            <a:off x="4204590" y="570102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17" name="Oval 219"/>
          <p:cNvSpPr>
            <a:spLocks noChangeArrowheads="1"/>
          </p:cNvSpPr>
          <p:nvPr/>
        </p:nvSpPr>
        <p:spPr bwMode="auto">
          <a:xfrm>
            <a:off x="4677762" y="3157537"/>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8" name="Oval 220"/>
          <p:cNvSpPr>
            <a:spLocks noChangeArrowheads="1"/>
          </p:cNvSpPr>
          <p:nvPr/>
        </p:nvSpPr>
        <p:spPr bwMode="auto">
          <a:xfrm>
            <a:off x="4747418" y="5700229"/>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19" name="Oval 221"/>
          <p:cNvSpPr>
            <a:spLocks noChangeArrowheads="1"/>
          </p:cNvSpPr>
          <p:nvPr/>
        </p:nvSpPr>
        <p:spPr bwMode="auto">
          <a:xfrm>
            <a:off x="5478558" y="32210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20" name="Oval 222"/>
          <p:cNvSpPr>
            <a:spLocks noChangeArrowheads="1"/>
          </p:cNvSpPr>
          <p:nvPr/>
        </p:nvSpPr>
        <p:spPr bwMode="auto">
          <a:xfrm>
            <a:off x="5269105" y="567897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22" name="Freeform 214"/>
          <p:cNvSpPr>
            <a:spLocks/>
          </p:cNvSpPr>
          <p:nvPr/>
        </p:nvSpPr>
        <p:spPr bwMode="auto">
          <a:xfrm>
            <a:off x="7868444" y="1924000"/>
            <a:ext cx="981869" cy="184768"/>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 name="connsiteX0" fmla="*/ 0 w 10000"/>
              <a:gd name="connsiteY0" fmla="*/ 358 h 3988"/>
              <a:gd name="connsiteX1" fmla="*/ 1919 w 10000"/>
              <a:gd name="connsiteY1" fmla="*/ 215 h 3988"/>
              <a:gd name="connsiteX2" fmla="*/ 4177 w 10000"/>
              <a:gd name="connsiteY2" fmla="*/ 311 h 3988"/>
              <a:gd name="connsiteX3" fmla="*/ 4919 w 10000"/>
              <a:gd name="connsiteY3" fmla="*/ 3975 h 3988"/>
              <a:gd name="connsiteX4" fmla="*/ 6432 w 10000"/>
              <a:gd name="connsiteY4" fmla="*/ 1535 h 3988"/>
              <a:gd name="connsiteX5" fmla="*/ 7459 w 10000"/>
              <a:gd name="connsiteY5" fmla="*/ 760 h 3988"/>
              <a:gd name="connsiteX6" fmla="*/ 10000 w 10000"/>
              <a:gd name="connsiteY6" fmla="*/ 387 h 3988"/>
              <a:gd name="connsiteX0" fmla="*/ 0 w 10000"/>
              <a:gd name="connsiteY0" fmla="*/ 766 h 9869"/>
              <a:gd name="connsiteX1" fmla="*/ 4177 w 10000"/>
              <a:gd name="connsiteY1" fmla="*/ 648 h 9869"/>
              <a:gd name="connsiteX2" fmla="*/ 4919 w 10000"/>
              <a:gd name="connsiteY2" fmla="*/ 9835 h 9869"/>
              <a:gd name="connsiteX3" fmla="*/ 6432 w 10000"/>
              <a:gd name="connsiteY3" fmla="*/ 3717 h 9869"/>
              <a:gd name="connsiteX4" fmla="*/ 7459 w 10000"/>
              <a:gd name="connsiteY4" fmla="*/ 1774 h 9869"/>
              <a:gd name="connsiteX5" fmla="*/ 10000 w 10000"/>
              <a:gd name="connsiteY5" fmla="*/ 838 h 9869"/>
              <a:gd name="connsiteX0" fmla="*/ 0 w 5823"/>
              <a:gd name="connsiteY0" fmla="*/ 0 h 9344"/>
              <a:gd name="connsiteX1" fmla="*/ 742 w 5823"/>
              <a:gd name="connsiteY1" fmla="*/ 9309 h 9344"/>
              <a:gd name="connsiteX2" fmla="*/ 2255 w 5823"/>
              <a:gd name="connsiteY2" fmla="*/ 3109 h 9344"/>
              <a:gd name="connsiteX3" fmla="*/ 3282 w 5823"/>
              <a:gd name="connsiteY3" fmla="*/ 1141 h 9344"/>
              <a:gd name="connsiteX4" fmla="*/ 5823 w 5823"/>
              <a:gd name="connsiteY4" fmla="*/ 192 h 9344"/>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1630"/>
              <a:gd name="connsiteX1" fmla="*/ 1274 w 10000"/>
              <a:gd name="connsiteY1" fmla="*/ 9963 h 11630"/>
              <a:gd name="connsiteX2" fmla="*/ 3873 w 10000"/>
              <a:gd name="connsiteY2" fmla="*/ 3327 h 11630"/>
              <a:gd name="connsiteX3" fmla="*/ 5636 w 10000"/>
              <a:gd name="connsiteY3" fmla="*/ 1221 h 11630"/>
              <a:gd name="connsiteX4" fmla="*/ 10000 w 10000"/>
              <a:gd name="connsiteY4" fmla="*/ 205 h 11630"/>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9916"/>
              <a:gd name="connsiteY0" fmla="*/ 2645 h 9758"/>
              <a:gd name="connsiteX1" fmla="*/ 1190 w 9916"/>
              <a:gd name="connsiteY1" fmla="*/ 9758 h 9758"/>
              <a:gd name="connsiteX2" fmla="*/ 3789 w 9916"/>
              <a:gd name="connsiteY2" fmla="*/ 3122 h 9758"/>
              <a:gd name="connsiteX3" fmla="*/ 5552 w 9916"/>
              <a:gd name="connsiteY3" fmla="*/ 1016 h 9758"/>
              <a:gd name="connsiteX4" fmla="*/ 9916 w 9916"/>
              <a:gd name="connsiteY4" fmla="*/ 0 h 9758"/>
              <a:gd name="connsiteX0" fmla="*/ 0 w 10000"/>
              <a:gd name="connsiteY0" fmla="*/ 2711 h 10001"/>
              <a:gd name="connsiteX1" fmla="*/ 1200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000"/>
              <a:gd name="connsiteY0" fmla="*/ 2711 h 10001"/>
              <a:gd name="connsiteX1" fmla="*/ 1036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187"/>
              <a:gd name="connsiteY0" fmla="*/ 2711 h 10001"/>
              <a:gd name="connsiteX1" fmla="*/ 1223 w 10187"/>
              <a:gd name="connsiteY1" fmla="*/ 10000 h 10001"/>
              <a:gd name="connsiteX2" fmla="*/ 3610 w 10187"/>
              <a:gd name="connsiteY2" fmla="*/ 2366 h 10001"/>
              <a:gd name="connsiteX3" fmla="*/ 5786 w 10187"/>
              <a:gd name="connsiteY3" fmla="*/ 1041 h 10001"/>
              <a:gd name="connsiteX4" fmla="*/ 10187 w 10187"/>
              <a:gd name="connsiteY4" fmla="*/ 0 h 10001"/>
              <a:gd name="connsiteX0" fmla="*/ 0 w 10070"/>
              <a:gd name="connsiteY0" fmla="*/ 2433 h 10000"/>
              <a:gd name="connsiteX1" fmla="*/ 1106 w 10070"/>
              <a:gd name="connsiteY1" fmla="*/ 10000 h 10000"/>
              <a:gd name="connsiteX2" fmla="*/ 3493 w 10070"/>
              <a:gd name="connsiteY2" fmla="*/ 2366 h 10000"/>
              <a:gd name="connsiteX3" fmla="*/ 5669 w 10070"/>
              <a:gd name="connsiteY3" fmla="*/ 1041 h 10000"/>
              <a:gd name="connsiteX4" fmla="*/ 10070 w 10070"/>
              <a:gd name="connsiteY4" fmla="*/ 0 h 10000"/>
              <a:gd name="connsiteX0" fmla="*/ 0 w 10070"/>
              <a:gd name="connsiteY0" fmla="*/ 2433 h 10034"/>
              <a:gd name="connsiteX1" fmla="*/ 1106 w 10070"/>
              <a:gd name="connsiteY1" fmla="*/ 10000 h 10034"/>
              <a:gd name="connsiteX2" fmla="*/ 3966 w 10070"/>
              <a:gd name="connsiteY2" fmla="*/ 5052 h 10034"/>
              <a:gd name="connsiteX3" fmla="*/ 5669 w 10070"/>
              <a:gd name="connsiteY3" fmla="*/ 1041 h 10034"/>
              <a:gd name="connsiteX4" fmla="*/ 10070 w 10070"/>
              <a:gd name="connsiteY4" fmla="*/ 0 h 10034"/>
              <a:gd name="connsiteX0" fmla="*/ 0 w 10070"/>
              <a:gd name="connsiteY0" fmla="*/ 2433 h 10923"/>
              <a:gd name="connsiteX1" fmla="*/ 1579 w 10070"/>
              <a:gd name="connsiteY1" fmla="*/ 10895 h 10923"/>
              <a:gd name="connsiteX2" fmla="*/ 3966 w 10070"/>
              <a:gd name="connsiteY2" fmla="*/ 5052 h 10923"/>
              <a:gd name="connsiteX3" fmla="*/ 5669 w 10070"/>
              <a:gd name="connsiteY3" fmla="*/ 1041 h 10923"/>
              <a:gd name="connsiteX4" fmla="*/ 10070 w 10070"/>
              <a:gd name="connsiteY4" fmla="*/ 0 h 10923"/>
              <a:gd name="connsiteX0" fmla="*/ 0 w 10070"/>
              <a:gd name="connsiteY0" fmla="*/ 2433 h 10922"/>
              <a:gd name="connsiteX1" fmla="*/ 1579 w 10070"/>
              <a:gd name="connsiteY1" fmla="*/ 10895 h 10922"/>
              <a:gd name="connsiteX2" fmla="*/ 3966 w 10070"/>
              <a:gd name="connsiteY2" fmla="*/ 5052 h 10922"/>
              <a:gd name="connsiteX3" fmla="*/ 6448 w 10070"/>
              <a:gd name="connsiteY3" fmla="*/ 3056 h 10922"/>
              <a:gd name="connsiteX4" fmla="*/ 10070 w 10070"/>
              <a:gd name="connsiteY4" fmla="*/ 0 h 10922"/>
              <a:gd name="connsiteX0" fmla="*/ 0 w 11350"/>
              <a:gd name="connsiteY0" fmla="*/ 195 h 8684"/>
              <a:gd name="connsiteX1" fmla="*/ 1579 w 11350"/>
              <a:gd name="connsiteY1" fmla="*/ 8657 h 8684"/>
              <a:gd name="connsiteX2" fmla="*/ 3966 w 11350"/>
              <a:gd name="connsiteY2" fmla="*/ 2814 h 8684"/>
              <a:gd name="connsiteX3" fmla="*/ 6448 w 11350"/>
              <a:gd name="connsiteY3" fmla="*/ 818 h 8684"/>
              <a:gd name="connsiteX4" fmla="*/ 11350 w 11350"/>
              <a:gd name="connsiteY4" fmla="*/ 0 h 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 h="8684">
                <a:moveTo>
                  <a:pt x="0" y="195"/>
                </a:moveTo>
                <a:cubicBezTo>
                  <a:pt x="572" y="5282"/>
                  <a:pt x="918" y="8221"/>
                  <a:pt x="1579" y="8657"/>
                </a:cubicBezTo>
                <a:cubicBezTo>
                  <a:pt x="2240" y="9094"/>
                  <a:pt x="3154" y="4121"/>
                  <a:pt x="3966" y="2814"/>
                </a:cubicBezTo>
                <a:cubicBezTo>
                  <a:pt x="4778" y="1507"/>
                  <a:pt x="5419" y="1350"/>
                  <a:pt x="6448" y="818"/>
                </a:cubicBezTo>
                <a:cubicBezTo>
                  <a:pt x="7479" y="285"/>
                  <a:pt x="10508" y="268"/>
                  <a:pt x="11350" y="0"/>
                </a:cubicBezTo>
              </a:path>
            </a:pathLst>
          </a:custGeom>
          <a:noFill/>
          <a:ln w="57150">
            <a:solidFill>
              <a:schemeClr val="bg1"/>
            </a:solidFill>
            <a:round/>
            <a:headEnd/>
            <a:tailEnd/>
          </a:ln>
        </p:spPr>
        <p:txBody>
          <a:bodyPr wrap="none" anchor="ctr"/>
          <a:lstStyle/>
          <a:p>
            <a:endParaRPr lang="en-US">
              <a:latin typeface="Calibri" panose="020F0502020204030204" pitchFamily="34" charset="0"/>
            </a:endParaRPr>
          </a:p>
        </p:txBody>
      </p:sp>
      <p:sp>
        <p:nvSpPr>
          <p:cNvPr id="423" name="AutoShape 228"/>
          <p:cNvSpPr>
            <a:spLocks noChangeArrowheads="1"/>
          </p:cNvSpPr>
          <p:nvPr/>
        </p:nvSpPr>
        <p:spPr bwMode="auto">
          <a:xfrm rot="16200000">
            <a:off x="4496211" y="620395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424" name="AutoShape 201"/>
          <p:cNvSpPr>
            <a:spLocks noChangeArrowheads="1"/>
          </p:cNvSpPr>
          <p:nvPr/>
        </p:nvSpPr>
        <p:spPr bwMode="auto">
          <a:xfrm rot="27000000">
            <a:off x="4497358" y="620395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cxnSp>
        <p:nvCxnSpPr>
          <p:cNvPr id="7" name="Straight Connector 6"/>
          <p:cNvCxnSpPr/>
          <p:nvPr/>
        </p:nvCxnSpPr>
        <p:spPr bwMode="auto">
          <a:xfrm>
            <a:off x="0" y="4025890"/>
            <a:ext cx="914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27" name="Straight Connector 426"/>
          <p:cNvCxnSpPr>
            <a:stCxn id="208898" idx="1"/>
            <a:endCxn id="208898" idx="3"/>
          </p:cNvCxnSpPr>
          <p:nvPr/>
        </p:nvCxnSpPr>
        <p:spPr bwMode="auto">
          <a:xfrm>
            <a:off x="136525" y="4510882"/>
            <a:ext cx="8902700" cy="0"/>
          </a:xfrm>
          <a:prstGeom prst="line">
            <a:avLst/>
          </a:prstGeom>
          <a:solidFill>
            <a:schemeClr val="accent1"/>
          </a:solidFill>
          <a:ln w="9525" cap="flat" cmpd="sng" algn="ctr">
            <a:solidFill>
              <a:srgbClr val="000000"/>
            </a:solidFill>
            <a:prstDash val="dash"/>
            <a:round/>
            <a:headEnd type="none" w="med" len="med"/>
            <a:tailEnd type="none" w="med" len="med"/>
          </a:ln>
          <a:effectLst/>
        </p:spPr>
      </p:cxnSp>
      <p:grpSp>
        <p:nvGrpSpPr>
          <p:cNvPr id="2" name="Group 28"/>
          <p:cNvGrpSpPr>
            <a:grpSpLocks/>
          </p:cNvGrpSpPr>
          <p:nvPr/>
        </p:nvGrpSpPr>
        <p:grpSpPr bwMode="auto">
          <a:xfrm>
            <a:off x="-3432032" y="3685805"/>
            <a:ext cx="3394075" cy="698500"/>
            <a:chOff x="1722" y="11792"/>
            <a:chExt cx="3025" cy="772"/>
          </a:xfrm>
        </p:grpSpPr>
        <p:grpSp>
          <p:nvGrpSpPr>
            <p:cNvPr id="34984" name="Group 29"/>
            <p:cNvGrpSpPr>
              <a:grpSpLocks/>
            </p:cNvGrpSpPr>
            <p:nvPr/>
          </p:nvGrpSpPr>
          <p:grpSpPr bwMode="auto">
            <a:xfrm>
              <a:off x="2011" y="11792"/>
              <a:ext cx="2736" cy="772"/>
              <a:chOff x="2011" y="11792"/>
              <a:chExt cx="2736" cy="772"/>
            </a:xfrm>
          </p:grpSpPr>
          <p:sp>
            <p:nvSpPr>
              <p:cNvPr id="208926" name="Freeform 30"/>
              <p:cNvSpPr>
                <a:spLocks/>
              </p:cNvSpPr>
              <p:nvPr/>
            </p:nvSpPr>
            <p:spPr bwMode="auto">
              <a:xfrm>
                <a:off x="2011" y="11792"/>
                <a:ext cx="2736" cy="768"/>
              </a:xfrm>
              <a:custGeom>
                <a:avLst/>
                <a:gdLst/>
                <a:ahLst/>
                <a:cxnLst>
                  <a:cxn ang="0">
                    <a:pos x="0" y="1218"/>
                  </a:cxn>
                  <a:cxn ang="0">
                    <a:pos x="1776" y="786"/>
                  </a:cxn>
                  <a:cxn ang="0">
                    <a:pos x="4028" y="0"/>
                  </a:cxn>
                  <a:cxn ang="0">
                    <a:pos x="6336" y="786"/>
                  </a:cxn>
                  <a:cxn ang="0">
                    <a:pos x="8112" y="1218"/>
                  </a:cxn>
                  <a:cxn ang="0">
                    <a:pos x="6339" y="1648"/>
                  </a:cxn>
                  <a:cxn ang="0">
                    <a:pos x="4028" y="2428"/>
                  </a:cxn>
                  <a:cxn ang="0">
                    <a:pos x="1776" y="1650"/>
                  </a:cxn>
                  <a:cxn ang="0">
                    <a:pos x="0" y="1218"/>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w="9525">
                <a:noFill/>
                <a:round/>
                <a:headEnd/>
                <a:tailEnd/>
              </a:ln>
              <a:effectLst>
                <a:outerShdw dist="35921" dir="2700000" algn="ctr" rotWithShape="0">
                  <a:srgbClr val="808080">
                    <a:alpha val="50000"/>
                  </a:srgbClr>
                </a:outerShdw>
              </a:effectLst>
            </p:spPr>
            <p:txBody>
              <a:bodyPr vert="wordArtVert" lIns="28800" tIns="18000" anchor="ctr" anchorCtr="0">
                <a:noAutofit/>
              </a:bodyPr>
              <a:lstStyle/>
              <a:p>
                <a:pPr>
                  <a:defRPr/>
                </a:pPr>
                <a:endParaRPr lang="en-US">
                  <a:latin typeface="Arial" pitchFamily="34" charset="0"/>
                </a:endParaRPr>
              </a:p>
            </p:txBody>
          </p:sp>
          <p:sp>
            <p:nvSpPr>
              <p:cNvPr id="208927" name="Oval 31"/>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8" name="Oval 32"/>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9" name="Oval 33"/>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0" name="Oval 34"/>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1" name="Oval 35"/>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2" name="Oval 36"/>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3" name="Oval 37"/>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4" name="Oval 38"/>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5" name="Oval 39"/>
              <p:cNvSpPr>
                <a:spLocks noChangeAspect="1" noChangeArrowheads="1"/>
              </p:cNvSpPr>
              <p:nvPr/>
            </p:nvSpPr>
            <p:spPr bwMode="auto">
              <a:xfrm>
                <a:off x="3290" y="118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6" name="Oval 40"/>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7" name="Oval 41"/>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38" name="Oval 42"/>
              <p:cNvSpPr>
                <a:spLocks noChangeAspect="1" noChangeArrowheads="1"/>
              </p:cNvSpPr>
              <p:nvPr/>
            </p:nvSpPr>
            <p:spPr bwMode="auto">
              <a:xfrm>
                <a:off x="2772"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9" name="Oval 43"/>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0" name="Oval 44"/>
              <p:cNvSpPr>
                <a:spLocks noChangeAspect="1" noChangeArrowheads="1"/>
              </p:cNvSpPr>
              <p:nvPr/>
            </p:nvSpPr>
            <p:spPr bwMode="auto">
              <a:xfrm>
                <a:off x="2707"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1" name="Oval 45"/>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2" name="Oval 46"/>
              <p:cNvSpPr>
                <a:spLocks noChangeAspect="1" noChangeArrowheads="1"/>
              </p:cNvSpPr>
              <p:nvPr/>
            </p:nvSpPr>
            <p:spPr bwMode="auto">
              <a:xfrm>
                <a:off x="3031"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3" name="Oval 47"/>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4" name="Oval 48"/>
              <p:cNvSpPr>
                <a:spLocks noChangeAspect="1" noChangeArrowheads="1"/>
              </p:cNvSpPr>
              <p:nvPr/>
            </p:nvSpPr>
            <p:spPr bwMode="auto">
              <a:xfrm>
                <a:off x="3242"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5" name="Oval 49"/>
              <p:cNvSpPr>
                <a:spLocks noChangeAspect="1" noChangeArrowheads="1"/>
              </p:cNvSpPr>
              <p:nvPr/>
            </p:nvSpPr>
            <p:spPr bwMode="auto">
              <a:xfrm>
                <a:off x="3242"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6" name="Oval 50"/>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7" name="Oval 51"/>
              <p:cNvSpPr>
                <a:spLocks noChangeAspect="1" noChangeArrowheads="1"/>
              </p:cNvSpPr>
              <p:nvPr/>
            </p:nvSpPr>
            <p:spPr bwMode="auto">
              <a:xfrm>
                <a:off x="2217"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8" name="Oval 52"/>
              <p:cNvSpPr>
                <a:spLocks noChangeAspect="1" noChangeArrowheads="1"/>
              </p:cNvSpPr>
              <p:nvPr/>
            </p:nvSpPr>
            <p:spPr bwMode="auto">
              <a:xfrm>
                <a:off x="277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9" name="Oval 53"/>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50" name="Oval 54"/>
              <p:cNvSpPr>
                <a:spLocks noChangeAspect="1" noChangeArrowheads="1"/>
              </p:cNvSpPr>
              <p:nvPr/>
            </p:nvSpPr>
            <p:spPr bwMode="auto">
              <a:xfrm>
                <a:off x="2983"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1" name="Oval 55"/>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2" name="Oval 56"/>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3" name="Oval 57"/>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4" name="Oval 58"/>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5" name="Oval 59"/>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6" name="Oval 60"/>
              <p:cNvSpPr>
                <a:spLocks noChangeAspect="1" noChangeArrowheads="1"/>
              </p:cNvSpPr>
              <p:nvPr/>
            </p:nvSpPr>
            <p:spPr bwMode="auto">
              <a:xfrm>
                <a:off x="2335" y="12125"/>
                <a:ext cx="76"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7" name="Oval 61"/>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8" name="Oval 62"/>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9" name="Oval 63"/>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0" name="Oval 64"/>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1" name="Oval 65"/>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2" name="Oval 66"/>
              <p:cNvSpPr>
                <a:spLocks noChangeAspect="1" noChangeArrowheads="1"/>
              </p:cNvSpPr>
              <p:nvPr/>
            </p:nvSpPr>
            <p:spPr bwMode="auto">
              <a:xfrm>
                <a:off x="3290"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3" name="Oval 67"/>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4" name="Oval 68"/>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5" name="Oval 69"/>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6" name="Oval 70"/>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7" name="Oval 71"/>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8" name="Oval 72"/>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9" name="Oval 73"/>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0" name="Oval 74"/>
              <p:cNvSpPr>
                <a:spLocks noChangeAspect="1" noChangeArrowheads="1"/>
              </p:cNvSpPr>
              <p:nvPr/>
            </p:nvSpPr>
            <p:spPr bwMode="auto">
              <a:xfrm flipH="1">
                <a:off x="3825"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1" name="Oval 75"/>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2" name="Oval 76"/>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3" name="Oval 77"/>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4" name="Oval 78"/>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5" name="Oval 79"/>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6" name="Oval 80"/>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7" name="Oval 81"/>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8" name="Oval 82"/>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79" name="Oval 83"/>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0" name="Oval 84"/>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1" name="Oval 85"/>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2" name="Oval 86"/>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3" name="Oval 87"/>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4" name="Oval 88"/>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5" name="Oval 89"/>
              <p:cNvSpPr>
                <a:spLocks noChangeAspect="1" noChangeArrowheads="1"/>
              </p:cNvSpPr>
              <p:nvPr/>
            </p:nvSpPr>
            <p:spPr bwMode="auto">
              <a:xfrm flipH="1">
                <a:off x="3355" y="1232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6" name="Oval 90"/>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7" name="Oval 91"/>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8" name="Oval 92"/>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9" name="Oval 93"/>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0" name="Oval 94"/>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1" name="Oval 95"/>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2" name="Oval 96"/>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3" name="Oval 97"/>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4" name="Oval 98"/>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5" name="Oval 99"/>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6" name="Oval 100"/>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7" name="Oval 101"/>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8" name="Oval 102"/>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9" name="Oval 103"/>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0" name="Oval 104"/>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1" name="Oval 105"/>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2" name="Oval 106"/>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3" name="Oval 107"/>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grpSp>
        <p:grpSp>
          <p:nvGrpSpPr>
            <p:cNvPr id="34985" name="Group 108"/>
            <p:cNvGrpSpPr>
              <a:grpSpLocks/>
            </p:cNvGrpSpPr>
            <p:nvPr/>
          </p:nvGrpSpPr>
          <p:grpSpPr bwMode="auto">
            <a:xfrm>
              <a:off x="1722" y="11818"/>
              <a:ext cx="1200" cy="720"/>
              <a:chOff x="138" y="6320"/>
              <a:chExt cx="1200" cy="720"/>
            </a:xfrm>
          </p:grpSpPr>
          <p:grpSp>
            <p:nvGrpSpPr>
              <p:cNvPr id="34986" name="Group 109"/>
              <p:cNvGrpSpPr>
                <a:grpSpLocks/>
              </p:cNvGrpSpPr>
              <p:nvPr/>
            </p:nvGrpSpPr>
            <p:grpSpPr bwMode="auto">
              <a:xfrm>
                <a:off x="138" y="6320"/>
                <a:ext cx="1200" cy="192"/>
                <a:chOff x="138" y="6320"/>
                <a:chExt cx="1200" cy="192"/>
              </a:xfrm>
            </p:grpSpPr>
            <p:sp>
              <p:nvSpPr>
                <p:cNvPr id="34991" name="Line 110"/>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2" name="Line 111"/>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3" name="Line 112"/>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nvGrpSpPr>
              <p:cNvPr id="34987" name="Group 113"/>
              <p:cNvGrpSpPr>
                <a:grpSpLocks/>
              </p:cNvGrpSpPr>
              <p:nvPr/>
            </p:nvGrpSpPr>
            <p:grpSpPr bwMode="auto">
              <a:xfrm flipV="1">
                <a:off x="138" y="6848"/>
                <a:ext cx="1200" cy="192"/>
                <a:chOff x="138" y="6320"/>
                <a:chExt cx="1200" cy="192"/>
              </a:xfrm>
            </p:grpSpPr>
            <p:sp>
              <p:nvSpPr>
                <p:cNvPr id="34988" name="Line 114"/>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89" name="Line 115"/>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0" name="Line 116"/>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grpSp>
      <p:sp>
        <p:nvSpPr>
          <p:cNvPr id="28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rPr>
              <a:t>Animation by Rhodri Jones (CERN)</a:t>
            </a:r>
          </a:p>
        </p:txBody>
      </p:sp>
      <p:sp>
        <p:nvSpPr>
          <p:cNvPr id="292" name="Text Box 226"/>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Principle of Signal Generation of a BPMs: off-center Beam </a:t>
            </a:r>
          </a:p>
        </p:txBody>
      </p:sp>
      <p:sp>
        <p:nvSpPr>
          <p:cNvPr id="290" name="Text Box 229"/>
          <p:cNvSpPr txBox="1">
            <a:spLocks noChangeArrowheads="1"/>
          </p:cNvSpPr>
          <p:nvPr/>
        </p:nvSpPr>
        <p:spPr bwMode="auto">
          <a:xfrm>
            <a:off x="179388" y="960485"/>
            <a:ext cx="4427537"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The image current at the wall is    </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monitored on a high frequency basis</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i.e. ac-part given by the bunched beam.</a:t>
            </a:r>
          </a:p>
        </p:txBody>
      </p:sp>
    </p:spTree>
    <p:extLst>
      <p:ext uri="{BB962C8B-B14F-4D97-AF65-F5344CB8AC3E}">
        <p14:creationId xmlns:p14="http://schemas.microsoft.com/office/powerpoint/2010/main" val="2502207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nodeType="clickEffect">
                                  <p:stCondLst>
                                    <p:cond delay="0"/>
                                  </p:stCondLst>
                                  <p:childTnLst>
                                    <p:animMotion origin="layout" path="M -2.22222E-6 1.11111E-6 L 0.67327 1.11111E-6 " pathEditMode="relative" rAng="0" ptsTypes="AA">
                                      <p:cBhvr>
                                        <p:cTn id="6" dur="9500" fill="hold"/>
                                        <p:tgtEl>
                                          <p:spTgt spid="2"/>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208920"/>
                                        </p:tgtEl>
                                        <p:attrNameLst>
                                          <p:attrName>ppt_x</p:attrName>
                                          <p:attrName>ppt_y</p:attrName>
                                        </p:attrNameLst>
                                      </p:cBhvr>
                                      <p:rCtr x="1" y="-21"/>
                                    </p:animMotion>
                                  </p:childTnLst>
                                </p:cTn>
                              </p:par>
                              <p:par>
                                <p:cTn id="9" presetID="64" presetClass="path" presetSubtype="0" fill="hold" grpId="0" nodeType="withEffect">
                                  <p:stCondLst>
                                    <p:cond delay="400"/>
                                  </p:stCondLst>
                                  <p:childTnLst>
                                    <p:animMotion origin="layout" path="M -0.00052 0.04097 L 0.00052 3.33333E-6 " pathEditMode="relative" rAng="0" ptsTypes="AA">
                                      <p:cBhvr>
                                        <p:cTn id="10" dur="2000" spd="-100000" fill="hold"/>
                                        <p:tgtEl>
                                          <p:spTgt spid="333"/>
                                        </p:tgtEl>
                                        <p:attrNameLst>
                                          <p:attrName>ppt_x</p:attrName>
                                          <p:attrName>ppt_y</p:attrName>
                                        </p:attrNameLst>
                                      </p:cBhvr>
                                      <p:rCtr x="52" y="-2060"/>
                                    </p:animMotion>
                                  </p:childTnLst>
                                </p:cTn>
                              </p:par>
                              <p:par>
                                <p:cTn id="11" presetID="42" presetClass="path" presetSubtype="0" accel="50000" decel="50000" fill="hold" grpId="0" nodeType="withEffect">
                                  <p:stCondLst>
                                    <p:cond delay="600"/>
                                  </p:stCondLst>
                                  <p:childTnLst>
                                    <p:animMotion origin="layout" path="M 4.16667E-6 4.44444E-6 L 4.16667E-6 0.03333 " pathEditMode="relative" rAng="0" ptsTypes="AA">
                                      <p:cBhvr>
                                        <p:cTn id="12" dur="2000" fill="hold"/>
                                        <p:tgtEl>
                                          <p:spTgt spid="208915"/>
                                        </p:tgtEl>
                                        <p:attrNameLst>
                                          <p:attrName>ppt_x</p:attrName>
                                          <p:attrName>ppt_y</p:attrName>
                                        </p:attrNameLst>
                                      </p:cBhvr>
                                      <p:rCtr x="0" y="17"/>
                                    </p:animMotion>
                                  </p:childTnLst>
                                </p:cTn>
                              </p:par>
                              <p:par>
                                <p:cTn id="13" presetID="42" presetClass="path" presetSubtype="0" accel="50000" decel="50000" fill="hold" grpId="0" nodeType="withEffect">
                                  <p:stCondLst>
                                    <p:cond delay="600"/>
                                  </p:stCondLst>
                                  <p:childTnLst>
                                    <p:animMotion origin="layout" path="M -8.33333E-7 -0.03333 L -8.33333E-7 -2.59259E-6 " pathEditMode="relative" rAng="0" ptsTypes="AA">
                                      <p:cBhvr>
                                        <p:cTn id="14" dur="2000" spd="-100000" fill="hold"/>
                                        <p:tgtEl>
                                          <p:spTgt spid="328"/>
                                        </p:tgtEl>
                                        <p:attrNameLst>
                                          <p:attrName>ppt_x</p:attrName>
                                          <p:attrName>ppt_y</p:attrName>
                                        </p:attrNameLst>
                                      </p:cBhvr>
                                      <p:rCtr x="0" y="1667"/>
                                    </p:animMotion>
                                  </p:childTnLst>
                                </p:cTn>
                              </p:par>
                              <p:par>
                                <p:cTn id="15" presetID="42" presetClass="path" presetSubtype="0" accel="50000" decel="50000" fill="hold" grpId="0" nodeType="withEffect">
                                  <p:stCondLst>
                                    <p:cond delay="800"/>
                                  </p:stCondLst>
                                  <p:childTnLst>
                                    <p:animMotion origin="layout" path="M -2.5E-6 1.85185E-6 L -0.00052 0.01528 " pathEditMode="relative" rAng="0" ptsTypes="AA">
                                      <p:cBhvr>
                                        <p:cTn id="16" dur="2000" fill="hold"/>
                                        <p:tgtEl>
                                          <p:spTgt spid="209014"/>
                                        </p:tgtEl>
                                        <p:attrNameLst>
                                          <p:attrName>ppt_x</p:attrName>
                                          <p:attrName>ppt_y</p:attrName>
                                        </p:attrNameLst>
                                      </p:cBhvr>
                                      <p:rCtr x="0" y="8"/>
                                    </p:animMotion>
                                  </p:childTnLst>
                                </p:cTn>
                              </p:par>
                              <p:par>
                                <p:cTn id="17" presetID="64" presetClass="path" presetSubtype="0" fill="hold" grpId="0" nodeType="withEffect">
                                  <p:stCondLst>
                                    <p:cond delay="1000"/>
                                  </p:stCondLst>
                                  <p:childTnLst>
                                    <p:animMotion origin="layout" path="M -3.61111E-6 4.07407E-6 L -3.61111E-6 -0.02431 " pathEditMode="relative" rAng="0" ptsTypes="AA">
                                      <p:cBhvr>
                                        <p:cTn id="18" dur="2000" fill="hold"/>
                                        <p:tgtEl>
                                          <p:spTgt spid="209013"/>
                                        </p:tgtEl>
                                        <p:attrNameLst>
                                          <p:attrName>ppt_x</p:attrName>
                                          <p:attrName>ppt_y</p:attrName>
                                        </p:attrNameLst>
                                      </p:cBhvr>
                                      <p:rCtr x="0" y="-12"/>
                                    </p:animMotion>
                                  </p:childTnLst>
                                </p:cTn>
                              </p:par>
                              <p:par>
                                <p:cTn id="19" presetID="64" presetClass="path" presetSubtype="0" fill="hold" grpId="0" nodeType="withEffect">
                                  <p:stCondLst>
                                    <p:cond delay="1000"/>
                                  </p:stCondLst>
                                  <p:childTnLst>
                                    <p:animMotion origin="layout" path="M 2.5E-6 0.02848 L 2.5E-6 0.00417 " pathEditMode="relative" rAng="0" ptsTypes="AA">
                                      <p:cBhvr>
                                        <p:cTn id="20" dur="2000" spd="-100000" fill="hold"/>
                                        <p:tgtEl>
                                          <p:spTgt spid="337"/>
                                        </p:tgtEl>
                                        <p:attrNameLst>
                                          <p:attrName>ppt_x</p:attrName>
                                          <p:attrName>ppt_y</p:attrName>
                                        </p:attrNameLst>
                                      </p:cBhvr>
                                      <p:rCtr x="0" y="-1227"/>
                                    </p:animMotion>
                                  </p:childTnLst>
                                </p:cTn>
                              </p:par>
                              <p:par>
                                <p:cTn id="21" presetID="42" presetClass="path" presetSubtype="0" accel="50000" decel="50000" fill="hold" grpId="0" nodeType="withEffect">
                                  <p:stCondLst>
                                    <p:cond delay="1000"/>
                                  </p:stCondLst>
                                  <p:childTnLst>
                                    <p:animMotion origin="layout" path="M -3.61111E-6 -1.11022E-16 L -3.61111E-6 0.04444 " pathEditMode="relative" rAng="0" ptsTypes="AA">
                                      <p:cBhvr>
                                        <p:cTn id="22" dur="2000" fill="hold"/>
                                        <p:tgtEl>
                                          <p:spTgt spid="209028"/>
                                        </p:tgtEl>
                                        <p:attrNameLst>
                                          <p:attrName>ppt_x</p:attrName>
                                          <p:attrName>ppt_y</p:attrName>
                                        </p:attrNameLst>
                                      </p:cBhvr>
                                      <p:rCtr x="0" y="22"/>
                                    </p:animMotion>
                                  </p:childTnLst>
                                </p:cTn>
                              </p:par>
                              <p:par>
                                <p:cTn id="23" presetID="42" presetClass="path" presetSubtype="0" accel="50000" decel="50000" fill="hold" grpId="0" nodeType="withEffect">
                                  <p:stCondLst>
                                    <p:cond delay="1000"/>
                                  </p:stCondLst>
                                  <p:childTnLst>
                                    <p:animMotion origin="layout" path="M 0.00053 -0.02963 L -4.72222E-6 -3.7037E-7 " pathEditMode="relative" rAng="0" ptsTypes="AA">
                                      <p:cBhvr>
                                        <p:cTn id="24" dur="2000" spd="-100000" fill="hold"/>
                                        <p:tgtEl>
                                          <p:spTgt spid="352"/>
                                        </p:tgtEl>
                                        <p:attrNameLst>
                                          <p:attrName>ppt_x</p:attrName>
                                          <p:attrName>ppt_y</p:attrName>
                                        </p:attrNameLst>
                                      </p:cBhvr>
                                      <p:rCtr x="-35" y="1481"/>
                                    </p:animMotion>
                                  </p:childTnLst>
                                </p:cTn>
                              </p:par>
                              <p:par>
                                <p:cTn id="25" presetID="64" presetClass="path" presetSubtype="0" fill="hold" grpId="0" nodeType="withEffect">
                                  <p:stCondLst>
                                    <p:cond delay="1200"/>
                                  </p:stCondLst>
                                  <p:childTnLst>
                                    <p:animMotion origin="layout" path="M -2.22222E-6 -4.81481E-6 L -2.22222E-6 -0.01412 " pathEditMode="relative" rAng="0" ptsTypes="AA">
                                      <p:cBhvr>
                                        <p:cTn id="26" dur="2000" fill="hold"/>
                                        <p:tgtEl>
                                          <p:spTgt spid="209015"/>
                                        </p:tgtEl>
                                        <p:attrNameLst>
                                          <p:attrName>ppt_x</p:attrName>
                                          <p:attrName>ppt_y</p:attrName>
                                        </p:attrNameLst>
                                      </p:cBhvr>
                                      <p:rCtr x="0" y="-7"/>
                                    </p:animMotion>
                                  </p:childTnLst>
                                </p:cTn>
                              </p:par>
                              <p:par>
                                <p:cTn id="27" presetID="64" presetClass="path" presetSubtype="0" fill="hold" grpId="0" nodeType="withEffect">
                                  <p:stCondLst>
                                    <p:cond delay="1400"/>
                                  </p:stCondLst>
                                  <p:childTnLst>
                                    <p:animMotion origin="layout" path="M 5E-6 3.7037E-7 L 0.00105 -0.04097 " pathEditMode="relative" rAng="0" ptsTypes="AA">
                                      <p:cBhvr>
                                        <p:cTn id="28" dur="2000" fill="hold"/>
                                        <p:tgtEl>
                                          <p:spTgt spid="209016"/>
                                        </p:tgtEl>
                                        <p:attrNameLst>
                                          <p:attrName>ppt_x</p:attrName>
                                          <p:attrName>ppt_y</p:attrName>
                                        </p:attrNameLst>
                                      </p:cBhvr>
                                      <p:rCtr x="1" y="-21"/>
                                    </p:animMotion>
                                  </p:childTnLst>
                                </p:cTn>
                              </p:par>
                              <p:par>
                                <p:cTn id="29" presetID="64" presetClass="path" presetSubtype="0" fill="hold" grpId="0" nodeType="withEffect">
                                  <p:stCondLst>
                                    <p:cond delay="1400"/>
                                  </p:stCondLst>
                                  <p:childTnLst>
                                    <p:animMotion origin="layout" path="M -0.00052 0.04097 L 0.00052 3.33333E-6 " pathEditMode="relative" rAng="0" ptsTypes="AA">
                                      <p:cBhvr>
                                        <p:cTn id="30" dur="2000" spd="-100000" fill="hold"/>
                                        <p:tgtEl>
                                          <p:spTgt spid="340"/>
                                        </p:tgtEl>
                                        <p:attrNameLst>
                                          <p:attrName>ppt_x</p:attrName>
                                          <p:attrName>ppt_y</p:attrName>
                                        </p:attrNameLst>
                                      </p:cBhvr>
                                      <p:rCtr x="52" y="-2060"/>
                                    </p:animMotion>
                                  </p:childTnLst>
                                </p:cTn>
                              </p:par>
                              <p:par>
                                <p:cTn id="31" presetID="42" presetClass="path" presetSubtype="0" accel="50000" decel="50000" fill="hold" grpId="0" nodeType="withEffect">
                                  <p:stCondLst>
                                    <p:cond delay="1400"/>
                                  </p:stCondLst>
                                  <p:childTnLst>
                                    <p:animMotion origin="layout" path="M 4.16667E-6 4.44444E-6 L 4.16667E-6 0.03333 " pathEditMode="relative" rAng="0" ptsTypes="AA">
                                      <p:cBhvr>
                                        <p:cTn id="32" dur="2000" fill="hold"/>
                                        <p:tgtEl>
                                          <p:spTgt spid="209018"/>
                                        </p:tgtEl>
                                        <p:attrNameLst>
                                          <p:attrName>ppt_x</p:attrName>
                                          <p:attrName>ppt_y</p:attrName>
                                        </p:attrNameLst>
                                      </p:cBhvr>
                                      <p:rCtr x="0" y="17"/>
                                    </p:animMotion>
                                  </p:childTnLst>
                                </p:cTn>
                              </p:par>
                              <p:par>
                                <p:cTn id="33" presetID="42" presetClass="path" presetSubtype="0" accel="50000" decel="50000" fill="hold" grpId="0" nodeType="withEffect">
                                  <p:stCondLst>
                                    <p:cond delay="1400"/>
                                  </p:stCondLst>
                                  <p:childTnLst>
                                    <p:animMotion origin="layout" path="M 2.5E-6 -0.03333 L 2.5E-6 -4.44444E-6 " pathEditMode="relative" rAng="0" ptsTypes="AA">
                                      <p:cBhvr>
                                        <p:cTn id="34" dur="2000" spd="-100000" fill="hold"/>
                                        <p:tgtEl>
                                          <p:spTgt spid="342"/>
                                        </p:tgtEl>
                                        <p:attrNameLst>
                                          <p:attrName>ppt_x</p:attrName>
                                          <p:attrName>ppt_y</p:attrName>
                                        </p:attrNameLst>
                                      </p:cBhvr>
                                      <p:rCtr x="0" y="1667"/>
                                    </p:animMotion>
                                  </p:childTnLst>
                                </p:cTn>
                              </p:par>
                              <p:par>
                                <p:cTn id="35" presetID="64" presetClass="path" presetSubtype="0" fill="hold" grpId="0" nodeType="withEffect">
                                  <p:stCondLst>
                                    <p:cond delay="1600"/>
                                  </p:stCondLst>
                                  <p:childTnLst>
                                    <p:animMotion origin="layout" path="M -3.61111E-6 4.07407E-6 L -3.61111E-6 -0.02431 " pathEditMode="relative" rAng="0" ptsTypes="AA">
                                      <p:cBhvr>
                                        <p:cTn id="36" dur="2000" fill="hold"/>
                                        <p:tgtEl>
                                          <p:spTgt spid="209017"/>
                                        </p:tgtEl>
                                        <p:attrNameLst>
                                          <p:attrName>ppt_x</p:attrName>
                                          <p:attrName>ppt_y</p:attrName>
                                        </p:attrNameLst>
                                      </p:cBhvr>
                                      <p:rCtr x="0" y="-12"/>
                                    </p:animMotion>
                                  </p:childTnLst>
                                </p:cTn>
                              </p:par>
                              <p:par>
                                <p:cTn id="37" presetID="42" presetClass="path" presetSubtype="0" accel="50000" decel="50000" fill="hold" grpId="0" nodeType="withEffect">
                                  <p:stCondLst>
                                    <p:cond delay="1800"/>
                                  </p:stCondLst>
                                  <p:childTnLst>
                                    <p:animMotion origin="layout" path="M 4.16667E-6 4.44444E-6 L 4.16667E-6 0.03333 " pathEditMode="relative" rAng="0" ptsTypes="AA">
                                      <p:cBhvr>
                                        <p:cTn id="38" dur="2000" fill="hold"/>
                                        <p:tgtEl>
                                          <p:spTgt spid="209019"/>
                                        </p:tgtEl>
                                        <p:attrNameLst>
                                          <p:attrName>ppt_x</p:attrName>
                                          <p:attrName>ppt_y</p:attrName>
                                        </p:attrNameLst>
                                      </p:cBhvr>
                                      <p:rCtr x="0" y="17"/>
                                    </p:animMotion>
                                  </p:childTnLst>
                                </p:cTn>
                              </p:par>
                              <p:par>
                                <p:cTn id="39" presetID="64" presetClass="path" presetSubtype="0" fill="hold" grpId="0" nodeType="withEffect">
                                  <p:stCondLst>
                                    <p:cond delay="2000"/>
                                  </p:stCondLst>
                                  <p:childTnLst>
                                    <p:animMotion origin="layout" path="M -1.38889E-6 3.7037E-7 L -1.38889E-6 -0.03218 " pathEditMode="relative" rAng="0" ptsTypes="AA">
                                      <p:cBhvr>
                                        <p:cTn id="40" dur="2000" fill="hold"/>
                                        <p:tgtEl>
                                          <p:spTgt spid="209020"/>
                                        </p:tgtEl>
                                        <p:attrNameLst>
                                          <p:attrName>ppt_x</p:attrName>
                                          <p:attrName>ppt_y</p:attrName>
                                        </p:attrNameLst>
                                      </p:cBhvr>
                                      <p:rCtr x="0" y="-16"/>
                                    </p:animMotion>
                                  </p:childTnLst>
                                </p:cTn>
                              </p:par>
                              <p:par>
                                <p:cTn id="41" presetID="64" presetClass="path" presetSubtype="0" fill="hold" grpId="0" nodeType="withEffect">
                                  <p:stCondLst>
                                    <p:cond delay="2000"/>
                                  </p:stCondLst>
                                  <p:childTnLst>
                                    <p:animMotion origin="layout" path="M -0.00018 0.02338 L -0.00018 0.00301 " pathEditMode="relative" rAng="0" ptsTypes="AA">
                                      <p:cBhvr>
                                        <p:cTn id="42" dur="2000" spd="-100000" fill="hold"/>
                                        <p:tgtEl>
                                          <p:spTgt spid="344"/>
                                        </p:tgtEl>
                                        <p:attrNameLst>
                                          <p:attrName>ppt_x</p:attrName>
                                          <p:attrName>ppt_y</p:attrName>
                                        </p:attrNameLst>
                                      </p:cBhvr>
                                      <p:rCtr x="0" y="-1019"/>
                                    </p:animMotion>
                                  </p:childTnLst>
                                </p:cTn>
                              </p:par>
                              <p:par>
                                <p:cTn id="43" presetID="64" presetClass="path" presetSubtype="0" fill="hold" grpId="0" nodeType="withEffect">
                                  <p:stCondLst>
                                    <p:cond delay="2200"/>
                                  </p:stCondLst>
                                  <p:childTnLst>
                                    <p:animMotion origin="layout" path="M -2.22222E-6 -4.81481E-6 L -2.22222E-6 -0.01412 " pathEditMode="relative" rAng="0" ptsTypes="AA">
                                      <p:cBhvr>
                                        <p:cTn id="44" dur="2000" fill="hold"/>
                                        <p:tgtEl>
                                          <p:spTgt spid="209022"/>
                                        </p:tgtEl>
                                        <p:attrNameLst>
                                          <p:attrName>ppt_x</p:attrName>
                                          <p:attrName>ppt_y</p:attrName>
                                        </p:attrNameLst>
                                      </p:cBhvr>
                                      <p:rCtr x="0" y="-7"/>
                                    </p:animMotion>
                                  </p:childTnLst>
                                </p:cTn>
                              </p:par>
                              <p:par>
                                <p:cTn id="45" presetID="42" presetClass="path" presetSubtype="0" accel="50000" decel="50000" fill="hold" grpId="0" nodeType="withEffect">
                                  <p:stCondLst>
                                    <p:cond delay="2400"/>
                                  </p:stCondLst>
                                  <p:childTnLst>
                                    <p:animMotion origin="layout" path="M 5E-6 -2.59259E-6 L 5E-6 0.0257 " pathEditMode="relative" rAng="0" ptsTypes="AA">
                                      <p:cBhvr>
                                        <p:cTn id="46" dur="2000" fill="hold"/>
                                        <p:tgtEl>
                                          <p:spTgt spid="209021"/>
                                        </p:tgtEl>
                                        <p:attrNameLst>
                                          <p:attrName>ppt_x</p:attrName>
                                          <p:attrName>ppt_y</p:attrName>
                                        </p:attrNameLst>
                                      </p:cBhvr>
                                      <p:rCtr x="0" y="13"/>
                                    </p:animMotion>
                                  </p:childTnLst>
                                </p:cTn>
                              </p:par>
                              <p:par>
                                <p:cTn id="47" presetID="42" presetClass="path" presetSubtype="0" accel="50000" decel="50000" fill="hold" grpId="0" nodeType="withEffect">
                                  <p:stCondLst>
                                    <p:cond delay="2400"/>
                                  </p:stCondLst>
                                  <p:childTnLst>
                                    <p:animMotion origin="layout" path="M -2.77778E-7 -0.02569 L -2.77778E-7 -4.81481E-6 " pathEditMode="relative" rAng="0" ptsTypes="AA">
                                      <p:cBhvr>
                                        <p:cTn id="48" dur="2000" spd="-100000" fill="hold"/>
                                        <p:tgtEl>
                                          <p:spTgt spid="345"/>
                                        </p:tgtEl>
                                        <p:attrNameLst>
                                          <p:attrName>ppt_x</p:attrName>
                                          <p:attrName>ppt_y</p:attrName>
                                        </p:attrNameLst>
                                      </p:cBhvr>
                                      <p:rCtr x="0" y="1273"/>
                                    </p:animMotion>
                                  </p:childTnLst>
                                </p:cTn>
                              </p:par>
                              <p:par>
                                <p:cTn id="49" presetID="64" presetClass="path" presetSubtype="0" fill="hold" grpId="0" nodeType="withEffect">
                                  <p:stCondLst>
                                    <p:cond delay="2600"/>
                                  </p:stCondLst>
                                  <p:childTnLst>
                                    <p:animMotion origin="layout" path="M 5E-6 3.7037E-7 L 0.00105 -0.04097 " pathEditMode="relative" rAng="0" ptsTypes="AA">
                                      <p:cBhvr>
                                        <p:cTn id="50" dur="2000" fill="hold"/>
                                        <p:tgtEl>
                                          <p:spTgt spid="209023"/>
                                        </p:tgtEl>
                                        <p:attrNameLst>
                                          <p:attrName>ppt_x</p:attrName>
                                          <p:attrName>ppt_y</p:attrName>
                                        </p:attrNameLst>
                                      </p:cBhvr>
                                      <p:rCtr x="1" y="-21"/>
                                    </p:animMotion>
                                  </p:childTnLst>
                                </p:cTn>
                              </p:par>
                              <p:par>
                                <p:cTn id="51" presetID="64" presetClass="path" presetSubtype="0" fill="hold" grpId="0" nodeType="withEffect">
                                  <p:stCondLst>
                                    <p:cond delay="2600"/>
                                  </p:stCondLst>
                                  <p:childTnLst>
                                    <p:animMotion origin="layout" path="M -0.00052 0.04097 L 0.00052 -7.40741E-7 " pathEditMode="relative" rAng="0" ptsTypes="AA">
                                      <p:cBhvr>
                                        <p:cTn id="52" dur="2000" spd="-100000" fill="hold"/>
                                        <p:tgtEl>
                                          <p:spTgt spid="347"/>
                                        </p:tgtEl>
                                        <p:attrNameLst>
                                          <p:attrName>ppt_x</p:attrName>
                                          <p:attrName>ppt_y</p:attrName>
                                        </p:attrNameLst>
                                      </p:cBhvr>
                                      <p:rCtr x="52" y="-2060"/>
                                    </p:animMotion>
                                  </p:childTnLst>
                                </p:cTn>
                              </p:par>
                              <p:par>
                                <p:cTn id="53" presetID="42" presetClass="path" presetSubtype="0" accel="50000" decel="50000" fill="hold" grpId="0" nodeType="withEffect">
                                  <p:stCondLst>
                                    <p:cond delay="2800"/>
                                  </p:stCondLst>
                                  <p:childTnLst>
                                    <p:animMotion origin="layout" path="M -1.11111E-6 1.85185E-6 L -1.11111E-6 0.04444 " pathEditMode="relative" rAng="0" ptsTypes="AA">
                                      <p:cBhvr>
                                        <p:cTn id="54" dur="2000" fill="hold"/>
                                        <p:tgtEl>
                                          <p:spTgt spid="209024"/>
                                        </p:tgtEl>
                                        <p:attrNameLst>
                                          <p:attrName>ppt_x</p:attrName>
                                          <p:attrName>ppt_y</p:attrName>
                                        </p:attrNameLst>
                                      </p:cBhvr>
                                      <p:rCtr x="0" y="22"/>
                                    </p:animMotion>
                                  </p:childTnLst>
                                </p:cTn>
                              </p:par>
                              <p:par>
                                <p:cTn id="55" presetID="42" presetClass="path" presetSubtype="0" accel="50000" decel="50000" fill="hold" grpId="0" nodeType="withEffect">
                                  <p:stCondLst>
                                    <p:cond delay="3000"/>
                                  </p:stCondLst>
                                  <p:childTnLst>
                                    <p:animMotion origin="layout" path="M -2.5E-6 1.85185E-6 L -0.00052 0.01528 " pathEditMode="relative" rAng="0" ptsTypes="AA">
                                      <p:cBhvr>
                                        <p:cTn id="56" dur="2000" fill="hold"/>
                                        <p:tgtEl>
                                          <p:spTgt spid="209025"/>
                                        </p:tgtEl>
                                        <p:attrNameLst>
                                          <p:attrName>ppt_x</p:attrName>
                                          <p:attrName>ppt_y</p:attrName>
                                        </p:attrNameLst>
                                      </p:cBhvr>
                                      <p:rCtr x="0" y="8"/>
                                    </p:animMotion>
                                  </p:childTnLst>
                                </p:cTn>
                              </p:par>
                              <p:par>
                                <p:cTn id="57" presetID="42" presetClass="path" presetSubtype="0" accel="50000" decel="50000" fill="hold" grpId="0" nodeType="withEffect">
                                  <p:stCondLst>
                                    <p:cond delay="3000"/>
                                  </p:stCondLst>
                                  <p:childTnLst>
                                    <p:animMotion origin="layout" path="M -0.00052 -0.01528 L -0.00104 4.81481E-6 " pathEditMode="relative" rAng="0" ptsTypes="AA">
                                      <p:cBhvr>
                                        <p:cTn id="58" dur="2000" spd="-100000" fill="hold"/>
                                        <p:tgtEl>
                                          <p:spTgt spid="349"/>
                                        </p:tgtEl>
                                        <p:attrNameLst>
                                          <p:attrName>ppt_x</p:attrName>
                                          <p:attrName>ppt_y</p:attrName>
                                        </p:attrNameLst>
                                      </p:cBhvr>
                                      <p:rCtr x="-35" y="764"/>
                                    </p:animMotion>
                                  </p:childTnLst>
                                </p:cTn>
                              </p:par>
                              <p:par>
                                <p:cTn id="59" presetID="64" presetClass="path" presetSubtype="0" fill="hold" grpId="0" nodeType="withEffect">
                                  <p:stCondLst>
                                    <p:cond delay="3200"/>
                                  </p:stCondLst>
                                  <p:childTnLst>
                                    <p:animMotion origin="layout" path="M -1.38889E-6 3.7037E-7 L -1.38889E-6 -0.03218 " pathEditMode="relative" rAng="0" ptsTypes="AA">
                                      <p:cBhvr>
                                        <p:cTn id="60" dur="2000" fill="hold"/>
                                        <p:tgtEl>
                                          <p:spTgt spid="209026"/>
                                        </p:tgtEl>
                                        <p:attrNameLst>
                                          <p:attrName>ppt_x</p:attrName>
                                          <p:attrName>ppt_y</p:attrName>
                                        </p:attrNameLst>
                                      </p:cBhvr>
                                      <p:rCtr x="0" y="-16"/>
                                    </p:animMotion>
                                  </p:childTnLst>
                                </p:cTn>
                              </p:par>
                              <p:par>
                                <p:cTn id="61" presetID="64" presetClass="path" presetSubtype="0" fill="hold" grpId="0" nodeType="withEffect">
                                  <p:stCondLst>
                                    <p:cond delay="3200"/>
                                  </p:stCondLst>
                                  <p:childTnLst>
                                    <p:animMotion origin="layout" path="M -3.33333E-6 0.03218 L -3.33333E-6 3.7037E-7 " pathEditMode="relative" rAng="0" ptsTypes="AA">
                                      <p:cBhvr>
                                        <p:cTn id="62" dur="2000" spd="-100000" fill="hold"/>
                                        <p:tgtEl>
                                          <p:spTgt spid="350"/>
                                        </p:tgtEl>
                                        <p:attrNameLst>
                                          <p:attrName>ppt_x</p:attrName>
                                          <p:attrName>ppt_y</p:attrName>
                                        </p:attrNameLst>
                                      </p:cBhvr>
                                      <p:rCtr x="0" y="-1620"/>
                                    </p:animMotion>
                                  </p:childTnLst>
                                </p:cTn>
                              </p:par>
                              <p:par>
                                <p:cTn id="63" presetID="42" presetClass="path" presetSubtype="0" accel="50000" decel="50000" fill="hold" grpId="0" nodeType="withEffect">
                                  <p:stCondLst>
                                    <p:cond delay="3400"/>
                                  </p:stCondLst>
                                  <p:childTnLst>
                                    <p:animMotion origin="layout" path="M -2.77778E-6 2.22222E-6 L -2.77778E-6 0.03935 " pathEditMode="relative" rAng="0" ptsTypes="AA">
                                      <p:cBhvr>
                                        <p:cTn id="64" dur="2000" fill="hold"/>
                                        <p:tgtEl>
                                          <p:spTgt spid="209027"/>
                                        </p:tgtEl>
                                        <p:attrNameLst>
                                          <p:attrName>ppt_x</p:attrName>
                                          <p:attrName>ppt_y</p:attrName>
                                        </p:attrNameLst>
                                      </p:cBhvr>
                                      <p:rCtr x="0" y="20"/>
                                    </p:animMotion>
                                  </p:childTnLst>
                                </p:cTn>
                              </p:par>
                              <p:par>
                                <p:cTn id="65" presetID="64" presetClass="path" presetSubtype="0" fill="hold" grpId="0" nodeType="withEffect">
                                  <p:stCondLst>
                                    <p:cond delay="3500"/>
                                  </p:stCondLst>
                                  <p:childTnLst>
                                    <p:animMotion origin="layout" path="M -2.22222E-6 -4.81481E-6 L -2.22222E-6 -0.01412 " pathEditMode="relative" rAng="0" ptsTypes="AA">
                                      <p:cBhvr>
                                        <p:cTn id="66" dur="2000" fill="hold"/>
                                        <p:tgtEl>
                                          <p:spTgt spid="209029"/>
                                        </p:tgtEl>
                                        <p:attrNameLst>
                                          <p:attrName>ppt_x</p:attrName>
                                          <p:attrName>ppt_y</p:attrName>
                                        </p:attrNameLst>
                                      </p:cBhvr>
                                      <p:rCtr x="0" y="-7"/>
                                    </p:animMotion>
                                  </p:childTnLst>
                                </p:cTn>
                              </p:par>
                              <p:par>
                                <p:cTn id="67" presetID="64" presetClass="path" presetSubtype="0" fill="hold" grpId="0" nodeType="withEffect">
                                  <p:stCondLst>
                                    <p:cond delay="3500"/>
                                  </p:stCondLst>
                                  <p:childTnLst>
                                    <p:animMotion origin="layout" path="M -2.22222E-6 0.01412 L -2.22222E-6 -2.22222E-6 " pathEditMode="relative" rAng="0" ptsTypes="AA">
                                      <p:cBhvr>
                                        <p:cTn id="68" dur="2000" spd="-100000" fill="hold"/>
                                        <p:tgtEl>
                                          <p:spTgt spid="353"/>
                                        </p:tgtEl>
                                        <p:attrNameLst>
                                          <p:attrName>ppt_x</p:attrName>
                                          <p:attrName>ppt_y</p:attrName>
                                        </p:attrNameLst>
                                      </p:cBhvr>
                                      <p:rCtr x="0" y="-718"/>
                                    </p:animMotion>
                                  </p:childTnLst>
                                </p:cTn>
                              </p:par>
                              <p:par>
                                <p:cTn id="69" presetID="64" presetClass="path" presetSubtype="0" fill="hold" grpId="0" nodeType="withEffect">
                                  <p:stCondLst>
                                    <p:cond delay="3800"/>
                                  </p:stCondLst>
                                  <p:childTnLst>
                                    <p:animMotion origin="layout" path="M 5E-6 3.7037E-7 L 0.00105 -0.04097 " pathEditMode="relative" rAng="0" ptsTypes="AA">
                                      <p:cBhvr>
                                        <p:cTn id="70" dur="2000" fill="hold"/>
                                        <p:tgtEl>
                                          <p:spTgt spid="209030"/>
                                        </p:tgtEl>
                                        <p:attrNameLst>
                                          <p:attrName>ppt_x</p:attrName>
                                          <p:attrName>ppt_y</p:attrName>
                                        </p:attrNameLst>
                                      </p:cBhvr>
                                      <p:rCtr x="1" y="-21"/>
                                    </p:animMotion>
                                  </p:childTnLst>
                                </p:cTn>
                              </p:par>
                              <p:par>
                                <p:cTn id="71" presetID="42" presetClass="path" presetSubtype="0" accel="50000" decel="50000" fill="hold" grpId="0" nodeType="withEffect">
                                  <p:stCondLst>
                                    <p:cond delay="4000"/>
                                  </p:stCondLst>
                                  <p:childTnLst>
                                    <p:animMotion origin="layout" path="M 5E-6 -2.59259E-6 L 5E-6 0.0257 " pathEditMode="relative" rAng="0" ptsTypes="AA">
                                      <p:cBhvr>
                                        <p:cTn id="72" dur="2000" fill="hold"/>
                                        <p:tgtEl>
                                          <p:spTgt spid="209031"/>
                                        </p:tgtEl>
                                        <p:attrNameLst>
                                          <p:attrName>ppt_x</p:attrName>
                                          <p:attrName>ppt_y</p:attrName>
                                        </p:attrNameLst>
                                      </p:cBhvr>
                                      <p:rCtr x="0" y="13"/>
                                    </p:animMotion>
                                  </p:childTnLst>
                                </p:cTn>
                              </p:par>
                              <p:par>
                                <p:cTn id="73" presetID="42" presetClass="path" presetSubtype="0" accel="50000" decel="50000" fill="hold" grpId="0" nodeType="withEffect">
                                  <p:stCondLst>
                                    <p:cond delay="4000"/>
                                  </p:stCondLst>
                                  <p:childTnLst>
                                    <p:animMotion origin="layout" path="M 1.11111E-6 -0.02569 L 1.11111E-6 -1.11111E-6 " pathEditMode="relative" rAng="0" ptsTypes="AA">
                                      <p:cBhvr>
                                        <p:cTn id="74" dur="2000" spd="-100000" fill="hold"/>
                                        <p:tgtEl>
                                          <p:spTgt spid="355"/>
                                        </p:tgtEl>
                                        <p:attrNameLst>
                                          <p:attrName>ppt_x</p:attrName>
                                          <p:attrName>ppt_y</p:attrName>
                                        </p:attrNameLst>
                                      </p:cBhvr>
                                      <p:rCtr x="0" y="1273"/>
                                    </p:animMotion>
                                  </p:childTnLst>
                                </p:cTn>
                              </p:par>
                              <p:par>
                                <p:cTn id="75" presetID="64" presetClass="path" presetSubtype="0" fill="hold" grpId="0" nodeType="withEffect">
                                  <p:stCondLst>
                                    <p:cond delay="4200"/>
                                  </p:stCondLst>
                                  <p:childTnLst>
                                    <p:animMotion origin="layout" path="M -3.61111E-6 4.07407E-6 L -3.61111E-6 -0.02431 " pathEditMode="relative" rAng="0" ptsTypes="AA">
                                      <p:cBhvr>
                                        <p:cTn id="76" dur="2000" fill="hold"/>
                                        <p:tgtEl>
                                          <p:spTgt spid="209032"/>
                                        </p:tgtEl>
                                        <p:attrNameLst>
                                          <p:attrName>ppt_x</p:attrName>
                                          <p:attrName>ppt_y</p:attrName>
                                        </p:attrNameLst>
                                      </p:cBhvr>
                                      <p:rCtr x="0" y="-12"/>
                                    </p:animMotion>
                                  </p:childTnLst>
                                </p:cTn>
                              </p:par>
                              <p:par>
                                <p:cTn id="77" presetID="42" presetClass="path" presetSubtype="0" accel="50000" decel="50000" fill="hold" grpId="0" nodeType="withEffect">
                                  <p:stCondLst>
                                    <p:cond delay="4400"/>
                                  </p:stCondLst>
                                  <p:childTnLst>
                                    <p:animMotion origin="layout" path="M -1.11111E-6 1.85185E-6 L -1.11111E-6 0.04444 " pathEditMode="relative" rAng="0" ptsTypes="AA">
                                      <p:cBhvr>
                                        <p:cTn id="78" dur="2000" fill="hold"/>
                                        <p:tgtEl>
                                          <p:spTgt spid="209034"/>
                                        </p:tgtEl>
                                        <p:attrNameLst>
                                          <p:attrName>ppt_x</p:attrName>
                                          <p:attrName>ppt_y</p:attrName>
                                        </p:attrNameLst>
                                      </p:cBhvr>
                                      <p:rCtr x="0" y="22"/>
                                    </p:animMotion>
                                  </p:childTnLst>
                                </p:cTn>
                              </p:par>
                              <p:par>
                                <p:cTn id="79" presetID="42" presetClass="path" presetSubtype="0" accel="50000" decel="50000" fill="hold" grpId="0" nodeType="withEffect">
                                  <p:stCondLst>
                                    <p:cond delay="4600"/>
                                  </p:stCondLst>
                                  <p:childTnLst>
                                    <p:animMotion origin="layout" path="M -2.5E-6 1.85185E-6 L -0.00052 0.01528 " pathEditMode="relative" rAng="0" ptsTypes="AA">
                                      <p:cBhvr>
                                        <p:cTn id="80" dur="2000" fill="hold"/>
                                        <p:tgtEl>
                                          <p:spTgt spid="209033"/>
                                        </p:tgtEl>
                                        <p:attrNameLst>
                                          <p:attrName>ppt_x</p:attrName>
                                          <p:attrName>ppt_y</p:attrName>
                                        </p:attrNameLst>
                                      </p:cBhvr>
                                      <p:rCtr x="0" y="8"/>
                                    </p:animMotion>
                                  </p:childTnLst>
                                </p:cTn>
                              </p:par>
                              <p:par>
                                <p:cTn id="81" presetID="42" presetClass="path" presetSubtype="0" accel="50000" decel="50000" fill="hold" grpId="0" nodeType="withEffect">
                                  <p:stCondLst>
                                    <p:cond delay="4600"/>
                                  </p:stCondLst>
                                  <p:childTnLst>
                                    <p:animMotion origin="layout" path="M 0.00052 -0.01528 L -2.5E-6 4.44444E-6 " pathEditMode="relative" rAng="0" ptsTypes="AA">
                                      <p:cBhvr>
                                        <p:cTn id="82" dur="2000" spd="-100000" fill="hold"/>
                                        <p:tgtEl>
                                          <p:spTgt spid="357"/>
                                        </p:tgtEl>
                                        <p:attrNameLst>
                                          <p:attrName>ppt_x</p:attrName>
                                          <p:attrName>ppt_y</p:attrName>
                                        </p:attrNameLst>
                                      </p:cBhvr>
                                      <p:rCtr x="-35" y="764"/>
                                    </p:animMotion>
                                  </p:childTnLst>
                                </p:cTn>
                              </p:par>
                              <p:par>
                                <p:cTn id="83" presetID="42" presetClass="path" presetSubtype="0" accel="50000" decel="50000" fill="hold" grpId="0" nodeType="withEffect">
                                  <p:stCondLst>
                                    <p:cond delay="5000"/>
                                  </p:stCondLst>
                                  <p:childTnLst>
                                    <p:animMotion origin="layout" path="M -2.5E-6 1.85185E-6 L -0.00052 0.01528 " pathEditMode="relative" rAng="0" ptsTypes="AA">
                                      <p:cBhvr>
                                        <p:cTn id="84" dur="2000" fill="hold"/>
                                        <p:tgtEl>
                                          <p:spTgt spid="209044"/>
                                        </p:tgtEl>
                                        <p:attrNameLst>
                                          <p:attrName>ppt_x</p:attrName>
                                          <p:attrName>ppt_y</p:attrName>
                                        </p:attrNameLst>
                                      </p:cBhvr>
                                      <p:rCtr x="0" y="8"/>
                                    </p:animMotion>
                                  </p:childTnLst>
                                </p:cTn>
                              </p:par>
                              <p:par>
                                <p:cTn id="85" presetID="42" presetClass="path" presetSubtype="0" accel="50000" decel="50000" fill="hold" grpId="0" nodeType="withEffect">
                                  <p:stCondLst>
                                    <p:cond delay="5000"/>
                                  </p:stCondLst>
                                  <p:childTnLst>
                                    <p:animMotion origin="layout" path="M 0.00052 -0.01528 L -2.77778E-6 -7.40741E-7 " pathEditMode="relative" rAng="0" ptsTypes="AA">
                                      <p:cBhvr>
                                        <p:cTn id="86" dur="2000" spd="-100000" fill="hold"/>
                                        <p:tgtEl>
                                          <p:spTgt spid="368"/>
                                        </p:tgtEl>
                                        <p:attrNameLst>
                                          <p:attrName>ppt_x</p:attrName>
                                          <p:attrName>ppt_y</p:attrName>
                                        </p:attrNameLst>
                                      </p:cBhvr>
                                      <p:rCtr x="-35" y="764"/>
                                    </p:animMotion>
                                  </p:childTnLst>
                                </p:cTn>
                              </p:par>
                              <p:par>
                                <p:cTn id="87" presetID="22" presetClass="entr" presetSubtype="8" fill="hold" grpId="0" nodeType="withEffect">
                                  <p:stCondLst>
                                    <p:cond delay="5000"/>
                                  </p:stCondLst>
                                  <p:childTnLst>
                                    <p:set>
                                      <p:cBhvr>
                                        <p:cTn id="88" dur="1" fill="hold">
                                          <p:stCondLst>
                                            <p:cond delay="0"/>
                                          </p:stCondLst>
                                        </p:cTn>
                                        <p:tgtEl>
                                          <p:spTgt spid="209110"/>
                                        </p:tgtEl>
                                        <p:attrNameLst>
                                          <p:attrName>style.visibility</p:attrName>
                                        </p:attrNameLst>
                                      </p:cBhvr>
                                      <p:to>
                                        <p:strVal val="visible"/>
                                      </p:to>
                                    </p:set>
                                    <p:animEffect transition="in" filter="wipe(left)">
                                      <p:cBhvr>
                                        <p:cTn id="89" dur="10000"/>
                                        <p:tgtEl>
                                          <p:spTgt spid="209110"/>
                                        </p:tgtEl>
                                      </p:cBhvr>
                                    </p:animEffect>
                                  </p:childTnLst>
                                </p:cTn>
                              </p:par>
                              <p:par>
                                <p:cTn id="90" presetID="22" presetClass="entr" presetSubtype="8" fill="hold" grpId="0" nodeType="withEffect">
                                  <p:stCondLst>
                                    <p:cond delay="5000"/>
                                  </p:stCondLst>
                                  <p:childTnLst>
                                    <p:set>
                                      <p:cBhvr>
                                        <p:cTn id="91" dur="1" fill="hold">
                                          <p:stCondLst>
                                            <p:cond delay="0"/>
                                          </p:stCondLst>
                                        </p:cTn>
                                        <p:tgtEl>
                                          <p:spTgt spid="421"/>
                                        </p:tgtEl>
                                        <p:attrNameLst>
                                          <p:attrName>style.visibility</p:attrName>
                                        </p:attrNameLst>
                                      </p:cBhvr>
                                      <p:to>
                                        <p:strVal val="visible"/>
                                      </p:to>
                                    </p:set>
                                    <p:animEffect transition="in" filter="wipe(left)">
                                      <p:cBhvr>
                                        <p:cTn id="92" dur="10000"/>
                                        <p:tgtEl>
                                          <p:spTgt spid="421"/>
                                        </p:tgtEl>
                                      </p:cBhvr>
                                    </p:animEffect>
                                  </p:childTnLst>
                                </p:cTn>
                              </p:par>
                              <p:par>
                                <p:cTn id="93" presetID="1" presetClass="entr" presetSubtype="0" fill="hold" grpId="0" nodeType="withEffect">
                                  <p:stCondLst>
                                    <p:cond delay="5000"/>
                                  </p:stCondLst>
                                  <p:childTnLst>
                                    <p:set>
                                      <p:cBhvr>
                                        <p:cTn id="94" dur="1" fill="hold">
                                          <p:stCondLst>
                                            <p:cond delay="0"/>
                                          </p:stCondLst>
                                        </p:cTn>
                                        <p:tgtEl>
                                          <p:spTgt spid="209092"/>
                                        </p:tgtEl>
                                        <p:attrNameLst>
                                          <p:attrName>style.visibility</p:attrName>
                                        </p:attrNameLst>
                                      </p:cBhvr>
                                      <p:to>
                                        <p:strVal val="visible"/>
                                      </p:to>
                                    </p:set>
                                  </p:childTnLst>
                                </p:cTn>
                              </p:par>
                              <p:par>
                                <p:cTn id="95" presetID="1" presetClass="entr" presetSubtype="0" fill="hold" grpId="0" nodeType="withEffect">
                                  <p:stCondLst>
                                    <p:cond delay="5000"/>
                                  </p:stCondLst>
                                  <p:childTnLst>
                                    <p:set>
                                      <p:cBhvr>
                                        <p:cTn id="96" dur="1" fill="hold">
                                          <p:stCondLst>
                                            <p:cond delay="0"/>
                                          </p:stCondLst>
                                        </p:cTn>
                                        <p:tgtEl>
                                          <p:spTgt spid="209093"/>
                                        </p:tgtEl>
                                        <p:attrNameLst>
                                          <p:attrName>style.visibility</p:attrName>
                                        </p:attrNameLst>
                                      </p:cBhvr>
                                      <p:to>
                                        <p:strVal val="visible"/>
                                      </p:to>
                                    </p:set>
                                  </p:childTnLst>
                                </p:cTn>
                              </p:par>
                              <p:par>
                                <p:cTn id="97" presetID="1" presetClass="entr" presetSubtype="0" fill="hold" grpId="0" nodeType="withEffect">
                                  <p:stCondLst>
                                    <p:cond delay="5000"/>
                                  </p:stCondLst>
                                  <p:childTnLst>
                                    <p:set>
                                      <p:cBhvr>
                                        <p:cTn id="98" dur="1" fill="hold">
                                          <p:stCondLst>
                                            <p:cond delay="0"/>
                                          </p:stCondLst>
                                        </p:cTn>
                                        <p:tgtEl>
                                          <p:spTgt spid="209095"/>
                                        </p:tgtEl>
                                        <p:attrNameLst>
                                          <p:attrName>style.visibility</p:attrName>
                                        </p:attrNameLst>
                                      </p:cBhvr>
                                      <p:to>
                                        <p:strVal val="visible"/>
                                      </p:to>
                                    </p:set>
                                  </p:childTnLst>
                                </p:cTn>
                              </p:par>
                              <p:par>
                                <p:cTn id="99" presetID="1" presetClass="entr" presetSubtype="0" fill="hold" grpId="0" nodeType="withEffect">
                                  <p:stCondLst>
                                    <p:cond delay="5000"/>
                                  </p:stCondLst>
                                  <p:childTnLst>
                                    <p:set>
                                      <p:cBhvr>
                                        <p:cTn id="100" dur="1" fill="hold">
                                          <p:stCondLst>
                                            <p:cond delay="0"/>
                                          </p:stCondLst>
                                        </p:cTn>
                                        <p:tgtEl>
                                          <p:spTgt spid="209094"/>
                                        </p:tgtEl>
                                        <p:attrNameLst>
                                          <p:attrName>style.visibility</p:attrName>
                                        </p:attrNameLst>
                                      </p:cBhvr>
                                      <p:to>
                                        <p:strVal val="visible"/>
                                      </p:to>
                                    </p:set>
                                  </p:childTnLst>
                                </p:cTn>
                              </p:par>
                              <p:par>
                                <p:cTn id="101" presetID="1" presetClass="entr" presetSubtype="0" fill="hold" grpId="0" nodeType="withEffect">
                                  <p:stCondLst>
                                    <p:cond delay="5000"/>
                                  </p:stCondLst>
                                  <p:childTnLst>
                                    <p:set>
                                      <p:cBhvr>
                                        <p:cTn id="102" dur="1" fill="hold">
                                          <p:stCondLst>
                                            <p:cond delay="0"/>
                                          </p:stCondLst>
                                        </p:cTn>
                                        <p:tgtEl>
                                          <p:spTgt spid="209096"/>
                                        </p:tgtEl>
                                        <p:attrNameLst>
                                          <p:attrName>style.visibility</p:attrName>
                                        </p:attrNameLst>
                                      </p:cBhvr>
                                      <p:to>
                                        <p:strVal val="visible"/>
                                      </p:to>
                                    </p:set>
                                  </p:childTnLst>
                                </p:cTn>
                              </p:par>
                              <p:par>
                                <p:cTn id="103" presetID="1" presetClass="entr" presetSubtype="0" fill="hold" grpId="0" nodeType="withEffect">
                                  <p:stCondLst>
                                    <p:cond delay="5000"/>
                                  </p:stCondLst>
                                  <p:childTnLst>
                                    <p:set>
                                      <p:cBhvr>
                                        <p:cTn id="104" dur="1" fill="hold">
                                          <p:stCondLst>
                                            <p:cond delay="0"/>
                                          </p:stCondLst>
                                        </p:cTn>
                                        <p:tgtEl>
                                          <p:spTgt spid="209097"/>
                                        </p:tgtEl>
                                        <p:attrNameLst>
                                          <p:attrName>style.visibility</p:attrName>
                                        </p:attrNameLst>
                                      </p:cBhvr>
                                      <p:to>
                                        <p:strVal val="visible"/>
                                      </p:to>
                                    </p:set>
                                  </p:childTnLst>
                                </p:cTn>
                              </p:par>
                              <p:par>
                                <p:cTn id="105" presetID="1" presetClass="entr" presetSubtype="0" fill="hold" grpId="0" nodeType="withEffect">
                                  <p:stCondLst>
                                    <p:cond delay="5000"/>
                                  </p:stCondLst>
                                  <p:childTnLst>
                                    <p:set>
                                      <p:cBhvr>
                                        <p:cTn id="106" dur="1" fill="hold">
                                          <p:stCondLst>
                                            <p:cond delay="0"/>
                                          </p:stCondLst>
                                        </p:cTn>
                                        <p:tgtEl>
                                          <p:spTgt spid="424"/>
                                        </p:tgtEl>
                                        <p:attrNameLst>
                                          <p:attrName>style.visibility</p:attrName>
                                        </p:attrNameLst>
                                      </p:cBhvr>
                                      <p:to>
                                        <p:strVal val="visible"/>
                                      </p:to>
                                    </p:set>
                                  </p:childTnLst>
                                </p:cTn>
                              </p:par>
                              <p:par>
                                <p:cTn id="107" presetID="27" presetClass="emph" presetSubtype="0" repeatCount="4000" fill="hold" grpId="1" nodeType="withEffect">
                                  <p:stCondLst>
                                    <p:cond delay="5000"/>
                                  </p:stCondLst>
                                  <p:childTnLst>
                                    <p:animClr clrSpc="rgb" dir="cw">
                                      <p:cBhvr override="childStyle">
                                        <p:cTn id="108" dur="500" autoRev="1" fill="hold"/>
                                        <p:tgtEl>
                                          <p:spTgt spid="424"/>
                                        </p:tgtEl>
                                        <p:attrNameLst>
                                          <p:attrName>style.color</p:attrName>
                                        </p:attrNameLst>
                                      </p:cBhvr>
                                      <p:to>
                                        <a:schemeClr val="bg1"/>
                                      </p:to>
                                    </p:animClr>
                                    <p:animClr clrSpc="rgb" dir="cw">
                                      <p:cBhvr>
                                        <p:cTn id="109" dur="500" autoRev="1" fill="hold"/>
                                        <p:tgtEl>
                                          <p:spTgt spid="424"/>
                                        </p:tgtEl>
                                        <p:attrNameLst>
                                          <p:attrName>fillcolor</p:attrName>
                                        </p:attrNameLst>
                                      </p:cBhvr>
                                      <p:to>
                                        <a:schemeClr val="bg1"/>
                                      </p:to>
                                    </p:animClr>
                                    <p:set>
                                      <p:cBhvr>
                                        <p:cTn id="110" dur="500" autoRev="1" fill="hold"/>
                                        <p:tgtEl>
                                          <p:spTgt spid="424"/>
                                        </p:tgtEl>
                                        <p:attrNameLst>
                                          <p:attrName>fill.type</p:attrName>
                                        </p:attrNameLst>
                                      </p:cBhvr>
                                      <p:to>
                                        <p:strVal val="solid"/>
                                      </p:to>
                                    </p:set>
                                    <p:set>
                                      <p:cBhvr>
                                        <p:cTn id="111" dur="500" autoRev="1" fill="hold"/>
                                        <p:tgtEl>
                                          <p:spTgt spid="424"/>
                                        </p:tgtEl>
                                        <p:attrNameLst>
                                          <p:attrName>fill.on</p:attrName>
                                        </p:attrNameLst>
                                      </p:cBhvr>
                                      <p:to>
                                        <p:strVal val="true"/>
                                      </p:to>
                                    </p:set>
                                  </p:childTnLst>
                                  <p:subTnLst>
                                    <p:set>
                                      <p:cBhvr override="childStyle">
                                        <p:cTn dur="1" fill="hold" display="0" masterRel="sameClick" afterEffect="1">
                                          <p:stCondLst>
                                            <p:cond evt="end" delay="0">
                                              <p:tn val="107"/>
                                            </p:cond>
                                          </p:stCondLst>
                                        </p:cTn>
                                        <p:tgtEl>
                                          <p:spTgt spid="424"/>
                                        </p:tgtEl>
                                        <p:attrNameLst>
                                          <p:attrName>style.visibility</p:attrName>
                                        </p:attrNameLst>
                                      </p:cBhvr>
                                      <p:to>
                                        <p:strVal val="hidden"/>
                                      </p:to>
                                    </p:set>
                                  </p:subTnLst>
                                </p:cTn>
                              </p:par>
                              <p:par>
                                <p:cTn id="112" presetID="1" presetClass="entr" presetSubtype="0" fill="hold" grpId="0" nodeType="withEffect">
                                  <p:stCondLst>
                                    <p:cond delay="5000"/>
                                  </p:stCondLst>
                                  <p:childTnLst>
                                    <p:set>
                                      <p:cBhvr>
                                        <p:cTn id="113" dur="1" fill="hold">
                                          <p:stCondLst>
                                            <p:cond delay="0"/>
                                          </p:stCondLst>
                                        </p:cTn>
                                        <p:tgtEl>
                                          <p:spTgt spid="209105"/>
                                        </p:tgtEl>
                                        <p:attrNameLst>
                                          <p:attrName>style.visibility</p:attrName>
                                        </p:attrNameLst>
                                      </p:cBhvr>
                                      <p:to>
                                        <p:strVal val="visible"/>
                                      </p:to>
                                    </p:set>
                                  </p:childTnLst>
                                </p:cTn>
                              </p:par>
                              <p:par>
                                <p:cTn id="114" presetID="27" presetClass="emph" presetSubtype="0" repeatCount="4000" fill="hold" grpId="1" nodeType="withEffect">
                                  <p:stCondLst>
                                    <p:cond delay="5000"/>
                                  </p:stCondLst>
                                  <p:childTnLst>
                                    <p:animClr clrSpc="rgb" dir="cw">
                                      <p:cBhvr override="childStyle">
                                        <p:cTn id="115" dur="500" autoRev="1" fill="hold"/>
                                        <p:tgtEl>
                                          <p:spTgt spid="209092"/>
                                        </p:tgtEl>
                                        <p:attrNameLst>
                                          <p:attrName>style.color</p:attrName>
                                        </p:attrNameLst>
                                      </p:cBhvr>
                                      <p:to>
                                        <a:schemeClr val="bg1"/>
                                      </p:to>
                                    </p:animClr>
                                    <p:animClr clrSpc="rgb" dir="cw">
                                      <p:cBhvr>
                                        <p:cTn id="116" dur="500" autoRev="1" fill="hold"/>
                                        <p:tgtEl>
                                          <p:spTgt spid="209092"/>
                                        </p:tgtEl>
                                        <p:attrNameLst>
                                          <p:attrName>fillcolor</p:attrName>
                                        </p:attrNameLst>
                                      </p:cBhvr>
                                      <p:to>
                                        <a:schemeClr val="bg1"/>
                                      </p:to>
                                    </p:animClr>
                                    <p:set>
                                      <p:cBhvr>
                                        <p:cTn id="117" dur="500" autoRev="1" fill="hold"/>
                                        <p:tgtEl>
                                          <p:spTgt spid="209092"/>
                                        </p:tgtEl>
                                        <p:attrNameLst>
                                          <p:attrName>fill.type</p:attrName>
                                        </p:attrNameLst>
                                      </p:cBhvr>
                                      <p:to>
                                        <p:strVal val="solid"/>
                                      </p:to>
                                    </p:set>
                                    <p:set>
                                      <p:cBhvr>
                                        <p:cTn id="118" dur="500" autoRev="1" fill="hold"/>
                                        <p:tgtEl>
                                          <p:spTgt spid="209092"/>
                                        </p:tgtEl>
                                        <p:attrNameLst>
                                          <p:attrName>fill.on</p:attrName>
                                        </p:attrNameLst>
                                      </p:cBhvr>
                                      <p:to>
                                        <p:strVal val="true"/>
                                      </p:to>
                                    </p:set>
                                  </p:childTnLst>
                                  <p:subTnLst>
                                    <p:set>
                                      <p:cBhvr override="childStyle">
                                        <p:cTn dur="1" fill="hold" display="0" masterRel="sameClick" afterEffect="1">
                                          <p:stCondLst>
                                            <p:cond evt="end" delay="0">
                                              <p:tn val="114"/>
                                            </p:cond>
                                          </p:stCondLst>
                                        </p:cTn>
                                        <p:tgtEl>
                                          <p:spTgt spid="209092"/>
                                        </p:tgtEl>
                                        <p:attrNameLst>
                                          <p:attrName>style.visibility</p:attrName>
                                        </p:attrNameLst>
                                      </p:cBhvr>
                                      <p:to>
                                        <p:strVal val="hidden"/>
                                      </p:to>
                                    </p:set>
                                  </p:subTnLst>
                                </p:cTn>
                              </p:par>
                              <p:par>
                                <p:cTn id="119" presetID="1" presetClass="entr" presetSubtype="0" fill="hold" grpId="0" nodeType="withEffect">
                                  <p:stCondLst>
                                    <p:cond delay="5200"/>
                                  </p:stCondLst>
                                  <p:childTnLst>
                                    <p:set>
                                      <p:cBhvr>
                                        <p:cTn id="120" dur="1" fill="hold">
                                          <p:stCondLst>
                                            <p:cond delay="0"/>
                                          </p:stCondLst>
                                        </p:cTn>
                                        <p:tgtEl>
                                          <p:spTgt spid="209113"/>
                                        </p:tgtEl>
                                        <p:attrNameLst>
                                          <p:attrName>style.visibility</p:attrName>
                                        </p:attrNameLst>
                                      </p:cBhvr>
                                      <p:to>
                                        <p:strVal val="visible"/>
                                      </p:to>
                                    </p:set>
                                  </p:childTnLst>
                                </p:cTn>
                              </p:par>
                              <p:par>
                                <p:cTn id="121" presetID="1" presetClass="entr" presetSubtype="0" fill="hold" grpId="0" nodeType="withEffect">
                                  <p:stCondLst>
                                    <p:cond delay="5200"/>
                                  </p:stCondLst>
                                  <p:childTnLst>
                                    <p:set>
                                      <p:cBhvr>
                                        <p:cTn id="122" dur="1" fill="hold">
                                          <p:stCondLst>
                                            <p:cond delay="0"/>
                                          </p:stCondLst>
                                        </p:cTn>
                                        <p:tgtEl>
                                          <p:spTgt spid="415"/>
                                        </p:tgtEl>
                                        <p:attrNameLst>
                                          <p:attrName>style.visibility</p:attrName>
                                        </p:attrNameLst>
                                      </p:cBhvr>
                                      <p:to>
                                        <p:strVal val="visible"/>
                                      </p:to>
                                    </p:set>
                                  </p:childTnLst>
                                </p:cTn>
                              </p:par>
                              <p:par>
                                <p:cTn id="123" presetID="27" presetClass="emph" presetSubtype="0" repeatCount="4000" fill="hold" grpId="1" nodeType="withEffect">
                                  <p:stCondLst>
                                    <p:cond delay="5100"/>
                                  </p:stCondLst>
                                  <p:childTnLst>
                                    <p:animClr clrSpc="rgb" dir="cw">
                                      <p:cBhvr override="childStyle">
                                        <p:cTn id="124" dur="500" autoRev="1" fill="hold"/>
                                        <p:tgtEl>
                                          <p:spTgt spid="209093"/>
                                        </p:tgtEl>
                                        <p:attrNameLst>
                                          <p:attrName>style.color</p:attrName>
                                        </p:attrNameLst>
                                      </p:cBhvr>
                                      <p:to>
                                        <a:schemeClr val="bg1"/>
                                      </p:to>
                                    </p:animClr>
                                    <p:animClr clrSpc="rgb" dir="cw">
                                      <p:cBhvr>
                                        <p:cTn id="125" dur="500" autoRev="1" fill="hold"/>
                                        <p:tgtEl>
                                          <p:spTgt spid="209093"/>
                                        </p:tgtEl>
                                        <p:attrNameLst>
                                          <p:attrName>fillcolor</p:attrName>
                                        </p:attrNameLst>
                                      </p:cBhvr>
                                      <p:to>
                                        <a:schemeClr val="bg1"/>
                                      </p:to>
                                    </p:animClr>
                                    <p:set>
                                      <p:cBhvr>
                                        <p:cTn id="126" dur="500" autoRev="1" fill="hold"/>
                                        <p:tgtEl>
                                          <p:spTgt spid="209093"/>
                                        </p:tgtEl>
                                        <p:attrNameLst>
                                          <p:attrName>fill.type</p:attrName>
                                        </p:attrNameLst>
                                      </p:cBhvr>
                                      <p:to>
                                        <p:strVal val="solid"/>
                                      </p:to>
                                    </p:set>
                                    <p:set>
                                      <p:cBhvr>
                                        <p:cTn id="127" dur="500" autoRev="1" fill="hold"/>
                                        <p:tgtEl>
                                          <p:spTgt spid="209093"/>
                                        </p:tgtEl>
                                        <p:attrNameLst>
                                          <p:attrName>fill.on</p:attrName>
                                        </p:attrNameLst>
                                      </p:cBhvr>
                                      <p:to>
                                        <p:strVal val="true"/>
                                      </p:to>
                                    </p:set>
                                  </p:childTnLst>
                                  <p:subTnLst>
                                    <p:set>
                                      <p:cBhvr override="childStyle">
                                        <p:cTn dur="1" fill="hold" display="0" masterRel="sameClick" afterEffect="1">
                                          <p:stCondLst>
                                            <p:cond evt="end" delay="0">
                                              <p:tn val="123"/>
                                            </p:cond>
                                          </p:stCondLst>
                                        </p:cTn>
                                        <p:tgtEl>
                                          <p:spTgt spid="209093"/>
                                        </p:tgtEl>
                                        <p:attrNameLst>
                                          <p:attrName>style.visibility</p:attrName>
                                        </p:attrNameLst>
                                      </p:cBhvr>
                                      <p:to>
                                        <p:strVal val="hidden"/>
                                      </p:to>
                                    </p:set>
                                  </p:subTnLst>
                                </p:cTn>
                              </p:par>
                              <p:par>
                                <p:cTn id="128" presetID="1" presetClass="entr" presetSubtype="0" fill="hold" grpId="0" nodeType="withEffect">
                                  <p:stCondLst>
                                    <p:cond delay="5800"/>
                                  </p:stCondLst>
                                  <p:childTnLst>
                                    <p:set>
                                      <p:cBhvr>
                                        <p:cTn id="129" dur="1" fill="hold">
                                          <p:stCondLst>
                                            <p:cond delay="0"/>
                                          </p:stCondLst>
                                        </p:cTn>
                                        <p:tgtEl>
                                          <p:spTgt spid="209114"/>
                                        </p:tgtEl>
                                        <p:attrNameLst>
                                          <p:attrName>style.visibility</p:attrName>
                                        </p:attrNameLst>
                                      </p:cBhvr>
                                      <p:to>
                                        <p:strVal val="visible"/>
                                      </p:to>
                                    </p:set>
                                  </p:childTnLst>
                                </p:cTn>
                              </p:par>
                              <p:par>
                                <p:cTn id="130" presetID="1" presetClass="entr" presetSubtype="0" fill="hold" grpId="0" nodeType="withEffect">
                                  <p:stCondLst>
                                    <p:cond delay="5800"/>
                                  </p:stCondLst>
                                  <p:childTnLst>
                                    <p:set>
                                      <p:cBhvr>
                                        <p:cTn id="131" dur="1" fill="hold">
                                          <p:stCondLst>
                                            <p:cond delay="0"/>
                                          </p:stCondLst>
                                        </p:cTn>
                                        <p:tgtEl>
                                          <p:spTgt spid="416"/>
                                        </p:tgtEl>
                                        <p:attrNameLst>
                                          <p:attrName>style.visibility</p:attrName>
                                        </p:attrNameLst>
                                      </p:cBhvr>
                                      <p:to>
                                        <p:strVal val="visible"/>
                                      </p:to>
                                    </p:set>
                                  </p:childTnLst>
                                </p:cTn>
                              </p:par>
                              <p:par>
                                <p:cTn id="132" presetID="27" presetClass="emph" presetSubtype="0" repeatCount="4000" fill="hold" grpId="1" nodeType="withEffect">
                                  <p:stCondLst>
                                    <p:cond delay="5200"/>
                                  </p:stCondLst>
                                  <p:childTnLst>
                                    <p:animClr clrSpc="rgb" dir="cw">
                                      <p:cBhvr override="childStyle">
                                        <p:cTn id="133" dur="500" autoRev="1" fill="hold"/>
                                        <p:tgtEl>
                                          <p:spTgt spid="209094"/>
                                        </p:tgtEl>
                                        <p:attrNameLst>
                                          <p:attrName>style.color</p:attrName>
                                        </p:attrNameLst>
                                      </p:cBhvr>
                                      <p:to>
                                        <a:schemeClr val="bg1"/>
                                      </p:to>
                                    </p:animClr>
                                    <p:animClr clrSpc="rgb" dir="cw">
                                      <p:cBhvr>
                                        <p:cTn id="134" dur="500" autoRev="1" fill="hold"/>
                                        <p:tgtEl>
                                          <p:spTgt spid="209094"/>
                                        </p:tgtEl>
                                        <p:attrNameLst>
                                          <p:attrName>fillcolor</p:attrName>
                                        </p:attrNameLst>
                                      </p:cBhvr>
                                      <p:to>
                                        <a:schemeClr val="bg1"/>
                                      </p:to>
                                    </p:animClr>
                                    <p:set>
                                      <p:cBhvr>
                                        <p:cTn id="135" dur="500" autoRev="1" fill="hold"/>
                                        <p:tgtEl>
                                          <p:spTgt spid="209094"/>
                                        </p:tgtEl>
                                        <p:attrNameLst>
                                          <p:attrName>fill.type</p:attrName>
                                        </p:attrNameLst>
                                      </p:cBhvr>
                                      <p:to>
                                        <p:strVal val="solid"/>
                                      </p:to>
                                    </p:set>
                                    <p:set>
                                      <p:cBhvr>
                                        <p:cTn id="136" dur="500" autoRev="1" fill="hold"/>
                                        <p:tgtEl>
                                          <p:spTgt spid="209094"/>
                                        </p:tgtEl>
                                        <p:attrNameLst>
                                          <p:attrName>fill.on</p:attrName>
                                        </p:attrNameLst>
                                      </p:cBhvr>
                                      <p:to>
                                        <p:strVal val="true"/>
                                      </p:to>
                                    </p:set>
                                  </p:childTnLst>
                                  <p:subTnLst>
                                    <p:set>
                                      <p:cBhvr override="childStyle">
                                        <p:cTn dur="1" fill="hold" display="0" masterRel="sameClick" afterEffect="1">
                                          <p:stCondLst>
                                            <p:cond evt="end" delay="0">
                                              <p:tn val="132"/>
                                            </p:cond>
                                          </p:stCondLst>
                                        </p:cTn>
                                        <p:tgtEl>
                                          <p:spTgt spid="209094"/>
                                        </p:tgtEl>
                                        <p:attrNameLst>
                                          <p:attrName>style.visibility</p:attrName>
                                        </p:attrNameLst>
                                      </p:cBhvr>
                                      <p:to>
                                        <p:strVal val="hidden"/>
                                      </p:to>
                                    </p:set>
                                  </p:subTnLst>
                                </p:cTn>
                              </p:par>
                              <p:par>
                                <p:cTn id="137" presetID="1" presetClass="entr" presetSubtype="0" fill="hold" grpId="0" nodeType="withEffect">
                                  <p:stCondLst>
                                    <p:cond delay="6300"/>
                                  </p:stCondLst>
                                  <p:childTnLst>
                                    <p:set>
                                      <p:cBhvr>
                                        <p:cTn id="138" dur="1" fill="hold">
                                          <p:stCondLst>
                                            <p:cond delay="0"/>
                                          </p:stCondLst>
                                        </p:cTn>
                                        <p:tgtEl>
                                          <p:spTgt spid="209115"/>
                                        </p:tgtEl>
                                        <p:attrNameLst>
                                          <p:attrName>style.visibility</p:attrName>
                                        </p:attrNameLst>
                                      </p:cBhvr>
                                      <p:to>
                                        <p:strVal val="visible"/>
                                      </p:to>
                                    </p:set>
                                  </p:childTnLst>
                                </p:cTn>
                              </p:par>
                              <p:par>
                                <p:cTn id="139" presetID="1" presetClass="entr" presetSubtype="0" fill="hold" grpId="0" nodeType="withEffect">
                                  <p:stCondLst>
                                    <p:cond delay="6300"/>
                                  </p:stCondLst>
                                  <p:childTnLst>
                                    <p:set>
                                      <p:cBhvr>
                                        <p:cTn id="140" dur="1" fill="hold">
                                          <p:stCondLst>
                                            <p:cond delay="0"/>
                                          </p:stCondLst>
                                        </p:cTn>
                                        <p:tgtEl>
                                          <p:spTgt spid="417"/>
                                        </p:tgtEl>
                                        <p:attrNameLst>
                                          <p:attrName>style.visibility</p:attrName>
                                        </p:attrNameLst>
                                      </p:cBhvr>
                                      <p:to>
                                        <p:strVal val="visible"/>
                                      </p:to>
                                    </p:set>
                                  </p:childTnLst>
                                </p:cTn>
                              </p:par>
                              <p:par>
                                <p:cTn id="141" presetID="27" presetClass="emph" presetSubtype="0" repeatCount="4000" fill="hold" grpId="1" nodeType="withEffect">
                                  <p:stCondLst>
                                    <p:cond delay="5300"/>
                                  </p:stCondLst>
                                  <p:childTnLst>
                                    <p:animClr clrSpc="rgb" dir="cw">
                                      <p:cBhvr override="childStyle">
                                        <p:cTn id="142" dur="500" autoRev="1" fill="hold"/>
                                        <p:tgtEl>
                                          <p:spTgt spid="209095"/>
                                        </p:tgtEl>
                                        <p:attrNameLst>
                                          <p:attrName>style.color</p:attrName>
                                        </p:attrNameLst>
                                      </p:cBhvr>
                                      <p:to>
                                        <a:schemeClr val="bg1"/>
                                      </p:to>
                                    </p:animClr>
                                    <p:animClr clrSpc="rgb" dir="cw">
                                      <p:cBhvr>
                                        <p:cTn id="143" dur="500" autoRev="1" fill="hold"/>
                                        <p:tgtEl>
                                          <p:spTgt spid="209095"/>
                                        </p:tgtEl>
                                        <p:attrNameLst>
                                          <p:attrName>fillcolor</p:attrName>
                                        </p:attrNameLst>
                                      </p:cBhvr>
                                      <p:to>
                                        <a:schemeClr val="bg1"/>
                                      </p:to>
                                    </p:animClr>
                                    <p:set>
                                      <p:cBhvr>
                                        <p:cTn id="144" dur="500" autoRev="1" fill="hold"/>
                                        <p:tgtEl>
                                          <p:spTgt spid="209095"/>
                                        </p:tgtEl>
                                        <p:attrNameLst>
                                          <p:attrName>fill.type</p:attrName>
                                        </p:attrNameLst>
                                      </p:cBhvr>
                                      <p:to>
                                        <p:strVal val="solid"/>
                                      </p:to>
                                    </p:set>
                                    <p:set>
                                      <p:cBhvr>
                                        <p:cTn id="145" dur="500" autoRev="1" fill="hold"/>
                                        <p:tgtEl>
                                          <p:spTgt spid="209095"/>
                                        </p:tgtEl>
                                        <p:attrNameLst>
                                          <p:attrName>fill.on</p:attrName>
                                        </p:attrNameLst>
                                      </p:cBhvr>
                                      <p:to>
                                        <p:strVal val="true"/>
                                      </p:to>
                                    </p:set>
                                  </p:childTnLst>
                                  <p:subTnLst>
                                    <p:set>
                                      <p:cBhvr override="childStyle">
                                        <p:cTn dur="1" fill="hold" display="0" masterRel="sameClick" afterEffect="1">
                                          <p:stCondLst>
                                            <p:cond evt="end" delay="0">
                                              <p:tn val="141"/>
                                            </p:cond>
                                          </p:stCondLst>
                                        </p:cTn>
                                        <p:tgtEl>
                                          <p:spTgt spid="209095"/>
                                        </p:tgtEl>
                                        <p:attrNameLst>
                                          <p:attrName>style.visibility</p:attrName>
                                        </p:attrNameLst>
                                      </p:cBhvr>
                                      <p:to>
                                        <p:strVal val="hidden"/>
                                      </p:to>
                                    </p:set>
                                  </p:subTnLst>
                                </p:cTn>
                              </p:par>
                              <p:par>
                                <p:cTn id="146" presetID="1" presetClass="entr" presetSubtype="0" fill="hold" grpId="0" nodeType="withEffect">
                                  <p:stCondLst>
                                    <p:cond delay="7100"/>
                                  </p:stCondLst>
                                  <p:childTnLst>
                                    <p:set>
                                      <p:cBhvr>
                                        <p:cTn id="147" dur="1" fill="hold">
                                          <p:stCondLst>
                                            <p:cond delay="0"/>
                                          </p:stCondLst>
                                        </p:cTn>
                                        <p:tgtEl>
                                          <p:spTgt spid="209116"/>
                                        </p:tgtEl>
                                        <p:attrNameLst>
                                          <p:attrName>style.visibility</p:attrName>
                                        </p:attrNameLst>
                                      </p:cBhvr>
                                      <p:to>
                                        <p:strVal val="visible"/>
                                      </p:to>
                                    </p:set>
                                  </p:childTnLst>
                                </p:cTn>
                              </p:par>
                              <p:par>
                                <p:cTn id="148" presetID="1" presetClass="entr" presetSubtype="0" fill="hold" grpId="0" nodeType="withEffect">
                                  <p:stCondLst>
                                    <p:cond delay="7100"/>
                                  </p:stCondLst>
                                  <p:childTnLst>
                                    <p:set>
                                      <p:cBhvr>
                                        <p:cTn id="149" dur="1" fill="hold">
                                          <p:stCondLst>
                                            <p:cond delay="0"/>
                                          </p:stCondLst>
                                        </p:cTn>
                                        <p:tgtEl>
                                          <p:spTgt spid="418"/>
                                        </p:tgtEl>
                                        <p:attrNameLst>
                                          <p:attrName>style.visibility</p:attrName>
                                        </p:attrNameLst>
                                      </p:cBhvr>
                                      <p:to>
                                        <p:strVal val="visible"/>
                                      </p:to>
                                    </p:set>
                                  </p:childTnLst>
                                </p:cTn>
                              </p:par>
                              <p:par>
                                <p:cTn id="150" presetID="27" presetClass="emph" presetSubtype="0" repeatCount="4000" fill="hold" grpId="1" nodeType="withEffect">
                                  <p:stCondLst>
                                    <p:cond delay="5400"/>
                                  </p:stCondLst>
                                  <p:childTnLst>
                                    <p:animClr clrSpc="rgb" dir="cw">
                                      <p:cBhvr override="childStyle">
                                        <p:cTn id="151" dur="500" autoRev="1" fill="hold"/>
                                        <p:tgtEl>
                                          <p:spTgt spid="209096"/>
                                        </p:tgtEl>
                                        <p:attrNameLst>
                                          <p:attrName>style.color</p:attrName>
                                        </p:attrNameLst>
                                      </p:cBhvr>
                                      <p:to>
                                        <a:schemeClr val="bg1"/>
                                      </p:to>
                                    </p:animClr>
                                    <p:animClr clrSpc="rgb" dir="cw">
                                      <p:cBhvr>
                                        <p:cTn id="152" dur="500" autoRev="1" fill="hold"/>
                                        <p:tgtEl>
                                          <p:spTgt spid="209096"/>
                                        </p:tgtEl>
                                        <p:attrNameLst>
                                          <p:attrName>fillcolor</p:attrName>
                                        </p:attrNameLst>
                                      </p:cBhvr>
                                      <p:to>
                                        <a:schemeClr val="bg1"/>
                                      </p:to>
                                    </p:animClr>
                                    <p:set>
                                      <p:cBhvr>
                                        <p:cTn id="153" dur="500" autoRev="1" fill="hold"/>
                                        <p:tgtEl>
                                          <p:spTgt spid="209096"/>
                                        </p:tgtEl>
                                        <p:attrNameLst>
                                          <p:attrName>fill.type</p:attrName>
                                        </p:attrNameLst>
                                      </p:cBhvr>
                                      <p:to>
                                        <p:strVal val="solid"/>
                                      </p:to>
                                    </p:set>
                                    <p:set>
                                      <p:cBhvr>
                                        <p:cTn id="154" dur="500" autoRev="1" fill="hold"/>
                                        <p:tgtEl>
                                          <p:spTgt spid="209096"/>
                                        </p:tgtEl>
                                        <p:attrNameLst>
                                          <p:attrName>fill.on</p:attrName>
                                        </p:attrNameLst>
                                      </p:cBhvr>
                                      <p:to>
                                        <p:strVal val="true"/>
                                      </p:to>
                                    </p:set>
                                  </p:childTnLst>
                                  <p:subTnLst>
                                    <p:set>
                                      <p:cBhvr override="childStyle">
                                        <p:cTn dur="1" fill="hold" display="0" masterRel="sameClick" afterEffect="1">
                                          <p:stCondLst>
                                            <p:cond evt="end" delay="0">
                                              <p:tn val="150"/>
                                            </p:cond>
                                          </p:stCondLst>
                                        </p:cTn>
                                        <p:tgtEl>
                                          <p:spTgt spid="209096"/>
                                        </p:tgtEl>
                                        <p:attrNameLst>
                                          <p:attrName>style.visibility</p:attrName>
                                        </p:attrNameLst>
                                      </p:cBhvr>
                                      <p:to>
                                        <p:strVal val="hidden"/>
                                      </p:to>
                                    </p:set>
                                  </p:subTnLst>
                                </p:cTn>
                              </p:par>
                              <p:par>
                                <p:cTn id="155" presetID="1" presetClass="entr" presetSubtype="0" fill="hold" grpId="0" nodeType="withEffect">
                                  <p:stCondLst>
                                    <p:cond delay="8000"/>
                                  </p:stCondLst>
                                  <p:childTnLst>
                                    <p:set>
                                      <p:cBhvr>
                                        <p:cTn id="156" dur="1" fill="hold">
                                          <p:stCondLst>
                                            <p:cond delay="0"/>
                                          </p:stCondLst>
                                        </p:cTn>
                                        <p:tgtEl>
                                          <p:spTgt spid="209117"/>
                                        </p:tgtEl>
                                        <p:attrNameLst>
                                          <p:attrName>style.visibility</p:attrName>
                                        </p:attrNameLst>
                                      </p:cBhvr>
                                      <p:to>
                                        <p:strVal val="visible"/>
                                      </p:to>
                                    </p:set>
                                  </p:childTnLst>
                                </p:cTn>
                              </p:par>
                              <p:par>
                                <p:cTn id="157" presetID="1" presetClass="entr" presetSubtype="0" fill="hold" grpId="0" nodeType="withEffect">
                                  <p:stCondLst>
                                    <p:cond delay="8000"/>
                                  </p:stCondLst>
                                  <p:childTnLst>
                                    <p:set>
                                      <p:cBhvr>
                                        <p:cTn id="158" dur="1" fill="hold">
                                          <p:stCondLst>
                                            <p:cond delay="0"/>
                                          </p:stCondLst>
                                        </p:cTn>
                                        <p:tgtEl>
                                          <p:spTgt spid="419"/>
                                        </p:tgtEl>
                                        <p:attrNameLst>
                                          <p:attrName>style.visibility</p:attrName>
                                        </p:attrNameLst>
                                      </p:cBhvr>
                                      <p:to>
                                        <p:strVal val="visible"/>
                                      </p:to>
                                    </p:set>
                                  </p:childTnLst>
                                </p:cTn>
                              </p:par>
                              <p:par>
                                <p:cTn id="159" presetID="27" presetClass="emph" presetSubtype="0" repeatCount="4000" fill="hold" grpId="1" nodeType="withEffect">
                                  <p:stCondLst>
                                    <p:cond delay="5000"/>
                                  </p:stCondLst>
                                  <p:childTnLst>
                                    <p:animClr clrSpc="rgb" dir="cw">
                                      <p:cBhvr override="childStyle">
                                        <p:cTn id="160" dur="500" autoRev="1" fill="hold"/>
                                        <p:tgtEl>
                                          <p:spTgt spid="209097"/>
                                        </p:tgtEl>
                                        <p:attrNameLst>
                                          <p:attrName>style.color</p:attrName>
                                        </p:attrNameLst>
                                      </p:cBhvr>
                                      <p:to>
                                        <a:schemeClr val="bg1"/>
                                      </p:to>
                                    </p:animClr>
                                    <p:animClr clrSpc="rgb" dir="cw">
                                      <p:cBhvr>
                                        <p:cTn id="161" dur="500" autoRev="1" fill="hold"/>
                                        <p:tgtEl>
                                          <p:spTgt spid="209097"/>
                                        </p:tgtEl>
                                        <p:attrNameLst>
                                          <p:attrName>fillcolor</p:attrName>
                                        </p:attrNameLst>
                                      </p:cBhvr>
                                      <p:to>
                                        <a:schemeClr val="bg1"/>
                                      </p:to>
                                    </p:animClr>
                                    <p:set>
                                      <p:cBhvr>
                                        <p:cTn id="162" dur="500" autoRev="1" fill="hold"/>
                                        <p:tgtEl>
                                          <p:spTgt spid="209097"/>
                                        </p:tgtEl>
                                        <p:attrNameLst>
                                          <p:attrName>fill.type</p:attrName>
                                        </p:attrNameLst>
                                      </p:cBhvr>
                                      <p:to>
                                        <p:strVal val="solid"/>
                                      </p:to>
                                    </p:set>
                                    <p:set>
                                      <p:cBhvr>
                                        <p:cTn id="163" dur="500" autoRev="1" fill="hold"/>
                                        <p:tgtEl>
                                          <p:spTgt spid="209097"/>
                                        </p:tgtEl>
                                        <p:attrNameLst>
                                          <p:attrName>fill.on</p:attrName>
                                        </p:attrNameLst>
                                      </p:cBhvr>
                                      <p:to>
                                        <p:strVal val="true"/>
                                      </p:to>
                                    </p:set>
                                  </p:childTnLst>
                                  <p:subTnLst>
                                    <p:set>
                                      <p:cBhvr override="childStyle">
                                        <p:cTn dur="1" fill="hold" display="0" masterRel="sameClick" afterEffect="1">
                                          <p:stCondLst>
                                            <p:cond evt="end" delay="0">
                                              <p:tn val="159"/>
                                            </p:cond>
                                          </p:stCondLst>
                                        </p:cTn>
                                        <p:tgtEl>
                                          <p:spTgt spid="209097"/>
                                        </p:tgtEl>
                                        <p:attrNameLst>
                                          <p:attrName>style.visibility</p:attrName>
                                        </p:attrNameLst>
                                      </p:cBhvr>
                                      <p:to>
                                        <p:strVal val="hidden"/>
                                      </p:to>
                                    </p:set>
                                  </p:subTnLst>
                                </p:cTn>
                              </p:par>
                              <p:par>
                                <p:cTn id="164" presetID="1" presetClass="entr" presetSubtype="0" fill="hold" grpId="0" nodeType="withEffect">
                                  <p:stCondLst>
                                    <p:cond delay="9000"/>
                                  </p:stCondLst>
                                  <p:childTnLst>
                                    <p:set>
                                      <p:cBhvr>
                                        <p:cTn id="165" dur="1" fill="hold">
                                          <p:stCondLst>
                                            <p:cond delay="0"/>
                                          </p:stCondLst>
                                        </p:cTn>
                                        <p:tgtEl>
                                          <p:spTgt spid="209112"/>
                                        </p:tgtEl>
                                        <p:attrNameLst>
                                          <p:attrName>style.visibility</p:attrName>
                                        </p:attrNameLst>
                                      </p:cBhvr>
                                      <p:to>
                                        <p:strVal val="visible"/>
                                      </p:to>
                                    </p:set>
                                  </p:childTnLst>
                                </p:cTn>
                              </p:par>
                              <p:par>
                                <p:cTn id="166" presetID="1" presetClass="entr" presetSubtype="0" fill="hold" grpId="0" nodeType="withEffect">
                                  <p:stCondLst>
                                    <p:cond delay="9000"/>
                                  </p:stCondLst>
                                  <p:childTnLst>
                                    <p:set>
                                      <p:cBhvr>
                                        <p:cTn id="167" dur="1" fill="hold">
                                          <p:stCondLst>
                                            <p:cond delay="0"/>
                                          </p:stCondLst>
                                        </p:cTn>
                                        <p:tgtEl>
                                          <p:spTgt spid="414"/>
                                        </p:tgtEl>
                                        <p:attrNameLst>
                                          <p:attrName>style.visibility</p:attrName>
                                        </p:attrNameLst>
                                      </p:cBhvr>
                                      <p:to>
                                        <p:strVal val="visible"/>
                                      </p:to>
                                    </p:set>
                                  </p:childTnLst>
                                </p:cTn>
                              </p:par>
                              <p:par>
                                <p:cTn id="168" presetID="27" presetClass="emph" presetSubtype="0" repeatCount="4000" fill="hold" grpId="1" nodeType="withEffect">
                                  <p:stCondLst>
                                    <p:cond delay="5100"/>
                                  </p:stCondLst>
                                  <p:childTnLst>
                                    <p:animClr clrSpc="rgb" dir="cw">
                                      <p:cBhvr override="childStyle">
                                        <p:cTn id="169" dur="500" autoRev="1" fill="hold"/>
                                        <p:tgtEl>
                                          <p:spTgt spid="209105"/>
                                        </p:tgtEl>
                                        <p:attrNameLst>
                                          <p:attrName>style.color</p:attrName>
                                        </p:attrNameLst>
                                      </p:cBhvr>
                                      <p:to>
                                        <a:schemeClr val="bg1"/>
                                      </p:to>
                                    </p:animClr>
                                    <p:animClr clrSpc="rgb" dir="cw">
                                      <p:cBhvr>
                                        <p:cTn id="170" dur="500" autoRev="1" fill="hold"/>
                                        <p:tgtEl>
                                          <p:spTgt spid="209105"/>
                                        </p:tgtEl>
                                        <p:attrNameLst>
                                          <p:attrName>fillcolor</p:attrName>
                                        </p:attrNameLst>
                                      </p:cBhvr>
                                      <p:to>
                                        <a:schemeClr val="bg1"/>
                                      </p:to>
                                    </p:animClr>
                                    <p:set>
                                      <p:cBhvr>
                                        <p:cTn id="171" dur="500" autoRev="1" fill="hold"/>
                                        <p:tgtEl>
                                          <p:spTgt spid="209105"/>
                                        </p:tgtEl>
                                        <p:attrNameLst>
                                          <p:attrName>fill.type</p:attrName>
                                        </p:attrNameLst>
                                      </p:cBhvr>
                                      <p:to>
                                        <p:strVal val="solid"/>
                                      </p:to>
                                    </p:set>
                                    <p:set>
                                      <p:cBhvr>
                                        <p:cTn id="172" dur="500" autoRev="1" fill="hold"/>
                                        <p:tgtEl>
                                          <p:spTgt spid="209105"/>
                                        </p:tgtEl>
                                        <p:attrNameLst>
                                          <p:attrName>fill.on</p:attrName>
                                        </p:attrNameLst>
                                      </p:cBhvr>
                                      <p:to>
                                        <p:strVal val="true"/>
                                      </p:to>
                                    </p:set>
                                  </p:childTnLst>
                                  <p:subTnLst>
                                    <p:set>
                                      <p:cBhvr override="childStyle">
                                        <p:cTn dur="1" fill="hold" display="0" masterRel="sameClick" afterEffect="1">
                                          <p:stCondLst>
                                            <p:cond evt="end" delay="0">
                                              <p:tn val="168"/>
                                            </p:cond>
                                          </p:stCondLst>
                                        </p:cTn>
                                        <p:tgtEl>
                                          <p:spTgt spid="209105"/>
                                        </p:tgtEl>
                                        <p:attrNameLst>
                                          <p:attrName>style.visibility</p:attrName>
                                        </p:attrNameLst>
                                      </p:cBhvr>
                                      <p:to>
                                        <p:strVal val="hidden"/>
                                      </p:to>
                                    </p:set>
                                  </p:subTnLst>
                                </p:cTn>
                              </p:par>
                              <p:par>
                                <p:cTn id="173" presetID="1" presetClass="entr" presetSubtype="0" fill="hold" grpId="0" nodeType="withEffect">
                                  <p:stCondLst>
                                    <p:cond delay="9500"/>
                                  </p:stCondLst>
                                  <p:childTnLst>
                                    <p:set>
                                      <p:cBhvr>
                                        <p:cTn id="174" dur="1" fill="hold">
                                          <p:stCondLst>
                                            <p:cond delay="0"/>
                                          </p:stCondLst>
                                        </p:cTn>
                                        <p:tgtEl>
                                          <p:spTgt spid="209118"/>
                                        </p:tgtEl>
                                        <p:attrNameLst>
                                          <p:attrName>style.visibility</p:attrName>
                                        </p:attrNameLst>
                                      </p:cBhvr>
                                      <p:to>
                                        <p:strVal val="visible"/>
                                      </p:to>
                                    </p:set>
                                  </p:childTnLst>
                                </p:cTn>
                              </p:par>
                              <p:par>
                                <p:cTn id="175" presetID="1" presetClass="entr" presetSubtype="0" fill="hold" grpId="0" nodeType="withEffect">
                                  <p:stCondLst>
                                    <p:cond delay="9500"/>
                                  </p:stCondLst>
                                  <p:childTnLst>
                                    <p:set>
                                      <p:cBhvr>
                                        <p:cTn id="176" dur="1" fill="hold">
                                          <p:stCondLst>
                                            <p:cond delay="0"/>
                                          </p:stCondLst>
                                        </p:cTn>
                                        <p:tgtEl>
                                          <p:spTgt spid="420"/>
                                        </p:tgtEl>
                                        <p:attrNameLst>
                                          <p:attrName>style.visibility</p:attrName>
                                        </p:attrNameLst>
                                      </p:cBhvr>
                                      <p:to>
                                        <p:strVal val="visible"/>
                                      </p:to>
                                    </p:set>
                                  </p:childTnLst>
                                </p:cTn>
                              </p:par>
                              <p:par>
                                <p:cTn id="177" presetID="42" presetClass="path" presetSubtype="0" accel="50000" decel="50000" fill="hold" grpId="0" nodeType="withEffect">
                                  <p:stCondLst>
                                    <p:cond delay="5200"/>
                                  </p:stCondLst>
                                  <p:childTnLst>
                                    <p:animMotion origin="layout" path="M -0.00017 0.00093 L -0.00052 0.01436 " pathEditMode="relative" rAng="0" ptsTypes="AA">
                                      <p:cBhvr>
                                        <p:cTn id="178" dur="2000" fill="hold"/>
                                        <p:tgtEl>
                                          <p:spTgt spid="209089"/>
                                        </p:tgtEl>
                                        <p:attrNameLst>
                                          <p:attrName>ppt_x</p:attrName>
                                          <p:attrName>ppt_y</p:attrName>
                                        </p:attrNameLst>
                                      </p:cBhvr>
                                      <p:rCtr x="0" y="7"/>
                                    </p:animMotion>
                                  </p:childTnLst>
                                </p:cTn>
                              </p:par>
                              <p:par>
                                <p:cTn id="179" presetID="64" presetClass="path" presetSubtype="0" fill="hold" grpId="0" nodeType="withEffect">
                                  <p:stCondLst>
                                    <p:cond delay="5400"/>
                                  </p:stCondLst>
                                  <p:childTnLst>
                                    <p:animMotion origin="layout" path="M -2.22222E-6 -4.81481E-6 L -2.22222E-6 -0.01412 " pathEditMode="relative" rAng="0" ptsTypes="AA">
                                      <p:cBhvr>
                                        <p:cTn id="180" dur="2000" fill="hold"/>
                                        <p:tgtEl>
                                          <p:spTgt spid="209045"/>
                                        </p:tgtEl>
                                        <p:attrNameLst>
                                          <p:attrName>ppt_x</p:attrName>
                                          <p:attrName>ppt_y</p:attrName>
                                        </p:attrNameLst>
                                      </p:cBhvr>
                                      <p:rCtr x="0" y="-7"/>
                                    </p:animMotion>
                                  </p:childTnLst>
                                </p:cTn>
                              </p:par>
                              <p:par>
                                <p:cTn id="181" presetID="64" presetClass="path" presetSubtype="0" fill="hold" grpId="0" nodeType="withEffect">
                                  <p:stCondLst>
                                    <p:cond delay="5400"/>
                                  </p:stCondLst>
                                  <p:childTnLst>
                                    <p:animMotion origin="layout" path="M -2.22222E-6 0.01852 L -2.22222E-6 0.0044 " pathEditMode="relative" rAng="0" ptsTypes="AA">
                                      <p:cBhvr>
                                        <p:cTn id="182" dur="2000" spd="-100000" fill="hold"/>
                                        <p:tgtEl>
                                          <p:spTgt spid="369"/>
                                        </p:tgtEl>
                                        <p:attrNameLst>
                                          <p:attrName>ppt_x</p:attrName>
                                          <p:attrName>ppt_y</p:attrName>
                                        </p:attrNameLst>
                                      </p:cBhvr>
                                      <p:rCtr x="0" y="-718"/>
                                    </p:animMotion>
                                  </p:childTnLst>
                                </p:cTn>
                              </p:par>
                              <p:par>
                                <p:cTn id="183" presetID="42" presetClass="path" presetSubtype="0" accel="50000" decel="50000" fill="hold" grpId="0" nodeType="withEffect">
                                  <p:stCondLst>
                                    <p:cond delay="5600"/>
                                  </p:stCondLst>
                                  <p:childTnLst>
                                    <p:animMotion origin="layout" path="M 3.61111E-6 -3.7037E-7 L 3.61111E-6 0.01944 " pathEditMode="relative" rAng="0" ptsTypes="AA">
                                      <p:cBhvr>
                                        <p:cTn id="184" dur="2000" fill="hold"/>
                                        <p:tgtEl>
                                          <p:spTgt spid="209048"/>
                                        </p:tgtEl>
                                        <p:attrNameLst>
                                          <p:attrName>ppt_x</p:attrName>
                                          <p:attrName>ppt_y</p:attrName>
                                        </p:attrNameLst>
                                      </p:cBhvr>
                                      <p:rCtr x="0" y="10"/>
                                    </p:animMotion>
                                  </p:childTnLst>
                                </p:cTn>
                              </p:par>
                              <p:par>
                                <p:cTn id="185" presetID="42" presetClass="path" presetSubtype="0" accel="50000" decel="50000" fill="hold" grpId="0" nodeType="withEffect">
                                  <p:stCondLst>
                                    <p:cond delay="6000"/>
                                  </p:stCondLst>
                                  <p:childTnLst>
                                    <p:animMotion origin="layout" path="M 2.77778E-7 -1.11111E-6 L -0.00035 0.02315 " pathEditMode="relative" rAng="0" ptsTypes="AA">
                                      <p:cBhvr>
                                        <p:cTn id="186" dur="2000" fill="hold"/>
                                        <p:tgtEl>
                                          <p:spTgt spid="209049"/>
                                        </p:tgtEl>
                                        <p:attrNameLst>
                                          <p:attrName>ppt_x</p:attrName>
                                          <p:attrName>ppt_y</p:attrName>
                                        </p:attrNameLst>
                                      </p:cBhvr>
                                      <p:rCtr x="0" y="12"/>
                                    </p:animMotion>
                                  </p:childTnLst>
                                </p:cTn>
                              </p:par>
                              <p:par>
                                <p:cTn id="187" presetID="42" presetClass="path" presetSubtype="0" accel="50000" decel="50000" fill="hold" grpId="0" nodeType="withEffect">
                                  <p:stCondLst>
                                    <p:cond delay="6000"/>
                                  </p:stCondLst>
                                  <p:childTnLst>
                                    <p:animMotion origin="layout" path="M -1.94444E-6 -0.01898 L -0.00035 0.00417 " pathEditMode="relative" rAng="0" ptsTypes="AA">
                                      <p:cBhvr>
                                        <p:cTn id="188" dur="2000" spd="-100000" fill="hold"/>
                                        <p:tgtEl>
                                          <p:spTgt spid="373"/>
                                        </p:tgtEl>
                                        <p:attrNameLst>
                                          <p:attrName>ppt_x</p:attrName>
                                          <p:attrName>ppt_y</p:attrName>
                                        </p:attrNameLst>
                                      </p:cBhvr>
                                      <p:rCtr x="-17" y="1157"/>
                                    </p:animMotion>
                                  </p:childTnLst>
                                </p:cTn>
                              </p:par>
                              <p:par>
                                <p:cTn id="189" presetID="64" presetClass="path" presetSubtype="0" fill="hold" grpId="0" nodeType="withEffect">
                                  <p:stCondLst>
                                    <p:cond delay="6200"/>
                                  </p:stCondLst>
                                  <p:childTnLst>
                                    <p:animMotion origin="layout" path="M 4.72222E-6 1.85185E-6 L 4.72222E-6 -0.01875 " pathEditMode="relative" rAng="0" ptsTypes="AA">
                                      <p:cBhvr>
                                        <p:cTn id="190" dur="2000" fill="hold"/>
                                        <p:tgtEl>
                                          <p:spTgt spid="209050"/>
                                        </p:tgtEl>
                                        <p:attrNameLst>
                                          <p:attrName>ppt_x</p:attrName>
                                          <p:attrName>ppt_y</p:attrName>
                                        </p:attrNameLst>
                                      </p:cBhvr>
                                      <p:rCtr x="0" y="-9"/>
                                    </p:animMotion>
                                  </p:childTnLst>
                                </p:cTn>
                              </p:par>
                              <p:par>
                                <p:cTn id="191" presetID="64" presetClass="path" presetSubtype="0" fill="hold" grpId="0" nodeType="withEffect">
                                  <p:stCondLst>
                                    <p:cond delay="6200"/>
                                  </p:stCondLst>
                                  <p:childTnLst>
                                    <p:animMotion origin="layout" path="M 0.00034 0.01667 L 0.00034 0.00718 " pathEditMode="relative" rAng="0" ptsTypes="AA">
                                      <p:cBhvr>
                                        <p:cTn id="192" dur="2000" spd="-100000" fill="hold"/>
                                        <p:tgtEl>
                                          <p:spTgt spid="374"/>
                                        </p:tgtEl>
                                        <p:attrNameLst>
                                          <p:attrName>ppt_x</p:attrName>
                                          <p:attrName>ppt_y</p:attrName>
                                        </p:attrNameLst>
                                      </p:cBhvr>
                                      <p:rCtr x="0" y="-486"/>
                                    </p:animMotion>
                                  </p:childTnLst>
                                </p:cTn>
                              </p:par>
                              <p:par>
                                <p:cTn id="193" presetID="42" presetClass="path" presetSubtype="0" accel="50000" decel="50000" fill="hold" grpId="0" nodeType="withEffect">
                                  <p:stCondLst>
                                    <p:cond delay="6600"/>
                                  </p:stCondLst>
                                  <p:childTnLst>
                                    <p:animMotion origin="layout" path="M -5.55556E-7 -7.40741E-7 L -5.55556E-7 0.0169 " pathEditMode="relative" rAng="0" ptsTypes="AA">
                                      <p:cBhvr>
                                        <p:cTn id="194" dur="2000" fill="hold"/>
                                        <p:tgtEl>
                                          <p:spTgt spid="209051"/>
                                        </p:tgtEl>
                                        <p:attrNameLst>
                                          <p:attrName>ppt_x</p:attrName>
                                          <p:attrName>ppt_y</p:attrName>
                                        </p:attrNameLst>
                                      </p:cBhvr>
                                      <p:rCtr x="0" y="8"/>
                                    </p:animMotion>
                                  </p:childTnLst>
                                </p:cTn>
                              </p:par>
                              <p:par>
                                <p:cTn id="195" presetID="42" presetClass="path" presetSubtype="0" accel="50000" decel="50000" fill="hold" grpId="0" nodeType="withEffect">
                                  <p:stCondLst>
                                    <p:cond delay="6600"/>
                                  </p:stCondLst>
                                  <p:childTnLst>
                                    <p:animMotion origin="layout" path="M -0.00035 -0.01829 L -0.00035 -0.00139 " pathEditMode="relative" rAng="0" ptsTypes="AA">
                                      <p:cBhvr>
                                        <p:cTn id="196" dur="2000" spd="-100000" fill="hold"/>
                                        <p:tgtEl>
                                          <p:spTgt spid="375"/>
                                        </p:tgtEl>
                                        <p:attrNameLst>
                                          <p:attrName>ppt_x</p:attrName>
                                          <p:attrName>ppt_y</p:attrName>
                                        </p:attrNameLst>
                                      </p:cBhvr>
                                      <p:rCtr x="0" y="833"/>
                                    </p:animMotion>
                                  </p:childTnLst>
                                </p:cTn>
                              </p:par>
                              <p:par>
                                <p:cTn id="197" presetID="64" presetClass="path" presetSubtype="0" fill="hold" grpId="0" nodeType="withEffect">
                                  <p:stCondLst>
                                    <p:cond delay="6800"/>
                                  </p:stCondLst>
                                  <p:childTnLst>
                                    <p:animMotion origin="layout" path="M -4.72222E-6 -1.48148E-6 L 0.00035 -0.0169 " pathEditMode="relative" rAng="0" ptsTypes="AA">
                                      <p:cBhvr>
                                        <p:cTn id="198" dur="2000" fill="hold"/>
                                        <p:tgtEl>
                                          <p:spTgt spid="209053"/>
                                        </p:tgtEl>
                                        <p:attrNameLst>
                                          <p:attrName>ppt_x</p:attrName>
                                          <p:attrName>ppt_y</p:attrName>
                                        </p:attrNameLst>
                                      </p:cBhvr>
                                      <p:rCtr x="0" y="-9"/>
                                    </p:animMotion>
                                  </p:childTnLst>
                                </p:cTn>
                              </p:par>
                              <p:par>
                                <p:cTn id="199" presetID="42" presetClass="path" presetSubtype="0" accel="50000" decel="50000" fill="hold" grpId="0" nodeType="withEffect">
                                  <p:stCondLst>
                                    <p:cond delay="7000"/>
                                  </p:stCondLst>
                                  <p:childTnLst>
                                    <p:animMotion origin="layout" path="M -2.77778E-6 0 L -2.77778E-6 0.01806 " pathEditMode="relative" rAng="0" ptsTypes="AA">
                                      <p:cBhvr>
                                        <p:cTn id="200" dur="2000" fill="hold"/>
                                        <p:tgtEl>
                                          <p:spTgt spid="209054"/>
                                        </p:tgtEl>
                                        <p:attrNameLst>
                                          <p:attrName>ppt_x</p:attrName>
                                          <p:attrName>ppt_y</p:attrName>
                                        </p:attrNameLst>
                                      </p:cBhvr>
                                      <p:rCtr x="0" y="9"/>
                                    </p:animMotion>
                                  </p:childTnLst>
                                </p:cTn>
                              </p:par>
                              <p:par>
                                <p:cTn id="201" presetID="42" presetClass="path" presetSubtype="0" accel="50000" decel="50000" fill="hold" grpId="0" nodeType="withEffect">
                                  <p:stCondLst>
                                    <p:cond delay="7200"/>
                                  </p:stCondLst>
                                  <p:childTnLst>
                                    <p:animMotion origin="layout" path="M -2.5E-6 1.85185E-6 L -0.00052 0.01528 " pathEditMode="relative" rAng="0" ptsTypes="AA">
                                      <p:cBhvr>
                                        <p:cTn id="202" dur="2000" fill="hold"/>
                                        <p:tgtEl>
                                          <p:spTgt spid="209055"/>
                                        </p:tgtEl>
                                        <p:attrNameLst>
                                          <p:attrName>ppt_x</p:attrName>
                                          <p:attrName>ppt_y</p:attrName>
                                        </p:attrNameLst>
                                      </p:cBhvr>
                                      <p:rCtr x="0" y="8"/>
                                    </p:animMotion>
                                  </p:childTnLst>
                                </p:cTn>
                              </p:par>
                              <p:par>
                                <p:cTn id="203" presetID="42" presetClass="path" presetSubtype="0" accel="50000" decel="50000" fill="hold" grpId="0" nodeType="withEffect">
                                  <p:stCondLst>
                                    <p:cond delay="7200"/>
                                  </p:stCondLst>
                                  <p:childTnLst>
                                    <p:animMotion origin="layout" path="M -0.00052 -0.01528 L -0.00105 -7.40741E-7 " pathEditMode="relative" rAng="0" ptsTypes="AA">
                                      <p:cBhvr>
                                        <p:cTn id="204" dur="2000" spd="-100000" fill="hold"/>
                                        <p:tgtEl>
                                          <p:spTgt spid="379"/>
                                        </p:tgtEl>
                                        <p:attrNameLst>
                                          <p:attrName>ppt_x</p:attrName>
                                          <p:attrName>ppt_y</p:attrName>
                                        </p:attrNameLst>
                                      </p:cBhvr>
                                      <p:rCtr x="-35" y="764"/>
                                    </p:animMotion>
                                  </p:childTnLst>
                                </p:cTn>
                              </p:par>
                              <p:par>
                                <p:cTn id="205" presetID="64" presetClass="path" presetSubtype="0" fill="hold" grpId="0" nodeType="withEffect">
                                  <p:stCondLst>
                                    <p:cond delay="7400"/>
                                  </p:stCondLst>
                                  <p:childTnLst>
                                    <p:animMotion origin="layout" path="M 4.72222E-6 -7.40741E-7 L 4.72222E-6 -0.0118 " pathEditMode="relative" rAng="0" ptsTypes="AA">
                                      <p:cBhvr>
                                        <p:cTn id="206" dur="2000" fill="hold"/>
                                        <p:tgtEl>
                                          <p:spTgt spid="209056"/>
                                        </p:tgtEl>
                                        <p:attrNameLst>
                                          <p:attrName>ppt_x</p:attrName>
                                          <p:attrName>ppt_y</p:attrName>
                                        </p:attrNameLst>
                                      </p:cBhvr>
                                      <p:rCtr x="0" y="-6"/>
                                    </p:animMotion>
                                  </p:childTnLst>
                                </p:cTn>
                              </p:par>
                              <p:par>
                                <p:cTn id="207" presetID="64" presetClass="path" presetSubtype="0" fill="hold" grpId="0" nodeType="withEffect">
                                  <p:stCondLst>
                                    <p:cond delay="7400"/>
                                  </p:stCondLst>
                                  <p:childTnLst>
                                    <p:animMotion origin="layout" path="M -4.44444E-6 0.01088 L -4.44444E-6 -0.00092 " pathEditMode="relative" rAng="0" ptsTypes="AA">
                                      <p:cBhvr>
                                        <p:cTn id="208" dur="2000" spd="-100000" fill="hold"/>
                                        <p:tgtEl>
                                          <p:spTgt spid="380"/>
                                        </p:tgtEl>
                                        <p:attrNameLst>
                                          <p:attrName>ppt_x</p:attrName>
                                          <p:attrName>ppt_y</p:attrName>
                                        </p:attrNameLst>
                                      </p:cBhvr>
                                      <p:rCtr x="0" y="-602"/>
                                    </p:animMotion>
                                  </p:childTnLst>
                                </p:cTn>
                              </p:par>
                              <p:par>
                                <p:cTn id="209" presetID="64" presetClass="path" presetSubtype="0" fill="hold" grpId="0" nodeType="withEffect">
                                  <p:stCondLst>
                                    <p:cond delay="7700"/>
                                  </p:stCondLst>
                                  <p:childTnLst>
                                    <p:animMotion origin="layout" path="M 3.88889E-6 0.00556 L 3.88889E-6 -0.00578 " pathEditMode="relative" rAng="0" ptsTypes="AA">
                                      <p:cBhvr>
                                        <p:cTn id="210" dur="2000" fill="hold"/>
                                        <p:tgtEl>
                                          <p:spTgt spid="209058"/>
                                        </p:tgtEl>
                                        <p:attrNameLst>
                                          <p:attrName>ppt_x</p:attrName>
                                          <p:attrName>ppt_y</p:attrName>
                                        </p:attrNameLst>
                                      </p:cBhvr>
                                      <p:rCtr x="0" y="-6"/>
                                    </p:animMotion>
                                  </p:childTnLst>
                                </p:cTn>
                              </p:par>
                              <p:par>
                                <p:cTn id="211" presetID="64" presetClass="path" presetSubtype="0" fill="hold" grpId="0" nodeType="withEffect">
                                  <p:stCondLst>
                                    <p:cond delay="7700"/>
                                  </p:stCondLst>
                                  <p:childTnLst>
                                    <p:animMotion origin="layout" path="M 3.61111E-6 0.01134 L 3.61111E-6 4.44444E-6 " pathEditMode="relative" rAng="0" ptsTypes="AA">
                                      <p:cBhvr>
                                        <p:cTn id="212" dur="2000" spd="-100000" fill="hold"/>
                                        <p:tgtEl>
                                          <p:spTgt spid="382"/>
                                        </p:tgtEl>
                                        <p:attrNameLst>
                                          <p:attrName>ppt_x</p:attrName>
                                          <p:attrName>ppt_y</p:attrName>
                                        </p:attrNameLst>
                                      </p:cBhvr>
                                      <p:rCtr x="0" y="-579"/>
                                    </p:animMotion>
                                  </p:childTnLst>
                                </p:cTn>
                              </p:par>
                              <p:par>
                                <p:cTn id="213" presetID="42" presetClass="path" presetSubtype="0" accel="50000" decel="50000" fill="hold" grpId="1" nodeType="withEffect">
                                  <p:stCondLst>
                                    <p:cond delay="4800"/>
                                  </p:stCondLst>
                                  <p:childTnLst>
                                    <p:animMotion origin="layout" path="M 0.00105 -0.04098 L 0.00053 4.44444E-6 " pathEditMode="relative" rAng="0" ptsTypes="AA">
                                      <p:cBhvr>
                                        <p:cTn id="214" dur="2000" fill="hold"/>
                                        <p:tgtEl>
                                          <p:spTgt spid="208920"/>
                                        </p:tgtEl>
                                        <p:attrNameLst>
                                          <p:attrName>ppt_x</p:attrName>
                                          <p:attrName>ppt_y</p:attrName>
                                        </p:attrNameLst>
                                      </p:cBhvr>
                                      <p:rCtr x="0" y="20"/>
                                    </p:animMotion>
                                  </p:childTnLst>
                                </p:cTn>
                              </p:par>
                              <p:par>
                                <p:cTn id="215" presetID="42" presetClass="path" presetSubtype="0" accel="50000" decel="50000" fill="hold" grpId="1" nodeType="withEffect">
                                  <p:stCondLst>
                                    <p:cond delay="4800"/>
                                  </p:stCondLst>
                                  <p:childTnLst>
                                    <p:animMotion origin="layout" path="M 3.05556E-6 -1.48148E-6 L -0.00052 0.04097 " pathEditMode="relative" rAng="0" ptsTypes="AA">
                                      <p:cBhvr>
                                        <p:cTn id="216" dur="2000" spd="-100000" fill="hold"/>
                                        <p:tgtEl>
                                          <p:spTgt spid="333"/>
                                        </p:tgtEl>
                                        <p:attrNameLst>
                                          <p:attrName>ppt_x</p:attrName>
                                          <p:attrName>ppt_y</p:attrName>
                                        </p:attrNameLst>
                                      </p:cBhvr>
                                      <p:rCtr x="-35" y="2037"/>
                                    </p:animMotion>
                                  </p:childTnLst>
                                </p:cTn>
                              </p:par>
                              <p:par>
                                <p:cTn id="217" presetID="64" presetClass="path" presetSubtype="0" accel="50000" decel="50000" fill="hold" grpId="1" nodeType="withEffect">
                                  <p:stCondLst>
                                    <p:cond delay="5000"/>
                                  </p:stCondLst>
                                  <p:childTnLst>
                                    <p:animMotion origin="layout" path="M 3.33333E-6 0.03333 L 3.33333E-6 2.59259E-6 " pathEditMode="relative" rAng="0" ptsTypes="AA">
                                      <p:cBhvr>
                                        <p:cTn id="218" dur="2000" fill="hold"/>
                                        <p:tgtEl>
                                          <p:spTgt spid="208915"/>
                                        </p:tgtEl>
                                        <p:attrNameLst>
                                          <p:attrName>ppt_x</p:attrName>
                                          <p:attrName>ppt_y</p:attrName>
                                        </p:attrNameLst>
                                      </p:cBhvr>
                                      <p:rCtr x="0" y="-17"/>
                                    </p:animMotion>
                                  </p:childTnLst>
                                </p:cTn>
                              </p:par>
                              <p:par>
                                <p:cTn id="219" presetID="64" presetClass="path" presetSubtype="0" accel="50000" decel="50000" fill="hold" grpId="1" nodeType="withEffect">
                                  <p:stCondLst>
                                    <p:cond delay="5000"/>
                                  </p:stCondLst>
                                  <p:childTnLst>
                                    <p:animMotion origin="layout" path="M -3.88889E-6 -2.96296E-6 L -3.88889E-6 -0.03333 " pathEditMode="relative" rAng="0" ptsTypes="AA">
                                      <p:cBhvr>
                                        <p:cTn id="220" dur="2000" spd="-100000" fill="hold"/>
                                        <p:tgtEl>
                                          <p:spTgt spid="328"/>
                                        </p:tgtEl>
                                        <p:attrNameLst>
                                          <p:attrName>ppt_x</p:attrName>
                                          <p:attrName>ppt_y</p:attrName>
                                        </p:attrNameLst>
                                      </p:cBhvr>
                                      <p:rCtr x="0" y="-1667"/>
                                    </p:animMotion>
                                  </p:childTnLst>
                                </p:cTn>
                              </p:par>
                              <p:par>
                                <p:cTn id="221" presetID="64" presetClass="path" presetSubtype="0" accel="50000" decel="50000" fill="hold" grpId="1" nodeType="withEffect">
                                  <p:stCondLst>
                                    <p:cond delay="5200"/>
                                  </p:stCondLst>
                                  <p:childTnLst>
                                    <p:animMotion origin="layout" path="M -0.00052 0.01528 L -0.00104 -2.59259E-6 " pathEditMode="relative" rAng="0" ptsTypes="AA">
                                      <p:cBhvr>
                                        <p:cTn id="222" dur="2000" fill="hold"/>
                                        <p:tgtEl>
                                          <p:spTgt spid="209014"/>
                                        </p:tgtEl>
                                        <p:attrNameLst>
                                          <p:attrName>ppt_x</p:attrName>
                                          <p:attrName>ppt_y</p:attrName>
                                        </p:attrNameLst>
                                      </p:cBhvr>
                                      <p:rCtr x="0" y="-8"/>
                                    </p:animMotion>
                                  </p:childTnLst>
                                </p:cTn>
                              </p:par>
                              <p:par>
                                <p:cTn id="223" presetID="64" presetClass="path" presetSubtype="0" accel="50000" decel="50000" fill="hold" grpId="1" nodeType="withEffect">
                                  <p:stCondLst>
                                    <p:cond delay="5200"/>
                                  </p:stCondLst>
                                  <p:childTnLst>
                                    <p:animMotion origin="layout" path="M 1.66667E-6 0.04445 L -0.00018 0.00093 " pathEditMode="relative" rAng="0" ptsTypes="AA">
                                      <p:cBhvr>
                                        <p:cTn id="224" dur="2000" fill="hold"/>
                                        <p:tgtEl>
                                          <p:spTgt spid="209028"/>
                                        </p:tgtEl>
                                        <p:attrNameLst>
                                          <p:attrName>ppt_x</p:attrName>
                                          <p:attrName>ppt_y</p:attrName>
                                        </p:attrNameLst>
                                      </p:cBhvr>
                                      <p:rCtr x="0" y="-22"/>
                                    </p:animMotion>
                                  </p:childTnLst>
                                </p:cTn>
                              </p:par>
                              <p:par>
                                <p:cTn id="225" presetID="64" presetClass="path" presetSubtype="0" accel="50000" decel="50000" fill="hold" grpId="1" nodeType="withEffect">
                                  <p:stCondLst>
                                    <p:cond delay="5200"/>
                                  </p:stCondLst>
                                  <p:childTnLst>
                                    <p:animMotion origin="layout" path="M -4.72222E-6 -3.7037E-7 L 0.0007 -0.02986 " pathEditMode="relative" rAng="0" ptsTypes="AA">
                                      <p:cBhvr>
                                        <p:cTn id="226" dur="2000" spd="-100000" fill="hold"/>
                                        <p:tgtEl>
                                          <p:spTgt spid="352"/>
                                        </p:tgtEl>
                                        <p:attrNameLst>
                                          <p:attrName>ppt_x</p:attrName>
                                          <p:attrName>ppt_y</p:attrName>
                                        </p:attrNameLst>
                                      </p:cBhvr>
                                      <p:rCtr x="35" y="-1505"/>
                                    </p:animMotion>
                                  </p:childTnLst>
                                </p:cTn>
                              </p:par>
                              <p:par>
                                <p:cTn id="227" presetID="42" presetClass="path" presetSubtype="0" accel="50000" decel="50000" fill="hold" grpId="1" nodeType="withEffect">
                                  <p:stCondLst>
                                    <p:cond delay="5400"/>
                                  </p:stCondLst>
                                  <p:childTnLst>
                                    <p:animMotion origin="layout" path="M -3.61111E-6 -0.0243 L -3.61111E-6 0.00417 " pathEditMode="relative" rAng="0" ptsTypes="AA">
                                      <p:cBhvr>
                                        <p:cTn id="228" dur="2000" fill="hold"/>
                                        <p:tgtEl>
                                          <p:spTgt spid="209013"/>
                                        </p:tgtEl>
                                        <p:attrNameLst>
                                          <p:attrName>ppt_x</p:attrName>
                                          <p:attrName>ppt_y</p:attrName>
                                        </p:attrNameLst>
                                      </p:cBhvr>
                                      <p:rCtr x="0" y="14"/>
                                    </p:animMotion>
                                  </p:childTnLst>
                                </p:cTn>
                              </p:par>
                              <p:par>
                                <p:cTn id="229" presetID="42" presetClass="path" presetSubtype="0" accel="50000" decel="50000" fill="hold" grpId="1" nodeType="withEffect">
                                  <p:stCondLst>
                                    <p:cond delay="5400"/>
                                  </p:stCondLst>
                                  <p:childTnLst>
                                    <p:animMotion origin="layout" path="M -1.11111E-6 -1.48148E-6 L -1.11111E-6 0.02847 " pathEditMode="relative" rAng="0" ptsTypes="AA">
                                      <p:cBhvr>
                                        <p:cTn id="230" dur="2000" spd="-100000" fill="hold"/>
                                        <p:tgtEl>
                                          <p:spTgt spid="337"/>
                                        </p:tgtEl>
                                        <p:attrNameLst>
                                          <p:attrName>ppt_x</p:attrName>
                                          <p:attrName>ppt_y</p:attrName>
                                        </p:attrNameLst>
                                      </p:cBhvr>
                                      <p:rCtr x="0" y="1412"/>
                                    </p:animMotion>
                                  </p:childTnLst>
                                </p:cTn>
                              </p:par>
                              <p:par>
                                <p:cTn id="231" presetID="42" presetClass="path" presetSubtype="0" accel="50000" decel="50000" fill="hold" grpId="1" nodeType="withEffect">
                                  <p:stCondLst>
                                    <p:cond delay="5600"/>
                                  </p:stCondLst>
                                  <p:childTnLst>
                                    <p:animMotion origin="layout" path="M 5.55556E-7 -0.01412 L 5.55556E-7 0.0044 " pathEditMode="relative" rAng="0" ptsTypes="AA">
                                      <p:cBhvr>
                                        <p:cTn id="232" dur="2000" fill="hold"/>
                                        <p:tgtEl>
                                          <p:spTgt spid="209015"/>
                                        </p:tgtEl>
                                        <p:attrNameLst>
                                          <p:attrName>ppt_x</p:attrName>
                                          <p:attrName>ppt_y</p:attrName>
                                        </p:attrNameLst>
                                      </p:cBhvr>
                                      <p:rCtr x="0" y="9"/>
                                    </p:animMotion>
                                  </p:childTnLst>
                                </p:cTn>
                              </p:par>
                              <p:par>
                                <p:cTn id="233" presetID="42" presetClass="path" presetSubtype="0" accel="50000" decel="50000" fill="hold" grpId="1" nodeType="withEffect">
                                  <p:stCondLst>
                                    <p:cond delay="5800"/>
                                  </p:stCondLst>
                                  <p:childTnLst>
                                    <p:animMotion origin="layout" path="M 0.00105 -0.04098 L 0.00053 4.44444E-6 " pathEditMode="relative" rAng="0" ptsTypes="AA">
                                      <p:cBhvr>
                                        <p:cTn id="234" dur="2000" fill="hold"/>
                                        <p:tgtEl>
                                          <p:spTgt spid="209016"/>
                                        </p:tgtEl>
                                        <p:attrNameLst>
                                          <p:attrName>ppt_x</p:attrName>
                                          <p:attrName>ppt_y</p:attrName>
                                        </p:attrNameLst>
                                      </p:cBhvr>
                                      <p:rCtr x="0" y="20"/>
                                    </p:animMotion>
                                  </p:childTnLst>
                                </p:cTn>
                              </p:par>
                              <p:par>
                                <p:cTn id="235" presetID="42" presetClass="path" presetSubtype="0" accel="50000" decel="50000" fill="hold" grpId="1" nodeType="withEffect">
                                  <p:stCondLst>
                                    <p:cond delay="5800"/>
                                  </p:stCondLst>
                                  <p:childTnLst>
                                    <p:animMotion origin="layout" path="M 0 -2.22222E-6 L -0.00052 0.04097 " pathEditMode="relative" rAng="0" ptsTypes="AA">
                                      <p:cBhvr>
                                        <p:cTn id="236" dur="2000" spd="-100000" fill="hold"/>
                                        <p:tgtEl>
                                          <p:spTgt spid="340"/>
                                        </p:tgtEl>
                                        <p:attrNameLst>
                                          <p:attrName>ppt_x</p:attrName>
                                          <p:attrName>ppt_y</p:attrName>
                                        </p:attrNameLst>
                                      </p:cBhvr>
                                      <p:rCtr x="-35" y="2037"/>
                                    </p:animMotion>
                                  </p:childTnLst>
                                </p:cTn>
                              </p:par>
                              <p:par>
                                <p:cTn id="237" presetID="64" presetClass="path" presetSubtype="0" accel="50000" decel="50000" fill="hold" grpId="1" nodeType="withEffect">
                                  <p:stCondLst>
                                    <p:cond delay="5800"/>
                                  </p:stCondLst>
                                  <p:childTnLst>
                                    <p:animMotion origin="layout" path="M 3.33333E-6 0.03333 L 3.33333E-6 2.59259E-6 " pathEditMode="relative" rAng="0" ptsTypes="AA">
                                      <p:cBhvr>
                                        <p:cTn id="238" dur="2000" fill="hold"/>
                                        <p:tgtEl>
                                          <p:spTgt spid="209018"/>
                                        </p:tgtEl>
                                        <p:attrNameLst>
                                          <p:attrName>ppt_x</p:attrName>
                                          <p:attrName>ppt_y</p:attrName>
                                        </p:attrNameLst>
                                      </p:cBhvr>
                                      <p:rCtr x="0" y="-17"/>
                                    </p:animMotion>
                                  </p:childTnLst>
                                </p:cTn>
                              </p:par>
                              <p:par>
                                <p:cTn id="239" presetID="64" presetClass="path" presetSubtype="0" accel="50000" decel="50000" fill="hold" grpId="1" nodeType="withEffect">
                                  <p:stCondLst>
                                    <p:cond delay="5800"/>
                                  </p:stCondLst>
                                  <p:childTnLst>
                                    <p:animMotion origin="layout" path="M 4.16667E-6 -3.7037E-6 L 4.16667E-6 -0.03333 " pathEditMode="relative" rAng="0" ptsTypes="AA">
                                      <p:cBhvr>
                                        <p:cTn id="240" dur="2000" spd="-100000" fill="hold"/>
                                        <p:tgtEl>
                                          <p:spTgt spid="342"/>
                                        </p:tgtEl>
                                        <p:attrNameLst>
                                          <p:attrName>ppt_x</p:attrName>
                                          <p:attrName>ppt_y</p:attrName>
                                        </p:attrNameLst>
                                      </p:cBhvr>
                                      <p:rCtr x="0" y="-1667"/>
                                    </p:animMotion>
                                  </p:childTnLst>
                                </p:cTn>
                              </p:par>
                              <p:par>
                                <p:cTn id="241" presetID="42" presetClass="path" presetSubtype="0" accel="50000" decel="50000" fill="hold" grpId="1" nodeType="withEffect">
                                  <p:stCondLst>
                                    <p:cond delay="6000"/>
                                  </p:stCondLst>
                                  <p:childTnLst>
                                    <p:animMotion origin="layout" path="M -3.61111E-6 -0.0243 L -3.61111E-6 0.00417 " pathEditMode="relative" rAng="0" ptsTypes="AA">
                                      <p:cBhvr>
                                        <p:cTn id="242" dur="2000" fill="hold"/>
                                        <p:tgtEl>
                                          <p:spTgt spid="209017"/>
                                        </p:tgtEl>
                                        <p:attrNameLst>
                                          <p:attrName>ppt_x</p:attrName>
                                          <p:attrName>ppt_y</p:attrName>
                                        </p:attrNameLst>
                                      </p:cBhvr>
                                      <p:rCtr x="0" y="14"/>
                                    </p:animMotion>
                                  </p:childTnLst>
                                </p:cTn>
                              </p:par>
                              <p:par>
                                <p:cTn id="243" presetID="64" presetClass="path" presetSubtype="0" accel="50000" decel="50000" fill="hold" grpId="1" nodeType="withEffect">
                                  <p:stCondLst>
                                    <p:cond delay="6200"/>
                                  </p:stCondLst>
                                  <p:childTnLst>
                                    <p:animMotion origin="layout" path="M 3.33333E-6 0.03333 L 3.33333E-6 2.59259E-6 " pathEditMode="relative" rAng="0" ptsTypes="AA">
                                      <p:cBhvr>
                                        <p:cTn id="244" dur="2000" fill="hold"/>
                                        <p:tgtEl>
                                          <p:spTgt spid="209019"/>
                                        </p:tgtEl>
                                        <p:attrNameLst>
                                          <p:attrName>ppt_x</p:attrName>
                                          <p:attrName>ppt_y</p:attrName>
                                        </p:attrNameLst>
                                      </p:cBhvr>
                                      <p:rCtr x="0" y="-17"/>
                                    </p:animMotion>
                                  </p:childTnLst>
                                </p:cTn>
                              </p:par>
                              <p:par>
                                <p:cTn id="245" presetID="42" presetClass="path" presetSubtype="0" accel="50000" decel="50000" fill="hold" grpId="1" nodeType="withEffect">
                                  <p:stCondLst>
                                    <p:cond delay="6400"/>
                                  </p:stCondLst>
                                  <p:childTnLst>
                                    <p:animMotion origin="layout" path="M -1.38889E-6 -0.03217 L -1.38889E-6 0.00324 " pathEditMode="relative" rAng="0" ptsTypes="AA">
                                      <p:cBhvr>
                                        <p:cTn id="246" dur="2000" fill="hold"/>
                                        <p:tgtEl>
                                          <p:spTgt spid="209020"/>
                                        </p:tgtEl>
                                        <p:attrNameLst>
                                          <p:attrName>ppt_x</p:attrName>
                                          <p:attrName>ppt_y</p:attrName>
                                        </p:attrNameLst>
                                      </p:cBhvr>
                                      <p:rCtr x="0" y="18"/>
                                    </p:animMotion>
                                  </p:childTnLst>
                                </p:cTn>
                              </p:par>
                              <p:par>
                                <p:cTn id="247" presetID="42" presetClass="path" presetSubtype="0" accel="50000" decel="50000" fill="hold" grpId="1" nodeType="withEffect">
                                  <p:stCondLst>
                                    <p:cond delay="6400"/>
                                  </p:stCondLst>
                                  <p:childTnLst>
                                    <p:animMotion origin="layout" path="M -2.22222E-6 0.00324 L -0.00017 0.02338 " pathEditMode="relative" rAng="0" ptsTypes="AA">
                                      <p:cBhvr>
                                        <p:cTn id="248" dur="2000" spd="-100000" fill="hold"/>
                                        <p:tgtEl>
                                          <p:spTgt spid="344"/>
                                        </p:tgtEl>
                                        <p:attrNameLst>
                                          <p:attrName>ppt_x</p:attrName>
                                          <p:attrName>ppt_y</p:attrName>
                                        </p:attrNameLst>
                                      </p:cBhvr>
                                      <p:rCtr x="-17" y="995"/>
                                    </p:animMotion>
                                  </p:childTnLst>
                                </p:cTn>
                              </p:par>
                              <p:par>
                                <p:cTn id="249" presetID="42" presetClass="path" presetSubtype="0" accel="50000" decel="50000" fill="hold" grpId="1" nodeType="withEffect">
                                  <p:stCondLst>
                                    <p:cond delay="6600"/>
                                  </p:stCondLst>
                                  <p:childTnLst>
                                    <p:animMotion origin="layout" path="M 5.55556E-7 -0.01412 L 5.55556E-7 0.0044 " pathEditMode="relative" rAng="0" ptsTypes="AA">
                                      <p:cBhvr>
                                        <p:cTn id="250" dur="2000" fill="hold"/>
                                        <p:tgtEl>
                                          <p:spTgt spid="209022"/>
                                        </p:tgtEl>
                                        <p:attrNameLst>
                                          <p:attrName>ppt_x</p:attrName>
                                          <p:attrName>ppt_y</p:attrName>
                                        </p:attrNameLst>
                                      </p:cBhvr>
                                      <p:rCtr x="0" y="9"/>
                                    </p:animMotion>
                                  </p:childTnLst>
                                </p:cTn>
                              </p:par>
                              <p:par>
                                <p:cTn id="251" presetID="64" presetClass="path" presetSubtype="0" accel="50000" decel="50000" fill="hold" grpId="1" nodeType="withEffect">
                                  <p:stCondLst>
                                    <p:cond delay="6800"/>
                                  </p:stCondLst>
                                  <p:childTnLst>
                                    <p:animMotion origin="layout" path="M 2.22222E-6 0.02569 L 2.22222E-6 7.40741E-7 " pathEditMode="relative" rAng="0" ptsTypes="AA">
                                      <p:cBhvr>
                                        <p:cTn id="252" dur="2000" fill="hold"/>
                                        <p:tgtEl>
                                          <p:spTgt spid="209021"/>
                                        </p:tgtEl>
                                        <p:attrNameLst>
                                          <p:attrName>ppt_x</p:attrName>
                                          <p:attrName>ppt_y</p:attrName>
                                        </p:attrNameLst>
                                      </p:cBhvr>
                                      <p:rCtr x="0" y="-13"/>
                                    </p:animMotion>
                                  </p:childTnLst>
                                </p:cTn>
                              </p:par>
                              <p:par>
                                <p:cTn id="253" presetID="64" presetClass="path" presetSubtype="0" accel="50000" decel="50000" fill="hold" grpId="1" nodeType="withEffect">
                                  <p:stCondLst>
                                    <p:cond delay="6800"/>
                                  </p:stCondLst>
                                  <p:childTnLst>
                                    <p:animMotion origin="layout" path="M -2.22222E-6 -4.44444E-6 L -2.22222E-6 -0.02569 " pathEditMode="relative" rAng="0" ptsTypes="AA">
                                      <p:cBhvr>
                                        <p:cTn id="254" dur="2000" spd="-100000" fill="hold"/>
                                        <p:tgtEl>
                                          <p:spTgt spid="345"/>
                                        </p:tgtEl>
                                        <p:attrNameLst>
                                          <p:attrName>ppt_x</p:attrName>
                                          <p:attrName>ppt_y</p:attrName>
                                        </p:attrNameLst>
                                      </p:cBhvr>
                                      <p:rCtr x="0" y="-1296"/>
                                    </p:animMotion>
                                  </p:childTnLst>
                                </p:cTn>
                              </p:par>
                              <p:par>
                                <p:cTn id="255" presetID="42" presetClass="path" presetSubtype="0" accel="50000" decel="50000" fill="hold" grpId="1" nodeType="withEffect">
                                  <p:stCondLst>
                                    <p:cond delay="7000"/>
                                  </p:stCondLst>
                                  <p:childTnLst>
                                    <p:animMotion origin="layout" path="M 0.00105 -0.04098 L 0.00053 4.44444E-6 " pathEditMode="relative" rAng="0" ptsTypes="AA">
                                      <p:cBhvr>
                                        <p:cTn id="256" dur="2000" fill="hold"/>
                                        <p:tgtEl>
                                          <p:spTgt spid="209023"/>
                                        </p:tgtEl>
                                        <p:attrNameLst>
                                          <p:attrName>ppt_x</p:attrName>
                                          <p:attrName>ppt_y</p:attrName>
                                        </p:attrNameLst>
                                      </p:cBhvr>
                                      <p:rCtr x="0" y="20"/>
                                    </p:animMotion>
                                  </p:childTnLst>
                                </p:cTn>
                              </p:par>
                              <p:par>
                                <p:cTn id="257" presetID="42" presetClass="path" presetSubtype="0" accel="50000" decel="50000" fill="hold" grpId="1" nodeType="withEffect">
                                  <p:stCondLst>
                                    <p:cond delay="7000"/>
                                  </p:stCondLst>
                                  <p:childTnLst>
                                    <p:animMotion origin="layout" path="M 4.16667E-6 4.44444E-6 L -0.00052 0.04097 " pathEditMode="relative" rAng="0" ptsTypes="AA">
                                      <p:cBhvr>
                                        <p:cTn id="258" dur="2000" spd="-100000" fill="hold"/>
                                        <p:tgtEl>
                                          <p:spTgt spid="347"/>
                                        </p:tgtEl>
                                        <p:attrNameLst>
                                          <p:attrName>ppt_x</p:attrName>
                                          <p:attrName>ppt_y</p:attrName>
                                        </p:attrNameLst>
                                      </p:cBhvr>
                                      <p:rCtr x="-35" y="2037"/>
                                    </p:animMotion>
                                  </p:childTnLst>
                                </p:cTn>
                              </p:par>
                              <p:par>
                                <p:cTn id="259" presetID="64" presetClass="path" presetSubtype="0" accel="50000" decel="50000" fill="hold" grpId="1" nodeType="withEffect">
                                  <p:stCondLst>
                                    <p:cond delay="7000"/>
                                  </p:stCondLst>
                                  <p:childTnLst>
                                    <p:animMotion origin="layout" path="M 1.66667E-6 0.04445 L -0.00018 0.00093 " pathEditMode="relative" rAng="0" ptsTypes="AA">
                                      <p:cBhvr>
                                        <p:cTn id="260" dur="2000" fill="hold"/>
                                        <p:tgtEl>
                                          <p:spTgt spid="209024"/>
                                        </p:tgtEl>
                                        <p:attrNameLst>
                                          <p:attrName>ppt_x</p:attrName>
                                          <p:attrName>ppt_y</p:attrName>
                                        </p:attrNameLst>
                                      </p:cBhvr>
                                      <p:rCtr x="0" y="-22"/>
                                    </p:animMotion>
                                  </p:childTnLst>
                                </p:cTn>
                              </p:par>
                              <p:par>
                                <p:cTn id="261" presetID="64" presetClass="path" presetSubtype="0" accel="50000" decel="50000" fill="hold" grpId="1" nodeType="withEffect">
                                  <p:stCondLst>
                                    <p:cond delay="7200"/>
                                  </p:stCondLst>
                                  <p:childTnLst>
                                    <p:animMotion origin="layout" path="M -0.00052 0.01528 L -0.00104 -2.59259E-6 " pathEditMode="relative" rAng="0" ptsTypes="AA">
                                      <p:cBhvr>
                                        <p:cTn id="262" dur="2000" fill="hold"/>
                                        <p:tgtEl>
                                          <p:spTgt spid="209025"/>
                                        </p:tgtEl>
                                        <p:attrNameLst>
                                          <p:attrName>ppt_x</p:attrName>
                                          <p:attrName>ppt_y</p:attrName>
                                        </p:attrNameLst>
                                      </p:cBhvr>
                                      <p:rCtr x="0" y="-8"/>
                                    </p:animMotion>
                                  </p:childTnLst>
                                </p:cTn>
                              </p:par>
                              <p:par>
                                <p:cTn id="263" presetID="64" presetClass="path" presetSubtype="0" accel="50000" decel="50000" fill="hold" grpId="1" nodeType="withEffect">
                                  <p:stCondLst>
                                    <p:cond delay="7200"/>
                                  </p:stCondLst>
                                  <p:childTnLst>
                                    <p:animMotion origin="layout" path="M 1.94444E-6 3.33333E-6 L -0.00052 -0.01528 " pathEditMode="relative" rAng="0" ptsTypes="AA">
                                      <p:cBhvr>
                                        <p:cTn id="264" dur="2000" spd="-100000" fill="hold"/>
                                        <p:tgtEl>
                                          <p:spTgt spid="349"/>
                                        </p:tgtEl>
                                        <p:attrNameLst>
                                          <p:attrName>ppt_x</p:attrName>
                                          <p:attrName>ppt_y</p:attrName>
                                        </p:attrNameLst>
                                      </p:cBhvr>
                                      <p:rCtr x="-35" y="-764"/>
                                    </p:animMotion>
                                  </p:childTnLst>
                                </p:cTn>
                              </p:par>
                              <p:par>
                                <p:cTn id="265" presetID="42" presetClass="path" presetSubtype="0" accel="50000" decel="50000" fill="hold" grpId="1" nodeType="withEffect">
                                  <p:stCondLst>
                                    <p:cond delay="7400"/>
                                  </p:stCondLst>
                                  <p:childTnLst>
                                    <p:animMotion origin="layout" path="M -1.38889E-6 -0.03217 L -1.38889E-6 0.00324 " pathEditMode="relative" rAng="0" ptsTypes="AA">
                                      <p:cBhvr>
                                        <p:cTn id="266" dur="2000" fill="hold"/>
                                        <p:tgtEl>
                                          <p:spTgt spid="209026"/>
                                        </p:tgtEl>
                                        <p:attrNameLst>
                                          <p:attrName>ppt_x</p:attrName>
                                          <p:attrName>ppt_y</p:attrName>
                                        </p:attrNameLst>
                                      </p:cBhvr>
                                      <p:rCtr x="0" y="18"/>
                                    </p:animMotion>
                                  </p:childTnLst>
                                </p:cTn>
                              </p:par>
                              <p:par>
                                <p:cTn id="267" presetID="42" presetClass="path" presetSubtype="0" accel="50000" decel="50000" fill="hold" grpId="1" nodeType="withEffect">
                                  <p:stCondLst>
                                    <p:cond delay="7400"/>
                                  </p:stCondLst>
                                  <p:childTnLst>
                                    <p:animMotion origin="layout" path="M -3.61111E-6 -4.07407E-6 L -3.61111E-6 0.03542 " pathEditMode="relative" rAng="0" ptsTypes="AA">
                                      <p:cBhvr>
                                        <p:cTn id="268" dur="2000" spd="-100000" fill="hold"/>
                                        <p:tgtEl>
                                          <p:spTgt spid="350"/>
                                        </p:tgtEl>
                                        <p:attrNameLst>
                                          <p:attrName>ppt_x</p:attrName>
                                          <p:attrName>ppt_y</p:attrName>
                                        </p:attrNameLst>
                                      </p:cBhvr>
                                      <p:rCtr x="0" y="1759"/>
                                    </p:animMotion>
                                  </p:childTnLst>
                                </p:cTn>
                              </p:par>
                              <p:par>
                                <p:cTn id="269" presetID="64" presetClass="path" presetSubtype="0" accel="50000" decel="50000" fill="hold" grpId="1" nodeType="withEffect">
                                  <p:stCondLst>
                                    <p:cond delay="7400"/>
                                  </p:stCondLst>
                                  <p:childTnLst>
                                    <p:animMotion origin="layout" path="M 8.33333E-7 0.03935 L 0.00017 0.00093 " pathEditMode="relative" rAng="0" ptsTypes="AA">
                                      <p:cBhvr>
                                        <p:cTn id="270" dur="2000" fill="hold"/>
                                        <p:tgtEl>
                                          <p:spTgt spid="209027"/>
                                        </p:tgtEl>
                                        <p:attrNameLst>
                                          <p:attrName>ppt_x</p:attrName>
                                          <p:attrName>ppt_y</p:attrName>
                                        </p:attrNameLst>
                                      </p:cBhvr>
                                      <p:rCtr x="0" y="-19"/>
                                    </p:animMotion>
                                  </p:childTnLst>
                                </p:cTn>
                              </p:par>
                              <p:par>
                                <p:cTn id="271" presetID="42" presetClass="path" presetSubtype="0" accel="50000" decel="50000" fill="hold" grpId="1" nodeType="withEffect">
                                  <p:stCondLst>
                                    <p:cond delay="7600"/>
                                  </p:stCondLst>
                                  <p:childTnLst>
                                    <p:animMotion origin="layout" path="M 5.55556E-7 -0.01412 L 5.55556E-7 0.0044 " pathEditMode="relative" rAng="0" ptsTypes="AA">
                                      <p:cBhvr>
                                        <p:cTn id="272" dur="2000" fill="hold"/>
                                        <p:tgtEl>
                                          <p:spTgt spid="209029"/>
                                        </p:tgtEl>
                                        <p:attrNameLst>
                                          <p:attrName>ppt_x</p:attrName>
                                          <p:attrName>ppt_y</p:attrName>
                                        </p:attrNameLst>
                                      </p:cBhvr>
                                      <p:rCtr x="0" y="9"/>
                                    </p:animMotion>
                                  </p:childTnLst>
                                </p:cTn>
                              </p:par>
                              <p:par>
                                <p:cTn id="273" presetID="42" presetClass="path" presetSubtype="0" accel="50000" decel="50000" fill="hold" grpId="1" nodeType="withEffect">
                                  <p:stCondLst>
                                    <p:cond delay="7600"/>
                                  </p:stCondLst>
                                  <p:childTnLst>
                                    <p:animMotion origin="layout" path="M 5E-6 4.81481E-6 L 5E-6 0.01851 " pathEditMode="relative" rAng="0" ptsTypes="AA">
                                      <p:cBhvr>
                                        <p:cTn id="274" dur="2000" spd="-100000" fill="hold"/>
                                        <p:tgtEl>
                                          <p:spTgt spid="353"/>
                                        </p:tgtEl>
                                        <p:attrNameLst>
                                          <p:attrName>ppt_x</p:attrName>
                                          <p:attrName>ppt_y</p:attrName>
                                        </p:attrNameLst>
                                      </p:cBhvr>
                                      <p:rCtr x="0" y="926"/>
                                    </p:animMotion>
                                  </p:childTnLst>
                                </p:cTn>
                              </p:par>
                              <p:par>
                                <p:cTn id="275" presetID="42" presetClass="path" presetSubtype="0" accel="50000" decel="50000" fill="hold" grpId="1" nodeType="withEffect">
                                  <p:stCondLst>
                                    <p:cond delay="7700"/>
                                  </p:stCondLst>
                                  <p:childTnLst>
                                    <p:animMotion origin="layout" path="M 0.00105 -0.04098 L 0.00053 4.44444E-6 " pathEditMode="relative" rAng="0" ptsTypes="AA">
                                      <p:cBhvr>
                                        <p:cTn id="276" dur="2000" fill="hold"/>
                                        <p:tgtEl>
                                          <p:spTgt spid="209030"/>
                                        </p:tgtEl>
                                        <p:attrNameLst>
                                          <p:attrName>ppt_x</p:attrName>
                                          <p:attrName>ppt_y</p:attrName>
                                        </p:attrNameLst>
                                      </p:cBhvr>
                                      <p:rCtr x="0" y="20"/>
                                    </p:animMotion>
                                  </p:childTnLst>
                                </p:cTn>
                              </p:par>
                              <p:par>
                                <p:cTn id="277" presetID="64" presetClass="path" presetSubtype="0" accel="50000" decel="50000" fill="hold" grpId="1" nodeType="withEffect">
                                  <p:stCondLst>
                                    <p:cond delay="8000"/>
                                  </p:stCondLst>
                                  <p:childTnLst>
                                    <p:animMotion origin="layout" path="M 2.22222E-6 0.02569 L 2.22222E-6 7.40741E-7 " pathEditMode="relative" rAng="0" ptsTypes="AA">
                                      <p:cBhvr>
                                        <p:cTn id="278" dur="2000" fill="hold"/>
                                        <p:tgtEl>
                                          <p:spTgt spid="209031"/>
                                        </p:tgtEl>
                                        <p:attrNameLst>
                                          <p:attrName>ppt_x</p:attrName>
                                          <p:attrName>ppt_y</p:attrName>
                                        </p:attrNameLst>
                                      </p:cBhvr>
                                      <p:rCtr x="0" y="-13"/>
                                    </p:animMotion>
                                  </p:childTnLst>
                                </p:cTn>
                              </p:par>
                              <p:par>
                                <p:cTn id="279" presetID="64" presetClass="path" presetSubtype="0" accel="50000" decel="50000" fill="hold" grpId="1" nodeType="withEffect">
                                  <p:stCondLst>
                                    <p:cond delay="8000"/>
                                  </p:stCondLst>
                                  <p:childTnLst>
                                    <p:animMotion origin="layout" path="M 2.77778E-7 -1.48148E-6 L 2.77778E-7 -0.02569 " pathEditMode="relative" rAng="0" ptsTypes="AA">
                                      <p:cBhvr>
                                        <p:cTn id="280" dur="2000" spd="-100000" fill="hold"/>
                                        <p:tgtEl>
                                          <p:spTgt spid="355"/>
                                        </p:tgtEl>
                                        <p:attrNameLst>
                                          <p:attrName>ppt_x</p:attrName>
                                          <p:attrName>ppt_y</p:attrName>
                                        </p:attrNameLst>
                                      </p:cBhvr>
                                      <p:rCtr x="0" y="-1296"/>
                                    </p:animMotion>
                                  </p:childTnLst>
                                </p:cTn>
                              </p:par>
                              <p:par>
                                <p:cTn id="281" presetID="42" presetClass="path" presetSubtype="0" accel="50000" decel="50000" fill="hold" grpId="1" nodeType="withEffect">
                                  <p:stCondLst>
                                    <p:cond delay="8200"/>
                                  </p:stCondLst>
                                  <p:childTnLst>
                                    <p:animMotion origin="layout" path="M -3.61111E-6 -0.0243 L -3.61111E-6 0.00417 " pathEditMode="relative" rAng="0" ptsTypes="AA">
                                      <p:cBhvr>
                                        <p:cTn id="282" dur="2000" fill="hold"/>
                                        <p:tgtEl>
                                          <p:spTgt spid="209032"/>
                                        </p:tgtEl>
                                        <p:attrNameLst>
                                          <p:attrName>ppt_x</p:attrName>
                                          <p:attrName>ppt_y</p:attrName>
                                        </p:attrNameLst>
                                      </p:cBhvr>
                                      <p:rCtr x="0" y="14"/>
                                    </p:animMotion>
                                  </p:childTnLst>
                                </p:cTn>
                              </p:par>
                              <p:par>
                                <p:cTn id="283" presetID="64" presetClass="path" presetSubtype="0" accel="50000" decel="50000" fill="hold" grpId="1" nodeType="withEffect">
                                  <p:stCondLst>
                                    <p:cond delay="8200"/>
                                  </p:stCondLst>
                                  <p:childTnLst>
                                    <p:animMotion origin="layout" path="M 1.66667E-6 0.04445 L -0.00018 0.00093 " pathEditMode="relative" rAng="0" ptsTypes="AA">
                                      <p:cBhvr>
                                        <p:cTn id="284" dur="2000" fill="hold"/>
                                        <p:tgtEl>
                                          <p:spTgt spid="209034"/>
                                        </p:tgtEl>
                                        <p:attrNameLst>
                                          <p:attrName>ppt_x</p:attrName>
                                          <p:attrName>ppt_y</p:attrName>
                                        </p:attrNameLst>
                                      </p:cBhvr>
                                      <p:rCtr x="0" y="-22"/>
                                    </p:animMotion>
                                  </p:childTnLst>
                                </p:cTn>
                              </p:par>
                              <p:par>
                                <p:cTn id="285" presetID="64" presetClass="path" presetSubtype="0" accel="50000" decel="50000" fill="hold" grpId="1" nodeType="withEffect">
                                  <p:stCondLst>
                                    <p:cond delay="8400"/>
                                  </p:stCondLst>
                                  <p:childTnLst>
                                    <p:animMotion origin="layout" path="M -0.00052 0.01528 L -0.00104 -2.59259E-6 " pathEditMode="relative" rAng="0" ptsTypes="AA">
                                      <p:cBhvr>
                                        <p:cTn id="286" dur="2000" fill="hold"/>
                                        <p:tgtEl>
                                          <p:spTgt spid="209033"/>
                                        </p:tgtEl>
                                        <p:attrNameLst>
                                          <p:attrName>ppt_x</p:attrName>
                                          <p:attrName>ppt_y</p:attrName>
                                        </p:attrNameLst>
                                      </p:cBhvr>
                                      <p:rCtr x="0" y="-8"/>
                                    </p:animMotion>
                                  </p:childTnLst>
                                </p:cTn>
                              </p:par>
                              <p:par>
                                <p:cTn id="287" presetID="64" presetClass="path" presetSubtype="0" accel="50000" decel="50000" fill="hold" grpId="1" nodeType="withEffect">
                                  <p:stCondLst>
                                    <p:cond delay="8400"/>
                                  </p:stCondLst>
                                  <p:childTnLst>
                                    <p:animMotion origin="layout" path="M -8.33333E-7 -7.40741E-7 L -0.00052 -0.01528 " pathEditMode="relative" rAng="0" ptsTypes="AA">
                                      <p:cBhvr>
                                        <p:cTn id="288" dur="2000" spd="-100000" fill="hold"/>
                                        <p:tgtEl>
                                          <p:spTgt spid="357"/>
                                        </p:tgtEl>
                                        <p:attrNameLst>
                                          <p:attrName>ppt_x</p:attrName>
                                          <p:attrName>ppt_y</p:attrName>
                                        </p:attrNameLst>
                                      </p:cBhvr>
                                      <p:rCtr x="-35" y="-764"/>
                                    </p:animMotion>
                                  </p:childTnLst>
                                </p:cTn>
                              </p:par>
                            </p:childTnLst>
                          </p:cTn>
                        </p:par>
                      </p:childTnLst>
                    </p:cTn>
                  </p:par>
                  <p:par>
                    <p:cTn id="289" fill="hold">
                      <p:stCondLst>
                        <p:cond delay="indefinite"/>
                      </p:stCondLst>
                      <p:childTnLst>
                        <p:par>
                          <p:cTn id="290" fill="hold">
                            <p:stCondLst>
                              <p:cond delay="0"/>
                            </p:stCondLst>
                            <p:childTnLst>
                              <p:par>
                                <p:cTn id="291" presetID="64" presetClass="path" presetSubtype="0" accel="50000" decel="50000" fill="hold" nodeType="clickEffect">
                                  <p:stCondLst>
                                    <p:cond delay="0"/>
                                  </p:stCondLst>
                                  <p:childTnLst>
                                    <p:animMotion origin="layout" path="M -0.00052 0.01435 L -0.00104 -0.00092 " pathEditMode="relative" rAng="0" ptsTypes="AA">
                                      <p:cBhvr>
                                        <p:cTn id="292" dur="2000" fill="hold"/>
                                        <p:tgtEl>
                                          <p:spTgt spid="209044"/>
                                        </p:tgtEl>
                                        <p:attrNameLst>
                                          <p:attrName>ppt_x</p:attrName>
                                          <p:attrName>ppt_y</p:attrName>
                                        </p:attrNameLst>
                                      </p:cBhvr>
                                      <p:rCtr x="0" y="-8"/>
                                    </p:animMotion>
                                  </p:childTnLst>
                                </p:cTn>
                              </p:par>
                              <p:par>
                                <p:cTn id="293" presetID="64" presetClass="path" presetSubtype="0" accel="50000" decel="50000" fill="hold" nodeType="withEffect">
                                  <p:stCondLst>
                                    <p:cond delay="0"/>
                                  </p:stCondLst>
                                  <p:childTnLst>
                                    <p:animMotion origin="layout" path="M -3.61111E-6 1.48148E-6 L -0.00052 -0.01528 " pathEditMode="relative" rAng="0" ptsTypes="AA">
                                      <p:cBhvr>
                                        <p:cTn id="294" dur="2000" spd="-100000" fill="hold"/>
                                        <p:tgtEl>
                                          <p:spTgt spid="368"/>
                                        </p:tgtEl>
                                        <p:attrNameLst>
                                          <p:attrName>ppt_x</p:attrName>
                                          <p:attrName>ppt_y</p:attrName>
                                        </p:attrNameLst>
                                      </p:cBhvr>
                                      <p:rCtr x="-35" y="-764"/>
                                    </p:animMotion>
                                  </p:childTnLst>
                                </p:cTn>
                              </p:par>
                              <p:par>
                                <p:cTn id="295" presetID="63" presetClass="path" presetSubtype="0" fill="hold" nodeType="withEffect">
                                  <p:stCondLst>
                                    <p:cond delay="0"/>
                                  </p:stCondLst>
                                  <p:childTnLst>
                                    <p:animMotion origin="layout" path="M 0.67327 1.11111E-6 L 1.38525 1.11111E-6 " pathEditMode="relative" rAng="0" ptsTypes="AA">
                                      <p:cBhvr>
                                        <p:cTn id="296" dur="8000" fill="hold"/>
                                        <p:tgtEl>
                                          <p:spTgt spid="2"/>
                                        </p:tgtEl>
                                        <p:attrNameLst>
                                          <p:attrName>ppt_x</p:attrName>
                                          <p:attrName>ppt_y</p:attrName>
                                        </p:attrNameLst>
                                      </p:cBhvr>
                                      <p:rCtr x="35590" y="0"/>
                                    </p:animMotion>
                                  </p:childTnLst>
                                </p:cTn>
                              </p:par>
                              <p:par>
                                <p:cTn id="297" presetID="22" presetClass="exit" presetSubtype="8" fill="hold" grpId="0" nodeType="withEffect">
                                  <p:stCondLst>
                                    <p:cond delay="0"/>
                                  </p:stCondLst>
                                  <p:childTnLst>
                                    <p:animEffect transition="out" filter="wipe(left)">
                                      <p:cBhvr>
                                        <p:cTn id="298" dur="6300"/>
                                        <p:tgtEl>
                                          <p:spTgt spid="209111"/>
                                        </p:tgtEl>
                                      </p:cBhvr>
                                    </p:animEffect>
                                    <p:set>
                                      <p:cBhvr>
                                        <p:cTn id="299" dur="1" fill="hold">
                                          <p:stCondLst>
                                            <p:cond delay="6299"/>
                                          </p:stCondLst>
                                        </p:cTn>
                                        <p:tgtEl>
                                          <p:spTgt spid="209111"/>
                                        </p:tgtEl>
                                        <p:attrNameLst>
                                          <p:attrName>style.visibility</p:attrName>
                                        </p:attrNameLst>
                                      </p:cBhvr>
                                      <p:to>
                                        <p:strVal val="hidden"/>
                                      </p:to>
                                    </p:set>
                                  </p:childTnLst>
                                </p:cTn>
                              </p:par>
                              <p:par>
                                <p:cTn id="300" presetID="22" presetClass="exit" presetSubtype="8" fill="hold" grpId="1" nodeType="withEffect">
                                  <p:stCondLst>
                                    <p:cond delay="0"/>
                                  </p:stCondLst>
                                  <p:childTnLst>
                                    <p:animEffect transition="out" filter="wipe(left)">
                                      <p:cBhvr>
                                        <p:cTn id="301" dur="6300"/>
                                        <p:tgtEl>
                                          <p:spTgt spid="422"/>
                                        </p:tgtEl>
                                      </p:cBhvr>
                                    </p:animEffect>
                                    <p:set>
                                      <p:cBhvr>
                                        <p:cTn id="302" dur="1" fill="hold">
                                          <p:stCondLst>
                                            <p:cond delay="6299"/>
                                          </p:stCondLst>
                                        </p:cTn>
                                        <p:tgtEl>
                                          <p:spTgt spid="422"/>
                                        </p:tgtEl>
                                        <p:attrNameLst>
                                          <p:attrName>style.visibility</p:attrName>
                                        </p:attrNameLst>
                                      </p:cBhvr>
                                      <p:to>
                                        <p:strVal val="hidden"/>
                                      </p:to>
                                    </p:set>
                                  </p:childTnLst>
                                </p:cTn>
                              </p:par>
                              <p:par>
                                <p:cTn id="303" presetID="1" presetClass="entr" presetSubtype="0" fill="hold" grpId="0" nodeType="withEffect">
                                  <p:stCondLst>
                                    <p:cond delay="0"/>
                                  </p:stCondLst>
                                  <p:childTnLst>
                                    <p:set>
                                      <p:cBhvr>
                                        <p:cTn id="304" dur="1" fill="hold">
                                          <p:stCondLst>
                                            <p:cond delay="0"/>
                                          </p:stCondLst>
                                        </p:cTn>
                                        <p:tgtEl>
                                          <p:spTgt spid="209119"/>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209120"/>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209122"/>
                                        </p:tgtEl>
                                        <p:attrNameLst>
                                          <p:attrName>style.visibility</p:attrName>
                                        </p:attrNameLst>
                                      </p:cBhvr>
                                      <p:to>
                                        <p:strVal val="visible"/>
                                      </p:to>
                                    </p:set>
                                  </p:childTnLst>
                                </p:cTn>
                              </p:par>
                              <p:par>
                                <p:cTn id="309" presetID="1" presetClass="entr" presetSubtype="0" fill="hold" grpId="0" nodeType="withEffect">
                                  <p:stCondLst>
                                    <p:cond delay="0"/>
                                  </p:stCondLst>
                                  <p:childTnLst>
                                    <p:set>
                                      <p:cBhvr>
                                        <p:cTn id="310" dur="1" fill="hold">
                                          <p:stCondLst>
                                            <p:cond delay="0"/>
                                          </p:stCondLst>
                                        </p:cTn>
                                        <p:tgtEl>
                                          <p:spTgt spid="209121"/>
                                        </p:tgtEl>
                                        <p:attrNameLst>
                                          <p:attrName>style.visibility</p:attrName>
                                        </p:attrNameLst>
                                      </p:cBhvr>
                                      <p:to>
                                        <p:strVal val="visible"/>
                                      </p:to>
                                    </p:set>
                                  </p:childTnLst>
                                </p:cTn>
                              </p:par>
                              <p:par>
                                <p:cTn id="311" presetID="1" presetClass="entr" presetSubtype="0" fill="hold" grpId="0" nodeType="withEffect">
                                  <p:stCondLst>
                                    <p:cond delay="0"/>
                                  </p:stCondLst>
                                  <p:childTnLst>
                                    <p:set>
                                      <p:cBhvr>
                                        <p:cTn id="312" dur="1" fill="hold">
                                          <p:stCondLst>
                                            <p:cond delay="0"/>
                                          </p:stCondLst>
                                        </p:cTn>
                                        <p:tgtEl>
                                          <p:spTgt spid="209123"/>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209124"/>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423"/>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209125"/>
                                        </p:tgtEl>
                                        <p:attrNameLst>
                                          <p:attrName>style.visibility</p:attrName>
                                        </p:attrNameLst>
                                      </p:cBhvr>
                                      <p:to>
                                        <p:strVal val="visible"/>
                                      </p:to>
                                    </p:set>
                                  </p:childTnLst>
                                </p:cTn>
                              </p:par>
                              <p:par>
                                <p:cTn id="319" presetID="27" presetClass="emph" presetSubtype="0" repeatCount="5000" fill="hold" grpId="1" nodeType="withEffect">
                                  <p:stCondLst>
                                    <p:cond delay="0"/>
                                  </p:stCondLst>
                                  <p:childTnLst>
                                    <p:animClr clrSpc="rgb" dir="cw">
                                      <p:cBhvr override="childStyle">
                                        <p:cTn id="320" dur="500" autoRev="1" fill="hold"/>
                                        <p:tgtEl>
                                          <p:spTgt spid="209119"/>
                                        </p:tgtEl>
                                        <p:attrNameLst>
                                          <p:attrName>style.color</p:attrName>
                                        </p:attrNameLst>
                                      </p:cBhvr>
                                      <p:to>
                                        <a:schemeClr val="bg1"/>
                                      </p:to>
                                    </p:animClr>
                                    <p:animClr clrSpc="rgb" dir="cw">
                                      <p:cBhvr>
                                        <p:cTn id="321" dur="500" autoRev="1" fill="hold"/>
                                        <p:tgtEl>
                                          <p:spTgt spid="209119"/>
                                        </p:tgtEl>
                                        <p:attrNameLst>
                                          <p:attrName>fillcolor</p:attrName>
                                        </p:attrNameLst>
                                      </p:cBhvr>
                                      <p:to>
                                        <a:schemeClr val="bg1"/>
                                      </p:to>
                                    </p:animClr>
                                    <p:set>
                                      <p:cBhvr>
                                        <p:cTn id="322" dur="500" autoRev="1" fill="hold"/>
                                        <p:tgtEl>
                                          <p:spTgt spid="209119"/>
                                        </p:tgtEl>
                                        <p:attrNameLst>
                                          <p:attrName>fill.type</p:attrName>
                                        </p:attrNameLst>
                                      </p:cBhvr>
                                      <p:to>
                                        <p:strVal val="solid"/>
                                      </p:to>
                                    </p:set>
                                    <p:set>
                                      <p:cBhvr>
                                        <p:cTn id="323" dur="500" autoRev="1" fill="hold"/>
                                        <p:tgtEl>
                                          <p:spTgt spid="209119"/>
                                        </p:tgtEl>
                                        <p:attrNameLst>
                                          <p:attrName>fill.on</p:attrName>
                                        </p:attrNameLst>
                                      </p:cBhvr>
                                      <p:to>
                                        <p:strVal val="true"/>
                                      </p:to>
                                    </p:set>
                                  </p:childTnLst>
                                  <p:subTnLst>
                                    <p:set>
                                      <p:cBhvr override="childStyle">
                                        <p:cTn dur="1" fill="hold" display="0" masterRel="sameClick" afterEffect="1">
                                          <p:stCondLst>
                                            <p:cond evt="end" delay="0">
                                              <p:tn val="319"/>
                                            </p:cond>
                                          </p:stCondLst>
                                        </p:cTn>
                                        <p:tgtEl>
                                          <p:spTgt spid="209119"/>
                                        </p:tgtEl>
                                        <p:attrNameLst>
                                          <p:attrName>style.visibility</p:attrName>
                                        </p:attrNameLst>
                                      </p:cBhvr>
                                      <p:to>
                                        <p:strVal val="hidden"/>
                                      </p:to>
                                    </p:set>
                                  </p:subTnLst>
                                </p:cTn>
                              </p:par>
                              <p:par>
                                <p:cTn id="324" presetID="1" presetClass="exit" presetSubtype="0" fill="hold" grpId="1" nodeType="withEffect">
                                  <p:stCondLst>
                                    <p:cond delay="0"/>
                                  </p:stCondLst>
                                  <p:childTnLst>
                                    <p:set>
                                      <p:cBhvr>
                                        <p:cTn id="325" dur="1" fill="hold">
                                          <p:stCondLst>
                                            <p:cond delay="0"/>
                                          </p:stCondLst>
                                        </p:cTn>
                                        <p:tgtEl>
                                          <p:spTgt spid="209112"/>
                                        </p:tgtEl>
                                        <p:attrNameLst>
                                          <p:attrName>style.visibility</p:attrName>
                                        </p:attrNameLst>
                                      </p:cBhvr>
                                      <p:to>
                                        <p:strVal val="hidden"/>
                                      </p:to>
                                    </p:set>
                                  </p:childTnLst>
                                </p:cTn>
                              </p:par>
                              <p:par>
                                <p:cTn id="326" presetID="27" presetClass="emph" presetSubtype="0" repeatCount="5000" fill="hold" grpId="1" nodeType="withEffect">
                                  <p:stCondLst>
                                    <p:cond delay="100"/>
                                  </p:stCondLst>
                                  <p:childTnLst>
                                    <p:animClr clrSpc="rgb" dir="cw">
                                      <p:cBhvr override="childStyle">
                                        <p:cTn id="327" dur="500" autoRev="1" fill="hold"/>
                                        <p:tgtEl>
                                          <p:spTgt spid="209120"/>
                                        </p:tgtEl>
                                        <p:attrNameLst>
                                          <p:attrName>style.color</p:attrName>
                                        </p:attrNameLst>
                                      </p:cBhvr>
                                      <p:to>
                                        <a:schemeClr val="bg1"/>
                                      </p:to>
                                    </p:animClr>
                                    <p:animClr clrSpc="rgb" dir="cw">
                                      <p:cBhvr>
                                        <p:cTn id="328" dur="500" autoRev="1" fill="hold"/>
                                        <p:tgtEl>
                                          <p:spTgt spid="209120"/>
                                        </p:tgtEl>
                                        <p:attrNameLst>
                                          <p:attrName>fillcolor</p:attrName>
                                        </p:attrNameLst>
                                      </p:cBhvr>
                                      <p:to>
                                        <a:schemeClr val="bg1"/>
                                      </p:to>
                                    </p:animClr>
                                    <p:set>
                                      <p:cBhvr>
                                        <p:cTn id="329" dur="500" autoRev="1" fill="hold"/>
                                        <p:tgtEl>
                                          <p:spTgt spid="209120"/>
                                        </p:tgtEl>
                                        <p:attrNameLst>
                                          <p:attrName>fill.type</p:attrName>
                                        </p:attrNameLst>
                                      </p:cBhvr>
                                      <p:to>
                                        <p:strVal val="solid"/>
                                      </p:to>
                                    </p:set>
                                    <p:set>
                                      <p:cBhvr>
                                        <p:cTn id="330" dur="500" autoRev="1" fill="hold"/>
                                        <p:tgtEl>
                                          <p:spTgt spid="209120"/>
                                        </p:tgtEl>
                                        <p:attrNameLst>
                                          <p:attrName>fill.on</p:attrName>
                                        </p:attrNameLst>
                                      </p:cBhvr>
                                      <p:to>
                                        <p:strVal val="true"/>
                                      </p:to>
                                    </p:set>
                                  </p:childTnLst>
                                  <p:subTnLst>
                                    <p:set>
                                      <p:cBhvr override="childStyle">
                                        <p:cTn dur="1" fill="hold" display="0" masterRel="sameClick" afterEffect="1">
                                          <p:stCondLst>
                                            <p:cond evt="end" delay="0">
                                              <p:tn val="326"/>
                                            </p:cond>
                                          </p:stCondLst>
                                        </p:cTn>
                                        <p:tgtEl>
                                          <p:spTgt spid="209120"/>
                                        </p:tgtEl>
                                        <p:attrNameLst>
                                          <p:attrName>style.visibility</p:attrName>
                                        </p:attrNameLst>
                                      </p:cBhvr>
                                      <p:to>
                                        <p:strVal val="hidden"/>
                                      </p:to>
                                    </p:set>
                                  </p:subTnLst>
                                </p:cTn>
                              </p:par>
                              <p:par>
                                <p:cTn id="331" presetID="1" presetClass="exit" presetSubtype="0" fill="hold" grpId="1" nodeType="withEffect">
                                  <p:stCondLst>
                                    <p:cond delay="500"/>
                                  </p:stCondLst>
                                  <p:childTnLst>
                                    <p:set>
                                      <p:cBhvr>
                                        <p:cTn id="332" dur="1" fill="hold">
                                          <p:stCondLst>
                                            <p:cond delay="0"/>
                                          </p:stCondLst>
                                        </p:cTn>
                                        <p:tgtEl>
                                          <p:spTgt spid="209113"/>
                                        </p:tgtEl>
                                        <p:attrNameLst>
                                          <p:attrName>style.visibility</p:attrName>
                                        </p:attrNameLst>
                                      </p:cBhvr>
                                      <p:to>
                                        <p:strVal val="hidden"/>
                                      </p:to>
                                    </p:set>
                                  </p:childTnLst>
                                </p:cTn>
                              </p:par>
                              <p:par>
                                <p:cTn id="333" presetID="27" presetClass="emph" presetSubtype="0" repeatCount="5000" fill="hold" grpId="1" nodeType="withEffect">
                                  <p:stCondLst>
                                    <p:cond delay="200"/>
                                  </p:stCondLst>
                                  <p:childTnLst>
                                    <p:animClr clrSpc="rgb" dir="cw">
                                      <p:cBhvr override="childStyle">
                                        <p:cTn id="334" dur="500" autoRev="1" fill="hold"/>
                                        <p:tgtEl>
                                          <p:spTgt spid="209121"/>
                                        </p:tgtEl>
                                        <p:attrNameLst>
                                          <p:attrName>style.color</p:attrName>
                                        </p:attrNameLst>
                                      </p:cBhvr>
                                      <p:to>
                                        <a:schemeClr val="bg1"/>
                                      </p:to>
                                    </p:animClr>
                                    <p:animClr clrSpc="rgb" dir="cw">
                                      <p:cBhvr>
                                        <p:cTn id="335" dur="500" autoRev="1" fill="hold"/>
                                        <p:tgtEl>
                                          <p:spTgt spid="209121"/>
                                        </p:tgtEl>
                                        <p:attrNameLst>
                                          <p:attrName>fillcolor</p:attrName>
                                        </p:attrNameLst>
                                      </p:cBhvr>
                                      <p:to>
                                        <a:schemeClr val="bg1"/>
                                      </p:to>
                                    </p:animClr>
                                    <p:set>
                                      <p:cBhvr>
                                        <p:cTn id="336" dur="500" autoRev="1" fill="hold"/>
                                        <p:tgtEl>
                                          <p:spTgt spid="209121"/>
                                        </p:tgtEl>
                                        <p:attrNameLst>
                                          <p:attrName>fill.type</p:attrName>
                                        </p:attrNameLst>
                                      </p:cBhvr>
                                      <p:to>
                                        <p:strVal val="solid"/>
                                      </p:to>
                                    </p:set>
                                    <p:set>
                                      <p:cBhvr>
                                        <p:cTn id="337" dur="500" autoRev="1" fill="hold"/>
                                        <p:tgtEl>
                                          <p:spTgt spid="209121"/>
                                        </p:tgtEl>
                                        <p:attrNameLst>
                                          <p:attrName>fill.on</p:attrName>
                                        </p:attrNameLst>
                                      </p:cBhvr>
                                      <p:to>
                                        <p:strVal val="true"/>
                                      </p:to>
                                    </p:set>
                                  </p:childTnLst>
                                  <p:subTnLst>
                                    <p:set>
                                      <p:cBhvr override="childStyle">
                                        <p:cTn dur="1" fill="hold" display="0" masterRel="sameClick" afterEffect="1">
                                          <p:stCondLst>
                                            <p:cond evt="end" delay="0">
                                              <p:tn val="333"/>
                                            </p:cond>
                                          </p:stCondLst>
                                        </p:cTn>
                                        <p:tgtEl>
                                          <p:spTgt spid="209121"/>
                                        </p:tgtEl>
                                        <p:attrNameLst>
                                          <p:attrName>style.visibility</p:attrName>
                                        </p:attrNameLst>
                                      </p:cBhvr>
                                      <p:to>
                                        <p:strVal val="hidden"/>
                                      </p:to>
                                    </p:set>
                                  </p:subTnLst>
                                </p:cTn>
                              </p:par>
                              <p:par>
                                <p:cTn id="338" presetID="1" presetClass="exit" presetSubtype="0" fill="hold" grpId="1" nodeType="withEffect">
                                  <p:stCondLst>
                                    <p:cond delay="1300"/>
                                  </p:stCondLst>
                                  <p:childTnLst>
                                    <p:set>
                                      <p:cBhvr>
                                        <p:cTn id="339" dur="1" fill="hold">
                                          <p:stCondLst>
                                            <p:cond delay="0"/>
                                          </p:stCondLst>
                                        </p:cTn>
                                        <p:tgtEl>
                                          <p:spTgt spid="209114"/>
                                        </p:tgtEl>
                                        <p:attrNameLst>
                                          <p:attrName>style.visibility</p:attrName>
                                        </p:attrNameLst>
                                      </p:cBhvr>
                                      <p:to>
                                        <p:strVal val="hidden"/>
                                      </p:to>
                                    </p:set>
                                  </p:childTnLst>
                                </p:cTn>
                              </p:par>
                              <p:par>
                                <p:cTn id="340" presetID="27" presetClass="emph" presetSubtype="0" repeatCount="5000" fill="hold" grpId="1" nodeType="withEffect">
                                  <p:stCondLst>
                                    <p:cond delay="300"/>
                                  </p:stCondLst>
                                  <p:childTnLst>
                                    <p:animClr clrSpc="rgb" dir="cw">
                                      <p:cBhvr override="childStyle">
                                        <p:cTn id="341" dur="500" autoRev="1" fill="hold"/>
                                        <p:tgtEl>
                                          <p:spTgt spid="209122"/>
                                        </p:tgtEl>
                                        <p:attrNameLst>
                                          <p:attrName>style.color</p:attrName>
                                        </p:attrNameLst>
                                      </p:cBhvr>
                                      <p:to>
                                        <a:schemeClr val="bg1"/>
                                      </p:to>
                                    </p:animClr>
                                    <p:animClr clrSpc="rgb" dir="cw">
                                      <p:cBhvr>
                                        <p:cTn id="342" dur="500" autoRev="1" fill="hold"/>
                                        <p:tgtEl>
                                          <p:spTgt spid="209122"/>
                                        </p:tgtEl>
                                        <p:attrNameLst>
                                          <p:attrName>fillcolor</p:attrName>
                                        </p:attrNameLst>
                                      </p:cBhvr>
                                      <p:to>
                                        <a:schemeClr val="bg1"/>
                                      </p:to>
                                    </p:animClr>
                                    <p:set>
                                      <p:cBhvr>
                                        <p:cTn id="343" dur="500" autoRev="1" fill="hold"/>
                                        <p:tgtEl>
                                          <p:spTgt spid="209122"/>
                                        </p:tgtEl>
                                        <p:attrNameLst>
                                          <p:attrName>fill.type</p:attrName>
                                        </p:attrNameLst>
                                      </p:cBhvr>
                                      <p:to>
                                        <p:strVal val="solid"/>
                                      </p:to>
                                    </p:set>
                                    <p:set>
                                      <p:cBhvr>
                                        <p:cTn id="344" dur="500" autoRev="1" fill="hold"/>
                                        <p:tgtEl>
                                          <p:spTgt spid="209122"/>
                                        </p:tgtEl>
                                        <p:attrNameLst>
                                          <p:attrName>fill.on</p:attrName>
                                        </p:attrNameLst>
                                      </p:cBhvr>
                                      <p:to>
                                        <p:strVal val="true"/>
                                      </p:to>
                                    </p:set>
                                  </p:childTnLst>
                                  <p:subTnLst>
                                    <p:set>
                                      <p:cBhvr override="childStyle">
                                        <p:cTn dur="1" fill="hold" display="0" masterRel="sameClick" afterEffect="1">
                                          <p:stCondLst>
                                            <p:cond evt="end" delay="0">
                                              <p:tn val="340"/>
                                            </p:cond>
                                          </p:stCondLst>
                                        </p:cTn>
                                        <p:tgtEl>
                                          <p:spTgt spid="209122"/>
                                        </p:tgtEl>
                                        <p:attrNameLst>
                                          <p:attrName>style.visibility</p:attrName>
                                        </p:attrNameLst>
                                      </p:cBhvr>
                                      <p:to>
                                        <p:strVal val="hidden"/>
                                      </p:to>
                                    </p:set>
                                  </p:subTnLst>
                                </p:cTn>
                              </p:par>
                              <p:par>
                                <p:cTn id="345" presetID="1" presetClass="exit" presetSubtype="0" fill="hold" grpId="1" nodeType="withEffect">
                                  <p:stCondLst>
                                    <p:cond delay="2200"/>
                                  </p:stCondLst>
                                  <p:childTnLst>
                                    <p:set>
                                      <p:cBhvr>
                                        <p:cTn id="346" dur="1" fill="hold">
                                          <p:stCondLst>
                                            <p:cond delay="0"/>
                                          </p:stCondLst>
                                        </p:cTn>
                                        <p:tgtEl>
                                          <p:spTgt spid="209115"/>
                                        </p:tgtEl>
                                        <p:attrNameLst>
                                          <p:attrName>style.visibility</p:attrName>
                                        </p:attrNameLst>
                                      </p:cBhvr>
                                      <p:to>
                                        <p:strVal val="hidden"/>
                                      </p:to>
                                    </p:set>
                                  </p:childTnLst>
                                </p:cTn>
                              </p:par>
                              <p:par>
                                <p:cTn id="347" presetID="27" presetClass="emph" presetSubtype="0" repeatCount="5000" fill="hold" grpId="1" nodeType="withEffect">
                                  <p:stCondLst>
                                    <p:cond delay="400"/>
                                  </p:stCondLst>
                                  <p:childTnLst>
                                    <p:animClr clrSpc="rgb" dir="cw">
                                      <p:cBhvr override="childStyle">
                                        <p:cTn id="348" dur="500" autoRev="1" fill="hold"/>
                                        <p:tgtEl>
                                          <p:spTgt spid="209123"/>
                                        </p:tgtEl>
                                        <p:attrNameLst>
                                          <p:attrName>style.color</p:attrName>
                                        </p:attrNameLst>
                                      </p:cBhvr>
                                      <p:to>
                                        <a:schemeClr val="bg1"/>
                                      </p:to>
                                    </p:animClr>
                                    <p:animClr clrSpc="rgb" dir="cw">
                                      <p:cBhvr>
                                        <p:cTn id="349" dur="500" autoRev="1" fill="hold"/>
                                        <p:tgtEl>
                                          <p:spTgt spid="209123"/>
                                        </p:tgtEl>
                                        <p:attrNameLst>
                                          <p:attrName>fillcolor</p:attrName>
                                        </p:attrNameLst>
                                      </p:cBhvr>
                                      <p:to>
                                        <a:schemeClr val="bg1"/>
                                      </p:to>
                                    </p:animClr>
                                    <p:set>
                                      <p:cBhvr>
                                        <p:cTn id="350" dur="500" autoRev="1" fill="hold"/>
                                        <p:tgtEl>
                                          <p:spTgt spid="209123"/>
                                        </p:tgtEl>
                                        <p:attrNameLst>
                                          <p:attrName>fill.type</p:attrName>
                                        </p:attrNameLst>
                                      </p:cBhvr>
                                      <p:to>
                                        <p:strVal val="solid"/>
                                      </p:to>
                                    </p:set>
                                    <p:set>
                                      <p:cBhvr>
                                        <p:cTn id="351" dur="500" autoRev="1" fill="hold"/>
                                        <p:tgtEl>
                                          <p:spTgt spid="209123"/>
                                        </p:tgtEl>
                                        <p:attrNameLst>
                                          <p:attrName>fill.on</p:attrName>
                                        </p:attrNameLst>
                                      </p:cBhvr>
                                      <p:to>
                                        <p:strVal val="true"/>
                                      </p:to>
                                    </p:set>
                                  </p:childTnLst>
                                  <p:subTnLst>
                                    <p:set>
                                      <p:cBhvr override="childStyle">
                                        <p:cTn dur="1" fill="hold" display="0" masterRel="sameClick" afterEffect="1">
                                          <p:stCondLst>
                                            <p:cond evt="end" delay="0">
                                              <p:tn val="347"/>
                                            </p:cond>
                                          </p:stCondLst>
                                        </p:cTn>
                                        <p:tgtEl>
                                          <p:spTgt spid="209123"/>
                                        </p:tgtEl>
                                        <p:attrNameLst>
                                          <p:attrName>style.visibility</p:attrName>
                                        </p:attrNameLst>
                                      </p:cBhvr>
                                      <p:to>
                                        <p:strVal val="hidden"/>
                                      </p:to>
                                    </p:set>
                                  </p:subTnLst>
                                </p:cTn>
                              </p:par>
                              <p:par>
                                <p:cTn id="352" presetID="1" presetClass="exit" presetSubtype="0" fill="hold" grpId="1" nodeType="withEffect">
                                  <p:stCondLst>
                                    <p:cond delay="3000"/>
                                  </p:stCondLst>
                                  <p:childTnLst>
                                    <p:set>
                                      <p:cBhvr>
                                        <p:cTn id="353" dur="1" fill="hold">
                                          <p:stCondLst>
                                            <p:cond delay="0"/>
                                          </p:stCondLst>
                                        </p:cTn>
                                        <p:tgtEl>
                                          <p:spTgt spid="209116"/>
                                        </p:tgtEl>
                                        <p:attrNameLst>
                                          <p:attrName>style.visibility</p:attrName>
                                        </p:attrNameLst>
                                      </p:cBhvr>
                                      <p:to>
                                        <p:strVal val="hidden"/>
                                      </p:to>
                                    </p:set>
                                  </p:childTnLst>
                                </p:cTn>
                              </p:par>
                              <p:par>
                                <p:cTn id="354" presetID="27" presetClass="emph" presetSubtype="0" repeatCount="5000" fill="hold" grpId="1" nodeType="withEffect">
                                  <p:stCondLst>
                                    <p:cond delay="0"/>
                                  </p:stCondLst>
                                  <p:childTnLst>
                                    <p:animClr clrSpc="rgb" dir="cw">
                                      <p:cBhvr override="childStyle">
                                        <p:cTn id="355" dur="500" autoRev="1" fill="hold"/>
                                        <p:tgtEl>
                                          <p:spTgt spid="209124"/>
                                        </p:tgtEl>
                                        <p:attrNameLst>
                                          <p:attrName>style.color</p:attrName>
                                        </p:attrNameLst>
                                      </p:cBhvr>
                                      <p:to>
                                        <a:schemeClr val="bg1"/>
                                      </p:to>
                                    </p:animClr>
                                    <p:animClr clrSpc="rgb" dir="cw">
                                      <p:cBhvr>
                                        <p:cTn id="356" dur="500" autoRev="1" fill="hold"/>
                                        <p:tgtEl>
                                          <p:spTgt spid="209124"/>
                                        </p:tgtEl>
                                        <p:attrNameLst>
                                          <p:attrName>fillcolor</p:attrName>
                                        </p:attrNameLst>
                                      </p:cBhvr>
                                      <p:to>
                                        <a:schemeClr val="bg1"/>
                                      </p:to>
                                    </p:animClr>
                                    <p:set>
                                      <p:cBhvr>
                                        <p:cTn id="357" dur="500" autoRev="1" fill="hold"/>
                                        <p:tgtEl>
                                          <p:spTgt spid="209124"/>
                                        </p:tgtEl>
                                        <p:attrNameLst>
                                          <p:attrName>fill.type</p:attrName>
                                        </p:attrNameLst>
                                      </p:cBhvr>
                                      <p:to>
                                        <p:strVal val="solid"/>
                                      </p:to>
                                    </p:set>
                                    <p:set>
                                      <p:cBhvr>
                                        <p:cTn id="358" dur="500" autoRev="1" fill="hold"/>
                                        <p:tgtEl>
                                          <p:spTgt spid="209124"/>
                                        </p:tgtEl>
                                        <p:attrNameLst>
                                          <p:attrName>fill.on</p:attrName>
                                        </p:attrNameLst>
                                      </p:cBhvr>
                                      <p:to>
                                        <p:strVal val="true"/>
                                      </p:to>
                                    </p:set>
                                  </p:childTnLst>
                                  <p:subTnLst>
                                    <p:set>
                                      <p:cBhvr override="childStyle">
                                        <p:cTn dur="1" fill="hold" display="0" masterRel="sameClick" afterEffect="1">
                                          <p:stCondLst>
                                            <p:cond evt="end" delay="0">
                                              <p:tn val="354"/>
                                            </p:cond>
                                          </p:stCondLst>
                                        </p:cTn>
                                        <p:tgtEl>
                                          <p:spTgt spid="209124"/>
                                        </p:tgtEl>
                                        <p:attrNameLst>
                                          <p:attrName>style.visibility</p:attrName>
                                        </p:attrNameLst>
                                      </p:cBhvr>
                                      <p:to>
                                        <p:strVal val="hidden"/>
                                      </p:to>
                                    </p:set>
                                  </p:subTnLst>
                                </p:cTn>
                              </p:par>
                              <p:par>
                                <p:cTn id="359" presetID="27" presetClass="emph" presetSubtype="0" repeatCount="5000" fill="hold" grpId="1" nodeType="withEffect">
                                  <p:stCondLst>
                                    <p:cond delay="0"/>
                                  </p:stCondLst>
                                  <p:childTnLst>
                                    <p:animClr clrSpc="rgb" dir="cw">
                                      <p:cBhvr override="childStyle">
                                        <p:cTn id="360" dur="500" autoRev="1" fill="hold"/>
                                        <p:tgtEl>
                                          <p:spTgt spid="423"/>
                                        </p:tgtEl>
                                        <p:attrNameLst>
                                          <p:attrName>style.color</p:attrName>
                                        </p:attrNameLst>
                                      </p:cBhvr>
                                      <p:to>
                                        <a:schemeClr val="bg1"/>
                                      </p:to>
                                    </p:animClr>
                                    <p:animClr clrSpc="rgb" dir="cw">
                                      <p:cBhvr>
                                        <p:cTn id="361" dur="500" autoRev="1" fill="hold"/>
                                        <p:tgtEl>
                                          <p:spTgt spid="423"/>
                                        </p:tgtEl>
                                        <p:attrNameLst>
                                          <p:attrName>fillcolor</p:attrName>
                                        </p:attrNameLst>
                                      </p:cBhvr>
                                      <p:to>
                                        <a:schemeClr val="bg1"/>
                                      </p:to>
                                    </p:animClr>
                                    <p:set>
                                      <p:cBhvr>
                                        <p:cTn id="362" dur="500" autoRev="1" fill="hold"/>
                                        <p:tgtEl>
                                          <p:spTgt spid="423"/>
                                        </p:tgtEl>
                                        <p:attrNameLst>
                                          <p:attrName>fill.type</p:attrName>
                                        </p:attrNameLst>
                                      </p:cBhvr>
                                      <p:to>
                                        <p:strVal val="solid"/>
                                      </p:to>
                                    </p:set>
                                    <p:set>
                                      <p:cBhvr>
                                        <p:cTn id="363" dur="500" autoRev="1" fill="hold"/>
                                        <p:tgtEl>
                                          <p:spTgt spid="423"/>
                                        </p:tgtEl>
                                        <p:attrNameLst>
                                          <p:attrName>fill.on</p:attrName>
                                        </p:attrNameLst>
                                      </p:cBhvr>
                                      <p:to>
                                        <p:strVal val="true"/>
                                      </p:to>
                                    </p:set>
                                  </p:childTnLst>
                                  <p:subTnLst>
                                    <p:set>
                                      <p:cBhvr override="childStyle">
                                        <p:cTn dur="1" fill="hold" display="0" masterRel="sameClick" afterEffect="1">
                                          <p:stCondLst>
                                            <p:cond evt="end" delay="0">
                                              <p:tn val="359"/>
                                            </p:cond>
                                          </p:stCondLst>
                                        </p:cTn>
                                        <p:tgtEl>
                                          <p:spTgt spid="423"/>
                                        </p:tgtEl>
                                        <p:attrNameLst>
                                          <p:attrName>style.visibility</p:attrName>
                                        </p:attrNameLst>
                                      </p:cBhvr>
                                      <p:to>
                                        <p:strVal val="hidden"/>
                                      </p:to>
                                    </p:set>
                                  </p:subTnLst>
                                </p:cTn>
                              </p:par>
                              <p:par>
                                <p:cTn id="364" presetID="1" presetClass="exit" presetSubtype="0" fill="hold" grpId="1" nodeType="withEffect">
                                  <p:stCondLst>
                                    <p:cond delay="3800"/>
                                  </p:stCondLst>
                                  <p:childTnLst>
                                    <p:set>
                                      <p:cBhvr>
                                        <p:cTn id="365" dur="1" fill="hold">
                                          <p:stCondLst>
                                            <p:cond delay="0"/>
                                          </p:stCondLst>
                                        </p:cTn>
                                        <p:tgtEl>
                                          <p:spTgt spid="209117"/>
                                        </p:tgtEl>
                                        <p:attrNameLst>
                                          <p:attrName>style.visibility</p:attrName>
                                        </p:attrNameLst>
                                      </p:cBhvr>
                                      <p:to>
                                        <p:strVal val="hidden"/>
                                      </p:to>
                                    </p:set>
                                  </p:childTnLst>
                                </p:cTn>
                              </p:par>
                              <p:par>
                                <p:cTn id="366" presetID="27" presetClass="emph" presetSubtype="0" repeatCount="5000" fill="hold" grpId="1" nodeType="withEffect">
                                  <p:stCondLst>
                                    <p:cond delay="100"/>
                                  </p:stCondLst>
                                  <p:childTnLst>
                                    <p:animClr clrSpc="rgb" dir="cw">
                                      <p:cBhvr override="childStyle">
                                        <p:cTn id="367" dur="500" autoRev="1" fill="hold"/>
                                        <p:tgtEl>
                                          <p:spTgt spid="209125"/>
                                        </p:tgtEl>
                                        <p:attrNameLst>
                                          <p:attrName>style.color</p:attrName>
                                        </p:attrNameLst>
                                      </p:cBhvr>
                                      <p:to>
                                        <a:schemeClr val="bg1"/>
                                      </p:to>
                                    </p:animClr>
                                    <p:animClr clrSpc="rgb" dir="cw">
                                      <p:cBhvr>
                                        <p:cTn id="368" dur="500" autoRev="1" fill="hold"/>
                                        <p:tgtEl>
                                          <p:spTgt spid="209125"/>
                                        </p:tgtEl>
                                        <p:attrNameLst>
                                          <p:attrName>fillcolor</p:attrName>
                                        </p:attrNameLst>
                                      </p:cBhvr>
                                      <p:to>
                                        <a:schemeClr val="bg1"/>
                                      </p:to>
                                    </p:animClr>
                                    <p:set>
                                      <p:cBhvr>
                                        <p:cTn id="369" dur="500" autoRev="1" fill="hold"/>
                                        <p:tgtEl>
                                          <p:spTgt spid="209125"/>
                                        </p:tgtEl>
                                        <p:attrNameLst>
                                          <p:attrName>fill.type</p:attrName>
                                        </p:attrNameLst>
                                      </p:cBhvr>
                                      <p:to>
                                        <p:strVal val="solid"/>
                                      </p:to>
                                    </p:set>
                                    <p:set>
                                      <p:cBhvr>
                                        <p:cTn id="370" dur="500" autoRev="1" fill="hold"/>
                                        <p:tgtEl>
                                          <p:spTgt spid="209125"/>
                                        </p:tgtEl>
                                        <p:attrNameLst>
                                          <p:attrName>fill.on</p:attrName>
                                        </p:attrNameLst>
                                      </p:cBhvr>
                                      <p:to>
                                        <p:strVal val="true"/>
                                      </p:to>
                                    </p:set>
                                  </p:childTnLst>
                                  <p:subTnLst>
                                    <p:set>
                                      <p:cBhvr override="childStyle">
                                        <p:cTn dur="1" fill="hold" display="0" masterRel="sameClick" afterEffect="1">
                                          <p:stCondLst>
                                            <p:cond evt="end" delay="0">
                                              <p:tn val="366"/>
                                            </p:cond>
                                          </p:stCondLst>
                                        </p:cTn>
                                        <p:tgtEl>
                                          <p:spTgt spid="209125"/>
                                        </p:tgtEl>
                                        <p:attrNameLst>
                                          <p:attrName>style.visibility</p:attrName>
                                        </p:attrNameLst>
                                      </p:cBhvr>
                                      <p:to>
                                        <p:strVal val="hidden"/>
                                      </p:to>
                                    </p:set>
                                  </p:subTnLst>
                                </p:cTn>
                              </p:par>
                              <p:par>
                                <p:cTn id="371" presetID="1" presetClass="exit" presetSubtype="0" fill="hold" grpId="1" nodeType="withEffect">
                                  <p:stCondLst>
                                    <p:cond delay="4600"/>
                                  </p:stCondLst>
                                  <p:childTnLst>
                                    <p:set>
                                      <p:cBhvr>
                                        <p:cTn id="372" dur="1" fill="hold">
                                          <p:stCondLst>
                                            <p:cond delay="0"/>
                                          </p:stCondLst>
                                        </p:cTn>
                                        <p:tgtEl>
                                          <p:spTgt spid="209118"/>
                                        </p:tgtEl>
                                        <p:attrNameLst>
                                          <p:attrName>style.visibility</p:attrName>
                                        </p:attrNameLst>
                                      </p:cBhvr>
                                      <p:to>
                                        <p:strVal val="hidden"/>
                                      </p:to>
                                    </p:set>
                                  </p:childTnLst>
                                </p:cTn>
                              </p:par>
                              <p:par>
                                <p:cTn id="373" presetID="42" presetClass="path" presetSubtype="0" accel="50000" decel="50000" fill="hold" grpId="0" nodeType="withEffect">
                                  <p:stCondLst>
                                    <p:cond delay="0"/>
                                  </p:stCondLst>
                                  <p:childTnLst>
                                    <p:animMotion origin="layout" path="M -1.11111E-6 1.85185E-6 L -1.11111E-6 0.04444 " pathEditMode="relative" rAng="0" ptsTypes="AA">
                                      <p:cBhvr>
                                        <p:cTn id="374" dur="2000" fill="hold"/>
                                        <p:tgtEl>
                                          <p:spTgt spid="209060"/>
                                        </p:tgtEl>
                                        <p:attrNameLst>
                                          <p:attrName>ppt_x</p:attrName>
                                          <p:attrName>ppt_y</p:attrName>
                                        </p:attrNameLst>
                                      </p:cBhvr>
                                      <p:rCtr x="0" y="22"/>
                                    </p:animMotion>
                                  </p:childTnLst>
                                </p:cTn>
                              </p:par>
                              <p:par>
                                <p:cTn id="375" presetID="42" presetClass="path" presetSubtype="0" accel="50000" decel="50000" fill="hold" grpId="0" nodeType="withEffect">
                                  <p:stCondLst>
                                    <p:cond delay="0"/>
                                  </p:stCondLst>
                                  <p:childTnLst>
                                    <p:animMotion origin="layout" path="M -2.5E-6 1.85185E-6 L -0.00052 0.01528 " pathEditMode="relative" rAng="0" ptsTypes="AA">
                                      <p:cBhvr>
                                        <p:cTn id="376" dur="2000" fill="hold"/>
                                        <p:tgtEl>
                                          <p:spTgt spid="209059"/>
                                        </p:tgtEl>
                                        <p:attrNameLst>
                                          <p:attrName>ppt_x</p:attrName>
                                          <p:attrName>ppt_y</p:attrName>
                                        </p:attrNameLst>
                                      </p:cBhvr>
                                      <p:rCtr x="0" y="8"/>
                                    </p:animMotion>
                                  </p:childTnLst>
                                </p:cTn>
                              </p:par>
                              <p:par>
                                <p:cTn id="377" presetID="64" presetClass="path" presetSubtype="0" fill="hold" grpId="0" nodeType="withEffect">
                                  <p:stCondLst>
                                    <p:cond delay="0"/>
                                  </p:stCondLst>
                                  <p:childTnLst>
                                    <p:animMotion origin="layout" path="M 5E-6 3.7037E-7 L 0.00105 -0.04097 " pathEditMode="relative" rAng="0" ptsTypes="AA">
                                      <p:cBhvr>
                                        <p:cTn id="378" dur="2000" fill="hold"/>
                                        <p:tgtEl>
                                          <p:spTgt spid="209066"/>
                                        </p:tgtEl>
                                        <p:attrNameLst>
                                          <p:attrName>ppt_x</p:attrName>
                                          <p:attrName>ppt_y</p:attrName>
                                        </p:attrNameLst>
                                      </p:cBhvr>
                                      <p:rCtr x="1" y="-21"/>
                                    </p:animMotion>
                                  </p:childTnLst>
                                </p:cTn>
                              </p:par>
                              <p:par>
                                <p:cTn id="379" presetID="42" presetClass="path" presetSubtype="0" accel="50000" decel="50000" fill="hold" grpId="0" nodeType="withEffect">
                                  <p:stCondLst>
                                    <p:cond delay="200"/>
                                  </p:stCondLst>
                                  <p:childTnLst>
                                    <p:animMotion origin="layout" path="M 4.16667E-6 4.44444E-6 L 4.16667E-6 0.03333 " pathEditMode="relative" rAng="0" ptsTypes="AA">
                                      <p:cBhvr>
                                        <p:cTn id="380" dur="2000" fill="hold"/>
                                        <p:tgtEl>
                                          <p:spTgt spid="209061"/>
                                        </p:tgtEl>
                                        <p:attrNameLst>
                                          <p:attrName>ppt_x</p:attrName>
                                          <p:attrName>ppt_y</p:attrName>
                                        </p:attrNameLst>
                                      </p:cBhvr>
                                      <p:rCtr x="0" y="17"/>
                                    </p:animMotion>
                                  </p:childTnLst>
                                </p:cTn>
                              </p:par>
                              <p:par>
                                <p:cTn id="381" presetID="42" presetClass="path" presetSubtype="0" accel="50000" decel="50000" fill="hold" grpId="0" nodeType="withEffect">
                                  <p:stCondLst>
                                    <p:cond delay="400"/>
                                  </p:stCondLst>
                                  <p:childTnLst>
                                    <p:animMotion origin="layout" path="M -2.5E-6 1.85185E-6 L -0.00052 0.01528 " pathEditMode="relative" rAng="0" ptsTypes="AA">
                                      <p:cBhvr>
                                        <p:cTn id="382" dur="2000" fill="hold"/>
                                        <p:tgtEl>
                                          <p:spTgt spid="209070"/>
                                        </p:tgtEl>
                                        <p:attrNameLst>
                                          <p:attrName>ppt_x</p:attrName>
                                          <p:attrName>ppt_y</p:attrName>
                                        </p:attrNameLst>
                                      </p:cBhvr>
                                      <p:rCtr x="0" y="8"/>
                                    </p:animMotion>
                                  </p:childTnLst>
                                </p:cTn>
                              </p:par>
                              <p:par>
                                <p:cTn id="383" presetID="64" presetClass="path" presetSubtype="0" fill="hold" grpId="0" nodeType="withEffect">
                                  <p:stCondLst>
                                    <p:cond delay="600"/>
                                  </p:stCondLst>
                                  <p:childTnLst>
                                    <p:animMotion origin="layout" path="M -3.61111E-6 4.07407E-6 L -3.61111E-6 -0.02431 " pathEditMode="relative" rAng="0" ptsTypes="AA">
                                      <p:cBhvr>
                                        <p:cTn id="384" dur="2000" fill="hold"/>
                                        <p:tgtEl>
                                          <p:spTgt spid="209069"/>
                                        </p:tgtEl>
                                        <p:attrNameLst>
                                          <p:attrName>ppt_x</p:attrName>
                                          <p:attrName>ppt_y</p:attrName>
                                        </p:attrNameLst>
                                      </p:cBhvr>
                                      <p:rCtr x="0" y="-12"/>
                                    </p:animMotion>
                                  </p:childTnLst>
                                </p:cTn>
                              </p:par>
                              <p:par>
                                <p:cTn id="385" presetID="42" presetClass="path" presetSubtype="0" accel="50000" decel="50000" fill="hold" grpId="0" nodeType="withEffect">
                                  <p:stCondLst>
                                    <p:cond delay="600"/>
                                  </p:stCondLst>
                                  <p:childTnLst>
                                    <p:animMotion origin="layout" path="M -3.61111E-6 -1.11022E-16 L -3.61111E-6 0.04444 " pathEditMode="relative" rAng="0" ptsTypes="AA">
                                      <p:cBhvr>
                                        <p:cTn id="386" dur="2000" fill="hold"/>
                                        <p:tgtEl>
                                          <p:spTgt spid="209084"/>
                                        </p:tgtEl>
                                        <p:attrNameLst>
                                          <p:attrName>ppt_x</p:attrName>
                                          <p:attrName>ppt_y</p:attrName>
                                        </p:attrNameLst>
                                      </p:cBhvr>
                                      <p:rCtr x="0" y="22"/>
                                    </p:animMotion>
                                  </p:childTnLst>
                                </p:cTn>
                              </p:par>
                              <p:par>
                                <p:cTn id="387" presetID="64" presetClass="path" presetSubtype="0" fill="hold" grpId="0" nodeType="withEffect">
                                  <p:stCondLst>
                                    <p:cond delay="800"/>
                                  </p:stCondLst>
                                  <p:childTnLst>
                                    <p:animMotion origin="layout" path="M -2.22222E-6 -4.81481E-6 L -2.22222E-6 -0.01412 " pathEditMode="relative" rAng="0" ptsTypes="AA">
                                      <p:cBhvr>
                                        <p:cTn id="388" dur="2000" fill="hold"/>
                                        <p:tgtEl>
                                          <p:spTgt spid="209071"/>
                                        </p:tgtEl>
                                        <p:attrNameLst>
                                          <p:attrName>ppt_x</p:attrName>
                                          <p:attrName>ppt_y</p:attrName>
                                        </p:attrNameLst>
                                      </p:cBhvr>
                                      <p:rCtr x="0" y="-7"/>
                                    </p:animMotion>
                                  </p:childTnLst>
                                </p:cTn>
                              </p:par>
                              <p:par>
                                <p:cTn id="389" presetID="64" presetClass="path" presetSubtype="0" fill="hold" grpId="0" nodeType="withEffect">
                                  <p:stCondLst>
                                    <p:cond delay="1000"/>
                                  </p:stCondLst>
                                  <p:childTnLst>
                                    <p:animMotion origin="layout" path="M 5E-6 3.7037E-7 L 0.00105 -0.04097 " pathEditMode="relative" rAng="0" ptsTypes="AA">
                                      <p:cBhvr>
                                        <p:cTn id="390" dur="2000" fill="hold"/>
                                        <p:tgtEl>
                                          <p:spTgt spid="209072"/>
                                        </p:tgtEl>
                                        <p:attrNameLst>
                                          <p:attrName>ppt_x</p:attrName>
                                          <p:attrName>ppt_y</p:attrName>
                                        </p:attrNameLst>
                                      </p:cBhvr>
                                      <p:rCtr x="1" y="-21"/>
                                    </p:animMotion>
                                  </p:childTnLst>
                                </p:cTn>
                              </p:par>
                              <p:par>
                                <p:cTn id="391" presetID="42" presetClass="path" presetSubtype="0" accel="50000" decel="50000" fill="hold" grpId="0" nodeType="withEffect">
                                  <p:stCondLst>
                                    <p:cond delay="1000"/>
                                  </p:stCondLst>
                                  <p:childTnLst>
                                    <p:animMotion origin="layout" path="M 4.16667E-6 4.44444E-6 L 4.16667E-6 0.03333 " pathEditMode="relative" rAng="0" ptsTypes="AA">
                                      <p:cBhvr>
                                        <p:cTn id="392" dur="2000" fill="hold"/>
                                        <p:tgtEl>
                                          <p:spTgt spid="209074"/>
                                        </p:tgtEl>
                                        <p:attrNameLst>
                                          <p:attrName>ppt_x</p:attrName>
                                          <p:attrName>ppt_y</p:attrName>
                                        </p:attrNameLst>
                                      </p:cBhvr>
                                      <p:rCtr x="0" y="17"/>
                                    </p:animMotion>
                                  </p:childTnLst>
                                </p:cTn>
                              </p:par>
                              <p:par>
                                <p:cTn id="393" presetID="64" presetClass="path" presetSubtype="0" fill="hold" grpId="0" nodeType="withEffect">
                                  <p:stCondLst>
                                    <p:cond delay="1200"/>
                                  </p:stCondLst>
                                  <p:childTnLst>
                                    <p:animMotion origin="layout" path="M -3.61111E-6 4.07407E-6 L -3.61111E-6 -0.02431 " pathEditMode="relative" rAng="0" ptsTypes="AA">
                                      <p:cBhvr>
                                        <p:cTn id="394" dur="2000" fill="hold"/>
                                        <p:tgtEl>
                                          <p:spTgt spid="209073"/>
                                        </p:tgtEl>
                                        <p:attrNameLst>
                                          <p:attrName>ppt_x</p:attrName>
                                          <p:attrName>ppt_y</p:attrName>
                                        </p:attrNameLst>
                                      </p:cBhvr>
                                      <p:rCtr x="0" y="-12"/>
                                    </p:animMotion>
                                  </p:childTnLst>
                                </p:cTn>
                              </p:par>
                              <p:par>
                                <p:cTn id="395" presetID="42" presetClass="path" presetSubtype="0" accel="50000" decel="50000" fill="hold" grpId="0" nodeType="withEffect">
                                  <p:stCondLst>
                                    <p:cond delay="1400"/>
                                  </p:stCondLst>
                                  <p:childTnLst>
                                    <p:animMotion origin="layout" path="M 4.16667E-6 4.44444E-6 L 4.16667E-6 0.03333 " pathEditMode="relative" rAng="0" ptsTypes="AA">
                                      <p:cBhvr>
                                        <p:cTn id="396" dur="2000" fill="hold"/>
                                        <p:tgtEl>
                                          <p:spTgt spid="209075"/>
                                        </p:tgtEl>
                                        <p:attrNameLst>
                                          <p:attrName>ppt_x</p:attrName>
                                          <p:attrName>ppt_y</p:attrName>
                                        </p:attrNameLst>
                                      </p:cBhvr>
                                      <p:rCtr x="0" y="17"/>
                                    </p:animMotion>
                                  </p:childTnLst>
                                </p:cTn>
                              </p:par>
                              <p:par>
                                <p:cTn id="397" presetID="64" presetClass="path" presetSubtype="0" fill="hold" grpId="0" nodeType="withEffect">
                                  <p:stCondLst>
                                    <p:cond delay="1600"/>
                                  </p:stCondLst>
                                  <p:childTnLst>
                                    <p:animMotion origin="layout" path="M -1.38889E-6 3.7037E-7 L -1.38889E-6 -0.03218 " pathEditMode="relative" rAng="0" ptsTypes="AA">
                                      <p:cBhvr>
                                        <p:cTn id="398" dur="2000" fill="hold"/>
                                        <p:tgtEl>
                                          <p:spTgt spid="209076"/>
                                        </p:tgtEl>
                                        <p:attrNameLst>
                                          <p:attrName>ppt_x</p:attrName>
                                          <p:attrName>ppt_y</p:attrName>
                                        </p:attrNameLst>
                                      </p:cBhvr>
                                      <p:rCtr x="0" y="-16"/>
                                    </p:animMotion>
                                  </p:childTnLst>
                                </p:cTn>
                              </p:par>
                              <p:par>
                                <p:cTn id="399" presetID="64" presetClass="path" presetSubtype="0" fill="hold" grpId="0" nodeType="withEffect">
                                  <p:stCondLst>
                                    <p:cond delay="1800"/>
                                  </p:stCondLst>
                                  <p:childTnLst>
                                    <p:animMotion origin="layout" path="M -2.22222E-6 -4.81481E-6 L -2.22222E-6 -0.01412 " pathEditMode="relative" rAng="0" ptsTypes="AA">
                                      <p:cBhvr>
                                        <p:cTn id="400" dur="2000" fill="hold"/>
                                        <p:tgtEl>
                                          <p:spTgt spid="209078"/>
                                        </p:tgtEl>
                                        <p:attrNameLst>
                                          <p:attrName>ppt_x</p:attrName>
                                          <p:attrName>ppt_y</p:attrName>
                                        </p:attrNameLst>
                                      </p:cBhvr>
                                      <p:rCtr x="0" y="-7"/>
                                    </p:animMotion>
                                  </p:childTnLst>
                                </p:cTn>
                              </p:par>
                              <p:par>
                                <p:cTn id="401" presetID="42" presetClass="path" presetSubtype="0" accel="50000" decel="50000" fill="hold" grpId="0" nodeType="withEffect">
                                  <p:stCondLst>
                                    <p:cond delay="2000"/>
                                  </p:stCondLst>
                                  <p:childTnLst>
                                    <p:animMotion origin="layout" path="M 5E-6 -2.59259E-6 L 5E-6 0.0257 " pathEditMode="relative" rAng="0" ptsTypes="AA">
                                      <p:cBhvr>
                                        <p:cTn id="402" dur="2000" fill="hold"/>
                                        <p:tgtEl>
                                          <p:spTgt spid="209077"/>
                                        </p:tgtEl>
                                        <p:attrNameLst>
                                          <p:attrName>ppt_x</p:attrName>
                                          <p:attrName>ppt_y</p:attrName>
                                        </p:attrNameLst>
                                      </p:cBhvr>
                                      <p:rCtr x="0" y="13"/>
                                    </p:animMotion>
                                  </p:childTnLst>
                                </p:cTn>
                              </p:par>
                              <p:par>
                                <p:cTn id="403" presetID="64" presetClass="path" presetSubtype="0" fill="hold" grpId="0" nodeType="withEffect">
                                  <p:stCondLst>
                                    <p:cond delay="2200"/>
                                  </p:stCondLst>
                                  <p:childTnLst>
                                    <p:animMotion origin="layout" path="M 5E-6 3.7037E-7 L 0.00105 -0.04097 " pathEditMode="relative" rAng="0" ptsTypes="AA">
                                      <p:cBhvr>
                                        <p:cTn id="404" dur="2000" fill="hold"/>
                                        <p:tgtEl>
                                          <p:spTgt spid="209079"/>
                                        </p:tgtEl>
                                        <p:attrNameLst>
                                          <p:attrName>ppt_x</p:attrName>
                                          <p:attrName>ppt_y</p:attrName>
                                        </p:attrNameLst>
                                      </p:cBhvr>
                                      <p:rCtr x="1" y="-21"/>
                                    </p:animMotion>
                                  </p:childTnLst>
                                </p:cTn>
                              </p:par>
                              <p:par>
                                <p:cTn id="405" presetID="42" presetClass="path" presetSubtype="0" accel="50000" decel="50000" fill="hold" grpId="0" nodeType="withEffect">
                                  <p:stCondLst>
                                    <p:cond delay="2400"/>
                                  </p:stCondLst>
                                  <p:childTnLst>
                                    <p:animMotion origin="layout" path="M -1.11111E-6 1.85185E-6 L -1.11111E-6 0.04444 " pathEditMode="relative" rAng="0" ptsTypes="AA">
                                      <p:cBhvr>
                                        <p:cTn id="406" dur="2000" fill="hold"/>
                                        <p:tgtEl>
                                          <p:spTgt spid="209080"/>
                                        </p:tgtEl>
                                        <p:attrNameLst>
                                          <p:attrName>ppt_x</p:attrName>
                                          <p:attrName>ppt_y</p:attrName>
                                        </p:attrNameLst>
                                      </p:cBhvr>
                                      <p:rCtr x="0" y="22"/>
                                    </p:animMotion>
                                  </p:childTnLst>
                                </p:cTn>
                              </p:par>
                              <p:par>
                                <p:cTn id="407" presetID="42" presetClass="path" presetSubtype="0" accel="50000" decel="50000" fill="hold" grpId="0" nodeType="withEffect">
                                  <p:stCondLst>
                                    <p:cond delay="2600"/>
                                  </p:stCondLst>
                                  <p:childTnLst>
                                    <p:animMotion origin="layout" path="M -2.5E-6 1.85185E-6 L -0.00052 0.01528 " pathEditMode="relative" rAng="0" ptsTypes="AA">
                                      <p:cBhvr>
                                        <p:cTn id="408" dur="2000" fill="hold"/>
                                        <p:tgtEl>
                                          <p:spTgt spid="209081"/>
                                        </p:tgtEl>
                                        <p:attrNameLst>
                                          <p:attrName>ppt_x</p:attrName>
                                          <p:attrName>ppt_y</p:attrName>
                                        </p:attrNameLst>
                                      </p:cBhvr>
                                      <p:rCtr x="0" y="8"/>
                                    </p:animMotion>
                                  </p:childTnLst>
                                </p:cTn>
                              </p:par>
                              <p:par>
                                <p:cTn id="409" presetID="64" presetClass="path" presetSubtype="0" fill="hold" grpId="0" nodeType="withEffect">
                                  <p:stCondLst>
                                    <p:cond delay="2800"/>
                                  </p:stCondLst>
                                  <p:childTnLst>
                                    <p:animMotion origin="layout" path="M -1.38889E-6 3.7037E-7 L -1.38889E-6 -0.03218 " pathEditMode="relative" rAng="0" ptsTypes="AA">
                                      <p:cBhvr>
                                        <p:cTn id="410" dur="2000" fill="hold"/>
                                        <p:tgtEl>
                                          <p:spTgt spid="209082"/>
                                        </p:tgtEl>
                                        <p:attrNameLst>
                                          <p:attrName>ppt_x</p:attrName>
                                          <p:attrName>ppt_y</p:attrName>
                                        </p:attrNameLst>
                                      </p:cBhvr>
                                      <p:rCtr x="0" y="-16"/>
                                    </p:animMotion>
                                  </p:childTnLst>
                                </p:cTn>
                              </p:par>
                              <p:par>
                                <p:cTn id="411" presetID="42" presetClass="path" presetSubtype="0" accel="50000" decel="50000" fill="hold" grpId="0" nodeType="withEffect">
                                  <p:stCondLst>
                                    <p:cond delay="3000"/>
                                  </p:stCondLst>
                                  <p:childTnLst>
                                    <p:animMotion origin="layout" path="M -2.77778E-6 2.22222E-6 L -2.77778E-6 0.03935 " pathEditMode="relative" rAng="0" ptsTypes="AA">
                                      <p:cBhvr>
                                        <p:cTn id="412" dur="2000" fill="hold"/>
                                        <p:tgtEl>
                                          <p:spTgt spid="209083"/>
                                        </p:tgtEl>
                                        <p:attrNameLst>
                                          <p:attrName>ppt_x</p:attrName>
                                          <p:attrName>ppt_y</p:attrName>
                                        </p:attrNameLst>
                                      </p:cBhvr>
                                      <p:rCtr x="0" y="20"/>
                                    </p:animMotion>
                                  </p:childTnLst>
                                </p:cTn>
                              </p:par>
                              <p:par>
                                <p:cTn id="413" presetID="64" presetClass="path" presetSubtype="0" fill="hold" grpId="0" nodeType="withEffect">
                                  <p:stCondLst>
                                    <p:cond delay="3100"/>
                                  </p:stCondLst>
                                  <p:childTnLst>
                                    <p:animMotion origin="layout" path="M -2.22222E-6 -4.81481E-6 L -2.22222E-6 -0.01412 " pathEditMode="relative" rAng="0" ptsTypes="AA">
                                      <p:cBhvr>
                                        <p:cTn id="414" dur="2000" fill="hold"/>
                                        <p:tgtEl>
                                          <p:spTgt spid="209085"/>
                                        </p:tgtEl>
                                        <p:attrNameLst>
                                          <p:attrName>ppt_x</p:attrName>
                                          <p:attrName>ppt_y</p:attrName>
                                        </p:attrNameLst>
                                      </p:cBhvr>
                                      <p:rCtr x="0" y="-7"/>
                                    </p:animMotion>
                                  </p:childTnLst>
                                </p:cTn>
                              </p:par>
                              <p:par>
                                <p:cTn id="415" presetID="64" presetClass="path" presetSubtype="0" fill="hold" grpId="0" nodeType="withEffect">
                                  <p:stCondLst>
                                    <p:cond delay="3400"/>
                                  </p:stCondLst>
                                  <p:childTnLst>
                                    <p:animMotion origin="layout" path="M 5E-6 3.7037E-7 L 0.00105 -0.04097 " pathEditMode="relative" rAng="0" ptsTypes="AA">
                                      <p:cBhvr>
                                        <p:cTn id="416" dur="2000" fill="hold"/>
                                        <p:tgtEl>
                                          <p:spTgt spid="209086"/>
                                        </p:tgtEl>
                                        <p:attrNameLst>
                                          <p:attrName>ppt_x</p:attrName>
                                          <p:attrName>ppt_y</p:attrName>
                                        </p:attrNameLst>
                                      </p:cBhvr>
                                      <p:rCtr x="1" y="-21"/>
                                    </p:animMotion>
                                  </p:childTnLst>
                                </p:cTn>
                              </p:par>
                              <p:par>
                                <p:cTn id="417" presetID="42" presetClass="path" presetSubtype="0" accel="50000" decel="50000" fill="hold" grpId="0" nodeType="withEffect">
                                  <p:stCondLst>
                                    <p:cond delay="3600"/>
                                  </p:stCondLst>
                                  <p:childTnLst>
                                    <p:animMotion origin="layout" path="M 5E-6 -2.59259E-6 L 5E-6 0.0257 " pathEditMode="relative" rAng="0" ptsTypes="AA">
                                      <p:cBhvr>
                                        <p:cTn id="418" dur="2000" fill="hold"/>
                                        <p:tgtEl>
                                          <p:spTgt spid="209087"/>
                                        </p:tgtEl>
                                        <p:attrNameLst>
                                          <p:attrName>ppt_x</p:attrName>
                                          <p:attrName>ppt_y</p:attrName>
                                        </p:attrNameLst>
                                      </p:cBhvr>
                                      <p:rCtr x="0" y="13"/>
                                    </p:animMotion>
                                  </p:childTnLst>
                                </p:cTn>
                              </p:par>
                              <p:par>
                                <p:cTn id="419" presetID="64" presetClass="path" presetSubtype="0" accel="50000" decel="50000" fill="hold" nodeType="withEffect">
                                  <p:stCondLst>
                                    <p:cond delay="0"/>
                                  </p:stCondLst>
                                  <p:childTnLst>
                                    <p:animMotion origin="layout" path="M -0.00052 0.01436 L 3.88889E-6 0.00047 " pathEditMode="relative" rAng="0" ptsTypes="AA">
                                      <p:cBhvr>
                                        <p:cTn id="420" dur="2000" fill="hold"/>
                                        <p:tgtEl>
                                          <p:spTgt spid="209089"/>
                                        </p:tgtEl>
                                        <p:attrNameLst>
                                          <p:attrName>ppt_x</p:attrName>
                                          <p:attrName>ppt_y</p:attrName>
                                        </p:attrNameLst>
                                      </p:cBhvr>
                                      <p:rCtr x="0" y="-7"/>
                                    </p:animMotion>
                                  </p:childTnLst>
                                </p:cTn>
                              </p:par>
                              <p:par>
                                <p:cTn id="421" presetID="42" presetClass="path" presetSubtype="0" accel="50000" decel="50000" fill="hold" nodeType="withEffect">
                                  <p:stCondLst>
                                    <p:cond delay="200"/>
                                  </p:stCondLst>
                                  <p:childTnLst>
                                    <p:animMotion origin="layout" path="M 5.55556E-7 -0.01412 L 5.55556E-7 0.0044 " pathEditMode="relative" rAng="0" ptsTypes="AA">
                                      <p:cBhvr>
                                        <p:cTn id="422" dur="2000" fill="hold"/>
                                        <p:tgtEl>
                                          <p:spTgt spid="209045"/>
                                        </p:tgtEl>
                                        <p:attrNameLst>
                                          <p:attrName>ppt_x</p:attrName>
                                          <p:attrName>ppt_y</p:attrName>
                                        </p:attrNameLst>
                                      </p:cBhvr>
                                      <p:rCtr x="0" y="9"/>
                                    </p:animMotion>
                                  </p:childTnLst>
                                </p:cTn>
                              </p:par>
                              <p:par>
                                <p:cTn id="423" presetID="42" presetClass="path" presetSubtype="0" accel="50000" decel="50000" fill="hold" nodeType="withEffect">
                                  <p:stCondLst>
                                    <p:cond delay="200"/>
                                  </p:stCondLst>
                                  <p:childTnLst>
                                    <p:animMotion origin="layout" path="M -2.22222E-6 -2.96296E-6 L -2.22222E-6 0.01852 " pathEditMode="relative" rAng="0" ptsTypes="AA">
                                      <p:cBhvr>
                                        <p:cTn id="424" dur="2000" spd="-100000" fill="hold"/>
                                        <p:tgtEl>
                                          <p:spTgt spid="369"/>
                                        </p:tgtEl>
                                        <p:attrNameLst>
                                          <p:attrName>ppt_x</p:attrName>
                                          <p:attrName>ppt_y</p:attrName>
                                        </p:attrNameLst>
                                      </p:cBhvr>
                                      <p:rCtr x="0" y="926"/>
                                    </p:animMotion>
                                  </p:childTnLst>
                                </p:cTn>
                              </p:par>
                              <p:par>
                                <p:cTn id="425" presetID="64" presetClass="path" presetSubtype="0" accel="50000" decel="50000" fill="hold" nodeType="withEffect">
                                  <p:stCondLst>
                                    <p:cond delay="400"/>
                                  </p:stCondLst>
                                  <p:childTnLst>
                                    <p:animMotion origin="layout" path="M -4.72222E-6 0.01944 L 0.00105 0.00139 " pathEditMode="relative" rAng="0" ptsTypes="AA">
                                      <p:cBhvr>
                                        <p:cTn id="426" dur="2000" fill="hold"/>
                                        <p:tgtEl>
                                          <p:spTgt spid="209048"/>
                                        </p:tgtEl>
                                        <p:attrNameLst>
                                          <p:attrName>ppt_x</p:attrName>
                                          <p:attrName>ppt_y</p:attrName>
                                        </p:attrNameLst>
                                      </p:cBhvr>
                                      <p:rCtr x="1" y="-9"/>
                                    </p:animMotion>
                                  </p:childTnLst>
                                </p:cTn>
                              </p:par>
                              <p:par>
                                <p:cTn id="427" presetID="64" presetClass="path" presetSubtype="0" accel="50000" decel="50000" fill="hold" nodeType="withEffect">
                                  <p:stCondLst>
                                    <p:cond delay="800"/>
                                  </p:stCondLst>
                                  <p:childTnLst>
                                    <p:animMotion origin="layout" path="M -0.00035 0.02315 L -0.00035 0.00417 " pathEditMode="relative" rAng="0" ptsTypes="AA">
                                      <p:cBhvr>
                                        <p:cTn id="428" dur="2000" fill="hold"/>
                                        <p:tgtEl>
                                          <p:spTgt spid="209049"/>
                                        </p:tgtEl>
                                        <p:attrNameLst>
                                          <p:attrName>ppt_x</p:attrName>
                                          <p:attrName>ppt_y</p:attrName>
                                        </p:attrNameLst>
                                      </p:cBhvr>
                                      <p:rCtr x="0" y="-9"/>
                                    </p:animMotion>
                                  </p:childTnLst>
                                </p:cTn>
                              </p:par>
                              <p:par>
                                <p:cTn id="429" presetID="64" presetClass="path" presetSubtype="0" accel="50000" decel="50000" fill="hold" nodeType="withEffect">
                                  <p:stCondLst>
                                    <p:cond delay="800"/>
                                  </p:stCondLst>
                                  <p:childTnLst>
                                    <p:animMotion origin="layout" path="M -1.94444E-6 4.81481E-6 L -1.94444E-6 -0.01899 " pathEditMode="relative" rAng="0" ptsTypes="AA">
                                      <p:cBhvr>
                                        <p:cTn id="430" dur="2000" spd="-100000" fill="hold"/>
                                        <p:tgtEl>
                                          <p:spTgt spid="373"/>
                                        </p:tgtEl>
                                        <p:attrNameLst>
                                          <p:attrName>ppt_x</p:attrName>
                                          <p:attrName>ppt_y</p:attrName>
                                        </p:attrNameLst>
                                      </p:cBhvr>
                                      <p:rCtr x="0" y="-949"/>
                                    </p:animMotion>
                                  </p:childTnLst>
                                </p:cTn>
                              </p:par>
                              <p:par>
                                <p:cTn id="431" presetID="42" presetClass="path" presetSubtype="0" accel="50000" decel="50000" fill="hold" nodeType="withEffect">
                                  <p:stCondLst>
                                    <p:cond delay="1000"/>
                                  </p:stCondLst>
                                  <p:childTnLst>
                                    <p:animMotion origin="layout" path="M -8.33333E-7 -0.01875 L -8.33333E-7 0.00231 " pathEditMode="relative" rAng="0" ptsTypes="AA">
                                      <p:cBhvr>
                                        <p:cTn id="432" dur="2000" fill="hold"/>
                                        <p:tgtEl>
                                          <p:spTgt spid="209050"/>
                                        </p:tgtEl>
                                        <p:attrNameLst>
                                          <p:attrName>ppt_x</p:attrName>
                                          <p:attrName>ppt_y</p:attrName>
                                        </p:attrNameLst>
                                      </p:cBhvr>
                                      <p:rCtr x="0" y="10"/>
                                    </p:animMotion>
                                  </p:childTnLst>
                                </p:cTn>
                              </p:par>
                              <p:par>
                                <p:cTn id="433" presetID="42" presetClass="path" presetSubtype="0" accel="50000" decel="50000" fill="hold" nodeType="withEffect">
                                  <p:stCondLst>
                                    <p:cond delay="1000"/>
                                  </p:stCondLst>
                                  <p:childTnLst>
                                    <p:animMotion origin="layout" path="M 2.5E-6 -2.59259E-6 L 0.00034 0.01667 " pathEditMode="relative" rAng="0" ptsTypes="AA">
                                      <p:cBhvr>
                                        <p:cTn id="434" dur="2000" spd="-100000" fill="hold"/>
                                        <p:tgtEl>
                                          <p:spTgt spid="374"/>
                                        </p:tgtEl>
                                        <p:attrNameLst>
                                          <p:attrName>ppt_x</p:attrName>
                                          <p:attrName>ppt_y</p:attrName>
                                        </p:attrNameLst>
                                      </p:cBhvr>
                                      <p:rCtr x="17" y="833"/>
                                    </p:animMotion>
                                  </p:childTnLst>
                                </p:cTn>
                              </p:par>
                              <p:par>
                                <p:cTn id="435" presetID="64" presetClass="path" presetSubtype="0" accel="50000" decel="50000" fill="hold" nodeType="withEffect">
                                  <p:stCondLst>
                                    <p:cond delay="1400"/>
                                  </p:stCondLst>
                                  <p:childTnLst>
                                    <p:animMotion origin="layout" path="M 2.22222E-6 0.01689 L -0.00035 -0.00139 " pathEditMode="relative" rAng="0" ptsTypes="AA">
                                      <p:cBhvr>
                                        <p:cTn id="436" dur="2000" fill="hold"/>
                                        <p:tgtEl>
                                          <p:spTgt spid="209051"/>
                                        </p:tgtEl>
                                        <p:attrNameLst>
                                          <p:attrName>ppt_x</p:attrName>
                                          <p:attrName>ppt_y</p:attrName>
                                        </p:attrNameLst>
                                      </p:cBhvr>
                                      <p:rCtr x="0" y="-9"/>
                                    </p:animMotion>
                                  </p:childTnLst>
                                </p:cTn>
                              </p:par>
                              <p:par>
                                <p:cTn id="437" presetID="64" presetClass="path" presetSubtype="0" accel="50000" decel="50000" fill="hold" nodeType="withEffect">
                                  <p:stCondLst>
                                    <p:cond delay="1400"/>
                                  </p:stCondLst>
                                  <p:childTnLst>
                                    <p:animMotion origin="layout" path="M 2.5E-6 2.59259E-6 L -0.00035 -0.01829 " pathEditMode="relative" rAng="0" ptsTypes="AA">
                                      <p:cBhvr>
                                        <p:cTn id="438" dur="2000" spd="-100000" fill="hold"/>
                                        <p:tgtEl>
                                          <p:spTgt spid="375"/>
                                        </p:tgtEl>
                                        <p:attrNameLst>
                                          <p:attrName>ppt_x</p:attrName>
                                          <p:attrName>ppt_y</p:attrName>
                                        </p:attrNameLst>
                                      </p:cBhvr>
                                      <p:rCtr x="-17" y="-926"/>
                                    </p:animMotion>
                                  </p:childTnLst>
                                </p:cTn>
                              </p:par>
                              <p:par>
                                <p:cTn id="439" presetID="42" presetClass="path" presetSubtype="0" accel="50000" decel="50000" fill="hold" nodeType="withEffect">
                                  <p:stCondLst>
                                    <p:cond delay="1600"/>
                                  </p:stCondLst>
                                  <p:childTnLst>
                                    <p:animMotion origin="layout" path="M 0.00034 -0.0169 L 0.00017 -0.00278 " pathEditMode="relative" rAng="0" ptsTypes="AA">
                                      <p:cBhvr>
                                        <p:cTn id="440" dur="2000" fill="hold"/>
                                        <p:tgtEl>
                                          <p:spTgt spid="209053"/>
                                        </p:tgtEl>
                                        <p:attrNameLst>
                                          <p:attrName>ppt_x</p:attrName>
                                          <p:attrName>ppt_y</p:attrName>
                                        </p:attrNameLst>
                                      </p:cBhvr>
                                      <p:rCtr x="0" y="7"/>
                                    </p:animMotion>
                                  </p:childTnLst>
                                </p:cTn>
                              </p:par>
                              <p:par>
                                <p:cTn id="441" presetID="64" presetClass="path" presetSubtype="0" accel="50000" decel="50000" fill="hold" nodeType="withEffect">
                                  <p:stCondLst>
                                    <p:cond delay="1800"/>
                                  </p:stCondLst>
                                  <p:childTnLst>
                                    <p:animMotion origin="layout" path="M 4.44444E-6 0.01806 L 4.44444E-6 0.00278 " pathEditMode="relative" rAng="0" ptsTypes="AA">
                                      <p:cBhvr>
                                        <p:cTn id="442" dur="2000" fill="hold"/>
                                        <p:tgtEl>
                                          <p:spTgt spid="209054"/>
                                        </p:tgtEl>
                                        <p:attrNameLst>
                                          <p:attrName>ppt_x</p:attrName>
                                          <p:attrName>ppt_y</p:attrName>
                                        </p:attrNameLst>
                                      </p:cBhvr>
                                      <p:rCtr x="0" y="-8"/>
                                    </p:animMotion>
                                  </p:childTnLst>
                                </p:cTn>
                              </p:par>
                              <p:par>
                                <p:cTn id="443" presetID="64" presetClass="path" presetSubtype="0" accel="50000" decel="50000" fill="hold" nodeType="withEffect">
                                  <p:stCondLst>
                                    <p:cond delay="2000"/>
                                  </p:stCondLst>
                                  <p:childTnLst>
                                    <p:animMotion origin="layout" path="M -0.00052 0.01528 L -0.00104 -2.59259E-6 " pathEditMode="relative" rAng="0" ptsTypes="AA">
                                      <p:cBhvr>
                                        <p:cTn id="444" dur="2000" fill="hold"/>
                                        <p:tgtEl>
                                          <p:spTgt spid="209055"/>
                                        </p:tgtEl>
                                        <p:attrNameLst>
                                          <p:attrName>ppt_x</p:attrName>
                                          <p:attrName>ppt_y</p:attrName>
                                        </p:attrNameLst>
                                      </p:cBhvr>
                                      <p:rCtr x="0" y="-8"/>
                                    </p:animMotion>
                                  </p:childTnLst>
                                </p:cTn>
                              </p:par>
                              <p:par>
                                <p:cTn id="445" presetID="64" presetClass="path" presetSubtype="0" accel="50000" decel="50000" fill="hold" nodeType="withEffect">
                                  <p:stCondLst>
                                    <p:cond delay="2000"/>
                                  </p:stCondLst>
                                  <p:childTnLst>
                                    <p:animMotion origin="layout" path="M -1.66667E-6 -1.48148E-6 L -0.00052 -0.01528 " pathEditMode="relative" rAng="0" ptsTypes="AA">
                                      <p:cBhvr>
                                        <p:cTn id="446" dur="2000" spd="-100000" fill="hold"/>
                                        <p:tgtEl>
                                          <p:spTgt spid="379"/>
                                        </p:tgtEl>
                                        <p:attrNameLst>
                                          <p:attrName>ppt_x</p:attrName>
                                          <p:attrName>ppt_y</p:attrName>
                                        </p:attrNameLst>
                                      </p:cBhvr>
                                      <p:rCtr x="-35" y="-764"/>
                                    </p:animMotion>
                                  </p:childTnLst>
                                </p:cTn>
                              </p:par>
                              <p:par>
                                <p:cTn id="447" presetID="42" presetClass="path" presetSubtype="0" accel="50000" decel="50000" fill="hold" nodeType="withEffect">
                                  <p:stCondLst>
                                    <p:cond delay="2200"/>
                                  </p:stCondLst>
                                  <p:childTnLst>
                                    <p:animMotion origin="layout" path="M 2.77778E-7 -0.01181 L 2.77778E-7 -0.00093 " pathEditMode="relative" rAng="0" ptsTypes="AA">
                                      <p:cBhvr>
                                        <p:cTn id="448" dur="2000" fill="hold"/>
                                        <p:tgtEl>
                                          <p:spTgt spid="209056"/>
                                        </p:tgtEl>
                                        <p:attrNameLst>
                                          <p:attrName>ppt_x</p:attrName>
                                          <p:attrName>ppt_y</p:attrName>
                                        </p:attrNameLst>
                                      </p:cBhvr>
                                      <p:rCtr x="0" y="5"/>
                                    </p:animMotion>
                                  </p:childTnLst>
                                </p:cTn>
                              </p:par>
                              <p:par>
                                <p:cTn id="449" presetID="42" presetClass="path" presetSubtype="0" accel="50000" decel="50000" fill="hold" nodeType="withEffect">
                                  <p:stCondLst>
                                    <p:cond delay="2200"/>
                                  </p:stCondLst>
                                  <p:childTnLst>
                                    <p:animMotion origin="layout" path="M -2.5E-6 -3.7037E-6 L -2.5E-6 0.01088 " pathEditMode="relative" rAng="0" ptsTypes="AA">
                                      <p:cBhvr>
                                        <p:cTn id="450" dur="2000" spd="-100000" fill="hold"/>
                                        <p:tgtEl>
                                          <p:spTgt spid="380"/>
                                        </p:tgtEl>
                                        <p:attrNameLst>
                                          <p:attrName>ppt_x</p:attrName>
                                          <p:attrName>ppt_y</p:attrName>
                                        </p:attrNameLst>
                                      </p:cBhvr>
                                      <p:rCtr x="0" y="532"/>
                                    </p:animMotion>
                                  </p:childTnLst>
                                </p:cTn>
                              </p:par>
                              <p:par>
                                <p:cTn id="451" presetID="42" presetClass="path" presetSubtype="0" accel="50000" decel="50000" fill="hold" nodeType="withEffect">
                                  <p:stCondLst>
                                    <p:cond delay="2400"/>
                                  </p:stCondLst>
                                  <p:childTnLst>
                                    <p:animMotion origin="layout" path="M -5.55556E-7 -0.01134 L -5.55556E-7 0.00394 " pathEditMode="relative" rAng="0" ptsTypes="AA">
                                      <p:cBhvr>
                                        <p:cTn id="452" dur="2000" fill="hold"/>
                                        <p:tgtEl>
                                          <p:spTgt spid="209058"/>
                                        </p:tgtEl>
                                        <p:attrNameLst>
                                          <p:attrName>ppt_x</p:attrName>
                                          <p:attrName>ppt_y</p:attrName>
                                        </p:attrNameLst>
                                      </p:cBhvr>
                                      <p:rCtr x="0" y="8"/>
                                    </p:animMotion>
                                  </p:childTnLst>
                                </p:cTn>
                              </p:par>
                              <p:par>
                                <p:cTn id="453" presetID="42" presetClass="path" presetSubtype="0" accel="50000" decel="50000" fill="hold" nodeType="withEffect">
                                  <p:stCondLst>
                                    <p:cond delay="2400"/>
                                  </p:stCondLst>
                                  <p:childTnLst>
                                    <p:animMotion origin="layout" path="M -8.33333E-7 -1.11111E-6 L -8.33333E-7 0.01528 " pathEditMode="relative" rAng="0" ptsTypes="AA">
                                      <p:cBhvr>
                                        <p:cTn id="454" dur="2000" spd="-100000" fill="hold"/>
                                        <p:tgtEl>
                                          <p:spTgt spid="382"/>
                                        </p:tgtEl>
                                        <p:attrNameLst>
                                          <p:attrName>ppt_x</p:attrName>
                                          <p:attrName>ppt_y</p:attrName>
                                        </p:attrNameLst>
                                      </p:cBhvr>
                                      <p:rCtr x="0" y="764"/>
                                    </p:animMotion>
                                  </p:childTnLst>
                                </p:cTn>
                              </p:par>
                              <p:par>
                                <p:cTn id="455" presetID="64" presetClass="path" presetSubtype="0" accel="50000" decel="50000" fill="hold" nodeType="withEffect">
                                  <p:stCondLst>
                                    <p:cond delay="3000"/>
                                  </p:stCondLst>
                                  <p:childTnLst>
                                    <p:animMotion origin="layout" path="M 1.66667E-6 0.04445 L -0.00018 0.00093 " pathEditMode="relative" rAng="0" ptsTypes="AA">
                                      <p:cBhvr>
                                        <p:cTn id="456" dur="2000" fill="hold"/>
                                        <p:tgtEl>
                                          <p:spTgt spid="209060"/>
                                        </p:tgtEl>
                                        <p:attrNameLst>
                                          <p:attrName>ppt_x</p:attrName>
                                          <p:attrName>ppt_y</p:attrName>
                                        </p:attrNameLst>
                                      </p:cBhvr>
                                      <p:rCtr x="0" y="-22"/>
                                    </p:animMotion>
                                  </p:childTnLst>
                                </p:cTn>
                              </p:par>
                              <p:par>
                                <p:cTn id="457" presetID="64" presetClass="path" presetSubtype="0" accel="50000" decel="50000" fill="hold" nodeType="withEffect">
                                  <p:stCondLst>
                                    <p:cond delay="3000"/>
                                  </p:stCondLst>
                                  <p:childTnLst>
                                    <p:animMotion origin="layout" path="M -0.00052 0.01528 L -0.00104 -2.59259E-6 " pathEditMode="relative" rAng="0" ptsTypes="AA">
                                      <p:cBhvr>
                                        <p:cTn id="458" dur="2000" fill="hold"/>
                                        <p:tgtEl>
                                          <p:spTgt spid="209059"/>
                                        </p:tgtEl>
                                        <p:attrNameLst>
                                          <p:attrName>ppt_x</p:attrName>
                                          <p:attrName>ppt_y</p:attrName>
                                        </p:attrNameLst>
                                      </p:cBhvr>
                                      <p:rCtr x="0" y="-8"/>
                                    </p:animMotion>
                                  </p:childTnLst>
                                </p:cTn>
                              </p:par>
                              <p:par>
                                <p:cTn id="459" presetID="42" presetClass="path" presetSubtype="0" accel="50000" decel="50000" fill="hold" nodeType="withEffect">
                                  <p:stCondLst>
                                    <p:cond delay="3000"/>
                                  </p:stCondLst>
                                  <p:childTnLst>
                                    <p:animMotion origin="layout" path="M 0.00105 -0.04098 L 0.00053 4.44444E-6 " pathEditMode="relative" rAng="0" ptsTypes="AA">
                                      <p:cBhvr>
                                        <p:cTn id="460" dur="2000" fill="hold"/>
                                        <p:tgtEl>
                                          <p:spTgt spid="209066"/>
                                        </p:tgtEl>
                                        <p:attrNameLst>
                                          <p:attrName>ppt_x</p:attrName>
                                          <p:attrName>ppt_y</p:attrName>
                                        </p:attrNameLst>
                                      </p:cBhvr>
                                      <p:rCtr x="0" y="20"/>
                                    </p:animMotion>
                                  </p:childTnLst>
                                </p:cTn>
                              </p:par>
                              <p:par>
                                <p:cTn id="461" presetID="64" presetClass="path" presetSubtype="0" accel="50000" decel="50000" fill="hold" nodeType="withEffect">
                                  <p:stCondLst>
                                    <p:cond delay="3200"/>
                                  </p:stCondLst>
                                  <p:childTnLst>
                                    <p:animMotion origin="layout" path="M 3.33333E-6 0.03333 L 3.33333E-6 2.59259E-6 " pathEditMode="relative" rAng="0" ptsTypes="AA">
                                      <p:cBhvr>
                                        <p:cTn id="462" dur="2000" fill="hold"/>
                                        <p:tgtEl>
                                          <p:spTgt spid="209061"/>
                                        </p:tgtEl>
                                        <p:attrNameLst>
                                          <p:attrName>ppt_x</p:attrName>
                                          <p:attrName>ppt_y</p:attrName>
                                        </p:attrNameLst>
                                      </p:cBhvr>
                                      <p:rCtr x="0" y="-17"/>
                                    </p:animMotion>
                                  </p:childTnLst>
                                </p:cTn>
                              </p:par>
                              <p:par>
                                <p:cTn id="463" presetID="64" presetClass="path" presetSubtype="0" accel="50000" decel="50000" fill="hold" nodeType="withEffect">
                                  <p:stCondLst>
                                    <p:cond delay="3400"/>
                                  </p:stCondLst>
                                  <p:childTnLst>
                                    <p:animMotion origin="layout" path="M -0.00052 0.01528 L -0.00104 -2.59259E-6 " pathEditMode="relative" rAng="0" ptsTypes="AA">
                                      <p:cBhvr>
                                        <p:cTn id="464" dur="2000" fill="hold"/>
                                        <p:tgtEl>
                                          <p:spTgt spid="209070"/>
                                        </p:tgtEl>
                                        <p:attrNameLst>
                                          <p:attrName>ppt_x</p:attrName>
                                          <p:attrName>ppt_y</p:attrName>
                                        </p:attrNameLst>
                                      </p:cBhvr>
                                      <p:rCtr x="0" y="-8"/>
                                    </p:animMotion>
                                  </p:childTnLst>
                                </p:cTn>
                              </p:par>
                              <p:par>
                                <p:cTn id="465" presetID="64" presetClass="path" presetSubtype="0" accel="50000" decel="50000" fill="hold" nodeType="withEffect">
                                  <p:stCondLst>
                                    <p:cond delay="3400"/>
                                  </p:stCondLst>
                                  <p:childTnLst>
                                    <p:animMotion origin="layout" path="M 1.66667E-6 0.04445 L -0.00018 0.00093 " pathEditMode="relative" rAng="0" ptsTypes="AA">
                                      <p:cBhvr>
                                        <p:cTn id="466" dur="2000" fill="hold"/>
                                        <p:tgtEl>
                                          <p:spTgt spid="209084"/>
                                        </p:tgtEl>
                                        <p:attrNameLst>
                                          <p:attrName>ppt_x</p:attrName>
                                          <p:attrName>ppt_y</p:attrName>
                                        </p:attrNameLst>
                                      </p:cBhvr>
                                      <p:rCtr x="0" y="-22"/>
                                    </p:animMotion>
                                  </p:childTnLst>
                                </p:cTn>
                              </p:par>
                              <p:par>
                                <p:cTn id="467" presetID="42" presetClass="path" presetSubtype="0" accel="50000" decel="50000" fill="hold" nodeType="withEffect">
                                  <p:stCondLst>
                                    <p:cond delay="3600"/>
                                  </p:stCondLst>
                                  <p:childTnLst>
                                    <p:animMotion origin="layout" path="M -3.61111E-6 -0.0243 L -3.61111E-6 0.00417 " pathEditMode="relative" rAng="0" ptsTypes="AA">
                                      <p:cBhvr>
                                        <p:cTn id="468" dur="2000" fill="hold"/>
                                        <p:tgtEl>
                                          <p:spTgt spid="209069"/>
                                        </p:tgtEl>
                                        <p:attrNameLst>
                                          <p:attrName>ppt_x</p:attrName>
                                          <p:attrName>ppt_y</p:attrName>
                                        </p:attrNameLst>
                                      </p:cBhvr>
                                      <p:rCtr x="0" y="14"/>
                                    </p:animMotion>
                                  </p:childTnLst>
                                </p:cTn>
                              </p:par>
                              <p:par>
                                <p:cTn id="469" presetID="42" presetClass="path" presetSubtype="0" accel="50000" decel="50000" fill="hold" nodeType="withEffect">
                                  <p:stCondLst>
                                    <p:cond delay="3800"/>
                                  </p:stCondLst>
                                  <p:childTnLst>
                                    <p:animMotion origin="layout" path="M 5.55556E-7 -0.01412 L 5.55556E-7 0.0044 " pathEditMode="relative" rAng="0" ptsTypes="AA">
                                      <p:cBhvr>
                                        <p:cTn id="470" dur="2000" fill="hold"/>
                                        <p:tgtEl>
                                          <p:spTgt spid="209071"/>
                                        </p:tgtEl>
                                        <p:attrNameLst>
                                          <p:attrName>ppt_x</p:attrName>
                                          <p:attrName>ppt_y</p:attrName>
                                        </p:attrNameLst>
                                      </p:cBhvr>
                                      <p:rCtr x="0" y="9"/>
                                    </p:animMotion>
                                  </p:childTnLst>
                                </p:cTn>
                              </p:par>
                              <p:par>
                                <p:cTn id="471" presetID="42" presetClass="path" presetSubtype="0" accel="50000" decel="50000" fill="hold" nodeType="withEffect">
                                  <p:stCondLst>
                                    <p:cond delay="4000"/>
                                  </p:stCondLst>
                                  <p:childTnLst>
                                    <p:animMotion origin="layout" path="M 0.00105 -0.04098 L 0.00053 4.44444E-6 " pathEditMode="relative" rAng="0" ptsTypes="AA">
                                      <p:cBhvr>
                                        <p:cTn id="472" dur="2000" fill="hold"/>
                                        <p:tgtEl>
                                          <p:spTgt spid="209072"/>
                                        </p:tgtEl>
                                        <p:attrNameLst>
                                          <p:attrName>ppt_x</p:attrName>
                                          <p:attrName>ppt_y</p:attrName>
                                        </p:attrNameLst>
                                      </p:cBhvr>
                                      <p:rCtr x="0" y="20"/>
                                    </p:animMotion>
                                  </p:childTnLst>
                                </p:cTn>
                              </p:par>
                              <p:par>
                                <p:cTn id="473" presetID="64" presetClass="path" presetSubtype="0" accel="50000" decel="50000" fill="hold" nodeType="withEffect">
                                  <p:stCondLst>
                                    <p:cond delay="4000"/>
                                  </p:stCondLst>
                                  <p:childTnLst>
                                    <p:animMotion origin="layout" path="M 3.33333E-6 0.03333 L 3.33333E-6 2.59259E-6 " pathEditMode="relative" rAng="0" ptsTypes="AA">
                                      <p:cBhvr>
                                        <p:cTn id="474" dur="2000" fill="hold"/>
                                        <p:tgtEl>
                                          <p:spTgt spid="209074"/>
                                        </p:tgtEl>
                                        <p:attrNameLst>
                                          <p:attrName>ppt_x</p:attrName>
                                          <p:attrName>ppt_y</p:attrName>
                                        </p:attrNameLst>
                                      </p:cBhvr>
                                      <p:rCtr x="0" y="-17"/>
                                    </p:animMotion>
                                  </p:childTnLst>
                                </p:cTn>
                              </p:par>
                              <p:par>
                                <p:cTn id="475" presetID="42" presetClass="path" presetSubtype="0" accel="50000" decel="50000" fill="hold" nodeType="withEffect">
                                  <p:stCondLst>
                                    <p:cond delay="4200"/>
                                  </p:stCondLst>
                                  <p:childTnLst>
                                    <p:animMotion origin="layout" path="M -3.61111E-6 -0.0243 L -3.61111E-6 0.00417 " pathEditMode="relative" rAng="0" ptsTypes="AA">
                                      <p:cBhvr>
                                        <p:cTn id="476" dur="2000" fill="hold"/>
                                        <p:tgtEl>
                                          <p:spTgt spid="209073"/>
                                        </p:tgtEl>
                                        <p:attrNameLst>
                                          <p:attrName>ppt_x</p:attrName>
                                          <p:attrName>ppt_y</p:attrName>
                                        </p:attrNameLst>
                                      </p:cBhvr>
                                      <p:rCtr x="0" y="14"/>
                                    </p:animMotion>
                                  </p:childTnLst>
                                </p:cTn>
                              </p:par>
                              <p:par>
                                <p:cTn id="477" presetID="64" presetClass="path" presetSubtype="0" accel="50000" decel="50000" fill="hold" nodeType="withEffect">
                                  <p:stCondLst>
                                    <p:cond delay="4400"/>
                                  </p:stCondLst>
                                  <p:childTnLst>
                                    <p:animMotion origin="layout" path="M 3.33333E-6 0.03333 L 3.33333E-6 2.59259E-6 " pathEditMode="relative" rAng="0" ptsTypes="AA">
                                      <p:cBhvr>
                                        <p:cTn id="478" dur="2000" fill="hold"/>
                                        <p:tgtEl>
                                          <p:spTgt spid="209075"/>
                                        </p:tgtEl>
                                        <p:attrNameLst>
                                          <p:attrName>ppt_x</p:attrName>
                                          <p:attrName>ppt_y</p:attrName>
                                        </p:attrNameLst>
                                      </p:cBhvr>
                                      <p:rCtr x="0" y="-17"/>
                                    </p:animMotion>
                                  </p:childTnLst>
                                </p:cTn>
                              </p:par>
                              <p:par>
                                <p:cTn id="479" presetID="42" presetClass="path" presetSubtype="0" accel="50000" decel="50000" fill="hold" nodeType="withEffect">
                                  <p:stCondLst>
                                    <p:cond delay="4600"/>
                                  </p:stCondLst>
                                  <p:childTnLst>
                                    <p:animMotion origin="layout" path="M -1.38889E-6 -0.03217 L -1.38889E-6 0.00324 " pathEditMode="relative" rAng="0" ptsTypes="AA">
                                      <p:cBhvr>
                                        <p:cTn id="480" dur="2000" fill="hold"/>
                                        <p:tgtEl>
                                          <p:spTgt spid="209076"/>
                                        </p:tgtEl>
                                        <p:attrNameLst>
                                          <p:attrName>ppt_x</p:attrName>
                                          <p:attrName>ppt_y</p:attrName>
                                        </p:attrNameLst>
                                      </p:cBhvr>
                                      <p:rCtr x="0" y="18"/>
                                    </p:animMotion>
                                  </p:childTnLst>
                                </p:cTn>
                              </p:par>
                              <p:par>
                                <p:cTn id="481" presetID="42" presetClass="path" presetSubtype="0" accel="50000" decel="50000" fill="hold" nodeType="withEffect">
                                  <p:stCondLst>
                                    <p:cond delay="4800"/>
                                  </p:stCondLst>
                                  <p:childTnLst>
                                    <p:animMotion origin="layout" path="M 5.55556E-7 -0.01412 L 5.55556E-7 0.0044 " pathEditMode="relative" rAng="0" ptsTypes="AA">
                                      <p:cBhvr>
                                        <p:cTn id="482" dur="2000" fill="hold"/>
                                        <p:tgtEl>
                                          <p:spTgt spid="209078"/>
                                        </p:tgtEl>
                                        <p:attrNameLst>
                                          <p:attrName>ppt_x</p:attrName>
                                          <p:attrName>ppt_y</p:attrName>
                                        </p:attrNameLst>
                                      </p:cBhvr>
                                      <p:rCtr x="0" y="9"/>
                                    </p:animMotion>
                                  </p:childTnLst>
                                </p:cTn>
                              </p:par>
                              <p:par>
                                <p:cTn id="483" presetID="64" presetClass="path" presetSubtype="0" accel="50000" decel="50000" fill="hold" nodeType="withEffect">
                                  <p:stCondLst>
                                    <p:cond delay="5000"/>
                                  </p:stCondLst>
                                  <p:childTnLst>
                                    <p:animMotion origin="layout" path="M 2.22222E-6 0.02569 L 2.22222E-6 7.40741E-7 " pathEditMode="relative" rAng="0" ptsTypes="AA">
                                      <p:cBhvr>
                                        <p:cTn id="484" dur="2000" fill="hold"/>
                                        <p:tgtEl>
                                          <p:spTgt spid="209077"/>
                                        </p:tgtEl>
                                        <p:attrNameLst>
                                          <p:attrName>ppt_x</p:attrName>
                                          <p:attrName>ppt_y</p:attrName>
                                        </p:attrNameLst>
                                      </p:cBhvr>
                                      <p:rCtr x="0" y="-13"/>
                                    </p:animMotion>
                                  </p:childTnLst>
                                </p:cTn>
                              </p:par>
                              <p:par>
                                <p:cTn id="485" presetID="42" presetClass="path" presetSubtype="0" accel="50000" decel="50000" fill="hold" nodeType="withEffect">
                                  <p:stCondLst>
                                    <p:cond delay="5200"/>
                                  </p:stCondLst>
                                  <p:childTnLst>
                                    <p:animMotion origin="layout" path="M 0.00105 -0.04098 L 0.00053 4.44444E-6 " pathEditMode="relative" rAng="0" ptsTypes="AA">
                                      <p:cBhvr>
                                        <p:cTn id="486" dur="2000" fill="hold"/>
                                        <p:tgtEl>
                                          <p:spTgt spid="209079"/>
                                        </p:tgtEl>
                                        <p:attrNameLst>
                                          <p:attrName>ppt_x</p:attrName>
                                          <p:attrName>ppt_y</p:attrName>
                                        </p:attrNameLst>
                                      </p:cBhvr>
                                      <p:rCtr x="0" y="20"/>
                                    </p:animMotion>
                                  </p:childTnLst>
                                </p:cTn>
                              </p:par>
                              <p:par>
                                <p:cTn id="487" presetID="64" presetClass="path" presetSubtype="0" accel="50000" decel="50000" fill="hold" nodeType="withEffect">
                                  <p:stCondLst>
                                    <p:cond delay="5200"/>
                                  </p:stCondLst>
                                  <p:childTnLst>
                                    <p:animMotion origin="layout" path="M 1.66667E-6 0.04445 L -0.00018 0.00093 " pathEditMode="relative" rAng="0" ptsTypes="AA">
                                      <p:cBhvr>
                                        <p:cTn id="488" dur="2000" fill="hold"/>
                                        <p:tgtEl>
                                          <p:spTgt spid="209080"/>
                                        </p:tgtEl>
                                        <p:attrNameLst>
                                          <p:attrName>ppt_x</p:attrName>
                                          <p:attrName>ppt_y</p:attrName>
                                        </p:attrNameLst>
                                      </p:cBhvr>
                                      <p:rCtr x="0" y="-22"/>
                                    </p:animMotion>
                                  </p:childTnLst>
                                </p:cTn>
                              </p:par>
                              <p:par>
                                <p:cTn id="489" presetID="64" presetClass="path" presetSubtype="0" accel="50000" decel="50000" fill="hold" nodeType="withEffect">
                                  <p:stCondLst>
                                    <p:cond delay="5400"/>
                                  </p:stCondLst>
                                  <p:childTnLst>
                                    <p:animMotion origin="layout" path="M -0.00052 0.01528 L -0.00104 -2.59259E-6 " pathEditMode="relative" rAng="0" ptsTypes="AA">
                                      <p:cBhvr>
                                        <p:cTn id="490" dur="2000" fill="hold"/>
                                        <p:tgtEl>
                                          <p:spTgt spid="209081"/>
                                        </p:tgtEl>
                                        <p:attrNameLst>
                                          <p:attrName>ppt_x</p:attrName>
                                          <p:attrName>ppt_y</p:attrName>
                                        </p:attrNameLst>
                                      </p:cBhvr>
                                      <p:rCtr x="0" y="-8"/>
                                    </p:animMotion>
                                  </p:childTnLst>
                                </p:cTn>
                              </p:par>
                              <p:par>
                                <p:cTn id="491" presetID="42" presetClass="path" presetSubtype="0" accel="50000" decel="50000" fill="hold" nodeType="withEffect">
                                  <p:stCondLst>
                                    <p:cond delay="5600"/>
                                  </p:stCondLst>
                                  <p:childTnLst>
                                    <p:animMotion origin="layout" path="M -1.38889E-6 -0.03217 L -1.38889E-6 0.00324 " pathEditMode="relative" rAng="0" ptsTypes="AA">
                                      <p:cBhvr>
                                        <p:cTn id="492" dur="2000" fill="hold"/>
                                        <p:tgtEl>
                                          <p:spTgt spid="209082"/>
                                        </p:tgtEl>
                                        <p:attrNameLst>
                                          <p:attrName>ppt_x</p:attrName>
                                          <p:attrName>ppt_y</p:attrName>
                                        </p:attrNameLst>
                                      </p:cBhvr>
                                      <p:rCtr x="0" y="18"/>
                                    </p:animMotion>
                                  </p:childTnLst>
                                </p:cTn>
                              </p:par>
                              <p:par>
                                <p:cTn id="493" presetID="64" presetClass="path" presetSubtype="0" accel="50000" decel="50000" fill="hold" nodeType="withEffect">
                                  <p:stCondLst>
                                    <p:cond delay="5600"/>
                                  </p:stCondLst>
                                  <p:childTnLst>
                                    <p:animMotion origin="layout" path="M 8.33333E-7 0.03935 L 0.00017 0.00093 " pathEditMode="relative" rAng="0" ptsTypes="AA">
                                      <p:cBhvr>
                                        <p:cTn id="494" dur="2000" fill="hold"/>
                                        <p:tgtEl>
                                          <p:spTgt spid="209083"/>
                                        </p:tgtEl>
                                        <p:attrNameLst>
                                          <p:attrName>ppt_x</p:attrName>
                                          <p:attrName>ppt_y</p:attrName>
                                        </p:attrNameLst>
                                      </p:cBhvr>
                                      <p:rCtr x="0" y="-19"/>
                                    </p:animMotion>
                                  </p:childTnLst>
                                </p:cTn>
                              </p:par>
                              <p:par>
                                <p:cTn id="495" presetID="42" presetClass="path" presetSubtype="0" accel="50000" decel="50000" fill="hold" nodeType="withEffect">
                                  <p:stCondLst>
                                    <p:cond delay="5800"/>
                                  </p:stCondLst>
                                  <p:childTnLst>
                                    <p:animMotion origin="layout" path="M 5.55556E-7 -0.01412 L 5.55556E-7 0.0044 " pathEditMode="relative" rAng="0" ptsTypes="AA">
                                      <p:cBhvr>
                                        <p:cTn id="496" dur="2000" fill="hold"/>
                                        <p:tgtEl>
                                          <p:spTgt spid="209085"/>
                                        </p:tgtEl>
                                        <p:attrNameLst>
                                          <p:attrName>ppt_x</p:attrName>
                                          <p:attrName>ppt_y</p:attrName>
                                        </p:attrNameLst>
                                      </p:cBhvr>
                                      <p:rCtr x="0" y="9"/>
                                    </p:animMotion>
                                  </p:childTnLst>
                                </p:cTn>
                              </p:par>
                              <p:par>
                                <p:cTn id="497" presetID="42" presetClass="path" presetSubtype="0" accel="50000" decel="50000" fill="hold" nodeType="withEffect">
                                  <p:stCondLst>
                                    <p:cond delay="5900"/>
                                  </p:stCondLst>
                                  <p:childTnLst>
                                    <p:animMotion origin="layout" path="M 0.00105 -0.04098 L 0.00053 4.44444E-6 " pathEditMode="relative" rAng="0" ptsTypes="AA">
                                      <p:cBhvr>
                                        <p:cTn id="498" dur="2000" fill="hold"/>
                                        <p:tgtEl>
                                          <p:spTgt spid="209086"/>
                                        </p:tgtEl>
                                        <p:attrNameLst>
                                          <p:attrName>ppt_x</p:attrName>
                                          <p:attrName>ppt_y</p:attrName>
                                        </p:attrNameLst>
                                      </p:cBhvr>
                                      <p:rCtr x="0" y="20"/>
                                    </p:animMotion>
                                  </p:childTnLst>
                                </p:cTn>
                              </p:par>
                              <p:par>
                                <p:cTn id="499" presetID="64" presetClass="path" presetSubtype="0" accel="50000" decel="50000" fill="hold" nodeType="withEffect">
                                  <p:stCondLst>
                                    <p:cond delay="6200"/>
                                  </p:stCondLst>
                                  <p:childTnLst>
                                    <p:animMotion origin="layout" path="M 2.22222E-6 0.02569 L 2.22222E-6 7.40741E-7 " pathEditMode="relative" rAng="0" ptsTypes="AA">
                                      <p:cBhvr>
                                        <p:cTn id="500" dur="2000" fill="hold"/>
                                        <p:tgtEl>
                                          <p:spTgt spid="209087"/>
                                        </p:tgtEl>
                                        <p:attrNameLst>
                                          <p:attrName>ppt_x</p:attrName>
                                          <p:attrName>ppt_y</p:attrName>
                                        </p:attrNameLst>
                                      </p:cBhvr>
                                      <p:rCtr x="0" y="-13"/>
                                    </p:animMotion>
                                  </p:childTnLst>
                                </p:cTn>
                              </p:par>
                              <p:par>
                                <p:cTn id="501" presetID="1" presetClass="exit" presetSubtype="0" fill="hold" grpId="1" nodeType="withEffect">
                                  <p:stCondLst>
                                    <p:cond delay="0"/>
                                  </p:stCondLst>
                                  <p:childTnLst>
                                    <p:set>
                                      <p:cBhvr>
                                        <p:cTn id="502" dur="1" fill="hold">
                                          <p:stCondLst>
                                            <p:cond delay="0"/>
                                          </p:stCondLst>
                                        </p:cTn>
                                        <p:tgtEl>
                                          <p:spTgt spid="414"/>
                                        </p:tgtEl>
                                        <p:attrNameLst>
                                          <p:attrName>style.visibility</p:attrName>
                                        </p:attrNameLst>
                                      </p:cBhvr>
                                      <p:to>
                                        <p:strVal val="hidden"/>
                                      </p:to>
                                    </p:set>
                                  </p:childTnLst>
                                </p:cTn>
                              </p:par>
                              <p:par>
                                <p:cTn id="503" presetID="1" presetClass="exit" presetSubtype="0" fill="hold" grpId="1" nodeType="withEffect">
                                  <p:stCondLst>
                                    <p:cond delay="500"/>
                                  </p:stCondLst>
                                  <p:childTnLst>
                                    <p:set>
                                      <p:cBhvr>
                                        <p:cTn id="504" dur="1" fill="hold">
                                          <p:stCondLst>
                                            <p:cond delay="0"/>
                                          </p:stCondLst>
                                        </p:cTn>
                                        <p:tgtEl>
                                          <p:spTgt spid="415"/>
                                        </p:tgtEl>
                                        <p:attrNameLst>
                                          <p:attrName>style.visibility</p:attrName>
                                        </p:attrNameLst>
                                      </p:cBhvr>
                                      <p:to>
                                        <p:strVal val="hidden"/>
                                      </p:to>
                                    </p:set>
                                  </p:childTnLst>
                                </p:cTn>
                              </p:par>
                              <p:par>
                                <p:cTn id="505" presetID="1" presetClass="exit" presetSubtype="0" fill="hold" grpId="1" nodeType="withEffect">
                                  <p:stCondLst>
                                    <p:cond delay="1300"/>
                                  </p:stCondLst>
                                  <p:childTnLst>
                                    <p:set>
                                      <p:cBhvr>
                                        <p:cTn id="506" dur="1" fill="hold">
                                          <p:stCondLst>
                                            <p:cond delay="0"/>
                                          </p:stCondLst>
                                        </p:cTn>
                                        <p:tgtEl>
                                          <p:spTgt spid="416"/>
                                        </p:tgtEl>
                                        <p:attrNameLst>
                                          <p:attrName>style.visibility</p:attrName>
                                        </p:attrNameLst>
                                      </p:cBhvr>
                                      <p:to>
                                        <p:strVal val="hidden"/>
                                      </p:to>
                                    </p:set>
                                  </p:childTnLst>
                                </p:cTn>
                              </p:par>
                              <p:par>
                                <p:cTn id="507" presetID="1" presetClass="exit" presetSubtype="0" fill="hold" grpId="1" nodeType="withEffect">
                                  <p:stCondLst>
                                    <p:cond delay="2200"/>
                                  </p:stCondLst>
                                  <p:childTnLst>
                                    <p:set>
                                      <p:cBhvr>
                                        <p:cTn id="508" dur="1" fill="hold">
                                          <p:stCondLst>
                                            <p:cond delay="0"/>
                                          </p:stCondLst>
                                        </p:cTn>
                                        <p:tgtEl>
                                          <p:spTgt spid="417"/>
                                        </p:tgtEl>
                                        <p:attrNameLst>
                                          <p:attrName>style.visibility</p:attrName>
                                        </p:attrNameLst>
                                      </p:cBhvr>
                                      <p:to>
                                        <p:strVal val="hidden"/>
                                      </p:to>
                                    </p:set>
                                  </p:childTnLst>
                                </p:cTn>
                              </p:par>
                              <p:par>
                                <p:cTn id="509" presetID="1" presetClass="exit" presetSubtype="0" fill="hold" grpId="1" nodeType="withEffect">
                                  <p:stCondLst>
                                    <p:cond delay="3000"/>
                                  </p:stCondLst>
                                  <p:childTnLst>
                                    <p:set>
                                      <p:cBhvr>
                                        <p:cTn id="510" dur="1" fill="hold">
                                          <p:stCondLst>
                                            <p:cond delay="0"/>
                                          </p:stCondLst>
                                        </p:cTn>
                                        <p:tgtEl>
                                          <p:spTgt spid="418"/>
                                        </p:tgtEl>
                                        <p:attrNameLst>
                                          <p:attrName>style.visibility</p:attrName>
                                        </p:attrNameLst>
                                      </p:cBhvr>
                                      <p:to>
                                        <p:strVal val="hidden"/>
                                      </p:to>
                                    </p:set>
                                  </p:childTnLst>
                                </p:cTn>
                              </p:par>
                              <p:par>
                                <p:cTn id="511" presetID="1" presetClass="exit" presetSubtype="0" fill="hold" grpId="1" nodeType="withEffect">
                                  <p:stCondLst>
                                    <p:cond delay="3800"/>
                                  </p:stCondLst>
                                  <p:childTnLst>
                                    <p:set>
                                      <p:cBhvr>
                                        <p:cTn id="512" dur="1" fill="hold">
                                          <p:stCondLst>
                                            <p:cond delay="0"/>
                                          </p:stCondLst>
                                        </p:cTn>
                                        <p:tgtEl>
                                          <p:spTgt spid="419"/>
                                        </p:tgtEl>
                                        <p:attrNameLst>
                                          <p:attrName>style.visibility</p:attrName>
                                        </p:attrNameLst>
                                      </p:cBhvr>
                                      <p:to>
                                        <p:strVal val="hidden"/>
                                      </p:to>
                                    </p:set>
                                  </p:childTnLst>
                                </p:cTn>
                              </p:par>
                              <p:par>
                                <p:cTn id="513" presetID="1" presetClass="exit" presetSubtype="0" fill="hold" grpId="1" nodeType="withEffect">
                                  <p:stCondLst>
                                    <p:cond delay="4600"/>
                                  </p:stCondLst>
                                  <p:childTnLst>
                                    <p:set>
                                      <p:cBhvr>
                                        <p:cTn id="514" dur="1" fill="hold">
                                          <p:stCondLst>
                                            <p:cond delay="0"/>
                                          </p:stCondLst>
                                        </p:cTn>
                                        <p:tgtEl>
                                          <p:spTgt spid="420"/>
                                        </p:tgtEl>
                                        <p:attrNameLst>
                                          <p:attrName>style.visibility</p:attrName>
                                        </p:attrNameLst>
                                      </p:cBhvr>
                                      <p:to>
                                        <p:strVal val="hidden"/>
                                      </p:to>
                                    </p:set>
                                  </p:childTnLst>
                                </p:cTn>
                              </p:par>
                              <p:par>
                                <p:cTn id="515" presetID="42" presetClass="path" presetSubtype="0" accel="50000" decel="50000" fill="hold" grpId="0" nodeType="withEffect">
                                  <p:stCondLst>
                                    <p:cond delay="0"/>
                                  </p:stCondLst>
                                  <p:childTnLst>
                                    <p:animMotion origin="layout" path="M -0.00017 -0.04352 L -0.00017 0.00092 " pathEditMode="relative" rAng="0" ptsTypes="AA">
                                      <p:cBhvr>
                                        <p:cTn id="516" dur="2000" spd="-100000" fill="hold"/>
                                        <p:tgtEl>
                                          <p:spTgt spid="384"/>
                                        </p:tgtEl>
                                        <p:attrNameLst>
                                          <p:attrName>ppt_x</p:attrName>
                                          <p:attrName>ppt_y</p:attrName>
                                        </p:attrNameLst>
                                      </p:cBhvr>
                                      <p:rCtr x="0" y="2222"/>
                                    </p:animMotion>
                                  </p:childTnLst>
                                </p:cTn>
                              </p:par>
                              <p:par>
                                <p:cTn id="517" presetID="42" presetClass="path" presetSubtype="0" accel="50000" decel="50000" fill="hold" grpId="0" nodeType="withEffect">
                                  <p:stCondLst>
                                    <p:cond delay="200"/>
                                  </p:stCondLst>
                                  <p:childTnLst>
                                    <p:animMotion origin="layout" path="M 3.05556E-6 -0.03333 L 3.05556E-6 -2.59259E-6 " pathEditMode="relative" rAng="0" ptsTypes="AA">
                                      <p:cBhvr>
                                        <p:cTn id="518" dur="2000" spd="-100000" fill="hold"/>
                                        <p:tgtEl>
                                          <p:spTgt spid="385"/>
                                        </p:tgtEl>
                                        <p:attrNameLst>
                                          <p:attrName>ppt_x</p:attrName>
                                          <p:attrName>ppt_y</p:attrName>
                                        </p:attrNameLst>
                                      </p:cBhvr>
                                      <p:rCtr x="0" y="1667"/>
                                    </p:animMotion>
                                  </p:childTnLst>
                                </p:cTn>
                              </p:par>
                              <p:par>
                                <p:cTn id="519" presetID="64" presetClass="path" presetSubtype="0" fill="hold" grpId="0" nodeType="withEffect">
                                  <p:stCondLst>
                                    <p:cond delay="600"/>
                                  </p:stCondLst>
                                  <p:childTnLst>
                                    <p:animMotion origin="layout" path="M -3.05556E-6 0.02847 L -3.05556E-6 0.00417 " pathEditMode="relative" rAng="0" ptsTypes="AA">
                                      <p:cBhvr>
                                        <p:cTn id="520" dur="2000" spd="-100000" fill="hold"/>
                                        <p:tgtEl>
                                          <p:spTgt spid="393"/>
                                        </p:tgtEl>
                                        <p:attrNameLst>
                                          <p:attrName>ppt_x</p:attrName>
                                          <p:attrName>ppt_y</p:attrName>
                                        </p:attrNameLst>
                                      </p:cBhvr>
                                      <p:rCtr x="0" y="-1227"/>
                                    </p:animMotion>
                                  </p:childTnLst>
                                </p:cTn>
                              </p:par>
                              <p:par>
                                <p:cTn id="521" presetID="42" presetClass="path" presetSubtype="0" accel="50000" decel="50000" fill="hold" grpId="0" nodeType="withEffect">
                                  <p:stCondLst>
                                    <p:cond delay="600"/>
                                  </p:stCondLst>
                                  <p:childTnLst>
                                    <p:animMotion origin="layout" path="M 2.77778E-6 -0.04445 L 2.77778E-6 3.7037E-6 " pathEditMode="relative" rAng="0" ptsTypes="AA">
                                      <p:cBhvr>
                                        <p:cTn id="522" dur="2000" spd="-100000" fill="hold"/>
                                        <p:tgtEl>
                                          <p:spTgt spid="408"/>
                                        </p:tgtEl>
                                        <p:attrNameLst>
                                          <p:attrName>ppt_x</p:attrName>
                                          <p:attrName>ppt_y</p:attrName>
                                        </p:attrNameLst>
                                      </p:cBhvr>
                                      <p:rCtr x="0" y="2222"/>
                                    </p:animMotion>
                                  </p:childTnLst>
                                </p:cTn>
                              </p:par>
                              <p:par>
                                <p:cTn id="523" presetID="64" presetClass="path" presetSubtype="0" fill="hold" grpId="0" nodeType="withEffect">
                                  <p:stCondLst>
                                    <p:cond delay="800"/>
                                  </p:stCondLst>
                                  <p:childTnLst>
                                    <p:animMotion origin="layout" path="M -2.22222E-6 0.01852 L -2.22222E-6 0.0044 " pathEditMode="relative" rAng="0" ptsTypes="AA">
                                      <p:cBhvr>
                                        <p:cTn id="524" dur="2000" spd="-100000" fill="hold"/>
                                        <p:tgtEl>
                                          <p:spTgt spid="395"/>
                                        </p:tgtEl>
                                        <p:attrNameLst>
                                          <p:attrName>ppt_x</p:attrName>
                                          <p:attrName>ppt_y</p:attrName>
                                        </p:attrNameLst>
                                      </p:cBhvr>
                                      <p:rCtr x="0" y="-718"/>
                                    </p:animMotion>
                                  </p:childTnLst>
                                </p:cTn>
                              </p:par>
                              <p:par>
                                <p:cTn id="525" presetID="42" presetClass="path" presetSubtype="0" accel="50000" decel="50000" fill="hold" grpId="0" nodeType="withEffect">
                                  <p:stCondLst>
                                    <p:cond delay="1400"/>
                                  </p:stCondLst>
                                  <p:childTnLst>
                                    <p:animMotion origin="layout" path="M -8.33333E-7 -0.03334 L -8.33333E-7 3.7037E-6 " pathEditMode="relative" rAng="0" ptsTypes="AA">
                                      <p:cBhvr>
                                        <p:cTn id="526" dur="2000" spd="-100000" fill="hold"/>
                                        <p:tgtEl>
                                          <p:spTgt spid="399"/>
                                        </p:tgtEl>
                                        <p:attrNameLst>
                                          <p:attrName>ppt_x</p:attrName>
                                          <p:attrName>ppt_y</p:attrName>
                                        </p:attrNameLst>
                                      </p:cBhvr>
                                      <p:rCtr x="0" y="1667"/>
                                    </p:animMotion>
                                  </p:childTnLst>
                                </p:cTn>
                              </p:par>
                              <p:par>
                                <p:cTn id="527" presetID="64" presetClass="path" presetSubtype="0" fill="hold" grpId="0" nodeType="withEffect">
                                  <p:stCondLst>
                                    <p:cond delay="1600"/>
                                  </p:stCondLst>
                                  <p:childTnLst>
                                    <p:animMotion origin="layout" path="M -1.11111E-6 0.03542 L -1.11111E-6 0.00324 " pathEditMode="relative" rAng="0" ptsTypes="AA">
                                      <p:cBhvr>
                                        <p:cTn id="528" dur="2000" spd="-100000" fill="hold"/>
                                        <p:tgtEl>
                                          <p:spTgt spid="400"/>
                                        </p:tgtEl>
                                        <p:attrNameLst>
                                          <p:attrName>ppt_x</p:attrName>
                                          <p:attrName>ppt_y</p:attrName>
                                        </p:attrNameLst>
                                      </p:cBhvr>
                                      <p:rCtr x="0" y="-1620"/>
                                    </p:animMotion>
                                  </p:childTnLst>
                                </p:cTn>
                              </p:par>
                              <p:par>
                                <p:cTn id="529" presetID="64" presetClass="path" presetSubtype="0" fill="hold" grpId="0" nodeType="withEffect">
                                  <p:stCondLst>
                                    <p:cond delay="1800"/>
                                  </p:stCondLst>
                                  <p:childTnLst>
                                    <p:animMotion origin="layout" path="M -4.16667E-6 0.01852 L -4.16667E-6 0.0044 " pathEditMode="relative" rAng="0" ptsTypes="AA">
                                      <p:cBhvr>
                                        <p:cTn id="530" dur="2000" spd="-100000" fill="hold"/>
                                        <p:tgtEl>
                                          <p:spTgt spid="402"/>
                                        </p:tgtEl>
                                        <p:attrNameLst>
                                          <p:attrName>ppt_x</p:attrName>
                                          <p:attrName>ppt_y</p:attrName>
                                        </p:attrNameLst>
                                      </p:cBhvr>
                                      <p:rCtr x="0" y="-718"/>
                                    </p:animMotion>
                                  </p:childTnLst>
                                </p:cTn>
                              </p:par>
                              <p:par>
                                <p:cTn id="531" presetID="42" presetClass="path" presetSubtype="0" accel="50000" decel="50000" fill="hold" grpId="0" nodeType="withEffect">
                                  <p:stCondLst>
                                    <p:cond delay="2400"/>
                                  </p:stCondLst>
                                  <p:childTnLst>
                                    <p:animMotion origin="layout" path="M -0.00018 -0.04352 L -0.00018 0.00092 " pathEditMode="relative" rAng="0" ptsTypes="AA">
                                      <p:cBhvr>
                                        <p:cTn id="532" dur="2000" spd="-100000" fill="hold"/>
                                        <p:tgtEl>
                                          <p:spTgt spid="404"/>
                                        </p:tgtEl>
                                        <p:attrNameLst>
                                          <p:attrName>ppt_x</p:attrName>
                                          <p:attrName>ppt_y</p:attrName>
                                        </p:attrNameLst>
                                      </p:cBhvr>
                                      <p:rCtr x="0" y="2222"/>
                                    </p:animMotion>
                                  </p:childTnLst>
                                </p:cTn>
                              </p:par>
                              <p:par>
                                <p:cTn id="533" presetID="64" presetClass="path" presetSubtype="0" fill="hold" grpId="0" nodeType="withEffect">
                                  <p:stCondLst>
                                    <p:cond delay="3100"/>
                                  </p:stCondLst>
                                  <p:childTnLst>
                                    <p:animMotion origin="layout" path="M 1.11111E-6 0.01412 L 1.11111E-6 4.07407E-6 " pathEditMode="relative" rAng="0" ptsTypes="AA">
                                      <p:cBhvr>
                                        <p:cTn id="534" dur="2000" spd="-100000" fill="hold"/>
                                        <p:tgtEl>
                                          <p:spTgt spid="409"/>
                                        </p:tgtEl>
                                        <p:attrNameLst>
                                          <p:attrName>ppt_x</p:attrName>
                                          <p:attrName>ppt_y</p:attrName>
                                        </p:attrNameLst>
                                      </p:cBhvr>
                                      <p:rCtr x="0" y="-718"/>
                                    </p:animMotion>
                                  </p:childTnLst>
                                </p:cTn>
                              </p:par>
                              <p:par>
                                <p:cTn id="535" presetID="64" presetClass="path" presetSubtype="0" accel="50000" decel="50000" fill="hold" nodeType="withEffect">
                                  <p:stCondLst>
                                    <p:cond delay="3000"/>
                                  </p:stCondLst>
                                  <p:childTnLst>
                                    <p:animMotion origin="layout" path="M -8.33333E-7 4.81481E-6 L -0.00017 -0.04352 " pathEditMode="relative" rAng="0" ptsTypes="AA">
                                      <p:cBhvr>
                                        <p:cTn id="536" dur="2000" spd="-100000" fill="hold"/>
                                        <p:tgtEl>
                                          <p:spTgt spid="384"/>
                                        </p:tgtEl>
                                        <p:attrNameLst>
                                          <p:attrName>ppt_x</p:attrName>
                                          <p:attrName>ppt_y</p:attrName>
                                        </p:attrNameLst>
                                      </p:cBhvr>
                                      <p:rCtr x="-17" y="-2176"/>
                                    </p:animMotion>
                                  </p:childTnLst>
                                </p:cTn>
                              </p:par>
                              <p:par>
                                <p:cTn id="537" presetID="64" presetClass="path" presetSubtype="0" accel="50000" decel="50000" fill="hold" nodeType="withEffect">
                                  <p:stCondLst>
                                    <p:cond delay="3200"/>
                                  </p:stCondLst>
                                  <p:childTnLst>
                                    <p:animMotion origin="layout" path="M -3.33333E-6 -3.7037E-7 L -3.33333E-6 -0.03333 " pathEditMode="relative" rAng="0" ptsTypes="AA">
                                      <p:cBhvr>
                                        <p:cTn id="538" dur="2000" spd="-100000" fill="hold"/>
                                        <p:tgtEl>
                                          <p:spTgt spid="385"/>
                                        </p:tgtEl>
                                        <p:attrNameLst>
                                          <p:attrName>ppt_x</p:attrName>
                                          <p:attrName>ppt_y</p:attrName>
                                        </p:attrNameLst>
                                      </p:cBhvr>
                                      <p:rCtr x="0" y="-1667"/>
                                    </p:animMotion>
                                  </p:childTnLst>
                                </p:cTn>
                              </p:par>
                              <p:par>
                                <p:cTn id="539" presetID="64" presetClass="path" presetSubtype="0" accel="50000" decel="50000" fill="hold" nodeType="withEffect">
                                  <p:stCondLst>
                                    <p:cond delay="3400"/>
                                  </p:stCondLst>
                                  <p:childTnLst>
                                    <p:animMotion origin="layout" path="M 2.77778E-6 -2.96296E-6 L -0.00018 -0.04352 " pathEditMode="relative" rAng="0" ptsTypes="AA">
                                      <p:cBhvr>
                                        <p:cTn id="540" dur="2000" spd="-100000" fill="hold"/>
                                        <p:tgtEl>
                                          <p:spTgt spid="408"/>
                                        </p:tgtEl>
                                        <p:attrNameLst>
                                          <p:attrName>ppt_x</p:attrName>
                                          <p:attrName>ppt_y</p:attrName>
                                        </p:attrNameLst>
                                      </p:cBhvr>
                                      <p:rCtr x="-17" y="-2176"/>
                                    </p:animMotion>
                                  </p:childTnLst>
                                </p:cTn>
                              </p:par>
                              <p:par>
                                <p:cTn id="541" presetID="42" presetClass="path" presetSubtype="0" accel="50000" decel="50000" fill="hold" nodeType="withEffect">
                                  <p:stCondLst>
                                    <p:cond delay="3600"/>
                                  </p:stCondLst>
                                  <p:childTnLst>
                                    <p:animMotion origin="layout" path="M -1.38889E-6 -1.48148E-6 L -1.38889E-6 0.02847 " pathEditMode="relative" rAng="0" ptsTypes="AA">
                                      <p:cBhvr>
                                        <p:cTn id="542" dur="2000" spd="-100000" fill="hold"/>
                                        <p:tgtEl>
                                          <p:spTgt spid="393"/>
                                        </p:tgtEl>
                                        <p:attrNameLst>
                                          <p:attrName>ppt_x</p:attrName>
                                          <p:attrName>ppt_y</p:attrName>
                                        </p:attrNameLst>
                                      </p:cBhvr>
                                      <p:rCtr x="0" y="1412"/>
                                    </p:animMotion>
                                  </p:childTnLst>
                                </p:cTn>
                              </p:par>
                              <p:par>
                                <p:cTn id="543" presetID="42" presetClass="path" presetSubtype="0" accel="50000" decel="50000" fill="hold" nodeType="withEffect">
                                  <p:stCondLst>
                                    <p:cond delay="3800"/>
                                  </p:stCondLst>
                                  <p:childTnLst>
                                    <p:animMotion origin="layout" path="M 3.05556E-6 7.40741E-7 L 3.05556E-6 0.01852 " pathEditMode="relative" rAng="0" ptsTypes="AA">
                                      <p:cBhvr>
                                        <p:cTn id="544" dur="2000" spd="-100000" fill="hold"/>
                                        <p:tgtEl>
                                          <p:spTgt spid="395"/>
                                        </p:tgtEl>
                                        <p:attrNameLst>
                                          <p:attrName>ppt_x</p:attrName>
                                          <p:attrName>ppt_y</p:attrName>
                                        </p:attrNameLst>
                                      </p:cBhvr>
                                      <p:rCtr x="0" y="926"/>
                                    </p:animMotion>
                                  </p:childTnLst>
                                </p:cTn>
                              </p:par>
                              <p:par>
                                <p:cTn id="545" presetID="64" presetClass="path" presetSubtype="0" accel="50000" decel="50000" fill="hold" nodeType="withEffect">
                                  <p:stCondLst>
                                    <p:cond delay="4400"/>
                                  </p:stCondLst>
                                  <p:childTnLst>
                                    <p:animMotion origin="layout" path="M 2.22222E-6 3.7037E-7 L 2.22222E-6 -0.03333 " pathEditMode="relative" rAng="0" ptsTypes="AA">
                                      <p:cBhvr>
                                        <p:cTn id="546" dur="2000" spd="-100000" fill="hold"/>
                                        <p:tgtEl>
                                          <p:spTgt spid="399"/>
                                        </p:tgtEl>
                                        <p:attrNameLst>
                                          <p:attrName>ppt_x</p:attrName>
                                          <p:attrName>ppt_y</p:attrName>
                                        </p:attrNameLst>
                                      </p:cBhvr>
                                      <p:rCtr x="0" y="-1667"/>
                                    </p:animMotion>
                                  </p:childTnLst>
                                </p:cTn>
                              </p:par>
                              <p:par>
                                <p:cTn id="547" presetID="42" presetClass="path" presetSubtype="0" accel="50000" decel="50000" fill="hold" nodeType="withEffect">
                                  <p:stCondLst>
                                    <p:cond delay="4600"/>
                                  </p:stCondLst>
                                  <p:childTnLst>
                                    <p:animMotion origin="layout" path="M 2.5E-6 -7.40741E-7 L 2.5E-6 0.03542 " pathEditMode="relative" rAng="0" ptsTypes="AA">
                                      <p:cBhvr>
                                        <p:cTn id="548" dur="2000" spd="-100000" fill="hold"/>
                                        <p:tgtEl>
                                          <p:spTgt spid="400"/>
                                        </p:tgtEl>
                                        <p:attrNameLst>
                                          <p:attrName>ppt_x</p:attrName>
                                          <p:attrName>ppt_y</p:attrName>
                                        </p:attrNameLst>
                                      </p:cBhvr>
                                      <p:rCtr x="0" y="1759"/>
                                    </p:animMotion>
                                  </p:childTnLst>
                                </p:cTn>
                              </p:par>
                              <p:par>
                                <p:cTn id="549" presetID="42" presetClass="path" presetSubtype="0" accel="50000" decel="50000" fill="hold" nodeType="withEffect">
                                  <p:stCondLst>
                                    <p:cond delay="4800"/>
                                  </p:stCondLst>
                                  <p:childTnLst>
                                    <p:animMotion origin="layout" path="M 3.05556E-6 1.48148E-6 L 3.05556E-6 0.01852 " pathEditMode="relative" rAng="0" ptsTypes="AA">
                                      <p:cBhvr>
                                        <p:cTn id="550" dur="2000" spd="-100000" fill="hold"/>
                                        <p:tgtEl>
                                          <p:spTgt spid="402"/>
                                        </p:tgtEl>
                                        <p:attrNameLst>
                                          <p:attrName>ppt_x</p:attrName>
                                          <p:attrName>ppt_y</p:attrName>
                                        </p:attrNameLst>
                                      </p:cBhvr>
                                      <p:rCtr x="0" y="926"/>
                                    </p:animMotion>
                                  </p:childTnLst>
                                </p:cTn>
                              </p:par>
                              <p:par>
                                <p:cTn id="551" presetID="64" presetClass="path" presetSubtype="0" accel="50000" decel="50000" fill="hold" nodeType="withEffect">
                                  <p:stCondLst>
                                    <p:cond delay="5200"/>
                                  </p:stCondLst>
                                  <p:childTnLst>
                                    <p:animMotion origin="layout" path="M 4.44444E-6 1.85185E-6 L -0.00018 -0.04352 " pathEditMode="relative" rAng="0" ptsTypes="AA">
                                      <p:cBhvr>
                                        <p:cTn id="552" dur="2000" spd="-100000" fill="hold"/>
                                        <p:tgtEl>
                                          <p:spTgt spid="404"/>
                                        </p:tgtEl>
                                        <p:attrNameLst>
                                          <p:attrName>ppt_x</p:attrName>
                                          <p:attrName>ppt_y</p:attrName>
                                        </p:attrNameLst>
                                      </p:cBhvr>
                                      <p:rCtr x="-17" y="-2176"/>
                                    </p:animMotion>
                                  </p:childTnLst>
                                </p:cTn>
                              </p:par>
                              <p:par>
                                <p:cTn id="553" presetID="42" presetClass="path" presetSubtype="0" accel="50000" decel="50000" fill="hold" nodeType="withEffect">
                                  <p:stCondLst>
                                    <p:cond delay="5800"/>
                                  </p:stCondLst>
                                  <p:childTnLst>
                                    <p:animMotion origin="layout" path="M -2.5E-6 2.59259E-6 L -2.5E-6 0.01852 " pathEditMode="relative" rAng="0" ptsTypes="AA">
                                      <p:cBhvr>
                                        <p:cTn id="554" dur="2000" spd="-100000" fill="hold"/>
                                        <p:tgtEl>
                                          <p:spTgt spid="409"/>
                                        </p:tgtEl>
                                        <p:attrNameLst>
                                          <p:attrName>ppt_x</p:attrName>
                                          <p:attrName>ppt_y</p:attrName>
                                        </p:attrNameLst>
                                      </p:cBhvr>
                                      <p:rCtr x="0" y="926"/>
                                    </p:animMotion>
                                  </p:childTnLst>
                                </p:cTn>
                              </p:par>
                              <p:par>
                                <p:cTn id="555" presetID="22" presetClass="entr" presetSubtype="8" fill="hold" grpId="0" nodeType="withEffect">
                                  <p:stCondLst>
                                    <p:cond delay="5000"/>
                                  </p:stCondLst>
                                  <p:childTnLst>
                                    <p:set>
                                      <p:cBhvr>
                                        <p:cTn id="556" dur="1" fill="hold">
                                          <p:stCondLst>
                                            <p:cond delay="0"/>
                                          </p:stCondLst>
                                        </p:cTn>
                                        <p:tgtEl>
                                          <p:spTgt spid="422"/>
                                        </p:tgtEl>
                                        <p:attrNameLst>
                                          <p:attrName>style.visibility</p:attrName>
                                        </p:attrNameLst>
                                      </p:cBhvr>
                                      <p:to>
                                        <p:strVal val="visible"/>
                                      </p:to>
                                    </p:set>
                                    <p:animEffect transition="in" filter="wipe(left)">
                                      <p:cBhvr>
                                        <p:cTn id="557" dur="10000"/>
                                        <p:tgtEl>
                                          <p:spTgt spid="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110" grpId="0" animBg="1"/>
      <p:bldP spid="421" grpId="0" animBg="1"/>
      <p:bldP spid="209111" grpId="0" animBg="1"/>
      <p:bldP spid="208915" grpId="0" animBg="1"/>
      <p:bldP spid="208915" grpId="1" animBg="1"/>
      <p:bldP spid="208920" grpId="0" animBg="1"/>
      <p:bldP spid="208920" grpId="1" animBg="1"/>
      <p:bldP spid="209013" grpId="0" animBg="1"/>
      <p:bldP spid="209013" grpId="1" animBg="1"/>
      <p:bldP spid="209014" grpId="0" animBg="1"/>
      <p:bldP spid="209014" grpId="1" animBg="1"/>
      <p:bldP spid="209015" grpId="0" animBg="1"/>
      <p:bldP spid="209015" grpId="1" animBg="1"/>
      <p:bldP spid="209016" grpId="0" animBg="1"/>
      <p:bldP spid="209016" grpId="1" animBg="1"/>
      <p:bldP spid="209017" grpId="0" animBg="1"/>
      <p:bldP spid="209017" grpId="1" animBg="1"/>
      <p:bldP spid="209018" grpId="0" animBg="1"/>
      <p:bldP spid="209018" grpId="1" animBg="1"/>
      <p:bldP spid="209019" grpId="0" animBg="1"/>
      <p:bldP spid="209019" grpId="1" animBg="1"/>
      <p:bldP spid="209020" grpId="0" animBg="1"/>
      <p:bldP spid="209020" grpId="1" animBg="1"/>
      <p:bldP spid="209021" grpId="0" animBg="1"/>
      <p:bldP spid="209021" grpId="1" animBg="1"/>
      <p:bldP spid="209022" grpId="0" animBg="1"/>
      <p:bldP spid="209022" grpId="1" animBg="1"/>
      <p:bldP spid="209023" grpId="0" animBg="1"/>
      <p:bldP spid="209023" grpId="1" animBg="1"/>
      <p:bldP spid="209024" grpId="0" animBg="1"/>
      <p:bldP spid="209024" grpId="1" animBg="1"/>
      <p:bldP spid="209025" grpId="0" animBg="1"/>
      <p:bldP spid="209025" grpId="1" animBg="1"/>
      <p:bldP spid="209026" grpId="0" animBg="1"/>
      <p:bldP spid="209026" grpId="1" animBg="1"/>
      <p:bldP spid="209027" grpId="0" animBg="1"/>
      <p:bldP spid="209027" grpId="1" animBg="1"/>
      <p:bldP spid="209028" grpId="0" animBg="1"/>
      <p:bldP spid="209028" grpId="1" animBg="1"/>
      <p:bldP spid="209029" grpId="0" animBg="1"/>
      <p:bldP spid="209029" grpId="1" animBg="1"/>
      <p:bldP spid="209030" grpId="0" animBg="1"/>
      <p:bldP spid="209030" grpId="1" animBg="1"/>
      <p:bldP spid="209031" grpId="0" animBg="1"/>
      <p:bldP spid="209031" grpId="1" animBg="1"/>
      <p:bldP spid="209032" grpId="0" animBg="1"/>
      <p:bldP spid="209032" grpId="1" animBg="1"/>
      <p:bldP spid="209033" grpId="0" animBg="1"/>
      <p:bldP spid="209033" grpId="1" animBg="1"/>
      <p:bldP spid="209034" grpId="0" animBg="1"/>
      <p:bldP spid="209034" grpId="1" animBg="1"/>
      <p:bldP spid="209044" grpId="0" animBg="1"/>
      <p:bldP spid="209045" grpId="0" animBg="1"/>
      <p:bldP spid="209048" grpId="0" animBg="1"/>
      <p:bldP spid="209049" grpId="0" animBg="1"/>
      <p:bldP spid="209050" grpId="0" animBg="1"/>
      <p:bldP spid="209051" grpId="0" animBg="1"/>
      <p:bldP spid="209053" grpId="0" animBg="1"/>
      <p:bldP spid="209054" grpId="0" animBg="1"/>
      <p:bldP spid="209055" grpId="0" animBg="1"/>
      <p:bldP spid="209056" grpId="0" animBg="1"/>
      <p:bldP spid="209058" grpId="0" animBg="1"/>
      <p:bldP spid="209059" grpId="0" animBg="1"/>
      <p:bldP spid="209060" grpId="0" animBg="1"/>
      <p:bldP spid="209061" grpId="0" animBg="1"/>
      <p:bldP spid="209066" grpId="0" animBg="1"/>
      <p:bldP spid="209069" grpId="0" animBg="1"/>
      <p:bldP spid="209070" grpId="0" animBg="1"/>
      <p:bldP spid="209071" grpId="0" animBg="1"/>
      <p:bldP spid="209072" grpId="0" animBg="1"/>
      <p:bldP spid="209073" grpId="0" animBg="1"/>
      <p:bldP spid="209074" grpId="0" animBg="1"/>
      <p:bldP spid="209075" grpId="0" animBg="1"/>
      <p:bldP spid="209076" grpId="0" animBg="1"/>
      <p:bldP spid="209077" grpId="0" animBg="1"/>
      <p:bldP spid="209078" grpId="0" animBg="1"/>
      <p:bldP spid="209079" grpId="0" animBg="1"/>
      <p:bldP spid="209080" grpId="0" animBg="1"/>
      <p:bldP spid="209081" grpId="0" animBg="1"/>
      <p:bldP spid="209082" grpId="0" animBg="1"/>
      <p:bldP spid="209083" grpId="0" animBg="1"/>
      <p:bldP spid="209084" grpId="0" animBg="1"/>
      <p:bldP spid="209085" grpId="0" animBg="1"/>
      <p:bldP spid="209086" grpId="0" animBg="1"/>
      <p:bldP spid="209087" grpId="0" animBg="1"/>
      <p:bldP spid="209089" grpId="0" animBg="1"/>
      <p:bldP spid="209092" grpId="0" animBg="1"/>
      <p:bldP spid="209092" grpId="1" animBg="1"/>
      <p:bldP spid="209093" grpId="0" animBg="1"/>
      <p:bldP spid="209093" grpId="1" animBg="1"/>
      <p:bldP spid="209094" grpId="0" animBg="1"/>
      <p:bldP spid="209094" grpId="1" animBg="1"/>
      <p:bldP spid="209095" grpId="0" animBg="1"/>
      <p:bldP spid="209095" grpId="1" animBg="1"/>
      <p:bldP spid="209096" grpId="0" animBg="1"/>
      <p:bldP spid="209096" grpId="1" animBg="1"/>
      <p:bldP spid="209097" grpId="0" animBg="1"/>
      <p:bldP spid="209097" grpId="1" animBg="1"/>
      <p:bldP spid="209105" grpId="0" animBg="1"/>
      <p:bldP spid="209105" grpId="1" animBg="1"/>
      <p:bldP spid="209112" grpId="0" animBg="1"/>
      <p:bldP spid="209112" grpId="1" animBg="1"/>
      <p:bldP spid="209113" grpId="0" animBg="1"/>
      <p:bldP spid="209113" grpId="1" animBg="1"/>
      <p:bldP spid="209114" grpId="0" animBg="1"/>
      <p:bldP spid="209114" grpId="1" animBg="1"/>
      <p:bldP spid="209115" grpId="0" animBg="1"/>
      <p:bldP spid="209115" grpId="1" animBg="1"/>
      <p:bldP spid="209116" grpId="0" animBg="1"/>
      <p:bldP spid="209116" grpId="1" animBg="1"/>
      <p:bldP spid="209117" grpId="0" animBg="1"/>
      <p:bldP spid="209117" grpId="1" animBg="1"/>
      <p:bldP spid="209118" grpId="0" animBg="1"/>
      <p:bldP spid="209118" grpId="1" animBg="1"/>
      <p:bldP spid="209119" grpId="0" animBg="1"/>
      <p:bldP spid="209119" grpId="1" animBg="1"/>
      <p:bldP spid="209120" grpId="0" animBg="1"/>
      <p:bldP spid="209120" grpId="1" animBg="1"/>
      <p:bldP spid="209121" grpId="0" animBg="1"/>
      <p:bldP spid="209121" grpId="1" animBg="1"/>
      <p:bldP spid="209122" grpId="0" animBg="1"/>
      <p:bldP spid="209122" grpId="1" animBg="1"/>
      <p:bldP spid="209123" grpId="0" animBg="1"/>
      <p:bldP spid="209123" grpId="1" animBg="1"/>
      <p:bldP spid="209124" grpId="0" animBg="1"/>
      <p:bldP spid="209124" grpId="1" animBg="1"/>
      <p:bldP spid="209125" grpId="0" animBg="1"/>
      <p:bldP spid="209125" grpId="1" animBg="1"/>
      <p:bldP spid="328" grpId="0" animBg="1"/>
      <p:bldP spid="328" grpId="1" animBg="1"/>
      <p:bldP spid="333" grpId="0" animBg="1"/>
      <p:bldP spid="333" grpId="1" animBg="1"/>
      <p:bldP spid="337" grpId="0" animBg="1"/>
      <p:bldP spid="337" grpId="1" animBg="1"/>
      <p:bldP spid="340" grpId="0" animBg="1"/>
      <p:bldP spid="340" grpId="1" animBg="1"/>
      <p:bldP spid="342" grpId="0" animBg="1"/>
      <p:bldP spid="342" grpId="1" animBg="1"/>
      <p:bldP spid="344" grpId="0" animBg="1"/>
      <p:bldP spid="344" grpId="1" animBg="1"/>
      <p:bldP spid="345" grpId="0" animBg="1"/>
      <p:bldP spid="345" grpId="1" animBg="1"/>
      <p:bldP spid="347" grpId="0" animBg="1"/>
      <p:bldP spid="347" grpId="1" animBg="1"/>
      <p:bldP spid="349" grpId="0" animBg="1"/>
      <p:bldP spid="349" grpId="1" animBg="1"/>
      <p:bldP spid="350" grpId="0" animBg="1"/>
      <p:bldP spid="350" grpId="1" animBg="1"/>
      <p:bldP spid="352" grpId="0" animBg="1"/>
      <p:bldP spid="352" grpId="1" animBg="1"/>
      <p:bldP spid="353" grpId="0" animBg="1"/>
      <p:bldP spid="353" grpId="1" animBg="1"/>
      <p:bldP spid="355" grpId="0" animBg="1"/>
      <p:bldP spid="355" grpId="1" animBg="1"/>
      <p:bldP spid="357" grpId="0" animBg="1"/>
      <p:bldP spid="357" grpId="1" animBg="1"/>
      <p:bldP spid="368" grpId="0" animBg="1"/>
      <p:bldP spid="369" grpId="0" animBg="1"/>
      <p:bldP spid="373" grpId="0" animBg="1"/>
      <p:bldP spid="374" grpId="0" animBg="1"/>
      <p:bldP spid="375" grpId="0" animBg="1"/>
      <p:bldP spid="379" grpId="0" animBg="1"/>
      <p:bldP spid="380" grpId="0" animBg="1"/>
      <p:bldP spid="382" grpId="0" animBg="1"/>
      <p:bldP spid="384" grpId="0" animBg="1"/>
      <p:bldP spid="385" grpId="0" animBg="1"/>
      <p:bldP spid="393" grpId="0" animBg="1"/>
      <p:bldP spid="395" grpId="0" animBg="1"/>
      <p:bldP spid="399" grpId="0" animBg="1"/>
      <p:bldP spid="400" grpId="0" animBg="1"/>
      <p:bldP spid="402" grpId="0" animBg="1"/>
      <p:bldP spid="404" grpId="0" animBg="1"/>
      <p:bldP spid="408" grpId="0" animBg="1"/>
      <p:bldP spid="409" grpId="0" animBg="1"/>
      <p:bldP spid="414" grpId="0" animBg="1"/>
      <p:bldP spid="414" grpId="1" animBg="1"/>
      <p:bldP spid="415" grpId="0" animBg="1"/>
      <p:bldP spid="415" grpId="1" animBg="1"/>
      <p:bldP spid="416" grpId="0" animBg="1"/>
      <p:bldP spid="416" grpId="1" animBg="1"/>
      <p:bldP spid="417" grpId="0" animBg="1"/>
      <p:bldP spid="417" grpId="1" animBg="1"/>
      <p:bldP spid="418" grpId="0" animBg="1"/>
      <p:bldP spid="418" grpId="1" animBg="1"/>
      <p:bldP spid="419" grpId="0" animBg="1"/>
      <p:bldP spid="419" grpId="1" animBg="1"/>
      <p:bldP spid="420" grpId="0" animBg="1"/>
      <p:bldP spid="420" grpId="1" animBg="1"/>
      <p:bldP spid="422" grpId="0" animBg="1"/>
      <p:bldP spid="422" grpId="1" animBg="1"/>
      <p:bldP spid="423" grpId="0" animBg="1"/>
      <p:bldP spid="423" grpId="1" animBg="1"/>
      <p:bldP spid="424" grpId="0" animBg="1"/>
      <p:bldP spid="424"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Arial" panose="020B0604020202020204" pitchFamily="34" charset="0"/>
              </a:rPr>
              <a:t>Principle of Position </a:t>
            </a:r>
            <a:r>
              <a:rPr lang="en-US" altLang="de-DE" sz="2100" b="1" dirty="0">
                <a:latin typeface="+mj-lt"/>
                <a:cs typeface="Times New Roman" panose="02020603050405020304" pitchFamily="18" charset="0"/>
              </a:rPr>
              <a:t>Determination</a:t>
            </a:r>
            <a:r>
              <a:rPr lang="en-US" altLang="de-DE" sz="2100" b="1" dirty="0">
                <a:latin typeface="+mj-lt"/>
                <a:cs typeface="Arial" panose="020B0604020202020204" pitchFamily="34" charset="0"/>
              </a:rPr>
              <a:t> by a BPM</a:t>
            </a:r>
          </a:p>
        </p:txBody>
      </p:sp>
      <p:sp>
        <p:nvSpPr>
          <p:cNvPr id="13317" name="Text Box 4"/>
          <p:cNvSpPr txBox="1">
            <a:spLocks noChangeArrowheads="1"/>
          </p:cNvSpPr>
          <p:nvPr/>
        </p:nvSpPr>
        <p:spPr bwMode="auto">
          <a:xfrm>
            <a:off x="279400" y="830419"/>
            <a:ext cx="8509000" cy="621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difference voltage between plates gives the beam’s center-of-mass </a:t>
            </a:r>
          </a:p>
          <a:p>
            <a:pPr algn="l">
              <a:lnSpc>
                <a:spcPct val="40000"/>
              </a:lnSpc>
              <a:buFont typeface="Symbol" pitchFamily="18" charset="2"/>
              <a:buChar char="®"/>
            </a:pPr>
            <a:r>
              <a:rPr lang="en-US" altLang="de-DE" sz="2000" b="1" dirty="0">
                <a:solidFill>
                  <a:srgbClr val="0000FF"/>
                </a:solidFill>
                <a:latin typeface="Calibri" panose="020F0502020204030204" pitchFamily="34" charset="0"/>
                <a:sym typeface="Symbol" pitchFamily="18" charset="2"/>
              </a:rPr>
              <a:t>most frequent  application</a:t>
            </a:r>
          </a:p>
        </p:txBody>
      </p:sp>
      <p:sp>
        <p:nvSpPr>
          <p:cNvPr id="302085" name="Text Box 5"/>
          <p:cNvSpPr txBox="1">
            <a:spLocks noChangeArrowheads="1"/>
          </p:cNvSpPr>
          <p:nvPr/>
        </p:nvSpPr>
        <p:spPr bwMode="auto">
          <a:xfrm>
            <a:off x="79057" y="3710414"/>
            <a:ext cx="8632825" cy="886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i="1" dirty="0">
                <a:latin typeface="Calibri" panose="020F0502020204030204" pitchFamily="34" charset="0"/>
                <a:cs typeface="Times New Roman" pitchFamily="18" charset="0"/>
              </a:rPr>
              <a:t>S(</a:t>
            </a:r>
            <a:r>
              <a:rPr lang="el-GR" altLang="de-DE" sz="2000" b="1" i="1" dirty="0">
                <a:latin typeface="Calibri" panose="020F0502020204030204" pitchFamily="34" charset="0"/>
                <a:cs typeface="Times New Roman" pitchFamily="18" charset="0"/>
              </a:rPr>
              <a:t>ω</a:t>
            </a:r>
            <a:r>
              <a:rPr lang="en-US" altLang="de-DE" sz="2000" b="1" i="1" dirty="0">
                <a:latin typeface="Calibri" panose="020F0502020204030204" pitchFamily="34" charset="0"/>
                <a:cs typeface="Times New Roman" pitchFamily="18" charset="0"/>
              </a:rPr>
              <a:t>,x)</a:t>
            </a:r>
            <a:r>
              <a:rPr lang="en-US" altLang="de-DE" dirty="0">
                <a:latin typeface="Calibri" panose="020F0502020204030204" pitchFamily="34" charset="0"/>
                <a:cs typeface="Times New Roman" pitchFamily="18" charset="0"/>
              </a:rPr>
              <a:t> is called </a:t>
            </a:r>
            <a:r>
              <a:rPr lang="en-US" altLang="de-DE" b="1" dirty="0">
                <a:latin typeface="Calibri" panose="020F0502020204030204" pitchFamily="34" charset="0"/>
                <a:cs typeface="Times New Roman" pitchFamily="18" charset="0"/>
              </a:rPr>
              <a:t>position sensitivity, </a:t>
            </a:r>
            <a:r>
              <a:rPr lang="en-US" altLang="de-DE" dirty="0">
                <a:latin typeface="Calibri" panose="020F0502020204030204" pitchFamily="34" charset="0"/>
                <a:cs typeface="Times New Roman" pitchFamily="18" charset="0"/>
              </a:rPr>
              <a:t>sometimes the inverse is used</a:t>
            </a:r>
            <a:r>
              <a:rPr lang="en-US" altLang="de-DE" b="1" dirty="0">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 </a:t>
            </a:r>
            <a:r>
              <a:rPr lang="en-US" altLang="de-DE" b="1" i="1" dirty="0">
                <a:latin typeface="Calibri" panose="020F0502020204030204" pitchFamily="34" charset="0"/>
              </a:rPr>
              <a:t>k(</a:t>
            </a:r>
            <a:r>
              <a:rPr lang="el-GR" altLang="de-DE" b="1" i="1" dirty="0">
                <a:latin typeface="Calibri" panose="020F0502020204030204" pitchFamily="34" charset="0"/>
              </a:rPr>
              <a:t>ω</a:t>
            </a:r>
            <a:r>
              <a:rPr lang="en-US" altLang="de-DE" b="1" i="1" dirty="0">
                <a:latin typeface="Calibri" panose="020F0502020204030204" pitchFamily="34" charset="0"/>
              </a:rPr>
              <a:t>,x)=1/S(</a:t>
            </a:r>
            <a:r>
              <a:rPr lang="el-GR" altLang="de-DE" b="1" i="1" dirty="0">
                <a:latin typeface="Calibri" panose="020F0502020204030204" pitchFamily="34" charset="0"/>
              </a:rPr>
              <a:t>ω</a:t>
            </a:r>
            <a:r>
              <a:rPr lang="en-US" altLang="de-DE" b="1" i="1" dirty="0">
                <a:latin typeface="Calibri" panose="020F0502020204030204" pitchFamily="34" charset="0"/>
              </a:rPr>
              <a:t>,x)</a:t>
            </a:r>
            <a:r>
              <a:rPr lang="en-US" altLang="de-DE" dirty="0">
                <a:latin typeface="Calibri" panose="020F0502020204030204" pitchFamily="34" charset="0"/>
              </a:rPr>
              <a:t> </a:t>
            </a:r>
            <a:endParaRPr lang="en-US" altLang="de-DE" dirty="0">
              <a:latin typeface="Calibri" panose="020F0502020204030204" pitchFamily="34" charset="0"/>
              <a:cs typeface="Times New Roman" pitchFamily="18" charset="0"/>
            </a:endParaRPr>
          </a:p>
          <a:p>
            <a:pPr algn="l" eaLnBrk="1" hangingPunct="1">
              <a:lnSpc>
                <a:spcPct val="60000"/>
              </a:lnSpc>
            </a:pP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 is a geometry dependent, non-linear function, </a:t>
            </a:r>
          </a:p>
          <a:p>
            <a:pPr algn="l" eaLnBrk="1" hangingPunct="1">
              <a:lnSpc>
                <a:spcPct val="60000"/>
              </a:lnSpc>
            </a:pPr>
            <a:r>
              <a:rPr lang="en-US" altLang="de-DE" dirty="0">
                <a:latin typeface="Calibri" panose="020F0502020204030204" pitchFamily="34" charset="0"/>
                <a:cs typeface="Times New Roman" pitchFamily="18" charset="0"/>
              </a:rPr>
              <a:t>Units:</a:t>
            </a:r>
            <a:r>
              <a:rPr lang="en-US" altLang="de-DE" b="1" dirty="0">
                <a:latin typeface="Calibri" panose="020F0502020204030204" pitchFamily="34" charset="0"/>
                <a:cs typeface="Times New Roman" pitchFamily="18" charset="0"/>
              </a:rPr>
              <a:t>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=[%/mm], sometimes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=[dB/mm] or </a:t>
            </a:r>
            <a:r>
              <a:rPr lang="en-US" altLang="de-DE" b="1" i="1" dirty="0">
                <a:latin typeface="Calibri" panose="020F0502020204030204" pitchFamily="34" charset="0"/>
                <a:cs typeface="Times New Roman" pitchFamily="18" charset="0"/>
              </a:rPr>
              <a:t>k</a:t>
            </a:r>
            <a:r>
              <a:rPr lang="en-US" altLang="de-DE" dirty="0">
                <a:latin typeface="Calibri" panose="020F0502020204030204" pitchFamily="34" charset="0"/>
                <a:cs typeface="Times New Roman" pitchFamily="18" charset="0"/>
              </a:rPr>
              <a:t>=[mm].</a:t>
            </a:r>
          </a:p>
        </p:txBody>
      </p:sp>
      <mc:AlternateContent xmlns:mc="http://schemas.openxmlformats.org/markup-compatibility/2006">
        <mc:Choice xmlns:a14="http://schemas.microsoft.com/office/drawing/2010/main" Requires="a14">
          <p:sp>
            <p:nvSpPr>
              <p:cNvPr id="13321" name="Object 8"/>
              <p:cNvSpPr txBox="1"/>
              <p:nvPr/>
            </p:nvSpPr>
            <p:spPr bwMode="auto">
              <a:xfrm>
                <a:off x="539750" y="1382713"/>
                <a:ext cx="2990850" cy="143827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𝑦</m:t>
                      </m:r>
                      <m:r>
                        <m:rPr>
                          <m:aln/>
                        </m:rP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𝑆</m:t>
                              </m:r>
                            </m:e>
                            <m:sub>
                              <m:r>
                                <a:rPr lang="en-GB" i="1">
                                  <a:solidFill>
                                    <a:srgbClr val="000000"/>
                                  </a:solidFill>
                                  <a:latin typeface="Cambria Math" panose="02040503050406030204" pitchFamily="18" charset="0"/>
                                </a:rPr>
                                <m:t>𝑦</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𝑢𝑝</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𝑑𝑜𝑤𝑛</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𝑢𝑝</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𝑑𝑜𝑤𝑛</m:t>
                              </m:r>
                            </m:sub>
                          </m:sSub>
                        </m:den>
                      </m:f>
                    </m:oMath>
                    <m:oMath xmlns:m="http://schemas.openxmlformats.org/officeDocument/2006/math">
                      <m:r>
                        <m:rPr>
                          <m:aln/>
                        </m:rP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𝑆</m:t>
                              </m:r>
                            </m:e>
                            <m:sub>
                              <m:r>
                                <a:rPr lang="en-GB" i="1">
                                  <a:solidFill>
                                    <a:srgbClr val="000000"/>
                                  </a:solidFill>
                                  <a:latin typeface="Cambria Math" panose="02040503050406030204" pitchFamily="18" charset="0"/>
                                </a:rPr>
                                <m:t>𝑦</m:t>
                              </m:r>
                            </m:sub>
                          </m:sSub>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m:rPr>
                              <m:sty m:val="p"/>
                            </m:rPr>
                            <a:rPr lang="en-GB" i="1">
                              <a:solidFill>
                                <a:srgbClr val="000000"/>
                              </a:solidFill>
                              <a:latin typeface="Cambria Math" panose="02040503050406030204" pitchFamily="18" charset="0"/>
                            </a:rPr>
                            <m:t>Δ</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𝑦</m:t>
                              </m:r>
                            </m:sub>
                          </m:sSub>
                        </m:num>
                        <m:den>
                          <m:r>
                            <m:rPr>
                              <m:sty m:val="p"/>
                            </m:rPr>
                            <a:rPr lang="en-GB" i="1">
                              <a:solidFill>
                                <a:srgbClr val="000000"/>
                              </a:solidFill>
                              <a:latin typeface="Cambria Math" panose="02040503050406030204" pitchFamily="18" charset="0"/>
                            </a:rPr>
                            <m:t>Σ</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𝑦</m:t>
                              </m:r>
                            </m:sub>
                          </m:sSub>
                        </m:den>
                      </m:f>
                    </m:oMath>
                  </m:oMathPara>
                </a14:m>
                <a:endParaRPr lang="en-GB" dirty="0"/>
              </a:p>
            </p:txBody>
          </p:sp>
        </mc:Choice>
        <mc:Fallback>
          <p:sp>
            <p:nvSpPr>
              <p:cNvPr id="13321" name="Object 8"/>
              <p:cNvSpPr txBox="1">
                <a:spLocks noRot="1" noChangeAspect="1" noMove="1" noResize="1" noEditPoints="1" noAdjustHandles="1" noChangeArrowheads="1" noChangeShapeType="1" noTextEdit="1"/>
              </p:cNvSpPr>
              <p:nvPr/>
            </p:nvSpPr>
            <p:spPr bwMode="auto">
              <a:xfrm>
                <a:off x="539750" y="1382713"/>
                <a:ext cx="2990850" cy="1438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322" name="Object 9"/>
              <p:cNvSpPr txBox="1"/>
              <p:nvPr/>
            </p:nvSpPr>
            <p:spPr bwMode="auto">
              <a:xfrm>
                <a:off x="309563" y="2770188"/>
                <a:ext cx="3173412" cy="74771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𝑥</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𝑆</m:t>
                              </m:r>
                            </m:e>
                            <m:sub>
                              <m:r>
                                <a:rPr lang="en-GB" i="1">
                                  <a:solidFill>
                                    <a:srgbClr val="000000"/>
                                  </a:solidFill>
                                  <a:latin typeface="Cambria Math" panose="02040503050406030204" pitchFamily="18" charset="0"/>
                                </a:rPr>
                                <m:t>𝑥</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𝑟𝑖𝑔h𝑡</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𝑙𝑒𝑓𝑡</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𝑟𝑖𝑔h𝑡</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𝑈</m:t>
                              </m:r>
                            </m:e>
                            <m:sub>
                              <m:r>
                                <a:rPr lang="en-GB" i="1">
                                  <a:solidFill>
                                    <a:srgbClr val="000000"/>
                                  </a:solidFill>
                                  <a:latin typeface="Cambria Math" panose="02040503050406030204" pitchFamily="18" charset="0"/>
                                </a:rPr>
                                <m:t>𝑙𝑒𝑓𝑡</m:t>
                              </m:r>
                            </m:sub>
                          </m:sSub>
                        </m:den>
                      </m:f>
                    </m:oMath>
                  </m:oMathPara>
                </a14:m>
                <a:endParaRPr lang="en-GB" dirty="0"/>
              </a:p>
            </p:txBody>
          </p:sp>
        </mc:Choice>
        <mc:Fallback>
          <p:sp>
            <p:nvSpPr>
              <p:cNvPr id="13322" name="Object 9"/>
              <p:cNvSpPr txBox="1">
                <a:spLocks noRot="1" noChangeAspect="1" noMove="1" noResize="1" noEditPoints="1" noAdjustHandles="1" noChangeArrowheads="1" noChangeShapeType="1" noTextEdit="1"/>
              </p:cNvSpPr>
              <p:nvPr/>
            </p:nvSpPr>
            <p:spPr bwMode="auto">
              <a:xfrm>
                <a:off x="309563" y="2770188"/>
                <a:ext cx="3173412" cy="747712"/>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2090" name="Text Box 10"/>
              <p:cNvSpPr txBox="1">
                <a:spLocks noChangeArrowheads="1"/>
              </p:cNvSpPr>
              <p:nvPr/>
            </p:nvSpPr>
            <p:spPr bwMode="auto">
              <a:xfrm>
                <a:off x="1039161" y="5557414"/>
                <a:ext cx="3564012" cy="581378"/>
              </a:xfrm>
              <a:prstGeom prst="rect">
                <a:avLst/>
              </a:prstGeom>
              <a:noFill/>
              <a:ln w="25400" algn="ctr">
                <a:solidFill>
                  <a:srgbClr val="0000FF"/>
                </a:solidFill>
                <a:miter lim="800000"/>
                <a:headEnd/>
                <a:tailEnd/>
              </a:ln>
              <a:effectLst/>
              <a:extLst>
                <a:ext uri="{909E8E84-426E-40DD-AFC4-6F175D3DCCD1}">
                  <a14:hiddenFill>
                    <a:solidFill>
                      <a:srgbClr val="FFFFFF"/>
                    </a:solidFill>
                  </a14:hiddenFill>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2000" b="1" dirty="0">
                    <a:solidFill>
                      <a:srgbClr val="0000FF"/>
                    </a:solidFill>
                    <a:latin typeface="Calibri" panose="020F0502020204030204" pitchFamily="34" charset="0"/>
                  </a:rPr>
                  <a:t>It is at least: </a:t>
                </a:r>
                <a14:m>
                  <m:oMath xmlns:m="http://schemas.openxmlformats.org/officeDocument/2006/math">
                    <m:r>
                      <a:rPr lang="en-US" altLang="de-DE" sz="2200" b="1" i="1" smtClean="0">
                        <a:solidFill>
                          <a:srgbClr val="0000FF"/>
                        </a:solidFill>
                        <a:latin typeface="Cambria Math" panose="02040503050406030204" pitchFamily="18" charset="0"/>
                        <a:ea typeface="Cambria Math" panose="02040503050406030204" pitchFamily="18" charset="0"/>
                      </a:rPr>
                      <m:t>∆</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 </m:t>
                    </m:r>
                    <m:box>
                      <m:boxPr>
                        <m:ctrlPr>
                          <a:rPr lang="de-DE" altLang="de-DE" sz="2200" b="1" i="1" smtClean="0">
                            <a:solidFill>
                              <a:srgbClr val="0000FF"/>
                            </a:solidFill>
                            <a:latin typeface="Cambria Math" panose="02040503050406030204" pitchFamily="18" charset="0"/>
                            <a:ea typeface="Cambria Math" panose="02040503050406030204" pitchFamily="18" charset="0"/>
                          </a:rPr>
                        </m:ctrlPr>
                      </m:boxPr>
                      <m:e>
                        <m:f>
                          <m:fPr>
                            <m:ctrlPr>
                              <a:rPr lang="de-DE" altLang="de-DE" sz="2200" b="1" i="1" smtClean="0">
                                <a:solidFill>
                                  <a:srgbClr val="0000FF"/>
                                </a:solidFill>
                                <a:latin typeface="Cambria Math" panose="02040503050406030204" pitchFamily="18" charset="0"/>
                                <a:ea typeface="Cambria Math" panose="02040503050406030204" pitchFamily="18" charset="0"/>
                              </a:rPr>
                            </m:ctrlPr>
                          </m:fPr>
                          <m:num>
                            <m:r>
                              <a:rPr lang="de-DE" altLang="de-DE" sz="2200" b="1" i="1" smtClean="0">
                                <a:solidFill>
                                  <a:srgbClr val="0000FF"/>
                                </a:solidFill>
                                <a:latin typeface="Cambria Math" panose="02040503050406030204" pitchFamily="18" charset="0"/>
                                <a:ea typeface="Cambria Math" panose="02040503050406030204" pitchFamily="18" charset="0"/>
                              </a:rPr>
                              <m:t>𝟏</m:t>
                            </m:r>
                          </m:num>
                          <m:den>
                            <m:r>
                              <a:rPr lang="de-DE" altLang="de-DE" sz="2200" b="1" i="1" smtClean="0">
                                <a:solidFill>
                                  <a:srgbClr val="0000FF"/>
                                </a:solidFill>
                                <a:latin typeface="Cambria Math" panose="02040503050406030204" pitchFamily="18" charset="0"/>
                                <a:ea typeface="Cambria Math" panose="02040503050406030204" pitchFamily="18" charset="0"/>
                              </a:rPr>
                              <m:t>𝟏𝟎</m:t>
                            </m:r>
                          </m:den>
                        </m:f>
                        <m:r>
                          <a:rPr lang="de-DE" altLang="de-DE" sz="2200" b="1" i="1" smtClean="0">
                            <a:solidFill>
                              <a:srgbClr val="0000FF"/>
                            </a:solidFill>
                            <a:latin typeface="Cambria Math" panose="02040503050406030204" pitchFamily="18" charset="0"/>
                            <a:ea typeface="Cambria Math" panose="02040503050406030204" pitchFamily="18" charset="0"/>
                          </a:rPr>
                          <m:t> </m:t>
                        </m:r>
                      </m:e>
                    </m:box>
                    <m:r>
                      <a:rPr lang="de-DE" altLang="de-DE" sz="2200" b="1" i="1" smtClean="0">
                        <a:solidFill>
                          <a:srgbClr val="0000FF"/>
                        </a:solidFill>
                        <a:latin typeface="Cambria Math" panose="02040503050406030204" pitchFamily="18" charset="0"/>
                        <a:ea typeface="Cambria Math" panose="02040503050406030204" pitchFamily="18" charset="0"/>
                      </a:rPr>
                      <m:t>𝚺</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m:t>
                    </m:r>
                  </m:oMath>
                </a14:m>
                <a:endParaRPr lang="en-US" altLang="de-DE" sz="2200" b="1" i="1" dirty="0">
                  <a:solidFill>
                    <a:srgbClr val="0000FF"/>
                  </a:solidFill>
                  <a:latin typeface="Calibri" panose="020F0502020204030204" pitchFamily="34" charset="0"/>
                  <a:cs typeface="Times New Roman" pitchFamily="18" charset="0"/>
                </a:endParaRPr>
              </a:p>
            </p:txBody>
          </p:sp>
        </mc:Choice>
        <mc:Fallback xmlns="">
          <p:sp>
            <p:nvSpPr>
              <p:cNvPr id="302090" name="Text Box 10"/>
              <p:cNvSpPr txBox="1">
                <a:spLocks noRot="1" noChangeAspect="1" noMove="1" noResize="1" noEditPoints="1" noAdjustHandles="1" noChangeArrowheads="1" noChangeShapeType="1" noTextEdit="1"/>
              </p:cNvSpPr>
              <p:nvPr/>
            </p:nvSpPr>
            <p:spPr bwMode="auto">
              <a:xfrm>
                <a:off x="1039161" y="5557414"/>
                <a:ext cx="3564012" cy="581378"/>
              </a:xfrm>
              <a:prstGeom prst="rect">
                <a:avLst/>
              </a:prstGeom>
              <a:blipFill>
                <a:blip r:embed="rId8"/>
                <a:stretch>
                  <a:fillRect b="-3030"/>
                </a:stretch>
              </a:blipFill>
              <a:ln w="25400" algn="ctr">
                <a:solidFill>
                  <a:srgbClr val="00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grpSp>
        <p:nvGrpSpPr>
          <p:cNvPr id="2" name="Gruppieren 1"/>
          <p:cNvGrpSpPr/>
          <p:nvPr/>
        </p:nvGrpSpPr>
        <p:grpSpPr>
          <a:xfrm>
            <a:off x="4164197" y="1326178"/>
            <a:ext cx="4510792" cy="2214601"/>
            <a:chOff x="3614738" y="1901982"/>
            <a:chExt cx="5529262" cy="2714625"/>
          </a:xfrm>
        </p:grpSpPr>
        <p:pic>
          <p:nvPicPr>
            <p:cNvPr id="1332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4738" y="1901982"/>
              <a:ext cx="5529262" cy="271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24" name="Text Box 11"/>
            <p:cNvSpPr txBox="1">
              <a:spLocks noChangeArrowheads="1"/>
            </p:cNvSpPr>
            <p:nvPr/>
          </p:nvSpPr>
          <p:spPr bwMode="auto">
            <a:xfrm>
              <a:off x="5949949" y="2332195"/>
              <a:ext cx="3194051" cy="452722"/>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chemeClr val="accent2"/>
                  </a:solidFill>
                  <a:latin typeface="Calibri" panose="020F0502020204030204" pitchFamily="34" charset="0"/>
                </a:rPr>
                <a:t> </a:t>
              </a:r>
              <a:r>
                <a:rPr lang="en-US" altLang="de-DE" b="1" i="1" dirty="0">
                  <a:solidFill>
                    <a:srgbClr val="0000FF"/>
                  </a:solidFill>
                  <a:latin typeface="Calibri" panose="020F0502020204030204" pitchFamily="34" charset="0"/>
                </a:rPr>
                <a:t>y</a:t>
              </a:r>
              <a:r>
                <a:rPr lang="en-US" altLang="de-DE" dirty="0">
                  <a:solidFill>
                    <a:srgbClr val="0000FF"/>
                  </a:solidFill>
                  <a:latin typeface="Calibri" panose="020F0502020204030204" pitchFamily="34" charset="0"/>
                </a:rPr>
                <a:t> from </a:t>
              </a:r>
              <a:r>
                <a:rPr lang="el-GR" altLang="de-DE" b="1" i="1" dirty="0">
                  <a:solidFill>
                    <a:srgbClr val="0000FF"/>
                  </a:solidFill>
                  <a:latin typeface="Calibri" panose="020F0502020204030204" pitchFamily="34" charset="0"/>
                  <a:cs typeface="Times New Roman" pitchFamily="18" charset="0"/>
                </a:rPr>
                <a:t>Δ</a:t>
              </a:r>
              <a:r>
                <a:rPr lang="de-DE" altLang="de-DE" b="1" i="1" dirty="0">
                  <a:solidFill>
                    <a:srgbClr val="0000FF"/>
                  </a:solidFill>
                  <a:latin typeface="Calibri" panose="020F0502020204030204" pitchFamily="34" charset="0"/>
                  <a:cs typeface="Times New Roman" pitchFamily="18" charset="0"/>
                </a:rPr>
                <a:t>U =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up</a:t>
              </a:r>
              <a:r>
                <a:rPr lang="de-DE" altLang="de-DE" b="1" i="1" baseline="-25000" dirty="0">
                  <a:solidFill>
                    <a:srgbClr val="0000FF"/>
                  </a:solidFill>
                  <a:latin typeface="Calibri" panose="020F0502020204030204" pitchFamily="34" charset="0"/>
                  <a:cs typeface="Times New Roman" pitchFamily="18" charset="0"/>
                </a:rPr>
                <a:t> </a:t>
              </a:r>
              <a:r>
                <a:rPr lang="de-DE" altLang="de-DE" b="1" i="1" dirty="0">
                  <a:solidFill>
                    <a:srgbClr val="0000FF"/>
                  </a:solidFill>
                  <a:latin typeface="Calibri" panose="020F0502020204030204" pitchFamily="34" charset="0"/>
                  <a:cs typeface="Times New Roman" pitchFamily="18" charset="0"/>
                </a:rPr>
                <a:t>-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down</a:t>
              </a:r>
              <a:endParaRPr lang="el-GR" altLang="de-DE" b="1" i="1" dirty="0">
                <a:solidFill>
                  <a:srgbClr val="0000FF"/>
                </a:solidFill>
                <a:latin typeface="Calibri" panose="020F0502020204030204" pitchFamily="34" charset="0"/>
                <a:cs typeface="Times New Roman" pitchFamily="18" charset="0"/>
              </a:endParaRPr>
            </a:p>
          </p:txBody>
        </p:sp>
      </p:grpSp>
      <p:sp>
        <p:nvSpPr>
          <p:cNvPr id="13" name="Text Box 5"/>
          <p:cNvSpPr txBox="1">
            <a:spLocks noChangeArrowheads="1"/>
          </p:cNvSpPr>
          <p:nvPr/>
        </p:nvSpPr>
        <p:spPr bwMode="auto">
          <a:xfrm>
            <a:off x="87083" y="4708990"/>
            <a:ext cx="8632825" cy="634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dirty="0">
                <a:solidFill>
                  <a:srgbClr val="0000FF"/>
                </a:solidFill>
                <a:latin typeface="Calibri" panose="020F0502020204030204" pitchFamily="34" charset="0"/>
                <a:cs typeface="Times New Roman" pitchFamily="18" charset="0"/>
              </a:rPr>
              <a:t>Typical desired position resolution: </a:t>
            </a:r>
          </a:p>
          <a:p>
            <a:pPr algn="l" eaLnBrk="1" hangingPunct="1">
              <a:lnSpc>
                <a:spcPct val="60000"/>
              </a:lnSpc>
            </a:pPr>
            <a:r>
              <a:rPr lang="en-US" altLang="de-DE" sz="2000" b="1" dirty="0">
                <a:latin typeface="Calibri" panose="020F0502020204030204" pitchFamily="34" charset="0"/>
                <a:cs typeface="Times New Roman" pitchFamily="18" charset="0"/>
                <a:sym typeface="Symbol"/>
              </a:rPr>
              <a:t></a:t>
            </a:r>
            <a:r>
              <a:rPr lang="en-US" altLang="de-DE" sz="2000" b="1" i="1" dirty="0">
                <a:latin typeface="Calibri" panose="020F0502020204030204" pitchFamily="34" charset="0"/>
                <a:cs typeface="Times New Roman" pitchFamily="18" charset="0"/>
                <a:sym typeface="Symbol"/>
              </a:rPr>
              <a:t>x </a:t>
            </a:r>
            <a:r>
              <a:rPr lang="en-US" altLang="de-DE" sz="2000" dirty="0">
                <a:latin typeface="Calibri" panose="020F0502020204030204" pitchFamily="34" charset="0"/>
                <a:cs typeface="Times New Roman" pitchFamily="18" charset="0"/>
                <a:sym typeface="Symbol"/>
              </a:rPr>
              <a:t> 0.1 ... 0.3  </a:t>
            </a:r>
            <a:r>
              <a:rPr lang="en-US" altLang="de-DE" sz="2000" b="1" i="1" dirty="0">
                <a:latin typeface="Calibri" panose="020F0502020204030204" pitchFamily="34" charset="0"/>
                <a:cs typeface="Times New Roman" pitchFamily="18" charset="0"/>
                <a:sym typeface="Symbol"/>
              </a:rPr>
              <a:t></a:t>
            </a:r>
            <a:r>
              <a:rPr lang="en-US" altLang="de-DE" sz="2000" b="1" i="1" baseline="-25000" dirty="0">
                <a:latin typeface="Calibri" panose="020F0502020204030204" pitchFamily="34" charset="0"/>
                <a:cs typeface="Times New Roman" pitchFamily="18" charset="0"/>
                <a:sym typeface="Symbol"/>
              </a:rPr>
              <a:t>x</a:t>
            </a:r>
            <a:r>
              <a:rPr lang="en-US" altLang="de-DE" sz="2000" b="1" baseline="-25000" dirty="0">
                <a:latin typeface="Calibri" panose="020F0502020204030204" pitchFamily="34" charset="0"/>
                <a:cs typeface="Times New Roman" pitchFamily="18" charset="0"/>
                <a:sym typeface="Symbol"/>
              </a:rPr>
              <a:t> </a:t>
            </a:r>
            <a:r>
              <a:rPr lang="en-US" altLang="de-DE" sz="2000" b="1" dirty="0">
                <a:latin typeface="Calibri" panose="020F0502020204030204" pitchFamily="34" charset="0"/>
                <a:cs typeface="Times New Roman" pitchFamily="18" charset="0"/>
                <a:sym typeface="Symbol"/>
              </a:rPr>
              <a:t> </a:t>
            </a:r>
            <a:r>
              <a:rPr lang="en-US" altLang="de-DE" sz="2000" dirty="0">
                <a:latin typeface="Calibri" panose="020F0502020204030204" pitchFamily="34" charset="0"/>
                <a:cs typeface="Times New Roman" pitchFamily="18" charset="0"/>
                <a:sym typeface="Symbol"/>
              </a:rPr>
              <a:t>of beam width</a:t>
            </a:r>
            <a:r>
              <a:rPr lang="en-US" altLang="de-DE" sz="2000" dirty="0">
                <a:latin typeface="Calibri" panose="020F0502020204030204" pitchFamily="34" charset="0"/>
                <a:cs typeface="Times New Roman" pitchFamily="18" charset="0"/>
              </a:rPr>
              <a:t> </a:t>
            </a:r>
            <a:endParaRPr lang="en-US" altLang="de-DE" dirty="0">
              <a:latin typeface="Calibri" panose="020F0502020204030204" pitchFamily="34" charset="0"/>
              <a:cs typeface="Times New Roman" pitchFamily="18" charset="0"/>
            </a:endParaRPr>
          </a:p>
        </p:txBody>
      </p:sp>
      <p:grpSp>
        <p:nvGrpSpPr>
          <p:cNvPr id="48" name="Gruppieren 47"/>
          <p:cNvGrpSpPr/>
          <p:nvPr/>
        </p:nvGrpSpPr>
        <p:grpSpPr>
          <a:xfrm>
            <a:off x="5083679" y="4271610"/>
            <a:ext cx="3831859" cy="2143697"/>
            <a:chOff x="-3964339" y="2368489"/>
            <a:chExt cx="3608740" cy="2018875"/>
          </a:xfrm>
        </p:grpSpPr>
        <p:pic>
          <p:nvPicPr>
            <p:cNvPr id="14" name="Picture 10"/>
            <p:cNvPicPr>
              <a:picLocks noChangeAspect="1"/>
            </p:cNvPicPr>
            <p:nvPr/>
          </p:nvPicPr>
          <p:blipFill rotWithShape="1">
            <a:blip r:embed="rId10" cstate="print">
              <a:extLst>
                <a:ext uri="{28A0092B-C50C-407E-A947-70E740481C1C}">
                  <a14:useLocalDpi xmlns:a14="http://schemas.microsoft.com/office/drawing/2010/main" val="0"/>
                </a:ext>
              </a:extLst>
            </a:blip>
            <a:srcRect t="44128"/>
            <a:stretch/>
          </p:blipFill>
          <p:spPr>
            <a:xfrm>
              <a:off x="-3964339" y="2708920"/>
              <a:ext cx="3407628" cy="1678444"/>
            </a:xfrm>
            <a:prstGeom prst="rect">
              <a:avLst/>
            </a:prstGeom>
          </p:spPr>
        </p:pic>
        <p:sp>
          <p:nvSpPr>
            <p:cNvPr id="3" name="Rechteck 2"/>
            <p:cNvSpPr/>
            <p:nvPr/>
          </p:nvSpPr>
          <p:spPr>
            <a:xfrm>
              <a:off x="-2325776" y="3197984"/>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hteck 15"/>
            <p:cNvSpPr/>
            <p:nvPr/>
          </p:nvSpPr>
          <p:spPr>
            <a:xfrm>
              <a:off x="-1533706" y="3181746"/>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Gerader Verbinder 4"/>
            <p:cNvCxnSpPr/>
            <p:nvPr/>
          </p:nvCxnSpPr>
          <p:spPr>
            <a:xfrm flipV="1">
              <a:off x="-3376534"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Gerader Verbinder 18"/>
            <p:cNvCxnSpPr/>
            <p:nvPr/>
          </p:nvCxnSpPr>
          <p:spPr>
            <a:xfrm flipH="1" flipV="1">
              <a:off x="-2825646" y="342150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1" name="Gerader Verbinder 20"/>
            <p:cNvCxnSpPr/>
            <p:nvPr/>
          </p:nvCxnSpPr>
          <p:spPr>
            <a:xfrm flipV="1">
              <a:off x="-2705878" y="3440592"/>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2" name="Gerader Verbinder 21"/>
            <p:cNvCxnSpPr/>
            <p:nvPr/>
          </p:nvCxnSpPr>
          <p:spPr>
            <a:xfrm flipV="1">
              <a:off x="-2052207"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Gerader Verbinder 22"/>
            <p:cNvCxnSpPr/>
            <p:nvPr/>
          </p:nvCxnSpPr>
          <p:spPr>
            <a:xfrm flipV="1">
              <a:off x="-1392194" y="3409309"/>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Gerader Verbinder 23"/>
            <p:cNvCxnSpPr/>
            <p:nvPr/>
          </p:nvCxnSpPr>
          <p:spPr>
            <a:xfrm flipV="1">
              <a:off x="-720943" y="3406260"/>
              <a:ext cx="5109" cy="273915"/>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8" name="Gerader Verbinder 27"/>
            <p:cNvCxnSpPr/>
            <p:nvPr/>
          </p:nvCxnSpPr>
          <p:spPr>
            <a:xfrm flipH="1" flipV="1">
              <a:off x="-2160885" y="3411316"/>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Gerader Verbinder 28"/>
            <p:cNvCxnSpPr/>
            <p:nvPr/>
          </p:nvCxnSpPr>
          <p:spPr>
            <a:xfrm flipH="1" flipV="1">
              <a:off x="-1505320" y="3421504"/>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Gerader Verbinder 29"/>
            <p:cNvCxnSpPr/>
            <p:nvPr/>
          </p:nvCxnSpPr>
          <p:spPr>
            <a:xfrm flipH="1" flipV="1">
              <a:off x="-844321" y="341035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1" name="Gerader Verbinder 30"/>
            <p:cNvCxnSpPr/>
            <p:nvPr/>
          </p:nvCxnSpPr>
          <p:spPr>
            <a:xfrm>
              <a:off x="-2671997" y="3856220"/>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Gerader Verbinder 34"/>
            <p:cNvCxnSpPr/>
            <p:nvPr/>
          </p:nvCxnSpPr>
          <p:spPr>
            <a:xfrm>
              <a:off x="-2887515" y="366929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Gerader Verbinder 35"/>
            <p:cNvCxnSpPr/>
            <p:nvPr/>
          </p:nvCxnSpPr>
          <p:spPr>
            <a:xfrm>
              <a:off x="-2234997" y="368017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Gerader Verbinder 36"/>
            <p:cNvCxnSpPr/>
            <p:nvPr/>
          </p:nvCxnSpPr>
          <p:spPr>
            <a:xfrm>
              <a:off x="-1578736" y="3680176"/>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Gerader Verbinder 37"/>
            <p:cNvCxnSpPr/>
            <p:nvPr/>
          </p:nvCxnSpPr>
          <p:spPr>
            <a:xfrm>
              <a:off x="-874962" y="3680175"/>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Gerader Verbinder 38"/>
            <p:cNvCxnSpPr/>
            <p:nvPr/>
          </p:nvCxnSpPr>
          <p:spPr>
            <a:xfrm flipV="1">
              <a:off x="-998120" y="3458728"/>
              <a:ext cx="335258" cy="34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Gerader Verbinder 44"/>
            <p:cNvCxnSpPr/>
            <p:nvPr/>
          </p:nvCxnSpPr>
          <p:spPr>
            <a:xfrm flipV="1">
              <a:off x="-1662165" y="3458728"/>
              <a:ext cx="427733" cy="35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Gerader Verbinder 46"/>
            <p:cNvCxnSpPr/>
            <p:nvPr/>
          </p:nvCxnSpPr>
          <p:spPr>
            <a:xfrm flipV="1">
              <a:off x="-1210783" y="3458728"/>
              <a:ext cx="193329" cy="2"/>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Gerader Verbinder 50"/>
            <p:cNvCxnSpPr/>
            <p:nvPr/>
          </p:nvCxnSpPr>
          <p:spPr>
            <a:xfrm flipV="1">
              <a:off x="-187692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Gerader Verbinder 52"/>
            <p:cNvCxnSpPr/>
            <p:nvPr/>
          </p:nvCxnSpPr>
          <p:spPr>
            <a:xfrm flipV="1">
              <a:off x="-2321857" y="3458728"/>
              <a:ext cx="428454"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Gerader Verbinder 55"/>
            <p:cNvCxnSpPr/>
            <p:nvPr/>
          </p:nvCxnSpPr>
          <p:spPr>
            <a:xfrm flipV="1">
              <a:off x="-252744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Gerader Verbinder 56"/>
            <p:cNvCxnSpPr/>
            <p:nvPr/>
          </p:nvCxnSpPr>
          <p:spPr>
            <a:xfrm>
              <a:off x="-2993203" y="3456034"/>
              <a:ext cx="435034" cy="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1" name="Gerader Verbinder 60"/>
            <p:cNvCxnSpPr/>
            <p:nvPr/>
          </p:nvCxnSpPr>
          <p:spPr>
            <a:xfrm flipV="1">
              <a:off x="-3195638"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Gerader Verbinder 61"/>
            <p:cNvCxnSpPr/>
            <p:nvPr/>
          </p:nvCxnSpPr>
          <p:spPr>
            <a:xfrm flipV="1">
              <a:off x="-3406527"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Gerader Verbinder 62"/>
            <p:cNvCxnSpPr/>
            <p:nvPr/>
          </p:nvCxnSpPr>
          <p:spPr>
            <a:xfrm flipV="1">
              <a:off x="-3455870" y="368017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feld 64"/>
            <p:cNvSpPr txBox="1"/>
            <p:nvPr/>
          </p:nvSpPr>
          <p:spPr>
            <a:xfrm>
              <a:off x="-3908755" y="2368489"/>
              <a:ext cx="3553156" cy="307777"/>
            </a:xfrm>
            <a:prstGeom prst="rect">
              <a:avLst/>
            </a:prstGeom>
            <a:noFill/>
          </p:spPr>
          <p:txBody>
            <a:bodyPr wrap="square" rtlCol="0">
              <a:spAutoFit/>
            </a:bodyPr>
            <a:lstStyle/>
            <a:p>
              <a:r>
                <a:rPr lang="en-US" sz="1400" i="1" dirty="0">
                  <a:latin typeface="Calibri" panose="020F0502020204030204" pitchFamily="34" charset="0"/>
                  <a:cs typeface="Calibri" panose="020F0502020204030204" pitchFamily="34" charset="0"/>
                </a:rPr>
                <a:t>Example: </a:t>
              </a:r>
              <a:r>
                <a:rPr lang="en-US" sz="1400" dirty="0">
                  <a:latin typeface="Calibri" panose="020F0502020204030204" pitchFamily="34" charset="0"/>
                  <a:cs typeface="Calibri" panose="020F0502020204030204" pitchFamily="34" charset="0"/>
                </a:rPr>
                <a:t>One turn = 4 bunches @ 35 MeV/u</a:t>
              </a:r>
            </a:p>
          </p:txBody>
        </p:sp>
        <p:cxnSp>
          <p:nvCxnSpPr>
            <p:cNvPr id="66" name="Gerade Verbindung 8"/>
            <p:cNvCxnSpPr/>
            <p:nvPr/>
          </p:nvCxnSpPr>
          <p:spPr bwMode="auto">
            <a:xfrm>
              <a:off x="-3353726" y="2821606"/>
              <a:ext cx="31432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7" name="Textfeld 66"/>
            <p:cNvSpPr txBox="1"/>
            <p:nvPr/>
          </p:nvSpPr>
          <p:spPr>
            <a:xfrm>
              <a:off x="-3094803" y="2664198"/>
              <a:ext cx="590550" cy="307777"/>
            </a:xfrm>
            <a:prstGeom prst="rect">
              <a:avLst/>
            </a:prstGeom>
            <a:noFill/>
          </p:spPr>
          <p:txBody>
            <a:bodyPr wrap="square" rtlCol="0">
              <a:spAutoFit/>
            </a:bodyPr>
            <a:lstStyle/>
            <a:p>
              <a:r>
                <a:rPr lang="en-US" sz="1400" b="1" i="1" dirty="0" err="1">
                  <a:solidFill>
                    <a:srgbClr val="0000FF"/>
                  </a:solidFill>
                  <a:latin typeface="Calibri" panose="020F0502020204030204" pitchFamily="34" charset="0"/>
                  <a:cs typeface="Calibri" panose="020F0502020204030204" pitchFamily="34" charset="0"/>
                </a:rPr>
                <a:t>U</a:t>
              </a:r>
              <a:r>
                <a:rPr lang="en-US" sz="1400" b="1" i="1" baseline="-25000" dirty="0" err="1">
                  <a:solidFill>
                    <a:srgbClr val="0000FF"/>
                  </a:solidFill>
                  <a:latin typeface="Calibri" panose="020F0502020204030204" pitchFamily="34" charset="0"/>
                  <a:cs typeface="Calibri" panose="020F0502020204030204" pitchFamily="34" charset="0"/>
                </a:rPr>
                <a:t>right</a:t>
              </a:r>
              <a:r>
                <a:rPr lang="en-US" sz="1400" b="1" i="1" dirty="0">
                  <a:latin typeface="Calibri" panose="020F0502020204030204" pitchFamily="34" charset="0"/>
                  <a:cs typeface="Calibri" panose="020F0502020204030204" pitchFamily="34" charset="0"/>
                </a:rPr>
                <a:t> </a:t>
              </a:r>
            </a:p>
          </p:txBody>
        </p:sp>
        <p:sp>
          <p:nvSpPr>
            <p:cNvPr id="68" name="Textfeld 67"/>
            <p:cNvSpPr txBox="1"/>
            <p:nvPr/>
          </p:nvSpPr>
          <p:spPr>
            <a:xfrm>
              <a:off x="-2416307" y="2676584"/>
              <a:ext cx="590550" cy="307777"/>
            </a:xfrm>
            <a:prstGeom prst="rect">
              <a:avLst/>
            </a:prstGeom>
            <a:noFill/>
          </p:spPr>
          <p:txBody>
            <a:bodyPr wrap="square" rtlCol="0">
              <a:spAutoFit/>
            </a:bodyPr>
            <a:lstStyle/>
            <a:p>
              <a:r>
                <a:rPr lang="en-US" sz="1400" b="1" i="1" dirty="0" err="1">
                  <a:solidFill>
                    <a:srgbClr val="FF0000"/>
                  </a:solidFill>
                  <a:latin typeface="Calibri" panose="020F0502020204030204" pitchFamily="34" charset="0"/>
                  <a:cs typeface="Calibri" panose="020F0502020204030204" pitchFamily="34" charset="0"/>
                </a:rPr>
                <a:t>U</a:t>
              </a:r>
              <a:r>
                <a:rPr lang="en-US" sz="1400" b="1" i="1" baseline="-25000" dirty="0" err="1">
                  <a:solidFill>
                    <a:srgbClr val="FF0000"/>
                  </a:solidFill>
                  <a:latin typeface="Calibri" panose="020F0502020204030204" pitchFamily="34" charset="0"/>
                  <a:cs typeface="Calibri" panose="020F0502020204030204" pitchFamily="34" charset="0"/>
                </a:rPr>
                <a:t>reft</a:t>
              </a:r>
              <a:r>
                <a:rPr lang="en-US" sz="1400" b="1" i="1" dirty="0">
                  <a:solidFill>
                    <a:srgbClr val="FF0000"/>
                  </a:solidFill>
                  <a:latin typeface="Calibri" panose="020F0502020204030204" pitchFamily="34" charset="0"/>
                  <a:cs typeface="Calibri" panose="020F0502020204030204" pitchFamily="34" charset="0"/>
                </a:rPr>
                <a:t> </a:t>
              </a:r>
            </a:p>
          </p:txBody>
        </p:sp>
        <p:cxnSp>
          <p:nvCxnSpPr>
            <p:cNvPr id="69" name="Gerade Verbindung 8"/>
            <p:cNvCxnSpPr/>
            <p:nvPr/>
          </p:nvCxnSpPr>
          <p:spPr bwMode="auto">
            <a:xfrm>
              <a:off x="-2601383" y="2832678"/>
              <a:ext cx="314326" cy="0"/>
            </a:xfrm>
            <a:prstGeom prst="line">
              <a:avLst/>
            </a:prstGeom>
            <a:solidFill>
              <a:schemeClr val="accent1"/>
            </a:solidFill>
            <a:ln w="317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grpSp>
    </p:spTree>
    <p:extLst>
      <p:ext uri="{BB962C8B-B14F-4D97-AF65-F5344CB8AC3E}">
        <p14:creationId xmlns:p14="http://schemas.microsoft.com/office/powerpoint/2010/main" val="20012265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209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p:bldP spid="302090" grpId="0" animBg="1"/>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5365" name="Text Box 5"/>
          <p:cNvSpPr txBox="1">
            <a:spLocks noChangeArrowheads="1"/>
          </p:cNvSpPr>
          <p:nvPr/>
        </p:nvSpPr>
        <p:spPr bwMode="auto">
          <a:xfrm>
            <a:off x="323850" y="1484313"/>
            <a:ext cx="8550275" cy="2720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a:t>
            </a:r>
            <a:r>
              <a:rPr lang="en-US" altLang="de-DE" sz="2000" b="1" dirty="0">
                <a:solidFill>
                  <a:schemeClr val="tx1">
                    <a:lumMod val="50000"/>
                    <a:lumOff val="50000"/>
                  </a:schemeClr>
                </a:solidFill>
                <a:latin typeface="Calibri" panose="020F0502020204030204" pitchFamily="34" charset="0"/>
                <a:sym typeface="Symbol" pitchFamily="18" charset="2"/>
              </a:rPr>
              <a:t>transfer impedance   </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Capacitive </a:t>
            </a:r>
            <a:r>
              <a:rPr lang="en-US" altLang="de-DE" sz="2000" b="1" i="1" dirty="0">
                <a:solidFill>
                  <a:srgbClr val="3333CC"/>
                </a:solidFill>
                <a:latin typeface="Calibri" panose="020F0502020204030204" pitchFamily="34" charset="0"/>
              </a:rPr>
              <a:t>button </a:t>
            </a:r>
            <a:r>
              <a:rPr lang="en-US" altLang="de-DE" sz="2000" b="1" dirty="0">
                <a:solidFill>
                  <a:srgbClr val="3333CC"/>
                </a:solidFill>
                <a:latin typeface="Calibri" panose="020F0502020204030204" pitchFamily="34" charset="0"/>
              </a:rPr>
              <a:t>BPM for high frequencies</a:t>
            </a:r>
            <a:endParaRPr lang="en-US" altLang="de-DE" sz="2000" b="1" dirty="0">
              <a:solidFill>
                <a:srgbClr val="3333CC"/>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latin typeface="Calibri" panose="020F0502020204030204" pitchFamily="34" charset="0"/>
              </a:rPr>
              <a:t>    used at most proton LINACs and electron accelerators</a:t>
            </a:r>
            <a:endParaRPr lang="en-US" altLang="de-DE" sz="2000" b="1" dirty="0">
              <a:solidFill>
                <a:srgbClr val="3333CC"/>
              </a:solidFill>
              <a:latin typeface="Calibri" panose="020F0502020204030204" pitchFamily="34" charset="0"/>
              <a:sym typeface="Symbol" pitchFamily="18" charset="2"/>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1347637403"/>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2-dim Model for a Button BPM </a:t>
            </a:r>
          </a:p>
        </p:txBody>
      </p:sp>
      <p:sp>
        <p:nvSpPr>
          <p:cNvPr id="16388" name="Text Box 3"/>
          <p:cNvSpPr txBox="1">
            <a:spLocks noChangeArrowheads="1"/>
          </p:cNvSpPr>
          <p:nvPr/>
        </p:nvSpPr>
        <p:spPr bwMode="auto">
          <a:xfrm>
            <a:off x="125413" y="116959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16389" name="Text Box 4"/>
          <p:cNvSpPr txBox="1">
            <a:spLocks noChangeArrowheads="1"/>
          </p:cNvSpPr>
          <p:nvPr/>
        </p:nvSpPr>
        <p:spPr bwMode="auto">
          <a:xfrm>
            <a:off x="107950" y="802887"/>
            <a:ext cx="658495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CC"/>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sym typeface="Symbol" pitchFamily="18" charset="2"/>
              </a:rPr>
              <a:t>Proximity effect’</a:t>
            </a:r>
            <a:r>
              <a:rPr lang="de-DE" altLang="de-DE" sz="2000" b="1" dirty="0">
                <a:solidFill>
                  <a:srgbClr val="0000FF"/>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sym typeface="Symbol" pitchFamily="18" charset="2"/>
              </a:rPr>
              <a:t> larger signal for closer plate</a:t>
            </a:r>
          </a:p>
          <a:p>
            <a:pPr algn="l">
              <a:spcBef>
                <a:spcPts val="600"/>
              </a:spcBef>
              <a:buFont typeface="Wingdings" pitchFamily="2" charset="2"/>
              <a:buNone/>
            </a:pPr>
            <a:r>
              <a:rPr lang="en-US" altLang="de-DE" sz="2000" b="1" dirty="0">
                <a:latin typeface="Calibri" panose="020F0502020204030204" pitchFamily="34" charset="0"/>
              </a:rPr>
              <a:t>Ideal 2-dim model:</a:t>
            </a:r>
            <a:r>
              <a:rPr lang="en-US" altLang="de-DE" sz="2000" dirty="0">
                <a:latin typeface="Calibri" panose="020F0502020204030204" pitchFamily="34" charset="0"/>
              </a:rPr>
              <a:t> Cylindrical pipe </a:t>
            </a:r>
            <a:r>
              <a:rPr lang="en-US" altLang="de-DE" sz="2000" dirty="0">
                <a:latin typeface="Calibri" panose="020F0502020204030204" pitchFamily="34" charset="0"/>
                <a:sym typeface="Symbol" pitchFamily="18" charset="2"/>
              </a:rPr>
              <a:t> </a:t>
            </a:r>
            <a:r>
              <a:rPr lang="en-US" altLang="de-DE" sz="2000" dirty="0">
                <a:latin typeface="Calibri" panose="020F0502020204030204" pitchFamily="34" charset="0"/>
              </a:rPr>
              <a:t>image current density </a:t>
            </a:r>
          </a:p>
          <a:p>
            <a:pPr algn="l">
              <a:spcBef>
                <a:spcPts val="600"/>
              </a:spcBef>
              <a:buFont typeface="Wingdings" pitchFamily="2" charset="2"/>
              <a:buNone/>
            </a:pPr>
            <a:r>
              <a:rPr lang="en-US" altLang="de-DE" sz="2000" dirty="0">
                <a:latin typeface="Calibri" panose="020F0502020204030204" pitchFamily="34" charset="0"/>
              </a:rPr>
              <a:t>via ‘image charge method’ for ‘pencil’ beam:</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sym typeface="Symbol" pitchFamily="18" charset="2"/>
            </a:endParaRPr>
          </a:p>
        </p:txBody>
      </p:sp>
      <p:graphicFrame>
        <p:nvGraphicFramePr>
          <p:cNvPr id="16390" name="Object 5"/>
          <p:cNvGraphicFramePr>
            <a:graphicFrameLocks noChangeAspect="1"/>
          </p:cNvGraphicFramePr>
          <p:nvPr>
            <p:extLst>
              <p:ext uri="{D42A27DB-BD31-4B8C-83A1-F6EECF244321}">
                <p14:modId xmlns:p14="http://schemas.microsoft.com/office/powerpoint/2010/main" val="4051995044"/>
              </p:ext>
            </p:extLst>
          </p:nvPr>
        </p:nvGraphicFramePr>
        <p:xfrm>
          <a:off x="420688" y="1810452"/>
          <a:ext cx="4487862" cy="836612"/>
        </p:xfrm>
        <a:graphic>
          <a:graphicData uri="http://schemas.openxmlformats.org/presentationml/2006/ole">
            <mc:AlternateContent xmlns:mc="http://schemas.openxmlformats.org/markup-compatibility/2006">
              <mc:Choice xmlns:v="urn:schemas-microsoft-com:vml" Requires="v">
                <p:oleObj spid="_x0000_s24262" name="Equation" r:id="rId4" imgW="2590800" imgH="482600" progId="Equation.3">
                  <p:embed/>
                </p:oleObj>
              </mc:Choice>
              <mc:Fallback>
                <p:oleObj name="Equation" r:id="rId4" imgW="2590800" imgH="482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688" y="1810452"/>
                        <a:ext cx="4487862"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1" name="Picture 6" descr="buttonBPM_Ladungsverteilung"/>
          <p:cNvPicPr>
            <a:picLocks noChangeAspect="1" noChangeArrowheads="1"/>
          </p:cNvPicPr>
          <p:nvPr/>
        </p:nvPicPr>
        <p:blipFill>
          <a:blip r:embed="rId6">
            <a:lum bright="-18000" contrast="30000"/>
            <a:extLst>
              <a:ext uri="{28A0092B-C50C-407E-A947-70E740481C1C}">
                <a14:useLocalDpi xmlns:a14="http://schemas.microsoft.com/office/drawing/2010/main" val="0"/>
              </a:ext>
            </a:extLst>
          </a:blip>
          <a:srcRect/>
          <a:stretch>
            <a:fillRect/>
          </a:stretch>
        </p:blipFill>
        <p:spPr bwMode="auto">
          <a:xfrm>
            <a:off x="668338" y="3256603"/>
            <a:ext cx="3446462"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5" name="Picture 7" descr="buttonBPM_algorithms"/>
          <p:cNvPicPr>
            <a:picLocks noChangeAspect="1" noChangeArrowheads="1"/>
          </p:cNvPicPr>
          <p:nvPr/>
        </p:nvPicPr>
        <p:blipFill>
          <a:blip r:embed="rId7">
            <a:lum bright="-36000" contrast="66000"/>
            <a:extLst>
              <a:ext uri="{28A0092B-C50C-407E-A947-70E740481C1C}">
                <a14:useLocalDpi xmlns:a14="http://schemas.microsoft.com/office/drawing/2010/main" val="0"/>
              </a:ext>
            </a:extLst>
          </a:blip>
          <a:srcRect/>
          <a:stretch>
            <a:fillRect/>
          </a:stretch>
        </p:blipFill>
        <p:spPr bwMode="auto">
          <a:xfrm>
            <a:off x="4378325" y="3262735"/>
            <a:ext cx="3568700"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uppieren 2"/>
          <p:cNvGrpSpPr/>
          <p:nvPr/>
        </p:nvGrpSpPr>
        <p:grpSpPr>
          <a:xfrm>
            <a:off x="474663" y="2587284"/>
            <a:ext cx="7285853" cy="608013"/>
            <a:chOff x="474663" y="2997200"/>
            <a:chExt cx="7285853" cy="608013"/>
          </a:xfrm>
        </p:grpSpPr>
        <p:sp>
          <p:nvSpPr>
            <p:cNvPr id="319496" name="Text Box 8"/>
            <p:cNvSpPr txBox="1">
              <a:spLocks noChangeArrowheads="1"/>
            </p:cNvSpPr>
            <p:nvPr/>
          </p:nvSpPr>
          <p:spPr bwMode="auto">
            <a:xfrm>
              <a:off x="474663" y="3119438"/>
              <a:ext cx="5041234"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latin typeface="Calibri" panose="020F0502020204030204" pitchFamily="34" charset="0"/>
                </a:rPr>
                <a:t>Image current</a:t>
              </a:r>
              <a:r>
                <a:rPr lang="de-DE" altLang="de-DE" dirty="0">
                  <a:latin typeface="Calibri" panose="020F0502020204030204" pitchFamily="34" charset="0"/>
                </a:rPr>
                <a:t>: </a:t>
              </a:r>
              <a:r>
                <a:rPr lang="en-US" altLang="de-DE" dirty="0">
                  <a:latin typeface="Calibri" panose="020F0502020204030204" pitchFamily="34" charset="0"/>
                </a:rPr>
                <a:t>Integration over finite button size: </a:t>
              </a:r>
            </a:p>
          </p:txBody>
        </p:sp>
        <p:graphicFrame>
          <p:nvGraphicFramePr>
            <p:cNvPr id="319497" name="Object 9"/>
            <p:cNvGraphicFramePr>
              <a:graphicFrameLocks noChangeAspect="1"/>
            </p:cNvGraphicFramePr>
            <p:nvPr>
              <p:extLst>
                <p:ext uri="{D42A27DB-BD31-4B8C-83A1-F6EECF244321}">
                  <p14:modId xmlns:p14="http://schemas.microsoft.com/office/powerpoint/2010/main" val="698417232"/>
                </p:ext>
              </p:extLst>
            </p:nvPr>
          </p:nvGraphicFramePr>
          <p:xfrm>
            <a:off x="5280841" y="2997200"/>
            <a:ext cx="2479675" cy="608013"/>
          </p:xfrm>
          <a:graphic>
            <a:graphicData uri="http://schemas.openxmlformats.org/presentationml/2006/ole">
              <mc:AlternateContent xmlns:mc="http://schemas.openxmlformats.org/markup-compatibility/2006">
                <mc:Choice xmlns:v="urn:schemas-microsoft-com:vml" Requires="v">
                  <p:oleObj spid="_x0000_s24263" name="Equation" r:id="rId8" imgW="1346200" imgH="330200" progId="Equation.3">
                    <p:embed/>
                  </p:oleObj>
                </mc:Choice>
                <mc:Fallback>
                  <p:oleObj name="Equation" r:id="rId8" imgW="1346200" imgH="330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80841" y="2997200"/>
                          <a:ext cx="2479675"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319500" name="Object 12"/>
          <p:cNvGraphicFramePr>
            <a:graphicFrameLocks noChangeAspect="1"/>
          </p:cNvGraphicFramePr>
          <p:nvPr>
            <p:extLst>
              <p:ext uri="{D42A27DB-BD31-4B8C-83A1-F6EECF244321}">
                <p14:modId xmlns:p14="http://schemas.microsoft.com/office/powerpoint/2010/main" val="2047400793"/>
              </p:ext>
            </p:extLst>
          </p:nvPr>
        </p:nvGraphicFramePr>
        <p:xfrm>
          <a:off x="6096884" y="4797152"/>
          <a:ext cx="1677988" cy="346075"/>
        </p:xfrm>
        <a:graphic>
          <a:graphicData uri="http://schemas.openxmlformats.org/presentationml/2006/ole">
            <mc:AlternateContent xmlns:mc="http://schemas.openxmlformats.org/markup-compatibility/2006">
              <mc:Choice xmlns:v="urn:schemas-microsoft-com:vml" Requires="v">
                <p:oleObj spid="_x0000_s24264" name="Equation" r:id="rId10" imgW="1168400" imgH="241300" progId="Equation.3">
                  <p:embed/>
                </p:oleObj>
              </mc:Choice>
              <mc:Fallback>
                <p:oleObj name="Equation" r:id="rId10" imgW="1168400" imgH="2413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6884" y="4797152"/>
                        <a:ext cx="16779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feld 1"/>
          <p:cNvSpPr txBox="1"/>
          <p:nvPr/>
        </p:nvSpPr>
        <p:spPr>
          <a:xfrm>
            <a:off x="2508547" y="3337247"/>
            <a:ext cx="767309" cy="307777"/>
          </a:xfrm>
          <a:prstGeom prst="rect">
            <a:avLst/>
          </a:prstGeom>
          <a:noFill/>
        </p:spPr>
        <p:txBody>
          <a:bodyPr wrap="square" rtlCol="0">
            <a:spAutoFit/>
          </a:bodyPr>
          <a:lstStyle/>
          <a:p>
            <a:pPr algn="l"/>
            <a:r>
              <a:rPr lang="de-DE" sz="1400" b="1" i="1" dirty="0">
                <a:latin typeface="Calibri" panose="020F0502020204030204" pitchFamily="34" charset="0"/>
                <a:sym typeface="Symbol"/>
              </a:rPr>
              <a:t>, </a:t>
            </a:r>
            <a:r>
              <a:rPr lang="de-DE" sz="1300" b="1" i="1" dirty="0">
                <a:latin typeface="Calibri" panose="020F0502020204030204" pitchFamily="34" charset="0"/>
                <a:sym typeface="Symbol"/>
              </a:rPr>
              <a:t>  </a:t>
            </a:r>
            <a:r>
              <a:rPr lang="de-DE" sz="1300" b="1" dirty="0">
                <a:latin typeface="Calibri" panose="020F0502020204030204" pitchFamily="34" charset="0"/>
                <a:sym typeface="Symbol"/>
              </a:rPr>
              <a:t>= 0</a:t>
            </a:r>
            <a:r>
              <a:rPr lang="de-DE" sz="1300" b="1" baseline="30000" dirty="0">
                <a:latin typeface="Calibri" panose="020F0502020204030204" pitchFamily="34" charset="0"/>
                <a:sym typeface="Symbol"/>
              </a:rPr>
              <a:t>o</a:t>
            </a:r>
            <a:endParaRPr lang="de-DE" sz="1300" b="1" dirty="0">
              <a:latin typeface="Calibri" panose="020F0502020204030204" pitchFamily="34" charset="0"/>
            </a:endParaRPr>
          </a:p>
        </p:txBody>
      </p:sp>
      <p:grpSp>
        <p:nvGrpSpPr>
          <p:cNvPr id="15" name="Gruppieren 14"/>
          <p:cNvGrpSpPr/>
          <p:nvPr/>
        </p:nvGrpSpPr>
        <p:grpSpPr>
          <a:xfrm>
            <a:off x="6120000" y="720000"/>
            <a:ext cx="2696650" cy="2181498"/>
            <a:chOff x="4323622" y="2987660"/>
            <a:chExt cx="2696650" cy="2181498"/>
          </a:xfrm>
        </p:grpSpPr>
        <p:sp>
          <p:nvSpPr>
            <p:cNvPr id="16" name="Bogen 15"/>
            <p:cNvSpPr/>
            <p:nvPr/>
          </p:nvSpPr>
          <p:spPr>
            <a:xfrm>
              <a:off x="5243344" y="3429000"/>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Bogen 16"/>
            <p:cNvSpPr/>
            <p:nvPr/>
          </p:nvSpPr>
          <p:spPr>
            <a:xfrm rot="10800000">
              <a:off x="5243344" y="3429000"/>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a:off x="6300192" y="3861048"/>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Bogen 18"/>
            <p:cNvSpPr/>
            <p:nvPr/>
          </p:nvSpPr>
          <p:spPr>
            <a:xfrm rot="10984616">
              <a:off x="5350149" y="3868399"/>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0" name="Gerade Verbindung 19"/>
            <p:cNvCxnSpPr/>
            <p:nvPr/>
          </p:nvCxnSpPr>
          <p:spPr>
            <a:xfrm>
              <a:off x="6588224"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a:off x="4904162"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flipV="1">
              <a:off x="6012160" y="3706816"/>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3" name="Bogen 22"/>
            <p:cNvSpPr/>
            <p:nvPr/>
          </p:nvSpPr>
          <p:spPr>
            <a:xfrm>
              <a:off x="6057215" y="3757988"/>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feld 23"/>
            <p:cNvSpPr txBox="1"/>
            <p:nvPr/>
          </p:nvSpPr>
          <p:spPr>
            <a:xfrm>
              <a:off x="6084168" y="3779748"/>
              <a:ext cx="504056" cy="369332"/>
            </a:xfrm>
            <a:prstGeom prst="rect">
              <a:avLst/>
            </a:prstGeom>
          </p:spPr>
          <p:txBody>
            <a:bodyPr vert="horz" wrap="square" lIns="91440" tIns="45720" rIns="91440" bIns="45720" rtlCol="0" anchor="t">
              <a:spAutoFit/>
            </a:bodyPr>
            <a:lstStyle/>
            <a:p>
              <a:pPr algn="l"/>
              <a:r>
                <a:rPr lang="en-US" b="1" i="1" dirty="0">
                  <a:solidFill>
                    <a:srgbClr val="008000"/>
                  </a:solidFill>
                  <a:sym typeface="Symbol"/>
                </a:rPr>
                <a:t></a:t>
              </a:r>
              <a:endParaRPr lang="en-US" b="1" i="1" dirty="0">
                <a:solidFill>
                  <a:srgbClr val="008000"/>
                </a:solidFill>
              </a:endParaRPr>
            </a:p>
          </p:txBody>
        </p:sp>
        <p:cxnSp>
          <p:nvCxnSpPr>
            <p:cNvPr id="25" name="Gerade Verbindung 24"/>
            <p:cNvCxnSpPr>
              <a:endCxn id="19" idx="2"/>
            </p:cNvCxnSpPr>
            <p:nvPr/>
          </p:nvCxnSpPr>
          <p:spPr>
            <a:xfrm flipH="1" flipV="1">
              <a:off x="5429683" y="3904950"/>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6" name="Gerade Verbindung 25"/>
            <p:cNvCxnSpPr>
              <a:endCxn id="19" idx="0"/>
            </p:cNvCxnSpPr>
            <p:nvPr/>
          </p:nvCxnSpPr>
          <p:spPr>
            <a:xfrm flipH="1">
              <a:off x="5426957" y="4158372"/>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7" name="Textfeld 26"/>
            <p:cNvSpPr txBox="1"/>
            <p:nvPr/>
          </p:nvSpPr>
          <p:spPr>
            <a:xfrm>
              <a:off x="5364088" y="3933056"/>
              <a:ext cx="504056" cy="369332"/>
            </a:xfrm>
            <a:prstGeom prst="rect">
              <a:avLst/>
            </a:prstGeom>
          </p:spPr>
          <p:txBody>
            <a:bodyPr vert="horz" wrap="square" lIns="91440" tIns="45720" rIns="91440" bIns="45720" rtlCol="0" anchor="t">
              <a:spAutoFit/>
            </a:bodyPr>
            <a:lstStyle/>
            <a:p>
              <a:pPr algn="l"/>
              <a:r>
                <a:rPr lang="en-US" b="1" i="1" dirty="0">
                  <a:solidFill>
                    <a:srgbClr val="0000CC"/>
                  </a:solidFill>
                  <a:sym typeface="Symbol"/>
                </a:rPr>
                <a:t></a:t>
              </a:r>
              <a:endParaRPr lang="en-US" b="1" i="1" dirty="0">
                <a:solidFill>
                  <a:srgbClr val="0000CC"/>
                </a:solidFill>
              </a:endParaRPr>
            </a:p>
          </p:txBody>
        </p:sp>
        <p:cxnSp>
          <p:nvCxnSpPr>
            <p:cNvPr id="28" name="Gerade Verbindung 27"/>
            <p:cNvCxnSpPr/>
            <p:nvPr/>
          </p:nvCxnSpPr>
          <p:spPr>
            <a:xfrm flipH="1" flipV="1">
              <a:off x="6016871" y="3172326"/>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9" name="Gerade Verbindung 28"/>
            <p:cNvCxnSpPr/>
            <p:nvPr/>
          </p:nvCxnSpPr>
          <p:spPr>
            <a:xfrm flipV="1">
              <a:off x="5246324" y="3172326"/>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0" name="Textfeld 29"/>
            <p:cNvSpPr txBox="1"/>
            <p:nvPr/>
          </p:nvSpPr>
          <p:spPr>
            <a:xfrm>
              <a:off x="5411158" y="2987660"/>
              <a:ext cx="504056" cy="369332"/>
            </a:xfrm>
            <a:prstGeom prst="rect">
              <a:avLst/>
            </a:prstGeom>
          </p:spPr>
          <p:txBody>
            <a:bodyPr vert="horz" wrap="square" lIns="91440" tIns="45720" rIns="91440" bIns="45720" rtlCol="0" anchor="t">
              <a:spAutoFit/>
            </a:bodyPr>
            <a:lstStyle/>
            <a:p>
              <a:r>
                <a:rPr lang="en-US" b="1" i="1" dirty="0">
                  <a:sym typeface="Symbol"/>
                </a:rPr>
                <a:t>a</a:t>
              </a:r>
              <a:endParaRPr lang="en-US" b="1" i="1" dirty="0"/>
            </a:p>
          </p:txBody>
        </p:sp>
        <p:cxnSp>
          <p:nvCxnSpPr>
            <p:cNvPr id="31" name="Gerade Verbindung 30"/>
            <p:cNvCxnSpPr/>
            <p:nvPr/>
          </p:nvCxnSpPr>
          <p:spPr>
            <a:xfrm>
              <a:off x="5246324" y="3284984"/>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2" name="Ellipse 31"/>
            <p:cNvSpPr/>
            <p:nvPr/>
          </p:nvSpPr>
          <p:spPr>
            <a:xfrm>
              <a:off x="6215094" y="4066623"/>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Gerade Verbindung 32"/>
            <p:cNvCxnSpPr/>
            <p:nvPr/>
          </p:nvCxnSpPr>
          <p:spPr>
            <a:xfrm flipV="1">
              <a:off x="6016235" y="4307791"/>
              <a:ext cx="319961" cy="2"/>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4" name="Textfeld 33"/>
            <p:cNvSpPr txBox="1"/>
            <p:nvPr/>
          </p:nvSpPr>
          <p:spPr>
            <a:xfrm>
              <a:off x="5968122" y="4221088"/>
              <a:ext cx="504056" cy="369332"/>
            </a:xfrm>
            <a:prstGeom prst="rect">
              <a:avLst/>
            </a:prstGeom>
          </p:spPr>
          <p:txBody>
            <a:bodyPr vert="horz" wrap="square" lIns="91440" tIns="45720" rIns="91440" bIns="45720" rtlCol="0" anchor="t">
              <a:spAutoFit/>
            </a:bodyPr>
            <a:lstStyle/>
            <a:p>
              <a:r>
                <a:rPr lang="en-US" b="1" i="1" dirty="0">
                  <a:solidFill>
                    <a:srgbClr val="FF0000"/>
                  </a:solidFill>
                  <a:sym typeface="Symbol"/>
                </a:rPr>
                <a:t>r</a:t>
              </a:r>
              <a:endParaRPr lang="en-US" b="1" i="1" dirty="0">
                <a:solidFill>
                  <a:srgbClr val="FF0000"/>
                </a:solidFill>
              </a:endParaRPr>
            </a:p>
          </p:txBody>
        </p:sp>
        <p:sp>
          <p:nvSpPr>
            <p:cNvPr id="35" name="Textfeld 34"/>
            <p:cNvSpPr txBox="1"/>
            <p:nvPr/>
          </p:nvSpPr>
          <p:spPr>
            <a:xfrm>
              <a:off x="4323622" y="3789040"/>
              <a:ext cx="896450" cy="369332"/>
            </a:xfrm>
            <a:prstGeom prst="rect">
              <a:avLst/>
            </a:prstGeom>
          </p:spPr>
          <p:txBody>
            <a:bodyPr vert="horz" wrap="square" lIns="91440" tIns="45720" rIns="91440" bIns="45720" rtlCol="0" anchor="t">
              <a:spAutoFit/>
            </a:bodyPr>
            <a:lstStyle/>
            <a:p>
              <a:pPr algn="r"/>
              <a:r>
                <a:rPr lang="en-US" b="1" dirty="0">
                  <a:solidFill>
                    <a:srgbClr val="0000CC"/>
                  </a:solidFill>
                  <a:latin typeface="Calibri" panose="020F0502020204030204" pitchFamily="34" charset="0"/>
                  <a:sym typeface="Symbol"/>
                </a:rPr>
                <a:t>button</a:t>
              </a:r>
              <a:endParaRPr lang="en-US" b="1" dirty="0">
                <a:solidFill>
                  <a:srgbClr val="0000CC"/>
                </a:solidFill>
                <a:latin typeface="Calibri" panose="020F0502020204030204" pitchFamily="34" charset="0"/>
              </a:endParaRPr>
            </a:p>
          </p:txBody>
        </p:sp>
        <p:sp>
          <p:nvSpPr>
            <p:cNvPr id="36" name="Textfeld 35"/>
            <p:cNvSpPr txBox="1"/>
            <p:nvPr/>
          </p:nvSpPr>
          <p:spPr>
            <a:xfrm>
              <a:off x="5436096" y="4388139"/>
              <a:ext cx="648072" cy="369332"/>
            </a:xfrm>
            <a:prstGeom prst="rect">
              <a:avLst/>
            </a:prstGeom>
          </p:spPr>
          <p:txBody>
            <a:bodyPr vert="horz" wrap="square" lIns="91440" tIns="45720" rIns="91440" bIns="45720" rtlCol="0" anchor="t">
              <a:spAutoFit/>
            </a:bodyPr>
            <a:lstStyle/>
            <a:p>
              <a:pPr algn="l"/>
              <a:r>
                <a:rPr lang="en-US" i="1" dirty="0">
                  <a:solidFill>
                    <a:srgbClr val="FF0000"/>
                  </a:solidFill>
                  <a:sym typeface="Symbol"/>
                </a:rPr>
                <a:t></a:t>
              </a:r>
              <a:r>
                <a:rPr lang="en-US" i="1" baseline="30000" dirty="0">
                  <a:solidFill>
                    <a:srgbClr val="FF0000"/>
                  </a:solidFill>
                  <a:sym typeface="Symbol"/>
                </a:rPr>
                <a:t> </a:t>
              </a:r>
              <a:r>
                <a:rPr lang="en-US" i="1" dirty="0">
                  <a:solidFill>
                    <a:srgbClr val="FF0000"/>
                  </a:solidFill>
                  <a:sym typeface="Symbol"/>
                </a:rPr>
                <a:t>=0</a:t>
              </a:r>
              <a:endParaRPr lang="en-US" i="1" dirty="0">
                <a:solidFill>
                  <a:srgbClr val="FF0000"/>
                </a:solidFill>
              </a:endParaRPr>
            </a:p>
          </p:txBody>
        </p:sp>
        <p:cxnSp>
          <p:nvCxnSpPr>
            <p:cNvPr id="37" name="Gerade Verbindung 36"/>
            <p:cNvCxnSpPr/>
            <p:nvPr/>
          </p:nvCxnSpPr>
          <p:spPr>
            <a:xfrm>
              <a:off x="6052875" y="4160917"/>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362363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94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95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Typical Installation of a Beam Instrument</a:t>
            </a:r>
          </a:p>
        </p:txBody>
      </p:sp>
      <p:sp>
        <p:nvSpPr>
          <p:cNvPr id="922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9221" name="Text Box 4"/>
          <p:cNvSpPr txBox="1">
            <a:spLocks noChangeArrowheads="1"/>
          </p:cNvSpPr>
          <p:nvPr/>
        </p:nvSpPr>
        <p:spPr bwMode="auto">
          <a:xfrm>
            <a:off x="252413" y="461803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Accelerator tunnel:</a:t>
            </a:r>
            <a:r>
              <a:rPr lang="en-US" altLang="de-DE" sz="2000" b="1" dirty="0">
                <a:solidFill>
                  <a:srgbClr val="CC0000"/>
                </a:solidFill>
                <a:latin typeface="Calibri" panose="020F0502020204030204" pitchFamily="34" charset="0"/>
              </a:rPr>
              <a:t> </a:t>
            </a:r>
          </a:p>
        </p:txBody>
      </p:sp>
      <p:sp>
        <p:nvSpPr>
          <p:cNvPr id="9222" name="Text Box 5"/>
          <p:cNvSpPr txBox="1">
            <a:spLocks noChangeArrowheads="1"/>
          </p:cNvSpPr>
          <p:nvPr/>
        </p:nvSpPr>
        <p:spPr bwMode="auto">
          <a:xfrm>
            <a:off x="265113" y="5262563"/>
            <a:ext cx="2684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Local electronics room:</a:t>
            </a:r>
            <a:r>
              <a:rPr lang="en-US" altLang="de-DE" sz="2000" b="1" dirty="0">
                <a:solidFill>
                  <a:srgbClr val="CC0000"/>
                </a:solidFill>
                <a:latin typeface="Calibri" panose="020F0502020204030204" pitchFamily="34" charset="0"/>
              </a:rPr>
              <a:t> </a:t>
            </a:r>
          </a:p>
        </p:txBody>
      </p:sp>
      <p:sp>
        <p:nvSpPr>
          <p:cNvPr id="9224" name="Rectangle 7"/>
          <p:cNvSpPr>
            <a:spLocks noChangeArrowheads="1"/>
          </p:cNvSpPr>
          <p:nvPr/>
        </p:nvSpPr>
        <p:spPr bwMode="auto">
          <a:xfrm>
            <a:off x="2613025" y="4501940"/>
            <a:ext cx="5845175" cy="691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action of the beam to the detector</a:t>
            </a:r>
          </a:p>
          <a:p>
            <a:pPr algn="l">
              <a:lnSpc>
                <a:spcPct val="6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low noise pre-amplifier and first signal shaping</a:t>
            </a:r>
          </a:p>
        </p:txBody>
      </p:sp>
      <p:sp>
        <p:nvSpPr>
          <p:cNvPr id="9225" name="Rectangle 8"/>
          <p:cNvSpPr>
            <a:spLocks noChangeArrowheads="1"/>
          </p:cNvSpPr>
          <p:nvPr/>
        </p:nvSpPr>
        <p:spPr bwMode="auto">
          <a:xfrm>
            <a:off x="3032250" y="5184113"/>
            <a:ext cx="6273800" cy="629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analog treatment, partly combining other parameters</a:t>
            </a:r>
          </a:p>
          <a:p>
            <a:pPr algn="l">
              <a:lnSpc>
                <a:spcPct val="7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digitalization, data  bus systems (GPIB, VME, </a:t>
            </a:r>
            <a:r>
              <a:rPr lang="en-US" altLang="de-DE" dirty="0" err="1">
                <a:latin typeface="Calibri" panose="020F0502020204030204" pitchFamily="34" charset="0"/>
              </a:rPr>
              <a:t>cPCI</a:t>
            </a:r>
            <a:r>
              <a:rPr lang="en-US" altLang="de-DE" dirty="0"/>
              <a:t>, µTCA...)</a:t>
            </a:r>
          </a:p>
        </p:txBody>
      </p:sp>
      <p:pic>
        <p:nvPicPr>
          <p:cNvPr id="9227" name="Picture 11"/>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a:stretch>
            <a:fillRect/>
          </a:stretch>
        </p:blipFill>
        <p:spPr bwMode="auto">
          <a:xfrm>
            <a:off x="744538" y="969963"/>
            <a:ext cx="7258050" cy="356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eck 3"/>
          <p:cNvSpPr/>
          <p:nvPr/>
        </p:nvSpPr>
        <p:spPr bwMode="auto">
          <a:xfrm>
            <a:off x="1607344" y="4185954"/>
            <a:ext cx="732408" cy="271746"/>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3" name="Textfeld 2"/>
          <p:cNvSpPr txBox="1"/>
          <p:nvPr/>
        </p:nvSpPr>
        <p:spPr>
          <a:xfrm>
            <a:off x="1070456" y="3933056"/>
            <a:ext cx="1585068" cy="584775"/>
          </a:xfrm>
          <a:prstGeom prst="rect">
            <a:avLst/>
          </a:prstGeom>
          <a:noFill/>
        </p:spPr>
        <p:txBody>
          <a:bodyPr wrap="square" rtlCol="0">
            <a:spAutoFit/>
          </a:bodyPr>
          <a:lstStyle/>
          <a:p>
            <a:pPr algn="l">
              <a:spcBef>
                <a:spcPts val="0"/>
              </a:spcBef>
            </a:pPr>
            <a:r>
              <a:rPr lang="en-US" sz="1600" b="1" dirty="0">
                <a:solidFill>
                  <a:srgbClr val="CC0099"/>
                </a:solidFill>
                <a:latin typeface="Arial" panose="020B0604020202020204" pitchFamily="34" charset="0"/>
                <a:cs typeface="Arial" panose="020B0604020202020204" pitchFamily="34" charset="0"/>
              </a:rPr>
              <a:t>‘long cable’</a:t>
            </a:r>
          </a:p>
          <a:p>
            <a:pPr algn="l">
              <a:spcBef>
                <a:spcPts val="0"/>
              </a:spcBef>
            </a:pPr>
            <a:r>
              <a:rPr lang="en-US" sz="1600" b="1" dirty="0">
                <a:solidFill>
                  <a:srgbClr val="CC0099"/>
                </a:solidFill>
                <a:latin typeface="Arial" panose="020B0604020202020204" pitchFamily="34" charset="0"/>
                <a:cs typeface="Arial" panose="020B0604020202020204" pitchFamily="34" charset="0"/>
              </a:rPr>
              <a:t>typ. </a:t>
            </a:r>
            <a:r>
              <a:rPr lang="en-US" sz="1600" b="1" dirty="0">
                <a:solidFill>
                  <a:srgbClr val="CC0099"/>
                </a:solidFill>
                <a:latin typeface="Arial" panose="020B0604020202020204" pitchFamily="34" charset="0"/>
                <a:cs typeface="Arial" panose="020B0604020202020204" pitchFamily="34" charset="0"/>
                <a:sym typeface="Symbol"/>
              </a:rPr>
              <a:t> 100 m</a:t>
            </a:r>
            <a:r>
              <a:rPr lang="en-US" sz="1600" b="1" dirty="0">
                <a:solidFill>
                  <a:srgbClr val="CC0099"/>
                </a:solidFill>
                <a:latin typeface="Arial" panose="020B0604020202020204" pitchFamily="34" charset="0"/>
                <a:cs typeface="Arial" panose="020B0604020202020204" pitchFamily="34" charset="0"/>
              </a:rPr>
              <a:t> </a:t>
            </a:r>
          </a:p>
        </p:txBody>
      </p:sp>
      <p:sp>
        <p:nvSpPr>
          <p:cNvPr id="19" name="Textfeld 18"/>
          <p:cNvSpPr txBox="1"/>
          <p:nvPr/>
        </p:nvSpPr>
        <p:spPr>
          <a:xfrm>
            <a:off x="2770908" y="4170566"/>
            <a:ext cx="1585068" cy="338554"/>
          </a:xfrm>
          <a:prstGeom prst="rect">
            <a:avLst/>
          </a:prstGeom>
          <a:noFill/>
        </p:spPr>
        <p:txBody>
          <a:bodyPr wrap="square" rtlCol="0">
            <a:spAutoFit/>
          </a:bodyPr>
          <a:lstStyle/>
          <a:p>
            <a:pPr algn="l">
              <a:spcBef>
                <a:spcPts val="0"/>
              </a:spcBef>
            </a:pPr>
            <a:r>
              <a:rPr lang="en-US" sz="1600" dirty="0">
                <a:latin typeface="Calibri" panose="020F0502020204030204" pitchFamily="34" charset="0"/>
              </a:rPr>
              <a:t>concrete wall</a:t>
            </a:r>
          </a:p>
        </p:txBody>
      </p:sp>
      <p:grpSp>
        <p:nvGrpSpPr>
          <p:cNvPr id="38" name="Gruppieren 37"/>
          <p:cNvGrpSpPr/>
          <p:nvPr/>
        </p:nvGrpSpPr>
        <p:grpSpPr>
          <a:xfrm>
            <a:off x="5744627" y="1412776"/>
            <a:ext cx="3434865" cy="2523363"/>
            <a:chOff x="6722161" y="2710543"/>
            <a:chExt cx="4059909" cy="2982541"/>
          </a:xfrm>
        </p:grpSpPr>
        <p:pic>
          <p:nvPicPr>
            <p:cNvPr id="39" name="Picture 2" descr="E:\CAS General 2018\temp bilder\t\20190816_19261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435" t="10311"/>
            <a:stretch/>
          </p:blipFill>
          <p:spPr bwMode="auto">
            <a:xfrm>
              <a:off x="6722161" y="2710543"/>
              <a:ext cx="4059909" cy="2982541"/>
            </a:xfrm>
            <a:prstGeom prst="rect">
              <a:avLst/>
            </a:prstGeom>
            <a:noFill/>
            <a:extLst>
              <a:ext uri="{909E8E84-426E-40DD-AFC4-6F175D3DCCD1}">
                <a14:hiddenFill xmlns:a14="http://schemas.microsoft.com/office/drawing/2010/main">
                  <a:solidFill>
                    <a:srgbClr val="FFFFFF"/>
                  </a:solidFill>
                </a14:hiddenFill>
              </a:ext>
            </a:extLst>
          </p:spPr>
        </p:pic>
        <p:sp>
          <p:nvSpPr>
            <p:cNvPr id="40" name="Text Box 4"/>
            <p:cNvSpPr txBox="1">
              <a:spLocks noChangeArrowheads="1"/>
            </p:cNvSpPr>
            <p:nvPr/>
          </p:nvSpPr>
          <p:spPr bwMode="auto">
            <a:xfrm>
              <a:off x="7245968" y="3473291"/>
              <a:ext cx="1919243" cy="400161"/>
            </a:xfrm>
            <a:prstGeom prst="rect">
              <a:avLst/>
            </a:prstGeom>
            <a:solidFill>
              <a:schemeClr val="bg1">
                <a:alpha val="87000"/>
              </a:schemeClr>
            </a:solidFill>
            <a:ln w="25400">
              <a:solidFill>
                <a:srgbClr val="CC0099"/>
              </a:solid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a:solidFill>
                    <a:srgbClr val="CC0099"/>
                  </a:solidFill>
                  <a:latin typeface="Calibri" panose="020F0502020204030204" pitchFamily="34" charset="0"/>
                </a:rPr>
                <a:t>‘long cable’ out </a:t>
              </a:r>
            </a:p>
          </p:txBody>
        </p:sp>
        <p:sp>
          <p:nvSpPr>
            <p:cNvPr id="41" name="Text Box 4"/>
            <p:cNvSpPr txBox="1">
              <a:spLocks noChangeArrowheads="1"/>
            </p:cNvSpPr>
            <p:nvPr/>
          </p:nvSpPr>
          <p:spPr bwMode="auto">
            <a:xfrm>
              <a:off x="7505567" y="3959832"/>
              <a:ext cx="931220" cy="436540"/>
            </a:xfrm>
            <a:prstGeom prst="rect">
              <a:avLst/>
            </a:prstGeom>
            <a:solidFill>
              <a:schemeClr val="bg1">
                <a:alpha val="65000"/>
              </a:schemeClr>
            </a:solidFill>
            <a:ln w="25400">
              <a:solidFill>
                <a:srgbClr val="CC0099"/>
              </a:solid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b="1" dirty="0">
                  <a:solidFill>
                    <a:srgbClr val="CC0099"/>
                  </a:solidFill>
                  <a:latin typeface="Calibri" panose="020F0502020204030204" pitchFamily="34" charset="0"/>
                </a:rPr>
                <a:t>LAN</a:t>
              </a:r>
            </a:p>
          </p:txBody>
        </p:sp>
        <p:sp>
          <p:nvSpPr>
            <p:cNvPr id="42" name="Text Box 4"/>
            <p:cNvSpPr txBox="1">
              <a:spLocks noChangeArrowheads="1"/>
            </p:cNvSpPr>
            <p:nvPr/>
          </p:nvSpPr>
          <p:spPr bwMode="auto">
            <a:xfrm>
              <a:off x="8792145" y="3919803"/>
              <a:ext cx="826191" cy="472918"/>
            </a:xfrm>
            <a:prstGeom prst="rect">
              <a:avLst/>
            </a:prstGeom>
            <a:solidFill>
              <a:schemeClr val="bg1">
                <a:alpha val="65000"/>
              </a:schemeClr>
            </a:solidFill>
            <a:ln w="25400">
              <a:solidFill>
                <a:srgbClr val="008000"/>
              </a:solid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b="1" dirty="0">
                  <a:solidFill>
                    <a:srgbClr val="008000"/>
                  </a:solidFill>
                  <a:latin typeface="Calibri" panose="020F0502020204030204" pitchFamily="34" charset="0"/>
                </a:rPr>
                <a:t>ADC</a:t>
              </a:r>
              <a:r>
                <a:rPr lang="en-US" altLang="de-DE" sz="2000" b="1" dirty="0">
                  <a:solidFill>
                    <a:srgbClr val="008000"/>
                  </a:solidFill>
                  <a:latin typeface="Calibri" panose="020F0502020204030204" pitchFamily="34" charset="0"/>
                </a:rPr>
                <a:t>s</a:t>
              </a:r>
            </a:p>
          </p:txBody>
        </p:sp>
      </p:grpSp>
      <p:sp>
        <p:nvSpPr>
          <p:cNvPr id="2" name="Rechteck 1"/>
          <p:cNvSpPr/>
          <p:nvPr/>
        </p:nvSpPr>
        <p:spPr>
          <a:xfrm>
            <a:off x="5796137" y="879516"/>
            <a:ext cx="3347864" cy="35781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uppieren 4"/>
          <p:cNvGrpSpPr/>
          <p:nvPr/>
        </p:nvGrpSpPr>
        <p:grpSpPr>
          <a:xfrm>
            <a:off x="2822422" y="610887"/>
            <a:ext cx="2973715" cy="3614556"/>
            <a:chOff x="2822422" y="610887"/>
            <a:chExt cx="2973715" cy="3614556"/>
          </a:xfrm>
        </p:grpSpPr>
        <p:pic>
          <p:nvPicPr>
            <p:cNvPr id="22" name="Picture 4" descr="IMG_5606"/>
            <p:cNvPicPr>
              <a:picLocks noChangeAspect="1" noChangeArrowheads="1"/>
            </p:cNvPicPr>
            <p:nvPr/>
          </p:nvPicPr>
          <p:blipFill>
            <a:blip r:embed="rId4" cstate="print">
              <a:lum bright="-24000" contrast="18000"/>
              <a:extLst>
                <a:ext uri="{28A0092B-C50C-407E-A947-70E740481C1C}">
                  <a14:useLocalDpi xmlns:a14="http://schemas.microsoft.com/office/drawing/2010/main" val="0"/>
                </a:ext>
              </a:extLst>
            </a:blip>
            <a:srcRect/>
            <a:stretch>
              <a:fillRect/>
            </a:stretch>
          </p:blipFill>
          <p:spPr bwMode="auto">
            <a:xfrm>
              <a:off x="2896077" y="610887"/>
              <a:ext cx="2900060" cy="361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5"/>
            <p:cNvSpPr txBox="1">
              <a:spLocks noChangeArrowheads="1"/>
            </p:cNvSpPr>
            <p:nvPr/>
          </p:nvSpPr>
          <p:spPr bwMode="auto">
            <a:xfrm>
              <a:off x="3436918" y="610887"/>
              <a:ext cx="1389873" cy="314836"/>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dirty="0">
                  <a:latin typeface="Calibri" panose="020F0502020204030204" pitchFamily="34" charset="0"/>
                </a:rPr>
                <a:t>Quadrupole</a:t>
              </a:r>
            </a:p>
          </p:txBody>
        </p:sp>
        <p:sp>
          <p:nvSpPr>
            <p:cNvPr id="24" name="Text Box 6"/>
            <p:cNvSpPr txBox="1">
              <a:spLocks noChangeArrowheads="1"/>
            </p:cNvSpPr>
            <p:nvPr/>
          </p:nvSpPr>
          <p:spPr bwMode="auto">
            <a:xfrm>
              <a:off x="3436918" y="1004908"/>
              <a:ext cx="1389873" cy="314836"/>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dirty="0">
                  <a:latin typeface="Calibri" panose="020F0502020204030204" pitchFamily="34" charset="0"/>
                </a:rPr>
                <a:t>Linear </a:t>
              </a:r>
              <a:r>
                <a:rPr lang="en-US" altLang="de-DE" dirty="0" err="1">
                  <a:latin typeface="Calibri" panose="020F0502020204030204" pitchFamily="34" charset="0"/>
                </a:rPr>
                <a:t>Ampl</a:t>
              </a:r>
              <a:r>
                <a:rPr lang="en-US" altLang="de-DE" dirty="0">
                  <a:latin typeface="Calibri" panose="020F0502020204030204" pitchFamily="34" charset="0"/>
                </a:rPr>
                <a:t>. </a:t>
              </a:r>
            </a:p>
          </p:txBody>
        </p:sp>
        <p:sp>
          <p:nvSpPr>
            <p:cNvPr id="25" name="Line 7"/>
            <p:cNvSpPr>
              <a:spLocks noChangeShapeType="1"/>
            </p:cNvSpPr>
            <p:nvPr/>
          </p:nvSpPr>
          <p:spPr bwMode="auto">
            <a:xfrm>
              <a:off x="4825461" y="893041"/>
              <a:ext cx="242004" cy="22497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6" name="Line 8"/>
            <p:cNvSpPr>
              <a:spLocks noChangeShapeType="1"/>
            </p:cNvSpPr>
            <p:nvPr/>
          </p:nvSpPr>
          <p:spPr bwMode="auto">
            <a:xfrm>
              <a:off x="4523621" y="1287063"/>
              <a:ext cx="121002" cy="733352"/>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7" name="Line 9"/>
            <p:cNvSpPr>
              <a:spLocks noChangeShapeType="1"/>
            </p:cNvSpPr>
            <p:nvPr/>
          </p:nvSpPr>
          <p:spPr bwMode="auto">
            <a:xfrm flipV="1">
              <a:off x="2822422" y="2913914"/>
              <a:ext cx="844355" cy="12966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Text Box 10"/>
            <p:cNvSpPr txBox="1">
              <a:spLocks noChangeArrowheads="1"/>
            </p:cNvSpPr>
            <p:nvPr/>
          </p:nvSpPr>
          <p:spPr bwMode="auto">
            <a:xfrm rot="21204177">
              <a:off x="2869061" y="2592634"/>
              <a:ext cx="819896" cy="341072"/>
            </a:xfrm>
            <a:prstGeom prst="rect">
              <a:avLst/>
            </a:prstGeom>
            <a:solidFill>
              <a:srgbClr val="FFFFFF">
                <a:alpha val="61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dirty="0">
                  <a:solidFill>
                    <a:srgbClr val="FF0000"/>
                  </a:solidFill>
                  <a:latin typeface="Calibri" panose="020F0502020204030204" pitchFamily="34" charset="0"/>
                </a:rPr>
                <a:t>Beam</a:t>
              </a:r>
            </a:p>
          </p:txBody>
        </p:sp>
        <p:sp>
          <p:nvSpPr>
            <p:cNvPr id="29" name="Text Box 6"/>
            <p:cNvSpPr txBox="1">
              <a:spLocks noChangeArrowheads="1"/>
            </p:cNvSpPr>
            <p:nvPr/>
          </p:nvSpPr>
          <p:spPr bwMode="auto">
            <a:xfrm>
              <a:off x="2872541" y="3409188"/>
              <a:ext cx="1341860" cy="369332"/>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dirty="0">
                  <a:latin typeface="Calibri" panose="020F0502020204030204" pitchFamily="34" charset="0"/>
                </a:rPr>
                <a:t>Long cable</a:t>
              </a:r>
            </a:p>
          </p:txBody>
        </p:sp>
        <p:sp>
          <p:nvSpPr>
            <p:cNvPr id="30" name="Line 7"/>
            <p:cNvSpPr>
              <a:spLocks noChangeShapeType="1"/>
            </p:cNvSpPr>
            <p:nvPr/>
          </p:nvSpPr>
          <p:spPr bwMode="auto">
            <a:xfrm flipV="1">
              <a:off x="3563442" y="2839061"/>
              <a:ext cx="650959" cy="570125"/>
            </a:xfrm>
            <a:prstGeom prst="line">
              <a:avLst/>
            </a:prstGeom>
            <a:noFill/>
            <a:ln w="47625">
              <a:solidFill>
                <a:srgbClr val="3399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31" name="Geschweifte Klammer links 30"/>
          <p:cNvSpPr/>
          <p:nvPr/>
        </p:nvSpPr>
        <p:spPr bwMode="auto">
          <a:xfrm>
            <a:off x="2403603" y="4634172"/>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32" name="Geschweifte Klammer links 31"/>
          <p:cNvSpPr/>
          <p:nvPr/>
        </p:nvSpPr>
        <p:spPr bwMode="auto">
          <a:xfrm>
            <a:off x="2822422" y="5262563"/>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559260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2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225" grpId="0"/>
      <p:bldP spid="2" grpId="0" animBg="1"/>
      <p:bldP spid="3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255588" y="3067679"/>
            <a:ext cx="3563177" cy="242014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7420" name="Text Box 12"/>
              <p:cNvSpPr txBox="1">
                <a:spLocks noChangeArrowheads="1"/>
              </p:cNvSpPr>
              <p:nvPr/>
            </p:nvSpPr>
            <p:spPr bwMode="auto">
              <a:xfrm>
                <a:off x="107950" y="763517"/>
                <a:ext cx="7560394" cy="2018822"/>
              </a:xfrm>
              <a:prstGeom prst="rect">
                <a:avLst/>
              </a:prstGeom>
              <a:noFill/>
              <a:ln>
                <a:noFill/>
              </a:ln>
              <a:effectLst/>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rPr>
                  <a:t>Ideal 2-dim model</a:t>
                </a:r>
                <a:r>
                  <a:rPr lang="en-US" altLang="de-DE" dirty="0">
                    <a:solidFill>
                      <a:srgbClr val="0000FF"/>
                    </a:solidFill>
                    <a:latin typeface="Calibri" panose="020F0502020204030204" pitchFamily="34" charset="0"/>
                  </a:rPr>
                  <a:t>: Non-linear behavior and </a:t>
                </a:r>
                <a:r>
                  <a:rPr lang="en-US" altLang="de-DE" dirty="0" err="1">
                    <a:solidFill>
                      <a:srgbClr val="0000FF"/>
                    </a:solidFill>
                    <a:latin typeface="Calibri" panose="020F0502020204030204" pitchFamily="34" charset="0"/>
                  </a:rPr>
                  <a:t>hor</a:t>
                </a:r>
                <a:r>
                  <a:rPr lang="en-US" altLang="de-DE" dirty="0">
                    <a:solidFill>
                      <a:srgbClr val="0000FF"/>
                    </a:solidFill>
                    <a:latin typeface="Calibri" panose="020F0502020204030204" pitchFamily="34" charset="0"/>
                  </a:rPr>
                  <a:t>-vert coupling: </a:t>
                </a:r>
              </a:p>
              <a:p>
                <a:pPr algn="l" eaLnBrk="1" hangingPunct="1">
                  <a:spcBef>
                    <a:spcPts val="500"/>
                  </a:spcBef>
                </a:pPr>
                <a:r>
                  <a:rPr lang="en-US" altLang="de-DE" dirty="0">
                    <a:solidFill>
                      <a:schemeClr val="tx1"/>
                    </a:solidFill>
                    <a:latin typeface="Calibri" panose="020F0502020204030204" pitchFamily="34" charset="0"/>
                  </a:rPr>
                  <a:t>Sensitivity</a:t>
                </a:r>
                <a:r>
                  <a:rPr lang="en-US" altLang="de-DE" b="1" i="1" dirty="0">
                    <a:solidFill>
                      <a:schemeClr val="tx1"/>
                    </a:solidFill>
                    <a:latin typeface="Calibri" panose="020F0502020204030204" pitchFamily="34" charset="0"/>
                  </a:rPr>
                  <a:t> S</a:t>
                </a:r>
                <a:r>
                  <a:rPr lang="en-US" altLang="de-DE" dirty="0">
                    <a:solidFill>
                      <a:schemeClr val="tx1"/>
                    </a:solidFill>
                    <a:latin typeface="Calibri" panose="020F0502020204030204" pitchFamily="34" charset="0"/>
                  </a:rPr>
                  <a:t> converts signal to position </a:t>
                </a:r>
                <a14:m>
                  <m:oMath xmlns:m="http://schemas.openxmlformats.org/officeDocument/2006/math">
                    <m:r>
                      <a:rPr lang="de-DE" altLang="de-DE" sz="2200" b="0" i="1" smtClean="0">
                        <a:solidFill>
                          <a:schemeClr val="tx1"/>
                        </a:solidFill>
                        <a:latin typeface="Cambria Math"/>
                      </a:rPr>
                      <m:t>𝑥</m:t>
                    </m:r>
                    <m:r>
                      <a:rPr lang="de-DE" altLang="de-DE" sz="2200" b="0" i="1" smtClean="0">
                        <a:solidFill>
                          <a:schemeClr val="tx1"/>
                        </a:solidFill>
                        <a:latin typeface="Cambria Math"/>
                      </a:rPr>
                      <m:t>=</m:t>
                    </m:r>
                    <m:f>
                      <m:fPr>
                        <m:ctrlPr>
                          <a:rPr lang="de-DE" altLang="de-DE" sz="2200" b="0" i="1" smtClean="0">
                            <a:solidFill>
                              <a:schemeClr val="tx1"/>
                            </a:solidFill>
                            <a:latin typeface="Cambria Math" panose="02040503050406030204" pitchFamily="18" charset="0"/>
                          </a:rPr>
                        </m:ctrlPr>
                      </m:fPr>
                      <m:num>
                        <m:r>
                          <a:rPr lang="de-DE" altLang="de-DE" sz="2200" b="0" i="1" smtClean="0">
                            <a:solidFill>
                              <a:schemeClr val="tx1"/>
                            </a:solidFill>
                            <a:latin typeface="Cambria Math"/>
                          </a:rPr>
                          <m:t>1</m:t>
                        </m:r>
                      </m:num>
                      <m:den>
                        <m:r>
                          <a:rPr lang="de-DE" altLang="de-DE" sz="2200" b="0" i="1" smtClean="0">
                            <a:solidFill>
                              <a:schemeClr val="tx1"/>
                            </a:solidFill>
                            <a:latin typeface="Cambria Math"/>
                          </a:rPr>
                          <m:t>𝑆</m:t>
                        </m:r>
                      </m:den>
                    </m:f>
                    <m:r>
                      <a:rPr lang="de-DE" altLang="de-DE" sz="2200" b="0" i="1" smtClean="0">
                        <a:solidFill>
                          <a:schemeClr val="tx1"/>
                        </a:solidFill>
                        <a:latin typeface="Cambria Math"/>
                        <a:ea typeface="Cambria Math"/>
                      </a:rPr>
                      <m:t>∙</m:t>
                    </m:r>
                    <m:f>
                      <m:fPr>
                        <m:ctrlPr>
                          <a:rPr lang="de-DE" altLang="de-DE" sz="2200" b="0" i="1" smtClean="0">
                            <a:solidFill>
                              <a:schemeClr val="tx1"/>
                            </a:solidFill>
                            <a:latin typeface="Cambria Math" panose="02040503050406030204" pitchFamily="18" charset="0"/>
                            <a:ea typeface="Cambria Math"/>
                          </a:rPr>
                        </m:ctrlPr>
                      </m:fPr>
                      <m:num>
                        <m:r>
                          <m:rPr>
                            <m:sty m:val="p"/>
                          </m:rPr>
                          <a:rPr lang="el-GR" altLang="de-DE" sz="2200" b="0" i="1" smtClean="0">
                            <a:solidFill>
                              <a:schemeClr val="tx1"/>
                            </a:solidFill>
                            <a:latin typeface="Cambria Math"/>
                            <a:ea typeface="Cambria Math"/>
                          </a:rPr>
                          <m:t>Δ</m:t>
                        </m:r>
                        <m:r>
                          <a:rPr lang="de-DE" altLang="de-DE" sz="2200" b="0" i="1" smtClean="0">
                            <a:solidFill>
                              <a:schemeClr val="tx1"/>
                            </a:solidFill>
                            <a:latin typeface="Cambria Math"/>
                            <a:ea typeface="Cambria Math"/>
                          </a:rPr>
                          <m:t>𝑈</m:t>
                        </m:r>
                      </m:num>
                      <m:den>
                        <m:r>
                          <m:rPr>
                            <m:sty m:val="p"/>
                          </m:rPr>
                          <a:rPr lang="el-GR" altLang="de-DE" sz="2200" b="0" i="1" smtClean="0">
                            <a:solidFill>
                              <a:schemeClr val="tx1"/>
                            </a:solidFill>
                            <a:latin typeface="Cambria Math"/>
                            <a:ea typeface="Cambria Math"/>
                          </a:rPr>
                          <m:t>Σ</m:t>
                        </m:r>
                        <m:r>
                          <a:rPr lang="de-DE" altLang="de-DE" sz="2200" b="0" i="1" smtClean="0">
                            <a:solidFill>
                              <a:schemeClr val="tx1"/>
                            </a:solidFill>
                            <a:latin typeface="Cambria Math"/>
                            <a:ea typeface="Cambria Math"/>
                          </a:rPr>
                          <m:t>𝑈</m:t>
                        </m:r>
                      </m:den>
                    </m:f>
                    <m:r>
                      <a:rPr lang="de-DE" altLang="de-DE" sz="2200" b="0" i="1" smtClean="0">
                        <a:solidFill>
                          <a:schemeClr val="tx1"/>
                        </a:solidFill>
                        <a:latin typeface="Cambria Math"/>
                      </a:rPr>
                      <m:t> </m:t>
                    </m:r>
                  </m:oMath>
                </a14:m>
                <a:r>
                  <a:rPr lang="en-US" altLang="de-DE" sz="2200" i="1" dirty="0">
                    <a:solidFill>
                      <a:schemeClr val="tx1"/>
                    </a:solidFill>
                    <a:latin typeface="Calibri" panose="020F0502020204030204" pitchFamily="34" charset="0"/>
                  </a:rPr>
                  <a:t> </a:t>
                </a:r>
              </a:p>
              <a:p>
                <a:pPr algn="l" eaLnBrk="1" hangingPunct="1">
                  <a:spcBef>
                    <a:spcPts val="400"/>
                  </a:spcBef>
                </a:pPr>
                <a:r>
                  <a:rPr lang="de-DE" altLang="de-DE" dirty="0">
                    <a:solidFill>
                      <a:schemeClr val="tx1"/>
                    </a:solidFill>
                    <a:latin typeface="Calibri" panose="020F0502020204030204" pitchFamily="34" charset="0"/>
                    <a:cs typeface="Times New Roman" pitchFamily="18" charset="0"/>
                  </a:rPr>
                  <a:t>with </a:t>
                </a:r>
                <a:r>
                  <a:rPr lang="de-DE" altLang="de-DE" i="1" dirty="0">
                    <a:solidFill>
                      <a:schemeClr val="tx1"/>
                    </a:solidFill>
                    <a:latin typeface="Calibri" panose="020F0502020204030204" pitchFamily="34" charset="0"/>
                    <a:cs typeface="Times New Roman" pitchFamily="18" charset="0"/>
                  </a:rPr>
                  <a:t>S</a:t>
                </a:r>
                <a:r>
                  <a:rPr lang="de-DE" altLang="de-DE" dirty="0">
                    <a:solidFill>
                      <a:schemeClr val="tx1"/>
                    </a:solidFill>
                    <a:latin typeface="Calibri" panose="020F0502020204030204" pitchFamily="34" charset="0"/>
                    <a:cs typeface="Times New Roman" pitchFamily="18" charset="0"/>
                  </a:rPr>
                  <a:t> = [%/mm] </a:t>
                </a:r>
                <a:r>
                  <a:rPr lang="de-DE" altLang="de-DE" dirty="0" err="1">
                    <a:solidFill>
                      <a:schemeClr val="tx1"/>
                    </a:solidFill>
                    <a:latin typeface="Calibri" panose="020F0502020204030204" pitchFamily="34" charset="0"/>
                    <a:cs typeface="Times New Roman" pitchFamily="18" charset="0"/>
                  </a:rPr>
                  <a:t>or</a:t>
                </a:r>
                <a:r>
                  <a:rPr lang="de-DE" altLang="de-DE" dirty="0">
                    <a:solidFill>
                      <a:schemeClr val="tx1"/>
                    </a:solidFill>
                    <a:latin typeface="Calibri" panose="020F0502020204030204" pitchFamily="34" charset="0"/>
                    <a:cs typeface="Times New Roman" pitchFamily="18" charset="0"/>
                  </a:rPr>
                  <a:t> [dB/mm]</a:t>
                </a:r>
              </a:p>
              <a:p>
                <a:pPr algn="l" eaLnBrk="1" hangingPunct="1">
                  <a:spcBef>
                    <a:spcPts val="0"/>
                  </a:spcBef>
                </a:pPr>
                <a:r>
                  <a:rPr lang="en-US" altLang="de-DE" dirty="0">
                    <a:solidFill>
                      <a:schemeClr val="tx1"/>
                    </a:solidFill>
                    <a:latin typeface="Calibri" panose="020F0502020204030204" pitchFamily="34" charset="0"/>
                    <a:cs typeface="Times New Roman" pitchFamily="18" charset="0"/>
                  </a:rPr>
                  <a:t>i.e</a:t>
                </a:r>
                <a:r>
                  <a:rPr lang="en-US" altLang="de-DE" sz="1600" dirty="0">
                    <a:solidFill>
                      <a:schemeClr val="tx1"/>
                    </a:solidFill>
                    <a:latin typeface="Calibri" panose="020F0502020204030204" pitchFamily="34" charset="0"/>
                    <a:cs typeface="Times New Roman" pitchFamily="18" charset="0"/>
                  </a:rPr>
                  <a:t>. </a:t>
                </a:r>
                <a:r>
                  <a:rPr lang="en-US" altLang="de-DE" sz="1600" b="1" i="1" dirty="0">
                    <a:solidFill>
                      <a:schemeClr val="tx1"/>
                    </a:solidFill>
                    <a:latin typeface="Calibri" panose="020F0502020204030204" pitchFamily="34" charset="0"/>
                    <a:cs typeface="Times New Roman" pitchFamily="18" charset="0"/>
                  </a:rPr>
                  <a:t>S</a:t>
                </a:r>
                <a:r>
                  <a:rPr lang="en-US" altLang="de-DE" sz="1600" dirty="0">
                    <a:solidFill>
                      <a:schemeClr val="tx1"/>
                    </a:solidFill>
                    <a:latin typeface="Calibri" panose="020F0502020204030204" pitchFamily="34" charset="0"/>
                    <a:cs typeface="Times New Roman" pitchFamily="18" charset="0"/>
                  </a:rPr>
                  <a:t> is the derivative of the curve </a:t>
                </a:r>
                <a14:m>
                  <m:oMath xmlns:m="http://schemas.openxmlformats.org/officeDocument/2006/math">
                    <m:sSub>
                      <m:sSubPr>
                        <m:ctrlPr>
                          <a:rPr lang="de-DE" altLang="de-DE" sz="1600" b="0" i="1" smtClean="0">
                            <a:solidFill>
                              <a:schemeClr val="tx1"/>
                            </a:solidFill>
                            <a:latin typeface="Cambria Math" panose="02040503050406030204" pitchFamily="18" charset="0"/>
                            <a:cs typeface="Times New Roman" pitchFamily="18" charset="0"/>
                          </a:rPr>
                        </m:ctrlPr>
                      </m:sSubPr>
                      <m:e>
                        <m:r>
                          <a:rPr lang="de-DE" altLang="de-DE" sz="1600" b="0" i="1" smtClean="0">
                            <a:solidFill>
                              <a:schemeClr val="tx1"/>
                            </a:solidFill>
                            <a:latin typeface="Cambria Math"/>
                            <a:cs typeface="Times New Roman" pitchFamily="18" charset="0"/>
                          </a:rPr>
                          <m:t>𝑆</m:t>
                        </m:r>
                      </m:e>
                      <m:sub>
                        <m:r>
                          <a:rPr lang="de-DE" altLang="de-DE" sz="1600" b="0" i="1" smtClean="0">
                            <a:solidFill>
                              <a:schemeClr val="tx1"/>
                            </a:solidFill>
                            <a:latin typeface="Cambria Math"/>
                            <a:cs typeface="Times New Roman" pitchFamily="18" charset="0"/>
                          </a:rPr>
                          <m:t>𝑥</m:t>
                        </m:r>
                      </m:sub>
                    </m:sSub>
                    <m:r>
                      <a:rPr lang="de-DE" altLang="de-DE" sz="1600" b="0" i="1" smtClean="0">
                        <a:solidFill>
                          <a:schemeClr val="tx1"/>
                        </a:solidFill>
                        <a:latin typeface="Cambria Math"/>
                        <a:cs typeface="Times New Roman" pitchFamily="18" charset="0"/>
                      </a:rPr>
                      <m:t>=</m:t>
                    </m:r>
                    <m:f>
                      <m:fPr>
                        <m:ctrlPr>
                          <a:rPr lang="de-DE" altLang="de-DE" sz="1600" b="0" i="1" smtClean="0">
                            <a:solidFill>
                              <a:schemeClr val="tx1"/>
                            </a:solidFill>
                            <a:latin typeface="Cambria Math" panose="02040503050406030204" pitchFamily="18" charset="0"/>
                            <a:cs typeface="Times New Roman" pitchFamily="18" charset="0"/>
                          </a:rPr>
                        </m:ctrlPr>
                      </m:fPr>
                      <m:num>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m:t>
                        </m:r>
                        <m:f>
                          <m:fPr>
                            <m:ctrlPr>
                              <a:rPr lang="de-DE" altLang="de-DE" sz="1600" b="0" i="1" smtClean="0">
                                <a:solidFill>
                                  <a:schemeClr val="tx1"/>
                                </a:solidFill>
                                <a:latin typeface="Cambria Math" panose="02040503050406030204" pitchFamily="18" charset="0"/>
                                <a:ea typeface="Cambria Math"/>
                                <a:cs typeface="Times New Roman" pitchFamily="18" charset="0"/>
                              </a:rPr>
                            </m:ctrlPr>
                          </m:fPr>
                          <m:num>
                            <m:r>
                              <m:rPr>
                                <m:sty m:val="p"/>
                              </m:rPr>
                              <a:rPr lang="el-GR" altLang="de-DE" sz="1600" b="0" i="1" smtClean="0">
                                <a:solidFill>
                                  <a:schemeClr val="tx1"/>
                                </a:solidFill>
                                <a:latin typeface="Cambria Math"/>
                                <a:ea typeface="Cambria Math"/>
                                <a:cs typeface="Times New Roman" pitchFamily="18" charset="0"/>
                              </a:rPr>
                              <m:t>Δ</m:t>
                            </m:r>
                            <m:r>
                              <a:rPr lang="de-DE" altLang="de-DE" sz="1600" b="0" i="1" smtClean="0">
                                <a:solidFill>
                                  <a:schemeClr val="tx1"/>
                                </a:solidFill>
                                <a:latin typeface="Cambria Math"/>
                                <a:ea typeface="Cambria Math"/>
                                <a:cs typeface="Times New Roman" pitchFamily="18" charset="0"/>
                              </a:rPr>
                              <m:t>𝑈</m:t>
                            </m:r>
                          </m:num>
                          <m:den>
                            <m:r>
                              <m:rPr>
                                <m:sty m:val="p"/>
                              </m:rPr>
                              <a:rPr lang="el-GR" altLang="de-DE" sz="1600" i="1">
                                <a:solidFill>
                                  <a:schemeClr val="tx1"/>
                                </a:solidFill>
                                <a:latin typeface="Cambria Math"/>
                                <a:ea typeface="Cambria Math"/>
                                <a:cs typeface="Times New Roman" pitchFamily="18" charset="0"/>
                              </a:rPr>
                              <m:t>Σ</m:t>
                            </m:r>
                            <m:r>
                              <a:rPr lang="de-DE" altLang="de-DE" sz="1600" b="0" i="1" smtClean="0">
                                <a:solidFill>
                                  <a:schemeClr val="tx1"/>
                                </a:solidFill>
                                <a:latin typeface="Cambria Math"/>
                                <a:ea typeface="Cambria Math"/>
                                <a:cs typeface="Times New Roman" pitchFamily="18" charset="0"/>
                              </a:rPr>
                              <m:t>𝑈</m:t>
                            </m:r>
                          </m:den>
                        </m:f>
                        <m:r>
                          <a:rPr lang="de-DE" altLang="de-DE" sz="1600" b="0" i="1" smtClean="0">
                            <a:solidFill>
                              <a:schemeClr val="tx1"/>
                            </a:solidFill>
                            <a:latin typeface="Cambria Math"/>
                            <a:ea typeface="Cambria Math"/>
                            <a:cs typeface="Times New Roman" pitchFamily="18" charset="0"/>
                          </a:rPr>
                          <m:t>)</m:t>
                        </m:r>
                      </m:num>
                      <m:den>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𝑥</m:t>
                        </m:r>
                      </m:den>
                    </m:f>
                  </m:oMath>
                </a14:m>
                <a:r>
                  <a:rPr lang="en-US" altLang="de-DE" sz="1600" i="1" dirty="0">
                    <a:solidFill>
                      <a:schemeClr val="tx1"/>
                    </a:solidFill>
                    <a:latin typeface="Calibri" panose="020F0502020204030204" pitchFamily="34" charset="0"/>
                    <a:cs typeface="Times New Roman" pitchFamily="18" charset="0"/>
                  </a:rPr>
                  <a:t> , </a:t>
                </a:r>
                <a:r>
                  <a:rPr lang="en-US" altLang="de-DE" sz="1600" dirty="0">
                    <a:solidFill>
                      <a:schemeClr val="tx1"/>
                    </a:solidFill>
                    <a:latin typeface="Calibri" panose="020F0502020204030204" pitchFamily="34" charset="0"/>
                  </a:rPr>
                  <a:t>here </a:t>
                </a:r>
                <a:r>
                  <a:rPr lang="en-US" altLang="de-DE" sz="1600" i="1" dirty="0" err="1">
                    <a:solidFill>
                      <a:schemeClr val="tx1"/>
                    </a:solidFill>
                    <a:latin typeface="Calibri" panose="020F0502020204030204" pitchFamily="34" charset="0"/>
                  </a:rPr>
                  <a:t>S</a:t>
                </a:r>
                <a:r>
                  <a:rPr lang="en-US" altLang="de-DE" sz="1600" i="1" baseline="-25000" dirty="0" err="1">
                    <a:solidFill>
                      <a:schemeClr val="tx1"/>
                    </a:solidFill>
                    <a:latin typeface="Calibri" panose="020F0502020204030204" pitchFamily="34" charset="0"/>
                  </a:rPr>
                  <a:t>x</a:t>
                </a:r>
                <a:r>
                  <a:rPr lang="en-US" altLang="de-DE" sz="1600" i="1" baseline="-25000" dirty="0">
                    <a:solidFill>
                      <a:schemeClr val="tx1"/>
                    </a:solidFill>
                    <a:latin typeface="Calibri" panose="020F0502020204030204" pitchFamily="34" charset="0"/>
                  </a:rPr>
                  <a:t> </a:t>
                </a:r>
                <a:r>
                  <a:rPr lang="en-US" altLang="de-DE" sz="1600" i="1" dirty="0">
                    <a:solidFill>
                      <a:schemeClr val="tx1"/>
                    </a:solidFill>
                    <a:latin typeface="Calibri" panose="020F0502020204030204" pitchFamily="34" charset="0"/>
                  </a:rPr>
                  <a:t>= </a:t>
                </a:r>
                <a:r>
                  <a:rPr lang="en-US" altLang="de-DE" sz="1600" i="1" dirty="0" err="1">
                    <a:solidFill>
                      <a:schemeClr val="tx1"/>
                    </a:solidFill>
                    <a:latin typeface="Calibri" panose="020F0502020204030204" pitchFamily="34" charset="0"/>
                  </a:rPr>
                  <a:t>S</a:t>
                </a:r>
                <a:r>
                  <a:rPr lang="en-US" altLang="de-DE" sz="1600" i="1" baseline="-25000" dirty="0" err="1">
                    <a:solidFill>
                      <a:schemeClr val="tx1"/>
                    </a:solidFill>
                    <a:latin typeface="Calibri" panose="020F0502020204030204" pitchFamily="34" charset="0"/>
                  </a:rPr>
                  <a:t>x</a:t>
                </a:r>
                <a:r>
                  <a:rPr lang="en-US" altLang="de-DE" sz="1600" i="1" dirty="0">
                    <a:solidFill>
                      <a:schemeClr val="tx1"/>
                    </a:solidFill>
                    <a:latin typeface="Calibri" panose="020F0502020204030204" pitchFamily="34" charset="0"/>
                  </a:rPr>
                  <a:t>(x, y)</a:t>
                </a:r>
                <a:r>
                  <a:rPr lang="en-US" altLang="de-DE" sz="1600" dirty="0">
                    <a:solidFill>
                      <a:schemeClr val="tx1"/>
                    </a:solidFill>
                    <a:latin typeface="Calibri" panose="020F0502020204030204" pitchFamily="34" charset="0"/>
                  </a:rPr>
                  <a:t> i.e. non-linear.</a:t>
                </a:r>
              </a:p>
              <a:p>
                <a:pPr algn="l" eaLnBrk="1" hangingPunct="1">
                  <a:lnSpc>
                    <a:spcPct val="60000"/>
                  </a:lnSpc>
                </a:pPr>
                <a:r>
                  <a:rPr lang="en-US" altLang="de-DE" i="1" dirty="0">
                    <a:solidFill>
                      <a:schemeClr val="tx1"/>
                    </a:solidFill>
                    <a:latin typeface="Calibri" panose="020F0502020204030204" pitchFamily="34" charset="0"/>
                    <a:cs typeface="Times New Roman" pitchFamily="18" charset="0"/>
                  </a:rPr>
                  <a:t>For this example</a:t>
                </a:r>
                <a:r>
                  <a:rPr lang="de-DE" altLang="de-DE" i="1" dirty="0">
                    <a:solidFill>
                      <a:schemeClr val="tx1"/>
                    </a:solidFill>
                    <a:latin typeface="Calibri" panose="020F0502020204030204" pitchFamily="34" charset="0"/>
                    <a:cs typeface="Times New Roman" pitchFamily="18" charset="0"/>
                  </a:rPr>
                  <a:t>:</a:t>
                </a:r>
                <a:r>
                  <a:rPr lang="de-DE" altLang="de-DE" dirty="0">
                    <a:solidFill>
                      <a:schemeClr val="tx1"/>
                    </a:solidFill>
                    <a:latin typeface="Calibri" panose="020F0502020204030204" pitchFamily="34" charset="0"/>
                    <a:cs typeface="Times New Roman" pitchFamily="18" charset="0"/>
                  </a:rPr>
                  <a:t> </a:t>
                </a:r>
                <a:r>
                  <a:rPr lang="en-US" altLang="de-DE" dirty="0">
                    <a:solidFill>
                      <a:schemeClr val="tx1"/>
                    </a:solidFill>
                    <a:latin typeface="Calibri" panose="020F0502020204030204" pitchFamily="34" charset="0"/>
                    <a:cs typeface="Times New Roman" pitchFamily="18" charset="0"/>
                  </a:rPr>
                  <a:t>central part</a:t>
                </a:r>
                <a:r>
                  <a:rPr lang="de-DE" altLang="de-DE" dirty="0">
                    <a:solidFill>
                      <a:schemeClr val="tx1"/>
                    </a:solidFill>
                    <a:latin typeface="Calibri" panose="020F0502020204030204" pitchFamily="34" charset="0"/>
                    <a:cs typeface="Times New Roman" pitchFamily="18" charset="0"/>
                  </a:rPr>
                  <a:t> </a:t>
                </a:r>
                <a:r>
                  <a:rPr lang="de-DE" altLang="de-DE" i="1" dirty="0">
                    <a:solidFill>
                      <a:schemeClr val="tx1"/>
                    </a:solidFill>
                    <a:latin typeface="Calibri" panose="020F0502020204030204" pitchFamily="34" charset="0"/>
                    <a:cs typeface="Times New Roman" pitchFamily="18" charset="0"/>
                  </a:rPr>
                  <a:t>S=</a:t>
                </a:r>
                <a:r>
                  <a:rPr lang="de-DE" altLang="de-DE" dirty="0">
                    <a:solidFill>
                      <a:schemeClr val="tx1"/>
                    </a:solidFill>
                    <a:latin typeface="Calibri" panose="020F0502020204030204" pitchFamily="34" charset="0"/>
                    <a:cs typeface="Times New Roman" pitchFamily="18" charset="0"/>
                  </a:rPr>
                  <a:t>7.4%/mm </a:t>
                </a:r>
                <a:r>
                  <a:rPr lang="de-DE" altLang="de-DE" dirty="0">
                    <a:solidFill>
                      <a:schemeClr val="tx1"/>
                    </a:solidFill>
                    <a:latin typeface="Calibri" panose="020F0502020204030204" pitchFamily="34" charset="0"/>
                    <a:cs typeface="Times New Roman" pitchFamily="18" charset="0"/>
                    <a:sym typeface="Symbol" pitchFamily="18" charset="2"/>
                  </a:rPr>
                  <a:t> </a:t>
                </a:r>
                <a:r>
                  <a:rPr lang="de-DE" altLang="de-DE" i="1" dirty="0">
                    <a:solidFill>
                      <a:schemeClr val="tx1"/>
                    </a:solidFill>
                    <a:latin typeface="Calibri" panose="020F0502020204030204" pitchFamily="34" charset="0"/>
                    <a:cs typeface="Times New Roman" pitchFamily="18" charset="0"/>
                    <a:sym typeface="Symbol" pitchFamily="18" charset="2"/>
                  </a:rPr>
                  <a:t>k=1/S=</a:t>
                </a:r>
                <a:r>
                  <a:rPr lang="de-DE" altLang="de-DE" dirty="0">
                    <a:solidFill>
                      <a:schemeClr val="tx1"/>
                    </a:solidFill>
                    <a:latin typeface="Calibri" panose="020F0502020204030204" pitchFamily="34" charset="0"/>
                    <a:cs typeface="Times New Roman" pitchFamily="18" charset="0"/>
                    <a:sym typeface="Symbol" pitchFamily="18" charset="2"/>
                  </a:rPr>
                  <a:t>14mm</a:t>
                </a:r>
              </a:p>
            </p:txBody>
          </p:sp>
        </mc:Choice>
        <mc:Fallback xmlns="">
          <p:sp>
            <p:nvSpPr>
              <p:cNvPr id="17420" name="Text Box 12"/>
              <p:cNvSpPr txBox="1">
                <a:spLocks noRot="1" noChangeAspect="1" noMove="1" noResize="1" noEditPoints="1" noAdjustHandles="1" noChangeArrowheads="1" noChangeShapeType="1" noTextEdit="1"/>
              </p:cNvSpPr>
              <p:nvPr/>
            </p:nvSpPr>
            <p:spPr bwMode="auto">
              <a:xfrm>
                <a:off x="107950" y="763517"/>
                <a:ext cx="7560394" cy="2018822"/>
              </a:xfrm>
              <a:prstGeom prst="rect">
                <a:avLst/>
              </a:prstGeom>
              <a:blipFill>
                <a:blip r:embed="rId4"/>
                <a:stretch>
                  <a:fillRect l="-726" t="-1511" b="-483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grpSp>
        <p:nvGrpSpPr>
          <p:cNvPr id="2" name="Gruppieren 1"/>
          <p:cNvGrpSpPr/>
          <p:nvPr/>
        </p:nvGrpSpPr>
        <p:grpSpPr>
          <a:xfrm>
            <a:off x="4161679" y="2928202"/>
            <a:ext cx="4804521" cy="2644982"/>
            <a:chOff x="4385944" y="2670175"/>
            <a:chExt cx="4285090" cy="2359025"/>
          </a:xfrm>
        </p:grpSpPr>
        <p:pic>
          <p:nvPicPr>
            <p:cNvPr id="17412" name="Picture 3" descr="Model2D"/>
            <p:cNvPicPr>
              <a:picLocks noChangeAspect="1" noChangeArrowheads="1"/>
            </p:cNvPicPr>
            <p:nvPr/>
          </p:nvPicPr>
          <p:blipFill rotWithShape="1">
            <a:blip r:embed="rId5">
              <a:lum bright="-18000" contrast="36000"/>
              <a:extLst>
                <a:ext uri="{28A0092B-C50C-407E-A947-70E740481C1C}">
                  <a14:useLocalDpi xmlns:a14="http://schemas.microsoft.com/office/drawing/2010/main" val="0"/>
                </a:ext>
              </a:extLst>
            </a:blip>
            <a:srcRect t="6667" r="4051" b="7473"/>
            <a:stretch/>
          </p:blipFill>
          <p:spPr bwMode="auto">
            <a:xfrm>
              <a:off x="4385944" y="2670175"/>
              <a:ext cx="3065781"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8"/>
            <p:cNvSpPr txBox="1">
              <a:spLocks noChangeArrowheads="1"/>
            </p:cNvSpPr>
            <p:nvPr/>
          </p:nvSpPr>
          <p:spPr bwMode="auto">
            <a:xfrm>
              <a:off x="4716512" y="2708920"/>
              <a:ext cx="863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cs typeface="Arial" panose="020B0604020202020204" pitchFamily="34" charset="0"/>
                </a:rPr>
                <a:t>button</a:t>
              </a:r>
            </a:p>
          </p:txBody>
        </p:sp>
        <p:sp>
          <p:nvSpPr>
            <p:cNvPr id="17417" name="Line 9"/>
            <p:cNvSpPr>
              <a:spLocks noChangeShapeType="1"/>
            </p:cNvSpPr>
            <p:nvPr/>
          </p:nvSpPr>
          <p:spPr bwMode="auto">
            <a:xfrm>
              <a:off x="5135563" y="3078798"/>
              <a:ext cx="0" cy="397826"/>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17419" name="Line 11"/>
            <p:cNvSpPr>
              <a:spLocks noChangeShapeType="1"/>
            </p:cNvSpPr>
            <p:nvPr/>
          </p:nvSpPr>
          <p:spPr bwMode="auto">
            <a:xfrm>
              <a:off x="5399930" y="2892276"/>
              <a:ext cx="324197"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17421" name="Text Box 13"/>
            <p:cNvSpPr txBox="1">
              <a:spLocks noChangeArrowheads="1"/>
            </p:cNvSpPr>
            <p:nvPr/>
          </p:nvSpPr>
          <p:spPr bwMode="auto">
            <a:xfrm>
              <a:off x="6725741" y="4119463"/>
              <a:ext cx="1945293" cy="56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solidFill>
                    <a:srgbClr val="FF0000"/>
                  </a:solidFill>
                  <a:latin typeface="Calibri" panose="020F0502020204030204" pitchFamily="34" charset="0"/>
                  <a:cs typeface="Times New Roman" pitchFamily="18" charset="0"/>
                  <a:sym typeface="Wingdings" pitchFamily="2" charset="2"/>
                </a:rPr>
                <a:t> </a:t>
              </a:r>
              <a:r>
                <a:rPr lang="en-US" altLang="de-DE" sz="1500" dirty="0">
                  <a:latin typeface="Calibri" panose="020F0502020204030204" pitchFamily="34" charset="0"/>
                </a:rPr>
                <a:t>real position</a:t>
              </a:r>
            </a:p>
            <a:p>
              <a:pPr algn="l">
                <a:lnSpc>
                  <a:spcPct val="10000"/>
                </a:lnSpc>
              </a:pPr>
              <a:r>
                <a:rPr lang="en-US" altLang="de-DE" sz="1500" dirty="0">
                  <a:latin typeface="Calibri" panose="020F0502020204030204" pitchFamily="34" charset="0"/>
                </a:rPr>
                <a:t> </a:t>
              </a:r>
              <a:r>
                <a:rPr lang="en-US" altLang="de-DE" sz="2000" dirty="0">
                  <a:latin typeface="Calibri" panose="020F0502020204030204" pitchFamily="34" charset="0"/>
                </a:rPr>
                <a:t>•</a:t>
              </a:r>
              <a:r>
                <a:rPr lang="en-US" altLang="de-DE" sz="1500" dirty="0">
                  <a:latin typeface="Calibri" panose="020F0502020204030204" pitchFamily="34" charset="0"/>
                </a:rPr>
                <a:t> measured position </a:t>
              </a:r>
            </a:p>
          </p:txBody>
        </p:sp>
      </p:grpSp>
      <p:sp>
        <p:nvSpPr>
          <p:cNvPr id="17422" name="Text Box 14"/>
          <p:cNvSpPr txBox="1">
            <a:spLocks noChangeArrowheads="1"/>
          </p:cNvSpPr>
          <p:nvPr/>
        </p:nvSpPr>
        <p:spPr bwMode="auto">
          <a:xfrm>
            <a:off x="4932040" y="2744846"/>
            <a:ext cx="2338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Arial" panose="020B0604020202020204" pitchFamily="34" charset="0"/>
              </a:rPr>
              <a:t>Position Map</a:t>
            </a:r>
          </a:p>
        </p:txBody>
      </p:sp>
      <p:sp>
        <p:nvSpPr>
          <p:cNvPr id="17423" name="Text Box 15"/>
          <p:cNvSpPr txBox="1">
            <a:spLocks noChangeArrowheads="1"/>
          </p:cNvSpPr>
          <p:nvPr/>
        </p:nvSpPr>
        <p:spPr bwMode="auto">
          <a:xfrm>
            <a:off x="1187624" y="2744845"/>
            <a:ext cx="2338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Arial" panose="020B0604020202020204" pitchFamily="34" charset="0"/>
              </a:rPr>
              <a:t>Horizontal plane</a:t>
            </a:r>
          </a:p>
        </p:txBody>
      </p:sp>
      <p:sp>
        <p:nvSpPr>
          <p:cNvPr id="1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2-dim Model for a Button BPM </a:t>
            </a:r>
          </a:p>
        </p:txBody>
      </p:sp>
      <p:grpSp>
        <p:nvGrpSpPr>
          <p:cNvPr id="14" name="Gruppieren 13"/>
          <p:cNvGrpSpPr/>
          <p:nvPr/>
        </p:nvGrpSpPr>
        <p:grpSpPr>
          <a:xfrm>
            <a:off x="6120000" y="720000"/>
            <a:ext cx="2696650" cy="2181498"/>
            <a:chOff x="6693886" y="2882957"/>
            <a:chExt cx="2696650" cy="2181498"/>
          </a:xfrm>
        </p:grpSpPr>
        <p:sp>
          <p:nvSpPr>
            <p:cNvPr id="15" name="Bogen 14"/>
            <p:cNvSpPr/>
            <p:nvPr/>
          </p:nvSpPr>
          <p:spPr>
            <a:xfrm>
              <a:off x="7613608" y="3324297"/>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rot="10800000">
              <a:off x="7613608" y="3324297"/>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Bogen 18"/>
            <p:cNvSpPr/>
            <p:nvPr/>
          </p:nvSpPr>
          <p:spPr>
            <a:xfrm>
              <a:off x="8670456" y="3756345"/>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Bogen 19"/>
            <p:cNvSpPr/>
            <p:nvPr/>
          </p:nvSpPr>
          <p:spPr>
            <a:xfrm rot="10984616">
              <a:off x="7720413" y="3763696"/>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Gerade Verbindung 20"/>
            <p:cNvCxnSpPr/>
            <p:nvPr/>
          </p:nvCxnSpPr>
          <p:spPr>
            <a:xfrm>
              <a:off x="8958488"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a:off x="7274426"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3" name="Gerade Verbindung 22"/>
            <p:cNvCxnSpPr/>
            <p:nvPr/>
          </p:nvCxnSpPr>
          <p:spPr>
            <a:xfrm flipV="1">
              <a:off x="8382424" y="3602113"/>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4" name="Bogen 23"/>
            <p:cNvSpPr/>
            <p:nvPr/>
          </p:nvSpPr>
          <p:spPr>
            <a:xfrm>
              <a:off x="8427479" y="3653285"/>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Textfeld 24"/>
            <p:cNvSpPr txBox="1"/>
            <p:nvPr/>
          </p:nvSpPr>
          <p:spPr>
            <a:xfrm>
              <a:off x="8454432" y="3675045"/>
              <a:ext cx="504056" cy="369332"/>
            </a:xfrm>
            <a:prstGeom prst="rect">
              <a:avLst/>
            </a:prstGeom>
          </p:spPr>
          <p:txBody>
            <a:bodyPr vert="horz" wrap="square" lIns="91440" tIns="45720" rIns="91440" bIns="45720" rtlCol="0" anchor="t">
              <a:spAutoFit/>
            </a:bodyPr>
            <a:lstStyle/>
            <a:p>
              <a:pPr algn="l"/>
              <a:r>
                <a:rPr lang="en-US" b="1" i="1" dirty="0">
                  <a:solidFill>
                    <a:srgbClr val="008000"/>
                  </a:solidFill>
                  <a:sym typeface="Symbol"/>
                </a:rPr>
                <a:t></a:t>
              </a:r>
              <a:endParaRPr lang="en-US" b="1" i="1" dirty="0">
                <a:solidFill>
                  <a:srgbClr val="008000"/>
                </a:solidFill>
              </a:endParaRPr>
            </a:p>
          </p:txBody>
        </p:sp>
        <p:cxnSp>
          <p:nvCxnSpPr>
            <p:cNvPr id="26" name="Gerade Verbindung 25"/>
            <p:cNvCxnSpPr>
              <a:endCxn id="20" idx="2"/>
            </p:cNvCxnSpPr>
            <p:nvPr/>
          </p:nvCxnSpPr>
          <p:spPr>
            <a:xfrm flipH="1" flipV="1">
              <a:off x="7799947" y="3800247"/>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7" name="Gerade Verbindung 26"/>
            <p:cNvCxnSpPr>
              <a:endCxn id="20" idx="0"/>
            </p:cNvCxnSpPr>
            <p:nvPr/>
          </p:nvCxnSpPr>
          <p:spPr>
            <a:xfrm flipH="1">
              <a:off x="7797221" y="4053669"/>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8" name="Textfeld 27"/>
            <p:cNvSpPr txBox="1"/>
            <p:nvPr/>
          </p:nvSpPr>
          <p:spPr>
            <a:xfrm>
              <a:off x="7734352" y="3828353"/>
              <a:ext cx="504056" cy="369332"/>
            </a:xfrm>
            <a:prstGeom prst="rect">
              <a:avLst/>
            </a:prstGeom>
          </p:spPr>
          <p:txBody>
            <a:bodyPr vert="horz" wrap="square" lIns="91440" tIns="45720" rIns="91440" bIns="45720" rtlCol="0" anchor="t">
              <a:spAutoFit/>
            </a:bodyPr>
            <a:lstStyle/>
            <a:p>
              <a:pPr algn="l"/>
              <a:r>
                <a:rPr lang="en-US" b="1" i="1" dirty="0">
                  <a:solidFill>
                    <a:srgbClr val="0000CC"/>
                  </a:solidFill>
                  <a:sym typeface="Symbol"/>
                </a:rPr>
                <a:t></a:t>
              </a:r>
              <a:endParaRPr lang="en-US" b="1" i="1" dirty="0">
                <a:solidFill>
                  <a:srgbClr val="0000CC"/>
                </a:solidFill>
              </a:endParaRPr>
            </a:p>
          </p:txBody>
        </p:sp>
        <p:cxnSp>
          <p:nvCxnSpPr>
            <p:cNvPr id="29" name="Gerade Verbindung 28"/>
            <p:cNvCxnSpPr/>
            <p:nvPr/>
          </p:nvCxnSpPr>
          <p:spPr>
            <a:xfrm flipH="1" flipV="1">
              <a:off x="8387135" y="3067623"/>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0" name="Gerade Verbindung 29"/>
            <p:cNvCxnSpPr/>
            <p:nvPr/>
          </p:nvCxnSpPr>
          <p:spPr>
            <a:xfrm flipV="1">
              <a:off x="7616588" y="3067623"/>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1" name="Textfeld 30"/>
            <p:cNvSpPr txBox="1"/>
            <p:nvPr/>
          </p:nvSpPr>
          <p:spPr>
            <a:xfrm>
              <a:off x="7781422" y="2882957"/>
              <a:ext cx="504056" cy="369332"/>
            </a:xfrm>
            <a:prstGeom prst="rect">
              <a:avLst/>
            </a:prstGeom>
          </p:spPr>
          <p:txBody>
            <a:bodyPr vert="horz" wrap="square" lIns="91440" tIns="45720" rIns="91440" bIns="45720" rtlCol="0" anchor="t">
              <a:spAutoFit/>
            </a:bodyPr>
            <a:lstStyle/>
            <a:p>
              <a:r>
                <a:rPr lang="en-US" b="1" i="1" dirty="0">
                  <a:sym typeface="Symbol"/>
                </a:rPr>
                <a:t>a</a:t>
              </a:r>
              <a:endParaRPr lang="en-US" b="1" i="1" dirty="0"/>
            </a:p>
          </p:txBody>
        </p:sp>
        <p:cxnSp>
          <p:nvCxnSpPr>
            <p:cNvPr id="32" name="Gerade Verbindung 31"/>
            <p:cNvCxnSpPr/>
            <p:nvPr/>
          </p:nvCxnSpPr>
          <p:spPr>
            <a:xfrm>
              <a:off x="7616588" y="3180281"/>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3" name="Ellipse 32"/>
            <p:cNvSpPr/>
            <p:nvPr/>
          </p:nvSpPr>
          <p:spPr>
            <a:xfrm>
              <a:off x="8585358" y="4340987"/>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Gerade Verbindung 33"/>
            <p:cNvCxnSpPr/>
            <p:nvPr/>
          </p:nvCxnSpPr>
          <p:spPr>
            <a:xfrm>
              <a:off x="8382424" y="4058600"/>
              <a:ext cx="238551" cy="314269"/>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Textfeld 34"/>
            <p:cNvSpPr txBox="1"/>
            <p:nvPr/>
          </p:nvSpPr>
          <p:spPr>
            <a:xfrm>
              <a:off x="8244408" y="4149080"/>
              <a:ext cx="504056" cy="369332"/>
            </a:xfrm>
            <a:prstGeom prst="rect">
              <a:avLst/>
            </a:prstGeom>
          </p:spPr>
          <p:txBody>
            <a:bodyPr vert="horz" wrap="square" lIns="91440" tIns="45720" rIns="91440" bIns="45720" rtlCol="0" anchor="t">
              <a:spAutoFit/>
            </a:bodyPr>
            <a:lstStyle/>
            <a:p>
              <a:r>
                <a:rPr lang="en-US" b="1" i="1" dirty="0">
                  <a:solidFill>
                    <a:srgbClr val="FF0000"/>
                  </a:solidFill>
                  <a:sym typeface="Symbol"/>
                </a:rPr>
                <a:t>r</a:t>
              </a:r>
              <a:endParaRPr lang="en-US" b="1" i="1" dirty="0">
                <a:solidFill>
                  <a:srgbClr val="FF0000"/>
                </a:solidFill>
              </a:endParaRPr>
            </a:p>
          </p:txBody>
        </p:sp>
        <p:sp>
          <p:nvSpPr>
            <p:cNvPr id="36" name="Textfeld 35"/>
            <p:cNvSpPr txBox="1"/>
            <p:nvPr/>
          </p:nvSpPr>
          <p:spPr>
            <a:xfrm>
              <a:off x="6693886" y="3684337"/>
              <a:ext cx="896450" cy="369332"/>
            </a:xfrm>
            <a:prstGeom prst="rect">
              <a:avLst/>
            </a:prstGeom>
          </p:spPr>
          <p:txBody>
            <a:bodyPr vert="horz" wrap="square" lIns="91440" tIns="45720" rIns="91440" bIns="45720" rtlCol="0" anchor="t">
              <a:spAutoFit/>
            </a:bodyPr>
            <a:lstStyle/>
            <a:p>
              <a:pPr algn="r"/>
              <a:r>
                <a:rPr lang="en-US" b="1" dirty="0">
                  <a:solidFill>
                    <a:srgbClr val="0000CC"/>
                  </a:solidFill>
                  <a:latin typeface="Calibri" panose="020F0502020204030204" pitchFamily="34" charset="0"/>
                  <a:sym typeface="Symbol"/>
                </a:rPr>
                <a:t>button</a:t>
              </a:r>
              <a:endParaRPr lang="en-US" b="1" dirty="0">
                <a:solidFill>
                  <a:srgbClr val="0000CC"/>
                </a:solidFill>
                <a:latin typeface="Calibri" panose="020F0502020204030204" pitchFamily="34" charset="0"/>
              </a:endParaRPr>
            </a:p>
          </p:txBody>
        </p:sp>
        <p:sp>
          <p:nvSpPr>
            <p:cNvPr id="37" name="Textfeld 36"/>
            <p:cNvSpPr txBox="1"/>
            <p:nvPr/>
          </p:nvSpPr>
          <p:spPr>
            <a:xfrm>
              <a:off x="8460432" y="3995772"/>
              <a:ext cx="504056" cy="369332"/>
            </a:xfrm>
            <a:prstGeom prst="rect">
              <a:avLst/>
            </a:prstGeom>
          </p:spPr>
          <p:txBody>
            <a:bodyPr vert="horz" wrap="square" lIns="91440" tIns="45720" rIns="91440" bIns="45720" rtlCol="0" anchor="t">
              <a:spAutoFit/>
            </a:bodyPr>
            <a:lstStyle/>
            <a:p>
              <a:pPr algn="l"/>
              <a:r>
                <a:rPr lang="en-US" b="1" i="1" dirty="0">
                  <a:solidFill>
                    <a:srgbClr val="FF0000"/>
                  </a:solidFill>
                  <a:sym typeface="Symbol"/>
                </a:rPr>
                <a:t></a:t>
              </a:r>
              <a:endParaRPr lang="en-US" b="1" i="1" dirty="0">
                <a:solidFill>
                  <a:srgbClr val="008000"/>
                </a:solidFill>
              </a:endParaRPr>
            </a:p>
          </p:txBody>
        </p:sp>
        <p:cxnSp>
          <p:nvCxnSpPr>
            <p:cNvPr id="38" name="Gerade Verbindung 37"/>
            <p:cNvCxnSpPr/>
            <p:nvPr/>
          </p:nvCxnSpPr>
          <p:spPr>
            <a:xfrm>
              <a:off x="8391846" y="4065458"/>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9" name="Bogen 38"/>
            <p:cNvSpPr/>
            <p:nvPr/>
          </p:nvSpPr>
          <p:spPr>
            <a:xfrm flipV="1">
              <a:off x="8432798" y="3748223"/>
              <a:ext cx="386993" cy="651403"/>
            </a:xfrm>
            <a:prstGeom prst="arc">
              <a:avLst>
                <a:gd name="adj1" fmla="val 16758666"/>
                <a:gd name="adj2" fmla="val 319374"/>
              </a:avLst>
            </a:prstGeom>
            <a:ln>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58103563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Box 3"/>
          <p:cNvSpPr txBox="1">
            <a:spLocks noChangeArrowheads="1"/>
          </p:cNvSpPr>
          <p:nvPr/>
        </p:nvSpPr>
        <p:spPr bwMode="auto">
          <a:xfrm>
            <a:off x="300038"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Button BPM Realization</a:t>
            </a:r>
          </a:p>
        </p:txBody>
      </p:sp>
      <p:sp>
        <p:nvSpPr>
          <p:cNvPr id="18439" name="Text Box 5"/>
          <p:cNvSpPr txBox="1">
            <a:spLocks noChangeArrowheads="1"/>
          </p:cNvSpPr>
          <p:nvPr/>
        </p:nvSpPr>
        <p:spPr bwMode="auto">
          <a:xfrm>
            <a:off x="230413" y="774195"/>
            <a:ext cx="8864600" cy="693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sym typeface="Symbol" pitchFamily="18" charset="2"/>
              </a:rPr>
              <a:t>LINACs, e</a:t>
            </a:r>
            <a:r>
              <a:rPr lang="en-US" altLang="de-DE" b="1" baseline="30000" dirty="0">
                <a:solidFill>
                  <a:srgbClr val="0000FF"/>
                </a:solidFill>
                <a:latin typeface="Calibri" panose="020F0502020204030204" pitchFamily="34" charset="0"/>
                <a:sym typeface="Symbol" pitchFamily="18" charset="2"/>
              </a:rPr>
              <a:t>-</a:t>
            </a:r>
            <a:r>
              <a:rPr lang="en-US" altLang="de-DE" b="1" dirty="0">
                <a:solidFill>
                  <a:srgbClr val="0000FF"/>
                </a:solidFill>
                <a:latin typeface="Calibri" panose="020F0502020204030204" pitchFamily="34" charset="0"/>
                <a:sym typeface="Symbol" pitchFamily="18" charset="2"/>
              </a:rPr>
              <a:t>-synchrotrons</a:t>
            </a:r>
            <a:r>
              <a:rPr lang="en-US" altLang="de-DE" dirty="0">
                <a:solidFill>
                  <a:srgbClr val="0000FF"/>
                </a:solidFill>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100 MHz &lt; </a:t>
            </a:r>
            <a:r>
              <a:rPr lang="en-US" altLang="de-DE" i="1" dirty="0" err="1">
                <a:latin typeface="Calibri" panose="020F0502020204030204" pitchFamily="34" charset="0"/>
                <a:sym typeface="Symbol" pitchFamily="18" charset="2"/>
              </a:rPr>
              <a:t>f</a:t>
            </a:r>
            <a:r>
              <a:rPr lang="en-US" altLang="de-DE" sz="2400" i="1" baseline="-25000" dirty="0" err="1">
                <a:latin typeface="Calibri" panose="020F0502020204030204" pitchFamily="34" charset="0"/>
                <a:sym typeface="Symbol" pitchFamily="18" charset="2"/>
              </a:rPr>
              <a:t>rf</a:t>
            </a:r>
            <a:r>
              <a:rPr lang="en-US" altLang="de-DE" sz="24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&lt; 3 GHz  bunch length  BPM length</a:t>
            </a:r>
          </a:p>
          <a:p>
            <a:pPr algn="l">
              <a:lnSpc>
                <a:spcPct val="70000"/>
              </a:lnSpc>
              <a:buFont typeface="Wingdings" pitchFamily="2" charset="2"/>
              <a:buNone/>
            </a:pPr>
            <a:r>
              <a:rPr lang="en-US" altLang="de-DE" dirty="0">
                <a:latin typeface="Calibri" panose="020F0502020204030204" pitchFamily="34" charset="0"/>
                <a:sym typeface="Symbol" pitchFamily="18" charset="2"/>
              </a:rPr>
              <a:t>				                50  signal path to prevent reflections</a:t>
            </a:r>
          </a:p>
        </p:txBody>
      </p:sp>
      <p:sp>
        <p:nvSpPr>
          <p:cNvPr id="323593" name="Text Box 9"/>
          <p:cNvSpPr txBox="1">
            <a:spLocks noChangeArrowheads="1"/>
          </p:cNvSpPr>
          <p:nvPr/>
        </p:nvSpPr>
        <p:spPr bwMode="auto">
          <a:xfrm>
            <a:off x="252256" y="1506033"/>
            <a:ext cx="5215731" cy="1037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80000"/>
              </a:lnSpc>
            </a:pPr>
            <a:r>
              <a:rPr lang="en-US" altLang="de-DE" b="1" dirty="0">
                <a:solidFill>
                  <a:srgbClr val="0000FF"/>
                </a:solidFill>
                <a:latin typeface="Calibri" panose="020F0502020204030204" pitchFamily="34" charset="0"/>
              </a:rPr>
              <a:t>Example: </a:t>
            </a:r>
            <a:r>
              <a:rPr lang="en-US" altLang="de-DE" dirty="0">
                <a:latin typeface="Calibri" panose="020F0502020204030204" pitchFamily="34" charset="0"/>
              </a:rPr>
              <a:t>LHC-type inside cryostat:  </a:t>
            </a:r>
          </a:p>
          <a:p>
            <a:pPr algn="l" eaLnBrk="1" hangingPunct="1">
              <a:lnSpc>
                <a:spcPct val="80000"/>
              </a:lnSpc>
              <a:buFont typeface="Symbol" pitchFamily="18" charset="2"/>
              <a:buChar char="Æ"/>
            </a:pPr>
            <a:r>
              <a:rPr lang="en-US" altLang="de-DE" dirty="0">
                <a:latin typeface="Calibri" panose="020F0502020204030204" pitchFamily="34" charset="0"/>
              </a:rPr>
              <a:t>24 mm, half aperture </a:t>
            </a:r>
            <a:r>
              <a:rPr lang="en-US" altLang="de-DE" i="1" dirty="0">
                <a:latin typeface="Calibri" panose="020F0502020204030204" pitchFamily="34" charset="0"/>
              </a:rPr>
              <a:t>a </a:t>
            </a:r>
            <a:r>
              <a:rPr lang="en-US" altLang="de-DE" dirty="0">
                <a:latin typeface="Calibri" panose="020F0502020204030204" pitchFamily="34" charset="0"/>
              </a:rPr>
              <a:t>= 25 mm, </a:t>
            </a:r>
            <a:r>
              <a:rPr lang="en-US" altLang="de-DE" i="1" dirty="0">
                <a:latin typeface="Calibri" panose="020F0502020204030204" pitchFamily="34" charset="0"/>
              </a:rPr>
              <a:t>C </a:t>
            </a:r>
            <a:r>
              <a:rPr lang="de-DE" altLang="de-DE" dirty="0">
                <a:latin typeface="Calibri" panose="020F0502020204030204" pitchFamily="34" charset="0"/>
                <a:sym typeface="Symbol" pitchFamily="18" charset="2"/>
              </a:rPr>
              <a:t>= 8</a:t>
            </a:r>
            <a:r>
              <a:rPr lang="en-US" altLang="de-DE" dirty="0">
                <a:latin typeface="Calibri" panose="020F0502020204030204" pitchFamily="34" charset="0"/>
                <a:sym typeface="Symbol" pitchFamily="18" charset="2"/>
              </a:rPr>
              <a:t> pF </a:t>
            </a:r>
          </a:p>
          <a:p>
            <a:pPr algn="l" eaLnBrk="1" hangingPunct="1">
              <a:lnSpc>
                <a:spcPct val="80000"/>
              </a:lnSpc>
              <a:buFont typeface="Symbol" pitchFamily="18" charset="2"/>
              <a:buNone/>
            </a:pPr>
            <a:r>
              <a:rPr lang="en-US" altLang="de-DE" dirty="0">
                <a:latin typeface="Calibri" panose="020F0502020204030204" pitchFamily="34" charset="0"/>
                <a:sym typeface="Symbol" pitchFamily="18" charset="2"/>
              </a:rPr>
              <a:t> </a:t>
            </a:r>
            <a:r>
              <a:rPr lang="en-US" altLang="de-DE" i="1" dirty="0" err="1">
                <a:latin typeface="Calibri" panose="020F0502020204030204" pitchFamily="34" charset="0"/>
                <a:sym typeface="Symbol" pitchFamily="18" charset="2"/>
              </a:rPr>
              <a:t>f</a:t>
            </a:r>
            <a:r>
              <a:rPr lang="en-US" altLang="de-DE"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400 MHz, </a:t>
            </a:r>
            <a:r>
              <a:rPr lang="en-US" altLang="de-DE" i="1" dirty="0" err="1">
                <a:latin typeface="Calibri" panose="020F0502020204030204" pitchFamily="34" charset="0"/>
                <a:sym typeface="Symbol" pitchFamily="18" charset="2"/>
              </a:rPr>
              <a:t>Z</a:t>
            </a:r>
            <a:r>
              <a:rPr lang="en-US" altLang="de-DE" sz="2400" i="1" baseline="-25000" dirty="0" err="1">
                <a:latin typeface="Calibri" panose="020F0502020204030204" pitchFamily="34" charset="0"/>
                <a:sym typeface="Symbol" pitchFamily="18" charset="2"/>
              </a:rPr>
              <a:t>t</a:t>
            </a:r>
            <a:r>
              <a:rPr lang="en-US" altLang="de-DE" dirty="0">
                <a:latin typeface="Calibri" panose="020F0502020204030204" pitchFamily="34" charset="0"/>
                <a:sym typeface="Symbol" pitchFamily="18" charset="2"/>
              </a:rPr>
              <a:t> = 1.3  above </a:t>
            </a:r>
            <a:r>
              <a:rPr lang="en-US" altLang="de-DE" i="1" dirty="0" err="1">
                <a:latin typeface="Calibri" panose="020F0502020204030204" pitchFamily="34" charset="0"/>
                <a:sym typeface="Symbol" pitchFamily="18" charset="2"/>
              </a:rPr>
              <a:t>f</a:t>
            </a:r>
            <a:r>
              <a:rPr lang="en-US" altLang="de-DE" sz="2400"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endParaRPr lang="en-US" altLang="de-DE" dirty="0">
              <a:latin typeface="Calibri" panose="020F0502020204030204" pitchFamily="34" charset="0"/>
            </a:endParaRPr>
          </a:p>
        </p:txBody>
      </p:sp>
      <p:grpSp>
        <p:nvGrpSpPr>
          <p:cNvPr id="5" name="Gruppieren 4"/>
          <p:cNvGrpSpPr/>
          <p:nvPr/>
        </p:nvGrpSpPr>
        <p:grpSpPr>
          <a:xfrm>
            <a:off x="4527550" y="3655733"/>
            <a:ext cx="4319588" cy="2505075"/>
            <a:chOff x="4527550" y="3844925"/>
            <a:chExt cx="4319588" cy="2505075"/>
          </a:xfrm>
        </p:grpSpPr>
        <p:pic>
          <p:nvPicPr>
            <p:cNvPr id="323592" name="Picture 8" descr="136-3677_IMG"/>
            <p:cNvPicPr>
              <a:picLocks noChangeAspect="1" noChangeArrowheads="1"/>
            </p:cNvPicPr>
            <p:nvPr/>
          </p:nvPicPr>
          <p:blipFill>
            <a:blip r:embed="rId4">
              <a:extLst>
                <a:ext uri="{28A0092B-C50C-407E-A947-70E740481C1C}">
                  <a14:useLocalDpi xmlns:a14="http://schemas.microsoft.com/office/drawing/2010/main" val="0"/>
                </a:ext>
              </a:extLst>
            </a:blip>
            <a:srcRect l="8214" t="21823" r="9535" b="14548"/>
            <a:stretch>
              <a:fillRect/>
            </a:stretch>
          </p:blipFill>
          <p:spPr bwMode="auto">
            <a:xfrm>
              <a:off x="4527550" y="3844925"/>
              <a:ext cx="4319588"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595" name="Text Box 11"/>
            <p:cNvSpPr txBox="1">
              <a:spLocks noChangeArrowheads="1"/>
            </p:cNvSpPr>
            <p:nvPr/>
          </p:nvSpPr>
          <p:spPr bwMode="auto">
            <a:xfrm>
              <a:off x="4787900" y="3860800"/>
              <a:ext cx="18716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latin typeface="Calibri" panose="020F0502020204030204" pitchFamily="34" charset="0"/>
                </a:rPr>
                <a:t>Ø24 mm</a:t>
              </a:r>
            </a:p>
          </p:txBody>
        </p:sp>
      </p:grpSp>
      <p:grpSp>
        <p:nvGrpSpPr>
          <p:cNvPr id="3" name="Gruppieren 2"/>
          <p:cNvGrpSpPr/>
          <p:nvPr/>
        </p:nvGrpSpPr>
        <p:grpSpPr>
          <a:xfrm>
            <a:off x="-108858" y="2552531"/>
            <a:ext cx="4787900" cy="3586963"/>
            <a:chOff x="-108858" y="2741723"/>
            <a:chExt cx="4787900" cy="3586963"/>
          </a:xfrm>
        </p:grpSpPr>
        <p:graphicFrame>
          <p:nvGraphicFramePr>
            <p:cNvPr id="323596" name="Object 12"/>
            <p:cNvGraphicFramePr>
              <a:graphicFrameLocks noChangeAspect="1"/>
            </p:cNvGraphicFramePr>
            <p:nvPr>
              <p:extLst>
                <p:ext uri="{D42A27DB-BD31-4B8C-83A1-F6EECF244321}">
                  <p14:modId xmlns:p14="http://schemas.microsoft.com/office/powerpoint/2010/main" val="2464827547"/>
                </p:ext>
              </p:extLst>
            </p:nvPr>
          </p:nvGraphicFramePr>
          <p:xfrm>
            <a:off x="-108858" y="2741723"/>
            <a:ext cx="4787900" cy="3586963"/>
          </p:xfrm>
          <a:graphic>
            <a:graphicData uri="http://schemas.openxmlformats.org/presentationml/2006/ole">
              <mc:AlternateContent xmlns:mc="http://schemas.openxmlformats.org/markup-compatibility/2006">
                <mc:Choice xmlns:v="urn:schemas-microsoft-com:vml" Requires="v">
                  <p:oleObj spid="_x0000_s24812" name="Bitmap Image" r:id="rId5" imgW="9563549" imgH="7182692" progId="Paint.Picture">
                    <p:embed/>
                  </p:oleObj>
                </mc:Choice>
                <mc:Fallback>
                  <p:oleObj name="Bitmap Image" r:id="rId5" imgW="9563549" imgH="7182692"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858" y="2741723"/>
                          <a:ext cx="4787900" cy="3586963"/>
                        </a:xfrm>
                        <a:prstGeom prst="rect">
                          <a:avLst/>
                        </a:prstGeom>
                        <a:noFill/>
                        <a:ln>
                          <a:noFill/>
                        </a:ln>
                        <a:effectLst/>
                      </p:spPr>
                    </p:pic>
                  </p:oleObj>
                </mc:Fallback>
              </mc:AlternateContent>
            </a:graphicData>
          </a:graphic>
        </p:graphicFrame>
        <p:sp>
          <p:nvSpPr>
            <p:cNvPr id="2" name="Textfeld 1"/>
            <p:cNvSpPr txBox="1"/>
            <p:nvPr/>
          </p:nvSpPr>
          <p:spPr>
            <a:xfrm>
              <a:off x="889687" y="4121512"/>
              <a:ext cx="1294899" cy="584775"/>
            </a:xfrm>
            <a:prstGeom prst="rect">
              <a:avLst/>
            </a:prstGeom>
            <a:noFill/>
          </p:spPr>
          <p:txBody>
            <a:bodyPr wrap="square" rtlCol="0">
              <a:spAutoFit/>
            </a:bodyPr>
            <a:lstStyle/>
            <a:p>
              <a:r>
                <a:rPr lang="en-US" sz="1600" b="1" dirty="0">
                  <a:solidFill>
                    <a:srgbClr val="FF9900"/>
                  </a:solidFill>
                  <a:latin typeface="+mj-lt"/>
                  <a:cs typeface="Arial" panose="020B0604020202020204" pitchFamily="34" charset="0"/>
                  <a:sym typeface="Symbol"/>
                </a:rPr>
                <a:t></a:t>
              </a:r>
            </a:p>
            <a:p>
              <a:pPr>
                <a:spcBef>
                  <a:spcPts val="0"/>
                </a:spcBef>
              </a:pPr>
              <a:r>
                <a:rPr lang="en-US" sz="1600" b="1" dirty="0">
                  <a:solidFill>
                    <a:srgbClr val="FF9900"/>
                  </a:solidFill>
                  <a:latin typeface="+mj-lt"/>
                  <a:cs typeface="Arial" panose="020B0604020202020204" pitchFamily="34" charset="0"/>
                </a:rPr>
                <a:t>5cm</a:t>
              </a:r>
            </a:p>
          </p:txBody>
        </p:sp>
      </p:grpSp>
      <p:grpSp>
        <p:nvGrpSpPr>
          <p:cNvPr id="4" name="Gruppieren 3"/>
          <p:cNvGrpSpPr/>
          <p:nvPr/>
        </p:nvGrpSpPr>
        <p:grpSpPr>
          <a:xfrm>
            <a:off x="6020104" y="1510072"/>
            <a:ext cx="2808907" cy="2276104"/>
            <a:chOff x="8770711" y="2244725"/>
            <a:chExt cx="2808907" cy="2276104"/>
          </a:xfrm>
        </p:grpSpPr>
        <p:pic>
          <p:nvPicPr>
            <p:cNvPr id="323597" name="Picture 13" descr="Button BPM Schnitt"/>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8847138" y="2244725"/>
              <a:ext cx="2732480" cy="227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feld 13"/>
            <p:cNvSpPr txBox="1"/>
            <p:nvPr/>
          </p:nvSpPr>
          <p:spPr>
            <a:xfrm>
              <a:off x="8893175" y="2260475"/>
              <a:ext cx="1753054" cy="353943"/>
            </a:xfrm>
            <a:prstGeom prst="rect">
              <a:avLst/>
            </a:prstGeom>
            <a:noFill/>
          </p:spPr>
          <p:txBody>
            <a:bodyPr wrap="square" rtlCol="0">
              <a:spAutoFit/>
            </a:bodyPr>
            <a:lstStyle/>
            <a:p>
              <a:r>
                <a:rPr lang="en-US" sz="1700" b="1" dirty="0">
                  <a:latin typeface="Calibri" panose="020F0502020204030204" pitchFamily="34" charset="0"/>
                  <a:cs typeface="Arial" panose="020B0604020202020204" pitchFamily="34" charset="0"/>
                  <a:sym typeface="Symbol"/>
                </a:rPr>
                <a:t>N-Connector</a:t>
              </a:r>
              <a:endParaRPr lang="en-US" sz="1700" b="1" dirty="0">
                <a:latin typeface="Calibri" panose="020F0502020204030204" pitchFamily="34" charset="0"/>
                <a:cs typeface="Arial" panose="020B0604020202020204" pitchFamily="34" charset="0"/>
              </a:endParaRPr>
            </a:p>
          </p:txBody>
        </p:sp>
        <p:sp>
          <p:nvSpPr>
            <p:cNvPr id="16" name="Textfeld 15"/>
            <p:cNvSpPr txBox="1"/>
            <p:nvPr/>
          </p:nvSpPr>
          <p:spPr>
            <a:xfrm>
              <a:off x="8847138" y="4124553"/>
              <a:ext cx="2517548" cy="353943"/>
            </a:xfrm>
            <a:prstGeom prst="rect">
              <a:avLst/>
            </a:prstGeom>
            <a:noFill/>
          </p:spPr>
          <p:txBody>
            <a:bodyPr wrap="square" rtlCol="0">
              <a:spAutoFit/>
            </a:bodyPr>
            <a:lstStyle/>
            <a:p>
              <a:r>
                <a:rPr lang="en-US" sz="1700" b="1" dirty="0">
                  <a:latin typeface="Calibri" panose="020F0502020204030204" pitchFamily="34" charset="0"/>
                  <a:cs typeface="Arial" panose="020B0604020202020204" pitchFamily="34" charset="0"/>
                  <a:sym typeface="Symbol"/>
                </a:rPr>
                <a:t>Button electrode</a:t>
              </a:r>
              <a:endParaRPr lang="en-US" sz="1700" b="1" dirty="0">
                <a:latin typeface="Calibri" panose="020F0502020204030204" pitchFamily="34" charset="0"/>
                <a:cs typeface="Arial" panose="020B0604020202020204" pitchFamily="34" charset="0"/>
              </a:endParaRPr>
            </a:p>
          </p:txBody>
        </p:sp>
        <p:sp>
          <p:nvSpPr>
            <p:cNvPr id="17" name="Textfeld 16"/>
            <p:cNvSpPr txBox="1"/>
            <p:nvPr/>
          </p:nvSpPr>
          <p:spPr>
            <a:xfrm>
              <a:off x="8770711" y="2837715"/>
              <a:ext cx="1366240" cy="877163"/>
            </a:xfrm>
            <a:prstGeom prst="rect">
              <a:avLst/>
            </a:prstGeom>
            <a:noFill/>
          </p:spPr>
          <p:txBody>
            <a:bodyPr wrap="square" rtlCol="0">
              <a:spAutoFit/>
            </a:bodyPr>
            <a:lstStyle/>
            <a:p>
              <a:pPr algn="l"/>
              <a:r>
                <a:rPr lang="en-US" sz="1700" b="1" dirty="0">
                  <a:latin typeface="Calibri" panose="020F0502020204030204" pitchFamily="34" charset="0"/>
                  <a:cs typeface="Arial" panose="020B0604020202020204" pitchFamily="34" charset="0"/>
                  <a:sym typeface="Symbol"/>
                </a:rPr>
                <a:t>Ceramic vacuum insulation</a:t>
              </a:r>
              <a:endParaRPr lang="en-US" sz="1700" b="1" dirty="0">
                <a:latin typeface="Calibri" panose="020F0502020204030204" pitchFamily="34" charset="0"/>
                <a:cs typeface="Arial" panose="020B0604020202020204" pitchFamily="34" charset="0"/>
              </a:endParaRPr>
            </a:p>
          </p:txBody>
        </p:sp>
      </p:grpSp>
      <p:sp>
        <p:nvSpPr>
          <p:cNvPr id="323594" name="Text Box 10"/>
          <p:cNvSpPr txBox="1">
            <a:spLocks noChangeArrowheads="1"/>
          </p:cNvSpPr>
          <p:nvPr/>
        </p:nvSpPr>
        <p:spPr bwMode="auto">
          <a:xfrm>
            <a:off x="502157" y="5992533"/>
            <a:ext cx="2984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dirty="0">
                <a:latin typeface="Calibri" panose="020F0502020204030204" pitchFamily="34" charset="0"/>
              </a:rPr>
              <a:t>Courtesy  C. </a:t>
            </a:r>
            <a:r>
              <a:rPr lang="en-US" altLang="de-DE" sz="1600" dirty="0" err="1">
                <a:latin typeface="Calibri" panose="020F0502020204030204" pitchFamily="34" charset="0"/>
              </a:rPr>
              <a:t>Boccard</a:t>
            </a:r>
            <a:r>
              <a:rPr lang="en-US" altLang="de-DE" sz="1600" dirty="0">
                <a:latin typeface="Calibri" panose="020F0502020204030204" pitchFamily="34" charset="0"/>
              </a:rPr>
              <a:t> (CERN)</a:t>
            </a:r>
          </a:p>
        </p:txBody>
      </p:sp>
    </p:spTree>
    <p:extLst>
      <p:ext uri="{BB962C8B-B14F-4D97-AF65-F5344CB8AC3E}">
        <p14:creationId xmlns:p14="http://schemas.microsoft.com/office/powerpoint/2010/main" val="34075753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Simulations for Button BPM at Synchrotron Light Sources</a:t>
            </a:r>
          </a:p>
        </p:txBody>
      </p:sp>
      <p:sp>
        <p:nvSpPr>
          <p:cNvPr id="10" name="Textfeld 9"/>
          <p:cNvSpPr txBox="1"/>
          <p:nvPr/>
        </p:nvSpPr>
        <p:spPr>
          <a:xfrm>
            <a:off x="143590" y="5991427"/>
            <a:ext cx="9099562" cy="659155"/>
          </a:xfrm>
          <a:prstGeom prst="rect">
            <a:avLst/>
          </a:prstGeom>
          <a:noFill/>
        </p:spPr>
        <p:txBody>
          <a:bodyPr wrap="square" rtlCol="0">
            <a:spAutoFit/>
          </a:bodyPr>
          <a:lstStyle/>
          <a:p>
            <a:pPr algn="l">
              <a:spcBef>
                <a:spcPts val="100"/>
              </a:spcBef>
            </a:pPr>
            <a:r>
              <a:rPr lang="en-US" b="1" dirty="0">
                <a:solidFill>
                  <a:srgbClr val="0000FF"/>
                </a:solidFill>
                <a:latin typeface="Calibri" panose="020F0502020204030204" pitchFamily="34" charset="0"/>
              </a:rPr>
              <a:t>Result</a:t>
            </a:r>
            <a:r>
              <a:rPr lang="en-US" dirty="0">
                <a:solidFill>
                  <a:srgbClr val="0000FF"/>
                </a:solidFill>
                <a:latin typeface="Calibri" panose="020F0502020204030204" pitchFamily="34" charset="0"/>
              </a:rPr>
              <a:t>: - </a:t>
            </a:r>
            <a:r>
              <a:rPr lang="en-US" dirty="0">
                <a:latin typeface="Calibri" panose="020F0502020204030204" pitchFamily="34" charset="0"/>
              </a:rPr>
              <a:t>Non-linearity and </a:t>
            </a:r>
            <a:r>
              <a:rPr lang="en-US" b="1" i="1" dirty="0" err="1">
                <a:latin typeface="Calibri" panose="020F0502020204030204" pitchFamily="34" charset="0"/>
              </a:rPr>
              <a:t>xy</a:t>
            </a:r>
            <a:r>
              <a:rPr lang="en-US" dirty="0">
                <a:latin typeface="Calibri" panose="020F0502020204030204" pitchFamily="34" charset="0"/>
              </a:rPr>
              <a:t>-coupling occur in dependence of button size and position</a:t>
            </a:r>
          </a:p>
          <a:p>
            <a:pPr algn="l">
              <a:spcBef>
                <a:spcPts val="100"/>
              </a:spcBef>
            </a:pPr>
            <a:r>
              <a:rPr lang="en-US" dirty="0">
                <a:latin typeface="Calibri" panose="020F0502020204030204" pitchFamily="34" charset="0"/>
              </a:rPr>
              <a:t>             - Can be corrected by polynomial interpolation for beams much smaller than chamber </a:t>
            </a:r>
          </a:p>
        </p:txBody>
      </p:sp>
      <p:grpSp>
        <p:nvGrpSpPr>
          <p:cNvPr id="2" name="Gruppieren 1"/>
          <p:cNvGrpSpPr/>
          <p:nvPr/>
        </p:nvGrpSpPr>
        <p:grpSpPr>
          <a:xfrm>
            <a:off x="143219" y="1700637"/>
            <a:ext cx="7623672" cy="4374650"/>
            <a:chOff x="164891" y="1293620"/>
            <a:chExt cx="7883839" cy="4523940"/>
          </a:xfrm>
        </p:grpSpPr>
        <p:grpSp>
          <p:nvGrpSpPr>
            <p:cNvPr id="21" name="Gruppieren 20"/>
            <p:cNvGrpSpPr/>
            <p:nvPr/>
          </p:nvGrpSpPr>
          <p:grpSpPr>
            <a:xfrm>
              <a:off x="3947106" y="1345164"/>
              <a:ext cx="4101624" cy="2273498"/>
              <a:chOff x="294968" y="1162547"/>
              <a:chExt cx="4522599" cy="2506842"/>
            </a:xfrm>
          </p:grpSpPr>
          <p:pic>
            <p:nvPicPr>
              <p:cNvPr id="4403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968" y="1162547"/>
                <a:ext cx="4334373" cy="2344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347773" y="3325666"/>
                <a:ext cx="2680696" cy="343723"/>
              </a:xfrm>
              <a:prstGeom prst="rect">
                <a:avLst/>
              </a:prstGeom>
              <a:noFill/>
            </p:spPr>
            <p:txBody>
              <a:bodyPr wrap="square" rtlCol="0">
                <a:spAutoFit/>
              </a:bodyPr>
              <a:lstStyle/>
              <a:p>
                <a:r>
                  <a:rPr lang="en-US" sz="1500" dirty="0">
                    <a:latin typeface="Calibri" panose="020F0502020204030204" pitchFamily="34" charset="0"/>
                    <a:cs typeface="Arial" panose="020B0604020202020204" pitchFamily="34" charset="0"/>
                  </a:rPr>
                  <a:t>real beam position x [mm]</a:t>
                </a:r>
              </a:p>
            </p:txBody>
          </p:sp>
          <p:sp>
            <p:nvSpPr>
              <p:cNvPr id="4" name="Rechteck 3"/>
              <p:cNvSpPr/>
              <p:nvPr/>
            </p:nvSpPr>
            <p:spPr bwMode="auto">
              <a:xfrm>
                <a:off x="4028469" y="3268516"/>
                <a:ext cx="600872"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8" name="Rechteck 7"/>
              <p:cNvSpPr/>
              <p:nvPr/>
            </p:nvSpPr>
            <p:spPr bwMode="auto">
              <a:xfrm>
                <a:off x="1410533" y="1296841"/>
                <a:ext cx="443926" cy="724942"/>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9" name="Textfeld 8"/>
              <p:cNvSpPr txBox="1"/>
              <p:nvPr/>
            </p:nvSpPr>
            <p:spPr>
              <a:xfrm>
                <a:off x="1497664" y="1201749"/>
                <a:ext cx="1449919" cy="827850"/>
              </a:xfrm>
              <a:prstGeom prst="rect">
                <a:avLst/>
              </a:prstGeom>
              <a:noFill/>
            </p:spPr>
            <p:txBody>
              <a:bodyPr wrap="square" rtlCol="0">
                <a:spAutoFit/>
              </a:bodyPr>
              <a:lstStyle/>
              <a:p>
                <a:pPr algn="l"/>
                <a:r>
                  <a:rPr lang="en-US" sz="1300" b="1" dirty="0">
                    <a:solidFill>
                      <a:srgbClr val="FF33CC"/>
                    </a:solidFill>
                    <a:latin typeface="Calibri" panose="020F0502020204030204" pitchFamily="34" charset="0"/>
                    <a:cs typeface="Arial" panose="020B0604020202020204" pitchFamily="34" charset="0"/>
                  </a:rPr>
                  <a:t>y = 20 mm</a:t>
                </a:r>
              </a:p>
              <a:p>
                <a:pPr algn="l">
                  <a:spcBef>
                    <a:spcPts val="0"/>
                  </a:spcBef>
                </a:pPr>
                <a:r>
                  <a:rPr lang="en-US" sz="1300" b="1" dirty="0">
                    <a:solidFill>
                      <a:srgbClr val="0033CC"/>
                    </a:solidFill>
                    <a:latin typeface="Calibri" panose="020F0502020204030204" pitchFamily="34" charset="0"/>
                    <a:cs typeface="Arial" panose="020B0604020202020204" pitchFamily="34" charset="0"/>
                  </a:rPr>
                  <a:t>y = 10 mm</a:t>
                </a:r>
              </a:p>
              <a:p>
                <a:pPr algn="l">
                  <a:spcBef>
                    <a:spcPts val="0"/>
                  </a:spcBef>
                </a:pPr>
                <a:r>
                  <a:rPr lang="en-US" sz="1300" b="1" dirty="0">
                    <a:solidFill>
                      <a:srgbClr val="FF0000"/>
                    </a:solidFill>
                    <a:latin typeface="Calibri" panose="020F0502020204030204" pitchFamily="34" charset="0"/>
                    <a:cs typeface="Arial" panose="020B0604020202020204" pitchFamily="34" charset="0"/>
                  </a:rPr>
                  <a:t>y =   0 mm</a:t>
                </a:r>
              </a:p>
            </p:txBody>
          </p:sp>
          <p:sp>
            <p:nvSpPr>
              <p:cNvPr id="5" name="Textfeld 4"/>
              <p:cNvSpPr txBox="1"/>
              <p:nvPr/>
            </p:nvSpPr>
            <p:spPr>
              <a:xfrm>
                <a:off x="4171919" y="3154216"/>
                <a:ext cx="439311" cy="310988"/>
              </a:xfrm>
              <a:prstGeom prst="rect">
                <a:avLst/>
              </a:prstGeom>
              <a:noFill/>
            </p:spPr>
            <p:txBody>
              <a:bodyPr wrap="square" rtlCol="0">
                <a:spAutoFit/>
              </a:bodyPr>
              <a:lstStyle/>
              <a:p>
                <a:r>
                  <a:rPr lang="en-US" sz="1300" dirty="0">
                    <a:latin typeface="Calibri" panose="020F0502020204030204" pitchFamily="34" charset="0"/>
                    <a:cs typeface="Arial" panose="020B0604020202020204" pitchFamily="34" charset="0"/>
                  </a:rPr>
                  <a:t>20</a:t>
                </a:r>
              </a:p>
            </p:txBody>
          </p:sp>
          <p:sp>
            <p:nvSpPr>
              <p:cNvPr id="18" name="Textfeld 17"/>
              <p:cNvSpPr txBox="1"/>
              <p:nvPr/>
            </p:nvSpPr>
            <p:spPr>
              <a:xfrm>
                <a:off x="2620034" y="2169548"/>
                <a:ext cx="2197533" cy="976610"/>
              </a:xfrm>
              <a:prstGeom prst="rect">
                <a:avLst/>
              </a:prstGeom>
              <a:noFill/>
            </p:spPr>
            <p:txBody>
              <a:bodyPr wrap="square" rtlCol="0">
                <a:spAutoFit/>
              </a:bodyPr>
              <a:lstStyle/>
              <a:p>
                <a:pPr algn="l"/>
                <a:r>
                  <a:rPr lang="en-US" sz="1300" b="1" i="1" dirty="0" err="1">
                    <a:solidFill>
                      <a:srgbClr val="FF0000"/>
                    </a:solidFill>
                    <a:latin typeface="Calibri" panose="020F0502020204030204" pitchFamily="34" charset="0"/>
                    <a:cs typeface="Arial" panose="020B0604020202020204" pitchFamily="34" charset="0"/>
                  </a:rPr>
                  <a:t>S</a:t>
                </a:r>
                <a:r>
                  <a:rPr lang="en-US" sz="1300" b="1" i="1" baseline="-25000" dirty="0" err="1">
                    <a:solidFill>
                      <a:srgbClr val="FF0000"/>
                    </a:solidFill>
                    <a:latin typeface="Calibri" panose="020F0502020204030204" pitchFamily="34" charset="0"/>
                    <a:cs typeface="Arial" panose="020B0604020202020204" pitchFamily="34" charset="0"/>
                  </a:rPr>
                  <a:t>x</a:t>
                </a:r>
                <a:r>
                  <a:rPr lang="en-US" sz="1300" b="1" dirty="0">
                    <a:solidFill>
                      <a:srgbClr val="FF0000"/>
                    </a:solidFill>
                    <a:latin typeface="Calibri" panose="020F0502020204030204" pitchFamily="34" charset="0"/>
                    <a:cs typeface="Arial" panose="020B0604020202020204" pitchFamily="34" charset="0"/>
                  </a:rPr>
                  <a:t>(center) = 7.8 %/mm</a:t>
                </a:r>
              </a:p>
              <a:p>
                <a:pPr algn="l">
                  <a:spcBef>
                    <a:spcPts val="0"/>
                  </a:spcBef>
                </a:pPr>
                <a:r>
                  <a:rPr lang="en-US" sz="1300" b="1" dirty="0">
                    <a:solidFill>
                      <a:srgbClr val="FF0000"/>
                    </a:solidFill>
                    <a:latin typeface="Calibri" panose="020F0502020204030204" pitchFamily="34" charset="0"/>
                    <a:cs typeface="Arial" panose="020B0604020202020204" pitchFamily="34" charset="0"/>
                  </a:rPr>
                  <a:t>for |x|&lt;5mm &amp; y=0mm</a:t>
                </a:r>
              </a:p>
              <a:p>
                <a:pPr algn="l">
                  <a:spcBef>
                    <a:spcPts val="200"/>
                  </a:spcBef>
                </a:pPr>
                <a:r>
                  <a:rPr lang="en-US" sz="1300" b="1" i="1" dirty="0" err="1">
                    <a:latin typeface="Calibri" panose="020F0502020204030204" pitchFamily="34" charset="0"/>
                    <a:cs typeface="Arial" panose="020B0604020202020204" pitchFamily="34" charset="0"/>
                  </a:rPr>
                  <a:t>S</a:t>
                </a:r>
                <a:r>
                  <a:rPr lang="en-US" sz="1300" b="1" i="1" baseline="-25000" dirty="0" err="1">
                    <a:latin typeface="Calibri" panose="020F0502020204030204" pitchFamily="34" charset="0"/>
                    <a:cs typeface="Arial" panose="020B0604020202020204" pitchFamily="34" charset="0"/>
                  </a:rPr>
                  <a:t>y</a:t>
                </a:r>
                <a:r>
                  <a:rPr lang="en-US" sz="1300" dirty="0">
                    <a:latin typeface="Calibri" panose="020F0502020204030204" pitchFamily="34" charset="0"/>
                    <a:cs typeface="Arial" panose="020B0604020202020204" pitchFamily="34" charset="0"/>
                  </a:rPr>
                  <a:t>(center) = 7.2 %/mm</a:t>
                </a:r>
              </a:p>
              <a:p>
                <a:pPr algn="l">
                  <a:spcBef>
                    <a:spcPts val="0"/>
                  </a:spcBef>
                </a:pPr>
                <a:r>
                  <a:rPr lang="en-US" sz="1300" dirty="0">
                    <a:latin typeface="Calibri" panose="020F0502020204030204" pitchFamily="34" charset="0"/>
                    <a:cs typeface="Arial" panose="020B0604020202020204" pitchFamily="34" charset="0"/>
                  </a:rPr>
                  <a:t>for |y|&lt; 5mm &amp; x=0mm</a:t>
                </a:r>
              </a:p>
            </p:txBody>
          </p:sp>
        </p:grpSp>
        <p:grpSp>
          <p:nvGrpSpPr>
            <p:cNvPr id="19" name="Gruppieren 18"/>
            <p:cNvGrpSpPr/>
            <p:nvPr/>
          </p:nvGrpSpPr>
          <p:grpSpPr>
            <a:xfrm>
              <a:off x="164891" y="1293620"/>
              <a:ext cx="3838797" cy="2328362"/>
              <a:chOff x="4583068" y="1118303"/>
              <a:chExt cx="4232796" cy="2567337"/>
            </a:xfrm>
          </p:grpSpPr>
          <p:pic>
            <p:nvPicPr>
              <p:cNvPr id="44036"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83068" y="1118303"/>
                <a:ext cx="4229153" cy="2388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feld 11"/>
              <p:cNvSpPr txBox="1"/>
              <p:nvPr/>
            </p:nvSpPr>
            <p:spPr>
              <a:xfrm>
                <a:off x="6008854" y="1251294"/>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2</a:t>
                </a:r>
              </a:p>
            </p:txBody>
          </p:sp>
          <p:sp>
            <p:nvSpPr>
              <p:cNvPr id="7" name="Rechteck 6"/>
              <p:cNvSpPr/>
              <p:nvPr/>
            </p:nvSpPr>
            <p:spPr bwMode="auto">
              <a:xfrm>
                <a:off x="5953125" y="2366079"/>
                <a:ext cx="734994"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4" name="Rechteck 13"/>
              <p:cNvSpPr/>
              <p:nvPr/>
            </p:nvSpPr>
            <p:spPr bwMode="auto">
              <a:xfrm>
                <a:off x="8134042" y="3292813"/>
                <a:ext cx="681822"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15" name="Textfeld 14"/>
              <p:cNvSpPr txBox="1"/>
              <p:nvPr/>
            </p:nvSpPr>
            <p:spPr>
              <a:xfrm>
                <a:off x="5436097" y="3335191"/>
                <a:ext cx="2847975" cy="343723"/>
              </a:xfrm>
              <a:prstGeom prst="rect">
                <a:avLst/>
              </a:prstGeom>
              <a:noFill/>
            </p:spPr>
            <p:txBody>
              <a:bodyPr wrap="square" rtlCol="0">
                <a:spAutoFit/>
              </a:bodyPr>
              <a:lstStyle/>
              <a:p>
                <a:r>
                  <a:rPr lang="en-US" sz="1500" dirty="0">
                    <a:latin typeface="Calibri" panose="020F0502020204030204" pitchFamily="34" charset="0"/>
                    <a:cs typeface="Arial" panose="020B0604020202020204" pitchFamily="34" charset="0"/>
                  </a:rPr>
                  <a:t>position x [mm]</a:t>
                </a:r>
              </a:p>
            </p:txBody>
          </p:sp>
          <p:sp>
            <p:nvSpPr>
              <p:cNvPr id="16" name="Textfeld 15"/>
              <p:cNvSpPr txBox="1"/>
              <p:nvPr/>
            </p:nvSpPr>
            <p:spPr>
              <a:xfrm>
                <a:off x="8065715" y="3189569"/>
                <a:ext cx="466725" cy="310988"/>
              </a:xfrm>
              <a:prstGeom prst="rect">
                <a:avLst/>
              </a:prstGeom>
              <a:noFill/>
            </p:spPr>
            <p:txBody>
              <a:bodyPr wrap="square" rtlCol="0">
                <a:spAutoFit/>
              </a:bodyPr>
              <a:lstStyle/>
              <a:p>
                <a:r>
                  <a:rPr lang="en-US" sz="1300" dirty="0">
                    <a:latin typeface="Calibri" panose="020F0502020204030204" pitchFamily="34" charset="0"/>
                    <a:cs typeface="Arial" panose="020B0604020202020204" pitchFamily="34" charset="0"/>
                  </a:rPr>
                  <a:t>30</a:t>
                </a:r>
              </a:p>
            </p:txBody>
          </p:sp>
          <p:sp>
            <p:nvSpPr>
              <p:cNvPr id="17" name="Rechteck 16"/>
              <p:cNvSpPr/>
              <p:nvPr/>
            </p:nvSpPr>
            <p:spPr bwMode="auto">
              <a:xfrm>
                <a:off x="7189751" y="2959324"/>
                <a:ext cx="1535573" cy="2130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cxnSp>
            <p:nvCxnSpPr>
              <p:cNvPr id="11" name="Gerade Verbindung 10"/>
              <p:cNvCxnSpPr/>
              <p:nvPr/>
            </p:nvCxnSpPr>
            <p:spPr bwMode="auto">
              <a:xfrm>
                <a:off x="6326032" y="286339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a:off x="7157875" y="157347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22"/>
              <p:cNvCxnSpPr/>
              <p:nvPr/>
            </p:nvCxnSpPr>
            <p:spPr bwMode="auto">
              <a:xfrm>
                <a:off x="6326032" y="157347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3"/>
              <p:cNvCxnSpPr/>
              <p:nvPr/>
            </p:nvCxnSpPr>
            <p:spPr bwMode="auto">
              <a:xfrm>
                <a:off x="7157875" y="2854727"/>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6860083" y="1238938"/>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1</a:t>
                </a:r>
              </a:p>
            </p:txBody>
          </p:sp>
          <p:sp>
            <p:nvSpPr>
              <p:cNvPr id="26" name="Textfeld 25"/>
              <p:cNvSpPr txBox="1"/>
              <p:nvPr/>
            </p:nvSpPr>
            <p:spPr>
              <a:xfrm>
                <a:off x="6000630" y="2935825"/>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3</a:t>
                </a:r>
              </a:p>
            </p:txBody>
          </p:sp>
          <p:sp>
            <p:nvSpPr>
              <p:cNvPr id="27" name="Textfeld 26"/>
              <p:cNvSpPr txBox="1"/>
              <p:nvPr/>
            </p:nvSpPr>
            <p:spPr>
              <a:xfrm>
                <a:off x="6834684" y="2922781"/>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4</a:t>
                </a:r>
              </a:p>
            </p:txBody>
          </p:sp>
        </p:grpSp>
        <p:grpSp>
          <p:nvGrpSpPr>
            <p:cNvPr id="20" name="Gruppieren 19"/>
            <p:cNvGrpSpPr/>
            <p:nvPr/>
          </p:nvGrpSpPr>
          <p:grpSpPr>
            <a:xfrm>
              <a:off x="209413" y="3567897"/>
              <a:ext cx="3832437" cy="2249663"/>
              <a:chOff x="4725843" y="3804704"/>
              <a:chExt cx="4147508" cy="2529406"/>
            </a:xfrm>
          </p:grpSpPr>
          <p:pic>
            <p:nvPicPr>
              <p:cNvPr id="44035" name="Picture 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25843" y="3804704"/>
                <a:ext cx="4090021" cy="2308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hteck 27"/>
              <p:cNvSpPr/>
              <p:nvPr/>
            </p:nvSpPr>
            <p:spPr bwMode="auto">
              <a:xfrm>
                <a:off x="8191529" y="5893241"/>
                <a:ext cx="681822" cy="400562"/>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29" name="Textfeld 28"/>
              <p:cNvSpPr txBox="1"/>
              <p:nvPr/>
            </p:nvSpPr>
            <p:spPr>
              <a:xfrm>
                <a:off x="8102485" y="5825339"/>
                <a:ext cx="466725" cy="317112"/>
              </a:xfrm>
              <a:prstGeom prst="rect">
                <a:avLst/>
              </a:prstGeom>
              <a:noFill/>
            </p:spPr>
            <p:txBody>
              <a:bodyPr wrap="square" rtlCol="0">
                <a:spAutoFit/>
              </a:bodyPr>
              <a:lstStyle/>
              <a:p>
                <a:r>
                  <a:rPr lang="en-US" sz="1300" dirty="0">
                    <a:latin typeface="Calibri" panose="020F0502020204030204" pitchFamily="34" charset="0"/>
                    <a:cs typeface="Arial" panose="020B0604020202020204" pitchFamily="34" charset="0"/>
                  </a:rPr>
                  <a:t>30</a:t>
                </a:r>
              </a:p>
            </p:txBody>
          </p:sp>
          <p:sp>
            <p:nvSpPr>
              <p:cNvPr id="30" name="Textfeld 29"/>
              <p:cNvSpPr txBox="1"/>
              <p:nvPr/>
            </p:nvSpPr>
            <p:spPr>
              <a:xfrm>
                <a:off x="5535372" y="5983619"/>
                <a:ext cx="2847975" cy="350491"/>
              </a:xfrm>
              <a:prstGeom prst="rect">
                <a:avLst/>
              </a:prstGeom>
              <a:noFill/>
            </p:spPr>
            <p:txBody>
              <a:bodyPr wrap="square" rtlCol="0">
                <a:spAutoFit/>
              </a:bodyPr>
              <a:lstStyle/>
              <a:p>
                <a:r>
                  <a:rPr lang="en-US" sz="1500" dirty="0">
                    <a:latin typeface="Calibri" panose="020F0502020204030204" pitchFamily="34" charset="0"/>
                    <a:cs typeface="Arial" panose="020B0604020202020204" pitchFamily="34" charset="0"/>
                  </a:rPr>
                  <a:t>position x [mm]</a:t>
                </a:r>
              </a:p>
            </p:txBody>
          </p:sp>
          <p:cxnSp>
            <p:nvCxnSpPr>
              <p:cNvPr id="31" name="Gerade Verbindung 30"/>
              <p:cNvCxnSpPr/>
              <p:nvPr/>
            </p:nvCxnSpPr>
            <p:spPr bwMode="auto">
              <a:xfrm>
                <a:off x="6401596" y="4221141"/>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7193103" y="4221141"/>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6401596" y="5477946"/>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7193103" y="5477946"/>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860083" y="3889903"/>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1</a:t>
                </a:r>
              </a:p>
            </p:txBody>
          </p:sp>
          <p:sp>
            <p:nvSpPr>
              <p:cNvPr id="36" name="Textfeld 35"/>
              <p:cNvSpPr txBox="1"/>
              <p:nvPr/>
            </p:nvSpPr>
            <p:spPr>
              <a:xfrm>
                <a:off x="6068576" y="3876285"/>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2</a:t>
                </a:r>
              </a:p>
            </p:txBody>
          </p:sp>
          <p:sp>
            <p:nvSpPr>
              <p:cNvPr id="37" name="Textfeld 36"/>
              <p:cNvSpPr txBox="1"/>
              <p:nvPr/>
            </p:nvSpPr>
            <p:spPr>
              <a:xfrm>
                <a:off x="6870575" y="5529365"/>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4</a:t>
                </a:r>
              </a:p>
            </p:txBody>
          </p:sp>
          <p:sp>
            <p:nvSpPr>
              <p:cNvPr id="38" name="Textfeld 37"/>
              <p:cNvSpPr txBox="1"/>
              <p:nvPr/>
            </p:nvSpPr>
            <p:spPr>
              <a:xfrm>
                <a:off x="6061019" y="5527377"/>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Arial" panose="020B0604020202020204" pitchFamily="34" charset="0"/>
                  </a:rPr>
                  <a:t>button 3</a:t>
                </a:r>
              </a:p>
            </p:txBody>
          </p:sp>
        </p:grpSp>
        <p:grpSp>
          <p:nvGrpSpPr>
            <p:cNvPr id="80" name="Gruppieren 79"/>
            <p:cNvGrpSpPr/>
            <p:nvPr/>
          </p:nvGrpSpPr>
          <p:grpSpPr>
            <a:xfrm>
              <a:off x="4408387" y="3608021"/>
              <a:ext cx="3314019" cy="2052140"/>
              <a:chOff x="4738024" y="3648995"/>
              <a:chExt cx="3654157" cy="2262765"/>
            </a:xfrm>
          </p:grpSpPr>
          <p:pic>
            <p:nvPicPr>
              <p:cNvPr id="45" name="Picture 215"/>
              <p:cNvPicPr>
                <a:picLocks noChangeAspect="1" noChangeArrowheads="1"/>
              </p:cNvPicPr>
              <p:nvPr/>
            </p:nvPicPr>
            <p:blipFill>
              <a:blip r:embed="rId5" cstate="print">
                <a:extLst>
                  <a:ext uri="{28A0092B-C50C-407E-A947-70E740481C1C}">
                    <a14:useLocalDpi xmlns:a14="http://schemas.microsoft.com/office/drawing/2010/main" val="0"/>
                  </a:ext>
                </a:extLst>
              </a:blip>
              <a:srcRect l="5513" t="15599" r="5269" b="16318"/>
              <a:stretch>
                <a:fillRect/>
              </a:stretch>
            </p:blipFill>
            <p:spPr bwMode="auto">
              <a:xfrm>
                <a:off x="4738024" y="3810075"/>
                <a:ext cx="3544827" cy="210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Gerade Verbindung 43"/>
              <p:cNvCxnSpPr/>
              <p:nvPr/>
            </p:nvCxnSpPr>
            <p:spPr bwMode="auto">
              <a:xfrm flipV="1">
                <a:off x="6499201" y="4856389"/>
                <a:ext cx="1332047" cy="59642"/>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49"/>
              <p:cNvCxnSpPr/>
              <p:nvPr/>
            </p:nvCxnSpPr>
            <p:spPr bwMode="auto">
              <a:xfrm flipV="1">
                <a:off x="6452427" y="5756192"/>
                <a:ext cx="1283761" cy="118454"/>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flipV="1">
                <a:off x="7736188" y="5436607"/>
                <a:ext cx="499490" cy="31958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57"/>
              <p:cNvCxnSpPr/>
              <p:nvPr/>
            </p:nvCxnSpPr>
            <p:spPr bwMode="auto">
              <a:xfrm flipV="1">
                <a:off x="6420738" y="5756192"/>
                <a:ext cx="1283761" cy="118454"/>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58"/>
              <p:cNvCxnSpPr/>
              <p:nvPr/>
            </p:nvCxnSpPr>
            <p:spPr bwMode="auto">
              <a:xfrm flipV="1">
                <a:off x="8235678" y="5097101"/>
                <a:ext cx="31335" cy="33950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62"/>
              <p:cNvCxnSpPr/>
              <p:nvPr/>
            </p:nvCxnSpPr>
            <p:spPr bwMode="auto">
              <a:xfrm flipH="1" flipV="1">
                <a:off x="7831248" y="4860916"/>
                <a:ext cx="420097" cy="236185"/>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65"/>
              <p:cNvCxnSpPr/>
              <p:nvPr/>
            </p:nvCxnSpPr>
            <p:spPr bwMode="auto">
              <a:xfrm flipH="1">
                <a:off x="5961707" y="4916031"/>
                <a:ext cx="548734" cy="350823"/>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flipH="1" flipV="1">
                <a:off x="5961707" y="5596400"/>
                <a:ext cx="459031" cy="27824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Gerade Verbindung 71"/>
              <p:cNvCxnSpPr/>
              <p:nvPr/>
            </p:nvCxnSpPr>
            <p:spPr bwMode="auto">
              <a:xfrm flipV="1">
                <a:off x="5961707" y="5348918"/>
                <a:ext cx="0" cy="247482"/>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flipV="1">
                <a:off x="7529240" y="4839950"/>
                <a:ext cx="0" cy="916243"/>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mit Pfeil 77"/>
              <p:cNvCxnSpPr/>
              <p:nvPr/>
            </p:nvCxnSpPr>
            <p:spPr bwMode="auto">
              <a:xfrm flipV="1">
                <a:off x="5961707" y="5436607"/>
                <a:ext cx="2273971" cy="159793"/>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Textfeld 76"/>
              <p:cNvSpPr txBox="1"/>
              <p:nvPr/>
            </p:nvSpPr>
            <p:spPr>
              <a:xfrm>
                <a:off x="7499744" y="4986260"/>
                <a:ext cx="831635" cy="327356"/>
              </a:xfrm>
              <a:prstGeom prst="rect">
                <a:avLst/>
              </a:prstGeom>
              <a:noFill/>
            </p:spPr>
            <p:txBody>
              <a:bodyPr wrap="square" rtlCol="0">
                <a:spAutoFit/>
              </a:bodyPr>
              <a:lstStyle/>
              <a:p>
                <a:pPr algn="l"/>
                <a:r>
                  <a:rPr lang="en-US" sz="1400" dirty="0">
                    <a:latin typeface="Calibri" panose="020F0502020204030204" pitchFamily="34" charset="0"/>
                    <a:cs typeface="Arial" panose="020B0604020202020204" pitchFamily="34" charset="0"/>
                  </a:rPr>
                  <a:t>28 mm</a:t>
                </a:r>
              </a:p>
            </p:txBody>
          </p:sp>
          <p:sp>
            <p:nvSpPr>
              <p:cNvPr id="83" name="Textfeld 82"/>
              <p:cNvSpPr txBox="1"/>
              <p:nvPr/>
            </p:nvSpPr>
            <p:spPr>
              <a:xfrm>
                <a:off x="7560546" y="5463398"/>
                <a:ext cx="831635" cy="327356"/>
              </a:xfrm>
              <a:prstGeom prst="rect">
                <a:avLst/>
              </a:prstGeom>
              <a:noFill/>
            </p:spPr>
            <p:txBody>
              <a:bodyPr wrap="square" rtlCol="0">
                <a:spAutoFit/>
              </a:bodyPr>
              <a:lstStyle/>
              <a:p>
                <a:pPr algn="l"/>
                <a:r>
                  <a:rPr lang="en-US" sz="1400" dirty="0">
                    <a:latin typeface="Calibri" panose="020F0502020204030204" pitchFamily="34" charset="0"/>
                    <a:cs typeface="Arial" panose="020B0604020202020204" pitchFamily="34" charset="0"/>
                  </a:rPr>
                  <a:t>72 mm</a:t>
                </a:r>
              </a:p>
            </p:txBody>
          </p:sp>
          <p:sp>
            <p:nvSpPr>
              <p:cNvPr id="84" name="Textfeld 83"/>
              <p:cNvSpPr txBox="1"/>
              <p:nvPr/>
            </p:nvSpPr>
            <p:spPr>
              <a:xfrm>
                <a:off x="6668109" y="4401241"/>
                <a:ext cx="1036390" cy="327356"/>
              </a:xfrm>
              <a:prstGeom prst="rect">
                <a:avLst/>
              </a:prstGeom>
              <a:noFill/>
            </p:spPr>
            <p:txBody>
              <a:bodyPr wrap="square" rtlCol="0">
                <a:spAutoFit/>
              </a:bodyPr>
              <a:lstStyle/>
              <a:p>
                <a:pPr algn="l"/>
                <a:r>
                  <a:rPr lang="en-US" sz="1400" b="1" dirty="0">
                    <a:latin typeface="Calibri" panose="020F0502020204030204" pitchFamily="34" charset="0"/>
                    <a:cs typeface="Arial" panose="020B0604020202020204" pitchFamily="34" charset="0"/>
                    <a:sym typeface="Symbol"/>
                  </a:rPr>
                  <a:t> </a:t>
                </a:r>
                <a:r>
                  <a:rPr lang="en-US" sz="1400" b="1" dirty="0">
                    <a:latin typeface="Calibri" panose="020F0502020204030204" pitchFamily="34" charset="0"/>
                    <a:cs typeface="Arial" panose="020B0604020202020204" pitchFamily="34" charset="0"/>
                  </a:rPr>
                  <a:t>7 mm</a:t>
                </a:r>
              </a:p>
            </p:txBody>
          </p:sp>
          <p:sp>
            <p:nvSpPr>
              <p:cNvPr id="85" name="Textfeld 84"/>
              <p:cNvSpPr txBox="1"/>
              <p:nvPr/>
            </p:nvSpPr>
            <p:spPr>
              <a:xfrm>
                <a:off x="7000607" y="3810073"/>
                <a:ext cx="1040689" cy="327356"/>
              </a:xfrm>
              <a:prstGeom prst="rect">
                <a:avLst/>
              </a:prstGeom>
              <a:noFill/>
            </p:spPr>
            <p:txBody>
              <a:bodyPr wrap="square" rtlCol="0">
                <a:spAutoFit/>
              </a:bodyPr>
              <a:lstStyle/>
              <a:p>
                <a:pPr algn="l"/>
                <a:r>
                  <a:rPr lang="en-US" sz="1400" b="1" dirty="0">
                    <a:latin typeface="Calibri" panose="020F0502020204030204" pitchFamily="34" charset="0"/>
                    <a:cs typeface="Arial" panose="020B0604020202020204" pitchFamily="34" charset="0"/>
                    <a:sym typeface="Symbol"/>
                  </a:rPr>
                  <a:t>button 1</a:t>
                </a:r>
                <a:endParaRPr lang="en-US" sz="1400" b="1" dirty="0">
                  <a:latin typeface="Calibri" panose="020F0502020204030204" pitchFamily="34" charset="0"/>
                  <a:cs typeface="Arial" panose="020B0604020202020204" pitchFamily="34" charset="0"/>
                </a:endParaRPr>
              </a:p>
            </p:txBody>
          </p:sp>
          <p:sp>
            <p:nvSpPr>
              <p:cNvPr id="86" name="Textfeld 85"/>
              <p:cNvSpPr txBox="1"/>
              <p:nvPr/>
            </p:nvSpPr>
            <p:spPr>
              <a:xfrm>
                <a:off x="5167053" y="3850653"/>
                <a:ext cx="1069020" cy="327356"/>
              </a:xfrm>
              <a:prstGeom prst="rect">
                <a:avLst/>
              </a:prstGeom>
              <a:noFill/>
            </p:spPr>
            <p:txBody>
              <a:bodyPr wrap="square" rtlCol="0">
                <a:spAutoFit/>
              </a:bodyPr>
              <a:lstStyle/>
              <a:p>
                <a:pPr algn="l"/>
                <a:r>
                  <a:rPr lang="en-US" sz="1400" b="1" dirty="0">
                    <a:latin typeface="Calibri" panose="020F0502020204030204" pitchFamily="34" charset="0"/>
                    <a:cs typeface="Arial" panose="020B0604020202020204" pitchFamily="34" charset="0"/>
                    <a:sym typeface="Symbol"/>
                  </a:rPr>
                  <a:t>button 2</a:t>
                </a:r>
                <a:endParaRPr lang="en-US" sz="1400" b="1" dirty="0">
                  <a:latin typeface="Calibri" panose="020F0502020204030204" pitchFamily="34" charset="0"/>
                  <a:cs typeface="Arial" panose="020B0604020202020204" pitchFamily="34" charset="0"/>
                </a:endParaRPr>
              </a:p>
            </p:txBody>
          </p:sp>
          <p:sp>
            <p:nvSpPr>
              <p:cNvPr id="87" name="Textfeld 86"/>
              <p:cNvSpPr txBox="1"/>
              <p:nvPr/>
            </p:nvSpPr>
            <p:spPr>
              <a:xfrm>
                <a:off x="4782271" y="5388825"/>
                <a:ext cx="1064789" cy="327356"/>
              </a:xfrm>
              <a:prstGeom prst="rect">
                <a:avLst/>
              </a:prstGeom>
              <a:noFill/>
            </p:spPr>
            <p:txBody>
              <a:bodyPr wrap="square" rtlCol="0">
                <a:spAutoFit/>
              </a:bodyPr>
              <a:lstStyle/>
              <a:p>
                <a:pPr algn="l"/>
                <a:r>
                  <a:rPr lang="en-US" sz="1400" b="1" dirty="0">
                    <a:latin typeface="Calibri" panose="020F0502020204030204" pitchFamily="34" charset="0"/>
                    <a:cs typeface="Arial" panose="020B0604020202020204" pitchFamily="34" charset="0"/>
                    <a:sym typeface="Symbol"/>
                  </a:rPr>
                  <a:t>button 3</a:t>
                </a:r>
                <a:endParaRPr lang="en-US" sz="1400" b="1" dirty="0">
                  <a:latin typeface="Calibri" panose="020F0502020204030204" pitchFamily="34" charset="0"/>
                  <a:cs typeface="Arial" panose="020B0604020202020204" pitchFamily="34" charset="0"/>
                </a:endParaRPr>
              </a:p>
            </p:txBody>
          </p:sp>
          <p:sp>
            <p:nvSpPr>
              <p:cNvPr id="88" name="Textfeld 87"/>
              <p:cNvSpPr txBox="1"/>
              <p:nvPr/>
            </p:nvSpPr>
            <p:spPr>
              <a:xfrm>
                <a:off x="6568664" y="5527473"/>
                <a:ext cx="991882" cy="327356"/>
              </a:xfrm>
              <a:prstGeom prst="rect">
                <a:avLst/>
              </a:prstGeom>
              <a:noFill/>
            </p:spPr>
            <p:txBody>
              <a:bodyPr wrap="square" rtlCol="0">
                <a:spAutoFit/>
              </a:bodyPr>
              <a:lstStyle/>
              <a:p>
                <a:pPr algn="l"/>
                <a:r>
                  <a:rPr lang="en-US" sz="1400" b="1" dirty="0">
                    <a:latin typeface="Calibri" panose="020F0502020204030204" pitchFamily="34" charset="0"/>
                    <a:cs typeface="Arial" panose="020B0604020202020204" pitchFamily="34" charset="0"/>
                    <a:sym typeface="Symbol"/>
                  </a:rPr>
                  <a:t>button 4</a:t>
                </a:r>
                <a:endParaRPr lang="en-US" sz="1400" b="1" dirty="0">
                  <a:latin typeface="Calibri" panose="020F0502020204030204" pitchFamily="34" charset="0"/>
                  <a:cs typeface="Arial" panose="020B0604020202020204" pitchFamily="34" charset="0"/>
                </a:endParaRPr>
              </a:p>
            </p:txBody>
          </p:sp>
          <p:cxnSp>
            <p:nvCxnSpPr>
              <p:cNvPr id="90" name="Gerade Verbindung mit Pfeil 89"/>
              <p:cNvCxnSpPr/>
              <p:nvPr/>
            </p:nvCxnSpPr>
            <p:spPr bwMode="auto">
              <a:xfrm flipV="1">
                <a:off x="6114107" y="3934911"/>
                <a:ext cx="729145" cy="34956"/>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Textfeld 91"/>
              <p:cNvSpPr txBox="1"/>
              <p:nvPr/>
            </p:nvSpPr>
            <p:spPr>
              <a:xfrm>
                <a:off x="6063912" y="3648995"/>
                <a:ext cx="831635" cy="327356"/>
              </a:xfrm>
              <a:prstGeom prst="rect">
                <a:avLst/>
              </a:prstGeom>
              <a:noFill/>
            </p:spPr>
            <p:txBody>
              <a:bodyPr wrap="square" rtlCol="0">
                <a:spAutoFit/>
              </a:bodyPr>
              <a:lstStyle/>
              <a:p>
                <a:pPr algn="l"/>
                <a:r>
                  <a:rPr lang="en-US" sz="1400" dirty="0">
                    <a:latin typeface="Calibri" panose="020F0502020204030204" pitchFamily="34" charset="0"/>
                    <a:cs typeface="Arial" panose="020B0604020202020204" pitchFamily="34" charset="0"/>
                  </a:rPr>
                  <a:t>18 mm</a:t>
                </a:r>
              </a:p>
            </p:txBody>
          </p:sp>
        </p:grpSp>
        <p:sp>
          <p:nvSpPr>
            <p:cNvPr id="95" name="Textfeld 94"/>
            <p:cNvSpPr txBox="1"/>
            <p:nvPr/>
          </p:nvSpPr>
          <p:spPr>
            <a:xfrm>
              <a:off x="3066073" y="1694948"/>
              <a:ext cx="1325776" cy="806406"/>
            </a:xfrm>
            <a:prstGeom prst="rect">
              <a:avLst/>
            </a:prstGeom>
            <a:noFill/>
          </p:spPr>
          <p:txBody>
            <a:bodyPr wrap="square" rtlCol="0">
              <a:spAutoFit/>
            </a:bodyPr>
            <a:lstStyle/>
            <a:p>
              <a:pPr algn="l">
                <a:spcAft>
                  <a:spcPts val="200"/>
                </a:spcAft>
              </a:pPr>
              <a:r>
                <a:rPr lang="en-US" sz="1300" b="1" dirty="0">
                  <a:solidFill>
                    <a:srgbClr val="FF33CC"/>
                  </a:solidFill>
                  <a:latin typeface="Calibri" panose="020F0502020204030204" pitchFamily="34" charset="0"/>
                  <a:cs typeface="Arial" panose="020B0604020202020204" pitchFamily="34" charset="0"/>
                </a:rPr>
                <a:t>y = 20 mm</a:t>
              </a:r>
            </a:p>
            <a:p>
              <a:pPr algn="l">
                <a:spcBef>
                  <a:spcPts val="0"/>
                </a:spcBef>
                <a:spcAft>
                  <a:spcPts val="200"/>
                </a:spcAft>
              </a:pPr>
              <a:r>
                <a:rPr lang="en-US" sz="1300" b="1" dirty="0">
                  <a:solidFill>
                    <a:srgbClr val="0033CC"/>
                  </a:solidFill>
                  <a:latin typeface="Calibri" panose="020F0502020204030204" pitchFamily="34" charset="0"/>
                  <a:cs typeface="Arial" panose="020B0604020202020204" pitchFamily="34" charset="0"/>
                </a:rPr>
                <a:t>y = 10 mm</a:t>
              </a:r>
            </a:p>
            <a:p>
              <a:pPr algn="l">
                <a:spcBef>
                  <a:spcPts val="0"/>
                </a:spcBef>
                <a:spcAft>
                  <a:spcPts val="200"/>
                </a:spcAft>
              </a:pPr>
              <a:r>
                <a:rPr lang="en-US" sz="1300" b="1" dirty="0">
                  <a:solidFill>
                    <a:srgbClr val="FF0000"/>
                  </a:solidFill>
                  <a:latin typeface="Calibri" panose="020F0502020204030204" pitchFamily="34" charset="0"/>
                  <a:cs typeface="Arial" panose="020B0604020202020204" pitchFamily="34" charset="0"/>
                </a:rPr>
                <a:t>y =   0 mm</a:t>
              </a:r>
            </a:p>
          </p:txBody>
        </p:sp>
        <p:sp>
          <p:nvSpPr>
            <p:cNvPr id="67" name="Textfeld 66"/>
            <p:cNvSpPr txBox="1"/>
            <p:nvPr/>
          </p:nvSpPr>
          <p:spPr>
            <a:xfrm>
              <a:off x="784193" y="4335129"/>
              <a:ext cx="790460" cy="492443"/>
            </a:xfrm>
            <a:prstGeom prst="rect">
              <a:avLst/>
            </a:prstGeom>
            <a:noFill/>
          </p:spPr>
          <p:txBody>
            <a:bodyPr wrap="square" rtlCol="0">
              <a:spAutoFit/>
            </a:bodyPr>
            <a:lstStyle/>
            <a:p>
              <a:pPr algn="l">
                <a:spcBef>
                  <a:spcPts val="0"/>
                </a:spcBef>
              </a:pPr>
              <a:r>
                <a:rPr lang="en-US" sz="1300" b="1" dirty="0">
                  <a:latin typeface="Calibri" panose="020F0502020204030204" pitchFamily="34" charset="0"/>
                  <a:cs typeface="Arial" panose="020B0604020202020204" pitchFamily="34" charset="0"/>
                </a:rPr>
                <a:t>1 mm </a:t>
              </a:r>
            </a:p>
            <a:p>
              <a:pPr algn="l">
                <a:spcBef>
                  <a:spcPts val="0"/>
                </a:spcBef>
              </a:pPr>
              <a:r>
                <a:rPr lang="en-US" sz="1300" b="1" dirty="0">
                  <a:latin typeface="Calibri" panose="020F0502020204030204" pitchFamily="34" charset="0"/>
                  <a:cs typeface="Arial" panose="020B0604020202020204" pitchFamily="34" charset="0"/>
                </a:rPr>
                <a:t>steps</a:t>
              </a:r>
            </a:p>
          </p:txBody>
        </p:sp>
        <p:sp>
          <p:nvSpPr>
            <p:cNvPr id="68" name="Textfeld 67"/>
            <p:cNvSpPr txBox="1"/>
            <p:nvPr/>
          </p:nvSpPr>
          <p:spPr>
            <a:xfrm>
              <a:off x="1403783" y="2399741"/>
              <a:ext cx="1485284" cy="292388"/>
            </a:xfrm>
            <a:prstGeom prst="rect">
              <a:avLst/>
            </a:prstGeom>
            <a:noFill/>
          </p:spPr>
          <p:txBody>
            <a:bodyPr wrap="square" rtlCol="0">
              <a:spAutoFit/>
            </a:bodyPr>
            <a:lstStyle/>
            <a:p>
              <a:pPr algn="l">
                <a:spcBef>
                  <a:spcPts val="0"/>
                </a:spcBef>
              </a:pPr>
              <a:r>
                <a:rPr lang="en-US" sz="1300" b="1" dirty="0">
                  <a:latin typeface="Calibri" panose="020F0502020204030204" pitchFamily="34" charset="0"/>
                  <a:cs typeface="Arial" panose="020B0604020202020204" pitchFamily="34" charset="0"/>
                </a:rPr>
                <a:t>1 mm  steps</a:t>
              </a:r>
            </a:p>
          </p:txBody>
        </p:sp>
        <p:cxnSp>
          <p:nvCxnSpPr>
            <p:cNvPr id="70" name="Gerade Verbindung mit Pfeil 69"/>
            <p:cNvCxnSpPr/>
            <p:nvPr/>
          </p:nvCxnSpPr>
          <p:spPr bwMode="auto">
            <a:xfrm flipV="1">
              <a:off x="4575686" y="4791861"/>
              <a:ext cx="427905" cy="827"/>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Gerade Verbindung mit Pfeil 73"/>
            <p:cNvCxnSpPr/>
            <p:nvPr/>
          </p:nvCxnSpPr>
          <p:spPr bwMode="auto">
            <a:xfrm flipV="1">
              <a:off x="4583056" y="4789860"/>
              <a:ext cx="6069" cy="13220"/>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Textfeld 74"/>
            <p:cNvSpPr txBox="1"/>
            <p:nvPr/>
          </p:nvSpPr>
          <p:spPr>
            <a:xfrm>
              <a:off x="4591726" y="4263712"/>
              <a:ext cx="329511" cy="276999"/>
            </a:xfrm>
            <a:prstGeom prst="rect">
              <a:avLst/>
            </a:prstGeom>
            <a:noFill/>
          </p:spPr>
          <p:txBody>
            <a:bodyPr wrap="square" rtlCol="0">
              <a:spAutoFit/>
            </a:bodyPr>
            <a:lstStyle/>
            <a:p>
              <a:pPr algn="l"/>
              <a:r>
                <a:rPr lang="en-US" sz="1200" dirty="0">
                  <a:latin typeface="Calibri" panose="020F0502020204030204" pitchFamily="34" charset="0"/>
                  <a:cs typeface="Arial" panose="020B0604020202020204" pitchFamily="34" charset="0"/>
                </a:rPr>
                <a:t>y</a:t>
              </a:r>
            </a:p>
          </p:txBody>
        </p:sp>
        <p:sp>
          <p:nvSpPr>
            <p:cNvPr id="76" name="Textfeld 75"/>
            <p:cNvSpPr txBox="1"/>
            <p:nvPr/>
          </p:nvSpPr>
          <p:spPr>
            <a:xfrm>
              <a:off x="4723142" y="4514160"/>
              <a:ext cx="329511" cy="276999"/>
            </a:xfrm>
            <a:prstGeom prst="rect">
              <a:avLst/>
            </a:prstGeom>
            <a:noFill/>
          </p:spPr>
          <p:txBody>
            <a:bodyPr wrap="square" rtlCol="0">
              <a:spAutoFit/>
            </a:bodyPr>
            <a:lstStyle/>
            <a:p>
              <a:pPr algn="l"/>
              <a:r>
                <a:rPr lang="en-US" sz="1200" dirty="0">
                  <a:latin typeface="Calibri" panose="020F0502020204030204" pitchFamily="34" charset="0"/>
                  <a:cs typeface="Arial" panose="020B0604020202020204" pitchFamily="34" charset="0"/>
                </a:rPr>
                <a:t>x</a:t>
              </a:r>
            </a:p>
          </p:txBody>
        </p:sp>
      </p:grpSp>
      <p:sp>
        <p:nvSpPr>
          <p:cNvPr id="79" name="Text Box 11"/>
          <p:cNvSpPr txBox="1">
            <a:spLocks noChangeArrowheads="1"/>
          </p:cNvSpPr>
          <p:nvPr/>
        </p:nvSpPr>
        <p:spPr bwMode="auto">
          <a:xfrm>
            <a:off x="7580991" y="5259201"/>
            <a:ext cx="156300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400" dirty="0">
                <a:latin typeface="Calibri" panose="020F0502020204030204" pitchFamily="34" charset="0"/>
              </a:rPr>
              <a:t>A.A. </a:t>
            </a:r>
            <a:r>
              <a:rPr lang="en-US" altLang="de-DE" sz="1400" dirty="0" err="1">
                <a:latin typeface="Calibri" panose="020F0502020204030204" pitchFamily="34" charset="0"/>
              </a:rPr>
              <a:t>Nosych</a:t>
            </a:r>
            <a:r>
              <a:rPr lang="en-US" altLang="de-DE" sz="1400" dirty="0">
                <a:latin typeface="Calibri" panose="020F0502020204030204" pitchFamily="34" charset="0"/>
              </a:rPr>
              <a:t> et al., </a:t>
            </a:r>
          </a:p>
          <a:p>
            <a:pPr algn="l">
              <a:spcBef>
                <a:spcPts val="0"/>
              </a:spcBef>
            </a:pPr>
            <a:r>
              <a:rPr lang="en-US" altLang="de-DE" sz="1400" dirty="0">
                <a:latin typeface="Calibri" panose="020F0502020204030204" pitchFamily="34" charset="0"/>
              </a:rPr>
              <a:t>IBIC’14</a:t>
            </a:r>
          </a:p>
        </p:txBody>
      </p:sp>
      <p:sp>
        <p:nvSpPr>
          <p:cNvPr id="89" name="Textfeld 88"/>
          <p:cNvSpPr txBox="1"/>
          <p:nvPr/>
        </p:nvSpPr>
        <p:spPr>
          <a:xfrm>
            <a:off x="6949847" y="3951379"/>
            <a:ext cx="2348389" cy="923330"/>
          </a:xfrm>
          <a:prstGeom prst="rect">
            <a:avLst/>
          </a:prstGeom>
          <a:noFill/>
        </p:spPr>
        <p:txBody>
          <a:bodyPr wrap="square" rtlCol="0">
            <a:spAutoFit/>
          </a:bodyPr>
          <a:lstStyle/>
          <a:p>
            <a:pPr algn="l">
              <a:spcBef>
                <a:spcPts val="0"/>
              </a:spcBef>
            </a:pPr>
            <a:r>
              <a:rPr lang="en-US" altLang="de-DE" b="1" dirty="0">
                <a:solidFill>
                  <a:srgbClr val="0000FF"/>
                </a:solidFill>
                <a:latin typeface="Calibri" panose="020F0502020204030204" pitchFamily="34" charset="0"/>
                <a:sym typeface="Symbol" pitchFamily="18" charset="2"/>
              </a:rPr>
              <a:t>Optimization:</a:t>
            </a:r>
            <a:r>
              <a:rPr lang="en-US" altLang="de-DE" dirty="0">
                <a:latin typeface="Calibri" panose="020F0502020204030204" pitchFamily="34" charset="0"/>
                <a:sym typeface="Symbol" pitchFamily="18" charset="2"/>
              </a:rPr>
              <a:t> </a:t>
            </a:r>
          </a:p>
          <a:p>
            <a:pPr marL="285750" indent="-285750" algn="l">
              <a:spcBef>
                <a:spcPts val="0"/>
              </a:spcBef>
              <a:buFont typeface="Wingdings" panose="05000000000000000000" pitchFamily="2" charset="2"/>
              <a:buChar char="Ø"/>
            </a:pPr>
            <a:r>
              <a:rPr lang="en-US" altLang="de-DE" dirty="0">
                <a:latin typeface="Calibri" panose="020F0502020204030204" pitchFamily="34" charset="0"/>
                <a:sym typeface="Symbol" pitchFamily="18" charset="2"/>
              </a:rPr>
              <a:t>Horizontal distance </a:t>
            </a:r>
          </a:p>
          <a:p>
            <a:pPr marL="285750" indent="-285750" algn="l">
              <a:spcBef>
                <a:spcPts val="0"/>
              </a:spcBef>
              <a:buFont typeface="Wingdings" panose="05000000000000000000" pitchFamily="2" charset="2"/>
              <a:buChar char="Ø"/>
            </a:pPr>
            <a:r>
              <a:rPr lang="en-US" altLang="de-DE" dirty="0">
                <a:latin typeface="Calibri" panose="020F0502020204030204" pitchFamily="34" charset="0"/>
                <a:sym typeface="Symbol" pitchFamily="18" charset="2"/>
              </a:rPr>
              <a:t>Size of buttons</a:t>
            </a:r>
            <a:r>
              <a:rPr lang="en-US" dirty="0">
                <a:latin typeface="Calibri" panose="020F0502020204030204" pitchFamily="34" charset="0"/>
              </a:rPr>
              <a:t> </a:t>
            </a:r>
          </a:p>
        </p:txBody>
      </p:sp>
      <mc:AlternateContent xmlns:mc="http://schemas.openxmlformats.org/markup-compatibility/2006" xmlns:a14="http://schemas.microsoft.com/office/drawing/2010/main">
        <mc:Choice Requires="a14">
          <p:sp>
            <p:nvSpPr>
              <p:cNvPr id="6" name="Textfeld 5"/>
              <p:cNvSpPr txBox="1"/>
              <p:nvPr/>
            </p:nvSpPr>
            <p:spPr>
              <a:xfrm>
                <a:off x="353904" y="962922"/>
                <a:ext cx="8104296" cy="446341"/>
              </a:xfrm>
              <a:prstGeom prst="rect">
                <a:avLst/>
              </a:prstGeom>
              <a:noFill/>
            </p:spPr>
            <p:txBody>
              <a:bodyPr wrap="square" rtlCol="0">
                <a:spAutoFit/>
              </a:bodyPr>
              <a:lstStyle/>
              <a:p>
                <a:pPr algn="l">
                  <a:spcBef>
                    <a:spcPts val="0"/>
                  </a:spcBef>
                </a:pPr>
                <a:r>
                  <a:rPr lang="en-US" altLang="de-DE" b="1" dirty="0">
                    <a:solidFill>
                      <a:srgbClr val="0000FF"/>
                    </a:solidFill>
                    <a:latin typeface="Calibri" panose="020F0502020204030204" pitchFamily="34" charset="0"/>
                    <a:sym typeface="Symbol" pitchFamily="18" charset="2"/>
                  </a:rPr>
                  <a:t>Horizontal:</a:t>
                </a:r>
                <a:r>
                  <a:rPr lang="en-US" altLang="de-DE" sz="1600" b="1" dirty="0">
                    <a:solidFill>
                      <a:srgbClr val="0000FF"/>
                    </a:solidFill>
                    <a:latin typeface="Calibri" panose="020F0502020204030204" pitchFamily="34" charset="0"/>
                    <a:sym typeface="Symbol" pitchFamily="18" charset="2"/>
                  </a:rPr>
                  <a:t> </a:t>
                </a:r>
                <a14:m>
                  <m:oMath xmlns:m="http://schemas.openxmlformats.org/officeDocument/2006/math">
                    <m:r>
                      <a:rPr lang="de-DE" altLang="de-DE" sz="1600" b="0" i="1" smtClean="0">
                        <a:latin typeface="Cambria Math" panose="02040503050406030204" pitchFamily="18" charset="0"/>
                        <a:sym typeface="Symbol" pitchFamily="18" charset="2"/>
                      </a:rPr>
                      <m:t>𝑥</m:t>
                    </m:r>
                    <m:r>
                      <a:rPr lang="de-DE" altLang="de-DE" sz="1600" b="0" i="1" smtClean="0">
                        <a:latin typeface="Cambria Math" panose="02040503050406030204" pitchFamily="18" charset="0"/>
                        <a:ea typeface="Cambria Math" panose="02040503050406030204" pitchFamily="18" charset="0"/>
                        <a:sym typeface="Symbol" pitchFamily="18" charset="2"/>
                      </a:rPr>
                      <m:t>∝ </m:t>
                    </m:r>
                    <m:box>
                      <m:boxPr>
                        <m:ctrlPr>
                          <a:rPr lang="de-DE" altLang="de-DE" sz="1600" b="0"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sz="1600" b="0" i="1" smtClean="0">
                                <a:latin typeface="Cambria Math" panose="02040503050406030204" pitchFamily="18" charset="0"/>
                                <a:ea typeface="Cambria Math" panose="02040503050406030204" pitchFamily="18" charset="0"/>
                                <a:sym typeface="Symbol" pitchFamily="18" charset="2"/>
                              </a:rPr>
                            </m:ctrlPr>
                          </m:fPr>
                          <m:num>
                            <m:r>
                              <a:rPr lang="de-DE" altLang="de-DE" sz="1600" b="0" i="1" smtClean="0">
                                <a:latin typeface="Cambria Math" panose="02040503050406030204" pitchFamily="18" charset="0"/>
                                <a:ea typeface="Cambria Math" panose="02040503050406030204" pitchFamily="18" charset="0"/>
                                <a:sym typeface="Symbol" pitchFamily="18" charset="2"/>
                              </a:rPr>
                              <m:t>1</m:t>
                            </m:r>
                          </m:num>
                          <m:den>
                            <m:sSub>
                              <m:sSubPr>
                                <m:ctrlPr>
                                  <a:rPr lang="de-DE" altLang="de-DE" sz="1600" b="0" i="1" smtClean="0">
                                    <a:latin typeface="Cambria Math" panose="02040503050406030204" pitchFamily="18" charset="0"/>
                                    <a:ea typeface="Cambria Math" panose="02040503050406030204" pitchFamily="18" charset="0"/>
                                    <a:sym typeface="Symbol" pitchFamily="18" charset="2"/>
                                  </a:rPr>
                                </m:ctrlPr>
                              </m:sSubPr>
                              <m:e>
                                <m:r>
                                  <a:rPr lang="de-DE" altLang="de-DE" sz="1600" b="0" i="1" smtClean="0">
                                    <a:latin typeface="Cambria Math" panose="02040503050406030204" pitchFamily="18" charset="0"/>
                                    <a:ea typeface="Cambria Math" panose="02040503050406030204" pitchFamily="18" charset="0"/>
                                    <a:sym typeface="Symbol" pitchFamily="18" charset="2"/>
                                  </a:rPr>
                                  <m:t>𝑆</m:t>
                                </m:r>
                              </m:e>
                              <m:sub>
                                <m:r>
                                  <a:rPr lang="de-DE" altLang="de-DE" sz="1600" b="0" i="1" smtClean="0">
                                    <a:latin typeface="Cambria Math" panose="02040503050406030204" pitchFamily="18" charset="0"/>
                                    <a:ea typeface="Cambria Math" panose="02040503050406030204" pitchFamily="18" charset="0"/>
                                    <a:sym typeface="Symbol" pitchFamily="18" charset="2"/>
                                  </a:rPr>
                                  <m:t>𝑥</m:t>
                                </m:r>
                              </m:sub>
                            </m:sSub>
                          </m:den>
                        </m:f>
                      </m:e>
                    </m:box>
                    <m:r>
                      <a:rPr lang="de-DE" altLang="de-DE" sz="1600" b="0" i="1" smtClean="0">
                        <a:latin typeface="Cambria Math" panose="02040503050406030204" pitchFamily="18" charset="0"/>
                        <a:ea typeface="Cambria Math" panose="02040503050406030204" pitchFamily="18" charset="0"/>
                        <a:sym typeface="Symbol" pitchFamily="18" charset="2"/>
                      </a:rPr>
                      <m:t> </m:t>
                    </m:r>
                    <m:d>
                      <m:dPr>
                        <m:ctrlPr>
                          <a:rPr lang="de-DE" altLang="de-DE" sz="1600" b="0" i="1" smtClean="0">
                            <a:latin typeface="Cambria Math" panose="02040503050406030204" pitchFamily="18" charset="0"/>
                            <a:ea typeface="Cambria Math" panose="02040503050406030204" pitchFamily="18" charset="0"/>
                            <a:sym typeface="Symbol" pitchFamily="18" charset="2"/>
                          </a:rPr>
                        </m:ctrlPr>
                      </m:dPr>
                      <m:e>
                        <m:r>
                          <a:rPr lang="de-DE" altLang="de-DE" sz="1600" b="0" i="1" smtClean="0">
                            <a:latin typeface="Cambria Math" panose="02040503050406030204" pitchFamily="18" charset="0"/>
                            <a:ea typeface="Cambria Math" panose="02040503050406030204" pitchFamily="18" charset="0"/>
                            <a:sym typeface="Symbol" pitchFamily="18" charset="2"/>
                          </a:rPr>
                          <m:t>𝑙𝑒𝑓𝑡</m:t>
                        </m:r>
                        <m:r>
                          <a:rPr lang="de-DE" altLang="de-DE" sz="1600" b="0" i="1" smtClean="0">
                            <a:latin typeface="Cambria Math" panose="02040503050406030204" pitchFamily="18" charset="0"/>
                            <a:ea typeface="Cambria Math" panose="02040503050406030204" pitchFamily="18" charset="0"/>
                            <a:sym typeface="Symbol" pitchFamily="18" charset="2"/>
                          </a:rPr>
                          <m:t> −</m:t>
                        </m:r>
                        <m:r>
                          <a:rPr lang="de-DE" altLang="de-DE" sz="1600" b="0" i="1" smtClean="0">
                            <a:latin typeface="Cambria Math" panose="02040503050406030204" pitchFamily="18" charset="0"/>
                            <a:ea typeface="Cambria Math" panose="02040503050406030204" pitchFamily="18" charset="0"/>
                            <a:sym typeface="Symbol" pitchFamily="18" charset="2"/>
                          </a:rPr>
                          <m:t>𝑟𝑖𝑔h𝑡</m:t>
                        </m:r>
                      </m:e>
                    </m:d>
                  </m:oMath>
                </a14:m>
                <a:r>
                  <a:rPr lang="en-US" altLang="de-DE" sz="16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   </a:t>
                </a:r>
                <a14:m>
                  <m:oMath xmlns:m="http://schemas.openxmlformats.org/officeDocument/2006/math">
                    <m:r>
                      <a:rPr lang="de-DE" altLang="de-DE" i="1">
                        <a:latin typeface="Cambria Math" panose="02040503050406030204" pitchFamily="18" charset="0"/>
                        <a:sym typeface="Symbol" pitchFamily="18" charset="2"/>
                      </a:rPr>
                      <m:t>𝑥</m:t>
                    </m:r>
                    <m:r>
                      <a:rPr lang="de-DE" altLang="de-DE" b="0" i="1" smtClean="0">
                        <a:latin typeface="Cambria Math" panose="02040503050406030204" pitchFamily="18" charset="0"/>
                        <a:sym typeface="Symbol" pitchFamily="18" charset="2"/>
                      </a:rPr>
                      <m:t>=</m:t>
                    </m:r>
                    <m:box>
                      <m:boxPr>
                        <m:ctrlPr>
                          <a:rPr lang="de-DE" altLang="de-DE" i="1">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a:latin typeface="Cambria Math" panose="02040503050406030204" pitchFamily="18" charset="0"/>
                                <a:ea typeface="Cambria Math" panose="02040503050406030204" pitchFamily="18" charset="0"/>
                                <a:sym typeface="Symbol" pitchFamily="18" charset="2"/>
                              </a:rPr>
                            </m:ctrlPr>
                          </m:fPr>
                          <m:num>
                            <m:r>
                              <a:rPr lang="de-DE" altLang="de-DE" i="1">
                                <a:latin typeface="Cambria Math" panose="02040503050406030204" pitchFamily="18" charset="0"/>
                                <a:ea typeface="Cambria Math" panose="02040503050406030204" pitchFamily="18" charset="0"/>
                                <a:sym typeface="Symbol" pitchFamily="18" charset="2"/>
                              </a:rPr>
                              <m:t>1</m:t>
                            </m:r>
                          </m:num>
                          <m:den>
                            <m:sSub>
                              <m:sSubPr>
                                <m:ctrlPr>
                                  <a:rPr lang="de-DE" altLang="de-DE" i="1">
                                    <a:latin typeface="Cambria Math" panose="02040503050406030204" pitchFamily="18" charset="0"/>
                                    <a:ea typeface="Cambria Math" panose="02040503050406030204" pitchFamily="18" charset="0"/>
                                    <a:sym typeface="Symbol" pitchFamily="18" charset="2"/>
                                  </a:rPr>
                                </m:ctrlPr>
                              </m:sSubPr>
                              <m:e>
                                <m:r>
                                  <a:rPr lang="de-DE" altLang="de-DE" i="1">
                                    <a:latin typeface="Cambria Math" panose="02040503050406030204" pitchFamily="18" charset="0"/>
                                    <a:ea typeface="Cambria Math" panose="02040503050406030204" pitchFamily="18" charset="0"/>
                                    <a:sym typeface="Symbol" pitchFamily="18" charset="2"/>
                                  </a:rPr>
                                  <m:t>𝑆</m:t>
                                </m:r>
                              </m:e>
                              <m:sub>
                                <m:r>
                                  <a:rPr lang="de-DE" altLang="de-DE" i="1">
                                    <a:latin typeface="Cambria Math" panose="02040503050406030204" pitchFamily="18" charset="0"/>
                                    <a:ea typeface="Cambria Math" panose="02040503050406030204" pitchFamily="18" charset="0"/>
                                    <a:sym typeface="Symbol" pitchFamily="18" charset="2"/>
                                  </a:rPr>
                                  <m:t>𝑥</m:t>
                                </m:r>
                              </m:sub>
                            </m:sSub>
                          </m:den>
                        </m:f>
                        <m:r>
                          <a:rPr lang="de-DE" altLang="de-DE" b="0" i="1" smtClean="0">
                            <a:latin typeface="Cambria Math" panose="02040503050406030204" pitchFamily="18" charset="0"/>
                            <a:ea typeface="Cambria Math" panose="02040503050406030204" pitchFamily="18" charset="0"/>
                            <a:sym typeface="Symbol" pitchFamily="18" charset="2"/>
                          </a:rPr>
                          <m:t> </m:t>
                        </m:r>
                        <m:r>
                          <a:rPr lang="de-DE" altLang="de-DE" i="1" smtClean="0">
                            <a:latin typeface="Cambria Math" panose="02040503050406030204" pitchFamily="18" charset="0"/>
                            <a:ea typeface="Cambria Math" panose="02040503050406030204" pitchFamily="18" charset="0"/>
                            <a:sym typeface="Symbol" pitchFamily="18" charset="2"/>
                          </a:rPr>
                          <m:t>∙</m:t>
                        </m:r>
                        <m:r>
                          <a:rPr lang="de-DE" altLang="de-DE" b="0" i="1" smtClean="0">
                            <a:latin typeface="Cambria Math" panose="02040503050406030204" pitchFamily="18" charset="0"/>
                            <a:ea typeface="Cambria Math" panose="02040503050406030204" pitchFamily="18" charset="0"/>
                            <a:sym typeface="Symbol" pitchFamily="18" charset="2"/>
                          </a:rPr>
                          <m:t> </m:t>
                        </m:r>
                      </m:e>
                    </m:box>
                    <m:box>
                      <m:boxPr>
                        <m:ctrlPr>
                          <a:rPr lang="de-DE" altLang="de-DE"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smtClean="0">
                                <a:latin typeface="Cambria Math" panose="02040503050406030204" pitchFamily="18" charset="0"/>
                                <a:ea typeface="Cambria Math" panose="02040503050406030204" pitchFamily="18" charset="0"/>
                                <a:sym typeface="Symbol" pitchFamily="18" charset="2"/>
                              </a:rPr>
                            </m:ctrlPr>
                          </m:fPr>
                          <m:num>
                            <m:d>
                              <m:dPr>
                                <m:ctrlPr>
                                  <a:rPr lang="de-DE" altLang="de-DE" i="1" smtClean="0">
                                    <a:latin typeface="Cambria Math" panose="02040503050406030204" pitchFamily="18" charset="0"/>
                                    <a:ea typeface="Cambria Math" panose="02040503050406030204" pitchFamily="18" charset="0"/>
                                    <a:sym typeface="Symbol" pitchFamily="18" charset="2"/>
                                  </a:rPr>
                                </m:ctrlPr>
                              </m:dPr>
                              <m:e>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r>
                                  <a:rPr lang="de-DE" altLang="de-DE" b="0" i="1" smtClean="0">
                                    <a:latin typeface="Cambria Math" panose="02040503050406030204" pitchFamily="18" charset="0"/>
                                    <a:ea typeface="Cambria Math" panose="02040503050406030204" pitchFamily="18" charset="0"/>
                                    <a:sym typeface="Symbol" pitchFamily="18" charset="2"/>
                                  </a:rPr>
                                  <m:t>+ </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e>
                            </m:d>
                            <m:r>
                              <a:rPr lang="de-DE" altLang="de-DE" b="0" i="1" smtClean="0">
                                <a:latin typeface="Cambria Math" panose="02040503050406030204" pitchFamily="18" charset="0"/>
                                <a:ea typeface="Cambria Math" panose="02040503050406030204" pitchFamily="18" charset="0"/>
                                <a:sym typeface="Symbol" pitchFamily="18" charset="2"/>
                              </a:rPr>
                              <m:t>−</m:t>
                            </m:r>
                            <m:d>
                              <m:dPr>
                                <m:ctrlPr>
                                  <a:rPr lang="de-DE" altLang="de-DE" b="0" i="1" smtClean="0">
                                    <a:latin typeface="Cambria Math" panose="02040503050406030204" pitchFamily="18" charset="0"/>
                                    <a:ea typeface="Cambria Math" panose="02040503050406030204" pitchFamily="18" charset="0"/>
                                    <a:sym typeface="Symbol" pitchFamily="18" charset="2"/>
                                  </a:rPr>
                                </m:ctrlPr>
                              </m:dPr>
                              <m:e>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e>
                            </m:d>
                            <m:r>
                              <a:rPr lang="de-DE" altLang="de-DE" b="0" i="1" smtClean="0">
                                <a:latin typeface="Cambria Math" panose="02040503050406030204" pitchFamily="18" charset="0"/>
                                <a:ea typeface="Cambria Math" panose="02040503050406030204" pitchFamily="18" charset="0"/>
                                <a:sym typeface="Symbol" pitchFamily="18" charset="2"/>
                              </a:rPr>
                              <m:t> </m:t>
                            </m:r>
                          </m:num>
                          <m:den>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den>
                        </m:f>
                      </m:e>
                    </m:box>
                  </m:oMath>
                </a14:m>
                <a:endParaRPr lang="en-US" altLang="de-DE" dirty="0">
                  <a:latin typeface="Calibri" panose="020F0502020204030204" pitchFamily="34" charset="0"/>
                  <a:sym typeface="Symbol" pitchFamily="18" charset="2"/>
                </a:endParaRPr>
              </a:p>
            </p:txBody>
          </p:sp>
        </mc:Choice>
        <mc:Fallback xmlns="">
          <p:sp>
            <p:nvSpPr>
              <p:cNvPr id="6" name="Textfeld 5"/>
              <p:cNvSpPr txBox="1">
                <a:spLocks noRot="1" noChangeAspect="1" noMove="1" noResize="1" noEditPoints="1" noAdjustHandles="1" noChangeArrowheads="1" noChangeShapeType="1" noTextEdit="1"/>
              </p:cNvSpPr>
              <p:nvPr/>
            </p:nvSpPr>
            <p:spPr>
              <a:xfrm>
                <a:off x="353904" y="962922"/>
                <a:ext cx="8104296" cy="446341"/>
              </a:xfrm>
              <a:prstGeom prst="rect">
                <a:avLst/>
              </a:prstGeom>
              <a:blipFill>
                <a:blip r:embed="rId6"/>
                <a:stretch>
                  <a:fillRect l="-602" t="-6849" b="-82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feld 90"/>
              <p:cNvSpPr txBox="1"/>
              <p:nvPr/>
            </p:nvSpPr>
            <p:spPr>
              <a:xfrm>
                <a:off x="363085" y="1338323"/>
                <a:ext cx="8230072" cy="470257"/>
              </a:xfrm>
              <a:prstGeom prst="rect">
                <a:avLst/>
              </a:prstGeom>
              <a:noFill/>
            </p:spPr>
            <p:txBody>
              <a:bodyPr wrap="square" rtlCol="0">
                <a:spAutoFit/>
              </a:bodyPr>
              <a:lstStyle/>
              <a:p>
                <a:pPr algn="l">
                  <a:spcBef>
                    <a:spcPts val="0"/>
                  </a:spcBef>
                </a:pPr>
                <a:r>
                  <a:rPr lang="en-US" altLang="de-DE" b="1" dirty="0">
                    <a:solidFill>
                      <a:srgbClr val="0000FF"/>
                    </a:solidFill>
                    <a:latin typeface="Calibri" panose="020F0502020204030204" pitchFamily="34" charset="0"/>
                    <a:sym typeface="Symbol" pitchFamily="18" charset="2"/>
                  </a:rPr>
                  <a:t>Vertical:      </a:t>
                </a:r>
                <a:r>
                  <a:rPr lang="en-US" altLang="de-DE" sz="1600" dirty="0">
                    <a:latin typeface="Cambria" panose="02040503050406030204" pitchFamily="18" charset="0"/>
                    <a:ea typeface="Cambria" panose="02040503050406030204" pitchFamily="18" charset="0"/>
                    <a:sym typeface="Symbol" pitchFamily="18" charset="2"/>
                  </a:rPr>
                  <a:t>y</a:t>
                </a:r>
                <a14:m>
                  <m:oMath xmlns:m="http://schemas.openxmlformats.org/officeDocument/2006/math">
                    <m:r>
                      <a:rPr lang="de-DE" altLang="de-DE" sz="1600" b="0" i="1" smtClean="0">
                        <a:latin typeface="Cambria Math" panose="02040503050406030204" pitchFamily="18" charset="0"/>
                        <a:sym typeface="Symbol" pitchFamily="18" charset="2"/>
                      </a:rPr>
                      <m:t> </m:t>
                    </m:r>
                    <m:r>
                      <a:rPr lang="de-DE" altLang="de-DE" sz="1600" b="0" i="1" smtClean="0">
                        <a:latin typeface="Cambria Math" panose="02040503050406030204" pitchFamily="18" charset="0"/>
                        <a:ea typeface="Cambria Math" panose="02040503050406030204" pitchFamily="18" charset="0"/>
                        <a:sym typeface="Symbol" pitchFamily="18" charset="2"/>
                      </a:rPr>
                      <m:t>∝ </m:t>
                    </m:r>
                    <m:box>
                      <m:boxPr>
                        <m:ctrlPr>
                          <a:rPr lang="de-DE" altLang="de-DE" sz="1600" b="0"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sz="1600" b="0" i="1" smtClean="0">
                                <a:latin typeface="Cambria Math" panose="02040503050406030204" pitchFamily="18" charset="0"/>
                                <a:ea typeface="Cambria Math" panose="02040503050406030204" pitchFamily="18" charset="0"/>
                                <a:sym typeface="Symbol" pitchFamily="18" charset="2"/>
                              </a:rPr>
                            </m:ctrlPr>
                          </m:fPr>
                          <m:num>
                            <m:r>
                              <a:rPr lang="de-DE" altLang="de-DE" sz="1600" b="0" i="1" smtClean="0">
                                <a:latin typeface="Cambria Math" panose="02040503050406030204" pitchFamily="18" charset="0"/>
                                <a:ea typeface="Cambria Math" panose="02040503050406030204" pitchFamily="18" charset="0"/>
                                <a:sym typeface="Symbol" pitchFamily="18" charset="2"/>
                              </a:rPr>
                              <m:t>1</m:t>
                            </m:r>
                          </m:num>
                          <m:den>
                            <m:sSub>
                              <m:sSubPr>
                                <m:ctrlPr>
                                  <a:rPr lang="de-DE" altLang="de-DE" sz="1600" b="0" i="1" smtClean="0">
                                    <a:latin typeface="Cambria Math" panose="02040503050406030204" pitchFamily="18" charset="0"/>
                                    <a:ea typeface="Cambria Math" panose="02040503050406030204" pitchFamily="18" charset="0"/>
                                    <a:sym typeface="Symbol" pitchFamily="18" charset="2"/>
                                  </a:rPr>
                                </m:ctrlPr>
                              </m:sSubPr>
                              <m:e>
                                <m:r>
                                  <a:rPr lang="de-DE" altLang="de-DE" sz="1600" b="0" i="1" smtClean="0">
                                    <a:latin typeface="Cambria Math" panose="02040503050406030204" pitchFamily="18" charset="0"/>
                                    <a:ea typeface="Cambria Math" panose="02040503050406030204" pitchFamily="18" charset="0"/>
                                    <a:sym typeface="Symbol" pitchFamily="18" charset="2"/>
                                  </a:rPr>
                                  <m:t>𝑆</m:t>
                                </m:r>
                              </m:e>
                              <m:sub>
                                <m:r>
                                  <a:rPr lang="de-DE" altLang="de-DE" sz="1600" b="0" i="1" smtClean="0">
                                    <a:latin typeface="Cambria Math" panose="02040503050406030204" pitchFamily="18" charset="0"/>
                                    <a:ea typeface="Cambria Math" panose="02040503050406030204" pitchFamily="18" charset="0"/>
                                    <a:sym typeface="Symbol" pitchFamily="18" charset="2"/>
                                  </a:rPr>
                                  <m:t>𝑦</m:t>
                                </m:r>
                              </m:sub>
                            </m:sSub>
                          </m:den>
                        </m:f>
                        <m:r>
                          <a:rPr lang="de-DE" altLang="de-DE" sz="1600" b="0" i="1" smtClean="0">
                            <a:latin typeface="Cambria Math" panose="02040503050406030204" pitchFamily="18" charset="0"/>
                            <a:ea typeface="Cambria Math" panose="02040503050406030204" pitchFamily="18" charset="0"/>
                            <a:sym typeface="Symbol" pitchFamily="18" charset="2"/>
                          </a:rPr>
                          <m:t> </m:t>
                        </m:r>
                      </m:e>
                    </m:box>
                    <m:d>
                      <m:dPr>
                        <m:ctrlPr>
                          <a:rPr lang="de-DE" altLang="de-DE" sz="1600" b="0" i="1" smtClean="0">
                            <a:latin typeface="Cambria Math" panose="02040503050406030204" pitchFamily="18" charset="0"/>
                            <a:ea typeface="Cambria Math" panose="02040503050406030204" pitchFamily="18" charset="0"/>
                            <a:sym typeface="Symbol" pitchFamily="18" charset="2"/>
                          </a:rPr>
                        </m:ctrlPr>
                      </m:dPr>
                      <m:e>
                        <m:r>
                          <a:rPr lang="de-DE" altLang="de-DE" sz="1600" b="0" i="1" smtClean="0">
                            <a:latin typeface="Cambria Math" panose="02040503050406030204" pitchFamily="18" charset="0"/>
                            <a:ea typeface="Cambria Math" panose="02040503050406030204" pitchFamily="18" charset="0"/>
                            <a:sym typeface="Symbol" pitchFamily="18" charset="2"/>
                          </a:rPr>
                          <m:t>𝑡𝑜𝑝</m:t>
                        </m:r>
                        <m:r>
                          <a:rPr lang="de-DE" altLang="de-DE" sz="1600" b="0" i="1" smtClean="0">
                            <a:latin typeface="Cambria Math" panose="02040503050406030204" pitchFamily="18" charset="0"/>
                            <a:ea typeface="Cambria Math" panose="02040503050406030204" pitchFamily="18" charset="0"/>
                            <a:sym typeface="Symbol" pitchFamily="18" charset="2"/>
                          </a:rPr>
                          <m:t> −</m:t>
                        </m:r>
                        <m:r>
                          <a:rPr lang="de-DE" altLang="de-DE" sz="1600" b="0" i="1" smtClean="0">
                            <a:latin typeface="Cambria Math" panose="02040503050406030204" pitchFamily="18" charset="0"/>
                            <a:ea typeface="Cambria Math" panose="02040503050406030204" pitchFamily="18" charset="0"/>
                            <a:sym typeface="Symbol" pitchFamily="18" charset="2"/>
                          </a:rPr>
                          <m:t>𝑏𝑜𝑡𝑡𝑜𝑚</m:t>
                        </m:r>
                      </m:e>
                    </m:d>
                  </m:oMath>
                </a14:m>
                <a:r>
                  <a:rPr lang="en-US" altLang="de-DE" sz="16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    </a:t>
                </a:r>
                <a:r>
                  <a:rPr lang="de-DE" altLang="de-DE" b="0" dirty="0">
                    <a:sym typeface="Symbol" pitchFamily="18" charset="2"/>
                  </a:rPr>
                  <a:t>y</a:t>
                </a:r>
                <a14:m>
                  <m:oMath xmlns:m="http://schemas.openxmlformats.org/officeDocument/2006/math">
                    <m:r>
                      <a:rPr lang="de-DE" altLang="de-DE" b="0" i="1" smtClean="0">
                        <a:latin typeface="Cambria Math" panose="02040503050406030204" pitchFamily="18" charset="0"/>
                        <a:sym typeface="Symbol" pitchFamily="18" charset="2"/>
                      </a:rPr>
                      <m:t>=</m:t>
                    </m:r>
                    <m:box>
                      <m:boxPr>
                        <m:ctrlPr>
                          <a:rPr lang="de-DE" altLang="de-DE" i="1">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a:latin typeface="Cambria Math" panose="02040503050406030204" pitchFamily="18" charset="0"/>
                                <a:ea typeface="Cambria Math" panose="02040503050406030204" pitchFamily="18" charset="0"/>
                                <a:sym typeface="Symbol" pitchFamily="18" charset="2"/>
                              </a:rPr>
                            </m:ctrlPr>
                          </m:fPr>
                          <m:num>
                            <m:r>
                              <a:rPr lang="de-DE" altLang="de-DE" i="1">
                                <a:latin typeface="Cambria Math" panose="02040503050406030204" pitchFamily="18" charset="0"/>
                                <a:ea typeface="Cambria Math" panose="02040503050406030204" pitchFamily="18" charset="0"/>
                                <a:sym typeface="Symbol" pitchFamily="18" charset="2"/>
                              </a:rPr>
                              <m:t>1</m:t>
                            </m:r>
                          </m:num>
                          <m:den>
                            <m:sSub>
                              <m:sSubPr>
                                <m:ctrlPr>
                                  <a:rPr lang="de-DE" altLang="de-DE" i="1">
                                    <a:latin typeface="Cambria Math" panose="02040503050406030204" pitchFamily="18" charset="0"/>
                                    <a:ea typeface="Cambria Math" panose="02040503050406030204" pitchFamily="18" charset="0"/>
                                    <a:sym typeface="Symbol" pitchFamily="18" charset="2"/>
                                  </a:rPr>
                                </m:ctrlPr>
                              </m:sSubPr>
                              <m:e>
                                <m:r>
                                  <a:rPr lang="de-DE" altLang="de-DE" i="1">
                                    <a:latin typeface="Cambria Math" panose="02040503050406030204" pitchFamily="18" charset="0"/>
                                    <a:ea typeface="Cambria Math" panose="02040503050406030204" pitchFamily="18" charset="0"/>
                                    <a:sym typeface="Symbol" pitchFamily="18" charset="2"/>
                                  </a:rPr>
                                  <m:t>𝑆</m:t>
                                </m:r>
                              </m:e>
                              <m:sub>
                                <m:r>
                                  <a:rPr lang="de-DE" altLang="de-DE" b="0" i="1" smtClean="0">
                                    <a:latin typeface="Cambria Math" panose="02040503050406030204" pitchFamily="18" charset="0"/>
                                    <a:ea typeface="Cambria Math" panose="02040503050406030204" pitchFamily="18" charset="0"/>
                                    <a:sym typeface="Symbol" pitchFamily="18" charset="2"/>
                                  </a:rPr>
                                  <m:t>𝑦</m:t>
                                </m:r>
                              </m:sub>
                            </m:sSub>
                          </m:den>
                        </m:f>
                        <m:r>
                          <a:rPr lang="de-DE" altLang="de-DE" b="0" i="1" smtClean="0">
                            <a:latin typeface="Cambria Math" panose="02040503050406030204" pitchFamily="18" charset="0"/>
                            <a:ea typeface="Cambria Math" panose="02040503050406030204" pitchFamily="18" charset="0"/>
                            <a:sym typeface="Symbol" pitchFamily="18" charset="2"/>
                          </a:rPr>
                          <m:t> </m:t>
                        </m:r>
                        <m:r>
                          <a:rPr lang="de-DE" altLang="de-DE" i="1" smtClean="0">
                            <a:latin typeface="Cambria Math" panose="02040503050406030204" pitchFamily="18" charset="0"/>
                            <a:ea typeface="Cambria Math" panose="02040503050406030204" pitchFamily="18" charset="0"/>
                            <a:sym typeface="Symbol" pitchFamily="18" charset="2"/>
                          </a:rPr>
                          <m:t>∙</m:t>
                        </m:r>
                        <m:r>
                          <a:rPr lang="de-DE" altLang="de-DE" b="0" i="1" smtClean="0">
                            <a:latin typeface="Cambria Math" panose="02040503050406030204" pitchFamily="18" charset="0"/>
                            <a:ea typeface="Cambria Math" panose="02040503050406030204" pitchFamily="18" charset="0"/>
                            <a:sym typeface="Symbol" pitchFamily="18" charset="2"/>
                          </a:rPr>
                          <m:t> </m:t>
                        </m:r>
                      </m:e>
                    </m:box>
                    <m:box>
                      <m:boxPr>
                        <m:ctrlPr>
                          <a:rPr lang="de-DE" altLang="de-DE"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smtClean="0">
                                <a:latin typeface="Cambria Math" panose="02040503050406030204" pitchFamily="18" charset="0"/>
                                <a:ea typeface="Cambria Math" panose="02040503050406030204" pitchFamily="18" charset="0"/>
                                <a:sym typeface="Symbol" pitchFamily="18" charset="2"/>
                              </a:rPr>
                            </m:ctrlPr>
                          </m:fPr>
                          <m:num>
                            <m:d>
                              <m:dPr>
                                <m:ctrlPr>
                                  <a:rPr lang="de-DE" altLang="de-DE" i="1" smtClean="0">
                                    <a:latin typeface="Cambria Math" panose="02040503050406030204" pitchFamily="18" charset="0"/>
                                    <a:ea typeface="Cambria Math" panose="02040503050406030204" pitchFamily="18" charset="0"/>
                                    <a:sym typeface="Symbol" pitchFamily="18" charset="2"/>
                                  </a:rPr>
                                </m:ctrlPr>
                              </m:dPr>
                              <m:e>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 </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e>
                            </m:d>
                            <m:r>
                              <a:rPr lang="de-DE" altLang="de-DE" b="0" i="1" smtClean="0">
                                <a:latin typeface="Cambria Math" panose="02040503050406030204" pitchFamily="18" charset="0"/>
                                <a:ea typeface="Cambria Math" panose="02040503050406030204" pitchFamily="18" charset="0"/>
                                <a:sym typeface="Symbol" pitchFamily="18" charset="2"/>
                              </a:rPr>
                              <m:t>−</m:t>
                            </m:r>
                            <m:d>
                              <m:dPr>
                                <m:ctrlPr>
                                  <a:rPr lang="de-DE" altLang="de-DE" b="0" i="1" smtClean="0">
                                    <a:latin typeface="Cambria Math" panose="02040503050406030204" pitchFamily="18" charset="0"/>
                                    <a:ea typeface="Cambria Math" panose="02040503050406030204" pitchFamily="18" charset="0"/>
                                    <a:sym typeface="Symbol" pitchFamily="18" charset="2"/>
                                  </a:rPr>
                                </m:ctrlPr>
                              </m:dPr>
                              <m:e>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e>
                            </m:d>
                            <m:r>
                              <a:rPr lang="de-DE" altLang="de-DE" b="0" i="1" smtClean="0">
                                <a:latin typeface="Cambria Math" panose="02040503050406030204" pitchFamily="18" charset="0"/>
                                <a:ea typeface="Cambria Math" panose="02040503050406030204" pitchFamily="18" charset="0"/>
                                <a:sym typeface="Symbol" pitchFamily="18" charset="2"/>
                              </a:rPr>
                              <m:t> </m:t>
                            </m:r>
                          </m:num>
                          <m:den>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den>
                        </m:f>
                      </m:e>
                    </m:box>
                  </m:oMath>
                </a14:m>
                <a:endParaRPr lang="en-US" altLang="de-DE" dirty="0">
                  <a:latin typeface="Calibri" panose="020F0502020204030204" pitchFamily="34" charset="0"/>
                  <a:sym typeface="Symbol" pitchFamily="18" charset="2"/>
                </a:endParaRPr>
              </a:p>
            </p:txBody>
          </p:sp>
        </mc:Choice>
        <mc:Fallback xmlns="">
          <p:sp>
            <p:nvSpPr>
              <p:cNvPr id="91" name="Textfeld 90"/>
              <p:cNvSpPr txBox="1">
                <a:spLocks noRot="1" noChangeAspect="1" noMove="1" noResize="1" noEditPoints="1" noAdjustHandles="1" noChangeArrowheads="1" noChangeShapeType="1" noTextEdit="1"/>
              </p:cNvSpPr>
              <p:nvPr/>
            </p:nvSpPr>
            <p:spPr>
              <a:xfrm>
                <a:off x="363085" y="1338323"/>
                <a:ext cx="8230072" cy="470257"/>
              </a:xfrm>
              <a:prstGeom prst="rect">
                <a:avLst/>
              </a:prstGeom>
              <a:blipFill>
                <a:blip r:embed="rId7"/>
                <a:stretch>
                  <a:fillRect l="-667" t="-6494" b="-2597"/>
                </a:stretch>
              </a:blipFill>
            </p:spPr>
            <p:txBody>
              <a:bodyPr/>
              <a:lstStyle/>
              <a:p>
                <a:r>
                  <a:rPr lang="en-US">
                    <a:noFill/>
                  </a:rPr>
                  <a:t> </a:t>
                </a:r>
              </a:p>
            </p:txBody>
          </p:sp>
        </mc:Fallback>
      </mc:AlternateContent>
      <p:sp>
        <p:nvSpPr>
          <p:cNvPr id="81" name="Textfeld 80"/>
          <p:cNvSpPr txBox="1"/>
          <p:nvPr/>
        </p:nvSpPr>
        <p:spPr>
          <a:xfrm>
            <a:off x="326872" y="693437"/>
            <a:ext cx="7552683" cy="369332"/>
          </a:xfrm>
          <a:prstGeom prst="rect">
            <a:avLst/>
          </a:prstGeom>
          <a:noFill/>
        </p:spPr>
        <p:txBody>
          <a:bodyPr wrap="square" rtlCol="0">
            <a:spAutoFit/>
          </a:bodyPr>
          <a:lstStyle/>
          <a:p>
            <a:pPr algn="l"/>
            <a:r>
              <a:rPr lang="en-US" i="1" dirty="0">
                <a:latin typeface="Calibri" panose="020F0502020204030204" pitchFamily="34" charset="0"/>
              </a:rPr>
              <a:t>Example:</a:t>
            </a:r>
            <a:r>
              <a:rPr lang="en-US" dirty="0">
                <a:latin typeface="Calibri" panose="020F0502020204030204" pitchFamily="34" charset="0"/>
              </a:rPr>
              <a:t> Simulation for ALBA light source for 72 x 28 mm</a:t>
            </a:r>
            <a:r>
              <a:rPr lang="en-US" baseline="30000" dirty="0">
                <a:latin typeface="Calibri" panose="020F0502020204030204" pitchFamily="34" charset="0"/>
              </a:rPr>
              <a:t>2</a:t>
            </a:r>
            <a:r>
              <a:rPr lang="en-US" dirty="0">
                <a:latin typeface="Calibri" panose="020F0502020204030204" pitchFamily="34" charset="0"/>
              </a:rPr>
              <a:t> chamber</a:t>
            </a:r>
          </a:p>
        </p:txBody>
      </p:sp>
      <p:cxnSp>
        <p:nvCxnSpPr>
          <p:cNvPr id="82" name="Gerade Verbindung mit Pfeil 81"/>
          <p:cNvCxnSpPr>
            <a:endCxn id="75" idx="1"/>
          </p:cNvCxnSpPr>
          <p:nvPr/>
        </p:nvCxnSpPr>
        <p:spPr bwMode="auto">
          <a:xfrm flipV="1">
            <a:off x="4417925" y="4706645"/>
            <a:ext cx="6043" cy="381171"/>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 name="Textfeld 92">
            <a:hlinkClick r:id="" action="ppaction://noaction"/>
            <a:extLst>
              <a:ext uri="{FF2B5EF4-FFF2-40B4-BE49-F238E27FC236}">
                <a16:creationId xmlns:a16="http://schemas.microsoft.com/office/drawing/2014/main" id="{DE24CBDF-CA34-443C-A2F7-6F0A715A675D}"/>
              </a:ext>
            </a:extLst>
          </p:cNvPr>
          <p:cNvSpPr txBox="1"/>
          <p:nvPr/>
        </p:nvSpPr>
        <p:spPr>
          <a:xfrm>
            <a:off x="2835583" y="6511833"/>
            <a:ext cx="1680268" cy="369332"/>
          </a:xfrm>
          <a:prstGeom prst="rect">
            <a:avLst/>
          </a:prstGeom>
          <a:noFill/>
        </p:spPr>
        <p:txBody>
          <a:bodyPr wrap="none" rtlCol="0">
            <a:spAutoFit/>
          </a:bodyPr>
          <a:lstStyle/>
          <a:p>
            <a:r>
              <a:rPr lang="en-US" b="1" dirty="0">
                <a:solidFill>
                  <a:srgbClr val="3333CC"/>
                </a:solidFill>
                <a:sym typeface="Symbol"/>
                <a:hlinkClick r:id="rId8"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9" action="ppaction://hlinksldjump"/>
              </a:rPr>
              <a:t>linear-cut BPM</a:t>
            </a:r>
            <a:endParaRPr lang="en-US" sz="1600" b="1" dirty="0">
              <a:solidFill>
                <a:srgbClr val="3333CC"/>
              </a:solidFill>
              <a:latin typeface="Calibri" panose="020F0502020204030204" pitchFamily="34" charset="0"/>
              <a:cs typeface="Calibri" panose="020F0502020204030204" pitchFamily="34" charset="0"/>
            </a:endParaRPr>
          </a:p>
        </p:txBody>
      </p:sp>
      <p:sp>
        <p:nvSpPr>
          <p:cNvPr id="94" name="Textfeld 93">
            <a:hlinkClick r:id="" action="ppaction://noaction"/>
            <a:extLst>
              <a:ext uri="{FF2B5EF4-FFF2-40B4-BE49-F238E27FC236}">
                <a16:creationId xmlns:a16="http://schemas.microsoft.com/office/drawing/2014/main" id="{1CF26D98-E757-420B-90E7-22C3DCF9F4E4}"/>
              </a:ext>
            </a:extLst>
          </p:cNvPr>
          <p:cNvSpPr txBox="1"/>
          <p:nvPr/>
        </p:nvSpPr>
        <p:spPr>
          <a:xfrm>
            <a:off x="4693445" y="6511833"/>
            <a:ext cx="1559338" cy="369332"/>
          </a:xfrm>
          <a:prstGeom prst="rect">
            <a:avLst/>
          </a:prstGeom>
          <a:noFill/>
        </p:spPr>
        <p:txBody>
          <a:bodyPr wrap="none" rtlCol="0">
            <a:spAutoFit/>
          </a:bodyPr>
          <a:lstStyle/>
          <a:p>
            <a:r>
              <a:rPr lang="en-US" b="1" dirty="0">
                <a:solidFill>
                  <a:srgbClr val="3333CC"/>
                </a:solidFill>
                <a:sym typeface="Symbol"/>
                <a:hlinkClick r:id="rId10" action="ppaction://hlinksldjump"/>
              </a:rPr>
              <a:t></a:t>
            </a:r>
            <a:r>
              <a:rPr lang="en-US" sz="1600" b="1" dirty="0" err="1">
                <a:solidFill>
                  <a:srgbClr val="3333CC"/>
                </a:solidFill>
                <a:latin typeface="Calibri" panose="020F0502020204030204" pitchFamily="34" charset="0"/>
                <a:cs typeface="Calibri" panose="020F0502020204030204" pitchFamily="34" charset="0"/>
                <a:sym typeface="Symbol"/>
                <a:hlinkClick r:id="rId10" action="ppaction://hlinksldjump"/>
              </a:rPr>
              <a:t>stripline</a:t>
            </a:r>
            <a:r>
              <a:rPr lang="en-US" sz="1600" b="1" dirty="0">
                <a:solidFill>
                  <a:srgbClr val="3333CC"/>
                </a:solidFill>
                <a:latin typeface="Calibri" panose="020F0502020204030204" pitchFamily="34" charset="0"/>
                <a:cs typeface="Calibri" panose="020F0502020204030204" pitchFamily="34" charset="0"/>
                <a:sym typeface="Symbol"/>
                <a:hlinkClick r:id="rId10" action="ppaction://hlinksldjump"/>
              </a:rPr>
              <a:t> BPM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4271795"/>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662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26629" name="Text Box 4"/>
          <p:cNvSpPr txBox="1">
            <a:spLocks noChangeArrowheads="1"/>
          </p:cNvSpPr>
          <p:nvPr/>
        </p:nvSpPr>
        <p:spPr bwMode="auto">
          <a:xfrm>
            <a:off x="323850" y="1484313"/>
            <a:ext cx="8550275" cy="312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None/>
            </a:pPr>
            <a:r>
              <a:rPr lang="en-US" altLang="de-DE" sz="2000" b="1" dirty="0">
                <a:latin typeface="Calibri" panose="020F0502020204030204" pitchFamily="34" charset="0"/>
              </a:rPr>
              <a:t>    analog signal conditioning to achieve small signal processing</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446210662"/>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Broadband Signal Processing</a:t>
            </a:r>
          </a:p>
        </p:txBody>
      </p:sp>
      <p:sp>
        <p:nvSpPr>
          <p:cNvPr id="29700" name="Text Box 3"/>
          <p:cNvSpPr txBox="1">
            <a:spLocks noChangeArrowheads="1"/>
          </p:cNvSpPr>
          <p:nvPr/>
        </p:nvSpPr>
        <p:spPr bwMode="auto">
          <a:xfrm>
            <a:off x="406400" y="700026"/>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endParaRPr lang="en-US" altLang="de-DE" sz="2000">
              <a:solidFill>
                <a:schemeClr val="accent2"/>
              </a:solidFill>
              <a:latin typeface="Calibri" panose="020F0502020204030204" pitchFamily="34" charset="0"/>
              <a:sym typeface="Symbol" pitchFamily="18" charset="2"/>
            </a:endParaRPr>
          </a:p>
          <a:p>
            <a:pPr algn="l">
              <a:lnSpc>
                <a:spcPct val="70000"/>
              </a:lnSpc>
              <a:buFont typeface="Wingdings" pitchFamily="2" charset="2"/>
              <a:buNone/>
            </a:pPr>
            <a:endParaRPr lang="en-US" altLang="de-DE" sz="2000">
              <a:solidFill>
                <a:schemeClr val="accent2"/>
              </a:solidFill>
              <a:latin typeface="Calibri" panose="020F0502020204030204" pitchFamily="34" charset="0"/>
              <a:sym typeface="Symbol" pitchFamily="18" charset="2"/>
            </a:endParaRPr>
          </a:p>
        </p:txBody>
      </p:sp>
      <p:sp>
        <p:nvSpPr>
          <p:cNvPr id="29701" name="Rectangle 4"/>
          <p:cNvSpPr>
            <a:spLocks noChangeArrowheads="1"/>
          </p:cNvSpPr>
          <p:nvPr/>
        </p:nvSpPr>
        <p:spPr bwMode="auto">
          <a:xfrm>
            <a:off x="46038" y="3384171"/>
            <a:ext cx="909796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Hybrid or transformer close to beam pipe for analog </a:t>
            </a:r>
            <a:r>
              <a:rPr lang="el-GR" altLang="de-DE" b="1" i="1" dirty="0">
                <a:latin typeface="Calibri" panose="020F0502020204030204" pitchFamily="34" charset="0"/>
              </a:rPr>
              <a:t>Δ</a:t>
            </a:r>
            <a:r>
              <a:rPr lang="en-US" altLang="de-DE" b="1" i="1" dirty="0">
                <a:latin typeface="Calibri" panose="020F0502020204030204" pitchFamily="34" charset="0"/>
              </a:rPr>
              <a:t>U</a:t>
            </a:r>
            <a:r>
              <a:rPr lang="en-US" altLang="de-DE" dirty="0">
                <a:latin typeface="Calibri" panose="020F0502020204030204" pitchFamily="34" charset="0"/>
                <a:cs typeface="Times New Roman" pitchFamily="18" charset="0"/>
              </a:rPr>
              <a:t> &amp; </a:t>
            </a:r>
            <a:r>
              <a:rPr lang="el-GR" altLang="de-DE" b="1" i="1" dirty="0">
                <a:latin typeface="Calibri" panose="020F0502020204030204" pitchFamily="34" charset="0"/>
                <a:cs typeface="Times New Roman" pitchFamily="18" charset="0"/>
              </a:rPr>
              <a:t>Σ</a:t>
            </a:r>
            <a:r>
              <a:rPr lang="en-US" altLang="de-DE" b="1" i="1" dirty="0">
                <a:latin typeface="Calibri" panose="020F0502020204030204" pitchFamily="34" charset="0"/>
                <a:cs typeface="Times New Roman" pitchFamily="18" charset="0"/>
              </a:rPr>
              <a:t>U</a:t>
            </a:r>
            <a:r>
              <a:rPr lang="en-US" altLang="de-DE" dirty="0">
                <a:latin typeface="Calibri" panose="020F0502020204030204" pitchFamily="34" charset="0"/>
                <a:cs typeface="Times New Roman" pitchFamily="18" charset="0"/>
              </a:rPr>
              <a:t> generation</a:t>
            </a:r>
            <a:r>
              <a:rPr lang="en-US" altLang="de-DE" sz="2000" dirty="0">
                <a:latin typeface="Calibri" panose="020F0502020204030204" pitchFamily="34" charset="0"/>
                <a:cs typeface="Times New Roman" pitchFamily="18" charset="0"/>
              </a:rPr>
              <a:t> or </a:t>
            </a:r>
            <a:r>
              <a:rPr lang="en-US" altLang="de-DE" b="1" i="1" dirty="0" err="1">
                <a:latin typeface="Calibri" panose="020F0502020204030204" pitchFamily="34" charset="0"/>
                <a:cs typeface="Times New Roman" pitchFamily="18" charset="0"/>
              </a:rPr>
              <a:t>U</a:t>
            </a:r>
            <a:r>
              <a:rPr lang="en-US" altLang="de-DE" sz="2400" b="1" i="1" baseline="-25000" dirty="0" err="1">
                <a:latin typeface="Calibri" panose="020F0502020204030204" pitchFamily="34" charset="0"/>
                <a:cs typeface="Times New Roman" pitchFamily="18" charset="0"/>
              </a:rPr>
              <a:t>left</a:t>
            </a:r>
            <a:r>
              <a:rPr lang="en-US" altLang="de-DE" dirty="0">
                <a:latin typeface="Calibri" panose="020F0502020204030204" pitchFamily="34" charset="0"/>
                <a:cs typeface="Times New Roman" pitchFamily="18" charset="0"/>
              </a:rPr>
              <a:t> &amp;</a:t>
            </a:r>
            <a:r>
              <a:rPr lang="en-US" altLang="de-DE" dirty="0">
                <a:latin typeface="Calibri" panose="020F0502020204030204" pitchFamily="34" charset="0"/>
              </a:rPr>
              <a:t> </a:t>
            </a:r>
            <a:r>
              <a:rPr lang="en-US" altLang="de-DE" b="1" i="1" dirty="0" err="1">
                <a:latin typeface="Calibri" panose="020F0502020204030204" pitchFamily="34" charset="0"/>
              </a:rPr>
              <a:t>U</a:t>
            </a:r>
            <a:r>
              <a:rPr lang="en-US" altLang="de-DE" sz="2400" b="1" i="1" baseline="-25000" dirty="0" err="1">
                <a:latin typeface="Calibri" panose="020F0502020204030204" pitchFamily="34" charset="0"/>
              </a:rPr>
              <a:t>right</a:t>
            </a:r>
            <a:endParaRPr lang="en-US" altLang="de-DE" sz="2400" b="1" i="1" baseline="-25000" dirty="0">
              <a:latin typeface="Calibri" panose="020F0502020204030204" pitchFamily="34" charset="0"/>
            </a:endParaRPr>
          </a:p>
          <a:p>
            <a:pPr algn="l" eaLnBrk="1" hangingPunct="1">
              <a:spcBef>
                <a:spcPct val="20000"/>
              </a:spcBef>
              <a:buFont typeface="Wingdings" pitchFamily="2" charset="2"/>
              <a:buChar char="Ø"/>
            </a:pPr>
            <a:r>
              <a:rPr lang="en-US" altLang="de-DE" dirty="0">
                <a:latin typeface="Calibri" panose="020F0502020204030204" pitchFamily="34" charset="0"/>
              </a:rPr>
              <a:t> Attenuator/amplifier</a:t>
            </a:r>
          </a:p>
          <a:p>
            <a:pPr algn="l" eaLnBrk="1" hangingPunct="1">
              <a:spcBef>
                <a:spcPct val="20000"/>
              </a:spcBef>
              <a:buFont typeface="Wingdings" pitchFamily="2" charset="2"/>
              <a:buChar char="Ø"/>
            </a:pPr>
            <a:r>
              <a:rPr lang="en-US" altLang="de-DE" dirty="0">
                <a:latin typeface="Calibri" panose="020F0502020204030204" pitchFamily="34" charset="0"/>
              </a:rPr>
              <a:t> Filter to get the wanted harmonics and to suppress stray signals</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rPr>
              <a:t> ADC: digitalization </a:t>
            </a:r>
            <a:r>
              <a:rPr lang="en-US" altLang="de-DE" sz="2000" dirty="0">
                <a:latin typeface="Calibri" panose="020F0502020204030204" pitchFamily="34" charset="0"/>
                <a:sym typeface="Symbol" panose="05050102010706020507" pitchFamily="18" charset="2"/>
              </a:rPr>
              <a:t></a:t>
            </a:r>
            <a:r>
              <a:rPr lang="en-US" altLang="de-DE" sz="2400" dirty="0">
                <a:latin typeface="Calibri" panose="020F0502020204030204" pitchFamily="34" charset="0"/>
              </a:rPr>
              <a:t> </a:t>
            </a:r>
            <a:r>
              <a:rPr lang="en-US" altLang="de-DE" dirty="0">
                <a:latin typeface="Calibri" panose="020F0502020204030204" pitchFamily="34" charset="0"/>
              </a:rPr>
              <a:t>followed by calculation of </a:t>
            </a:r>
            <a:r>
              <a:rPr lang="en-US" altLang="de-DE" dirty="0" err="1">
                <a:latin typeface="Calibri" panose="020F0502020204030204" pitchFamily="34" charset="0"/>
              </a:rPr>
              <a:t>of</a:t>
            </a:r>
            <a:r>
              <a:rPr lang="en-US" altLang="de-DE" dirty="0">
                <a:latin typeface="Calibri" panose="020F0502020204030204" pitchFamily="34" charset="0"/>
              </a:rPr>
              <a:t> </a:t>
            </a:r>
            <a:r>
              <a:rPr lang="el-GR" altLang="de-DE" b="1" i="1" dirty="0">
                <a:latin typeface="Calibri" panose="020F0502020204030204" pitchFamily="34" charset="0"/>
              </a:rPr>
              <a:t>Δ</a:t>
            </a:r>
            <a:r>
              <a:rPr lang="en-US" altLang="de-DE" b="1" i="1" dirty="0">
                <a:latin typeface="Calibri" panose="020F0502020204030204" pitchFamily="34" charset="0"/>
              </a:rPr>
              <a:t>U /</a:t>
            </a:r>
            <a:r>
              <a:rPr lang="el-GR" altLang="de-DE" b="1" i="1" dirty="0">
                <a:latin typeface="Calibri" panose="020F0502020204030204" pitchFamily="34" charset="0"/>
              </a:rPr>
              <a:t>Σ</a:t>
            </a:r>
            <a:r>
              <a:rPr lang="en-US" altLang="de-DE" b="1" i="1" dirty="0">
                <a:latin typeface="Calibri" panose="020F0502020204030204" pitchFamily="34" charset="0"/>
              </a:rPr>
              <a:t>U</a:t>
            </a:r>
            <a:r>
              <a:rPr lang="en-US" altLang="de-DE" sz="2400" baseline="-25000" dirty="0">
                <a:latin typeface="Calibri" panose="020F0502020204030204" pitchFamily="34" charset="0"/>
              </a:rPr>
              <a:t> </a:t>
            </a:r>
            <a:endParaRPr lang="en-US" altLang="de-DE" i="1" dirty="0">
              <a:latin typeface="Calibri" panose="020F0502020204030204" pitchFamily="34" charset="0"/>
            </a:endParaRPr>
          </a:p>
          <a:p>
            <a:pPr algn="l" eaLnBrk="1" hangingPunct="1">
              <a:spcBef>
                <a:spcPct val="20000"/>
              </a:spcBef>
            </a:pPr>
            <a:r>
              <a:rPr lang="en-US" altLang="de-DE" dirty="0">
                <a:solidFill>
                  <a:schemeClr val="tx2"/>
                </a:solidFill>
                <a:latin typeface="Calibri" panose="020F0502020204030204" pitchFamily="34" charset="0"/>
              </a:rPr>
              <a:t>.</a:t>
            </a:r>
          </a:p>
        </p:txBody>
      </p:sp>
      <p:sp>
        <p:nvSpPr>
          <p:cNvPr id="337926" name="Text Box 6"/>
          <p:cNvSpPr txBox="1">
            <a:spLocks noChangeArrowheads="1"/>
          </p:cNvSpPr>
          <p:nvPr/>
        </p:nvSpPr>
        <p:spPr bwMode="auto">
          <a:xfrm>
            <a:off x="34925" y="4831971"/>
            <a:ext cx="8785225" cy="1449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8000"/>
                </a:solidFill>
                <a:latin typeface="Calibri" panose="020F0502020204030204" pitchFamily="34" charset="0"/>
              </a:rPr>
              <a:t>Advantage: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Bunch-by-bunch observation possible, versatile post-processing possible  </a:t>
            </a:r>
          </a:p>
          <a:p>
            <a:pPr algn="l" eaLnBrk="1" hangingPunct="1">
              <a:lnSpc>
                <a:spcPct val="80000"/>
              </a:lnSpc>
              <a:buFont typeface="Wingdings" pitchFamily="2" charset="2"/>
              <a:buNone/>
            </a:pPr>
            <a:r>
              <a:rPr lang="en-US" altLang="de-DE" b="1" dirty="0">
                <a:solidFill>
                  <a:srgbClr val="FF0000"/>
                </a:solidFill>
                <a:latin typeface="Calibri" panose="020F0502020204030204" pitchFamily="34" charset="0"/>
              </a:rPr>
              <a:t>Disadvantage: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Resolution down to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100 µm for large aperture, i.e. </a:t>
            </a:r>
            <a:r>
              <a:rPr lang="en-US" altLang="de-DE" dirty="0">
                <a:latin typeface="Calibri" panose="020F0502020204030204" pitchFamily="34" charset="0"/>
                <a:sym typeface="Symbol" pitchFamily="18" charset="2"/>
              </a:rPr>
              <a:t>0.1% of aperture</a:t>
            </a:r>
            <a:r>
              <a:rPr lang="en-US" altLang="de-DE" dirty="0">
                <a:latin typeface="Calibri" panose="020F0502020204030204" pitchFamily="34" charset="0"/>
              </a:rPr>
              <a:t>, </a:t>
            </a:r>
          </a:p>
          <a:p>
            <a:pPr algn="l" eaLnBrk="1" hangingPunct="1">
              <a:lnSpc>
                <a:spcPct val="80000"/>
              </a:lnSpc>
              <a:buFont typeface="Wingdings" pitchFamily="2" charset="2"/>
              <a:buNone/>
            </a:pPr>
            <a:r>
              <a:rPr lang="en-US" altLang="de-DE" dirty="0">
                <a:latin typeface="Calibri" panose="020F0502020204030204" pitchFamily="34" charset="0"/>
              </a:rPr>
              <a:t>                          resolution is worse than narrowband processing, see below</a:t>
            </a:r>
          </a:p>
          <a:p>
            <a:pPr algn="l" eaLnBrk="1" hangingPunct="1">
              <a:lnSpc>
                <a:spcPct val="80000"/>
              </a:lnSpc>
              <a:buFont typeface="Wingdings" pitchFamily="2" charset="2"/>
              <a:buNone/>
            </a:pPr>
            <a:r>
              <a:rPr lang="en-US" altLang="de-DE" b="1" dirty="0">
                <a:solidFill>
                  <a:srgbClr val="0000FF"/>
                </a:solidFill>
                <a:latin typeface="Calibri" panose="020F0502020204030204" pitchFamily="34" charset="0"/>
              </a:rPr>
              <a:t>Challenge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Precise analog electronics with very low drift of amplification</a:t>
            </a:r>
          </a:p>
        </p:txBody>
      </p:sp>
      <p:pic>
        <p:nvPicPr>
          <p:cNvPr id="29703" name="Picture 7"/>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a:stretch>
            <a:fillRect/>
          </a:stretch>
        </p:blipFill>
        <p:spPr bwMode="auto">
          <a:xfrm>
            <a:off x="882650" y="806686"/>
            <a:ext cx="6605588" cy="259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957281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78918"/>
            <a:ext cx="4104902" cy="30461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2"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General: Noise Consideration</a:t>
            </a:r>
          </a:p>
        </p:txBody>
      </p:sp>
      <p:sp>
        <p:nvSpPr>
          <p:cNvPr id="27653" name="Text Box 4"/>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27654" name="Text Box 5"/>
              <p:cNvSpPr txBox="1">
                <a:spLocks noChangeArrowheads="1"/>
              </p:cNvSpPr>
              <p:nvPr/>
            </p:nvSpPr>
            <p:spPr bwMode="auto">
              <a:xfrm>
                <a:off x="207629" y="863321"/>
                <a:ext cx="7748748" cy="84061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latin typeface="Calibri" panose="020F0502020204030204" pitchFamily="34" charset="0"/>
                    <a:sym typeface="Symbol" pitchFamily="18" charset="2"/>
                  </a:rPr>
                  <a:t>1. Signal voltage given by: </a:t>
                </a:r>
                <a14:m>
                  <m:oMath xmlns:m="http://schemas.openxmlformats.org/officeDocument/2006/math">
                    <m:sSub>
                      <m:sSubPr>
                        <m:ctrlPr>
                          <a:rPr lang="en-GB" sz="2000" i="1" smtClean="0">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𝑈</m:t>
                        </m:r>
                      </m:e>
                      <m:sub>
                        <m:r>
                          <a:rPr lang="en-GB" sz="2000" i="1">
                            <a:solidFill>
                              <a:srgbClr val="000000"/>
                            </a:solidFill>
                            <a:latin typeface="Cambria Math" panose="02040503050406030204" pitchFamily="18" charset="0"/>
                          </a:rPr>
                          <m:t>𝑖𝑚</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𝑍</m:t>
                        </m:r>
                      </m:e>
                      <m:sub>
                        <m:r>
                          <a:rPr lang="en-GB" sz="2000" i="1">
                            <a:solidFill>
                              <a:srgbClr val="000000"/>
                            </a:solidFill>
                            <a:latin typeface="Cambria Math" panose="02040503050406030204" pitchFamily="18" charset="0"/>
                          </a:rPr>
                          <m:t>𝑡</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𝐼</m:t>
                        </m:r>
                      </m:e>
                      <m:sub>
                        <m:r>
                          <a:rPr lang="en-GB" sz="2000" i="1">
                            <a:solidFill>
                              <a:srgbClr val="000000"/>
                            </a:solidFill>
                            <a:latin typeface="Cambria Math" panose="02040503050406030204" pitchFamily="18" charset="0"/>
                          </a:rPr>
                          <m:t>𝑏𝑒𝑎𝑚</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oMath>
                </a14:m>
                <a:endParaRPr lang="en-US" altLang="de-DE" sz="2000" dirty="0">
                  <a:latin typeface="Calibri" panose="020F0502020204030204" pitchFamily="34" charset="0"/>
                  <a:sym typeface="Symbol" pitchFamily="18" charset="2"/>
                </a:endParaRPr>
              </a:p>
              <a:p>
                <a:pPr algn="l">
                  <a:lnSpc>
                    <a:spcPct val="70000"/>
                  </a:lnSpc>
                  <a:spcBef>
                    <a:spcPts val="2000"/>
                  </a:spcBef>
                  <a:buFont typeface="Wingdings" pitchFamily="2" charset="2"/>
                  <a:buNone/>
                </a:pPr>
                <a:r>
                  <a:rPr lang="en-US" altLang="de-DE" sz="2000" dirty="0">
                    <a:latin typeface="Calibri" panose="020F0502020204030204" pitchFamily="34" charset="0"/>
                    <a:sym typeface="Symbol" pitchFamily="18" charset="2"/>
                  </a:rPr>
                  <a:t>2. Thermal noise voltage given by:</a:t>
                </a:r>
                <a:r>
                  <a:rPr lang="en-GB" sz="2000" dirty="0">
                    <a:solidFill>
                      <a:srgbClr val="000000"/>
                    </a:solidFill>
                  </a:rPr>
                  <a:t> </a:t>
                </a:r>
                <a14:m>
                  <m:oMath xmlns:m="http://schemas.openxmlformats.org/officeDocument/2006/math">
                    <m:sSub>
                      <m:sSubPr>
                        <m:ctrlPr>
                          <a:rPr lang="en-GB" sz="2000" i="1">
                            <a:solidFill>
                              <a:srgbClr val="000000"/>
                            </a:solidFill>
                            <a:latin typeface="Cambria Math" panose="02040503050406030204" pitchFamily="18" charset="0"/>
                          </a:rPr>
                        </m:ctrlPr>
                      </m:sSubPr>
                      <m:e>
                        <m:r>
                          <a:rPr lang="de-DE" sz="2000" b="0" i="1" smtClean="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𝑈</m:t>
                        </m:r>
                      </m:e>
                      <m:sub>
                        <m:r>
                          <a:rPr lang="en-GB" sz="2000" i="1">
                            <a:solidFill>
                              <a:srgbClr val="000000"/>
                            </a:solidFill>
                            <a:latin typeface="Cambria Math" panose="02040503050406030204" pitchFamily="18" charset="0"/>
                          </a:rPr>
                          <m:t>𝑛𝑜𝑖𝑠𝑒</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𝑅</m:t>
                    </m:r>
                    <m:r>
                      <a:rPr lang="en-GB" sz="2000" i="1">
                        <a:solidFill>
                          <a:srgbClr val="000000"/>
                        </a:solidFill>
                        <a:latin typeface="Cambria Math" panose="02040503050406030204" pitchFamily="18" charset="0"/>
                      </a:rPr>
                      <m:t>,</m:t>
                    </m:r>
                    <m:r>
                      <m:rPr>
                        <m:sty m:val="p"/>
                      </m:rPr>
                      <a:rPr lang="en-GB" sz="2000" i="1">
                        <a:solidFill>
                          <a:srgbClr val="000000"/>
                        </a:solidFill>
                        <a:latin typeface="Cambria Math" panose="02040503050406030204" pitchFamily="18" charset="0"/>
                      </a:rPr>
                      <m:t>Δ</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rad>
                      <m:radPr>
                        <m:degHide m:val="on"/>
                        <m:ctrlPr>
                          <a:rPr lang="en-GB" sz="2000" i="1">
                            <a:solidFill>
                              <a:srgbClr val="000000"/>
                            </a:solidFill>
                            <a:latin typeface="Cambria Math" panose="02040503050406030204" pitchFamily="18" charset="0"/>
                          </a:rPr>
                        </m:ctrlPr>
                      </m:radPr>
                      <m:deg/>
                      <m:e>
                        <m:r>
                          <a:rPr lang="en-GB" sz="2000" i="1">
                            <a:solidFill>
                              <a:srgbClr val="000000"/>
                            </a:solidFill>
                            <a:latin typeface="Cambria Math" panose="02040503050406030204" pitchFamily="18" charset="0"/>
                          </a:rPr>
                          <m:t>4</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𝑘</m:t>
                            </m:r>
                          </m:e>
                          <m:sub>
                            <m:r>
                              <a:rPr lang="en-GB" sz="2000" i="1">
                                <a:solidFill>
                                  <a:srgbClr val="000000"/>
                                </a:solidFill>
                                <a:latin typeface="Cambria Math" panose="02040503050406030204" pitchFamily="18" charset="0"/>
                              </a:rPr>
                              <m:t>𝐵</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𝑇</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𝑅</m:t>
                        </m:r>
                        <m:r>
                          <a:rPr lang="en-GB" sz="2000" i="1">
                            <a:solidFill>
                              <a:srgbClr val="000000"/>
                            </a:solidFill>
                            <a:latin typeface="Cambria Math" panose="02040503050406030204" pitchFamily="18" charset="0"/>
                          </a:rPr>
                          <m:t>⋅</m:t>
                        </m:r>
                        <m:r>
                          <m:rPr>
                            <m:sty m:val="p"/>
                          </m:rPr>
                          <a:rPr lang="en-GB" sz="2000" i="1">
                            <a:solidFill>
                              <a:srgbClr val="000000"/>
                            </a:solidFill>
                            <a:latin typeface="Cambria Math" panose="02040503050406030204" pitchFamily="18" charset="0"/>
                          </a:rPr>
                          <m:t>Δ</m:t>
                        </m:r>
                        <m:r>
                          <a:rPr lang="en-GB" sz="2000" i="1">
                            <a:solidFill>
                              <a:srgbClr val="000000"/>
                            </a:solidFill>
                            <a:latin typeface="Cambria Math" panose="02040503050406030204" pitchFamily="18" charset="0"/>
                          </a:rPr>
                          <m:t>𝑓</m:t>
                        </m:r>
                      </m:e>
                    </m:rad>
                  </m:oMath>
                </a14:m>
                <a:endParaRPr lang="en-US" altLang="de-DE" sz="2000" dirty="0">
                  <a:latin typeface="Calibri" panose="020F0502020204030204" pitchFamily="34" charset="0"/>
                  <a:sym typeface="Symbol" pitchFamily="18" charset="2"/>
                </a:endParaRPr>
              </a:p>
            </p:txBody>
          </p:sp>
        </mc:Choice>
        <mc:Fallback>
          <p:sp>
            <p:nvSpPr>
              <p:cNvPr id="27654" name="Text Box 5"/>
              <p:cNvSpPr txBox="1">
                <a:spLocks noRot="1" noChangeAspect="1" noMove="1" noResize="1" noEditPoints="1" noAdjustHandles="1" noChangeArrowheads="1" noChangeShapeType="1" noTextEdit="1"/>
              </p:cNvSpPr>
              <p:nvPr/>
            </p:nvSpPr>
            <p:spPr bwMode="auto">
              <a:xfrm>
                <a:off x="207629" y="863321"/>
                <a:ext cx="7748748" cy="840615"/>
              </a:xfrm>
              <a:prstGeom prst="rect">
                <a:avLst/>
              </a:prstGeom>
              <a:blipFill>
                <a:blip r:embed="rId4"/>
                <a:stretch>
                  <a:fillRect l="-787" t="-13768" b="-1014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7658" name="Text Box 9"/>
          <p:cNvSpPr txBox="1">
            <a:spLocks noChangeArrowheads="1"/>
          </p:cNvSpPr>
          <p:nvPr/>
        </p:nvSpPr>
        <p:spPr bwMode="auto">
          <a:xfrm>
            <a:off x="4944456" y="1834442"/>
            <a:ext cx="3810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i="1" dirty="0">
                <a:latin typeface="Calibri" panose="020F0502020204030204" pitchFamily="34" charset="0"/>
              </a:rPr>
              <a:t>Example</a:t>
            </a:r>
            <a:r>
              <a:rPr lang="en-US" altLang="de-DE" sz="1600" i="1" dirty="0">
                <a:latin typeface="Calibri" panose="020F0502020204030204" pitchFamily="34" charset="0"/>
              </a:rPr>
              <a:t>:</a:t>
            </a:r>
            <a:r>
              <a:rPr lang="en-US" altLang="de-DE" sz="1600" dirty="0">
                <a:latin typeface="Calibri" panose="020F0502020204030204" pitchFamily="34" charset="0"/>
              </a:rPr>
              <a:t> GSI-LINAC with </a:t>
            </a:r>
            <a:r>
              <a:rPr lang="en-US" altLang="de-DE" sz="1600" i="1" dirty="0" err="1">
                <a:latin typeface="Calibri" panose="020F0502020204030204" pitchFamily="34" charset="0"/>
              </a:rPr>
              <a:t>f</a:t>
            </a:r>
            <a:r>
              <a:rPr lang="en-US" altLang="de-DE" sz="2000" i="1" baseline="-25000" dirty="0" err="1">
                <a:latin typeface="Calibri" panose="020F0502020204030204" pitchFamily="34" charset="0"/>
              </a:rPr>
              <a:t>rf</a:t>
            </a:r>
            <a:r>
              <a:rPr lang="en-US" altLang="de-DE" sz="1600" dirty="0">
                <a:latin typeface="Calibri" panose="020F0502020204030204" pitchFamily="34" charset="0"/>
              </a:rPr>
              <a:t>=36 MHz</a:t>
            </a:r>
          </a:p>
        </p:txBody>
      </p:sp>
      <p:sp>
        <p:nvSpPr>
          <p:cNvPr id="12" name="Text Box 5"/>
          <p:cNvSpPr txBox="1">
            <a:spLocks noChangeArrowheads="1"/>
          </p:cNvSpPr>
          <p:nvPr/>
        </p:nvSpPr>
        <p:spPr bwMode="auto">
          <a:xfrm>
            <a:off x="252000" y="1937134"/>
            <a:ext cx="5434362"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CC"/>
                </a:solidFill>
                <a:latin typeface="Calibri" panose="020F0502020204030204" pitchFamily="34" charset="0"/>
                <a:sym typeface="Symbol" pitchFamily="18" charset="2"/>
              </a:rPr>
              <a:t>Signal-to-noise </a:t>
            </a:r>
            <a:r>
              <a:rPr lang="el-GR" altLang="de-DE" b="1" dirty="0">
                <a:solidFill>
                  <a:srgbClr val="0000CC"/>
                </a:solidFill>
                <a:latin typeface="Calibri" panose="020F0502020204030204" pitchFamily="34" charset="0"/>
                <a:cs typeface="Times New Roman" pitchFamily="18" charset="0"/>
                <a:sym typeface="Symbol" pitchFamily="18" charset="2"/>
              </a:rPr>
              <a:t>Δ</a:t>
            </a:r>
            <a:r>
              <a:rPr lang="en-US" altLang="de-DE" b="1" i="1" dirty="0" err="1">
                <a:solidFill>
                  <a:srgbClr val="0000CC"/>
                </a:solidFill>
                <a:latin typeface="Calibri" panose="020F0502020204030204" pitchFamily="34" charset="0"/>
                <a:sym typeface="Symbol" pitchFamily="18" charset="2"/>
              </a:rPr>
              <a:t>U</a:t>
            </a:r>
            <a:r>
              <a:rPr lang="en-US" altLang="de-DE" sz="2400" b="1" i="1" baseline="-25000" dirty="0" err="1">
                <a:solidFill>
                  <a:srgbClr val="0000CC"/>
                </a:solidFill>
                <a:latin typeface="Calibri" panose="020F0502020204030204" pitchFamily="34" charset="0"/>
                <a:sym typeface="Symbol" pitchFamily="18" charset="2"/>
              </a:rPr>
              <a:t>im</a:t>
            </a:r>
            <a:r>
              <a:rPr lang="en-US" altLang="de-DE" b="1" i="1" dirty="0">
                <a:solidFill>
                  <a:srgbClr val="0000CC"/>
                </a:solidFill>
                <a:latin typeface="Calibri" panose="020F0502020204030204" pitchFamily="34" charset="0"/>
                <a:sym typeface="Symbol" pitchFamily="18" charset="2"/>
              </a:rPr>
              <a:t>/</a:t>
            </a:r>
            <a:r>
              <a:rPr lang="en-US" altLang="de-DE" b="1" i="1" dirty="0" err="1">
                <a:solidFill>
                  <a:srgbClr val="0000CC"/>
                </a:solidFill>
                <a:latin typeface="Calibri" panose="020F0502020204030204" pitchFamily="34" charset="0"/>
                <a:sym typeface="Symbol" pitchFamily="18" charset="2"/>
              </a:rPr>
              <a:t>U</a:t>
            </a:r>
            <a:r>
              <a:rPr lang="en-US" altLang="de-DE" sz="2400" b="1" i="1" baseline="-25000" dirty="0" err="1">
                <a:solidFill>
                  <a:srgbClr val="0000CC"/>
                </a:solidFill>
                <a:latin typeface="Calibri" panose="020F0502020204030204" pitchFamily="34" charset="0"/>
                <a:sym typeface="Symbol" pitchFamily="18" charset="2"/>
              </a:rPr>
              <a:t>noise</a:t>
            </a:r>
            <a:r>
              <a:rPr lang="en-US" altLang="de-DE" sz="2400" baseline="-25000" dirty="0">
                <a:solidFill>
                  <a:srgbClr val="0000CC"/>
                </a:solidFill>
                <a:latin typeface="Calibri" panose="020F0502020204030204" pitchFamily="34" charset="0"/>
                <a:sym typeface="Symbol" pitchFamily="18" charset="2"/>
              </a:rPr>
              <a:t> </a:t>
            </a:r>
            <a:r>
              <a:rPr lang="en-US" altLang="de-DE" dirty="0">
                <a:solidFill>
                  <a:srgbClr val="0000CC"/>
                </a:solidFill>
                <a:latin typeface="Calibri" panose="020F0502020204030204" pitchFamily="34" charset="0"/>
                <a:sym typeface="Symbol" pitchFamily="18" charset="2"/>
              </a:rPr>
              <a:t>is influenced by: </a:t>
            </a:r>
          </a:p>
          <a:p>
            <a:pPr algn="l">
              <a:lnSpc>
                <a:spcPct val="60000"/>
              </a:lnSpc>
              <a:buFont typeface="Wingdings" pitchFamily="2" charset="2"/>
              <a:buChar char="Ø"/>
            </a:pPr>
            <a:r>
              <a:rPr lang="en-US" altLang="de-DE" dirty="0">
                <a:latin typeface="Calibri" panose="020F0502020204030204" pitchFamily="34" charset="0"/>
                <a:sym typeface="Symbol" pitchFamily="18" charset="2"/>
              </a:rPr>
              <a:t> Input signal amplitude </a:t>
            </a:r>
          </a:p>
          <a:p>
            <a:pPr marL="285750" indent="-285750" algn="l">
              <a:lnSpc>
                <a:spcPct val="60000"/>
              </a:lnSpc>
              <a:buFont typeface="Wingdings" panose="05000000000000000000" pitchFamily="2" charset="2"/>
              <a:buChar char="Ø"/>
            </a:pPr>
            <a:r>
              <a:rPr lang="en-US" altLang="de-DE" dirty="0">
                <a:latin typeface="Calibri" panose="020F0502020204030204" pitchFamily="34" charset="0"/>
                <a:sym typeface="Symbol" pitchFamily="18" charset="2"/>
              </a:rPr>
              <a:t>Thermal noise from amplifiers etc.</a:t>
            </a:r>
          </a:p>
          <a:p>
            <a:pPr algn="l">
              <a:lnSpc>
                <a:spcPct val="60000"/>
              </a:lnSpc>
              <a:buFont typeface="Wingdings" pitchFamily="2" charset="2"/>
              <a:buChar char="Ø"/>
            </a:pPr>
            <a:r>
              <a:rPr lang="en-US" altLang="de-DE" dirty="0">
                <a:latin typeface="Calibri" panose="020F0502020204030204" pitchFamily="34" charset="0"/>
                <a:sym typeface="Symbol" pitchFamily="18" charset="2"/>
              </a:rPr>
              <a:t> Bandwidth </a:t>
            </a:r>
            <a:r>
              <a:rPr lang="el-GR" altLang="de-DE" b="1" i="1" dirty="0">
                <a:latin typeface="Calibri" panose="020F0502020204030204" pitchFamily="34" charset="0"/>
                <a:cs typeface="Times New Roman" pitchFamily="18" charset="0"/>
                <a:sym typeface="Symbol" pitchFamily="18" charset="2"/>
              </a:rPr>
              <a:t>Δ</a:t>
            </a:r>
            <a:r>
              <a:rPr lang="de-DE" altLang="de-DE" b="1" i="1" dirty="0">
                <a:latin typeface="Calibri" panose="020F0502020204030204" pitchFamily="34" charset="0"/>
                <a:cs typeface="Times New Roman" pitchFamily="18" charset="0"/>
                <a:sym typeface="Symbol" pitchFamily="18" charset="2"/>
              </a:rPr>
              <a:t>f</a:t>
            </a:r>
            <a:endParaRPr lang="el-GR" altLang="de-DE" b="1" i="1" dirty="0">
              <a:latin typeface="Calibri" panose="020F0502020204030204" pitchFamily="34" charset="0"/>
              <a:cs typeface="Times New Roman" pitchFamily="18" charset="0"/>
              <a:sym typeface="Symbol" pitchFamily="18" charset="2"/>
            </a:endParaRPr>
          </a:p>
          <a:p>
            <a:pPr algn="l">
              <a:lnSpc>
                <a:spcPct val="60000"/>
              </a:lnSpc>
              <a:buFont typeface="Wingdings" pitchFamily="2" charset="2"/>
              <a:buNone/>
            </a:pP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Restriction of frequency width</a:t>
            </a:r>
          </a:p>
          <a:p>
            <a:pPr algn="l">
              <a:lnSpc>
                <a:spcPct val="60000"/>
              </a:lnSpc>
              <a:buFont typeface="Wingdings" pitchFamily="2" charset="2"/>
              <a:buNone/>
            </a:pPr>
            <a:r>
              <a:rPr lang="en-US" altLang="de-DE" sz="2000" dirty="0">
                <a:latin typeface="Calibri" panose="020F0502020204030204" pitchFamily="34" charset="0"/>
                <a:sym typeface="Symbol" pitchFamily="18" charset="2"/>
              </a:rPr>
              <a:t>     as the power is </a:t>
            </a:r>
          </a:p>
          <a:p>
            <a:pPr algn="l">
              <a:lnSpc>
                <a:spcPct val="60000"/>
              </a:lnSpc>
              <a:buFont typeface="Wingdings" pitchFamily="2" charset="2"/>
              <a:buNone/>
            </a:pPr>
            <a:r>
              <a:rPr lang="en-US" altLang="de-DE" sz="2000" dirty="0">
                <a:latin typeface="Calibri" panose="020F0502020204030204" pitchFamily="34" charset="0"/>
                <a:sym typeface="Symbol" pitchFamily="18" charset="2"/>
              </a:rPr>
              <a:t>     concentrated at  harmonics </a:t>
            </a:r>
            <a:r>
              <a:rPr lang="en-US" altLang="de-DE" sz="2000" b="1" i="1" dirty="0">
                <a:latin typeface="Calibri" panose="020F0502020204030204" pitchFamily="34" charset="0"/>
                <a:sym typeface="Symbol" pitchFamily="18" charset="2"/>
              </a:rPr>
              <a:t>n </a:t>
            </a:r>
            <a:r>
              <a:rPr lang="en-US" altLang="de-DE" sz="2000" b="1" i="1" dirty="0" err="1">
                <a:latin typeface="Calibri" panose="020F0502020204030204" pitchFamily="34" charset="0"/>
                <a:sym typeface="Symbol" pitchFamily="18" charset="2"/>
              </a:rPr>
              <a:t>f</a:t>
            </a:r>
            <a:r>
              <a:rPr lang="en-US" altLang="de-DE" sz="2000" b="1" i="1" baseline="-25000" dirty="0" err="1">
                <a:latin typeface="Calibri" panose="020F0502020204030204" pitchFamily="34" charset="0"/>
                <a:sym typeface="Symbol" pitchFamily="18" charset="2"/>
              </a:rPr>
              <a:t>rf</a:t>
            </a:r>
            <a:r>
              <a:rPr lang="en-US" altLang="de-DE" sz="2000" b="1" i="1" baseline="-25000" dirty="0">
                <a:latin typeface="Calibri" panose="020F0502020204030204" pitchFamily="34" charset="0"/>
                <a:sym typeface="Symbol" pitchFamily="18" charset="2"/>
              </a:rPr>
              <a:t> </a:t>
            </a:r>
          </a:p>
        </p:txBody>
      </p:sp>
    </p:spTree>
    <p:extLst>
      <p:ext uri="{BB962C8B-B14F-4D97-AF65-F5344CB8AC3E}">
        <p14:creationId xmlns:p14="http://schemas.microsoft.com/office/powerpoint/2010/main" val="3448574626"/>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Narrowband Processing for improved Signal-to-Noise</a:t>
            </a:r>
          </a:p>
        </p:txBody>
      </p:sp>
      <p:sp>
        <p:nvSpPr>
          <p:cNvPr id="30724" name="Text Box 3"/>
          <p:cNvSpPr txBox="1">
            <a:spLocks noChangeArrowheads="1"/>
          </p:cNvSpPr>
          <p:nvPr/>
        </p:nvSpPr>
        <p:spPr bwMode="auto">
          <a:xfrm>
            <a:off x="125413" y="113806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0725" name="Rectangle 4"/>
          <p:cNvSpPr>
            <a:spLocks noChangeArrowheads="1"/>
          </p:cNvSpPr>
          <p:nvPr/>
        </p:nvSpPr>
        <p:spPr bwMode="auto">
          <a:xfrm>
            <a:off x="97164" y="3314795"/>
            <a:ext cx="8958345" cy="2308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500"/>
              </a:spcBef>
              <a:buFont typeface="Wingdings" pitchFamily="2" charset="2"/>
              <a:buNone/>
            </a:pPr>
            <a:r>
              <a:rPr lang="en-US" altLang="de-DE" sz="1700" dirty="0">
                <a:solidFill>
                  <a:srgbClr val="0000FF"/>
                </a:solidFill>
                <a:latin typeface="Calibri" panose="020F0502020204030204" pitchFamily="34" charset="0"/>
                <a:cs typeface="Times New Roman" panose="02020603050405020304" pitchFamily="18" charset="0"/>
              </a:rPr>
              <a:t>Narrowband processing equals heterodyne receiver (e.g. AM-radio or analog spectrum analyzer)</a:t>
            </a:r>
          </a:p>
          <a:p>
            <a:pPr algn="l" eaLnBrk="1" hangingPunct="1">
              <a:spcBef>
                <a:spcPts val="500"/>
              </a:spcBef>
              <a:buFont typeface="Wingdings" pitchFamily="2" charset="2"/>
              <a:buChar char="Ø"/>
            </a:pPr>
            <a:r>
              <a:rPr lang="en-US" altLang="de-DE" sz="1700" dirty="0">
                <a:solidFill>
                  <a:schemeClr val="tx2"/>
                </a:solidFill>
                <a:latin typeface="Calibri" panose="020F0502020204030204" pitchFamily="34" charset="0"/>
                <a:cs typeface="Times New Roman" panose="02020603050405020304" pitchFamily="18" charset="0"/>
              </a:rPr>
              <a:t> </a:t>
            </a:r>
            <a:r>
              <a:rPr lang="en-US" altLang="de-DE" sz="1700" dirty="0">
                <a:latin typeface="Calibri" panose="020F0502020204030204" pitchFamily="34" charset="0"/>
                <a:cs typeface="Times New Roman" panose="02020603050405020304" pitchFamily="18" charset="0"/>
              </a:rPr>
              <a:t>Attenuator/amplifier</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Mixing with accelerating frequency </a:t>
            </a:r>
            <a:r>
              <a:rPr lang="en-US" altLang="de-DE" sz="1700" b="1" i="1" dirty="0" err="1">
                <a:latin typeface="Calibri" panose="020F0502020204030204" pitchFamily="34" charset="0"/>
                <a:cs typeface="Times New Roman" panose="02020603050405020304" pitchFamily="18" charset="0"/>
              </a:rPr>
              <a:t>f</a:t>
            </a:r>
            <a:r>
              <a:rPr lang="en-US" altLang="de-DE" sz="1700" b="1" i="1" baseline="-25000" dirty="0" err="1">
                <a:latin typeface="Calibri" panose="020F0502020204030204" pitchFamily="34" charset="0"/>
                <a:cs typeface="Times New Roman" panose="02020603050405020304" pitchFamily="18" charset="0"/>
              </a:rPr>
              <a:t>LO</a:t>
            </a:r>
            <a:r>
              <a:rPr lang="en-US" altLang="de-DE" sz="1700" b="1" baseline="-25000" dirty="0">
                <a:latin typeface="Calibri" panose="020F0502020204030204" pitchFamily="34" charset="0"/>
                <a:cs typeface="Times New Roman" panose="02020603050405020304" pitchFamily="18" charset="0"/>
              </a:rPr>
              <a:t> </a:t>
            </a:r>
          </a:p>
          <a:p>
            <a:pPr algn="l" eaLnBrk="1" hangingPunct="1">
              <a:spcBef>
                <a:spcPts val="500"/>
              </a:spcBef>
            </a:pPr>
            <a:r>
              <a:rPr lang="en-US" altLang="de-DE" sz="1700" b="1" baseline="-25000" dirty="0">
                <a:latin typeface="Calibri" panose="020F0502020204030204" pitchFamily="34" charset="0"/>
                <a:cs typeface="Times New Roman" panose="02020603050405020304" pitchFamily="18" charset="0"/>
                <a:sym typeface="Symbol" pitchFamily="18" charset="2"/>
              </a:rPr>
              <a:t> </a:t>
            </a:r>
            <a:r>
              <a:rPr lang="en-US" altLang="de-DE" sz="1700" b="1" dirty="0">
                <a:latin typeface="Calibri" panose="020F0502020204030204" pitchFamily="34" charset="0"/>
                <a:cs typeface="Times New Roman" panose="02020603050405020304" pitchFamily="18" charset="0"/>
                <a:sym typeface="Symbol" pitchFamily="18" charset="2"/>
              </a:rPr>
              <a:t>    </a:t>
            </a:r>
            <a:r>
              <a:rPr lang="en-US" altLang="de-DE" sz="1700" dirty="0">
                <a:latin typeface="Calibri" panose="020F0502020204030204" pitchFamily="34" charset="0"/>
                <a:cs typeface="Times New Roman" panose="02020603050405020304" pitchFamily="18" charset="0"/>
                <a:sym typeface="Symbol" pitchFamily="18" charset="2"/>
              </a:rPr>
              <a:t> IF-output: signal with difference frequency </a:t>
            </a:r>
            <a:r>
              <a:rPr lang="en-US" altLang="de-DE" sz="1700" b="1" i="1" dirty="0" err="1">
                <a:latin typeface="Calibri" panose="020F0502020204030204" pitchFamily="34" charset="0"/>
                <a:cs typeface="Times New Roman" panose="02020603050405020304" pitchFamily="18" charset="0"/>
                <a:sym typeface="Symbol" pitchFamily="18" charset="2"/>
              </a:rPr>
              <a:t>f</a:t>
            </a:r>
            <a:r>
              <a:rPr lang="en-US" altLang="de-DE" sz="1700" b="1" i="1" baseline="-25000" dirty="0" err="1">
                <a:latin typeface="Calibri" panose="020F0502020204030204" pitchFamily="34" charset="0"/>
                <a:cs typeface="Times New Roman" panose="02020603050405020304" pitchFamily="18" charset="0"/>
                <a:sym typeface="Symbol" pitchFamily="18" charset="2"/>
              </a:rPr>
              <a:t>IF</a:t>
            </a:r>
            <a:r>
              <a:rPr lang="en-US" altLang="de-DE" sz="1700" b="1" i="1" dirty="0">
                <a:latin typeface="Calibri" panose="020F0502020204030204" pitchFamily="34" charset="0"/>
                <a:cs typeface="Times New Roman" panose="02020603050405020304" pitchFamily="18" charset="0"/>
                <a:sym typeface="Symbol" pitchFamily="18" charset="2"/>
              </a:rPr>
              <a:t> = </a:t>
            </a:r>
            <a:r>
              <a:rPr lang="en-US" altLang="de-DE" sz="1700" b="1" i="1" dirty="0" err="1">
                <a:latin typeface="Calibri" panose="020F0502020204030204" pitchFamily="34" charset="0"/>
                <a:cs typeface="Times New Roman" panose="02020603050405020304" pitchFamily="18" charset="0"/>
                <a:sym typeface="Symbol" pitchFamily="18" charset="2"/>
              </a:rPr>
              <a:t>f</a:t>
            </a:r>
            <a:r>
              <a:rPr lang="en-US" altLang="de-DE" sz="1700" b="1" i="1" baseline="-25000" dirty="0" err="1">
                <a:latin typeface="Calibri" panose="020F0502020204030204" pitchFamily="34" charset="0"/>
                <a:cs typeface="Times New Roman" panose="02020603050405020304" pitchFamily="18" charset="0"/>
                <a:sym typeface="Symbol" pitchFamily="18" charset="2"/>
              </a:rPr>
              <a:t>LO</a:t>
            </a:r>
            <a:r>
              <a:rPr lang="en-US" altLang="de-DE" sz="1700" b="1" i="1" dirty="0">
                <a:latin typeface="Calibri" panose="020F0502020204030204" pitchFamily="34" charset="0"/>
                <a:cs typeface="Times New Roman" panose="02020603050405020304" pitchFamily="18" charset="0"/>
                <a:sym typeface="Symbol" pitchFamily="18" charset="2"/>
              </a:rPr>
              <a:t> – </a:t>
            </a:r>
            <a:r>
              <a:rPr lang="en-US" altLang="de-DE" sz="1700" b="1" i="1" dirty="0" err="1">
                <a:latin typeface="Calibri" panose="020F0502020204030204" pitchFamily="34" charset="0"/>
                <a:cs typeface="Times New Roman" panose="02020603050405020304" pitchFamily="18" charset="0"/>
                <a:sym typeface="Symbol" pitchFamily="18" charset="2"/>
              </a:rPr>
              <a:t>f</a:t>
            </a:r>
            <a:r>
              <a:rPr lang="en-US" altLang="de-DE" sz="1700" b="1" i="1" baseline="-25000" dirty="0" err="1">
                <a:latin typeface="Calibri" panose="020F0502020204030204" pitchFamily="34" charset="0"/>
                <a:cs typeface="Times New Roman" panose="02020603050405020304" pitchFamily="18" charset="0"/>
                <a:sym typeface="Symbol" pitchFamily="18" charset="2"/>
              </a:rPr>
              <a:t>RF</a:t>
            </a:r>
            <a:r>
              <a:rPr lang="en-US" altLang="de-DE" sz="1700" b="1" i="1" dirty="0">
                <a:latin typeface="Calibri" panose="020F0502020204030204" pitchFamily="34" charset="0"/>
                <a:cs typeface="Times New Roman" panose="02020603050405020304" pitchFamily="18" charset="0"/>
                <a:sym typeface="Symbol" pitchFamily="18" charset="2"/>
              </a:rPr>
              <a:t>  </a:t>
            </a:r>
            <a:endParaRPr lang="en-US" altLang="de-DE" sz="1700" dirty="0">
              <a:latin typeface="Calibri" panose="020F0502020204030204" pitchFamily="34" charset="0"/>
              <a:cs typeface="Times New Roman" panose="02020603050405020304" pitchFamily="18" charset="0"/>
              <a:sym typeface="Symbol" pitchFamily="18" charset="2"/>
            </a:endParaRP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Bandpass filter of the mixed signal (</a:t>
            </a:r>
            <a:r>
              <a:rPr lang="en-US" altLang="de-DE" sz="1700" dirty="0" err="1">
                <a:latin typeface="Calibri" panose="020F0502020204030204" pitchFamily="34" charset="0"/>
                <a:cs typeface="Times New Roman" panose="02020603050405020304" pitchFamily="18" charset="0"/>
              </a:rPr>
              <a:t>e.g</a:t>
            </a:r>
            <a:r>
              <a:rPr lang="en-US" altLang="de-DE" sz="1700" dirty="0">
                <a:latin typeface="Calibri" panose="020F0502020204030204" pitchFamily="34" charset="0"/>
                <a:cs typeface="Times New Roman" panose="02020603050405020304" pitchFamily="18" charset="0"/>
              </a:rPr>
              <a:t> at 10.7 MHz)</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Rectifier: synchronous detector</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ADC: digitalization → followed calculation of </a:t>
            </a:r>
            <a:r>
              <a:rPr lang="el-GR" altLang="de-DE" sz="1700" b="1" dirty="0">
                <a:latin typeface="Calibri" panose="020F0502020204030204" pitchFamily="34" charset="0"/>
                <a:cs typeface="Times New Roman" panose="02020603050405020304" pitchFamily="18" charset="0"/>
              </a:rPr>
              <a:t>Δ</a:t>
            </a:r>
            <a:r>
              <a:rPr lang="de-DE" altLang="de-DE" sz="1700" b="1" i="1" dirty="0">
                <a:latin typeface="Calibri" panose="020F0502020204030204" pitchFamily="34" charset="0"/>
                <a:cs typeface="Times New Roman" panose="02020603050405020304" pitchFamily="18" charset="0"/>
              </a:rPr>
              <a:t>U</a:t>
            </a:r>
            <a:r>
              <a:rPr lang="en-US" altLang="de-DE" sz="1700" b="1" i="1" dirty="0">
                <a:latin typeface="Calibri" panose="020F0502020204030204" pitchFamily="34" charset="0"/>
                <a:cs typeface="Times New Roman" panose="02020603050405020304" pitchFamily="18" charset="0"/>
              </a:rPr>
              <a:t>/</a:t>
            </a:r>
            <a:r>
              <a:rPr lang="el-GR" altLang="de-DE" sz="1700" b="1" dirty="0">
                <a:latin typeface="Calibri" panose="020F0502020204030204" pitchFamily="34" charset="0"/>
                <a:cs typeface="Times New Roman" panose="02020603050405020304" pitchFamily="18" charset="0"/>
              </a:rPr>
              <a:t>Σ</a:t>
            </a:r>
            <a:r>
              <a:rPr lang="en-US" altLang="de-DE" sz="1700" b="1" i="1" dirty="0">
                <a:latin typeface="Calibri" panose="020F0502020204030204" pitchFamily="34" charset="0"/>
                <a:cs typeface="Times New Roman" panose="02020603050405020304" pitchFamily="18" charset="0"/>
              </a:rPr>
              <a:t>U</a:t>
            </a:r>
          </a:p>
        </p:txBody>
      </p:sp>
      <p:sp>
        <p:nvSpPr>
          <p:cNvPr id="339974" name="Text Box 6"/>
          <p:cNvSpPr txBox="1">
            <a:spLocks noChangeArrowheads="1"/>
          </p:cNvSpPr>
          <p:nvPr/>
        </p:nvSpPr>
        <p:spPr bwMode="auto">
          <a:xfrm>
            <a:off x="186609" y="5700747"/>
            <a:ext cx="9036050"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sz="1700" b="1" dirty="0">
                <a:solidFill>
                  <a:srgbClr val="008000"/>
                </a:solidFill>
                <a:latin typeface="Calibri" panose="020F0502020204030204" pitchFamily="34" charset="0"/>
              </a:rPr>
              <a:t>Advantage:</a:t>
            </a:r>
            <a:r>
              <a:rPr lang="en-US" altLang="de-DE" sz="1700" dirty="0">
                <a:solidFill>
                  <a:schemeClr val="tx2"/>
                </a:solidFill>
                <a:latin typeface="Calibri" panose="020F0502020204030204" pitchFamily="34" charset="0"/>
              </a:rPr>
              <a:t> </a:t>
            </a:r>
            <a:r>
              <a:rPr lang="en-US" altLang="de-DE" sz="1700" dirty="0">
                <a:latin typeface="Calibri" panose="020F0502020204030204" pitchFamily="34" charset="0"/>
              </a:rPr>
              <a:t>Spatial resolution about 100 time better than broadband processing</a:t>
            </a:r>
          </a:p>
          <a:p>
            <a:pPr algn="l" eaLnBrk="1" hangingPunct="1">
              <a:lnSpc>
                <a:spcPct val="90000"/>
              </a:lnSpc>
              <a:spcBef>
                <a:spcPct val="20000"/>
              </a:spcBef>
              <a:buFont typeface="Wingdings" pitchFamily="2" charset="2"/>
              <a:buNone/>
            </a:pPr>
            <a:r>
              <a:rPr lang="en-US" altLang="de-DE" sz="1700" b="1" dirty="0">
                <a:solidFill>
                  <a:srgbClr val="FF0000"/>
                </a:solidFill>
                <a:latin typeface="Calibri" panose="020F0502020204030204" pitchFamily="34" charset="0"/>
              </a:rPr>
              <a:t>Disadvantage:</a:t>
            </a:r>
            <a:r>
              <a:rPr lang="en-US" altLang="de-DE" sz="1700" dirty="0">
                <a:solidFill>
                  <a:schemeClr val="tx2"/>
                </a:solidFill>
                <a:latin typeface="Calibri" panose="020F0502020204030204" pitchFamily="34" charset="0"/>
              </a:rPr>
              <a:t> </a:t>
            </a:r>
            <a:r>
              <a:rPr lang="en-US" altLang="de-DE" sz="1700" dirty="0">
                <a:latin typeface="Calibri" panose="020F0502020204030204" pitchFamily="34" charset="0"/>
              </a:rPr>
              <a:t>No turn-by-turn diagnosis, due to mixing  = ’long averaging time’</a:t>
            </a:r>
          </a:p>
        </p:txBody>
      </p:sp>
      <p:pic>
        <p:nvPicPr>
          <p:cNvPr id="30727" name="Picture 7"/>
          <p:cNvPicPr>
            <a:picLocks noChangeAspect="1" noChangeArrowheads="1"/>
          </p:cNvPicPr>
          <p:nvPr/>
        </p:nvPicPr>
        <p:blipFill>
          <a:blip r:embed="rId3">
            <a:lum bright="-12000" contrast="24000"/>
            <a:extLst>
              <a:ext uri="{28A0092B-C50C-407E-A947-70E740481C1C}">
                <a14:useLocalDpi xmlns:a14="http://schemas.microsoft.com/office/drawing/2010/main" val="0"/>
              </a:ext>
            </a:extLst>
          </a:blip>
          <a:srcRect/>
          <a:stretch>
            <a:fillRect/>
          </a:stretch>
        </p:blipFill>
        <p:spPr bwMode="auto">
          <a:xfrm>
            <a:off x="1237171" y="810666"/>
            <a:ext cx="6249933" cy="25843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Geschweifte Klammer rechts 1"/>
          <p:cNvSpPr/>
          <p:nvPr/>
        </p:nvSpPr>
        <p:spPr bwMode="auto">
          <a:xfrm>
            <a:off x="6263148" y="3975689"/>
            <a:ext cx="299890" cy="1225576"/>
          </a:xfrm>
          <a:prstGeom prst="rightBrace">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ndParaRPr>
          </a:p>
        </p:txBody>
      </p:sp>
      <p:sp>
        <p:nvSpPr>
          <p:cNvPr id="3" name="Textfeld 2"/>
          <p:cNvSpPr txBox="1"/>
          <p:nvPr/>
        </p:nvSpPr>
        <p:spPr>
          <a:xfrm>
            <a:off x="6735098" y="4126555"/>
            <a:ext cx="1996392" cy="923330"/>
          </a:xfrm>
          <a:prstGeom prst="rect">
            <a:avLst/>
          </a:prstGeom>
          <a:noFill/>
        </p:spPr>
        <p:txBody>
          <a:bodyPr wrap="square" rtlCol="0">
            <a:spAutoFit/>
          </a:bodyPr>
          <a:lstStyle/>
          <a:p>
            <a:pPr algn="l">
              <a:spcBef>
                <a:spcPts val="0"/>
              </a:spcBef>
            </a:pPr>
            <a:r>
              <a:rPr lang="en-US" dirty="0">
                <a:solidFill>
                  <a:srgbClr val="0000FF"/>
                </a:solidFill>
                <a:latin typeface="Calibri" panose="020F0502020204030204" pitchFamily="34" charset="0"/>
              </a:rPr>
              <a:t>Digital</a:t>
            </a:r>
          </a:p>
          <a:p>
            <a:pPr algn="l">
              <a:spcBef>
                <a:spcPts val="0"/>
              </a:spcBef>
            </a:pPr>
            <a:r>
              <a:rPr lang="en-US" dirty="0">
                <a:solidFill>
                  <a:srgbClr val="0000FF"/>
                </a:solidFill>
                <a:latin typeface="Calibri" panose="020F0502020204030204" pitchFamily="34" charset="0"/>
              </a:rPr>
              <a:t>correspondence:</a:t>
            </a:r>
          </a:p>
          <a:p>
            <a:pPr algn="l">
              <a:spcBef>
                <a:spcPts val="0"/>
              </a:spcBef>
            </a:pPr>
            <a:r>
              <a:rPr lang="en-US" dirty="0">
                <a:solidFill>
                  <a:srgbClr val="0000FF"/>
                </a:solidFill>
                <a:latin typeface="Calibri" panose="020F0502020204030204" pitchFamily="34" charset="0"/>
              </a:rPr>
              <a:t>I/Q demodulation</a:t>
            </a:r>
          </a:p>
        </p:txBody>
      </p:sp>
    </p:spTree>
    <p:extLst>
      <p:ext uri="{BB962C8B-B14F-4D97-AF65-F5344CB8AC3E}">
        <p14:creationId xmlns:p14="http://schemas.microsoft.com/office/powerpoint/2010/main" val="550243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9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4" grpId="0"/>
      <p:bldP spid="2" grpId="0" animBg="1"/>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Analog versus Digital Signal Processing</a:t>
            </a:r>
          </a:p>
        </p:txBody>
      </p:sp>
      <p:sp>
        <p:nvSpPr>
          <p:cNvPr id="32772" name="Rectangle 3"/>
          <p:cNvSpPr>
            <a:spLocks noChangeArrowheads="1"/>
          </p:cNvSpPr>
          <p:nvPr/>
        </p:nvSpPr>
        <p:spPr bwMode="auto">
          <a:xfrm>
            <a:off x="172213" y="4071876"/>
            <a:ext cx="83058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a:solidFill>
                  <a:srgbClr val="006600"/>
                </a:solidFill>
                <a:latin typeface="Calibri" panose="020F0502020204030204" pitchFamily="34" charset="0"/>
                <a:cs typeface="Times New Roman" pitchFamily="18" charset="0"/>
              </a:rPr>
              <a:t>Digital receiver as modern  successor of super heterodyne receiver</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Basic functionality is preserved but implementation is very different</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Digital transition just after the amplifier &amp; filter or mixing unit </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Signal conditioning (filter, decimation, averaging) on FPGA</a:t>
            </a:r>
          </a:p>
        </p:txBody>
      </p:sp>
      <p:sp>
        <p:nvSpPr>
          <p:cNvPr id="414724" name="Text Box 4"/>
          <p:cNvSpPr txBox="1">
            <a:spLocks noChangeArrowheads="1"/>
          </p:cNvSpPr>
          <p:nvPr/>
        </p:nvSpPr>
        <p:spPr bwMode="auto">
          <a:xfrm>
            <a:off x="169038" y="5418076"/>
            <a:ext cx="8656638"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rgbClr val="008000"/>
                </a:solidFill>
                <a:latin typeface="Calibri" panose="020F0502020204030204" pitchFamily="34" charset="0"/>
                <a:cs typeface="Times New Roman" pitchFamily="18" charset="0"/>
              </a:rPr>
              <a:t>Advantage of DSP:</a:t>
            </a:r>
            <a:r>
              <a:rPr lang="en-US" altLang="de-DE">
                <a:latin typeface="Calibri" panose="020F0502020204030204" pitchFamily="34" charset="0"/>
                <a:cs typeface="Times New Roman" pitchFamily="18" charset="0"/>
              </a:rPr>
              <a:t> Versatile operation, flexible adoption without hardware modification</a:t>
            </a:r>
          </a:p>
          <a:p>
            <a:pPr algn="l" eaLnBrk="1" hangingPunct="1">
              <a:lnSpc>
                <a:spcPct val="60000"/>
              </a:lnSpc>
              <a:buFont typeface="Wingdings" pitchFamily="2" charset="2"/>
              <a:buNone/>
            </a:pPr>
            <a:r>
              <a:rPr lang="en-US" altLang="de-DE" b="1">
                <a:solidFill>
                  <a:srgbClr val="FF0000"/>
                </a:solidFill>
                <a:latin typeface="Calibri" panose="020F0502020204030204" pitchFamily="34" charset="0"/>
                <a:cs typeface="Times New Roman" pitchFamily="18" charset="0"/>
              </a:rPr>
              <a:t>Disadvantage of DSP:</a:t>
            </a:r>
            <a:r>
              <a:rPr lang="en-US" altLang="de-DE" b="1">
                <a:latin typeface="Calibri" panose="020F0502020204030204" pitchFamily="34" charset="0"/>
                <a:cs typeface="Times New Roman" pitchFamily="18" charset="0"/>
              </a:rPr>
              <a:t> non</a:t>
            </a:r>
            <a:r>
              <a:rPr lang="en-US" altLang="de-DE">
                <a:latin typeface="Calibri" panose="020F0502020204030204" pitchFamily="34" charset="0"/>
                <a:cs typeface="Times New Roman" pitchFamily="18" charset="0"/>
              </a:rPr>
              <a:t>, good engineering skill requires for development, expensive</a:t>
            </a:r>
          </a:p>
        </p:txBody>
      </p:sp>
      <p:grpSp>
        <p:nvGrpSpPr>
          <p:cNvPr id="32774" name="Group 5"/>
          <p:cNvGrpSpPr>
            <a:grpSpLocks/>
          </p:cNvGrpSpPr>
          <p:nvPr/>
        </p:nvGrpSpPr>
        <p:grpSpPr bwMode="auto">
          <a:xfrm>
            <a:off x="140463" y="1263589"/>
            <a:ext cx="9145588" cy="2747962"/>
            <a:chOff x="113" y="523"/>
            <a:chExt cx="5761" cy="1731"/>
          </a:xfrm>
        </p:grpSpPr>
        <p:sp>
          <p:nvSpPr>
            <p:cNvPr id="32776" name="Line 6"/>
            <p:cNvSpPr>
              <a:spLocks noChangeShapeType="1"/>
            </p:cNvSpPr>
            <p:nvPr/>
          </p:nvSpPr>
          <p:spPr bwMode="auto">
            <a:xfrm>
              <a:off x="431"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77" name="Text Box 7"/>
            <p:cNvSpPr txBox="1">
              <a:spLocks noChangeArrowheads="1"/>
            </p:cNvSpPr>
            <p:nvPr/>
          </p:nvSpPr>
          <p:spPr bwMode="auto">
            <a:xfrm>
              <a:off x="1066" y="754"/>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frequency</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translator</a:t>
              </a:r>
            </a:p>
          </p:txBody>
        </p:sp>
        <p:sp>
          <p:nvSpPr>
            <p:cNvPr id="32778" name="Text Box 8"/>
            <p:cNvSpPr txBox="1">
              <a:spLocks noChangeArrowheads="1"/>
            </p:cNvSpPr>
            <p:nvPr/>
          </p:nvSpPr>
          <p:spPr bwMode="auto">
            <a:xfrm>
              <a:off x="2428" y="754"/>
              <a:ext cx="1330" cy="442"/>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demodulator</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and filter</a:t>
              </a:r>
            </a:p>
          </p:txBody>
        </p:sp>
        <p:grpSp>
          <p:nvGrpSpPr>
            <p:cNvPr id="32779" name="Group 9"/>
            <p:cNvGrpSpPr>
              <a:grpSpLocks/>
            </p:cNvGrpSpPr>
            <p:nvPr/>
          </p:nvGrpSpPr>
          <p:grpSpPr bwMode="auto">
            <a:xfrm>
              <a:off x="3923" y="754"/>
              <a:ext cx="953" cy="453"/>
              <a:chOff x="3923" y="754"/>
              <a:chExt cx="953" cy="453"/>
            </a:xfrm>
          </p:grpSpPr>
          <p:sp>
            <p:nvSpPr>
              <p:cNvPr id="32803" name="Text Box 1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p:txBody>
          </p:sp>
          <p:sp>
            <p:nvSpPr>
              <p:cNvPr id="32804" name="AutoShape 1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32805" name="Text Box 1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Times New Roman" pitchFamily="18" charset="0"/>
                  </a:rPr>
                  <a:t>ADC</a:t>
                </a:r>
              </a:p>
            </p:txBody>
          </p:sp>
        </p:grpSp>
        <p:sp>
          <p:nvSpPr>
            <p:cNvPr id="32780" name="Text Box 13"/>
            <p:cNvSpPr txBox="1">
              <a:spLocks noChangeArrowheads="1"/>
            </p:cNvSpPr>
            <p:nvPr/>
          </p:nvSpPr>
          <p:spPr bwMode="auto">
            <a:xfrm>
              <a:off x="113"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BPM analog</a:t>
              </a:r>
            </a:p>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signal</a:t>
              </a:r>
            </a:p>
          </p:txBody>
        </p:sp>
        <p:sp>
          <p:nvSpPr>
            <p:cNvPr id="32781" name="Line 14"/>
            <p:cNvSpPr>
              <a:spLocks noChangeShapeType="1"/>
            </p:cNvSpPr>
            <p:nvPr/>
          </p:nvSpPr>
          <p:spPr bwMode="auto">
            <a:xfrm>
              <a:off x="4876"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2" name="Text Box 15"/>
            <p:cNvSpPr txBox="1">
              <a:spLocks noChangeArrowheads="1"/>
            </p:cNvSpPr>
            <p:nvPr/>
          </p:nvSpPr>
          <p:spPr bwMode="auto">
            <a:xfrm>
              <a:off x="4921"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output</a:t>
              </a:r>
            </a:p>
          </p:txBody>
        </p:sp>
        <p:sp>
          <p:nvSpPr>
            <p:cNvPr id="32783" name="Line 16"/>
            <p:cNvSpPr>
              <a:spLocks noChangeShapeType="1"/>
            </p:cNvSpPr>
            <p:nvPr/>
          </p:nvSpPr>
          <p:spPr bwMode="auto">
            <a:xfrm>
              <a:off x="4876"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4" name="Line 17"/>
            <p:cNvSpPr>
              <a:spLocks noChangeShapeType="1"/>
            </p:cNvSpPr>
            <p:nvPr/>
          </p:nvSpPr>
          <p:spPr bwMode="auto">
            <a:xfrm>
              <a:off x="431"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5" name="Text Box 18"/>
            <p:cNvSpPr txBox="1">
              <a:spLocks noChangeArrowheads="1"/>
            </p:cNvSpPr>
            <p:nvPr/>
          </p:nvSpPr>
          <p:spPr bwMode="auto">
            <a:xfrm>
              <a:off x="1066" y="1797"/>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dirty="0">
                  <a:latin typeface="Calibri" panose="020F0502020204030204" pitchFamily="34" charset="0"/>
                  <a:cs typeface="Times New Roman" pitchFamily="18" charset="0"/>
                </a:rPr>
                <a:t>Analog frequency</a:t>
              </a:r>
            </a:p>
            <a:p>
              <a:pPr algn="l" eaLnBrk="1" hangingPunct="1">
                <a:spcBef>
                  <a:spcPct val="20000"/>
                </a:spcBef>
                <a:buFont typeface="Wingdings" pitchFamily="2" charset="2"/>
                <a:buNone/>
              </a:pPr>
              <a:r>
                <a:rPr lang="en-US" altLang="de-DE" dirty="0">
                  <a:latin typeface="Calibri" panose="020F0502020204030204" pitchFamily="34" charset="0"/>
                  <a:cs typeface="Times New Roman" pitchFamily="18" charset="0"/>
                </a:rPr>
                <a:t>translator</a:t>
              </a:r>
            </a:p>
          </p:txBody>
        </p:sp>
        <p:grpSp>
          <p:nvGrpSpPr>
            <p:cNvPr id="32786" name="Group 19"/>
            <p:cNvGrpSpPr>
              <a:grpSpLocks/>
            </p:cNvGrpSpPr>
            <p:nvPr/>
          </p:nvGrpSpPr>
          <p:grpSpPr bwMode="auto">
            <a:xfrm>
              <a:off x="2336" y="1797"/>
              <a:ext cx="953" cy="453"/>
              <a:chOff x="3923" y="754"/>
              <a:chExt cx="953" cy="453"/>
            </a:xfrm>
          </p:grpSpPr>
          <p:sp>
            <p:nvSpPr>
              <p:cNvPr id="32800" name="Text Box 2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p:txBody>
          </p:sp>
          <p:sp>
            <p:nvSpPr>
              <p:cNvPr id="32801" name="AutoShape 2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32802" name="Text Box 2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Times New Roman" pitchFamily="18" charset="0"/>
                  </a:rPr>
                  <a:t>ADC</a:t>
                </a:r>
              </a:p>
            </p:txBody>
          </p:sp>
        </p:grpSp>
        <p:sp>
          <p:nvSpPr>
            <p:cNvPr id="32787" name="Text Box 23"/>
            <p:cNvSpPr txBox="1">
              <a:spLocks noChangeArrowheads="1"/>
            </p:cNvSpPr>
            <p:nvPr/>
          </p:nvSpPr>
          <p:spPr bwMode="auto">
            <a:xfrm>
              <a:off x="3395" y="1797"/>
              <a:ext cx="491"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Digital</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filter</a:t>
              </a:r>
            </a:p>
          </p:txBody>
        </p:sp>
        <p:sp>
          <p:nvSpPr>
            <p:cNvPr id="32788" name="Text Box 24"/>
            <p:cNvSpPr txBox="1">
              <a:spLocks noChangeArrowheads="1"/>
            </p:cNvSpPr>
            <p:nvPr/>
          </p:nvSpPr>
          <p:spPr bwMode="auto">
            <a:xfrm>
              <a:off x="4059" y="1797"/>
              <a:ext cx="796"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Digital</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Signal Proc.</a:t>
              </a:r>
            </a:p>
          </p:txBody>
        </p:sp>
        <p:sp>
          <p:nvSpPr>
            <p:cNvPr id="32789" name="Text Box 25"/>
            <p:cNvSpPr txBox="1">
              <a:spLocks noChangeArrowheads="1"/>
            </p:cNvSpPr>
            <p:nvPr/>
          </p:nvSpPr>
          <p:spPr bwMode="auto">
            <a:xfrm>
              <a:off x="4967"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output</a:t>
              </a:r>
            </a:p>
          </p:txBody>
        </p:sp>
        <p:sp>
          <p:nvSpPr>
            <p:cNvPr id="32790" name="Line 26"/>
            <p:cNvSpPr>
              <a:spLocks noChangeShapeType="1"/>
            </p:cNvSpPr>
            <p:nvPr/>
          </p:nvSpPr>
          <p:spPr bwMode="auto">
            <a:xfrm>
              <a:off x="2245"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1" name="Line 27"/>
            <p:cNvSpPr>
              <a:spLocks noChangeShapeType="1"/>
            </p:cNvSpPr>
            <p:nvPr/>
          </p:nvSpPr>
          <p:spPr bwMode="auto">
            <a:xfrm>
              <a:off x="3742"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2" name="Line 28"/>
            <p:cNvSpPr>
              <a:spLocks noChangeShapeType="1"/>
            </p:cNvSpPr>
            <p:nvPr/>
          </p:nvSpPr>
          <p:spPr bwMode="auto">
            <a:xfrm>
              <a:off x="2245"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3" name="Line 29"/>
            <p:cNvSpPr>
              <a:spLocks noChangeShapeType="1"/>
            </p:cNvSpPr>
            <p:nvPr/>
          </p:nvSpPr>
          <p:spPr bwMode="auto">
            <a:xfrm>
              <a:off x="3288"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4" name="Line 30"/>
            <p:cNvSpPr>
              <a:spLocks noChangeShapeType="1"/>
            </p:cNvSpPr>
            <p:nvPr/>
          </p:nvSpPr>
          <p:spPr bwMode="auto">
            <a:xfrm>
              <a:off x="3923" y="2024"/>
              <a:ext cx="136"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5" name="Text Box 31"/>
            <p:cNvSpPr txBox="1">
              <a:spLocks noChangeArrowheads="1"/>
            </p:cNvSpPr>
            <p:nvPr/>
          </p:nvSpPr>
          <p:spPr bwMode="auto">
            <a:xfrm>
              <a:off x="158"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BPM analog</a:t>
              </a:r>
            </a:p>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signal</a:t>
              </a:r>
            </a:p>
          </p:txBody>
        </p:sp>
        <p:sp>
          <p:nvSpPr>
            <p:cNvPr id="32796" name="Text Box 32"/>
            <p:cNvSpPr txBox="1">
              <a:spLocks noChangeArrowheads="1"/>
            </p:cNvSpPr>
            <p:nvPr/>
          </p:nvSpPr>
          <p:spPr bwMode="auto">
            <a:xfrm>
              <a:off x="1066" y="1525"/>
              <a:ext cx="41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6600"/>
                  </a:solidFill>
                  <a:latin typeface="Calibri" panose="020F0502020204030204" pitchFamily="34" charset="0"/>
                  <a:cs typeface="Times New Roman" pitchFamily="18" charset="0"/>
                </a:rPr>
                <a:t>Modern digital processing </a:t>
              </a:r>
            </a:p>
          </p:txBody>
        </p:sp>
        <p:sp>
          <p:nvSpPr>
            <p:cNvPr id="32797" name="Text Box 33"/>
            <p:cNvSpPr txBox="1">
              <a:spLocks noChangeArrowheads="1"/>
            </p:cNvSpPr>
            <p:nvPr/>
          </p:nvSpPr>
          <p:spPr bwMode="auto">
            <a:xfrm>
              <a:off x="1063" y="523"/>
              <a:ext cx="21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CC"/>
                  </a:solidFill>
                  <a:latin typeface="Calibri" panose="020F0502020204030204" pitchFamily="34" charset="0"/>
                  <a:cs typeface="Times New Roman" pitchFamily="18" charset="0"/>
                </a:rPr>
                <a:t>Traditional analog processing</a:t>
              </a:r>
            </a:p>
          </p:txBody>
        </p:sp>
        <p:sp>
          <p:nvSpPr>
            <p:cNvPr id="32798" name="Text Box 34"/>
            <p:cNvSpPr txBox="1">
              <a:spLocks noChangeArrowheads="1"/>
            </p:cNvSpPr>
            <p:nvPr/>
          </p:nvSpPr>
          <p:spPr bwMode="auto">
            <a:xfrm>
              <a:off x="113" y="1222"/>
              <a:ext cx="497" cy="213"/>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sz="1600">
                  <a:latin typeface="Calibri" panose="020F0502020204030204" pitchFamily="34" charset="0"/>
                  <a:cs typeface="Times New Roman" pitchFamily="18" charset="0"/>
                </a:rPr>
                <a:t>Analog</a:t>
              </a:r>
            </a:p>
          </p:txBody>
        </p:sp>
        <p:sp>
          <p:nvSpPr>
            <p:cNvPr id="32799" name="Text Box 35"/>
            <p:cNvSpPr txBox="1">
              <a:spLocks noChangeArrowheads="1"/>
            </p:cNvSpPr>
            <p:nvPr/>
          </p:nvSpPr>
          <p:spPr bwMode="auto">
            <a:xfrm>
              <a:off x="113" y="1525"/>
              <a:ext cx="500" cy="213"/>
            </a:xfrm>
            <a:prstGeom prst="rect">
              <a:avLst/>
            </a:prstGeom>
            <a:solidFill>
              <a:srgbClr val="66FF66"/>
            </a:solidFill>
            <a:ln w="19050" algn="ctr">
              <a:solidFill>
                <a:schemeClr val="tx1"/>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ct val="20000"/>
                </a:spcBef>
                <a:buFont typeface="Wingdings" pitchFamily="2" charset="2"/>
                <a:buNone/>
              </a:pPr>
              <a:r>
                <a:rPr lang="en-US" altLang="de-DE" sz="1600" dirty="0">
                  <a:latin typeface="Calibri" panose="020F0502020204030204" pitchFamily="34" charset="0"/>
                  <a:cs typeface="Times New Roman" pitchFamily="18" charset="0"/>
                </a:rPr>
                <a:t>Digital</a:t>
              </a:r>
            </a:p>
          </p:txBody>
        </p:sp>
      </p:grpSp>
      <p:sp>
        <p:nvSpPr>
          <p:cNvPr id="32775" name="Text Box 36"/>
          <p:cNvSpPr txBox="1">
            <a:spLocks noChangeArrowheads="1"/>
          </p:cNvSpPr>
          <p:nvPr/>
        </p:nvSpPr>
        <p:spPr bwMode="auto">
          <a:xfrm>
            <a:off x="158130" y="769876"/>
            <a:ext cx="8351837" cy="40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12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Modern instrumentation uses </a:t>
            </a:r>
            <a:r>
              <a:rPr lang="en-US" altLang="de-DE" b="1" dirty="0">
                <a:solidFill>
                  <a:srgbClr val="0000CC"/>
                </a:solidFill>
                <a:latin typeface="Calibri" panose="020F0502020204030204" pitchFamily="34" charset="0"/>
                <a:cs typeface="Times New Roman" pitchFamily="18" charset="0"/>
                <a:sym typeface="Symbol" pitchFamily="18" charset="2"/>
              </a:rPr>
              <a:t>digital</a:t>
            </a:r>
            <a:r>
              <a:rPr lang="en-US" altLang="de-DE" dirty="0">
                <a:solidFill>
                  <a:srgbClr val="0000CC"/>
                </a:solidFill>
                <a:latin typeface="Calibri" panose="020F0502020204030204" pitchFamily="34" charset="0"/>
                <a:cs typeface="Times New Roman" pitchFamily="18" charset="0"/>
                <a:sym typeface="Symbol" pitchFamily="18" charset="2"/>
              </a:rPr>
              <a:t> techniques with extended functionality.</a:t>
            </a:r>
          </a:p>
        </p:txBody>
      </p:sp>
    </p:spTree>
    <p:extLst>
      <p:ext uri="{BB962C8B-B14F-4D97-AF65-F5344CB8AC3E}">
        <p14:creationId xmlns:p14="http://schemas.microsoft.com/office/powerpoint/2010/main" val="30704292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of BPM Readout Electronics (simplified)</a:t>
            </a:r>
          </a:p>
        </p:txBody>
      </p:sp>
      <p:sp>
        <p:nvSpPr>
          <p:cNvPr id="3379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aphicFrame>
        <p:nvGraphicFramePr>
          <p:cNvPr id="422916" name="Group 4"/>
          <p:cNvGraphicFramePr>
            <a:graphicFrameLocks noGrp="1"/>
          </p:cNvGraphicFramePr>
          <p:nvPr>
            <p:extLst>
              <p:ext uri="{D42A27DB-BD31-4B8C-83A1-F6EECF244321}">
                <p14:modId xmlns:p14="http://schemas.microsoft.com/office/powerpoint/2010/main" val="1250206094"/>
              </p:ext>
            </p:extLst>
          </p:nvPr>
        </p:nvGraphicFramePr>
        <p:xfrm>
          <a:off x="149225" y="1194720"/>
          <a:ext cx="8816975" cy="3478688"/>
        </p:xfrm>
        <a:graphic>
          <a:graphicData uri="http://schemas.openxmlformats.org/drawingml/2006/table">
            <a:tbl>
              <a:tblPr/>
              <a:tblGrid>
                <a:gridCol w="1489075">
                  <a:extLst>
                    <a:ext uri="{9D8B030D-6E8A-4147-A177-3AD203B41FA5}">
                      <a16:colId xmlns:a16="http://schemas.microsoft.com/office/drawing/2014/main" val="20000"/>
                    </a:ext>
                  </a:extLst>
                </a:gridCol>
                <a:gridCol w="889000">
                  <a:extLst>
                    <a:ext uri="{9D8B030D-6E8A-4147-A177-3AD203B41FA5}">
                      <a16:colId xmlns:a16="http://schemas.microsoft.com/office/drawing/2014/main" val="20001"/>
                    </a:ext>
                  </a:extLst>
                </a:gridCol>
                <a:gridCol w="1536700">
                  <a:extLst>
                    <a:ext uri="{9D8B030D-6E8A-4147-A177-3AD203B41FA5}">
                      <a16:colId xmlns:a16="http://schemas.microsoft.com/office/drawing/2014/main" val="20002"/>
                    </a:ext>
                  </a:extLst>
                </a:gridCol>
                <a:gridCol w="2451100">
                  <a:extLst>
                    <a:ext uri="{9D8B030D-6E8A-4147-A177-3AD203B41FA5}">
                      <a16:colId xmlns:a16="http://schemas.microsoft.com/office/drawing/2014/main" val="20003"/>
                    </a:ext>
                  </a:extLst>
                </a:gridCol>
                <a:gridCol w="2451100">
                  <a:extLst>
                    <a:ext uri="{9D8B030D-6E8A-4147-A177-3AD203B41FA5}">
                      <a16:colId xmlns:a16="http://schemas.microsoft.com/office/drawing/2014/main" val="20004"/>
                    </a:ext>
                  </a:extLst>
                </a:gridCol>
              </a:tblGrid>
              <a:tr h="5018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Calibri" panose="020F0502020204030204" pitchFamily="34" charset="0"/>
                          <a:cs typeface="Times New Roman" pitchFamily="18" charset="0"/>
                        </a:rPr>
                        <a:t>Type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Times New Roman" pitchFamily="18" charset="0"/>
                        </a:rPr>
                        <a:t>Usage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Times New Roman" pitchFamily="18" charset="0"/>
                        </a:rPr>
                        <a:t>Precaution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Calibri" panose="020F0502020204030204" pitchFamily="34" charset="0"/>
                          <a:cs typeface="Times New Roman" pitchFamily="18" charset="0"/>
                        </a:rPr>
                        <a:t>Advantage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Times New Roman" pitchFamily="18" charset="0"/>
                        </a:rPr>
                        <a:t>Disadvantage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9598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cs typeface="Times New Roman" pitchFamily="18" charset="0"/>
                        </a:rPr>
                        <a:t>Broadband</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p-</a:t>
                      </a:r>
                      <a:r>
                        <a:rPr kumimoji="0" lang="en-US" sz="1600" b="0" i="0" u="none" strike="noStrike" cap="none" normalizeH="0" baseline="0" dirty="0" err="1">
                          <a:ln>
                            <a:noFill/>
                          </a:ln>
                          <a:solidFill>
                            <a:schemeClr val="tx1"/>
                          </a:solidFill>
                          <a:effectLst/>
                          <a:latin typeface="Calibri" panose="020F0502020204030204" pitchFamily="34" charset="0"/>
                          <a:cs typeface="Times New Roman" pitchFamily="18" charset="0"/>
                        </a:rPr>
                        <a:t>sychr</a:t>
                      </a: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Long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Bunch structure signal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Post-processing possible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Required for transfer lines with few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Resolution limited by noise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7547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cs typeface="Times New Roman" pitchFamily="18" charset="0"/>
                        </a:rPr>
                        <a:t>Narrowband </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all synchr.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Stable beams</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 &gt;100 rf-periods</a:t>
                      </a:r>
                      <a:endParaRPr kumimoji="0" lang="el-GR" sz="1600" b="0" i="0" u="none" strike="noStrike" cap="none" normalizeH="0" baseline="0">
                        <a:ln>
                          <a:noFill/>
                        </a:ln>
                        <a:solidFill>
                          <a:schemeClr val="tx1"/>
                        </a:solidFill>
                        <a:effectLst/>
                        <a:latin typeface="Calibri" panose="020F0502020204030204" pitchFamily="34"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High resolution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No turn-by-turn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Complex electronics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12236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cs typeface="Times New Roman" pitchFamily="18" charset="0"/>
                        </a:rPr>
                        <a:t>Digital Signal Processing</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Times New Roman" pitchFamily="18" charset="0"/>
                        </a:rPr>
                        <a:t>all</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ADC sample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typ. 250 MS/s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Very flexible &amp; versatile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High resolution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Trendsetting technology for future demands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Basically non!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Limited time resolution   by ADC </a:t>
                      </a: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sym typeface="Symbol" pitchFamily="18" charset="2"/>
                        </a:rPr>
                        <a:t> under-sampling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Man-power intensive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bl>
          </a:graphicData>
        </a:graphic>
      </p:graphicFrame>
      <p:sp>
        <p:nvSpPr>
          <p:cNvPr id="5" name="Textfeld 4">
            <a:hlinkClick r:id="" action="ppaction://noaction"/>
          </p:cNvPr>
          <p:cNvSpPr txBox="1"/>
          <p:nvPr/>
        </p:nvSpPr>
        <p:spPr>
          <a:xfrm>
            <a:off x="4717119" y="6556206"/>
            <a:ext cx="1624163" cy="369332"/>
          </a:xfrm>
          <a:prstGeom prst="rect">
            <a:avLst/>
          </a:prstGeom>
          <a:noFill/>
        </p:spPr>
        <p:txBody>
          <a:bodyPr wrap="none" rtlCol="0">
            <a:spAutoFit/>
          </a:bodyPr>
          <a:lstStyle/>
          <a:p>
            <a:r>
              <a:rPr lang="en-US" b="1" dirty="0">
                <a:solidFill>
                  <a:srgbClr val="3333CC"/>
                </a:solidFill>
                <a:sym typeface="Symbol"/>
                <a:hlinkClick r:id="rId3"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3" action="ppaction://hlinksldjump"/>
              </a:rPr>
              <a:t> </a:t>
            </a:r>
            <a:r>
              <a:rPr lang="en-US" sz="1600" b="1" dirty="0" err="1">
                <a:solidFill>
                  <a:srgbClr val="3333CC"/>
                </a:solidFill>
                <a:latin typeface="Calibri" panose="020F0502020204030204" pitchFamily="34" charset="0"/>
                <a:cs typeface="Calibri" panose="020F0502020204030204" pitchFamily="34" charset="0"/>
                <a:sym typeface="Symbol"/>
                <a:hlinkClick r:id="rId3" action="ppaction://hlinksldjump"/>
              </a:rPr>
              <a:t>Stripline</a:t>
            </a:r>
            <a:r>
              <a:rPr lang="en-US" sz="1600" b="1" dirty="0">
                <a:solidFill>
                  <a:srgbClr val="3333CC"/>
                </a:solidFill>
                <a:latin typeface="Calibri" panose="020F0502020204030204" pitchFamily="34" charset="0"/>
                <a:cs typeface="Calibri" panose="020F0502020204030204" pitchFamily="34" charset="0"/>
                <a:sym typeface="Symbol"/>
                <a:hlinkClick r:id="rId3" action="ppaction://hlinksldjump"/>
              </a:rPr>
              <a:t> BPM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7446597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34820"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34821" name="Text Box 4"/>
          <p:cNvSpPr txBox="1">
            <a:spLocks noChangeArrowheads="1"/>
          </p:cNvSpPr>
          <p:nvPr/>
        </p:nvSpPr>
        <p:spPr bwMode="auto">
          <a:xfrm>
            <a:off x="323850" y="1484313"/>
            <a:ext cx="8550275" cy="352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CC"/>
                </a:solidFill>
                <a:latin typeface="Calibri" panose="020F0502020204030204" pitchFamily="34" charset="0"/>
              </a:rPr>
              <a:t>Outline:</a:t>
            </a:r>
            <a:r>
              <a:rPr lang="en-US" altLang="de-DE" sz="2000" b="1" dirty="0">
                <a:solidFill>
                  <a:srgbClr val="0000CC"/>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Electronics for position evaluation</a:t>
            </a:r>
          </a:p>
          <a:p>
            <a:pPr algn="l">
              <a:lnSpc>
                <a:spcPct val="80000"/>
              </a:lnSpc>
              <a:buFont typeface="Wingdings" pitchFamily="2" charset="2"/>
              <a:buNone/>
            </a:pPr>
            <a:r>
              <a:rPr lang="en-US" altLang="de-DE" sz="2000" b="1" dirty="0">
                <a:solidFill>
                  <a:srgbClr val="5F5F5F"/>
                </a:solidFill>
                <a:latin typeface="Calibri" panose="020F0502020204030204" pitchFamily="34" charset="0"/>
              </a:rPr>
              <a:t>    analog signal conditioning to achieve small signal processing  </a:t>
            </a:r>
            <a:endParaRPr lang="en-US" altLang="de-DE" sz="2000" b="1" dirty="0">
              <a:solidFill>
                <a:srgbClr val="3333CC"/>
              </a:solidFill>
              <a:latin typeface="Calibri" panose="020F0502020204030204" pitchFamily="34" charset="0"/>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None/>
            </a:pPr>
            <a:r>
              <a:rPr lang="en-US" altLang="de-DE" sz="2000" b="1" dirty="0">
                <a:latin typeface="Calibri" panose="020F0502020204030204" pitchFamily="34" charset="0"/>
              </a:rPr>
              <a:t>    frequent application of BPMs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383983880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Typical Installation of a Beam Instrument</a:t>
            </a:r>
          </a:p>
        </p:txBody>
      </p:sp>
      <p:sp>
        <p:nvSpPr>
          <p:cNvPr id="9223" name="Text Box 6"/>
          <p:cNvSpPr txBox="1">
            <a:spLocks noChangeArrowheads="1"/>
          </p:cNvSpPr>
          <p:nvPr/>
        </p:nvSpPr>
        <p:spPr bwMode="auto">
          <a:xfrm>
            <a:off x="301625" y="5856288"/>
            <a:ext cx="1863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Control room:</a:t>
            </a:r>
            <a:r>
              <a:rPr lang="en-US" altLang="de-DE" sz="2000" b="1" dirty="0">
                <a:solidFill>
                  <a:srgbClr val="CC0000"/>
                </a:solidFill>
                <a:latin typeface="Calibri" panose="020F0502020204030204" pitchFamily="34" charset="0"/>
              </a:rPr>
              <a:t> </a:t>
            </a:r>
          </a:p>
        </p:txBody>
      </p:sp>
      <p:sp>
        <p:nvSpPr>
          <p:cNvPr id="9226" name="Rectangle 9"/>
          <p:cNvSpPr>
            <a:spLocks noChangeArrowheads="1"/>
          </p:cNvSpPr>
          <p:nvPr/>
        </p:nvSpPr>
        <p:spPr bwMode="auto">
          <a:xfrm>
            <a:off x="2084388" y="5751513"/>
            <a:ext cx="64817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sym typeface="Symbol" panose="05050102010706020507" pitchFamily="18" charset="2"/>
              </a:rPr>
              <a:t></a:t>
            </a:r>
            <a:r>
              <a:rPr lang="en-US" altLang="de-DE" dirty="0"/>
              <a:t> </a:t>
            </a:r>
            <a:r>
              <a:rPr lang="en-US" altLang="de-DE" dirty="0">
                <a:latin typeface="Calibri" panose="020F0502020204030204" pitchFamily="34" charset="0"/>
              </a:rPr>
              <a:t>visualization and storage  </a:t>
            </a:r>
          </a:p>
          <a:p>
            <a:pPr algn="l">
              <a:lnSpc>
                <a:spcPct val="5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parameter setting</a:t>
            </a:r>
          </a:p>
        </p:txBody>
      </p:sp>
      <p:pic>
        <p:nvPicPr>
          <p:cNvPr id="9227" name="Picture 11"/>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a:stretch>
            <a:fillRect/>
          </a:stretch>
        </p:blipFill>
        <p:spPr bwMode="auto">
          <a:xfrm>
            <a:off x="744538" y="969963"/>
            <a:ext cx="7258050" cy="356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1853" name="Text Box 13"/>
          <p:cNvSpPr txBox="1">
            <a:spLocks noChangeArrowheads="1"/>
          </p:cNvSpPr>
          <p:nvPr/>
        </p:nvSpPr>
        <p:spPr bwMode="auto">
          <a:xfrm>
            <a:off x="476446" y="1268413"/>
            <a:ext cx="2448718" cy="634020"/>
          </a:xfrm>
          <a:prstGeom prst="rect">
            <a:avLst/>
          </a:prstGeom>
          <a:solidFill>
            <a:srgbClr val="FFFF99"/>
          </a:solidFill>
          <a:ln w="3175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3333CC"/>
                </a:solidFill>
                <a:latin typeface="Calibri" panose="020F0502020204030204" pitchFamily="34" charset="0"/>
              </a:rPr>
              <a:t>Modern trend:</a:t>
            </a:r>
          </a:p>
          <a:p>
            <a:pPr algn="l">
              <a:lnSpc>
                <a:spcPct val="20000"/>
              </a:lnSpc>
            </a:pPr>
            <a:r>
              <a:rPr lang="en-US" altLang="de-DE" sz="1600" dirty="0">
                <a:latin typeface="Calibri" panose="020F0502020204030204" pitchFamily="34" charset="0"/>
              </a:rPr>
              <a:t>High performance ADC</a:t>
            </a:r>
          </a:p>
          <a:p>
            <a:pPr algn="l">
              <a:lnSpc>
                <a:spcPct val="30000"/>
              </a:lnSpc>
            </a:pPr>
            <a:r>
              <a:rPr lang="en-US" altLang="de-DE" sz="1600" dirty="0">
                <a:latin typeface="Calibri" panose="020F0502020204030204" pitchFamily="34" charset="0"/>
              </a:rPr>
              <a:t>&amp; digital signal processing</a:t>
            </a:r>
          </a:p>
        </p:txBody>
      </p:sp>
      <p:sp>
        <p:nvSpPr>
          <p:cNvPr id="291854" name="Line 14"/>
          <p:cNvSpPr>
            <a:spLocks noChangeShapeType="1"/>
          </p:cNvSpPr>
          <p:nvPr/>
        </p:nvSpPr>
        <p:spPr bwMode="auto">
          <a:xfrm flipV="1">
            <a:off x="2930525" y="2032000"/>
            <a:ext cx="698500" cy="1379538"/>
          </a:xfrm>
          <a:prstGeom prst="line">
            <a:avLst/>
          </a:prstGeom>
          <a:noFill/>
          <a:ln w="50800">
            <a:solidFill>
              <a:srgbClr val="CC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1855" name="Line 15"/>
          <p:cNvSpPr>
            <a:spLocks noChangeShapeType="1"/>
          </p:cNvSpPr>
          <p:nvPr/>
        </p:nvSpPr>
        <p:spPr bwMode="auto">
          <a:xfrm flipH="1" flipV="1">
            <a:off x="2987675" y="2060575"/>
            <a:ext cx="576263" cy="1368425"/>
          </a:xfrm>
          <a:prstGeom prst="line">
            <a:avLst/>
          </a:prstGeom>
          <a:noFill/>
          <a:ln w="50800">
            <a:solidFill>
              <a:srgbClr val="CC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 name="Rechteck 3"/>
          <p:cNvSpPr/>
          <p:nvPr/>
        </p:nvSpPr>
        <p:spPr bwMode="auto">
          <a:xfrm>
            <a:off x="1607344" y="4185954"/>
            <a:ext cx="732408" cy="271746"/>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3" name="Textfeld 2"/>
          <p:cNvSpPr txBox="1"/>
          <p:nvPr/>
        </p:nvSpPr>
        <p:spPr>
          <a:xfrm>
            <a:off x="1070456" y="3933056"/>
            <a:ext cx="1585068" cy="584775"/>
          </a:xfrm>
          <a:prstGeom prst="rect">
            <a:avLst/>
          </a:prstGeom>
          <a:noFill/>
        </p:spPr>
        <p:txBody>
          <a:bodyPr wrap="square" rtlCol="0">
            <a:spAutoFit/>
          </a:bodyPr>
          <a:lstStyle/>
          <a:p>
            <a:pPr algn="l">
              <a:spcBef>
                <a:spcPts val="0"/>
              </a:spcBef>
            </a:pPr>
            <a:r>
              <a:rPr lang="en-US" sz="1600" b="1" dirty="0">
                <a:solidFill>
                  <a:srgbClr val="CC0099"/>
                </a:solidFill>
                <a:latin typeface="Arial" panose="020B0604020202020204" pitchFamily="34" charset="0"/>
                <a:cs typeface="Arial" panose="020B0604020202020204" pitchFamily="34" charset="0"/>
              </a:rPr>
              <a:t>‘long cable’</a:t>
            </a:r>
          </a:p>
          <a:p>
            <a:pPr algn="l">
              <a:spcBef>
                <a:spcPts val="0"/>
              </a:spcBef>
            </a:pPr>
            <a:r>
              <a:rPr lang="en-US" sz="1600" b="1" dirty="0">
                <a:solidFill>
                  <a:srgbClr val="CC0099"/>
                </a:solidFill>
                <a:latin typeface="Arial" panose="020B0604020202020204" pitchFamily="34" charset="0"/>
                <a:cs typeface="Arial" panose="020B0604020202020204" pitchFamily="34" charset="0"/>
              </a:rPr>
              <a:t>typ. </a:t>
            </a:r>
            <a:r>
              <a:rPr lang="en-US" sz="1600" b="1" dirty="0">
                <a:solidFill>
                  <a:srgbClr val="CC0099"/>
                </a:solidFill>
                <a:latin typeface="Arial" panose="020B0604020202020204" pitchFamily="34" charset="0"/>
                <a:cs typeface="Arial" panose="020B0604020202020204" pitchFamily="34" charset="0"/>
                <a:sym typeface="Symbol"/>
              </a:rPr>
              <a:t> 100 m</a:t>
            </a:r>
            <a:r>
              <a:rPr lang="en-US" sz="1600" b="1" dirty="0">
                <a:solidFill>
                  <a:srgbClr val="CC0099"/>
                </a:solidFill>
                <a:latin typeface="Arial" panose="020B0604020202020204" pitchFamily="34" charset="0"/>
                <a:cs typeface="Arial" panose="020B0604020202020204" pitchFamily="34" charset="0"/>
              </a:rPr>
              <a:t> </a:t>
            </a:r>
          </a:p>
        </p:txBody>
      </p:sp>
      <p:sp>
        <p:nvSpPr>
          <p:cNvPr id="19" name="Textfeld 18"/>
          <p:cNvSpPr txBox="1"/>
          <p:nvPr/>
        </p:nvSpPr>
        <p:spPr>
          <a:xfrm>
            <a:off x="2770908" y="4170566"/>
            <a:ext cx="1585068" cy="338554"/>
          </a:xfrm>
          <a:prstGeom prst="rect">
            <a:avLst/>
          </a:prstGeom>
          <a:noFill/>
        </p:spPr>
        <p:txBody>
          <a:bodyPr wrap="square" rtlCol="0">
            <a:spAutoFit/>
          </a:bodyPr>
          <a:lstStyle/>
          <a:p>
            <a:pPr algn="l">
              <a:spcBef>
                <a:spcPts val="0"/>
              </a:spcBef>
            </a:pPr>
            <a:r>
              <a:rPr lang="en-US" sz="1600" dirty="0">
                <a:latin typeface="Calibri" panose="020F0502020204030204" pitchFamily="34" charset="0"/>
              </a:rPr>
              <a:t>concrete wall</a:t>
            </a:r>
          </a:p>
        </p:txBody>
      </p:sp>
      <p:sp>
        <p:nvSpPr>
          <p:cNvPr id="22" name="Geschweifte Klammer links 21"/>
          <p:cNvSpPr/>
          <p:nvPr/>
        </p:nvSpPr>
        <p:spPr bwMode="auto">
          <a:xfrm>
            <a:off x="1913696" y="5889814"/>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23" name="Text Box 4"/>
          <p:cNvSpPr txBox="1">
            <a:spLocks noChangeArrowheads="1"/>
          </p:cNvSpPr>
          <p:nvPr/>
        </p:nvSpPr>
        <p:spPr bwMode="auto">
          <a:xfrm>
            <a:off x="252413" y="461803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Accelerator tunnel:</a:t>
            </a:r>
            <a:r>
              <a:rPr lang="en-US" altLang="de-DE" sz="2000" b="1" dirty="0">
                <a:solidFill>
                  <a:srgbClr val="CC0000"/>
                </a:solidFill>
                <a:latin typeface="Calibri" panose="020F0502020204030204" pitchFamily="34" charset="0"/>
              </a:rPr>
              <a:t> </a:t>
            </a:r>
          </a:p>
        </p:txBody>
      </p:sp>
      <p:sp>
        <p:nvSpPr>
          <p:cNvPr id="24" name="Geschweifte Klammer links 23"/>
          <p:cNvSpPr/>
          <p:nvPr/>
        </p:nvSpPr>
        <p:spPr bwMode="auto">
          <a:xfrm>
            <a:off x="2403603" y="4634172"/>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25" name="Rectangle 7"/>
          <p:cNvSpPr>
            <a:spLocks noChangeArrowheads="1"/>
          </p:cNvSpPr>
          <p:nvPr/>
        </p:nvSpPr>
        <p:spPr bwMode="auto">
          <a:xfrm>
            <a:off x="2613025" y="4501940"/>
            <a:ext cx="5845175" cy="691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action of the beam to the detector</a:t>
            </a:r>
          </a:p>
          <a:p>
            <a:pPr algn="l">
              <a:lnSpc>
                <a:spcPct val="6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low noise pre-amplifier and first signal shaping</a:t>
            </a:r>
          </a:p>
        </p:txBody>
      </p:sp>
      <p:sp>
        <p:nvSpPr>
          <p:cNvPr id="26" name="Text Box 5"/>
          <p:cNvSpPr txBox="1">
            <a:spLocks noChangeArrowheads="1"/>
          </p:cNvSpPr>
          <p:nvPr/>
        </p:nvSpPr>
        <p:spPr bwMode="auto">
          <a:xfrm>
            <a:off x="265113" y="5262563"/>
            <a:ext cx="2684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Local electronics room:</a:t>
            </a:r>
            <a:r>
              <a:rPr lang="en-US" altLang="de-DE" sz="2000" b="1" dirty="0">
                <a:solidFill>
                  <a:srgbClr val="CC0000"/>
                </a:solidFill>
                <a:latin typeface="Calibri" panose="020F0502020204030204" pitchFamily="34" charset="0"/>
              </a:rPr>
              <a:t> </a:t>
            </a:r>
          </a:p>
        </p:txBody>
      </p:sp>
      <p:sp>
        <p:nvSpPr>
          <p:cNvPr id="27" name="Geschweifte Klammer links 26"/>
          <p:cNvSpPr/>
          <p:nvPr/>
        </p:nvSpPr>
        <p:spPr bwMode="auto">
          <a:xfrm>
            <a:off x="2822422" y="5262563"/>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28" name="Rectangle 8"/>
          <p:cNvSpPr>
            <a:spLocks noChangeArrowheads="1"/>
          </p:cNvSpPr>
          <p:nvPr/>
        </p:nvSpPr>
        <p:spPr bwMode="auto">
          <a:xfrm>
            <a:off x="3032250" y="5184113"/>
            <a:ext cx="6273800" cy="629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analog treatment, partly combining other parameters</a:t>
            </a:r>
          </a:p>
          <a:p>
            <a:pPr algn="l">
              <a:lnSpc>
                <a:spcPct val="70000"/>
              </a:lnSpc>
            </a:pPr>
            <a:r>
              <a:rPr lang="en-US" altLang="de-DE" dirty="0">
                <a:latin typeface="Calibri" panose="020F0502020204030204" pitchFamily="34" charset="0"/>
                <a:sym typeface="Symbol" panose="05050102010706020507" pitchFamily="18" charset="2"/>
              </a:rPr>
              <a:t></a:t>
            </a:r>
            <a:r>
              <a:rPr lang="en-US" altLang="de-DE" dirty="0">
                <a:latin typeface="Calibri" panose="020F0502020204030204" pitchFamily="34" charset="0"/>
              </a:rPr>
              <a:t> digitalization, data  bus systems (GPIB, VME, </a:t>
            </a:r>
            <a:r>
              <a:rPr lang="en-US" altLang="de-DE" dirty="0" err="1">
                <a:latin typeface="Calibri" panose="020F0502020204030204" pitchFamily="34" charset="0"/>
              </a:rPr>
              <a:t>cPCI</a:t>
            </a:r>
            <a:r>
              <a:rPr lang="en-US" altLang="de-DE" dirty="0"/>
              <a:t>, µTCA...)</a:t>
            </a:r>
          </a:p>
        </p:txBody>
      </p:sp>
      <p:grpSp>
        <p:nvGrpSpPr>
          <p:cNvPr id="8" name="Gruppieren 7"/>
          <p:cNvGrpSpPr/>
          <p:nvPr/>
        </p:nvGrpSpPr>
        <p:grpSpPr>
          <a:xfrm>
            <a:off x="5218681" y="3944006"/>
            <a:ext cx="3960811" cy="2644928"/>
            <a:chOff x="5020522" y="3718529"/>
            <a:chExt cx="3960811" cy="2644928"/>
          </a:xfrm>
        </p:grpSpPr>
        <p:sp>
          <p:nvSpPr>
            <p:cNvPr id="9228" name="Rectangle 12"/>
            <p:cNvSpPr>
              <a:spLocks noChangeArrowheads="1"/>
            </p:cNvSpPr>
            <p:nvPr/>
          </p:nvSpPr>
          <p:spPr bwMode="auto">
            <a:xfrm>
              <a:off x="5907088" y="3933825"/>
              <a:ext cx="288925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145413" name="Picture 5"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0522" y="3718529"/>
              <a:ext cx="3960811" cy="2644928"/>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4"/>
            <p:cNvSpPr txBox="1">
              <a:spLocks noChangeArrowheads="1"/>
            </p:cNvSpPr>
            <p:nvPr/>
          </p:nvSpPr>
          <p:spPr bwMode="auto">
            <a:xfrm>
              <a:off x="7015568" y="5498230"/>
              <a:ext cx="1898033" cy="646331"/>
            </a:xfrm>
            <a:prstGeom prst="rect">
              <a:avLst/>
            </a:prstGeom>
            <a:solidFill>
              <a:schemeClr val="tx1">
                <a:alpha val="67000"/>
              </a:schemeClr>
            </a:solidFill>
            <a:ln w="25400">
              <a:solidFill>
                <a:srgbClr val="00FF00"/>
              </a:solid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b="1" dirty="0">
                  <a:solidFill>
                    <a:srgbClr val="00FF00"/>
                  </a:solidFill>
                  <a:latin typeface="Calibri" panose="020F0502020204030204" pitchFamily="34" charset="0"/>
                </a:rPr>
                <a:t>Beam alignment </a:t>
              </a:r>
            </a:p>
            <a:p>
              <a:pPr algn="l">
                <a:spcBef>
                  <a:spcPts val="0"/>
                </a:spcBef>
              </a:pPr>
              <a:r>
                <a:rPr lang="en-US" altLang="de-DE" b="1" dirty="0">
                  <a:solidFill>
                    <a:srgbClr val="00FF00"/>
                  </a:solidFill>
                  <a:latin typeface="Calibri" panose="020F0502020204030204" pitchFamily="34" charset="0"/>
                </a:rPr>
                <a:t>by ‘turning knobs’ </a:t>
              </a:r>
            </a:p>
          </p:txBody>
        </p:sp>
        <p:cxnSp>
          <p:nvCxnSpPr>
            <p:cNvPr id="5" name="Gerade Verbindung mit Pfeil 4"/>
            <p:cNvCxnSpPr>
              <a:stCxn id="31" idx="1"/>
            </p:cNvCxnSpPr>
            <p:nvPr/>
          </p:nvCxnSpPr>
          <p:spPr bwMode="auto">
            <a:xfrm flipH="1">
              <a:off x="6526706" y="5821396"/>
              <a:ext cx="488862" cy="0"/>
            </a:xfrm>
            <a:prstGeom prst="straightConnector1">
              <a:avLst/>
            </a:prstGeom>
            <a:solidFill>
              <a:schemeClr val="accent1"/>
            </a:solidFill>
            <a:ln w="31750" cap="flat" cmpd="sng" algn="ctr">
              <a:solidFill>
                <a:srgbClr val="00FF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 Box 4"/>
            <p:cNvSpPr txBox="1">
              <a:spLocks noChangeArrowheads="1"/>
            </p:cNvSpPr>
            <p:nvPr/>
          </p:nvSpPr>
          <p:spPr bwMode="auto">
            <a:xfrm>
              <a:off x="6603193" y="3781328"/>
              <a:ext cx="1962958" cy="646331"/>
            </a:xfrm>
            <a:prstGeom prst="rect">
              <a:avLst/>
            </a:prstGeom>
            <a:solidFill>
              <a:schemeClr val="bg1">
                <a:alpha val="56000"/>
              </a:schemeClr>
            </a:solidFill>
            <a:ln w="25400">
              <a:solidFill>
                <a:srgbClr val="0000FF"/>
              </a:solid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b="1" dirty="0">
                  <a:solidFill>
                    <a:srgbClr val="0000FF"/>
                  </a:solidFill>
                  <a:latin typeface="Calibri" panose="020F0502020204030204" pitchFamily="34" charset="0"/>
                </a:rPr>
                <a:t>Happy people at</a:t>
              </a:r>
            </a:p>
            <a:p>
              <a:pPr>
                <a:spcBef>
                  <a:spcPts val="0"/>
                </a:spcBef>
              </a:pPr>
              <a:r>
                <a:rPr lang="en-US" altLang="de-DE" b="1" dirty="0">
                  <a:solidFill>
                    <a:srgbClr val="0000FF"/>
                  </a:solidFill>
                  <a:latin typeface="Calibri" panose="020F0502020204030204" pitchFamily="34" charset="0"/>
                </a:rPr>
                <a:t>LHC Sept. 10, 2008</a:t>
              </a:r>
            </a:p>
          </p:txBody>
        </p:sp>
      </p:grpSp>
      <p:sp>
        <p:nvSpPr>
          <p:cNvPr id="2" name="Rechteck 1"/>
          <p:cNvSpPr/>
          <p:nvPr/>
        </p:nvSpPr>
        <p:spPr>
          <a:xfrm>
            <a:off x="7758070" y="6377517"/>
            <a:ext cx="1484701" cy="246221"/>
          </a:xfrm>
          <a:prstGeom prst="rect">
            <a:avLst/>
          </a:prstGeom>
        </p:spPr>
        <p:txBody>
          <a:bodyPr wrap="none">
            <a:spAutoFit/>
          </a:bodyPr>
          <a:lstStyle/>
          <a:p>
            <a:r>
              <a:rPr lang="de-DE" sz="1000" dirty="0">
                <a:solidFill>
                  <a:schemeClr val="bg1"/>
                </a:solidFill>
                <a:latin typeface="Calibri" panose="020F0502020204030204" pitchFamily="34" charset="0"/>
                <a:cs typeface="Calibri" panose="020F0502020204030204" pitchFamily="34" charset="0"/>
              </a:rPr>
              <a:t>http://www.lhc-facts.ch/</a:t>
            </a:r>
          </a:p>
        </p:txBody>
      </p:sp>
    </p:spTree>
    <p:extLst>
      <p:ext uri="{BB962C8B-B14F-4D97-AF65-F5344CB8AC3E}">
        <p14:creationId xmlns:p14="http://schemas.microsoft.com/office/powerpoint/2010/main" val="42265727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18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18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18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53" grpId="0" animBg="1"/>
      <p:bldP spid="291854" grpId="0" animBg="1"/>
      <p:bldP spid="29185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Text Box 3"/>
          <p:cNvSpPr txBox="1">
            <a:spLocks noChangeArrowheads="1"/>
          </p:cNvSpPr>
          <p:nvPr/>
        </p:nvSpPr>
        <p:spPr bwMode="auto">
          <a:xfrm>
            <a:off x="125413" y="105365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3733" name="Text Box 4"/>
          <p:cNvSpPr txBox="1">
            <a:spLocks noChangeArrowheads="1"/>
          </p:cNvSpPr>
          <p:nvPr/>
        </p:nvSpPr>
        <p:spPr bwMode="auto">
          <a:xfrm>
            <a:off x="152400" y="691708"/>
            <a:ext cx="8991600"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3525" indent="-26352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Symbol" pitchFamily="18"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Trajectory:</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p>
          <a:p>
            <a:pPr algn="l">
              <a:lnSpc>
                <a:spcPct val="80000"/>
              </a:lnSpc>
              <a:buFont typeface="Symbol" pitchFamily="18"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position delivered by an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individual bunch</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within a transfer line or a synchrotron</a:t>
            </a: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a:p>
            <a:pPr algn="l">
              <a:lnSpc>
                <a:spcPct val="70000"/>
              </a:lnSpc>
              <a:buFont typeface="Symbol" pitchFamily="18" charset="2"/>
              <a:buNone/>
            </a:pPr>
            <a:r>
              <a:rPr lang="en-US" altLang="de-DE" dirty="0">
                <a:latin typeface="Calibri" panose="020F0502020204030204" pitchFamily="34" charset="0"/>
                <a:cs typeface="Calibri" panose="020F0502020204030204" pitchFamily="34" charset="0"/>
                <a:sym typeface="Symbol" pitchFamily="18" charset="2"/>
              </a:rPr>
              <a:t>Main task: Control of matching (center and angle), first-turn diagnostics</a:t>
            </a:r>
          </a:p>
          <a:p>
            <a:pPr algn="l">
              <a:lnSpc>
                <a:spcPct val="90000"/>
              </a:lnSpc>
              <a:buFont typeface="Symbol" pitchFamily="18" charset="2"/>
              <a:buNone/>
            </a:pPr>
            <a:r>
              <a:rPr lang="en-US" altLang="de-DE" b="1" i="1" dirty="0">
                <a:latin typeface="Calibri" panose="020F0502020204030204" pitchFamily="34" charset="0"/>
                <a:cs typeface="Calibri" panose="020F0502020204030204" pitchFamily="34" charset="0"/>
                <a:sym typeface="Symbol" pitchFamily="18" charset="2"/>
              </a:rPr>
              <a:t>Example:</a:t>
            </a:r>
            <a:r>
              <a:rPr lang="en-US" altLang="de-DE" dirty="0">
                <a:latin typeface="Calibri" panose="020F0502020204030204" pitchFamily="34" charset="0"/>
                <a:cs typeface="Calibri" panose="020F0502020204030204" pitchFamily="34" charset="0"/>
                <a:sym typeface="Symbol" pitchFamily="18" charset="2"/>
              </a:rPr>
              <a:t> LHC injection 10/09/08 i.e. first day of operation !</a:t>
            </a:r>
          </a:p>
        </p:txBody>
      </p:sp>
      <p:sp>
        <p:nvSpPr>
          <p:cNvPr id="73738" name="Text Box 6"/>
          <p:cNvSpPr txBox="1">
            <a:spLocks noChangeArrowheads="1"/>
          </p:cNvSpPr>
          <p:nvPr/>
        </p:nvSpPr>
        <p:spPr bwMode="auto">
          <a:xfrm>
            <a:off x="209431" y="5854418"/>
            <a:ext cx="2883171" cy="33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GB" altLang="de-DE" sz="1600" dirty="0">
                <a:latin typeface="Calibri" panose="020F0502020204030204" pitchFamily="34" charset="0"/>
                <a:cs typeface="Calibri" panose="020F0502020204030204" pitchFamily="34" charset="0"/>
              </a:rPr>
              <a:t>Courtesy R</a:t>
            </a:r>
            <a:r>
              <a:rPr lang="de-DE" altLang="de-DE" sz="1600" dirty="0">
                <a:latin typeface="Calibri" panose="020F0502020204030204" pitchFamily="34" charset="0"/>
                <a:cs typeface="Calibri" panose="020F0502020204030204" pitchFamily="34" charset="0"/>
              </a:rPr>
              <a:t>. Jones (CERN)</a:t>
            </a:r>
            <a:endParaRPr lang="en-US" altLang="de-DE" sz="1600" dirty="0">
              <a:latin typeface="Calibri" panose="020F0502020204030204" pitchFamily="34" charset="0"/>
              <a:cs typeface="Calibri" panose="020F0502020204030204" pitchFamily="34" charset="0"/>
            </a:endParaRPr>
          </a:p>
        </p:txBody>
      </p:sp>
      <p:sp>
        <p:nvSpPr>
          <p:cNvPr id="73735" name="Text Box 20"/>
          <p:cNvSpPr txBox="1">
            <a:spLocks noChangeArrowheads="1"/>
          </p:cNvSpPr>
          <p:nvPr/>
        </p:nvSpPr>
        <p:spPr bwMode="auto">
          <a:xfrm>
            <a:off x="3903663" y="64023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5" name="Gruppieren 4"/>
          <p:cNvGrpSpPr/>
          <p:nvPr/>
        </p:nvGrpSpPr>
        <p:grpSpPr>
          <a:xfrm>
            <a:off x="-36513" y="2152208"/>
            <a:ext cx="9072563" cy="3859213"/>
            <a:chOff x="-36513" y="2441575"/>
            <a:chExt cx="9072563" cy="3859213"/>
          </a:xfrm>
        </p:grpSpPr>
        <p:sp>
          <p:nvSpPr>
            <p:cNvPr id="73740" name="Text Box 8"/>
            <p:cNvSpPr txBox="1">
              <a:spLocks noChangeArrowheads="1"/>
            </p:cNvSpPr>
            <p:nvPr/>
          </p:nvSpPr>
          <p:spPr bwMode="auto">
            <a:xfrm>
              <a:off x="-36513" y="3949327"/>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73742" name="Text Box 10"/>
            <p:cNvSpPr txBox="1">
              <a:spLocks noChangeArrowheads="1"/>
            </p:cNvSpPr>
            <p:nvPr/>
          </p:nvSpPr>
          <p:spPr bwMode="auto">
            <a:xfrm>
              <a:off x="-36513" y="5541285"/>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3" name="Rechteck 2"/>
            <p:cNvSpPr/>
            <p:nvPr/>
          </p:nvSpPr>
          <p:spPr bwMode="auto">
            <a:xfrm>
              <a:off x="218696" y="3018302"/>
              <a:ext cx="299660" cy="14139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pic>
          <p:nvPicPr>
            <p:cNvPr id="737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46" y="2441575"/>
              <a:ext cx="8864104" cy="3663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pic>
        <p:sp>
          <p:nvSpPr>
            <p:cNvPr id="73743" name="Text Box 11"/>
            <p:cNvSpPr txBox="1">
              <a:spLocks noChangeArrowheads="1"/>
            </p:cNvSpPr>
            <p:nvPr/>
          </p:nvSpPr>
          <p:spPr bwMode="auto">
            <a:xfrm>
              <a:off x="3787789" y="3018302"/>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horizontal</a:t>
              </a:r>
            </a:p>
          </p:txBody>
        </p:sp>
        <p:sp>
          <p:nvSpPr>
            <p:cNvPr id="73744" name="Text Box 12"/>
            <p:cNvSpPr txBox="1">
              <a:spLocks noChangeArrowheads="1"/>
            </p:cNvSpPr>
            <p:nvPr/>
          </p:nvSpPr>
          <p:spPr bwMode="auto">
            <a:xfrm>
              <a:off x="3925740" y="4597550"/>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vertical</a:t>
              </a:r>
            </a:p>
          </p:txBody>
        </p:sp>
        <p:sp>
          <p:nvSpPr>
            <p:cNvPr id="73736" name="Text Box 13"/>
            <p:cNvSpPr txBox="1">
              <a:spLocks noChangeArrowheads="1"/>
            </p:cNvSpPr>
            <p:nvPr/>
          </p:nvSpPr>
          <p:spPr bwMode="auto">
            <a:xfrm>
              <a:off x="2627313" y="5949950"/>
              <a:ext cx="4032250" cy="35083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Calibri" panose="020F0502020204030204" pitchFamily="34" charset="0"/>
                </a:rPr>
                <a:t>Monitor number (530 BPMs on 27 km)</a:t>
              </a:r>
            </a:p>
          </p:txBody>
        </p:sp>
        <p:sp>
          <p:nvSpPr>
            <p:cNvPr id="4" name="Rechteck 3"/>
            <p:cNvSpPr/>
            <p:nvPr/>
          </p:nvSpPr>
          <p:spPr bwMode="auto">
            <a:xfrm>
              <a:off x="219192" y="3005602"/>
              <a:ext cx="345958" cy="14266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3739" name="Text Box 7"/>
            <p:cNvSpPr txBox="1">
              <a:spLocks noChangeArrowheads="1"/>
            </p:cNvSpPr>
            <p:nvPr/>
          </p:nvSpPr>
          <p:spPr bwMode="auto">
            <a:xfrm>
              <a:off x="21125" y="288495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1" name="Text Box 7"/>
            <p:cNvSpPr txBox="1">
              <a:spLocks noChangeArrowheads="1"/>
            </p:cNvSpPr>
            <p:nvPr/>
          </p:nvSpPr>
          <p:spPr bwMode="auto">
            <a:xfrm>
              <a:off x="-10797" y="394450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4" name="Text Box 7"/>
            <p:cNvSpPr txBox="1">
              <a:spLocks noChangeArrowheads="1"/>
            </p:cNvSpPr>
            <p:nvPr/>
          </p:nvSpPr>
          <p:spPr bwMode="auto">
            <a:xfrm>
              <a:off x="246180" y="3412320"/>
              <a:ext cx="40640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0</a:t>
              </a:r>
            </a:p>
          </p:txBody>
        </p:sp>
        <p:sp>
          <p:nvSpPr>
            <p:cNvPr id="73748" name="Text Box 17"/>
            <p:cNvSpPr txBox="1">
              <a:spLocks noChangeArrowheads="1"/>
            </p:cNvSpPr>
            <p:nvPr/>
          </p:nvSpPr>
          <p:spPr bwMode="auto">
            <a:xfrm rot="16200000">
              <a:off x="-199613" y="3463814"/>
              <a:ext cx="98409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x [mm</a:t>
              </a:r>
              <a:r>
                <a:rPr lang="en-US" altLang="de-DE" sz="1700" b="1" dirty="0"/>
                <a:t>]</a:t>
              </a:r>
            </a:p>
          </p:txBody>
        </p:sp>
        <p:sp>
          <p:nvSpPr>
            <p:cNvPr id="25" name="Rechteck 24"/>
            <p:cNvSpPr/>
            <p:nvPr/>
          </p:nvSpPr>
          <p:spPr bwMode="auto">
            <a:xfrm>
              <a:off x="207206" y="4616107"/>
              <a:ext cx="345958" cy="14266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3741" name="Text Box 9"/>
            <p:cNvSpPr txBox="1">
              <a:spLocks noChangeArrowheads="1"/>
            </p:cNvSpPr>
            <p:nvPr/>
          </p:nvSpPr>
          <p:spPr bwMode="auto">
            <a:xfrm>
              <a:off x="28341" y="4502568"/>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6" name="Text Box 9"/>
            <p:cNvSpPr txBox="1">
              <a:spLocks noChangeArrowheads="1"/>
            </p:cNvSpPr>
            <p:nvPr/>
          </p:nvSpPr>
          <p:spPr bwMode="auto">
            <a:xfrm>
              <a:off x="54191" y="555796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-10</a:t>
              </a:r>
            </a:p>
          </p:txBody>
        </p:sp>
        <p:sp>
          <p:nvSpPr>
            <p:cNvPr id="27" name="Text Box 9"/>
            <p:cNvSpPr txBox="1">
              <a:spLocks noChangeArrowheads="1"/>
            </p:cNvSpPr>
            <p:nvPr/>
          </p:nvSpPr>
          <p:spPr bwMode="auto">
            <a:xfrm>
              <a:off x="82550" y="501821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0</a:t>
              </a:r>
            </a:p>
          </p:txBody>
        </p:sp>
        <p:sp>
          <p:nvSpPr>
            <p:cNvPr id="73746" name="Text Box 14"/>
            <p:cNvSpPr txBox="1">
              <a:spLocks noChangeArrowheads="1"/>
            </p:cNvSpPr>
            <p:nvPr/>
          </p:nvSpPr>
          <p:spPr bwMode="auto">
            <a:xfrm rot="16200000">
              <a:off x="-193990" y="5081246"/>
              <a:ext cx="966491"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y [mm]</a:t>
              </a:r>
            </a:p>
          </p:txBody>
        </p:sp>
      </p:grpSp>
      <p:sp>
        <p:nvSpPr>
          <p:cNvPr id="28" name="Text Box 6"/>
          <p:cNvSpPr txBox="1">
            <a:spLocks noChangeArrowheads="1"/>
          </p:cNvSpPr>
          <p:nvPr/>
        </p:nvSpPr>
        <p:spPr bwMode="auto">
          <a:xfrm>
            <a:off x="5166751" y="5952500"/>
            <a:ext cx="39515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a:latin typeface="Calibri" panose="020F0502020204030204" pitchFamily="34" charset="0"/>
                <a:cs typeface="Calibri" panose="020F0502020204030204" pitchFamily="34" charset="0"/>
              </a:rPr>
              <a:t>Tune </a:t>
            </a:r>
            <a:r>
              <a:rPr lang="de-DE" altLang="de-DE" sz="1600" dirty="0" err="1">
                <a:latin typeface="Calibri" panose="020F0502020204030204" pitchFamily="34" charset="0"/>
                <a:cs typeface="Calibri" panose="020F0502020204030204" pitchFamily="34" charset="0"/>
              </a:rPr>
              <a:t>values</a:t>
            </a:r>
            <a:r>
              <a:rPr lang="de-DE" altLang="de-DE" sz="1600" dirty="0">
                <a:latin typeface="Calibri" panose="020F0502020204030204" pitchFamily="34" charset="0"/>
                <a:cs typeface="Calibri" panose="020F0502020204030204" pitchFamily="34" charset="0"/>
              </a:rPr>
              <a:t> at LHC: </a:t>
            </a:r>
            <a:r>
              <a:rPr lang="de-DE" altLang="de-DE" sz="1600" b="1" i="1" dirty="0" err="1">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h</a:t>
            </a:r>
            <a:r>
              <a:rPr lang="de-DE" altLang="de-DE" sz="1600" b="1" i="1" dirty="0">
                <a:latin typeface="Calibri" panose="020F0502020204030204" pitchFamily="34" charset="0"/>
                <a:cs typeface="Calibri" panose="020F0502020204030204" pitchFamily="34" charset="0"/>
              </a:rPr>
              <a:t> </a:t>
            </a:r>
            <a:r>
              <a:rPr lang="de-DE" altLang="de-DE" sz="1600" dirty="0">
                <a:latin typeface="Calibri" panose="020F0502020204030204" pitchFamily="34" charset="0"/>
                <a:cs typeface="Calibri" panose="020F0502020204030204" pitchFamily="34" charset="0"/>
              </a:rPr>
              <a:t>= 64.3, </a:t>
            </a:r>
            <a:r>
              <a:rPr lang="de-DE" altLang="de-DE" sz="1600" b="1" i="1" dirty="0" err="1">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v</a:t>
            </a:r>
            <a:r>
              <a:rPr lang="de-DE" altLang="de-DE" sz="1600" dirty="0">
                <a:latin typeface="Calibri" panose="020F0502020204030204" pitchFamily="34" charset="0"/>
                <a:cs typeface="Calibri" panose="020F0502020204030204" pitchFamily="34" charset="0"/>
              </a:rPr>
              <a:t> = 59.3 </a:t>
            </a:r>
            <a:endParaRPr lang="en-US" altLang="de-DE" sz="1600" dirty="0">
              <a:latin typeface="Calibri" panose="020F0502020204030204" pitchFamily="34" charset="0"/>
              <a:cs typeface="Calibri" panose="020F0502020204030204" pitchFamily="34" charset="0"/>
            </a:endParaRPr>
          </a:p>
        </p:txBody>
      </p:sp>
      <p:sp>
        <p:nvSpPr>
          <p:cNvPr id="29" name="Text Box 8"/>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Trajectory Measurement with BPMs</a:t>
            </a:r>
          </a:p>
        </p:txBody>
      </p:sp>
    </p:spTree>
    <p:extLst>
      <p:ext uri="{BB962C8B-B14F-4D97-AF65-F5344CB8AC3E}">
        <p14:creationId xmlns:p14="http://schemas.microsoft.com/office/powerpoint/2010/main" val="3053628544"/>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Closed Orbit Feedback: Typical Noise Sources</a:t>
            </a:r>
          </a:p>
        </p:txBody>
      </p:sp>
      <p:sp>
        <p:nvSpPr>
          <p:cNvPr id="78852" name="Text Box 3"/>
          <p:cNvSpPr txBox="1">
            <a:spLocks noChangeArrowheads="1"/>
          </p:cNvSpPr>
          <p:nvPr/>
        </p:nvSpPr>
        <p:spPr bwMode="auto">
          <a:xfrm>
            <a:off x="125413" y="118536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78854" name="Text Box 8"/>
          <p:cNvSpPr txBox="1">
            <a:spLocks noChangeArrowheads="1"/>
          </p:cNvSpPr>
          <p:nvPr/>
        </p:nvSpPr>
        <p:spPr bwMode="auto">
          <a:xfrm>
            <a:off x="179388" y="6151065"/>
            <a:ext cx="316865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a:latin typeface="Calibri" panose="020F0502020204030204" pitchFamily="34" charset="0"/>
                <a:cs typeface="Times New Roman" pitchFamily="18" charset="0"/>
              </a:rPr>
              <a:t>Courtesy M. </a:t>
            </a:r>
            <a:r>
              <a:rPr lang="en-US" altLang="de-DE" sz="1400" dirty="0" err="1">
                <a:latin typeface="Calibri" panose="020F0502020204030204" pitchFamily="34" charset="0"/>
                <a:cs typeface="Times New Roman" pitchFamily="18" charset="0"/>
              </a:rPr>
              <a:t>Böge</a:t>
            </a:r>
            <a:r>
              <a:rPr lang="en-US" altLang="de-DE" sz="1400" dirty="0">
                <a:latin typeface="Calibri" panose="020F0502020204030204" pitchFamily="34" charset="0"/>
                <a:cs typeface="Times New Roman" pitchFamily="18" charset="0"/>
              </a:rPr>
              <a:t>, PSI, N. Hubert, Soleil</a:t>
            </a:r>
          </a:p>
        </p:txBody>
      </p:sp>
      <p:grpSp>
        <p:nvGrpSpPr>
          <p:cNvPr id="3" name="Gruppieren 2"/>
          <p:cNvGrpSpPr/>
          <p:nvPr/>
        </p:nvGrpSpPr>
        <p:grpSpPr>
          <a:xfrm>
            <a:off x="2514376" y="523151"/>
            <a:ext cx="6723655" cy="1957388"/>
            <a:chOff x="3059832" y="610539"/>
            <a:chExt cx="6723655" cy="1957388"/>
          </a:xfrm>
        </p:grpSpPr>
        <p:pic>
          <p:nvPicPr>
            <p:cNvPr id="78856" name="Picture 22"/>
            <p:cNvPicPr>
              <a:picLocks noChangeAspect="1" noChangeArrowheads="1"/>
            </p:cNvPicPr>
            <p:nvPr/>
          </p:nvPicPr>
          <p:blipFill rotWithShape="1">
            <a:blip r:embed="rId3">
              <a:extLst>
                <a:ext uri="{28A0092B-C50C-407E-A947-70E740481C1C}">
                  <a14:useLocalDpi xmlns:a14="http://schemas.microsoft.com/office/drawing/2010/main" val="0"/>
                </a:ext>
              </a:extLst>
            </a:blip>
            <a:srcRect l="7641"/>
            <a:stretch/>
          </p:blipFill>
          <p:spPr bwMode="auto">
            <a:xfrm>
              <a:off x="3152182" y="610539"/>
              <a:ext cx="6631305"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2" name="Rechteck 1"/>
            <p:cNvSpPr/>
            <p:nvPr/>
          </p:nvSpPr>
          <p:spPr bwMode="auto">
            <a:xfrm>
              <a:off x="3059832" y="672094"/>
              <a:ext cx="194708" cy="1100722"/>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Calibri" panose="020F0502020204030204" pitchFamily="34" charset="0"/>
              </a:endParaRPr>
            </a:p>
          </p:txBody>
        </p:sp>
      </p:grpSp>
      <p:sp>
        <p:nvSpPr>
          <p:cNvPr id="78853" name="Text Box 4"/>
          <p:cNvSpPr txBox="1">
            <a:spLocks noChangeArrowheads="1"/>
          </p:cNvSpPr>
          <p:nvPr/>
        </p:nvSpPr>
        <p:spPr bwMode="auto">
          <a:xfrm>
            <a:off x="63183" y="822145"/>
            <a:ext cx="3518991" cy="536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Times New Roman" pitchFamily="18" charset="0"/>
                <a:sym typeface="Symbol" pitchFamily="18" charset="2"/>
              </a:rPr>
              <a:t>Beam movement:</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Short term (min to 10 </a:t>
            </a:r>
            <a:r>
              <a:rPr lang="en-US" altLang="de-DE" b="1" dirty="0" err="1">
                <a:solidFill>
                  <a:srgbClr val="0000FF"/>
                </a:solidFill>
                <a:latin typeface="Calibri" panose="020F0502020204030204" pitchFamily="34" charset="0"/>
                <a:cs typeface="Times New Roman" pitchFamily="18" charset="0"/>
                <a:sym typeface="Symbol" pitchFamily="18" charset="2"/>
              </a:rPr>
              <a:t>ms</a:t>
            </a:r>
            <a:r>
              <a:rPr lang="en-US" altLang="de-DE" b="1" dirty="0">
                <a:solidFill>
                  <a:srgbClr val="0000FF"/>
                </a:solidFill>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Traffic</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Machine (crane) movements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Water &amp; vacuum pumps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50 Hz main power net</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Medium term (day to min):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Movement of chambers </a:t>
            </a:r>
          </a:p>
          <a:p>
            <a:pPr algn="l">
              <a:lnSpc>
                <a:spcPct val="70000"/>
              </a:lnSpc>
              <a:buFont typeface="Wingdings" pitchFamily="2" charset="2"/>
              <a:buNone/>
            </a:pPr>
            <a:r>
              <a:rPr lang="en-US" altLang="de-DE" dirty="0">
                <a:latin typeface="Calibri" panose="020F0502020204030204" pitchFamily="34" charset="0"/>
                <a:cs typeface="Times New Roman" pitchFamily="18" charset="0"/>
                <a:sym typeface="Symbol" pitchFamily="18" charset="2"/>
              </a:rPr>
              <a:t>   due to heating by radiation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Day-night variation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Tide, moon cycle</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Times New Roman" pitchFamily="18" charset="0"/>
                <a:sym typeface="Symbol" pitchFamily="18" charset="2"/>
              </a:rPr>
              <a:t>Long term ( &gt; days):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Ground settlement</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Seasons, temperature variation</a:t>
            </a:r>
          </a:p>
          <a:p>
            <a:pPr algn="l">
              <a:lnSpc>
                <a:spcPct val="70000"/>
              </a:lnSpc>
              <a:buFont typeface="Wingdings" pitchFamily="2" charset="2"/>
              <a:buNone/>
            </a:pPr>
            <a:r>
              <a:rPr lang="en-US" altLang="de-DE" sz="2000" dirty="0">
                <a:solidFill>
                  <a:schemeClr val="accent2"/>
                </a:solidFill>
                <a:latin typeface="Calibri" panose="020F0502020204030204" pitchFamily="34" charset="0"/>
                <a:cs typeface="Times New Roman" pitchFamily="18" charset="0"/>
                <a:sym typeface="Symbol" pitchFamily="18" charset="2"/>
              </a:rPr>
              <a:t> </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Times New Roman" pitchFamily="18" charset="0"/>
              <a:sym typeface="Symbol" pitchFamily="18" charset="2"/>
            </a:endParaRPr>
          </a:p>
        </p:txBody>
      </p:sp>
      <p:grpSp>
        <p:nvGrpSpPr>
          <p:cNvPr id="5" name="Gruppieren 4"/>
          <p:cNvGrpSpPr/>
          <p:nvPr/>
        </p:nvGrpSpPr>
        <p:grpSpPr>
          <a:xfrm>
            <a:off x="3442339" y="2352607"/>
            <a:ext cx="5291874" cy="3992005"/>
            <a:chOff x="3491768" y="2290824"/>
            <a:chExt cx="5291874" cy="3992005"/>
          </a:xfrm>
        </p:grpSpPr>
        <p:sp>
          <p:nvSpPr>
            <p:cNvPr id="78857" name="Text Box 5"/>
            <p:cNvSpPr txBox="1">
              <a:spLocks noChangeArrowheads="1"/>
            </p:cNvSpPr>
            <p:nvPr/>
          </p:nvSpPr>
          <p:spPr bwMode="auto">
            <a:xfrm>
              <a:off x="6626605" y="2921545"/>
              <a:ext cx="2157037"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Times New Roman" pitchFamily="18" charset="0"/>
              </a:endParaRPr>
            </a:p>
          </p:txBody>
        </p:sp>
        <p:pic>
          <p:nvPicPr>
            <p:cNvPr id="78858" name="Picture 10"/>
            <p:cNvPicPr>
              <a:picLocks noChangeAspect="1" noChangeArrowheads="1"/>
            </p:cNvPicPr>
            <p:nvPr/>
          </p:nvPicPr>
          <p:blipFill>
            <a:blip r:embed="rId4">
              <a:lum bright="-42000" contrast="60000"/>
              <a:extLst>
                <a:ext uri="{28A0092B-C50C-407E-A947-70E740481C1C}">
                  <a14:useLocalDpi xmlns:a14="http://schemas.microsoft.com/office/drawing/2010/main" val="0"/>
                </a:ext>
              </a:extLst>
            </a:blip>
            <a:srcRect/>
            <a:stretch>
              <a:fillRect/>
            </a:stretch>
          </p:blipFill>
          <p:spPr bwMode="auto">
            <a:xfrm>
              <a:off x="3616266" y="2360050"/>
              <a:ext cx="4844240" cy="358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78859" name="Rectangle 11"/>
            <p:cNvSpPr>
              <a:spLocks noChangeArrowheads="1"/>
            </p:cNvSpPr>
            <p:nvPr/>
          </p:nvSpPr>
          <p:spPr bwMode="auto">
            <a:xfrm>
              <a:off x="4214977" y="5653390"/>
              <a:ext cx="4505717" cy="369203"/>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78861" name="Text Box 13"/>
            <p:cNvSpPr txBox="1">
              <a:spLocks noChangeArrowheads="1"/>
            </p:cNvSpPr>
            <p:nvPr/>
          </p:nvSpPr>
          <p:spPr bwMode="auto">
            <a:xfrm>
              <a:off x="5450167" y="5607239"/>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a:t>
              </a:r>
            </a:p>
          </p:txBody>
        </p:sp>
        <p:sp>
          <p:nvSpPr>
            <p:cNvPr id="78862" name="Text Box 14"/>
            <p:cNvSpPr txBox="1">
              <a:spLocks noChangeArrowheads="1"/>
            </p:cNvSpPr>
            <p:nvPr/>
          </p:nvSpPr>
          <p:spPr bwMode="auto">
            <a:xfrm>
              <a:off x="4587073" y="5566217"/>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0.1</a:t>
              </a:r>
            </a:p>
          </p:txBody>
        </p:sp>
        <p:sp>
          <p:nvSpPr>
            <p:cNvPr id="78863" name="Text Box 15"/>
            <p:cNvSpPr txBox="1">
              <a:spLocks noChangeArrowheads="1"/>
            </p:cNvSpPr>
            <p:nvPr/>
          </p:nvSpPr>
          <p:spPr bwMode="auto">
            <a:xfrm>
              <a:off x="7163766" y="5611085"/>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100</a:t>
              </a:r>
            </a:p>
          </p:txBody>
        </p:sp>
        <p:sp>
          <p:nvSpPr>
            <p:cNvPr id="78864" name="Text Box 16"/>
            <p:cNvSpPr txBox="1">
              <a:spLocks noChangeArrowheads="1"/>
            </p:cNvSpPr>
            <p:nvPr/>
          </p:nvSpPr>
          <p:spPr bwMode="auto">
            <a:xfrm>
              <a:off x="6304868" y="5613649"/>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10</a:t>
              </a:r>
            </a:p>
          </p:txBody>
        </p:sp>
        <p:sp>
          <p:nvSpPr>
            <p:cNvPr id="78865" name="Text Box 17"/>
            <p:cNvSpPr txBox="1">
              <a:spLocks noChangeArrowheads="1"/>
            </p:cNvSpPr>
            <p:nvPr/>
          </p:nvSpPr>
          <p:spPr bwMode="auto">
            <a:xfrm>
              <a:off x="8014271" y="5631596"/>
              <a:ext cx="633682" cy="3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Times New Roman" pitchFamily="18" charset="0"/>
                </a:rPr>
                <a:t>1000</a:t>
              </a:r>
            </a:p>
          </p:txBody>
        </p:sp>
        <p:sp>
          <p:nvSpPr>
            <p:cNvPr id="78866" name="Text Box 18"/>
            <p:cNvSpPr txBox="1">
              <a:spLocks noChangeArrowheads="1"/>
            </p:cNvSpPr>
            <p:nvPr/>
          </p:nvSpPr>
          <p:spPr bwMode="auto">
            <a:xfrm>
              <a:off x="5292096" y="5885423"/>
              <a:ext cx="2666220" cy="397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a:latin typeface="Calibri" panose="020F0502020204030204" pitchFamily="34" charset="0"/>
                  <a:cs typeface="Times New Roman" pitchFamily="18" charset="0"/>
                </a:rPr>
                <a:t>Frequency [Hz]</a:t>
              </a:r>
            </a:p>
          </p:txBody>
        </p:sp>
        <p:sp>
          <p:nvSpPr>
            <p:cNvPr id="78867" name="Rectangle 20"/>
            <p:cNvSpPr>
              <a:spLocks noChangeArrowheads="1"/>
            </p:cNvSpPr>
            <p:nvPr/>
          </p:nvSpPr>
          <p:spPr bwMode="auto">
            <a:xfrm>
              <a:off x="3669423" y="3735586"/>
              <a:ext cx="254592" cy="369203"/>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78868" name="Text Box 19"/>
            <p:cNvSpPr txBox="1">
              <a:spLocks noChangeArrowheads="1"/>
            </p:cNvSpPr>
            <p:nvPr/>
          </p:nvSpPr>
          <p:spPr bwMode="auto">
            <a:xfrm rot="16200000">
              <a:off x="2032948" y="3749644"/>
              <a:ext cx="3256163" cy="338523"/>
            </a:xfrm>
            <a:prstGeom prst="rect">
              <a:avLst/>
            </a:prstGeom>
            <a:solidFill>
              <a:srgbClr val="FFFFFF"/>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Times New Roman" pitchFamily="18" charset="0"/>
                </a:rPr>
                <a:t>Power spectral density [mm</a:t>
              </a:r>
              <a:r>
                <a:rPr lang="en-US" altLang="de-DE" sz="1600" b="1" baseline="30000" dirty="0">
                  <a:latin typeface="Calibri" panose="020F0502020204030204" pitchFamily="34" charset="0"/>
                  <a:cs typeface="Times New Roman" pitchFamily="18" charset="0"/>
                </a:rPr>
                <a:t>2</a:t>
              </a:r>
              <a:r>
                <a:rPr lang="en-US" altLang="de-DE" sz="1600" b="1" dirty="0">
                  <a:latin typeface="Calibri" panose="020F0502020204030204" pitchFamily="34" charset="0"/>
                  <a:cs typeface="Times New Roman" pitchFamily="18" charset="0"/>
                </a:rPr>
                <a:t>/Hz]</a:t>
              </a:r>
            </a:p>
          </p:txBody>
        </p:sp>
        <p:sp>
          <p:nvSpPr>
            <p:cNvPr id="4" name="Rechteck 3"/>
            <p:cNvSpPr/>
            <p:nvPr/>
          </p:nvSpPr>
          <p:spPr>
            <a:xfrm>
              <a:off x="3935392" y="5654233"/>
              <a:ext cx="254643" cy="1504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860" name="Text Box 12"/>
            <p:cNvSpPr txBox="1">
              <a:spLocks noChangeArrowheads="1"/>
            </p:cNvSpPr>
            <p:nvPr/>
          </p:nvSpPr>
          <p:spPr bwMode="auto">
            <a:xfrm>
              <a:off x="3750507" y="5564605"/>
              <a:ext cx="6533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0.01</a:t>
              </a:r>
            </a:p>
          </p:txBody>
        </p:sp>
      </p:grpSp>
    </p:spTree>
    <p:extLst>
      <p:ext uri="{BB962C8B-B14F-4D97-AF65-F5344CB8AC3E}">
        <p14:creationId xmlns:p14="http://schemas.microsoft.com/office/powerpoint/2010/main" val="1040121056"/>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80000"/>
            <a:ext cx="8306752"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latin typeface="+mj-lt"/>
                <a:cs typeface="Times New Roman" panose="02020603050405020304" pitchFamily="18" charset="0"/>
              </a:rPr>
              <a:t>Close Orbit Feedback: BPMs and magnetic Corrector Hardware</a:t>
            </a:r>
          </a:p>
        </p:txBody>
      </p:sp>
      <p:sp>
        <p:nvSpPr>
          <p:cNvPr id="76804" name="Text Box 3"/>
          <p:cNvSpPr txBox="1">
            <a:spLocks noChangeArrowheads="1"/>
          </p:cNvSpPr>
          <p:nvPr/>
        </p:nvSpPr>
        <p:spPr bwMode="auto">
          <a:xfrm>
            <a:off x="125413" y="119012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76805" name="Text Box 4"/>
          <p:cNvSpPr txBox="1">
            <a:spLocks noChangeArrowheads="1"/>
          </p:cNvSpPr>
          <p:nvPr/>
        </p:nvSpPr>
        <p:spPr bwMode="auto">
          <a:xfrm>
            <a:off x="188913" y="838338"/>
            <a:ext cx="9144000" cy="69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Times New Roman" pitchFamily="18" charset="0"/>
                <a:sym typeface="Symbol" pitchFamily="18" charset="2"/>
              </a:rPr>
              <a:t>Orbit feedback: </a:t>
            </a:r>
            <a:r>
              <a:rPr lang="en-US" altLang="de-DE" sz="2000" dirty="0">
                <a:solidFill>
                  <a:srgbClr val="0000FF"/>
                </a:solidFill>
                <a:latin typeface="Calibri" panose="020F0502020204030204" pitchFamily="34" charset="0"/>
                <a:cs typeface="Times New Roman" pitchFamily="18" charset="0"/>
                <a:sym typeface="Symbol" pitchFamily="18" charset="2"/>
              </a:rPr>
              <a:t>Synchrotron light source  spatial stability of light beam</a:t>
            </a:r>
          </a:p>
          <a:p>
            <a:pPr algn="l">
              <a:lnSpc>
                <a:spcPct val="70000"/>
              </a:lnSpc>
              <a:buFont typeface="Wingdings" pitchFamily="2" charset="2"/>
              <a:buNone/>
            </a:pPr>
            <a:r>
              <a:rPr lang="en-US" altLang="de-DE" sz="2000" i="1" dirty="0">
                <a:latin typeface="Calibri" panose="020F0502020204030204" pitchFamily="34" charset="0"/>
                <a:cs typeface="Times New Roman" pitchFamily="18" charset="0"/>
                <a:sym typeface="Symbol" pitchFamily="18" charset="2"/>
              </a:rPr>
              <a:t>Example: </a:t>
            </a:r>
            <a:r>
              <a:rPr lang="en-US" altLang="de-DE" sz="2000" dirty="0">
                <a:latin typeface="Calibri" panose="020F0502020204030204" pitchFamily="34" charset="0"/>
                <a:cs typeface="Times New Roman" pitchFamily="18" charset="0"/>
                <a:sym typeface="Symbol" pitchFamily="18" charset="2"/>
              </a:rPr>
              <a:t>SLS-Synchrotron at </a:t>
            </a:r>
            <a:r>
              <a:rPr lang="en-US" altLang="de-DE" sz="2000" dirty="0" err="1">
                <a:latin typeface="Calibri" panose="020F0502020204030204" pitchFamily="34" charset="0"/>
                <a:cs typeface="Times New Roman" pitchFamily="18" charset="0"/>
                <a:sym typeface="Symbol" pitchFamily="18" charset="2"/>
              </a:rPr>
              <a:t>Villigen</a:t>
            </a:r>
            <a:r>
              <a:rPr lang="en-US" altLang="de-DE" sz="2000" dirty="0">
                <a:latin typeface="Calibri" panose="020F0502020204030204" pitchFamily="34" charset="0"/>
                <a:cs typeface="Times New Roman" pitchFamily="18" charset="0"/>
                <a:sym typeface="Symbol" pitchFamily="18" charset="2"/>
              </a:rPr>
              <a:t>, Switzerland</a:t>
            </a:r>
            <a:endParaRPr lang="en-US" altLang="de-DE" sz="2000" dirty="0">
              <a:solidFill>
                <a:schemeClr val="accent2"/>
              </a:solidFill>
              <a:latin typeface="Calibri" panose="020F0502020204030204" pitchFamily="34" charset="0"/>
              <a:cs typeface="Times New Roman" pitchFamily="18" charset="0"/>
              <a:sym typeface="Symbol" pitchFamily="18" charset="2"/>
            </a:endParaRPr>
          </a:p>
        </p:txBody>
      </p:sp>
      <p:sp>
        <p:nvSpPr>
          <p:cNvPr id="76807" name="Text Box 6"/>
          <p:cNvSpPr txBox="1">
            <a:spLocks noChangeArrowheads="1"/>
          </p:cNvSpPr>
          <p:nvPr/>
        </p:nvSpPr>
        <p:spPr bwMode="auto">
          <a:xfrm>
            <a:off x="-106390" y="2795532"/>
            <a:ext cx="5976664" cy="266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3333CC"/>
                </a:solidFill>
                <a:latin typeface="Calibri" panose="020F0502020204030204" pitchFamily="34" charset="0"/>
                <a:cs typeface="Times New Roman" pitchFamily="18" charset="0"/>
              </a:rPr>
              <a:t>   F</a:t>
            </a:r>
            <a:r>
              <a:rPr lang="en-US" altLang="de-DE" b="1" dirty="0">
                <a:solidFill>
                  <a:srgbClr val="0000FF"/>
                </a:solidFill>
                <a:latin typeface="Calibri" panose="020F0502020204030204" pitchFamily="34" charset="0"/>
                <a:cs typeface="Times New Roman" pitchFamily="18" charset="0"/>
              </a:rPr>
              <a:t>eedback loop: </a:t>
            </a:r>
          </a:p>
          <a:p>
            <a:pPr marL="0" indent="22860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1. </a:t>
            </a:r>
            <a:r>
              <a:rPr lang="en-US" altLang="de-DE" dirty="0">
                <a:latin typeface="Calibri" panose="020F0502020204030204" pitchFamily="34" charset="0"/>
                <a:cs typeface="Times New Roman" pitchFamily="18" charset="0"/>
              </a:rPr>
              <a:t>Position from all BPMs </a:t>
            </a:r>
          </a:p>
          <a:p>
            <a:pPr indent="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2. </a:t>
            </a:r>
            <a:r>
              <a:rPr lang="en-US" altLang="de-DE" dirty="0">
                <a:latin typeface="Calibri" panose="020F0502020204030204" pitchFamily="34" charset="0"/>
                <a:cs typeface="Times New Roman" pitchFamily="18" charset="0"/>
              </a:rPr>
              <a:t>Calculation of corrector setting via </a:t>
            </a: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rPr>
              <a:t>    Orbit Response Matrix</a:t>
            </a:r>
          </a:p>
          <a:p>
            <a:pPr indent="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3.</a:t>
            </a:r>
            <a:r>
              <a:rPr lang="en-US" altLang="de-DE" dirty="0">
                <a:latin typeface="Calibri" panose="020F0502020204030204" pitchFamily="34" charset="0"/>
                <a:cs typeface="Times New Roman" pitchFamily="18" charset="0"/>
              </a:rPr>
              <a:t> Change of magnet setting</a:t>
            </a:r>
          </a:p>
          <a:p>
            <a:pPr indent="0" algn="l" eaLnBrk="1" hangingPunct="1">
              <a:spcBef>
                <a:spcPts val="400"/>
              </a:spcBef>
              <a:buFont typeface="Wingdings" pitchFamily="2" charset="2"/>
              <a:buNone/>
            </a:pPr>
            <a:r>
              <a:rPr lang="en-US" altLang="de-DE" b="1" dirty="0">
                <a:latin typeface="Calibri" panose="020F0502020204030204" pitchFamily="34" charset="0"/>
                <a:cs typeface="Times New Roman" pitchFamily="18" charset="0"/>
              </a:rPr>
              <a:t>1.’ </a:t>
            </a:r>
            <a:r>
              <a:rPr lang="en-US" altLang="de-DE" dirty="0">
                <a:latin typeface="Calibri" panose="020F0502020204030204" pitchFamily="34" charset="0"/>
                <a:cs typeface="Times New Roman" pitchFamily="18" charset="0"/>
              </a:rPr>
              <a:t>New positon measurement  …..</a:t>
            </a: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sym typeface="Symbol" pitchFamily="18" charset="2"/>
              </a:rPr>
              <a:t> </a:t>
            </a:r>
            <a:r>
              <a:rPr lang="en-US" altLang="de-DE" dirty="0">
                <a:latin typeface="Calibri" panose="020F0502020204030204" pitchFamily="34" charset="0"/>
                <a:cs typeface="Times New Roman" pitchFamily="18" charset="0"/>
              </a:rPr>
              <a:t>regulation time down to 10 </a:t>
            </a:r>
            <a:r>
              <a:rPr lang="en-US" altLang="de-DE" dirty="0" err="1">
                <a:latin typeface="Calibri" panose="020F0502020204030204" pitchFamily="34" charset="0"/>
                <a:cs typeface="Times New Roman" pitchFamily="18" charset="0"/>
              </a:rPr>
              <a:t>ms</a:t>
            </a:r>
            <a:endParaRPr lang="en-US" altLang="de-DE" dirty="0">
              <a:latin typeface="Calibri" panose="020F0502020204030204" pitchFamily="34" charset="0"/>
              <a:cs typeface="Times New Roman" pitchFamily="18" charset="0"/>
            </a:endParaRP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sym typeface="Symbol" pitchFamily="18" charset="2"/>
              </a:rPr>
              <a:t> Role od thumb: </a:t>
            </a:r>
            <a:r>
              <a:rPr lang="en-US" altLang="de-DE" dirty="0">
                <a:latin typeface="Calibri" panose="020F0502020204030204" pitchFamily="34" charset="0"/>
                <a:cs typeface="Times New Roman" pitchFamily="18" charset="0"/>
                <a:sym typeface="Symbol"/>
              </a:rPr>
              <a:t> </a:t>
            </a:r>
            <a:r>
              <a:rPr lang="en-US" altLang="de-DE" dirty="0">
                <a:latin typeface="Calibri" panose="020F0502020204030204" pitchFamily="34" charset="0"/>
                <a:cs typeface="Times New Roman" pitchFamily="18" charset="0"/>
                <a:sym typeface="Symbol" pitchFamily="18" charset="2"/>
              </a:rPr>
              <a:t>4 BPMs per </a:t>
            </a:r>
            <a:r>
              <a:rPr lang="en-US" altLang="de-DE" dirty="0" err="1">
                <a:latin typeface="Calibri" panose="020F0502020204030204" pitchFamily="34" charset="0"/>
                <a:cs typeface="Times New Roman" pitchFamily="18" charset="0"/>
                <a:sym typeface="Symbol" pitchFamily="18" charset="2"/>
              </a:rPr>
              <a:t>betatron</a:t>
            </a:r>
            <a:r>
              <a:rPr lang="en-US" altLang="de-DE" dirty="0">
                <a:latin typeface="Calibri" panose="020F0502020204030204" pitchFamily="34" charset="0"/>
                <a:cs typeface="Times New Roman" pitchFamily="18" charset="0"/>
                <a:sym typeface="Symbol" pitchFamily="18" charset="2"/>
              </a:rPr>
              <a:t> wavelength</a:t>
            </a:r>
            <a:r>
              <a:rPr lang="en-US" altLang="de-DE" dirty="0">
                <a:latin typeface="Calibri" panose="020F0502020204030204" pitchFamily="34" charset="0"/>
                <a:cs typeface="Times New Roman" pitchFamily="18" charset="0"/>
              </a:rPr>
              <a:t> </a:t>
            </a:r>
          </a:p>
        </p:txBody>
      </p:sp>
      <p:sp>
        <p:nvSpPr>
          <p:cNvPr id="76809" name="Text Box 27"/>
          <p:cNvSpPr txBox="1">
            <a:spLocks noChangeArrowheads="1"/>
          </p:cNvSpPr>
          <p:nvPr/>
        </p:nvSpPr>
        <p:spPr bwMode="auto">
          <a:xfrm>
            <a:off x="7230076" y="1674389"/>
            <a:ext cx="17145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a:latin typeface="Calibri" panose="020F0502020204030204" pitchFamily="34" charset="0"/>
                <a:cs typeface="Times New Roman" pitchFamily="18" charset="0"/>
              </a:rPr>
              <a:t>From M. </a:t>
            </a:r>
            <a:r>
              <a:rPr lang="en-US" altLang="de-DE" sz="1400" dirty="0" err="1">
                <a:latin typeface="Calibri" panose="020F0502020204030204" pitchFamily="34" charset="0"/>
                <a:cs typeface="Times New Roman" pitchFamily="18" charset="0"/>
              </a:rPr>
              <a:t>Böge</a:t>
            </a:r>
            <a:r>
              <a:rPr lang="en-US" altLang="de-DE" sz="1400" dirty="0">
                <a:latin typeface="Calibri" panose="020F0502020204030204" pitchFamily="34" charset="0"/>
                <a:cs typeface="Times New Roman" pitchFamily="18" charset="0"/>
              </a:rPr>
              <a:t>, PSI</a:t>
            </a:r>
          </a:p>
        </p:txBody>
      </p:sp>
      <p:grpSp>
        <p:nvGrpSpPr>
          <p:cNvPr id="10" name="Gruppieren 9"/>
          <p:cNvGrpSpPr/>
          <p:nvPr/>
        </p:nvGrpSpPr>
        <p:grpSpPr>
          <a:xfrm>
            <a:off x="2273653" y="1250928"/>
            <a:ext cx="7245312" cy="2752212"/>
            <a:chOff x="1320817" y="1670857"/>
            <a:chExt cx="7643796" cy="2984108"/>
          </a:xfrm>
        </p:grpSpPr>
        <p:sp>
          <p:nvSpPr>
            <p:cNvPr id="76806" name="Text Box 5"/>
            <p:cNvSpPr txBox="1">
              <a:spLocks noChangeArrowheads="1"/>
            </p:cNvSpPr>
            <p:nvPr/>
          </p:nvSpPr>
          <p:spPr bwMode="auto">
            <a:xfrm>
              <a:off x="6516688" y="2138363"/>
              <a:ext cx="2447925" cy="40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Times New Roman" pitchFamily="18" charset="0"/>
              </a:endParaRPr>
            </a:p>
          </p:txBody>
        </p:sp>
        <p:pic>
          <p:nvPicPr>
            <p:cNvPr id="76808"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l="38656"/>
            <a:stretch/>
          </p:blipFill>
          <p:spPr bwMode="auto">
            <a:xfrm>
              <a:off x="3563816" y="1670857"/>
              <a:ext cx="4771292" cy="298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pic>
          <p:nvPicPr>
            <p:cNvPr id="17"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r="61394"/>
            <a:stretch/>
          </p:blipFill>
          <p:spPr bwMode="auto">
            <a:xfrm>
              <a:off x="1320817" y="1818054"/>
              <a:ext cx="2266445" cy="2252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grpSp>
      <mc:AlternateContent xmlns:mc="http://schemas.openxmlformats.org/markup-compatibility/2006" xmlns:a14="http://schemas.microsoft.com/office/drawing/2010/main">
        <mc:Choice Requires="a14">
          <p:sp>
            <p:nvSpPr>
              <p:cNvPr id="25" name="Text Box 10"/>
              <p:cNvSpPr txBox="1">
                <a:spLocks noChangeArrowheads="1"/>
              </p:cNvSpPr>
              <p:nvPr/>
            </p:nvSpPr>
            <p:spPr bwMode="auto">
              <a:xfrm>
                <a:off x="109336" y="5388782"/>
                <a:ext cx="6468083" cy="723275"/>
              </a:xfrm>
              <a:prstGeom prst="rect">
                <a:avLst/>
              </a:prstGeom>
              <a:noFill/>
              <a:ln>
                <a:noFill/>
              </a:ln>
              <a:extLst>
                <a:ext uri="{909E8E84-426E-40DD-AFC4-6F175D3DCCD1}">
                  <a14:hiddenFill>
                    <a:solidFill>
                      <a:srgbClr val="FFFFFF"/>
                    </a:solidFill>
                  </a14:hiddenFill>
                </a:ext>
                <a:ext uri="{91240B29-F687-4F45-9708-019B960494DF}">
                  <a14:hiddenLine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C00000"/>
                    </a:solidFill>
                    <a:latin typeface="Calibri" panose="020F0502020204030204" pitchFamily="34" charset="0"/>
                    <a:cs typeface="Times New Roman" pitchFamily="18" charset="0"/>
                  </a:rPr>
                  <a:t>Uncorrected orbit:</a:t>
                </a:r>
                <a:r>
                  <a:rPr lang="en-US" altLang="de-DE" dirty="0">
                    <a:solidFill>
                      <a:srgbClr val="C00000"/>
                    </a:solidFill>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typ. </a:t>
                </a:r>
                <a14:m>
                  <m:oMath xmlns:m="http://schemas.openxmlformats.org/officeDocument/2006/math">
                    <m:sSub>
                      <m:sSubPr>
                        <m:ctrlPr>
                          <a:rPr lang="en-US" altLang="de-DE" i="1" smtClean="0">
                            <a:latin typeface="Cambria Math" panose="02040503050406030204" pitchFamily="18" charset="0"/>
                            <a:cs typeface="Times New Roman" pitchFamily="18" charset="0"/>
                          </a:rPr>
                        </m:ctrlPr>
                      </m:sSubPr>
                      <m:e>
                        <m:d>
                          <m:dPr>
                            <m:begChr m:val="⟨"/>
                            <m:endChr m:val="⟩"/>
                            <m:ctrlPr>
                              <a:rPr lang="en-US" altLang="de-DE" i="1" smtClean="0">
                                <a:latin typeface="Cambria Math" panose="02040503050406030204" pitchFamily="18" charset="0"/>
                                <a:cs typeface="Times New Roman" pitchFamily="18" charset="0"/>
                              </a:rPr>
                            </m:ctrlPr>
                          </m:dPr>
                          <m:e>
                            <m:r>
                              <a:rPr lang="de-DE" altLang="de-DE" b="0" i="1" smtClean="0">
                                <a:latin typeface="Cambria Math" panose="02040503050406030204" pitchFamily="18" charset="0"/>
                                <a:cs typeface="Times New Roman" pitchFamily="18" charset="0"/>
                              </a:rPr>
                              <m:t>𝑥</m:t>
                            </m:r>
                          </m:e>
                        </m:d>
                      </m:e>
                      <m:sub>
                        <m:r>
                          <a:rPr lang="de-DE" altLang="de-DE" b="0" i="1" smtClean="0">
                            <a:latin typeface="Cambria Math" panose="02040503050406030204" pitchFamily="18" charset="0"/>
                            <a:cs typeface="Times New Roman" pitchFamily="18" charset="0"/>
                          </a:rPr>
                          <m:t>𝑟𝑚𝑠</m:t>
                        </m:r>
                        <m:r>
                          <a:rPr lang="de-DE" altLang="de-DE" b="0" i="1" smtClean="0">
                            <a:latin typeface="Cambria Math" panose="02040503050406030204" pitchFamily="18" charset="0"/>
                            <a:cs typeface="Times New Roman" pitchFamily="18" charset="0"/>
                          </a:rPr>
                          <m:t> </m:t>
                        </m:r>
                      </m:sub>
                    </m:sSub>
                    <m:r>
                      <a:rPr lang="en-US" altLang="de-DE" i="1" smtClean="0">
                        <a:latin typeface="Cambria Math" panose="02040503050406030204" pitchFamily="18" charset="0"/>
                        <a:ea typeface="Cambria Math" panose="02040503050406030204" pitchFamily="18" charset="0"/>
                        <a:cs typeface="Times New Roman" pitchFamily="18" charset="0"/>
                      </a:rPr>
                      <m:t>≈</m:t>
                    </m:r>
                    <m:r>
                      <a:rPr lang="de-DE" altLang="de-DE" b="0" i="1" smtClean="0">
                        <a:latin typeface="Cambria Math" panose="02040503050406030204" pitchFamily="18" charset="0"/>
                        <a:ea typeface="Cambria Math" panose="02040503050406030204" pitchFamily="18" charset="0"/>
                        <a:cs typeface="Times New Roman" pitchFamily="18" charset="0"/>
                      </a:rPr>
                      <m:t>1 </m:t>
                    </m:r>
                    <m:r>
                      <m:rPr>
                        <m:sty m:val="p"/>
                      </m:rPr>
                      <a:rPr lang="de-DE" altLang="de-DE" b="0" i="0" smtClean="0">
                        <a:latin typeface="Cambria Math" panose="02040503050406030204" pitchFamily="18" charset="0"/>
                        <a:ea typeface="Cambria Math" panose="02040503050406030204" pitchFamily="18" charset="0"/>
                        <a:cs typeface="Times New Roman" pitchFamily="18" charset="0"/>
                      </a:rPr>
                      <m:t>mm</m:t>
                    </m:r>
                    <m:r>
                      <a:rPr lang="de-DE" altLang="de-DE" b="0" i="1" smtClean="0">
                        <a:latin typeface="Cambria Math" panose="02040503050406030204" pitchFamily="18" charset="0"/>
                        <a:ea typeface="Cambria Math" panose="02040503050406030204" pitchFamily="18" charset="0"/>
                        <a:cs typeface="Times New Roman" pitchFamily="18" charset="0"/>
                      </a:rPr>
                      <m:t> </m:t>
                    </m:r>
                  </m:oMath>
                </a14:m>
                <a:endParaRPr lang="de-DE" altLang="de-DE" b="0" dirty="0">
                  <a:latin typeface="Calibri" panose="020F0502020204030204" pitchFamily="34" charset="0"/>
                  <a:ea typeface="Cambria Math" panose="02040503050406030204" pitchFamily="18" charset="0"/>
                  <a:cs typeface="Times New Roman" pitchFamily="18" charset="0"/>
                </a:endParaRPr>
              </a:p>
              <a:p>
                <a:pPr algn="l" eaLnBrk="1" hangingPunct="1">
                  <a:spcBef>
                    <a:spcPts val="600"/>
                  </a:spcBef>
                </a:pPr>
                <a:r>
                  <a:rPr lang="en-US" altLang="de-DE" b="1" dirty="0">
                    <a:solidFill>
                      <a:srgbClr val="008000"/>
                    </a:solidFill>
                    <a:latin typeface="Calibri" panose="020F0502020204030204" pitchFamily="34" charset="0"/>
                    <a:cs typeface="Times New Roman" pitchFamily="18" charset="0"/>
                  </a:rPr>
                  <a:t>Corrected orbit:      </a:t>
                </a:r>
                <a:r>
                  <a:rPr lang="en-US" altLang="de-DE" dirty="0">
                    <a:latin typeface="Calibri" panose="020F0502020204030204" pitchFamily="34" charset="0"/>
                    <a:cs typeface="Times New Roman" pitchFamily="18" charset="0"/>
                  </a:rPr>
                  <a:t>typ.</a:t>
                </a:r>
                <a:r>
                  <a:rPr lang="en-US" altLang="de-DE" b="1" dirty="0">
                    <a:solidFill>
                      <a:schemeClr val="accent2"/>
                    </a:solidFill>
                    <a:latin typeface="Calibri" panose="020F0502020204030204" pitchFamily="34" charset="0"/>
                    <a:cs typeface="Times New Roman" pitchFamily="18" charset="0"/>
                  </a:rPr>
                  <a:t> </a:t>
                </a:r>
                <a14:m>
                  <m:oMath xmlns:m="http://schemas.openxmlformats.org/officeDocument/2006/math">
                    <m:sSub>
                      <m:sSubPr>
                        <m:ctrlPr>
                          <a:rPr lang="en-US" altLang="de-DE" i="1">
                            <a:latin typeface="Cambria Math" panose="02040503050406030204" pitchFamily="18" charset="0"/>
                            <a:cs typeface="Times New Roman" pitchFamily="18" charset="0"/>
                          </a:rPr>
                        </m:ctrlPr>
                      </m:sSubPr>
                      <m:e>
                        <m:d>
                          <m:dPr>
                            <m:begChr m:val="⟨"/>
                            <m:endChr m:val="⟩"/>
                            <m:ctrlPr>
                              <a:rPr lang="en-US" altLang="de-DE" i="1">
                                <a:latin typeface="Cambria Math" panose="02040503050406030204" pitchFamily="18" charset="0"/>
                                <a:cs typeface="Times New Roman" pitchFamily="18" charset="0"/>
                              </a:rPr>
                            </m:ctrlPr>
                          </m:dPr>
                          <m:e>
                            <m:r>
                              <a:rPr lang="de-DE" altLang="de-DE" i="1">
                                <a:latin typeface="Cambria Math" panose="02040503050406030204" pitchFamily="18" charset="0"/>
                                <a:cs typeface="Times New Roman" pitchFamily="18" charset="0"/>
                              </a:rPr>
                              <m:t>𝑥</m:t>
                            </m:r>
                          </m:e>
                        </m:d>
                      </m:e>
                      <m:sub>
                        <m:r>
                          <a:rPr lang="de-DE" altLang="de-DE" i="1">
                            <a:latin typeface="Cambria Math" panose="02040503050406030204" pitchFamily="18" charset="0"/>
                            <a:cs typeface="Times New Roman" pitchFamily="18" charset="0"/>
                          </a:rPr>
                          <m:t>𝑟𝑚𝑠</m:t>
                        </m:r>
                        <m:r>
                          <a:rPr lang="de-DE" altLang="de-DE" i="1">
                            <a:latin typeface="Cambria Math" panose="02040503050406030204" pitchFamily="18" charset="0"/>
                            <a:cs typeface="Times New Roman" pitchFamily="18" charset="0"/>
                          </a:rPr>
                          <m:t> </m:t>
                        </m:r>
                      </m:sub>
                    </m:sSub>
                    <m:r>
                      <a:rPr lang="en-US" altLang="de-DE" i="1">
                        <a:latin typeface="Cambria Math" panose="02040503050406030204" pitchFamily="18" charset="0"/>
                        <a:ea typeface="Cambria Math" panose="02040503050406030204" pitchFamily="18" charset="0"/>
                        <a:cs typeface="Times New Roman" pitchFamily="18" charset="0"/>
                      </a:rPr>
                      <m:t>≈</m:t>
                    </m:r>
                    <m:r>
                      <a:rPr lang="de-DE" altLang="de-DE" i="1">
                        <a:latin typeface="Cambria Math" panose="02040503050406030204" pitchFamily="18" charset="0"/>
                        <a:ea typeface="Cambria Math" panose="02040503050406030204" pitchFamily="18" charset="0"/>
                        <a:cs typeface="Times New Roman" pitchFamily="18" charset="0"/>
                      </a:rPr>
                      <m:t>1 </m:t>
                    </m:r>
                    <m:r>
                      <a:rPr lang="de-DE" altLang="de-DE" b="0" i="0" smtClean="0">
                        <a:latin typeface="Cambria Math" panose="02040503050406030204" pitchFamily="18" charset="0"/>
                        <a:ea typeface="Cambria Math" panose="02040503050406030204" pitchFamily="18" charset="0"/>
                        <a:cs typeface="Times New Roman" pitchFamily="18" charset="0"/>
                      </a:rPr>
                      <m:t>µ</m:t>
                    </m:r>
                    <m:r>
                      <m:rPr>
                        <m:sty m:val="p"/>
                      </m:rPr>
                      <a:rPr lang="de-DE" altLang="de-DE">
                        <a:latin typeface="Cambria Math" panose="02040503050406030204" pitchFamily="18" charset="0"/>
                        <a:ea typeface="Cambria Math" panose="02040503050406030204" pitchFamily="18" charset="0"/>
                        <a:cs typeface="Times New Roman" pitchFamily="18" charset="0"/>
                      </a:rPr>
                      <m:t>m</m:t>
                    </m:r>
                    <m:r>
                      <a:rPr lang="de-DE" altLang="de-DE" i="1">
                        <a:latin typeface="Cambria Math" panose="02040503050406030204" pitchFamily="18" charset="0"/>
                        <a:ea typeface="Cambria Math" panose="02040503050406030204" pitchFamily="18" charset="0"/>
                        <a:cs typeface="Times New Roman" pitchFamily="18" charset="0"/>
                      </a:rPr>
                      <m:t> </m:t>
                    </m:r>
                  </m:oMath>
                </a14:m>
                <a:r>
                  <a:rPr lang="en-US" altLang="de-DE" dirty="0">
                    <a:latin typeface="Calibri" panose="020F0502020204030204" pitchFamily="34" charset="0"/>
                    <a:cs typeface="Times New Roman" pitchFamily="18" charset="0"/>
                  </a:rPr>
                  <a:t>up to </a:t>
                </a:r>
                <a:r>
                  <a:rPr lang="en-US" altLang="de-DE" dirty="0">
                    <a:latin typeface="Calibri" panose="020F0502020204030204" pitchFamily="34" charset="0"/>
                    <a:cs typeface="Times New Roman" pitchFamily="18" charset="0"/>
                    <a:sym typeface="Symbol"/>
                  </a:rPr>
                  <a:t></a:t>
                </a:r>
                <a:r>
                  <a:rPr lang="en-US" altLang="de-DE" dirty="0">
                    <a:latin typeface="Calibri" panose="020F0502020204030204" pitchFamily="34" charset="0"/>
                    <a:cs typeface="Times New Roman" pitchFamily="18" charset="0"/>
                  </a:rPr>
                  <a:t> 100 Hz bandwidth! </a:t>
                </a:r>
              </a:p>
            </p:txBody>
          </p:sp>
        </mc:Choice>
        <mc:Fallback xmlns="">
          <p:sp>
            <p:nvSpPr>
              <p:cNvPr id="25" name="Text Box 10"/>
              <p:cNvSpPr txBox="1">
                <a:spLocks noRot="1" noChangeAspect="1" noMove="1" noResize="1" noEditPoints="1" noAdjustHandles="1" noChangeArrowheads="1" noChangeShapeType="1" noTextEdit="1"/>
              </p:cNvSpPr>
              <p:nvPr/>
            </p:nvSpPr>
            <p:spPr bwMode="auto">
              <a:xfrm>
                <a:off x="109336" y="5388782"/>
                <a:ext cx="6468083" cy="723275"/>
              </a:xfrm>
              <a:prstGeom prst="rect">
                <a:avLst/>
              </a:prstGeom>
              <a:blipFill>
                <a:blip r:embed="rId4"/>
                <a:stretch>
                  <a:fillRect l="-848" t="-5042" r="-471" b="-1260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lstStyle/>
              <a:p>
                <a:r>
                  <a:rPr lang="en-US">
                    <a:noFill/>
                  </a:rPr>
                  <a:t> </a:t>
                </a:r>
              </a:p>
            </p:txBody>
          </p:sp>
        </mc:Fallback>
      </mc:AlternateContent>
      <p:grpSp>
        <p:nvGrpSpPr>
          <p:cNvPr id="26" name="Gruppieren 25"/>
          <p:cNvGrpSpPr/>
          <p:nvPr/>
        </p:nvGrpSpPr>
        <p:grpSpPr>
          <a:xfrm>
            <a:off x="3837721" y="3940453"/>
            <a:ext cx="5315867" cy="1688995"/>
            <a:chOff x="2068327" y="4745084"/>
            <a:chExt cx="5315867" cy="1688995"/>
          </a:xfrm>
        </p:grpSpPr>
        <p:sp>
          <p:nvSpPr>
            <p:cNvPr id="27" name="Text Box 6"/>
            <p:cNvSpPr txBox="1">
              <a:spLocks noChangeArrowheads="1"/>
            </p:cNvSpPr>
            <p:nvPr/>
          </p:nvSpPr>
          <p:spPr bwMode="auto">
            <a:xfrm>
              <a:off x="3690327" y="4939607"/>
              <a:ext cx="2644775" cy="338554"/>
            </a:xfrm>
            <a:prstGeom prst="rect">
              <a:avLst/>
            </a:prstGeom>
            <a:noFill/>
            <a:ln w="31750" algn="ctr">
              <a:solidFill>
                <a:srgbClr val="FF0000"/>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FF0000"/>
                  </a:solidFill>
                  <a:latin typeface="Arial" panose="020B0604020202020204" pitchFamily="34" charset="0"/>
                  <a:cs typeface="Arial" panose="020B0604020202020204" pitchFamily="34" charset="0"/>
                </a:rPr>
                <a:t>Position from all BPMs</a:t>
              </a:r>
              <a:endParaRPr lang="en-US" altLang="de-DE" sz="1600" dirty="0">
                <a:solidFill>
                  <a:srgbClr val="FF0000"/>
                </a:solidFill>
                <a:latin typeface="Arial" panose="020B0604020202020204" pitchFamily="34" charset="0"/>
                <a:cs typeface="Arial" panose="020B0604020202020204" pitchFamily="34" charset="0"/>
              </a:endParaRPr>
            </a:p>
          </p:txBody>
        </p:sp>
        <p:sp>
          <p:nvSpPr>
            <p:cNvPr id="30" name="Text Box 6"/>
            <p:cNvSpPr txBox="1">
              <a:spLocks noChangeArrowheads="1"/>
            </p:cNvSpPr>
            <p:nvPr/>
          </p:nvSpPr>
          <p:spPr bwMode="auto">
            <a:xfrm>
              <a:off x="3307677" y="5528949"/>
              <a:ext cx="3410073" cy="338554"/>
            </a:xfrm>
            <a:prstGeom prst="rect">
              <a:avLst/>
            </a:prstGeom>
            <a:noFill/>
            <a:ln w="25400" algn="ctr">
              <a:solidFill>
                <a:schemeClr val="tx1"/>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latin typeface="Arial" panose="020B0604020202020204" pitchFamily="34" charset="0"/>
                  <a:cs typeface="Arial" panose="020B0604020202020204" pitchFamily="34" charset="0"/>
                </a:rPr>
                <a:t>Calculation of corrector strength</a:t>
              </a:r>
              <a:endParaRPr lang="en-US" altLang="de-DE" sz="1600" dirty="0">
                <a:latin typeface="Arial" panose="020B0604020202020204" pitchFamily="34" charset="0"/>
                <a:cs typeface="Arial" panose="020B0604020202020204" pitchFamily="34" charset="0"/>
              </a:endParaRPr>
            </a:p>
          </p:txBody>
        </p:sp>
        <p:sp>
          <p:nvSpPr>
            <p:cNvPr id="31" name="Text Box 6"/>
            <p:cNvSpPr txBox="1">
              <a:spLocks noChangeArrowheads="1"/>
            </p:cNvSpPr>
            <p:nvPr/>
          </p:nvSpPr>
          <p:spPr bwMode="auto">
            <a:xfrm>
              <a:off x="3906226" y="6095525"/>
              <a:ext cx="2212975" cy="338554"/>
            </a:xfrm>
            <a:prstGeom prst="rect">
              <a:avLst/>
            </a:prstGeom>
            <a:noFill/>
            <a:ln w="25400" algn="ctr">
              <a:solidFill>
                <a:srgbClr val="3333CC"/>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3333CC"/>
                  </a:solidFill>
                  <a:latin typeface="Arial" panose="020B0604020202020204" pitchFamily="34" charset="0"/>
                  <a:cs typeface="Arial" panose="020B0604020202020204" pitchFamily="34" charset="0"/>
                </a:rPr>
                <a:t>Setting of correctors</a:t>
              </a:r>
              <a:endParaRPr lang="en-US" altLang="de-DE" sz="1600" dirty="0">
                <a:solidFill>
                  <a:srgbClr val="3333CC"/>
                </a:solidFill>
                <a:latin typeface="Arial" panose="020B0604020202020204" pitchFamily="34" charset="0"/>
                <a:cs typeface="Arial" panose="020B0604020202020204" pitchFamily="34" charset="0"/>
              </a:endParaRPr>
            </a:p>
          </p:txBody>
        </p:sp>
        <p:cxnSp>
          <p:nvCxnSpPr>
            <p:cNvPr id="32" name="Gerade Verbindung mit Pfeil 31"/>
            <p:cNvCxnSpPr/>
            <p:nvPr/>
          </p:nvCxnSpPr>
          <p:spPr bwMode="auto">
            <a:xfrm flipH="1">
              <a:off x="5043120" y="5278161"/>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flipH="1">
              <a:off x="5038356" y="5843954"/>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5"/>
            <p:cNvCxnSpPr>
              <a:stCxn id="31" idx="3"/>
            </p:cNvCxnSpPr>
            <p:nvPr/>
          </p:nvCxnSpPr>
          <p:spPr bwMode="auto">
            <a:xfrm>
              <a:off x="6119201" y="6264802"/>
              <a:ext cx="1136835"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20"/>
            <p:cNvCxnSpPr/>
            <p:nvPr/>
          </p:nvCxnSpPr>
          <p:spPr bwMode="auto">
            <a:xfrm flipV="1">
              <a:off x="7256036" y="5089266"/>
              <a:ext cx="0" cy="1183372"/>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23"/>
            <p:cNvCxnSpPr/>
            <p:nvPr/>
          </p:nvCxnSpPr>
          <p:spPr bwMode="auto">
            <a:xfrm>
              <a:off x="6330094" y="5108886"/>
              <a:ext cx="925942" cy="0"/>
            </a:xfrm>
            <a:prstGeom prst="line">
              <a:avLst/>
            </a:prstGeom>
            <a:solidFill>
              <a:schemeClr val="accent1"/>
            </a:solidFill>
            <a:ln w="31750" cap="flat" cmpd="sng" algn="ctr">
              <a:solidFill>
                <a:srgbClr val="3333CC"/>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 Box 6"/>
            <p:cNvSpPr txBox="1">
              <a:spLocks noChangeArrowheads="1"/>
            </p:cNvSpPr>
            <p:nvPr/>
          </p:nvSpPr>
          <p:spPr bwMode="auto">
            <a:xfrm>
              <a:off x="6277707" y="4745084"/>
              <a:ext cx="1106487" cy="338554"/>
            </a:xfrm>
            <a:prstGeom prst="rect">
              <a:avLst/>
            </a:prstGeom>
            <a:noFill/>
            <a:ln w="25400" algn="ctr">
              <a:no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600" b="1" dirty="0">
                  <a:solidFill>
                    <a:srgbClr val="3333CC"/>
                  </a:solidFill>
                  <a:latin typeface="Arial" panose="020B0604020202020204" pitchFamily="34" charset="0"/>
                  <a:cs typeface="Arial" panose="020B0604020202020204" pitchFamily="34" charset="0"/>
                </a:rPr>
                <a:t>feedback</a:t>
              </a:r>
              <a:endParaRPr lang="en-US" altLang="de-DE" sz="1600" dirty="0">
                <a:solidFill>
                  <a:srgbClr val="3333CC"/>
                </a:solidFill>
                <a:latin typeface="Arial" panose="020B0604020202020204" pitchFamily="34" charset="0"/>
                <a:cs typeface="Arial" panose="020B0604020202020204" pitchFamily="34" charset="0"/>
              </a:endParaRPr>
            </a:p>
          </p:txBody>
        </p:sp>
        <p:sp>
          <p:nvSpPr>
            <p:cNvPr id="40" name="Text Box 6"/>
            <p:cNvSpPr txBox="1">
              <a:spLocks noChangeArrowheads="1"/>
            </p:cNvSpPr>
            <p:nvPr/>
          </p:nvSpPr>
          <p:spPr bwMode="auto">
            <a:xfrm>
              <a:off x="2068327" y="4939607"/>
              <a:ext cx="1462088" cy="338554"/>
            </a:xfrm>
            <a:prstGeom prst="rect">
              <a:avLst/>
            </a:prstGeom>
            <a:noFill/>
            <a:ln w="31750" algn="ctr">
              <a:solidFill>
                <a:srgbClr val="008000"/>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008000"/>
                  </a:solidFill>
                  <a:latin typeface="Arial" panose="020B0604020202020204" pitchFamily="34" charset="0"/>
                  <a:cs typeface="Arial" panose="020B0604020202020204" pitchFamily="34" charset="0"/>
                </a:rPr>
                <a:t>Acc. optics</a:t>
              </a:r>
              <a:endParaRPr lang="en-US" altLang="de-DE" sz="1600" dirty="0">
                <a:solidFill>
                  <a:srgbClr val="008000"/>
                </a:solidFill>
                <a:latin typeface="Arial" panose="020B0604020202020204" pitchFamily="34" charset="0"/>
                <a:cs typeface="Arial" panose="020B0604020202020204" pitchFamily="34" charset="0"/>
              </a:endParaRPr>
            </a:p>
          </p:txBody>
        </p:sp>
        <p:cxnSp>
          <p:nvCxnSpPr>
            <p:cNvPr id="41" name="Gerade Verbindung mit Pfeil 40"/>
            <p:cNvCxnSpPr>
              <a:endCxn id="30" idx="1"/>
            </p:cNvCxnSpPr>
            <p:nvPr/>
          </p:nvCxnSpPr>
          <p:spPr bwMode="auto">
            <a:xfrm>
              <a:off x="2799371" y="5698226"/>
              <a:ext cx="508306" cy="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36"/>
            <p:cNvCxnSpPr/>
            <p:nvPr/>
          </p:nvCxnSpPr>
          <p:spPr bwMode="auto">
            <a:xfrm flipH="1" flipV="1">
              <a:off x="2796440" y="5261285"/>
              <a:ext cx="2931" cy="436941"/>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8" name="Rectangle 15"/>
          <p:cNvSpPr>
            <a:spLocks noChangeArrowheads="1"/>
          </p:cNvSpPr>
          <p:nvPr/>
        </p:nvSpPr>
        <p:spPr bwMode="auto">
          <a:xfrm>
            <a:off x="1289113" y="6224292"/>
            <a:ext cx="6402262" cy="307777"/>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a:latin typeface="Calibri" panose="020F0502020204030204" pitchFamily="34" charset="0"/>
              </a:rPr>
              <a:t>Orbit Response Matrix: See lecture ‘Imperfections and Corrections’ by Volker </a:t>
            </a:r>
            <a:r>
              <a:rPr lang="en-US" altLang="de-DE" sz="1400" dirty="0" err="1">
                <a:latin typeface="Calibri" panose="020F0502020204030204" pitchFamily="34" charset="0"/>
              </a:rPr>
              <a:t>Ziemann</a:t>
            </a:r>
            <a:endParaRPr lang="en-US" altLang="de-DE" sz="1400" dirty="0">
              <a:latin typeface="Calibri" panose="020F0502020204030204" pitchFamily="34" charset="0"/>
            </a:endParaRPr>
          </a:p>
        </p:txBody>
      </p:sp>
      <p:sp>
        <p:nvSpPr>
          <p:cNvPr id="29" name="Textfeld 28">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5"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5"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268295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616" y="2456664"/>
            <a:ext cx="5898672" cy="33686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2456664"/>
            <a:ext cx="5898672" cy="3368604"/>
          </a:xfrm>
          <a:prstGeom prst="rect">
            <a:avLst/>
          </a:prstGeom>
        </p:spPr>
      </p:pic>
      <p:sp>
        <p:nvSpPr>
          <p:cNvPr id="5" name="Rectangle 4"/>
          <p:cNvSpPr/>
          <p:nvPr/>
        </p:nvSpPr>
        <p:spPr>
          <a:xfrm rot="19759714">
            <a:off x="7621533" y="5153394"/>
            <a:ext cx="1390124" cy="9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4283968" y="2168632"/>
            <a:ext cx="0" cy="4176464"/>
          </a:xfrm>
          <a:prstGeom prst="line">
            <a:avLst/>
          </a:prstGeom>
          <a:ln>
            <a:prstDash val="dashDot"/>
          </a:ln>
        </p:spPr>
        <p:style>
          <a:lnRef idx="3">
            <a:schemeClr val="accent2"/>
          </a:lnRef>
          <a:fillRef idx="0">
            <a:schemeClr val="accent2"/>
          </a:fillRef>
          <a:effectRef idx="2">
            <a:schemeClr val="accent2"/>
          </a:effectRef>
          <a:fontRef idx="minor">
            <a:schemeClr val="tx1"/>
          </a:fontRef>
        </p:style>
      </p:cxnSp>
      <p:sp>
        <p:nvSpPr>
          <p:cNvPr id="11" name="Text Box 13"/>
          <p:cNvSpPr txBox="1">
            <a:spLocks noChangeArrowheads="1"/>
          </p:cNvSpPr>
          <p:nvPr/>
        </p:nvSpPr>
        <p:spPr bwMode="auto">
          <a:xfrm>
            <a:off x="365125" y="6001404"/>
            <a:ext cx="3338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600" dirty="0">
                <a:latin typeface="Calibri" panose="020F0502020204030204" pitchFamily="34" charset="0"/>
                <a:cs typeface="Calibri" panose="020F0502020204030204" pitchFamily="34" charset="0"/>
              </a:rPr>
              <a:t>Graphics by R. Singh, GSI</a:t>
            </a:r>
          </a:p>
        </p:txBody>
      </p:sp>
      <p:sp>
        <p:nvSpPr>
          <p:cNvPr id="12" name="Text Box 8"/>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Tune Measurement: General Considerations</a:t>
            </a:r>
          </a:p>
        </p:txBody>
      </p:sp>
      <p:sp>
        <p:nvSpPr>
          <p:cNvPr id="14" name="Text Box 10"/>
          <p:cNvSpPr txBox="1">
            <a:spLocks noChangeArrowheads="1"/>
          </p:cNvSpPr>
          <p:nvPr/>
        </p:nvSpPr>
        <p:spPr bwMode="auto">
          <a:xfrm>
            <a:off x="251520" y="1016504"/>
            <a:ext cx="76076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Beam particle’s </a:t>
            </a:r>
            <a:r>
              <a:rPr lang="en-US" sz="2000" b="1" i="1" dirty="0">
                <a:latin typeface="Calibri" panose="020F0502020204030204" pitchFamily="34" charset="0"/>
                <a:cs typeface="Calibri" panose="020F0502020204030204" pitchFamily="34" charset="0"/>
              </a:rPr>
              <a:t>in-coherent </a:t>
            </a:r>
            <a:r>
              <a:rPr lang="en-US" sz="2000" dirty="0">
                <a:latin typeface="Calibri" panose="020F0502020204030204" pitchFamily="34" charset="0"/>
                <a:cs typeface="Calibri" panose="020F0502020204030204" pitchFamily="34" charset="0"/>
              </a:rPr>
              <a:t>motion </a:t>
            </a:r>
            <a:r>
              <a:rPr lang="en-US" sz="2000" dirty="0">
                <a:latin typeface="Calibri" panose="020F0502020204030204" pitchFamily="34" charset="0"/>
                <a:cs typeface="Calibri" panose="020F0502020204030204" pitchFamily="34" charset="0"/>
                <a:sym typeface="Symbol" pitchFamily="18" charset="2"/>
              </a:rPr>
              <a:t> center-of-mass stays constant</a:t>
            </a:r>
          </a:p>
        </p:txBody>
      </p:sp>
      <p:sp>
        <p:nvSpPr>
          <p:cNvPr id="16" name="Text Box 9"/>
          <p:cNvSpPr txBox="1">
            <a:spLocks noChangeArrowheads="1"/>
          </p:cNvSpPr>
          <p:nvPr/>
        </p:nvSpPr>
        <p:spPr bwMode="auto">
          <a:xfrm>
            <a:off x="234330" y="728472"/>
            <a:ext cx="7866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900" b="1" dirty="0">
                <a:solidFill>
                  <a:srgbClr val="0000FF"/>
                </a:solidFill>
                <a:latin typeface="Calibri" panose="020F0502020204030204" pitchFamily="34" charset="0"/>
                <a:cs typeface="Calibri" panose="020F0502020204030204" pitchFamily="34" charset="0"/>
              </a:rPr>
              <a:t>Coherent excitations are required for the detection by a BPM </a:t>
            </a:r>
          </a:p>
        </p:txBody>
      </p:sp>
      <p:sp>
        <p:nvSpPr>
          <p:cNvPr id="18" name="Text Box 11"/>
          <p:cNvSpPr txBox="1">
            <a:spLocks noChangeArrowheads="1"/>
          </p:cNvSpPr>
          <p:nvPr/>
        </p:nvSpPr>
        <p:spPr bwMode="auto">
          <a:xfrm>
            <a:off x="251520" y="1376544"/>
            <a:ext cx="8402637" cy="75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Excitation of </a:t>
            </a:r>
            <a:r>
              <a:rPr lang="en-US" sz="2000" b="1" dirty="0">
                <a:latin typeface="Calibri" panose="020F0502020204030204" pitchFamily="34" charset="0"/>
                <a:cs typeface="Calibri" panose="020F0502020204030204" pitchFamily="34" charset="0"/>
              </a:rPr>
              <a:t>all</a:t>
            </a:r>
            <a:r>
              <a:rPr lang="en-US" sz="2000" dirty="0">
                <a:latin typeface="Calibri" panose="020F0502020204030204" pitchFamily="34" charset="0"/>
                <a:cs typeface="Calibri" panose="020F0502020204030204" pitchFamily="34" charset="0"/>
              </a:rPr>
              <a:t> particles by </a:t>
            </a:r>
            <a:r>
              <a:rPr lang="en-US" sz="2000" dirty="0" err="1">
                <a:latin typeface="Calibri" panose="020F0502020204030204" pitchFamily="34" charset="0"/>
                <a:cs typeface="Calibri" panose="020F0502020204030204" pitchFamily="34" charset="0"/>
              </a:rPr>
              <a:t>rf</a:t>
            </a:r>
            <a:r>
              <a:rPr lang="en-US"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sym typeface="Symbol" pitchFamily="18" charset="2"/>
              </a:rPr>
              <a:t> </a:t>
            </a:r>
            <a:r>
              <a:rPr lang="en-US" sz="2000" b="1" i="1" dirty="0">
                <a:latin typeface="Calibri" panose="020F0502020204030204" pitchFamily="34" charset="0"/>
                <a:cs typeface="Calibri" panose="020F0502020204030204" pitchFamily="34" charset="0"/>
                <a:sym typeface="Symbol" pitchFamily="18" charset="2"/>
              </a:rPr>
              <a:t>coherent</a:t>
            </a:r>
            <a:r>
              <a:rPr lang="en-US" sz="2000" dirty="0">
                <a:latin typeface="Calibri" panose="020F0502020204030204" pitchFamily="34" charset="0"/>
                <a:cs typeface="Calibri" panose="020F0502020204030204" pitchFamily="34" charset="0"/>
                <a:sym typeface="Symbol" pitchFamily="18" charset="2"/>
              </a:rPr>
              <a:t> motion</a:t>
            </a:r>
          </a:p>
          <a:p>
            <a:pPr algn="l">
              <a:lnSpc>
                <a:spcPct val="60000"/>
              </a:lnSpc>
            </a:pPr>
            <a:r>
              <a:rPr lang="en-US" sz="2000" dirty="0">
                <a:latin typeface="Calibri" panose="020F0502020204030204" pitchFamily="34" charset="0"/>
                <a:cs typeface="Calibri" panose="020F0502020204030204" pitchFamily="34" charset="0"/>
                <a:sym typeface="Symbol" pitchFamily="18" charset="2"/>
              </a:rPr>
              <a:t> center-of-mass variation turn-by-turn i.e. center acts as </a:t>
            </a:r>
            <a:r>
              <a:rPr lang="en-US" sz="2000" b="1" dirty="0">
                <a:latin typeface="Calibri" panose="020F0502020204030204" pitchFamily="34" charset="0"/>
                <a:cs typeface="Calibri" panose="020F0502020204030204" pitchFamily="34" charset="0"/>
                <a:sym typeface="Symbol" pitchFamily="18" charset="2"/>
              </a:rPr>
              <a:t>one</a:t>
            </a:r>
            <a:r>
              <a:rPr lang="en-US" sz="2000" dirty="0">
                <a:latin typeface="Calibri" panose="020F0502020204030204" pitchFamily="34" charset="0"/>
                <a:cs typeface="Calibri" panose="020F0502020204030204" pitchFamily="34" charset="0"/>
                <a:sym typeface="Symbol" pitchFamily="18" charset="2"/>
              </a:rPr>
              <a:t> macro-particle</a:t>
            </a:r>
          </a:p>
        </p:txBody>
      </p:sp>
    </p:spTree>
    <p:extLst>
      <p:ext uri="{BB962C8B-B14F-4D97-AF65-F5344CB8AC3E}">
        <p14:creationId xmlns:p14="http://schemas.microsoft.com/office/powerpoint/2010/main" val="2217538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Tune Measurement: The Kick-Method in Time Domain </a:t>
            </a:r>
          </a:p>
        </p:txBody>
      </p:sp>
      <p:sp>
        <p:nvSpPr>
          <p:cNvPr id="38919" name="Rectangle 6"/>
          <p:cNvSpPr>
            <a:spLocks noChangeArrowheads="1"/>
          </p:cNvSpPr>
          <p:nvPr/>
        </p:nvSpPr>
        <p:spPr bwMode="auto">
          <a:xfrm>
            <a:off x="157163" y="707637"/>
            <a:ext cx="4699000" cy="1680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solidFill>
                  <a:srgbClr val="0000FF"/>
                </a:solidFill>
                <a:latin typeface="Calibri" panose="020F0502020204030204" pitchFamily="34" charset="0"/>
              </a:rPr>
              <a:t>The beam is excited to</a:t>
            </a:r>
          </a:p>
          <a:p>
            <a:pPr algn="l">
              <a:lnSpc>
                <a:spcPct val="40000"/>
              </a:lnSpc>
            </a:pPr>
            <a:r>
              <a:rPr lang="en-US" altLang="de-DE" sz="1700" b="1" dirty="0">
                <a:solidFill>
                  <a:srgbClr val="0000FF"/>
                </a:solidFill>
                <a:latin typeface="Calibri" panose="020F0502020204030204" pitchFamily="34" charset="0"/>
              </a:rPr>
              <a:t>coherent</a:t>
            </a:r>
            <a:r>
              <a:rPr lang="en-US" altLang="de-DE" sz="1700" dirty="0">
                <a:solidFill>
                  <a:srgbClr val="0000FF"/>
                </a:solidFill>
                <a:latin typeface="Calibri" panose="020F0502020204030204" pitchFamily="34" charset="0"/>
              </a:rPr>
              <a:t> </a:t>
            </a:r>
            <a:r>
              <a:rPr lang="en-US" altLang="de-DE" sz="1700" dirty="0" err="1">
                <a:solidFill>
                  <a:srgbClr val="0000FF"/>
                </a:solidFill>
                <a:latin typeface="Calibri" panose="020F0502020204030204" pitchFamily="34" charset="0"/>
              </a:rPr>
              <a:t>betatron</a:t>
            </a:r>
            <a:r>
              <a:rPr lang="en-US" altLang="de-DE" sz="1700" dirty="0">
                <a:solidFill>
                  <a:srgbClr val="0000FF"/>
                </a:solidFill>
                <a:latin typeface="Calibri" panose="020F0502020204030204" pitchFamily="34" charset="0"/>
              </a:rPr>
              <a:t> oscillation:</a:t>
            </a:r>
          </a:p>
          <a:p>
            <a:pPr algn="l">
              <a:lnSpc>
                <a:spcPct val="50000"/>
              </a:lnSpc>
            </a:pPr>
            <a:r>
              <a:rPr lang="en-US" altLang="de-DE" sz="1700" dirty="0">
                <a:latin typeface="Calibri" panose="020F0502020204030204" pitchFamily="34" charset="0"/>
                <a:sym typeface="Symbol" panose="05050102010706020507" pitchFamily="18" charset="2"/>
              </a:rPr>
              <a:t> </a:t>
            </a:r>
            <a:r>
              <a:rPr lang="en-US" altLang="de-DE" sz="1700" dirty="0">
                <a:latin typeface="Calibri" panose="020F0502020204030204" pitchFamily="34" charset="0"/>
              </a:rPr>
              <a:t>Beam position measured</a:t>
            </a:r>
          </a:p>
          <a:p>
            <a:pPr algn="l">
              <a:lnSpc>
                <a:spcPct val="50000"/>
              </a:lnSpc>
            </a:pPr>
            <a:r>
              <a:rPr lang="en-US" altLang="de-DE" sz="1700" dirty="0">
                <a:latin typeface="Calibri" panose="020F0502020204030204" pitchFamily="34" charset="0"/>
              </a:rPr>
              <a:t>      each revolution (’turn-by-turn’)</a:t>
            </a:r>
          </a:p>
          <a:p>
            <a:pPr algn="l">
              <a:lnSpc>
                <a:spcPct val="50000"/>
              </a:lnSpc>
            </a:pPr>
            <a:r>
              <a:rPr lang="en-US" altLang="de-DE" sz="1700" dirty="0">
                <a:latin typeface="Calibri" panose="020F0502020204030204" pitchFamily="34" charset="0"/>
                <a:sym typeface="Symbol" panose="05050102010706020507" pitchFamily="18" charset="2"/>
              </a:rPr>
              <a:t></a:t>
            </a:r>
            <a:r>
              <a:rPr lang="en-US" altLang="de-DE" sz="1700" dirty="0">
                <a:latin typeface="Calibri" panose="020F0502020204030204" pitchFamily="34" charset="0"/>
              </a:rPr>
              <a:t> Fourier Trans. gives non-integer tune </a:t>
            </a:r>
            <a:r>
              <a:rPr lang="en-US" altLang="de-DE" sz="1700" b="1" i="1" dirty="0">
                <a:latin typeface="Calibri" panose="020F0502020204030204" pitchFamily="34" charset="0"/>
              </a:rPr>
              <a:t>q</a:t>
            </a:r>
            <a:r>
              <a:rPr lang="en-US" altLang="de-DE" sz="1700" dirty="0">
                <a:latin typeface="Calibri" panose="020F0502020204030204" pitchFamily="34" charset="0"/>
              </a:rPr>
              <a:t>.</a:t>
            </a:r>
          </a:p>
          <a:p>
            <a:pPr algn="l">
              <a:lnSpc>
                <a:spcPct val="60000"/>
              </a:lnSpc>
            </a:pPr>
            <a:r>
              <a:rPr lang="en-US" altLang="de-DE" sz="1700" dirty="0">
                <a:latin typeface="Calibri" panose="020F0502020204030204" pitchFamily="34" charset="0"/>
              </a:rPr>
              <a:t>Short kick compared to revolution.</a:t>
            </a:r>
          </a:p>
        </p:txBody>
      </p:sp>
      <p:sp>
        <p:nvSpPr>
          <p:cNvPr id="307207" name="Rectangle 7"/>
          <p:cNvSpPr>
            <a:spLocks noChangeArrowheads="1"/>
          </p:cNvSpPr>
          <p:nvPr/>
        </p:nvSpPr>
        <p:spPr bwMode="auto">
          <a:xfrm>
            <a:off x="157163" y="5591375"/>
            <a:ext cx="3973403" cy="649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Here: </a:t>
            </a:r>
            <a:r>
              <a:rPr lang="en-US" altLang="de-DE" b="1" i="1" dirty="0">
                <a:latin typeface="Calibri" panose="020F0502020204030204" pitchFamily="34" charset="0"/>
              </a:rPr>
              <a:t>N </a:t>
            </a:r>
            <a:r>
              <a:rPr lang="en-US" altLang="de-DE" dirty="0">
                <a:latin typeface="Calibri" panose="020F0502020204030204" pitchFamily="34" charset="0"/>
              </a:rPr>
              <a:t>= 200 turn </a:t>
            </a:r>
            <a:r>
              <a:rPr lang="en-US" altLang="de-DE" dirty="0">
                <a:latin typeface="Calibri" panose="020F0502020204030204" pitchFamily="34" charset="0"/>
                <a:sym typeface="Symbol" pitchFamily="18" charset="2"/>
              </a:rPr>
              <a:t></a:t>
            </a:r>
            <a:r>
              <a:rPr lang="en-US" altLang="de-DE" b="1" dirty="0">
                <a:latin typeface="Calibri" panose="020F0502020204030204" pitchFamily="34" charset="0"/>
              </a:rPr>
              <a:t> </a:t>
            </a:r>
            <a:r>
              <a:rPr lang="en-US" altLang="de-DE" b="1" dirty="0">
                <a:latin typeface="Calibri" panose="020F0502020204030204" pitchFamily="34" charset="0"/>
                <a:sym typeface="Symbol" pitchFamily="18" charset="2"/>
              </a:rPr>
              <a:t></a:t>
            </a:r>
            <a:r>
              <a:rPr lang="en-US" altLang="de-DE" b="1" i="1" dirty="0">
                <a:latin typeface="Calibri" panose="020F0502020204030204" pitchFamily="34" charset="0"/>
              </a:rPr>
              <a:t>q </a:t>
            </a:r>
            <a:r>
              <a:rPr lang="en-US" altLang="de-DE" dirty="0">
                <a:latin typeface="Calibri" panose="020F0502020204030204" pitchFamily="34" charset="0"/>
              </a:rPr>
              <a:t>&gt; 0.003</a:t>
            </a:r>
          </a:p>
          <a:p>
            <a:pPr algn="l">
              <a:lnSpc>
                <a:spcPct val="40000"/>
              </a:lnSpc>
            </a:pPr>
            <a:r>
              <a:rPr lang="en-US" altLang="de-DE" dirty="0">
                <a:latin typeface="Calibri" panose="020F0502020204030204" pitchFamily="34" charset="0"/>
              </a:rPr>
              <a:t>(tune spreads can be </a:t>
            </a:r>
            <a:r>
              <a:rPr lang="en-US" altLang="de-DE" b="1" dirty="0">
                <a:latin typeface="Calibri" panose="020F0502020204030204" pitchFamily="34" charset="0"/>
                <a:sym typeface="Symbol" pitchFamily="18" charset="2"/>
              </a:rPr>
              <a:t></a:t>
            </a:r>
            <a:r>
              <a:rPr lang="en-US" altLang="de-DE" b="1" i="1" dirty="0">
                <a:latin typeface="Calibri" panose="020F0502020204030204" pitchFamily="34" charset="0"/>
              </a:rPr>
              <a:t>q</a:t>
            </a: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0.001!)</a:t>
            </a:r>
          </a:p>
        </p:txBody>
      </p:sp>
      <p:sp>
        <p:nvSpPr>
          <p:cNvPr id="307208" name="Rectangle 8"/>
          <p:cNvSpPr>
            <a:spLocks noChangeArrowheads="1"/>
          </p:cNvSpPr>
          <p:nvPr/>
        </p:nvSpPr>
        <p:spPr bwMode="auto">
          <a:xfrm>
            <a:off x="61913" y="4640282"/>
            <a:ext cx="5648325" cy="89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latin typeface="Calibri" panose="020F0502020204030204" pitchFamily="34" charset="0"/>
              </a:rPr>
              <a:t>The de-coherence time limits the</a:t>
            </a:r>
            <a:r>
              <a:rPr lang="en-US" altLang="de-DE" sz="1700" b="1" dirty="0">
                <a:solidFill>
                  <a:schemeClr val="accent2"/>
                </a:solidFill>
                <a:latin typeface="Calibri" panose="020F0502020204030204" pitchFamily="34" charset="0"/>
              </a:rPr>
              <a:t> </a:t>
            </a:r>
            <a:r>
              <a:rPr lang="en-US" altLang="de-DE" sz="1700" b="1" dirty="0">
                <a:solidFill>
                  <a:srgbClr val="0000FF"/>
                </a:solidFill>
                <a:latin typeface="Calibri" panose="020F0502020204030204" pitchFamily="34" charset="0"/>
              </a:rPr>
              <a:t>resolution</a:t>
            </a:r>
            <a:r>
              <a:rPr lang="en-US" altLang="de-DE" sz="1700" dirty="0">
                <a:solidFill>
                  <a:srgbClr val="0000FF"/>
                </a:solidFill>
                <a:latin typeface="Calibri" panose="020F0502020204030204" pitchFamily="34" charset="0"/>
              </a:rPr>
              <a:t>:</a:t>
            </a:r>
          </a:p>
          <a:p>
            <a:pPr algn="l">
              <a:lnSpc>
                <a:spcPct val="50000"/>
              </a:lnSpc>
            </a:pPr>
            <a:r>
              <a:rPr lang="en-US" altLang="de-DE" sz="1700" b="1" i="1" dirty="0">
                <a:latin typeface="Calibri" panose="020F0502020204030204" pitchFamily="34" charset="0"/>
              </a:rPr>
              <a:t>N</a:t>
            </a:r>
            <a:r>
              <a:rPr lang="en-US" altLang="de-DE" sz="1700" dirty="0">
                <a:latin typeface="Calibri" panose="020F0502020204030204" pitchFamily="34" charset="0"/>
              </a:rPr>
              <a:t> non-zero samples</a:t>
            </a:r>
          </a:p>
          <a:p>
            <a:pPr algn="l">
              <a:lnSpc>
                <a:spcPct val="50000"/>
              </a:lnSpc>
            </a:pPr>
            <a:r>
              <a:rPr lang="en-US" altLang="de-DE" sz="1700" dirty="0">
                <a:latin typeface="Calibri" panose="020F0502020204030204" pitchFamily="34" charset="0"/>
                <a:sym typeface="Symbol" pitchFamily="18" charset="2"/>
              </a:rPr>
              <a:t></a:t>
            </a:r>
            <a:r>
              <a:rPr lang="en-US" altLang="de-DE" sz="1700" dirty="0">
                <a:latin typeface="Calibri" panose="020F0502020204030204" pitchFamily="34" charset="0"/>
              </a:rPr>
              <a:t> General limit of discrete FFT:</a:t>
            </a:r>
          </a:p>
        </p:txBody>
      </p:sp>
      <p:graphicFrame>
        <p:nvGraphicFramePr>
          <p:cNvPr id="307209" name="Object 9"/>
          <p:cNvGraphicFramePr>
            <a:graphicFrameLocks noChangeAspect="1"/>
          </p:cNvGraphicFramePr>
          <p:nvPr>
            <p:extLst>
              <p:ext uri="{D42A27DB-BD31-4B8C-83A1-F6EECF244321}">
                <p14:modId xmlns:p14="http://schemas.microsoft.com/office/powerpoint/2010/main" val="2193602014"/>
              </p:ext>
            </p:extLst>
          </p:nvPr>
        </p:nvGraphicFramePr>
        <p:xfrm>
          <a:off x="3021999" y="5039321"/>
          <a:ext cx="972740" cy="628080"/>
        </p:xfrm>
        <a:graphic>
          <a:graphicData uri="http://schemas.openxmlformats.org/presentationml/2006/ole">
            <mc:AlternateContent xmlns:mc="http://schemas.openxmlformats.org/markup-compatibility/2006">
              <mc:Choice xmlns:v="urn:schemas-microsoft-com:vml" Requires="v">
                <p:oleObj spid="_x0000_s29931" name="Equation" r:id="rId3" imgW="609336" imgH="393529" progId="Equation.3">
                  <p:embed/>
                </p:oleObj>
              </mc:Choice>
              <mc:Fallback>
                <p:oleObj name="Equation" r:id="rId3" imgW="609336"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1999" y="5039321"/>
                        <a:ext cx="972740" cy="628080"/>
                      </a:xfrm>
                      <a:prstGeom prst="rect">
                        <a:avLst/>
                      </a:prstGeom>
                      <a:noFill/>
                      <a:ln>
                        <a:noFill/>
                      </a:ln>
                      <a:effectLst/>
                    </p:spPr>
                  </p:pic>
                </p:oleObj>
              </mc:Fallback>
            </mc:AlternateContent>
          </a:graphicData>
        </a:graphic>
      </p:graphicFrame>
      <p:sp>
        <p:nvSpPr>
          <p:cNvPr id="12" name="Rectangle 7"/>
          <p:cNvSpPr>
            <a:spLocks noChangeArrowheads="1"/>
          </p:cNvSpPr>
          <p:nvPr/>
        </p:nvSpPr>
        <p:spPr bwMode="auto">
          <a:xfrm>
            <a:off x="7289077" y="4617125"/>
            <a:ext cx="1854923"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500" dirty="0">
                <a:latin typeface="Calibri" panose="020F0502020204030204" pitchFamily="34" charset="0"/>
              </a:rPr>
              <a:t>Decay is caused by de-phasing, </a:t>
            </a:r>
          </a:p>
          <a:p>
            <a:pPr algn="l">
              <a:spcBef>
                <a:spcPts val="0"/>
              </a:spcBef>
            </a:pPr>
            <a:r>
              <a:rPr lang="en-US" altLang="de-DE" sz="1500" b="1" dirty="0">
                <a:latin typeface="Calibri" panose="020F0502020204030204" pitchFamily="34" charset="0"/>
              </a:rPr>
              <a:t>not</a:t>
            </a:r>
            <a:r>
              <a:rPr lang="en-US" altLang="de-DE" sz="1500" dirty="0">
                <a:latin typeface="Calibri" panose="020F0502020204030204" pitchFamily="34" charset="0"/>
              </a:rPr>
              <a:t> by decreasing </a:t>
            </a:r>
          </a:p>
          <a:p>
            <a:pPr algn="l">
              <a:spcBef>
                <a:spcPts val="0"/>
              </a:spcBef>
            </a:pPr>
            <a:r>
              <a:rPr lang="en-US" altLang="de-DE" sz="1500" dirty="0">
                <a:latin typeface="Calibri" panose="020F0502020204030204" pitchFamily="34" charset="0"/>
              </a:rPr>
              <a:t>single particle amplitude.</a:t>
            </a:r>
          </a:p>
        </p:txBody>
      </p:sp>
      <p:pic>
        <p:nvPicPr>
          <p:cNvPr id="138252" name="Picture 1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5354" y="2262746"/>
            <a:ext cx="2770765" cy="2374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8253" name="Picture 13"/>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37000"/>
                    </a14:imgEffect>
                  </a14:imgLayer>
                </a14:imgProps>
              </a:ext>
              <a:ext uri="{28A0092B-C50C-407E-A947-70E740481C1C}">
                <a14:useLocalDpi xmlns:a14="http://schemas.microsoft.com/office/drawing/2010/main" val="0"/>
              </a:ext>
            </a:extLst>
          </a:blip>
          <a:srcRect/>
          <a:stretch>
            <a:fillRect/>
          </a:stretch>
        </p:blipFill>
        <p:spPr bwMode="auto">
          <a:xfrm>
            <a:off x="4049367" y="875318"/>
            <a:ext cx="3453456" cy="356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8271" name="Picture 31"/>
          <p:cNvPicPr>
            <a:picLocks noChangeAspect="1" noChangeArrowheads="1"/>
          </p:cNvPicPr>
          <p:nvPr/>
        </p:nvPicPr>
        <p:blipFill>
          <a:blip r:embed="rId8" cstate="print">
            <a:extLst>
              <a:ext uri="{BEBA8EAE-BF5A-486C-A8C5-ECC9F3942E4B}">
                <a14:imgProps xmlns:a14="http://schemas.microsoft.com/office/drawing/2010/main">
                  <a14:imgLayer r:embed="rId9">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4558999" y="4533290"/>
            <a:ext cx="2768983" cy="1610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5"/>
          <p:cNvSpPr>
            <a:spLocks noChangeArrowheads="1"/>
          </p:cNvSpPr>
          <p:nvPr/>
        </p:nvSpPr>
        <p:spPr bwMode="auto">
          <a:xfrm>
            <a:off x="2015915" y="6289589"/>
            <a:ext cx="4879155" cy="276999"/>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200" dirty="0">
                <a:latin typeface="Calibri" panose="020F0502020204030204" pitchFamily="34" charset="0"/>
              </a:rPr>
              <a:t>See lecture ‘Time and Frequency Domain Signals’ by Hermann </a:t>
            </a:r>
            <a:r>
              <a:rPr lang="en-US" altLang="de-DE" sz="1200" dirty="0" err="1">
                <a:latin typeface="Calibri" panose="020F0502020204030204" pitchFamily="34" charset="0"/>
              </a:rPr>
              <a:t>Schmickler</a:t>
            </a:r>
            <a:endParaRPr lang="en-US" altLang="de-DE" sz="1200" dirty="0">
              <a:latin typeface="Calibri" panose="020F0502020204030204" pitchFamily="34" charset="0"/>
            </a:endParaRPr>
          </a:p>
        </p:txBody>
      </p:sp>
    </p:spTree>
    <p:extLst>
      <p:ext uri="{BB962C8B-B14F-4D97-AF65-F5344CB8AC3E}">
        <p14:creationId xmlns:p14="http://schemas.microsoft.com/office/powerpoint/2010/main" val="310339177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0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8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7" grpId="0"/>
      <p:bldP spid="307208" grpId="0"/>
      <p:bldP spid="1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Frequency Chirp Measurement</a:t>
            </a:r>
          </a:p>
        </p:txBody>
      </p:sp>
      <p:sp>
        <p:nvSpPr>
          <p:cNvPr id="41990" name="Text Box 3"/>
          <p:cNvSpPr txBox="1">
            <a:spLocks noChangeArrowheads="1"/>
          </p:cNvSpPr>
          <p:nvPr/>
        </p:nvSpPr>
        <p:spPr bwMode="auto">
          <a:xfrm>
            <a:off x="88492" y="1680066"/>
            <a:ext cx="872966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1992" name="Rectangle 5"/>
          <p:cNvSpPr>
            <a:spLocks noChangeArrowheads="1"/>
          </p:cNvSpPr>
          <p:nvPr/>
        </p:nvSpPr>
        <p:spPr bwMode="auto">
          <a:xfrm>
            <a:off x="591729" y="1584816"/>
            <a:ext cx="4560375"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i="1" dirty="0">
                <a:latin typeface="Calibri" panose="020F0502020204030204" pitchFamily="34" charset="0"/>
                <a:cs typeface="Calibri" panose="020F0502020204030204" pitchFamily="34" charset="0"/>
              </a:rPr>
              <a:t>SIS-synchrotron: A wide scan with </a:t>
            </a:r>
          </a:p>
          <a:p>
            <a:pPr algn="l">
              <a:spcBef>
                <a:spcPts val="200"/>
              </a:spcBef>
            </a:pPr>
            <a:r>
              <a:rPr lang="en-US" altLang="de-DE" i="1" dirty="0">
                <a:latin typeface="Calibri" panose="020F0502020204030204" pitchFamily="34" charset="0"/>
                <a:cs typeface="Calibri" panose="020F0502020204030204" pitchFamily="34" charset="0"/>
              </a:rPr>
              <a:t>both sidebands at h=25</a:t>
            </a:r>
            <a:r>
              <a:rPr lang="en-US" altLang="de-DE" i="1" baseline="30000" dirty="0">
                <a:latin typeface="Calibri" panose="020F0502020204030204" pitchFamily="34" charset="0"/>
                <a:cs typeface="Calibri" panose="020F0502020204030204" pitchFamily="34" charset="0"/>
              </a:rPr>
              <a:t>th</a:t>
            </a:r>
            <a:r>
              <a:rPr lang="en-US" altLang="de-DE" i="1" dirty="0">
                <a:latin typeface="Calibri" panose="020F0502020204030204" pitchFamily="34" charset="0"/>
                <a:cs typeface="Calibri" panose="020F0502020204030204" pitchFamily="34" charset="0"/>
              </a:rPr>
              <a:t>-harmonics:</a:t>
            </a:r>
          </a:p>
        </p:txBody>
      </p:sp>
      <p:sp>
        <p:nvSpPr>
          <p:cNvPr id="41993" name="Rectangle 7"/>
          <p:cNvSpPr>
            <a:spLocks noChangeArrowheads="1"/>
          </p:cNvSpPr>
          <p:nvPr/>
        </p:nvSpPr>
        <p:spPr bwMode="auto">
          <a:xfrm>
            <a:off x="610780" y="5223366"/>
            <a:ext cx="88376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From the position of the sidebands </a:t>
            </a:r>
            <a:r>
              <a:rPr lang="en-US" altLang="de-DE" b="1" i="1" dirty="0">
                <a:latin typeface="Calibri" panose="020F0502020204030204" pitchFamily="34" charset="0"/>
                <a:cs typeface="Calibri" panose="020F0502020204030204" pitchFamily="34" charset="0"/>
              </a:rPr>
              <a:t>q </a:t>
            </a:r>
            <a:r>
              <a:rPr lang="en-US" altLang="de-DE" dirty="0">
                <a:latin typeface="Calibri" panose="020F0502020204030204" pitchFamily="34" charset="0"/>
                <a:cs typeface="Calibri" panose="020F0502020204030204" pitchFamily="34" charset="0"/>
              </a:rPr>
              <a:t>= 0.306 is determined. </a:t>
            </a:r>
          </a:p>
        </p:txBody>
      </p:sp>
      <p:sp>
        <p:nvSpPr>
          <p:cNvPr id="310280" name="Rectangle 8"/>
          <p:cNvSpPr>
            <a:spLocks noChangeArrowheads="1"/>
          </p:cNvSpPr>
          <p:nvPr/>
        </p:nvSpPr>
        <p:spPr bwMode="auto">
          <a:xfrm>
            <a:off x="340492" y="5639553"/>
            <a:ext cx="86121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a:solidFill>
                  <a:srgbClr val="008000"/>
                </a:solidFill>
                <a:latin typeface="Calibri" panose="020F0502020204030204" pitchFamily="34" charset="0"/>
                <a:cs typeface="Calibri" panose="020F0502020204030204" pitchFamily="34" charset="0"/>
              </a:rPr>
              <a:t>Advantage:</a:t>
            </a:r>
            <a:r>
              <a:rPr lang="en-US" altLang="de-DE">
                <a:latin typeface="Calibri" panose="020F0502020204030204" pitchFamily="34" charset="0"/>
                <a:cs typeface="Calibri" panose="020F0502020204030204" pitchFamily="34" charset="0"/>
              </a:rPr>
              <a:t> High resolution for tune and tune spread (also for de-bunched beams)</a:t>
            </a:r>
          </a:p>
          <a:p>
            <a:pPr algn="l">
              <a:lnSpc>
                <a:spcPct val="60000"/>
              </a:lnSpc>
            </a:pPr>
            <a:r>
              <a:rPr lang="en-US" altLang="de-DE" b="1">
                <a:solidFill>
                  <a:srgbClr val="FF0000"/>
                </a:solidFill>
                <a:latin typeface="Calibri" panose="020F0502020204030204" pitchFamily="34" charset="0"/>
                <a:cs typeface="Calibri" panose="020F0502020204030204" pitchFamily="34" charset="0"/>
              </a:rPr>
              <a:t>Disadvantage:</a:t>
            </a:r>
            <a:r>
              <a:rPr lang="en-US" altLang="de-DE">
                <a:latin typeface="Calibri" panose="020F0502020204030204" pitchFamily="34" charset="0"/>
                <a:cs typeface="Calibri" panose="020F0502020204030204" pitchFamily="34" charset="0"/>
              </a:rPr>
              <a:t> Long sweep time (up to several seconds).</a:t>
            </a:r>
          </a:p>
        </p:txBody>
      </p:sp>
      <p:sp>
        <p:nvSpPr>
          <p:cNvPr id="41996" name="Rectangle 12"/>
          <p:cNvSpPr>
            <a:spLocks noChangeArrowheads="1"/>
          </p:cNvSpPr>
          <p:nvPr/>
        </p:nvSpPr>
        <p:spPr bwMode="auto">
          <a:xfrm>
            <a:off x="5101817" y="1618154"/>
            <a:ext cx="3971925"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cs typeface="Calibri" panose="020F0502020204030204" pitchFamily="34" charset="0"/>
              </a:rPr>
              <a:t>A detailed scan for the </a:t>
            </a:r>
            <a:r>
              <a:rPr lang="en-US" altLang="de-DE" b="1" i="1" dirty="0">
                <a:latin typeface="Calibri" panose="020F0502020204030204" pitchFamily="34" charset="0"/>
                <a:cs typeface="Calibri" panose="020F0502020204030204" pitchFamily="34" charset="0"/>
              </a:rPr>
              <a:t>lower</a:t>
            </a:r>
            <a:r>
              <a:rPr lang="en-US" altLang="de-DE" i="1" dirty="0">
                <a:latin typeface="Calibri" panose="020F0502020204030204" pitchFamily="34" charset="0"/>
                <a:cs typeface="Calibri" panose="020F0502020204030204" pitchFamily="34" charset="0"/>
              </a:rPr>
              <a:t> sideband</a:t>
            </a:r>
          </a:p>
          <a:p>
            <a:pPr algn="l">
              <a:lnSpc>
                <a:spcPct val="30000"/>
              </a:lnSpc>
            </a:pPr>
            <a:r>
              <a:rPr lang="en-US" altLang="de-DE" i="1" dirty="0">
                <a:latin typeface="Calibri" panose="020F0502020204030204" pitchFamily="34" charset="0"/>
                <a:cs typeface="Calibri" panose="020F0502020204030204" pitchFamily="34" charset="0"/>
                <a:sym typeface="Symbol" pitchFamily="18" charset="2"/>
              </a:rPr>
              <a:t> </a:t>
            </a:r>
            <a:r>
              <a:rPr lang="en-US" altLang="de-DE" i="1" dirty="0">
                <a:latin typeface="Calibri" panose="020F0502020204030204" pitchFamily="34" charset="0"/>
                <a:cs typeface="Calibri" panose="020F0502020204030204" pitchFamily="34" charset="0"/>
              </a:rPr>
              <a:t>beam acts like a driven oscillator:</a:t>
            </a:r>
          </a:p>
        </p:txBody>
      </p:sp>
      <p:pic>
        <p:nvPicPr>
          <p:cNvPr id="42039" name="Picture 55" descr="F:\JUAS 2017\temp\btf-sis-2sidebands.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1730" y="2202158"/>
            <a:ext cx="3792276" cy="2943323"/>
          </a:xfrm>
          <a:prstGeom prst="rect">
            <a:avLst/>
          </a:prstGeom>
          <a:noFill/>
          <a:extLst>
            <a:ext uri="{909E8E84-426E-40DD-AFC4-6F175D3DCCD1}">
              <a14:hiddenFill xmlns:a14="http://schemas.microsoft.com/office/drawing/2010/main">
                <a:solidFill>
                  <a:srgbClr val="FFFFFF"/>
                </a:solidFill>
              </a14:hiddenFill>
            </a:ext>
          </a:extLst>
        </p:spPr>
      </p:pic>
      <p:pic>
        <p:nvPicPr>
          <p:cNvPr id="42040" name="Picture 56" descr="F:\JUAS 2017\temp\btf-sis-25harm_sideband.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9586" y="2227754"/>
            <a:ext cx="3508644" cy="291772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6"/>
          <p:cNvSpPr>
            <a:spLocks noChangeArrowheads="1"/>
          </p:cNvSpPr>
          <p:nvPr/>
        </p:nvSpPr>
        <p:spPr bwMode="auto">
          <a:xfrm>
            <a:off x="236998" y="809961"/>
            <a:ext cx="90938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cs typeface="Calibri" panose="020F0502020204030204" pitchFamily="34" charset="0"/>
              </a:rPr>
              <a:t>Principle: </a:t>
            </a:r>
            <a:r>
              <a:rPr lang="en-US" altLang="de-DE" sz="2000" dirty="0">
                <a:latin typeface="Calibri" panose="020F0502020204030204" pitchFamily="34" charset="0"/>
                <a:cs typeface="Calibri" panose="020F0502020204030204" pitchFamily="34" charset="0"/>
              </a:rPr>
              <a:t>Slowly scan of the excitation frequency  </a:t>
            </a:r>
            <a:r>
              <a:rPr lang="en-US" altLang="de-DE" sz="2000" dirty="0">
                <a:latin typeface="Calibri" panose="020F0502020204030204" pitchFamily="34" charset="0"/>
                <a:cs typeface="Calibri" panose="020F0502020204030204" pitchFamily="34" charset="0"/>
                <a:sym typeface="Symbol" panose="05050102010706020507" pitchFamily="18" charset="2"/>
              </a:rPr>
              <a:t> b</a:t>
            </a:r>
            <a:r>
              <a:rPr lang="en-US" altLang="de-DE" sz="2000" dirty="0">
                <a:latin typeface="Calibri" panose="020F0502020204030204" pitchFamily="34" charset="0"/>
                <a:cs typeface="Calibri" panose="020F0502020204030204" pitchFamily="34" charset="0"/>
              </a:rPr>
              <a:t>eam acts as driven oscillator!</a:t>
            </a:r>
          </a:p>
          <a:p>
            <a:pPr algn="l">
              <a:spcBef>
                <a:spcPts val="300"/>
              </a:spcBef>
            </a:pPr>
            <a:r>
              <a:rPr lang="en-US" altLang="de-DE" sz="2000" dirty="0">
                <a:latin typeface="Calibri" panose="020F0502020204030204" pitchFamily="34" charset="0"/>
                <a:cs typeface="Calibri" panose="020F0502020204030204" pitchFamily="34" charset="0"/>
              </a:rPr>
              <a:t>(sometimes refer to as </a:t>
            </a:r>
            <a:r>
              <a:rPr lang="en-US" altLang="de-DE" sz="2000" b="1" dirty="0">
                <a:latin typeface="Calibri" panose="020F0502020204030204" pitchFamily="34" charset="0"/>
                <a:cs typeface="Calibri" panose="020F0502020204030204" pitchFamily="34" charset="0"/>
              </a:rPr>
              <a:t>B</a:t>
            </a:r>
            <a:r>
              <a:rPr lang="en-US" altLang="de-DE" sz="2000" dirty="0">
                <a:latin typeface="Calibri" panose="020F0502020204030204" pitchFamily="34" charset="0"/>
                <a:cs typeface="Calibri" panose="020F0502020204030204" pitchFamily="34" charset="0"/>
              </a:rPr>
              <a:t>eam </a:t>
            </a:r>
            <a:r>
              <a:rPr lang="en-US" altLang="de-DE" sz="2000" b="1" dirty="0">
                <a:latin typeface="Calibri" panose="020F0502020204030204" pitchFamily="34" charset="0"/>
                <a:cs typeface="Calibri" panose="020F0502020204030204" pitchFamily="34" charset="0"/>
              </a:rPr>
              <a:t>T</a:t>
            </a:r>
            <a:r>
              <a:rPr lang="en-US" altLang="de-DE" sz="2000" dirty="0">
                <a:latin typeface="Calibri" panose="020F0502020204030204" pitchFamily="34" charset="0"/>
                <a:cs typeface="Calibri" panose="020F0502020204030204" pitchFamily="34" charset="0"/>
              </a:rPr>
              <a:t>ransfer </a:t>
            </a:r>
            <a:r>
              <a:rPr lang="en-US" altLang="de-DE" sz="2000" b="1" dirty="0">
                <a:latin typeface="Calibri" panose="020F0502020204030204" pitchFamily="34" charset="0"/>
                <a:cs typeface="Calibri" panose="020F0502020204030204" pitchFamily="34" charset="0"/>
              </a:rPr>
              <a:t>F</a:t>
            </a:r>
            <a:r>
              <a:rPr lang="en-US" altLang="de-DE" sz="2000" dirty="0">
                <a:latin typeface="Calibri" panose="020F0502020204030204" pitchFamily="34" charset="0"/>
                <a:cs typeface="Calibri" panose="020F0502020204030204" pitchFamily="34" charset="0"/>
              </a:rPr>
              <a:t>unction </a:t>
            </a:r>
            <a:r>
              <a:rPr lang="en-US" altLang="de-DE" sz="2000" b="1" dirty="0">
                <a:latin typeface="Calibri" panose="020F0502020204030204" pitchFamily="34" charset="0"/>
                <a:cs typeface="Calibri" panose="020F0502020204030204" pitchFamily="34" charset="0"/>
              </a:rPr>
              <a:t>BTF</a:t>
            </a:r>
            <a:r>
              <a:rPr lang="en-US" altLang="de-DE" sz="2000" dirty="0">
                <a:latin typeface="Calibri" panose="020F0502020204030204" pitchFamily="34" charset="0"/>
                <a:cs typeface="Calibri" panose="020F0502020204030204" pitchFamily="34" charset="0"/>
              </a:rPr>
              <a:t> measurement) </a:t>
            </a:r>
          </a:p>
        </p:txBody>
      </p:sp>
      <p:sp>
        <p:nvSpPr>
          <p:cNvPr id="2" name="Textfeld 1"/>
          <p:cNvSpPr txBox="1"/>
          <p:nvPr/>
        </p:nvSpPr>
        <p:spPr>
          <a:xfrm>
            <a:off x="10618839" y="1622323"/>
            <a:ext cx="412292" cy="369332"/>
          </a:xfrm>
          <a:prstGeom prst="rect">
            <a:avLst/>
          </a:prstGeom>
        </p:spPr>
        <p:txBody>
          <a:bodyPr vert="horz" wrap="none" lIns="91440" tIns="45720" rIns="91440" bIns="45720" rtlCol="0" anchor="t">
            <a:spAutoFit/>
          </a:bodyPr>
          <a:lstStyle/>
          <a:p>
            <a:pPr algn="l"/>
            <a:r>
              <a:rPr lang="en-US" dirty="0">
                <a:sym typeface="Symbol" panose="05050102010706020507" pitchFamily="18" charset="2"/>
              </a:rPr>
              <a:t></a:t>
            </a:r>
            <a:endParaRPr lang="en-US" dirty="0"/>
          </a:p>
        </p:txBody>
      </p:sp>
    </p:spTree>
    <p:extLst>
      <p:ext uri="{BB962C8B-B14F-4D97-AF65-F5344CB8AC3E}">
        <p14:creationId xmlns:p14="http://schemas.microsoft.com/office/powerpoint/2010/main" val="29680248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0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8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Tune Measurement: G</a:t>
            </a:r>
            <a:r>
              <a:rPr lang="en-US" altLang="de-DE" sz="2100" b="1" i="1" dirty="0">
                <a:latin typeface="+mj-lt"/>
                <a:cs typeface="Times New Roman" panose="02020603050405020304" pitchFamily="18" charset="0"/>
              </a:rPr>
              <a:t>entle</a:t>
            </a:r>
            <a:r>
              <a:rPr lang="en-US" altLang="de-DE" sz="2100" b="1" dirty="0">
                <a:latin typeface="+mj-lt"/>
                <a:cs typeface="Times New Roman" panose="02020603050405020304" pitchFamily="18" charset="0"/>
              </a:rPr>
              <a:t> Excitation with Wideband Noise    </a:t>
            </a:r>
          </a:p>
        </p:txBody>
      </p:sp>
      <p:sp>
        <p:nvSpPr>
          <p:cNvPr id="43013" name="Rectangle 6"/>
          <p:cNvSpPr>
            <a:spLocks noChangeArrowheads="1"/>
          </p:cNvSpPr>
          <p:nvPr/>
        </p:nvSpPr>
        <p:spPr bwMode="auto">
          <a:xfrm>
            <a:off x="8172450" y="1547377"/>
            <a:ext cx="647700" cy="4321175"/>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16" name="Rectangle 9"/>
          <p:cNvSpPr>
            <a:spLocks noChangeArrowheads="1"/>
          </p:cNvSpPr>
          <p:nvPr/>
        </p:nvSpPr>
        <p:spPr bwMode="auto">
          <a:xfrm>
            <a:off x="7812088" y="2339539"/>
            <a:ext cx="431800" cy="338455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21" name="Line 14"/>
          <p:cNvSpPr>
            <a:spLocks noChangeShapeType="1"/>
          </p:cNvSpPr>
          <p:nvPr/>
        </p:nvSpPr>
        <p:spPr bwMode="auto">
          <a:xfrm flipV="1">
            <a:off x="2051050" y="2576342"/>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latin typeface="Calibri" panose="020F0502020204030204" pitchFamily="34" charset="0"/>
            </a:endParaRPr>
          </a:p>
        </p:txBody>
      </p:sp>
      <p:sp>
        <p:nvSpPr>
          <p:cNvPr id="43022" name="Rectangle 15"/>
          <p:cNvSpPr>
            <a:spLocks noChangeArrowheads="1"/>
          </p:cNvSpPr>
          <p:nvPr/>
        </p:nvSpPr>
        <p:spPr bwMode="auto">
          <a:xfrm>
            <a:off x="663284" y="4983270"/>
            <a:ext cx="18473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23" name="Rectangle 27"/>
          <p:cNvSpPr>
            <a:spLocks noChangeArrowheads="1"/>
          </p:cNvSpPr>
          <p:nvPr/>
        </p:nvSpPr>
        <p:spPr bwMode="auto">
          <a:xfrm>
            <a:off x="107504" y="703762"/>
            <a:ext cx="7297382" cy="724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FF"/>
                </a:solidFill>
                <a:latin typeface="Calibri" panose="020F0502020204030204" pitchFamily="34" charset="0"/>
              </a:rPr>
              <a:t>Instead of a sine wave, </a:t>
            </a:r>
            <a:r>
              <a:rPr lang="en-US" altLang="de-DE" sz="1900" b="1" dirty="0">
                <a:solidFill>
                  <a:srgbClr val="0000FF"/>
                </a:solidFill>
                <a:latin typeface="Calibri" panose="020F0502020204030204" pitchFamily="34" charset="0"/>
              </a:rPr>
              <a:t>noise </a:t>
            </a:r>
            <a:r>
              <a:rPr lang="en-US" altLang="de-DE" sz="1900" dirty="0">
                <a:solidFill>
                  <a:srgbClr val="0000FF"/>
                </a:solidFill>
                <a:latin typeface="Calibri" panose="020F0502020204030204" pitchFamily="34" charset="0"/>
              </a:rPr>
              <a:t>with adequate bandwidth can be applied</a:t>
            </a:r>
          </a:p>
          <a:p>
            <a:pPr algn="l">
              <a:lnSpc>
                <a:spcPct val="60000"/>
              </a:lnSpc>
            </a:pPr>
            <a:r>
              <a:rPr lang="en-US" altLang="de-DE" sz="1900" b="1" dirty="0">
                <a:solidFill>
                  <a:srgbClr val="0000FF"/>
                </a:solidFill>
                <a:latin typeface="Calibri" panose="020F0502020204030204" pitchFamily="34" charset="0"/>
                <a:sym typeface="Symbol" pitchFamily="18" charset="2"/>
              </a:rPr>
              <a:t> </a:t>
            </a:r>
            <a:r>
              <a:rPr lang="en-US" altLang="de-DE" sz="1900" b="1" dirty="0">
                <a:solidFill>
                  <a:srgbClr val="0000FF"/>
                </a:solidFill>
                <a:latin typeface="Calibri" panose="020F0502020204030204" pitchFamily="34" charset="0"/>
              </a:rPr>
              <a:t>beam picks out its resonance frequency:</a:t>
            </a:r>
          </a:p>
        </p:txBody>
      </p:sp>
      <p:sp>
        <p:nvSpPr>
          <p:cNvPr id="43024" name="Rectangle 28"/>
          <p:cNvSpPr>
            <a:spLocks noChangeArrowheads="1"/>
          </p:cNvSpPr>
          <p:nvPr/>
        </p:nvSpPr>
        <p:spPr bwMode="auto">
          <a:xfrm>
            <a:off x="35496" y="1423842"/>
            <a:ext cx="5108407"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latin typeface="Calibri" panose="020F0502020204030204" pitchFamily="34" charset="0"/>
              </a:rPr>
              <a:t> Broadband excitation with white noise </a:t>
            </a:r>
          </a:p>
          <a:p>
            <a:pPr algn="l">
              <a:lnSpc>
                <a:spcPct val="50000"/>
              </a:lnSpc>
            </a:pPr>
            <a:r>
              <a:rPr lang="en-US" altLang="de-DE" dirty="0">
                <a:latin typeface="Calibri" panose="020F0502020204030204" pitchFamily="34" charset="0"/>
              </a:rPr>
              <a:t>    of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kHz bandwidth</a:t>
            </a:r>
          </a:p>
          <a:p>
            <a:pPr algn="l">
              <a:lnSpc>
                <a:spcPct val="70000"/>
              </a:lnSpc>
              <a:buFont typeface="Wingdings" pitchFamily="2" charset="2"/>
              <a:buChar char="Ø"/>
            </a:pPr>
            <a:r>
              <a:rPr lang="en-US" altLang="de-DE" dirty="0">
                <a:latin typeface="Calibri" panose="020F0502020204030204" pitchFamily="34" charset="0"/>
              </a:rPr>
              <a:t> Turn-by-turn position measurement </a:t>
            </a:r>
          </a:p>
          <a:p>
            <a:pPr algn="l">
              <a:lnSpc>
                <a:spcPct val="70000"/>
              </a:lnSpc>
              <a:buFont typeface="Wingdings" pitchFamily="2" charset="2"/>
              <a:buChar char="Ø"/>
            </a:pPr>
            <a:r>
              <a:rPr lang="en-US" altLang="de-DE" dirty="0">
                <a:latin typeface="Calibri" panose="020F0502020204030204" pitchFamily="34" charset="0"/>
              </a:rPr>
              <a:t> Fourier transformation of the recorded data</a:t>
            </a:r>
          </a:p>
          <a:p>
            <a:pPr algn="l">
              <a:lnSpc>
                <a:spcPct val="70000"/>
              </a:lnSpc>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Continues monitoring with low disturbance </a:t>
            </a:r>
          </a:p>
        </p:txBody>
      </p:sp>
      <p:sp>
        <p:nvSpPr>
          <p:cNvPr id="43025" name="Rectangle 29"/>
          <p:cNvSpPr>
            <a:spLocks noChangeArrowheads="1"/>
          </p:cNvSpPr>
          <p:nvPr/>
        </p:nvSpPr>
        <p:spPr bwMode="auto">
          <a:xfrm>
            <a:off x="4644008" y="1331824"/>
            <a:ext cx="4499992" cy="895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rPr>
              <a:t>Example:</a:t>
            </a:r>
            <a:r>
              <a:rPr lang="en-US" altLang="de-DE" dirty="0">
                <a:latin typeface="Calibri" panose="020F0502020204030204" pitchFamily="34" charset="0"/>
              </a:rPr>
              <a:t> Vertical tune within 4096 turn </a:t>
            </a:r>
          </a:p>
          <a:p>
            <a:pPr algn="l">
              <a:spcBef>
                <a:spcPts val="0"/>
              </a:spcBef>
            </a:pPr>
            <a:r>
              <a:rPr lang="en-US" altLang="de-DE" dirty="0">
                <a:latin typeface="Calibri" panose="020F0502020204030204" pitchFamily="34" charset="0"/>
              </a:rPr>
              <a:t>duration ≃ 15 </a:t>
            </a:r>
            <a:r>
              <a:rPr lang="en-US" altLang="de-DE" dirty="0" err="1">
                <a:latin typeface="Calibri" panose="020F0502020204030204" pitchFamily="34" charset="0"/>
              </a:rPr>
              <a:t>ms</a:t>
            </a:r>
            <a:endParaRPr lang="en-US" altLang="de-DE" dirty="0">
              <a:latin typeface="Calibri" panose="020F0502020204030204" pitchFamily="34" charset="0"/>
            </a:endParaRPr>
          </a:p>
          <a:p>
            <a:pPr algn="l">
              <a:lnSpc>
                <a:spcPct val="40000"/>
              </a:lnSpc>
            </a:pPr>
            <a:r>
              <a:rPr lang="en-US" altLang="de-DE" dirty="0">
                <a:latin typeface="Calibri" panose="020F0502020204030204" pitchFamily="34" charset="0"/>
              </a:rPr>
              <a:t>at GSI synchrotron 11 → 300 MeV/u in 0.7 s </a:t>
            </a:r>
          </a:p>
        </p:txBody>
      </p:sp>
      <p:sp>
        <p:nvSpPr>
          <p:cNvPr id="344094" name="Text Box 30"/>
          <p:cNvSpPr txBox="1">
            <a:spLocks noChangeArrowheads="1"/>
          </p:cNvSpPr>
          <p:nvPr/>
        </p:nvSpPr>
        <p:spPr bwMode="auto">
          <a:xfrm>
            <a:off x="301625" y="5168258"/>
            <a:ext cx="420211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rPr>
              <a:t>Advantage:</a:t>
            </a:r>
            <a:r>
              <a:rPr lang="en-US" altLang="de-DE" dirty="0">
                <a:latin typeface="Calibri" panose="020F0502020204030204" pitchFamily="34" charset="0"/>
              </a:rPr>
              <a:t> </a:t>
            </a:r>
          </a:p>
          <a:p>
            <a:pPr algn="l">
              <a:lnSpc>
                <a:spcPct val="50000"/>
              </a:lnSpc>
            </a:pPr>
            <a:r>
              <a:rPr lang="en-US" altLang="de-DE" dirty="0">
                <a:latin typeface="Calibri" panose="020F0502020204030204" pitchFamily="34" charset="0"/>
              </a:rPr>
              <a:t>Fast scan with good time resolution</a:t>
            </a:r>
          </a:p>
          <a:p>
            <a:pPr algn="l">
              <a:lnSpc>
                <a:spcPct val="50000"/>
              </a:lnSpc>
            </a:pPr>
            <a:r>
              <a:rPr lang="en-US" altLang="de-DE" b="1" dirty="0">
                <a:solidFill>
                  <a:srgbClr val="FF0000"/>
                </a:solidFill>
                <a:latin typeface="Calibri" panose="020F0502020204030204" pitchFamily="34" charset="0"/>
                <a:cs typeface="Calibri" panose="020F0502020204030204" pitchFamily="34" charset="0"/>
              </a:rPr>
              <a:t>Disadvantage:</a:t>
            </a:r>
            <a:r>
              <a:rPr lang="en-US" altLang="de-DE" dirty="0">
                <a:latin typeface="Calibri" panose="020F0502020204030204" pitchFamily="34" charset="0"/>
                <a:cs typeface="Calibri" panose="020F0502020204030204" pitchFamily="34" charset="0"/>
              </a:rPr>
              <a:t> Lower tune resolution</a:t>
            </a:r>
          </a:p>
        </p:txBody>
      </p:sp>
      <p:grpSp>
        <p:nvGrpSpPr>
          <p:cNvPr id="19" name="Gruppieren 18"/>
          <p:cNvGrpSpPr/>
          <p:nvPr/>
        </p:nvGrpSpPr>
        <p:grpSpPr>
          <a:xfrm>
            <a:off x="4488695" y="2101113"/>
            <a:ext cx="4694001" cy="4293643"/>
            <a:chOff x="3390713" y="1615405"/>
            <a:chExt cx="4694001" cy="4293643"/>
          </a:xfrm>
        </p:grpSpPr>
        <p:pic>
          <p:nvPicPr>
            <p:cNvPr id="20"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36662" t="56815" r="41861" b="5164"/>
            <a:stretch/>
          </p:blipFill>
          <p:spPr bwMode="auto">
            <a:xfrm>
              <a:off x="4333030" y="1926663"/>
              <a:ext cx="2366846" cy="32921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9"/>
            <p:cNvSpPr txBox="1">
              <a:spLocks noChangeArrowheads="1"/>
            </p:cNvSpPr>
            <p:nvPr/>
          </p:nvSpPr>
          <p:spPr bwMode="auto">
            <a:xfrm>
              <a:off x="4037519" y="1615405"/>
              <a:ext cx="30029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dirty="0">
                  <a:latin typeface="Calibri" panose="020F0502020204030204" pitchFamily="34" charset="0"/>
                </a:rPr>
                <a:t>vertical tune versus time</a:t>
              </a:r>
            </a:p>
          </p:txBody>
        </p:sp>
        <p:sp>
          <p:nvSpPr>
            <p:cNvPr id="22" name="Line 19"/>
            <p:cNvSpPr>
              <a:spLocks noChangeShapeType="1"/>
            </p:cNvSpPr>
            <p:nvPr/>
          </p:nvSpPr>
          <p:spPr bwMode="auto">
            <a:xfrm>
              <a:off x="4376524" y="3043961"/>
              <a:ext cx="2745943" cy="0"/>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23" name="Line 20"/>
            <p:cNvSpPr>
              <a:spLocks noChangeShapeType="1"/>
            </p:cNvSpPr>
            <p:nvPr/>
          </p:nvSpPr>
          <p:spPr bwMode="auto">
            <a:xfrm flipV="1">
              <a:off x="4390080" y="3475935"/>
              <a:ext cx="2650374" cy="9906"/>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24" name="Text Box 21"/>
            <p:cNvSpPr txBox="1">
              <a:spLocks noChangeArrowheads="1"/>
            </p:cNvSpPr>
            <p:nvPr/>
          </p:nvSpPr>
          <p:spPr bwMode="auto">
            <a:xfrm>
              <a:off x="6834435" y="3086551"/>
              <a:ext cx="1250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i="1" dirty="0">
                  <a:latin typeface="Calibri" panose="020F0502020204030204" pitchFamily="34" charset="0"/>
                  <a:ea typeface="Cambria Math" panose="02040503050406030204" pitchFamily="18" charset="0"/>
                  <a:sym typeface="Symbol"/>
                </a:rPr>
                <a:t></a:t>
              </a:r>
              <a:r>
                <a:rPr lang="en-US" altLang="de-DE" sz="1600" b="1" i="1" dirty="0" err="1">
                  <a:latin typeface="Calibri" panose="020F0502020204030204" pitchFamily="34" charset="0"/>
                  <a:ea typeface="Cambria Math" panose="02040503050406030204" pitchFamily="18" charset="0"/>
                  <a:sym typeface="Symbol" pitchFamily="18" charset="2"/>
                </a:rPr>
                <a:t>Q</a:t>
              </a:r>
              <a:r>
                <a:rPr lang="en-US" altLang="de-DE" sz="2000" b="1" i="1" baseline="-25000" dirty="0" err="1">
                  <a:latin typeface="Calibri" panose="020F0502020204030204" pitchFamily="34" charset="0"/>
                  <a:ea typeface="Cambria Math" panose="02040503050406030204" pitchFamily="18" charset="0"/>
                  <a:sym typeface="Symbol" pitchFamily="18" charset="2"/>
                </a:rPr>
                <a:t>y</a:t>
              </a:r>
              <a:r>
                <a:rPr lang="en-US" altLang="de-DE" sz="2000" b="1" i="1" baseline="-25000" dirty="0">
                  <a:latin typeface="Calibri" panose="020F0502020204030204" pitchFamily="34" charset="0"/>
                  <a:ea typeface="Cambria Math" panose="02040503050406030204" pitchFamily="18" charset="0"/>
                  <a:sym typeface="Symbol" pitchFamily="18" charset="2"/>
                </a:rPr>
                <a:t>  </a:t>
              </a:r>
              <a:r>
                <a:rPr lang="en-US" altLang="de-DE" sz="1600" b="1" dirty="0">
                  <a:latin typeface="Calibri" panose="020F0502020204030204" pitchFamily="34" charset="0"/>
                  <a:sym typeface="Symbol" pitchFamily="18" charset="2"/>
                </a:rPr>
                <a:t> 0.02</a:t>
              </a:r>
            </a:p>
          </p:txBody>
        </p:sp>
        <p:sp>
          <p:nvSpPr>
            <p:cNvPr id="25" name="Text Box 16"/>
            <p:cNvSpPr txBox="1">
              <a:spLocks noChangeArrowheads="1"/>
            </p:cNvSpPr>
            <p:nvPr/>
          </p:nvSpPr>
          <p:spPr bwMode="auto">
            <a:xfrm>
              <a:off x="4839560" y="5508937"/>
              <a:ext cx="1455013" cy="40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rPr>
                <a:t>time [</a:t>
              </a:r>
              <a:r>
                <a:rPr lang="en-US" altLang="de-DE" sz="2000" b="1" dirty="0" err="1">
                  <a:latin typeface="Calibri" panose="020F0502020204030204" pitchFamily="34" charset="0"/>
                </a:rPr>
                <a:t>ms</a:t>
              </a:r>
              <a:r>
                <a:rPr lang="en-US" altLang="de-DE" sz="2000" b="1" dirty="0">
                  <a:latin typeface="Calibri" panose="020F0502020204030204" pitchFamily="34" charset="0"/>
                </a:rPr>
                <a:t>]</a:t>
              </a:r>
            </a:p>
          </p:txBody>
        </p:sp>
        <p:sp>
          <p:nvSpPr>
            <p:cNvPr id="26" name="Text Box 16"/>
            <p:cNvSpPr txBox="1">
              <a:spLocks noChangeArrowheads="1"/>
            </p:cNvSpPr>
            <p:nvPr/>
          </p:nvSpPr>
          <p:spPr bwMode="auto">
            <a:xfrm rot="16200000">
              <a:off x="2202625" y="3449377"/>
              <a:ext cx="27762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rPr>
                <a:t>vert. fractional tune </a:t>
              </a:r>
              <a:r>
                <a:rPr lang="en-US" altLang="de-DE" sz="2000" b="1" i="1" dirty="0" err="1">
                  <a:latin typeface="Calibri" panose="020F0502020204030204" pitchFamily="34" charset="0"/>
                </a:rPr>
                <a:t>q</a:t>
              </a:r>
              <a:r>
                <a:rPr lang="en-US" altLang="de-DE" sz="2000" b="1" i="1" baseline="-25000" dirty="0" err="1">
                  <a:latin typeface="Calibri" panose="020F0502020204030204" pitchFamily="34" charset="0"/>
                </a:rPr>
                <a:t>y</a:t>
              </a:r>
              <a:endParaRPr lang="en-US" altLang="de-DE" sz="2000" b="1" i="1" dirty="0">
                <a:latin typeface="Calibri" panose="020F0502020204030204" pitchFamily="34" charset="0"/>
              </a:endParaRPr>
            </a:p>
          </p:txBody>
        </p:sp>
        <p:sp>
          <p:nvSpPr>
            <p:cNvPr id="27" name="Text Box 16"/>
            <p:cNvSpPr txBox="1">
              <a:spLocks noChangeArrowheads="1"/>
            </p:cNvSpPr>
            <p:nvPr/>
          </p:nvSpPr>
          <p:spPr bwMode="auto">
            <a:xfrm>
              <a:off x="6414541"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750</a:t>
              </a:r>
            </a:p>
          </p:txBody>
        </p:sp>
        <p:cxnSp>
          <p:nvCxnSpPr>
            <p:cNvPr id="28" name="Gerade Verbindung 27"/>
            <p:cNvCxnSpPr/>
            <p:nvPr/>
          </p:nvCxnSpPr>
          <p:spPr bwMode="auto">
            <a:xfrm>
              <a:off x="4216984" y="4663184"/>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4213911" y="3770555"/>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4232003" y="2871228"/>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4922157"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6198770" y="5204332"/>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5572900"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6677811" y="5212251"/>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 Box 16"/>
            <p:cNvSpPr txBox="1">
              <a:spLocks noChangeArrowheads="1"/>
            </p:cNvSpPr>
            <p:nvPr/>
          </p:nvSpPr>
          <p:spPr bwMode="auto">
            <a:xfrm>
              <a:off x="5950972"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600</a:t>
              </a:r>
            </a:p>
          </p:txBody>
        </p:sp>
        <p:sp>
          <p:nvSpPr>
            <p:cNvPr id="36" name="Text Box 16"/>
            <p:cNvSpPr txBox="1">
              <a:spLocks noChangeArrowheads="1"/>
            </p:cNvSpPr>
            <p:nvPr/>
          </p:nvSpPr>
          <p:spPr bwMode="auto">
            <a:xfrm>
              <a:off x="5331797" y="5251061"/>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400</a:t>
              </a:r>
            </a:p>
          </p:txBody>
        </p:sp>
        <p:sp>
          <p:nvSpPr>
            <p:cNvPr id="37" name="Text Box 16"/>
            <p:cNvSpPr txBox="1">
              <a:spLocks noChangeArrowheads="1"/>
            </p:cNvSpPr>
            <p:nvPr/>
          </p:nvSpPr>
          <p:spPr bwMode="auto">
            <a:xfrm>
              <a:off x="4078323" y="5262437"/>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0</a:t>
              </a:r>
            </a:p>
          </p:txBody>
        </p:sp>
        <p:sp>
          <p:nvSpPr>
            <p:cNvPr id="38" name="Text Box 16"/>
            <p:cNvSpPr txBox="1">
              <a:spLocks noChangeArrowheads="1"/>
            </p:cNvSpPr>
            <p:nvPr/>
          </p:nvSpPr>
          <p:spPr bwMode="auto">
            <a:xfrm>
              <a:off x="4680010" y="5260502"/>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200</a:t>
              </a:r>
            </a:p>
          </p:txBody>
        </p:sp>
        <p:sp>
          <p:nvSpPr>
            <p:cNvPr id="39" name="Text Box 16"/>
            <p:cNvSpPr txBox="1">
              <a:spLocks noChangeArrowheads="1"/>
            </p:cNvSpPr>
            <p:nvPr/>
          </p:nvSpPr>
          <p:spPr bwMode="auto">
            <a:xfrm>
              <a:off x="3734422" y="447070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rPr>
                <a:t>0.2</a:t>
              </a:r>
            </a:p>
          </p:txBody>
        </p:sp>
        <p:sp>
          <p:nvSpPr>
            <p:cNvPr id="40" name="Text Box 16"/>
            <p:cNvSpPr txBox="1">
              <a:spLocks noChangeArrowheads="1"/>
            </p:cNvSpPr>
            <p:nvPr/>
          </p:nvSpPr>
          <p:spPr bwMode="auto">
            <a:xfrm>
              <a:off x="3650776" y="3592679"/>
              <a:ext cx="6199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rPr>
                <a:t>0.25</a:t>
              </a:r>
            </a:p>
          </p:txBody>
        </p:sp>
        <p:sp>
          <p:nvSpPr>
            <p:cNvPr id="41" name="Text Box 16"/>
            <p:cNvSpPr txBox="1">
              <a:spLocks noChangeArrowheads="1"/>
            </p:cNvSpPr>
            <p:nvPr/>
          </p:nvSpPr>
          <p:spPr bwMode="auto">
            <a:xfrm>
              <a:off x="3739625" y="270066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rPr>
                <a:t>0.3</a:t>
              </a:r>
            </a:p>
          </p:txBody>
        </p:sp>
        <p:cxnSp>
          <p:nvCxnSpPr>
            <p:cNvPr id="42" name="Gerade Verbindung 41"/>
            <p:cNvCxnSpPr/>
            <p:nvPr/>
          </p:nvCxnSpPr>
          <p:spPr bwMode="auto">
            <a:xfrm>
              <a:off x="4346449" y="5225135"/>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Line 19"/>
            <p:cNvSpPr>
              <a:spLocks noChangeShapeType="1"/>
            </p:cNvSpPr>
            <p:nvPr/>
          </p:nvSpPr>
          <p:spPr bwMode="auto">
            <a:xfrm flipV="1">
              <a:off x="4423443" y="2591663"/>
              <a:ext cx="2699024" cy="11574"/>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44" name="Line 19"/>
            <p:cNvSpPr>
              <a:spLocks noChangeShapeType="1"/>
            </p:cNvSpPr>
            <p:nvPr/>
          </p:nvSpPr>
          <p:spPr bwMode="auto">
            <a:xfrm flipV="1">
              <a:off x="4376524" y="4137461"/>
              <a:ext cx="2817951" cy="26373"/>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cxnSp>
          <p:nvCxnSpPr>
            <p:cNvPr id="45" name="Gerade Verbindung mit Pfeil 44"/>
            <p:cNvCxnSpPr/>
            <p:nvPr/>
          </p:nvCxnSpPr>
          <p:spPr bwMode="auto">
            <a:xfrm flipV="1">
              <a:off x="6906443" y="3043961"/>
              <a:ext cx="0" cy="441880"/>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 Box 21"/>
            <p:cNvSpPr txBox="1">
              <a:spLocks noChangeArrowheads="1"/>
            </p:cNvSpPr>
            <p:nvPr/>
          </p:nvSpPr>
          <p:spPr bwMode="auto">
            <a:xfrm>
              <a:off x="6775776" y="3410617"/>
              <a:ext cx="12369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spcBef>
                  <a:spcPct val="50000"/>
                </a:spcBef>
              </a:pPr>
              <a:r>
                <a:rPr lang="en-US" altLang="de-DE" sz="1600" b="1" dirty="0">
                  <a:latin typeface="Calibri" panose="020F0502020204030204" pitchFamily="34" charset="0"/>
                  <a:ea typeface="Cambria Math" panose="02040503050406030204" pitchFamily="18" charset="0"/>
                  <a:sym typeface="Symbol"/>
                </a:rPr>
                <a:t>excitation</a:t>
              </a:r>
            </a:p>
            <a:p>
              <a:pPr algn="l">
                <a:spcBef>
                  <a:spcPts val="0"/>
                </a:spcBef>
              </a:pPr>
              <a:r>
                <a:rPr lang="en-US" altLang="de-DE" sz="1600" b="1" dirty="0">
                  <a:latin typeface="Calibri" panose="020F0502020204030204" pitchFamily="34" charset="0"/>
                  <a:ea typeface="Cambria Math" panose="02040503050406030204" pitchFamily="18" charset="0"/>
                  <a:sym typeface="Symbol"/>
                </a:rPr>
                <a:t>noise band</a:t>
              </a:r>
            </a:p>
            <a:p>
              <a:pPr algn="l">
                <a:spcBef>
                  <a:spcPts val="0"/>
                </a:spcBef>
              </a:pPr>
              <a:r>
                <a:rPr lang="en-US" altLang="de-DE" sz="1600" b="1" i="1" dirty="0">
                  <a:latin typeface="Calibri" panose="020F0502020204030204" pitchFamily="34" charset="0"/>
                  <a:ea typeface="Cambria Math" panose="02040503050406030204" pitchFamily="18" charset="0"/>
                  <a:sym typeface="Symbol"/>
                </a:rPr>
                <a:t></a:t>
              </a:r>
              <a:r>
                <a:rPr lang="en-US" altLang="de-DE" sz="1600" b="1" i="1" dirty="0">
                  <a:latin typeface="Calibri" panose="020F0502020204030204" pitchFamily="34" charset="0"/>
                  <a:ea typeface="Cambria Math" panose="02040503050406030204" pitchFamily="18" charset="0"/>
                  <a:sym typeface="Symbol" pitchFamily="18" charset="2"/>
                </a:rPr>
                <a:t>Q</a:t>
              </a:r>
              <a:r>
                <a:rPr lang="en-US" altLang="de-DE" sz="2000" b="1" i="1" baseline="-25000" dirty="0">
                  <a:latin typeface="Calibri" panose="020F0502020204030204" pitchFamily="34" charset="0"/>
                  <a:ea typeface="Cambria Math" panose="02040503050406030204" pitchFamily="18" charset="0"/>
                  <a:sym typeface="Symbol" pitchFamily="18" charset="2"/>
                </a:rPr>
                <a:t>  </a:t>
              </a:r>
              <a:r>
                <a:rPr lang="en-US" altLang="de-DE" sz="1600" b="1" dirty="0">
                  <a:latin typeface="Calibri" panose="020F0502020204030204" pitchFamily="34" charset="0"/>
                  <a:sym typeface="Symbol" pitchFamily="18" charset="2"/>
                </a:rPr>
                <a:t> 0.05</a:t>
              </a:r>
            </a:p>
          </p:txBody>
        </p:sp>
        <p:cxnSp>
          <p:nvCxnSpPr>
            <p:cNvPr id="47" name="Gerade Verbindung mit Pfeil 46"/>
            <p:cNvCxnSpPr/>
            <p:nvPr/>
          </p:nvCxnSpPr>
          <p:spPr bwMode="auto">
            <a:xfrm flipH="1" flipV="1">
              <a:off x="6762427" y="2591663"/>
              <a:ext cx="1" cy="1545798"/>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Gruppieren 47"/>
          <p:cNvGrpSpPr/>
          <p:nvPr/>
        </p:nvGrpSpPr>
        <p:grpSpPr>
          <a:xfrm>
            <a:off x="1031631" y="3008017"/>
            <a:ext cx="3116136" cy="2165215"/>
            <a:chOff x="2492733" y="2178912"/>
            <a:chExt cx="2529049" cy="1757286"/>
          </a:xfrm>
        </p:grpSpPr>
        <p:pic>
          <p:nvPicPr>
            <p:cNvPr id="49"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53849" t="33525" r="1303" b="52274"/>
            <a:stretch/>
          </p:blipFill>
          <p:spPr bwMode="auto">
            <a:xfrm>
              <a:off x="2788051" y="2457244"/>
              <a:ext cx="2233731" cy="1151162"/>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3"/>
            <p:cNvSpPr txBox="1">
              <a:spLocks noChangeArrowheads="1"/>
            </p:cNvSpPr>
            <p:nvPr/>
          </p:nvSpPr>
          <p:spPr bwMode="auto">
            <a:xfrm>
              <a:off x="2647772" y="2178912"/>
              <a:ext cx="2367668" cy="262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500" b="1" dirty="0">
                  <a:latin typeface="Calibri" panose="020F0502020204030204" pitchFamily="34" charset="0"/>
                </a:rPr>
                <a:t>vertical tune at fixed time </a:t>
              </a:r>
              <a:r>
                <a:rPr lang="en-US" altLang="de-DE" sz="1500" b="1" dirty="0">
                  <a:latin typeface="Calibri" panose="020F0502020204030204" pitchFamily="34" charset="0"/>
                  <a:sym typeface="Symbol"/>
                </a:rPr>
                <a:t> 15ms</a:t>
              </a:r>
              <a:endParaRPr lang="en-US" altLang="de-DE" sz="1500" b="1" dirty="0">
                <a:latin typeface="Calibri" panose="020F0502020204030204" pitchFamily="34" charset="0"/>
              </a:endParaRPr>
            </a:p>
          </p:txBody>
        </p:sp>
        <p:sp>
          <p:nvSpPr>
            <p:cNvPr id="51" name="Text Box 16"/>
            <p:cNvSpPr txBox="1">
              <a:spLocks noChangeArrowheads="1"/>
            </p:cNvSpPr>
            <p:nvPr/>
          </p:nvSpPr>
          <p:spPr bwMode="auto">
            <a:xfrm>
              <a:off x="2857582" y="3686407"/>
              <a:ext cx="1906300"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a:latin typeface="Calibri" panose="020F0502020204030204" pitchFamily="34" charset="0"/>
                </a:rPr>
                <a:t>vertical fractional tune </a:t>
              </a:r>
              <a:r>
                <a:rPr lang="en-US" altLang="de-DE" sz="1400" b="1" i="1" dirty="0" err="1">
                  <a:latin typeface="Calibri" panose="020F0502020204030204" pitchFamily="34" charset="0"/>
                </a:rPr>
                <a:t>q</a:t>
              </a:r>
              <a:r>
                <a:rPr lang="en-US" altLang="de-DE" sz="1400" b="1" i="1" baseline="-25000" dirty="0" err="1">
                  <a:latin typeface="Calibri" panose="020F0502020204030204" pitchFamily="34" charset="0"/>
                </a:rPr>
                <a:t>y</a:t>
              </a:r>
              <a:r>
                <a:rPr lang="en-US" altLang="de-DE" sz="1400" b="1" dirty="0">
                  <a:latin typeface="Calibri" panose="020F0502020204030204" pitchFamily="34" charset="0"/>
                </a:rPr>
                <a:t>  </a:t>
              </a:r>
            </a:p>
          </p:txBody>
        </p:sp>
        <p:sp>
          <p:nvSpPr>
            <p:cNvPr id="52" name="Text Box 16"/>
            <p:cNvSpPr txBox="1">
              <a:spLocks noChangeArrowheads="1"/>
            </p:cNvSpPr>
            <p:nvPr/>
          </p:nvSpPr>
          <p:spPr bwMode="auto">
            <a:xfrm>
              <a:off x="2635961" y="3536142"/>
              <a:ext cx="447733" cy="23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0.2</a:t>
              </a:r>
            </a:p>
          </p:txBody>
        </p:sp>
        <p:sp>
          <p:nvSpPr>
            <p:cNvPr id="53" name="Text Box 16"/>
            <p:cNvSpPr txBox="1">
              <a:spLocks noChangeArrowheads="1"/>
            </p:cNvSpPr>
            <p:nvPr/>
          </p:nvSpPr>
          <p:spPr bwMode="auto">
            <a:xfrm>
              <a:off x="3259653" y="3541880"/>
              <a:ext cx="429753"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0.25</a:t>
              </a:r>
            </a:p>
          </p:txBody>
        </p:sp>
        <p:sp>
          <p:nvSpPr>
            <p:cNvPr id="54" name="Text Box 16"/>
            <p:cNvSpPr txBox="1">
              <a:spLocks noChangeArrowheads="1"/>
            </p:cNvSpPr>
            <p:nvPr/>
          </p:nvSpPr>
          <p:spPr bwMode="auto">
            <a:xfrm>
              <a:off x="4469514" y="3527130"/>
              <a:ext cx="496611"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0.35</a:t>
              </a:r>
            </a:p>
          </p:txBody>
        </p:sp>
        <p:sp>
          <p:nvSpPr>
            <p:cNvPr id="55" name="Text Box 16"/>
            <p:cNvSpPr txBox="1">
              <a:spLocks noChangeArrowheads="1"/>
            </p:cNvSpPr>
            <p:nvPr/>
          </p:nvSpPr>
          <p:spPr bwMode="auto">
            <a:xfrm>
              <a:off x="3931047" y="3521622"/>
              <a:ext cx="353645"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rPr>
                <a:t>0.3</a:t>
              </a:r>
            </a:p>
          </p:txBody>
        </p:sp>
        <p:sp>
          <p:nvSpPr>
            <p:cNvPr id="56" name="Text Box 16"/>
            <p:cNvSpPr txBox="1">
              <a:spLocks noChangeArrowheads="1"/>
            </p:cNvSpPr>
            <p:nvPr/>
          </p:nvSpPr>
          <p:spPr bwMode="auto">
            <a:xfrm rot="16200000">
              <a:off x="1989649" y="2904163"/>
              <a:ext cx="1255959"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a:latin typeface="Calibri" panose="020F0502020204030204" pitchFamily="34" charset="0"/>
                </a:rPr>
                <a:t>amplitude [</a:t>
              </a:r>
              <a:r>
                <a:rPr lang="en-US" altLang="de-DE" sz="1400" b="1" dirty="0" err="1">
                  <a:latin typeface="Calibri" panose="020F0502020204030204" pitchFamily="34" charset="0"/>
                </a:rPr>
                <a:t>a.u</a:t>
              </a:r>
              <a:r>
                <a:rPr lang="en-US" altLang="de-DE" sz="1400" b="1" dirty="0">
                  <a:latin typeface="Calibri" panose="020F0502020204030204" pitchFamily="34" charset="0"/>
                </a:rPr>
                <a:t>.]</a:t>
              </a:r>
            </a:p>
          </p:txBody>
        </p:sp>
      </p:grpSp>
      <p:sp>
        <p:nvSpPr>
          <p:cNvPr id="57" name="Rectangle 15"/>
          <p:cNvSpPr>
            <a:spLocks noChangeArrowheads="1"/>
          </p:cNvSpPr>
          <p:nvPr/>
        </p:nvSpPr>
        <p:spPr bwMode="auto">
          <a:xfrm>
            <a:off x="125959" y="6279485"/>
            <a:ext cx="2628446" cy="307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a:latin typeface="Calibri" panose="020F0502020204030204" pitchFamily="34" charset="0"/>
              </a:rPr>
              <a:t>U. Rauch et al., DIPAC 2009  </a:t>
            </a:r>
          </a:p>
        </p:txBody>
      </p:sp>
      <p:sp>
        <p:nvSpPr>
          <p:cNvPr id="58" name="Textfeld 57">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4"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4"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69729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4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9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5068" name="Rectangle 7"/>
              <p:cNvSpPr>
                <a:spLocks noChangeArrowheads="1"/>
              </p:cNvSpPr>
              <p:nvPr/>
            </p:nvSpPr>
            <p:spPr bwMode="auto">
              <a:xfrm>
                <a:off x="200025" y="904020"/>
                <a:ext cx="8124825" cy="2655214"/>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dirty="0">
                    <a:solidFill>
                      <a:srgbClr val="0000CC"/>
                    </a:solidFill>
                    <a:latin typeface="Calibri" panose="020F0502020204030204" pitchFamily="34" charset="0"/>
                  </a:rPr>
                  <a:t>Chromaticity ξ:</a:t>
                </a:r>
                <a:r>
                  <a:rPr lang="en-US" altLang="de-DE" sz="2000" dirty="0">
                    <a:latin typeface="Calibri" panose="020F0502020204030204" pitchFamily="34" charset="0"/>
                  </a:rPr>
                  <a:t> Change of tune for off-momentum particle</a:t>
                </a:r>
              </a:p>
              <a:p>
                <a:pPr algn="l">
                  <a:spcBef>
                    <a:spcPts val="1000"/>
                  </a:spcBef>
                </a:pPr>
                <a:r>
                  <a:rPr lang="en-US" altLang="de-DE" sz="2000" dirty="0">
                    <a:latin typeface="Calibri" panose="020F0502020204030204" pitchFamily="34" charset="0"/>
                    <a:cs typeface="Times New Roman" panose="02020603050405020304" pitchFamily="18" charset="0"/>
                  </a:rPr>
                  <a:t>Two step measurement procedure:</a:t>
                </a:r>
              </a:p>
              <a:p>
                <a:pPr algn="l">
                  <a:spcBef>
                    <a:spcPts val="1000"/>
                  </a:spcBef>
                </a:pPr>
                <a:r>
                  <a:rPr lang="en-US" altLang="de-DE" sz="2000" dirty="0">
                    <a:latin typeface="Calibri" panose="020F0502020204030204" pitchFamily="34" charset="0"/>
                    <a:cs typeface="Times New Roman" panose="02020603050405020304" pitchFamily="18" charset="0"/>
                  </a:rPr>
                  <a:t>1. Change of momentum</a:t>
                </a:r>
                <a:r>
                  <a:rPr lang="en-US" altLang="de-DE" sz="2000" b="1" i="1" dirty="0">
                    <a:latin typeface="Calibri" panose="020F0502020204030204" pitchFamily="34" charset="0"/>
                    <a:cs typeface="Times New Roman" panose="02020603050405020304" pitchFamily="18" charset="0"/>
                  </a:rPr>
                  <a:t> p</a:t>
                </a:r>
                <a:r>
                  <a:rPr lang="en-US" altLang="de-DE" sz="2000" dirty="0">
                    <a:latin typeface="Calibri" panose="020F0502020204030204" pitchFamily="34" charset="0"/>
                    <a:cs typeface="Times New Roman" panose="02020603050405020304" pitchFamily="18" charset="0"/>
                  </a:rPr>
                  <a:t> by detuned </a:t>
                </a:r>
                <a:r>
                  <a:rPr lang="en-US" altLang="de-DE" sz="2000" dirty="0" err="1">
                    <a:latin typeface="Calibri" panose="020F0502020204030204" pitchFamily="34" charset="0"/>
                    <a:cs typeface="Times New Roman" panose="02020603050405020304" pitchFamily="18" charset="0"/>
                  </a:rPr>
                  <a:t>rf</a:t>
                </a:r>
                <a:r>
                  <a:rPr lang="en-US" altLang="de-DE" sz="2000" dirty="0">
                    <a:latin typeface="Calibri" panose="020F0502020204030204" pitchFamily="34" charset="0"/>
                    <a:cs typeface="Times New Roman" panose="02020603050405020304" pitchFamily="18" charset="0"/>
                  </a:rPr>
                  <a:t>-frequency   </a:t>
                </a:r>
                <a14:m>
                  <m:oMath xmlns:m="http://schemas.openxmlformats.org/officeDocument/2006/math">
                    <m:box>
                      <m:boxPr>
                        <m:ctrlPr>
                          <a:rPr lang="en-US" altLang="de-DE" sz="2800" i="1">
                            <a:latin typeface="Cambria Math" panose="02040503050406030204" pitchFamily="18" charset="0"/>
                          </a:rPr>
                        </m:ctrlPr>
                      </m:boxPr>
                      <m:e>
                        <m:argPr>
                          <m:argSz m:val="-1"/>
                        </m:argPr>
                        <m:f>
                          <m:fPr>
                            <m:ctrlPr>
                              <a:rPr lang="en-US" altLang="de-DE" sz="2800" i="1">
                                <a:latin typeface="Cambria Math" panose="02040503050406030204" pitchFamily="18" charset="0"/>
                              </a:rPr>
                            </m:ctrlPr>
                          </m:fPr>
                          <m:num>
                            <m:r>
                              <a:rPr lang="en-US" altLang="de-DE" sz="2800" i="1">
                                <a:latin typeface="Cambria Math"/>
                                <a:ea typeface="Cambria Math"/>
                              </a:rPr>
                              <m:t>∆</m:t>
                            </m:r>
                            <m:r>
                              <a:rPr lang="de-DE" altLang="de-DE" sz="2800" i="1">
                                <a:latin typeface="Cambria Math"/>
                                <a:ea typeface="Cambria Math"/>
                              </a:rPr>
                              <m:t>𝑝</m:t>
                            </m:r>
                          </m:num>
                          <m:den>
                            <m:r>
                              <a:rPr lang="de-DE" altLang="de-DE" sz="2800" i="1">
                                <a:latin typeface="Cambria Math"/>
                              </a:rPr>
                              <m:t>𝑝</m:t>
                            </m:r>
                          </m:den>
                        </m:f>
                      </m:e>
                    </m:box>
                    <m:r>
                      <a:rPr lang="de-DE" altLang="de-DE" sz="2800" i="1">
                        <a:latin typeface="Cambria Math"/>
                      </a:rPr>
                      <m:t>=</m:t>
                    </m:r>
                    <m:sSup>
                      <m:sSupPr>
                        <m:ctrlPr>
                          <a:rPr lang="de-DE" altLang="de-DE" sz="2800" i="1">
                            <a:latin typeface="Cambria Math" panose="02040503050406030204" pitchFamily="18" charset="0"/>
                          </a:rPr>
                        </m:ctrlPr>
                      </m:sSupPr>
                      <m:e>
                        <m:r>
                          <a:rPr lang="de-DE" altLang="de-DE" sz="2800" i="1">
                            <a:latin typeface="Cambria Math"/>
                            <a:ea typeface="Cambria Math"/>
                          </a:rPr>
                          <m:t>𝜂</m:t>
                        </m:r>
                      </m:e>
                      <m:sup>
                        <m:r>
                          <a:rPr lang="de-DE" altLang="de-DE" sz="2800" i="1">
                            <a:latin typeface="Cambria Math"/>
                          </a:rPr>
                          <m:t>−1</m:t>
                        </m:r>
                      </m:sup>
                    </m:sSup>
                    <m:r>
                      <a:rPr lang="de-DE" altLang="de-DE" sz="2800" i="1">
                        <a:latin typeface="Cambria Math"/>
                        <a:ea typeface="Cambria Math"/>
                      </a:rPr>
                      <m:t>∙</m:t>
                    </m:r>
                    <m:box>
                      <m:boxPr>
                        <m:ctrlPr>
                          <a:rPr lang="de-DE" altLang="de-DE" sz="2800" i="1">
                            <a:latin typeface="Cambria Math" panose="02040503050406030204" pitchFamily="18" charset="0"/>
                            <a:ea typeface="Cambria Math"/>
                          </a:rPr>
                        </m:ctrlPr>
                      </m:boxPr>
                      <m:e>
                        <m:argPr>
                          <m:argSz m:val="-1"/>
                        </m:argPr>
                        <m:f>
                          <m:fPr>
                            <m:ctrlPr>
                              <a:rPr lang="de-DE" altLang="de-DE" sz="2800" i="1">
                                <a:latin typeface="Cambria Math" panose="02040503050406030204" pitchFamily="18" charset="0"/>
                                <a:ea typeface="Cambria Math"/>
                              </a:rPr>
                            </m:ctrlPr>
                          </m:fPr>
                          <m:num>
                            <m:r>
                              <a:rPr lang="de-DE" altLang="de-DE" sz="2800" i="1">
                                <a:latin typeface="Cambria Math"/>
                                <a:ea typeface="Cambria Math"/>
                              </a:rPr>
                              <m:t>∆</m:t>
                            </m:r>
                            <m:sSub>
                              <m:sSubPr>
                                <m:ctrlPr>
                                  <a:rPr lang="de-DE" altLang="de-DE" sz="2800" i="1">
                                    <a:latin typeface="Cambria Math" panose="02040503050406030204" pitchFamily="18" charset="0"/>
                                    <a:ea typeface="Cambria Math"/>
                                  </a:rPr>
                                </m:ctrlPr>
                              </m:sSubPr>
                              <m:e>
                                <m:r>
                                  <a:rPr lang="de-DE" altLang="de-DE" sz="2800" i="1">
                                    <a:latin typeface="Cambria Math"/>
                                    <a:ea typeface="Cambria Math"/>
                                  </a:rPr>
                                  <m:t>𝑓</m:t>
                                </m:r>
                              </m:e>
                              <m:sub>
                                <m:r>
                                  <a:rPr lang="de-DE" altLang="de-DE" sz="2800" i="1">
                                    <a:latin typeface="Cambria Math"/>
                                    <a:ea typeface="Cambria Math"/>
                                  </a:rPr>
                                  <m:t>𝑎𝑐𝑐</m:t>
                                </m:r>
                              </m:sub>
                            </m:sSub>
                          </m:num>
                          <m:den>
                            <m:r>
                              <a:rPr lang="de-DE" altLang="de-DE" sz="2800" i="1">
                                <a:latin typeface="Cambria Math"/>
                                <a:ea typeface="Cambria Math"/>
                              </a:rPr>
                              <m:t>  </m:t>
                            </m:r>
                            <m:sSub>
                              <m:sSubPr>
                                <m:ctrlPr>
                                  <a:rPr lang="de-DE" altLang="de-DE" sz="2800" i="1">
                                    <a:latin typeface="Cambria Math" panose="02040503050406030204" pitchFamily="18" charset="0"/>
                                    <a:ea typeface="Cambria Math"/>
                                  </a:rPr>
                                </m:ctrlPr>
                              </m:sSubPr>
                              <m:e>
                                <m:r>
                                  <a:rPr lang="de-DE" altLang="de-DE" sz="2800" i="1">
                                    <a:latin typeface="Cambria Math"/>
                                    <a:ea typeface="Cambria Math"/>
                                  </a:rPr>
                                  <m:t>𝑓</m:t>
                                </m:r>
                              </m:e>
                              <m:sub>
                                <m:r>
                                  <a:rPr lang="de-DE" altLang="de-DE" sz="2800" i="1">
                                    <a:latin typeface="Cambria Math"/>
                                    <a:ea typeface="Cambria Math"/>
                                  </a:rPr>
                                  <m:t>𝑎𝑐𝑐</m:t>
                                </m:r>
                              </m:sub>
                            </m:sSub>
                            <m:r>
                              <a:rPr lang="de-DE" altLang="de-DE" sz="2800" i="1">
                                <a:latin typeface="Cambria Math"/>
                                <a:ea typeface="Cambria Math"/>
                              </a:rPr>
                              <m:t> </m:t>
                            </m:r>
                          </m:den>
                        </m:f>
                      </m:e>
                    </m:box>
                    <m:r>
                      <a:rPr lang="de-DE" altLang="de-DE" sz="2800" i="1">
                        <a:latin typeface="Cambria Math"/>
                      </a:rPr>
                      <m:t> </m:t>
                    </m:r>
                  </m:oMath>
                </a14:m>
                <a:r>
                  <a:rPr lang="en-US" altLang="de-DE" sz="2800" dirty="0">
                    <a:latin typeface="Calibri" panose="020F0502020204030204" pitchFamily="34" charset="0"/>
                    <a:cs typeface="Times New Roman" panose="02020603050405020304" pitchFamily="18" charset="0"/>
                  </a:rPr>
                  <a:t> </a:t>
                </a:r>
              </a:p>
              <a:p>
                <a:pPr algn="l">
                  <a:spcBef>
                    <a:spcPts val="600"/>
                  </a:spcBef>
                </a:pPr>
                <a:r>
                  <a:rPr lang="en-US" altLang="de-DE" sz="2000" dirty="0">
                    <a:latin typeface="Calibri" panose="020F0502020204030204" pitchFamily="34" charset="0"/>
                  </a:rPr>
                  <a:t>2. Excitation of coherent </a:t>
                </a:r>
                <a:r>
                  <a:rPr lang="en-US" altLang="de-DE" sz="2000" dirty="0" err="1">
                    <a:latin typeface="Calibri" panose="020F0502020204030204" pitchFamily="34" charset="0"/>
                  </a:rPr>
                  <a:t>betatron</a:t>
                </a:r>
                <a:r>
                  <a:rPr lang="en-US" altLang="de-DE" sz="2000" dirty="0">
                    <a:latin typeface="Calibri" panose="020F0502020204030204" pitchFamily="34" charset="0"/>
                  </a:rPr>
                  <a:t> oscillations</a:t>
                </a:r>
              </a:p>
              <a:p>
                <a:pPr algn="l">
                  <a:spcBef>
                    <a:spcPts val="600"/>
                  </a:spcBef>
                </a:pPr>
                <a:r>
                  <a:rPr lang="en-US" altLang="de-DE" sz="2000" dirty="0">
                    <a:latin typeface="Calibri" panose="020F0502020204030204" pitchFamily="34" charset="0"/>
                  </a:rPr>
                  <a:t>    and  tune measurement</a:t>
                </a:r>
              </a:p>
              <a:p>
                <a:pPr algn="l">
                  <a:spcBef>
                    <a:spcPts val="600"/>
                  </a:spcBef>
                </a:pPr>
                <a:r>
                  <a:rPr lang="en-US" altLang="de-DE" sz="2000" dirty="0">
                    <a:latin typeface="Calibri" panose="020F0502020204030204" pitchFamily="34" charset="0"/>
                  </a:rPr>
                  <a:t>(kick-method, BTF, noise excitation):</a:t>
                </a:r>
              </a:p>
            </p:txBody>
          </p:sp>
        </mc:Choice>
        <mc:Fallback xmlns="">
          <p:sp>
            <p:nvSpPr>
              <p:cNvPr id="45068" name="Rectangle 7"/>
              <p:cNvSpPr>
                <a:spLocks noRot="1" noChangeAspect="1" noMove="1" noResize="1" noEditPoints="1" noAdjustHandles="1" noChangeArrowheads="1" noChangeShapeType="1" noTextEdit="1"/>
              </p:cNvSpPr>
              <p:nvPr/>
            </p:nvSpPr>
            <p:spPr bwMode="auto">
              <a:xfrm>
                <a:off x="200025" y="904020"/>
                <a:ext cx="8124825" cy="2655214"/>
              </a:xfrm>
              <a:prstGeom prst="rect">
                <a:avLst/>
              </a:prstGeom>
              <a:blipFill rotWithShape="1">
                <a:blip r:embed="rId3"/>
                <a:stretch>
                  <a:fillRect l="-825" t="-1147" b="-298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505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Chromaticity Measurement from Closed Orbit Data </a:t>
            </a:r>
          </a:p>
        </p:txBody>
      </p:sp>
      <p:graphicFrame>
        <p:nvGraphicFramePr>
          <p:cNvPr id="45064" name="Object 8"/>
          <p:cNvGraphicFramePr>
            <a:graphicFrameLocks noChangeAspect="1"/>
          </p:cNvGraphicFramePr>
          <p:nvPr>
            <p:extLst>
              <p:ext uri="{D42A27DB-BD31-4B8C-83A1-F6EECF244321}">
                <p14:modId xmlns:p14="http://schemas.microsoft.com/office/powerpoint/2010/main" val="1287653989"/>
              </p:ext>
            </p:extLst>
          </p:nvPr>
        </p:nvGraphicFramePr>
        <p:xfrm>
          <a:off x="6459411" y="768288"/>
          <a:ext cx="1350962" cy="708025"/>
        </p:xfrm>
        <a:graphic>
          <a:graphicData uri="http://schemas.openxmlformats.org/presentationml/2006/ole">
            <mc:AlternateContent xmlns:mc="http://schemas.openxmlformats.org/markup-compatibility/2006">
              <mc:Choice xmlns:v="urn:schemas-microsoft-com:vml" Requires="v">
                <p:oleObj spid="_x0000_s30955" name="Equation" r:id="rId4" imgW="800100" imgH="419100" progId="Equation.3">
                  <p:embed/>
                </p:oleObj>
              </mc:Choice>
              <mc:Fallback>
                <p:oleObj name="Equation" r:id="rId4" imgW="8001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9411" y="768288"/>
                        <a:ext cx="1350962"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5" name="Rectangle 9"/>
          <p:cNvSpPr>
            <a:spLocks noChangeArrowheads="1"/>
          </p:cNvSpPr>
          <p:nvPr/>
        </p:nvSpPr>
        <p:spPr bwMode="auto">
          <a:xfrm>
            <a:off x="200025" y="3773447"/>
            <a:ext cx="45720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rPr>
              <a:t>Plot of </a:t>
            </a:r>
            <a:r>
              <a:rPr lang="el-GR" altLang="de-DE" sz="2000" i="1" dirty="0">
                <a:latin typeface="Calibri" panose="020F0502020204030204" pitchFamily="34" charset="0"/>
                <a:cs typeface="Times New Roman" pitchFamily="18" charset="0"/>
              </a:rPr>
              <a:t>Δ</a:t>
            </a:r>
            <a:r>
              <a:rPr lang="en-US" altLang="de-DE" sz="2000" b="1" i="1" dirty="0">
                <a:latin typeface="Calibri" panose="020F0502020204030204" pitchFamily="34" charset="0"/>
              </a:rPr>
              <a:t>Q/Q</a:t>
            </a:r>
            <a:r>
              <a:rPr lang="en-US" altLang="de-DE" sz="2000" dirty="0">
                <a:latin typeface="Calibri" panose="020F0502020204030204" pitchFamily="34" charset="0"/>
              </a:rPr>
              <a:t> as a function of </a:t>
            </a:r>
            <a:r>
              <a:rPr lang="el-GR" altLang="de-DE" sz="2000" b="1" i="1" dirty="0">
                <a:latin typeface="Calibri" panose="020F0502020204030204" pitchFamily="34" charset="0"/>
                <a:cs typeface="Times New Roman" pitchFamily="18" charset="0"/>
              </a:rPr>
              <a:t>Δ</a:t>
            </a:r>
            <a:r>
              <a:rPr lang="en-US" altLang="de-DE" sz="2000" b="1" i="1" dirty="0">
                <a:latin typeface="Calibri" panose="020F0502020204030204" pitchFamily="34" charset="0"/>
              </a:rPr>
              <a:t>p/p</a:t>
            </a:r>
          </a:p>
          <a:p>
            <a:pPr algn="l"/>
            <a:r>
              <a:rPr lang="en-US" altLang="de-DE" sz="2000" dirty="0">
                <a:latin typeface="Calibri" panose="020F0502020204030204" pitchFamily="34" charset="0"/>
                <a:sym typeface="Symbol" pitchFamily="18" charset="2"/>
              </a:rPr>
              <a:t></a:t>
            </a:r>
            <a:r>
              <a:rPr lang="en-US" altLang="de-DE" sz="2000" dirty="0">
                <a:latin typeface="Calibri" panose="020F0502020204030204" pitchFamily="34" charset="0"/>
              </a:rPr>
              <a:t> slope is dispersion </a:t>
            </a:r>
            <a:r>
              <a:rPr lang="en-US" altLang="de-DE" sz="2000" b="1" i="1" dirty="0">
                <a:latin typeface="Calibri" panose="020F0502020204030204" pitchFamily="34" charset="0"/>
              </a:rPr>
              <a:t>ξ</a:t>
            </a:r>
            <a:r>
              <a:rPr lang="en-US" altLang="de-DE" sz="2000" dirty="0">
                <a:latin typeface="Calibri" panose="020F0502020204030204" pitchFamily="34" charset="0"/>
              </a:rPr>
              <a:t>.</a:t>
            </a:r>
          </a:p>
        </p:txBody>
      </p:sp>
      <p:pic>
        <p:nvPicPr>
          <p:cNvPr id="45066" name="Picture 10"/>
          <p:cNvPicPr>
            <a:picLocks noChangeAspect="1" noChangeArrowheads="1"/>
          </p:cNvPicPr>
          <p:nvPr/>
        </p:nvPicPr>
        <p:blipFill>
          <a:blip r:embed="rId6">
            <a:lum bright="-36000" contrast="54000"/>
            <a:extLst>
              <a:ext uri="{28A0092B-C50C-407E-A947-70E740481C1C}">
                <a14:useLocalDpi xmlns:a14="http://schemas.microsoft.com/office/drawing/2010/main" val="0"/>
              </a:ext>
            </a:extLst>
          </a:blip>
          <a:srcRect/>
          <a:stretch>
            <a:fillRect/>
          </a:stretch>
        </p:blipFill>
        <p:spPr bwMode="auto">
          <a:xfrm>
            <a:off x="4905829" y="2881537"/>
            <a:ext cx="4025900"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7" name="Text Box 11"/>
          <p:cNvSpPr txBox="1">
            <a:spLocks noChangeArrowheads="1"/>
          </p:cNvSpPr>
          <p:nvPr/>
        </p:nvSpPr>
        <p:spPr bwMode="auto">
          <a:xfrm>
            <a:off x="5664561" y="2512205"/>
            <a:ext cx="34794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Example: Measurement at LEP:</a:t>
            </a:r>
          </a:p>
        </p:txBody>
      </p:sp>
      <p:sp>
        <p:nvSpPr>
          <p:cNvPr id="10" name="Textfeld 9"/>
          <p:cNvSpPr txBox="1"/>
          <p:nvPr/>
        </p:nvSpPr>
        <p:spPr>
          <a:xfrm>
            <a:off x="92324" y="5760188"/>
            <a:ext cx="4292066" cy="738664"/>
          </a:xfrm>
          <a:prstGeom prst="rect">
            <a:avLst/>
          </a:prstGeom>
          <a:noFill/>
        </p:spPr>
        <p:txBody>
          <a:bodyPr wrap="square" rtlCol="0">
            <a:spAutoFit/>
          </a:bodyPr>
          <a:lstStyle/>
          <a:p>
            <a:pPr algn="l">
              <a:spcBef>
                <a:spcPts val="0"/>
              </a:spcBef>
            </a:pPr>
            <a:r>
              <a:rPr lang="en-US" sz="1400" dirty="0">
                <a:latin typeface="Calibri" panose="020F0502020204030204" pitchFamily="34" charset="0"/>
              </a:rPr>
              <a:t>From M Minty, F. Zimmermann, </a:t>
            </a:r>
          </a:p>
          <a:p>
            <a:pPr algn="l">
              <a:spcBef>
                <a:spcPts val="0"/>
              </a:spcBef>
            </a:pPr>
            <a:r>
              <a:rPr lang="en-US" sz="1400" dirty="0">
                <a:latin typeface="Calibri" panose="020F0502020204030204" pitchFamily="34" charset="0"/>
              </a:rPr>
              <a:t>Measurement and Control of charged Particle Beam, </a:t>
            </a:r>
          </a:p>
          <a:p>
            <a:pPr algn="l">
              <a:spcBef>
                <a:spcPts val="0"/>
              </a:spcBef>
            </a:pPr>
            <a:r>
              <a:rPr lang="en-US" sz="1400" dirty="0">
                <a:latin typeface="Calibri" panose="020F0502020204030204" pitchFamily="34" charset="0"/>
              </a:rPr>
              <a:t>Springer </a:t>
            </a:r>
            <a:r>
              <a:rPr lang="en-US" sz="1400" dirty="0" err="1">
                <a:latin typeface="Calibri" panose="020F0502020204030204" pitchFamily="34" charset="0"/>
              </a:rPr>
              <a:t>Verlag</a:t>
            </a:r>
            <a:r>
              <a:rPr lang="en-US" sz="1400" dirty="0">
                <a:latin typeface="Calibri" panose="020F0502020204030204" pitchFamily="34" charset="0"/>
              </a:rPr>
              <a:t> 2003</a:t>
            </a:r>
          </a:p>
        </p:txBody>
      </p:sp>
      <p:sp>
        <p:nvSpPr>
          <p:cNvPr id="9" name="Textfeld 8">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7"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7"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407636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32169" y="5679155"/>
            <a:ext cx="7504013" cy="307777"/>
          </a:xfrm>
          <a:prstGeom prst="rect">
            <a:avLst/>
          </a:prstGeom>
          <a:noFill/>
        </p:spPr>
        <p:txBody>
          <a:bodyPr wrap="square" rtlCol="0">
            <a:spAutoFit/>
          </a:bodyPr>
          <a:lstStyle/>
          <a:p>
            <a:pPr algn="l">
              <a:spcBef>
                <a:spcPts val="0"/>
              </a:spcBef>
            </a:pPr>
            <a:r>
              <a:rPr lang="en-US" sz="1400" dirty="0">
                <a:latin typeface="Calibri" panose="020F0502020204030204" pitchFamily="34" charset="0"/>
              </a:rPr>
              <a:t>From J. </a:t>
            </a:r>
            <a:r>
              <a:rPr lang="en-US" sz="1400" dirty="0" err="1">
                <a:latin typeface="Calibri" panose="020F0502020204030204" pitchFamily="34" charset="0"/>
              </a:rPr>
              <a:t>Wenninger</a:t>
            </a:r>
            <a:r>
              <a:rPr lang="en-US" sz="1400" dirty="0">
                <a:latin typeface="Calibri" panose="020F0502020204030204" pitchFamily="34" charset="0"/>
              </a:rPr>
              <a:t>: CAS on BD, CERN-2009-005 &amp; J. </a:t>
            </a:r>
            <a:r>
              <a:rPr lang="en-US" sz="1400" dirty="0" err="1">
                <a:latin typeface="Calibri" panose="020F0502020204030204" pitchFamily="34" charset="0"/>
              </a:rPr>
              <a:t>Wenninger</a:t>
            </a:r>
            <a:r>
              <a:rPr lang="en-US" sz="1400" dirty="0">
                <a:latin typeface="Calibri" panose="020F0502020204030204" pitchFamily="34" charset="0"/>
              </a:rPr>
              <a:t> CERN-AB-2004-009</a:t>
            </a:r>
          </a:p>
        </p:txBody>
      </p:sp>
      <p:sp>
        <p:nvSpPr>
          <p:cNvPr id="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Dispersion Measurement from Closed Orbit Data </a:t>
            </a: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35496" y="692696"/>
                <a:ext cx="9234666" cy="97000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rgbClr val="0000CC"/>
                    </a:solidFill>
                    <a:latin typeface="Calibri" panose="020F0502020204030204" pitchFamily="34" charset="0"/>
                    <a:cs typeface="Times New Roman" panose="02020603050405020304" pitchFamily="18" charset="0"/>
                  </a:rPr>
                  <a:t>Dispersion D(</a:t>
                </a:r>
                <a:r>
                  <a:rPr lang="en-US" altLang="de-DE" b="1" i="1" dirty="0" err="1">
                    <a:solidFill>
                      <a:srgbClr val="0000CC"/>
                    </a:solidFill>
                    <a:latin typeface="Calibri" panose="020F0502020204030204" pitchFamily="34" charset="0"/>
                    <a:cs typeface="Times New Roman" panose="02020603050405020304" pitchFamily="18" charset="0"/>
                  </a:rPr>
                  <a:t>s</a:t>
                </a:r>
                <a:r>
                  <a:rPr lang="en-US" altLang="de-DE" b="1" i="1" baseline="-25000" dirty="0" err="1">
                    <a:solidFill>
                      <a:srgbClr val="0000CC"/>
                    </a:solidFill>
                    <a:latin typeface="Calibri" panose="020F0502020204030204" pitchFamily="34" charset="0"/>
                    <a:cs typeface="Times New Roman" panose="02020603050405020304" pitchFamily="18" charset="0"/>
                  </a:rPr>
                  <a:t>i</a:t>
                </a:r>
                <a:r>
                  <a:rPr lang="en-US" altLang="de-DE" b="1" i="1" dirty="0">
                    <a:solidFill>
                      <a:srgbClr val="0000CC"/>
                    </a:solidFill>
                    <a:latin typeface="Calibri" panose="020F0502020204030204" pitchFamily="34" charset="0"/>
                    <a:cs typeface="Times New Roman" panose="02020603050405020304" pitchFamily="18" charset="0"/>
                  </a:rPr>
                  <a:t> ): </a:t>
                </a:r>
                <a:r>
                  <a:rPr lang="en-US" altLang="de-DE" dirty="0">
                    <a:latin typeface="Calibri" panose="020F0502020204030204" pitchFamily="34" charset="0"/>
                    <a:cs typeface="Times New Roman" panose="02020603050405020304" pitchFamily="18" charset="0"/>
                  </a:rPr>
                  <a:t>Change of momentum</a:t>
                </a:r>
                <a:r>
                  <a:rPr lang="en-US" altLang="de-DE" b="1" i="1" dirty="0">
                    <a:latin typeface="Calibri" panose="020F0502020204030204" pitchFamily="34" charset="0"/>
                    <a:cs typeface="Times New Roman" panose="02020603050405020304" pitchFamily="18" charset="0"/>
                  </a:rPr>
                  <a:t> p</a:t>
                </a:r>
                <a:r>
                  <a:rPr lang="en-US" altLang="de-DE" dirty="0">
                    <a:latin typeface="Calibri" panose="020F0502020204030204" pitchFamily="34" charset="0"/>
                    <a:cs typeface="Times New Roman" panose="02020603050405020304" pitchFamily="18" charset="0"/>
                  </a:rPr>
                  <a:t> by detuned </a:t>
                </a:r>
                <a:r>
                  <a:rPr lang="en-US" altLang="de-DE" dirty="0" err="1">
                    <a:latin typeface="Calibri" panose="020F0502020204030204" pitchFamily="34" charset="0"/>
                    <a:cs typeface="Times New Roman" panose="02020603050405020304" pitchFamily="18" charset="0"/>
                  </a:rPr>
                  <a:t>rf</a:t>
                </a:r>
                <a:r>
                  <a:rPr lang="en-US" altLang="de-DE" dirty="0">
                    <a:latin typeface="Calibri" panose="020F0502020204030204" pitchFamily="34" charset="0"/>
                    <a:cs typeface="Times New Roman" panose="02020603050405020304" pitchFamily="18" charset="0"/>
                  </a:rPr>
                  <a:t>-cavity</a:t>
                </a:r>
                <a:endParaRPr lang="en-US" altLang="de-DE" sz="2200" dirty="0">
                  <a:latin typeface="Calibri" panose="020F0502020204030204" pitchFamily="34" charset="0"/>
                  <a:cs typeface="Times New Roman" panose="02020603050405020304" pitchFamily="18" charset="0"/>
                </a:endParaRPr>
              </a:p>
              <a:p>
                <a:pPr algn="l">
                  <a:lnSpc>
                    <a:spcPct val="80000"/>
                  </a:lnSpc>
                </a:pPr>
                <a:r>
                  <a:rPr lang="en-US" altLang="de-DE" dirty="0">
                    <a:latin typeface="Calibri" panose="020F0502020204030204" pitchFamily="34" charset="0"/>
                    <a:cs typeface="Times New Roman" panose="02020603050405020304" pitchFamily="18" charset="0"/>
                    <a:sym typeface="Symbol" pitchFamily="18" charset="2"/>
                  </a:rPr>
                  <a:t></a:t>
                </a:r>
                <a:r>
                  <a:rPr lang="en-US" altLang="de-DE" dirty="0">
                    <a:latin typeface="Calibri" panose="020F0502020204030204" pitchFamily="34" charset="0"/>
                    <a:cs typeface="Times New Roman" panose="02020603050405020304" pitchFamily="18" charset="0"/>
                  </a:rPr>
                  <a:t> Position reading at one location </a:t>
                </a:r>
                <a14:m>
                  <m:oMath xmlns:m="http://schemas.openxmlformats.org/officeDocument/2006/math">
                    <m:sSub>
                      <m:sSubPr>
                        <m:ctrlPr>
                          <a:rPr lang="en-US" altLang="de-DE" sz="2200" i="1" smtClean="0">
                            <a:latin typeface="Cambria Math" panose="02040503050406030204" pitchFamily="18" charset="0"/>
                          </a:rPr>
                        </m:ctrlPr>
                      </m:sSubPr>
                      <m:e>
                        <m:r>
                          <a:rPr lang="de-DE" altLang="de-DE" sz="2200" b="0" i="1" smtClean="0">
                            <a:latin typeface="Cambria Math"/>
                          </a:rPr>
                          <m:t>𝑥</m:t>
                        </m:r>
                      </m:e>
                      <m:sub>
                        <m:r>
                          <a:rPr lang="de-DE" altLang="de-DE" sz="2200" b="0" i="1" smtClean="0">
                            <a:latin typeface="Cambria Math"/>
                          </a:rPr>
                          <m:t>𝑖</m:t>
                        </m:r>
                      </m:sub>
                    </m:sSub>
                    <m:r>
                      <a:rPr lang="de-DE" altLang="de-DE" sz="2200" b="0" i="1" smtClean="0">
                        <a:latin typeface="Cambria Math"/>
                      </a:rPr>
                      <m:t>=</m:t>
                    </m:r>
                    <m:r>
                      <a:rPr lang="de-DE" altLang="de-DE" sz="2200" b="0" i="1" smtClean="0">
                        <a:latin typeface="Cambria Math"/>
                      </a:rPr>
                      <m:t>𝐷</m:t>
                    </m:r>
                    <m:d>
                      <m:dPr>
                        <m:ctrlPr>
                          <a:rPr lang="de-DE" altLang="de-DE" sz="2200" b="0" i="1" smtClean="0">
                            <a:latin typeface="Cambria Math" panose="02040503050406030204" pitchFamily="18" charset="0"/>
                          </a:rPr>
                        </m:ctrlPr>
                      </m:dPr>
                      <m:e>
                        <m:sSub>
                          <m:sSubPr>
                            <m:ctrlPr>
                              <a:rPr lang="de-DE" altLang="de-DE" sz="2200" b="0" i="1" smtClean="0">
                                <a:latin typeface="Cambria Math" panose="02040503050406030204" pitchFamily="18" charset="0"/>
                              </a:rPr>
                            </m:ctrlPr>
                          </m:sSubPr>
                          <m:e>
                            <m:r>
                              <a:rPr lang="de-DE" altLang="de-DE" sz="2200" b="0" i="1" smtClean="0">
                                <a:latin typeface="Cambria Math"/>
                              </a:rPr>
                              <m:t>𝑠</m:t>
                            </m:r>
                          </m:e>
                          <m:sub>
                            <m:r>
                              <a:rPr lang="de-DE" altLang="de-DE" sz="2200" b="0" i="1" smtClean="0">
                                <a:latin typeface="Cambria Math"/>
                              </a:rPr>
                              <m:t>𝑖</m:t>
                            </m:r>
                          </m:sub>
                        </m:sSub>
                      </m:e>
                    </m:d>
                    <m:r>
                      <a:rPr lang="de-DE" altLang="de-DE" sz="2200" b="0" i="1" smtClean="0">
                        <a:latin typeface="Cambria Math"/>
                      </a:rPr>
                      <m:t> </m:t>
                    </m:r>
                    <m:r>
                      <a:rPr lang="de-DE" altLang="de-DE" sz="2200" b="0" i="1" smtClean="0">
                        <a:latin typeface="Cambria Math"/>
                        <a:ea typeface="Cambria Math"/>
                      </a:rPr>
                      <m:t>∙</m:t>
                    </m:r>
                    <m:box>
                      <m:boxPr>
                        <m:ctrlPr>
                          <a:rPr lang="de-DE" altLang="de-DE" sz="2200" b="0" i="1" smtClean="0">
                            <a:latin typeface="Cambria Math" panose="02040503050406030204" pitchFamily="18" charset="0"/>
                            <a:ea typeface="Cambria Math"/>
                          </a:rPr>
                        </m:ctrlPr>
                      </m:boxPr>
                      <m:e>
                        <m:argPr>
                          <m:argSz m:val="-1"/>
                        </m:argPr>
                        <m:f>
                          <m:fPr>
                            <m:ctrlPr>
                              <a:rPr lang="de-DE" altLang="de-DE" sz="2200" b="0" i="1" smtClean="0">
                                <a:latin typeface="Cambria Math" panose="02040503050406030204" pitchFamily="18" charset="0"/>
                                <a:ea typeface="Cambria Math"/>
                              </a:rPr>
                            </m:ctrlPr>
                          </m:fPr>
                          <m:num>
                            <m:r>
                              <a:rPr lang="de-DE" altLang="de-DE" sz="2200" b="0" i="1" smtClean="0">
                                <a:latin typeface="Cambria Math"/>
                                <a:ea typeface="Cambria Math"/>
                              </a:rPr>
                              <m:t>∆</m:t>
                            </m:r>
                            <m:r>
                              <a:rPr lang="de-DE" altLang="de-DE" sz="2200" b="0" i="1" smtClean="0">
                                <a:latin typeface="Cambria Math"/>
                                <a:ea typeface="Cambria Math"/>
                              </a:rPr>
                              <m:t>𝑝</m:t>
                            </m:r>
                          </m:num>
                          <m:den>
                            <m:r>
                              <a:rPr lang="de-DE" altLang="de-DE" sz="2200" b="0" i="1" smtClean="0">
                                <a:latin typeface="Cambria Math"/>
                                <a:ea typeface="Cambria Math"/>
                              </a:rPr>
                              <m:t>𝑝</m:t>
                            </m:r>
                          </m:den>
                        </m:f>
                      </m:e>
                    </m:box>
                  </m:oMath>
                </a14:m>
                <a:r>
                  <a:rPr lang="en-US" altLang="de-DE" dirty="0">
                    <a:latin typeface="Calibri" panose="020F0502020204030204" pitchFamily="34" charset="0"/>
                    <a:cs typeface="Times New Roman" panose="02020603050405020304" pitchFamily="18" charset="0"/>
                  </a:rPr>
                  <a:t>: 		</a:t>
                </a:r>
              </a:p>
            </p:txBody>
          </p:sp>
        </mc:Choice>
        <mc:Fallback xmlns="">
          <p:sp>
            <p:nvSpPr>
              <p:cNvPr id="11" name="Rectangle 4"/>
              <p:cNvSpPr>
                <a:spLocks noRot="1" noChangeAspect="1" noMove="1" noResize="1" noEditPoints="1" noAdjustHandles="1" noChangeArrowheads="1" noChangeShapeType="1" noTextEdit="1"/>
              </p:cNvSpPr>
              <p:nvPr/>
            </p:nvSpPr>
            <p:spPr bwMode="auto">
              <a:xfrm>
                <a:off x="35496" y="692696"/>
                <a:ext cx="9234666" cy="970009"/>
              </a:xfrm>
              <a:prstGeom prst="rect">
                <a:avLst/>
              </a:prstGeom>
              <a:blipFill rotWithShape="1">
                <a:blip r:embed="rId2"/>
                <a:stretch>
                  <a:fillRect l="-594" b="-314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3" name="Rectangle 6"/>
          <p:cNvSpPr>
            <a:spLocks noChangeArrowheads="1"/>
          </p:cNvSpPr>
          <p:nvPr/>
        </p:nvSpPr>
        <p:spPr bwMode="auto">
          <a:xfrm>
            <a:off x="39299" y="1795908"/>
            <a:ext cx="84241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sym typeface="Symbol" pitchFamily="18" charset="2"/>
              </a:rPr>
              <a:t> Result from p</a:t>
            </a:r>
            <a:r>
              <a:rPr lang="en-US" altLang="de-DE" sz="2000" dirty="0">
                <a:latin typeface="Calibri" panose="020F0502020204030204" pitchFamily="34" charset="0"/>
              </a:rPr>
              <a:t>lot of </a:t>
            </a:r>
            <a:r>
              <a:rPr lang="en-US" altLang="de-DE" sz="2000" b="1" i="1" dirty="0">
                <a:latin typeface="Calibri" panose="020F0502020204030204" pitchFamily="34" charset="0"/>
              </a:rPr>
              <a:t>x</a:t>
            </a:r>
            <a:r>
              <a:rPr lang="en-US" altLang="de-DE" sz="2400" b="1" i="1" baseline="-25000" dirty="0">
                <a:latin typeface="Calibri" panose="020F0502020204030204" pitchFamily="34" charset="0"/>
              </a:rPr>
              <a:t>i</a:t>
            </a:r>
            <a:r>
              <a:rPr lang="en-US" altLang="de-DE" sz="2000" dirty="0">
                <a:latin typeface="Calibri" panose="020F0502020204030204" pitchFamily="34" charset="0"/>
              </a:rPr>
              <a:t> as a function of </a:t>
            </a:r>
            <a:r>
              <a:rPr lang="el-GR" altLang="de-DE" sz="2000" b="1" dirty="0">
                <a:latin typeface="Calibri" panose="020F0502020204030204" pitchFamily="34" charset="0"/>
                <a:cs typeface="Times New Roman" pitchFamily="18" charset="0"/>
              </a:rPr>
              <a:t>Δ</a:t>
            </a:r>
            <a:r>
              <a:rPr lang="en-US" altLang="de-DE" sz="2000" b="1" i="1" dirty="0">
                <a:latin typeface="Calibri" panose="020F0502020204030204" pitchFamily="34" charset="0"/>
              </a:rPr>
              <a:t>p/p </a:t>
            </a:r>
            <a:r>
              <a:rPr lang="en-US" altLang="de-DE" sz="2000" dirty="0">
                <a:latin typeface="Calibri" panose="020F0502020204030204" pitchFamily="34" charset="0"/>
                <a:sym typeface="Symbol" pitchFamily="18" charset="2"/>
              </a:rPr>
              <a:t></a:t>
            </a:r>
            <a:r>
              <a:rPr lang="en-US" altLang="de-DE" sz="2000" dirty="0">
                <a:latin typeface="Calibri" panose="020F0502020204030204" pitchFamily="34" charset="0"/>
              </a:rPr>
              <a:t> slope is local dispersion </a:t>
            </a:r>
            <a:r>
              <a:rPr lang="en-US" altLang="de-DE" sz="2000" b="1" i="1" dirty="0">
                <a:latin typeface="Calibri" panose="020F0502020204030204" pitchFamily="34" charset="0"/>
              </a:rPr>
              <a:t>D(</a:t>
            </a:r>
            <a:r>
              <a:rPr lang="en-US" altLang="de-DE" sz="2000" b="1" i="1" dirty="0" err="1">
                <a:latin typeface="Calibri" panose="020F0502020204030204" pitchFamily="34" charset="0"/>
              </a:rPr>
              <a:t>s</a:t>
            </a:r>
            <a:r>
              <a:rPr lang="en-US" altLang="de-DE" sz="2400" b="1" i="1" baseline="-25000" dirty="0" err="1">
                <a:latin typeface="Calibri" panose="020F0502020204030204" pitchFamily="34" charset="0"/>
              </a:rPr>
              <a:t>i</a:t>
            </a:r>
            <a:r>
              <a:rPr lang="en-US" altLang="de-DE" sz="2000" b="1" i="1" baseline="-25000" dirty="0">
                <a:latin typeface="Calibri" panose="020F0502020204030204" pitchFamily="34" charset="0"/>
              </a:rPr>
              <a:t> </a:t>
            </a:r>
            <a:r>
              <a:rPr lang="en-US" altLang="de-DE" sz="2000" b="1" i="1" dirty="0">
                <a:latin typeface="Calibri" panose="020F0502020204030204" pitchFamily="34" charset="0"/>
              </a:rPr>
              <a:t>)</a:t>
            </a:r>
          </a:p>
        </p:txBody>
      </p:sp>
      <p:sp>
        <p:nvSpPr>
          <p:cNvPr id="14" name="Rectangle 15"/>
          <p:cNvSpPr>
            <a:spLocks noChangeArrowheads="1"/>
          </p:cNvSpPr>
          <p:nvPr/>
        </p:nvSpPr>
        <p:spPr bwMode="auto">
          <a:xfrm>
            <a:off x="147303" y="2365990"/>
            <a:ext cx="38486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a:t>
            </a:r>
            <a:r>
              <a:rPr lang="en-US" altLang="de-DE" dirty="0">
                <a:latin typeface="Calibri" panose="020F0502020204030204" pitchFamily="34" charset="0"/>
              </a:rPr>
              <a:t>Dispersion measurement </a:t>
            </a:r>
            <a:r>
              <a:rPr lang="en-US" altLang="de-DE" b="1" i="1" dirty="0">
                <a:latin typeface="Calibri" panose="020F0502020204030204" pitchFamily="34" charset="0"/>
                <a:sym typeface="Symbol"/>
              </a:rPr>
              <a:t>D(s)</a:t>
            </a:r>
            <a:r>
              <a:rPr lang="en-US" altLang="de-DE" dirty="0">
                <a:latin typeface="Calibri" panose="020F0502020204030204" pitchFamily="34" charset="0"/>
                <a:sym typeface="Symbol"/>
              </a:rPr>
              <a:t> at BPMs at CERN SPS</a:t>
            </a:r>
            <a:endParaRPr lang="en-US" altLang="de-DE" dirty="0">
              <a:latin typeface="Calibri" panose="020F0502020204030204" pitchFamily="34" charset="0"/>
            </a:endParaRPr>
          </a:p>
        </p:txBody>
      </p:sp>
      <p:sp>
        <p:nvSpPr>
          <p:cNvPr id="19" name="Rectangle 15"/>
          <p:cNvSpPr>
            <a:spLocks noChangeArrowheads="1"/>
          </p:cNvSpPr>
          <p:nvPr/>
        </p:nvSpPr>
        <p:spPr bwMode="auto">
          <a:xfrm>
            <a:off x="147303" y="3488347"/>
            <a:ext cx="3632609"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a:latin typeface="Calibri" panose="020F0502020204030204" pitchFamily="34" charset="0"/>
              </a:rPr>
              <a:t>Theory-experiment correspondence</a:t>
            </a:r>
            <a:r>
              <a:rPr lang="en-US" altLang="de-DE" sz="1700" dirty="0">
                <a:latin typeface="Calibri" panose="020F0502020204030204" pitchFamily="34" charset="0"/>
                <a:sym typeface="Symbol"/>
              </a:rPr>
              <a:t> </a:t>
            </a:r>
          </a:p>
          <a:p>
            <a:pPr algn="l">
              <a:spcBef>
                <a:spcPts val="400"/>
              </a:spcBef>
            </a:pPr>
            <a:r>
              <a:rPr lang="en-US" altLang="de-DE" sz="1700" dirty="0">
                <a:latin typeface="Calibri" panose="020F0502020204030204" pitchFamily="34" charset="0"/>
                <a:sym typeface="Symbol"/>
              </a:rPr>
              <a:t>after correction of </a:t>
            </a:r>
          </a:p>
          <a:p>
            <a:pPr marL="285750" indent="-285750" algn="l">
              <a:spcBef>
                <a:spcPts val="400"/>
              </a:spcBef>
              <a:buFont typeface="Wingdings" panose="05000000000000000000" pitchFamily="2" charset="2"/>
              <a:buChar char="Ø"/>
            </a:pPr>
            <a:r>
              <a:rPr lang="en-US" altLang="de-DE" sz="1700" dirty="0">
                <a:latin typeface="Calibri" panose="020F0502020204030204" pitchFamily="34" charset="0"/>
                <a:sym typeface="Symbol"/>
              </a:rPr>
              <a:t>BPM calibration </a:t>
            </a:r>
          </a:p>
          <a:p>
            <a:pPr marL="285750" indent="-285750" algn="l">
              <a:spcBef>
                <a:spcPts val="400"/>
              </a:spcBef>
              <a:buFont typeface="Wingdings" panose="05000000000000000000" pitchFamily="2" charset="2"/>
              <a:buChar char="Ø"/>
            </a:pPr>
            <a:r>
              <a:rPr lang="en-US" altLang="de-DE" sz="1700" dirty="0">
                <a:latin typeface="Calibri" panose="020F0502020204030204" pitchFamily="34" charset="0"/>
                <a:sym typeface="Symbol"/>
              </a:rPr>
              <a:t>quadrupole calibration </a:t>
            </a:r>
            <a:endParaRPr lang="en-US" altLang="de-DE" sz="1700" dirty="0">
              <a:latin typeface="Calibri" panose="020F0502020204030204" pitchFamily="34" charset="0"/>
            </a:endParaRPr>
          </a:p>
        </p:txBody>
      </p:sp>
      <p:grpSp>
        <p:nvGrpSpPr>
          <p:cNvPr id="23" name="Gruppieren 22"/>
          <p:cNvGrpSpPr/>
          <p:nvPr/>
        </p:nvGrpSpPr>
        <p:grpSpPr>
          <a:xfrm>
            <a:off x="3995936" y="2329374"/>
            <a:ext cx="4709914" cy="3182148"/>
            <a:chOff x="3995936" y="2636912"/>
            <a:chExt cx="4709914" cy="3182148"/>
          </a:xfrm>
        </p:grpSpPr>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3995936" y="2636912"/>
              <a:ext cx="4709914" cy="305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feld 15"/>
            <p:cNvSpPr txBox="1"/>
            <p:nvPr/>
          </p:nvSpPr>
          <p:spPr>
            <a:xfrm>
              <a:off x="4644008" y="4862021"/>
              <a:ext cx="2448272" cy="323165"/>
            </a:xfrm>
            <a:prstGeom prst="rect">
              <a:avLst/>
            </a:prstGeom>
            <a:noFill/>
          </p:spPr>
          <p:txBody>
            <a:bodyPr wrap="square" rtlCol="0">
              <a:spAutoFit/>
            </a:bodyPr>
            <a:lstStyle/>
            <a:p>
              <a:pPr algn="l"/>
              <a:r>
                <a:rPr lang="en-US" sz="1500" b="1" dirty="0">
                  <a:latin typeface="Calibri" panose="020F0502020204030204" pitchFamily="34" charset="0"/>
                  <a:cs typeface="Arial" panose="020B0604020202020204" pitchFamily="34" charset="0"/>
                  <a:sym typeface="Symbol"/>
                </a:rPr>
                <a:t></a:t>
              </a:r>
              <a:r>
                <a:rPr lang="en-US" sz="1500" dirty="0">
                  <a:latin typeface="Calibri" panose="020F0502020204030204" pitchFamily="34" charset="0"/>
                  <a:cs typeface="Arial" panose="020B0604020202020204" pitchFamily="34" charset="0"/>
                </a:rPr>
                <a:t>: model expectation</a:t>
              </a:r>
            </a:p>
          </p:txBody>
        </p:sp>
        <p:sp>
          <p:nvSpPr>
            <p:cNvPr id="17" name="Textfeld 16"/>
            <p:cNvSpPr txBox="1"/>
            <p:nvPr/>
          </p:nvSpPr>
          <p:spPr>
            <a:xfrm>
              <a:off x="4644008" y="2807674"/>
              <a:ext cx="3168352" cy="323165"/>
            </a:xfrm>
            <a:prstGeom prst="rect">
              <a:avLst/>
            </a:prstGeom>
            <a:noFill/>
          </p:spPr>
          <p:txBody>
            <a:bodyPr wrap="square" rtlCol="0">
              <a:spAutoFit/>
            </a:bodyPr>
            <a:lstStyle/>
            <a:p>
              <a:pPr algn="l"/>
              <a:r>
                <a:rPr lang="en-US" sz="1500" b="1" dirty="0">
                  <a:solidFill>
                    <a:srgbClr val="00FF00"/>
                  </a:solidFill>
                  <a:latin typeface="Calibri" panose="020F0502020204030204" pitchFamily="34" charset="0"/>
                  <a:cs typeface="Arial" panose="020B0604020202020204" pitchFamily="34" charset="0"/>
                </a:rPr>
                <a:t>green histogram</a:t>
              </a:r>
              <a:r>
                <a:rPr lang="en-US" sz="1500" dirty="0">
                  <a:latin typeface="Calibri" panose="020F0502020204030204" pitchFamily="34" charset="0"/>
                  <a:cs typeface="Arial" panose="020B0604020202020204" pitchFamily="34" charset="0"/>
                </a:rPr>
                <a:t>: measurement</a:t>
              </a:r>
            </a:p>
          </p:txBody>
        </p:sp>
        <p:cxnSp>
          <p:nvCxnSpPr>
            <p:cNvPr id="20" name="Gerade Verbindung mit Pfeil 19"/>
            <p:cNvCxnSpPr/>
            <p:nvPr/>
          </p:nvCxnSpPr>
          <p:spPr bwMode="auto">
            <a:xfrm>
              <a:off x="4644008" y="5783595"/>
              <a:ext cx="4061842"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15"/>
            <p:cNvSpPr>
              <a:spLocks noChangeArrowheads="1"/>
            </p:cNvSpPr>
            <p:nvPr/>
          </p:nvSpPr>
          <p:spPr bwMode="auto">
            <a:xfrm>
              <a:off x="6205899" y="5495895"/>
              <a:ext cx="8242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a:latin typeface="Calibri" panose="020F0502020204030204" pitchFamily="34" charset="0"/>
                  <a:cs typeface="Arial" panose="020B0604020202020204" pitchFamily="34" charset="0"/>
                </a:rPr>
                <a:t>6.9 km</a:t>
              </a:r>
            </a:p>
          </p:txBody>
        </p:sp>
      </p:grpSp>
      <p:sp>
        <p:nvSpPr>
          <p:cNvPr id="15" name="Rectangle 15"/>
          <p:cNvSpPr>
            <a:spLocks noChangeArrowheads="1"/>
          </p:cNvSpPr>
          <p:nvPr/>
        </p:nvSpPr>
        <p:spPr bwMode="auto">
          <a:xfrm>
            <a:off x="1656645" y="6156960"/>
            <a:ext cx="5927254" cy="353943"/>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700" dirty="0">
                <a:latin typeface="Calibri" panose="020F0502020204030204" pitchFamily="34" charset="0"/>
              </a:rPr>
              <a:t>See lecture ‘Imperfections and Corrections’ by Volker </a:t>
            </a:r>
            <a:r>
              <a:rPr lang="en-US" altLang="de-DE" sz="1700" dirty="0" err="1">
                <a:latin typeface="Calibri" panose="020F0502020204030204" pitchFamily="34" charset="0"/>
              </a:rPr>
              <a:t>Ziemann</a:t>
            </a:r>
            <a:endParaRPr lang="en-US" altLang="de-DE" sz="1700" dirty="0">
              <a:latin typeface="Calibri" panose="020F0502020204030204" pitchFamily="34" charset="0"/>
            </a:endParaRPr>
          </a:p>
        </p:txBody>
      </p:sp>
      <p:sp>
        <p:nvSpPr>
          <p:cNvPr id="18" name="Textfeld 17">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5"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5"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30951874"/>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Intra-Bunch Observation</a:t>
            </a:r>
          </a:p>
        </p:txBody>
      </p:sp>
      <p:sp>
        <p:nvSpPr>
          <p:cNvPr id="14" name="Rectangle 15"/>
          <p:cNvSpPr>
            <a:spLocks noChangeArrowheads="1"/>
          </p:cNvSpPr>
          <p:nvPr/>
        </p:nvSpPr>
        <p:spPr bwMode="auto">
          <a:xfrm>
            <a:off x="6054268" y="6016365"/>
            <a:ext cx="30897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i="1" dirty="0">
                <a:latin typeface="Calibri" panose="020F0502020204030204" pitchFamily="34" charset="0"/>
              </a:rPr>
              <a:t>Courtesy Kevin Li, CAS </a:t>
            </a:r>
            <a:r>
              <a:rPr lang="en-US" altLang="de-DE" sz="1400" i="1">
                <a:latin typeface="Calibri" panose="020F0502020204030204" pitchFamily="34" charset="0"/>
              </a:rPr>
              <a:t>Proceedings 2022</a:t>
            </a:r>
            <a:endParaRPr lang="en-US" altLang="de-DE" sz="1400" dirty="0">
              <a:latin typeface="Calibri" panose="020F0502020204030204" pitchFamily="34" charset="0"/>
            </a:endParaRPr>
          </a:p>
        </p:txBody>
      </p:sp>
      <p:sp>
        <p:nvSpPr>
          <p:cNvPr id="19" name="Rectangle 15"/>
          <p:cNvSpPr>
            <a:spLocks noChangeArrowheads="1"/>
          </p:cNvSpPr>
          <p:nvPr/>
        </p:nvSpPr>
        <p:spPr bwMode="auto">
          <a:xfrm>
            <a:off x="2242310" y="6191864"/>
            <a:ext cx="3286887" cy="307777"/>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400"/>
              </a:spcBef>
            </a:pPr>
            <a:r>
              <a:rPr lang="en-US" altLang="de-DE" sz="1400" dirty="0">
                <a:latin typeface="Calibri" panose="020F0502020204030204" pitchFamily="34" charset="0"/>
              </a:rPr>
              <a:t>See lecture ‘Collective Effects’ by Kevin Li</a:t>
            </a:r>
          </a:p>
        </p:txBody>
      </p:sp>
      <mc:AlternateContent xmlns:mc="http://schemas.openxmlformats.org/markup-compatibility/2006" xmlns:a14="http://schemas.microsoft.com/office/drawing/2010/main">
        <mc:Choice Requires="a14">
          <p:sp>
            <p:nvSpPr>
              <p:cNvPr id="15" name="Rectangle 4"/>
              <p:cNvSpPr>
                <a:spLocks noChangeArrowheads="1"/>
              </p:cNvSpPr>
              <p:nvPr/>
            </p:nvSpPr>
            <p:spPr bwMode="auto">
              <a:xfrm>
                <a:off x="312738" y="813890"/>
                <a:ext cx="8461375" cy="120443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800"/>
                  </a:spcBef>
                </a:pPr>
                <a:r>
                  <a:rPr lang="en-US" altLang="de-DE" sz="2000" dirty="0">
                    <a:solidFill>
                      <a:srgbClr val="0000FF"/>
                    </a:solidFill>
                    <a:latin typeface="Calibri" panose="020F0502020204030204" pitchFamily="34" charset="0"/>
                  </a:rPr>
                  <a:t>High band-width measurements delivers: </a:t>
                </a:r>
                <a:endParaRPr lang="en-US" altLang="de-DE" sz="2000" dirty="0">
                  <a:solidFill>
                    <a:schemeClr val="tx1"/>
                  </a:solidFill>
                  <a:latin typeface="Calibri" panose="020F0502020204030204" pitchFamily="34" charset="0"/>
                </a:endParaRPr>
              </a:p>
              <a:p>
                <a:pPr marL="342900" indent="-342900" algn="l">
                  <a:spcBef>
                    <a:spcPts val="800"/>
                  </a:spcBef>
                  <a:buFont typeface="Wingdings" panose="05000000000000000000" pitchFamily="2" charset="2"/>
                  <a:buChar char="Ø"/>
                </a:pPr>
                <a:r>
                  <a:rPr lang="en-US" altLang="de-DE" dirty="0">
                    <a:solidFill>
                      <a:schemeClr val="tx1"/>
                    </a:solidFill>
                    <a:latin typeface="Calibri" panose="020F0502020204030204" pitchFamily="34" charset="0"/>
                  </a:rPr>
                  <a:t>Bunch shape given by the sum </a:t>
                </a:r>
                <a14:m>
                  <m:oMath xmlns:m="http://schemas.openxmlformats.org/officeDocument/2006/math">
                    <m:r>
                      <m:rPr>
                        <m:sty m:val="p"/>
                      </m:rPr>
                      <a:rPr lang="el-GR" altLang="de-DE" i="1" smtClean="0">
                        <a:solidFill>
                          <a:schemeClr val="tx1"/>
                        </a:solidFill>
                        <a:latin typeface="Cambria Math" panose="02040503050406030204" pitchFamily="18" charset="0"/>
                        <a:ea typeface="Cambria Math" panose="02040503050406030204" pitchFamily="18" charset="0"/>
                      </a:rPr>
                      <m:t>Σ</m:t>
                    </m:r>
                    <m:r>
                      <a:rPr lang="de-DE" altLang="de-DE" b="0" i="1" smtClean="0">
                        <a:solidFill>
                          <a:schemeClr val="tx1"/>
                        </a:solidFill>
                        <a:latin typeface="Cambria Math" panose="02040503050406030204" pitchFamily="18" charset="0"/>
                        <a:ea typeface="Cambria Math" panose="02040503050406030204" pitchFamily="18" charset="0"/>
                      </a:rPr>
                      <m:t>𝑈</m:t>
                    </m:r>
                    <m:d>
                      <m:dPr>
                        <m:ctrlPr>
                          <a:rPr lang="de-DE" altLang="de-DE" b="0" i="1" smtClean="0">
                            <a:solidFill>
                              <a:schemeClr val="tx1"/>
                            </a:solidFill>
                            <a:latin typeface="Cambria Math" panose="02040503050406030204" pitchFamily="18" charset="0"/>
                            <a:ea typeface="Cambria Math" panose="02040503050406030204" pitchFamily="18" charset="0"/>
                          </a:rPr>
                        </m:ctrlPr>
                      </m:dPr>
                      <m:e>
                        <m:r>
                          <a:rPr lang="de-DE" altLang="de-DE" b="0" i="1" smtClean="0">
                            <a:solidFill>
                              <a:schemeClr val="tx1"/>
                            </a:solidFill>
                            <a:latin typeface="Cambria Math" panose="02040503050406030204" pitchFamily="18" charset="0"/>
                            <a:ea typeface="Cambria Math" panose="02040503050406030204" pitchFamily="18" charset="0"/>
                          </a:rPr>
                          <m:t>𝑡</m:t>
                        </m:r>
                      </m:e>
                    </m:d>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b="0" i="1" smtClean="0">
                            <a:solidFill>
                              <a:schemeClr val="tx1"/>
                            </a:solidFill>
                            <a:latin typeface="Cambria Math" panose="02040503050406030204" pitchFamily="18" charset="0"/>
                            <a:ea typeface="Cambria Math" panose="02040503050406030204" pitchFamily="18" charset="0"/>
                          </a:rPr>
                        </m:ctrlPr>
                      </m:sSubPr>
                      <m:e>
                        <m:r>
                          <a:rPr lang="de-DE" altLang="de-DE" b="0" i="1" smtClean="0">
                            <a:solidFill>
                              <a:schemeClr val="tx1"/>
                            </a:solidFill>
                            <a:latin typeface="Cambria Math" panose="02040503050406030204" pitchFamily="18" charset="0"/>
                            <a:ea typeface="Cambria Math" panose="02040503050406030204" pitchFamily="18" charset="0"/>
                          </a:rPr>
                          <m:t>𝑈</m:t>
                        </m:r>
                      </m:e>
                      <m:sub>
                        <m:r>
                          <a:rPr lang="de-DE" altLang="de-DE" b="0" i="1" smtClean="0">
                            <a:solidFill>
                              <a:schemeClr val="tx1"/>
                            </a:solidFill>
                            <a:latin typeface="Cambria Math" panose="02040503050406030204" pitchFamily="18" charset="0"/>
                            <a:ea typeface="Cambria Math" panose="02040503050406030204" pitchFamily="18" charset="0"/>
                          </a:rPr>
                          <m:t>𝑟𝑖𝑔h𝑡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b="0" i="1" smtClean="0">
                            <a:solidFill>
                              <a:schemeClr val="tx1"/>
                            </a:solidFill>
                            <a:latin typeface="Cambria Math" panose="02040503050406030204" pitchFamily="18" charset="0"/>
                            <a:ea typeface="Cambria Math" panose="02040503050406030204" pitchFamily="18" charset="0"/>
                          </a:rPr>
                        </m:ctrlPr>
                      </m:sSubPr>
                      <m:e>
                        <m:r>
                          <a:rPr lang="de-DE" altLang="de-DE" b="0" i="1" smtClean="0">
                            <a:solidFill>
                              <a:schemeClr val="tx1"/>
                            </a:solidFill>
                            <a:latin typeface="Cambria Math" panose="02040503050406030204" pitchFamily="18" charset="0"/>
                            <a:ea typeface="Cambria Math" panose="02040503050406030204" pitchFamily="18" charset="0"/>
                          </a:rPr>
                          <m:t>𝑈</m:t>
                        </m:r>
                      </m:e>
                      <m:sub>
                        <m:r>
                          <a:rPr lang="de-DE" altLang="de-DE" b="0" i="1" smtClean="0">
                            <a:solidFill>
                              <a:schemeClr val="tx1"/>
                            </a:solidFill>
                            <a:latin typeface="Cambria Math" panose="02040503050406030204" pitchFamily="18" charset="0"/>
                            <a:ea typeface="Cambria Math" panose="02040503050406030204" pitchFamily="18" charset="0"/>
                          </a:rPr>
                          <m:t>𝑙𝑒𝑓𝑡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m:t>
                    </m:r>
                  </m:oMath>
                </a14:m>
                <a:r>
                  <a:rPr lang="en-US" altLang="de-DE" dirty="0">
                    <a:solidFill>
                      <a:schemeClr val="tx1"/>
                    </a:solidFill>
                    <a:latin typeface="Calibri" panose="020F0502020204030204" pitchFamily="34" charset="0"/>
                  </a:rPr>
                  <a:t> of two plates</a:t>
                </a:r>
              </a:p>
              <a:p>
                <a:pPr marL="342900" indent="-342900" algn="l">
                  <a:spcBef>
                    <a:spcPts val="800"/>
                  </a:spcBef>
                  <a:buFont typeface="Wingdings" panose="05000000000000000000" pitchFamily="2" charset="2"/>
                  <a:buChar char="Ø"/>
                </a:pPr>
                <a:r>
                  <a:rPr lang="en-US" altLang="de-DE" dirty="0">
                    <a:solidFill>
                      <a:schemeClr val="tx1"/>
                    </a:solidFill>
                    <a:latin typeface="Calibri" panose="020F0502020204030204" pitchFamily="34" charset="0"/>
                  </a:rPr>
                  <a:t>Intra-bunch movement of the </a:t>
                </a:r>
                <a:r>
                  <a:rPr lang="en-US" altLang="de-DE" b="1" dirty="0">
                    <a:solidFill>
                      <a:schemeClr val="tx1"/>
                    </a:solidFill>
                    <a:latin typeface="Calibri" panose="020F0502020204030204" pitchFamily="34" charset="0"/>
                  </a:rPr>
                  <a:t>center</a:t>
                </a:r>
                <a:r>
                  <a:rPr lang="en-US" altLang="de-DE" dirty="0">
                    <a:solidFill>
                      <a:schemeClr val="tx1"/>
                    </a:solidFill>
                    <a:latin typeface="Calibri" panose="020F0502020204030204" pitchFamily="34" charset="0"/>
                  </a:rPr>
                  <a:t> by </a:t>
                </a:r>
                <a14:m>
                  <m:oMath xmlns:m="http://schemas.openxmlformats.org/officeDocument/2006/math">
                    <m:r>
                      <a:rPr lang="de-DE" altLang="de-DE" i="1" dirty="0" smtClean="0">
                        <a:solidFill>
                          <a:schemeClr val="tx1"/>
                        </a:solidFill>
                        <a:latin typeface="Cambria Math" panose="02040503050406030204" pitchFamily="18" charset="0"/>
                        <a:ea typeface="Cambria Math" panose="02040503050406030204" pitchFamily="18" charset="0"/>
                      </a:rPr>
                      <m:t> </m:t>
                    </m:r>
                    <m:sSub>
                      <m:sSubPr>
                        <m:ctrlPr>
                          <a:rPr lang="de-DE" altLang="de-DE" i="1" dirty="0" smtClean="0">
                            <a:solidFill>
                              <a:schemeClr val="tx1"/>
                            </a:solidFill>
                            <a:latin typeface="Cambria Math" panose="02040503050406030204" pitchFamily="18" charset="0"/>
                            <a:ea typeface="Cambria Math" panose="02040503050406030204" pitchFamily="18" charset="0"/>
                          </a:rPr>
                        </m:ctrlPr>
                      </m:sSubPr>
                      <m:e>
                        <m:r>
                          <a:rPr lang="de-DE" altLang="de-DE" b="0" i="1" dirty="0" smtClean="0">
                            <a:solidFill>
                              <a:schemeClr val="tx1"/>
                            </a:solidFill>
                            <a:latin typeface="Cambria Math" panose="02040503050406030204" pitchFamily="18" charset="0"/>
                            <a:ea typeface="Cambria Math" panose="02040503050406030204" pitchFamily="18" charset="0"/>
                          </a:rPr>
                          <m:t>𝑥</m:t>
                        </m:r>
                      </m:e>
                      <m:sub>
                        <m:r>
                          <a:rPr lang="de-DE" altLang="de-DE" b="0" i="1" dirty="0" smtClean="0">
                            <a:solidFill>
                              <a:schemeClr val="tx1"/>
                            </a:solidFill>
                            <a:latin typeface="Cambria Math" panose="02040503050406030204" pitchFamily="18" charset="0"/>
                            <a:ea typeface="Cambria Math" panose="02040503050406030204" pitchFamily="18" charset="0"/>
                          </a:rPr>
                          <m:t>𝑐𝑒𝑛𝑡𝑒𝑟</m:t>
                        </m:r>
                      </m:sub>
                    </m:sSub>
                    <m:r>
                      <a:rPr lang="de-DE" altLang="de-DE" b="0" i="1" dirty="0" smtClean="0">
                        <a:solidFill>
                          <a:schemeClr val="tx1"/>
                        </a:solidFill>
                        <a:latin typeface="Cambria Math" panose="02040503050406030204" pitchFamily="18" charset="0"/>
                        <a:ea typeface="Cambria Math" panose="02040503050406030204" pitchFamily="18" charset="0"/>
                      </a:rPr>
                      <m:t>(</m:t>
                    </m:r>
                    <m:r>
                      <a:rPr lang="de-DE" altLang="de-DE" b="0" i="1" dirty="0" smtClean="0">
                        <a:solidFill>
                          <a:schemeClr val="tx1"/>
                        </a:solidFill>
                        <a:latin typeface="Cambria Math" panose="02040503050406030204" pitchFamily="18" charset="0"/>
                        <a:ea typeface="Cambria Math" panose="02040503050406030204" pitchFamily="18" charset="0"/>
                      </a:rPr>
                      <m:t>𝑡</m:t>
                    </m:r>
                    <m:r>
                      <a:rPr lang="de-DE" altLang="de-DE" b="0" i="1" dirty="0" smtClean="0">
                        <a:solidFill>
                          <a:schemeClr val="tx1"/>
                        </a:solidFill>
                        <a:latin typeface="Cambria Math" panose="02040503050406030204" pitchFamily="18" charset="0"/>
                        <a:ea typeface="Cambria Math" panose="02040503050406030204" pitchFamily="18" charset="0"/>
                      </a:rPr>
                      <m:t>)∝</m:t>
                    </m:r>
                    <m:r>
                      <m:rPr>
                        <m:sty m:val="p"/>
                      </m:rPr>
                      <a:rPr lang="el-GR" altLang="de-DE" i="1" dirty="0" smtClean="0">
                        <a:solidFill>
                          <a:schemeClr val="tx1"/>
                        </a:solidFill>
                        <a:latin typeface="Cambria Math" panose="02040503050406030204" pitchFamily="18" charset="0"/>
                        <a:ea typeface="Cambria Math" panose="02040503050406030204" pitchFamily="18" charset="0"/>
                      </a:rPr>
                      <m:t>Δ</m:t>
                    </m:r>
                    <m:r>
                      <a:rPr lang="de-DE" altLang="de-DE" i="1">
                        <a:solidFill>
                          <a:schemeClr val="tx1"/>
                        </a:solidFill>
                        <a:latin typeface="Cambria Math" panose="02040503050406030204" pitchFamily="18" charset="0"/>
                        <a:ea typeface="Cambria Math" panose="02040503050406030204" pitchFamily="18" charset="0"/>
                      </a:rPr>
                      <m:t>𝑈</m:t>
                    </m:r>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i="1">
                            <a:solidFill>
                              <a:schemeClr val="tx1"/>
                            </a:solidFill>
                            <a:latin typeface="Cambria Math" panose="02040503050406030204" pitchFamily="18" charset="0"/>
                            <a:ea typeface="Cambria Math" panose="02040503050406030204" pitchFamily="18" charset="0"/>
                          </a:rPr>
                        </m:ctrlPr>
                      </m:sSubPr>
                      <m:e>
                        <m:r>
                          <a:rPr lang="de-DE" altLang="de-DE" i="1">
                            <a:solidFill>
                              <a:schemeClr val="tx1"/>
                            </a:solidFill>
                            <a:latin typeface="Cambria Math" panose="02040503050406030204" pitchFamily="18" charset="0"/>
                            <a:ea typeface="Cambria Math" panose="02040503050406030204" pitchFamily="18" charset="0"/>
                          </a:rPr>
                          <m:t>𝑈</m:t>
                        </m:r>
                      </m:e>
                      <m:sub>
                        <m:r>
                          <a:rPr lang="de-DE" altLang="de-DE" i="1">
                            <a:solidFill>
                              <a:schemeClr val="tx1"/>
                            </a:solidFill>
                            <a:latin typeface="Cambria Math" panose="02040503050406030204" pitchFamily="18" charset="0"/>
                            <a:ea typeface="Cambria Math" panose="02040503050406030204" pitchFamily="18" charset="0"/>
                          </a:rPr>
                          <m:t>𝑟𝑖𝑔h𝑡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i="1">
                            <a:solidFill>
                              <a:schemeClr val="tx1"/>
                            </a:solidFill>
                            <a:latin typeface="Cambria Math" panose="02040503050406030204" pitchFamily="18" charset="0"/>
                            <a:ea typeface="Cambria Math" panose="02040503050406030204" pitchFamily="18" charset="0"/>
                          </a:rPr>
                        </m:ctrlPr>
                      </m:sSubPr>
                      <m:e>
                        <m:r>
                          <a:rPr lang="de-DE" altLang="de-DE" i="1">
                            <a:solidFill>
                              <a:schemeClr val="tx1"/>
                            </a:solidFill>
                            <a:latin typeface="Cambria Math" panose="02040503050406030204" pitchFamily="18" charset="0"/>
                            <a:ea typeface="Cambria Math" panose="02040503050406030204" pitchFamily="18" charset="0"/>
                          </a:rPr>
                          <m:t>𝑈</m:t>
                        </m:r>
                      </m:e>
                      <m:sub>
                        <m:r>
                          <a:rPr lang="de-DE" altLang="de-DE" i="1">
                            <a:solidFill>
                              <a:schemeClr val="tx1"/>
                            </a:solidFill>
                            <a:latin typeface="Cambria Math" panose="02040503050406030204" pitchFamily="18" charset="0"/>
                            <a:ea typeface="Cambria Math" panose="02040503050406030204" pitchFamily="18" charset="0"/>
                          </a:rPr>
                          <m:t>𝑙𝑒𝑓𝑡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m:t>
                    </m:r>
                  </m:oMath>
                </a14:m>
                <a:r>
                  <a:rPr lang="en-US" altLang="de-DE" dirty="0">
                    <a:solidFill>
                      <a:schemeClr val="tx1"/>
                    </a:solidFill>
                    <a:latin typeface="Calibri" panose="020F0502020204030204" pitchFamily="34" charset="0"/>
                  </a:rPr>
                  <a:t> </a:t>
                </a:r>
              </a:p>
            </p:txBody>
          </p:sp>
        </mc:Choice>
        <mc:Fallback xmlns="">
          <p:sp>
            <p:nvSpPr>
              <p:cNvPr id="15" name="Rectangle 4"/>
              <p:cNvSpPr>
                <a:spLocks noRot="1" noChangeAspect="1" noMove="1" noResize="1" noEditPoints="1" noAdjustHandles="1" noChangeArrowheads="1" noChangeShapeType="1" noTextEdit="1"/>
              </p:cNvSpPr>
              <p:nvPr/>
            </p:nvSpPr>
            <p:spPr bwMode="auto">
              <a:xfrm>
                <a:off x="312738" y="813890"/>
                <a:ext cx="8461375" cy="1204432"/>
              </a:xfrm>
              <a:prstGeom prst="rect">
                <a:avLst/>
              </a:prstGeom>
              <a:blipFill>
                <a:blip r:embed="rId2"/>
                <a:stretch>
                  <a:fillRect l="-720" t="-3046" r="-216" b="-609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grpSp>
        <p:nvGrpSpPr>
          <p:cNvPr id="4" name="Gruppieren 3"/>
          <p:cNvGrpSpPr/>
          <p:nvPr/>
        </p:nvGrpSpPr>
        <p:grpSpPr>
          <a:xfrm>
            <a:off x="3397142" y="2414039"/>
            <a:ext cx="5583294" cy="3721261"/>
            <a:chOff x="3397142" y="2414039"/>
            <a:chExt cx="5583294" cy="3721261"/>
          </a:xfrm>
        </p:grpSpPr>
        <p:pic>
          <p:nvPicPr>
            <p:cNvPr id="2" name="Grafik 1"/>
            <p:cNvPicPr>
              <a:picLocks noChangeAspect="1"/>
            </p:cNvPicPr>
            <p:nvPr/>
          </p:nvPicPr>
          <p:blipFill>
            <a:blip r:embed="rId3">
              <a:clrChange>
                <a:clrFrom>
                  <a:srgbClr val="FFFFFF"/>
                </a:clrFrom>
                <a:clrTo>
                  <a:srgbClr val="FFFFFF">
                    <a:alpha val="0"/>
                  </a:srgbClr>
                </a:clrTo>
              </a:clrChange>
            </a:blip>
            <a:stretch>
              <a:fillRect/>
            </a:stretch>
          </p:blipFill>
          <p:spPr>
            <a:xfrm>
              <a:off x="3397142" y="2414039"/>
              <a:ext cx="5532699" cy="3721261"/>
            </a:xfrm>
            <a:prstGeom prst="rect">
              <a:avLst/>
            </a:prstGeom>
          </p:spPr>
        </p:pic>
        <mc:AlternateContent xmlns:mc="http://schemas.openxmlformats.org/markup-compatibility/2006" xmlns:a14="http://schemas.microsoft.com/office/drawing/2010/main">
          <mc:Choice Requires="a14">
            <p:sp>
              <p:nvSpPr>
                <p:cNvPr id="18" name="Rectangle 15"/>
                <p:cNvSpPr>
                  <a:spLocks noChangeArrowheads="1"/>
                </p:cNvSpPr>
                <p:nvPr/>
              </p:nvSpPr>
              <p:spPr bwMode="auto">
                <a:xfrm>
                  <a:off x="4180953" y="4115921"/>
                  <a:ext cx="687337" cy="461665"/>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14:m>
                    <m:oMathPara xmlns:m="http://schemas.openxmlformats.org/officeDocument/2006/math">
                      <m:oMathParaPr>
                        <m:jc m:val="centerGroup"/>
                      </m:oMathParaPr>
                      <m:oMath xmlns:m="http://schemas.openxmlformats.org/officeDocument/2006/math">
                        <m:r>
                          <a:rPr lang="el-GR" altLang="de-DE" sz="2400" b="1" i="0" smtClean="0">
                            <a:solidFill>
                              <a:srgbClr val="0000FF"/>
                            </a:solidFill>
                            <a:latin typeface="Cambria Math" panose="02040503050406030204" pitchFamily="18" charset="0"/>
                            <a:ea typeface="Cambria Math" panose="02040503050406030204" pitchFamily="18" charset="0"/>
                          </a:rPr>
                          <m:t>𝚺</m:t>
                        </m:r>
                        <m:r>
                          <a:rPr lang="de-DE" altLang="de-DE" sz="2400" b="1" i="1" smtClean="0">
                            <a:solidFill>
                              <a:srgbClr val="0000FF"/>
                            </a:solidFill>
                            <a:latin typeface="Cambria Math" panose="02040503050406030204" pitchFamily="18" charset="0"/>
                            <a:ea typeface="Cambria Math" panose="02040503050406030204" pitchFamily="18" charset="0"/>
                          </a:rPr>
                          <m:t>𝑼</m:t>
                        </m:r>
                      </m:oMath>
                    </m:oMathPara>
                  </a14:m>
                  <a:endParaRPr lang="en-US" altLang="de-DE" sz="2400" b="1" dirty="0">
                    <a:solidFill>
                      <a:srgbClr val="0000FF"/>
                    </a:solidFill>
                    <a:latin typeface="Calibri" panose="020F0502020204030204" pitchFamily="34" charset="0"/>
                  </a:endParaRPr>
                </a:p>
              </p:txBody>
            </p:sp>
          </mc:Choice>
          <mc:Fallback xmlns="">
            <p:sp>
              <p:nvSpPr>
                <p:cNvPr id="18" name="Rectangle 15"/>
                <p:cNvSpPr>
                  <a:spLocks noRot="1" noChangeAspect="1" noMove="1" noResize="1" noEditPoints="1" noAdjustHandles="1" noChangeArrowheads="1" noChangeShapeType="1" noTextEdit="1"/>
                </p:cNvSpPr>
                <p:nvPr/>
              </p:nvSpPr>
              <p:spPr bwMode="auto">
                <a:xfrm>
                  <a:off x="4180953" y="4115921"/>
                  <a:ext cx="687337" cy="461665"/>
                </a:xfrm>
                <a:prstGeom prst="rect">
                  <a:avLst/>
                </a:prstGeom>
                <a:blipFill>
                  <a:blip r:embed="rId4"/>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1" name="Rectangle 15"/>
                <p:cNvSpPr>
                  <a:spLocks noChangeArrowheads="1"/>
                </p:cNvSpPr>
                <p:nvPr/>
              </p:nvSpPr>
              <p:spPr bwMode="auto">
                <a:xfrm>
                  <a:off x="4220456" y="2742798"/>
                  <a:ext cx="1844442" cy="461665"/>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14:m>
                    <m:oMathPara xmlns:m="http://schemas.openxmlformats.org/officeDocument/2006/math">
                      <m:oMathParaPr>
                        <m:jc m:val="left"/>
                      </m:oMathParaPr>
                      <m:oMath xmlns:m="http://schemas.openxmlformats.org/officeDocument/2006/math">
                        <m:r>
                          <a:rPr lang="el-GR" altLang="de-DE" sz="2400" b="1" i="0" smtClean="0">
                            <a:solidFill>
                              <a:srgbClr val="0000FF"/>
                            </a:solidFill>
                            <a:latin typeface="Cambria Math" panose="02040503050406030204" pitchFamily="18" charset="0"/>
                            <a:ea typeface="Cambria Math" panose="02040503050406030204" pitchFamily="18" charset="0"/>
                          </a:rPr>
                          <m:t>𝚫</m:t>
                        </m:r>
                        <m:r>
                          <a:rPr lang="de-DE" altLang="de-DE" sz="2400" b="1" i="1" smtClean="0">
                            <a:solidFill>
                              <a:srgbClr val="0000FF"/>
                            </a:solidFill>
                            <a:latin typeface="Cambria Math" panose="02040503050406030204" pitchFamily="18" charset="0"/>
                            <a:ea typeface="Cambria Math" panose="02040503050406030204" pitchFamily="18" charset="0"/>
                          </a:rPr>
                          <m:t>𝑼</m:t>
                        </m:r>
                        <m:r>
                          <a:rPr lang="de-DE" altLang="de-DE" sz="2400" b="1" i="1" smtClean="0">
                            <a:solidFill>
                              <a:srgbClr val="0000FF"/>
                            </a:solidFill>
                            <a:latin typeface="Cambria Math" panose="02040503050406030204" pitchFamily="18" charset="0"/>
                            <a:ea typeface="Cambria Math" panose="02040503050406030204" pitchFamily="18" charset="0"/>
                            <a:sym typeface="Symbol" panose="05050102010706020507" pitchFamily="18" charset="2"/>
                          </a:rPr>
                          <m:t> </m:t>
                        </m:r>
                        <m:r>
                          <a:rPr lang="de-DE" altLang="de-DE" sz="2400" b="1" i="0" smtClean="0">
                            <a:solidFill>
                              <a:srgbClr val="0000FF"/>
                            </a:solidFill>
                            <a:latin typeface="Cambria Math" panose="02040503050406030204" pitchFamily="18" charset="0"/>
                            <a:ea typeface="Cambria Math" panose="02040503050406030204" pitchFamily="18" charset="0"/>
                            <a:sym typeface="Symbol" panose="05050102010706020507" pitchFamily="18" charset="2"/>
                          </a:rPr>
                          <m:t>𝐨𝐟𝐟𝐬𝐞𝐭</m:t>
                        </m:r>
                      </m:oMath>
                    </m:oMathPara>
                  </a14:m>
                  <a:endParaRPr lang="en-US" altLang="de-DE" sz="2400" b="1" dirty="0">
                    <a:solidFill>
                      <a:srgbClr val="0000FF"/>
                    </a:solidFill>
                    <a:latin typeface="Calibri" panose="020F0502020204030204" pitchFamily="34" charset="0"/>
                  </a:endParaRPr>
                </a:p>
              </p:txBody>
            </p:sp>
          </mc:Choice>
          <mc:Fallback xmlns="">
            <p:sp>
              <p:nvSpPr>
                <p:cNvPr id="21" name="Rectangle 15"/>
                <p:cNvSpPr>
                  <a:spLocks noRot="1" noChangeAspect="1" noMove="1" noResize="1" noEditPoints="1" noAdjustHandles="1" noChangeArrowheads="1" noChangeShapeType="1" noTextEdit="1"/>
                </p:cNvSpPr>
                <p:nvPr/>
              </p:nvSpPr>
              <p:spPr bwMode="auto">
                <a:xfrm>
                  <a:off x="4220456" y="2742798"/>
                  <a:ext cx="1844442" cy="461665"/>
                </a:xfrm>
                <a:prstGeom prst="rect">
                  <a:avLst/>
                </a:prstGeom>
                <a:blipFill>
                  <a:blip r:embed="rId5"/>
                  <a:stretch>
                    <a:fillRect l="-66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24" name="Rectangle 15"/>
            <p:cNvSpPr>
              <a:spLocks noChangeArrowheads="1"/>
            </p:cNvSpPr>
            <p:nvPr/>
          </p:nvSpPr>
          <p:spPr bwMode="auto">
            <a:xfrm>
              <a:off x="4110762" y="3830568"/>
              <a:ext cx="486967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A single trace corresponds to one bunch passage </a:t>
              </a:r>
            </a:p>
          </p:txBody>
        </p:sp>
      </p:grpSp>
      <p:cxnSp>
        <p:nvCxnSpPr>
          <p:cNvPr id="5" name="Gerade Verbindung mit Pfeil 4"/>
          <p:cNvCxnSpPr/>
          <p:nvPr/>
        </p:nvCxnSpPr>
        <p:spPr>
          <a:xfrm flipV="1">
            <a:off x="4236098" y="5187820"/>
            <a:ext cx="4329404" cy="9331"/>
          </a:xfrm>
          <a:prstGeom prst="straightConnector1">
            <a:avLst/>
          </a:prstGeom>
          <a:ln w="19050">
            <a:solidFill>
              <a:schemeClr val="tx1"/>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3" name="Rectangle 15"/>
          <p:cNvSpPr>
            <a:spLocks noChangeArrowheads="1"/>
          </p:cNvSpPr>
          <p:nvPr/>
        </p:nvSpPr>
        <p:spPr bwMode="auto">
          <a:xfrm>
            <a:off x="5906313" y="4890427"/>
            <a:ext cx="12785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dirty="0">
                <a:latin typeface="Calibri" panose="020F0502020204030204" pitchFamily="34" charset="0"/>
              </a:rPr>
              <a:t>Time 4.25 ns </a:t>
            </a:r>
          </a:p>
        </p:txBody>
      </p:sp>
      <p:sp>
        <p:nvSpPr>
          <p:cNvPr id="16" name="Rectangle 15"/>
          <p:cNvSpPr>
            <a:spLocks noChangeArrowheads="1"/>
          </p:cNvSpPr>
          <p:nvPr/>
        </p:nvSpPr>
        <p:spPr bwMode="auto">
          <a:xfrm>
            <a:off x="375263" y="2320812"/>
            <a:ext cx="839885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a:t>
            </a:r>
            <a:r>
              <a:rPr lang="en-US" altLang="de-DE" dirty="0">
                <a:latin typeface="Calibri" panose="020F0502020204030204" pitchFamily="34" charset="0"/>
              </a:rPr>
              <a:t>Single bunch observation on </a:t>
            </a:r>
            <a:r>
              <a:rPr lang="en-US" altLang="de-DE" b="1" dirty="0">
                <a:latin typeface="Calibri" panose="020F0502020204030204" pitchFamily="34" charset="0"/>
              </a:rPr>
              <a:t>turn-by-turn</a:t>
            </a:r>
            <a:r>
              <a:rPr lang="en-US" altLang="de-DE" dirty="0">
                <a:latin typeface="Calibri" panose="020F0502020204030204" pitchFamily="34" charset="0"/>
              </a:rPr>
              <a:t> basis with beam excitation at SPS</a:t>
            </a:r>
          </a:p>
          <a:p>
            <a:pPr algn="l"/>
            <a:r>
              <a:rPr lang="en-US" altLang="de-DE" dirty="0">
                <a:latin typeface="Calibri" panose="020F0502020204030204" pitchFamily="34" charset="0"/>
              </a:rPr>
              <a:t>Goal: Monitoring instabilities</a:t>
            </a:r>
          </a:p>
        </p:txBody>
      </p:sp>
      <p:sp>
        <p:nvSpPr>
          <p:cNvPr id="17" name="Textfeld 16">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6"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6"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
        <p:nvSpPr>
          <p:cNvPr id="20" name="Textfeld 19">
            <a:hlinkClick r:id="" action="ppaction://noaction"/>
          </p:cNvPr>
          <p:cNvSpPr txBox="1"/>
          <p:nvPr/>
        </p:nvSpPr>
        <p:spPr>
          <a:xfrm>
            <a:off x="2981691" y="6529705"/>
            <a:ext cx="1559338" cy="369332"/>
          </a:xfrm>
          <a:prstGeom prst="rect">
            <a:avLst/>
          </a:prstGeom>
          <a:noFill/>
        </p:spPr>
        <p:txBody>
          <a:bodyPr wrap="none" rtlCol="0">
            <a:spAutoFit/>
          </a:bodyPr>
          <a:lstStyle/>
          <a:p>
            <a:r>
              <a:rPr lang="en-US" b="1" dirty="0">
                <a:solidFill>
                  <a:srgbClr val="3333CC"/>
                </a:solidFill>
                <a:sym typeface="Symbol"/>
                <a:hlinkClick r:id="rId7" action="ppaction://hlinksldjump"/>
              </a:rPr>
              <a:t></a:t>
            </a:r>
            <a:r>
              <a:rPr lang="en-US" sz="1600" b="1" dirty="0" err="1">
                <a:solidFill>
                  <a:srgbClr val="3333CC"/>
                </a:solidFill>
                <a:latin typeface="Calibri" panose="020F0502020204030204" pitchFamily="34" charset="0"/>
                <a:cs typeface="Calibri" panose="020F0502020204030204" pitchFamily="34" charset="0"/>
                <a:sym typeface="Symbol"/>
                <a:hlinkClick r:id="rId7" action="ppaction://hlinksldjump"/>
              </a:rPr>
              <a:t>stripline</a:t>
            </a:r>
            <a:r>
              <a:rPr lang="en-US" sz="1600" b="1" dirty="0">
                <a:solidFill>
                  <a:srgbClr val="3333CC"/>
                </a:solidFill>
                <a:latin typeface="Calibri" panose="020F0502020204030204" pitchFamily="34" charset="0"/>
                <a:cs typeface="Calibri" panose="020F0502020204030204" pitchFamily="34" charset="0"/>
                <a:sym typeface="Symbol"/>
                <a:hlinkClick r:id="rId7" action="ppaction://hlinksldjump"/>
              </a:rPr>
              <a:t> BPM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0793178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Outline of the Lectures</a:t>
            </a:r>
          </a:p>
        </p:txBody>
      </p:sp>
      <p:sp>
        <p:nvSpPr>
          <p:cNvPr id="1126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1269" name="Rectangle 4"/>
          <p:cNvSpPr>
            <a:spLocks noChangeArrowheads="1"/>
          </p:cNvSpPr>
          <p:nvPr/>
        </p:nvSpPr>
        <p:spPr bwMode="auto">
          <a:xfrm>
            <a:off x="300038" y="942975"/>
            <a:ext cx="8175624" cy="2888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The ordering of the subjects is oriented by the beam quantities:</a:t>
            </a:r>
          </a:p>
          <a:p>
            <a:pPr algn="l"/>
            <a:r>
              <a:rPr lang="en-US" altLang="de-DE" sz="2000" b="1" dirty="0">
                <a:solidFill>
                  <a:srgbClr val="0000FF"/>
                </a:solidFill>
                <a:latin typeface="Calibri" panose="020F0502020204030204" pitchFamily="34" charset="0"/>
              </a:rPr>
              <a:t>Part 1 of the lecture on electro-magnetic monitors: </a:t>
            </a:r>
          </a:p>
          <a:p>
            <a:pPr algn="l">
              <a:lnSpc>
                <a:spcPct val="70000"/>
              </a:lnSpc>
              <a:spcBef>
                <a:spcPts val="800"/>
              </a:spcBef>
              <a:buFont typeface="Wingdings" pitchFamily="2" charset="2"/>
              <a:buChar char="Ø"/>
            </a:pPr>
            <a:r>
              <a:rPr lang="en-US" altLang="de-DE" sz="2000" dirty="0">
                <a:latin typeface="Calibri" panose="020F0502020204030204" pitchFamily="34" charset="0"/>
              </a:rPr>
              <a:t>  Current measurement</a:t>
            </a:r>
          </a:p>
          <a:p>
            <a:pPr algn="l">
              <a:lnSpc>
                <a:spcPct val="70000"/>
              </a:lnSpc>
              <a:spcBef>
                <a:spcPts val="800"/>
              </a:spcBef>
              <a:buFont typeface="Wingdings" pitchFamily="2" charset="2"/>
              <a:buChar char="Ø"/>
            </a:pPr>
            <a:r>
              <a:rPr lang="en-US" altLang="de-DE" sz="2000" dirty="0">
                <a:latin typeface="Calibri" panose="020F0502020204030204" pitchFamily="34" charset="0"/>
              </a:rPr>
              <a:t>  Beam position monitors for bunched beams</a:t>
            </a:r>
          </a:p>
          <a:p>
            <a:pPr algn="l">
              <a:lnSpc>
                <a:spcPct val="70000"/>
              </a:lnSpc>
            </a:pPr>
            <a:r>
              <a:rPr lang="en-US" altLang="de-DE" sz="2000" b="1" dirty="0">
                <a:solidFill>
                  <a:srgbClr val="0000FF"/>
                </a:solidFill>
                <a:latin typeface="Calibri" panose="020F0502020204030204" pitchFamily="34" charset="0"/>
              </a:rPr>
              <a:t>Part 2 of the lecture on transverse and longitudinal diagnostics: </a:t>
            </a:r>
          </a:p>
          <a:p>
            <a:pPr algn="l">
              <a:lnSpc>
                <a:spcPct val="70000"/>
              </a:lnSpc>
              <a:spcBef>
                <a:spcPts val="800"/>
              </a:spcBef>
              <a:buFont typeface="Wingdings" pitchFamily="2" charset="2"/>
              <a:buChar char="Ø"/>
            </a:pPr>
            <a:r>
              <a:rPr lang="en-US" altLang="de-DE" sz="2000" b="1" dirty="0">
                <a:latin typeface="Calibri" panose="020F0502020204030204" pitchFamily="34" charset="0"/>
              </a:rPr>
              <a:t>  </a:t>
            </a:r>
            <a:r>
              <a:rPr lang="en-US" altLang="de-DE" sz="2000" dirty="0">
                <a:latin typeface="Calibri" panose="020F0502020204030204" pitchFamily="34" charset="0"/>
              </a:rPr>
              <a:t>Profile measurement</a:t>
            </a:r>
          </a:p>
          <a:p>
            <a:pPr algn="l">
              <a:lnSpc>
                <a:spcPct val="80000"/>
              </a:lnSpc>
              <a:spcBef>
                <a:spcPts val="800"/>
              </a:spcBef>
              <a:buFont typeface="Wingdings" pitchFamily="2" charset="2"/>
              <a:buChar char="Ø"/>
            </a:pPr>
            <a:r>
              <a:rPr lang="en-US" altLang="de-DE" sz="2000" dirty="0">
                <a:latin typeface="Calibri" panose="020F0502020204030204" pitchFamily="34" charset="0"/>
              </a:rPr>
              <a:t>  Transverse emittance measure</a:t>
            </a:r>
          </a:p>
          <a:p>
            <a:pPr algn="l">
              <a:lnSpc>
                <a:spcPct val="80000"/>
              </a:lnSpc>
              <a:spcBef>
                <a:spcPts val="800"/>
              </a:spcBef>
              <a:buFont typeface="Wingdings" pitchFamily="2" charset="2"/>
              <a:buChar char="Ø"/>
            </a:pPr>
            <a:r>
              <a:rPr lang="en-US" altLang="de-DE" sz="2000" dirty="0">
                <a:latin typeface="Calibri" panose="020F0502020204030204" pitchFamily="34" charset="0"/>
              </a:rPr>
              <a:t>  Measurement of </a:t>
            </a:r>
            <a:r>
              <a:rPr lang="en-US" altLang="de-DE" sz="2000">
                <a:latin typeface="Calibri" panose="020F0502020204030204" pitchFamily="34" charset="0"/>
              </a:rPr>
              <a:t>longitudinal parameters</a:t>
            </a:r>
            <a:endParaRPr lang="en-US" altLang="de-DE" sz="2000" dirty="0">
              <a:latin typeface="Calibri" panose="020F0502020204030204" pitchFamily="34" charset="0"/>
            </a:endParaRPr>
          </a:p>
        </p:txBody>
      </p:sp>
    </p:spTree>
    <p:extLst>
      <p:ext uri="{BB962C8B-B14F-4D97-AF65-F5344CB8AC3E}">
        <p14:creationId xmlns:p14="http://schemas.microsoft.com/office/powerpoint/2010/main" val="2657037304"/>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14554" name="Rectangle 12"/>
          <p:cNvSpPr>
            <a:spLocks noChangeArrowheads="1"/>
          </p:cNvSpPr>
          <p:nvPr/>
        </p:nvSpPr>
        <p:spPr bwMode="auto">
          <a:xfrm>
            <a:off x="-3349110" y="32405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spcBef>
                <a:spcPct val="0"/>
              </a:spcBef>
            </a:pPr>
            <a:endParaRPr lang="en-US" b="1" dirty="0">
              <a:solidFill>
                <a:srgbClr val="0000FF"/>
              </a:solidFill>
              <a:latin typeface="Arial" charset="0"/>
            </a:endParaRPr>
          </a:p>
        </p:txBody>
      </p:sp>
      <p:grpSp>
        <p:nvGrpSpPr>
          <p:cNvPr id="14342" name="Group 219"/>
          <p:cNvGrpSpPr>
            <a:grpSpLocks/>
          </p:cNvGrpSpPr>
          <p:nvPr/>
        </p:nvGrpSpPr>
        <p:grpSpPr bwMode="auto">
          <a:xfrm>
            <a:off x="0" y="754567"/>
            <a:ext cx="5364163" cy="5329237"/>
            <a:chOff x="113" y="708"/>
            <a:chExt cx="3809" cy="3720"/>
          </a:xfrm>
        </p:grpSpPr>
        <p:pic>
          <p:nvPicPr>
            <p:cNvPr id="14345" name="Picture 5" descr="albaring"/>
            <p:cNvPicPr>
              <a:picLocks noChangeAspect="1" noChangeArrowheads="1"/>
            </p:cNvPicPr>
            <p:nvPr/>
          </p:nvPicPr>
          <p:blipFill>
            <a:blip r:embed="rId2">
              <a:extLst>
                <a:ext uri="{28A0092B-C50C-407E-A947-70E740481C1C}">
                  <a14:useLocalDpi xmlns:a14="http://schemas.microsoft.com/office/drawing/2010/main" val="0"/>
                </a:ext>
              </a:extLst>
            </a:blip>
            <a:srcRect b="12758"/>
            <a:stretch>
              <a:fillRect/>
            </a:stretch>
          </p:blipFill>
          <p:spPr bwMode="auto">
            <a:xfrm>
              <a:off x="249" y="708"/>
              <a:ext cx="3673" cy="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6" name="Group 7"/>
            <p:cNvGrpSpPr>
              <a:grpSpLocks/>
            </p:cNvGrpSpPr>
            <p:nvPr/>
          </p:nvGrpSpPr>
          <p:grpSpPr bwMode="auto">
            <a:xfrm>
              <a:off x="2767" y="2179"/>
              <a:ext cx="777" cy="404"/>
              <a:chOff x="2654" y="1862"/>
              <a:chExt cx="777" cy="404"/>
            </a:xfrm>
          </p:grpSpPr>
          <p:sp>
            <p:nvSpPr>
              <p:cNvPr id="14549" name="Oval 8"/>
              <p:cNvSpPr>
                <a:spLocks noChangeAspect="1" noChangeArrowheads="1"/>
              </p:cNvSpPr>
              <p:nvPr/>
            </p:nvSpPr>
            <p:spPr bwMode="auto">
              <a:xfrm rot="10800000" flipV="1">
                <a:off x="3306" y="188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0" name="Oval 9"/>
              <p:cNvSpPr>
                <a:spLocks noChangeAspect="1" noChangeArrowheads="1"/>
              </p:cNvSpPr>
              <p:nvPr/>
            </p:nvSpPr>
            <p:spPr bwMode="auto">
              <a:xfrm rot="10800000" flipV="1">
                <a:off x="3379" y="211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1" name="Oval 10"/>
              <p:cNvSpPr>
                <a:spLocks noChangeAspect="1" noChangeArrowheads="1"/>
              </p:cNvSpPr>
              <p:nvPr/>
            </p:nvSpPr>
            <p:spPr bwMode="auto">
              <a:xfrm rot="10800000" flipV="1">
                <a:off x="3346" y="20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2" name="Rectangle 11"/>
              <p:cNvSpPr>
                <a:spLocks noChangeArrowheads="1"/>
              </p:cNvSpPr>
              <p:nvPr/>
            </p:nvSpPr>
            <p:spPr bwMode="auto">
              <a:xfrm>
                <a:off x="2654" y="1862"/>
                <a:ext cx="613"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dirty="0">
                    <a:latin typeface="Arial" charset="0"/>
                  </a:rPr>
                  <a:t>LTB:</a:t>
                </a:r>
              </a:p>
              <a:p>
                <a:pPr algn="l" eaLnBrk="1" hangingPunct="1">
                  <a:spcBef>
                    <a:spcPct val="0"/>
                  </a:spcBef>
                </a:pPr>
                <a:r>
                  <a:rPr lang="en-US" sz="1600" dirty="0">
                    <a:latin typeface="Arial" charset="0"/>
                  </a:rPr>
                  <a:t>3 BPM</a:t>
                </a:r>
              </a:p>
            </p:txBody>
          </p:sp>
        </p:grpSp>
        <p:grpSp>
          <p:nvGrpSpPr>
            <p:cNvPr id="14347" name="Group 13"/>
            <p:cNvGrpSpPr>
              <a:grpSpLocks/>
            </p:cNvGrpSpPr>
            <p:nvPr/>
          </p:nvGrpSpPr>
          <p:grpSpPr bwMode="auto">
            <a:xfrm>
              <a:off x="544" y="776"/>
              <a:ext cx="1390" cy="406"/>
              <a:chOff x="431" y="459"/>
              <a:chExt cx="1390" cy="406"/>
            </a:xfrm>
          </p:grpSpPr>
          <p:sp>
            <p:nvSpPr>
              <p:cNvPr id="14544" name="Oval 14"/>
              <p:cNvSpPr>
                <a:spLocks noChangeAspect="1" noChangeArrowheads="1"/>
              </p:cNvSpPr>
              <p:nvPr/>
            </p:nvSpPr>
            <p:spPr bwMode="auto">
              <a:xfrm rot="10800000" flipV="1">
                <a:off x="1451" y="7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5" name="Oval 15"/>
              <p:cNvSpPr>
                <a:spLocks noChangeAspect="1" noChangeArrowheads="1"/>
              </p:cNvSpPr>
              <p:nvPr/>
            </p:nvSpPr>
            <p:spPr bwMode="auto">
              <a:xfrm rot="10800000" flipV="1">
                <a:off x="1580" y="71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6" name="Oval 16"/>
              <p:cNvSpPr>
                <a:spLocks noChangeAspect="1" noChangeArrowheads="1"/>
              </p:cNvSpPr>
              <p:nvPr/>
            </p:nvSpPr>
            <p:spPr bwMode="auto">
              <a:xfrm rot="10800000" flipV="1">
                <a:off x="1769" y="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7" name="Oval 17"/>
              <p:cNvSpPr>
                <a:spLocks noChangeAspect="1" noChangeArrowheads="1"/>
              </p:cNvSpPr>
              <p:nvPr/>
            </p:nvSpPr>
            <p:spPr bwMode="auto">
              <a:xfrm rot="10800000" flipV="1">
                <a:off x="1671" y="68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8" name="Rectangle 18"/>
              <p:cNvSpPr>
                <a:spLocks noChangeArrowheads="1"/>
              </p:cNvSpPr>
              <p:nvPr/>
            </p:nvSpPr>
            <p:spPr bwMode="auto">
              <a:xfrm>
                <a:off x="431" y="459"/>
                <a:ext cx="612" cy="4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a:latin typeface="Arial" charset="0"/>
                  </a:rPr>
                  <a:t>BTS:</a:t>
                </a:r>
              </a:p>
              <a:p>
                <a:pPr algn="l" eaLnBrk="1" hangingPunct="1">
                  <a:spcBef>
                    <a:spcPct val="0"/>
                  </a:spcBef>
                </a:pPr>
                <a:r>
                  <a:rPr lang="en-US" sz="1600">
                    <a:latin typeface="Arial" charset="0"/>
                  </a:rPr>
                  <a:t>4 BPM</a:t>
                </a:r>
              </a:p>
            </p:txBody>
          </p:sp>
        </p:grpSp>
        <p:grpSp>
          <p:nvGrpSpPr>
            <p:cNvPr id="14348" name="Group 19"/>
            <p:cNvGrpSpPr>
              <a:grpSpLocks/>
            </p:cNvGrpSpPr>
            <p:nvPr/>
          </p:nvGrpSpPr>
          <p:grpSpPr bwMode="auto">
            <a:xfrm>
              <a:off x="502" y="935"/>
              <a:ext cx="3194" cy="3224"/>
              <a:chOff x="389" y="618"/>
              <a:chExt cx="3194" cy="3224"/>
            </a:xfrm>
          </p:grpSpPr>
          <p:sp>
            <p:nvSpPr>
              <p:cNvPr id="14404" name="Text Box 20"/>
              <p:cNvSpPr txBox="1">
                <a:spLocks noChangeArrowheads="1"/>
              </p:cNvSpPr>
              <p:nvPr/>
            </p:nvSpPr>
            <p:spPr bwMode="auto">
              <a:xfrm>
                <a:off x="2992" y="686"/>
                <a:ext cx="522" cy="23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600">
                    <a:latin typeface="Arial" charset="0"/>
                  </a:rPr>
                  <a:t>SEXC</a:t>
                </a:r>
              </a:p>
            </p:txBody>
          </p:sp>
          <p:sp>
            <p:nvSpPr>
              <p:cNvPr id="14405" name="Line 21"/>
              <p:cNvSpPr>
                <a:spLocks noChangeShapeType="1"/>
              </p:cNvSpPr>
              <p:nvPr/>
            </p:nvSpPr>
            <p:spPr bwMode="auto">
              <a:xfrm flipV="1">
                <a:off x="2835" y="663"/>
                <a:ext cx="204" cy="227"/>
              </a:xfrm>
              <a:prstGeom prst="line">
                <a:avLst/>
              </a:prstGeom>
              <a:noFill/>
              <a:ln w="25400">
                <a:solidFill>
                  <a:schemeClr val="tx1"/>
                </a:solidFill>
                <a:round/>
                <a:headEnd/>
                <a:tailEnd type="arrow" w="lg" len="med"/>
              </a:ln>
              <a:extLst>
                <a:ext uri="{909E8E84-426E-40DD-AFC4-6F175D3DCCD1}">
                  <a14:hiddenFill xmlns:a14="http://schemas.microsoft.com/office/drawing/2010/main">
                    <a:noFill/>
                  </a14:hiddenFill>
                </a:ext>
              </a:extLst>
            </p:spPr>
            <p:txBody>
              <a:bodyPr/>
              <a:lstStyle/>
              <a:p>
                <a:endParaRPr lang="en-US"/>
              </a:p>
            </p:txBody>
          </p:sp>
          <p:sp>
            <p:nvSpPr>
              <p:cNvPr id="14406" name="Rectangle 22"/>
              <p:cNvSpPr>
                <a:spLocks noChangeArrowheads="1"/>
              </p:cNvSpPr>
              <p:nvPr/>
            </p:nvSpPr>
            <p:spPr bwMode="auto">
              <a:xfrm>
                <a:off x="1156" y="1139"/>
                <a:ext cx="1520"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a:latin typeface="Arial" charset="0"/>
                  </a:rPr>
                  <a:t>STORAGE RING:</a:t>
                </a:r>
              </a:p>
              <a:p>
                <a:pPr algn="l" eaLnBrk="1" hangingPunct="1">
                  <a:spcBef>
                    <a:spcPct val="0"/>
                  </a:spcBef>
                </a:pPr>
                <a:r>
                  <a:rPr lang="en-US" sz="1600">
                    <a:latin typeface="Arial" charset="0"/>
                  </a:rPr>
                  <a:t>7 or 8  BPM/cell</a:t>
                </a:r>
              </a:p>
              <a:p>
                <a:pPr algn="l" eaLnBrk="1" hangingPunct="1">
                  <a:spcBef>
                    <a:spcPct val="0"/>
                  </a:spcBef>
                  <a:buFont typeface="Wingdings" pitchFamily="2" charset="2"/>
                  <a:buNone/>
                </a:pPr>
                <a:r>
                  <a:rPr lang="en-US" sz="1600">
                    <a:latin typeface="Arial" charset="0"/>
                    <a:sym typeface="Wingdings" pitchFamily="2" charset="2"/>
                  </a:rPr>
                  <a:t>(120 BPMs in total)</a:t>
                </a:r>
              </a:p>
              <a:p>
                <a:pPr algn="l" eaLnBrk="1" hangingPunct="1">
                  <a:spcBef>
                    <a:spcPct val="0"/>
                  </a:spcBef>
                  <a:buFont typeface="Wingdings" pitchFamily="2" charset="2"/>
                  <a:buNone/>
                </a:pPr>
                <a:r>
                  <a:rPr lang="en-US" sz="1600">
                    <a:latin typeface="Arial" charset="0"/>
                  </a:rPr>
                  <a:t>1 SEXC</a:t>
                </a:r>
              </a:p>
            </p:txBody>
          </p:sp>
          <p:grpSp>
            <p:nvGrpSpPr>
              <p:cNvPr id="14407" name="Group 23"/>
              <p:cNvGrpSpPr>
                <a:grpSpLocks/>
              </p:cNvGrpSpPr>
              <p:nvPr/>
            </p:nvGrpSpPr>
            <p:grpSpPr bwMode="auto">
              <a:xfrm>
                <a:off x="389" y="618"/>
                <a:ext cx="3194" cy="3224"/>
                <a:chOff x="385" y="618"/>
                <a:chExt cx="3194" cy="3224"/>
              </a:xfrm>
            </p:grpSpPr>
            <p:grpSp>
              <p:nvGrpSpPr>
                <p:cNvPr id="14408" name="Group 24"/>
                <p:cNvGrpSpPr>
                  <a:grpSpLocks/>
                </p:cNvGrpSpPr>
                <p:nvPr/>
              </p:nvGrpSpPr>
              <p:grpSpPr bwMode="auto">
                <a:xfrm>
                  <a:off x="1973" y="618"/>
                  <a:ext cx="1606" cy="1660"/>
                  <a:chOff x="1973" y="618"/>
                  <a:chExt cx="1606" cy="1660"/>
                </a:xfrm>
              </p:grpSpPr>
              <p:grpSp>
                <p:nvGrpSpPr>
                  <p:cNvPr id="14511" name="Group 25"/>
                  <p:cNvGrpSpPr>
                    <a:grpSpLocks/>
                  </p:cNvGrpSpPr>
                  <p:nvPr/>
                </p:nvGrpSpPr>
                <p:grpSpPr bwMode="auto">
                  <a:xfrm flipV="1">
                    <a:off x="2443" y="680"/>
                    <a:ext cx="586" cy="378"/>
                    <a:chOff x="2488" y="3390"/>
                    <a:chExt cx="586" cy="378"/>
                  </a:xfrm>
                </p:grpSpPr>
                <p:sp>
                  <p:nvSpPr>
                    <p:cNvPr id="14537" name="Oval 26"/>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8" name="Oval 27"/>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9" name="Oval 28"/>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0" name="Oval 29"/>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1" name="Oval 30"/>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2" name="Oval 31"/>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3" name="Oval 32"/>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512" name="Group 33"/>
                  <p:cNvGrpSpPr>
                    <a:grpSpLocks/>
                  </p:cNvGrpSpPr>
                  <p:nvPr/>
                </p:nvGrpSpPr>
                <p:grpSpPr bwMode="auto">
                  <a:xfrm>
                    <a:off x="3129" y="1162"/>
                    <a:ext cx="393" cy="638"/>
                    <a:chOff x="3129" y="1162"/>
                    <a:chExt cx="393" cy="638"/>
                  </a:xfrm>
                </p:grpSpPr>
                <p:sp>
                  <p:nvSpPr>
                    <p:cNvPr id="14530" name="Oval 34"/>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1" name="Oval 35"/>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2" name="Oval 36"/>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3" name="Oval 37"/>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4" name="Oval 38"/>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5" name="Oval 39"/>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6" name="Oval 40"/>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513" name="Oval 41"/>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4" name="Oval 42"/>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5" name="Oval 43"/>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6" name="Oval 44"/>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7" name="Oval 45"/>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8" name="Oval 46"/>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9" name="Oval 47"/>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0" name="Oval 48"/>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1" name="Oval 49"/>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2" name="Oval 50"/>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3" name="Oval 51"/>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4" name="Oval 52"/>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5" name="Oval 53"/>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6" name="Oval 54"/>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7" name="Oval 55"/>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8" name="Oval 56"/>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9" name="Oval 57"/>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09" name="Group 58"/>
                <p:cNvGrpSpPr>
                  <a:grpSpLocks/>
                </p:cNvGrpSpPr>
                <p:nvPr/>
              </p:nvGrpSpPr>
              <p:grpSpPr bwMode="auto">
                <a:xfrm flipV="1">
                  <a:off x="1973" y="2292"/>
                  <a:ext cx="1606" cy="1546"/>
                  <a:chOff x="1973" y="618"/>
                  <a:chExt cx="1606" cy="1660"/>
                </a:xfrm>
              </p:grpSpPr>
              <p:grpSp>
                <p:nvGrpSpPr>
                  <p:cNvPr id="14478" name="Group 59"/>
                  <p:cNvGrpSpPr>
                    <a:grpSpLocks/>
                  </p:cNvGrpSpPr>
                  <p:nvPr/>
                </p:nvGrpSpPr>
                <p:grpSpPr bwMode="auto">
                  <a:xfrm flipV="1">
                    <a:off x="2443" y="680"/>
                    <a:ext cx="586" cy="378"/>
                    <a:chOff x="2488" y="3390"/>
                    <a:chExt cx="586" cy="378"/>
                  </a:xfrm>
                </p:grpSpPr>
                <p:sp>
                  <p:nvSpPr>
                    <p:cNvPr id="14504" name="Oval 60"/>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5" name="Oval 61"/>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6" name="Oval 62"/>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7" name="Oval 63"/>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8" name="Oval 64"/>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9" name="Oval 65"/>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0" name="Oval 66"/>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79" name="Group 67"/>
                  <p:cNvGrpSpPr>
                    <a:grpSpLocks/>
                  </p:cNvGrpSpPr>
                  <p:nvPr/>
                </p:nvGrpSpPr>
                <p:grpSpPr bwMode="auto">
                  <a:xfrm>
                    <a:off x="3129" y="1162"/>
                    <a:ext cx="393" cy="638"/>
                    <a:chOff x="3129" y="1162"/>
                    <a:chExt cx="393" cy="638"/>
                  </a:xfrm>
                </p:grpSpPr>
                <p:sp>
                  <p:nvSpPr>
                    <p:cNvPr id="14497" name="Oval 68"/>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8" name="Oval 69"/>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9" name="Oval 70"/>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0" name="Oval 71"/>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1" name="Oval 72"/>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2" name="Oval 73"/>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3" name="Oval 74"/>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480" name="Oval 75"/>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1" name="Oval 76"/>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2" name="Oval 77"/>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3" name="Oval 78"/>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4" name="Oval 79"/>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5" name="Oval 80"/>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6" name="Oval 81"/>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7" name="Oval 82"/>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8" name="Oval 83"/>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9" name="Oval 84"/>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0" name="Oval 85"/>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1" name="Oval 86"/>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2" name="Oval 87"/>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3" name="Oval 88"/>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4" name="Oval 89"/>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5" name="Oval 90"/>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6" name="Oval 91"/>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10" name="Group 92"/>
                <p:cNvGrpSpPr>
                  <a:grpSpLocks/>
                </p:cNvGrpSpPr>
                <p:nvPr/>
              </p:nvGrpSpPr>
              <p:grpSpPr bwMode="auto">
                <a:xfrm flipH="1" flipV="1">
                  <a:off x="385" y="2205"/>
                  <a:ext cx="1516" cy="1637"/>
                  <a:chOff x="1973" y="618"/>
                  <a:chExt cx="1606" cy="1660"/>
                </a:xfrm>
              </p:grpSpPr>
              <p:grpSp>
                <p:nvGrpSpPr>
                  <p:cNvPr id="14445" name="Group 93"/>
                  <p:cNvGrpSpPr>
                    <a:grpSpLocks/>
                  </p:cNvGrpSpPr>
                  <p:nvPr/>
                </p:nvGrpSpPr>
                <p:grpSpPr bwMode="auto">
                  <a:xfrm flipV="1">
                    <a:off x="2443" y="680"/>
                    <a:ext cx="586" cy="378"/>
                    <a:chOff x="2488" y="3390"/>
                    <a:chExt cx="586" cy="378"/>
                  </a:xfrm>
                </p:grpSpPr>
                <p:sp>
                  <p:nvSpPr>
                    <p:cNvPr id="14471" name="Oval 94"/>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2" name="Oval 95"/>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3" name="Oval 96"/>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4" name="Oval 97"/>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5" name="Oval 98"/>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6" name="Oval 99"/>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7" name="Oval 100"/>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46" name="Group 101"/>
                  <p:cNvGrpSpPr>
                    <a:grpSpLocks/>
                  </p:cNvGrpSpPr>
                  <p:nvPr/>
                </p:nvGrpSpPr>
                <p:grpSpPr bwMode="auto">
                  <a:xfrm>
                    <a:off x="3129" y="1162"/>
                    <a:ext cx="393" cy="638"/>
                    <a:chOff x="3129" y="1162"/>
                    <a:chExt cx="393" cy="638"/>
                  </a:xfrm>
                </p:grpSpPr>
                <p:sp>
                  <p:nvSpPr>
                    <p:cNvPr id="14464" name="Oval 102"/>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5" name="Oval 103"/>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6" name="Oval 104"/>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7" name="Oval 105"/>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8" name="Oval 106"/>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9" name="Oval 107"/>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0" name="Oval 108"/>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447" name="Oval 109"/>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8" name="Oval 110"/>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9" name="Oval 111"/>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0" name="Oval 112"/>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1" name="Oval 113"/>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2" name="Oval 114"/>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3" name="Oval 115"/>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4" name="Oval 116"/>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5" name="Oval 117"/>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6" name="Oval 118"/>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7" name="Oval 119"/>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8" name="Oval 120"/>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9" name="Oval 121"/>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0" name="Oval 122"/>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1" name="Oval 123"/>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2" name="Oval 124"/>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3" name="Oval 125"/>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11" name="Group 126"/>
                <p:cNvGrpSpPr>
                  <a:grpSpLocks/>
                </p:cNvGrpSpPr>
                <p:nvPr/>
              </p:nvGrpSpPr>
              <p:grpSpPr bwMode="auto">
                <a:xfrm flipH="1">
                  <a:off x="385" y="618"/>
                  <a:ext cx="1565" cy="1565"/>
                  <a:chOff x="1973" y="618"/>
                  <a:chExt cx="1606" cy="1660"/>
                </a:xfrm>
              </p:grpSpPr>
              <p:grpSp>
                <p:nvGrpSpPr>
                  <p:cNvPr id="14412" name="Group 127"/>
                  <p:cNvGrpSpPr>
                    <a:grpSpLocks/>
                  </p:cNvGrpSpPr>
                  <p:nvPr/>
                </p:nvGrpSpPr>
                <p:grpSpPr bwMode="auto">
                  <a:xfrm flipV="1">
                    <a:off x="2443" y="680"/>
                    <a:ext cx="586" cy="378"/>
                    <a:chOff x="2488" y="3390"/>
                    <a:chExt cx="586" cy="378"/>
                  </a:xfrm>
                </p:grpSpPr>
                <p:sp>
                  <p:nvSpPr>
                    <p:cNvPr id="14438" name="Oval 128"/>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9" name="Oval 129"/>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0" name="Oval 130"/>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1" name="Oval 131"/>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2" name="Oval 132"/>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3" name="Oval 133"/>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4" name="Oval 134"/>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13" name="Group 135"/>
                  <p:cNvGrpSpPr>
                    <a:grpSpLocks/>
                  </p:cNvGrpSpPr>
                  <p:nvPr/>
                </p:nvGrpSpPr>
                <p:grpSpPr bwMode="auto">
                  <a:xfrm>
                    <a:off x="3129" y="1162"/>
                    <a:ext cx="393" cy="638"/>
                    <a:chOff x="3129" y="1162"/>
                    <a:chExt cx="393" cy="638"/>
                  </a:xfrm>
                </p:grpSpPr>
                <p:sp>
                  <p:nvSpPr>
                    <p:cNvPr id="14431" name="Oval 136"/>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2" name="Oval 137"/>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3" name="Oval 138"/>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4" name="Oval 139"/>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5" name="Oval 140"/>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6" name="Oval 141"/>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7" name="Oval 142"/>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414" name="Oval 143"/>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5" name="Oval 144"/>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6" name="Oval 145"/>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7" name="Oval 146"/>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8" name="Oval 147"/>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9" name="Oval 148"/>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0" name="Oval 149"/>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1" name="Oval 150"/>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2" name="Oval 151"/>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3" name="Oval 152"/>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4" name="Oval 153"/>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5" name="Oval 154"/>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6" name="Oval 155"/>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7" name="Oval 156"/>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8" name="Oval 157"/>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9" name="Oval 158"/>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0" name="Oval 159"/>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grpSp>
        <p:grpSp>
          <p:nvGrpSpPr>
            <p:cNvPr id="14349" name="Group 162"/>
            <p:cNvGrpSpPr>
              <a:grpSpLocks/>
            </p:cNvGrpSpPr>
            <p:nvPr/>
          </p:nvGrpSpPr>
          <p:grpSpPr bwMode="auto">
            <a:xfrm>
              <a:off x="113" y="1048"/>
              <a:ext cx="3424" cy="2977"/>
              <a:chOff x="0" y="731"/>
              <a:chExt cx="3424" cy="2977"/>
            </a:xfrm>
          </p:grpSpPr>
          <p:sp>
            <p:nvSpPr>
              <p:cNvPr id="14350" name="Rectangle 163"/>
              <p:cNvSpPr>
                <a:spLocks noChangeArrowheads="1"/>
              </p:cNvSpPr>
              <p:nvPr/>
            </p:nvSpPr>
            <p:spPr bwMode="auto">
              <a:xfrm>
                <a:off x="930" y="2228"/>
                <a:ext cx="1496" cy="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spcBef>
                    <a:spcPct val="0"/>
                  </a:spcBef>
                </a:pPr>
                <a:r>
                  <a:rPr lang="en-US" sz="1600" b="1" u="sng" dirty="0">
                    <a:latin typeface="Arial" charset="0"/>
                  </a:rPr>
                  <a:t>BOOSTER:</a:t>
                </a:r>
              </a:p>
              <a:p>
                <a:pPr algn="l" eaLnBrk="1" hangingPunct="1">
                  <a:spcBef>
                    <a:spcPct val="0"/>
                  </a:spcBef>
                </a:pPr>
                <a:r>
                  <a:rPr lang="en-US" sz="1600" dirty="0">
                    <a:latin typeface="Arial" charset="0"/>
                  </a:rPr>
                  <a:t>11 BPM/quadrant</a:t>
                </a:r>
              </a:p>
              <a:p>
                <a:pPr algn="l" eaLnBrk="1" hangingPunct="1">
                  <a:spcBef>
                    <a:spcPct val="0"/>
                  </a:spcBef>
                  <a:buFont typeface="Wingdings" pitchFamily="2" charset="2"/>
                  <a:buNone/>
                </a:pPr>
                <a:r>
                  <a:rPr lang="en-US" sz="1600" dirty="0">
                    <a:latin typeface="Arial" charset="0"/>
                    <a:sym typeface="Wingdings" pitchFamily="2" charset="2"/>
                  </a:rPr>
                  <a:t>(44 BPMs in total)</a:t>
                </a:r>
              </a:p>
              <a:p>
                <a:pPr algn="l" eaLnBrk="1" hangingPunct="1">
                  <a:spcBef>
                    <a:spcPct val="0"/>
                  </a:spcBef>
                  <a:buFont typeface="Wingdings" pitchFamily="2" charset="2"/>
                  <a:buNone/>
                </a:pPr>
                <a:r>
                  <a:rPr lang="en-US" sz="1600" dirty="0">
                    <a:latin typeface="Arial" charset="0"/>
                  </a:rPr>
                  <a:t>1 SMES</a:t>
                </a:r>
              </a:p>
              <a:p>
                <a:pPr algn="l" eaLnBrk="1" hangingPunct="1">
                  <a:spcBef>
                    <a:spcPct val="0"/>
                  </a:spcBef>
                  <a:buFont typeface="Wingdings" pitchFamily="2" charset="2"/>
                  <a:buNone/>
                </a:pPr>
                <a:r>
                  <a:rPr lang="en-US" sz="1600" dirty="0">
                    <a:latin typeface="Arial" charset="0"/>
                  </a:rPr>
                  <a:t>1 SEXC</a:t>
                </a:r>
              </a:p>
            </p:txBody>
          </p:sp>
          <p:grpSp>
            <p:nvGrpSpPr>
              <p:cNvPr id="14351" name="Group 164"/>
              <p:cNvGrpSpPr>
                <a:grpSpLocks/>
              </p:cNvGrpSpPr>
              <p:nvPr/>
            </p:nvGrpSpPr>
            <p:grpSpPr bwMode="auto">
              <a:xfrm>
                <a:off x="504" y="731"/>
                <a:ext cx="2920" cy="2977"/>
                <a:chOff x="527" y="731"/>
                <a:chExt cx="2920" cy="2977"/>
              </a:xfrm>
            </p:grpSpPr>
            <p:grpSp>
              <p:nvGrpSpPr>
                <p:cNvPr id="14356" name="Group 165"/>
                <p:cNvGrpSpPr>
                  <a:grpSpLocks noChangeAspect="1"/>
                </p:cNvGrpSpPr>
                <p:nvPr/>
              </p:nvGrpSpPr>
              <p:grpSpPr bwMode="auto">
                <a:xfrm rot="10800000" flipV="1">
                  <a:off x="527" y="2251"/>
                  <a:ext cx="1427" cy="1457"/>
                  <a:chOff x="2179" y="2362"/>
                  <a:chExt cx="1473" cy="1710"/>
                </a:xfrm>
              </p:grpSpPr>
              <p:sp>
                <p:nvSpPr>
                  <p:cNvPr id="14393" name="Oval 166"/>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4" name="Oval 167"/>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5" name="Oval 168"/>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6" name="Oval 169"/>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7" name="Oval 170"/>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8" name="Oval 171"/>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9" name="Oval 172"/>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0" name="Oval 173"/>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1" name="Oval 174"/>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2" name="Oval 175"/>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3" name="Oval 176"/>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357" name="Group 177"/>
                <p:cNvGrpSpPr>
                  <a:grpSpLocks noChangeAspect="1"/>
                </p:cNvGrpSpPr>
                <p:nvPr/>
              </p:nvGrpSpPr>
              <p:grpSpPr bwMode="auto">
                <a:xfrm rot="10800000" flipH="1" flipV="1">
                  <a:off x="2041" y="2245"/>
                  <a:ext cx="1406" cy="1457"/>
                  <a:chOff x="2179" y="2362"/>
                  <a:chExt cx="1473" cy="1710"/>
                </a:xfrm>
              </p:grpSpPr>
              <p:sp>
                <p:nvSpPr>
                  <p:cNvPr id="14382" name="Oval 178"/>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3" name="Oval 179"/>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4" name="Oval 180"/>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5" name="Oval 181"/>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6" name="Oval 182"/>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7" name="Oval 183"/>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8" name="Oval 184"/>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9" name="Oval 185"/>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0" name="Oval 186"/>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1" name="Oval 187"/>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2" name="Oval 188"/>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358" name="Group 189"/>
                <p:cNvGrpSpPr>
                  <a:grpSpLocks noChangeAspect="1"/>
                </p:cNvGrpSpPr>
                <p:nvPr/>
              </p:nvGrpSpPr>
              <p:grpSpPr bwMode="auto">
                <a:xfrm rot="10800000" flipH="1">
                  <a:off x="1997" y="731"/>
                  <a:ext cx="1450" cy="1503"/>
                  <a:chOff x="2179" y="2362"/>
                  <a:chExt cx="1473" cy="1710"/>
                </a:xfrm>
              </p:grpSpPr>
              <p:sp>
                <p:nvSpPr>
                  <p:cNvPr id="14371" name="Oval 190"/>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2" name="Oval 191"/>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3" name="Oval 192"/>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4" name="Oval 193"/>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5" name="Oval 194"/>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6" name="Oval 195"/>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7" name="Oval 196"/>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8" name="Oval 197"/>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9" name="Oval 198"/>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0" name="Oval 199"/>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1" name="Oval 200"/>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359" name="Group 201"/>
                <p:cNvGrpSpPr>
                  <a:grpSpLocks noChangeAspect="1"/>
                </p:cNvGrpSpPr>
                <p:nvPr/>
              </p:nvGrpSpPr>
              <p:grpSpPr bwMode="auto">
                <a:xfrm rot="10800000">
                  <a:off x="529" y="754"/>
                  <a:ext cx="1450" cy="1473"/>
                  <a:chOff x="2179" y="2362"/>
                  <a:chExt cx="1473" cy="1710"/>
                </a:xfrm>
              </p:grpSpPr>
              <p:sp>
                <p:nvSpPr>
                  <p:cNvPr id="14360" name="Oval 202"/>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1" name="Oval 203"/>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2" name="Oval 204"/>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3" name="Oval 205"/>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4" name="Oval 206"/>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5" name="Oval 207"/>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6" name="Oval 208"/>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7" name="Oval 209"/>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8" name="Oval 210"/>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9" name="Oval 211"/>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0" name="Oval 212"/>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sp>
            <p:nvSpPr>
              <p:cNvPr id="14352" name="Text Box 213"/>
              <p:cNvSpPr txBox="1">
                <a:spLocks noChangeArrowheads="1"/>
              </p:cNvSpPr>
              <p:nvPr/>
            </p:nvSpPr>
            <p:spPr bwMode="auto">
              <a:xfrm>
                <a:off x="0" y="2409"/>
                <a:ext cx="522" cy="23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600">
                    <a:latin typeface="Arial" charset="0"/>
                  </a:rPr>
                  <a:t>SEXC</a:t>
                </a:r>
              </a:p>
            </p:txBody>
          </p:sp>
          <p:sp>
            <p:nvSpPr>
              <p:cNvPr id="14353" name="Text Box 214"/>
              <p:cNvSpPr txBox="1">
                <a:spLocks noChangeArrowheads="1"/>
              </p:cNvSpPr>
              <p:nvPr/>
            </p:nvSpPr>
            <p:spPr bwMode="auto">
              <a:xfrm>
                <a:off x="23" y="2001"/>
                <a:ext cx="538" cy="23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600">
                    <a:latin typeface="Arial" charset="0"/>
                  </a:rPr>
                  <a:t>SMES</a:t>
                </a:r>
              </a:p>
            </p:txBody>
          </p:sp>
          <p:sp>
            <p:nvSpPr>
              <p:cNvPr id="14354" name="Freeform 215"/>
              <p:cNvSpPr>
                <a:spLocks/>
              </p:cNvSpPr>
              <p:nvPr/>
            </p:nvSpPr>
            <p:spPr bwMode="auto">
              <a:xfrm>
                <a:off x="262" y="1996"/>
                <a:ext cx="305" cy="28"/>
              </a:xfrm>
              <a:custGeom>
                <a:avLst/>
                <a:gdLst>
                  <a:gd name="T0" fmla="*/ 305 w 305"/>
                  <a:gd name="T1" fmla="*/ 28 h 28"/>
                  <a:gd name="T2" fmla="*/ 0 w 305"/>
                  <a:gd name="T3" fmla="*/ 0 h 28"/>
                  <a:gd name="T4" fmla="*/ 0 60000 65536"/>
                  <a:gd name="T5" fmla="*/ 0 60000 65536"/>
                  <a:gd name="T6" fmla="*/ 0 w 305"/>
                  <a:gd name="T7" fmla="*/ 0 h 28"/>
                  <a:gd name="T8" fmla="*/ 305 w 305"/>
                  <a:gd name="T9" fmla="*/ 28 h 28"/>
                </a:gdLst>
                <a:ahLst/>
                <a:cxnLst>
                  <a:cxn ang="T4">
                    <a:pos x="T0" y="T1"/>
                  </a:cxn>
                  <a:cxn ang="T5">
                    <a:pos x="T2" y="T3"/>
                  </a:cxn>
                </a:cxnLst>
                <a:rect l="T6" t="T7" r="T8" b="T9"/>
                <a:pathLst>
                  <a:path w="305" h="28">
                    <a:moveTo>
                      <a:pt x="305" y="28"/>
                    </a:moveTo>
                    <a:lnTo>
                      <a:pt x="0" y="0"/>
                    </a:lnTo>
                  </a:path>
                </a:pathLst>
              </a:custGeom>
              <a:noFill/>
              <a:ln w="25400">
                <a:solidFill>
                  <a:schemeClr val="tx1"/>
                </a:solidFill>
                <a:round/>
                <a:headEnd/>
                <a:tailEnd type="arrow"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5" name="Freeform 216"/>
              <p:cNvSpPr>
                <a:spLocks/>
              </p:cNvSpPr>
              <p:nvPr/>
            </p:nvSpPr>
            <p:spPr bwMode="auto">
              <a:xfrm>
                <a:off x="256" y="2385"/>
                <a:ext cx="294" cy="24"/>
              </a:xfrm>
              <a:custGeom>
                <a:avLst/>
                <a:gdLst>
                  <a:gd name="T0" fmla="*/ 294 w 294"/>
                  <a:gd name="T1" fmla="*/ 24 h 24"/>
                  <a:gd name="T2" fmla="*/ 0 w 294"/>
                  <a:gd name="T3" fmla="*/ 0 h 24"/>
                  <a:gd name="T4" fmla="*/ 0 60000 65536"/>
                  <a:gd name="T5" fmla="*/ 0 60000 65536"/>
                  <a:gd name="T6" fmla="*/ 0 w 294"/>
                  <a:gd name="T7" fmla="*/ 0 h 24"/>
                  <a:gd name="T8" fmla="*/ 294 w 294"/>
                  <a:gd name="T9" fmla="*/ 24 h 24"/>
                </a:gdLst>
                <a:ahLst/>
                <a:cxnLst>
                  <a:cxn ang="T4">
                    <a:pos x="T0" y="T1"/>
                  </a:cxn>
                  <a:cxn ang="T5">
                    <a:pos x="T2" y="T3"/>
                  </a:cxn>
                </a:cxnLst>
                <a:rect l="T6" t="T7" r="T8" b="T9"/>
                <a:pathLst>
                  <a:path w="294" h="24">
                    <a:moveTo>
                      <a:pt x="294" y="24"/>
                    </a:moveTo>
                    <a:lnTo>
                      <a:pt x="0" y="0"/>
                    </a:lnTo>
                  </a:path>
                </a:pathLst>
              </a:custGeom>
              <a:noFill/>
              <a:ln w="25400">
                <a:solidFill>
                  <a:schemeClr val="tx1"/>
                </a:solidFill>
                <a:round/>
                <a:headEnd/>
                <a:tailEnd type="arrow" w="lg"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43" name="Text Box 218"/>
          <p:cNvSpPr txBox="1">
            <a:spLocks noChangeArrowheads="1"/>
          </p:cNvSpPr>
          <p:nvPr/>
        </p:nvSpPr>
        <p:spPr bwMode="auto">
          <a:xfrm>
            <a:off x="5687808" y="793853"/>
            <a:ext cx="3348037"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a:solidFill>
                  <a:srgbClr val="0000FF"/>
                </a:solidFill>
                <a:latin typeface="Calibri" panose="020F0502020204030204" pitchFamily="34" charset="0"/>
                <a:cs typeface="Calibri" panose="020F0502020204030204" pitchFamily="34" charset="0"/>
              </a:rPr>
              <a:t>Beam position:</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 Many locations!</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 Frequent operating tool</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For position stabilization</a:t>
            </a:r>
          </a:p>
          <a:p>
            <a:pPr algn="l">
              <a:lnSpc>
                <a:spcPct val="60000"/>
              </a:lnSpc>
              <a:buFont typeface="Wingdings" pitchFamily="2" charset="2"/>
              <a:buNone/>
            </a:pPr>
            <a:r>
              <a:rPr lang="en-US" sz="2000" dirty="0">
                <a:latin typeface="Calibri" panose="020F0502020204030204" pitchFamily="34" charset="0"/>
                <a:cs typeface="Calibri" panose="020F0502020204030204" pitchFamily="34" charset="0"/>
              </a:rPr>
              <a:t>   i.e. closed orbit feedback</a:t>
            </a:r>
          </a:p>
          <a:p>
            <a:pPr algn="l">
              <a:lnSpc>
                <a:spcPct val="60000"/>
              </a:lnSpc>
              <a:buFont typeface="Wingdings" pitchFamily="2" charset="2"/>
              <a:buNone/>
            </a:pPr>
            <a:r>
              <a:rPr lang="en-US" sz="2000" dirty="0">
                <a:latin typeface="Calibri" panose="020F0502020204030204" pitchFamily="34" charset="0"/>
                <a:cs typeface="Calibri" panose="020F0502020204030204" pitchFamily="34" charset="0"/>
              </a:rPr>
              <a:t>Tune: </a:t>
            </a:r>
            <a:r>
              <a:rPr lang="en-US" sz="2000" i="1" dirty="0" err="1">
                <a:latin typeface="Calibri" panose="020F0502020204030204" pitchFamily="34" charset="0"/>
                <a:cs typeface="Calibri" panose="020F0502020204030204" pitchFamily="34" charset="0"/>
              </a:rPr>
              <a:t>Q</a:t>
            </a:r>
            <a:r>
              <a:rPr lang="en-US" sz="2000" i="1" baseline="-25000" dirty="0" err="1">
                <a:latin typeface="Calibri" panose="020F0502020204030204" pitchFamily="34" charset="0"/>
                <a:cs typeface="Calibri" panose="020F0502020204030204" pitchFamily="34" charset="0"/>
              </a:rPr>
              <a:t>x</a:t>
            </a:r>
            <a:r>
              <a:rPr lang="en-US" sz="2000" dirty="0">
                <a:latin typeface="Calibri" panose="020F0502020204030204" pitchFamily="34" charset="0"/>
                <a:cs typeface="Calibri" panose="020F0502020204030204" pitchFamily="34" charset="0"/>
              </a:rPr>
              <a:t> = 18.18  &amp;  </a:t>
            </a:r>
            <a:r>
              <a:rPr lang="en-US" sz="2000" i="1" dirty="0" err="1">
                <a:latin typeface="Calibri" panose="020F0502020204030204" pitchFamily="34" charset="0"/>
                <a:cs typeface="Calibri" panose="020F0502020204030204" pitchFamily="34" charset="0"/>
              </a:rPr>
              <a:t>Q</a:t>
            </a:r>
            <a:r>
              <a:rPr lang="en-US" sz="2000" i="1" baseline="-25000" dirty="0" err="1">
                <a:latin typeface="Calibri" panose="020F0502020204030204" pitchFamily="34" charset="0"/>
                <a:cs typeface="Calibri" panose="020F0502020204030204" pitchFamily="34" charset="0"/>
              </a:rPr>
              <a:t>y</a:t>
            </a:r>
            <a:r>
              <a:rPr lang="en-US" sz="2000" dirty="0">
                <a:latin typeface="Calibri" panose="020F0502020204030204" pitchFamily="34" charset="0"/>
                <a:cs typeface="Calibri" panose="020F0502020204030204" pitchFamily="34" charset="0"/>
              </a:rPr>
              <a:t> =  8.37  </a:t>
            </a:r>
          </a:p>
        </p:txBody>
      </p:sp>
      <p:sp>
        <p:nvSpPr>
          <p:cNvPr id="14344" name="Text Box 220"/>
          <p:cNvSpPr txBox="1">
            <a:spLocks noChangeArrowheads="1"/>
          </p:cNvSpPr>
          <p:nvPr/>
        </p:nvSpPr>
        <p:spPr bwMode="auto">
          <a:xfrm>
            <a:off x="4663986" y="6328881"/>
            <a:ext cx="19422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400" dirty="0"/>
              <a:t>From U. </a:t>
            </a:r>
            <a:r>
              <a:rPr lang="en-US" sz="1400" dirty="0" err="1"/>
              <a:t>Iriso</a:t>
            </a:r>
            <a:r>
              <a:rPr lang="en-US" sz="1400" dirty="0"/>
              <a:t>, ALBA </a:t>
            </a:r>
          </a:p>
        </p:txBody>
      </p:sp>
      <p:sp>
        <p:nvSpPr>
          <p:cNvPr id="221" name="Text Box 2"/>
          <p:cNvSpPr txBox="1">
            <a:spLocks noChangeArrowheads="1"/>
          </p:cNvSpPr>
          <p:nvPr/>
        </p:nvSpPr>
        <p:spPr bwMode="auto">
          <a:xfrm>
            <a:off x="252000" y="144000"/>
            <a:ext cx="884396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Appendix: Synchrotron Light F. ALBA: Position, tune etc. Measure</a:t>
            </a:r>
          </a:p>
        </p:txBody>
      </p:sp>
      <p:pic>
        <p:nvPicPr>
          <p:cNvPr id="2" name="Grafik 1"/>
          <p:cNvPicPr>
            <a:picLocks noChangeAspect="1"/>
          </p:cNvPicPr>
          <p:nvPr/>
        </p:nvPicPr>
        <p:blipFill>
          <a:blip r:embed="rId3">
            <a:lum bright="-42000" contrast="60000"/>
          </a:blip>
          <a:stretch>
            <a:fillRect/>
          </a:stretch>
        </p:blipFill>
        <p:spPr>
          <a:xfrm>
            <a:off x="4499477" y="4680867"/>
            <a:ext cx="3102015" cy="1747777"/>
          </a:xfrm>
          <a:prstGeom prst="rect">
            <a:avLst/>
          </a:prstGeom>
        </p:spPr>
      </p:pic>
      <p:pic>
        <p:nvPicPr>
          <p:cNvPr id="3" name="Grafik 2"/>
          <p:cNvPicPr>
            <a:picLocks noChangeAspect="1"/>
          </p:cNvPicPr>
          <p:nvPr/>
        </p:nvPicPr>
        <p:blipFill>
          <a:blip r:embed="rId4">
            <a:lum bright="-41000" contrast="58000"/>
          </a:blip>
          <a:stretch>
            <a:fillRect/>
          </a:stretch>
        </p:blipFill>
        <p:spPr>
          <a:xfrm>
            <a:off x="7596067" y="2964290"/>
            <a:ext cx="1458410" cy="3431894"/>
          </a:xfrm>
          <a:prstGeom prst="rect">
            <a:avLst/>
          </a:prstGeom>
        </p:spPr>
      </p:pic>
      <p:pic>
        <p:nvPicPr>
          <p:cNvPr id="222" name="Grafik 221"/>
          <p:cNvPicPr>
            <a:picLocks noChangeAspect="1"/>
          </p:cNvPicPr>
          <p:nvPr/>
        </p:nvPicPr>
        <p:blipFill rotWithShape="1">
          <a:blip r:embed="rId3"/>
          <a:srcRect l="65323" t="24436" r="6855" b="11489"/>
          <a:stretch/>
        </p:blipFill>
        <p:spPr>
          <a:xfrm>
            <a:off x="6455849" y="4941870"/>
            <a:ext cx="1013464" cy="1315091"/>
          </a:xfrm>
          <a:prstGeom prst="rect">
            <a:avLst/>
          </a:prstGeom>
        </p:spPr>
      </p:pic>
      <p:pic>
        <p:nvPicPr>
          <p:cNvPr id="223" name="Grafik 222"/>
          <p:cNvPicPr>
            <a:picLocks noChangeAspect="1"/>
          </p:cNvPicPr>
          <p:nvPr/>
        </p:nvPicPr>
        <p:blipFill rotWithShape="1">
          <a:blip r:embed="rId4"/>
          <a:srcRect l="19605" t="62763" r="21923" b="5204"/>
          <a:stretch/>
        </p:blipFill>
        <p:spPr>
          <a:xfrm>
            <a:off x="7774970" y="4900773"/>
            <a:ext cx="1075905" cy="1387010"/>
          </a:xfrm>
          <a:prstGeom prst="rect">
            <a:avLst/>
          </a:prstGeom>
        </p:spPr>
      </p:pic>
      <p:grpSp>
        <p:nvGrpSpPr>
          <p:cNvPr id="4" name="Gruppieren 3"/>
          <p:cNvGrpSpPr/>
          <p:nvPr/>
        </p:nvGrpSpPr>
        <p:grpSpPr>
          <a:xfrm>
            <a:off x="113016" y="5759415"/>
            <a:ext cx="2380780" cy="830997"/>
            <a:chOff x="-3318948" y="3632613"/>
            <a:chExt cx="2380780" cy="830997"/>
          </a:xfrm>
        </p:grpSpPr>
        <p:sp>
          <p:nvSpPr>
            <p:cNvPr id="14553" name="Text Box 6"/>
            <p:cNvSpPr txBox="1">
              <a:spLocks noChangeArrowheads="1"/>
            </p:cNvSpPr>
            <p:nvPr/>
          </p:nvSpPr>
          <p:spPr bwMode="auto">
            <a:xfrm>
              <a:off x="-3318948" y="3632613"/>
              <a:ext cx="2380780" cy="830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sz="1600" dirty="0">
                  <a:latin typeface="Arial" charset="0"/>
                  <a:sym typeface="Wingdings" pitchFamily="2" charset="2"/>
                </a:rPr>
                <a:t>Button BPMs   </a:t>
              </a:r>
              <a:r>
                <a:rPr lang="en-US" sz="1600" dirty="0">
                  <a:latin typeface="Arial" charset="0"/>
                  <a:sym typeface="Symbol" panose="05050102010706020507" pitchFamily="18" charset="2"/>
                </a:rPr>
                <a:t> </a:t>
              </a:r>
              <a:r>
                <a:rPr lang="en-US" sz="1600" dirty="0">
                  <a:latin typeface="Arial" charset="0"/>
                  <a:sym typeface="Wingdings" pitchFamily="2" charset="2"/>
                </a:rPr>
                <a:t>BPM</a:t>
              </a:r>
            </a:p>
            <a:p>
              <a:pPr algn="l">
                <a:spcBef>
                  <a:spcPct val="0"/>
                </a:spcBef>
              </a:pPr>
              <a:r>
                <a:rPr lang="en-US" sz="1600" dirty="0">
                  <a:latin typeface="Arial" charset="0"/>
                </a:rPr>
                <a:t>Meas. </a:t>
              </a:r>
              <a:r>
                <a:rPr lang="en-US" sz="1600" dirty="0" err="1">
                  <a:latin typeface="Arial" charset="0"/>
                </a:rPr>
                <a:t>Stripline</a:t>
              </a:r>
              <a:r>
                <a:rPr lang="en-US" sz="1600" dirty="0">
                  <a:latin typeface="Arial" charset="0"/>
                  <a:sym typeface="Symbol" panose="05050102010706020507" pitchFamily="18" charset="2"/>
                </a:rPr>
                <a:t></a:t>
              </a:r>
              <a:r>
                <a:rPr lang="en-US" sz="1600" dirty="0">
                  <a:latin typeface="Arial" charset="0"/>
                  <a:sym typeface="Wingdings" pitchFamily="2" charset="2"/>
                </a:rPr>
                <a:t> SMES</a:t>
              </a:r>
              <a:endParaRPr lang="en-US" sz="1600" dirty="0">
                <a:latin typeface="Arial" charset="0"/>
              </a:endParaRPr>
            </a:p>
            <a:p>
              <a:pPr algn="l">
                <a:spcBef>
                  <a:spcPct val="0"/>
                </a:spcBef>
              </a:pPr>
              <a:r>
                <a:rPr lang="en-US" sz="1600" dirty="0">
                  <a:latin typeface="Arial" charset="0"/>
                </a:rPr>
                <a:t>Exc.   </a:t>
              </a:r>
              <a:r>
                <a:rPr lang="en-US" sz="1600" dirty="0" err="1">
                  <a:latin typeface="Arial" charset="0"/>
                </a:rPr>
                <a:t>Stripline</a:t>
              </a:r>
              <a:r>
                <a:rPr lang="en-US" sz="1600" dirty="0">
                  <a:latin typeface="Arial" charset="0"/>
                </a:rPr>
                <a:t> </a:t>
              </a:r>
              <a:r>
                <a:rPr lang="en-US" sz="1600" dirty="0">
                  <a:latin typeface="Arial" charset="0"/>
                  <a:sym typeface="Symbol" panose="05050102010706020507" pitchFamily="18" charset="2"/>
                </a:rPr>
                <a:t> </a:t>
              </a:r>
              <a:r>
                <a:rPr lang="en-US" sz="1600" dirty="0">
                  <a:latin typeface="Arial" charset="0"/>
                  <a:sym typeface="Wingdings" pitchFamily="2" charset="2"/>
                </a:rPr>
                <a:t>SEXC</a:t>
              </a:r>
            </a:p>
          </p:txBody>
        </p:sp>
        <p:sp>
          <p:nvSpPr>
            <p:cNvPr id="14555" name="Oval 160"/>
            <p:cNvSpPr>
              <a:spLocks noChangeArrowheads="1"/>
            </p:cNvSpPr>
            <p:nvPr/>
          </p:nvSpPr>
          <p:spPr bwMode="auto">
            <a:xfrm>
              <a:off x="-1108202" y="3756438"/>
              <a:ext cx="107950" cy="107950"/>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6" name="Line 161"/>
            <p:cNvSpPr>
              <a:spLocks noChangeShapeType="1"/>
            </p:cNvSpPr>
            <p:nvPr/>
          </p:nvSpPr>
          <p:spPr bwMode="auto">
            <a:xfrm flipV="1">
              <a:off x="-973621" y="3990549"/>
              <a:ext cx="0" cy="396875"/>
            </a:xfrm>
            <a:prstGeom prst="line">
              <a:avLst/>
            </a:prstGeom>
            <a:noFill/>
            <a:ln w="25400">
              <a:solidFill>
                <a:schemeClr val="tx1"/>
              </a:solidFill>
              <a:round/>
              <a:headEnd/>
              <a:tailEnd type="arrow" w="lg" len="med"/>
            </a:ln>
            <a:extLst>
              <a:ext uri="{909E8E84-426E-40DD-AFC4-6F175D3DCCD1}">
                <a14:hiddenFill xmlns:a14="http://schemas.microsoft.com/office/drawing/2010/main">
                  <a:noFill/>
                </a14:hiddenFill>
              </a:ext>
            </a:extLst>
          </p:spPr>
          <p:txBody>
            <a:bodyPr/>
            <a:lstStyle/>
            <a:p>
              <a:endParaRPr lang="en-US"/>
            </a:p>
          </p:txBody>
        </p:sp>
      </p:grpSp>
      <p:sp>
        <p:nvSpPr>
          <p:cNvPr id="225" name="Text Box 218"/>
          <p:cNvSpPr txBox="1">
            <a:spLocks noChangeArrowheads="1"/>
          </p:cNvSpPr>
          <p:nvPr/>
        </p:nvSpPr>
        <p:spPr bwMode="auto">
          <a:xfrm>
            <a:off x="6395015" y="5013790"/>
            <a:ext cx="1146218" cy="27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60000"/>
              </a:lnSpc>
              <a:buFont typeface="Wingdings" pitchFamily="2" charset="2"/>
              <a:buNone/>
            </a:pPr>
            <a:r>
              <a:rPr lang="en-US" b="1" dirty="0">
                <a:solidFill>
                  <a:srgbClr val="FFFF00"/>
                </a:solidFill>
                <a:latin typeface="Calibri" panose="020F0502020204030204" pitchFamily="34" charset="0"/>
                <a:cs typeface="Calibri" panose="020F0502020204030204" pitchFamily="34" charset="0"/>
                <a:sym typeface="Symbol" panose="05050102010706020507" pitchFamily="18" charset="2"/>
              </a:rPr>
              <a:t>7 mm</a:t>
            </a:r>
            <a:r>
              <a:rPr lang="en-US" b="1" dirty="0">
                <a:solidFill>
                  <a:srgbClr val="FFFF00"/>
                </a:solidFill>
                <a:latin typeface="Calibri" panose="020F0502020204030204" pitchFamily="34" charset="0"/>
                <a:cs typeface="Calibri" panose="020F0502020204030204" pitchFamily="34" charset="0"/>
              </a:rPr>
              <a:t> </a:t>
            </a:r>
          </a:p>
        </p:txBody>
      </p:sp>
      <p:sp>
        <p:nvSpPr>
          <p:cNvPr id="226" name="Text Box 218"/>
          <p:cNvSpPr txBox="1">
            <a:spLocks noChangeArrowheads="1"/>
          </p:cNvSpPr>
          <p:nvPr/>
        </p:nvSpPr>
        <p:spPr bwMode="auto">
          <a:xfrm>
            <a:off x="4513132" y="6152510"/>
            <a:ext cx="1630814"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buFont typeface="Wingdings" pitchFamily="2" charset="2"/>
              <a:buNone/>
            </a:pPr>
            <a:r>
              <a:rPr lang="en-US" dirty="0">
                <a:latin typeface="Calibri" panose="020F0502020204030204" pitchFamily="34" charset="0"/>
                <a:cs typeface="Calibri" panose="020F0502020204030204" pitchFamily="34" charset="0"/>
                <a:sym typeface="Symbol" panose="05050102010706020507" pitchFamily="18" charset="2"/>
              </a:rPr>
              <a:t>High: 28 mm</a:t>
            </a:r>
            <a:r>
              <a:rPr lang="en-US" dirty="0">
                <a:latin typeface="Calibri" panose="020F0502020204030204" pitchFamily="34" charset="0"/>
                <a:cs typeface="Calibri" panose="020F0502020204030204" pitchFamily="34" charset="0"/>
              </a:rPr>
              <a:t> </a:t>
            </a:r>
          </a:p>
        </p:txBody>
      </p:sp>
      <p:sp>
        <p:nvSpPr>
          <p:cNvPr id="227" name="Textfeld 226">
            <a:extLst>
              <a:ext uri="{FF2B5EF4-FFF2-40B4-BE49-F238E27FC236}">
                <a16:creationId xmlns:a16="http://schemas.microsoft.com/office/drawing/2014/main" id="{B4DC55FA-7617-4330-9D2D-229FBC3FFF88}"/>
              </a:ext>
            </a:extLst>
          </p:cNvPr>
          <p:cNvSpPr txBox="1"/>
          <p:nvPr/>
        </p:nvSpPr>
        <p:spPr>
          <a:xfrm>
            <a:off x="2886501" y="6541659"/>
            <a:ext cx="1248771" cy="323165"/>
          </a:xfrm>
          <a:prstGeom prst="rect">
            <a:avLst/>
          </a:prstGeom>
        </p:spPr>
        <p:txBody>
          <a:bodyPr vert="horz" wrap="square" lIns="91440" tIns="45720" rIns="91440" bIns="45720" rtlCol="0" anchor="t">
            <a:spAutoFit/>
          </a:bodyPr>
          <a:lstStyle/>
          <a:p>
            <a:pPr algn="l"/>
            <a:r>
              <a:rPr lang="en-GB" sz="1500" b="1" dirty="0">
                <a:latin typeface="Calibri" panose="020F0502020204030204" pitchFamily="34" charset="0"/>
                <a:cs typeface="Calibri" panose="020F0502020204030204" pitchFamily="34" charset="0"/>
                <a:sym typeface="Symbol" panose="05050102010706020507" pitchFamily="18" charset="2"/>
                <a:hlinkClick r:id="rId5" action="ppaction://hlinksldjump"/>
              </a:rPr>
              <a:t>BLM</a:t>
            </a:r>
            <a:endParaRPr lang="en-GB" sz="15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97364592"/>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Summary Pick-Ups for bunched Beams</a:t>
            </a:r>
          </a:p>
        </p:txBody>
      </p:sp>
      <p:sp>
        <p:nvSpPr>
          <p:cNvPr id="46084" name="Text Box 3"/>
          <p:cNvSpPr txBox="1">
            <a:spLocks noChangeArrowheads="1"/>
          </p:cNvSpPr>
          <p:nvPr/>
        </p:nvSpPr>
        <p:spPr bwMode="auto">
          <a:xfrm>
            <a:off x="125413" y="105499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46085" name="Rectangle 4"/>
              <p:cNvSpPr>
                <a:spLocks noChangeArrowheads="1"/>
              </p:cNvSpPr>
              <p:nvPr/>
            </p:nvSpPr>
            <p:spPr bwMode="auto">
              <a:xfrm>
                <a:off x="193675" y="764704"/>
                <a:ext cx="9226550" cy="288784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CC"/>
                    </a:solidFill>
                    <a:latin typeface="Calibri" panose="020F0502020204030204" pitchFamily="34" charset="0"/>
                  </a:rPr>
                  <a:t>The electric field is monitored for bunched beams using </a:t>
                </a:r>
                <a:r>
                  <a:rPr lang="en-US" altLang="de-DE" sz="1900" dirty="0" err="1">
                    <a:solidFill>
                      <a:srgbClr val="0000CC"/>
                    </a:solidFill>
                    <a:latin typeface="Calibri" panose="020F0502020204030204" pitchFamily="34" charset="0"/>
                  </a:rPr>
                  <a:t>rf</a:t>
                </a:r>
                <a:r>
                  <a:rPr lang="en-US" altLang="de-DE" sz="1900" dirty="0">
                    <a:solidFill>
                      <a:srgbClr val="0000CC"/>
                    </a:solidFill>
                    <a:latin typeface="Calibri" panose="020F0502020204030204" pitchFamily="34" charset="0"/>
                  </a:rPr>
                  <a:t>-technologies</a:t>
                </a:r>
              </a:p>
              <a:p>
                <a:pPr algn="l">
                  <a:lnSpc>
                    <a:spcPct val="50000"/>
                  </a:lnSpc>
                </a:pPr>
                <a:r>
                  <a:rPr lang="en-US" altLang="de-DE" sz="1900" dirty="0">
                    <a:solidFill>
                      <a:srgbClr val="0000CC"/>
                    </a:solidFill>
                    <a:latin typeface="Calibri" panose="020F0502020204030204" pitchFamily="34" charset="0"/>
                  </a:rPr>
                  <a:t> (’frequency domain’). Beside transformers they are  the most often used instruments!</a:t>
                </a:r>
              </a:p>
              <a:p>
                <a:pPr algn="l">
                  <a:lnSpc>
                    <a:spcPct val="70000"/>
                  </a:lnSpc>
                </a:pPr>
                <a:r>
                  <a:rPr lang="en-US" altLang="de-DE" sz="1900" b="1" dirty="0">
                    <a:solidFill>
                      <a:srgbClr val="CC0099"/>
                    </a:solidFill>
                    <a:latin typeface="Calibri" panose="020F0502020204030204" pitchFamily="34" charset="0"/>
                  </a:rPr>
                  <a:t>     Differentiated or proportional signal:</a:t>
                </a:r>
                <a:r>
                  <a:rPr lang="en-US" altLang="de-DE" sz="1900" dirty="0">
                    <a:latin typeface="Calibri" panose="020F0502020204030204" pitchFamily="34" charset="0"/>
                  </a:rPr>
                  <a:t> </a:t>
                </a:r>
                <a:r>
                  <a:rPr lang="en-US" altLang="de-DE" sz="1900" dirty="0" err="1">
                    <a:latin typeface="Calibri" panose="020F0502020204030204" pitchFamily="34" charset="0"/>
                  </a:rPr>
                  <a:t>rf</a:t>
                </a:r>
                <a:r>
                  <a:rPr lang="en-US" altLang="de-DE" sz="1900" dirty="0">
                    <a:latin typeface="Calibri" panose="020F0502020204030204" pitchFamily="34" charset="0"/>
                  </a:rPr>
                  <a:t>-bandwidth ↔ beam parameters</a:t>
                </a:r>
              </a:p>
              <a:p>
                <a:pPr algn="l">
                  <a:lnSpc>
                    <a:spcPct val="70000"/>
                  </a:lnSpc>
                </a:pPr>
                <a:r>
                  <a:rPr lang="en-US" altLang="de-DE" sz="1900" b="1" dirty="0">
                    <a:solidFill>
                      <a:srgbClr val="008000"/>
                    </a:solidFill>
                    <a:latin typeface="Calibri" panose="020F0502020204030204" pitchFamily="34" charset="0"/>
                  </a:rPr>
                  <a:t>     Proton synchrotron</a:t>
                </a:r>
                <a:r>
                  <a:rPr lang="en-US" altLang="de-DE" sz="1900" dirty="0">
                    <a:latin typeface="Calibri" panose="020F0502020204030204" pitchFamily="34" charset="0"/>
                  </a:rPr>
                  <a:t>: 1 to 100 MHz, mostly 1 M</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proportional shape</a:t>
                </a:r>
              </a:p>
              <a:p>
                <a:pPr algn="l">
                  <a:lnSpc>
                    <a:spcPct val="70000"/>
                  </a:lnSpc>
                </a:pPr>
                <a:r>
                  <a:rPr lang="en-US" altLang="de-DE" sz="1900" b="1" dirty="0">
                    <a:solidFill>
                      <a:srgbClr val="008000"/>
                    </a:solidFill>
                    <a:latin typeface="Calibri" panose="020F0502020204030204" pitchFamily="34" charset="0"/>
                  </a:rPr>
                  <a:t>     LINAC, e</a:t>
                </a:r>
                <a:r>
                  <a:rPr lang="en-US" altLang="de-DE" sz="1900" b="1" baseline="30000" dirty="0">
                    <a:solidFill>
                      <a:srgbClr val="008000"/>
                    </a:solidFill>
                    <a:latin typeface="Calibri" panose="020F0502020204030204" pitchFamily="34" charset="0"/>
                  </a:rPr>
                  <a:t>−</a:t>
                </a:r>
                <a:r>
                  <a:rPr lang="en-US" altLang="de-DE" sz="1900" b="1" dirty="0">
                    <a:solidFill>
                      <a:srgbClr val="008000"/>
                    </a:solidFill>
                    <a:latin typeface="Calibri" panose="020F0502020204030204" pitchFamily="34" charset="0"/>
                  </a:rPr>
                  <a:t>-synchrotron:</a:t>
                </a:r>
                <a:r>
                  <a:rPr lang="en-US" altLang="de-DE" sz="1900" dirty="0">
                    <a:latin typeface="Calibri" panose="020F0502020204030204" pitchFamily="34" charset="0"/>
                  </a:rPr>
                  <a:t> 0.1 to 3 GHz, 50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sz="1900" dirty="0">
                    <a:latin typeface="Calibri" panose="020F0502020204030204" pitchFamily="34" charset="0"/>
                  </a:rPr>
                  <a:t> differentiated shape</a:t>
                </a:r>
              </a:p>
              <a:p>
                <a:pPr algn="l">
                  <a:lnSpc>
                    <a:spcPct val="70000"/>
                  </a:lnSpc>
                </a:pPr>
                <a:r>
                  <a:rPr lang="en-US" altLang="de-DE" sz="1900" b="1" dirty="0">
                    <a:solidFill>
                      <a:srgbClr val="CC0099"/>
                    </a:solidFill>
                    <a:latin typeface="Calibri" panose="020F0502020204030204" pitchFamily="34" charset="0"/>
                  </a:rPr>
                  <a:t>     Important quantity:</a:t>
                </a:r>
                <a:r>
                  <a:rPr lang="en-US" altLang="de-DE" sz="1900" dirty="0">
                    <a:latin typeface="Calibri" panose="020F0502020204030204" pitchFamily="34" charset="0"/>
                  </a:rPr>
                  <a:t> Transfer impedance </a:t>
                </a:r>
                <a14:m>
                  <m:oMath xmlns:m="http://schemas.openxmlformats.org/officeDocument/2006/math">
                    <m:sSub>
                      <m:sSubPr>
                        <m:ctrlPr>
                          <a:rPr lang="en-US" altLang="de-DE" sz="1900" i="1" smtClean="0">
                            <a:latin typeface="Cambria Math" panose="02040503050406030204" pitchFamily="18" charset="0"/>
                          </a:rPr>
                        </m:ctrlPr>
                      </m:sSubPr>
                      <m:e>
                        <m:r>
                          <a:rPr lang="de-DE" altLang="de-DE" sz="1900" b="0" i="1" smtClean="0">
                            <a:latin typeface="Cambria Math" panose="02040503050406030204" pitchFamily="18" charset="0"/>
                          </a:rPr>
                          <m:t>𝑍</m:t>
                        </m:r>
                      </m:e>
                      <m:sub>
                        <m:r>
                          <a:rPr lang="de-DE" altLang="de-DE" sz="1900" b="0" i="1" smtClean="0">
                            <a:latin typeface="Cambria Math" panose="02040503050406030204" pitchFamily="18" charset="0"/>
                          </a:rPr>
                          <m:t>𝑡</m:t>
                        </m:r>
                      </m:sub>
                    </m:sSub>
                    <m:d>
                      <m:dPr>
                        <m:ctrlPr>
                          <a:rPr lang="de-DE" altLang="de-DE" sz="1900" b="0" i="1" smtClean="0">
                            <a:latin typeface="Cambria Math" panose="02040503050406030204" pitchFamily="18" charset="0"/>
                          </a:rPr>
                        </m:ctrlPr>
                      </m:dPr>
                      <m:e>
                        <m:r>
                          <a:rPr lang="de-DE" altLang="de-DE" sz="1900" b="0" i="1" smtClean="0">
                            <a:latin typeface="Cambria Math" panose="02040503050406030204" pitchFamily="18" charset="0"/>
                            <a:ea typeface="Cambria Math" panose="02040503050406030204" pitchFamily="18" charset="0"/>
                          </a:rPr>
                          <m:t>𝜔</m:t>
                        </m:r>
                        <m:r>
                          <a:rPr lang="de-DE" altLang="de-DE" sz="1900" b="0" i="1" smtClean="0">
                            <a:latin typeface="Cambria Math" panose="02040503050406030204" pitchFamily="18" charset="0"/>
                            <a:ea typeface="Cambria Math" panose="02040503050406030204" pitchFamily="18" charset="0"/>
                          </a:rPr>
                          <m:t>, </m:t>
                        </m:r>
                        <m:r>
                          <a:rPr lang="de-DE" altLang="de-DE" sz="1900" b="0" i="1" smtClean="0">
                            <a:latin typeface="Cambria Math" panose="02040503050406030204" pitchFamily="18" charset="0"/>
                            <a:ea typeface="Cambria Math" panose="02040503050406030204" pitchFamily="18" charset="0"/>
                          </a:rPr>
                          <m:t>𝛽</m:t>
                        </m:r>
                      </m:e>
                    </m:d>
                  </m:oMath>
                </a14:m>
                <a:r>
                  <a:rPr lang="en-US" altLang="de-DE" sz="1900" b="1" i="1" dirty="0">
                    <a:latin typeface="Calibri" panose="020F0502020204030204" pitchFamily="34" charset="0"/>
                  </a:rPr>
                  <a:t>.</a:t>
                </a:r>
              </a:p>
              <a:p>
                <a:pPr algn="l">
                  <a:lnSpc>
                    <a:spcPct val="70000"/>
                  </a:lnSpc>
                </a:pPr>
                <a:r>
                  <a:rPr lang="en-US" altLang="de-DE" sz="1900" b="1" dirty="0">
                    <a:solidFill>
                      <a:srgbClr val="0000CC"/>
                    </a:solidFill>
                    <a:latin typeface="Calibri" panose="020F0502020204030204" pitchFamily="34" charset="0"/>
                  </a:rPr>
                  <a:t>Types of capacitive pick-ups:</a:t>
                </a:r>
              </a:p>
              <a:p>
                <a:pPr algn="l">
                  <a:lnSpc>
                    <a:spcPct val="70000"/>
                  </a:lnSpc>
                </a:pPr>
                <a:r>
                  <a:rPr lang="en-US" altLang="de-DE" sz="1900" dirty="0">
                    <a:latin typeface="Calibri" panose="020F0502020204030204" pitchFamily="34" charset="0"/>
                  </a:rPr>
                  <a:t>Linear-cut (p-synch.), button (p-LINAC, e</a:t>
                </a:r>
                <a:r>
                  <a:rPr lang="en-US" altLang="de-DE" sz="1900" baseline="30000" dirty="0">
                    <a:latin typeface="Calibri" panose="020F0502020204030204" pitchFamily="34" charset="0"/>
                  </a:rPr>
                  <a:t>−</a:t>
                </a:r>
                <a:r>
                  <a:rPr lang="en-US" altLang="de-DE" sz="1900" dirty="0">
                    <a:latin typeface="Calibri" panose="020F0502020204030204" pitchFamily="34" charset="0"/>
                  </a:rPr>
                  <a:t>-LINAC and synch.)</a:t>
                </a:r>
              </a:p>
            </p:txBody>
          </p:sp>
        </mc:Choice>
        <mc:Fallback xmlns="">
          <p:sp>
            <p:nvSpPr>
              <p:cNvPr id="46085" name="Rectangle 4"/>
              <p:cNvSpPr>
                <a:spLocks noRot="1" noChangeAspect="1" noMove="1" noResize="1" noEditPoints="1" noAdjustHandles="1" noChangeArrowheads="1" noChangeShapeType="1" noTextEdit="1"/>
              </p:cNvSpPr>
              <p:nvPr/>
            </p:nvSpPr>
            <p:spPr bwMode="auto">
              <a:xfrm>
                <a:off x="193675" y="764704"/>
                <a:ext cx="9226550" cy="2887842"/>
              </a:xfrm>
              <a:prstGeom prst="rect">
                <a:avLst/>
              </a:prstGeom>
              <a:blipFill>
                <a:blip r:embed="rId2"/>
                <a:stretch>
                  <a:fillRect l="-661" t="-105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312325" name="Rectangle 5"/>
          <p:cNvSpPr>
            <a:spLocks noChangeArrowheads="1"/>
          </p:cNvSpPr>
          <p:nvPr/>
        </p:nvSpPr>
        <p:spPr bwMode="auto">
          <a:xfrm>
            <a:off x="185861" y="3653968"/>
            <a:ext cx="9210675" cy="1671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rgbClr val="0000CC"/>
                </a:solidFill>
                <a:latin typeface="Calibri" panose="020F0502020204030204" pitchFamily="34" charset="0"/>
              </a:rPr>
              <a:t>Position reading:</a:t>
            </a:r>
            <a:r>
              <a:rPr lang="en-US" altLang="de-DE" sz="1900" dirty="0">
                <a:solidFill>
                  <a:srgbClr val="0000CC"/>
                </a:solidFill>
                <a:latin typeface="Calibri" panose="020F0502020204030204" pitchFamily="34" charset="0"/>
              </a:rPr>
              <a:t> </a:t>
            </a:r>
            <a:r>
              <a:rPr lang="en-US" altLang="de-DE" sz="1900" dirty="0">
                <a:latin typeface="Calibri" panose="020F0502020204030204" pitchFamily="34" charset="0"/>
              </a:rPr>
              <a:t>Difference signal of two or four pick-up plates (BPM):</a:t>
            </a:r>
          </a:p>
          <a:p>
            <a:pPr algn="l">
              <a:lnSpc>
                <a:spcPct val="60000"/>
              </a:lnSpc>
              <a:buFont typeface="Wingdings" pitchFamily="2" charset="2"/>
              <a:buChar char="Ø"/>
            </a:pPr>
            <a:r>
              <a:rPr lang="en-US" altLang="de-DE" sz="1900" dirty="0">
                <a:latin typeface="Calibri" panose="020F0502020204030204" pitchFamily="34" charset="0"/>
              </a:rPr>
              <a:t> Non-intercepting reading of center-of-mass → online measurement and control</a:t>
            </a:r>
          </a:p>
          <a:p>
            <a:pPr algn="l">
              <a:lnSpc>
                <a:spcPct val="60000"/>
              </a:lnSpc>
            </a:pPr>
            <a:r>
              <a:rPr lang="en-US" altLang="de-DE" sz="1900" dirty="0">
                <a:latin typeface="Calibri" panose="020F0502020204030204" pitchFamily="34" charset="0"/>
              </a:rPr>
              <a:t>     </a:t>
            </a:r>
            <a:r>
              <a:rPr lang="en-US" altLang="de-DE" sz="1900" b="1" i="1" dirty="0">
                <a:latin typeface="Calibri" panose="020F0502020204030204" pitchFamily="34" charset="0"/>
              </a:rPr>
              <a:t>Synchrotron:</a:t>
            </a:r>
            <a:r>
              <a:rPr lang="en-US" altLang="de-DE" sz="1900" dirty="0">
                <a:latin typeface="Calibri" panose="020F0502020204030204" pitchFamily="34" charset="0"/>
              </a:rPr>
              <a:t> </a:t>
            </a:r>
            <a:r>
              <a:rPr lang="en-US" altLang="de-DE" sz="1900" b="1" i="1" dirty="0">
                <a:latin typeface="Calibri" panose="020F0502020204030204" pitchFamily="34" charset="0"/>
                <a:sym typeface="Symbol" pitchFamily="18" charset="2"/>
              </a:rPr>
              <a:t>Fast </a:t>
            </a:r>
            <a:r>
              <a:rPr lang="en-US" altLang="de-DE" sz="1900" dirty="0">
                <a:latin typeface="Calibri" panose="020F0502020204030204" pitchFamily="34" charset="0"/>
                <a:sym typeface="Symbol" pitchFamily="18" charset="2"/>
              </a:rPr>
              <a:t>r</a:t>
            </a:r>
            <a:r>
              <a:rPr lang="en-US" altLang="de-DE" sz="1900" dirty="0">
                <a:latin typeface="Calibri" panose="020F0502020204030204" pitchFamily="34" charset="0"/>
              </a:rPr>
              <a:t>eading</a:t>
            </a:r>
            <a:r>
              <a:rPr lang="en-US" altLang="de-DE" sz="1900" b="1" i="1" dirty="0">
                <a:latin typeface="Calibri" panose="020F0502020204030204" pitchFamily="34" charset="0"/>
                <a:sym typeface="Symbol" pitchFamily="18" charset="2"/>
              </a:rPr>
              <a:t>, ‘bunch-by-bunch’</a:t>
            </a:r>
            <a:r>
              <a:rPr lang="en-US" altLang="de-DE" sz="1900" dirty="0">
                <a:latin typeface="Calibri" panose="020F0502020204030204" pitchFamily="34" charset="0"/>
                <a:sym typeface="Symbol" pitchFamily="18" charset="2"/>
              </a:rPr>
              <a:t> trajectory, </a:t>
            </a:r>
            <a:r>
              <a:rPr lang="en-US" altLang="de-DE" sz="1900" b="1" i="1" dirty="0">
                <a:latin typeface="Calibri" panose="020F0502020204030204" pitchFamily="34" charset="0"/>
              </a:rPr>
              <a:t>slow </a:t>
            </a:r>
            <a:r>
              <a:rPr lang="en-US" altLang="de-DE" sz="1900" i="1" dirty="0">
                <a:latin typeface="Calibri" panose="020F0502020204030204" pitchFamily="34" charset="0"/>
              </a:rPr>
              <a:t>reading</a:t>
            </a:r>
            <a:r>
              <a:rPr lang="en-US" altLang="de-DE" sz="1900" dirty="0">
                <a:latin typeface="Calibri" panose="020F0502020204030204" pitchFamily="34" charset="0"/>
              </a:rPr>
              <a:t> </a:t>
            </a:r>
            <a:r>
              <a:rPr lang="en-US" altLang="de-DE" sz="1900" dirty="0">
                <a:latin typeface="Calibri" panose="020F0502020204030204" pitchFamily="34" charset="0"/>
                <a:sym typeface="Symbol" pitchFamily="18" charset="2"/>
              </a:rPr>
              <a:t> closed orbit </a:t>
            </a:r>
          </a:p>
          <a:p>
            <a:pPr algn="l">
              <a:lnSpc>
                <a:spcPct val="60000"/>
              </a:lnSpc>
              <a:buFont typeface="Wingdings" pitchFamily="2" charset="2"/>
              <a:buNone/>
            </a:pPr>
            <a:r>
              <a:rPr lang="en-US" altLang="de-DE" sz="1900" dirty="0">
                <a:latin typeface="Calibri" panose="020F0502020204030204" pitchFamily="34" charset="0"/>
                <a:sym typeface="Wingdings" pitchFamily="2" charset="2"/>
              </a:rPr>
              <a:t></a:t>
            </a:r>
            <a:r>
              <a:rPr lang="en-US" altLang="de-DE" sz="1900" dirty="0">
                <a:latin typeface="Calibri" panose="020F0502020204030204" pitchFamily="34" charset="0"/>
              </a:rPr>
              <a:t> </a:t>
            </a:r>
            <a:r>
              <a:rPr lang="en-US" altLang="de-DE" sz="1900" b="1" i="1" dirty="0">
                <a:latin typeface="Calibri" panose="020F0502020204030204" pitchFamily="34" charset="0"/>
              </a:rPr>
              <a:t>Synchrotron:</a:t>
            </a:r>
            <a:r>
              <a:rPr lang="en-US" altLang="de-DE" sz="1900" dirty="0">
                <a:latin typeface="Calibri" panose="020F0502020204030204" pitchFamily="34" charset="0"/>
              </a:rPr>
              <a:t> Excitation of </a:t>
            </a:r>
            <a:r>
              <a:rPr lang="en-US" altLang="de-DE" sz="1900" b="1" i="1" dirty="0">
                <a:latin typeface="Calibri" panose="020F0502020204030204" pitchFamily="34" charset="0"/>
              </a:rPr>
              <a:t>coherent </a:t>
            </a:r>
            <a:r>
              <a:rPr lang="en-US" altLang="de-DE" sz="1900" dirty="0" err="1">
                <a:latin typeface="Calibri" panose="020F0502020204030204" pitchFamily="34" charset="0"/>
              </a:rPr>
              <a:t>betatron</a:t>
            </a:r>
            <a:r>
              <a:rPr lang="en-US" altLang="de-DE" sz="1900" dirty="0">
                <a:latin typeface="Calibri" panose="020F0502020204030204" pitchFamily="34" charset="0"/>
              </a:rPr>
              <a:t> oscillations </a:t>
            </a:r>
            <a:r>
              <a:rPr lang="en-US" altLang="de-DE" sz="1900" dirty="0">
                <a:latin typeface="Calibri" panose="020F0502020204030204" pitchFamily="34" charset="0"/>
                <a:sym typeface="Symbol"/>
              </a:rPr>
              <a:t></a:t>
            </a:r>
            <a:r>
              <a:rPr lang="en-US" altLang="de-DE" sz="1900" dirty="0">
                <a:latin typeface="Calibri" panose="020F0502020204030204" pitchFamily="34" charset="0"/>
              </a:rPr>
              <a:t> tune </a:t>
            </a:r>
            <a:r>
              <a:rPr lang="en-US" altLang="de-DE" sz="1900" b="1" i="1" dirty="0">
                <a:latin typeface="Calibri" panose="020F0502020204030204" pitchFamily="34" charset="0"/>
              </a:rPr>
              <a:t>q, </a:t>
            </a:r>
            <a:r>
              <a:rPr lang="en-US" altLang="de-DE" sz="1900" b="1" i="1" dirty="0">
                <a:latin typeface="Calibri" panose="020F0502020204030204" pitchFamily="34" charset="0"/>
                <a:sym typeface="Symbol"/>
              </a:rPr>
              <a:t> , (s), D(s)...</a:t>
            </a:r>
            <a:endParaRPr lang="en-US" altLang="de-DE" sz="1900" dirty="0">
              <a:latin typeface="Calibri" panose="020F0502020204030204" pitchFamily="34" charset="0"/>
            </a:endParaRPr>
          </a:p>
          <a:p>
            <a:pPr algn="l">
              <a:lnSpc>
                <a:spcPct val="60000"/>
              </a:lnSpc>
            </a:pPr>
            <a:r>
              <a:rPr lang="en-US" altLang="de-DE" sz="1900" dirty="0">
                <a:latin typeface="Calibri" panose="020F0502020204030204" pitchFamily="34" charset="0"/>
              </a:rPr>
              <a:t>Remark: BPMs have high pass characteristic </a:t>
            </a:r>
            <a:r>
              <a:rPr lang="en-US" altLang="de-DE" sz="1900" dirty="0">
                <a:latin typeface="Calibri" panose="020F0502020204030204" pitchFamily="34" charset="0"/>
                <a:sym typeface="Symbol"/>
              </a:rPr>
              <a:t> no signal for dc-beams</a:t>
            </a:r>
            <a:endParaRPr lang="en-US" altLang="de-DE" sz="1900" dirty="0">
              <a:latin typeface="Calibri" panose="020F0502020204030204" pitchFamily="34" charset="0"/>
            </a:endParaRPr>
          </a:p>
        </p:txBody>
      </p:sp>
      <p:sp>
        <p:nvSpPr>
          <p:cNvPr id="2" name="Textfeld 1"/>
          <p:cNvSpPr txBox="1"/>
          <p:nvPr/>
        </p:nvSpPr>
        <p:spPr>
          <a:xfrm>
            <a:off x="2049517" y="5552225"/>
            <a:ext cx="4997669" cy="461665"/>
          </a:xfrm>
          <a:prstGeom prst="rect">
            <a:avLst/>
          </a:prstGeom>
          <a:noFill/>
        </p:spPr>
        <p:txBody>
          <a:bodyPr wrap="square" rtlCol="0">
            <a:spAutoFit/>
          </a:bodyPr>
          <a:lstStyle/>
          <a:p>
            <a:r>
              <a:rPr lang="en-US" sz="2400" b="1" dirty="0">
                <a:solidFill>
                  <a:srgbClr val="008000"/>
                </a:solidFill>
                <a:latin typeface="Calibri" panose="020F0502020204030204" pitchFamily="34" charset="0"/>
              </a:rPr>
              <a:t>Thank you for your attention!</a:t>
            </a:r>
          </a:p>
        </p:txBody>
      </p:sp>
    </p:spTree>
    <p:extLst>
      <p:ext uri="{BB962C8B-B14F-4D97-AF65-F5344CB8AC3E}">
        <p14:creationId xmlns:p14="http://schemas.microsoft.com/office/powerpoint/2010/main" val="22059956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23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200" b="1" dirty="0">
              <a:solidFill>
                <a:srgbClr val="000000"/>
              </a:solidFill>
              <a:cs typeface="Times New Roman" panose="02020603050405020304" pitchFamily="18" charset="0"/>
            </a:endParaRPr>
          </a:p>
        </p:txBody>
      </p:sp>
      <p:sp>
        <p:nvSpPr>
          <p:cNvPr id="46084" name="Text Box 3"/>
          <p:cNvSpPr txBox="1">
            <a:spLocks noChangeArrowheads="1"/>
          </p:cNvSpPr>
          <p:nvPr/>
        </p:nvSpPr>
        <p:spPr bwMode="auto">
          <a:xfrm>
            <a:off x="125413" y="105499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46085" name="Rectangle 4"/>
          <p:cNvSpPr>
            <a:spLocks noChangeArrowheads="1"/>
          </p:cNvSpPr>
          <p:nvPr/>
        </p:nvSpPr>
        <p:spPr bwMode="auto">
          <a:xfrm>
            <a:off x="73188" y="1956693"/>
            <a:ext cx="895032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3000" dirty="0">
                <a:solidFill>
                  <a:srgbClr val="0000CC"/>
                </a:solidFill>
                <a:latin typeface="Calibri" panose="020F0502020204030204" pitchFamily="34" charset="0"/>
              </a:rPr>
              <a:t>Backup slides </a:t>
            </a:r>
          </a:p>
        </p:txBody>
      </p:sp>
    </p:spTree>
    <p:extLst>
      <p:ext uri="{BB962C8B-B14F-4D97-AF65-F5344CB8AC3E}">
        <p14:creationId xmlns:p14="http://schemas.microsoft.com/office/powerpoint/2010/main" val="1622712466"/>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61"/>
          <p:cNvSpPr txBox="1">
            <a:spLocks noChangeArrowheads="1"/>
          </p:cNvSpPr>
          <p:nvPr/>
        </p:nvSpPr>
        <p:spPr bwMode="auto">
          <a:xfrm>
            <a:off x="131763" y="755412"/>
            <a:ext cx="90122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i="1" dirty="0">
                <a:solidFill>
                  <a:srgbClr val="0000CC"/>
                </a:solidFill>
                <a:latin typeface="Calibri" panose="020F0502020204030204" pitchFamily="34" charset="0"/>
                <a:cs typeface="Calibri" panose="020F0502020204030204" pitchFamily="34" charset="0"/>
              </a:rPr>
              <a:t>Example</a:t>
            </a:r>
            <a:r>
              <a:rPr lang="en-US" altLang="de-DE" b="1" dirty="0">
                <a:solidFill>
                  <a:srgbClr val="0000CC"/>
                </a:solidFill>
                <a:latin typeface="Calibri" panose="020F0502020204030204" pitchFamily="34" charset="0"/>
                <a:cs typeface="Calibri" panose="020F0502020204030204" pitchFamily="34" charset="0"/>
              </a:rPr>
              <a:t>: The DCCT at GSI synchrotron </a:t>
            </a:r>
          </a:p>
        </p:txBody>
      </p:sp>
      <p:sp>
        <p:nvSpPr>
          <p:cNvPr id="6" name="Slide Number Placeholder 5"/>
          <p:cNvSpPr txBox="1">
            <a:spLocks noGrp="1"/>
          </p:cNvSpPr>
          <p:nvPr/>
        </p:nvSpPr>
        <p:spPr>
          <a:xfrm>
            <a:off x="6561102" y="6356350"/>
            <a:ext cx="2133600" cy="365125"/>
          </a:xfrm>
          <a:prstGeom prst="rect">
            <a:avLst/>
          </a:prstGeom>
          <a:noFill/>
        </p:spPr>
        <p:txBody>
          <a:bodyPr anchor="ctr"/>
          <a:lstStyle/>
          <a:p>
            <a:pPr algn="r" defTabSz="457200" eaLnBrk="1" fontAlgn="auto" hangingPunct="1">
              <a:spcBef>
                <a:spcPts val="0"/>
              </a:spcBef>
              <a:spcAft>
                <a:spcPts val="0"/>
              </a:spcAft>
              <a:defRPr/>
            </a:pPr>
            <a:fld id="{8E616254-75BD-4F09-A65A-AF87251EC00E}" type="slidenum">
              <a:rPr lang="en-US" sz="1200">
                <a:solidFill>
                  <a:schemeClr val="tx1">
                    <a:tint val="75000"/>
                  </a:schemeClr>
                </a:solidFill>
                <a:latin typeface="+mn-lt"/>
              </a:rPr>
              <a:pPr algn="r" defTabSz="457200" eaLnBrk="1" fontAlgn="auto" hangingPunct="1">
                <a:spcBef>
                  <a:spcPts val="0"/>
                </a:spcBef>
                <a:spcAft>
                  <a:spcPts val="0"/>
                </a:spcAft>
                <a:defRPr/>
              </a:pPr>
              <a:t>63</a:t>
            </a:fld>
            <a:endParaRPr lang="en-US" sz="1200">
              <a:solidFill>
                <a:schemeClr val="tx1">
                  <a:tint val="75000"/>
                </a:schemeClr>
              </a:solidFill>
              <a:latin typeface="+mn-lt"/>
            </a:endParaRPr>
          </a:p>
        </p:txBody>
      </p:sp>
      <p:sp>
        <p:nvSpPr>
          <p:cNvPr id="17413" name="Text Box 8"/>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dc Transformer Realization</a:t>
            </a:r>
          </a:p>
        </p:txBody>
      </p:sp>
      <p:pic>
        <p:nvPicPr>
          <p:cNvPr id="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1590" y="4406899"/>
            <a:ext cx="2186940" cy="2337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4" name="Gruppieren 23"/>
          <p:cNvGrpSpPr/>
          <p:nvPr/>
        </p:nvGrpSpPr>
        <p:grpSpPr>
          <a:xfrm>
            <a:off x="5245513" y="962332"/>
            <a:ext cx="3718975" cy="3442069"/>
            <a:chOff x="5210624" y="1268853"/>
            <a:chExt cx="4100802" cy="3795466"/>
          </a:xfrm>
        </p:grpSpPr>
        <p:pic>
          <p:nvPicPr>
            <p:cNvPr id="27" name="Picture 2" descr="H:\JUAS 2016\sis-trafo-foto.jpg"/>
            <p:cNvPicPr>
              <a:picLocks noChangeAspect="1" noChangeArrowheads="1"/>
            </p:cNvPicPr>
            <p:nvPr/>
          </p:nvPicPr>
          <p:blipFill rotWithShape="1">
            <a:blip r:embed="rId4">
              <a:extLst>
                <a:ext uri="{28A0092B-C50C-407E-A947-70E740481C1C}">
                  <a14:useLocalDpi xmlns:a14="http://schemas.microsoft.com/office/drawing/2010/main" val="0"/>
                </a:ext>
              </a:extLst>
            </a:blip>
            <a:srcRect l="7636" r="8836" b="3609"/>
            <a:stretch/>
          </p:blipFill>
          <p:spPr bwMode="auto">
            <a:xfrm>
              <a:off x="5210624" y="1276703"/>
              <a:ext cx="4100802" cy="3785865"/>
            </a:xfrm>
            <a:prstGeom prst="rect">
              <a:avLst/>
            </a:prstGeom>
            <a:noFill/>
            <a:extLst>
              <a:ext uri="{909E8E84-426E-40DD-AFC4-6F175D3DCCD1}">
                <a14:hiddenFill xmlns:a14="http://schemas.microsoft.com/office/drawing/2010/main">
                  <a:solidFill>
                    <a:srgbClr val="FFFFFF"/>
                  </a:solidFill>
                </a14:hiddenFill>
              </a:ext>
            </a:extLst>
          </p:spPr>
        </p:pic>
        <p:sp>
          <p:nvSpPr>
            <p:cNvPr id="28" name="Textfeld 27"/>
            <p:cNvSpPr txBox="1"/>
            <p:nvPr/>
          </p:nvSpPr>
          <p:spPr>
            <a:xfrm>
              <a:off x="5234430" y="1268853"/>
              <a:ext cx="1691413" cy="543002"/>
            </a:xfrm>
            <a:prstGeom prst="rect">
              <a:avLst/>
            </a:prstGeom>
            <a:noFill/>
            <a:ln w="15875">
              <a:solidFill>
                <a:srgbClr val="0000FF"/>
              </a:solidFill>
            </a:ln>
          </p:spPr>
          <p:txBody>
            <a:bodyPr wrap="square" rtlCol="0">
              <a:spAutoFit/>
            </a:bodyPr>
            <a:lstStyle/>
            <a:p>
              <a:pPr eaLnBrk="0" hangingPunct="0">
                <a:spcBef>
                  <a:spcPct val="50000"/>
                </a:spcBef>
              </a:pPr>
              <a:r>
                <a:rPr lang="en-US" sz="1300" b="1" dirty="0">
                  <a:solidFill>
                    <a:srgbClr val="0000FF"/>
                  </a:solidFill>
                  <a:latin typeface="Arial" panose="020B0604020202020204" pitchFamily="34" charset="0"/>
                  <a:cs typeface="Arial" panose="020B0604020202020204" pitchFamily="34" charset="0"/>
                </a:rPr>
                <a:t>dc transformer</a:t>
              </a:r>
            </a:p>
            <a:p>
              <a:pPr eaLnBrk="0" hangingPunct="0">
                <a:spcBef>
                  <a:spcPts val="0"/>
                </a:spcBef>
              </a:pPr>
              <a:r>
                <a:rPr lang="en-US" sz="1300" b="1" dirty="0">
                  <a:solidFill>
                    <a:srgbClr val="0000FF"/>
                  </a:solidFill>
                  <a:latin typeface="Arial" panose="020B0604020202020204" pitchFamily="34" charset="0"/>
                  <a:cs typeface="Arial" panose="020B0604020202020204" pitchFamily="34" charset="0"/>
                </a:rPr>
                <a:t>2 cores mounted</a:t>
              </a:r>
            </a:p>
          </p:txBody>
        </p:sp>
        <p:cxnSp>
          <p:nvCxnSpPr>
            <p:cNvPr id="30" name="Gerade Verbindung mit Pfeil 29"/>
            <p:cNvCxnSpPr/>
            <p:nvPr/>
          </p:nvCxnSpPr>
          <p:spPr bwMode="auto">
            <a:xfrm>
              <a:off x="5837429" y="1797453"/>
              <a:ext cx="898222" cy="572260"/>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7572422" y="1274234"/>
              <a:ext cx="1702338" cy="543002"/>
            </a:xfrm>
            <a:prstGeom prst="rect">
              <a:avLst/>
            </a:prstGeom>
            <a:noFill/>
            <a:ln w="15875">
              <a:solidFill>
                <a:srgbClr val="0000FF"/>
              </a:solidFill>
            </a:ln>
          </p:spPr>
          <p:txBody>
            <a:bodyPr wrap="square" rtlCol="0">
              <a:spAutoFit/>
            </a:bodyPr>
            <a:lstStyle/>
            <a:p>
              <a:pPr eaLnBrk="0" hangingPunct="0">
                <a:spcBef>
                  <a:spcPct val="50000"/>
                </a:spcBef>
              </a:pPr>
              <a:r>
                <a:rPr lang="en-US" sz="1300" b="1" dirty="0">
                  <a:solidFill>
                    <a:srgbClr val="0000FF"/>
                  </a:solidFill>
                  <a:latin typeface="Arial" panose="020B0604020202020204" pitchFamily="34" charset="0"/>
                  <a:cs typeface="Arial" panose="020B0604020202020204" pitchFamily="34" charset="0"/>
                </a:rPr>
                <a:t>ac transformers</a:t>
              </a:r>
            </a:p>
            <a:p>
              <a:pPr eaLnBrk="0" hangingPunct="0">
                <a:spcBef>
                  <a:spcPts val="0"/>
                </a:spcBef>
              </a:pPr>
              <a:r>
                <a:rPr lang="en-US" sz="1300" b="1" dirty="0">
                  <a:solidFill>
                    <a:srgbClr val="0000FF"/>
                  </a:solidFill>
                  <a:latin typeface="Arial" panose="020B0604020202020204" pitchFamily="34" charset="0"/>
                  <a:cs typeface="Arial" panose="020B0604020202020204" pitchFamily="34" charset="0"/>
                </a:rPr>
                <a:t>(two types)</a:t>
              </a:r>
            </a:p>
          </p:txBody>
        </p:sp>
        <p:cxnSp>
          <p:nvCxnSpPr>
            <p:cNvPr id="33" name="Gerade Verbindung mit Pfeil 32"/>
            <p:cNvCxnSpPr/>
            <p:nvPr/>
          </p:nvCxnSpPr>
          <p:spPr bwMode="auto">
            <a:xfrm flipH="1">
              <a:off x="7186053" y="1792073"/>
              <a:ext cx="1405896" cy="577640"/>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mit Pfeil 33"/>
            <p:cNvCxnSpPr/>
            <p:nvPr/>
          </p:nvCxnSpPr>
          <p:spPr bwMode="auto">
            <a:xfrm flipH="1">
              <a:off x="6925844" y="1792073"/>
              <a:ext cx="963157" cy="577640"/>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5210624" y="4741912"/>
              <a:ext cx="1715219" cy="307777"/>
            </a:xfrm>
            <a:prstGeom prst="rect">
              <a:avLst/>
            </a:prstGeom>
            <a:noFill/>
            <a:ln w="15875">
              <a:solidFill>
                <a:srgbClr val="0000FF"/>
              </a:solidFill>
            </a:ln>
          </p:spPr>
          <p:txBody>
            <a:bodyPr wrap="square" rtlCol="0">
              <a:spAutoFit/>
            </a:bodyPr>
            <a:lstStyle/>
            <a:p>
              <a:pPr eaLnBrk="0" hangingPunct="0">
                <a:spcBef>
                  <a:spcPct val="50000"/>
                </a:spcBef>
              </a:pPr>
              <a:r>
                <a:rPr lang="en-US" sz="1400" b="1" dirty="0">
                  <a:solidFill>
                    <a:srgbClr val="0000FF"/>
                  </a:solidFill>
                  <a:latin typeface="Arial" panose="020B0604020202020204" pitchFamily="34" charset="0"/>
                  <a:cs typeface="Arial" panose="020B0604020202020204" pitchFamily="34" charset="0"/>
                </a:rPr>
                <a:t>magnetic shield</a:t>
              </a:r>
            </a:p>
          </p:txBody>
        </p:sp>
        <p:sp>
          <p:nvSpPr>
            <p:cNvPr id="36" name="Textfeld 35"/>
            <p:cNvSpPr txBox="1"/>
            <p:nvPr/>
          </p:nvSpPr>
          <p:spPr>
            <a:xfrm>
              <a:off x="7559543" y="4741912"/>
              <a:ext cx="1715219" cy="322407"/>
            </a:xfrm>
            <a:prstGeom prst="rect">
              <a:avLst/>
            </a:prstGeom>
            <a:noFill/>
            <a:ln w="15875">
              <a:solidFill>
                <a:srgbClr val="0000FF"/>
              </a:solidFill>
            </a:ln>
          </p:spPr>
          <p:txBody>
            <a:bodyPr wrap="square" rtlCol="0">
              <a:spAutoFit/>
            </a:bodyPr>
            <a:lstStyle/>
            <a:p>
              <a:pPr eaLnBrk="0" hangingPunct="0">
                <a:spcBef>
                  <a:spcPct val="50000"/>
                </a:spcBef>
              </a:pPr>
              <a:r>
                <a:rPr lang="en-US" sz="1300" b="1" dirty="0">
                  <a:solidFill>
                    <a:srgbClr val="0000FF"/>
                  </a:solidFill>
                  <a:latin typeface="Arial" panose="020B0604020202020204" pitchFamily="34" charset="0"/>
                  <a:cs typeface="Arial" panose="020B0604020202020204" pitchFamily="34" charset="0"/>
                  <a:sym typeface="Symbol"/>
                </a:rPr>
                <a:t></a:t>
              </a:r>
              <a:r>
                <a:rPr lang="en-US" sz="1300" b="1" dirty="0">
                  <a:solidFill>
                    <a:srgbClr val="0000FF"/>
                  </a:solidFill>
                  <a:latin typeface="Arial" panose="020B0604020202020204" pitchFamily="34" charset="0"/>
                  <a:cs typeface="Arial" panose="020B0604020202020204" pitchFamily="34" charset="0"/>
                </a:rPr>
                <a:t>200 mm flange</a:t>
              </a:r>
            </a:p>
          </p:txBody>
        </p:sp>
        <p:sp>
          <p:nvSpPr>
            <p:cNvPr id="37" name="Textfeld 36"/>
            <p:cNvSpPr txBox="1"/>
            <p:nvPr/>
          </p:nvSpPr>
          <p:spPr>
            <a:xfrm>
              <a:off x="6164912" y="4365865"/>
              <a:ext cx="1715219" cy="307777"/>
            </a:xfrm>
            <a:prstGeom prst="rect">
              <a:avLst/>
            </a:prstGeom>
            <a:noFill/>
            <a:ln w="15875">
              <a:solidFill>
                <a:srgbClr val="0000FF"/>
              </a:solidFill>
            </a:ln>
          </p:spPr>
          <p:txBody>
            <a:bodyPr wrap="square" rtlCol="0">
              <a:spAutoFit/>
            </a:bodyPr>
            <a:lstStyle/>
            <a:p>
              <a:pPr eaLnBrk="0" hangingPunct="0">
                <a:spcBef>
                  <a:spcPct val="50000"/>
                </a:spcBef>
              </a:pPr>
              <a:r>
                <a:rPr lang="en-US" sz="1400" b="1" dirty="0">
                  <a:solidFill>
                    <a:srgbClr val="0000FF"/>
                  </a:solidFill>
                  <a:latin typeface="Arial" panose="020B0604020202020204" pitchFamily="34" charset="0"/>
                  <a:cs typeface="Arial" panose="020B0604020202020204" pitchFamily="34" charset="0"/>
                  <a:sym typeface="Symbol"/>
                </a:rPr>
                <a:t>ceramic gap</a:t>
              </a:r>
              <a:endParaRPr lang="en-US" sz="1400" b="1" dirty="0">
                <a:solidFill>
                  <a:srgbClr val="0000FF"/>
                </a:solidFill>
                <a:latin typeface="Arial" panose="020B0604020202020204" pitchFamily="34" charset="0"/>
                <a:cs typeface="Arial" panose="020B0604020202020204" pitchFamily="34" charset="0"/>
              </a:endParaRPr>
            </a:p>
          </p:txBody>
        </p:sp>
        <p:cxnSp>
          <p:nvCxnSpPr>
            <p:cNvPr id="38" name="Gerade Verbindung mit Pfeil 37"/>
            <p:cNvCxnSpPr>
              <a:stCxn id="37" idx="0"/>
            </p:cNvCxnSpPr>
            <p:nvPr/>
          </p:nvCxnSpPr>
          <p:spPr bwMode="auto">
            <a:xfrm flipV="1">
              <a:off x="7022522" y="3240512"/>
              <a:ext cx="1021139" cy="1125353"/>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mit Pfeil 38"/>
            <p:cNvCxnSpPr>
              <a:stCxn id="36" idx="0"/>
            </p:cNvCxnSpPr>
            <p:nvPr/>
          </p:nvCxnSpPr>
          <p:spPr bwMode="auto">
            <a:xfrm flipV="1">
              <a:off x="8417152" y="3735410"/>
              <a:ext cx="484120" cy="1006502"/>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mit Pfeil 39"/>
            <p:cNvCxnSpPr/>
            <p:nvPr/>
          </p:nvCxnSpPr>
          <p:spPr bwMode="auto">
            <a:xfrm flipV="1">
              <a:off x="5837429" y="3748288"/>
              <a:ext cx="577901" cy="1006503"/>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aphicFrame>
        <p:nvGraphicFramePr>
          <p:cNvPr id="2" name="Tabelle 1"/>
          <p:cNvGraphicFramePr>
            <a:graphicFrameLocks noGrp="1"/>
          </p:cNvGraphicFramePr>
          <p:nvPr/>
        </p:nvGraphicFramePr>
        <p:xfrm>
          <a:off x="296658" y="1196752"/>
          <a:ext cx="4524630" cy="3185160"/>
        </p:xfrm>
        <a:graphic>
          <a:graphicData uri="http://schemas.openxmlformats.org/drawingml/2006/table">
            <a:tbl>
              <a:tblPr firstRow="1" bandRow="1">
                <a:tableStyleId>{616DA210-FB5B-4158-B5E0-FEB733F419BA}</a:tableStyleId>
              </a:tblPr>
              <a:tblGrid>
                <a:gridCol w="1829118">
                  <a:extLst>
                    <a:ext uri="{9D8B030D-6E8A-4147-A177-3AD203B41FA5}">
                      <a16:colId xmlns:a16="http://schemas.microsoft.com/office/drawing/2014/main" val="20000"/>
                    </a:ext>
                  </a:extLst>
                </a:gridCol>
                <a:gridCol w="2695512">
                  <a:extLst>
                    <a:ext uri="{9D8B030D-6E8A-4147-A177-3AD203B41FA5}">
                      <a16:colId xmlns:a16="http://schemas.microsoft.com/office/drawing/2014/main" val="20001"/>
                    </a:ext>
                  </a:extLst>
                </a:gridCol>
              </a:tblGrid>
              <a:tr h="259311">
                <a:tc>
                  <a:txBody>
                    <a:bodyPr/>
                    <a:lstStyle/>
                    <a:p>
                      <a:r>
                        <a:rPr lang="en-US" sz="1400" b="0" noProof="0" dirty="0">
                          <a:latin typeface="Arial" panose="020B0604020202020204" pitchFamily="34" charset="0"/>
                          <a:cs typeface="Arial" panose="020B0604020202020204" pitchFamily="34" charset="0"/>
                        </a:rPr>
                        <a:t>Torus</a:t>
                      </a:r>
                      <a:r>
                        <a:rPr lang="en-US" sz="1400" b="0" baseline="0" noProof="0" dirty="0">
                          <a:latin typeface="Arial" panose="020B0604020202020204" pitchFamily="34" charset="0"/>
                          <a:cs typeface="Arial" panose="020B0604020202020204" pitchFamily="34" charset="0"/>
                        </a:rPr>
                        <a:t> radii</a:t>
                      </a:r>
                      <a:endParaRPr lang="en-US" sz="1400" b="0" noProof="0" dirty="0">
                        <a:latin typeface="Arial" panose="020B0604020202020204" pitchFamily="34" charset="0"/>
                        <a:cs typeface="Arial" panose="020B0604020202020204" pitchFamily="34" charset="0"/>
                      </a:endParaRPr>
                    </a:p>
                  </a:txBody>
                  <a:tcPr/>
                </a:tc>
                <a:tc>
                  <a:txBody>
                    <a:bodyPr/>
                    <a:lstStyle/>
                    <a:p>
                      <a:r>
                        <a:rPr lang="en-US" sz="1400" b="0" baseline="0" noProof="0" dirty="0" err="1">
                          <a:latin typeface="Arial" panose="020B0604020202020204" pitchFamily="34" charset="0"/>
                          <a:cs typeface="Arial" panose="020B0604020202020204" pitchFamily="34" charset="0"/>
                        </a:rPr>
                        <a:t>r</a:t>
                      </a:r>
                      <a:r>
                        <a:rPr lang="en-US" sz="1400" b="0" baseline="-25000" noProof="0" dirty="0" err="1">
                          <a:latin typeface="Arial" panose="020B0604020202020204" pitchFamily="34" charset="0"/>
                          <a:cs typeface="Arial" panose="020B0604020202020204" pitchFamily="34" charset="0"/>
                        </a:rPr>
                        <a:t>i</a:t>
                      </a:r>
                      <a:r>
                        <a:rPr lang="en-US" sz="1400" b="0" baseline="-25000" noProof="0" dirty="0">
                          <a:latin typeface="Arial" panose="020B0604020202020204" pitchFamily="34" charset="0"/>
                          <a:cs typeface="Arial" panose="020B0604020202020204" pitchFamily="34" charset="0"/>
                        </a:rPr>
                        <a:t> </a:t>
                      </a:r>
                      <a:r>
                        <a:rPr lang="en-US" sz="1400" b="0" baseline="0" noProof="0" dirty="0">
                          <a:latin typeface="Arial" panose="020B0604020202020204" pitchFamily="34" charset="0"/>
                          <a:cs typeface="Arial" panose="020B0604020202020204" pitchFamily="34" charset="0"/>
                        </a:rPr>
                        <a:t>= 135 mm </a:t>
                      </a:r>
                      <a:r>
                        <a:rPr lang="en-US" sz="1400" b="0" baseline="0" noProof="0" dirty="0" err="1">
                          <a:latin typeface="Arial" panose="020B0604020202020204" pitchFamily="34" charset="0"/>
                          <a:cs typeface="Arial" panose="020B0604020202020204" pitchFamily="34" charset="0"/>
                        </a:rPr>
                        <a:t>r</a:t>
                      </a:r>
                      <a:r>
                        <a:rPr lang="en-US" sz="1400" b="0" baseline="-25000" noProof="0" dirty="0" err="1">
                          <a:latin typeface="Arial" panose="020B0604020202020204" pitchFamily="34" charset="0"/>
                          <a:cs typeface="Arial" panose="020B0604020202020204" pitchFamily="34" charset="0"/>
                        </a:rPr>
                        <a:t>o</a:t>
                      </a:r>
                      <a:r>
                        <a:rPr lang="en-US" sz="1400" b="0" baseline="0" noProof="0" dirty="0">
                          <a:latin typeface="Arial" panose="020B0604020202020204" pitchFamily="34" charset="0"/>
                          <a:cs typeface="Arial" panose="020B0604020202020204" pitchFamily="34" charset="0"/>
                        </a:rPr>
                        <a:t>=145 mm</a:t>
                      </a:r>
                      <a:endParaRPr lang="en-US"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44071">
                <a:tc>
                  <a:txBody>
                    <a:bodyPr/>
                    <a:lstStyle/>
                    <a:p>
                      <a:r>
                        <a:rPr lang="en-US" sz="1400" noProof="0" dirty="0">
                          <a:latin typeface="Arial" panose="020B0604020202020204" pitchFamily="34" charset="0"/>
                          <a:cs typeface="Arial" panose="020B0604020202020204" pitchFamily="34" charset="0"/>
                        </a:rPr>
                        <a:t>Torus thickness</a:t>
                      </a:r>
                    </a:p>
                  </a:txBody>
                  <a:tcPr/>
                </a:tc>
                <a:tc>
                  <a:txBody>
                    <a:bodyPr/>
                    <a:lstStyle/>
                    <a:p>
                      <a:r>
                        <a:rPr lang="en-US" sz="1400" noProof="0" dirty="0">
                          <a:latin typeface="Arial" panose="020B0604020202020204" pitchFamily="34" charset="0"/>
                          <a:cs typeface="Arial" panose="020B0604020202020204" pitchFamily="34" charset="0"/>
                        </a:rPr>
                        <a:t>d = 10 mm</a:t>
                      </a:r>
                    </a:p>
                  </a:txBody>
                  <a:tcPr/>
                </a:tc>
                <a:extLst>
                  <a:ext uri="{0D108BD9-81ED-4DB2-BD59-A6C34878D82A}">
                    <a16:rowId xmlns:a16="http://schemas.microsoft.com/office/drawing/2014/main" val="10001"/>
                  </a:ext>
                </a:extLst>
              </a:tr>
              <a:tr h="289560">
                <a:tc>
                  <a:txBody>
                    <a:bodyPr/>
                    <a:lstStyle/>
                    <a:p>
                      <a:r>
                        <a:rPr lang="en-US" sz="1400" noProof="0" dirty="0">
                          <a:latin typeface="Arial" panose="020B0604020202020204" pitchFamily="34" charset="0"/>
                          <a:cs typeface="Arial" panose="020B0604020202020204" pitchFamily="34" charset="0"/>
                        </a:rPr>
                        <a:t>Torus permeability </a:t>
                      </a:r>
                    </a:p>
                  </a:txBody>
                  <a:tcPr/>
                </a:tc>
                <a:tc>
                  <a:txBody>
                    <a:bodyPr/>
                    <a:lstStyle/>
                    <a:p>
                      <a:r>
                        <a:rPr lang="en-US" sz="1400" noProof="0" dirty="0">
                          <a:latin typeface="Arial" panose="020B0604020202020204" pitchFamily="34" charset="0"/>
                          <a:cs typeface="Arial" panose="020B0604020202020204" pitchFamily="34" charset="0"/>
                        </a:rPr>
                        <a:t>µ</a:t>
                      </a:r>
                      <a:r>
                        <a:rPr lang="en-US" sz="1400" baseline="-25000" noProof="0" dirty="0">
                          <a:latin typeface="Arial" panose="020B0604020202020204" pitchFamily="34" charset="0"/>
                          <a:cs typeface="Arial" panose="020B0604020202020204" pitchFamily="34" charset="0"/>
                        </a:rPr>
                        <a:t>r</a:t>
                      </a:r>
                      <a:r>
                        <a:rPr lang="en-US" sz="1400" noProof="0" dirty="0">
                          <a:latin typeface="Arial" panose="020B0604020202020204" pitchFamily="34" charset="0"/>
                          <a:cs typeface="Arial" panose="020B0604020202020204" pitchFamily="34" charset="0"/>
                        </a:rPr>
                        <a:t> = 10</a:t>
                      </a:r>
                      <a:r>
                        <a:rPr lang="en-US" sz="1400" baseline="30000" noProof="0" dirty="0">
                          <a:latin typeface="Arial" panose="020B0604020202020204" pitchFamily="34" charset="0"/>
                          <a:cs typeface="Arial" panose="020B0604020202020204" pitchFamily="34" charset="0"/>
                        </a:rPr>
                        <a:t>5</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59080">
                <a:tc>
                  <a:txBody>
                    <a:bodyPr/>
                    <a:lstStyle/>
                    <a:p>
                      <a:r>
                        <a:rPr lang="en-US" sz="1400" noProof="0" dirty="0">
                          <a:latin typeface="Arial" panose="020B0604020202020204" pitchFamily="34" charset="0"/>
                          <a:cs typeface="Arial" panose="020B0604020202020204" pitchFamily="34" charset="0"/>
                        </a:rPr>
                        <a:t>Saturation</a:t>
                      </a:r>
                      <a:r>
                        <a:rPr lang="en-US" sz="1400" baseline="0" noProof="0" dirty="0">
                          <a:latin typeface="Arial" panose="020B0604020202020204" pitchFamily="34" charset="0"/>
                          <a:cs typeface="Arial" panose="020B0604020202020204" pitchFamily="34" charset="0"/>
                        </a:rPr>
                        <a:t> inductance</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err="1">
                          <a:latin typeface="Arial" panose="020B0604020202020204" pitchFamily="34" charset="0"/>
                          <a:cs typeface="Arial" panose="020B0604020202020204" pitchFamily="34" charset="0"/>
                        </a:rPr>
                        <a:t>B</a:t>
                      </a:r>
                      <a:r>
                        <a:rPr lang="en-US" sz="1400" baseline="-25000" noProof="0" dirty="0" err="1">
                          <a:latin typeface="Arial" panose="020B0604020202020204" pitchFamily="34" charset="0"/>
                          <a:cs typeface="Arial" panose="020B0604020202020204" pitchFamily="34" charset="0"/>
                        </a:rPr>
                        <a:t>sat</a:t>
                      </a:r>
                      <a:r>
                        <a:rPr lang="en-US" sz="1400" noProof="0" dirty="0">
                          <a:latin typeface="Arial" panose="020B0604020202020204" pitchFamily="34" charset="0"/>
                          <a:cs typeface="Arial" panose="020B0604020202020204" pitchFamily="34" charset="0"/>
                        </a:rPr>
                        <a:t> = 0.6 T</a:t>
                      </a:r>
                    </a:p>
                  </a:txBody>
                  <a:tcPr/>
                </a:tc>
                <a:extLst>
                  <a:ext uri="{0D108BD9-81ED-4DB2-BD59-A6C34878D82A}">
                    <a16:rowId xmlns:a16="http://schemas.microsoft.com/office/drawing/2014/main" val="10003"/>
                  </a:ext>
                </a:extLst>
              </a:tr>
              <a:tr h="370840">
                <a:tc>
                  <a:txBody>
                    <a:bodyPr/>
                    <a:lstStyle/>
                    <a:p>
                      <a:r>
                        <a:rPr lang="en-US" sz="1400" noProof="0" dirty="0">
                          <a:latin typeface="Arial" panose="020B0604020202020204" pitchFamily="34" charset="0"/>
                          <a:cs typeface="Arial" panose="020B0604020202020204" pitchFamily="34" charset="0"/>
                        </a:rPr>
                        <a:t>Number of windings</a:t>
                      </a:r>
                    </a:p>
                  </a:txBody>
                  <a:tcPr/>
                </a:tc>
                <a:tc>
                  <a:txBody>
                    <a:bodyPr/>
                    <a:lstStyle/>
                    <a:p>
                      <a:r>
                        <a:rPr lang="en-US" sz="1400" noProof="0" dirty="0">
                          <a:latin typeface="Arial" panose="020B0604020202020204" pitchFamily="34" charset="0"/>
                          <a:cs typeface="Arial" panose="020B0604020202020204" pitchFamily="34" charset="0"/>
                        </a:rPr>
                        <a:t>16 for modulation &amp; sensing</a:t>
                      </a:r>
                    </a:p>
                    <a:p>
                      <a:r>
                        <a:rPr lang="en-US" sz="1400" noProof="0" dirty="0">
                          <a:latin typeface="Arial" panose="020B0604020202020204" pitchFamily="34" charset="0"/>
                          <a:cs typeface="Arial" panose="020B0604020202020204" pitchFamily="34" charset="0"/>
                        </a:rPr>
                        <a:t>12 for feedback</a:t>
                      </a:r>
                    </a:p>
                  </a:txBody>
                  <a:tcPr/>
                </a:tc>
                <a:extLst>
                  <a:ext uri="{0D108BD9-81ED-4DB2-BD59-A6C34878D82A}">
                    <a16:rowId xmlns:a16="http://schemas.microsoft.com/office/drawing/2014/main" val="10004"/>
                  </a:ext>
                </a:extLst>
              </a:tr>
              <a:tr h="320040">
                <a:tc>
                  <a:txBody>
                    <a:bodyPr/>
                    <a:lstStyle/>
                    <a:p>
                      <a:r>
                        <a:rPr lang="en-US" sz="1400" noProof="0" dirty="0">
                          <a:latin typeface="Arial" panose="020B0604020202020204" pitchFamily="34" charset="0"/>
                          <a:cs typeface="Arial" panose="020B0604020202020204" pitchFamily="34" charset="0"/>
                        </a:rPr>
                        <a:t>Resolution</a:t>
                      </a:r>
                    </a:p>
                  </a:txBody>
                  <a:tcPr/>
                </a:tc>
                <a:tc>
                  <a:txBody>
                    <a:bodyPr/>
                    <a:lstStyle/>
                    <a:p>
                      <a:r>
                        <a:rPr lang="en-US" sz="1400" noProof="0" dirty="0" err="1">
                          <a:latin typeface="Arial" panose="020B0604020202020204" pitchFamily="34" charset="0"/>
                          <a:cs typeface="Arial" panose="020B0604020202020204" pitchFamily="34" charset="0"/>
                        </a:rPr>
                        <a:t>I</a:t>
                      </a:r>
                      <a:r>
                        <a:rPr lang="en-US" sz="1400" baseline="30000" noProof="0" dirty="0" err="1">
                          <a:latin typeface="Arial" panose="020B0604020202020204" pitchFamily="34" charset="0"/>
                          <a:cs typeface="Arial" panose="020B0604020202020204" pitchFamily="34" charset="0"/>
                        </a:rPr>
                        <a:t>min</a:t>
                      </a:r>
                      <a:r>
                        <a:rPr lang="en-US" sz="1400" baseline="-25000" noProof="0" dirty="0" err="1">
                          <a:latin typeface="Arial" panose="020B0604020202020204" pitchFamily="34" charset="0"/>
                          <a:cs typeface="Arial" panose="020B0604020202020204" pitchFamily="34" charset="0"/>
                        </a:rPr>
                        <a:t>beam</a:t>
                      </a:r>
                      <a:r>
                        <a:rPr lang="en-US" sz="1400" baseline="0" noProof="0" dirty="0">
                          <a:latin typeface="Arial" panose="020B0604020202020204" pitchFamily="34" charset="0"/>
                          <a:cs typeface="Arial" panose="020B0604020202020204" pitchFamily="34" charset="0"/>
                        </a:rPr>
                        <a:t> = 2 µA</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89560">
                <a:tc>
                  <a:txBody>
                    <a:bodyPr/>
                    <a:lstStyle/>
                    <a:p>
                      <a:r>
                        <a:rPr lang="en-US" sz="1400" noProof="0" dirty="0">
                          <a:latin typeface="Arial" panose="020B0604020202020204" pitchFamily="34" charset="0"/>
                          <a:cs typeface="Arial" panose="020B0604020202020204" pitchFamily="34" charset="0"/>
                        </a:rPr>
                        <a:t>Bandwidth</a:t>
                      </a:r>
                    </a:p>
                  </a:txBody>
                  <a:tcPr/>
                </a:tc>
                <a:tc>
                  <a:txBody>
                    <a:bodyPr/>
                    <a:lstStyle/>
                    <a:p>
                      <a:r>
                        <a:rPr lang="en-US" sz="1400" noProof="0" dirty="0">
                          <a:latin typeface="Arial" panose="020B0604020202020204" pitchFamily="34" charset="0"/>
                          <a:cs typeface="Arial" panose="020B0604020202020204" pitchFamily="34" charset="0"/>
                          <a:sym typeface="Symbol"/>
                        </a:rPr>
                        <a:t></a:t>
                      </a:r>
                      <a:r>
                        <a:rPr lang="en-US" sz="1400" noProof="0" dirty="0">
                          <a:latin typeface="Arial" panose="020B0604020202020204" pitchFamily="34" charset="0"/>
                          <a:cs typeface="Arial" panose="020B0604020202020204" pitchFamily="34" charset="0"/>
                        </a:rPr>
                        <a:t>f</a:t>
                      </a:r>
                      <a:r>
                        <a:rPr lang="en-US" sz="1400" baseline="0" noProof="0" dirty="0">
                          <a:latin typeface="Arial" panose="020B0604020202020204" pitchFamily="34" charset="0"/>
                          <a:cs typeface="Arial" panose="020B0604020202020204" pitchFamily="34" charset="0"/>
                        </a:rPr>
                        <a:t>  = dc .... 20 kHz</a:t>
                      </a:r>
                    </a:p>
                  </a:txBody>
                  <a:tcPr/>
                </a:tc>
                <a:extLst>
                  <a:ext uri="{0D108BD9-81ED-4DB2-BD59-A6C34878D82A}">
                    <a16:rowId xmlns:a16="http://schemas.microsoft.com/office/drawing/2014/main" val="10006"/>
                  </a:ext>
                </a:extLst>
              </a:tr>
              <a:tr h="299072">
                <a:tc>
                  <a:txBody>
                    <a:bodyPr/>
                    <a:lstStyle/>
                    <a:p>
                      <a:r>
                        <a:rPr lang="en-US" sz="1400" noProof="0" dirty="0">
                          <a:latin typeface="Arial" panose="020B0604020202020204" pitchFamily="34" charset="0"/>
                          <a:cs typeface="Arial" panose="020B0604020202020204" pitchFamily="34" charset="0"/>
                        </a:rPr>
                        <a:t>Rise time constant</a:t>
                      </a:r>
                    </a:p>
                  </a:txBody>
                  <a:tcPr/>
                </a:tc>
                <a:tc>
                  <a:txBody>
                    <a:bodyPr/>
                    <a:lstStyle/>
                    <a:p>
                      <a:r>
                        <a:rPr lang="en-US" sz="1400" baseline="0" noProof="0" dirty="0">
                          <a:latin typeface="Arial" panose="020B0604020202020204" pitchFamily="34" charset="0"/>
                          <a:cs typeface="Arial" panose="020B0604020202020204" pitchFamily="34" charset="0"/>
                          <a:sym typeface="Symbol"/>
                        </a:rPr>
                        <a:t></a:t>
                      </a:r>
                      <a:r>
                        <a:rPr lang="en-US" sz="1400" baseline="-25000" noProof="0" dirty="0">
                          <a:latin typeface="Arial" panose="020B0604020202020204" pitchFamily="34" charset="0"/>
                          <a:cs typeface="Arial" panose="020B0604020202020204" pitchFamily="34" charset="0"/>
                        </a:rPr>
                        <a:t>rise</a:t>
                      </a:r>
                      <a:r>
                        <a:rPr lang="en-US" sz="1400" baseline="0" noProof="0" dirty="0">
                          <a:latin typeface="Arial" panose="020B0604020202020204" pitchFamily="34" charset="0"/>
                          <a:cs typeface="Arial" panose="020B0604020202020204" pitchFamily="34" charset="0"/>
                        </a:rPr>
                        <a:t> = 10 µs </a:t>
                      </a:r>
                    </a:p>
                  </a:txBody>
                  <a:tcPr/>
                </a:tc>
                <a:extLst>
                  <a:ext uri="{0D108BD9-81ED-4DB2-BD59-A6C34878D82A}">
                    <a16:rowId xmlns:a16="http://schemas.microsoft.com/office/drawing/2014/main" val="10007"/>
                  </a:ext>
                </a:extLst>
              </a:tr>
              <a:tr h="254000">
                <a:tc>
                  <a:txBody>
                    <a:bodyPr/>
                    <a:lstStyle/>
                    <a:p>
                      <a:r>
                        <a:rPr lang="en-US" sz="1400" noProof="0" dirty="0">
                          <a:latin typeface="Arial" panose="020B0604020202020204" pitchFamily="34" charset="0"/>
                          <a:cs typeface="Arial" panose="020B0604020202020204" pitchFamily="34" charset="0"/>
                        </a:rPr>
                        <a:t>Temperature</a:t>
                      </a:r>
                      <a:r>
                        <a:rPr lang="en-US" sz="1400" baseline="0" noProof="0" dirty="0">
                          <a:latin typeface="Arial" panose="020B0604020202020204" pitchFamily="34" charset="0"/>
                          <a:cs typeface="Arial" panose="020B0604020202020204" pitchFamily="34" charset="0"/>
                        </a:rPr>
                        <a:t> drift</a:t>
                      </a:r>
                      <a:endParaRPr lang="en-US" sz="1400" noProof="0" dirty="0">
                        <a:latin typeface="Arial" panose="020B0604020202020204" pitchFamily="34" charset="0"/>
                        <a:cs typeface="Arial" panose="020B0604020202020204" pitchFamily="34" charset="0"/>
                      </a:endParaRPr>
                    </a:p>
                  </a:txBody>
                  <a:tcPr/>
                </a:tc>
                <a:tc>
                  <a:txBody>
                    <a:bodyPr/>
                    <a:lstStyle/>
                    <a:p>
                      <a:r>
                        <a:rPr lang="en-US" sz="1400" baseline="0" noProof="0" dirty="0">
                          <a:latin typeface="Arial" panose="020B0604020202020204" pitchFamily="34" charset="0"/>
                          <a:cs typeface="Arial" panose="020B0604020202020204" pitchFamily="34" charset="0"/>
                        </a:rPr>
                        <a:t>1.5 µA/</a:t>
                      </a:r>
                      <a:r>
                        <a:rPr lang="en-US" sz="1400" baseline="30000" noProof="0" dirty="0" err="1">
                          <a:latin typeface="Arial" panose="020B0604020202020204" pitchFamily="34" charset="0"/>
                          <a:cs typeface="Arial" panose="020B0604020202020204" pitchFamily="34" charset="0"/>
                        </a:rPr>
                        <a:t>o</a:t>
                      </a:r>
                      <a:r>
                        <a:rPr lang="en-US" sz="1400" baseline="0" noProof="0" dirty="0" err="1">
                          <a:latin typeface="Arial" panose="020B0604020202020204" pitchFamily="34" charset="0"/>
                          <a:cs typeface="Arial" panose="020B0604020202020204" pitchFamily="34" charset="0"/>
                        </a:rPr>
                        <a:t>C</a:t>
                      </a:r>
                      <a:r>
                        <a:rPr lang="en-US" sz="1400" baseline="0" noProof="0" dirty="0">
                          <a:latin typeface="Arial" panose="020B0604020202020204" pitchFamily="34" charset="0"/>
                          <a:cs typeface="Arial" panose="020B0604020202020204" pitchFamily="34" charset="0"/>
                        </a:rPr>
                        <a:t> </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526217843"/>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Calibri" panose="020F0502020204030204" pitchFamily="34" charset="0"/>
              </a:rPr>
              <a:t>Shielding of a Transformer</a:t>
            </a:r>
          </a:p>
        </p:txBody>
      </p:sp>
      <p:sp>
        <p:nvSpPr>
          <p:cNvPr id="12292" name="Text Box 3"/>
          <p:cNvSpPr txBox="1">
            <a:spLocks noChangeArrowheads="1"/>
          </p:cNvSpPr>
          <p:nvPr/>
        </p:nvSpPr>
        <p:spPr bwMode="auto">
          <a:xfrm>
            <a:off x="238125" y="92071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2293" name="TextBox 33"/>
          <p:cNvSpPr txBox="1">
            <a:spLocks noChangeArrowheads="1"/>
          </p:cNvSpPr>
          <p:nvPr/>
        </p:nvSpPr>
        <p:spPr bwMode="auto">
          <a:xfrm>
            <a:off x="111082" y="733382"/>
            <a:ext cx="8534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a:solidFill>
                  <a:srgbClr val="0000FF"/>
                </a:solidFill>
                <a:latin typeface="Calibri" panose="020F0502020204030204" pitchFamily="34" charset="0"/>
                <a:cs typeface="Calibri" panose="020F0502020204030204" pitchFamily="34" charset="0"/>
              </a:rPr>
              <a:t>Task of the shield:</a:t>
            </a:r>
          </a:p>
          <a:p>
            <a:pPr marL="285750" indent="-285750" algn="l" eaLnBrk="1" hangingPunct="1">
              <a:spcBef>
                <a:spcPct val="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The image current of the walls have to be bypassed by a gap and a metal housing.</a:t>
            </a:r>
          </a:p>
          <a:p>
            <a:pPr marL="285750" indent="-285750" algn="l" eaLnBrk="1" hangingPunct="1">
              <a:spcBef>
                <a:spcPct val="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This housing uses µ-metal and acts as a shield of external B-field</a:t>
            </a:r>
          </a:p>
          <a:p>
            <a:pPr algn="l" eaLnBrk="1" hangingPunct="1">
              <a:spcBef>
                <a:spcPct val="0"/>
              </a:spcBef>
            </a:pPr>
            <a:r>
              <a:rPr lang="en-US" altLang="de-DE" dirty="0">
                <a:latin typeface="Calibri" panose="020F0502020204030204" pitchFamily="34" charset="0"/>
                <a:cs typeface="Calibri" panose="020F0502020204030204" pitchFamily="34" charset="0"/>
              </a:rPr>
              <a:t>      (remember: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 1 </a:t>
            </a:r>
            <a:r>
              <a:rPr lang="en-US" altLang="de-DE" dirty="0" err="1">
                <a:latin typeface="Calibri" panose="020F0502020204030204" pitchFamily="34" charset="0"/>
                <a:cs typeface="Calibri" panose="020F0502020204030204" pitchFamily="34" charset="0"/>
              </a:rPr>
              <a:t>μA</a:t>
            </a:r>
            <a:r>
              <a:rPr lang="en-US" altLang="de-DE" dirty="0">
                <a:latin typeface="Calibri" panose="020F0502020204030204" pitchFamily="34" charset="0"/>
                <a:cs typeface="Calibri" panose="020F0502020204030204" pitchFamily="34" charset="0"/>
              </a:rPr>
              <a:t>, </a:t>
            </a:r>
            <a:r>
              <a:rPr lang="en-US" altLang="de-DE" b="1" i="1" dirty="0">
                <a:latin typeface="Calibri" panose="020F0502020204030204" pitchFamily="34" charset="0"/>
                <a:cs typeface="Calibri" panose="020F0502020204030204" pitchFamily="34" charset="0"/>
              </a:rPr>
              <a:t>r</a:t>
            </a:r>
            <a:r>
              <a:rPr lang="en-US" altLang="de-DE" dirty="0">
                <a:latin typeface="Calibri" panose="020F0502020204030204" pitchFamily="34" charset="0"/>
                <a:cs typeface="Calibri" panose="020F0502020204030204" pitchFamily="34" charset="0"/>
              </a:rPr>
              <a:t> = 10 cm </a:t>
            </a:r>
            <a:r>
              <a:rPr lang="en-US" altLang="de-DE"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rPr>
              <a:t> </a:t>
            </a:r>
            <a:r>
              <a:rPr lang="en-US" altLang="de-DE" b="1" i="1" dirty="0" err="1">
                <a:latin typeface="Calibri" panose="020F0502020204030204" pitchFamily="34" charset="0"/>
                <a:cs typeface="Calibri" panose="020F0502020204030204" pitchFamily="34" charset="0"/>
              </a:rPr>
              <a:t>B</a:t>
            </a:r>
            <a:r>
              <a:rPr lang="en-US" altLang="de-DE" b="1" i="1" baseline="-25000" dirty="0" err="1">
                <a:latin typeface="Calibri" panose="020F0502020204030204" pitchFamily="34" charset="0"/>
                <a:cs typeface="Calibri" panose="020F0502020204030204" pitchFamily="34" charset="0"/>
              </a:rPr>
              <a:t>beam</a:t>
            </a:r>
            <a:r>
              <a:rPr lang="en-US" altLang="de-DE" b="1" i="1" baseline="-25000" dirty="0">
                <a:latin typeface="Calibri" panose="020F0502020204030204" pitchFamily="34" charset="0"/>
                <a:cs typeface="Calibri" panose="020F0502020204030204" pitchFamily="34" charset="0"/>
              </a:rPr>
              <a:t> </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2pT, earth field </a:t>
            </a:r>
            <a:r>
              <a:rPr lang="en-US" altLang="de-DE" b="1" i="1" dirty="0" err="1">
                <a:latin typeface="Calibri" panose="020F0502020204030204" pitchFamily="34" charset="0"/>
                <a:cs typeface="Calibri" panose="020F0502020204030204" pitchFamily="34" charset="0"/>
              </a:rPr>
              <a:t>B</a:t>
            </a:r>
            <a:r>
              <a:rPr lang="en-US" altLang="de-DE" b="1" i="1" baseline="-25000" dirty="0" err="1">
                <a:latin typeface="Calibri" panose="020F0502020204030204" pitchFamily="34" charset="0"/>
                <a:cs typeface="Calibri" panose="020F0502020204030204" pitchFamily="34" charset="0"/>
              </a:rPr>
              <a:t>earth</a:t>
            </a:r>
            <a:r>
              <a:rPr lang="en-US" altLang="de-DE" dirty="0">
                <a:latin typeface="Calibri" panose="020F0502020204030204" pitchFamily="34" charset="0"/>
                <a:cs typeface="Calibri" panose="020F0502020204030204" pitchFamily="34" charset="0"/>
              </a:rPr>
              <a:t> = 50 µT)</a:t>
            </a:r>
          </a:p>
        </p:txBody>
      </p:sp>
      <p:pic>
        <p:nvPicPr>
          <p:cNvPr id="122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025" y="1892268"/>
            <a:ext cx="2901642" cy="2567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3" name="Gruppieren 32"/>
          <p:cNvGrpSpPr/>
          <p:nvPr/>
        </p:nvGrpSpPr>
        <p:grpSpPr>
          <a:xfrm>
            <a:off x="4600393" y="1977826"/>
            <a:ext cx="4221362" cy="3134499"/>
            <a:chOff x="4199270" y="2473066"/>
            <a:chExt cx="4284396" cy="3220628"/>
          </a:xfrm>
        </p:grpSpPr>
        <p:pic>
          <p:nvPicPr>
            <p:cNvPr id="23" name="Picture 5" descr="crosssect_n"/>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 t="-6350" r="-11430" b="-1"/>
            <a:stretch/>
          </p:blipFill>
          <p:spPr bwMode="auto">
            <a:xfrm>
              <a:off x="4308954" y="2473066"/>
              <a:ext cx="4174712" cy="3220628"/>
            </a:xfrm>
            <a:prstGeom prst="rect">
              <a:avLst/>
            </a:prstGeom>
            <a:noFill/>
            <a:ln w="19050">
              <a:solidFill>
                <a:srgbClr val="FF0066"/>
              </a:solidFill>
              <a:miter lim="800000"/>
              <a:headEnd/>
              <a:tailEnd/>
            </a:ln>
            <a:extLst>
              <a:ext uri="{909E8E84-426E-40DD-AFC4-6F175D3DCCD1}">
                <a14:hiddenFill xmlns:a14="http://schemas.microsoft.com/office/drawing/2010/main">
                  <a:solidFill>
                    <a:srgbClr val="FFFFFF"/>
                  </a:solidFill>
                </a14:hiddenFill>
              </a:ext>
            </a:extLst>
          </p:spPr>
        </p:pic>
        <p:sp>
          <p:nvSpPr>
            <p:cNvPr id="24" name="Textfeld 23"/>
            <p:cNvSpPr txBox="1"/>
            <p:nvPr/>
          </p:nvSpPr>
          <p:spPr>
            <a:xfrm>
              <a:off x="5824853" y="4342067"/>
              <a:ext cx="2564782" cy="339351"/>
            </a:xfrm>
            <a:prstGeom prst="rect">
              <a:avLst/>
            </a:prstGeom>
            <a:noFill/>
            <a:ln w="19050">
              <a:solidFill>
                <a:schemeClr val="tx1"/>
              </a:solidFill>
            </a:ln>
          </p:spPr>
          <p:txBody>
            <a:bodyPr wrap="square" rtlCol="0">
              <a:spAutoFit/>
            </a:bodyPr>
            <a:lstStyle/>
            <a:p>
              <a:pPr algn="l"/>
              <a:r>
                <a:rPr lang="en-US" sz="1600" b="1" dirty="0">
                  <a:latin typeface="Arial" panose="020B0604020202020204" pitchFamily="34" charset="0"/>
                  <a:cs typeface="Arial" panose="020B0604020202020204" pitchFamily="34" charset="0"/>
                </a:rPr>
                <a:t>vacuum pipe </a:t>
              </a:r>
              <a:r>
                <a:rPr lang="en-US" sz="1600" b="1" dirty="0">
                  <a:latin typeface="Arial" panose="020B0604020202020204" pitchFamily="34" charset="0"/>
                  <a:cs typeface="Arial" panose="020B0604020202020204" pitchFamily="34" charset="0"/>
                  <a:sym typeface="Symbol"/>
                </a:rPr>
                <a:t></a:t>
              </a:r>
              <a:r>
                <a:rPr lang="en-US" sz="1600" b="1" dirty="0">
                  <a:latin typeface="Arial" panose="020B0604020202020204" pitchFamily="34" charset="0"/>
                  <a:cs typeface="Arial" panose="020B0604020202020204" pitchFamily="34" charset="0"/>
                </a:rPr>
                <a:t> 150 mm</a:t>
              </a:r>
            </a:p>
          </p:txBody>
        </p:sp>
        <p:sp>
          <p:nvSpPr>
            <p:cNvPr id="25" name="Textfeld 24"/>
            <p:cNvSpPr txBox="1"/>
            <p:nvPr/>
          </p:nvSpPr>
          <p:spPr>
            <a:xfrm>
              <a:off x="5638800" y="3755390"/>
              <a:ext cx="1427967" cy="338554"/>
            </a:xfrm>
            <a:prstGeom prst="rect">
              <a:avLst/>
            </a:prstGeom>
            <a:noFill/>
            <a:ln w="19050">
              <a:solidFill>
                <a:srgbClr val="FFC000"/>
              </a:solidFill>
            </a:ln>
          </p:spPr>
          <p:txBody>
            <a:bodyPr wrap="square" rtlCol="0">
              <a:spAutoFit/>
            </a:bodyPr>
            <a:lstStyle/>
            <a:p>
              <a:r>
                <a:rPr lang="en-US" sz="1600" b="1" dirty="0">
                  <a:solidFill>
                    <a:srgbClr val="FFC000"/>
                  </a:solidFill>
                  <a:latin typeface="Arial" panose="020B0604020202020204" pitchFamily="34" charset="0"/>
                  <a:cs typeface="Arial" panose="020B0604020202020204" pitchFamily="34" charset="0"/>
                </a:rPr>
                <a:t>ceramic gap</a:t>
              </a:r>
            </a:p>
          </p:txBody>
        </p:sp>
        <p:cxnSp>
          <p:nvCxnSpPr>
            <p:cNvPr id="26" name="Gerade Verbindung mit Pfeil 25"/>
            <p:cNvCxnSpPr/>
            <p:nvPr/>
          </p:nvCxnSpPr>
          <p:spPr bwMode="auto">
            <a:xfrm flipH="1">
              <a:off x="5638800" y="4093944"/>
              <a:ext cx="543404" cy="142024"/>
            </a:xfrm>
            <a:prstGeom prst="straightConnector1">
              <a:avLst/>
            </a:prstGeom>
            <a:solidFill>
              <a:schemeClr val="accent1"/>
            </a:solidFill>
            <a:ln w="31750" cap="flat" cmpd="sng" algn="ctr">
              <a:solidFill>
                <a:srgbClr val="FFC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feld 26"/>
            <p:cNvSpPr txBox="1"/>
            <p:nvPr/>
          </p:nvSpPr>
          <p:spPr>
            <a:xfrm>
              <a:off x="4321755" y="2508366"/>
              <a:ext cx="1869075" cy="553998"/>
            </a:xfrm>
            <a:prstGeom prst="rect">
              <a:avLst/>
            </a:prstGeom>
            <a:noFill/>
            <a:ln w="15875">
              <a:solidFill>
                <a:schemeClr val="tx1"/>
              </a:solidFill>
            </a:ln>
          </p:spPr>
          <p:txBody>
            <a:bodyPr wrap="square" rtlCol="0">
              <a:spAutoFit/>
            </a:bodyPr>
            <a:lstStyle/>
            <a:p>
              <a:pPr algn="l"/>
              <a:r>
                <a:rPr lang="en-US" sz="1500" b="1" dirty="0">
                  <a:latin typeface="Arial" panose="020B0604020202020204" pitchFamily="34" charset="0"/>
                  <a:cs typeface="Arial" panose="020B0604020202020204" pitchFamily="34" charset="0"/>
                </a:rPr>
                <a:t>magnetic shield &amp;</a:t>
              </a:r>
            </a:p>
            <a:p>
              <a:pPr algn="l">
                <a:spcBef>
                  <a:spcPts val="0"/>
                </a:spcBef>
              </a:pPr>
              <a:r>
                <a:rPr lang="en-US" sz="1500" b="1" dirty="0">
                  <a:latin typeface="Arial" panose="020B0604020202020204" pitchFamily="34" charset="0"/>
                  <a:cs typeface="Arial" panose="020B0604020202020204" pitchFamily="34" charset="0"/>
                </a:rPr>
                <a:t>current bypass</a:t>
              </a:r>
            </a:p>
          </p:txBody>
        </p:sp>
        <p:cxnSp>
          <p:nvCxnSpPr>
            <p:cNvPr id="28" name="Gerade Verbindung mit Pfeil 27"/>
            <p:cNvCxnSpPr/>
            <p:nvPr/>
          </p:nvCxnSpPr>
          <p:spPr bwMode="auto">
            <a:xfrm>
              <a:off x="4903703" y="3062364"/>
              <a:ext cx="500332" cy="333727"/>
            </a:xfrm>
            <a:prstGeom prst="straightConnector1">
              <a:avLst/>
            </a:prstGeom>
            <a:solidFill>
              <a:schemeClr val="accent1"/>
            </a:solidFill>
            <a:ln w="317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7129542" y="2508366"/>
              <a:ext cx="1293737" cy="553998"/>
            </a:xfrm>
            <a:prstGeom prst="rect">
              <a:avLst/>
            </a:prstGeom>
            <a:noFill/>
            <a:ln w="15875">
              <a:solidFill>
                <a:srgbClr val="0066CC"/>
              </a:solidFill>
            </a:ln>
          </p:spPr>
          <p:txBody>
            <a:bodyPr wrap="square" rtlCol="0">
              <a:spAutoFit/>
            </a:bodyPr>
            <a:lstStyle/>
            <a:p>
              <a:pPr algn="l"/>
              <a:r>
                <a:rPr lang="en-US" sz="1500" b="1" dirty="0">
                  <a:solidFill>
                    <a:srgbClr val="0066CC"/>
                  </a:solidFill>
                  <a:latin typeface="Arial" panose="020B0604020202020204" pitchFamily="34" charset="0"/>
                  <a:cs typeface="Arial" panose="020B0604020202020204" pitchFamily="34" charset="0"/>
                </a:rPr>
                <a:t>transformer</a:t>
              </a:r>
            </a:p>
            <a:p>
              <a:pPr algn="l">
                <a:spcBef>
                  <a:spcPts val="0"/>
                </a:spcBef>
              </a:pPr>
              <a:r>
                <a:rPr lang="en-US" sz="1500" b="1" dirty="0">
                  <a:solidFill>
                    <a:srgbClr val="0066CC"/>
                  </a:solidFill>
                  <a:latin typeface="Arial" panose="020B0604020202020204" pitchFamily="34" charset="0"/>
                  <a:cs typeface="Arial" panose="020B0604020202020204" pitchFamily="34" charset="0"/>
                </a:rPr>
                <a:t>torus</a:t>
              </a:r>
            </a:p>
          </p:txBody>
        </p:sp>
        <p:cxnSp>
          <p:nvCxnSpPr>
            <p:cNvPr id="30" name="Gerade Verbindung mit Pfeil 29"/>
            <p:cNvCxnSpPr/>
            <p:nvPr/>
          </p:nvCxnSpPr>
          <p:spPr bwMode="auto">
            <a:xfrm flipH="1">
              <a:off x="6488481" y="2630466"/>
              <a:ext cx="641061" cy="338202"/>
            </a:xfrm>
            <a:prstGeom prst="straightConnector1">
              <a:avLst/>
            </a:prstGeom>
            <a:solidFill>
              <a:schemeClr val="accent1"/>
            </a:solidFill>
            <a:ln w="31750" cap="flat" cmpd="sng" algn="ctr">
              <a:solidFill>
                <a:srgbClr val="0066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mit Pfeil 42"/>
            <p:cNvCxnSpPr/>
            <p:nvPr/>
          </p:nvCxnSpPr>
          <p:spPr bwMode="auto">
            <a:xfrm flipV="1">
              <a:off x="4382426" y="4443872"/>
              <a:ext cx="832114" cy="269133"/>
            </a:xfrm>
            <a:prstGeom prst="straightConnector1">
              <a:avLst/>
            </a:prstGeom>
            <a:solidFill>
              <a:schemeClr val="accent1"/>
            </a:solidFill>
            <a:ln w="41275" cap="flat" cmpd="sng" algn="ctr">
              <a:solidFill>
                <a:srgbClr val="FF0000"/>
              </a:solidFill>
              <a:prstDash val="solid"/>
              <a:round/>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feld 45"/>
            <p:cNvSpPr txBox="1"/>
            <p:nvPr/>
          </p:nvSpPr>
          <p:spPr>
            <a:xfrm rot="20552998">
              <a:off x="4199270" y="4277048"/>
              <a:ext cx="807338" cy="338554"/>
            </a:xfrm>
            <a:prstGeom prst="rect">
              <a:avLst/>
            </a:prstGeom>
            <a:noFill/>
            <a:ln w="19050">
              <a:noFill/>
            </a:ln>
          </p:spPr>
          <p:txBody>
            <a:bodyPr wrap="square" rtlCol="0">
              <a:spAutoFit/>
            </a:bodyPr>
            <a:lstStyle/>
            <a:p>
              <a:r>
                <a:rPr lang="en-US" sz="1600" b="1" dirty="0">
                  <a:solidFill>
                    <a:srgbClr val="FF0000"/>
                  </a:solidFill>
                  <a:latin typeface="Arial" panose="020B0604020202020204" pitchFamily="34" charset="0"/>
                  <a:cs typeface="Arial" panose="020B0604020202020204" pitchFamily="34" charset="0"/>
                </a:rPr>
                <a:t>beam</a:t>
              </a:r>
            </a:p>
          </p:txBody>
        </p:sp>
      </p:grpSp>
      <p:pic>
        <p:nvPicPr>
          <p:cNvPr id="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533" y="4516416"/>
            <a:ext cx="2424651" cy="18300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uppieren 18"/>
          <p:cNvGrpSpPr/>
          <p:nvPr/>
        </p:nvGrpSpPr>
        <p:grpSpPr>
          <a:xfrm>
            <a:off x="100348" y="3813697"/>
            <a:ext cx="3297441" cy="2786442"/>
            <a:chOff x="100348" y="3813697"/>
            <a:chExt cx="3297441" cy="2786442"/>
          </a:xfrm>
        </p:grpSpPr>
        <p:pic>
          <p:nvPicPr>
            <p:cNvPr id="20" name="Picture 2" descr="https://www.bergoz.com/sites/www.bergoz.com/files/image12.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0348" y="3813697"/>
              <a:ext cx="2095388" cy="278365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5"/>
            <p:cNvSpPr>
              <a:spLocks noChangeArrowheads="1"/>
            </p:cNvSpPr>
            <p:nvPr/>
          </p:nvSpPr>
          <p:spPr bwMode="auto">
            <a:xfrm>
              <a:off x="1475656" y="6323140"/>
              <a:ext cx="1922133"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200" dirty="0">
                  <a:latin typeface="Calibri" panose="020F0502020204030204" pitchFamily="34" charset="0"/>
                </a:rPr>
                <a:t>courtesy Company  </a:t>
              </a:r>
              <a:r>
                <a:rPr lang="en-US" altLang="de-DE" sz="1200" dirty="0" err="1">
                  <a:latin typeface="Calibri" panose="020F0502020204030204" pitchFamily="34" charset="0"/>
                </a:rPr>
                <a:t>Bergoz</a:t>
              </a:r>
              <a:endParaRPr lang="en-US" altLang="de-DE" sz="1200" dirty="0">
                <a:latin typeface="Calibri" panose="020F0502020204030204" pitchFamily="34" charset="0"/>
              </a:endParaRPr>
            </a:p>
          </p:txBody>
        </p:sp>
        <p:sp>
          <p:nvSpPr>
            <p:cNvPr id="22" name="Textfeld 21"/>
            <p:cNvSpPr txBox="1"/>
            <p:nvPr/>
          </p:nvSpPr>
          <p:spPr>
            <a:xfrm>
              <a:off x="755576" y="4851158"/>
              <a:ext cx="896844" cy="353383"/>
            </a:xfrm>
            <a:prstGeom prst="rect">
              <a:avLst/>
            </a:prstGeom>
            <a:noFill/>
            <a:ln w="19050">
              <a:noFill/>
            </a:ln>
          </p:spPr>
          <p:txBody>
            <a:bodyPr wrap="square" rtlCol="0">
              <a:spAutoFit/>
            </a:bodyPr>
            <a:lstStyle/>
            <a:p>
              <a:r>
                <a:rPr lang="en-US" sz="1600" b="1" dirty="0">
                  <a:solidFill>
                    <a:srgbClr val="FF0000"/>
                  </a:solidFill>
                  <a:latin typeface="Arial" panose="020B0604020202020204" pitchFamily="34" charset="0"/>
                  <a:cs typeface="Arial" panose="020B0604020202020204" pitchFamily="34" charset="0"/>
                </a:rPr>
                <a:t>beam</a:t>
              </a:r>
            </a:p>
          </p:txBody>
        </p:sp>
        <p:cxnSp>
          <p:nvCxnSpPr>
            <p:cNvPr id="31" name="Gerade Verbindung mit Pfeil 30"/>
            <p:cNvCxnSpPr/>
            <p:nvPr/>
          </p:nvCxnSpPr>
          <p:spPr bwMode="auto">
            <a:xfrm>
              <a:off x="827584" y="5205524"/>
              <a:ext cx="1872208" cy="3716"/>
            </a:xfrm>
            <a:prstGeom prst="straightConnector1">
              <a:avLst/>
            </a:prstGeom>
            <a:solidFill>
              <a:schemeClr val="accent1"/>
            </a:solidFill>
            <a:ln w="41275"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1719943" y="5995472"/>
              <a:ext cx="1494227" cy="338554"/>
            </a:xfrm>
            <a:prstGeom prst="rect">
              <a:avLst/>
            </a:prstGeom>
            <a:noFill/>
            <a:ln w="19050">
              <a:noFill/>
            </a:ln>
          </p:spPr>
          <p:txBody>
            <a:bodyPr wrap="square" rtlCol="0">
              <a:spAutoFit/>
            </a:bodyPr>
            <a:lstStyle/>
            <a:p>
              <a:r>
                <a:rPr lang="en-US" sz="1600" b="1" dirty="0">
                  <a:latin typeface="Arial" panose="020B0604020202020204" pitchFamily="34" charset="0"/>
                  <a:cs typeface="Arial" panose="020B0604020202020204" pitchFamily="34" charset="0"/>
                  <a:sym typeface="Symbol" panose="05050102010706020507" pitchFamily="18" charset="2"/>
                </a:rPr>
                <a:t> </a:t>
              </a:r>
              <a:r>
                <a:rPr lang="en-US" sz="1600" b="1" dirty="0">
                  <a:latin typeface="Arial" panose="020B0604020202020204" pitchFamily="34" charset="0"/>
                  <a:cs typeface="Arial" panose="020B0604020202020204" pitchFamily="34" charset="0"/>
                </a:rPr>
                <a:t>200 mm</a:t>
              </a:r>
            </a:p>
          </p:txBody>
        </p:sp>
        <p:sp>
          <p:nvSpPr>
            <p:cNvPr id="34" name="Textfeld 33"/>
            <p:cNvSpPr txBox="1"/>
            <p:nvPr/>
          </p:nvSpPr>
          <p:spPr>
            <a:xfrm>
              <a:off x="2154595" y="5290800"/>
              <a:ext cx="977245" cy="584775"/>
            </a:xfrm>
            <a:prstGeom prst="rect">
              <a:avLst/>
            </a:prstGeom>
            <a:noFill/>
            <a:ln w="12700">
              <a:solidFill>
                <a:schemeClr val="tx1"/>
              </a:solidFill>
            </a:ln>
          </p:spPr>
          <p:txBody>
            <a:bodyPr wrap="square" rtlCol="0">
              <a:spAutoFit/>
            </a:bodyPr>
            <a:lstStyle/>
            <a:p>
              <a:pPr algn="l">
                <a:spcBef>
                  <a:spcPts val="0"/>
                </a:spcBef>
              </a:pPr>
              <a:r>
                <a:rPr lang="en-US" sz="1600" b="1" dirty="0">
                  <a:latin typeface="Arial" panose="020B0604020202020204" pitchFamily="34" charset="0"/>
                  <a:cs typeface="Arial" panose="020B0604020202020204" pitchFamily="34" charset="0"/>
                </a:rPr>
                <a:t>ceramic </a:t>
              </a:r>
            </a:p>
            <a:p>
              <a:pPr algn="l">
                <a:spcBef>
                  <a:spcPts val="0"/>
                </a:spcBef>
              </a:pPr>
              <a:r>
                <a:rPr lang="en-US" sz="1600" b="1" dirty="0">
                  <a:latin typeface="Arial" panose="020B0604020202020204" pitchFamily="34" charset="0"/>
                  <a:cs typeface="Arial" panose="020B0604020202020204" pitchFamily="34" charset="0"/>
                </a:rPr>
                <a:t>gap</a:t>
              </a:r>
            </a:p>
          </p:txBody>
        </p:sp>
        <p:cxnSp>
          <p:nvCxnSpPr>
            <p:cNvPr id="35" name="Gerade Verbindung mit Pfeil 34"/>
            <p:cNvCxnSpPr/>
            <p:nvPr/>
          </p:nvCxnSpPr>
          <p:spPr>
            <a:xfrm flipH="1">
              <a:off x="1652420" y="5583187"/>
              <a:ext cx="502175" cy="0"/>
            </a:xfrm>
            <a:prstGeom prst="straightConnector1">
              <a:avLst/>
            </a:prstGeom>
            <a:ln w="38100">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42514671"/>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150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21509" name="Text Box 4"/>
          <p:cNvSpPr txBox="1">
            <a:spLocks noChangeArrowheads="1"/>
          </p:cNvSpPr>
          <p:nvPr/>
        </p:nvSpPr>
        <p:spPr bwMode="auto">
          <a:xfrm>
            <a:off x="323850" y="1484313"/>
            <a:ext cx="8550275" cy="352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  </a:t>
            </a:r>
          </a:p>
          <a:p>
            <a:pPr algn="l">
              <a:lnSpc>
                <a:spcPct val="80000"/>
              </a:lnSpc>
              <a:buFont typeface="Wingdings" pitchFamily="2" charset="2"/>
              <a:buChar char="Ø"/>
            </a:pPr>
            <a:r>
              <a:rPr lang="en-US" altLang="de-DE" sz="2000" b="1" dirty="0">
                <a:solidFill>
                  <a:srgbClr val="0000CC"/>
                </a:solidFill>
                <a:latin typeface="Calibri" panose="020F0502020204030204" pitchFamily="34" charset="0"/>
              </a:rPr>
              <a:t>Capacitive </a:t>
            </a:r>
            <a:r>
              <a:rPr lang="en-US" altLang="de-DE" sz="2000" b="1" i="1" dirty="0">
                <a:solidFill>
                  <a:srgbClr val="0000CC"/>
                </a:solidFill>
                <a:latin typeface="Calibri" panose="020F0502020204030204" pitchFamily="34" charset="0"/>
              </a:rPr>
              <a:t>linear-cut</a:t>
            </a:r>
            <a:r>
              <a:rPr lang="en-US" altLang="de-DE" sz="2000" b="1" dirty="0">
                <a:solidFill>
                  <a:srgbClr val="0000CC"/>
                </a:solidFill>
                <a:latin typeface="Calibri" panose="020F0502020204030204" pitchFamily="34" charset="0"/>
              </a:rPr>
              <a:t> BPM for low frequencies</a:t>
            </a:r>
          </a:p>
          <a:p>
            <a:pPr algn="l">
              <a:lnSpc>
                <a:spcPct val="80000"/>
              </a:lnSpc>
              <a:buFont typeface="Wingdings" pitchFamily="2" charset="2"/>
              <a:buNone/>
            </a:pPr>
            <a:r>
              <a:rPr lang="en-US" altLang="de-DE" sz="2000" b="1" dirty="0">
                <a:latin typeface="Calibri" panose="020F0502020204030204" pitchFamily="34" charset="0"/>
                <a:sym typeface="Symbol" pitchFamily="18" charset="2"/>
              </a:rPr>
              <a:t>    </a:t>
            </a:r>
            <a:r>
              <a:rPr lang="en-US" altLang="de-DE" sz="2000" b="1" dirty="0">
                <a:latin typeface="Calibri" panose="020F0502020204030204" pitchFamily="34" charset="0"/>
              </a:rPr>
              <a:t>used at most proton synchrotrons due to linear position reading  </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2575723069"/>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3929001"/>
            <a:ext cx="3213100" cy="2347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4" descr="BPM-ESR-bunt-xfig"/>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5795963" y="1690626"/>
            <a:ext cx="3429000"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5"/>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Linear-cut BPM for Proton Synchrotrons</a:t>
            </a:r>
          </a:p>
        </p:txBody>
      </p:sp>
      <p:sp>
        <p:nvSpPr>
          <p:cNvPr id="22535" name="Text Box 6"/>
          <p:cNvSpPr txBox="1">
            <a:spLocks noChangeArrowheads="1"/>
          </p:cNvSpPr>
          <p:nvPr/>
        </p:nvSpPr>
        <p:spPr bwMode="auto">
          <a:xfrm>
            <a:off x="125413" y="1122301"/>
            <a:ext cx="51054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2536" name="Text Box 7"/>
          <p:cNvSpPr txBox="1">
            <a:spLocks noChangeArrowheads="1"/>
          </p:cNvSpPr>
          <p:nvPr/>
        </p:nvSpPr>
        <p:spPr bwMode="auto">
          <a:xfrm>
            <a:off x="68201" y="800039"/>
            <a:ext cx="8509000" cy="318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Frequency range: </a:t>
            </a:r>
            <a:r>
              <a:rPr lang="en-US" altLang="de-DE" sz="2000" dirty="0">
                <a:latin typeface="Calibri" panose="020F0502020204030204" pitchFamily="34" charset="0"/>
                <a:sym typeface="Symbol" pitchFamily="18" charset="2"/>
              </a:rPr>
              <a:t>1 MHz &lt; </a:t>
            </a:r>
            <a:r>
              <a:rPr lang="en-US" altLang="de-DE" sz="2000"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rf</a:t>
            </a:r>
            <a:r>
              <a:rPr lang="en-US" altLang="de-DE" sz="2400" b="1" i="1" baseline="-25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&lt; 100 MHz  bunch-length &gt;&gt; BPM length</a:t>
            </a:r>
            <a:r>
              <a:rPr lang="en-US" altLang="de-DE" sz="2000" dirty="0">
                <a:solidFill>
                  <a:schemeClr val="accent2"/>
                </a:solidFill>
                <a:latin typeface="Calibri" panose="020F0502020204030204" pitchFamily="34" charset="0"/>
                <a:sym typeface="Symbol" pitchFamily="18" charset="2"/>
              </a:rPr>
              <a:t>.</a:t>
            </a:r>
          </a:p>
        </p:txBody>
      </p:sp>
      <p:sp>
        <p:nvSpPr>
          <p:cNvPr id="22537" name="Text Box 8"/>
          <p:cNvSpPr txBox="1">
            <a:spLocks noChangeArrowheads="1"/>
          </p:cNvSpPr>
          <p:nvPr/>
        </p:nvSpPr>
        <p:spPr bwMode="auto">
          <a:xfrm>
            <a:off x="0" y="1253457"/>
            <a:ext cx="4659313" cy="302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rPr>
              <a:t>Signal is proportional to actual plate length</a:t>
            </a:r>
            <a:r>
              <a:rPr lang="de-DE" altLang="de-DE" dirty="0">
                <a:solidFill>
                  <a:schemeClr val="tx2"/>
                </a:solidFill>
                <a:latin typeface="Calibri" panose="020F0502020204030204" pitchFamily="34" charset="0"/>
              </a:rPr>
              <a:t>:</a:t>
            </a:r>
            <a:r>
              <a:rPr lang="de-DE" altLang="de-DE" sz="1600" dirty="0">
                <a:solidFill>
                  <a:schemeClr val="tx2"/>
                </a:solidFill>
                <a:latin typeface="Calibri" panose="020F0502020204030204" pitchFamily="34" charset="0"/>
              </a:rPr>
              <a:t> </a:t>
            </a:r>
          </a:p>
          <a:p>
            <a:pPr algn="l" eaLnBrk="1" hangingPunct="1"/>
            <a:endParaRPr lang="de-DE" altLang="de-DE" sz="1600" dirty="0">
              <a:solidFill>
                <a:schemeClr val="tx2"/>
              </a:solidFill>
              <a:latin typeface="Calibri" panose="020F0502020204030204" pitchFamily="34" charset="0"/>
            </a:endParaRPr>
          </a:p>
          <a:p>
            <a:pPr algn="l" eaLnBrk="1" hangingPunct="1"/>
            <a:endParaRPr lang="de-DE" altLang="de-DE" sz="1600" dirty="0">
              <a:solidFill>
                <a:schemeClr val="tx2"/>
              </a:solidFill>
              <a:latin typeface="Calibri" panose="020F0502020204030204" pitchFamily="34" charset="0"/>
            </a:endParaRPr>
          </a:p>
          <a:p>
            <a:pPr algn="l" eaLnBrk="1" hangingPunct="1"/>
            <a:r>
              <a:rPr lang="en-US" altLang="de-DE" sz="1600" dirty="0">
                <a:solidFill>
                  <a:schemeClr val="tx2"/>
                </a:solidFill>
                <a:latin typeface="Calibri" panose="020F0502020204030204" pitchFamily="34" charset="0"/>
              </a:rPr>
              <a:t> </a:t>
            </a:r>
          </a:p>
          <a:p>
            <a:pPr algn="l" eaLnBrk="1" hangingPunct="1">
              <a:buFont typeface="Symbol" pitchFamily="18" charset="2"/>
              <a:buNone/>
            </a:pPr>
            <a:r>
              <a:rPr lang="en-US" altLang="de-DE" sz="2000" b="1" dirty="0">
                <a:latin typeface="Calibri" panose="020F0502020204030204" pitchFamily="34" charset="0"/>
              </a:rPr>
              <a:t>In ideal case: linear reading </a:t>
            </a:r>
          </a:p>
          <a:p>
            <a:pPr algn="l" eaLnBrk="1" hangingPunct="1">
              <a:buFont typeface="Symbol" pitchFamily="18" charset="2"/>
              <a:buNone/>
            </a:pPr>
            <a:endParaRPr lang="en-US" altLang="de-DE" sz="1600" b="1" dirty="0">
              <a:solidFill>
                <a:schemeClr val="accent2"/>
              </a:solidFill>
              <a:latin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endParaRPr>
          </a:p>
        </p:txBody>
      </p:sp>
      <p:graphicFrame>
        <p:nvGraphicFramePr>
          <p:cNvPr id="22538" name="Object 9"/>
          <p:cNvGraphicFramePr>
            <a:graphicFrameLocks noChangeAspect="1"/>
          </p:cNvGraphicFramePr>
          <p:nvPr/>
        </p:nvGraphicFramePr>
        <p:xfrm>
          <a:off x="141288" y="3260664"/>
          <a:ext cx="3132137" cy="836612"/>
        </p:xfrm>
        <a:graphic>
          <a:graphicData uri="http://schemas.openxmlformats.org/presentationml/2006/ole">
            <mc:AlternateContent xmlns:mc="http://schemas.openxmlformats.org/markup-compatibility/2006">
              <mc:Choice xmlns:v="urn:schemas-microsoft-com:vml" Requires="v">
                <p:oleObj spid="_x0000_s44046" name="Equation" r:id="rId6" imgW="1714500" imgH="457200" progId="Equation.3">
                  <p:embed/>
                </p:oleObj>
              </mc:Choice>
              <mc:Fallback>
                <p:oleObj name="Equation" r:id="rId6" imgW="1714500" imgH="457200" progId="Equation.3">
                  <p:embed/>
                  <p:pic>
                    <p:nvPicPr>
                      <p:cNvPr id="22538"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288" y="3260664"/>
                        <a:ext cx="313213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690" name="Text Box 10"/>
          <p:cNvSpPr txBox="1">
            <a:spLocks noChangeArrowheads="1"/>
          </p:cNvSpPr>
          <p:nvPr/>
        </p:nvSpPr>
        <p:spPr bwMode="auto">
          <a:xfrm>
            <a:off x="3924300" y="4616607"/>
            <a:ext cx="5219700" cy="1615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latin typeface="Calibri" panose="020F0502020204030204" pitchFamily="34" charset="0"/>
              </a:rPr>
              <a:t>Linear-cut BPM:</a:t>
            </a:r>
          </a:p>
          <a:p>
            <a:pPr algn="l" eaLnBrk="1" hangingPunct="1">
              <a:lnSpc>
                <a:spcPct val="70000"/>
              </a:lnSpc>
            </a:pPr>
            <a:r>
              <a:rPr lang="en-US" altLang="de-DE" b="1" dirty="0">
                <a:solidFill>
                  <a:srgbClr val="008000"/>
                </a:solidFill>
                <a:latin typeface="Calibri" panose="020F0502020204030204" pitchFamily="34" charset="0"/>
              </a:rPr>
              <a:t>Advantage:</a:t>
            </a:r>
            <a:r>
              <a:rPr lang="en-US" altLang="de-DE" dirty="0">
                <a:solidFill>
                  <a:srgbClr val="008000"/>
                </a:solidFill>
                <a:latin typeface="Calibri" panose="020F0502020204030204" pitchFamily="34" charset="0"/>
              </a:rPr>
              <a:t> </a:t>
            </a:r>
            <a:r>
              <a:rPr lang="en-US" altLang="de-DE" dirty="0">
                <a:latin typeface="Calibri" panose="020F0502020204030204" pitchFamily="34" charset="0"/>
              </a:rPr>
              <a:t>Linear, i.e. constant position sensitivity </a:t>
            </a:r>
            <a:r>
              <a:rPr lang="en-US" altLang="de-DE" b="1" i="1" dirty="0">
                <a:latin typeface="Calibri" panose="020F0502020204030204" pitchFamily="34" charset="0"/>
              </a:rPr>
              <a:t>S</a:t>
            </a:r>
          </a:p>
          <a:p>
            <a:pPr algn="l" eaLnBrk="1" hangingPunct="1">
              <a:lnSpc>
                <a:spcPct val="70000"/>
              </a:lnSpc>
            </a:pPr>
            <a:r>
              <a:rPr lang="en-US" altLang="de-DE" b="1" i="1" dirty="0">
                <a:latin typeface="Calibri" panose="020F0502020204030204" pitchFamily="34" charset="0"/>
              </a:rPr>
              <a:t>	      </a:t>
            </a:r>
            <a:r>
              <a:rPr lang="en-US" altLang="de-DE" dirty="0">
                <a:latin typeface="Calibri" panose="020F0502020204030204" pitchFamily="34" charset="0"/>
                <a:sym typeface="Symbol"/>
              </a:rPr>
              <a:t> </a:t>
            </a:r>
            <a:r>
              <a:rPr lang="en-US" altLang="de-DE" dirty="0">
                <a:latin typeface="Calibri" panose="020F0502020204030204" pitchFamily="34" charset="0"/>
              </a:rPr>
              <a:t>no beam size dependence </a:t>
            </a:r>
          </a:p>
          <a:p>
            <a:pPr algn="l" eaLnBrk="1" hangingPunct="1">
              <a:lnSpc>
                <a:spcPct val="70000"/>
              </a:lnSpc>
            </a:pPr>
            <a:r>
              <a:rPr lang="en-US" altLang="de-DE" b="1" dirty="0">
                <a:solidFill>
                  <a:srgbClr val="FF0000"/>
                </a:solidFill>
                <a:latin typeface="Calibri" panose="020F0502020204030204" pitchFamily="34" charset="0"/>
              </a:rPr>
              <a:t>Disadvantage:</a:t>
            </a:r>
            <a:r>
              <a:rPr lang="en-US" altLang="de-DE" dirty="0">
                <a:solidFill>
                  <a:srgbClr val="FF0000"/>
                </a:solidFill>
                <a:latin typeface="Calibri" panose="020F0502020204030204" pitchFamily="34" charset="0"/>
              </a:rPr>
              <a:t> </a:t>
            </a:r>
            <a:r>
              <a:rPr lang="en-US" altLang="de-DE" dirty="0">
                <a:latin typeface="Calibri" panose="020F0502020204030204" pitchFamily="34" charset="0"/>
              </a:rPr>
              <a:t>Large size, complex mechanics</a:t>
            </a:r>
          </a:p>
          <a:p>
            <a:pPr algn="l" eaLnBrk="1" hangingPunct="1">
              <a:lnSpc>
                <a:spcPct val="70000"/>
              </a:lnSpc>
            </a:pPr>
            <a:r>
              <a:rPr lang="en-US" altLang="de-DE" dirty="0">
                <a:latin typeface="Calibri" panose="020F0502020204030204" pitchFamily="34" charset="0"/>
              </a:rPr>
              <a:t>                         high capacitance</a:t>
            </a:r>
          </a:p>
        </p:txBody>
      </p:sp>
      <p:sp>
        <p:nvSpPr>
          <p:cNvPr id="22540" name="Text Box 11"/>
          <p:cNvSpPr txBox="1">
            <a:spLocks noChangeArrowheads="1"/>
          </p:cNvSpPr>
          <p:nvPr/>
        </p:nvSpPr>
        <p:spPr bwMode="auto">
          <a:xfrm>
            <a:off x="5230813" y="1344551"/>
            <a:ext cx="183038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a:solidFill>
                  <a:schemeClr val="tx2"/>
                </a:solidFill>
                <a:latin typeface="Calibri" panose="020F0502020204030204" pitchFamily="34" charset="0"/>
              </a:rPr>
              <a:t>Size:</a:t>
            </a:r>
            <a:r>
              <a:rPr lang="en-US" altLang="de-DE" sz="2000">
                <a:solidFill>
                  <a:schemeClr val="tx2"/>
                </a:solidFill>
                <a:latin typeface="Calibri" panose="020F0502020204030204" pitchFamily="34" charset="0"/>
              </a:rPr>
              <a:t> </a:t>
            </a:r>
            <a:r>
              <a:rPr lang="en-US" altLang="de-DE" sz="1600">
                <a:solidFill>
                  <a:schemeClr val="tx2"/>
                </a:solidFill>
                <a:latin typeface="Calibri" panose="020F0502020204030204" pitchFamily="34" charset="0"/>
              </a:rPr>
              <a:t>200x70 mm</a:t>
            </a:r>
            <a:r>
              <a:rPr lang="en-US" altLang="de-DE" baseline="30000">
                <a:solidFill>
                  <a:schemeClr val="tx2"/>
                </a:solidFill>
                <a:latin typeface="Calibri" panose="020F0502020204030204" pitchFamily="34" charset="0"/>
              </a:rPr>
              <a:t>2</a:t>
            </a:r>
          </a:p>
        </p:txBody>
      </p:sp>
      <p:graphicFrame>
        <p:nvGraphicFramePr>
          <p:cNvPr id="22541" name="Object 12"/>
          <p:cNvGraphicFramePr>
            <a:graphicFrameLocks noChangeAspect="1"/>
          </p:cNvGraphicFramePr>
          <p:nvPr/>
        </p:nvGraphicFramePr>
        <p:xfrm>
          <a:off x="179388" y="1629259"/>
          <a:ext cx="3814762" cy="1082675"/>
        </p:xfrm>
        <a:graphic>
          <a:graphicData uri="http://schemas.openxmlformats.org/presentationml/2006/ole">
            <mc:AlternateContent xmlns:mc="http://schemas.openxmlformats.org/markup-compatibility/2006">
              <mc:Choice xmlns:v="urn:schemas-microsoft-com:vml" Requires="v">
                <p:oleObj spid="_x0000_s44047" name="Equation" r:id="rId8" imgW="2501900" imgH="711200" progId="Equation.3">
                  <p:embed/>
                </p:oleObj>
              </mc:Choice>
              <mc:Fallback>
                <p:oleObj name="Equation" r:id="rId8" imgW="2501900" imgH="711200" progId="Equation.3">
                  <p:embed/>
                  <p:pic>
                    <p:nvPicPr>
                      <p:cNvPr id="22541"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388" y="1629259"/>
                        <a:ext cx="3814762"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35188" name="Picture 20"/>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77433" y="1344551"/>
            <a:ext cx="3114704" cy="2678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08074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Technical Realization of a linear-cut BPM</a:t>
            </a:r>
          </a:p>
        </p:txBody>
      </p:sp>
      <p:sp>
        <p:nvSpPr>
          <p:cNvPr id="23556" name="Text Box 3"/>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grpSp>
        <p:nvGrpSpPr>
          <p:cNvPr id="2" name="Gruppieren 1"/>
          <p:cNvGrpSpPr/>
          <p:nvPr/>
        </p:nvGrpSpPr>
        <p:grpSpPr>
          <a:xfrm>
            <a:off x="596278" y="1584046"/>
            <a:ext cx="3550272" cy="4616450"/>
            <a:chOff x="596278" y="1773238"/>
            <a:chExt cx="3550272" cy="4616450"/>
          </a:xfrm>
        </p:grpSpPr>
        <p:pic>
          <p:nvPicPr>
            <p:cNvPr id="23557" name="Picture 4" descr="IMG_5606"/>
            <p:cNvPicPr>
              <a:picLocks noChangeAspect="1" noChangeArrowheads="1"/>
            </p:cNvPicPr>
            <p:nvPr/>
          </p:nvPicPr>
          <p:blipFill>
            <a:blip r:embed="rId3">
              <a:lum bright="-24000" contrast="18000"/>
              <a:extLst>
                <a:ext uri="{28A0092B-C50C-407E-A947-70E740481C1C}">
                  <a14:useLocalDpi xmlns:a14="http://schemas.microsoft.com/office/drawing/2010/main" val="0"/>
                </a:ext>
              </a:extLst>
            </a:blip>
            <a:srcRect/>
            <a:stretch>
              <a:fillRect/>
            </a:stretch>
          </p:blipFill>
          <p:spPr bwMode="auto">
            <a:xfrm>
              <a:off x="684213" y="1773238"/>
              <a:ext cx="3462337"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5"/>
            <p:cNvSpPr txBox="1">
              <a:spLocks noChangeArrowheads="1"/>
            </p:cNvSpPr>
            <p:nvPr/>
          </p:nvSpPr>
          <p:spPr bwMode="auto">
            <a:xfrm>
              <a:off x="1547813" y="1773238"/>
              <a:ext cx="1441450" cy="376237"/>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Quadrupole</a:t>
              </a:r>
            </a:p>
          </p:txBody>
        </p:sp>
        <p:sp>
          <p:nvSpPr>
            <p:cNvPr id="23559" name="Text Box 6"/>
            <p:cNvSpPr txBox="1">
              <a:spLocks noChangeArrowheads="1"/>
            </p:cNvSpPr>
            <p:nvPr/>
          </p:nvSpPr>
          <p:spPr bwMode="auto">
            <a:xfrm>
              <a:off x="1547813" y="2276475"/>
              <a:ext cx="1441450" cy="376238"/>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Linear Ampl. </a:t>
              </a:r>
            </a:p>
          </p:txBody>
        </p:sp>
        <p:sp>
          <p:nvSpPr>
            <p:cNvPr id="23560" name="Line 7"/>
            <p:cNvSpPr>
              <a:spLocks noChangeShapeType="1"/>
            </p:cNvSpPr>
            <p:nvPr/>
          </p:nvSpPr>
          <p:spPr bwMode="auto">
            <a:xfrm>
              <a:off x="2987675" y="2133600"/>
              <a:ext cx="288925" cy="28733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1" name="Line 8"/>
            <p:cNvSpPr>
              <a:spLocks noChangeShapeType="1"/>
            </p:cNvSpPr>
            <p:nvPr/>
          </p:nvSpPr>
          <p:spPr bwMode="auto">
            <a:xfrm>
              <a:off x="2627313" y="2636838"/>
              <a:ext cx="144462" cy="936625"/>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2" name="Line 9"/>
            <p:cNvSpPr>
              <a:spLocks noChangeShapeType="1"/>
            </p:cNvSpPr>
            <p:nvPr/>
          </p:nvSpPr>
          <p:spPr bwMode="auto">
            <a:xfrm flipV="1">
              <a:off x="596278" y="4714625"/>
              <a:ext cx="1008062" cy="16560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3" name="Text Box 10"/>
            <p:cNvSpPr txBox="1">
              <a:spLocks noChangeArrowheads="1"/>
            </p:cNvSpPr>
            <p:nvPr/>
          </p:nvSpPr>
          <p:spPr bwMode="auto">
            <a:xfrm rot="21204177">
              <a:off x="652856" y="4335377"/>
              <a:ext cx="841416" cy="396875"/>
            </a:xfrm>
            <a:prstGeom prst="rect">
              <a:avLst/>
            </a:prstGeom>
            <a:solidFill>
              <a:srgbClr val="FFFFFF">
                <a:alpha val="61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dirty="0">
                  <a:solidFill>
                    <a:srgbClr val="FF0000"/>
                  </a:solidFill>
                  <a:latin typeface="Calibri" panose="020F0502020204030204" pitchFamily="34" charset="0"/>
                </a:rPr>
                <a:t>Beam</a:t>
              </a:r>
            </a:p>
          </p:txBody>
        </p:sp>
      </p:grpSp>
      <p:sp>
        <p:nvSpPr>
          <p:cNvPr id="23565" name="Text Box 22"/>
          <p:cNvSpPr txBox="1">
            <a:spLocks noChangeArrowheads="1"/>
          </p:cNvSpPr>
          <p:nvPr/>
        </p:nvSpPr>
        <p:spPr bwMode="auto">
          <a:xfrm>
            <a:off x="279400" y="791883"/>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sym typeface="Symbol" pitchFamily="18" charset="2"/>
              </a:rPr>
              <a:t>BPM clearance: 180x70 mm</a:t>
            </a:r>
            <a:r>
              <a:rPr lang="en-US" altLang="de-DE" sz="2400" baseline="30000">
                <a:latin typeface="Calibri" panose="020F0502020204030204" pitchFamily="34" charset="0"/>
                <a:sym typeface="Symbol" pitchFamily="18" charset="2"/>
              </a:rPr>
              <a:t>2</a:t>
            </a:r>
            <a:r>
              <a:rPr lang="en-US" altLang="de-DE" sz="2000">
                <a:latin typeface="Calibri" panose="020F0502020204030204" pitchFamily="34" charset="0"/>
                <a:sym typeface="Symbol" pitchFamily="18" charset="2"/>
              </a:rPr>
              <a:t>, standard beam pipe diameter: 200 mm.</a:t>
            </a:r>
          </a:p>
        </p:txBody>
      </p:sp>
      <p:grpSp>
        <p:nvGrpSpPr>
          <p:cNvPr id="24" name="Group 11"/>
          <p:cNvGrpSpPr>
            <a:grpSpLocks/>
          </p:cNvGrpSpPr>
          <p:nvPr/>
        </p:nvGrpSpPr>
        <p:grpSpPr bwMode="auto">
          <a:xfrm>
            <a:off x="3479459" y="1500281"/>
            <a:ext cx="5651500" cy="4771468"/>
            <a:chOff x="2381" y="991"/>
            <a:chExt cx="3583" cy="2964"/>
          </a:xfrm>
        </p:grpSpPr>
        <p:sp>
          <p:nvSpPr>
            <p:cNvPr id="25"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6" name="Picture 13" descr="bpm"/>
            <p:cNvPicPr>
              <a:picLocks noChangeAspect="1" noChangeArrowheads="1"/>
            </p:cNvPicPr>
            <p:nvPr/>
          </p:nvPicPr>
          <p:blipFill>
            <a:blip r:embed="rId4">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Line 14"/>
            <p:cNvSpPr>
              <a:spLocks noChangeShapeType="1"/>
            </p:cNvSpPr>
            <p:nvPr/>
          </p:nvSpPr>
          <p:spPr bwMode="auto">
            <a:xfrm>
              <a:off x="4401" y="2427"/>
              <a:ext cx="104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Line 15"/>
            <p:cNvSpPr>
              <a:spLocks noChangeShapeType="1"/>
            </p:cNvSpPr>
            <p:nvPr/>
          </p:nvSpPr>
          <p:spPr bwMode="auto">
            <a:xfrm>
              <a:off x="4390" y="2782"/>
              <a:ext cx="964" cy="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9" name="Text Box 16"/>
            <p:cNvSpPr txBox="1">
              <a:spLocks noChangeArrowheads="1"/>
            </p:cNvSpPr>
            <p:nvPr/>
          </p:nvSpPr>
          <p:spPr bwMode="auto">
            <a:xfrm>
              <a:off x="4987" y="2481"/>
              <a:ext cx="577" cy="247"/>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chemeClr val="tx2"/>
                  </a:solidFill>
                  <a:latin typeface="Arial" panose="020B0604020202020204" pitchFamily="34" charset="0"/>
                  <a:cs typeface="Arial" panose="020B0604020202020204" pitchFamily="34" charset="0"/>
                </a:rPr>
                <a:t>70mm</a:t>
              </a:r>
            </a:p>
          </p:txBody>
        </p:sp>
        <p:sp>
          <p:nvSpPr>
            <p:cNvPr id="30" name="Line 17"/>
            <p:cNvSpPr>
              <a:spLocks noChangeShapeType="1"/>
            </p:cNvSpPr>
            <p:nvPr/>
          </p:nvSpPr>
          <p:spPr bwMode="auto">
            <a:xfrm>
              <a:off x="3623" y="2736"/>
              <a:ext cx="1" cy="115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1" name="Line 18"/>
            <p:cNvSpPr>
              <a:spLocks noChangeShapeType="1"/>
            </p:cNvSpPr>
            <p:nvPr/>
          </p:nvSpPr>
          <p:spPr bwMode="auto">
            <a:xfrm>
              <a:off x="4394" y="2781"/>
              <a:ext cx="0" cy="10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2" name="Text Box 19"/>
            <p:cNvSpPr txBox="1">
              <a:spLocks noChangeArrowheads="1"/>
            </p:cNvSpPr>
            <p:nvPr/>
          </p:nvSpPr>
          <p:spPr bwMode="auto">
            <a:xfrm>
              <a:off x="3680" y="3693"/>
              <a:ext cx="667" cy="24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2000" dirty="0">
                  <a:solidFill>
                    <a:schemeClr val="tx2"/>
                  </a:solidFill>
                  <a:latin typeface="Arial" panose="020B0604020202020204" pitchFamily="34" charset="0"/>
                  <a:cs typeface="Arial" panose="020B0604020202020204" pitchFamily="34" charset="0"/>
                </a:rPr>
                <a:t>180mm</a:t>
              </a:r>
            </a:p>
          </p:txBody>
        </p:sp>
        <p:sp>
          <p:nvSpPr>
            <p:cNvPr id="33" name="Text Box 20"/>
            <p:cNvSpPr txBox="1">
              <a:spLocks noChangeArrowheads="1"/>
            </p:cNvSpPr>
            <p:nvPr/>
          </p:nvSpPr>
          <p:spPr bwMode="auto">
            <a:xfrm rot="16200000">
              <a:off x="4657" y="1721"/>
              <a:ext cx="976"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700" dirty="0">
                  <a:latin typeface="Arial" panose="020B0604020202020204" pitchFamily="34" charset="0"/>
                  <a:cs typeface="Arial" panose="020B0604020202020204" pitchFamily="34" charset="0"/>
                </a:rPr>
                <a:t>Linear </a:t>
              </a:r>
              <a:r>
                <a:rPr lang="en-US" altLang="de-DE" sz="1700" dirty="0" err="1">
                  <a:latin typeface="Arial" panose="020B0604020202020204" pitchFamily="34" charset="0"/>
                  <a:cs typeface="Arial" panose="020B0604020202020204" pitchFamily="34" charset="0"/>
                </a:rPr>
                <a:t>Ampl</a:t>
              </a:r>
              <a:r>
                <a:rPr lang="en-US" altLang="de-DE" sz="1700" dirty="0">
                  <a:latin typeface="Arial" panose="020B0604020202020204" pitchFamily="34" charset="0"/>
                  <a:cs typeface="Arial" panose="020B0604020202020204" pitchFamily="34" charset="0"/>
                </a:rPr>
                <a:t>.</a:t>
              </a:r>
            </a:p>
          </p:txBody>
        </p:sp>
        <p:sp>
          <p:nvSpPr>
            <p:cNvPr id="34" name="Text Box 21"/>
            <p:cNvSpPr txBox="1">
              <a:spLocks noChangeArrowheads="1"/>
            </p:cNvSpPr>
            <p:nvPr/>
          </p:nvSpPr>
          <p:spPr bwMode="auto">
            <a:xfrm>
              <a:off x="4815" y="2818"/>
              <a:ext cx="765" cy="66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Horizontal</a:t>
              </a:r>
            </a:p>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electrode</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Right</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channel</a:t>
              </a:r>
            </a:p>
          </p:txBody>
        </p:sp>
      </p:grpSp>
    </p:spTree>
    <p:extLst>
      <p:ext uri="{BB962C8B-B14F-4D97-AF65-F5344CB8AC3E}">
        <p14:creationId xmlns:p14="http://schemas.microsoft.com/office/powerpoint/2010/main" val="4220422062"/>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1"/>
          <p:cNvGrpSpPr>
            <a:grpSpLocks/>
          </p:cNvGrpSpPr>
          <p:nvPr/>
        </p:nvGrpSpPr>
        <p:grpSpPr bwMode="auto">
          <a:xfrm>
            <a:off x="3479459" y="1500281"/>
            <a:ext cx="5651500" cy="4771468"/>
            <a:chOff x="2381" y="991"/>
            <a:chExt cx="3583" cy="2964"/>
          </a:xfrm>
        </p:grpSpPr>
        <p:sp>
          <p:nvSpPr>
            <p:cNvPr id="19"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0" name="Picture 13" descr="bpm"/>
            <p:cNvPicPr>
              <a:picLocks noChangeAspect="1" noChangeArrowheads="1"/>
            </p:cNvPicPr>
            <p:nvPr/>
          </p:nvPicPr>
          <p:blipFill>
            <a:blip r:embed="rId3">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Line 14"/>
            <p:cNvSpPr>
              <a:spLocks noChangeShapeType="1"/>
            </p:cNvSpPr>
            <p:nvPr/>
          </p:nvSpPr>
          <p:spPr bwMode="auto">
            <a:xfrm>
              <a:off x="4401" y="2427"/>
              <a:ext cx="104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 name="Line 15"/>
            <p:cNvSpPr>
              <a:spLocks noChangeShapeType="1"/>
            </p:cNvSpPr>
            <p:nvPr/>
          </p:nvSpPr>
          <p:spPr bwMode="auto">
            <a:xfrm>
              <a:off x="4390" y="2782"/>
              <a:ext cx="964" cy="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 name="Text Box 16"/>
            <p:cNvSpPr txBox="1">
              <a:spLocks noChangeArrowheads="1"/>
            </p:cNvSpPr>
            <p:nvPr/>
          </p:nvSpPr>
          <p:spPr bwMode="auto">
            <a:xfrm>
              <a:off x="4987" y="2481"/>
              <a:ext cx="577" cy="247"/>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chemeClr val="tx2"/>
                  </a:solidFill>
                  <a:latin typeface="Arial" panose="020B0604020202020204" pitchFamily="34" charset="0"/>
                  <a:cs typeface="Arial" panose="020B0604020202020204" pitchFamily="34" charset="0"/>
                </a:rPr>
                <a:t>70mm</a:t>
              </a:r>
            </a:p>
          </p:txBody>
        </p:sp>
        <p:sp>
          <p:nvSpPr>
            <p:cNvPr id="26" name="Line 17"/>
            <p:cNvSpPr>
              <a:spLocks noChangeShapeType="1"/>
            </p:cNvSpPr>
            <p:nvPr/>
          </p:nvSpPr>
          <p:spPr bwMode="auto">
            <a:xfrm>
              <a:off x="3623" y="2736"/>
              <a:ext cx="1" cy="115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7" name="Line 18"/>
            <p:cNvSpPr>
              <a:spLocks noChangeShapeType="1"/>
            </p:cNvSpPr>
            <p:nvPr/>
          </p:nvSpPr>
          <p:spPr bwMode="auto">
            <a:xfrm>
              <a:off x="4394" y="2781"/>
              <a:ext cx="0" cy="10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Text Box 19"/>
            <p:cNvSpPr txBox="1">
              <a:spLocks noChangeArrowheads="1"/>
            </p:cNvSpPr>
            <p:nvPr/>
          </p:nvSpPr>
          <p:spPr bwMode="auto">
            <a:xfrm>
              <a:off x="3680" y="3693"/>
              <a:ext cx="667" cy="24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2000" dirty="0">
                  <a:solidFill>
                    <a:schemeClr val="tx2"/>
                  </a:solidFill>
                  <a:latin typeface="Arial" panose="020B0604020202020204" pitchFamily="34" charset="0"/>
                  <a:cs typeface="Arial" panose="020B0604020202020204" pitchFamily="34" charset="0"/>
                </a:rPr>
                <a:t>180mm</a:t>
              </a:r>
            </a:p>
          </p:txBody>
        </p:sp>
        <p:sp>
          <p:nvSpPr>
            <p:cNvPr id="29" name="Text Box 20"/>
            <p:cNvSpPr txBox="1">
              <a:spLocks noChangeArrowheads="1"/>
            </p:cNvSpPr>
            <p:nvPr/>
          </p:nvSpPr>
          <p:spPr bwMode="auto">
            <a:xfrm rot="16200000">
              <a:off x="4657" y="1721"/>
              <a:ext cx="976"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700" dirty="0">
                  <a:latin typeface="Arial" panose="020B0604020202020204" pitchFamily="34" charset="0"/>
                  <a:cs typeface="Arial" panose="020B0604020202020204" pitchFamily="34" charset="0"/>
                </a:rPr>
                <a:t>Linear </a:t>
              </a:r>
              <a:r>
                <a:rPr lang="en-US" altLang="de-DE" sz="1700" dirty="0" err="1">
                  <a:latin typeface="Arial" panose="020B0604020202020204" pitchFamily="34" charset="0"/>
                  <a:cs typeface="Arial" panose="020B0604020202020204" pitchFamily="34" charset="0"/>
                </a:rPr>
                <a:t>Ampl</a:t>
              </a:r>
              <a:r>
                <a:rPr lang="en-US" altLang="de-DE" sz="1700" dirty="0">
                  <a:latin typeface="Arial" panose="020B0604020202020204" pitchFamily="34" charset="0"/>
                  <a:cs typeface="Arial" panose="020B0604020202020204" pitchFamily="34" charset="0"/>
                </a:rPr>
                <a:t>.</a:t>
              </a:r>
            </a:p>
          </p:txBody>
        </p:sp>
        <p:sp>
          <p:nvSpPr>
            <p:cNvPr id="30" name="Text Box 21"/>
            <p:cNvSpPr txBox="1">
              <a:spLocks noChangeArrowheads="1"/>
            </p:cNvSpPr>
            <p:nvPr/>
          </p:nvSpPr>
          <p:spPr bwMode="auto">
            <a:xfrm>
              <a:off x="4815" y="2818"/>
              <a:ext cx="765" cy="66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Horizontal</a:t>
              </a:r>
            </a:p>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electrode</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Right</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channel</a:t>
              </a:r>
            </a:p>
          </p:txBody>
        </p:sp>
      </p:grpSp>
      <p:sp>
        <p:nvSpPr>
          <p:cNvPr id="2355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Technical Realization of a linear-cut BPM</a:t>
            </a:r>
          </a:p>
        </p:txBody>
      </p:sp>
      <p:sp>
        <p:nvSpPr>
          <p:cNvPr id="23556" name="Text Box 3"/>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3565" name="Text Box 22"/>
          <p:cNvSpPr txBox="1">
            <a:spLocks noChangeArrowheads="1"/>
          </p:cNvSpPr>
          <p:nvPr/>
        </p:nvSpPr>
        <p:spPr bwMode="auto">
          <a:xfrm>
            <a:off x="279400" y="791883"/>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sym typeface="Symbol" pitchFamily="18" charset="2"/>
              </a:rPr>
              <a:t>BPM clearance: 180x70 mm</a:t>
            </a:r>
            <a:r>
              <a:rPr lang="en-US" altLang="de-DE" sz="2400" baseline="30000">
                <a:latin typeface="Calibri" panose="020F0502020204030204" pitchFamily="34" charset="0"/>
                <a:sym typeface="Symbol" pitchFamily="18" charset="2"/>
              </a:rPr>
              <a:t>2</a:t>
            </a:r>
            <a:r>
              <a:rPr lang="en-US" altLang="de-DE" sz="2000">
                <a:latin typeface="Calibri" panose="020F0502020204030204" pitchFamily="34" charset="0"/>
                <a:sym typeface="Symbol" pitchFamily="18" charset="2"/>
              </a:rPr>
              <a:t>, standard beam pipe diameter: 200 mm.</a:t>
            </a:r>
          </a:p>
        </p:txBody>
      </p:sp>
      <p:pic>
        <p:nvPicPr>
          <p:cNvPr id="24" name="Picture 16" descr="RC2876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25" y="1560319"/>
            <a:ext cx="3800475" cy="422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7" descr="RC287617"/>
          <p:cNvPicPr>
            <a:picLocks noChangeAspect="1" noChangeArrowheads="1"/>
          </p:cNvPicPr>
          <p:nvPr/>
        </p:nvPicPr>
        <p:blipFill>
          <a:blip r:embed="rId5">
            <a:lum contrast="42000"/>
            <a:extLst>
              <a:ext uri="{28A0092B-C50C-407E-A947-70E740481C1C}">
                <a14:useLocalDpi xmlns:a14="http://schemas.microsoft.com/office/drawing/2010/main" val="0"/>
              </a:ext>
            </a:extLst>
          </a:blip>
          <a:srcRect/>
          <a:stretch>
            <a:fillRect/>
          </a:stretch>
        </p:blipFill>
        <p:spPr bwMode="auto">
          <a:xfrm>
            <a:off x="3101975" y="3942501"/>
            <a:ext cx="3216275"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2306730"/>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linear-cut and Button BPM</a:t>
            </a:r>
          </a:p>
        </p:txBody>
      </p:sp>
      <p:sp>
        <p:nvSpPr>
          <p:cNvPr id="25605" name="Text Box 4"/>
          <p:cNvSpPr txBox="1">
            <a:spLocks noChangeArrowheads="1"/>
          </p:cNvSpPr>
          <p:nvPr/>
        </p:nvSpPr>
        <p:spPr bwMode="auto">
          <a:xfrm>
            <a:off x="279400" y="940781"/>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latin typeface="Calibri" panose="020F0502020204030204" pitchFamily="34" charset="0"/>
                <a:sym typeface="Symbol" pitchFamily="18" charset="2"/>
              </a:rPr>
              <a:t>  </a:t>
            </a:r>
          </a:p>
        </p:txBody>
      </p:sp>
      <p:graphicFrame>
        <p:nvGraphicFramePr>
          <p:cNvPr id="355333" name="Group 5"/>
          <p:cNvGraphicFramePr>
            <a:graphicFrameLocks noGrp="1"/>
          </p:cNvGraphicFramePr>
          <p:nvPr/>
        </p:nvGraphicFramePr>
        <p:xfrm>
          <a:off x="465138" y="874106"/>
          <a:ext cx="8369300" cy="3876677"/>
        </p:xfrm>
        <a:graphic>
          <a:graphicData uri="http://schemas.openxmlformats.org/drawingml/2006/table">
            <a:tbl>
              <a:tblPr/>
              <a:tblGrid>
                <a:gridCol w="2498725">
                  <a:extLst>
                    <a:ext uri="{9D8B030D-6E8A-4147-A177-3AD203B41FA5}">
                      <a16:colId xmlns:a16="http://schemas.microsoft.com/office/drawing/2014/main" val="20000"/>
                    </a:ext>
                  </a:extLst>
                </a:gridCol>
                <a:gridCol w="2832100">
                  <a:extLst>
                    <a:ext uri="{9D8B030D-6E8A-4147-A177-3AD203B41FA5}">
                      <a16:colId xmlns:a16="http://schemas.microsoft.com/office/drawing/2014/main" val="20001"/>
                    </a:ext>
                  </a:extLst>
                </a:gridCol>
                <a:gridCol w="3038475">
                  <a:extLst>
                    <a:ext uri="{9D8B030D-6E8A-4147-A177-3AD203B41FA5}">
                      <a16:colId xmlns:a16="http://schemas.microsoft.com/office/drawing/2014/main" val="20002"/>
                    </a:ext>
                  </a:extLst>
                </a:gridCol>
              </a:tblGrid>
              <a:tr h="3657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a:ln>
                          <a:noFill/>
                        </a:ln>
                        <a:solidFill>
                          <a:schemeClr val="tx1"/>
                        </a:solidFill>
                        <a:effectLst/>
                        <a:latin typeface="Times" pitchFamily="18" charset="0"/>
                      </a:endParaRP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Linear-cut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Button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54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Precaution</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Bunches longer than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Bunch length comparable to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BPM length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10 to 20 cm length per plane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sym typeface="Symbol" pitchFamily="18" charset="2"/>
                        </a:rPr>
                        <a:t></a:t>
                      </a:r>
                      <a:r>
                        <a:rPr kumimoji="0" lang="en-US" sz="1600" b="0" i="0" u="none" strike="noStrike" cap="none" normalizeH="0" baseline="0">
                          <a:ln>
                            <a:noFill/>
                          </a:ln>
                          <a:solidFill>
                            <a:schemeClr val="tx1"/>
                          </a:solidFill>
                          <a:effectLst/>
                          <a:latin typeface="Calibri" panose="020F0502020204030204" pitchFamily="34" charset="0"/>
                        </a:rPr>
                        <a:t>1 to 5 cm per button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Shape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Rectangular or  cut cylinder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Orthogonal or planar orientation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Bandwidth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0.1 to 100 MHz</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100 MHz to 5 GHz</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Coupling </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1 M  or   1 k (transformer)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50 </a:t>
                      </a:r>
                      <a:r>
                        <a:rPr kumimoji="0" lang="en-US" sz="1600" b="0" i="0" u="none" strike="noStrike" cap="none" normalizeH="0" baseline="0">
                          <a:ln>
                            <a:noFill/>
                          </a:ln>
                          <a:solidFill>
                            <a:schemeClr val="tx1"/>
                          </a:solidFill>
                          <a:effectLst/>
                          <a:latin typeface="Calibri" panose="020F0502020204030204" pitchFamily="34" charset="0"/>
                          <a:sym typeface="Symbol" pitchFamily="18" charset="2"/>
                        </a:rPr>
                        <a:t></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Cutoff frequency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0.01… 10 MHz (</a:t>
                      </a:r>
                      <a:r>
                        <a:rPr kumimoji="0" lang="en-US" sz="1600" b="0" i="1" u="none" strike="noStrike" cap="none" normalizeH="0" baseline="0" dirty="0">
                          <a:ln>
                            <a:noFill/>
                          </a:ln>
                          <a:solidFill>
                            <a:schemeClr val="tx1"/>
                          </a:solidFill>
                          <a:effectLst/>
                          <a:latin typeface="Calibri" panose="020F0502020204030204" pitchFamily="34" charset="0"/>
                        </a:rPr>
                        <a:t>C</a:t>
                      </a:r>
                      <a:r>
                        <a:rPr kumimoji="0" lang="en-US" sz="1600" b="0" i="0" u="none" strike="noStrike" cap="none" normalizeH="0" baseline="0" dirty="0">
                          <a:ln>
                            <a:noFill/>
                          </a:ln>
                          <a:solidFill>
                            <a:schemeClr val="tx1"/>
                          </a:solidFill>
                          <a:effectLst/>
                          <a:latin typeface="Calibri" panose="020F0502020204030204" pitchFamily="34" charset="0"/>
                        </a:rPr>
                        <a:t>=30…100pF)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0.3… 1 GHz (</a:t>
                      </a:r>
                      <a:r>
                        <a:rPr kumimoji="0" lang="en-US" sz="1600" b="0" i="1" u="none" strike="noStrike" cap="none" normalizeH="0" baseline="0">
                          <a:ln>
                            <a:noFill/>
                          </a:ln>
                          <a:solidFill>
                            <a:schemeClr val="tx1"/>
                          </a:solidFill>
                          <a:effectLst/>
                          <a:latin typeface="Calibri" panose="020F0502020204030204" pitchFamily="34" charset="0"/>
                        </a:rPr>
                        <a:t>C</a:t>
                      </a:r>
                      <a:r>
                        <a:rPr kumimoji="0" lang="en-US" sz="1600" b="0" i="0" u="none" strike="noStrike" cap="none" normalizeH="0" baseline="0">
                          <a:ln>
                            <a:noFill/>
                          </a:ln>
                          <a:solidFill>
                            <a:schemeClr val="tx1"/>
                          </a:solidFill>
                          <a:effectLst/>
                          <a:latin typeface="Calibri" panose="020F0502020204030204" pitchFamily="34" charset="0"/>
                        </a:rPr>
                        <a:t>=2…10pF)</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Linearity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Very good, no x-y coupling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Non-linear, x-y coupling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Sensitivity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Good, care: plate cross talk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Good, care: signal matching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r h="6279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CC"/>
                          </a:solidFill>
                          <a:effectLst/>
                          <a:latin typeface="Calibri" panose="020F0502020204030204" pitchFamily="34" charset="0"/>
                        </a:rPr>
                        <a:t>Usage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rPr>
                        <a:t>At proton synchrotrons,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rPr>
                        <a:t>f</a:t>
                      </a:r>
                      <a:r>
                        <a:rPr kumimoji="0" lang="en-US" sz="2000" b="0" i="1" u="none" strike="noStrike" cap="none" normalizeH="0" baseline="-25000">
                          <a:ln>
                            <a:noFill/>
                          </a:ln>
                          <a:solidFill>
                            <a:schemeClr val="tx1"/>
                          </a:solidFill>
                          <a:effectLst/>
                          <a:latin typeface="Calibri" panose="020F0502020204030204" pitchFamily="34" charset="0"/>
                        </a:rPr>
                        <a:t>rf </a:t>
                      </a:r>
                      <a:r>
                        <a:rPr kumimoji="0" lang="en-US" sz="1600" b="0" i="0" u="none" strike="noStrike" cap="none" normalizeH="0" baseline="0">
                          <a:ln>
                            <a:noFill/>
                          </a:ln>
                          <a:solidFill>
                            <a:schemeClr val="tx1"/>
                          </a:solidFill>
                          <a:effectLst/>
                          <a:latin typeface="Calibri" panose="020F0502020204030204" pitchFamily="34" charset="0"/>
                        </a:rPr>
                        <a:t>&lt; 10 MHz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All electron acc., proton </a:t>
                      </a:r>
                      <a:r>
                        <a:rPr kumimoji="0" lang="en-US" sz="1600" b="0" i="0" u="none" strike="noStrike" cap="none" normalizeH="0" baseline="0" dirty="0" err="1">
                          <a:ln>
                            <a:noFill/>
                          </a:ln>
                          <a:solidFill>
                            <a:schemeClr val="tx1"/>
                          </a:solidFill>
                          <a:effectLst/>
                          <a:latin typeface="Calibri" panose="020F0502020204030204" pitchFamily="34" charset="0"/>
                        </a:rPr>
                        <a:t>Linacs</a:t>
                      </a:r>
                      <a:r>
                        <a:rPr kumimoji="0" lang="en-US" sz="1600" b="0" i="0" u="none" strike="noStrike" cap="none" normalizeH="0" baseline="0" dirty="0">
                          <a:ln>
                            <a:noFill/>
                          </a:ln>
                          <a:solidFill>
                            <a:schemeClr val="tx1"/>
                          </a:solidFill>
                          <a:effectLst/>
                          <a:latin typeface="Calibri" panose="020F0502020204030204" pitchFamily="34" charset="0"/>
                        </a:rPr>
                        <a:t>,  </a:t>
                      </a:r>
                      <a:r>
                        <a:rPr kumimoji="0" lang="en-US" sz="1600" b="0" i="1" u="none" strike="noStrike" cap="none" normalizeH="0" baseline="0" dirty="0" err="1">
                          <a:ln>
                            <a:noFill/>
                          </a:ln>
                          <a:solidFill>
                            <a:schemeClr val="tx1"/>
                          </a:solidFill>
                          <a:effectLst/>
                          <a:latin typeface="Calibri" panose="020F0502020204030204" pitchFamily="34" charset="0"/>
                        </a:rPr>
                        <a:t>f</a:t>
                      </a:r>
                      <a:r>
                        <a:rPr kumimoji="0" lang="en-US" sz="2000" b="0" i="1" u="none" strike="noStrike" cap="none" normalizeH="0" baseline="-25000" dirty="0" err="1">
                          <a:ln>
                            <a:noFill/>
                          </a:ln>
                          <a:solidFill>
                            <a:schemeClr val="tx1"/>
                          </a:solidFill>
                          <a:effectLst/>
                          <a:latin typeface="Calibri" panose="020F0502020204030204" pitchFamily="34" charset="0"/>
                        </a:rPr>
                        <a:t>rf</a:t>
                      </a:r>
                      <a:r>
                        <a:rPr kumimoji="0" lang="en-US" sz="2000" b="0" i="1" u="none" strike="noStrike" cap="none" normalizeH="0" baseline="-25000" dirty="0">
                          <a:ln>
                            <a:noFill/>
                          </a:ln>
                          <a:solidFill>
                            <a:schemeClr val="tx1"/>
                          </a:solidFill>
                          <a:effectLst/>
                          <a:latin typeface="Calibri" panose="020F0502020204030204" pitchFamily="34" charset="0"/>
                        </a:rPr>
                        <a:t> </a:t>
                      </a:r>
                      <a:r>
                        <a:rPr kumimoji="0" lang="en-US" sz="1600" b="0" i="0" u="none" strike="noStrike" cap="none" normalizeH="0" baseline="0" dirty="0">
                          <a:ln>
                            <a:noFill/>
                          </a:ln>
                          <a:solidFill>
                            <a:schemeClr val="tx1"/>
                          </a:solidFill>
                          <a:effectLst/>
                          <a:latin typeface="Calibri" panose="020F0502020204030204" pitchFamily="34" charset="0"/>
                        </a:rPr>
                        <a:t>&gt; 100 MHz </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9"/>
                  </a:ext>
                </a:extLst>
              </a:tr>
            </a:tbl>
          </a:graphicData>
        </a:graphic>
      </p:graphicFrame>
      <p:pic>
        <p:nvPicPr>
          <p:cNvPr id="25652" name="Picture 51" descr="BPM-ESR-bunt-xfi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40405" y="4470299"/>
            <a:ext cx="1588988" cy="135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653" name="Object 52"/>
          <p:cNvGraphicFramePr>
            <a:graphicFrameLocks noChangeAspect="1"/>
          </p:cNvGraphicFramePr>
          <p:nvPr/>
        </p:nvGraphicFramePr>
        <p:xfrm>
          <a:off x="6897044" y="4473105"/>
          <a:ext cx="1701834" cy="1274551"/>
        </p:xfrm>
        <a:graphic>
          <a:graphicData uri="http://schemas.openxmlformats.org/presentationml/2006/ole">
            <mc:AlternateContent xmlns:mc="http://schemas.openxmlformats.org/markup-compatibility/2006">
              <mc:Choice xmlns:v="urn:schemas-microsoft-com:vml" Requires="v">
                <p:oleObj spid="_x0000_s45064" name="Bitmap Image" r:id="rId5" imgW="9563549" imgH="7182692" progId="Paint.Picture">
                  <p:embed/>
                </p:oleObj>
              </mc:Choice>
              <mc:Fallback>
                <p:oleObj name="Bitmap Image" r:id="rId5" imgW="9563549" imgH="7182692" progId="Paint.Picture">
                  <p:embed/>
                  <p:pic>
                    <p:nvPicPr>
                      <p:cNvPr id="25653" name="Object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97044" y="4473105"/>
                        <a:ext cx="1701834" cy="1274551"/>
                      </a:xfrm>
                      <a:prstGeom prst="rect">
                        <a:avLst/>
                      </a:prstGeom>
                      <a:noFill/>
                      <a:ln>
                        <a:noFill/>
                      </a:ln>
                      <a:effectLst/>
                    </p:spPr>
                  </p:pic>
                </p:oleObj>
              </mc:Fallback>
            </mc:AlternateContent>
          </a:graphicData>
        </a:graphic>
      </p:graphicFrame>
      <p:sp>
        <p:nvSpPr>
          <p:cNvPr id="10" name="Text Box 4"/>
          <p:cNvSpPr txBox="1">
            <a:spLocks noChangeArrowheads="1"/>
          </p:cNvSpPr>
          <p:nvPr/>
        </p:nvSpPr>
        <p:spPr bwMode="auto">
          <a:xfrm>
            <a:off x="199484" y="5860143"/>
            <a:ext cx="8785225"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90000"/>
              </a:lnSpc>
              <a:buFont typeface="Wingdings" pitchFamily="2" charset="2"/>
              <a:buNone/>
            </a:pPr>
            <a:r>
              <a:rPr lang="en-US" b="1" dirty="0">
                <a:solidFill>
                  <a:srgbClr val="0000CC"/>
                </a:solidFill>
                <a:latin typeface="Calibri" panose="020F0502020204030204" pitchFamily="34" charset="0"/>
                <a:sym typeface="Symbol" pitchFamily="18" charset="2"/>
              </a:rPr>
              <a:t>Remark:</a:t>
            </a:r>
            <a:r>
              <a:rPr lang="en-US" dirty="0">
                <a:solidFill>
                  <a:srgbClr val="0000CC"/>
                </a:solidFill>
                <a:latin typeface="Calibri" panose="020F0502020204030204" pitchFamily="34" charset="0"/>
                <a:sym typeface="Symbol" pitchFamily="18" charset="2"/>
              </a:rPr>
              <a:t> </a:t>
            </a:r>
            <a:r>
              <a:rPr lang="en-US" dirty="0">
                <a:latin typeface="Calibri" panose="020F0502020204030204" pitchFamily="34" charset="0"/>
                <a:sym typeface="Symbol" pitchFamily="18" charset="2"/>
              </a:rPr>
              <a:t>Other types are also some time used: e.g. strip-line, wall current monitors, </a:t>
            </a:r>
          </a:p>
          <a:p>
            <a:pPr algn="l">
              <a:lnSpc>
                <a:spcPct val="90000"/>
              </a:lnSpc>
              <a:buFont typeface="Wingdings" pitchFamily="2" charset="2"/>
              <a:buNone/>
            </a:pPr>
            <a:r>
              <a:rPr lang="en-US" dirty="0">
                <a:latin typeface="Calibri" panose="020F0502020204030204" pitchFamily="34" charset="0"/>
                <a:sym typeface="Symbol" pitchFamily="18" charset="2"/>
              </a:rPr>
              <a:t>inductive antenna, BPMs with external resonator, cavity BPM, slotted wave</a:t>
            </a:r>
            <a:r>
              <a:rPr lang="de-DE"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guides etc.  </a:t>
            </a:r>
          </a:p>
        </p:txBody>
      </p:sp>
      <p:sp>
        <p:nvSpPr>
          <p:cNvPr id="9" name="Textfeld 8">
            <a:hlinkClick r:id="" action="ppaction://noaction"/>
            <a:extLst>
              <a:ext uri="{FF2B5EF4-FFF2-40B4-BE49-F238E27FC236}">
                <a16:creationId xmlns:a16="http://schemas.microsoft.com/office/drawing/2014/main" id="{E25B625F-04B0-4519-8DAE-9DD99FFAD76A}"/>
              </a:ext>
            </a:extLst>
          </p:cNvPr>
          <p:cNvSpPr txBox="1"/>
          <p:nvPr/>
        </p:nvSpPr>
        <p:spPr>
          <a:xfrm>
            <a:off x="2985113" y="6511833"/>
            <a:ext cx="1381212" cy="369332"/>
          </a:xfrm>
          <a:prstGeom prst="rect">
            <a:avLst/>
          </a:prstGeom>
          <a:noFill/>
        </p:spPr>
        <p:txBody>
          <a:bodyPr wrap="none" rtlCol="0">
            <a:spAutoFit/>
          </a:bodyPr>
          <a:lstStyle/>
          <a:p>
            <a:r>
              <a:rPr lang="en-US" b="1" dirty="0">
                <a:solidFill>
                  <a:srgbClr val="3333CC"/>
                </a:solidFill>
                <a:sym typeface="Symbol"/>
                <a:hlinkClick r:id="rId7"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7" action="ppaction://hlinksldjump"/>
              </a:rPr>
              <a:t>electronics </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915208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Measurement of Beam Current</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17092" name="Text Box 4"/>
          <p:cNvSpPr txBox="1">
            <a:spLocks noChangeArrowheads="1"/>
          </p:cNvSpPr>
          <p:nvPr/>
        </p:nvSpPr>
        <p:spPr bwMode="auto">
          <a:xfrm>
            <a:off x="125413" y="812143"/>
            <a:ext cx="8746172" cy="3596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200" b="1" dirty="0">
                <a:solidFill>
                  <a:srgbClr val="0000FF"/>
                </a:solidFill>
                <a:latin typeface="Calibri" panose="020F0502020204030204" pitchFamily="34" charset="0"/>
              </a:rPr>
              <a:t>The beam current and its time structure the basic quantity of the beam:  </a:t>
            </a:r>
          </a:p>
          <a:p>
            <a:pPr algn="l">
              <a:spcBef>
                <a:spcPts val="300"/>
              </a:spcBef>
              <a:buFont typeface="Wingdings" pitchFamily="2" charset="2"/>
              <a:buChar char="Ø"/>
            </a:pPr>
            <a:r>
              <a:rPr lang="en-US" altLang="de-DE" dirty="0">
                <a:latin typeface="Calibri" panose="020F0502020204030204" pitchFamily="34" charset="0"/>
              </a:rPr>
              <a:t> It this the first check of the accelerator functionality</a:t>
            </a:r>
          </a:p>
          <a:p>
            <a:pPr algn="l">
              <a:spcBef>
                <a:spcPts val="300"/>
              </a:spcBef>
              <a:buFont typeface="Wingdings" pitchFamily="2" charset="2"/>
              <a:buChar char="Ø"/>
            </a:pPr>
            <a:r>
              <a:rPr lang="en-US" altLang="de-DE" dirty="0">
                <a:latin typeface="Calibri" panose="020F0502020204030204" pitchFamily="34" charset="0"/>
              </a:rPr>
              <a:t> It has to be determined in an absolute manner </a:t>
            </a:r>
          </a:p>
          <a:p>
            <a:pPr algn="l">
              <a:spcBef>
                <a:spcPts val="300"/>
              </a:spcBef>
              <a:buFont typeface="Wingdings" pitchFamily="2" charset="2"/>
              <a:buChar char="Ø"/>
            </a:pPr>
            <a:r>
              <a:rPr lang="en-US" altLang="de-DE" dirty="0">
                <a:latin typeface="Calibri" panose="020F0502020204030204" pitchFamily="34" charset="0"/>
              </a:rPr>
              <a:t> Important for transmission measurement and to prevent for beam losses.</a:t>
            </a:r>
          </a:p>
          <a:p>
            <a:pPr algn="l">
              <a:lnSpc>
                <a:spcPct val="140000"/>
              </a:lnSpc>
              <a:spcBef>
                <a:spcPct val="0"/>
              </a:spcBef>
            </a:pPr>
            <a:r>
              <a:rPr lang="en-US" altLang="de-DE" sz="2000" b="1" dirty="0">
                <a:solidFill>
                  <a:srgbClr val="0000FF"/>
                </a:solidFill>
                <a:latin typeface="Calibri" panose="020F0502020204030204" pitchFamily="34" charset="0"/>
              </a:rPr>
              <a:t>Different devices are used:</a:t>
            </a:r>
            <a:endParaRPr lang="en-US" altLang="de-DE" dirty="0">
              <a:solidFill>
                <a:srgbClr val="0000FF"/>
              </a:solidFill>
              <a:latin typeface="Calibri" panose="020F0502020204030204" pitchFamily="34" charset="0"/>
            </a:endParaRPr>
          </a:p>
          <a:p>
            <a:pPr algn="l">
              <a:lnSpc>
                <a:spcPct val="50000"/>
              </a:lnSpc>
              <a:buFont typeface="Wingdings" pitchFamily="2" charset="2"/>
              <a:buChar char="Ø"/>
            </a:pPr>
            <a:r>
              <a:rPr lang="en-US" altLang="de-DE" sz="2000" b="1" dirty="0">
                <a:solidFill>
                  <a:srgbClr val="0000FF"/>
                </a:solidFill>
                <a:latin typeface="Calibri" panose="020F0502020204030204" pitchFamily="34" charset="0"/>
              </a:rPr>
              <a:t> Transformers:</a:t>
            </a:r>
            <a:r>
              <a:rPr lang="en-US" altLang="de-DE" dirty="0">
                <a:solidFill>
                  <a:srgbClr val="0000FF"/>
                </a:solidFill>
                <a:latin typeface="Calibri" panose="020F0502020204030204" pitchFamily="34" charset="0"/>
              </a:rPr>
              <a:t> </a:t>
            </a:r>
            <a:r>
              <a:rPr lang="en-US" altLang="de-DE" dirty="0">
                <a:solidFill>
                  <a:srgbClr val="000000"/>
                </a:solidFill>
                <a:latin typeface="Calibri" panose="020F0502020204030204" pitchFamily="34" charset="0"/>
              </a:rPr>
              <a:t>Measurement of the beam’s </a:t>
            </a:r>
            <a:r>
              <a:rPr lang="en-US" altLang="de-DE" b="1" dirty="0">
                <a:solidFill>
                  <a:srgbClr val="0000FF"/>
                </a:solidFill>
                <a:latin typeface="Calibri" panose="020F0502020204030204" pitchFamily="34" charset="0"/>
              </a:rPr>
              <a:t>magnetic field</a:t>
            </a:r>
            <a:endParaRPr lang="en-US" altLang="de-DE" dirty="0">
              <a:solidFill>
                <a:srgbClr val="0000FF"/>
              </a:solidFill>
              <a:latin typeface="Calibri" panose="020F0502020204030204" pitchFamily="34" charset="0"/>
            </a:endParaRPr>
          </a:p>
          <a:p>
            <a:pPr algn="l">
              <a:lnSpc>
                <a:spcPct val="80000"/>
              </a:lnSpc>
            </a:pPr>
            <a:r>
              <a:rPr lang="en-US" altLang="de-DE" dirty="0">
                <a:solidFill>
                  <a:srgbClr val="000000"/>
                </a:solidFill>
                <a:latin typeface="Calibri" panose="020F0502020204030204" pitchFamily="34" charset="0"/>
              </a:rPr>
              <a:t>         </a:t>
            </a:r>
            <a:r>
              <a:rPr lang="en-US" altLang="de-DE" dirty="0">
                <a:latin typeface="Calibri" panose="020F0502020204030204" pitchFamily="34" charset="0"/>
              </a:rPr>
              <a:t>Non-destructive</a:t>
            </a:r>
          </a:p>
          <a:p>
            <a:pPr algn="l">
              <a:lnSpc>
                <a:spcPct val="80000"/>
              </a:lnSpc>
            </a:pPr>
            <a:r>
              <a:rPr lang="en-US" altLang="de-DE" dirty="0">
                <a:latin typeface="Calibri" panose="020F0502020204030204" pitchFamily="34" charset="0"/>
              </a:rPr>
              <a:t>         No dependence on beam type and energy </a:t>
            </a:r>
          </a:p>
          <a:p>
            <a:pPr algn="l">
              <a:lnSpc>
                <a:spcPct val="80000"/>
              </a:lnSpc>
            </a:pPr>
            <a:r>
              <a:rPr lang="en-US" altLang="de-DE" dirty="0">
                <a:latin typeface="Calibri" panose="020F0502020204030204" pitchFamily="34" charset="0"/>
              </a:rPr>
              <a:t>         They have lower detection threshold.</a:t>
            </a:r>
            <a:endParaRPr lang="en-US" altLang="de-DE" dirty="0">
              <a:solidFill>
                <a:srgbClr val="0000FF"/>
              </a:solidFill>
              <a:latin typeface="Calibri" panose="020F0502020204030204" pitchFamily="34" charset="0"/>
            </a:endParaRPr>
          </a:p>
          <a:p>
            <a:pPr algn="l">
              <a:lnSpc>
                <a:spcPct val="130000"/>
              </a:lnSpc>
              <a:spcBef>
                <a:spcPct val="0"/>
              </a:spcBef>
              <a:buFont typeface="Wingdings" pitchFamily="2" charset="2"/>
              <a:buChar char="Ø"/>
            </a:pPr>
            <a:r>
              <a:rPr lang="en-US" altLang="de-DE" sz="2000" b="1" dirty="0">
                <a:solidFill>
                  <a:srgbClr val="0000FF"/>
                </a:solidFill>
                <a:latin typeface="Calibri" panose="020F0502020204030204" pitchFamily="34" charset="0"/>
              </a:rPr>
              <a:t> Faraday cups:</a:t>
            </a:r>
            <a:r>
              <a:rPr lang="en-US" altLang="de-DE" dirty="0">
                <a:solidFill>
                  <a:srgbClr val="0000FF"/>
                </a:solidFill>
                <a:latin typeface="Calibri" panose="020F0502020204030204" pitchFamily="34" charset="0"/>
              </a:rPr>
              <a:t> </a:t>
            </a:r>
            <a:r>
              <a:rPr lang="en-US" altLang="de-DE" dirty="0">
                <a:solidFill>
                  <a:srgbClr val="000000"/>
                </a:solidFill>
                <a:latin typeface="Calibri" panose="020F0502020204030204" pitchFamily="34" charset="0"/>
              </a:rPr>
              <a:t>Measurement of the beam’s </a:t>
            </a:r>
            <a:r>
              <a:rPr lang="en-US" altLang="de-DE" b="1" dirty="0">
                <a:solidFill>
                  <a:srgbClr val="0000FF"/>
                </a:solidFill>
                <a:latin typeface="Calibri" panose="020F0502020204030204" pitchFamily="34" charset="0"/>
              </a:rPr>
              <a:t>electrical charges</a:t>
            </a:r>
            <a:endParaRPr lang="en-US" altLang="de-DE" dirty="0">
              <a:solidFill>
                <a:srgbClr val="0000FF"/>
              </a:solidFill>
              <a:latin typeface="Calibri" panose="020F0502020204030204" pitchFamily="34" charset="0"/>
            </a:endParaRPr>
          </a:p>
        </p:txBody>
      </p:sp>
    </p:spTree>
    <p:extLst>
      <p:ext uri="{BB962C8B-B14F-4D97-AF65-F5344CB8AC3E}">
        <p14:creationId xmlns:p14="http://schemas.microsoft.com/office/powerpoint/2010/main" val="1466706211"/>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150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21509" name="Text Box 4"/>
          <p:cNvSpPr txBox="1">
            <a:spLocks noChangeArrowheads="1"/>
          </p:cNvSpPr>
          <p:nvPr/>
        </p:nvSpPr>
        <p:spPr bwMode="auto">
          <a:xfrm>
            <a:off x="323850" y="1484313"/>
            <a:ext cx="8550275" cy="352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  </a:t>
            </a:r>
          </a:p>
          <a:p>
            <a:pPr algn="l">
              <a:lnSpc>
                <a:spcPct val="80000"/>
              </a:lnSpc>
              <a:buFont typeface="Wingdings" pitchFamily="2" charset="2"/>
              <a:buChar char="Ø"/>
            </a:pPr>
            <a:r>
              <a:rPr lang="en-US" altLang="de-DE" sz="2000" b="1" dirty="0">
                <a:solidFill>
                  <a:srgbClr val="0000CC"/>
                </a:solidFill>
                <a:latin typeface="Calibri" panose="020F0502020204030204" pitchFamily="34" charset="0"/>
              </a:rPr>
              <a:t> </a:t>
            </a:r>
            <a:r>
              <a:rPr lang="en-US" altLang="de-DE" sz="2000" b="1" dirty="0" err="1">
                <a:solidFill>
                  <a:srgbClr val="0000CC"/>
                </a:solidFill>
                <a:latin typeface="Calibri" panose="020F0502020204030204" pitchFamily="34" charset="0"/>
              </a:rPr>
              <a:t>Stripline</a:t>
            </a:r>
            <a:r>
              <a:rPr lang="en-US" altLang="de-DE" sz="2000" b="1" dirty="0">
                <a:solidFill>
                  <a:srgbClr val="0000CC"/>
                </a:solidFill>
                <a:latin typeface="Calibri" panose="020F0502020204030204" pitchFamily="34" charset="0"/>
              </a:rPr>
              <a:t> BPMs for </a:t>
            </a:r>
            <a:r>
              <a:rPr lang="en-US" altLang="de-DE" sz="2000" b="1" dirty="0" err="1">
                <a:solidFill>
                  <a:srgbClr val="0000CC"/>
                </a:solidFill>
                <a:latin typeface="Calibri" panose="020F0502020204030204" pitchFamily="34" charset="0"/>
              </a:rPr>
              <a:t>hight</a:t>
            </a:r>
            <a:r>
              <a:rPr lang="en-US" altLang="de-DE" sz="2000" b="1" dirty="0">
                <a:solidFill>
                  <a:srgbClr val="0000CC"/>
                </a:solidFill>
                <a:latin typeface="Calibri" panose="020F0502020204030204" pitchFamily="34" charset="0"/>
              </a:rPr>
              <a:t> frequencies</a:t>
            </a:r>
          </a:p>
          <a:p>
            <a:pPr algn="l">
              <a:lnSpc>
                <a:spcPct val="80000"/>
              </a:lnSpc>
              <a:buFont typeface="Wingdings" pitchFamily="2" charset="2"/>
              <a:buNone/>
            </a:pPr>
            <a:r>
              <a:rPr lang="en-US" altLang="de-DE" sz="2000" b="1" dirty="0">
                <a:latin typeface="Calibri" panose="020F0502020204030204" pitchFamily="34" charset="0"/>
                <a:sym typeface="Symbol" pitchFamily="18" charset="2"/>
              </a:rPr>
              <a:t>    </a:t>
            </a:r>
            <a:r>
              <a:rPr lang="en-US" altLang="de-DE" sz="2000" b="1" dirty="0">
                <a:latin typeface="Calibri" panose="020F0502020204030204" pitchFamily="34" charset="0"/>
              </a:rPr>
              <a:t>used at colliders with counter-propagating beams </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521611570"/>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287417"/>
            <a:ext cx="5892801"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2228" name="Text Box 3"/>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anose="02020603050405020304" pitchFamily="18" charset="0"/>
              </a:rPr>
              <a:t>Stripline</a:t>
            </a:r>
            <a:r>
              <a:rPr lang="en-US" sz="2100" b="1" dirty="0">
                <a:latin typeface="+mj-lt"/>
                <a:cs typeface="Times New Roman" panose="02020603050405020304" pitchFamily="18" charset="0"/>
              </a:rPr>
              <a:t> BPM: General Idea </a:t>
            </a:r>
          </a:p>
        </p:txBody>
      </p:sp>
      <p:sp>
        <p:nvSpPr>
          <p:cNvPr id="52229" name="Text Box 4"/>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p:txBody>
      </p:sp>
      <p:sp>
        <p:nvSpPr>
          <p:cNvPr id="52230" name="Text Box 5"/>
          <p:cNvSpPr txBox="1">
            <a:spLocks noChangeArrowheads="1"/>
          </p:cNvSpPr>
          <p:nvPr/>
        </p:nvSpPr>
        <p:spPr bwMode="auto">
          <a:xfrm>
            <a:off x="258763" y="854947"/>
            <a:ext cx="8509000" cy="139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dirty="0">
                <a:solidFill>
                  <a:srgbClr val="0000CC"/>
                </a:solidFill>
                <a:latin typeface="Calibri" panose="020F0502020204030204" pitchFamily="34" charset="0"/>
                <a:sym typeface="Symbol" pitchFamily="18" charset="2"/>
              </a:rPr>
              <a:t>For short bunches, the </a:t>
            </a:r>
            <a:r>
              <a:rPr lang="en-US" b="1" i="1" dirty="0">
                <a:solidFill>
                  <a:srgbClr val="0000CC"/>
                </a:solidFill>
                <a:latin typeface="Calibri" panose="020F0502020204030204" pitchFamily="34" charset="0"/>
                <a:sym typeface="Symbol" pitchFamily="18" charset="2"/>
              </a:rPr>
              <a:t>capacitiv</a:t>
            </a:r>
            <a:r>
              <a:rPr lang="en-US" b="1" dirty="0">
                <a:solidFill>
                  <a:srgbClr val="0000CC"/>
                </a:solidFill>
                <a:latin typeface="Calibri" panose="020F0502020204030204" pitchFamily="34" charset="0"/>
                <a:sym typeface="Symbol" pitchFamily="18" charset="2"/>
              </a:rPr>
              <a:t>e</a:t>
            </a:r>
            <a:r>
              <a:rPr lang="en-US" dirty="0">
                <a:solidFill>
                  <a:srgbClr val="0000CC"/>
                </a:solidFill>
                <a:latin typeface="Calibri" panose="020F0502020204030204" pitchFamily="34" charset="0"/>
                <a:sym typeface="Symbol" pitchFamily="18" charset="2"/>
              </a:rPr>
              <a:t> button deforms the signal</a:t>
            </a:r>
          </a:p>
          <a:p>
            <a:pPr algn="l">
              <a:lnSpc>
                <a:spcPct val="70000"/>
              </a:lnSpc>
              <a:buFont typeface="Symbol" pitchFamily="18" charset="2"/>
              <a:buChar char="®"/>
            </a:pPr>
            <a:r>
              <a:rPr lang="en-US" dirty="0">
                <a:latin typeface="Calibri" panose="020F0502020204030204" pitchFamily="34" charset="0"/>
                <a:sym typeface="Symbol" pitchFamily="18" charset="2"/>
              </a:rPr>
              <a:t> Relativistic beam </a:t>
            </a:r>
            <a:r>
              <a:rPr lang="el-GR" b="1" i="1" dirty="0">
                <a:latin typeface="Calibri" panose="020F0502020204030204" pitchFamily="34" charset="0"/>
                <a:cs typeface="Times New Roman" pitchFamily="18" charset="0"/>
                <a:sym typeface="Symbol"/>
              </a:rPr>
              <a:t></a:t>
            </a:r>
            <a:r>
              <a:rPr lang="de-DE" b="1" i="1" dirty="0">
                <a:latin typeface="Calibri" panose="020F0502020204030204" pitchFamily="34" charset="0"/>
                <a:cs typeface="Times New Roman" pitchFamily="18" charset="0"/>
                <a:sym typeface="Symbol"/>
              </a:rPr>
              <a:t> </a:t>
            </a:r>
            <a:r>
              <a:rPr lang="el-GR" b="1" i="1" dirty="0">
                <a:latin typeface="Calibri" panose="020F0502020204030204" pitchFamily="34" charset="0"/>
                <a:cs typeface="Times New Roman" pitchFamily="18" charset="0"/>
                <a:sym typeface="Symbol" pitchFamily="18" charset="2"/>
              </a:rPr>
              <a:t></a:t>
            </a:r>
            <a:r>
              <a:rPr lang="de-DE" b="1" i="1" dirty="0">
                <a:latin typeface="Calibri" panose="020F0502020204030204" pitchFamily="34" charset="0"/>
                <a:cs typeface="Times New Roman" pitchFamily="18" charset="0"/>
                <a:sym typeface="Symbol" pitchFamily="18" charset="2"/>
              </a:rPr>
              <a:t> 1</a:t>
            </a:r>
            <a:r>
              <a:rPr lang="de-DE" i="1" dirty="0">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sym typeface="Symbol" pitchFamily="18" charset="2"/>
              </a:rPr>
              <a:t> field of bunches nearly TEM wave</a:t>
            </a:r>
          </a:p>
          <a:p>
            <a:pPr algn="l">
              <a:lnSpc>
                <a:spcPct val="70000"/>
              </a:lnSpc>
              <a:buFont typeface="Symbol" pitchFamily="18" charset="2"/>
              <a:buChar char="®"/>
            </a:pPr>
            <a:r>
              <a:rPr lang="en-US" dirty="0">
                <a:latin typeface="Calibri" panose="020F0502020204030204" pitchFamily="34" charset="0"/>
                <a:sym typeface="Symbol" pitchFamily="18" charset="2"/>
              </a:rPr>
              <a:t> Bunch’s electro-magnetic field induces a </a:t>
            </a:r>
            <a:r>
              <a:rPr lang="en-US" b="1" dirty="0">
                <a:latin typeface="Calibri" panose="020F0502020204030204" pitchFamily="34" charset="0"/>
                <a:sym typeface="Symbol" pitchFamily="18" charset="2"/>
              </a:rPr>
              <a:t>traveling pulse</a:t>
            </a:r>
            <a:r>
              <a:rPr lang="en-US" dirty="0">
                <a:latin typeface="Calibri" panose="020F0502020204030204" pitchFamily="34" charset="0"/>
                <a:sym typeface="Symbol" pitchFamily="18" charset="2"/>
              </a:rPr>
              <a:t> at the strips</a:t>
            </a:r>
          </a:p>
          <a:p>
            <a:pPr algn="l">
              <a:lnSpc>
                <a:spcPct val="70000"/>
              </a:lnSpc>
              <a:buFont typeface="Symbol" pitchFamily="18" charset="2"/>
              <a:buChar char="®"/>
            </a:pPr>
            <a:r>
              <a:rPr lang="en-US" dirty="0">
                <a:latin typeface="Calibri" panose="020F0502020204030204" pitchFamily="34" charset="0"/>
                <a:sym typeface="Symbol" pitchFamily="18" charset="2"/>
              </a:rPr>
              <a:t> Assumption: Bunch shorter than BPM,</a:t>
            </a:r>
            <a:r>
              <a:rPr lang="en-US" i="1" dirty="0">
                <a:latin typeface="Calibri" panose="020F0502020204030204" pitchFamily="34" charset="0"/>
                <a:sym typeface="Symbol" pitchFamily="18" charset="2"/>
              </a:rPr>
              <a:t> </a:t>
            </a:r>
            <a:r>
              <a:rPr lang="en-US" b="1" i="1" dirty="0" err="1">
                <a:latin typeface="Calibri" panose="020F0502020204030204" pitchFamily="34" charset="0"/>
                <a:sym typeface="Symbol" pitchFamily="18" charset="2"/>
              </a:rPr>
              <a:t>Z</a:t>
            </a:r>
            <a:r>
              <a:rPr lang="en-US" sz="2000" b="1" i="1" baseline="-25000" dirty="0" err="1">
                <a:latin typeface="Calibri" panose="020F0502020204030204" pitchFamily="34" charset="0"/>
                <a:sym typeface="Symbol" pitchFamily="18" charset="2"/>
              </a:rPr>
              <a:t>strip</a:t>
            </a:r>
            <a:r>
              <a:rPr lang="en-US" sz="2000" b="1" baseline="-25000" dirty="0">
                <a:latin typeface="Calibri" panose="020F0502020204030204" pitchFamily="34" charset="0"/>
                <a:sym typeface="Symbol" pitchFamily="18" charset="2"/>
              </a:rPr>
              <a:t> </a:t>
            </a:r>
            <a:r>
              <a:rPr lang="en-US" b="1" dirty="0">
                <a:latin typeface="Calibri" panose="020F0502020204030204" pitchFamily="34" charset="0"/>
                <a:sym typeface="Symbol" pitchFamily="18" charset="2"/>
              </a:rPr>
              <a:t>= </a:t>
            </a:r>
            <a:r>
              <a:rPr lang="en-US" b="1" i="1" dirty="0">
                <a:latin typeface="Calibri" panose="020F0502020204030204" pitchFamily="34" charset="0"/>
                <a:sym typeface="Symbol" pitchFamily="18" charset="2"/>
              </a:rPr>
              <a:t>R</a:t>
            </a:r>
            <a:r>
              <a:rPr lang="en-US" sz="2000" b="1" i="1" baseline="-25000" dirty="0">
                <a:latin typeface="Calibri" panose="020F0502020204030204" pitchFamily="34" charset="0"/>
                <a:sym typeface="Symbol" pitchFamily="18" charset="2"/>
              </a:rPr>
              <a:t>1</a:t>
            </a:r>
            <a:r>
              <a:rPr lang="en-US" sz="2000" i="1" baseline="-25000" dirty="0">
                <a:latin typeface="Calibri" panose="020F0502020204030204" pitchFamily="34" charset="0"/>
                <a:sym typeface="Symbol" pitchFamily="18" charset="2"/>
              </a:rPr>
              <a:t> </a:t>
            </a:r>
            <a:r>
              <a:rPr lang="en-US" i="1" dirty="0">
                <a:latin typeface="Calibri" panose="020F0502020204030204" pitchFamily="34" charset="0"/>
                <a:sym typeface="Symbol" pitchFamily="18" charset="2"/>
              </a:rPr>
              <a:t>=</a:t>
            </a:r>
            <a:r>
              <a:rPr lang="en-US" b="1" i="1" dirty="0">
                <a:latin typeface="Calibri" panose="020F0502020204030204" pitchFamily="34" charset="0"/>
                <a:sym typeface="Symbol" pitchFamily="18" charset="2"/>
              </a:rPr>
              <a:t> R</a:t>
            </a:r>
            <a:r>
              <a:rPr lang="en-US" sz="2000" b="1" i="1" baseline="-25000" dirty="0">
                <a:latin typeface="Calibri" panose="020F0502020204030204" pitchFamily="34" charset="0"/>
                <a:sym typeface="Symbol" pitchFamily="18" charset="2"/>
              </a:rPr>
              <a:t>2</a:t>
            </a:r>
            <a:r>
              <a:rPr lang="en-US" i="1"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50  and </a:t>
            </a:r>
            <a:r>
              <a:rPr lang="en-US" b="1" i="1" dirty="0" err="1">
                <a:latin typeface="Calibri" panose="020F0502020204030204" pitchFamily="34" charset="0"/>
              </a:rPr>
              <a:t>v</a:t>
            </a:r>
            <a:r>
              <a:rPr lang="en-US" sz="2400" b="1" i="1" baseline="-25000" dirty="0" err="1">
                <a:latin typeface="Calibri" panose="020F0502020204030204" pitchFamily="34" charset="0"/>
              </a:rPr>
              <a:t>beam</a:t>
            </a:r>
            <a:r>
              <a:rPr lang="en-US" sz="2400" b="1" i="1" baseline="-25000" dirty="0">
                <a:latin typeface="Calibri" panose="020F0502020204030204" pitchFamily="34" charset="0"/>
              </a:rPr>
              <a:t> </a:t>
            </a:r>
            <a:r>
              <a:rPr lang="en-US" b="1" i="1" dirty="0">
                <a:latin typeface="Calibri" panose="020F0502020204030204" pitchFamily="34" charset="0"/>
              </a:rPr>
              <a:t>= </a:t>
            </a:r>
            <a:r>
              <a:rPr lang="en-US" b="1" i="1" dirty="0" err="1">
                <a:latin typeface="Calibri" panose="020F0502020204030204" pitchFamily="34" charset="0"/>
              </a:rPr>
              <a:t>c</a:t>
            </a:r>
            <a:r>
              <a:rPr lang="en-US" sz="2400" b="1" i="1" baseline="-25000" dirty="0" err="1">
                <a:latin typeface="Calibri" panose="020F0502020204030204" pitchFamily="34" charset="0"/>
              </a:rPr>
              <a:t>strip</a:t>
            </a:r>
            <a:endParaRPr lang="en-US" b="1" dirty="0">
              <a:latin typeface="Calibri" panose="020F0502020204030204" pitchFamily="34" charset="0"/>
              <a:sym typeface="Symbol" pitchFamily="18" charset="2"/>
            </a:endParaRPr>
          </a:p>
        </p:txBody>
      </p:sp>
      <p:pic>
        <p:nvPicPr>
          <p:cNvPr id="52231"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56453" y="2708275"/>
            <a:ext cx="2998788"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Text Box 7"/>
          <p:cNvSpPr txBox="1">
            <a:spLocks noChangeArrowheads="1"/>
          </p:cNvSpPr>
          <p:nvPr/>
        </p:nvSpPr>
        <p:spPr bwMode="auto">
          <a:xfrm>
            <a:off x="5933033" y="2270670"/>
            <a:ext cx="30241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dirty="0">
                <a:latin typeface="Calibri" panose="020F0502020204030204" pitchFamily="34" charset="0"/>
              </a:rPr>
              <a:t>LHC </a:t>
            </a:r>
            <a:r>
              <a:rPr lang="en-US" dirty="0" err="1">
                <a:latin typeface="Calibri" panose="020F0502020204030204" pitchFamily="34" charset="0"/>
              </a:rPr>
              <a:t>stripline</a:t>
            </a:r>
            <a:r>
              <a:rPr lang="en-US" dirty="0">
                <a:latin typeface="Calibri" panose="020F0502020204030204" pitchFamily="34" charset="0"/>
              </a:rPr>
              <a:t> BPM, </a:t>
            </a:r>
            <a:r>
              <a:rPr lang="en-US" b="1" i="1" dirty="0">
                <a:latin typeface="Calibri" panose="020F0502020204030204" pitchFamily="34" charset="0"/>
              </a:rPr>
              <a:t>l</a:t>
            </a:r>
            <a:r>
              <a:rPr lang="en-US" i="1" dirty="0">
                <a:latin typeface="Calibri" panose="020F0502020204030204" pitchFamily="34" charset="0"/>
              </a:rPr>
              <a:t> </a:t>
            </a:r>
            <a:r>
              <a:rPr lang="en-US" dirty="0">
                <a:latin typeface="Calibri" panose="020F0502020204030204" pitchFamily="34" charset="0"/>
              </a:rPr>
              <a:t>= 12 cm</a:t>
            </a:r>
          </a:p>
        </p:txBody>
      </p:sp>
      <p:sp>
        <p:nvSpPr>
          <p:cNvPr id="52233" name="Text Box 8"/>
          <p:cNvSpPr txBox="1">
            <a:spLocks noChangeArrowheads="1"/>
          </p:cNvSpPr>
          <p:nvPr/>
        </p:nvSpPr>
        <p:spPr bwMode="auto">
          <a:xfrm>
            <a:off x="6588125" y="5949950"/>
            <a:ext cx="2376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1600">
                <a:latin typeface="Calibri" panose="020F0502020204030204" pitchFamily="34" charset="0"/>
              </a:rPr>
              <a:t>From C. Boccard, CERN</a:t>
            </a:r>
          </a:p>
        </p:txBody>
      </p:sp>
    </p:spTree>
    <p:extLst>
      <p:ext uri="{BB962C8B-B14F-4D97-AF65-F5344CB8AC3E}">
        <p14:creationId xmlns:p14="http://schemas.microsoft.com/office/powerpoint/2010/main" val="1273022002"/>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General Idea </a:t>
            </a:r>
          </a:p>
        </p:txBody>
      </p:sp>
      <p:sp>
        <p:nvSpPr>
          <p:cNvPr id="21509"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p:txBody>
      </p:sp>
      <p:sp>
        <p:nvSpPr>
          <p:cNvPr id="21510" name="Text Box 4"/>
          <p:cNvSpPr txBox="1">
            <a:spLocks noChangeArrowheads="1"/>
          </p:cNvSpPr>
          <p:nvPr/>
        </p:nvSpPr>
        <p:spPr bwMode="auto">
          <a:xfrm>
            <a:off x="179388" y="823415"/>
            <a:ext cx="858837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dirty="0">
                <a:solidFill>
                  <a:srgbClr val="0000CC"/>
                </a:solidFill>
                <a:latin typeface="Calibri" panose="020F0502020204030204" pitchFamily="34" charset="0"/>
                <a:cs typeface="Times New Roman" pitchFamily="18" charset="0"/>
                <a:sym typeface="Symbol" pitchFamily="18" charset="2"/>
              </a:rPr>
              <a:t>For relativistic beam with </a:t>
            </a:r>
            <a:r>
              <a:rPr lang="el-GR" b="1" i="1" dirty="0">
                <a:solidFill>
                  <a:srgbClr val="0000CC"/>
                </a:solidFill>
                <a:latin typeface="Calibri" panose="020F0502020204030204" pitchFamily="34" charset="0"/>
                <a:cs typeface="Times New Roman" pitchFamily="18" charset="0"/>
                <a:sym typeface="Symbol"/>
              </a:rPr>
              <a:t></a:t>
            </a:r>
            <a:r>
              <a:rPr lang="de-DE" b="1" i="1" dirty="0">
                <a:solidFill>
                  <a:srgbClr val="0000CC"/>
                </a:solidFill>
                <a:latin typeface="Calibri" panose="020F0502020204030204" pitchFamily="34" charset="0"/>
                <a:cs typeface="Times New Roman" pitchFamily="18" charset="0"/>
                <a:sym typeface="Symbol" pitchFamily="18" charset="2"/>
              </a:rPr>
              <a:t>  </a:t>
            </a:r>
            <a:r>
              <a:rPr lang="el-GR" b="1" i="1" dirty="0">
                <a:solidFill>
                  <a:srgbClr val="0000CC"/>
                </a:solidFill>
                <a:latin typeface="Calibri" panose="020F0502020204030204" pitchFamily="34" charset="0"/>
                <a:cs typeface="Times New Roman" pitchFamily="18" charset="0"/>
                <a:sym typeface="Symbol" pitchFamily="18" charset="2"/>
              </a:rPr>
              <a:t></a:t>
            </a:r>
            <a:r>
              <a:rPr lang="de-DE" b="1" i="1" dirty="0">
                <a:solidFill>
                  <a:srgbClr val="0000CC"/>
                </a:solidFill>
                <a:latin typeface="Calibri" panose="020F0502020204030204" pitchFamily="34" charset="0"/>
                <a:cs typeface="Times New Roman" pitchFamily="18" charset="0"/>
                <a:sym typeface="Symbol" pitchFamily="18" charset="2"/>
              </a:rPr>
              <a:t>  </a:t>
            </a:r>
            <a:r>
              <a:rPr lang="en-US" b="1" i="1" dirty="0">
                <a:solidFill>
                  <a:srgbClr val="0000CC"/>
                </a:solidFill>
                <a:latin typeface="Calibri" panose="020F0502020204030204" pitchFamily="34" charset="0"/>
                <a:cs typeface="Times New Roman" pitchFamily="18" charset="0"/>
                <a:sym typeface="Symbol" pitchFamily="18" charset="2"/>
              </a:rPr>
              <a:t>1</a:t>
            </a:r>
            <a:r>
              <a:rPr lang="en-US" dirty="0">
                <a:solidFill>
                  <a:srgbClr val="0000CC"/>
                </a:solidFill>
                <a:latin typeface="Calibri" panose="020F0502020204030204" pitchFamily="34" charset="0"/>
                <a:cs typeface="Times New Roman" pitchFamily="18" charset="0"/>
                <a:sym typeface="Symbol" pitchFamily="18" charset="2"/>
              </a:rPr>
              <a:t> and short bunches:</a:t>
            </a:r>
          </a:p>
          <a:p>
            <a:pPr algn="l">
              <a:lnSpc>
                <a:spcPct val="70000"/>
              </a:lnSpc>
              <a:buFont typeface="Symbol" pitchFamily="18" charset="2"/>
              <a:buChar char="®"/>
            </a:pPr>
            <a:r>
              <a:rPr lang="en-US" dirty="0">
                <a:latin typeface="Calibri" panose="020F0502020204030204" pitchFamily="34" charset="0"/>
                <a:cs typeface="Times New Roman" pitchFamily="18" charset="0"/>
                <a:sym typeface="Symbol" pitchFamily="18" charset="2"/>
              </a:rPr>
              <a:t> Bunch’s</a:t>
            </a:r>
            <a:r>
              <a:rPr lang="en-US" dirty="0">
                <a:solidFill>
                  <a:schemeClr val="accent2"/>
                </a:solidFill>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cs typeface="Times New Roman" pitchFamily="18" charset="0"/>
                <a:sym typeface="Symbol" pitchFamily="18" charset="2"/>
              </a:rPr>
              <a:t>electro-magnetic field induces a </a:t>
            </a:r>
            <a:r>
              <a:rPr lang="en-US" b="1" dirty="0">
                <a:latin typeface="Calibri" panose="020F0502020204030204" pitchFamily="34" charset="0"/>
                <a:cs typeface="Times New Roman" pitchFamily="18" charset="0"/>
                <a:sym typeface="Symbol" pitchFamily="18" charset="2"/>
              </a:rPr>
              <a:t>traveling pulse</a:t>
            </a:r>
            <a:r>
              <a:rPr lang="en-US" dirty="0">
                <a:latin typeface="Calibri" panose="020F0502020204030204" pitchFamily="34" charset="0"/>
                <a:cs typeface="Times New Roman" pitchFamily="18" charset="0"/>
                <a:sym typeface="Symbol" pitchFamily="18" charset="2"/>
              </a:rPr>
              <a:t> at the strip</a:t>
            </a:r>
          </a:p>
          <a:p>
            <a:pPr algn="l">
              <a:lnSpc>
                <a:spcPct val="70000"/>
              </a:lnSpc>
              <a:buFont typeface="Symbol" pitchFamily="18" charset="2"/>
              <a:buChar char="®"/>
            </a:pPr>
            <a:r>
              <a:rPr lang="en-US" dirty="0">
                <a:latin typeface="Calibri" panose="020F0502020204030204" pitchFamily="34" charset="0"/>
                <a:cs typeface="Times New Roman" pitchFamily="18" charset="0"/>
                <a:sym typeface="Symbol" pitchFamily="18" charset="2"/>
              </a:rPr>
              <a:t> </a:t>
            </a:r>
            <a:r>
              <a:rPr lang="en-US" b="1" i="1" dirty="0">
                <a:latin typeface="Calibri" panose="020F0502020204030204" pitchFamily="34" charset="0"/>
                <a:cs typeface="Times New Roman" pitchFamily="18" charset="0"/>
                <a:sym typeface="Symbol" pitchFamily="18" charset="2"/>
              </a:rPr>
              <a:t>Assumption:</a:t>
            </a:r>
            <a:r>
              <a:rPr lang="en-US" dirty="0">
                <a:latin typeface="Calibri" panose="020F0502020204030204" pitchFamily="34" charset="0"/>
                <a:cs typeface="Times New Roman" pitchFamily="18" charset="0"/>
                <a:sym typeface="Symbol" pitchFamily="18" charset="2"/>
              </a:rPr>
              <a:t> </a:t>
            </a:r>
            <a:r>
              <a:rPr lang="en-US" i="1" dirty="0" err="1">
                <a:latin typeface="Calibri" panose="020F0502020204030204" pitchFamily="34" charset="0"/>
                <a:cs typeface="Times New Roman" pitchFamily="18" charset="0"/>
                <a:sym typeface="Symbol" pitchFamily="18" charset="2"/>
              </a:rPr>
              <a:t>l</a:t>
            </a:r>
            <a:r>
              <a:rPr lang="en-US" sz="2400" i="1" baseline="-25000" dirty="0" err="1">
                <a:latin typeface="Calibri" panose="020F0502020204030204" pitchFamily="34" charset="0"/>
                <a:cs typeface="Times New Roman" pitchFamily="18" charset="0"/>
                <a:sym typeface="Symbol" pitchFamily="18" charset="2"/>
              </a:rPr>
              <a:t>bunch</a:t>
            </a:r>
            <a:r>
              <a:rPr lang="en-US" i="1" dirty="0">
                <a:latin typeface="Calibri" panose="020F0502020204030204" pitchFamily="34" charset="0"/>
                <a:cs typeface="Times New Roman" pitchFamily="18" charset="0"/>
                <a:sym typeface="Symbol" pitchFamily="18" charset="2"/>
              </a:rPr>
              <a:t>&lt;&lt;</a:t>
            </a:r>
            <a:r>
              <a:rPr lang="en-US" dirty="0">
                <a:latin typeface="Calibri" panose="020F0502020204030204" pitchFamily="34" charset="0"/>
                <a:cs typeface="Times New Roman" pitchFamily="18" charset="0"/>
                <a:sym typeface="Symbol" pitchFamily="18" charset="2"/>
              </a:rPr>
              <a:t> </a:t>
            </a:r>
            <a:r>
              <a:rPr lang="en-US" i="1" dirty="0">
                <a:latin typeface="Calibri" panose="020F0502020204030204" pitchFamily="34" charset="0"/>
                <a:cs typeface="Times New Roman" pitchFamily="18" charset="0"/>
                <a:sym typeface="Symbol" pitchFamily="18" charset="2"/>
              </a:rPr>
              <a:t>l,</a:t>
            </a:r>
            <a:r>
              <a:rPr lang="en-US" dirty="0">
                <a:latin typeface="Calibri" panose="020F0502020204030204" pitchFamily="34" charset="0"/>
                <a:cs typeface="Times New Roman" pitchFamily="18" charset="0"/>
                <a:sym typeface="Symbol" pitchFamily="18" charset="2"/>
              </a:rPr>
              <a:t>   </a:t>
            </a:r>
            <a:r>
              <a:rPr lang="en-US" i="1" dirty="0" err="1">
                <a:latin typeface="Calibri" panose="020F0502020204030204" pitchFamily="34" charset="0"/>
                <a:cs typeface="Times New Roman" pitchFamily="18" charset="0"/>
                <a:sym typeface="Symbol" pitchFamily="18" charset="2"/>
              </a:rPr>
              <a:t>Z</a:t>
            </a:r>
            <a:r>
              <a:rPr lang="en-US" sz="2000" i="1" baseline="-25000" dirty="0" err="1">
                <a:latin typeface="Calibri" panose="020F0502020204030204" pitchFamily="34" charset="0"/>
                <a:cs typeface="Times New Roman" pitchFamily="18" charset="0"/>
                <a:sym typeface="Symbol" pitchFamily="18" charset="2"/>
              </a:rPr>
              <a:t>strip</a:t>
            </a:r>
            <a:r>
              <a:rPr lang="en-US" i="1" dirty="0">
                <a:latin typeface="Calibri" panose="020F0502020204030204" pitchFamily="34" charset="0"/>
                <a:cs typeface="Times New Roman" pitchFamily="18" charset="0"/>
                <a:sym typeface="Symbol" pitchFamily="18" charset="2"/>
              </a:rPr>
              <a:t>=R</a:t>
            </a:r>
            <a:r>
              <a:rPr lang="en-US" sz="2000" i="1" baseline="-25000" dirty="0">
                <a:latin typeface="Calibri" panose="020F0502020204030204" pitchFamily="34" charset="0"/>
                <a:cs typeface="Times New Roman" pitchFamily="18" charset="0"/>
                <a:sym typeface="Symbol" pitchFamily="18" charset="2"/>
              </a:rPr>
              <a:t>1</a:t>
            </a:r>
            <a:r>
              <a:rPr lang="en-US" i="1" dirty="0">
                <a:latin typeface="Calibri" panose="020F0502020204030204" pitchFamily="34" charset="0"/>
                <a:cs typeface="Times New Roman" pitchFamily="18" charset="0"/>
                <a:sym typeface="Symbol" pitchFamily="18" charset="2"/>
              </a:rPr>
              <a:t>=R</a:t>
            </a:r>
            <a:r>
              <a:rPr lang="en-US" sz="2000" i="1" baseline="-25000" dirty="0">
                <a:latin typeface="Calibri" panose="020F0502020204030204" pitchFamily="34" charset="0"/>
                <a:cs typeface="Times New Roman" pitchFamily="18" charset="0"/>
                <a:sym typeface="Symbol" pitchFamily="18" charset="2"/>
              </a:rPr>
              <a:t>2</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50  and </a:t>
            </a:r>
            <a:r>
              <a:rPr lang="en-US" i="1" dirty="0" err="1">
                <a:latin typeface="Calibri" panose="020F0502020204030204" pitchFamily="34" charset="0"/>
                <a:cs typeface="Times New Roman" pitchFamily="18" charset="0"/>
              </a:rPr>
              <a:t>v</a:t>
            </a:r>
            <a:r>
              <a:rPr lang="en-US" sz="2400" i="1" baseline="-25000" dirty="0" err="1">
                <a:latin typeface="Calibri" panose="020F0502020204030204" pitchFamily="34" charset="0"/>
                <a:cs typeface="Times New Roman" pitchFamily="18" charset="0"/>
              </a:rPr>
              <a:t>beam</a:t>
            </a:r>
            <a:r>
              <a:rPr lang="en-US" i="1" dirty="0">
                <a:latin typeface="Calibri" panose="020F0502020204030204" pitchFamily="34" charset="0"/>
                <a:cs typeface="Times New Roman" pitchFamily="18" charset="0"/>
              </a:rPr>
              <a:t>=</a:t>
            </a:r>
            <a:r>
              <a:rPr lang="en-US" i="1" dirty="0" err="1">
                <a:latin typeface="Calibri" panose="020F0502020204030204" pitchFamily="34" charset="0"/>
                <a:cs typeface="Times New Roman" pitchFamily="18" charset="0"/>
              </a:rPr>
              <a:t>c</a:t>
            </a:r>
            <a:r>
              <a:rPr lang="en-US" sz="2400" i="1" baseline="-25000" dirty="0" err="1">
                <a:latin typeface="Calibri" panose="020F0502020204030204" pitchFamily="34" charset="0"/>
                <a:cs typeface="Times New Roman" pitchFamily="18" charset="0"/>
              </a:rPr>
              <a:t>strip</a:t>
            </a:r>
            <a:r>
              <a:rPr lang="en-US" dirty="0">
                <a:latin typeface="Calibri" panose="020F0502020204030204" pitchFamily="34" charset="0"/>
                <a:cs typeface="Times New Roman" pitchFamily="18" charset="0"/>
                <a:sym typeface="Symbol" pitchFamily="18" charset="2"/>
              </a:rPr>
              <a:t> </a:t>
            </a:r>
          </a:p>
          <a:p>
            <a:pPr algn="l">
              <a:lnSpc>
                <a:spcPct val="70000"/>
              </a:lnSpc>
              <a:buFont typeface="Symbol" pitchFamily="18" charset="2"/>
              <a:buNone/>
            </a:pPr>
            <a:r>
              <a:rPr lang="en-US" b="1" dirty="0">
                <a:solidFill>
                  <a:srgbClr val="0000CC"/>
                </a:solidFill>
                <a:latin typeface="Calibri" panose="020F0502020204030204" pitchFamily="34" charset="0"/>
                <a:cs typeface="Times New Roman" pitchFamily="18" charset="0"/>
                <a:sym typeface="Symbol" pitchFamily="18" charset="2"/>
              </a:rPr>
              <a:t>Signal treatment at </a:t>
            </a:r>
            <a:r>
              <a:rPr lang="en-US" b="1" dirty="0">
                <a:solidFill>
                  <a:srgbClr val="008000"/>
                </a:solidFill>
                <a:latin typeface="Calibri" panose="020F0502020204030204" pitchFamily="34" charset="0"/>
                <a:cs typeface="Times New Roman" pitchFamily="18" charset="0"/>
                <a:sym typeface="Symbol" pitchFamily="18" charset="2"/>
              </a:rPr>
              <a:t>upstream port 1:</a:t>
            </a:r>
          </a:p>
        </p:txBody>
      </p:sp>
      <p:graphicFrame>
        <p:nvGraphicFramePr>
          <p:cNvPr id="384005" name="Object 5"/>
          <p:cNvGraphicFramePr>
            <a:graphicFrameLocks noChangeAspect="1"/>
          </p:cNvGraphicFramePr>
          <p:nvPr>
            <p:extLst>
              <p:ext uri="{D42A27DB-BD31-4B8C-83A1-F6EECF244321}">
                <p14:modId xmlns:p14="http://schemas.microsoft.com/office/powerpoint/2010/main" val="1560872303"/>
              </p:ext>
            </p:extLst>
          </p:nvPr>
        </p:nvGraphicFramePr>
        <p:xfrm>
          <a:off x="250825" y="4318327"/>
          <a:ext cx="5310188" cy="715963"/>
        </p:xfrm>
        <a:graphic>
          <a:graphicData uri="http://schemas.openxmlformats.org/presentationml/2006/ole">
            <mc:AlternateContent xmlns:mc="http://schemas.openxmlformats.org/markup-compatibility/2006">
              <mc:Choice xmlns:v="urn:schemas-microsoft-com:vml" Requires="v">
                <p:oleObj spid="_x0000_s32964" name="Equation" r:id="rId4" imgW="2921000" imgH="393700" progId="Equation.3">
                  <p:embed/>
                </p:oleObj>
              </mc:Choice>
              <mc:Fallback>
                <p:oleObj name="Equation" r:id="rId4" imgW="29210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4318327"/>
                        <a:ext cx="5310188" cy="71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4006" name="Text Box 6"/>
          <p:cNvSpPr txBox="1">
            <a:spLocks noChangeArrowheads="1"/>
          </p:cNvSpPr>
          <p:nvPr/>
        </p:nvSpPr>
        <p:spPr bwMode="auto">
          <a:xfrm>
            <a:off x="250825" y="5597961"/>
            <a:ext cx="889317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sz="2000" b="1" dirty="0">
                <a:solidFill>
                  <a:srgbClr val="0000CC"/>
                </a:solidFill>
                <a:latin typeface="Calibri" panose="020F0502020204030204" pitchFamily="34" charset="0"/>
                <a:cs typeface="Times New Roman" pitchFamily="18" charset="0"/>
              </a:rPr>
              <a:t>Signal at downstream </a:t>
            </a:r>
            <a:r>
              <a:rPr lang="en-US" sz="2000" b="1" dirty="0">
                <a:solidFill>
                  <a:srgbClr val="006600"/>
                </a:solidFill>
                <a:latin typeface="Calibri" panose="020F0502020204030204" pitchFamily="34" charset="0"/>
                <a:cs typeface="Times New Roman" pitchFamily="18" charset="0"/>
              </a:rPr>
              <a:t>port 2</a:t>
            </a:r>
            <a:r>
              <a:rPr lang="en-US" sz="2000" b="1" dirty="0">
                <a:solidFill>
                  <a:srgbClr val="008000"/>
                </a:solidFill>
                <a:latin typeface="Calibri" panose="020F0502020204030204" pitchFamily="34" charset="0"/>
                <a:cs typeface="Times New Roman" pitchFamily="18" charset="0"/>
              </a:rPr>
              <a:t>:</a:t>
            </a:r>
            <a:r>
              <a:rPr lang="en-US" sz="1600" dirty="0">
                <a:solidFill>
                  <a:srgbClr val="008000"/>
                </a:solidFill>
                <a:latin typeface="Calibri" panose="020F0502020204030204" pitchFamily="34" charset="0"/>
                <a:cs typeface="Times New Roman" pitchFamily="18" charset="0"/>
              </a:rPr>
              <a:t> </a:t>
            </a:r>
            <a:r>
              <a:rPr lang="en-US" sz="1700" dirty="0">
                <a:latin typeface="Calibri" panose="020F0502020204030204" pitchFamily="34" charset="0"/>
                <a:cs typeface="Times New Roman" pitchFamily="18" charset="0"/>
              </a:rPr>
              <a:t>Beam induced charges cancel with traveling charge from port 1  </a:t>
            </a:r>
          </a:p>
          <a:p>
            <a:pPr algn="l" eaLnBrk="1" hangingPunct="1">
              <a:spcBef>
                <a:spcPct val="20000"/>
              </a:spcBef>
              <a:buFont typeface="Wingdings" pitchFamily="2" charset="2"/>
              <a:buNone/>
            </a:pPr>
            <a:r>
              <a:rPr lang="en-US" dirty="0">
                <a:latin typeface="Calibri" panose="020F0502020204030204" pitchFamily="34" charset="0"/>
                <a:cs typeface="Times New Roman" pitchFamily="18" charset="0"/>
                <a:sym typeface="Symbol" pitchFamily="18" charset="2"/>
              </a:rPr>
              <a:t> Signal depends on </a:t>
            </a:r>
            <a:r>
              <a:rPr lang="en-US" dirty="0">
                <a:latin typeface="Calibri" panose="020F0502020204030204" pitchFamily="34" charset="0"/>
                <a:cs typeface="Times New Roman" pitchFamily="18" charset="0"/>
              </a:rPr>
              <a:t>direction </a:t>
            </a:r>
            <a:r>
              <a:rPr lang="en-US" dirty="0">
                <a:latin typeface="Calibri" panose="020F0502020204030204" pitchFamily="34" charset="0"/>
                <a:cs typeface="Times New Roman" pitchFamily="18" charset="0"/>
                <a:sym typeface="Symbol" pitchFamily="18" charset="2"/>
              </a:rPr>
              <a:t> </a:t>
            </a:r>
            <a:r>
              <a:rPr lang="en-US" b="1" dirty="0">
                <a:solidFill>
                  <a:srgbClr val="008000"/>
                </a:solidFill>
                <a:latin typeface="Calibri" panose="020F0502020204030204" pitchFamily="34" charset="0"/>
                <a:cs typeface="Times New Roman" pitchFamily="18" charset="0"/>
              </a:rPr>
              <a:t>can distinguish between counter-propagation  beams </a:t>
            </a:r>
          </a:p>
        </p:txBody>
      </p:sp>
      <p:pic>
        <p:nvPicPr>
          <p:cNvPr id="21512" name="Picture 7" descr="stripline-schema-pulse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276475"/>
            <a:ext cx="4319587"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8" name="Picture 8" descr="stripline-schema-pulse_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7538" y="2276475"/>
            <a:ext cx="4319587"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9" name="Picture 9" descr="stripline-schema-pulse_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9125" y="2276475"/>
            <a:ext cx="431958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10" name="Picture 10" descr="stripline-schema-pulse_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7538" y="2273300"/>
            <a:ext cx="4319587"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6" name="Text Box 11"/>
          <p:cNvSpPr txBox="1">
            <a:spLocks noChangeArrowheads="1"/>
          </p:cNvSpPr>
          <p:nvPr/>
        </p:nvSpPr>
        <p:spPr bwMode="auto">
          <a:xfrm>
            <a:off x="179388" y="2103049"/>
            <a:ext cx="3887787"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t=0</a:t>
            </a:r>
            <a:r>
              <a:rPr lang="en-US" b="1" i="1" dirty="0">
                <a:solidFill>
                  <a:schemeClr val="accent2"/>
                </a:solidFill>
                <a:latin typeface="Calibri" panose="020F0502020204030204" pitchFamily="34" charset="0"/>
                <a:cs typeface="Times New Roman" pitchFamily="18" charset="0"/>
              </a:rPr>
              <a:t>:</a:t>
            </a: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Beam induced charges at </a:t>
            </a:r>
            <a:r>
              <a:rPr lang="en-US" b="1" dirty="0">
                <a:solidFill>
                  <a:srgbClr val="008000"/>
                </a:solidFill>
                <a:latin typeface="Calibri" panose="020F0502020204030204" pitchFamily="34" charset="0"/>
                <a:cs typeface="Times New Roman" pitchFamily="18" charset="0"/>
              </a:rPr>
              <a:t>port 1</a:t>
            </a:r>
            <a:r>
              <a:rPr lang="en-US" dirty="0">
                <a:solidFill>
                  <a:schemeClr val="tx2"/>
                </a:solidFill>
                <a:latin typeface="Calibri" panose="020F0502020204030204" pitchFamily="34" charset="0"/>
                <a:cs typeface="Times New Roman" pitchFamily="18" charset="0"/>
              </a:rPr>
              <a:t>:</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 h</a:t>
            </a:r>
            <a:r>
              <a:rPr lang="en-US" dirty="0">
                <a:latin typeface="Calibri" panose="020F0502020204030204" pitchFamily="34" charset="0"/>
                <a:cs typeface="Times New Roman" pitchFamily="18" charset="0"/>
              </a:rPr>
              <a:t>alf to</a:t>
            </a:r>
            <a:r>
              <a:rPr lang="en-US" dirty="0">
                <a:solidFill>
                  <a:schemeClr val="tx2"/>
                </a:solidFill>
                <a:latin typeface="Calibri" panose="020F0502020204030204" pitchFamily="34" charset="0"/>
                <a:cs typeface="Times New Roman" pitchFamily="18" charset="0"/>
              </a:rPr>
              <a:t> </a:t>
            </a:r>
            <a:r>
              <a:rPr lang="en-US" b="1" i="1" dirty="0">
                <a:solidFill>
                  <a:srgbClr val="0000CC"/>
                </a:solidFill>
                <a:latin typeface="Calibri" panose="020F0502020204030204" pitchFamily="34" charset="0"/>
                <a:cs typeface="Times New Roman" pitchFamily="18" charset="0"/>
              </a:rPr>
              <a:t>R</a:t>
            </a:r>
            <a:r>
              <a:rPr lang="en-US" sz="2400" b="1" i="1" baseline="-25000" dirty="0">
                <a:solidFill>
                  <a:srgbClr val="0000CC"/>
                </a:solidFill>
                <a:latin typeface="Calibri" panose="020F0502020204030204" pitchFamily="34" charset="0"/>
                <a:cs typeface="Times New Roman" pitchFamily="18" charset="0"/>
              </a:rPr>
              <a:t>1</a:t>
            </a: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half toward </a:t>
            </a:r>
            <a:r>
              <a:rPr lang="en-US" b="1" dirty="0">
                <a:solidFill>
                  <a:srgbClr val="008000"/>
                </a:solidFill>
                <a:latin typeface="Calibri" panose="020F0502020204030204" pitchFamily="34" charset="0"/>
                <a:cs typeface="Times New Roman" pitchFamily="18" charset="0"/>
              </a:rPr>
              <a:t>port 2</a:t>
            </a:r>
            <a:endParaRPr lang="en-US" dirty="0">
              <a:latin typeface="Calibri" panose="020F0502020204030204" pitchFamily="34" charset="0"/>
              <a:cs typeface="Times New Roman" pitchFamily="18" charset="0"/>
            </a:endParaRPr>
          </a:p>
        </p:txBody>
      </p:sp>
      <p:sp>
        <p:nvSpPr>
          <p:cNvPr id="21517" name="Text Box 12"/>
          <p:cNvSpPr txBox="1">
            <a:spLocks noChangeArrowheads="1"/>
          </p:cNvSpPr>
          <p:nvPr/>
        </p:nvSpPr>
        <p:spPr bwMode="auto">
          <a:xfrm>
            <a:off x="0" y="3213100"/>
            <a:ext cx="40671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atin typeface="Calibri" panose="020F0502020204030204" pitchFamily="34" charset="0"/>
              <a:cs typeface="Times New Roman" pitchFamily="18" charset="0"/>
            </a:endParaRPr>
          </a:p>
        </p:txBody>
      </p:sp>
      <p:sp>
        <p:nvSpPr>
          <p:cNvPr id="384013" name="Text Box 13"/>
          <p:cNvSpPr txBox="1">
            <a:spLocks noChangeArrowheads="1"/>
          </p:cNvSpPr>
          <p:nvPr/>
        </p:nvSpPr>
        <p:spPr bwMode="auto">
          <a:xfrm>
            <a:off x="137895" y="2734983"/>
            <a:ext cx="4033837" cy="112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t=l/c: </a:t>
            </a:r>
            <a:r>
              <a:rPr lang="en-US" dirty="0">
                <a:latin typeface="Calibri" panose="020F0502020204030204" pitchFamily="34" charset="0"/>
                <a:cs typeface="Times New Roman" pitchFamily="18" charset="0"/>
              </a:rPr>
              <a:t>Beam induced charges at </a:t>
            </a:r>
            <a:r>
              <a:rPr lang="en-US" b="1" dirty="0">
                <a:solidFill>
                  <a:srgbClr val="008000"/>
                </a:solidFill>
                <a:latin typeface="Calibri" panose="020F0502020204030204" pitchFamily="34" charset="0"/>
                <a:cs typeface="Times New Roman" pitchFamily="18" charset="0"/>
              </a:rPr>
              <a:t>port 2</a:t>
            </a:r>
            <a:r>
              <a:rPr lang="en-US" dirty="0">
                <a:solidFill>
                  <a:schemeClr val="tx2"/>
                </a:solidFill>
                <a:latin typeface="Calibri" panose="020F0502020204030204" pitchFamily="34" charset="0"/>
                <a:cs typeface="Times New Roman" pitchFamily="18" charset="0"/>
              </a:rPr>
              <a:t>:    </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solidFill>
                  <a:schemeClr val="tx2"/>
                </a:solidFill>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cs typeface="Times New Roman" pitchFamily="18" charset="0"/>
              </a:rPr>
              <a:t>half to </a:t>
            </a:r>
            <a:r>
              <a:rPr lang="en-US" i="1" dirty="0">
                <a:latin typeface="Calibri" panose="020F0502020204030204" pitchFamily="34" charset="0"/>
                <a:cs typeface="Times New Roman" pitchFamily="18" charset="0"/>
              </a:rPr>
              <a:t>R</a:t>
            </a:r>
            <a:r>
              <a:rPr lang="en-US" sz="2400" i="1" baseline="-25000" dirty="0">
                <a:latin typeface="Calibri" panose="020F0502020204030204" pitchFamily="34" charset="0"/>
                <a:cs typeface="Times New Roman" pitchFamily="18" charset="0"/>
              </a:rPr>
              <a:t>2</a:t>
            </a:r>
            <a:r>
              <a:rPr lang="en-US" dirty="0">
                <a:latin typeface="Calibri" panose="020F0502020204030204" pitchFamily="34" charset="0"/>
                <a:cs typeface="Times New Roman" pitchFamily="18" charset="0"/>
              </a:rPr>
              <a:t>,</a:t>
            </a:r>
            <a:r>
              <a:rPr lang="en-US" b="1" i="1" dirty="0">
                <a:latin typeface="Calibri" panose="020F0502020204030204" pitchFamily="34" charset="0"/>
                <a:cs typeface="Times New Roman" pitchFamily="18" charset="0"/>
              </a:rPr>
              <a:t>  but  </a:t>
            </a:r>
            <a:r>
              <a:rPr lang="en-US" dirty="0">
                <a:latin typeface="Calibri" panose="020F0502020204030204" pitchFamily="34" charset="0"/>
                <a:cs typeface="Times New Roman" pitchFamily="18" charset="0"/>
              </a:rPr>
              <a:t>due to different sign, </a:t>
            </a:r>
          </a:p>
          <a:p>
            <a:pPr algn="l" eaLnBrk="1" hangingPunct="1">
              <a:lnSpc>
                <a:spcPct val="70000"/>
              </a:lnSpc>
              <a:spcBef>
                <a:spcPct val="20000"/>
              </a:spcBef>
              <a:buFont typeface="Wingdings" pitchFamily="2" charset="2"/>
              <a:buNone/>
            </a:pPr>
            <a:r>
              <a:rPr lang="en-US" dirty="0">
                <a:latin typeface="Calibri" panose="020F0502020204030204" pitchFamily="34" charset="0"/>
                <a:cs typeface="Times New Roman" pitchFamily="18" charset="0"/>
              </a:rPr>
              <a:t>       it cancels with the signal from </a:t>
            </a:r>
            <a:r>
              <a:rPr lang="en-US" b="1" dirty="0">
                <a:solidFill>
                  <a:srgbClr val="008000"/>
                </a:solidFill>
                <a:latin typeface="Calibri" panose="020F0502020204030204" pitchFamily="34" charset="0"/>
                <a:cs typeface="Times New Roman" pitchFamily="18" charset="0"/>
              </a:rPr>
              <a:t>port 1</a:t>
            </a:r>
            <a:r>
              <a:rPr lang="en-US" dirty="0">
                <a:solidFill>
                  <a:schemeClr val="tx2"/>
                </a:solidFill>
                <a:latin typeface="Calibri" panose="020F0502020204030204" pitchFamily="34" charset="0"/>
                <a:cs typeface="Times New Roman" pitchFamily="18" charset="0"/>
              </a:rPr>
              <a:t> </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rPr>
              <a:t> half signal reflected</a:t>
            </a:r>
            <a:endParaRPr lang="en-US" b="1" i="1" dirty="0">
              <a:latin typeface="Calibri" panose="020F0502020204030204" pitchFamily="34" charset="0"/>
              <a:cs typeface="Times New Roman" pitchFamily="18" charset="0"/>
            </a:endParaRPr>
          </a:p>
        </p:txBody>
      </p:sp>
      <p:sp>
        <p:nvSpPr>
          <p:cNvPr id="384014" name="Text Box 14"/>
          <p:cNvSpPr txBox="1">
            <a:spLocks noChangeArrowheads="1"/>
          </p:cNvSpPr>
          <p:nvPr/>
        </p:nvSpPr>
        <p:spPr bwMode="auto">
          <a:xfrm>
            <a:off x="179388" y="3903274"/>
            <a:ext cx="3887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t=2∙l/c:</a:t>
            </a:r>
            <a:r>
              <a:rPr lang="en-US" dirty="0">
                <a:solidFill>
                  <a:srgbClr val="0000CC"/>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reflected signal reaches </a:t>
            </a:r>
            <a:r>
              <a:rPr lang="en-US" b="1" dirty="0">
                <a:solidFill>
                  <a:srgbClr val="008000"/>
                </a:solidFill>
                <a:latin typeface="Calibri" panose="020F0502020204030204" pitchFamily="34" charset="0"/>
                <a:cs typeface="Times New Roman" pitchFamily="18" charset="0"/>
              </a:rPr>
              <a:t>port 1</a:t>
            </a:r>
            <a:endParaRPr lang="en-US" dirty="0">
              <a:latin typeface="Calibri" panose="020F0502020204030204" pitchFamily="34" charset="0"/>
              <a:cs typeface="Times New Roman" pitchFamily="18" charset="0"/>
            </a:endParaRPr>
          </a:p>
        </p:txBody>
      </p:sp>
      <p:sp>
        <p:nvSpPr>
          <p:cNvPr id="384015" name="Text Box 15"/>
          <p:cNvSpPr txBox="1">
            <a:spLocks noChangeArrowheads="1"/>
          </p:cNvSpPr>
          <p:nvPr/>
        </p:nvSpPr>
        <p:spPr bwMode="auto">
          <a:xfrm>
            <a:off x="179387" y="4990167"/>
            <a:ext cx="9074971"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FF0000"/>
                </a:solidFill>
                <a:latin typeface="Calibri" panose="020F0502020204030204" pitchFamily="34" charset="0"/>
                <a:cs typeface="Times New Roman" pitchFamily="18" charset="0"/>
              </a:rPr>
              <a:t>If beam repetition time equals 2∙l/c: reflected preceding</a:t>
            </a:r>
            <a:r>
              <a:rPr lang="en-US" dirty="0">
                <a:solidFill>
                  <a:srgbClr val="FF0000"/>
                </a:solidFill>
                <a:latin typeface="Calibri" panose="020F0502020204030204" pitchFamily="34" charset="0"/>
                <a:cs typeface="Times New Roman" pitchFamily="18" charset="0"/>
              </a:rPr>
              <a:t> </a:t>
            </a:r>
            <a:r>
              <a:rPr lang="en-US" b="1" i="1" dirty="0">
                <a:solidFill>
                  <a:srgbClr val="FF0000"/>
                </a:solidFill>
                <a:latin typeface="Calibri" panose="020F0502020204030204" pitchFamily="34" charset="0"/>
                <a:cs typeface="Times New Roman" pitchFamily="18" charset="0"/>
              </a:rPr>
              <a:t>port 2 signal cancels the new one</a:t>
            </a:r>
            <a:r>
              <a:rPr lang="en-US" dirty="0">
                <a:solidFill>
                  <a:srgbClr val="FF0000"/>
                </a:solidFill>
                <a:latin typeface="Calibri" panose="020F0502020204030204" pitchFamily="34" charset="0"/>
                <a:cs typeface="Times New Roman" pitchFamily="18" charset="0"/>
              </a:rPr>
              <a:t>:</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 no net signal at </a:t>
            </a:r>
            <a:r>
              <a:rPr lang="en-US" dirty="0">
                <a:latin typeface="Calibri" panose="020F0502020204030204" pitchFamily="34" charset="0"/>
                <a:cs typeface="Times New Roman" pitchFamily="18" charset="0"/>
              </a:rPr>
              <a:t> </a:t>
            </a:r>
            <a:r>
              <a:rPr lang="en-US" b="1" dirty="0">
                <a:solidFill>
                  <a:srgbClr val="008000"/>
                </a:solidFill>
                <a:latin typeface="Calibri" panose="020F0502020204030204" pitchFamily="34" charset="0"/>
                <a:cs typeface="Times New Roman" pitchFamily="18" charset="0"/>
              </a:rPr>
              <a:t>port 1</a:t>
            </a:r>
          </a:p>
        </p:txBody>
      </p:sp>
      <p:pic>
        <p:nvPicPr>
          <p:cNvPr id="384016" name="Picture 16" descr="stripline-schema-pulse_5-cancl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10075" y="2273300"/>
            <a:ext cx="4338638"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6103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40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400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40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400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40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40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400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840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40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6" grpId="0"/>
      <p:bldP spid="384013" grpId="0"/>
      <p:bldP spid="384014" grpId="0"/>
      <p:bldP spid="38401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Transfer Impedance</a:t>
            </a:r>
          </a:p>
        </p:txBody>
      </p:sp>
      <p:sp>
        <p:nvSpPr>
          <p:cNvPr id="22534" name="Text Box 4"/>
          <p:cNvSpPr txBox="1">
            <a:spLocks noChangeArrowheads="1"/>
          </p:cNvSpPr>
          <p:nvPr/>
        </p:nvSpPr>
        <p:spPr bwMode="auto">
          <a:xfrm>
            <a:off x="279400" y="888503"/>
            <a:ext cx="8509000" cy="61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dirty="0">
                <a:latin typeface="Calibri" panose="020F0502020204030204" pitchFamily="34" charset="0"/>
                <a:cs typeface="Times New Roman" pitchFamily="18" charset="0"/>
                <a:sym typeface="Symbol" pitchFamily="18" charset="2"/>
              </a:rPr>
              <a:t>The signal from port 1 and the reflection from port 2 can cancel  minima in </a:t>
            </a:r>
            <a:r>
              <a:rPr lang="en-US" b="1" i="1" dirty="0" err="1">
                <a:latin typeface="Calibri" panose="020F0502020204030204" pitchFamily="34" charset="0"/>
                <a:cs typeface="Times New Roman" pitchFamily="18" charset="0"/>
                <a:sym typeface="Symbol" pitchFamily="18" charset="2"/>
              </a:rPr>
              <a:t>Z</a:t>
            </a:r>
            <a:r>
              <a:rPr lang="en-US" sz="2000" b="1" i="1" baseline="-25000" dirty="0" err="1">
                <a:latin typeface="Calibri" panose="020F0502020204030204" pitchFamily="34" charset="0"/>
                <a:cs typeface="Times New Roman" pitchFamily="18" charset="0"/>
                <a:sym typeface="Symbol" pitchFamily="18" charset="2"/>
              </a:rPr>
              <a:t>t</a:t>
            </a:r>
            <a:r>
              <a:rPr lang="en-US" sz="2000" b="1" i="1" baseline="-25000" dirty="0">
                <a:latin typeface="Calibri" panose="020F0502020204030204" pitchFamily="34" charset="0"/>
                <a:cs typeface="Times New Roman" pitchFamily="18" charset="0"/>
                <a:sym typeface="Symbol" pitchFamily="18" charset="2"/>
              </a:rPr>
              <a:t> </a:t>
            </a:r>
            <a:r>
              <a:rPr lang="en-US" sz="2000" b="1" baseline="-25000" dirty="0">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None/>
            </a:pPr>
            <a:r>
              <a:rPr lang="en-US" dirty="0">
                <a:latin typeface="Calibri" panose="020F0502020204030204" pitchFamily="34" charset="0"/>
                <a:cs typeface="Times New Roman" pitchFamily="18" charset="0"/>
                <a:sym typeface="Symbol" pitchFamily="18" charset="2"/>
              </a:rPr>
              <a:t>For short bunches </a:t>
            </a:r>
            <a:r>
              <a:rPr lang="en-US" b="1" i="1" dirty="0" err="1">
                <a:latin typeface="Calibri" panose="020F0502020204030204" pitchFamily="34" charset="0"/>
                <a:cs typeface="Times New Roman" pitchFamily="18" charset="0"/>
                <a:sym typeface="Symbol" pitchFamily="18" charset="2"/>
              </a:rPr>
              <a:t>I</a:t>
            </a:r>
            <a:r>
              <a:rPr lang="en-US" sz="2000" b="1" i="1" baseline="-25000" dirty="0" err="1">
                <a:latin typeface="Calibri" panose="020F0502020204030204" pitchFamily="34" charset="0"/>
                <a:cs typeface="Times New Roman" pitchFamily="18" charset="0"/>
                <a:sym typeface="Symbol" pitchFamily="18" charset="2"/>
              </a:rPr>
              <a:t>beam</a:t>
            </a:r>
            <a:r>
              <a:rPr lang="en-US" b="1" i="1" dirty="0">
                <a:latin typeface="Calibri" panose="020F0502020204030204" pitchFamily="34" charset="0"/>
                <a:cs typeface="Times New Roman" pitchFamily="18" charset="0"/>
                <a:sym typeface="Symbol" pitchFamily="18" charset="2"/>
              </a:rPr>
              <a:t>(t)  Ne ∙ (t</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 </a:t>
            </a:r>
            <a:r>
              <a:rPr lang="en-US" sz="2000" baseline="-25000" dirty="0">
                <a:latin typeface="Calibri" panose="020F0502020204030204" pitchFamily="34" charset="0"/>
                <a:cs typeface="Times New Roman" pitchFamily="18" charset="0"/>
                <a:sym typeface="Symbol" pitchFamily="18" charset="2"/>
              </a:rPr>
              <a:t> </a:t>
            </a:r>
            <a:endParaRPr lang="en-US" sz="2000" dirty="0">
              <a:latin typeface="Calibri" panose="020F0502020204030204" pitchFamily="34" charset="0"/>
              <a:cs typeface="Times New Roman" pitchFamily="18" charset="0"/>
              <a:sym typeface="Symbol" pitchFamily="18" charset="2"/>
            </a:endParaRPr>
          </a:p>
        </p:txBody>
      </p:sp>
      <p:sp>
        <p:nvSpPr>
          <p:cNvPr id="22535" name="Text Box 5"/>
          <p:cNvSpPr txBox="1">
            <a:spLocks noChangeArrowheads="1"/>
          </p:cNvSpPr>
          <p:nvPr/>
        </p:nvSpPr>
        <p:spPr bwMode="auto">
          <a:xfrm>
            <a:off x="341313" y="4742081"/>
            <a:ext cx="880268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40000"/>
              </a:lnSpc>
              <a:buFont typeface="Wingdings" pitchFamily="2" charset="2"/>
              <a:buChar char="Ø"/>
            </a:pPr>
            <a:r>
              <a:rPr lang="en-US" sz="1600" dirty="0">
                <a:solidFill>
                  <a:schemeClr val="tx2"/>
                </a:solidFill>
                <a:latin typeface="Calibri" panose="020F0502020204030204" pitchFamily="34" charset="0"/>
                <a:cs typeface="Times New Roman" pitchFamily="18" charset="0"/>
              </a:rPr>
              <a:t> </a:t>
            </a:r>
            <a:r>
              <a:rPr lang="en-US" sz="1600" dirty="0" err="1">
                <a:latin typeface="Calibri" panose="020F0502020204030204" pitchFamily="34" charset="0"/>
                <a:cs typeface="Times New Roman" pitchFamily="18" charset="0"/>
              </a:rPr>
              <a:t>Z</a:t>
            </a:r>
            <a:r>
              <a:rPr lang="en-US" baseline="-25000" dirty="0" err="1">
                <a:latin typeface="Calibri" panose="020F0502020204030204" pitchFamily="34" charset="0"/>
                <a:cs typeface="Times New Roman" pitchFamily="18" charset="0"/>
              </a:rPr>
              <a:t>t</a:t>
            </a:r>
            <a:r>
              <a:rPr lang="en-US" sz="1600" dirty="0">
                <a:latin typeface="Calibri" panose="020F0502020204030204" pitchFamily="34" charset="0"/>
                <a:cs typeface="Times New Roman" pitchFamily="18" charset="0"/>
              </a:rPr>
              <a:t> show maximum at </a:t>
            </a:r>
            <a:r>
              <a:rPr lang="en-US" sz="1600" i="1" dirty="0">
                <a:latin typeface="Calibri" panose="020F0502020204030204" pitchFamily="34" charset="0"/>
                <a:cs typeface="Times New Roman" pitchFamily="18" charset="0"/>
              </a:rPr>
              <a:t>l=c/4f=λ/4</a:t>
            </a:r>
            <a:r>
              <a:rPr lang="en-US" sz="1600" dirty="0">
                <a:latin typeface="Calibri" panose="020F0502020204030204" pitchFamily="34" charset="0"/>
                <a:cs typeface="Times New Roman" pitchFamily="18" charset="0"/>
              </a:rPr>
              <a:t> i.e. ‘quarter wave coupler’ for bunch train</a:t>
            </a:r>
          </a:p>
          <a:p>
            <a:pPr algn="l" eaLnBrk="1" hangingPunct="1">
              <a:lnSpc>
                <a:spcPct val="40000"/>
              </a:lnSpc>
              <a:buFont typeface="Wingdings" pitchFamily="2" charset="2"/>
              <a:buNone/>
            </a:pPr>
            <a:r>
              <a:rPr lang="en-US" sz="1600" dirty="0">
                <a:latin typeface="Calibri" panose="020F0502020204030204" pitchFamily="34" charset="0"/>
                <a:cs typeface="Times New Roman" pitchFamily="18" charset="0"/>
                <a:sym typeface="Symbol" pitchFamily="18" charset="2"/>
              </a:rPr>
              <a:t>         </a:t>
            </a:r>
            <a:r>
              <a:rPr lang="en-US" sz="1600" i="1" dirty="0">
                <a:latin typeface="Calibri" panose="020F0502020204030204" pitchFamily="34" charset="0"/>
                <a:cs typeface="Times New Roman" pitchFamily="18" charset="0"/>
                <a:sym typeface="Symbol" pitchFamily="18" charset="2"/>
              </a:rPr>
              <a:t>l</a:t>
            </a:r>
            <a:r>
              <a:rPr lang="en-US" sz="1600" dirty="0">
                <a:latin typeface="Calibri" panose="020F0502020204030204" pitchFamily="34" charset="0"/>
                <a:cs typeface="Times New Roman" pitchFamily="18" charset="0"/>
                <a:sym typeface="Symbol" pitchFamily="18" charset="2"/>
              </a:rPr>
              <a:t> has to be matched to </a:t>
            </a:r>
            <a:r>
              <a:rPr lang="en-US" sz="1600" i="1" dirty="0" err="1">
                <a:latin typeface="Calibri" panose="020F0502020204030204" pitchFamily="34" charset="0"/>
                <a:cs typeface="Times New Roman" pitchFamily="18" charset="0"/>
                <a:sym typeface="Symbol" pitchFamily="18" charset="2"/>
              </a:rPr>
              <a:t>v</a:t>
            </a:r>
            <a:r>
              <a:rPr lang="en-US" i="1" baseline="-25000" dirty="0" err="1">
                <a:latin typeface="Calibri" panose="020F0502020204030204" pitchFamily="34" charset="0"/>
                <a:cs typeface="Times New Roman" pitchFamily="18" charset="0"/>
                <a:sym typeface="Symbol" pitchFamily="18" charset="2"/>
              </a:rPr>
              <a:t>beam</a:t>
            </a:r>
            <a:endParaRPr lang="en-US" sz="1600" dirty="0">
              <a:latin typeface="Calibri" panose="020F0502020204030204" pitchFamily="34" charset="0"/>
              <a:cs typeface="Times New Roman" pitchFamily="18" charset="0"/>
            </a:endParaRP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No signal for </a:t>
            </a:r>
            <a:r>
              <a:rPr lang="en-US" sz="1600" i="1" dirty="0">
                <a:latin typeface="Calibri" panose="020F0502020204030204" pitchFamily="34" charset="0"/>
                <a:cs typeface="Times New Roman" pitchFamily="18" charset="0"/>
              </a:rPr>
              <a:t>l=c/2f=λ/2 </a:t>
            </a:r>
            <a:r>
              <a:rPr lang="en-US" sz="1600" dirty="0">
                <a:latin typeface="Calibri" panose="020F0502020204030204" pitchFamily="34" charset="0"/>
                <a:cs typeface="Times New Roman" pitchFamily="18" charset="0"/>
              </a:rPr>
              <a:t>i.e. destructive interference with </a:t>
            </a:r>
            <a:r>
              <a:rPr lang="en-US" sz="1600" b="1" dirty="0">
                <a:latin typeface="Calibri" panose="020F0502020204030204" pitchFamily="34" charset="0"/>
                <a:cs typeface="Times New Roman" pitchFamily="18" charset="0"/>
              </a:rPr>
              <a:t>subsequent </a:t>
            </a:r>
            <a:r>
              <a:rPr lang="en-US" sz="1600" dirty="0">
                <a:latin typeface="Calibri" panose="020F0502020204030204" pitchFamily="34" charset="0"/>
                <a:cs typeface="Times New Roman" pitchFamily="18" charset="0"/>
              </a:rPr>
              <a:t>bunch</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Around maximum of </a:t>
            </a:r>
            <a:r>
              <a:rPr lang="en-US" sz="1600" b="1" i="1" dirty="0">
                <a:latin typeface="Calibri" panose="020F0502020204030204" pitchFamily="34" charset="0"/>
                <a:cs typeface="Times New Roman" pitchFamily="18" charset="0"/>
              </a:rPr>
              <a:t>|</a:t>
            </a:r>
            <a:r>
              <a:rPr lang="en-US" sz="1600" i="1" dirty="0" err="1">
                <a:latin typeface="Calibri" panose="020F0502020204030204" pitchFamily="34" charset="0"/>
                <a:cs typeface="Times New Roman" pitchFamily="18" charset="0"/>
              </a:rPr>
              <a:t>Z</a:t>
            </a:r>
            <a:r>
              <a:rPr lang="en-US" sz="2000" i="1" baseline="-25000" dirty="0" err="1">
                <a:latin typeface="Calibri" panose="020F0502020204030204" pitchFamily="34" charset="0"/>
                <a:cs typeface="Times New Roman" pitchFamily="18" charset="0"/>
              </a:rPr>
              <a:t>t</a:t>
            </a:r>
            <a:r>
              <a:rPr lang="en-US" sz="1600" b="1" i="1" dirty="0">
                <a:latin typeface="Calibri" panose="020F0502020204030204" pitchFamily="34" charset="0"/>
                <a:cs typeface="Times New Roman" pitchFamily="18" charset="0"/>
              </a:rPr>
              <a:t>|</a:t>
            </a:r>
            <a:r>
              <a:rPr lang="en-US" sz="1600" i="1" dirty="0">
                <a:latin typeface="Calibri" panose="020F0502020204030204" pitchFamily="34" charset="0"/>
                <a:cs typeface="Times New Roman" pitchFamily="18" charset="0"/>
              </a:rPr>
              <a:t>:</a:t>
            </a:r>
            <a:r>
              <a:rPr lang="en-US" sz="1600" dirty="0">
                <a:latin typeface="Calibri" panose="020F0502020204030204" pitchFamily="34" charset="0"/>
                <a:cs typeface="Times New Roman" pitchFamily="18" charset="0"/>
              </a:rPr>
              <a:t> phase shift </a:t>
            </a:r>
            <a:r>
              <a:rPr lang="en-US" sz="1600" i="1" dirty="0">
                <a:latin typeface="Calibri" panose="020F0502020204030204" pitchFamily="34" charset="0"/>
                <a:cs typeface="Times New Roman" pitchFamily="18" charset="0"/>
              </a:rPr>
              <a:t>φ=0 </a:t>
            </a:r>
            <a:r>
              <a:rPr lang="en-US" sz="1600" dirty="0">
                <a:latin typeface="Calibri" panose="020F0502020204030204" pitchFamily="34" charset="0"/>
                <a:cs typeface="Times New Roman" pitchFamily="18" charset="0"/>
              </a:rPr>
              <a:t>i.e. direct image of bunch</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center</a:t>
            </a:r>
            <a:r>
              <a:rPr lang="en-US" sz="1600" i="1" dirty="0">
                <a:latin typeface="Calibri" panose="020F0502020204030204" pitchFamily="34" charset="0"/>
                <a:cs typeface="Times New Roman" pitchFamily="18" charset="0"/>
              </a:rPr>
              <a:t>=1/4 ∙ c/l ∙ (2n-1).</a:t>
            </a:r>
            <a:r>
              <a:rPr lang="en-US" sz="1600" dirty="0">
                <a:latin typeface="Calibri" panose="020F0502020204030204" pitchFamily="34" charset="0"/>
                <a:cs typeface="Times New Roman" pitchFamily="18" charset="0"/>
              </a:rPr>
              <a:t> For first lope: </a:t>
            </a:r>
            <a:r>
              <a:rPr lang="en-US" sz="1600" i="1" dirty="0">
                <a:latin typeface="Calibri" panose="020F0502020204030204" pitchFamily="34" charset="0"/>
                <a:cs typeface="Times New Roman" pitchFamily="18" charset="0"/>
              </a:rPr>
              <a:t>f</a:t>
            </a:r>
            <a:r>
              <a:rPr lang="en-US" sz="2000" i="1" baseline="-25000" dirty="0">
                <a:latin typeface="Calibri" panose="020F0502020204030204" pitchFamily="34" charset="0"/>
                <a:cs typeface="Times New Roman" pitchFamily="18" charset="0"/>
              </a:rPr>
              <a:t>low</a:t>
            </a:r>
            <a:r>
              <a:rPr lang="en-US" sz="1600" i="1" dirty="0">
                <a:latin typeface="Calibri" panose="020F0502020204030204" pitchFamily="34" charset="0"/>
                <a:cs typeface="Times New Roman" pitchFamily="18" charset="0"/>
              </a:rPr>
              <a:t>=1/2∙f</a:t>
            </a:r>
            <a:r>
              <a:rPr lang="en-US" sz="2000" i="1" baseline="-25000" dirty="0">
                <a:latin typeface="Calibri" panose="020F0502020204030204" pitchFamily="34" charset="0"/>
                <a:cs typeface="Times New Roman" pitchFamily="18" charset="0"/>
              </a:rPr>
              <a:t>center</a:t>
            </a:r>
            <a:r>
              <a:rPr lang="en-US" sz="1600" i="1" dirty="0">
                <a:latin typeface="Calibri" panose="020F0502020204030204" pitchFamily="34" charset="0"/>
                <a:cs typeface="Times New Roman" pitchFamily="18" charset="0"/>
              </a:rPr>
              <a:t>,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high</a:t>
            </a:r>
            <a:r>
              <a:rPr lang="en-US" sz="1600" i="1" dirty="0">
                <a:latin typeface="Calibri" panose="020F0502020204030204" pitchFamily="34" charset="0"/>
                <a:cs typeface="Times New Roman" pitchFamily="18" charset="0"/>
              </a:rPr>
              <a:t>=3/2 ∙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center</a:t>
            </a:r>
            <a:r>
              <a:rPr lang="en-US" sz="1600" dirty="0">
                <a:latin typeface="Calibri" panose="020F0502020204030204" pitchFamily="34" charset="0"/>
                <a:cs typeface="Times New Roman" pitchFamily="18" charset="0"/>
              </a:rPr>
              <a:t> i.e. bandwidth </a:t>
            </a:r>
            <a:r>
              <a:rPr lang="en-US" sz="1600" dirty="0">
                <a:latin typeface="Calibri" panose="020F0502020204030204" pitchFamily="34" charset="0"/>
                <a:cs typeface="Times New Roman" pitchFamily="18" charset="0"/>
                <a:sym typeface="Symbol" pitchFamily="18" charset="2"/>
              </a:rPr>
              <a:t></a:t>
            </a:r>
            <a:r>
              <a:rPr lang="en-US" sz="1600" i="1" dirty="0">
                <a:latin typeface="Calibri" panose="020F0502020204030204" pitchFamily="34" charset="0"/>
                <a:cs typeface="Times New Roman" pitchFamily="18" charset="0"/>
                <a:sym typeface="Symbol" pitchFamily="18" charset="2"/>
              </a:rPr>
              <a:t>1/2∙f</a:t>
            </a:r>
            <a:r>
              <a:rPr lang="en-US" sz="2000" i="1" baseline="-25000" dirty="0">
                <a:latin typeface="Calibri" panose="020F0502020204030204" pitchFamily="34" charset="0"/>
                <a:cs typeface="Times New Roman" pitchFamily="18" charset="0"/>
                <a:sym typeface="Symbol" pitchFamily="18" charset="2"/>
              </a:rPr>
              <a:t>center</a:t>
            </a:r>
            <a:r>
              <a:rPr lang="en-US" sz="1600" i="1" dirty="0">
                <a:latin typeface="Calibri" panose="020F0502020204030204" pitchFamily="34" charset="0"/>
                <a:cs typeface="Times New Roman" pitchFamily="18" charset="0"/>
              </a:rPr>
              <a:t> </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Precise matching at feed-through required t o preserve 50 </a:t>
            </a:r>
            <a:r>
              <a:rPr lang="en-US" sz="1600" dirty="0">
                <a:latin typeface="Calibri" panose="020F0502020204030204" pitchFamily="34" charset="0"/>
                <a:cs typeface="Times New Roman" pitchFamily="18" charset="0"/>
                <a:sym typeface="Symbol" pitchFamily="18" charset="2"/>
              </a:rPr>
              <a:t> matching</a:t>
            </a:r>
            <a:r>
              <a:rPr lang="en-US" sz="1600" dirty="0">
                <a:latin typeface="Calibri" panose="020F0502020204030204" pitchFamily="34" charset="0"/>
                <a:cs typeface="Times New Roman" pitchFamily="18" charset="0"/>
              </a:rPr>
              <a:t>. </a:t>
            </a:r>
            <a:endParaRPr lang="el-GR" sz="1600" dirty="0">
              <a:latin typeface="Calibri" panose="020F0502020204030204" pitchFamily="34" charset="0"/>
              <a:cs typeface="Times New Roman" pitchFamily="18" charset="0"/>
            </a:endParaRPr>
          </a:p>
        </p:txBody>
      </p:sp>
      <p:sp>
        <p:nvSpPr>
          <p:cNvPr id="22536" name="Text Box 6"/>
          <p:cNvSpPr txBox="1">
            <a:spLocks noChangeArrowheads="1"/>
          </p:cNvSpPr>
          <p:nvPr/>
        </p:nvSpPr>
        <p:spPr bwMode="auto">
          <a:xfrm>
            <a:off x="914400" y="1496406"/>
            <a:ext cx="3128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length </a:t>
            </a:r>
            <a:r>
              <a:rPr lang="en-US" i="1" dirty="0">
                <a:latin typeface="Calibri" panose="020F0502020204030204" pitchFamily="34" charset="0"/>
                <a:cs typeface="Times New Roman" pitchFamily="18" charset="0"/>
              </a:rPr>
              <a:t>l=</a:t>
            </a:r>
            <a:r>
              <a:rPr lang="en-US" dirty="0">
                <a:latin typeface="Calibri" panose="020F0502020204030204" pitchFamily="34" charset="0"/>
                <a:cs typeface="Times New Roman" pitchFamily="18" charset="0"/>
              </a:rPr>
              <a:t>30 cm, </a:t>
            </a:r>
            <a:r>
              <a:rPr lang="el-GR" dirty="0">
                <a:latin typeface="Calibri" panose="020F0502020204030204" pitchFamily="34" charset="0"/>
                <a:cs typeface="Times New Roman" pitchFamily="18" charset="0"/>
              </a:rPr>
              <a:t>α</a:t>
            </a:r>
            <a:r>
              <a:rPr lang="en-US" dirty="0">
                <a:latin typeface="Calibri" panose="020F0502020204030204" pitchFamily="34" charset="0"/>
                <a:cs typeface="Times New Roman" pitchFamily="18" charset="0"/>
              </a:rPr>
              <a:t>=10</a:t>
            </a:r>
            <a:r>
              <a:rPr lang="en-US" baseline="30000" dirty="0">
                <a:latin typeface="Calibri" panose="020F0502020204030204" pitchFamily="34" charset="0"/>
                <a:cs typeface="Times New Roman" pitchFamily="18" charset="0"/>
              </a:rPr>
              <a:t>0</a:t>
            </a:r>
            <a:endParaRPr lang="el-GR" baseline="30000" dirty="0">
              <a:latin typeface="Calibri" panose="020F0502020204030204" pitchFamily="34" charset="0"/>
              <a:cs typeface="Times New Roman" pitchFamily="18" charset="0"/>
            </a:endParaRPr>
          </a:p>
        </p:txBody>
      </p:sp>
      <p:graphicFrame>
        <p:nvGraphicFramePr>
          <p:cNvPr id="22530" name="Object 7"/>
          <p:cNvGraphicFramePr>
            <a:graphicFrameLocks noChangeAspect="1"/>
          </p:cNvGraphicFramePr>
          <p:nvPr>
            <p:extLst>
              <p:ext uri="{D42A27DB-BD31-4B8C-83A1-F6EECF244321}">
                <p14:modId xmlns:p14="http://schemas.microsoft.com/office/powerpoint/2010/main" val="3249697742"/>
              </p:ext>
            </p:extLst>
          </p:nvPr>
        </p:nvGraphicFramePr>
        <p:xfrm>
          <a:off x="4087595" y="1001215"/>
          <a:ext cx="4383087" cy="685800"/>
        </p:xfrm>
        <a:graphic>
          <a:graphicData uri="http://schemas.openxmlformats.org/presentationml/2006/ole">
            <mc:AlternateContent xmlns:mc="http://schemas.openxmlformats.org/markup-compatibility/2006">
              <mc:Choice xmlns:v="urn:schemas-microsoft-com:vml" Requires="v">
                <p:oleObj spid="_x0000_s33990" name="Equation" r:id="rId4" imgW="2514600" imgH="393700" progId="Equation.3">
                  <p:embed/>
                </p:oleObj>
              </mc:Choice>
              <mc:Fallback>
                <p:oleObj name="Equation" r:id="rId4" imgW="25146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7595" y="1001215"/>
                        <a:ext cx="438308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2537" name="Picture 8" descr="stripline_time_delta_puls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2816" y="1915506"/>
            <a:ext cx="327660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9" descr="stripline_impedanc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74055" y="1810731"/>
            <a:ext cx="3365500"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9225005"/>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Transfer Impedance</a:t>
            </a:r>
          </a:p>
        </p:txBody>
      </p:sp>
      <p:sp>
        <p:nvSpPr>
          <p:cNvPr id="22534" name="Text Box 4"/>
          <p:cNvSpPr txBox="1">
            <a:spLocks noChangeArrowheads="1"/>
          </p:cNvSpPr>
          <p:nvPr/>
        </p:nvSpPr>
        <p:spPr bwMode="auto">
          <a:xfrm>
            <a:off x="279400" y="888503"/>
            <a:ext cx="8509000" cy="61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dirty="0">
                <a:latin typeface="Calibri" panose="020F0502020204030204" pitchFamily="34" charset="0"/>
                <a:cs typeface="Times New Roman" pitchFamily="18" charset="0"/>
                <a:sym typeface="Symbol" pitchFamily="18" charset="2"/>
              </a:rPr>
              <a:t>The signal from port 1 and the reflection from port 2 can cancel  minima in </a:t>
            </a:r>
            <a:r>
              <a:rPr lang="en-US" b="1" i="1" dirty="0" err="1">
                <a:latin typeface="Calibri" panose="020F0502020204030204" pitchFamily="34" charset="0"/>
                <a:cs typeface="Times New Roman" pitchFamily="18" charset="0"/>
                <a:sym typeface="Symbol" pitchFamily="18" charset="2"/>
              </a:rPr>
              <a:t>Z</a:t>
            </a:r>
            <a:r>
              <a:rPr lang="en-US" sz="2000" b="1" i="1" baseline="-25000" dirty="0" err="1">
                <a:latin typeface="Calibri" panose="020F0502020204030204" pitchFamily="34" charset="0"/>
                <a:cs typeface="Times New Roman" pitchFamily="18" charset="0"/>
                <a:sym typeface="Symbol" pitchFamily="18" charset="2"/>
              </a:rPr>
              <a:t>t</a:t>
            </a:r>
            <a:r>
              <a:rPr lang="en-US" sz="2000" b="1" i="1" baseline="-25000" dirty="0">
                <a:latin typeface="Calibri" panose="020F0502020204030204" pitchFamily="34" charset="0"/>
                <a:cs typeface="Times New Roman" pitchFamily="18" charset="0"/>
                <a:sym typeface="Symbol" pitchFamily="18" charset="2"/>
              </a:rPr>
              <a:t> </a:t>
            </a:r>
            <a:r>
              <a:rPr lang="en-US" sz="2000" b="1" baseline="-25000" dirty="0">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None/>
            </a:pPr>
            <a:r>
              <a:rPr lang="en-US" dirty="0">
                <a:latin typeface="Calibri" panose="020F0502020204030204" pitchFamily="34" charset="0"/>
                <a:cs typeface="Times New Roman" pitchFamily="18" charset="0"/>
                <a:sym typeface="Symbol" pitchFamily="18" charset="2"/>
              </a:rPr>
              <a:t>For bunches of length </a:t>
            </a:r>
            <a:r>
              <a:rPr lang="en-US" b="1" i="1" dirty="0">
                <a:latin typeface="Calibri" panose="020F0502020204030204" pitchFamily="34" charset="0"/>
                <a:cs typeface="Times New Roman" pitchFamily="18" charset="0"/>
                <a:sym typeface="Symbol"/>
              </a:rPr>
              <a:t></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 </a:t>
            </a:r>
            <a:r>
              <a:rPr lang="en-US" sz="2000" baseline="-25000" dirty="0">
                <a:latin typeface="Calibri" panose="020F0502020204030204" pitchFamily="34" charset="0"/>
                <a:cs typeface="Times New Roman" pitchFamily="18" charset="0"/>
                <a:sym typeface="Symbol" pitchFamily="18" charset="2"/>
              </a:rPr>
              <a:t> </a:t>
            </a:r>
            <a:endParaRPr lang="en-US" sz="2000" dirty="0">
              <a:latin typeface="Calibri" panose="020F0502020204030204" pitchFamily="34" charset="0"/>
              <a:cs typeface="Times New Roman" pitchFamily="18" charset="0"/>
              <a:sym typeface="Symbol" pitchFamily="18" charset="2"/>
            </a:endParaRPr>
          </a:p>
        </p:txBody>
      </p:sp>
      <p:sp>
        <p:nvSpPr>
          <p:cNvPr id="22536" name="Text Box 6"/>
          <p:cNvSpPr txBox="1">
            <a:spLocks noChangeArrowheads="1"/>
          </p:cNvSpPr>
          <p:nvPr/>
        </p:nvSpPr>
        <p:spPr bwMode="auto">
          <a:xfrm>
            <a:off x="914400" y="1496406"/>
            <a:ext cx="3128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length </a:t>
            </a:r>
            <a:r>
              <a:rPr lang="en-US" i="1" dirty="0">
                <a:latin typeface="Calibri" panose="020F0502020204030204" pitchFamily="34" charset="0"/>
                <a:cs typeface="Times New Roman" pitchFamily="18" charset="0"/>
              </a:rPr>
              <a:t>l=</a:t>
            </a:r>
            <a:r>
              <a:rPr lang="en-US" dirty="0">
                <a:latin typeface="Calibri" panose="020F0502020204030204" pitchFamily="34" charset="0"/>
                <a:cs typeface="Times New Roman" pitchFamily="18" charset="0"/>
              </a:rPr>
              <a:t>30 cm, </a:t>
            </a:r>
            <a:r>
              <a:rPr lang="el-GR" dirty="0">
                <a:latin typeface="Calibri" panose="020F0502020204030204" pitchFamily="34" charset="0"/>
                <a:cs typeface="Times New Roman" pitchFamily="18" charset="0"/>
              </a:rPr>
              <a:t>α</a:t>
            </a:r>
            <a:r>
              <a:rPr lang="en-US" dirty="0">
                <a:latin typeface="Calibri" panose="020F0502020204030204" pitchFamily="34" charset="0"/>
                <a:cs typeface="Times New Roman" pitchFamily="18" charset="0"/>
              </a:rPr>
              <a:t>=10</a:t>
            </a:r>
            <a:r>
              <a:rPr lang="en-US" baseline="30000" dirty="0">
                <a:latin typeface="Calibri" panose="020F0502020204030204" pitchFamily="34" charset="0"/>
                <a:cs typeface="Times New Roman" pitchFamily="18" charset="0"/>
              </a:rPr>
              <a:t>0</a:t>
            </a:r>
            <a:endParaRPr lang="el-GR" baseline="30000" dirty="0">
              <a:latin typeface="Calibri" panose="020F0502020204030204" pitchFamily="34" charset="0"/>
              <a:cs typeface="Times New Roman" pitchFamily="18" charset="0"/>
            </a:endParaRPr>
          </a:p>
        </p:txBody>
      </p:sp>
      <p:pic>
        <p:nvPicPr>
          <p:cNvPr id="9" name="Picture 11" descr="stripline_time_4_pul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94" y="1897248"/>
            <a:ext cx="3223200" cy="261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stripline_impedance_3_pul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5298" y="1799502"/>
            <a:ext cx="3365500" cy="275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6"/>
          <p:cNvSpPr txBox="1">
            <a:spLocks noChangeArrowheads="1"/>
          </p:cNvSpPr>
          <p:nvPr/>
        </p:nvSpPr>
        <p:spPr bwMode="auto">
          <a:xfrm>
            <a:off x="132556" y="4721207"/>
            <a:ext cx="88026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40000"/>
              </a:lnSpc>
              <a:buFont typeface="Wingdings" pitchFamily="2" charset="2"/>
              <a:buChar char="Ø"/>
            </a:pPr>
            <a:r>
              <a:rPr lang="en-US" sz="1600" i="1" dirty="0">
                <a:solidFill>
                  <a:schemeClr val="tx2"/>
                </a:solidFill>
                <a:latin typeface="Calibri" panose="020F0502020204030204" pitchFamily="34" charset="0"/>
              </a:rPr>
              <a:t> </a:t>
            </a:r>
            <a:r>
              <a:rPr lang="en-US" i="1" dirty="0" err="1">
                <a:latin typeface="Calibri" panose="020F0502020204030204" pitchFamily="34" charset="0"/>
              </a:rPr>
              <a:t>Z</a:t>
            </a:r>
            <a:r>
              <a:rPr lang="en-US" sz="2400" i="1" baseline="-25000" dirty="0" err="1">
                <a:latin typeface="Calibri" panose="020F0502020204030204" pitchFamily="34" charset="0"/>
              </a:rPr>
              <a:t>t</a:t>
            </a:r>
            <a:r>
              <a:rPr lang="en-US" i="1" dirty="0">
                <a:latin typeface="Calibri" panose="020F0502020204030204" pitchFamily="34" charset="0"/>
              </a:rPr>
              <a:t>(ω) </a:t>
            </a:r>
            <a:r>
              <a:rPr lang="en-US" dirty="0">
                <a:latin typeface="Calibri" panose="020F0502020204030204" pitchFamily="34" charset="0"/>
              </a:rPr>
              <a:t>decreases for higher frequencies</a:t>
            </a:r>
          </a:p>
          <a:p>
            <a:pPr algn="l" eaLnBrk="1" hangingPunct="1">
              <a:lnSpc>
                <a:spcPct val="70000"/>
              </a:lnSpc>
              <a:buFont typeface="Wingdings" pitchFamily="2" charset="2"/>
              <a:buChar char="Ø"/>
            </a:pPr>
            <a:r>
              <a:rPr lang="en-US" dirty="0">
                <a:latin typeface="Calibri" panose="020F0502020204030204" pitchFamily="34" charset="0"/>
              </a:rPr>
              <a:t> If total bunch is too long  </a:t>
            </a:r>
            <a:r>
              <a:rPr lang="en-US" b="1" i="1" dirty="0">
                <a:latin typeface="Calibri" panose="020F0502020204030204" pitchFamily="34" charset="0"/>
              </a:rPr>
              <a:t>±3</a:t>
            </a:r>
            <a:r>
              <a:rPr lang="en-US" b="1" i="1" dirty="0">
                <a:latin typeface="Calibri" panose="020F0502020204030204" pitchFamily="34" charset="0"/>
                <a:cs typeface="Times New Roman" pitchFamily="18" charset="0"/>
              </a:rPr>
              <a:t>σ</a:t>
            </a:r>
            <a:r>
              <a:rPr lang="en-US" sz="2400" b="1" i="1" baseline="-25000" dirty="0">
                <a:latin typeface="Calibri" panose="020F0502020204030204" pitchFamily="34" charset="0"/>
                <a:cs typeface="Times New Roman" pitchFamily="18" charset="0"/>
              </a:rPr>
              <a:t>t </a:t>
            </a:r>
            <a:r>
              <a:rPr lang="en-US" b="1" i="1" dirty="0">
                <a:latin typeface="Calibri" panose="020F0502020204030204" pitchFamily="34" charset="0"/>
                <a:cs typeface="Times New Roman" pitchFamily="18" charset="0"/>
              </a:rPr>
              <a:t>&gt; l </a:t>
            </a:r>
            <a:r>
              <a:rPr lang="en-US" dirty="0">
                <a:latin typeface="Calibri" panose="020F0502020204030204" pitchFamily="34" charset="0"/>
                <a:cs typeface="Times New Roman" pitchFamily="18" charset="0"/>
              </a:rPr>
              <a:t>destructive interference leads to signal damping </a:t>
            </a:r>
          </a:p>
          <a:p>
            <a:pPr algn="l" eaLnBrk="1" hangingPunct="1">
              <a:lnSpc>
                <a:spcPct val="70000"/>
              </a:lnSpc>
              <a:buFont typeface="Wingdings" pitchFamily="2" charset="2"/>
              <a:buNone/>
            </a:pPr>
            <a:r>
              <a:rPr lang="en-US" dirty="0">
                <a:latin typeface="Calibri" panose="020F0502020204030204" pitchFamily="34" charset="0"/>
                <a:cs typeface="Times New Roman" pitchFamily="18" charset="0"/>
              </a:rPr>
              <a:t>     </a:t>
            </a:r>
            <a:r>
              <a:rPr lang="en-US" b="1" i="1" dirty="0">
                <a:latin typeface="Calibri" panose="020F0502020204030204" pitchFamily="34" charset="0"/>
                <a:cs typeface="Times New Roman" pitchFamily="18" charset="0"/>
              </a:rPr>
              <a:t>Cure:</a:t>
            </a:r>
            <a:r>
              <a:rPr lang="en-US" dirty="0">
                <a:latin typeface="Calibri" panose="020F0502020204030204" pitchFamily="34" charset="0"/>
                <a:cs typeface="Times New Roman" pitchFamily="18" charset="0"/>
              </a:rPr>
              <a:t> length of </a:t>
            </a:r>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has to be matched to bunch length</a:t>
            </a:r>
          </a:p>
          <a:p>
            <a:pPr algn="l" eaLnBrk="1" hangingPunct="1">
              <a:lnSpc>
                <a:spcPct val="70000"/>
              </a:lnSpc>
              <a:buFont typeface="Wingdings" pitchFamily="2" charset="2"/>
              <a:buNone/>
            </a:pPr>
            <a:r>
              <a:rPr lang="en-US" dirty="0">
                <a:latin typeface="Calibri" panose="020F0502020204030204" pitchFamily="34" charset="0"/>
                <a:cs typeface="Times New Roman" pitchFamily="18" charset="0"/>
              </a:rPr>
              <a:t>Further advantage: Linear phase propagation </a:t>
            </a:r>
            <a:r>
              <a:rPr lang="en-US" dirty="0">
                <a:latin typeface="Calibri" panose="020F0502020204030204" pitchFamily="34" charset="0"/>
                <a:cs typeface="Times New Roman" pitchFamily="18" charset="0"/>
                <a:sym typeface="Symbol" panose="05050102010706020507" pitchFamily="18" charset="2"/>
              </a:rPr>
              <a:t> good for coupled bunch feedback</a:t>
            </a:r>
            <a:endParaRPr lang="en-US" dirty="0">
              <a:latin typeface="Calibri" panose="020F0502020204030204" pitchFamily="34" charset="0"/>
              <a:cs typeface="Times New Roman" pitchFamily="18" charset="0"/>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1942459958"/>
              </p:ext>
            </p:extLst>
          </p:nvPr>
        </p:nvGraphicFramePr>
        <p:xfrm>
          <a:off x="2862048" y="938795"/>
          <a:ext cx="5907088" cy="754063"/>
        </p:xfrm>
        <a:graphic>
          <a:graphicData uri="http://schemas.openxmlformats.org/presentationml/2006/ole">
            <mc:AlternateContent xmlns:mc="http://schemas.openxmlformats.org/markup-compatibility/2006">
              <mc:Choice xmlns:v="urn:schemas-microsoft-com:vml" Requires="v">
                <p:oleObj spid="_x0000_s36035" name="Equation" r:id="rId6" imgW="3390900" imgH="431800" progId="Equation.3">
                  <p:embed/>
                </p:oleObj>
              </mc:Choice>
              <mc:Fallback>
                <p:oleObj name="Equation" r:id="rId6" imgW="3390900" imgH="43180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62048" y="938795"/>
                        <a:ext cx="5907088"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62167078"/>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Comparison: </a:t>
            </a:r>
            <a:r>
              <a:rPr lang="en-US" sz="2100" b="1" dirty="0" err="1">
                <a:latin typeface="+mj-lt"/>
                <a:cs typeface="Times New Roman" panose="02020603050405020304" pitchFamily="18" charset="0"/>
              </a:rPr>
              <a:t>Stripline</a:t>
            </a:r>
            <a:r>
              <a:rPr lang="en-US" sz="2100" b="1" dirty="0">
                <a:latin typeface="+mj-lt"/>
                <a:cs typeface="Times New Roman" panose="02020603050405020304" pitchFamily="18" charset="0"/>
              </a:rPr>
              <a:t> and Button BPM (simplified)</a:t>
            </a:r>
          </a:p>
        </p:txBody>
      </p:sp>
      <p:sp>
        <p:nvSpPr>
          <p:cNvPr id="542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graphicFrame>
        <p:nvGraphicFramePr>
          <p:cNvPr id="392197" name="Group 5"/>
          <p:cNvGraphicFramePr>
            <a:graphicFrameLocks noGrp="1"/>
          </p:cNvGraphicFramePr>
          <p:nvPr>
            <p:extLst>
              <p:ext uri="{D42A27DB-BD31-4B8C-83A1-F6EECF244321}">
                <p14:modId xmlns:p14="http://schemas.microsoft.com/office/powerpoint/2010/main" val="3796982004"/>
              </p:ext>
            </p:extLst>
          </p:nvPr>
        </p:nvGraphicFramePr>
        <p:xfrm>
          <a:off x="115888" y="984250"/>
          <a:ext cx="5654675" cy="5448813"/>
        </p:xfrm>
        <a:graphic>
          <a:graphicData uri="http://schemas.openxmlformats.org/drawingml/2006/table">
            <a:tbl>
              <a:tblPr/>
              <a:tblGrid>
                <a:gridCol w="1646237">
                  <a:extLst>
                    <a:ext uri="{9D8B030D-6E8A-4147-A177-3AD203B41FA5}">
                      <a16:colId xmlns:a16="http://schemas.microsoft.com/office/drawing/2014/main" val="20000"/>
                    </a:ext>
                  </a:extLst>
                </a:gridCol>
                <a:gridCol w="2068513">
                  <a:extLst>
                    <a:ext uri="{9D8B030D-6E8A-4147-A177-3AD203B41FA5}">
                      <a16:colId xmlns:a16="http://schemas.microsoft.com/office/drawing/2014/main" val="20001"/>
                    </a:ext>
                  </a:extLst>
                </a:gridCol>
                <a:gridCol w="1939925">
                  <a:extLst>
                    <a:ext uri="{9D8B030D-6E8A-4147-A177-3AD203B41FA5}">
                      <a16:colId xmlns:a16="http://schemas.microsoft.com/office/drawing/2014/main" val="20002"/>
                    </a:ext>
                  </a:extLst>
                </a:gridCol>
              </a:tblGrid>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900" b="1" i="0" u="none" strike="noStrike" cap="none" normalizeH="0" baseline="0" dirty="0">
                        <a:ln>
                          <a:noFill/>
                        </a:ln>
                        <a:solidFill>
                          <a:schemeClr val="tx1"/>
                        </a:solidFill>
                        <a:effectLst/>
                        <a:latin typeface="Calibri" panose="020F0502020204030204" pitchFamily="34" charset="0"/>
                      </a:endParaRP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err="1">
                          <a:ln>
                            <a:noFill/>
                          </a:ln>
                          <a:solidFill>
                            <a:schemeClr val="tx1"/>
                          </a:solidFill>
                          <a:effectLst/>
                          <a:latin typeface="Calibri" panose="020F0502020204030204" pitchFamily="34" charset="0"/>
                        </a:rPr>
                        <a:t>Stripline</a:t>
                      </a:r>
                      <a:endParaRPr kumimoji="0" lang="en-US" sz="1800" b="1" i="0" u="none" strike="noStrike" cap="none" normalizeH="0" baseline="0" dirty="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Button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Idea</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traveling wave</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electro-static</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605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Requirement</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Careful </a:t>
                      </a:r>
                      <a:r>
                        <a:rPr kumimoji="0" lang="en-US" sz="1600" b="1" i="1" u="none" strike="noStrike" cap="none" normalizeH="0" baseline="0" dirty="0" err="1">
                          <a:ln>
                            <a:noFill/>
                          </a:ln>
                          <a:solidFill>
                            <a:schemeClr val="tx1"/>
                          </a:solidFill>
                          <a:effectLst/>
                          <a:latin typeface="Calibri" panose="020F0502020204030204" pitchFamily="34" charset="0"/>
                        </a:rPr>
                        <a:t>Z</a:t>
                      </a:r>
                      <a:r>
                        <a:rPr kumimoji="0" lang="en-US" sz="2000" b="1" i="1" u="none" strike="noStrike" cap="none" normalizeH="0" baseline="-25000" dirty="0" err="1">
                          <a:ln>
                            <a:noFill/>
                          </a:ln>
                          <a:solidFill>
                            <a:schemeClr val="tx1"/>
                          </a:solidFill>
                          <a:effectLst/>
                          <a:latin typeface="Calibri" panose="020F0502020204030204" pitchFamily="34" charset="0"/>
                        </a:rPr>
                        <a:t>strip</a:t>
                      </a:r>
                      <a:r>
                        <a:rPr kumimoji="0" lang="en-US" sz="2000" b="1" i="1" u="none" strike="noStrike" cap="none" normalizeH="0" baseline="-25000" dirty="0">
                          <a:ln>
                            <a:noFill/>
                          </a:ln>
                          <a:solidFill>
                            <a:schemeClr val="tx1"/>
                          </a:solidFill>
                          <a:effectLst/>
                          <a:latin typeface="Calibri" panose="020F0502020204030204" pitchFamily="34" charset="0"/>
                        </a:rPr>
                        <a:t> </a:t>
                      </a:r>
                      <a:r>
                        <a:rPr kumimoji="0" lang="en-US" sz="1600" b="1" i="1" u="none" strike="noStrike" cap="none" normalizeH="0" baseline="0" dirty="0">
                          <a:ln>
                            <a:noFill/>
                          </a:ln>
                          <a:solidFill>
                            <a:schemeClr val="tx1"/>
                          </a:solidFill>
                          <a:effectLst/>
                          <a:latin typeface="Calibri" panose="020F0502020204030204" pitchFamily="34" charset="0"/>
                        </a:rPr>
                        <a:t>= </a:t>
                      </a:r>
                      <a:r>
                        <a:rPr kumimoji="0" lang="en-US" sz="1600" b="0" i="0" u="none" strike="noStrike" cap="none" normalizeH="0" baseline="0" dirty="0">
                          <a:ln>
                            <a:noFill/>
                          </a:ln>
                          <a:solidFill>
                            <a:schemeClr val="tx1"/>
                          </a:solidFill>
                          <a:effectLst/>
                          <a:latin typeface="Calibri" panose="020F0502020204030204" pitchFamily="34" charset="0"/>
                        </a:rPr>
                        <a:t>50 </a:t>
                      </a: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 matching</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7473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Signal quality</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Less deformation of bunch signal</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Deformation by finite size and capacitance</a:t>
                      </a:r>
                      <a:endParaRPr kumimoji="0" lang="el-GR" sz="1600" b="0" i="0" u="none" strike="noStrike" cap="none" normalizeH="0" baseline="0" dirty="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656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Bandwidth</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Broadband,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but minima </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a:ln>
                            <a:noFill/>
                          </a:ln>
                          <a:solidFill>
                            <a:schemeClr val="tx1"/>
                          </a:solidFill>
                          <a:effectLst/>
                          <a:latin typeface="Calibri" panose="020F0502020204030204" pitchFamily="34" charset="0"/>
                        </a:rPr>
                        <a:t>Highpass</a:t>
                      </a:r>
                      <a:r>
                        <a:rPr kumimoji="0" lang="en-US" sz="1600" b="0" i="0" u="none" strike="noStrike" cap="none" normalizeH="0" baseline="0" dirty="0">
                          <a:ln>
                            <a:noFill/>
                          </a:ln>
                          <a:solidFill>
                            <a:schemeClr val="tx1"/>
                          </a:solidFill>
                          <a:effectLst/>
                          <a:latin typeface="Calibri" panose="020F0502020204030204" pitchFamily="34"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but</a:t>
                      </a:r>
                      <a:r>
                        <a:rPr kumimoji="0" lang="en-US" sz="1600" b="1" i="0" u="none" strike="noStrike" cap="none" normalizeH="0" baseline="0" dirty="0">
                          <a:ln>
                            <a:noFill/>
                          </a:ln>
                          <a:solidFill>
                            <a:schemeClr val="tx1"/>
                          </a:solidFill>
                          <a:effectLst/>
                          <a:latin typeface="Calibri" panose="020F0502020204030204" pitchFamily="34" charset="0"/>
                        </a:rPr>
                        <a:t> </a:t>
                      </a:r>
                      <a:r>
                        <a:rPr kumimoji="0" lang="en-US" sz="1600" b="1" i="1" u="none" strike="noStrike" cap="none" normalizeH="0" baseline="0" dirty="0" err="1">
                          <a:ln>
                            <a:noFill/>
                          </a:ln>
                          <a:solidFill>
                            <a:schemeClr val="tx1"/>
                          </a:solidFill>
                          <a:effectLst/>
                          <a:latin typeface="Calibri" panose="020F0502020204030204" pitchFamily="34" charset="0"/>
                        </a:rPr>
                        <a:t>f</a:t>
                      </a:r>
                      <a:r>
                        <a:rPr kumimoji="0" lang="en-US" sz="2000" b="1" i="1" u="none" strike="noStrike" cap="none" normalizeH="0" baseline="-25000" dirty="0" err="1">
                          <a:ln>
                            <a:noFill/>
                          </a:ln>
                          <a:solidFill>
                            <a:schemeClr val="tx1"/>
                          </a:solidFill>
                          <a:effectLst/>
                          <a:latin typeface="Calibri" panose="020F0502020204030204" pitchFamily="34" charset="0"/>
                        </a:rPr>
                        <a:t>cut</a:t>
                      </a:r>
                      <a:r>
                        <a:rPr kumimoji="0" lang="en-US" sz="2000" b="1" i="1" u="none" strike="noStrike" cap="none" normalizeH="0" baseline="-25000" dirty="0">
                          <a:ln>
                            <a:noFill/>
                          </a:ln>
                          <a:solidFill>
                            <a:schemeClr val="tx1"/>
                          </a:solidFill>
                          <a:effectLst/>
                          <a:latin typeface="Calibri" panose="020F0502020204030204" pitchFamily="34" charset="0"/>
                        </a:rPr>
                        <a:t>  </a:t>
                      </a:r>
                      <a:r>
                        <a:rPr kumimoji="0" lang="en-US" sz="1600" b="1" i="0" u="none" strike="noStrike" cap="none" normalizeH="0" baseline="0" dirty="0">
                          <a:ln>
                            <a:noFill/>
                          </a:ln>
                          <a:solidFill>
                            <a:schemeClr val="tx1"/>
                          </a:solidFill>
                          <a:effectLst/>
                          <a:latin typeface="Calibri" panose="020F0502020204030204" pitchFamily="34" charset="0"/>
                        </a:rPr>
                        <a:t>&lt;  </a:t>
                      </a:r>
                      <a:r>
                        <a:rPr kumimoji="0" lang="en-US" sz="1600" b="0" i="0" u="none" strike="noStrike" cap="none" normalizeH="0" baseline="0" dirty="0">
                          <a:ln>
                            <a:noFill/>
                          </a:ln>
                          <a:solidFill>
                            <a:schemeClr val="tx1"/>
                          </a:solidFill>
                          <a:effectLst/>
                          <a:latin typeface="Calibri" panose="020F0502020204030204" pitchFamily="34" charset="0"/>
                        </a:rPr>
                        <a:t>1 GHz</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9558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Signal strength</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Large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Large longitudinal and transverse coverage possible</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Small</a:t>
                      </a:r>
                    </a:p>
                    <a:p>
                      <a:pPr marL="0" marR="0" lvl="0" indent="0" algn="l" defTabSz="914400" rtl="0" eaLnBrk="1" fontAlgn="base" latinLnBrk="0" hangingPunct="1">
                        <a:lnSpc>
                          <a:spcPct val="6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Size &lt;</a:t>
                      </a: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3cm,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to prevent signal deformation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Mechanics</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Complex</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Simple</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8951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Installation</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Inside </a:t>
                      </a:r>
                      <a:r>
                        <a:rPr kumimoji="0" lang="en-US" sz="1600" b="0" i="0" u="none" strike="noStrike" cap="none" normalizeH="0" baseline="0" dirty="0" err="1">
                          <a:ln>
                            <a:noFill/>
                          </a:ln>
                          <a:solidFill>
                            <a:schemeClr val="tx1"/>
                          </a:solidFill>
                          <a:effectLst/>
                          <a:latin typeface="Calibri" panose="020F0502020204030204" pitchFamily="34" charset="0"/>
                        </a:rPr>
                        <a:t>quadrupole</a:t>
                      </a:r>
                      <a:r>
                        <a:rPr kumimoji="0" lang="en-US" sz="1600" b="0" i="0" u="none" strike="noStrike" cap="none" normalizeH="0" baseline="0" dirty="0">
                          <a:ln>
                            <a:noFill/>
                          </a:ln>
                          <a:solidFill>
                            <a:schemeClr val="tx1"/>
                          </a:solidFill>
                          <a:effectLst/>
                          <a:latin typeface="Calibri" panose="020F0502020204030204" pitchFamily="34" charset="0"/>
                        </a:rPr>
                        <a:t> possible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sym typeface="Symbol" pitchFamily="18" charset="2"/>
                        </a:rPr>
                        <a:t>improving accuracy</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Compact insertion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4084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rPr>
                        <a:t>Directivity</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rPr>
                        <a:t>YES</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rPr>
                        <a:t>No </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bl>
          </a:graphicData>
        </a:graphic>
      </p:graphicFrame>
      <p:sp>
        <p:nvSpPr>
          <p:cNvPr id="54320" name="Text Box 47"/>
          <p:cNvSpPr txBox="1">
            <a:spLocks noChangeArrowheads="1"/>
          </p:cNvSpPr>
          <p:nvPr/>
        </p:nvSpPr>
        <p:spPr bwMode="auto">
          <a:xfrm>
            <a:off x="5815285" y="5993388"/>
            <a:ext cx="30397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sz="1600" dirty="0">
                <a:latin typeface="Calibri" panose="020F0502020204030204" pitchFamily="34" charset="0"/>
              </a:rPr>
              <a:t>From . S. </a:t>
            </a:r>
            <a:r>
              <a:rPr lang="en-US" sz="1600" dirty="0" err="1">
                <a:latin typeface="Calibri" panose="020F0502020204030204" pitchFamily="34" charset="0"/>
              </a:rPr>
              <a:t>Vilkins</a:t>
            </a:r>
            <a:r>
              <a:rPr lang="en-US" sz="1600" dirty="0">
                <a:latin typeface="Calibri" panose="020F0502020204030204" pitchFamily="34" charset="0"/>
              </a:rPr>
              <a:t>,  D. </a:t>
            </a:r>
            <a:r>
              <a:rPr lang="en-US" sz="1600" dirty="0" err="1">
                <a:latin typeface="Calibri" panose="020F0502020204030204" pitchFamily="34" charset="0"/>
              </a:rPr>
              <a:t>Nölle</a:t>
            </a:r>
            <a:r>
              <a:rPr lang="en-US" sz="1600" dirty="0">
                <a:latin typeface="Calibri" panose="020F0502020204030204" pitchFamily="34" charset="0"/>
              </a:rPr>
              <a:t> (DESY)</a:t>
            </a:r>
            <a:endParaRPr lang="el-GR" sz="1600" baseline="-25000" dirty="0">
              <a:latin typeface="Calibri" panose="020F0502020204030204" pitchFamily="34" charset="0"/>
            </a:endParaRPr>
          </a:p>
        </p:txBody>
      </p:sp>
      <p:sp>
        <p:nvSpPr>
          <p:cNvPr id="54321" name="Text Box 48"/>
          <p:cNvSpPr txBox="1">
            <a:spLocks noChangeArrowheads="1"/>
          </p:cNvSpPr>
          <p:nvPr/>
        </p:nvSpPr>
        <p:spPr bwMode="auto">
          <a:xfrm>
            <a:off x="5773886" y="823781"/>
            <a:ext cx="3295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a:latin typeface="Calibri" panose="020F0502020204030204" pitchFamily="34" charset="0"/>
              </a:rPr>
              <a:t>FLASH BPM inside quadrupole</a:t>
            </a:r>
            <a:r>
              <a:rPr lang="en-US" sz="1600" dirty="0">
                <a:latin typeface="Calibri" panose="020F0502020204030204" pitchFamily="34" charset="0"/>
              </a:rPr>
              <a:t> </a:t>
            </a:r>
            <a:endParaRPr lang="el-GR" sz="1600" baseline="-25000" dirty="0">
              <a:latin typeface="Calibri" panose="020F0502020204030204" pitchFamily="34" charset="0"/>
            </a:endParaRPr>
          </a:p>
        </p:txBody>
      </p:sp>
      <p:sp>
        <p:nvSpPr>
          <p:cNvPr id="9" name="Textfeld 8">
            <a:hlinkClick r:id="" action="ppaction://noaction"/>
          </p:cNvPr>
          <p:cNvSpPr txBox="1"/>
          <p:nvPr/>
        </p:nvSpPr>
        <p:spPr>
          <a:xfrm>
            <a:off x="9069061" y="5560053"/>
            <a:ext cx="1355179" cy="369332"/>
          </a:xfrm>
          <a:prstGeom prst="rect">
            <a:avLst/>
          </a:prstGeom>
          <a:noFill/>
        </p:spPr>
        <p:txBody>
          <a:bodyPr wrap="none" rtlCol="0">
            <a:spAutoFit/>
          </a:bodyPr>
          <a:lstStyle/>
          <a:p>
            <a:r>
              <a:rPr lang="en-US" b="1" dirty="0">
                <a:solidFill>
                  <a:srgbClr val="3333CC"/>
                </a:solidFill>
                <a:sym typeface="Symbol"/>
                <a:hlinkClick r:id="rId3" action="ppaction://hlinksldjump"/>
              </a:rPr>
              <a:t> T</a:t>
            </a:r>
            <a:r>
              <a:rPr lang="en-US" b="1" dirty="0">
                <a:solidFill>
                  <a:srgbClr val="3333CC"/>
                </a:solidFill>
                <a:hlinkClick r:id="rId3" action="ppaction://hlinksldjump"/>
              </a:rPr>
              <a:t>une etc.</a:t>
            </a:r>
            <a:endParaRPr lang="en-US" b="1" dirty="0">
              <a:solidFill>
                <a:srgbClr val="3333CC"/>
              </a:solidFill>
            </a:endParaRPr>
          </a:p>
        </p:txBody>
      </p:sp>
      <p:pic>
        <p:nvPicPr>
          <p:cNvPr id="1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11370" y="1157472"/>
            <a:ext cx="3157691"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77215" y="4021451"/>
            <a:ext cx="3008805" cy="19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 name="Textfeld 12">
            <a:hlinkClick r:id="" action="ppaction://noaction"/>
          </p:cNvPr>
          <p:cNvSpPr txBox="1"/>
          <p:nvPr/>
        </p:nvSpPr>
        <p:spPr>
          <a:xfrm>
            <a:off x="4313804" y="6556206"/>
            <a:ext cx="2430795" cy="369332"/>
          </a:xfrm>
          <a:prstGeom prst="rect">
            <a:avLst/>
          </a:prstGeom>
          <a:noFill/>
        </p:spPr>
        <p:txBody>
          <a:bodyPr wrap="none" rtlCol="0">
            <a:spAutoFit/>
          </a:bodyPr>
          <a:lstStyle/>
          <a:p>
            <a:r>
              <a:rPr lang="en-US" b="1" dirty="0">
                <a:solidFill>
                  <a:srgbClr val="3333CC"/>
                </a:solidFill>
                <a:sym typeface="Symbol"/>
                <a:hlinkClick r:id="rId3" action="ppaction://hlinksldjump"/>
              </a:rPr>
              <a:t> </a:t>
            </a:r>
            <a:r>
              <a:rPr lang="en-US" sz="1700" b="1" dirty="0">
                <a:solidFill>
                  <a:srgbClr val="3333CC"/>
                </a:solidFill>
                <a:latin typeface="Calibri" panose="020F0502020204030204" pitchFamily="34" charset="0"/>
                <a:cs typeface="Calibri" panose="020F0502020204030204" pitchFamily="34" charset="0"/>
                <a:sym typeface="Symbol"/>
                <a:hlinkClick r:id="rId3" action="ppaction://hlinksldjump"/>
              </a:rPr>
              <a:t>Beam measurements </a:t>
            </a:r>
            <a:endParaRPr lang="en-US" sz="1700" b="1" dirty="0">
              <a:solidFill>
                <a:srgbClr val="3333CC"/>
              </a:solidFill>
              <a:latin typeface="Calibri" panose="020F0502020204030204" pitchFamily="34" charset="0"/>
              <a:cs typeface="Calibri" panose="020F0502020204030204" pitchFamily="34" charset="0"/>
            </a:endParaRPr>
          </a:p>
        </p:txBody>
      </p:sp>
      <p:sp>
        <p:nvSpPr>
          <p:cNvPr id="12" name="Textfeld 11">
            <a:hlinkClick r:id="" action="ppaction://noaction"/>
            <a:extLst>
              <a:ext uri="{FF2B5EF4-FFF2-40B4-BE49-F238E27FC236}">
                <a16:creationId xmlns:a16="http://schemas.microsoft.com/office/drawing/2014/main" id="{EAE63C83-2936-4453-8F04-E68D113AABB3}"/>
              </a:ext>
            </a:extLst>
          </p:cNvPr>
          <p:cNvSpPr txBox="1"/>
          <p:nvPr/>
        </p:nvSpPr>
        <p:spPr>
          <a:xfrm>
            <a:off x="2985113" y="6511833"/>
            <a:ext cx="1381212" cy="369332"/>
          </a:xfrm>
          <a:prstGeom prst="rect">
            <a:avLst/>
          </a:prstGeom>
          <a:noFill/>
        </p:spPr>
        <p:txBody>
          <a:bodyPr wrap="none" rtlCol="0">
            <a:spAutoFit/>
          </a:bodyPr>
          <a:lstStyle/>
          <a:p>
            <a:r>
              <a:rPr lang="en-US" b="1" dirty="0">
                <a:solidFill>
                  <a:srgbClr val="3333CC"/>
                </a:solidFill>
                <a:sym typeface="Symbol"/>
                <a:hlinkClick r:id="rId6"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6" action="ppaction://hlinksldjump"/>
              </a:rPr>
              <a:t>electronics </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59742162"/>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6809" name="Group 57"/>
          <p:cNvGrpSpPr>
            <a:grpSpLocks/>
          </p:cNvGrpSpPr>
          <p:nvPr/>
        </p:nvGrpSpPr>
        <p:grpSpPr bwMode="auto">
          <a:xfrm>
            <a:off x="0" y="1247823"/>
            <a:ext cx="5229225" cy="4489450"/>
            <a:chOff x="40" y="890"/>
            <a:chExt cx="3294" cy="2828"/>
          </a:xfrm>
        </p:grpSpPr>
        <p:pic>
          <p:nvPicPr>
            <p:cNvPr id="586810" name="Picture 58" descr="button_pick_up_pio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 y="890"/>
              <a:ext cx="3294" cy="2828"/>
            </a:xfrm>
            <a:prstGeom prst="rect">
              <a:avLst/>
            </a:prstGeom>
            <a:noFill/>
            <a:extLst>
              <a:ext uri="{909E8E84-426E-40DD-AFC4-6F175D3DCCD1}">
                <a14:hiddenFill xmlns:a14="http://schemas.microsoft.com/office/drawing/2010/main">
                  <a:solidFill>
                    <a:srgbClr val="FFFFFF"/>
                  </a:solidFill>
                </a14:hiddenFill>
              </a:ext>
            </a:extLst>
          </p:spPr>
        </p:pic>
        <p:sp>
          <p:nvSpPr>
            <p:cNvPr id="586811" name="Line 59"/>
            <p:cNvSpPr>
              <a:spLocks noChangeShapeType="1"/>
            </p:cNvSpPr>
            <p:nvPr/>
          </p:nvSpPr>
          <p:spPr bwMode="auto">
            <a:xfrm flipV="1">
              <a:off x="998" y="1298"/>
              <a:ext cx="409"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2" name="Line 60"/>
            <p:cNvSpPr>
              <a:spLocks noChangeShapeType="1"/>
            </p:cNvSpPr>
            <p:nvPr/>
          </p:nvSpPr>
          <p:spPr bwMode="auto">
            <a:xfrm>
              <a:off x="681" y="1434"/>
              <a:ext cx="0" cy="545"/>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3" name="Text Box 61"/>
            <p:cNvSpPr txBox="1">
              <a:spLocks noChangeArrowheads="1"/>
            </p:cNvSpPr>
            <p:nvPr/>
          </p:nvSpPr>
          <p:spPr bwMode="auto">
            <a:xfrm>
              <a:off x="409" y="1207"/>
              <a:ext cx="589"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dirty="0">
                  <a:latin typeface="Calibri" panose="020F0502020204030204" pitchFamily="34" charset="0"/>
                </a:rPr>
                <a:t>button</a:t>
              </a:r>
            </a:p>
          </p:txBody>
        </p:sp>
        <p:sp>
          <p:nvSpPr>
            <p:cNvPr id="586814" name="Text Box 62"/>
            <p:cNvSpPr txBox="1">
              <a:spLocks noChangeArrowheads="1"/>
            </p:cNvSpPr>
            <p:nvPr/>
          </p:nvSpPr>
          <p:spPr bwMode="auto">
            <a:xfrm>
              <a:off x="1906" y="1298"/>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latin typeface="Calibri" panose="020F0502020204030204" pitchFamily="34" charset="0"/>
                </a:rPr>
                <a:t>Beam envelope</a:t>
              </a:r>
            </a:p>
          </p:txBody>
        </p:sp>
        <p:sp>
          <p:nvSpPr>
            <p:cNvPr id="586815" name="Line 63"/>
            <p:cNvSpPr>
              <a:spLocks noChangeShapeType="1"/>
            </p:cNvSpPr>
            <p:nvPr/>
          </p:nvSpPr>
          <p:spPr bwMode="auto">
            <a:xfrm flipH="1">
              <a:off x="1180" y="1480"/>
              <a:ext cx="680" cy="453"/>
            </a:xfrm>
            <a:prstGeom prst="line">
              <a:avLst/>
            </a:prstGeom>
            <a:noFill/>
            <a:ln w="38100">
              <a:solidFill>
                <a:srgbClr val="0099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6" name="Text Box 64"/>
            <p:cNvSpPr txBox="1">
              <a:spLocks noChangeArrowheads="1"/>
            </p:cNvSpPr>
            <p:nvPr/>
          </p:nvSpPr>
          <p:spPr bwMode="auto">
            <a:xfrm>
              <a:off x="1906" y="1547"/>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latin typeface="Calibri" panose="020F0502020204030204" pitchFamily="34" charset="0"/>
                </a:rPr>
                <a:t>Image envelope</a:t>
              </a:r>
            </a:p>
          </p:txBody>
        </p:sp>
        <p:sp>
          <p:nvSpPr>
            <p:cNvPr id="586817" name="Line 65"/>
            <p:cNvSpPr>
              <a:spLocks noChangeShapeType="1"/>
            </p:cNvSpPr>
            <p:nvPr/>
          </p:nvSpPr>
          <p:spPr bwMode="auto">
            <a:xfrm flipH="1">
              <a:off x="1361" y="1661"/>
              <a:ext cx="545" cy="363"/>
            </a:xfrm>
            <a:prstGeom prst="line">
              <a:avLst/>
            </a:prstGeom>
            <a:noFill/>
            <a:ln w="38100">
              <a:solidFill>
                <a:srgbClr val="006699"/>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grpSp>
      <p:sp>
        <p:nvSpPr>
          <p:cNvPr id="586754"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buFontTx/>
              <a:buNone/>
            </a:pPr>
            <a:r>
              <a:rPr lang="en-US" sz="2100" b="1" dirty="0">
                <a:latin typeface="+mj-lt"/>
                <a:cs typeface="Times New Roman" panose="02020603050405020304" pitchFamily="18" charset="0"/>
              </a:rPr>
              <a:t>Estimation of finite Beam Size Effect for Button BPM</a:t>
            </a:r>
          </a:p>
        </p:txBody>
      </p:sp>
      <p:sp>
        <p:nvSpPr>
          <p:cNvPr id="586756" name="Text Box 4"/>
          <p:cNvSpPr txBox="1">
            <a:spLocks noChangeArrowheads="1"/>
          </p:cNvSpPr>
          <p:nvPr/>
        </p:nvSpPr>
        <p:spPr bwMode="auto">
          <a:xfrm>
            <a:off x="279400" y="816695"/>
            <a:ext cx="8509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70000"/>
              </a:lnSpc>
            </a:pPr>
            <a:r>
              <a:rPr lang="en-US" sz="2000" b="1" dirty="0">
                <a:solidFill>
                  <a:srgbClr val="0000CC"/>
                </a:solidFill>
                <a:latin typeface="Calibri" panose="020F0502020204030204" pitchFamily="34" charset="0"/>
                <a:sym typeface="Symbol" pitchFamily="18" charset="2"/>
              </a:rPr>
              <a:t>Ideal 2-dim model:</a:t>
            </a:r>
            <a:r>
              <a:rPr lang="en-US" sz="2000" dirty="0">
                <a:solidFill>
                  <a:srgbClr val="0000CC"/>
                </a:solidFill>
                <a:latin typeface="Calibri" panose="020F0502020204030204" pitchFamily="34" charset="0"/>
                <a:sym typeface="Symbol" pitchFamily="18" charset="2"/>
              </a:rPr>
              <a:t> </a:t>
            </a:r>
          </a:p>
          <a:p>
            <a:pPr algn="l" eaLnBrk="0" hangingPunct="0">
              <a:lnSpc>
                <a:spcPct val="70000"/>
              </a:lnSpc>
            </a:pPr>
            <a:r>
              <a:rPr lang="en-US" sz="2000" dirty="0">
                <a:solidFill>
                  <a:srgbClr val="0000CC"/>
                </a:solidFill>
                <a:latin typeface="Calibri" panose="020F0502020204030204" pitchFamily="34" charset="0"/>
                <a:sym typeface="Symbol" pitchFamily="18" charset="2"/>
              </a:rPr>
              <a:t>Due to the non-linearity, the beam size enters in the position reading.</a:t>
            </a:r>
          </a:p>
        </p:txBody>
      </p:sp>
      <p:sp>
        <p:nvSpPr>
          <p:cNvPr id="586758" name="Text Box 6"/>
          <p:cNvSpPr txBox="1">
            <a:spLocks noChangeArrowheads="1"/>
          </p:cNvSpPr>
          <p:nvPr/>
        </p:nvSpPr>
        <p:spPr bwMode="auto">
          <a:xfrm>
            <a:off x="5483225" y="1485948"/>
            <a:ext cx="3467100" cy="154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buFontTx/>
              <a:buNone/>
            </a:pPr>
            <a:r>
              <a:rPr lang="en-US" b="1" dirty="0">
                <a:solidFill>
                  <a:srgbClr val="0000CC"/>
                </a:solidFill>
                <a:latin typeface="Calibri" panose="020F0502020204030204" pitchFamily="34" charset="0"/>
              </a:rPr>
              <a:t>Finite beam size:</a:t>
            </a:r>
            <a:endParaRPr lang="en-US" b="1" dirty="0">
              <a:latin typeface="Calibri" panose="020F0502020204030204" pitchFamily="34" charset="0"/>
            </a:endParaRPr>
          </a:p>
          <a:p>
            <a:pPr algn="l">
              <a:lnSpc>
                <a:spcPct val="60000"/>
              </a:lnSpc>
              <a:buFont typeface="Wingdings" pitchFamily="2" charset="2"/>
              <a:buChar char="Ø"/>
            </a:pPr>
            <a:r>
              <a:rPr lang="en-US" dirty="0">
                <a:latin typeface="Calibri" panose="020F0502020204030204" pitchFamily="34" charset="0"/>
              </a:rPr>
              <a:t>Calculation of signal response</a:t>
            </a:r>
          </a:p>
          <a:p>
            <a:pPr algn="l">
              <a:lnSpc>
                <a:spcPct val="60000"/>
              </a:lnSpc>
            </a:pPr>
            <a:r>
              <a:rPr lang="en-US" dirty="0">
                <a:latin typeface="Calibri" panose="020F0502020204030204" pitchFamily="34" charset="0"/>
              </a:rPr>
              <a:t>   at different location</a:t>
            </a:r>
          </a:p>
          <a:p>
            <a:pPr algn="l">
              <a:lnSpc>
                <a:spcPct val="60000"/>
              </a:lnSpc>
              <a:buFont typeface="Wingdings" pitchFamily="2" charset="2"/>
              <a:buChar char="Ø"/>
            </a:pPr>
            <a:r>
              <a:rPr lang="en-US" dirty="0">
                <a:latin typeface="Calibri" panose="020F0502020204030204" pitchFamily="34" charset="0"/>
              </a:rPr>
              <a:t>‘Averaging’ of image position</a:t>
            </a:r>
          </a:p>
          <a:p>
            <a:pPr algn="l">
              <a:lnSpc>
                <a:spcPct val="60000"/>
              </a:lnSpc>
              <a:buFontTx/>
              <a:buNone/>
            </a:pPr>
            <a:r>
              <a:rPr lang="en-US" dirty="0">
                <a:solidFill>
                  <a:srgbClr val="FF0000"/>
                </a:solidFill>
                <a:latin typeface="Calibri" panose="020F0502020204030204" pitchFamily="34" charset="0"/>
                <a:sym typeface="Symbol" pitchFamily="18" charset="2"/>
              </a:rPr>
              <a:t> Cannot be corrected !</a:t>
            </a:r>
          </a:p>
        </p:txBody>
      </p:sp>
      <p:sp>
        <p:nvSpPr>
          <p:cNvPr id="586761" name="Text Box 9"/>
          <p:cNvSpPr txBox="1">
            <a:spLocks noChangeArrowheads="1"/>
          </p:cNvSpPr>
          <p:nvPr/>
        </p:nvSpPr>
        <p:spPr bwMode="auto">
          <a:xfrm>
            <a:off x="358775" y="5503910"/>
            <a:ext cx="8612188" cy="697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None/>
            </a:pPr>
            <a:r>
              <a:rPr lang="en-US" b="1" dirty="0">
                <a:solidFill>
                  <a:srgbClr val="0000CC"/>
                </a:solidFill>
                <a:latin typeface="Calibri" panose="020F0502020204030204" pitchFamily="34" charset="0"/>
              </a:rPr>
              <a:t>Remark:</a:t>
            </a:r>
            <a:r>
              <a:rPr lang="en-US" dirty="0">
                <a:solidFill>
                  <a:srgbClr val="0000CC"/>
                </a:solidFill>
                <a:latin typeface="Calibri" panose="020F0502020204030204" pitchFamily="34" charset="0"/>
              </a:rPr>
              <a:t> </a:t>
            </a:r>
            <a:r>
              <a:rPr lang="en-US" dirty="0">
                <a:latin typeface="Calibri" panose="020F0502020204030204" pitchFamily="34" charset="0"/>
              </a:rPr>
              <a:t>For most LINACs: Linearity is less important, because beam has to be centered</a:t>
            </a:r>
          </a:p>
          <a:p>
            <a:pPr algn="l">
              <a:spcBef>
                <a:spcPts val="400"/>
              </a:spcBef>
              <a:buFontTx/>
              <a:buNone/>
            </a:pPr>
            <a:r>
              <a:rPr lang="en-US" dirty="0">
                <a:latin typeface="Calibri" panose="020F0502020204030204" pitchFamily="34" charset="0"/>
                <a:sym typeface="Symbol" pitchFamily="18" charset="2"/>
              </a:rPr>
              <a:t>                 Position c</a:t>
            </a:r>
            <a:r>
              <a:rPr lang="en-US" dirty="0">
                <a:latin typeface="Calibri" panose="020F0502020204030204" pitchFamily="34" charset="0"/>
              </a:rPr>
              <a:t>orrection as feed-forward for next macro-pulse.</a:t>
            </a:r>
          </a:p>
        </p:txBody>
      </p:sp>
      <p:grpSp>
        <p:nvGrpSpPr>
          <p:cNvPr id="586792" name="Group 40"/>
          <p:cNvGrpSpPr>
            <a:grpSpLocks/>
          </p:cNvGrpSpPr>
          <p:nvPr/>
        </p:nvGrpSpPr>
        <p:grpSpPr bwMode="auto">
          <a:xfrm>
            <a:off x="4572000" y="2976610"/>
            <a:ext cx="3311525" cy="2603500"/>
            <a:chOff x="3334" y="1706"/>
            <a:chExt cx="2086" cy="1640"/>
          </a:xfrm>
        </p:grpSpPr>
        <p:pic>
          <p:nvPicPr>
            <p:cNvPr id="586793" name="Picture 41" descr="button_pick_up_scaled_piot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4" y="1706"/>
              <a:ext cx="2086" cy="1640"/>
            </a:xfrm>
            <a:prstGeom prst="rect">
              <a:avLst/>
            </a:prstGeom>
            <a:noFill/>
            <a:extLst>
              <a:ext uri="{909E8E84-426E-40DD-AFC4-6F175D3DCCD1}">
                <a14:hiddenFill xmlns:a14="http://schemas.microsoft.com/office/drawing/2010/main">
                  <a:solidFill>
                    <a:srgbClr val="FFFFFF"/>
                  </a:solidFill>
                </a14:hiddenFill>
              </a:ext>
            </a:extLst>
          </p:spPr>
        </p:pic>
        <p:sp>
          <p:nvSpPr>
            <p:cNvPr id="586794" name="Oval 42"/>
            <p:cNvSpPr>
              <a:spLocks noChangeArrowheads="1"/>
            </p:cNvSpPr>
            <p:nvPr/>
          </p:nvSpPr>
          <p:spPr bwMode="auto">
            <a:xfrm>
              <a:off x="4365" y="2467"/>
              <a:ext cx="73" cy="73"/>
            </a:xfrm>
            <a:prstGeom prst="ellipse">
              <a:avLst/>
            </a:prstGeom>
            <a:solidFill>
              <a:srgbClr val="339966"/>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
          <p:nvSpPr>
            <p:cNvPr id="586795" name="Oval 43"/>
            <p:cNvSpPr>
              <a:spLocks noChangeArrowheads="1"/>
            </p:cNvSpPr>
            <p:nvPr/>
          </p:nvSpPr>
          <p:spPr bwMode="auto">
            <a:xfrm>
              <a:off x="4162" y="2507"/>
              <a:ext cx="77" cy="71"/>
            </a:xfrm>
            <a:prstGeom prst="ellipse">
              <a:avLst/>
            </a:prstGeom>
            <a:solidFill>
              <a:srgbClr val="FF00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
          <p:nvSpPr>
            <p:cNvPr id="586796" name="Line 44"/>
            <p:cNvSpPr>
              <a:spLocks noChangeShapeType="1"/>
            </p:cNvSpPr>
            <p:nvPr/>
          </p:nvSpPr>
          <p:spPr bwMode="auto">
            <a:xfrm>
              <a:off x="3803" y="2029"/>
              <a:ext cx="336" cy="464"/>
            </a:xfrm>
            <a:prstGeom prst="line">
              <a:avLst/>
            </a:prstGeom>
            <a:noFill/>
            <a:ln w="444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797" name="Text Box 45"/>
            <p:cNvSpPr txBox="1">
              <a:spLocks noChangeArrowheads="1"/>
            </p:cNvSpPr>
            <p:nvPr/>
          </p:nvSpPr>
          <p:spPr bwMode="auto">
            <a:xfrm>
              <a:off x="3523" y="1765"/>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rgbClr val="FF0000"/>
                  </a:solidFill>
                  <a:latin typeface="Calibri" panose="020F0502020204030204" pitchFamily="34" charset="0"/>
                </a:rPr>
                <a:t>Image center</a:t>
              </a:r>
            </a:p>
          </p:txBody>
        </p:sp>
        <p:sp>
          <p:nvSpPr>
            <p:cNvPr id="586798" name="Text Box 46"/>
            <p:cNvSpPr txBox="1">
              <a:spLocks noChangeArrowheads="1"/>
            </p:cNvSpPr>
            <p:nvPr/>
          </p:nvSpPr>
          <p:spPr bwMode="auto">
            <a:xfrm>
              <a:off x="4323" y="2021"/>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chemeClr val="tx2"/>
                  </a:solidFill>
                  <a:latin typeface="Calibri" panose="020F0502020204030204" pitchFamily="34" charset="0"/>
                </a:rPr>
                <a:t>beam center</a:t>
              </a:r>
            </a:p>
          </p:txBody>
        </p:sp>
        <p:sp>
          <p:nvSpPr>
            <p:cNvPr id="586799" name="Line 47"/>
            <p:cNvSpPr>
              <a:spLocks noChangeShapeType="1"/>
            </p:cNvSpPr>
            <p:nvPr/>
          </p:nvSpPr>
          <p:spPr bwMode="auto">
            <a:xfrm flipH="1">
              <a:off x="4467" y="2229"/>
              <a:ext cx="344" cy="248"/>
            </a:xfrm>
            <a:prstGeom prst="line">
              <a:avLst/>
            </a:prstGeom>
            <a:noFill/>
            <a:ln w="4445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grpSp>
      <p:sp>
        <p:nvSpPr>
          <p:cNvPr id="586818" name="AutoShape 66"/>
          <p:cNvSpPr>
            <a:spLocks noChangeArrowheads="1"/>
          </p:cNvSpPr>
          <p:nvPr/>
        </p:nvSpPr>
        <p:spPr bwMode="auto">
          <a:xfrm rot="1800000">
            <a:off x="3708400" y="3697335"/>
            <a:ext cx="1368425" cy="358775"/>
          </a:xfrm>
          <a:prstGeom prst="rightArrow">
            <a:avLst>
              <a:gd name="adj1" fmla="val 50000"/>
              <a:gd name="adj2" fmla="val 95354"/>
            </a:avLst>
          </a:prstGeom>
          <a:solidFill>
            <a:srgbClr val="CC99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Tree>
    <p:extLst>
      <p:ext uri="{BB962C8B-B14F-4D97-AF65-F5344CB8AC3E}">
        <p14:creationId xmlns:p14="http://schemas.microsoft.com/office/powerpoint/2010/main" val="11354140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67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681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67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61" grpId="0"/>
      <p:bldP spid="586818"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1077" y="1354755"/>
            <a:ext cx="4716463" cy="411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59"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2338" y="1498757"/>
            <a:ext cx="3979862" cy="284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1"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Button BPM at Synchrotron Light Sources</a:t>
            </a:r>
          </a:p>
        </p:txBody>
      </p:sp>
      <p:graphicFrame>
        <p:nvGraphicFramePr>
          <p:cNvPr id="19463" name="Object 5"/>
          <p:cNvGraphicFramePr>
            <a:graphicFrameLocks noChangeAspect="1"/>
          </p:cNvGraphicFramePr>
          <p:nvPr/>
        </p:nvGraphicFramePr>
        <p:xfrm>
          <a:off x="4438651" y="4536488"/>
          <a:ext cx="4349750" cy="720792"/>
        </p:xfrm>
        <a:graphic>
          <a:graphicData uri="http://schemas.openxmlformats.org/presentationml/2006/ole">
            <mc:AlternateContent xmlns:mc="http://schemas.openxmlformats.org/markup-compatibility/2006">
              <mc:Choice xmlns:v="urn:schemas-microsoft-com:vml" Requires="v">
                <p:oleObj spid="_x0000_s39110" name="Equation" r:id="rId6" imgW="2984400" imgH="495000" progId="Equation.3">
                  <p:embed/>
                </p:oleObj>
              </mc:Choice>
              <mc:Fallback>
                <p:oleObj name="Equation" r:id="rId6" imgW="2984400" imgH="495000" progId="Equation.3">
                  <p:embed/>
                  <p:pic>
                    <p:nvPicPr>
                      <p:cNvPr id="19463" name="Object 5"/>
                      <p:cNvPicPr>
                        <a:picLocks noChangeAspect="1" noChangeArrowheads="1"/>
                      </p:cNvPicPr>
                      <p:nvPr/>
                    </p:nvPicPr>
                    <p:blipFill>
                      <a:blip r:embed="rId7"/>
                      <a:srcRect/>
                      <a:stretch>
                        <a:fillRect/>
                      </a:stretch>
                    </p:blipFill>
                    <p:spPr bwMode="auto">
                      <a:xfrm>
                        <a:off x="4438651" y="4536488"/>
                        <a:ext cx="4349750" cy="720792"/>
                      </a:xfrm>
                      <a:prstGeom prst="rect">
                        <a:avLst/>
                      </a:prstGeom>
                      <a:noFill/>
                      <a:ln>
                        <a:noFill/>
                      </a:ln>
                      <a:effectLst/>
                    </p:spPr>
                  </p:pic>
                </p:oleObj>
              </mc:Fallback>
            </mc:AlternateContent>
          </a:graphicData>
        </a:graphic>
      </p:graphicFrame>
      <p:graphicFrame>
        <p:nvGraphicFramePr>
          <p:cNvPr id="19464" name="Object 6"/>
          <p:cNvGraphicFramePr>
            <a:graphicFrameLocks noChangeAspect="1"/>
          </p:cNvGraphicFramePr>
          <p:nvPr/>
        </p:nvGraphicFramePr>
        <p:xfrm>
          <a:off x="4732338" y="5394257"/>
          <a:ext cx="3994852" cy="740419"/>
        </p:xfrm>
        <a:graphic>
          <a:graphicData uri="http://schemas.openxmlformats.org/presentationml/2006/ole">
            <mc:AlternateContent xmlns:mc="http://schemas.openxmlformats.org/markup-compatibility/2006">
              <mc:Choice xmlns:v="urn:schemas-microsoft-com:vml" Requires="v">
                <p:oleObj spid="_x0000_s39111" name="Equation" r:id="rId8" imgW="2806560" imgH="520560" progId="Equation.3">
                  <p:embed/>
                </p:oleObj>
              </mc:Choice>
              <mc:Fallback>
                <p:oleObj name="Equation" r:id="rId8" imgW="2806560" imgH="520560" progId="Equation.3">
                  <p:embed/>
                  <p:pic>
                    <p:nvPicPr>
                      <p:cNvPr id="19464" name="Object 6"/>
                      <p:cNvPicPr>
                        <a:picLocks noChangeAspect="1" noChangeArrowheads="1"/>
                      </p:cNvPicPr>
                      <p:nvPr/>
                    </p:nvPicPr>
                    <p:blipFill>
                      <a:blip r:embed="rId9"/>
                      <a:srcRect/>
                      <a:stretch>
                        <a:fillRect/>
                      </a:stretch>
                    </p:blipFill>
                    <p:spPr bwMode="auto">
                      <a:xfrm>
                        <a:off x="4732338" y="5394257"/>
                        <a:ext cx="3994852" cy="740419"/>
                      </a:xfrm>
                      <a:prstGeom prst="rect">
                        <a:avLst/>
                      </a:prstGeom>
                      <a:noFill/>
                      <a:ln>
                        <a:noFill/>
                      </a:ln>
                      <a:effectLst/>
                    </p:spPr>
                  </p:pic>
                </p:oleObj>
              </mc:Fallback>
            </mc:AlternateContent>
          </a:graphicData>
        </a:graphic>
      </p:graphicFrame>
      <p:sp>
        <p:nvSpPr>
          <p:cNvPr id="19465" name="Text Box 10"/>
          <p:cNvSpPr txBox="1">
            <a:spLocks noChangeArrowheads="1"/>
          </p:cNvSpPr>
          <p:nvPr/>
        </p:nvSpPr>
        <p:spPr bwMode="auto">
          <a:xfrm>
            <a:off x="279400" y="830419"/>
            <a:ext cx="8509000" cy="8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dirty="0">
                <a:latin typeface="Calibri" panose="020F0502020204030204" pitchFamily="34" charset="0"/>
                <a:sym typeface="Symbol" pitchFamily="18" charset="2"/>
              </a:rPr>
              <a:t>Due to synchrotron radiation, the button insulation might be destroyed </a:t>
            </a:r>
          </a:p>
          <a:p>
            <a:pPr algn="l">
              <a:lnSpc>
                <a:spcPct val="50000"/>
              </a:lnSpc>
              <a:buFont typeface="Symbol" pitchFamily="18" charset="2"/>
              <a:buChar char="Þ"/>
            </a:pPr>
            <a:r>
              <a:rPr lang="en-US" altLang="de-DE" sz="2000" dirty="0">
                <a:latin typeface="Calibri" panose="020F0502020204030204" pitchFamily="34" charset="0"/>
                <a:sym typeface="Symbol" pitchFamily="18" charset="2"/>
              </a:rPr>
              <a:t>buttons only in vertical plane possible  increased non-linearity</a:t>
            </a:r>
          </a:p>
          <a:p>
            <a:pPr algn="l">
              <a:lnSpc>
                <a:spcPct val="50000"/>
              </a:lnSpc>
              <a:buFont typeface="Symbol" pitchFamily="18" charset="2"/>
              <a:buNone/>
            </a:pPr>
            <a:endParaRPr lang="en-US" altLang="de-DE" sz="2000" dirty="0">
              <a:solidFill>
                <a:schemeClr val="accent2"/>
              </a:solidFill>
              <a:latin typeface="Calibri" panose="020F0502020204030204" pitchFamily="34" charset="0"/>
              <a:sym typeface="Symbol" pitchFamily="18" charset="2"/>
            </a:endParaRPr>
          </a:p>
        </p:txBody>
      </p:sp>
      <p:sp>
        <p:nvSpPr>
          <p:cNvPr id="19466" name="Text Box 11"/>
          <p:cNvSpPr txBox="1">
            <a:spLocks noChangeArrowheads="1"/>
          </p:cNvSpPr>
          <p:nvPr/>
        </p:nvSpPr>
        <p:spPr bwMode="auto">
          <a:xfrm>
            <a:off x="152945" y="5788788"/>
            <a:ext cx="43021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rPr>
              <a:t>PEP-realization: N. Kurita et al., PAC 1995</a:t>
            </a:r>
          </a:p>
        </p:txBody>
      </p:sp>
      <p:sp>
        <p:nvSpPr>
          <p:cNvPr id="19467" name="Text Box 14"/>
          <p:cNvSpPr txBox="1">
            <a:spLocks noChangeArrowheads="1"/>
          </p:cNvSpPr>
          <p:nvPr/>
        </p:nvSpPr>
        <p:spPr bwMode="auto">
          <a:xfrm>
            <a:off x="7708900" y="1568607"/>
            <a:ext cx="1435100" cy="64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rPr>
              <a:t>HERA-e </a:t>
            </a:r>
          </a:p>
          <a:p>
            <a:pPr algn="l">
              <a:lnSpc>
                <a:spcPct val="70000"/>
              </a:lnSpc>
            </a:pPr>
            <a:r>
              <a:rPr lang="en-US" altLang="de-DE" sz="1600">
                <a:latin typeface="Calibri" panose="020F0502020204030204" pitchFamily="34" charset="0"/>
              </a:rPr>
              <a:t>realization</a:t>
            </a:r>
          </a:p>
        </p:txBody>
      </p:sp>
    </p:spTree>
    <p:extLst>
      <p:ext uri="{BB962C8B-B14F-4D97-AF65-F5344CB8AC3E}">
        <p14:creationId xmlns:p14="http://schemas.microsoft.com/office/powerpoint/2010/main" val="2336591948"/>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44000"/>
            <a:ext cx="830675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Calibri" panose="020F0502020204030204" pitchFamily="34" charset="0"/>
              </a:rPr>
              <a:t>Close Orbit Feedback: Results</a:t>
            </a:r>
          </a:p>
        </p:txBody>
      </p:sp>
      <p:sp>
        <p:nvSpPr>
          <p:cNvPr id="76804" name="Text Box 3"/>
          <p:cNvSpPr txBox="1">
            <a:spLocks noChangeArrowheads="1"/>
          </p:cNvSpPr>
          <p:nvPr/>
        </p:nvSpPr>
        <p:spPr bwMode="auto">
          <a:xfrm>
            <a:off x="167761" y="1137774"/>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p:txBody>
      </p:sp>
      <p:sp>
        <p:nvSpPr>
          <p:cNvPr id="76805" name="Text Box 4"/>
          <p:cNvSpPr txBox="1">
            <a:spLocks noChangeArrowheads="1"/>
          </p:cNvSpPr>
          <p:nvPr/>
        </p:nvSpPr>
        <p:spPr bwMode="auto">
          <a:xfrm>
            <a:off x="231261" y="785984"/>
            <a:ext cx="9144000" cy="101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Orbit feedback: </a:t>
            </a:r>
          </a:p>
          <a:p>
            <a:pPr algn="l">
              <a:lnSpc>
                <a:spcPct val="70000"/>
              </a:lnSpc>
              <a:buFont typeface="Wingdings" pitchFamily="2" charset="2"/>
              <a:buNone/>
            </a:pPr>
            <a:r>
              <a:rPr lang="en-US" altLang="de-DE" i="1" dirty="0">
                <a:latin typeface="Calibri" panose="020F0502020204030204" pitchFamily="34" charset="0"/>
                <a:cs typeface="Calibri" panose="020F0502020204030204" pitchFamily="34" charset="0"/>
                <a:sym typeface="Symbol" pitchFamily="18" charset="2"/>
              </a:rPr>
              <a:t>Example: </a:t>
            </a:r>
            <a:r>
              <a:rPr lang="en-US" altLang="de-DE" dirty="0">
                <a:latin typeface="Calibri" panose="020F0502020204030204" pitchFamily="34" charset="0"/>
                <a:cs typeface="Calibri" panose="020F0502020204030204" pitchFamily="34" charset="0"/>
                <a:sym typeface="Symbol" pitchFamily="18" charset="2"/>
              </a:rPr>
              <a:t>12 beam positions at GSI-SIS during ramping from 8.6 to 500 MeV/u for Ar</a:t>
            </a:r>
            <a:r>
              <a:rPr lang="en-US" altLang="de-DE" baseline="30000" dirty="0">
                <a:latin typeface="Calibri" panose="020F0502020204030204" pitchFamily="34" charset="0"/>
                <a:cs typeface="Calibri" panose="020F0502020204030204" pitchFamily="34" charset="0"/>
                <a:sym typeface="Symbol" pitchFamily="18" charset="2"/>
              </a:rPr>
              <a:t>18+</a:t>
            </a:r>
            <a:endParaRPr lang="en-US" altLang="de-DE" dirty="0">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32" name="Text Box 6"/>
          <p:cNvSpPr txBox="1">
            <a:spLocks noChangeArrowheads="1"/>
          </p:cNvSpPr>
          <p:nvPr/>
        </p:nvSpPr>
        <p:spPr bwMode="auto">
          <a:xfrm>
            <a:off x="75815" y="3290994"/>
            <a:ext cx="8522776" cy="18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3333CC"/>
                </a:solidFill>
                <a:cs typeface="Times New Roman" pitchFamily="18" charset="0"/>
              </a:rPr>
              <a:t>   </a:t>
            </a:r>
            <a:r>
              <a:rPr lang="en-US" altLang="de-DE" b="1" dirty="0">
                <a:solidFill>
                  <a:srgbClr val="3333CC"/>
                </a:solidFill>
                <a:latin typeface="Calibri" panose="020F0502020204030204" pitchFamily="34" charset="0"/>
                <a:cs typeface="Calibri" panose="020F0502020204030204" pitchFamily="34" charset="0"/>
              </a:rPr>
              <a:t>Procedure:</a:t>
            </a:r>
            <a:r>
              <a:rPr lang="en-US" altLang="de-DE" b="1" dirty="0">
                <a:solidFill>
                  <a:schemeClr val="accent2"/>
                </a:solidFill>
                <a:latin typeface="Calibri" panose="020F0502020204030204" pitchFamily="34" charset="0"/>
                <a:cs typeface="Calibri" panose="020F0502020204030204" pitchFamily="34" charset="0"/>
              </a:rPr>
              <a:t> </a:t>
            </a:r>
          </a:p>
          <a:p>
            <a:pPr marL="0" indent="22860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1.</a:t>
            </a:r>
            <a:r>
              <a:rPr lang="en-US" altLang="de-DE" dirty="0">
                <a:latin typeface="Calibri" panose="020F0502020204030204" pitchFamily="34" charset="0"/>
                <a:cs typeface="Calibri" panose="020F0502020204030204" pitchFamily="34" charset="0"/>
              </a:rPr>
              <a:t> Position from all 12 BPMs </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2. </a:t>
            </a:r>
            <a:r>
              <a:rPr lang="en-US" altLang="de-DE" dirty="0">
                <a:latin typeface="Calibri" panose="020F0502020204030204" pitchFamily="34" charset="0"/>
                <a:cs typeface="Calibri" panose="020F0502020204030204" pitchFamily="34" charset="0"/>
              </a:rPr>
              <a:t>Calculation of corrector setting on fast (FPGA-based) electronics </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3. </a:t>
            </a:r>
            <a:r>
              <a:rPr lang="en-US" altLang="de-DE" dirty="0">
                <a:latin typeface="Calibri" panose="020F0502020204030204" pitchFamily="34" charset="0"/>
                <a:cs typeface="Calibri" panose="020F0502020204030204" pitchFamily="34" charset="0"/>
              </a:rPr>
              <a:t>Submission to corrector magnets</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4. </a:t>
            </a:r>
            <a:r>
              <a:rPr lang="en-US" altLang="de-DE" dirty="0">
                <a:latin typeface="Calibri" panose="020F0502020204030204" pitchFamily="34" charset="0"/>
                <a:cs typeface="Calibri" panose="020F0502020204030204" pitchFamily="34" charset="0"/>
              </a:rPr>
              <a:t>New position measurement </a:t>
            </a:r>
          </a:p>
          <a:p>
            <a:pPr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regulation time down to 10 </a:t>
            </a:r>
            <a:r>
              <a:rPr lang="en-US" altLang="de-DE" dirty="0" err="1">
                <a:latin typeface="Calibri" panose="020F0502020204030204" pitchFamily="34" charset="0"/>
                <a:cs typeface="Calibri" panose="020F0502020204030204" pitchFamily="34" charset="0"/>
              </a:rPr>
              <a:t>ms</a:t>
            </a:r>
            <a:endParaRPr lang="en-US" altLang="de-DE" dirty="0">
              <a:latin typeface="Calibri" panose="020F0502020204030204" pitchFamily="34" charset="0"/>
              <a:cs typeface="Calibri" panose="020F0502020204030204" pitchFamily="34" charset="0"/>
            </a:endParaRPr>
          </a:p>
        </p:txBody>
      </p:sp>
      <p:grpSp>
        <p:nvGrpSpPr>
          <p:cNvPr id="11" name="Gruppieren 10"/>
          <p:cNvGrpSpPr/>
          <p:nvPr/>
        </p:nvGrpSpPr>
        <p:grpSpPr>
          <a:xfrm>
            <a:off x="0" y="1490794"/>
            <a:ext cx="4375236" cy="2016224"/>
            <a:chOff x="-42348" y="2132856"/>
            <a:chExt cx="4375236" cy="2016224"/>
          </a:xfrm>
        </p:grpSpPr>
        <p:pic>
          <p:nvPicPr>
            <p:cNvPr id="134147" name="Picture 3" descr="H:\Frankfurt Vorlesung\aaa Frankfurt WS2019\Bilder\2019-11-23_17-03-00-017.png"/>
            <p:cNvPicPr>
              <a:picLocks noChangeAspect="1" noChangeArrowheads="1"/>
            </p:cNvPicPr>
            <p:nvPr/>
          </p:nvPicPr>
          <p:blipFill rotWithShape="1">
            <a:blip r:embed="rId3">
              <a:extLst>
                <a:ext uri="{28A0092B-C50C-407E-A947-70E740481C1C}">
                  <a14:useLocalDpi xmlns:a14="http://schemas.microsoft.com/office/drawing/2010/main" val="0"/>
                </a:ext>
              </a:extLst>
            </a:blip>
            <a:srcRect l="52763" t="26759" r="1055" b="43780"/>
            <a:stretch/>
          </p:blipFill>
          <p:spPr bwMode="auto">
            <a:xfrm>
              <a:off x="437322" y="2151580"/>
              <a:ext cx="3895566" cy="1565452"/>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1744965" y="2204864"/>
              <a:ext cx="1530891" cy="369332"/>
            </a:xfrm>
            <a:prstGeom prst="rect">
              <a:avLst/>
            </a:prstGeom>
            <a:noFill/>
          </p:spPr>
          <p:txBody>
            <a:bodyPr wrap="square" rtlCol="0">
              <a:spAutoFit/>
            </a:bodyPr>
            <a:lstStyle/>
            <a:p>
              <a:r>
                <a:rPr lang="en-US" b="1" dirty="0">
                  <a:solidFill>
                    <a:srgbClr val="FF0000"/>
                  </a:solidFill>
                  <a:latin typeface="Calibri" panose="020F0502020204030204" pitchFamily="34" charset="0"/>
                </a:rPr>
                <a:t>feedback off</a:t>
              </a:r>
            </a:p>
          </p:txBody>
        </p:sp>
        <p:grpSp>
          <p:nvGrpSpPr>
            <p:cNvPr id="8" name="Gruppieren 7"/>
            <p:cNvGrpSpPr/>
            <p:nvPr/>
          </p:nvGrpSpPr>
          <p:grpSpPr>
            <a:xfrm>
              <a:off x="247049" y="3681899"/>
              <a:ext cx="3825366" cy="467181"/>
              <a:chOff x="247049" y="3753907"/>
              <a:chExt cx="3825366" cy="467181"/>
            </a:xfrm>
          </p:grpSpPr>
          <p:sp>
            <p:nvSpPr>
              <p:cNvPr id="36" name="Textfeld 35"/>
              <p:cNvSpPr txBox="1"/>
              <p:nvPr/>
            </p:nvSpPr>
            <p:spPr>
              <a:xfrm>
                <a:off x="1550080" y="3897923"/>
                <a:ext cx="1530891" cy="323165"/>
              </a:xfrm>
              <a:prstGeom prst="rect">
                <a:avLst/>
              </a:prstGeom>
              <a:noFill/>
            </p:spPr>
            <p:txBody>
              <a:bodyPr wrap="square" rtlCol="0">
                <a:spAutoFit/>
              </a:bodyPr>
              <a:lstStyle/>
              <a:p>
                <a:r>
                  <a:rPr lang="en-US" sz="1500" b="1" dirty="0">
                    <a:latin typeface="Calibri" panose="020F0502020204030204" pitchFamily="34" charset="0"/>
                  </a:rPr>
                  <a:t>time [</a:t>
                </a:r>
                <a:r>
                  <a:rPr lang="en-US" sz="1500" b="1" dirty="0" err="1">
                    <a:latin typeface="Calibri" panose="020F0502020204030204" pitchFamily="34" charset="0"/>
                  </a:rPr>
                  <a:t>ms</a:t>
                </a:r>
                <a:r>
                  <a:rPr lang="en-US" sz="1500" b="1" dirty="0">
                    <a:latin typeface="Calibri" panose="020F0502020204030204" pitchFamily="34" charset="0"/>
                  </a:rPr>
                  <a:t>]</a:t>
                </a:r>
              </a:p>
            </p:txBody>
          </p:sp>
          <p:sp>
            <p:nvSpPr>
              <p:cNvPr id="42" name="Textfeld 41"/>
              <p:cNvSpPr txBox="1"/>
              <p:nvPr/>
            </p:nvSpPr>
            <p:spPr>
              <a:xfrm>
                <a:off x="3563888" y="3753907"/>
                <a:ext cx="508527" cy="323165"/>
              </a:xfrm>
              <a:prstGeom prst="rect">
                <a:avLst/>
              </a:prstGeom>
              <a:noFill/>
            </p:spPr>
            <p:txBody>
              <a:bodyPr wrap="square" rtlCol="0">
                <a:spAutoFit/>
              </a:bodyPr>
              <a:lstStyle/>
              <a:p>
                <a:r>
                  <a:rPr lang="en-US" sz="1500" b="1" dirty="0">
                    <a:latin typeface="Calibri" panose="020F0502020204030204" pitchFamily="34" charset="0"/>
                  </a:rPr>
                  <a:t>400</a:t>
                </a:r>
              </a:p>
            </p:txBody>
          </p:sp>
          <p:sp>
            <p:nvSpPr>
              <p:cNvPr id="43" name="Textfeld 42"/>
              <p:cNvSpPr txBox="1"/>
              <p:nvPr/>
            </p:nvSpPr>
            <p:spPr>
              <a:xfrm>
                <a:off x="2767329" y="3753907"/>
                <a:ext cx="508527" cy="323165"/>
              </a:xfrm>
              <a:prstGeom prst="rect">
                <a:avLst/>
              </a:prstGeom>
              <a:noFill/>
            </p:spPr>
            <p:txBody>
              <a:bodyPr wrap="square" rtlCol="0">
                <a:spAutoFit/>
              </a:bodyPr>
              <a:lstStyle/>
              <a:p>
                <a:r>
                  <a:rPr lang="en-US" sz="1500" b="1" dirty="0">
                    <a:latin typeface="Calibri" panose="020F0502020204030204" pitchFamily="34" charset="0"/>
                  </a:rPr>
                  <a:t>300</a:t>
                </a:r>
              </a:p>
            </p:txBody>
          </p:sp>
          <p:sp>
            <p:nvSpPr>
              <p:cNvPr id="44" name="Textfeld 43"/>
              <p:cNvSpPr txBox="1"/>
              <p:nvPr/>
            </p:nvSpPr>
            <p:spPr>
              <a:xfrm>
                <a:off x="1043608" y="3753907"/>
                <a:ext cx="508527" cy="323165"/>
              </a:xfrm>
              <a:prstGeom prst="rect">
                <a:avLst/>
              </a:prstGeom>
              <a:noFill/>
            </p:spPr>
            <p:txBody>
              <a:bodyPr wrap="square" rtlCol="0">
                <a:spAutoFit/>
              </a:bodyPr>
              <a:lstStyle/>
              <a:p>
                <a:r>
                  <a:rPr lang="en-US" sz="1500" b="1" dirty="0">
                    <a:latin typeface="Calibri" panose="020F0502020204030204" pitchFamily="34" charset="0"/>
                  </a:rPr>
                  <a:t>100</a:t>
                </a:r>
              </a:p>
            </p:txBody>
          </p:sp>
          <p:sp>
            <p:nvSpPr>
              <p:cNvPr id="45" name="Textfeld 44"/>
              <p:cNvSpPr txBox="1"/>
              <p:nvPr/>
            </p:nvSpPr>
            <p:spPr>
              <a:xfrm>
                <a:off x="247049" y="3753907"/>
                <a:ext cx="508527" cy="323165"/>
              </a:xfrm>
              <a:prstGeom prst="rect">
                <a:avLst/>
              </a:prstGeom>
              <a:noFill/>
            </p:spPr>
            <p:txBody>
              <a:bodyPr wrap="square" rtlCol="0">
                <a:spAutoFit/>
              </a:bodyPr>
              <a:lstStyle/>
              <a:p>
                <a:r>
                  <a:rPr lang="en-US" sz="1500" b="1" dirty="0">
                    <a:latin typeface="Calibri" panose="020F0502020204030204" pitchFamily="34" charset="0"/>
                  </a:rPr>
                  <a:t>0</a:t>
                </a:r>
              </a:p>
            </p:txBody>
          </p:sp>
        </p:grpSp>
        <p:grpSp>
          <p:nvGrpSpPr>
            <p:cNvPr id="51" name="Gruppieren 50"/>
            <p:cNvGrpSpPr/>
            <p:nvPr/>
          </p:nvGrpSpPr>
          <p:grpSpPr>
            <a:xfrm>
              <a:off x="-42348" y="2132856"/>
              <a:ext cx="543660" cy="1547301"/>
              <a:chOff x="4392851" y="2186140"/>
              <a:chExt cx="543660" cy="1547301"/>
            </a:xfrm>
          </p:grpSpPr>
          <p:sp>
            <p:nvSpPr>
              <p:cNvPr id="52" name="Textfeld 51"/>
              <p:cNvSpPr txBox="1"/>
              <p:nvPr/>
            </p:nvSpPr>
            <p:spPr>
              <a:xfrm rot="16200000">
                <a:off x="3788988" y="2790003"/>
                <a:ext cx="1530891" cy="323165"/>
              </a:xfrm>
              <a:prstGeom prst="rect">
                <a:avLst/>
              </a:prstGeom>
              <a:noFill/>
            </p:spPr>
            <p:txBody>
              <a:bodyPr wrap="square" rtlCol="0">
                <a:spAutoFit/>
              </a:bodyPr>
              <a:lstStyle/>
              <a:p>
                <a:r>
                  <a:rPr lang="en-US" sz="1500" b="1" dirty="0">
                    <a:latin typeface="Calibri" panose="020F0502020204030204" pitchFamily="34" charset="0"/>
                  </a:rPr>
                  <a:t>position [mm]</a:t>
                </a:r>
              </a:p>
            </p:txBody>
          </p:sp>
          <p:sp>
            <p:nvSpPr>
              <p:cNvPr id="53" name="Textfeld 52"/>
              <p:cNvSpPr txBox="1"/>
              <p:nvPr/>
            </p:nvSpPr>
            <p:spPr>
              <a:xfrm>
                <a:off x="4427984" y="2204864"/>
                <a:ext cx="508527" cy="323165"/>
              </a:xfrm>
              <a:prstGeom prst="rect">
                <a:avLst/>
              </a:prstGeom>
              <a:noFill/>
            </p:spPr>
            <p:txBody>
              <a:bodyPr wrap="square" rtlCol="0">
                <a:spAutoFit/>
              </a:bodyPr>
              <a:lstStyle/>
              <a:p>
                <a:pPr algn="r"/>
                <a:r>
                  <a:rPr lang="en-US" sz="1500" b="1" dirty="0">
                    <a:latin typeface="Calibri" panose="020F0502020204030204" pitchFamily="34" charset="0"/>
                  </a:rPr>
                  <a:t>20</a:t>
                </a:r>
              </a:p>
            </p:txBody>
          </p:sp>
          <p:sp>
            <p:nvSpPr>
              <p:cNvPr id="54" name="Textfeld 53"/>
              <p:cNvSpPr txBox="1"/>
              <p:nvPr/>
            </p:nvSpPr>
            <p:spPr>
              <a:xfrm>
                <a:off x="4427984" y="2601779"/>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sp>
            <p:nvSpPr>
              <p:cNvPr id="55" name="Textfeld 54"/>
              <p:cNvSpPr txBox="1"/>
              <p:nvPr/>
            </p:nvSpPr>
            <p:spPr>
              <a:xfrm>
                <a:off x="4427984" y="3015103"/>
                <a:ext cx="508527" cy="323165"/>
              </a:xfrm>
              <a:prstGeom prst="rect">
                <a:avLst/>
              </a:prstGeom>
              <a:noFill/>
            </p:spPr>
            <p:txBody>
              <a:bodyPr wrap="square" rtlCol="0">
                <a:spAutoFit/>
              </a:bodyPr>
              <a:lstStyle/>
              <a:p>
                <a:pPr algn="r"/>
                <a:r>
                  <a:rPr lang="en-US" sz="1500" b="1" dirty="0">
                    <a:latin typeface="Calibri" panose="020F0502020204030204" pitchFamily="34" charset="0"/>
                  </a:rPr>
                  <a:t>0</a:t>
                </a:r>
              </a:p>
            </p:txBody>
          </p:sp>
          <p:sp>
            <p:nvSpPr>
              <p:cNvPr id="56" name="Textfeld 55"/>
              <p:cNvSpPr txBox="1"/>
              <p:nvPr/>
            </p:nvSpPr>
            <p:spPr>
              <a:xfrm>
                <a:off x="4427984" y="3410276"/>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grpSp>
        <p:sp>
          <p:nvSpPr>
            <p:cNvPr id="57" name="Textfeld 56"/>
            <p:cNvSpPr txBox="1"/>
            <p:nvPr/>
          </p:nvSpPr>
          <p:spPr>
            <a:xfrm>
              <a:off x="1903233" y="3681899"/>
              <a:ext cx="508527" cy="323165"/>
            </a:xfrm>
            <a:prstGeom prst="rect">
              <a:avLst/>
            </a:prstGeom>
            <a:noFill/>
          </p:spPr>
          <p:txBody>
            <a:bodyPr wrap="square" rtlCol="0">
              <a:spAutoFit/>
            </a:bodyPr>
            <a:lstStyle/>
            <a:p>
              <a:r>
                <a:rPr lang="en-US" sz="1500" b="1" dirty="0">
                  <a:latin typeface="Calibri" panose="020F0502020204030204" pitchFamily="34" charset="0"/>
                </a:rPr>
                <a:t>200</a:t>
              </a:r>
            </a:p>
          </p:txBody>
        </p:sp>
      </p:grpSp>
      <p:grpSp>
        <p:nvGrpSpPr>
          <p:cNvPr id="9" name="Gruppieren 8"/>
          <p:cNvGrpSpPr/>
          <p:nvPr/>
        </p:nvGrpSpPr>
        <p:grpSpPr>
          <a:xfrm>
            <a:off x="4435199" y="1562802"/>
            <a:ext cx="4557420" cy="1962941"/>
            <a:chOff x="4392851" y="2186139"/>
            <a:chExt cx="4557420" cy="1962941"/>
          </a:xfrm>
        </p:grpSpPr>
        <p:pic>
          <p:nvPicPr>
            <p:cNvPr id="134146" name="Picture 2" descr="H:\Frankfurt Vorlesung\aaa Frankfurt WS2019\Bilder\2019-11-23_16-57-24-064.png"/>
            <p:cNvPicPr>
              <a:picLocks noChangeAspect="1" noChangeArrowheads="1"/>
            </p:cNvPicPr>
            <p:nvPr/>
          </p:nvPicPr>
          <p:blipFill rotWithShape="1">
            <a:blip r:embed="rId4">
              <a:extLst>
                <a:ext uri="{28A0092B-C50C-407E-A947-70E740481C1C}">
                  <a14:useLocalDpi xmlns:a14="http://schemas.microsoft.com/office/drawing/2010/main" val="0"/>
                </a:ext>
              </a:extLst>
            </a:blip>
            <a:srcRect l="52505" t="27284" r="1015" b="43847"/>
            <a:stretch/>
          </p:blipFill>
          <p:spPr bwMode="auto">
            <a:xfrm>
              <a:off x="4843220" y="2186139"/>
              <a:ext cx="4107051" cy="1530893"/>
            </a:xfrm>
            <a:prstGeom prst="rect">
              <a:avLst/>
            </a:prstGeom>
            <a:noFill/>
            <a:extLst>
              <a:ext uri="{909E8E84-426E-40DD-AFC4-6F175D3DCCD1}">
                <a14:hiddenFill xmlns:a14="http://schemas.microsoft.com/office/drawing/2010/main">
                  <a:solidFill>
                    <a:srgbClr val="FFFFFF"/>
                  </a:solidFill>
                </a14:hiddenFill>
              </a:ext>
            </a:extLst>
          </p:spPr>
        </p:pic>
        <p:sp>
          <p:nvSpPr>
            <p:cNvPr id="30" name="Textfeld 29"/>
            <p:cNvSpPr txBox="1"/>
            <p:nvPr/>
          </p:nvSpPr>
          <p:spPr>
            <a:xfrm>
              <a:off x="6353477" y="2186139"/>
              <a:ext cx="1530891" cy="369332"/>
            </a:xfrm>
            <a:prstGeom prst="rect">
              <a:avLst/>
            </a:prstGeom>
            <a:noFill/>
          </p:spPr>
          <p:txBody>
            <a:bodyPr wrap="square" rtlCol="0">
              <a:spAutoFit/>
            </a:bodyPr>
            <a:lstStyle/>
            <a:p>
              <a:r>
                <a:rPr lang="en-US" b="1" dirty="0">
                  <a:solidFill>
                    <a:srgbClr val="008000"/>
                  </a:solidFill>
                  <a:latin typeface="Calibri" panose="020F0502020204030204" pitchFamily="34" charset="0"/>
                </a:rPr>
                <a:t>feedback on</a:t>
              </a:r>
            </a:p>
          </p:txBody>
        </p:sp>
        <p:cxnSp>
          <p:nvCxnSpPr>
            <p:cNvPr id="5" name="Gerade Verbindung mit Pfeil 4"/>
            <p:cNvCxnSpPr/>
            <p:nvPr/>
          </p:nvCxnSpPr>
          <p:spPr bwMode="auto">
            <a:xfrm>
              <a:off x="5364088" y="2546179"/>
              <a:ext cx="2808312" cy="0"/>
            </a:xfrm>
            <a:prstGeom prst="straightConnector1">
              <a:avLst/>
            </a:prstGeom>
            <a:solidFill>
              <a:schemeClr val="accent1"/>
            </a:solidFill>
            <a:ln w="3175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158846" y="3825915"/>
              <a:ext cx="1530891" cy="323165"/>
            </a:xfrm>
            <a:prstGeom prst="rect">
              <a:avLst/>
            </a:prstGeom>
            <a:noFill/>
          </p:spPr>
          <p:txBody>
            <a:bodyPr wrap="square" rtlCol="0">
              <a:spAutoFit/>
            </a:bodyPr>
            <a:lstStyle/>
            <a:p>
              <a:r>
                <a:rPr lang="en-US" sz="1500" b="1" dirty="0">
                  <a:latin typeface="Calibri" panose="020F0502020204030204" pitchFamily="34" charset="0"/>
                </a:rPr>
                <a:t>time [</a:t>
              </a:r>
              <a:r>
                <a:rPr lang="en-US" sz="1500" b="1" dirty="0" err="1">
                  <a:latin typeface="Calibri" panose="020F0502020204030204" pitchFamily="34" charset="0"/>
                </a:rPr>
                <a:t>ms</a:t>
              </a:r>
              <a:r>
                <a:rPr lang="en-US" sz="1500" b="1" dirty="0">
                  <a:latin typeface="Calibri" panose="020F0502020204030204" pitchFamily="34" charset="0"/>
                </a:rPr>
                <a:t>]</a:t>
              </a:r>
            </a:p>
          </p:txBody>
        </p:sp>
        <p:sp>
          <p:nvSpPr>
            <p:cNvPr id="38" name="Textfeld 37"/>
            <p:cNvSpPr txBox="1"/>
            <p:nvPr/>
          </p:nvSpPr>
          <p:spPr>
            <a:xfrm>
              <a:off x="4644213" y="3645024"/>
              <a:ext cx="508527" cy="323165"/>
            </a:xfrm>
            <a:prstGeom prst="rect">
              <a:avLst/>
            </a:prstGeom>
            <a:noFill/>
          </p:spPr>
          <p:txBody>
            <a:bodyPr wrap="square" rtlCol="0">
              <a:spAutoFit/>
            </a:bodyPr>
            <a:lstStyle/>
            <a:p>
              <a:r>
                <a:rPr lang="en-US" sz="1500" b="1" dirty="0">
                  <a:latin typeface="Calibri" panose="020F0502020204030204" pitchFamily="34" charset="0"/>
                </a:rPr>
                <a:t>0</a:t>
              </a:r>
            </a:p>
          </p:txBody>
        </p:sp>
        <p:sp>
          <p:nvSpPr>
            <p:cNvPr id="39" name="Textfeld 38"/>
            <p:cNvSpPr txBox="1"/>
            <p:nvPr/>
          </p:nvSpPr>
          <p:spPr>
            <a:xfrm>
              <a:off x="5603378" y="3645024"/>
              <a:ext cx="508527" cy="323165"/>
            </a:xfrm>
            <a:prstGeom prst="rect">
              <a:avLst/>
            </a:prstGeom>
            <a:noFill/>
          </p:spPr>
          <p:txBody>
            <a:bodyPr wrap="square" rtlCol="0">
              <a:spAutoFit/>
            </a:bodyPr>
            <a:lstStyle/>
            <a:p>
              <a:r>
                <a:rPr lang="en-US" sz="1500" b="1" dirty="0">
                  <a:latin typeface="Calibri" panose="020F0502020204030204" pitchFamily="34" charset="0"/>
                </a:rPr>
                <a:t>100</a:t>
              </a:r>
            </a:p>
          </p:txBody>
        </p:sp>
        <p:sp>
          <p:nvSpPr>
            <p:cNvPr id="40" name="Textfeld 39"/>
            <p:cNvSpPr txBox="1"/>
            <p:nvPr/>
          </p:nvSpPr>
          <p:spPr>
            <a:xfrm>
              <a:off x="7447849" y="3645024"/>
              <a:ext cx="508527" cy="323165"/>
            </a:xfrm>
            <a:prstGeom prst="rect">
              <a:avLst/>
            </a:prstGeom>
            <a:noFill/>
          </p:spPr>
          <p:txBody>
            <a:bodyPr wrap="square" rtlCol="0">
              <a:spAutoFit/>
            </a:bodyPr>
            <a:lstStyle/>
            <a:p>
              <a:r>
                <a:rPr lang="en-US" sz="1500" b="1" dirty="0">
                  <a:latin typeface="Calibri" panose="020F0502020204030204" pitchFamily="34" charset="0"/>
                </a:rPr>
                <a:t>300</a:t>
              </a:r>
            </a:p>
          </p:txBody>
        </p:sp>
        <p:sp>
          <p:nvSpPr>
            <p:cNvPr id="41" name="Textfeld 40"/>
            <p:cNvSpPr txBox="1"/>
            <p:nvPr/>
          </p:nvSpPr>
          <p:spPr>
            <a:xfrm>
              <a:off x="8383953" y="3645024"/>
              <a:ext cx="508527" cy="323165"/>
            </a:xfrm>
            <a:prstGeom prst="rect">
              <a:avLst/>
            </a:prstGeom>
            <a:noFill/>
          </p:spPr>
          <p:txBody>
            <a:bodyPr wrap="square" rtlCol="0">
              <a:spAutoFit/>
            </a:bodyPr>
            <a:lstStyle/>
            <a:p>
              <a:r>
                <a:rPr lang="en-US" sz="1500" b="1" dirty="0">
                  <a:latin typeface="Calibri" panose="020F0502020204030204" pitchFamily="34" charset="0"/>
                </a:rPr>
                <a:t>400</a:t>
              </a:r>
            </a:p>
          </p:txBody>
        </p:sp>
        <p:grpSp>
          <p:nvGrpSpPr>
            <p:cNvPr id="7" name="Gruppieren 6"/>
            <p:cNvGrpSpPr/>
            <p:nvPr/>
          </p:nvGrpSpPr>
          <p:grpSpPr>
            <a:xfrm>
              <a:off x="4392851" y="2186140"/>
              <a:ext cx="543660" cy="1530891"/>
              <a:chOff x="4392851" y="2186140"/>
              <a:chExt cx="543660" cy="1530891"/>
            </a:xfrm>
          </p:grpSpPr>
          <p:sp>
            <p:nvSpPr>
              <p:cNvPr id="46" name="Textfeld 45"/>
              <p:cNvSpPr txBox="1"/>
              <p:nvPr/>
            </p:nvSpPr>
            <p:spPr>
              <a:xfrm rot="16200000">
                <a:off x="3788988" y="2790003"/>
                <a:ext cx="1530891" cy="323165"/>
              </a:xfrm>
              <a:prstGeom prst="rect">
                <a:avLst/>
              </a:prstGeom>
              <a:noFill/>
            </p:spPr>
            <p:txBody>
              <a:bodyPr wrap="square" rtlCol="0">
                <a:spAutoFit/>
              </a:bodyPr>
              <a:lstStyle/>
              <a:p>
                <a:r>
                  <a:rPr lang="en-US" sz="1500" b="1" dirty="0">
                    <a:latin typeface="Calibri" panose="020F0502020204030204" pitchFamily="34" charset="0"/>
                  </a:rPr>
                  <a:t>position [mm]</a:t>
                </a:r>
              </a:p>
            </p:txBody>
          </p:sp>
          <p:sp>
            <p:nvSpPr>
              <p:cNvPr id="47" name="Textfeld 46"/>
              <p:cNvSpPr txBox="1"/>
              <p:nvPr/>
            </p:nvSpPr>
            <p:spPr>
              <a:xfrm>
                <a:off x="4427984" y="2204864"/>
                <a:ext cx="508527" cy="323165"/>
              </a:xfrm>
              <a:prstGeom prst="rect">
                <a:avLst/>
              </a:prstGeom>
              <a:noFill/>
            </p:spPr>
            <p:txBody>
              <a:bodyPr wrap="square" rtlCol="0">
                <a:spAutoFit/>
              </a:bodyPr>
              <a:lstStyle/>
              <a:p>
                <a:pPr algn="r"/>
                <a:r>
                  <a:rPr lang="en-US" sz="1500" b="1" dirty="0">
                    <a:latin typeface="Calibri" panose="020F0502020204030204" pitchFamily="34" charset="0"/>
                  </a:rPr>
                  <a:t>20</a:t>
                </a:r>
              </a:p>
            </p:txBody>
          </p:sp>
          <p:sp>
            <p:nvSpPr>
              <p:cNvPr id="48" name="Textfeld 47"/>
              <p:cNvSpPr txBox="1"/>
              <p:nvPr/>
            </p:nvSpPr>
            <p:spPr>
              <a:xfrm>
                <a:off x="4427984" y="2601779"/>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sp>
            <p:nvSpPr>
              <p:cNvPr id="49" name="Textfeld 48"/>
              <p:cNvSpPr txBox="1"/>
              <p:nvPr/>
            </p:nvSpPr>
            <p:spPr>
              <a:xfrm>
                <a:off x="4427984" y="2961819"/>
                <a:ext cx="508527" cy="323165"/>
              </a:xfrm>
              <a:prstGeom prst="rect">
                <a:avLst/>
              </a:prstGeom>
              <a:noFill/>
            </p:spPr>
            <p:txBody>
              <a:bodyPr wrap="square" rtlCol="0">
                <a:spAutoFit/>
              </a:bodyPr>
              <a:lstStyle/>
              <a:p>
                <a:pPr algn="r"/>
                <a:r>
                  <a:rPr lang="en-US" sz="1500" b="1" dirty="0">
                    <a:latin typeface="Calibri" panose="020F0502020204030204" pitchFamily="34" charset="0"/>
                  </a:rPr>
                  <a:t>0</a:t>
                </a:r>
              </a:p>
            </p:txBody>
          </p:sp>
          <p:sp>
            <p:nvSpPr>
              <p:cNvPr id="50" name="Textfeld 49"/>
              <p:cNvSpPr txBox="1"/>
              <p:nvPr/>
            </p:nvSpPr>
            <p:spPr>
              <a:xfrm>
                <a:off x="4427984" y="3356992"/>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grpSp>
        <p:sp>
          <p:nvSpPr>
            <p:cNvPr id="58" name="Textfeld 57"/>
            <p:cNvSpPr txBox="1"/>
            <p:nvPr/>
          </p:nvSpPr>
          <p:spPr>
            <a:xfrm>
              <a:off x="6513980" y="3645024"/>
              <a:ext cx="508527" cy="323165"/>
            </a:xfrm>
            <a:prstGeom prst="rect">
              <a:avLst/>
            </a:prstGeom>
            <a:noFill/>
          </p:spPr>
          <p:txBody>
            <a:bodyPr wrap="square" rtlCol="0">
              <a:spAutoFit/>
            </a:bodyPr>
            <a:lstStyle/>
            <a:p>
              <a:r>
                <a:rPr lang="en-US" sz="1500" b="1" dirty="0">
                  <a:latin typeface="Calibri" panose="020F0502020204030204" pitchFamily="34" charset="0"/>
                </a:rPr>
                <a:t>200</a:t>
              </a:r>
            </a:p>
          </p:txBody>
        </p:sp>
      </p:grpSp>
      <p:sp>
        <p:nvSpPr>
          <p:cNvPr id="59" name="Text Box 6"/>
          <p:cNvSpPr txBox="1">
            <a:spLocks noChangeArrowheads="1"/>
          </p:cNvSpPr>
          <p:nvPr/>
        </p:nvSpPr>
        <p:spPr bwMode="auto">
          <a:xfrm>
            <a:off x="293868" y="5091194"/>
            <a:ext cx="891414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0" indent="0" algn="l" eaLnBrk="1" hangingPunct="1">
              <a:spcBef>
                <a:spcPts val="200"/>
              </a:spcBef>
              <a:buFont typeface="Wingdings" pitchFamily="2" charset="2"/>
              <a:buNone/>
            </a:pPr>
            <a:r>
              <a:rPr lang="en-US" altLang="de-DE" b="1" dirty="0">
                <a:solidFill>
                  <a:srgbClr val="3333CC"/>
                </a:solidFill>
                <a:latin typeface="Calibri" panose="020F0502020204030204" pitchFamily="34" charset="0"/>
                <a:cs typeface="Calibri" panose="020F0502020204030204" pitchFamily="34" charset="0"/>
              </a:rPr>
              <a:t>Role of thumb: </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rPr>
              <a:t>Movement related to tune i.e. ‘natural oscillations by periodic focusing’ </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rPr>
              <a:t>To determine the ‘sine-like’ oscillation 4 BPMs per oscillation are required</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a:rPr>
              <a:t> 4 BPMs per tune value (but detailed investigation required to determine the # of BPMs)</a:t>
            </a:r>
            <a:endParaRPr lang="en-US" altLang="de-DE" dirty="0">
              <a:latin typeface="Calibri" panose="020F0502020204030204" pitchFamily="34" charset="0"/>
              <a:cs typeface="Calibri" panose="020F0502020204030204" pitchFamily="34" charset="0"/>
            </a:endParaRPr>
          </a:p>
        </p:txBody>
      </p:sp>
      <p:sp>
        <p:nvSpPr>
          <p:cNvPr id="60" name="Textfeld 59"/>
          <p:cNvSpPr txBox="1"/>
          <p:nvPr/>
        </p:nvSpPr>
        <p:spPr>
          <a:xfrm>
            <a:off x="1801130" y="2702133"/>
            <a:ext cx="2602974" cy="369332"/>
          </a:xfrm>
          <a:prstGeom prst="rect">
            <a:avLst/>
          </a:prstGeom>
          <a:noFill/>
        </p:spPr>
        <p:txBody>
          <a:bodyPr wrap="square" rtlCol="0">
            <a:spAutoFit/>
          </a:bodyPr>
          <a:lstStyle/>
          <a:p>
            <a:r>
              <a:rPr lang="en-US" dirty="0">
                <a:latin typeface="Calibri" panose="020F0502020204030204" pitchFamily="34" charset="0"/>
              </a:rPr>
              <a:t>position </a:t>
            </a:r>
            <a:r>
              <a:rPr lang="en-US" i="1" dirty="0">
                <a:latin typeface="Calibri" panose="020F0502020204030204" pitchFamily="34" charset="0"/>
              </a:rPr>
              <a:t>x(t)</a:t>
            </a:r>
            <a:r>
              <a:rPr lang="en-US" dirty="0">
                <a:latin typeface="Calibri" panose="020F0502020204030204" pitchFamily="34" charset="0"/>
              </a:rPr>
              <a:t> at 12 BPMs </a:t>
            </a:r>
          </a:p>
        </p:txBody>
      </p:sp>
      <p:sp>
        <p:nvSpPr>
          <p:cNvPr id="61" name="Textfeld 60">
            <a:hlinkClick r:id="" action="ppaction://noaction"/>
          </p:cNvPr>
          <p:cNvSpPr txBox="1"/>
          <p:nvPr/>
        </p:nvSpPr>
        <p:spPr>
          <a:xfrm>
            <a:off x="4918132" y="6556088"/>
            <a:ext cx="1287532" cy="323165"/>
          </a:xfrm>
          <a:prstGeom prst="rect">
            <a:avLst/>
          </a:prstGeom>
          <a:noFill/>
        </p:spPr>
        <p:txBody>
          <a:bodyPr wrap="none" rtlCol="0">
            <a:spAutoFit/>
          </a:bodyPr>
          <a:lstStyle/>
          <a:p>
            <a:r>
              <a:rPr lang="en-US" sz="1500" b="1" dirty="0">
                <a:solidFill>
                  <a:srgbClr val="3333CC"/>
                </a:solidFill>
                <a:latin typeface="Calibri" panose="020F0502020204030204" pitchFamily="34" charset="0"/>
                <a:cs typeface="Calibri" panose="020F0502020204030204" pitchFamily="34" charset="0"/>
                <a:sym typeface="Symbol"/>
                <a:hlinkClick r:id="rId5" action="ppaction://hlinksldjump"/>
              </a:rPr>
              <a:t> conclusion</a:t>
            </a:r>
            <a:endParaRPr lang="en-US" sz="15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44943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l-GR" altLang="de-DE" sz="2100" b="1" i="1" dirty="0">
                <a:solidFill>
                  <a:srgbClr val="000000"/>
                </a:solidFill>
                <a:latin typeface="+mj-lt"/>
                <a:cs typeface="Times New Roman" panose="02020603050405020304" pitchFamily="18" charset="0"/>
              </a:rPr>
              <a:t>β</a:t>
            </a:r>
            <a:r>
              <a:rPr lang="en-US" altLang="de-DE" sz="2100" b="1" dirty="0">
                <a:solidFill>
                  <a:srgbClr val="000000"/>
                </a:solidFill>
                <a:latin typeface="+mj-lt"/>
                <a:cs typeface="Times New Roman" panose="02020603050405020304" pitchFamily="18" charset="0"/>
              </a:rPr>
              <a:t>-Function Measurement from Bunch-by-Bunch BPM Data</a:t>
            </a:r>
          </a:p>
        </p:txBody>
      </p:sp>
      <p:sp>
        <p:nvSpPr>
          <p:cNvPr id="44036" name="Text Box 3"/>
          <p:cNvSpPr txBox="1">
            <a:spLocks noChangeArrowheads="1"/>
          </p:cNvSpPr>
          <p:nvPr/>
        </p:nvSpPr>
        <p:spPr bwMode="auto">
          <a:xfrm>
            <a:off x="125413" y="118536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44037" name="Rectangle 4"/>
          <p:cNvSpPr>
            <a:spLocks noChangeArrowheads="1"/>
          </p:cNvSpPr>
          <p:nvPr/>
        </p:nvSpPr>
        <p:spPr bwMode="auto">
          <a:xfrm>
            <a:off x="312738" y="813890"/>
            <a:ext cx="84613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rPr>
              <a:t>Excitation of </a:t>
            </a:r>
            <a:r>
              <a:rPr lang="en-US" altLang="de-DE" sz="2000" b="1" dirty="0">
                <a:solidFill>
                  <a:srgbClr val="0000FF"/>
                </a:solidFill>
                <a:latin typeface="Calibri" panose="020F0502020204030204" pitchFamily="34" charset="0"/>
              </a:rPr>
              <a:t>coherent</a:t>
            </a:r>
            <a:r>
              <a:rPr lang="en-US" altLang="de-DE" sz="2000" dirty="0">
                <a:solidFill>
                  <a:srgbClr val="0000FF"/>
                </a:solidFill>
                <a:latin typeface="Calibri" panose="020F0502020204030204" pitchFamily="34" charset="0"/>
              </a:rPr>
              <a:t> </a:t>
            </a:r>
            <a:r>
              <a:rPr lang="en-US" altLang="de-DE" sz="2000" dirty="0" err="1">
                <a:solidFill>
                  <a:srgbClr val="0000FF"/>
                </a:solidFill>
                <a:latin typeface="Calibri" panose="020F0502020204030204" pitchFamily="34" charset="0"/>
              </a:rPr>
              <a:t>betatron</a:t>
            </a:r>
            <a:r>
              <a:rPr lang="en-US" altLang="de-DE" sz="2000" dirty="0">
                <a:solidFill>
                  <a:srgbClr val="0000FF"/>
                </a:solidFill>
                <a:latin typeface="Calibri" panose="020F0502020204030204" pitchFamily="34" charset="0"/>
              </a:rPr>
              <a:t> oscillations: </a:t>
            </a:r>
          </a:p>
          <a:p>
            <a:pPr algn="l">
              <a:spcBef>
                <a:spcPts val="600"/>
              </a:spcBef>
            </a:pPr>
            <a:r>
              <a:rPr lang="en-US" altLang="de-DE" sz="2000" dirty="0">
                <a:solidFill>
                  <a:srgbClr val="0000FF"/>
                </a:solidFill>
                <a:latin typeface="Calibri" panose="020F0502020204030204" pitchFamily="34" charset="0"/>
                <a:sym typeface="Symbol"/>
              </a:rPr>
              <a:t> </a:t>
            </a:r>
            <a:r>
              <a:rPr lang="en-US" altLang="de-DE" sz="2000" dirty="0">
                <a:solidFill>
                  <a:srgbClr val="0000FF"/>
                </a:solidFill>
                <a:latin typeface="Calibri" panose="020F0502020204030204" pitchFamily="34" charset="0"/>
              </a:rPr>
              <a:t>Time-dependent position reading results the phase advance between BPMs </a:t>
            </a:r>
          </a:p>
        </p:txBody>
      </p:sp>
      <p:graphicFrame>
        <p:nvGraphicFramePr>
          <p:cNvPr id="314378" name="Object 10"/>
          <p:cNvGraphicFramePr>
            <a:graphicFrameLocks noChangeAspect="1"/>
          </p:cNvGraphicFramePr>
          <p:nvPr/>
        </p:nvGraphicFramePr>
        <p:xfrm>
          <a:off x="711200" y="2213271"/>
          <a:ext cx="1387475" cy="384175"/>
        </p:xfrm>
        <a:graphic>
          <a:graphicData uri="http://schemas.openxmlformats.org/presentationml/2006/ole">
            <mc:AlternateContent xmlns:mc="http://schemas.openxmlformats.org/markup-compatibility/2006">
              <mc:Choice xmlns:v="urn:schemas-microsoft-com:vml" Requires="v">
                <p:oleObj spid="_x0000_s41008" name="Equation" r:id="rId3" imgW="825500" imgH="228600" progId="Equation.3">
                  <p:embed/>
                </p:oleObj>
              </mc:Choice>
              <mc:Fallback>
                <p:oleObj name="Equation" r:id="rId3" imgW="825500" imgH="228600" progId="Equation.3">
                  <p:embed/>
                  <p:pic>
                    <p:nvPicPr>
                      <p:cNvPr id="314378"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00" y="2213271"/>
                        <a:ext cx="138747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4379" name="Object 11"/>
          <p:cNvGraphicFramePr>
            <a:graphicFrameLocks noChangeAspect="1"/>
          </p:cNvGraphicFramePr>
          <p:nvPr/>
        </p:nvGraphicFramePr>
        <p:xfrm>
          <a:off x="510382" y="2988765"/>
          <a:ext cx="1789112" cy="798512"/>
        </p:xfrm>
        <a:graphic>
          <a:graphicData uri="http://schemas.openxmlformats.org/presentationml/2006/ole">
            <mc:AlternateContent xmlns:mc="http://schemas.openxmlformats.org/markup-compatibility/2006">
              <mc:Choice xmlns:v="urn:schemas-microsoft-com:vml" Requires="v">
                <p:oleObj spid="_x0000_s41009" name="Equation" r:id="rId5" imgW="939800" imgH="419100" progId="Equation.3">
                  <p:embed/>
                </p:oleObj>
              </mc:Choice>
              <mc:Fallback>
                <p:oleObj name="Equation" r:id="rId5" imgW="939800" imgH="419100" progId="Equation.3">
                  <p:embed/>
                  <p:pic>
                    <p:nvPicPr>
                      <p:cNvPr id="314379"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382" y="2988765"/>
                        <a:ext cx="1789112" cy="79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4045" name="Picture 12"/>
          <p:cNvPicPr>
            <a:picLocks noChangeAspect="1" noChangeArrowheads="1"/>
          </p:cNvPicPr>
          <p:nvPr/>
        </p:nvPicPr>
        <p:blipFill>
          <a:blip r:embed="rId7">
            <a:lum bright="-70000" contrast="86000"/>
            <a:extLst>
              <a:ext uri="{28A0092B-C50C-407E-A947-70E740481C1C}">
                <a14:useLocalDpi xmlns:a14="http://schemas.microsoft.com/office/drawing/2010/main" val="0"/>
              </a:ext>
            </a:extLst>
          </a:blip>
          <a:srcRect/>
          <a:stretch>
            <a:fillRect/>
          </a:stretch>
        </p:blipFill>
        <p:spPr bwMode="auto">
          <a:xfrm>
            <a:off x="2940839" y="1831924"/>
            <a:ext cx="4908442" cy="261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4381" name="Rectangle 13"/>
          <p:cNvSpPr>
            <a:spLocks noChangeArrowheads="1"/>
          </p:cNvSpPr>
          <p:nvPr/>
        </p:nvSpPr>
        <p:spPr bwMode="auto">
          <a:xfrm>
            <a:off x="306388" y="1648568"/>
            <a:ext cx="2236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phase advance is:</a:t>
            </a:r>
          </a:p>
        </p:txBody>
      </p:sp>
      <p:sp>
        <p:nvSpPr>
          <p:cNvPr id="314383" name="Rectangle 15"/>
          <p:cNvSpPr>
            <a:spLocks noChangeArrowheads="1"/>
          </p:cNvSpPr>
          <p:nvPr/>
        </p:nvSpPr>
        <p:spPr bwMode="auto">
          <a:xfrm>
            <a:off x="382667" y="2649435"/>
            <a:ext cx="2420375" cy="28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i="1" dirty="0">
                <a:latin typeface="Calibri" panose="020F0502020204030204" pitchFamily="34" charset="0"/>
                <a:sym typeface="Symbol" panose="05050102010706020507" pitchFamily="18" charset="2"/>
              </a:rPr>
              <a:t> </a:t>
            </a:r>
            <a:r>
              <a:rPr lang="en-US" altLang="de-DE" dirty="0">
                <a:latin typeface="Calibri" panose="020F0502020204030204" pitchFamily="34" charset="0"/>
              </a:rPr>
              <a:t>- function from </a:t>
            </a: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214086" y="4686127"/>
                <a:ext cx="8461375" cy="826573"/>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Aft>
                    <a:spcPts val="600"/>
                  </a:spcAft>
                </a:pPr>
                <a:r>
                  <a:rPr lang="en-US" altLang="de-DE" b="1" dirty="0">
                    <a:solidFill>
                      <a:srgbClr val="0000FF"/>
                    </a:solidFill>
                    <a:latin typeface="Calibri" panose="020F0502020204030204" pitchFamily="34" charset="0"/>
                  </a:rPr>
                  <a:t>Remark:</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Determination of </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-function with 3 BPMs</a:t>
                </a:r>
                <a:r>
                  <a:rPr lang="en-US" altLang="de-DE" dirty="0">
                    <a:latin typeface="Calibri" panose="020F0502020204030204" pitchFamily="34" charset="0"/>
                  </a:rPr>
                  <a:t>: </a:t>
                </a:r>
              </a:p>
              <a:p>
                <a:pPr algn="l">
                  <a:spcBef>
                    <a:spcPts val="1200"/>
                  </a:spcBef>
                </a:pPr>
                <a14:m>
                  <m:oMathPara xmlns:m="http://schemas.openxmlformats.org/officeDocument/2006/math">
                    <m:oMathParaPr>
                      <m:jc m:val="center"/>
                    </m:oMathParaPr>
                    <m:oMath xmlns:m="http://schemas.openxmlformats.org/officeDocument/2006/math">
                      <m:sSub>
                        <m:sSubPr>
                          <m:ctrlPr>
                            <a:rPr lang="en-US" altLang="de-DE" i="1" smtClean="0">
                              <a:solidFill>
                                <a:schemeClr val="tx1"/>
                              </a:solidFill>
                              <a:latin typeface="Cambria Math" panose="02040503050406030204" pitchFamily="18" charset="0"/>
                              <a:sym typeface="Symbol"/>
                            </a:rPr>
                          </m:ctrlPr>
                        </m:sSubPr>
                        <m:e>
                          <m:r>
                            <a:rPr lang="en-US" altLang="de-DE" i="1" smtClean="0">
                              <a:solidFill>
                                <a:schemeClr val="tx1"/>
                              </a:solidFill>
                              <a:latin typeface="Cambria Math"/>
                              <a:ea typeface="Cambria Math"/>
                              <a:sym typeface="Symbol"/>
                            </a:rPr>
                            <m:t>𝛽</m:t>
                          </m:r>
                        </m:e>
                        <m:sub>
                          <m:r>
                            <a:rPr lang="de-DE" altLang="de-DE" b="0" i="1" smtClean="0">
                              <a:solidFill>
                                <a:schemeClr val="tx1"/>
                              </a:solidFill>
                              <a:latin typeface="Cambria Math"/>
                              <a:sym typeface="Symbol"/>
                            </a:rPr>
                            <m:t>𝑚𝑒𝑎𝑠</m:t>
                          </m:r>
                        </m:sub>
                      </m:sSub>
                      <m:d>
                        <m:dPr>
                          <m:ctrlPr>
                            <a:rPr lang="de-DE" altLang="de-DE" b="0" i="1" smtClean="0">
                              <a:solidFill>
                                <a:schemeClr val="tx1"/>
                              </a:solidFill>
                              <a:latin typeface="Cambria Math" panose="02040503050406030204" pitchFamily="18" charset="0"/>
                              <a:sym typeface="Symbol"/>
                            </a:rPr>
                          </m:ctrlPr>
                        </m:dPr>
                        <m:e>
                          <m:sSub>
                            <m:sSubPr>
                              <m:ctrlPr>
                                <a:rPr lang="de-DE" altLang="de-DE" b="0" i="1" smtClean="0">
                                  <a:solidFill>
                                    <a:schemeClr val="tx1"/>
                                  </a:solidFill>
                                  <a:latin typeface="Cambria Math" panose="02040503050406030204" pitchFamily="18" charset="0"/>
                                  <a:sym typeface="Symbol"/>
                                </a:rPr>
                              </m:ctrlPr>
                            </m:sSubPr>
                            <m:e>
                              <m:r>
                                <a:rPr lang="de-DE" altLang="de-DE" b="0" i="1" smtClean="0">
                                  <a:solidFill>
                                    <a:schemeClr val="tx1"/>
                                  </a:solidFill>
                                  <a:latin typeface="Cambria Math"/>
                                  <a:sym typeface="Symbol"/>
                                </a:rPr>
                                <m:t>𝐵𝑃𝑀</m:t>
                              </m:r>
                            </m:e>
                            <m:sub>
                              <m:r>
                                <a:rPr lang="de-DE" altLang="de-DE" b="0" i="1" smtClean="0">
                                  <a:solidFill>
                                    <a:schemeClr val="tx1"/>
                                  </a:solidFill>
                                  <a:latin typeface="Cambria Math"/>
                                  <a:sym typeface="Symbol"/>
                                </a:rPr>
                                <m:t>1</m:t>
                              </m:r>
                            </m:sub>
                          </m:sSub>
                        </m:e>
                      </m:d>
                      <m:r>
                        <a:rPr lang="de-DE" altLang="de-DE" b="0" i="1" smtClean="0">
                          <a:solidFill>
                            <a:schemeClr val="tx1"/>
                          </a:solidFill>
                          <a:latin typeface="Cambria Math"/>
                          <a:sym typeface="Symbol"/>
                        </a:rPr>
                        <m:t>=</m:t>
                      </m:r>
                      <m:sSub>
                        <m:sSubPr>
                          <m:ctrlPr>
                            <a:rPr lang="en-US" altLang="de-DE" i="1">
                              <a:solidFill>
                                <a:schemeClr val="tx1"/>
                              </a:solidFill>
                              <a:latin typeface="Cambria Math" panose="02040503050406030204" pitchFamily="18" charset="0"/>
                              <a:sym typeface="Symbol"/>
                            </a:rPr>
                          </m:ctrlPr>
                        </m:sSubPr>
                        <m:e>
                          <m:r>
                            <a:rPr lang="en-US" altLang="de-DE" i="1">
                              <a:solidFill>
                                <a:schemeClr val="tx1"/>
                              </a:solidFill>
                              <a:latin typeface="Cambria Math"/>
                              <a:ea typeface="Cambria Math"/>
                              <a:sym typeface="Symbol"/>
                            </a:rPr>
                            <m:t>𝛽</m:t>
                          </m:r>
                        </m:e>
                        <m:sub>
                          <m:r>
                            <a:rPr lang="de-DE" altLang="de-DE" b="0" i="1" smtClean="0">
                              <a:solidFill>
                                <a:schemeClr val="tx1"/>
                              </a:solidFill>
                              <a:latin typeface="Cambria Math"/>
                              <a:ea typeface="Cambria Math"/>
                              <a:sym typeface="Symbol"/>
                            </a:rPr>
                            <m:t>𝑚𝑜𝑑𝑒𝑙</m:t>
                          </m:r>
                        </m:sub>
                      </m:sSub>
                      <m:d>
                        <m:dPr>
                          <m:ctrlPr>
                            <a:rPr lang="de-DE" altLang="de-DE" i="1">
                              <a:solidFill>
                                <a:schemeClr val="tx1"/>
                              </a:solidFill>
                              <a:latin typeface="Cambria Math" panose="02040503050406030204" pitchFamily="18" charset="0"/>
                              <a:sym typeface="Symbol"/>
                            </a:rPr>
                          </m:ctrlPr>
                        </m:dPr>
                        <m:e>
                          <m:sSub>
                            <m:sSubPr>
                              <m:ctrlPr>
                                <a:rPr lang="de-DE" altLang="de-DE" i="1">
                                  <a:solidFill>
                                    <a:schemeClr val="tx1"/>
                                  </a:solidFill>
                                  <a:latin typeface="Cambria Math" panose="02040503050406030204" pitchFamily="18" charset="0"/>
                                  <a:sym typeface="Symbol"/>
                                </a:rPr>
                              </m:ctrlPr>
                            </m:sSubPr>
                            <m:e>
                              <m:r>
                                <a:rPr lang="de-DE" altLang="de-DE" i="1">
                                  <a:solidFill>
                                    <a:schemeClr val="tx1"/>
                                  </a:solidFill>
                                  <a:latin typeface="Cambria Math"/>
                                  <a:sym typeface="Symbol"/>
                                </a:rPr>
                                <m:t>𝐵𝑃𝑀</m:t>
                              </m:r>
                            </m:e>
                            <m:sub>
                              <m:r>
                                <a:rPr lang="de-DE" altLang="de-DE" i="1">
                                  <a:solidFill>
                                    <a:schemeClr val="tx1"/>
                                  </a:solidFill>
                                  <a:latin typeface="Cambria Math"/>
                                  <a:sym typeface="Symbol"/>
                                </a:rPr>
                                <m:t>1</m:t>
                              </m:r>
                            </m:sub>
                          </m:sSub>
                        </m:e>
                      </m:d>
                      <m:r>
                        <a:rPr lang="de-DE" altLang="de-DE" i="1" smtClean="0">
                          <a:solidFill>
                            <a:schemeClr val="tx1"/>
                          </a:solidFill>
                          <a:latin typeface="Cambria Math"/>
                          <a:ea typeface="Cambria Math"/>
                          <a:sym typeface="Symbol"/>
                        </a:rPr>
                        <m:t>∙</m:t>
                      </m:r>
                      <m:box>
                        <m:boxPr>
                          <m:ctrlPr>
                            <a:rPr lang="de-DE" altLang="de-DE" i="1" smtClean="0">
                              <a:solidFill>
                                <a:schemeClr val="tx1"/>
                              </a:solidFill>
                              <a:latin typeface="Cambria Math" panose="02040503050406030204" pitchFamily="18" charset="0"/>
                              <a:ea typeface="Cambria Math"/>
                              <a:sym typeface="Symbol"/>
                            </a:rPr>
                          </m:ctrlPr>
                        </m:boxPr>
                        <m:e>
                          <m:argPr>
                            <m:argSz m:val="-1"/>
                          </m:argPr>
                          <m:f>
                            <m:fPr>
                              <m:ctrlPr>
                                <a:rPr lang="de-DE" altLang="de-DE" i="1" smtClean="0">
                                  <a:solidFill>
                                    <a:schemeClr val="tx1"/>
                                  </a:solidFill>
                                  <a:latin typeface="Cambria Math" panose="02040503050406030204" pitchFamily="18" charset="0"/>
                                  <a:ea typeface="Cambria Math"/>
                                  <a:sym typeface="Symbol"/>
                                </a:rPr>
                              </m:ctrlPr>
                            </m:fPr>
                            <m:num>
                              <m:r>
                                <a:rPr lang="de-DE" altLang="de-DE" b="0" i="1" smtClean="0">
                                  <a:solidFill>
                                    <a:schemeClr val="tx1"/>
                                  </a:solidFill>
                                  <a:latin typeface="Cambria Math"/>
                                  <a:ea typeface="Cambria Math"/>
                                  <a:sym typeface="Symbol"/>
                                </a:rPr>
                                <m:t> </m:t>
                              </m:r>
                              <m:r>
                                <m:rPr>
                                  <m:sty m:val="p"/>
                                </m:rPr>
                                <a:rPr lang="de-DE" altLang="de-DE" b="0" i="0" smtClean="0">
                                  <a:solidFill>
                                    <a:schemeClr val="tx1"/>
                                  </a:solidFill>
                                  <a:latin typeface="Cambria Math"/>
                                  <a:ea typeface="Cambria Math"/>
                                  <a:sym typeface="Symbol"/>
                                </a:rPr>
                                <m:t>cot</m:t>
                              </m:r>
                              <m:sSub>
                                <m:sSubPr>
                                  <m:ctrlPr>
                                    <a:rPr lang="de-DE" altLang="de-DE" b="0" i="1" smtClean="0">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 </m:t>
                                  </m:r>
                                  <m:r>
                                    <a:rPr lang="de-DE" altLang="de-DE" b="0" i="1" smtClean="0">
                                      <a:solidFill>
                                        <a:schemeClr val="tx1"/>
                                      </a:solidFill>
                                      <a:latin typeface="Cambria Math"/>
                                      <a:ea typeface="Cambria Math"/>
                                      <a:sym typeface="Symbol"/>
                                    </a:rPr>
                                    <m:t>𝜇</m:t>
                                  </m:r>
                                </m:e>
                                <m:sub>
                                  <m:r>
                                    <a:rPr lang="de-DE" altLang="de-DE" b="0" i="1" smtClean="0">
                                      <a:solidFill>
                                        <a:schemeClr val="tx1"/>
                                      </a:solidFill>
                                      <a:latin typeface="Cambria Math"/>
                                      <a:ea typeface="Cambria Math"/>
                                      <a:sym typeface="Symbol"/>
                                    </a:rPr>
                                    <m:t>𝑚𝑒𝑎𝑠</m:t>
                                  </m:r>
                                </m:sub>
                              </m:sSub>
                              <m:r>
                                <a:rPr lang="de-DE" altLang="de-DE" b="0" i="1" smtClean="0">
                                  <a:solidFill>
                                    <a:schemeClr val="tx1"/>
                                  </a:solidFill>
                                  <a:latin typeface="Cambria Math"/>
                                  <a:ea typeface="Cambria Math"/>
                                  <a:sym typeface="Symbol"/>
                                </a:rPr>
                                <m:t>(1→2)]     −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m:t>
                                  </m:r>
                                  <m:r>
                                    <a:rPr lang="de-DE" altLang="de-DE" i="1">
                                      <a:solidFill>
                                        <a:schemeClr val="tx1"/>
                                      </a:solidFill>
                                      <a:latin typeface="Cambria Math"/>
                                      <a:ea typeface="Cambria Math"/>
                                      <a:sym typeface="Symbol"/>
                                    </a:rPr>
                                    <m:t>(</m:t>
                                  </m:r>
                                  <m:r>
                                    <a:rPr lang="de-DE" altLang="de-DE" i="1" smtClean="0">
                                      <a:solidFill>
                                        <a:schemeClr val="tx1"/>
                                      </a:solidFill>
                                      <a:latin typeface="Cambria Math"/>
                                      <a:ea typeface="Cambria Math"/>
                                      <a:sym typeface="Symbol"/>
                                    </a:rPr>
                                    <m:t>𝜇</m:t>
                                  </m:r>
                                </m:e>
                                <m:sub>
                                  <m:r>
                                    <a:rPr lang="de-DE" altLang="de-DE" i="1">
                                      <a:solidFill>
                                        <a:schemeClr val="tx1"/>
                                      </a:solidFill>
                                      <a:latin typeface="Cambria Math"/>
                                      <a:ea typeface="Cambria Math"/>
                                      <a:sym typeface="Symbol"/>
                                    </a:rPr>
                                    <m:t>𝑚𝑒𝑎𝑠</m:t>
                                  </m:r>
                                </m:sub>
                              </m:sSub>
                              <m:r>
                                <a:rPr lang="de-DE" altLang="de-DE" b="0" i="1" smtClean="0">
                                  <a:solidFill>
                                    <a:schemeClr val="tx1"/>
                                  </a:solidFill>
                                  <a:latin typeface="Cambria Math"/>
                                  <a:ea typeface="Cambria Math"/>
                                  <a:sym typeface="Symbol"/>
                                </a:rPr>
                                <m:t>(1→3</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m:t>
                              </m:r>
                            </m:num>
                            <m:den>
                              <m:r>
                                <a:rPr lang="de-DE" altLang="de-DE" b="0" i="1" smtClean="0">
                                  <a:solidFill>
                                    <a:schemeClr val="tx1"/>
                                  </a:solidFill>
                                  <a:latin typeface="Cambria Math"/>
                                  <a:ea typeface="Cambria Math"/>
                                  <a:sym typeface="Symbol"/>
                                </a:rPr>
                                <m:t>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 </m:t>
                                  </m:r>
                                  <m:r>
                                    <a:rPr lang="el-GR" altLang="de-DE" i="1" smtClean="0">
                                      <a:solidFill>
                                        <a:schemeClr val="tx1"/>
                                      </a:solidFill>
                                      <a:latin typeface="Cambria Math"/>
                                      <a:ea typeface="Cambria Math"/>
                                      <a:sym typeface="Symbol"/>
                                    </a:rPr>
                                    <m:t>𝜇</m:t>
                                  </m:r>
                                </m:e>
                                <m:sub>
                                  <m:r>
                                    <a:rPr lang="de-DE" altLang="de-DE" b="0" i="1" smtClean="0">
                                      <a:solidFill>
                                        <a:schemeClr val="tx1"/>
                                      </a:solidFill>
                                      <a:latin typeface="Cambria Math"/>
                                      <a:ea typeface="Cambria Math"/>
                                      <a:sym typeface="Symbol"/>
                                    </a:rPr>
                                    <m:t>𝑚𝑜𝑑𝑒𝑙</m:t>
                                  </m:r>
                                </m:sub>
                              </m:sSub>
                              <m:r>
                                <a:rPr lang="de-DE" altLang="de-DE" b="0" i="1" smtClean="0">
                                  <a:solidFill>
                                    <a:schemeClr val="tx1"/>
                                  </a:solidFill>
                                  <a:latin typeface="Cambria Math"/>
                                  <a:ea typeface="Cambria Math"/>
                                  <a:sym typeface="Symbol"/>
                                </a:rPr>
                                <m:t>(1→2</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m:t>
                                  </m:r>
                                  <m:r>
                                    <a:rPr lang="de-DE" altLang="de-DE" i="1" smtClean="0">
                                      <a:solidFill>
                                        <a:schemeClr val="tx1"/>
                                      </a:solidFill>
                                      <a:latin typeface="Cambria Math"/>
                                      <a:ea typeface="Cambria Math"/>
                                      <a:sym typeface="Symbol"/>
                                    </a:rPr>
                                    <m:t>𝜇</m:t>
                                  </m:r>
                                </m:e>
                                <m:sub>
                                  <m:r>
                                    <a:rPr lang="de-DE" altLang="de-DE" i="1">
                                      <a:solidFill>
                                        <a:schemeClr val="tx1"/>
                                      </a:solidFill>
                                      <a:latin typeface="Cambria Math"/>
                                      <a:ea typeface="Cambria Math"/>
                                      <a:sym typeface="Symbol"/>
                                    </a:rPr>
                                    <m:t>𝑚</m:t>
                                  </m:r>
                                  <m:r>
                                    <a:rPr lang="de-DE" altLang="de-DE" b="0" i="1" smtClean="0">
                                      <a:solidFill>
                                        <a:schemeClr val="tx1"/>
                                      </a:solidFill>
                                      <a:latin typeface="Cambria Math"/>
                                      <a:ea typeface="Cambria Math"/>
                                      <a:sym typeface="Symbol"/>
                                    </a:rPr>
                                    <m:t>𝑜𝑑𝑒𝑙</m:t>
                                  </m:r>
                                </m:sub>
                              </m:sSub>
                              <m:r>
                                <a:rPr lang="de-DE" altLang="de-DE" b="0" i="1" smtClean="0">
                                  <a:solidFill>
                                    <a:schemeClr val="tx1"/>
                                  </a:solidFill>
                                  <a:latin typeface="Cambria Math"/>
                                  <a:ea typeface="Cambria Math"/>
                                  <a:sym typeface="Symbol"/>
                                </a:rPr>
                                <m:t>(1→3</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m:t>
                              </m:r>
                            </m:den>
                          </m:f>
                        </m:e>
                      </m:box>
                      <m:r>
                        <a:rPr lang="de-DE" altLang="de-DE" b="0" i="1" smtClean="0">
                          <a:solidFill>
                            <a:schemeClr val="tx1"/>
                          </a:solidFill>
                          <a:latin typeface="Cambria Math"/>
                          <a:sym typeface="Symbol"/>
                        </a:rPr>
                        <m:t> </m:t>
                      </m:r>
                    </m:oMath>
                  </m:oMathPara>
                </a14:m>
                <a:endParaRPr lang="en-US" altLang="de-DE" dirty="0">
                  <a:solidFill>
                    <a:schemeClr val="tx1"/>
                  </a:solidFill>
                  <a:latin typeface="Calibri" panose="020F0502020204030204" pitchFamily="34" charset="0"/>
                </a:endParaRPr>
              </a:p>
            </p:txBody>
          </p:sp>
        </mc:Choice>
        <mc:Fallback xmlns="">
          <p:sp>
            <p:nvSpPr>
              <p:cNvPr id="11" name="Rectangle 4"/>
              <p:cNvSpPr>
                <a:spLocks noRot="1" noChangeAspect="1" noMove="1" noResize="1" noEditPoints="1" noAdjustHandles="1" noChangeArrowheads="1" noChangeShapeType="1" noTextEdit="1"/>
              </p:cNvSpPr>
              <p:nvPr/>
            </p:nvSpPr>
            <p:spPr bwMode="auto">
              <a:xfrm>
                <a:off x="214086" y="4686127"/>
                <a:ext cx="8461375" cy="826573"/>
              </a:xfrm>
              <a:prstGeom prst="rect">
                <a:avLst/>
              </a:prstGeom>
              <a:blipFill>
                <a:blip r:embed="rId8"/>
                <a:stretch>
                  <a:fillRect l="-576" t="-5926" b="-370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2" name="Rectangle 15"/>
          <p:cNvSpPr>
            <a:spLocks noChangeArrowheads="1"/>
          </p:cNvSpPr>
          <p:nvPr/>
        </p:nvSpPr>
        <p:spPr bwMode="auto">
          <a:xfrm>
            <a:off x="86279" y="5554162"/>
            <a:ext cx="5166723" cy="548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a:latin typeface="Calibri" panose="020F0502020204030204" pitchFamily="34" charset="0"/>
              </a:rPr>
              <a:t>See e.g.: R. Tomas et al., Phys. Rev. Acc. Beams </a:t>
            </a:r>
            <a:r>
              <a:rPr lang="en-US" altLang="de-DE" sz="1400" b="1" dirty="0">
                <a:latin typeface="Calibri" panose="020F0502020204030204" pitchFamily="34" charset="0"/>
              </a:rPr>
              <a:t>20, </a:t>
            </a:r>
            <a:r>
              <a:rPr lang="en-US" altLang="de-DE" sz="1400" dirty="0">
                <a:latin typeface="Calibri" panose="020F0502020204030204" pitchFamily="34" charset="0"/>
              </a:rPr>
              <a:t>054801 (2017)  </a:t>
            </a:r>
          </a:p>
          <a:p>
            <a:pPr algn="l">
              <a:spcBef>
                <a:spcPts val="200"/>
              </a:spcBef>
            </a:pPr>
            <a:r>
              <a:rPr lang="en-US" altLang="de-DE" sz="1400" dirty="0">
                <a:latin typeface="Calibri" panose="020F0502020204030204" pitchFamily="34" charset="0"/>
              </a:rPr>
              <a:t>A. </a:t>
            </a:r>
            <a:r>
              <a:rPr lang="en-US" altLang="de-DE" sz="1400" dirty="0" err="1">
                <a:latin typeface="Calibri" panose="020F0502020204030204" pitchFamily="34" charset="0"/>
              </a:rPr>
              <a:t>Wegscheider</a:t>
            </a:r>
            <a:r>
              <a:rPr lang="en-US" altLang="de-DE" sz="1400" dirty="0">
                <a:latin typeface="Calibri" panose="020F0502020204030204" pitchFamily="34" charset="0"/>
              </a:rPr>
              <a:t> et al., Phys. Rev. Acc. Beams </a:t>
            </a:r>
            <a:r>
              <a:rPr lang="en-US" altLang="de-DE" sz="1400" b="1" dirty="0">
                <a:latin typeface="Calibri" panose="020F0502020204030204" pitchFamily="34" charset="0"/>
              </a:rPr>
              <a:t>20, </a:t>
            </a:r>
            <a:r>
              <a:rPr lang="en-US" altLang="de-DE" sz="1400" dirty="0">
                <a:latin typeface="Calibri" panose="020F0502020204030204" pitchFamily="34" charset="0"/>
              </a:rPr>
              <a:t> 111002  (2017)  </a:t>
            </a:r>
          </a:p>
        </p:txBody>
      </p:sp>
      <p:sp>
        <p:nvSpPr>
          <p:cNvPr id="13" name="Textfeld 12">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9"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9"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
        <p:nvSpPr>
          <p:cNvPr id="14" name="Rectangle 15"/>
          <p:cNvSpPr>
            <a:spLocks noChangeArrowheads="1"/>
          </p:cNvSpPr>
          <p:nvPr/>
        </p:nvSpPr>
        <p:spPr bwMode="auto">
          <a:xfrm>
            <a:off x="1799303" y="6206480"/>
            <a:ext cx="4580373" cy="292388"/>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300" dirty="0">
                <a:latin typeface="Calibri" panose="020F0502020204030204" pitchFamily="34" charset="0"/>
              </a:rPr>
              <a:t>See lecture ‘Imperfections and Corrections’ by Volker </a:t>
            </a:r>
            <a:r>
              <a:rPr lang="en-US" altLang="de-DE" sz="1300" dirty="0" err="1">
                <a:latin typeface="Calibri" panose="020F0502020204030204" pitchFamily="34" charset="0"/>
              </a:rPr>
              <a:t>Ziemann</a:t>
            </a:r>
            <a:endParaRPr lang="en-US" altLang="de-DE" sz="1300" dirty="0">
              <a:latin typeface="Calibri" panose="020F0502020204030204" pitchFamily="34" charset="0"/>
            </a:endParaRPr>
          </a:p>
        </p:txBody>
      </p:sp>
    </p:spTree>
    <p:extLst>
      <p:ext uri="{BB962C8B-B14F-4D97-AF65-F5344CB8AC3E}">
        <p14:creationId xmlns:p14="http://schemas.microsoft.com/office/powerpoint/2010/main" val="35497646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1335" y="929783"/>
            <a:ext cx="3457575" cy="306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0"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Magnetic Field of the Beam and the ideal Transformer</a:t>
            </a:r>
          </a:p>
        </p:txBody>
      </p:sp>
      <p:sp>
        <p:nvSpPr>
          <p:cNvPr id="4101" name="Text Box 3"/>
          <p:cNvSpPr txBox="1">
            <a:spLocks noChangeArrowheads="1"/>
          </p:cNvSpPr>
          <p:nvPr/>
        </p:nvSpPr>
        <p:spPr bwMode="auto">
          <a:xfrm>
            <a:off x="125413" y="1353911"/>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mc:AlternateContent xmlns:mc="http://schemas.openxmlformats.org/markup-compatibility/2006">
        <mc:Choice xmlns:a14="http://schemas.microsoft.com/office/drawing/2010/main" Requires="a14">
          <p:sp>
            <p:nvSpPr>
              <p:cNvPr id="4102" name="Text Box 4"/>
              <p:cNvSpPr txBox="1">
                <a:spLocks noChangeArrowheads="1"/>
              </p:cNvSpPr>
              <p:nvPr/>
            </p:nvSpPr>
            <p:spPr bwMode="auto">
              <a:xfrm>
                <a:off x="160338" y="805014"/>
                <a:ext cx="6769857" cy="23593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buFont typeface="Wingdings" pitchFamily="2" charset="2"/>
                  <a:buChar char="Ø"/>
                </a:pPr>
                <a:r>
                  <a:rPr lang="en-US" altLang="de-DE" dirty="0">
                    <a:latin typeface="Calibri" panose="020F0502020204030204" pitchFamily="34" charset="0"/>
                  </a:rPr>
                  <a:t>Beam current of </a:t>
                </a:r>
                <a:r>
                  <a:rPr lang="en-US" altLang="de-DE" i="1" dirty="0" err="1"/>
                  <a:t>N</a:t>
                </a:r>
                <a:r>
                  <a:rPr lang="en-US" altLang="de-DE" i="1" baseline="-25000" dirty="0" err="1"/>
                  <a:t>part</a:t>
                </a:r>
                <a:r>
                  <a:rPr lang="en-US" altLang="de-DE" dirty="0"/>
                  <a:t> </a:t>
                </a:r>
                <a:r>
                  <a:rPr lang="en-US" altLang="de-DE" dirty="0">
                    <a:latin typeface="Calibri" panose="020F0502020204030204" pitchFamily="34" charset="0"/>
                  </a:rPr>
                  <a:t>charges with velocity </a:t>
                </a:r>
                <a:r>
                  <a:rPr lang="en-US" altLang="de-DE" i="1" dirty="0">
                    <a:sym typeface="Symbol" pitchFamily="18" charset="2"/>
                  </a:rPr>
                  <a:t></a:t>
                </a:r>
              </a:p>
              <a:p>
                <a:pPr algn="l">
                  <a:spcBef>
                    <a:spcPct val="0"/>
                  </a:spcBef>
                </a:pPr>
                <a:endParaRPr lang="en-US" altLang="de-DE" dirty="0"/>
              </a:p>
              <a:p>
                <a:pPr algn="l">
                  <a:spcBef>
                    <a:spcPct val="0"/>
                  </a:spcBef>
                </a:pPr>
                <a:endParaRPr lang="en-US" altLang="de-DE" dirty="0"/>
              </a:p>
              <a:p>
                <a:pPr algn="l">
                  <a:spcBef>
                    <a:spcPct val="0"/>
                  </a:spcBef>
                  <a:buFont typeface="Wingdings" pitchFamily="2" charset="2"/>
                  <a:buChar char="Ø"/>
                </a:pPr>
                <a:r>
                  <a:rPr lang="en-US" altLang="de-DE" dirty="0"/>
                  <a:t> </a:t>
                </a:r>
                <a:r>
                  <a:rPr lang="en-US" altLang="de-DE" dirty="0">
                    <a:latin typeface="Calibri" panose="020F0502020204030204" pitchFamily="34" charset="0"/>
                  </a:rPr>
                  <a:t>cylindrical symmetry</a:t>
                </a:r>
              </a:p>
              <a:p>
                <a:pPr algn="l">
                  <a:spcBef>
                    <a:spcPct val="0"/>
                  </a:spcBef>
                </a:pPr>
                <a:r>
                  <a:rPr lang="en-US" altLang="de-DE" dirty="0">
                    <a:latin typeface="Calibri" panose="020F0502020204030204" pitchFamily="34" charset="0"/>
                  </a:rPr>
                  <a:t>→ only azimuthal component </a:t>
                </a:r>
              </a:p>
              <a:p>
                <a:pPr algn="l">
                  <a:spcBef>
                    <a:spcPct val="0"/>
                  </a:spcBef>
                </a:pPr>
                <a14:m>
                  <m:oMathPara xmlns:m="http://schemas.openxmlformats.org/officeDocument/2006/math">
                    <m:oMathParaPr>
                      <m:jc m:val="left"/>
                    </m:oMathParaPr>
                    <m:oMath xmlns:m="http://schemas.openxmlformats.org/officeDocument/2006/math">
                      <m:acc>
                        <m:accPr>
                          <m:chr m:val="⃗"/>
                          <m:ctrlPr>
                            <a:rPr lang="en-US" altLang="de-DE" sz="2100" b="1" i="1" smtClean="0">
                              <a:latin typeface="Cambria Math" panose="02040503050406030204" pitchFamily="18" charset="0"/>
                            </a:rPr>
                          </m:ctrlPr>
                        </m:accPr>
                        <m:e>
                          <m:r>
                            <a:rPr lang="de-DE" altLang="de-DE" sz="2100" b="1" i="1" smtClean="0">
                              <a:latin typeface="Cambria Math"/>
                            </a:rPr>
                            <m:t>𝑩</m:t>
                          </m:r>
                        </m:e>
                      </m:acc>
                      <m:r>
                        <a:rPr lang="de-DE" altLang="de-DE" sz="2100" b="1" i="1" smtClean="0">
                          <a:latin typeface="Cambria Math"/>
                        </a:rPr>
                        <m:t>= </m:t>
                      </m:r>
                      <m:sSub>
                        <m:sSubPr>
                          <m:ctrlPr>
                            <a:rPr lang="de-DE" altLang="de-DE" sz="2100" i="1" smtClean="0">
                              <a:latin typeface="Cambria Math" panose="02040503050406030204" pitchFamily="18" charset="0"/>
                            </a:rPr>
                          </m:ctrlPr>
                        </m:sSubPr>
                        <m:e>
                          <m:r>
                            <a:rPr lang="de-DE" altLang="de-DE" sz="2100" b="0" i="1" smtClean="0">
                              <a:latin typeface="Cambria Math"/>
                            </a:rPr>
                            <m:t>µ</m:t>
                          </m:r>
                        </m:e>
                        <m:sub>
                          <m:r>
                            <a:rPr lang="de-DE" altLang="de-DE" sz="2100" b="0" i="1" smtClean="0">
                              <a:latin typeface="Cambria Math"/>
                            </a:rPr>
                            <m:t>0</m:t>
                          </m:r>
                        </m:sub>
                      </m:sSub>
                      <m:f>
                        <m:fPr>
                          <m:ctrlPr>
                            <a:rPr lang="de-DE" altLang="de-DE" sz="2100" i="1" smtClean="0">
                              <a:latin typeface="Cambria Math" panose="02040503050406030204" pitchFamily="18" charset="0"/>
                            </a:rPr>
                          </m:ctrlPr>
                        </m:fPr>
                        <m:num>
                          <m:sSub>
                            <m:sSubPr>
                              <m:ctrlPr>
                                <a:rPr lang="de-DE" altLang="de-DE" sz="2100" i="1" smtClean="0">
                                  <a:latin typeface="Cambria Math" panose="02040503050406030204" pitchFamily="18" charset="0"/>
                                </a:rPr>
                              </m:ctrlPr>
                            </m:sSubPr>
                            <m:e>
                              <m:r>
                                <a:rPr lang="de-DE" altLang="de-DE" sz="2100" b="0" i="1" smtClean="0">
                                  <a:latin typeface="Cambria Math"/>
                                </a:rPr>
                                <m:t>𝐼</m:t>
                              </m:r>
                            </m:e>
                            <m:sub>
                              <m:r>
                                <a:rPr lang="de-DE" altLang="de-DE" sz="2100" b="0" i="1" smtClean="0">
                                  <a:latin typeface="Cambria Math"/>
                                </a:rPr>
                                <m:t>𝑏𝑒𝑎𝑚</m:t>
                              </m:r>
                            </m:sub>
                          </m:sSub>
                        </m:num>
                        <m:den>
                          <m:r>
                            <a:rPr lang="de-DE" altLang="de-DE" sz="2100" b="0" i="1" smtClean="0">
                              <a:latin typeface="Cambria Math"/>
                            </a:rPr>
                            <m:t>2</m:t>
                          </m:r>
                          <m:r>
                            <a:rPr lang="de-DE" altLang="de-DE" sz="2100" b="0" i="1" smtClean="0">
                              <a:latin typeface="Cambria Math"/>
                              <a:ea typeface="Cambria Math"/>
                            </a:rPr>
                            <m:t>𝜋</m:t>
                          </m:r>
                          <m:r>
                            <a:rPr lang="de-DE" altLang="de-DE" sz="2100" b="0" i="1" smtClean="0">
                              <a:latin typeface="Cambria Math"/>
                              <a:ea typeface="Cambria Math"/>
                            </a:rPr>
                            <m:t>𝑟</m:t>
                          </m:r>
                        </m:den>
                      </m:f>
                      <m:r>
                        <a:rPr lang="de-DE" altLang="de-DE" sz="2100" b="0" i="1" smtClean="0">
                          <a:latin typeface="Cambria Math"/>
                          <a:ea typeface="Cambria Math"/>
                        </a:rPr>
                        <m:t>∙</m:t>
                      </m:r>
                      <m:r>
                        <a:rPr lang="de-DE" altLang="de-DE" sz="2100" b="0" i="1" smtClean="0">
                          <a:latin typeface="Cambria Math" panose="02040503050406030204" pitchFamily="18" charset="0"/>
                          <a:ea typeface="Cambria Math"/>
                        </a:rPr>
                        <m:t> </m:t>
                      </m:r>
                      <m:sSub>
                        <m:sSubPr>
                          <m:ctrlPr>
                            <a:rPr lang="de-DE" altLang="de-DE" sz="2100" b="0" i="1" smtClean="0">
                              <a:latin typeface="Cambria Math" panose="02040503050406030204" pitchFamily="18" charset="0"/>
                              <a:ea typeface="Cambria Math"/>
                            </a:rPr>
                          </m:ctrlPr>
                        </m:sSubPr>
                        <m:e>
                          <m:acc>
                            <m:accPr>
                              <m:chr m:val="⃗"/>
                              <m:ctrlPr>
                                <a:rPr lang="de-DE" altLang="de-DE" sz="2100" b="0" i="1" smtClean="0">
                                  <a:latin typeface="Cambria Math" panose="02040503050406030204" pitchFamily="18" charset="0"/>
                                  <a:ea typeface="Cambria Math"/>
                                </a:rPr>
                              </m:ctrlPr>
                            </m:accPr>
                            <m:e>
                              <m:r>
                                <a:rPr lang="de-DE" altLang="de-DE" sz="2100" b="1" i="1" smtClean="0">
                                  <a:latin typeface="Cambria Math" panose="02040503050406030204" pitchFamily="18" charset="0"/>
                                  <a:ea typeface="Cambria Math"/>
                                </a:rPr>
                                <m:t>𝒆</m:t>
                              </m:r>
                            </m:e>
                          </m:acc>
                        </m:e>
                        <m:sub>
                          <m:r>
                            <a:rPr lang="de-DE" altLang="de-DE" sz="2100" b="0" i="1" smtClean="0">
                              <a:latin typeface="Cambria Math" panose="02040503050406030204" pitchFamily="18" charset="0"/>
                              <a:ea typeface="Cambria Math" panose="02040503050406030204" pitchFamily="18" charset="0"/>
                            </a:rPr>
                            <m:t>𝜑</m:t>
                          </m:r>
                        </m:sub>
                      </m:sSub>
                    </m:oMath>
                  </m:oMathPara>
                </a14:m>
                <a:endParaRPr lang="en-US" altLang="de-DE" sz="2100" b="1" dirty="0"/>
              </a:p>
              <a:p>
                <a:pPr algn="l">
                  <a:spcBef>
                    <a:spcPct val="0"/>
                  </a:spcBef>
                </a:pPr>
                <a:r>
                  <a:rPr lang="en-US" altLang="de-DE" dirty="0"/>
                  <a:t>Example: </a:t>
                </a:r>
                <a:r>
                  <a:rPr lang="en-US" altLang="de-DE" b="1" i="1" dirty="0"/>
                  <a:t>I </a:t>
                </a:r>
                <a:r>
                  <a:rPr lang="en-US" altLang="de-DE" dirty="0"/>
                  <a:t>=1μA, </a:t>
                </a:r>
                <a:r>
                  <a:rPr lang="en-US" altLang="de-DE" b="1" i="1" dirty="0"/>
                  <a:t>r </a:t>
                </a:r>
                <a:r>
                  <a:rPr lang="en-US" altLang="de-DE" dirty="0"/>
                  <a:t>=10cm </a:t>
                </a:r>
                <a:r>
                  <a:rPr lang="en-US" altLang="de-DE" dirty="0">
                    <a:sym typeface="Symbol" pitchFamily="18" charset="2"/>
                  </a:rPr>
                  <a:t></a:t>
                </a:r>
                <a:r>
                  <a:rPr lang="en-US" altLang="de-DE" dirty="0"/>
                  <a:t> </a:t>
                </a:r>
                <a:r>
                  <a:rPr lang="en-US" altLang="de-DE" b="1" i="1" dirty="0" err="1"/>
                  <a:t>B</a:t>
                </a:r>
                <a:r>
                  <a:rPr lang="en-US" altLang="de-DE" b="1" i="1" baseline="-25000" dirty="0" err="1"/>
                  <a:t>beam</a:t>
                </a:r>
                <a:r>
                  <a:rPr lang="en-US" altLang="de-DE" dirty="0"/>
                  <a:t>= 2pT, earth </a:t>
                </a:r>
                <a:r>
                  <a:rPr lang="en-US" altLang="de-DE" b="1" i="1" dirty="0" err="1"/>
                  <a:t>B</a:t>
                </a:r>
                <a:r>
                  <a:rPr lang="en-US" altLang="de-DE" b="1" i="1" baseline="-25000" dirty="0" err="1"/>
                  <a:t>earth</a:t>
                </a:r>
                <a:r>
                  <a:rPr lang="en-US" altLang="de-DE" dirty="0"/>
                  <a:t>= 50</a:t>
                </a:r>
                <a:r>
                  <a:rPr lang="en-US" altLang="de-DE" dirty="0">
                    <a:sym typeface="Symbol" pitchFamily="18" charset="2"/>
                  </a:rPr>
                  <a:t>T</a:t>
                </a:r>
              </a:p>
            </p:txBody>
          </p:sp>
        </mc:Choice>
        <mc:Fallback>
          <p:sp>
            <p:nvSpPr>
              <p:cNvPr id="4102" name="Text Box 4"/>
              <p:cNvSpPr txBox="1">
                <a:spLocks noRot="1" noChangeAspect="1" noMove="1" noResize="1" noEditPoints="1" noAdjustHandles="1" noChangeArrowheads="1" noChangeShapeType="1" noTextEdit="1"/>
              </p:cNvSpPr>
              <p:nvPr/>
            </p:nvSpPr>
            <p:spPr bwMode="auto">
              <a:xfrm>
                <a:off x="160338" y="805014"/>
                <a:ext cx="6769857" cy="2359300"/>
              </a:xfrm>
              <a:prstGeom prst="rect">
                <a:avLst/>
              </a:prstGeom>
              <a:blipFill>
                <a:blip r:embed="rId5"/>
                <a:stretch>
                  <a:fillRect l="-720" t="-1809" b="-335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nvGrpSpPr>
          <p:cNvPr id="215083" name="Group 43"/>
          <p:cNvGrpSpPr>
            <a:grpSpLocks/>
          </p:cNvGrpSpPr>
          <p:nvPr/>
        </p:nvGrpSpPr>
        <p:grpSpPr bwMode="auto">
          <a:xfrm>
            <a:off x="3673475" y="4351339"/>
            <a:ext cx="5113338" cy="2051050"/>
            <a:chOff x="2584" y="2711"/>
            <a:chExt cx="3221" cy="1292"/>
          </a:xfrm>
        </p:grpSpPr>
        <p:cxnSp>
          <p:nvCxnSpPr>
            <p:cNvPr id="12" name="Straight Connector 11"/>
            <p:cNvCxnSpPr/>
            <p:nvPr/>
          </p:nvCxnSpPr>
          <p:spPr>
            <a:xfrm flipV="1">
              <a:off x="4129" y="3465"/>
              <a:ext cx="1676" cy="10"/>
            </a:xfrm>
            <a:prstGeom prst="line">
              <a:avLst/>
            </a:prstGeom>
            <a:ln w="38100" cap="flat" cmpd="sng" algn="ctr">
              <a:solidFill>
                <a:srgbClr val="FF0000"/>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pic>
          <p:nvPicPr>
            <p:cNvPr id="4109" name="Can 1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8" y="3097"/>
              <a:ext cx="1183" cy="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0" name="Text Box 10"/>
            <p:cNvSpPr txBox="1">
              <a:spLocks noChangeArrowheads="1"/>
            </p:cNvSpPr>
            <p:nvPr/>
          </p:nvSpPr>
          <p:spPr bwMode="auto">
            <a:xfrm rot="-5400000">
              <a:off x="4775" y="3127"/>
              <a:ext cx="751"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0"/>
                </a:spcBef>
              </a:pPr>
              <a:endParaRPr lang="de-DE" altLang="de-DE">
                <a:solidFill>
                  <a:srgbClr val="FFFFFF"/>
                </a:solidFill>
                <a:latin typeface="Calibri" pitchFamily="34" charset="0"/>
              </a:endParaRPr>
            </a:p>
          </p:txBody>
        </p:sp>
        <p:sp>
          <p:nvSpPr>
            <p:cNvPr id="33" name="AutoShape 49"/>
            <p:cNvSpPr>
              <a:spLocks noChangeArrowheads="1"/>
            </p:cNvSpPr>
            <p:nvPr/>
          </p:nvSpPr>
          <p:spPr bwMode="auto">
            <a:xfrm>
              <a:off x="3720" y="2999"/>
              <a:ext cx="1059" cy="100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lumMod val="75000"/>
              </a:schemeClr>
            </a:solidFill>
            <a:ln w="22225">
              <a:solidFill>
                <a:schemeClr val="bg1">
                  <a:lumMod val="85000"/>
                </a:schemeClr>
              </a:solidFill>
              <a:round/>
              <a:headEnd type="none" w="sm" len="sm"/>
              <a:tailEnd type="none" w="sm" len="sm"/>
            </a:ln>
            <a:effectLst>
              <a:outerShdw blurRad="50800" dist="38100" dir="2700000" algn="tl" rotWithShape="0">
                <a:srgbClr val="000000">
                  <a:alpha val="43000"/>
                </a:srgbClr>
              </a:outerShdw>
            </a:effectLst>
            <a:scene3d>
              <a:camera prst="orthographicFront">
                <a:rot lat="0" lon="3600000" rev="0"/>
              </a:camera>
              <a:lightRig rig="soft" dir="t">
                <a:rot lat="0" lon="0" rev="0"/>
              </a:lightRig>
            </a:scene3d>
            <a:sp3d prstMaterial="matte">
              <a:bevelT w="63500" h="88900"/>
              <a:bevelB w="12700"/>
              <a:extrusionClr>
                <a:schemeClr val="bg1">
                  <a:lumMod val="65000"/>
                </a:schemeClr>
              </a:extrusionClr>
              <a:contourClr>
                <a:schemeClr val="bg1">
                  <a:lumMod val="65000"/>
                </a:schemeClr>
              </a:contourClr>
            </a:sp3d>
          </p:spPr>
          <p:txBody>
            <a:bodyPr wrap="none" anchor="ctr"/>
            <a:lstStyle/>
            <a:p>
              <a:pPr defTabSz="457200" eaLnBrk="1" fontAlgn="auto" hangingPunct="1">
                <a:spcBef>
                  <a:spcPts val="0"/>
                </a:spcBef>
                <a:spcAft>
                  <a:spcPts val="0"/>
                </a:spcAft>
                <a:defRPr/>
              </a:pPr>
              <a:endParaRPr lang="en-US" sz="2000">
                <a:latin typeface="Times New Roman" pitchFamily="-65" charset="0"/>
              </a:endParaRPr>
            </a:p>
          </p:txBody>
        </p:sp>
        <p:cxnSp>
          <p:nvCxnSpPr>
            <p:cNvPr id="30" name="Straight Connector 29"/>
            <p:cNvCxnSpPr/>
            <p:nvPr/>
          </p:nvCxnSpPr>
          <p:spPr>
            <a:xfrm>
              <a:off x="2584" y="3471"/>
              <a:ext cx="370" cy="7"/>
            </a:xfrm>
            <a:prstGeom prst="line">
              <a:avLst/>
            </a:prstGeom>
            <a:ln w="38100" cap="flat" cmpd="sng" algn="ctr">
              <a:solidFill>
                <a:srgbClr val="FF0000"/>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800" y="3475"/>
              <a:ext cx="1499" cy="0"/>
            </a:xfrm>
            <a:prstGeom prst="line">
              <a:avLst/>
            </a:prstGeom>
            <a:ln w="38100" cap="flat" cmpd="sng" algn="ctr">
              <a:solidFill>
                <a:srgbClr val="FF0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cxnSp>
        <p:sp>
          <p:nvSpPr>
            <p:cNvPr id="4114" name="Text Box 6"/>
            <p:cNvSpPr txBox="1">
              <a:spLocks noChangeArrowheads="1"/>
            </p:cNvSpPr>
            <p:nvPr/>
          </p:nvSpPr>
          <p:spPr bwMode="auto">
            <a:xfrm>
              <a:off x="2663" y="3165"/>
              <a:ext cx="39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sm" len="sm"/>
                  <a:tailEnd type="none" w="sm" len="sm"/>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fr-FR" altLang="de-DE" sz="2000" i="1">
                  <a:solidFill>
                    <a:srgbClr val="FF3300"/>
                  </a:solidFill>
                </a:rPr>
                <a:t>I</a:t>
              </a:r>
              <a:r>
                <a:rPr lang="fr-FR" altLang="de-DE" sz="2000" i="1" baseline="-15000">
                  <a:solidFill>
                    <a:srgbClr val="FF3300"/>
                  </a:solidFill>
                </a:rPr>
                <a:t>beam</a:t>
              </a:r>
            </a:p>
          </p:txBody>
        </p:sp>
        <p:sp>
          <p:nvSpPr>
            <p:cNvPr id="4115" name="Line 58"/>
            <p:cNvSpPr>
              <a:spLocks noChangeShapeType="1"/>
            </p:cNvSpPr>
            <p:nvPr/>
          </p:nvSpPr>
          <p:spPr bwMode="auto">
            <a:xfrm>
              <a:off x="5095" y="3247"/>
              <a:ext cx="22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16" name="Line 59"/>
            <p:cNvSpPr>
              <a:spLocks noChangeShapeType="1"/>
            </p:cNvSpPr>
            <p:nvPr/>
          </p:nvSpPr>
          <p:spPr bwMode="auto">
            <a:xfrm>
              <a:off x="5095" y="3676"/>
              <a:ext cx="22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17" name="Line 60"/>
            <p:cNvSpPr>
              <a:spLocks noChangeShapeType="1"/>
            </p:cNvSpPr>
            <p:nvPr/>
          </p:nvSpPr>
          <p:spPr bwMode="auto">
            <a:xfrm flipV="1">
              <a:off x="5231" y="3247"/>
              <a:ext cx="0" cy="429"/>
            </a:xfrm>
            <a:prstGeom prst="line">
              <a:avLst/>
            </a:prstGeom>
            <a:noFill/>
            <a:ln w="2222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118" name="Text Box 61"/>
            <p:cNvSpPr txBox="1">
              <a:spLocks noChangeArrowheads="1"/>
            </p:cNvSpPr>
            <p:nvPr/>
          </p:nvSpPr>
          <p:spPr bwMode="auto">
            <a:xfrm>
              <a:off x="5218" y="3225"/>
              <a:ext cx="32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sm" len="sm"/>
                  <a:tailEnd type="none" w="sm" len="sm"/>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fr-FR" altLang="de-DE" sz="2000"/>
                <a:t>v</a:t>
              </a:r>
              <a:r>
                <a:rPr lang="fr-FR" altLang="de-DE" sz="2000" baseline="-15000"/>
                <a:t>out</a:t>
              </a:r>
            </a:p>
          </p:txBody>
        </p:sp>
        <p:sp>
          <p:nvSpPr>
            <p:cNvPr id="4119" name="Freeform 62"/>
            <p:cNvSpPr>
              <a:spLocks/>
            </p:cNvSpPr>
            <p:nvPr/>
          </p:nvSpPr>
          <p:spPr bwMode="auto">
            <a:xfrm flipH="1">
              <a:off x="4155" y="3132"/>
              <a:ext cx="181" cy="52"/>
            </a:xfrm>
            <a:custGeom>
              <a:avLst/>
              <a:gdLst>
                <a:gd name="T0" fmla="*/ 181 w 181"/>
                <a:gd name="T1" fmla="*/ 52 h 52"/>
                <a:gd name="T2" fmla="*/ 90 w 181"/>
                <a:gd name="T3" fmla="*/ 7 h 52"/>
                <a:gd name="T4" fmla="*/ 0 w 181"/>
                <a:gd name="T5" fmla="*/ 7 h 52"/>
                <a:gd name="T6" fmla="*/ 0 60000 65536"/>
                <a:gd name="T7" fmla="*/ 0 60000 65536"/>
                <a:gd name="T8" fmla="*/ 0 60000 65536"/>
                <a:gd name="T9" fmla="*/ 0 w 181"/>
                <a:gd name="T10" fmla="*/ 0 h 52"/>
                <a:gd name="T11" fmla="*/ 181 w 181"/>
                <a:gd name="T12" fmla="*/ 52 h 52"/>
              </a:gdLst>
              <a:ahLst/>
              <a:cxnLst>
                <a:cxn ang="T6">
                  <a:pos x="T0" y="T1"/>
                </a:cxn>
                <a:cxn ang="T7">
                  <a:pos x="T2" y="T3"/>
                </a:cxn>
                <a:cxn ang="T8">
                  <a:pos x="T4" y="T5"/>
                </a:cxn>
              </a:cxnLst>
              <a:rect l="T9" t="T10" r="T11" b="T12"/>
              <a:pathLst>
                <a:path w="181" h="52">
                  <a:moveTo>
                    <a:pt x="181" y="52"/>
                  </a:moveTo>
                  <a:cubicBezTo>
                    <a:pt x="150" y="33"/>
                    <a:pt x="120" y="14"/>
                    <a:pt x="90" y="7"/>
                  </a:cubicBezTo>
                  <a:cubicBezTo>
                    <a:pt x="60" y="0"/>
                    <a:pt x="30" y="3"/>
                    <a:pt x="0" y="7"/>
                  </a:cubicBezTo>
                </a:path>
              </a:pathLst>
            </a:custGeom>
            <a:noFill/>
            <a:ln w="15875">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20" name="Text Box 63"/>
            <p:cNvSpPr txBox="1">
              <a:spLocks noChangeArrowheads="1"/>
            </p:cNvSpPr>
            <p:nvPr/>
          </p:nvSpPr>
          <p:spPr bwMode="auto">
            <a:xfrm>
              <a:off x="4151" y="2947"/>
              <a:ext cx="1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sm" len="sm"/>
                  <a:tailEnd type="none" w="sm" len="sm"/>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endParaRPr lang="fr-FR" altLang="de-DE" sz="1400">
                <a:latin typeface="Wingdings" pitchFamily="2" charset="2"/>
              </a:endParaRPr>
            </a:p>
          </p:txBody>
        </p:sp>
        <p:sp>
          <p:nvSpPr>
            <p:cNvPr id="4121" name="Line 57"/>
            <p:cNvSpPr>
              <a:spLocks noChangeShapeType="1"/>
            </p:cNvSpPr>
            <p:nvPr/>
          </p:nvSpPr>
          <p:spPr bwMode="auto">
            <a:xfrm>
              <a:off x="5006" y="3583"/>
              <a:ext cx="0" cy="91"/>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grpSp>
          <p:nvGrpSpPr>
            <p:cNvPr id="4122" name="Group 63"/>
            <p:cNvGrpSpPr>
              <a:grpSpLocks/>
            </p:cNvGrpSpPr>
            <p:nvPr/>
          </p:nvGrpSpPr>
          <p:grpSpPr bwMode="auto">
            <a:xfrm>
              <a:off x="4358" y="3247"/>
              <a:ext cx="710" cy="435"/>
              <a:chOff x="4419600" y="4742925"/>
              <a:chExt cx="1126539" cy="691087"/>
            </a:xfrm>
          </p:grpSpPr>
          <p:sp>
            <p:nvSpPr>
              <p:cNvPr id="4128" name="Freeform 65"/>
              <p:cNvSpPr>
                <a:spLocks/>
              </p:cNvSpPr>
              <p:nvPr/>
            </p:nvSpPr>
            <p:spPr bwMode="auto">
              <a:xfrm>
                <a:off x="4790065" y="5345112"/>
                <a:ext cx="304800" cy="88900"/>
              </a:xfrm>
              <a:custGeom>
                <a:avLst/>
                <a:gdLst>
                  <a:gd name="T0" fmla="*/ 0 w 192"/>
                  <a:gd name="T1" fmla="*/ 0 h 56"/>
                  <a:gd name="T2" fmla="*/ 2147483647 w 192"/>
                  <a:gd name="T3" fmla="*/ 2147483647 h 56"/>
                  <a:gd name="T4" fmla="*/ 2147483647 w 192"/>
                  <a:gd name="T5" fmla="*/ 2147483647 h 56"/>
                  <a:gd name="T6" fmla="*/ 0 60000 65536"/>
                  <a:gd name="T7" fmla="*/ 0 60000 65536"/>
                  <a:gd name="T8" fmla="*/ 0 60000 65536"/>
                  <a:gd name="T9" fmla="*/ 0 w 192"/>
                  <a:gd name="T10" fmla="*/ 0 h 56"/>
                  <a:gd name="T11" fmla="*/ 192 w 192"/>
                  <a:gd name="T12" fmla="*/ 56 h 56"/>
                </a:gdLst>
                <a:ahLst/>
                <a:cxnLst>
                  <a:cxn ang="T6">
                    <a:pos x="T0" y="T1"/>
                  </a:cxn>
                  <a:cxn ang="T7">
                    <a:pos x="T2" y="T3"/>
                  </a:cxn>
                  <a:cxn ang="T8">
                    <a:pos x="T4" y="T5"/>
                  </a:cxn>
                </a:cxnLst>
                <a:rect l="T9" t="T10" r="T11" b="T12"/>
                <a:pathLst>
                  <a:path w="192" h="56">
                    <a:moveTo>
                      <a:pt x="0" y="0"/>
                    </a:moveTo>
                    <a:cubicBezTo>
                      <a:pt x="12" y="20"/>
                      <a:pt x="16" y="40"/>
                      <a:pt x="48" y="48"/>
                    </a:cubicBezTo>
                    <a:cubicBezTo>
                      <a:pt x="80" y="56"/>
                      <a:pt x="156" y="52"/>
                      <a:pt x="192" y="48"/>
                    </a:cubicBezTo>
                  </a:path>
                </a:pathLst>
              </a:custGeom>
              <a:noFill/>
              <a:ln w="22225">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29" name="Freeform 53"/>
              <p:cNvSpPr>
                <a:spLocks/>
              </p:cNvSpPr>
              <p:nvPr/>
            </p:nvSpPr>
            <p:spPr bwMode="auto">
              <a:xfrm>
                <a:off x="4421716" y="4742925"/>
                <a:ext cx="438150" cy="195263"/>
              </a:xfrm>
              <a:custGeom>
                <a:avLst/>
                <a:gdLst>
                  <a:gd name="T0" fmla="*/ 2147483647 w 484"/>
                  <a:gd name="T1" fmla="*/ 2147483647 h 91"/>
                  <a:gd name="T2" fmla="*/ 2147483647 w 484"/>
                  <a:gd name="T3" fmla="*/ 2147483647 h 91"/>
                  <a:gd name="T4" fmla="*/ 2147483647 w 484"/>
                  <a:gd name="T5" fmla="*/ 0 h 91"/>
                  <a:gd name="T6" fmla="*/ 0 60000 65536"/>
                  <a:gd name="T7" fmla="*/ 0 60000 65536"/>
                  <a:gd name="T8" fmla="*/ 0 60000 65536"/>
                  <a:gd name="T9" fmla="*/ 0 w 484"/>
                  <a:gd name="T10" fmla="*/ 0 h 91"/>
                  <a:gd name="T11" fmla="*/ 484 w 484"/>
                  <a:gd name="T12" fmla="*/ 91 h 91"/>
                </a:gdLst>
                <a:ahLst/>
                <a:cxnLst>
                  <a:cxn ang="T6">
                    <a:pos x="T0" y="T1"/>
                  </a:cxn>
                  <a:cxn ang="T7">
                    <a:pos x="T2" y="T3"/>
                  </a:cxn>
                  <a:cxn ang="T8">
                    <a:pos x="T4" y="T5"/>
                  </a:cxn>
                </a:cxnLst>
                <a:rect l="T9" t="T10" r="T11" b="T12"/>
                <a:pathLst>
                  <a:path w="484" h="91">
                    <a:moveTo>
                      <a:pt x="30" y="91"/>
                    </a:moveTo>
                    <a:cubicBezTo>
                      <a:pt x="15" y="76"/>
                      <a:pt x="0" y="61"/>
                      <a:pt x="76" y="46"/>
                    </a:cubicBezTo>
                    <a:cubicBezTo>
                      <a:pt x="152" y="31"/>
                      <a:pt x="416" y="8"/>
                      <a:pt x="484" y="0"/>
                    </a:cubicBezTo>
                  </a:path>
                </a:pathLst>
              </a:custGeom>
              <a:noFill/>
              <a:ln w="22225">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30" name="Freeform 54"/>
              <p:cNvSpPr>
                <a:spLocks/>
              </p:cNvSpPr>
              <p:nvPr/>
            </p:nvSpPr>
            <p:spPr bwMode="auto">
              <a:xfrm>
                <a:off x="4419600" y="5105414"/>
                <a:ext cx="457200" cy="76186"/>
              </a:xfrm>
              <a:custGeom>
                <a:avLst/>
                <a:gdLst>
                  <a:gd name="T0" fmla="*/ 2147483647 w 302"/>
                  <a:gd name="T1" fmla="*/ 0 h 46"/>
                  <a:gd name="T2" fmla="*/ 2147483647 w 302"/>
                  <a:gd name="T3" fmla="*/ 2147483647 h 46"/>
                  <a:gd name="T4" fmla="*/ 2147483647 w 302"/>
                  <a:gd name="T5" fmla="*/ 0 h 46"/>
                  <a:gd name="T6" fmla="*/ 2147483647 w 302"/>
                  <a:gd name="T7" fmla="*/ 2147483647 h 46"/>
                  <a:gd name="T8" fmla="*/ 0 60000 65536"/>
                  <a:gd name="T9" fmla="*/ 0 60000 65536"/>
                  <a:gd name="T10" fmla="*/ 0 60000 65536"/>
                  <a:gd name="T11" fmla="*/ 0 60000 65536"/>
                  <a:gd name="T12" fmla="*/ 0 w 302"/>
                  <a:gd name="T13" fmla="*/ 0 h 46"/>
                  <a:gd name="T14" fmla="*/ 302 w 302"/>
                  <a:gd name="T15" fmla="*/ 46 h 46"/>
                </a:gdLst>
                <a:ahLst/>
                <a:cxnLst>
                  <a:cxn ang="T8">
                    <a:pos x="T0" y="T1"/>
                  </a:cxn>
                  <a:cxn ang="T9">
                    <a:pos x="T2" y="T3"/>
                  </a:cxn>
                  <a:cxn ang="T10">
                    <a:pos x="T4" y="T5"/>
                  </a:cxn>
                  <a:cxn ang="T11">
                    <a:pos x="T6" y="T7"/>
                  </a:cxn>
                </a:cxnLst>
                <a:rect l="T12" t="T13" r="T14" b="T15"/>
                <a:pathLst>
                  <a:path w="302" h="46">
                    <a:moveTo>
                      <a:pt x="264" y="0"/>
                    </a:moveTo>
                    <a:cubicBezTo>
                      <a:pt x="283" y="23"/>
                      <a:pt x="302" y="46"/>
                      <a:pt x="264" y="46"/>
                    </a:cubicBezTo>
                    <a:cubicBezTo>
                      <a:pt x="226" y="46"/>
                      <a:pt x="76" y="0"/>
                      <a:pt x="38" y="0"/>
                    </a:cubicBezTo>
                    <a:cubicBezTo>
                      <a:pt x="0" y="0"/>
                      <a:pt x="19" y="23"/>
                      <a:pt x="38" y="46"/>
                    </a:cubicBezTo>
                  </a:path>
                </a:pathLst>
              </a:custGeom>
              <a:noFill/>
              <a:ln w="22225">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31" name="Rectangle 55"/>
              <p:cNvSpPr>
                <a:spLocks noChangeArrowheads="1"/>
              </p:cNvSpPr>
              <p:nvPr/>
            </p:nvSpPr>
            <p:spPr bwMode="auto">
              <a:xfrm>
                <a:off x="5350467" y="4898764"/>
                <a:ext cx="195672" cy="378350"/>
              </a:xfrm>
              <a:prstGeom prst="rect">
                <a:avLst/>
              </a:prstGeom>
              <a:solidFill>
                <a:srgbClr val="FFFFFF"/>
              </a:solidFill>
              <a:ln w="22225">
                <a:solidFill>
                  <a:schemeClr val="tx1"/>
                </a:solidFill>
                <a:miter lim="800000"/>
                <a:headEnd type="none" w="sm" len="sm"/>
                <a:tailEnd type="none" w="sm" len="sm"/>
              </a:ln>
            </p:spPr>
            <p:txBody>
              <a:bodyPr wrap="none" anchor="ct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0"/>
                  </a:spcBef>
                </a:pPr>
                <a:r>
                  <a:rPr lang="fr-FR" altLang="de-DE" sz="1600"/>
                  <a:t>R</a:t>
                </a:r>
              </a:p>
            </p:txBody>
          </p:sp>
          <p:sp>
            <p:nvSpPr>
              <p:cNvPr id="4132" name="Line 56"/>
              <p:cNvSpPr>
                <a:spLocks noChangeShapeType="1"/>
              </p:cNvSpPr>
              <p:nvPr/>
            </p:nvSpPr>
            <p:spPr bwMode="auto">
              <a:xfrm flipH="1">
                <a:off x="5448303" y="4742925"/>
                <a:ext cx="0" cy="155839"/>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33" name="Line 66"/>
              <p:cNvSpPr>
                <a:spLocks noChangeShapeType="1"/>
              </p:cNvSpPr>
              <p:nvPr/>
            </p:nvSpPr>
            <p:spPr bwMode="auto">
              <a:xfrm flipV="1">
                <a:off x="4859866" y="4742925"/>
                <a:ext cx="592664" cy="0"/>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34" name="Line 68"/>
              <p:cNvSpPr>
                <a:spLocks noChangeShapeType="1"/>
              </p:cNvSpPr>
              <p:nvPr/>
            </p:nvSpPr>
            <p:spPr bwMode="auto">
              <a:xfrm flipV="1">
                <a:off x="5071530" y="5423957"/>
                <a:ext cx="381000" cy="0"/>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grpSp>
        <p:pic>
          <p:nvPicPr>
            <p:cNvPr id="4123" name="Can 6"/>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2" y="3112"/>
              <a:ext cx="1213" cy="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4" name="Text Box 34"/>
            <p:cNvSpPr txBox="1">
              <a:spLocks noChangeArrowheads="1"/>
            </p:cNvSpPr>
            <p:nvPr/>
          </p:nvSpPr>
          <p:spPr bwMode="auto">
            <a:xfrm rot="-5400000">
              <a:off x="3293" y="3148"/>
              <a:ext cx="732"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0"/>
                </a:spcBef>
              </a:pPr>
              <a:endParaRPr lang="de-DE" altLang="de-DE">
                <a:solidFill>
                  <a:srgbClr val="FFFFFF"/>
                </a:solidFill>
                <a:latin typeface="Calibri" pitchFamily="34" charset="0"/>
              </a:endParaRPr>
            </a:p>
          </p:txBody>
        </p:sp>
        <p:sp>
          <p:nvSpPr>
            <p:cNvPr id="4125" name="Rectangle 76"/>
            <p:cNvSpPr>
              <a:spLocks noChangeArrowheads="1"/>
            </p:cNvSpPr>
            <p:nvPr/>
          </p:nvSpPr>
          <p:spPr bwMode="auto">
            <a:xfrm>
              <a:off x="3254" y="2711"/>
              <a:ext cx="205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dirty="0">
                  <a:latin typeface="Calibri" panose="020F0502020204030204" pitchFamily="34" charset="0"/>
                </a:rPr>
                <a:t>Torus to guide the magnetic field</a:t>
              </a:r>
            </a:p>
          </p:txBody>
        </p:sp>
        <p:sp>
          <p:nvSpPr>
            <p:cNvPr id="4126" name="Line 25"/>
            <p:cNvSpPr>
              <a:spLocks noChangeShapeType="1"/>
            </p:cNvSpPr>
            <p:nvPr/>
          </p:nvSpPr>
          <p:spPr bwMode="auto">
            <a:xfrm>
              <a:off x="4329" y="2941"/>
              <a:ext cx="115" cy="243"/>
            </a:xfrm>
            <a:prstGeom prst="line">
              <a:avLst/>
            </a:prstGeom>
            <a:noFill/>
            <a:ln w="12700">
              <a:solidFill>
                <a:schemeClr val="tx1"/>
              </a:solidFill>
              <a:round/>
              <a:headEnd type="none" w="sm" len="sm"/>
              <a:tailEnd type="oval" w="med" len="med"/>
            </a:ln>
            <a:extLst>
              <a:ext uri="{909E8E84-426E-40DD-AFC4-6F175D3DCCD1}">
                <a14:hiddenFill xmlns:a14="http://schemas.microsoft.com/office/drawing/2010/main">
                  <a:noFill/>
                </a14:hiddenFill>
              </a:ext>
            </a:extLst>
          </p:spPr>
          <p:txBody>
            <a:bodyPr wrap="none"/>
            <a:lstStyle/>
            <a:p>
              <a:endParaRPr lang="en-US"/>
            </a:p>
          </p:txBody>
        </p:sp>
        <p:cxnSp>
          <p:nvCxnSpPr>
            <p:cNvPr id="43" name="Straight Connector 42"/>
            <p:cNvCxnSpPr/>
            <p:nvPr/>
          </p:nvCxnSpPr>
          <p:spPr>
            <a:xfrm>
              <a:off x="2933" y="3472"/>
              <a:ext cx="378" cy="3"/>
            </a:xfrm>
            <a:prstGeom prst="line">
              <a:avLst/>
            </a:prstGeom>
            <a:ln w="38100" cap="flat" cmpd="sng" algn="ctr">
              <a:solidFill>
                <a:srgbClr val="FF0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cxnSp>
      </p:grpSp>
      <p:graphicFrame>
        <p:nvGraphicFramePr>
          <p:cNvPr id="4104" name="Object 40"/>
          <p:cNvGraphicFramePr>
            <a:graphicFrameLocks noChangeAspect="1"/>
          </p:cNvGraphicFramePr>
          <p:nvPr>
            <p:extLst>
              <p:ext uri="{D42A27DB-BD31-4B8C-83A1-F6EECF244321}">
                <p14:modId xmlns:p14="http://schemas.microsoft.com/office/powerpoint/2010/main" val="2277331148"/>
              </p:ext>
            </p:extLst>
          </p:nvPr>
        </p:nvGraphicFramePr>
        <p:xfrm>
          <a:off x="418344" y="1078061"/>
          <a:ext cx="3693282" cy="742655"/>
        </p:xfrm>
        <a:graphic>
          <a:graphicData uri="http://schemas.openxmlformats.org/presentationml/2006/ole">
            <mc:AlternateContent xmlns:mc="http://schemas.openxmlformats.org/markup-compatibility/2006">
              <mc:Choice xmlns:v="urn:schemas-microsoft-com:vml" Requires="v">
                <p:oleObj spid="_x0000_s15826" name="Equation" r:id="rId8" imgW="2400120" imgH="482400" progId="Equation.3">
                  <p:embed/>
                </p:oleObj>
              </mc:Choice>
              <mc:Fallback>
                <p:oleObj name="Equation" r:id="rId8" imgW="2400120" imgH="482400" progId="Equation.3">
                  <p:embed/>
                  <p:pic>
                    <p:nvPicPr>
                      <p:cNvPr id="0" name=""/>
                      <p:cNvPicPr>
                        <a:picLocks noChangeAspect="1" noChangeArrowheads="1"/>
                      </p:cNvPicPr>
                      <p:nvPr/>
                    </p:nvPicPr>
                    <p:blipFill>
                      <a:blip r:embed="rId9"/>
                      <a:srcRect/>
                      <a:stretch>
                        <a:fillRect/>
                      </a:stretch>
                    </p:blipFill>
                    <p:spPr bwMode="auto">
                      <a:xfrm>
                        <a:off x="418344" y="1078061"/>
                        <a:ext cx="3693282" cy="742655"/>
                      </a:xfrm>
                      <a:prstGeom prst="rect">
                        <a:avLst/>
                      </a:prstGeom>
                      <a:noFill/>
                      <a:ln>
                        <a:noFill/>
                      </a:ln>
                      <a:effectLst/>
                    </p:spPr>
                  </p:pic>
                </p:oleObj>
              </mc:Fallback>
            </mc:AlternateContent>
          </a:graphicData>
        </a:graphic>
      </p:graphicFrame>
      <p:graphicFrame>
        <p:nvGraphicFramePr>
          <p:cNvPr id="215082" name="Object 42"/>
          <p:cNvGraphicFramePr>
            <a:graphicFrameLocks noChangeAspect="1"/>
          </p:cNvGraphicFramePr>
          <p:nvPr/>
        </p:nvGraphicFramePr>
        <p:xfrm>
          <a:off x="650875" y="4564063"/>
          <a:ext cx="2463800" cy="768350"/>
        </p:xfrm>
        <a:graphic>
          <a:graphicData uri="http://schemas.openxmlformats.org/presentationml/2006/ole">
            <mc:AlternateContent xmlns:mc="http://schemas.openxmlformats.org/markup-compatibility/2006">
              <mc:Choice xmlns:v="urn:schemas-microsoft-com:vml" Requires="v">
                <p:oleObj spid="_x0000_s15827" name="Equation" r:id="rId10" imgW="1384300" imgH="431800" progId="Equation.3">
                  <p:embed/>
                </p:oleObj>
              </mc:Choice>
              <mc:Fallback>
                <p:oleObj name="Equation" r:id="rId10" imgW="1384300" imgH="4318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875" y="4564063"/>
                        <a:ext cx="2463800"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084" name="Text Box 44"/>
          <p:cNvSpPr txBox="1">
            <a:spLocks noChangeArrowheads="1"/>
          </p:cNvSpPr>
          <p:nvPr/>
        </p:nvSpPr>
        <p:spPr bwMode="auto">
          <a:xfrm>
            <a:off x="168275" y="3608388"/>
            <a:ext cx="7500938" cy="3234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buFont typeface="Symbol" pitchFamily="18" charset="2"/>
              <a:buNone/>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Loaded current transformer</a:t>
            </a:r>
          </a:p>
          <a:p>
            <a:pPr algn="l">
              <a:lnSpc>
                <a:spcPct val="140000"/>
              </a:lnSpc>
              <a:spcBef>
                <a:spcPct val="0"/>
              </a:spcBef>
              <a:buFont typeface="Symbol" pitchFamily="18" charset="2"/>
              <a:buNone/>
            </a:pPr>
            <a:r>
              <a:rPr lang="en-US" altLang="de-DE" sz="2000" b="1" i="1" dirty="0">
                <a:solidFill>
                  <a:prstClr val="black"/>
                </a:solidFill>
                <a:latin typeface="Calibri" panose="020F0502020204030204" pitchFamily="34" charset="0"/>
                <a:cs typeface="Calibri" panose="020F0502020204030204" pitchFamily="34" charset="0"/>
              </a:rPr>
              <a:t>I</a:t>
            </a:r>
            <a:r>
              <a:rPr lang="en-US" altLang="de-DE" sz="2400" b="1" i="1" baseline="-25000" dirty="0">
                <a:solidFill>
                  <a:prstClr val="black"/>
                </a:solidFill>
                <a:latin typeface="Calibri" panose="020F0502020204030204" pitchFamily="34" charset="0"/>
                <a:cs typeface="Calibri" panose="020F0502020204030204" pitchFamily="34" charset="0"/>
              </a:rPr>
              <a:t>1</a:t>
            </a:r>
            <a:r>
              <a:rPr lang="en-US" altLang="de-DE" sz="2000" b="1" i="1" dirty="0">
                <a:solidFill>
                  <a:prstClr val="black"/>
                </a:solidFill>
                <a:latin typeface="Calibri" panose="020F0502020204030204" pitchFamily="34" charset="0"/>
                <a:cs typeface="Calibri" panose="020F0502020204030204" pitchFamily="34" charset="0"/>
              </a:rPr>
              <a:t>/I</a:t>
            </a:r>
            <a:r>
              <a:rPr lang="en-US" altLang="de-DE" sz="2400" b="1" i="1" baseline="-25000" dirty="0">
                <a:solidFill>
                  <a:prstClr val="black"/>
                </a:solidFill>
                <a:latin typeface="Calibri" panose="020F0502020204030204" pitchFamily="34" charset="0"/>
                <a:cs typeface="Calibri" panose="020F0502020204030204" pitchFamily="34" charset="0"/>
              </a:rPr>
              <a:t>2</a:t>
            </a:r>
            <a:r>
              <a:rPr lang="en-US" altLang="de-DE" sz="2000" b="1" i="1" dirty="0">
                <a:solidFill>
                  <a:prstClr val="black"/>
                </a:solidFill>
                <a:latin typeface="Calibri" panose="020F0502020204030204" pitchFamily="34" charset="0"/>
                <a:cs typeface="Calibri" panose="020F0502020204030204" pitchFamily="34" charset="0"/>
              </a:rPr>
              <a:t>= N</a:t>
            </a:r>
            <a:r>
              <a:rPr lang="en-US" altLang="de-DE" sz="2400" b="1" i="1" baseline="-25000" dirty="0">
                <a:solidFill>
                  <a:prstClr val="black"/>
                </a:solidFill>
                <a:latin typeface="Calibri" panose="020F0502020204030204" pitchFamily="34" charset="0"/>
                <a:cs typeface="Calibri" panose="020F0502020204030204" pitchFamily="34" charset="0"/>
              </a:rPr>
              <a:t>2</a:t>
            </a:r>
            <a:r>
              <a:rPr lang="en-US" altLang="de-DE" sz="2000" b="1" i="1" dirty="0">
                <a:solidFill>
                  <a:prstClr val="black"/>
                </a:solidFill>
                <a:latin typeface="Calibri" panose="020F0502020204030204" pitchFamily="34" charset="0"/>
                <a:cs typeface="Calibri" panose="020F0502020204030204" pitchFamily="34" charset="0"/>
              </a:rPr>
              <a:t>/N</a:t>
            </a:r>
            <a:r>
              <a:rPr lang="en-US" altLang="de-DE" sz="2400" b="1" i="1" baseline="-25000" dirty="0">
                <a:solidFill>
                  <a:prstClr val="black"/>
                </a:solidFill>
                <a:latin typeface="Calibri" panose="020F0502020204030204" pitchFamily="34" charset="0"/>
                <a:cs typeface="Calibri" panose="020F0502020204030204" pitchFamily="34" charset="0"/>
              </a:rPr>
              <a:t>1</a:t>
            </a:r>
            <a:r>
              <a:rPr lang="en-US" altLang="de-DE" sz="2000" b="1" i="1" dirty="0">
                <a:solidFill>
                  <a:prstClr val="black"/>
                </a:solidFill>
                <a:latin typeface="Calibri" panose="020F0502020204030204" pitchFamily="34" charset="0"/>
                <a:cs typeface="Calibri" panose="020F0502020204030204" pitchFamily="34" charset="0"/>
              </a:rPr>
              <a:t> </a:t>
            </a:r>
            <a:r>
              <a:rPr lang="en-US" altLang="de-DE" sz="2000" b="1" dirty="0">
                <a:solidFill>
                  <a:prstClr val="black"/>
                </a:solidFill>
                <a:latin typeface="Calibri" panose="020F0502020204030204" pitchFamily="34" charset="0"/>
                <a:cs typeface="Calibri" panose="020F0502020204030204" pitchFamily="34" charset="0"/>
                <a:sym typeface="Symbol" pitchFamily="18" charset="2"/>
              </a:rPr>
              <a:t></a:t>
            </a:r>
            <a:r>
              <a:rPr lang="en-US" altLang="de-DE" sz="2000" b="1" i="1" dirty="0">
                <a:solidFill>
                  <a:prstClr val="black"/>
                </a:solidFill>
                <a:latin typeface="Calibri" panose="020F0502020204030204" pitchFamily="34" charset="0"/>
                <a:cs typeface="Calibri" panose="020F0502020204030204" pitchFamily="34" charset="0"/>
              </a:rPr>
              <a:t> </a:t>
            </a:r>
            <a:r>
              <a:rPr lang="en-US" altLang="de-DE" sz="2000" b="1" i="1" dirty="0" err="1">
                <a:solidFill>
                  <a:prstClr val="black"/>
                </a:solidFill>
                <a:latin typeface="Calibri" panose="020F0502020204030204" pitchFamily="34" charset="0"/>
                <a:cs typeface="Calibri" panose="020F0502020204030204" pitchFamily="34" charset="0"/>
              </a:rPr>
              <a:t>I</a:t>
            </a:r>
            <a:r>
              <a:rPr lang="en-US" altLang="de-DE" sz="2400" b="1" i="1" baseline="-25000" dirty="0" err="1">
                <a:solidFill>
                  <a:prstClr val="black"/>
                </a:solidFill>
                <a:latin typeface="Calibri" panose="020F0502020204030204" pitchFamily="34" charset="0"/>
                <a:cs typeface="Calibri" panose="020F0502020204030204" pitchFamily="34" charset="0"/>
              </a:rPr>
              <a:t>sec</a:t>
            </a:r>
            <a:r>
              <a:rPr lang="en-US" altLang="de-DE" sz="2000" b="1" i="1" dirty="0">
                <a:solidFill>
                  <a:prstClr val="black"/>
                </a:solidFill>
                <a:latin typeface="Calibri" panose="020F0502020204030204" pitchFamily="34" charset="0"/>
                <a:cs typeface="Calibri" panose="020F0502020204030204" pitchFamily="34" charset="0"/>
              </a:rPr>
              <a:t> = 1/N · </a:t>
            </a:r>
            <a:r>
              <a:rPr lang="en-US" altLang="de-DE" sz="2000" b="1" i="1" dirty="0" err="1">
                <a:solidFill>
                  <a:prstClr val="black"/>
                </a:solidFill>
                <a:latin typeface="Calibri" panose="020F0502020204030204" pitchFamily="34" charset="0"/>
                <a:cs typeface="Calibri" panose="020F0502020204030204" pitchFamily="34" charset="0"/>
              </a:rPr>
              <a:t>I</a:t>
            </a:r>
            <a:r>
              <a:rPr lang="en-US" altLang="de-DE" sz="2400" b="1" i="1" baseline="-25000" dirty="0" err="1">
                <a:solidFill>
                  <a:prstClr val="black"/>
                </a:solidFill>
                <a:latin typeface="Calibri" panose="020F0502020204030204" pitchFamily="34" charset="0"/>
                <a:cs typeface="Calibri" panose="020F0502020204030204" pitchFamily="34" charset="0"/>
              </a:rPr>
              <a:t>beam</a:t>
            </a:r>
            <a:r>
              <a:rPr lang="en-US" altLang="de-DE" dirty="0"/>
              <a:t> </a:t>
            </a:r>
          </a:p>
          <a:p>
            <a:pPr algn="l">
              <a:lnSpc>
                <a:spcPct val="140000"/>
              </a:lnSpc>
              <a:spcBef>
                <a:spcPct val="0"/>
              </a:spcBef>
              <a:buFont typeface="Symbol" pitchFamily="18" charset="2"/>
              <a:buNone/>
            </a:pPr>
            <a:r>
              <a:rPr lang="en-US" altLang="de-DE" dirty="0">
                <a:latin typeface="Calibri" panose="020F0502020204030204" pitchFamily="34" charset="0"/>
              </a:rPr>
              <a:t>Inductance of a torus of </a:t>
            </a:r>
            <a:r>
              <a:rPr lang="en-US" altLang="de-DE" b="1" i="1" dirty="0" err="1"/>
              <a:t>μ</a:t>
            </a:r>
            <a:r>
              <a:rPr lang="en-US" altLang="de-DE" b="1" i="1" baseline="-25000" dirty="0" err="1"/>
              <a:t>r</a:t>
            </a:r>
            <a:endParaRPr lang="en-US" altLang="de-DE" b="1" i="1" baseline="-25000" dirty="0"/>
          </a:p>
          <a:p>
            <a:pPr algn="l">
              <a:spcBef>
                <a:spcPct val="0"/>
              </a:spcBef>
            </a:pPr>
            <a:endParaRPr lang="en-US" altLang="de-DE" dirty="0"/>
          </a:p>
          <a:p>
            <a:pPr algn="l">
              <a:spcBef>
                <a:spcPct val="0"/>
              </a:spcBef>
            </a:pPr>
            <a:endParaRPr lang="en-US" altLang="de-DE" dirty="0"/>
          </a:p>
          <a:p>
            <a:pPr algn="l">
              <a:spcBef>
                <a:spcPts val="600"/>
              </a:spcBef>
              <a:buFont typeface="Wingdings" pitchFamily="2" charset="2"/>
              <a:buChar char="Ø"/>
            </a:pPr>
            <a:r>
              <a:rPr lang="en-US" altLang="de-DE" dirty="0"/>
              <a:t> </a:t>
            </a:r>
            <a:r>
              <a:rPr lang="en-US" altLang="de-DE" dirty="0">
                <a:latin typeface="Calibri" panose="020F0502020204030204" pitchFamily="34" charset="0"/>
              </a:rPr>
              <a:t>Goal of torus: Large inductance</a:t>
            </a:r>
            <a:r>
              <a:rPr lang="en-US" altLang="de-DE" b="1" i="1" dirty="0">
                <a:latin typeface="Calibri" panose="020F0502020204030204" pitchFamily="34" charset="0"/>
              </a:rPr>
              <a:t> L</a:t>
            </a:r>
          </a:p>
          <a:p>
            <a:pPr algn="l">
              <a:spcBef>
                <a:spcPct val="0"/>
              </a:spcBef>
            </a:pPr>
            <a:r>
              <a:rPr lang="en-US" altLang="de-DE" b="1" i="1" dirty="0">
                <a:latin typeface="Calibri" panose="020F0502020204030204" pitchFamily="34" charset="0"/>
              </a:rPr>
              <a:t>     and</a:t>
            </a:r>
            <a:r>
              <a:rPr lang="en-US" altLang="de-DE" dirty="0">
                <a:latin typeface="Calibri" panose="020F0502020204030204" pitchFamily="34" charset="0"/>
              </a:rPr>
              <a:t> guiding of field lines.</a:t>
            </a:r>
          </a:p>
          <a:p>
            <a:pPr algn="l">
              <a:spcBef>
                <a:spcPct val="0"/>
              </a:spcBef>
            </a:pPr>
            <a:endParaRPr lang="en-US" altLang="de-DE" dirty="0"/>
          </a:p>
          <a:p>
            <a:pPr algn="l">
              <a:spcBef>
                <a:spcPct val="0"/>
              </a:spcBef>
            </a:pPr>
            <a:r>
              <a:rPr lang="en-US" altLang="de-DE" dirty="0">
                <a:latin typeface="Calibri" panose="020F0502020204030204" pitchFamily="34" charset="0"/>
              </a:rPr>
              <a:t>Definition: </a:t>
            </a:r>
            <a:r>
              <a:rPr lang="en-US" altLang="de-DE" b="1" i="1" dirty="0"/>
              <a:t>U = L · </a:t>
            </a:r>
            <a:r>
              <a:rPr lang="en-US" altLang="de-DE" b="1" i="1" dirty="0" err="1"/>
              <a:t>dI</a:t>
            </a:r>
            <a:r>
              <a:rPr lang="en-US" altLang="de-DE" b="1" i="1" dirty="0"/>
              <a:t>/</a:t>
            </a:r>
            <a:r>
              <a:rPr lang="en-US" altLang="de-DE" b="1" i="1" dirty="0" err="1"/>
              <a:t>dt</a:t>
            </a:r>
            <a:endParaRPr lang="en-US" altLang="de-DE" b="1" i="1" dirty="0"/>
          </a:p>
          <a:p>
            <a:pPr algn="l">
              <a:spcBef>
                <a:spcPct val="0"/>
              </a:spcBef>
            </a:pPr>
            <a:endParaRPr lang="en-US" altLang="de-DE" sz="2000" b="1" dirty="0"/>
          </a:p>
        </p:txBody>
      </p:sp>
      <p:sp>
        <p:nvSpPr>
          <p:cNvPr id="39" name="Text Box 4"/>
          <p:cNvSpPr txBox="1">
            <a:spLocks noChangeArrowheads="1"/>
          </p:cNvSpPr>
          <p:nvPr/>
        </p:nvSpPr>
        <p:spPr bwMode="auto">
          <a:xfrm>
            <a:off x="160338" y="3208278"/>
            <a:ext cx="75358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b="1" dirty="0">
                <a:solidFill>
                  <a:srgbClr val="0000FF"/>
                </a:solidFill>
                <a:latin typeface="Calibri" panose="020F0502020204030204" pitchFamily="34" charset="0"/>
              </a:rPr>
              <a:t>Idea: Beam as primary winding and sense by secondary winding</a:t>
            </a:r>
          </a:p>
        </p:txBody>
      </p:sp>
    </p:spTree>
    <p:extLst>
      <p:ext uri="{BB962C8B-B14F-4D97-AF65-F5344CB8AC3E}">
        <p14:creationId xmlns:p14="http://schemas.microsoft.com/office/powerpoint/2010/main" val="7857939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0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4" grpId="0"/>
      <p:bldP spid="3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Arial" panose="020B0604020202020204" pitchFamily="34" charset="0"/>
                <a:cs typeface="Arial" panose="020B0604020202020204" pitchFamily="34" charset="0"/>
              </a:rPr>
              <a:t>‘</a:t>
            </a:r>
            <a:r>
              <a:rPr lang="en-US" altLang="de-DE" sz="2100" b="1" dirty="0">
                <a:solidFill>
                  <a:srgbClr val="000000"/>
                </a:solidFill>
                <a:latin typeface="+mj-lt"/>
                <a:cs typeface="Times New Roman" panose="02020603050405020304" pitchFamily="18" charset="0"/>
              </a:rPr>
              <a:t>Beta-beating’ from Bunch-by-Bunch BPM Data</a:t>
            </a:r>
          </a:p>
        </p:txBody>
      </p:sp>
      <p:sp>
        <p:nvSpPr>
          <p:cNvPr id="44036" name="Text Box 3"/>
          <p:cNvSpPr txBox="1">
            <a:spLocks noChangeArrowheads="1"/>
          </p:cNvSpPr>
          <p:nvPr/>
        </p:nvSpPr>
        <p:spPr bwMode="auto">
          <a:xfrm>
            <a:off x="125413" y="109076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14383" name="Rectangle 15"/>
          <p:cNvSpPr>
            <a:spLocks noChangeArrowheads="1"/>
          </p:cNvSpPr>
          <p:nvPr/>
        </p:nvSpPr>
        <p:spPr bwMode="auto">
          <a:xfrm>
            <a:off x="126063" y="1498915"/>
            <a:ext cx="4364181" cy="279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rPr>
              <a:t>Result concerning ‘beta-beating’: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Model doesn’t fit reality completely </a:t>
            </a:r>
          </a:p>
          <a:p>
            <a:pPr algn="l">
              <a:spcBef>
                <a:spcPts val="200"/>
              </a:spcBef>
            </a:pPr>
            <a:r>
              <a:rPr lang="en-US" altLang="de-DE" dirty="0">
                <a:latin typeface="Calibri" panose="020F0502020204030204" pitchFamily="34" charset="0"/>
              </a:rPr>
              <a:t>     e.g. caused by misalignments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Corrections executed</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Increase of the luminosity </a:t>
            </a:r>
          </a:p>
          <a:p>
            <a:pPr algn="l">
              <a:spcBef>
                <a:spcPts val="200"/>
              </a:spcBef>
            </a:pPr>
            <a:r>
              <a:rPr lang="en-US" altLang="de-DE" b="1" dirty="0">
                <a:latin typeface="Calibri" panose="020F0502020204030204" pitchFamily="34" charset="0"/>
              </a:rPr>
              <a:t>Remark: </a:t>
            </a:r>
          </a:p>
          <a:p>
            <a:pPr algn="l">
              <a:spcBef>
                <a:spcPts val="200"/>
              </a:spcBef>
            </a:pPr>
            <a:r>
              <a:rPr lang="en-US" altLang="de-DE" dirty="0">
                <a:latin typeface="Calibri" panose="020F0502020204030204" pitchFamily="34" charset="0"/>
              </a:rPr>
              <a:t>Measurement accuracy depends on</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BPM accuracy</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Numerical evaluation method</a:t>
            </a:r>
          </a:p>
        </p:txBody>
      </p:sp>
      <mc:AlternateContent xmlns:mc="http://schemas.openxmlformats.org/markup-compatibility/2006" xmlns:a14="http://schemas.microsoft.com/office/drawing/2010/main">
        <mc:Choice Requires="a14">
          <p:sp>
            <p:nvSpPr>
              <p:cNvPr id="17" name="Rectangle 15"/>
              <p:cNvSpPr>
                <a:spLocks noChangeArrowheads="1"/>
              </p:cNvSpPr>
              <p:nvPr/>
            </p:nvSpPr>
            <p:spPr bwMode="auto">
              <a:xfrm>
                <a:off x="31750" y="754779"/>
                <a:ext cx="9112250" cy="67197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a:t>
                </a:r>
                <a:r>
                  <a:rPr lang="en-US" altLang="de-DE" dirty="0">
                    <a:latin typeface="Calibri" panose="020F0502020204030204" pitchFamily="34" charset="0"/>
                  </a:rPr>
                  <a:t>‘Beta-beating’ at BPM </a:t>
                </a:r>
                <a14:m>
                  <m:oMath xmlns:m="http://schemas.openxmlformats.org/officeDocument/2006/math">
                    <m:r>
                      <a:rPr lang="en-US" altLang="de-DE" i="1" smtClean="0">
                        <a:latin typeface="Cambria Math"/>
                        <a:ea typeface="Cambria Math"/>
                      </a:rPr>
                      <m:t>∆</m:t>
                    </m:r>
                    <m:r>
                      <a:rPr lang="en-US" altLang="de-DE" i="1" smtClean="0">
                        <a:latin typeface="Cambria Math"/>
                        <a:ea typeface="Cambria Math"/>
                      </a:rPr>
                      <m:t>𝛽</m:t>
                    </m:r>
                    <m:r>
                      <a:rPr lang="de-DE" altLang="de-DE" b="0" i="1" smtClean="0">
                        <a:latin typeface="Cambria Math"/>
                        <a:ea typeface="Cambria Math"/>
                      </a:rPr>
                      <m:t>=</m:t>
                    </m:r>
                    <m:sSub>
                      <m:sSubPr>
                        <m:ctrlPr>
                          <a:rPr lang="de-DE" altLang="de-DE" b="0" i="1" smtClean="0">
                            <a:latin typeface="Cambria Math" panose="02040503050406030204" pitchFamily="18" charset="0"/>
                            <a:ea typeface="Cambria Math"/>
                          </a:rPr>
                        </m:ctrlPr>
                      </m:sSubPr>
                      <m:e>
                        <m:r>
                          <a:rPr lang="de-DE" altLang="de-DE" b="0" i="1" smtClean="0">
                            <a:latin typeface="Cambria Math"/>
                            <a:ea typeface="Cambria Math"/>
                          </a:rPr>
                          <m:t>𝛽</m:t>
                        </m:r>
                      </m:e>
                      <m:sub>
                        <m:r>
                          <a:rPr lang="de-DE" altLang="de-DE" b="0" i="1" smtClean="0">
                            <a:latin typeface="Cambria Math"/>
                            <a:ea typeface="Cambria Math"/>
                          </a:rPr>
                          <m:t>𝑚𝑒𝑎𝑠</m:t>
                        </m:r>
                      </m:sub>
                    </m:sSub>
                    <m:r>
                      <a:rPr lang="de-DE" altLang="de-DE" b="0" i="1" smtClean="0">
                        <a:latin typeface="Cambria Math"/>
                        <a:ea typeface="Cambria Math"/>
                      </a:rPr>
                      <m:t>− </m:t>
                    </m:r>
                    <m:sSub>
                      <m:sSubPr>
                        <m:ctrlPr>
                          <a:rPr lang="de-DE" altLang="de-DE" b="0" i="1" smtClean="0">
                            <a:latin typeface="Cambria Math" panose="02040503050406030204" pitchFamily="18" charset="0"/>
                            <a:ea typeface="Cambria Math"/>
                          </a:rPr>
                        </m:ctrlPr>
                      </m:sSubPr>
                      <m:e>
                        <m:r>
                          <a:rPr lang="de-DE" altLang="de-DE" b="0" i="1" smtClean="0">
                            <a:latin typeface="Cambria Math"/>
                            <a:ea typeface="Cambria Math"/>
                          </a:rPr>
                          <m:t>𝛽</m:t>
                        </m:r>
                      </m:e>
                      <m:sub>
                        <m:r>
                          <a:rPr lang="de-DE" altLang="de-DE" b="0" i="1" smtClean="0">
                            <a:latin typeface="Cambria Math"/>
                            <a:ea typeface="Cambria Math"/>
                          </a:rPr>
                          <m:t>𝑚𝑜𝑑𝑒𝑙</m:t>
                        </m:r>
                      </m:sub>
                    </m:sSub>
                    <m:r>
                      <a:rPr lang="de-DE" altLang="de-DE" b="0" i="1" smtClean="0">
                        <a:latin typeface="Cambria Math"/>
                        <a:ea typeface="Cambria Math"/>
                      </a:rPr>
                      <m:t> </m:t>
                    </m:r>
                  </m:oMath>
                </a14:m>
                <a:r>
                  <a:rPr lang="en-US" altLang="de-DE" dirty="0">
                    <a:latin typeface="Calibri" panose="020F0502020204030204" pitchFamily="34" charset="0"/>
                  </a:rPr>
                  <a:t>with </a:t>
                </a:r>
                <a:r>
                  <a:rPr lang="en-US" altLang="de-DE" dirty="0">
                    <a:latin typeface="Calibri" panose="020F0502020204030204" pitchFamily="34" charset="0"/>
                    <a:sym typeface="Symbol"/>
                  </a:rPr>
                  <a:t>m</a:t>
                </a:r>
                <a:r>
                  <a:rPr lang="en-US" altLang="de-DE" dirty="0">
                    <a:latin typeface="Calibri" panose="020F0502020204030204" pitchFamily="34" charset="0"/>
                  </a:rPr>
                  <a:t>easured </a:t>
                </a:r>
                <a:r>
                  <a:rPr lang="en-US" altLang="de-DE" i="1" dirty="0">
                    <a:latin typeface="Calibri" panose="020F0502020204030204" pitchFamily="34" charset="0"/>
                    <a:sym typeface="Symbol"/>
                  </a:rPr>
                  <a:t></a:t>
                </a:r>
                <a:r>
                  <a:rPr lang="en-US" altLang="de-DE" i="1" baseline="-25000" dirty="0" err="1">
                    <a:latin typeface="Calibri" panose="020F0502020204030204" pitchFamily="34" charset="0"/>
                    <a:sym typeface="Symbol"/>
                  </a:rPr>
                  <a:t>meas</a:t>
                </a:r>
                <a:r>
                  <a:rPr lang="en-US" altLang="de-DE" i="1" dirty="0">
                    <a:latin typeface="Calibri" panose="020F0502020204030204" pitchFamily="34" charset="0"/>
                    <a:sym typeface="Symbol"/>
                  </a:rPr>
                  <a:t> &amp; </a:t>
                </a:r>
                <a:r>
                  <a:rPr lang="en-US" altLang="de-DE" dirty="0">
                    <a:latin typeface="Calibri" panose="020F0502020204030204" pitchFamily="34" charset="0"/>
                    <a:sym typeface="Symbol"/>
                  </a:rPr>
                  <a:t>calculated </a:t>
                </a:r>
                <a:r>
                  <a:rPr lang="en-US" altLang="de-DE" i="1" dirty="0">
                    <a:latin typeface="Calibri" panose="020F0502020204030204" pitchFamily="34" charset="0"/>
                    <a:sym typeface="Symbol"/>
                  </a:rPr>
                  <a:t></a:t>
                </a:r>
                <a:r>
                  <a:rPr lang="en-US" altLang="de-DE" i="1" baseline="-25000" dirty="0">
                    <a:latin typeface="Calibri" panose="020F0502020204030204" pitchFamily="34" charset="0"/>
                    <a:sym typeface="Symbol"/>
                  </a:rPr>
                  <a:t>model</a:t>
                </a:r>
                <a:r>
                  <a:rPr lang="en-US" altLang="de-DE" i="1" dirty="0">
                    <a:latin typeface="Calibri" panose="020F0502020204030204" pitchFamily="34" charset="0"/>
                    <a:sym typeface="Symbol"/>
                  </a:rPr>
                  <a:t>   </a:t>
                </a:r>
              </a:p>
              <a:p>
                <a:pPr algn="l">
                  <a:spcBef>
                    <a:spcPts val="200"/>
                  </a:spcBef>
                </a:pPr>
                <a:r>
                  <a:rPr lang="en-US" altLang="de-DE" dirty="0">
                    <a:latin typeface="Calibri" panose="020F0502020204030204" pitchFamily="34" charset="0"/>
                    <a:sym typeface="Symbol"/>
                  </a:rPr>
                  <a:t>for each BPM at BNL for RHIC (proton-proton  or ions circular collider with  3.8 km length) </a:t>
                </a:r>
                <a:endParaRPr lang="en-US" altLang="de-DE" dirty="0">
                  <a:latin typeface="Calibri" panose="020F0502020204030204" pitchFamily="34" charset="0"/>
                </a:endParaRPr>
              </a:p>
            </p:txBody>
          </p:sp>
        </mc:Choice>
        <mc:Fallback xmlns="">
          <p:sp>
            <p:nvSpPr>
              <p:cNvPr id="17" name="Rectangle 15"/>
              <p:cNvSpPr>
                <a:spLocks noRot="1" noChangeAspect="1" noMove="1" noResize="1" noEditPoints="1" noAdjustHandles="1" noChangeArrowheads="1" noChangeShapeType="1" noTextEdit="1"/>
              </p:cNvSpPr>
              <p:nvPr/>
            </p:nvSpPr>
            <p:spPr bwMode="auto">
              <a:xfrm>
                <a:off x="31750" y="754779"/>
                <a:ext cx="9112250" cy="671979"/>
              </a:xfrm>
              <a:prstGeom prst="rect">
                <a:avLst/>
              </a:prstGeom>
              <a:blipFill rotWithShape="1">
                <a:blip r:embed="rId2"/>
                <a:stretch>
                  <a:fillRect l="-535" t="-6364" b="-1363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8" name="Rectangle 15"/>
          <p:cNvSpPr>
            <a:spLocks noChangeArrowheads="1"/>
          </p:cNvSpPr>
          <p:nvPr/>
        </p:nvSpPr>
        <p:spPr bwMode="auto">
          <a:xfrm>
            <a:off x="5665539" y="5008946"/>
            <a:ext cx="347846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a:latin typeface="Calibri" panose="020F0502020204030204" pitchFamily="34" charset="0"/>
              </a:rPr>
              <a:t>From X. Shen et al., </a:t>
            </a:r>
          </a:p>
          <a:p>
            <a:pPr algn="l">
              <a:spcBef>
                <a:spcPts val="0"/>
              </a:spcBef>
            </a:pPr>
            <a:r>
              <a:rPr lang="en-US" altLang="de-DE" sz="1400" dirty="0">
                <a:latin typeface="Calibri" panose="020F0502020204030204" pitchFamily="34" charset="0"/>
              </a:rPr>
              <a:t>Phys. Rev. Acc. Beams </a:t>
            </a:r>
            <a:r>
              <a:rPr lang="en-US" altLang="de-DE" sz="1400" b="1" dirty="0">
                <a:latin typeface="Calibri" panose="020F0502020204030204" pitchFamily="34" charset="0"/>
              </a:rPr>
              <a:t>16</a:t>
            </a:r>
            <a:r>
              <a:rPr lang="en-US" altLang="de-DE" sz="1400" dirty="0">
                <a:latin typeface="Calibri" panose="020F0502020204030204" pitchFamily="34" charset="0"/>
              </a:rPr>
              <a:t>, 111001 (2013)</a:t>
            </a:r>
          </a:p>
        </p:txBody>
      </p:sp>
      <p:pic>
        <p:nvPicPr>
          <p:cNvPr id="103460"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9014" y="1498915"/>
            <a:ext cx="4766447" cy="3326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5"/>
          <p:cNvSpPr>
            <a:spLocks noChangeArrowheads="1"/>
          </p:cNvSpPr>
          <p:nvPr/>
        </p:nvSpPr>
        <p:spPr bwMode="auto">
          <a:xfrm>
            <a:off x="1463605" y="5659149"/>
            <a:ext cx="5927254" cy="353943"/>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700" dirty="0">
                <a:latin typeface="Calibri" panose="020F0502020204030204" pitchFamily="34" charset="0"/>
              </a:rPr>
              <a:t>See lecture ‘Imperfections and Corrections’ by Volker </a:t>
            </a:r>
            <a:r>
              <a:rPr lang="en-US" altLang="de-DE" sz="1700" dirty="0" err="1">
                <a:latin typeface="Calibri" panose="020F0502020204030204" pitchFamily="34" charset="0"/>
              </a:rPr>
              <a:t>Ziemann</a:t>
            </a:r>
            <a:endParaRPr lang="en-US" altLang="de-DE" sz="1700" dirty="0">
              <a:latin typeface="Calibri" panose="020F0502020204030204" pitchFamily="34" charset="0"/>
            </a:endParaRPr>
          </a:p>
        </p:txBody>
      </p:sp>
      <p:sp>
        <p:nvSpPr>
          <p:cNvPr id="9" name="Textfeld 8">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a:solidFill>
                  <a:srgbClr val="3333CC"/>
                </a:solidFill>
                <a:sym typeface="Symbol"/>
                <a:hlinkClick r:id="rId4" action="ppaction://hlinksldjump"/>
              </a:rPr>
              <a:t></a:t>
            </a:r>
            <a:r>
              <a:rPr lang="en-US" sz="1600" b="1" dirty="0">
                <a:solidFill>
                  <a:srgbClr val="3333CC"/>
                </a:solidFill>
                <a:latin typeface="Calibri" panose="020F0502020204030204" pitchFamily="34" charset="0"/>
                <a:cs typeface="Calibri" panose="020F0502020204030204" pitchFamily="34" charset="0"/>
                <a:sym typeface="Symbol"/>
                <a:hlinkClick r:id="rId4"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28304518"/>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4" name="Text Box 3"/>
          <p:cNvSpPr txBox="1">
            <a:spLocks noChangeArrowheads="1"/>
          </p:cNvSpPr>
          <p:nvPr/>
        </p:nvSpPr>
        <p:spPr bwMode="auto">
          <a:xfrm>
            <a:off x="125413" y="119255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5845" name="Text Box 4"/>
          <p:cNvSpPr txBox="1">
            <a:spLocks noChangeArrowheads="1"/>
          </p:cNvSpPr>
          <p:nvPr/>
        </p:nvSpPr>
        <p:spPr bwMode="auto">
          <a:xfrm>
            <a:off x="107504" y="872551"/>
            <a:ext cx="9144000" cy="79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Single bunch position averaged over 1000 bunches  closed orbit with </a:t>
            </a:r>
            <a:r>
              <a:rPr lang="en-US" altLang="de-DE" dirty="0" err="1">
                <a:solidFill>
                  <a:srgbClr val="0000FF"/>
                </a:solidFill>
                <a:latin typeface="Calibri" panose="020F0502020204030204" pitchFamily="34" charset="0"/>
                <a:cs typeface="Calibri" panose="020F0502020204030204" pitchFamily="34" charset="0"/>
                <a:sym typeface="Symbol" pitchFamily="18" charset="2"/>
              </a:rPr>
              <a:t>ms</a:t>
            </a:r>
            <a:r>
              <a:rPr lang="en-US" altLang="de-DE" dirty="0">
                <a:solidFill>
                  <a:srgbClr val="0000FF"/>
                </a:solidFill>
                <a:latin typeface="Calibri" panose="020F0502020204030204" pitchFamily="34" charset="0"/>
                <a:cs typeface="Calibri" panose="020F0502020204030204" pitchFamily="34" charset="0"/>
                <a:sym typeface="Symbol" pitchFamily="18" charset="2"/>
              </a:rPr>
              <a:t> time steps.</a:t>
            </a:r>
          </a:p>
          <a:p>
            <a:pPr algn="l">
              <a:lnSpc>
                <a:spcPct val="70000"/>
              </a:lnSpc>
              <a:spcBef>
                <a:spcPts val="600"/>
              </a:spcBef>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It differs from ideal orbit by misalignments of the beam or components.</a:t>
            </a:r>
          </a:p>
          <a:p>
            <a:pPr algn="l">
              <a:lnSpc>
                <a:spcPct val="50000"/>
              </a:lnSpc>
              <a:spcBef>
                <a:spcPts val="600"/>
              </a:spcBef>
              <a:buFont typeface="Wingdings" pitchFamily="2" charset="2"/>
              <a:buNone/>
            </a:pPr>
            <a:r>
              <a:rPr lang="en-US" altLang="de-DE" i="1" dirty="0">
                <a:latin typeface="Calibri" panose="020F0502020204030204" pitchFamily="34" charset="0"/>
                <a:cs typeface="Calibri" panose="020F0502020204030204" pitchFamily="34" charset="0"/>
                <a:sym typeface="Symbol" pitchFamily="18" charset="2"/>
              </a:rPr>
              <a:t>Example: GSI-synchrotron at two BPM locations, 1000 turn average during acceleration:</a:t>
            </a:r>
            <a:r>
              <a:rPr lang="en-US" altLang="de-DE" dirty="0">
                <a:solidFill>
                  <a:schemeClr val="accent2"/>
                </a:solidFill>
                <a:latin typeface="Calibri" panose="020F0502020204030204" pitchFamily="34" charset="0"/>
                <a:cs typeface="Calibri" panose="020F0502020204030204" pitchFamily="34" charset="0"/>
                <a:sym typeface="Symbol" pitchFamily="18" charset="2"/>
              </a:rPr>
              <a:t> </a:t>
            </a:r>
          </a:p>
        </p:txBody>
      </p:sp>
      <p:sp>
        <p:nvSpPr>
          <p:cNvPr id="35847" name="Text Box 6"/>
          <p:cNvSpPr txBox="1">
            <a:spLocks noChangeArrowheads="1"/>
          </p:cNvSpPr>
          <p:nvPr/>
        </p:nvSpPr>
        <p:spPr bwMode="auto">
          <a:xfrm>
            <a:off x="6516688" y="1983128"/>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Times" pitchFamily="18" charset="0"/>
            </a:endParaRPr>
          </a:p>
        </p:txBody>
      </p:sp>
      <p:sp>
        <p:nvSpPr>
          <p:cNvPr id="35848" name="Text Box 7"/>
          <p:cNvSpPr txBox="1">
            <a:spLocks noChangeArrowheads="1"/>
          </p:cNvSpPr>
          <p:nvPr/>
        </p:nvSpPr>
        <p:spPr bwMode="auto">
          <a:xfrm>
            <a:off x="6188076" y="1798567"/>
            <a:ext cx="2700337" cy="171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Closed orbit:</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Beam position</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averaged over many turns</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(i.e. </a:t>
            </a:r>
            <a:r>
              <a:rPr lang="en-US" altLang="de-DE" dirty="0" err="1">
                <a:latin typeface="Calibri" panose="020F0502020204030204" pitchFamily="34" charset="0"/>
                <a:cs typeface="Calibri" panose="020F0502020204030204" pitchFamily="34" charset="0"/>
              </a:rPr>
              <a:t>betatron</a:t>
            </a:r>
            <a:r>
              <a:rPr lang="en-US" altLang="de-DE" dirty="0">
                <a:latin typeface="Calibri" panose="020F0502020204030204" pitchFamily="34" charset="0"/>
                <a:cs typeface="Calibri" panose="020F0502020204030204" pitchFamily="34" charset="0"/>
              </a:rPr>
              <a:t> oscillations). </a:t>
            </a: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The result is the basic tool</a:t>
            </a: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for alignment &amp; stabilization </a:t>
            </a:r>
            <a:endParaRPr lang="en-US" altLang="de-DE" sz="1600" dirty="0">
              <a:latin typeface="Calibri" panose="020F0502020204030204" pitchFamily="34" charset="0"/>
              <a:cs typeface="Calibri" panose="020F0502020204030204" pitchFamily="34" charset="0"/>
            </a:endParaRPr>
          </a:p>
        </p:txBody>
      </p:sp>
      <p:grpSp>
        <p:nvGrpSpPr>
          <p:cNvPr id="5" name="Gruppieren 4"/>
          <p:cNvGrpSpPr/>
          <p:nvPr/>
        </p:nvGrpSpPr>
        <p:grpSpPr>
          <a:xfrm>
            <a:off x="13855" y="1679048"/>
            <a:ext cx="6105731" cy="4613140"/>
            <a:chOff x="115455" y="1829520"/>
            <a:chExt cx="6105731" cy="4613140"/>
          </a:xfrm>
        </p:grpSpPr>
        <p:pic>
          <p:nvPicPr>
            <p:cNvPr id="1843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16367" y="1829520"/>
              <a:ext cx="5904819" cy="461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588531" y="3579970"/>
              <a:ext cx="2495459" cy="307777"/>
            </a:xfrm>
            <a:prstGeom prst="rect">
              <a:avLst/>
            </a:prstGeom>
            <a:noFill/>
          </p:spPr>
          <p:txBody>
            <a:bodyPr wrap="square" rtlCol="0">
              <a:spAutoFit/>
            </a:bodyPr>
            <a:lstStyle/>
            <a:p>
              <a:r>
                <a:rPr lang="en-US" sz="1400" dirty="0"/>
                <a:t>horizontal position at 2 BPMs</a:t>
              </a:r>
            </a:p>
          </p:txBody>
        </p:sp>
        <p:sp>
          <p:nvSpPr>
            <p:cNvPr id="22" name="Textfeld 21"/>
            <p:cNvSpPr txBox="1"/>
            <p:nvPr/>
          </p:nvSpPr>
          <p:spPr>
            <a:xfrm>
              <a:off x="3714644" y="4714460"/>
              <a:ext cx="2473883" cy="307777"/>
            </a:xfrm>
            <a:prstGeom prst="rect">
              <a:avLst/>
            </a:prstGeom>
            <a:noFill/>
          </p:spPr>
          <p:txBody>
            <a:bodyPr wrap="square" rtlCol="0">
              <a:spAutoFit/>
            </a:bodyPr>
            <a:lstStyle/>
            <a:p>
              <a:r>
                <a:rPr lang="en-US" sz="1400" dirty="0"/>
                <a:t>vertical position at 2 BPMs</a:t>
              </a:r>
            </a:p>
          </p:txBody>
        </p:sp>
        <p:cxnSp>
          <p:nvCxnSpPr>
            <p:cNvPr id="23" name="Gerade Verbindung mit Pfeil 22"/>
            <p:cNvCxnSpPr/>
            <p:nvPr/>
          </p:nvCxnSpPr>
          <p:spPr bwMode="auto">
            <a:xfrm>
              <a:off x="3531146" y="563103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278767" y="5323260"/>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sp>
          <p:nvSpPr>
            <p:cNvPr id="4" name="Textfeld 3"/>
            <p:cNvSpPr txBox="1"/>
            <p:nvPr/>
          </p:nvSpPr>
          <p:spPr>
            <a:xfrm>
              <a:off x="3301865" y="3546932"/>
              <a:ext cx="238806" cy="307777"/>
            </a:xfrm>
            <a:prstGeom prst="rect">
              <a:avLst/>
            </a:prstGeom>
            <a:solidFill>
              <a:schemeClr val="bg1"/>
            </a:solidFill>
          </p:spPr>
          <p:txBody>
            <a:bodyPr wrap="square" rtlCol="0">
              <a:spAutoFit/>
            </a:bodyPr>
            <a:lstStyle/>
            <a:p>
              <a:r>
                <a:rPr lang="en-US" sz="1400" dirty="0"/>
                <a:t>0</a:t>
              </a:r>
            </a:p>
          </p:txBody>
        </p:sp>
        <p:sp>
          <p:nvSpPr>
            <p:cNvPr id="26" name="Textfeld 25"/>
            <p:cNvSpPr txBox="1"/>
            <p:nvPr/>
          </p:nvSpPr>
          <p:spPr>
            <a:xfrm>
              <a:off x="3334862" y="3288939"/>
              <a:ext cx="238806" cy="307777"/>
            </a:xfrm>
            <a:prstGeom prst="rect">
              <a:avLst/>
            </a:prstGeom>
            <a:solidFill>
              <a:schemeClr val="bg1"/>
            </a:solidFill>
          </p:spPr>
          <p:txBody>
            <a:bodyPr wrap="square" rtlCol="0">
              <a:spAutoFit/>
            </a:bodyPr>
            <a:lstStyle/>
            <a:p>
              <a:r>
                <a:rPr lang="en-US" sz="1400" dirty="0"/>
                <a:t>5</a:t>
              </a:r>
            </a:p>
          </p:txBody>
        </p:sp>
        <p:sp>
          <p:nvSpPr>
            <p:cNvPr id="27" name="Textfeld 26"/>
            <p:cNvSpPr txBox="1"/>
            <p:nvPr/>
          </p:nvSpPr>
          <p:spPr>
            <a:xfrm>
              <a:off x="3211626" y="3826233"/>
              <a:ext cx="357855" cy="307777"/>
            </a:xfrm>
            <a:prstGeom prst="rect">
              <a:avLst/>
            </a:prstGeom>
            <a:solidFill>
              <a:schemeClr val="bg1"/>
            </a:solidFill>
          </p:spPr>
          <p:txBody>
            <a:bodyPr wrap="square" rtlCol="0">
              <a:spAutoFit/>
            </a:bodyPr>
            <a:lstStyle/>
            <a:p>
              <a:pPr algn="r"/>
              <a:r>
                <a:rPr lang="en-US" sz="1400" dirty="0"/>
                <a:t>-5</a:t>
              </a:r>
            </a:p>
          </p:txBody>
        </p:sp>
        <p:sp>
          <p:nvSpPr>
            <p:cNvPr id="28" name="Textfeld 27"/>
            <p:cNvSpPr txBox="1"/>
            <p:nvPr/>
          </p:nvSpPr>
          <p:spPr>
            <a:xfrm>
              <a:off x="3185909" y="4134123"/>
              <a:ext cx="386686" cy="276999"/>
            </a:xfrm>
            <a:prstGeom prst="rect">
              <a:avLst/>
            </a:prstGeom>
            <a:solidFill>
              <a:schemeClr val="bg1"/>
            </a:solidFill>
          </p:spPr>
          <p:txBody>
            <a:bodyPr wrap="square" rtlCol="0">
              <a:spAutoFit/>
            </a:bodyPr>
            <a:lstStyle/>
            <a:p>
              <a:pPr algn="r"/>
              <a:r>
                <a:rPr lang="en-US" sz="1200" dirty="0"/>
                <a:t>-10</a:t>
              </a:r>
            </a:p>
          </p:txBody>
        </p:sp>
        <p:sp>
          <p:nvSpPr>
            <p:cNvPr id="29" name="Textfeld 28"/>
            <p:cNvSpPr txBox="1"/>
            <p:nvPr/>
          </p:nvSpPr>
          <p:spPr>
            <a:xfrm>
              <a:off x="3201416" y="3826233"/>
              <a:ext cx="357855" cy="307777"/>
            </a:xfrm>
            <a:prstGeom prst="rect">
              <a:avLst/>
            </a:prstGeom>
            <a:solidFill>
              <a:schemeClr val="bg1"/>
            </a:solidFill>
          </p:spPr>
          <p:txBody>
            <a:bodyPr wrap="square" rtlCol="0">
              <a:spAutoFit/>
            </a:bodyPr>
            <a:lstStyle/>
            <a:p>
              <a:pPr algn="r"/>
              <a:r>
                <a:rPr lang="en-US" sz="1400" dirty="0"/>
                <a:t>-5</a:t>
              </a:r>
            </a:p>
          </p:txBody>
        </p:sp>
        <p:sp>
          <p:nvSpPr>
            <p:cNvPr id="30" name="Textfeld 29"/>
            <p:cNvSpPr txBox="1"/>
            <p:nvPr/>
          </p:nvSpPr>
          <p:spPr>
            <a:xfrm>
              <a:off x="3278300" y="5264725"/>
              <a:ext cx="272457" cy="276999"/>
            </a:xfrm>
            <a:prstGeom prst="rect">
              <a:avLst/>
            </a:prstGeom>
            <a:solidFill>
              <a:schemeClr val="bg1"/>
            </a:solidFill>
          </p:spPr>
          <p:txBody>
            <a:bodyPr wrap="square" rtlCol="0">
              <a:spAutoFit/>
            </a:bodyPr>
            <a:lstStyle/>
            <a:p>
              <a:pPr algn="r"/>
              <a:r>
                <a:rPr lang="en-US" sz="1200" dirty="0"/>
                <a:t>0</a:t>
              </a:r>
            </a:p>
          </p:txBody>
        </p:sp>
        <p:sp>
          <p:nvSpPr>
            <p:cNvPr id="33" name="Textfeld 32"/>
            <p:cNvSpPr txBox="1"/>
            <p:nvPr/>
          </p:nvSpPr>
          <p:spPr>
            <a:xfrm>
              <a:off x="3275749" y="4968676"/>
              <a:ext cx="272457" cy="276999"/>
            </a:xfrm>
            <a:prstGeom prst="rect">
              <a:avLst/>
            </a:prstGeom>
            <a:solidFill>
              <a:schemeClr val="bg1"/>
            </a:solidFill>
          </p:spPr>
          <p:txBody>
            <a:bodyPr wrap="square" rtlCol="0">
              <a:spAutoFit/>
            </a:bodyPr>
            <a:lstStyle/>
            <a:p>
              <a:pPr algn="r"/>
              <a:r>
                <a:rPr lang="en-US" sz="1200" dirty="0"/>
                <a:t>2</a:t>
              </a:r>
            </a:p>
          </p:txBody>
        </p:sp>
        <p:sp>
          <p:nvSpPr>
            <p:cNvPr id="34" name="Textfeld 33"/>
            <p:cNvSpPr txBox="1"/>
            <p:nvPr/>
          </p:nvSpPr>
          <p:spPr>
            <a:xfrm>
              <a:off x="3297351" y="4717424"/>
              <a:ext cx="272457" cy="276999"/>
            </a:xfrm>
            <a:prstGeom prst="rect">
              <a:avLst/>
            </a:prstGeom>
            <a:solidFill>
              <a:schemeClr val="bg1"/>
            </a:solidFill>
          </p:spPr>
          <p:txBody>
            <a:bodyPr wrap="square" rtlCol="0">
              <a:spAutoFit/>
            </a:bodyPr>
            <a:lstStyle/>
            <a:p>
              <a:pPr algn="r"/>
              <a:r>
                <a:rPr lang="en-US" sz="1200" dirty="0"/>
                <a:t>4</a:t>
              </a:r>
            </a:p>
          </p:txBody>
        </p:sp>
        <p:sp>
          <p:nvSpPr>
            <p:cNvPr id="35" name="Textfeld 34"/>
            <p:cNvSpPr txBox="1"/>
            <p:nvPr/>
          </p:nvSpPr>
          <p:spPr>
            <a:xfrm>
              <a:off x="3181106" y="5621630"/>
              <a:ext cx="356979" cy="276999"/>
            </a:xfrm>
            <a:prstGeom prst="rect">
              <a:avLst/>
            </a:prstGeom>
            <a:solidFill>
              <a:schemeClr val="bg1"/>
            </a:solidFill>
          </p:spPr>
          <p:txBody>
            <a:bodyPr wrap="square" rtlCol="0">
              <a:spAutoFit/>
            </a:bodyPr>
            <a:lstStyle/>
            <a:p>
              <a:pPr algn="r"/>
              <a:r>
                <a:rPr lang="en-US" sz="1200" dirty="0"/>
                <a:t>-2</a:t>
              </a:r>
            </a:p>
          </p:txBody>
        </p:sp>
        <p:sp>
          <p:nvSpPr>
            <p:cNvPr id="37" name="Textfeld 36"/>
            <p:cNvSpPr txBox="1"/>
            <p:nvPr/>
          </p:nvSpPr>
          <p:spPr>
            <a:xfrm>
              <a:off x="4383305" y="4004430"/>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cxnSp>
          <p:nvCxnSpPr>
            <p:cNvPr id="39" name="Gerade Verbindung mit Pfeil 38"/>
            <p:cNvCxnSpPr/>
            <p:nvPr/>
          </p:nvCxnSpPr>
          <p:spPr bwMode="auto">
            <a:xfrm>
              <a:off x="3569481" y="431220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393013" y="3551629"/>
              <a:ext cx="238806" cy="307777"/>
            </a:xfrm>
            <a:prstGeom prst="rect">
              <a:avLst/>
            </a:prstGeom>
            <a:solidFill>
              <a:schemeClr val="bg1"/>
            </a:solidFill>
          </p:spPr>
          <p:txBody>
            <a:bodyPr wrap="square" rtlCol="0">
              <a:spAutoFit/>
            </a:bodyPr>
            <a:lstStyle/>
            <a:p>
              <a:r>
                <a:rPr lang="en-US" sz="1400" dirty="0"/>
                <a:t>0</a:t>
              </a:r>
            </a:p>
          </p:txBody>
        </p:sp>
        <p:sp>
          <p:nvSpPr>
            <p:cNvPr id="31" name="Textfeld 30"/>
            <p:cNvSpPr txBox="1"/>
            <p:nvPr/>
          </p:nvSpPr>
          <p:spPr>
            <a:xfrm>
              <a:off x="393013" y="3152801"/>
              <a:ext cx="238806" cy="307777"/>
            </a:xfrm>
            <a:prstGeom prst="rect">
              <a:avLst/>
            </a:prstGeom>
            <a:solidFill>
              <a:schemeClr val="bg1"/>
            </a:solidFill>
          </p:spPr>
          <p:txBody>
            <a:bodyPr wrap="square" rtlCol="0">
              <a:spAutoFit/>
            </a:bodyPr>
            <a:lstStyle/>
            <a:p>
              <a:r>
                <a:rPr lang="en-US" sz="1400" dirty="0"/>
                <a:t>6</a:t>
              </a:r>
            </a:p>
          </p:txBody>
        </p:sp>
        <p:sp>
          <p:nvSpPr>
            <p:cNvPr id="32" name="Textfeld 31"/>
            <p:cNvSpPr txBox="1"/>
            <p:nvPr/>
          </p:nvSpPr>
          <p:spPr>
            <a:xfrm>
              <a:off x="206735" y="3925090"/>
              <a:ext cx="405484" cy="307777"/>
            </a:xfrm>
            <a:prstGeom prst="rect">
              <a:avLst/>
            </a:prstGeom>
            <a:solidFill>
              <a:schemeClr val="bg1"/>
            </a:solidFill>
          </p:spPr>
          <p:txBody>
            <a:bodyPr wrap="square" rtlCol="0">
              <a:spAutoFit/>
            </a:bodyPr>
            <a:lstStyle/>
            <a:p>
              <a:pPr algn="r"/>
              <a:r>
                <a:rPr lang="en-US" sz="1400" dirty="0"/>
                <a:t>-6</a:t>
              </a:r>
            </a:p>
          </p:txBody>
        </p:sp>
        <p:sp>
          <p:nvSpPr>
            <p:cNvPr id="36" name="Textfeld 35"/>
            <p:cNvSpPr txBox="1"/>
            <p:nvPr/>
          </p:nvSpPr>
          <p:spPr>
            <a:xfrm>
              <a:off x="115455" y="4286779"/>
              <a:ext cx="504715" cy="307777"/>
            </a:xfrm>
            <a:prstGeom prst="rect">
              <a:avLst/>
            </a:prstGeom>
            <a:solidFill>
              <a:schemeClr val="bg1"/>
            </a:solidFill>
          </p:spPr>
          <p:txBody>
            <a:bodyPr wrap="square" rtlCol="0">
              <a:spAutoFit/>
            </a:bodyPr>
            <a:lstStyle/>
            <a:p>
              <a:pPr algn="r"/>
              <a:r>
                <a:rPr lang="en-US" sz="1400" dirty="0"/>
                <a:t>-12</a:t>
              </a:r>
            </a:p>
          </p:txBody>
        </p:sp>
        <p:sp>
          <p:nvSpPr>
            <p:cNvPr id="38" name="Textfeld 37"/>
            <p:cNvSpPr txBox="1"/>
            <p:nvPr/>
          </p:nvSpPr>
          <p:spPr>
            <a:xfrm rot="16200000">
              <a:off x="2658108" y="3666031"/>
              <a:ext cx="1079301" cy="276999"/>
            </a:xfrm>
            <a:prstGeom prst="rect">
              <a:avLst/>
            </a:prstGeom>
            <a:solidFill>
              <a:schemeClr val="bg1"/>
            </a:solidFill>
          </p:spPr>
          <p:txBody>
            <a:bodyPr wrap="square" rtlCol="0">
              <a:spAutoFit/>
            </a:bodyPr>
            <a:lstStyle/>
            <a:p>
              <a:r>
                <a:rPr lang="en-US" sz="1200" dirty="0"/>
                <a:t>position [mm]</a:t>
              </a:r>
            </a:p>
          </p:txBody>
        </p:sp>
        <p:sp>
          <p:nvSpPr>
            <p:cNvPr id="40" name="Textfeld 39"/>
            <p:cNvSpPr txBox="1"/>
            <p:nvPr/>
          </p:nvSpPr>
          <p:spPr>
            <a:xfrm rot="16200000">
              <a:off x="2641455" y="5269499"/>
              <a:ext cx="1079301" cy="276999"/>
            </a:xfrm>
            <a:prstGeom prst="rect">
              <a:avLst/>
            </a:prstGeom>
            <a:solidFill>
              <a:schemeClr val="bg1"/>
            </a:solidFill>
          </p:spPr>
          <p:txBody>
            <a:bodyPr wrap="square" rtlCol="0">
              <a:spAutoFit/>
            </a:bodyPr>
            <a:lstStyle/>
            <a:p>
              <a:r>
                <a:rPr lang="en-US" sz="1200" dirty="0"/>
                <a:t>position [mm]</a:t>
              </a:r>
            </a:p>
          </p:txBody>
        </p:sp>
        <p:sp>
          <p:nvSpPr>
            <p:cNvPr id="41" name="Textfeld 40"/>
            <p:cNvSpPr txBox="1"/>
            <p:nvPr/>
          </p:nvSpPr>
          <p:spPr>
            <a:xfrm rot="16200000">
              <a:off x="-285137" y="3647140"/>
              <a:ext cx="1079301" cy="276999"/>
            </a:xfrm>
            <a:prstGeom prst="rect">
              <a:avLst/>
            </a:prstGeom>
            <a:solidFill>
              <a:schemeClr val="bg1"/>
            </a:solidFill>
          </p:spPr>
          <p:txBody>
            <a:bodyPr wrap="square" rtlCol="0">
              <a:spAutoFit/>
            </a:bodyPr>
            <a:lstStyle/>
            <a:p>
              <a:r>
                <a:rPr lang="en-US" sz="1200" dirty="0"/>
                <a:t>position [mm]</a:t>
              </a:r>
            </a:p>
          </p:txBody>
        </p:sp>
        <p:cxnSp>
          <p:nvCxnSpPr>
            <p:cNvPr id="43" name="Gerade Verbindung mit Pfeil 42"/>
            <p:cNvCxnSpPr/>
            <p:nvPr/>
          </p:nvCxnSpPr>
          <p:spPr bwMode="auto">
            <a:xfrm>
              <a:off x="631819" y="4272622"/>
              <a:ext cx="2457358" cy="0"/>
            </a:xfrm>
            <a:prstGeom prst="straightConnector1">
              <a:avLst/>
            </a:prstGeom>
            <a:solidFill>
              <a:schemeClr val="accent1"/>
            </a:solidFill>
            <a:ln w="38100" cap="flat" cmpd="sng" algn="ctr">
              <a:solidFill>
                <a:srgbClr val="000099"/>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feld 43"/>
            <p:cNvSpPr txBox="1"/>
            <p:nvPr/>
          </p:nvSpPr>
          <p:spPr>
            <a:xfrm>
              <a:off x="1375882" y="3956680"/>
              <a:ext cx="1805223" cy="307777"/>
            </a:xfrm>
            <a:prstGeom prst="rect">
              <a:avLst/>
            </a:prstGeom>
            <a:noFill/>
          </p:spPr>
          <p:txBody>
            <a:bodyPr wrap="square" rtlCol="0">
              <a:spAutoFit/>
            </a:bodyPr>
            <a:lstStyle/>
            <a:p>
              <a:r>
                <a:rPr lang="en-US" sz="1400" dirty="0">
                  <a:solidFill>
                    <a:srgbClr val="000099"/>
                  </a:solidFill>
                </a:rPr>
                <a:t>along synchrotron</a:t>
              </a:r>
            </a:p>
          </p:txBody>
        </p:sp>
        <p:sp>
          <p:nvSpPr>
            <p:cNvPr id="45" name="Textfeld 44"/>
            <p:cNvSpPr txBox="1"/>
            <p:nvPr/>
          </p:nvSpPr>
          <p:spPr>
            <a:xfrm>
              <a:off x="1395167" y="5343457"/>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cxnSp>
          <p:nvCxnSpPr>
            <p:cNvPr id="46" name="Gerade Verbindung mit Pfeil 45"/>
            <p:cNvCxnSpPr/>
            <p:nvPr/>
          </p:nvCxnSpPr>
          <p:spPr bwMode="auto">
            <a:xfrm>
              <a:off x="620170" y="5663591"/>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46"/>
            <p:cNvSpPr txBox="1"/>
            <p:nvPr/>
          </p:nvSpPr>
          <p:spPr>
            <a:xfrm>
              <a:off x="612219" y="4953286"/>
              <a:ext cx="1809750" cy="307777"/>
            </a:xfrm>
            <a:prstGeom prst="rect">
              <a:avLst/>
            </a:prstGeom>
            <a:noFill/>
          </p:spPr>
          <p:txBody>
            <a:bodyPr wrap="square" rtlCol="0">
              <a:spAutoFit/>
            </a:bodyPr>
            <a:lstStyle/>
            <a:p>
              <a:r>
                <a:rPr lang="en-US" sz="1400" dirty="0"/>
                <a:t>signal strength</a:t>
              </a:r>
            </a:p>
          </p:txBody>
        </p:sp>
        <p:sp>
          <p:nvSpPr>
            <p:cNvPr id="48" name="Textfeld 47"/>
            <p:cNvSpPr txBox="1"/>
            <p:nvPr/>
          </p:nvSpPr>
          <p:spPr>
            <a:xfrm>
              <a:off x="1124786" y="3152400"/>
              <a:ext cx="1027641" cy="307777"/>
            </a:xfrm>
            <a:prstGeom prst="rect">
              <a:avLst/>
            </a:prstGeom>
            <a:noFill/>
          </p:spPr>
          <p:txBody>
            <a:bodyPr wrap="square" rtlCol="0">
              <a:spAutoFit/>
            </a:bodyPr>
            <a:lstStyle/>
            <a:p>
              <a:r>
                <a:rPr lang="en-US" sz="1400" dirty="0">
                  <a:solidFill>
                    <a:srgbClr val="000099"/>
                  </a:solidFill>
                </a:rPr>
                <a:t>horizontal</a:t>
              </a:r>
            </a:p>
          </p:txBody>
        </p:sp>
        <p:sp>
          <p:nvSpPr>
            <p:cNvPr id="49" name="Textfeld 48"/>
            <p:cNvSpPr txBox="1"/>
            <p:nvPr/>
          </p:nvSpPr>
          <p:spPr>
            <a:xfrm>
              <a:off x="763365" y="3672344"/>
              <a:ext cx="753729" cy="307777"/>
            </a:xfrm>
            <a:prstGeom prst="rect">
              <a:avLst/>
            </a:prstGeom>
            <a:noFill/>
          </p:spPr>
          <p:txBody>
            <a:bodyPr wrap="square" rtlCol="0">
              <a:spAutoFit/>
            </a:bodyPr>
            <a:lstStyle/>
            <a:p>
              <a:r>
                <a:rPr lang="en-US" sz="1400" dirty="0">
                  <a:solidFill>
                    <a:srgbClr val="C00000"/>
                  </a:solidFill>
                </a:rPr>
                <a:t>vertical</a:t>
              </a:r>
            </a:p>
          </p:txBody>
        </p:sp>
        <p:sp>
          <p:nvSpPr>
            <p:cNvPr id="2" name="Rechteck 1"/>
            <p:cNvSpPr/>
            <p:nvPr/>
          </p:nvSpPr>
          <p:spPr bwMode="auto">
            <a:xfrm>
              <a:off x="3319605" y="5245675"/>
              <a:ext cx="211541" cy="45719"/>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0" name="Rechteck 49"/>
            <p:cNvSpPr/>
            <p:nvPr/>
          </p:nvSpPr>
          <p:spPr bwMode="auto">
            <a:xfrm>
              <a:off x="3318459" y="5562572"/>
              <a:ext cx="211541" cy="45719"/>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sp>
        <p:nvSpPr>
          <p:cNvPr id="5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panose="02020603050405020304" pitchFamily="18" charset="0"/>
              </a:rPr>
              <a:t>Close Orbit Measurement with BPMs</a:t>
            </a:r>
          </a:p>
        </p:txBody>
      </p:sp>
    </p:spTree>
    <p:extLst>
      <p:ext uri="{BB962C8B-B14F-4D97-AF65-F5344CB8AC3E}">
        <p14:creationId xmlns:p14="http://schemas.microsoft.com/office/powerpoint/2010/main" val="1956105112"/>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52000" y="180000"/>
            <a:ext cx="5608638"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Example for Fast Current Transformer</a:t>
            </a:r>
          </a:p>
        </p:txBody>
      </p:sp>
      <p:sp>
        <p:nvSpPr>
          <p:cNvPr id="8196" name="Text Box 3"/>
          <p:cNvSpPr txBox="1">
            <a:spLocks noChangeArrowheads="1"/>
          </p:cNvSpPr>
          <p:nvPr/>
        </p:nvSpPr>
        <p:spPr bwMode="auto">
          <a:xfrm>
            <a:off x="35496" y="692696"/>
            <a:ext cx="52694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a:latin typeface="Calibri" panose="020F0502020204030204" pitchFamily="34" charset="0"/>
              </a:rPr>
              <a:t>For bunch beams e.g. during </a:t>
            </a:r>
            <a:r>
              <a:rPr lang="en-US" altLang="de-DE" dirty="0" err="1">
                <a:latin typeface="Calibri" panose="020F0502020204030204" pitchFamily="34" charset="0"/>
              </a:rPr>
              <a:t>accel</a:t>
            </a:r>
            <a:r>
              <a:rPr lang="en-US" altLang="de-DE" dirty="0">
                <a:latin typeface="Calibri" panose="020F0502020204030204" pitchFamily="34" charset="0"/>
              </a:rPr>
              <a:t>. in  a synchrotron</a:t>
            </a:r>
          </a:p>
          <a:p>
            <a:pPr algn="l">
              <a:spcBef>
                <a:spcPct val="0"/>
              </a:spcBef>
            </a:pPr>
            <a:r>
              <a:rPr lang="en-US" altLang="de-DE" dirty="0">
                <a:latin typeface="Calibri" panose="020F0502020204030204" pitchFamily="34" charset="0"/>
              </a:rPr>
              <a:t>   typical bandwidth of 2 kHz &lt; </a:t>
            </a:r>
            <a:r>
              <a:rPr lang="en-US" altLang="de-DE" b="1" i="1" dirty="0">
                <a:latin typeface="Calibri" panose="020F0502020204030204" pitchFamily="34" charset="0"/>
              </a:rPr>
              <a:t>f </a:t>
            </a:r>
            <a:r>
              <a:rPr lang="en-US" altLang="de-DE" dirty="0">
                <a:latin typeface="Calibri" panose="020F0502020204030204" pitchFamily="34" charset="0"/>
              </a:rPr>
              <a:t>&lt; 1 GHz  </a:t>
            </a:r>
          </a:p>
          <a:p>
            <a:pPr algn="l">
              <a:spcBef>
                <a:spcPct val="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ns </a:t>
            </a:r>
            <a:r>
              <a:rPr lang="en-US" altLang="de-DE" i="1" dirty="0">
                <a:latin typeface="Calibri" panose="020F0502020204030204" pitchFamily="34" charset="0"/>
              </a:rPr>
              <a:t>&lt; </a:t>
            </a:r>
            <a:r>
              <a:rPr lang="en-US" altLang="de-DE" sz="2000" b="1" i="1" dirty="0" err="1">
                <a:latin typeface="Calibri" panose="020F0502020204030204" pitchFamily="34" charset="0"/>
              </a:rPr>
              <a:t>t</a:t>
            </a:r>
            <a:r>
              <a:rPr lang="en-US" altLang="de-DE" sz="2000" b="1" i="1" baseline="-25000" dirty="0" err="1">
                <a:latin typeface="Calibri" panose="020F0502020204030204" pitchFamily="34" charset="0"/>
              </a:rPr>
              <a:t>bunch</a:t>
            </a:r>
            <a:r>
              <a:rPr lang="en-US" altLang="de-DE" sz="2000" b="1" i="1" dirty="0">
                <a:latin typeface="Calibri" panose="020F0502020204030204" pitchFamily="34" charset="0"/>
              </a:rPr>
              <a:t>  </a:t>
            </a:r>
            <a:r>
              <a:rPr lang="en-US" altLang="de-DE" i="1" dirty="0">
                <a:latin typeface="Calibri" panose="020F0502020204030204" pitchFamily="34" charset="0"/>
              </a:rPr>
              <a:t>&lt;</a:t>
            </a:r>
            <a:r>
              <a:rPr lang="en-US" altLang="de-DE" dirty="0">
                <a:latin typeface="Calibri" panose="020F0502020204030204" pitchFamily="34" charset="0"/>
              </a:rPr>
              <a:t> 1 </a:t>
            </a:r>
            <a:r>
              <a:rPr lang="en-US" altLang="de-DE" dirty="0" err="1">
                <a:latin typeface="Calibri" panose="020F0502020204030204" pitchFamily="34" charset="0"/>
              </a:rPr>
              <a:t>μs</a:t>
            </a:r>
            <a:r>
              <a:rPr lang="en-US" altLang="de-DE" dirty="0">
                <a:latin typeface="Calibri" panose="020F0502020204030204" pitchFamily="34" charset="0"/>
              </a:rPr>
              <a:t> is well suited</a:t>
            </a:r>
            <a:endParaRPr lang="en-US" altLang="de-DE" sz="1600" dirty="0">
              <a:latin typeface="Calibri" panose="020F0502020204030204" pitchFamily="34" charset="0"/>
            </a:endParaRPr>
          </a:p>
        </p:txBody>
      </p:sp>
      <p:pic>
        <p:nvPicPr>
          <p:cNvPr id="8197" name="Picture 1029" descr="C:\Junk\dfct2.jpg"/>
          <p:cNvPicPr>
            <a:picLocks noChangeAspect="1" noChangeArrowheads="1"/>
          </p:cNvPicPr>
          <p:nvPr/>
        </p:nvPicPr>
        <p:blipFill rotWithShape="1">
          <a:blip r:embed="rId3">
            <a:extLst>
              <a:ext uri="{28A0092B-C50C-407E-A947-70E740481C1C}">
                <a14:useLocalDpi xmlns:a14="http://schemas.microsoft.com/office/drawing/2010/main" val="0"/>
              </a:ext>
            </a:extLst>
          </a:blip>
          <a:srcRect l="4758"/>
          <a:stretch/>
        </p:blipFill>
        <p:spPr bwMode="auto">
          <a:xfrm>
            <a:off x="5114410" y="44624"/>
            <a:ext cx="4139952" cy="328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13"/>
          <p:cNvSpPr txBox="1">
            <a:spLocks noChangeArrowheads="1"/>
          </p:cNvSpPr>
          <p:nvPr/>
        </p:nvSpPr>
        <p:spPr bwMode="auto">
          <a:xfrm>
            <a:off x="165820" y="1556792"/>
            <a:ext cx="4876278" cy="369332"/>
          </a:xfrm>
          <a:prstGeom prst="rect">
            <a:avLst/>
          </a:prstGeom>
          <a:noFill/>
          <a:ln>
            <a:noFill/>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GSI Fast Current Transformer </a:t>
            </a:r>
            <a:r>
              <a:rPr lang="en-US" altLang="de-DE" b="1" i="1" dirty="0">
                <a:latin typeface="Calibri" panose="020F0502020204030204" pitchFamily="34" charset="0"/>
              </a:rPr>
              <a:t>FCT</a:t>
            </a:r>
            <a:r>
              <a:rPr lang="en-US" altLang="de-DE" i="1" dirty="0"/>
              <a:t>:</a:t>
            </a:r>
          </a:p>
        </p:txBody>
      </p:sp>
      <p:sp>
        <p:nvSpPr>
          <p:cNvPr id="8199" name="Text Box 12"/>
          <p:cNvSpPr txBox="1">
            <a:spLocks noChangeArrowheads="1"/>
          </p:cNvSpPr>
          <p:nvPr/>
        </p:nvSpPr>
        <p:spPr bwMode="auto">
          <a:xfrm>
            <a:off x="5091023" y="188640"/>
            <a:ext cx="2433305" cy="6186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C000"/>
                </a:solidFill>
                <a:latin typeface="+mj-lt"/>
              </a:rPr>
              <a:t>From </a:t>
            </a:r>
          </a:p>
          <a:p>
            <a:pPr algn="l">
              <a:lnSpc>
                <a:spcPct val="40000"/>
              </a:lnSpc>
            </a:pPr>
            <a:r>
              <a:rPr lang="en-US" altLang="de-DE" b="1" dirty="0">
                <a:solidFill>
                  <a:srgbClr val="FFC000"/>
                </a:solidFill>
                <a:latin typeface="+mj-lt"/>
              </a:rPr>
              <a:t>Company </a:t>
            </a:r>
            <a:r>
              <a:rPr lang="en-US" altLang="de-DE" b="1" dirty="0" err="1">
                <a:solidFill>
                  <a:srgbClr val="FFC000"/>
                </a:solidFill>
                <a:latin typeface="+mj-lt"/>
              </a:rPr>
              <a:t>Bergoz</a:t>
            </a:r>
            <a:endParaRPr lang="en-US" altLang="de-DE" b="1" dirty="0">
              <a:solidFill>
                <a:srgbClr val="FFC000"/>
              </a:solidFill>
              <a:latin typeface="+mj-lt"/>
            </a:endParaRPr>
          </a:p>
        </p:txBody>
      </p:sp>
      <p:sp>
        <p:nvSpPr>
          <p:cNvPr id="25" name="Text Box 12"/>
          <p:cNvSpPr txBox="1">
            <a:spLocks noChangeArrowheads="1"/>
          </p:cNvSpPr>
          <p:nvPr/>
        </p:nvSpPr>
        <p:spPr bwMode="auto">
          <a:xfrm>
            <a:off x="7847479" y="2821911"/>
            <a:ext cx="1381499"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sym typeface="Symbol"/>
              </a:rPr>
              <a:t> 200 mm</a:t>
            </a:r>
            <a:endParaRPr lang="en-US" altLang="de-DE" b="1" dirty="0">
              <a:solidFill>
                <a:srgbClr val="008000"/>
              </a:solidFill>
            </a:endParaRPr>
          </a:p>
        </p:txBody>
      </p:sp>
      <p:cxnSp>
        <p:nvCxnSpPr>
          <p:cNvPr id="5" name="Gerade Verbindung mit Pfeil 4"/>
          <p:cNvCxnSpPr/>
          <p:nvPr/>
        </p:nvCxnSpPr>
        <p:spPr bwMode="auto">
          <a:xfrm flipV="1">
            <a:off x="8538228" y="2378081"/>
            <a:ext cx="0" cy="443830"/>
          </a:xfrm>
          <a:prstGeom prst="straightConnector1">
            <a:avLst/>
          </a:prstGeom>
          <a:solidFill>
            <a:schemeClr val="accent1"/>
          </a:solidFill>
          <a:ln w="3175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Gruppieren 35"/>
          <p:cNvGrpSpPr/>
          <p:nvPr/>
        </p:nvGrpSpPr>
        <p:grpSpPr>
          <a:xfrm>
            <a:off x="3031592" y="5121061"/>
            <a:ext cx="2356877" cy="1399381"/>
            <a:chOff x="2767911" y="5209966"/>
            <a:chExt cx="2644186" cy="1569969"/>
          </a:xfrm>
        </p:grpSpPr>
        <p:sp>
          <p:nvSpPr>
            <p:cNvPr id="37" name="Rechteck 36"/>
            <p:cNvSpPr/>
            <p:nvPr/>
          </p:nvSpPr>
          <p:spPr bwMode="auto">
            <a:xfrm rot="5109536">
              <a:off x="4192928" y="6265850"/>
              <a:ext cx="171129" cy="260125"/>
            </a:xfrm>
            <a:prstGeom prst="rect">
              <a:avLst/>
            </a:prstGeom>
            <a:noFill/>
            <a:ln w="444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38" name="Text Box 4"/>
            <p:cNvSpPr txBox="1">
              <a:spLocks noChangeArrowheads="1"/>
            </p:cNvSpPr>
            <p:nvPr/>
          </p:nvSpPr>
          <p:spPr bwMode="auto">
            <a:xfrm>
              <a:off x="4276747" y="6166551"/>
              <a:ext cx="803867" cy="414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00FF"/>
                  </a:solidFill>
                  <a:latin typeface="Calibri" panose="020F0502020204030204" pitchFamily="34" charset="0"/>
                  <a:cs typeface="Calibri" panose="020F0502020204030204" pitchFamily="34" charset="0"/>
                </a:rPr>
                <a:t>FCT</a:t>
              </a:r>
            </a:p>
          </p:txBody>
        </p:sp>
        <p:cxnSp>
          <p:nvCxnSpPr>
            <p:cNvPr id="39" name="Gerade Verbindung 38"/>
            <p:cNvCxnSpPr/>
            <p:nvPr/>
          </p:nvCxnSpPr>
          <p:spPr bwMode="auto">
            <a:xfrm flipH="1">
              <a:off x="2793874" y="5804768"/>
              <a:ext cx="172195" cy="8628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4220089" y="5804768"/>
              <a:ext cx="96525" cy="907636"/>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2793874" y="6236192"/>
              <a:ext cx="86096" cy="431425"/>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2767911" y="6418478"/>
              <a:ext cx="871183" cy="328031"/>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injection</a:t>
              </a:r>
            </a:p>
          </p:txBody>
        </p:sp>
        <p:sp>
          <p:nvSpPr>
            <p:cNvPr id="43" name="Textfeld 42"/>
            <p:cNvSpPr txBox="1"/>
            <p:nvPr/>
          </p:nvSpPr>
          <p:spPr>
            <a:xfrm>
              <a:off x="4253741" y="6451904"/>
              <a:ext cx="1158356" cy="328031"/>
            </a:xfrm>
            <a:prstGeom prst="rect">
              <a:avLst/>
            </a:prstGeom>
            <a:noFill/>
            <a:ln w="38100">
              <a:noFill/>
            </a:ln>
          </p:spPr>
          <p:txBody>
            <a:bodyPr wrap="square" rtlCol="0">
              <a:spAutoFit/>
            </a:bodyPr>
            <a:lstStyle/>
            <a:p>
              <a:pPr algn="l"/>
              <a:r>
                <a:rPr lang="en-US" sz="1300" dirty="0">
                  <a:latin typeface="Calibri" panose="020F0502020204030204" pitchFamily="34" charset="0"/>
                  <a:cs typeface="Calibri" panose="020F0502020204030204" pitchFamily="34" charset="0"/>
                </a:rPr>
                <a:t>extraction</a:t>
              </a:r>
            </a:p>
          </p:txBody>
        </p:sp>
        <p:sp>
          <p:nvSpPr>
            <p:cNvPr id="44" name="Abgerundetes Rechteck 43"/>
            <p:cNvSpPr/>
            <p:nvPr/>
          </p:nvSpPr>
          <p:spPr bwMode="auto">
            <a:xfrm>
              <a:off x="2966068" y="5209966"/>
              <a:ext cx="1254020" cy="1219546"/>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5" name="Textfeld 44"/>
            <p:cNvSpPr txBox="1"/>
            <p:nvPr/>
          </p:nvSpPr>
          <p:spPr>
            <a:xfrm>
              <a:off x="2915733" y="5669286"/>
              <a:ext cx="1338008" cy="362560"/>
            </a:xfrm>
            <a:prstGeom prst="rect">
              <a:avLst/>
            </a:prstGeom>
            <a:noFill/>
          </p:spPr>
          <p:txBody>
            <a:bodyPr wrap="square" rtlCol="0">
              <a:spAutoFit/>
            </a:bodyPr>
            <a:lstStyle/>
            <a:p>
              <a:r>
                <a:rPr lang="en-US" sz="1500" b="1" dirty="0">
                  <a:solidFill>
                    <a:srgbClr val="C00000"/>
                  </a:solidFill>
                  <a:latin typeface="Calibri" panose="020F0502020204030204" pitchFamily="34" charset="0"/>
                  <a:cs typeface="Calibri" panose="020F0502020204030204" pitchFamily="34" charset="0"/>
                </a:rPr>
                <a:t>synchrotron</a:t>
              </a:r>
            </a:p>
          </p:txBody>
        </p:sp>
      </p:grpSp>
      <p:pic>
        <p:nvPicPr>
          <p:cNvPr id="46"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42098" y="3451544"/>
            <a:ext cx="3562350" cy="295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xt Box 3"/>
          <p:cNvSpPr txBox="1">
            <a:spLocks noChangeArrowheads="1"/>
          </p:cNvSpPr>
          <p:nvPr/>
        </p:nvSpPr>
        <p:spPr bwMode="auto">
          <a:xfrm>
            <a:off x="101453" y="4353319"/>
            <a:ext cx="3106766"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a:latin typeface="Calibri" panose="020F0502020204030204" pitchFamily="34" charset="0"/>
              </a:rPr>
              <a:t>Numerous application e.g.:</a:t>
            </a:r>
          </a:p>
          <a:p>
            <a:pPr marL="285750" indent="-285750" algn="l">
              <a:spcBef>
                <a:spcPct val="0"/>
              </a:spcBef>
              <a:buFont typeface="Wingdings" panose="05000000000000000000" pitchFamily="2" charset="2"/>
              <a:buChar char="Ø"/>
            </a:pPr>
            <a:r>
              <a:rPr lang="en-US" altLang="de-DE" dirty="0">
                <a:latin typeface="Calibri" panose="020F0502020204030204" pitchFamily="34" charset="0"/>
              </a:rPr>
              <a:t>Transmission optimization</a:t>
            </a:r>
          </a:p>
          <a:p>
            <a:pPr marL="285750" indent="-285750" algn="l">
              <a:spcBef>
                <a:spcPct val="0"/>
              </a:spcBef>
              <a:buFont typeface="Wingdings" panose="05000000000000000000" pitchFamily="2" charset="2"/>
              <a:buChar char="Ø"/>
            </a:pPr>
            <a:r>
              <a:rPr lang="en-US" altLang="de-DE" dirty="0">
                <a:latin typeface="Calibri" panose="020F0502020204030204" pitchFamily="34" charset="0"/>
              </a:rPr>
              <a:t>Bunch shape measurement</a:t>
            </a:r>
          </a:p>
          <a:p>
            <a:pPr marL="285750" indent="-285750" algn="l">
              <a:spcBef>
                <a:spcPct val="0"/>
              </a:spcBef>
              <a:buFont typeface="Wingdings" panose="05000000000000000000" pitchFamily="2" charset="2"/>
              <a:buChar char="Ø"/>
            </a:pPr>
            <a:r>
              <a:rPr lang="en-US" altLang="de-DE" dirty="0">
                <a:latin typeface="Calibri" panose="020F0502020204030204" pitchFamily="34" charset="0"/>
              </a:rPr>
              <a:t>Input for synchronization </a:t>
            </a:r>
          </a:p>
          <a:p>
            <a:pPr algn="l">
              <a:spcBef>
                <a:spcPct val="0"/>
              </a:spcBef>
            </a:pPr>
            <a:r>
              <a:rPr lang="en-US" altLang="de-DE" dirty="0">
                <a:latin typeface="Calibri" panose="020F0502020204030204" pitchFamily="34" charset="0"/>
              </a:rPr>
              <a:t>     of ‘beam phase’</a:t>
            </a:r>
          </a:p>
          <a:p>
            <a:pPr algn="l">
              <a:spcBef>
                <a:spcPct val="0"/>
              </a:spcBef>
            </a:pPr>
            <a:r>
              <a:rPr lang="en-US" altLang="de-DE" dirty="0"/>
              <a:t> </a:t>
            </a:r>
            <a:endParaRPr lang="en-US" altLang="de-DE" sz="1600" dirty="0"/>
          </a:p>
        </p:txBody>
      </p:sp>
      <mc:AlternateContent xmlns:mc="http://schemas.openxmlformats.org/markup-compatibility/2006" xmlns:a14="http://schemas.microsoft.com/office/drawing/2010/main">
        <mc:Choice Requires="a14">
          <p:graphicFrame>
            <p:nvGraphicFramePr>
              <p:cNvPr id="22" name="Tabelle 21"/>
              <p:cNvGraphicFramePr>
                <a:graphicFrameLocks noGrp="1"/>
              </p:cNvGraphicFramePr>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a:t>Inner</a:t>
                          </a:r>
                          <a:r>
                            <a:rPr lang="en-US" sz="1400" baseline="0" dirty="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pPr>
                            <a:lnSpc>
                              <a:spcPct val="100000"/>
                            </a:lnSpc>
                          </a:pPr>
                          <a:r>
                            <a:rPr lang="en-US" sz="1400" dirty="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a:t>µ</a:t>
                          </a:r>
                          <a:r>
                            <a:rPr lang="en-US" sz="1400" i="1" baseline="-25000" dirty="0"/>
                            <a:t>r </a:t>
                          </a:r>
                          <a:r>
                            <a:rPr lang="en-US" sz="1400" baseline="0" dirty="0">
                              <a:sym typeface="Symbol"/>
                            </a:rPr>
                            <a:t> 10</a:t>
                          </a:r>
                          <a:r>
                            <a:rPr lang="en-US" sz="1400" baseline="30000" dirty="0">
                              <a:sym typeface="Symbol"/>
                            </a:rPr>
                            <a:t>5</a:t>
                          </a:r>
                          <a:r>
                            <a:rPr lang="en-US" sz="1400" baseline="0" dirty="0">
                              <a:sym typeface="Symbol"/>
                            </a:rPr>
                            <a:t> for f &lt; 100 kHz</a:t>
                          </a:r>
                        </a:p>
                        <a:p>
                          <a:pPr>
                            <a:lnSpc>
                              <a:spcPct val="100000"/>
                            </a:lnSpc>
                          </a:pPr>
                          <a:r>
                            <a:rPr lang="en-US" sz="1400" i="1" baseline="0" dirty="0">
                              <a:sym typeface="Symbol"/>
                            </a:rPr>
                            <a:t>µ</a:t>
                          </a:r>
                          <a:r>
                            <a:rPr lang="en-US" sz="1400" i="1" baseline="-25000" dirty="0">
                              <a:sym typeface="Symbol"/>
                            </a:rPr>
                            <a:t>r </a:t>
                          </a:r>
                          <a:r>
                            <a:rPr lang="en-US" sz="1400" baseline="0" dirty="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4 V/A for </a:t>
                          </a:r>
                          <a:r>
                            <a:rPr lang="en-US" sz="1400" u="none" dirty="0"/>
                            <a:t>R </a:t>
                          </a:r>
                          <a:r>
                            <a:rPr lang="en-US" sz="1400" dirty="0"/>
                            <a:t>= 50 </a:t>
                          </a:r>
                          <a:r>
                            <a:rPr lang="en-US" sz="1400" dirty="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a:t>Droop time </a:t>
                          </a:r>
                          <a:r>
                            <a:rPr lang="en-US" sz="1400" b="1" i="1" dirty="0">
                              <a:latin typeface="Calibri" panose="020F0502020204030204" pitchFamily="34" charset="0"/>
                              <a:sym typeface="Symbol"/>
                            </a:rPr>
                            <a:t></a:t>
                          </a:r>
                          <a:r>
                            <a:rPr lang="en-US" sz="1400" b="1" i="1" baseline="-25000" dirty="0">
                              <a:latin typeface="Calibri" panose="020F0502020204030204" pitchFamily="34" charset="0"/>
                              <a:sym typeface="Symbol"/>
                            </a:rPr>
                            <a:t>droop</a:t>
                          </a:r>
                          <a:r>
                            <a:rPr lang="en-US" sz="1400" b="1" i="1" baseline="0" dirty="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0.2</a:t>
                          </a:r>
                          <a:r>
                            <a:rPr lang="en-US" sz="1400" baseline="0" dirty="0"/>
                            <a:t> </a:t>
                          </a:r>
                          <a:r>
                            <a:rPr lang="en-US" sz="1400" baseline="0" dirty="0" err="1"/>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pPr>
                            <a:lnSpc>
                              <a:spcPct val="100000"/>
                            </a:lnSpc>
                          </a:pPr>
                          <a:r>
                            <a:rPr lang="en-US" sz="1400" dirty="0"/>
                            <a:t>Rise time </a:t>
                          </a:r>
                          <a:r>
                            <a:rPr lang="en-US" sz="1400" b="1" i="1" dirty="0">
                              <a:latin typeface="Calibri" panose="020F0502020204030204" pitchFamily="34" charset="0"/>
                              <a:sym typeface="Symbol"/>
                            </a:rPr>
                            <a:t></a:t>
                          </a:r>
                          <a:r>
                            <a:rPr lang="en-US" sz="1400" b="1" i="1" baseline="-25000" dirty="0">
                              <a:latin typeface="Calibri" panose="020F0502020204030204" pitchFamily="34" charset="0"/>
                              <a:sym typeface="Symbol"/>
                            </a:rPr>
                            <a:t>rise</a:t>
                          </a:r>
                          <a:r>
                            <a:rPr lang="en-US" sz="1400" b="1" i="1" baseline="0" dirty="0">
                              <a:latin typeface="Calibri" panose="020F0502020204030204" pitchFamily="34" charset="0"/>
                              <a:sym typeface="Symbol"/>
                            </a:rPr>
                            <a:t>=</a:t>
                          </a:r>
                          <a14:m>
                            <m:oMath xmlns:m="http://schemas.openxmlformats.org/officeDocument/2006/math">
                              <m:rad>
                                <m:radPr>
                                  <m:degHide m:val="on"/>
                                  <m:ctrlPr>
                                    <a:rPr lang="en-US" sz="1400" b="1" i="1" baseline="0" smtClean="0">
                                      <a:latin typeface="Cambria Math" panose="02040503050406030204" pitchFamily="18" charset="0"/>
                                      <a:sym typeface="Symbol"/>
                                    </a:rPr>
                                  </m:ctrlPr>
                                </m:radPr>
                                <m:deg/>
                                <m:e>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𝑳</m:t>
                                      </m:r>
                                    </m:e>
                                    <m:sub>
                                      <m:r>
                                        <a:rPr lang="de-DE" sz="1400" b="1" i="1" baseline="0" smtClean="0">
                                          <a:latin typeface="Cambria Math"/>
                                          <a:sym typeface="Symbol"/>
                                        </a:rPr>
                                        <m:t>𝑺</m:t>
                                      </m:r>
                                    </m:sub>
                                  </m:sSub>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𝑪</m:t>
                                      </m:r>
                                    </m:e>
                                    <m:sub>
                                      <m:r>
                                        <a:rPr lang="de-DE" sz="1400" b="1" i="1" baseline="0" smtClean="0">
                                          <a:latin typeface="Cambria Math"/>
                                          <a:sym typeface="Symbol"/>
                                        </a:rPr>
                                        <m:t>𝑺</m:t>
                                      </m:r>
                                    </m:sub>
                                  </m:sSub>
                                </m:e>
                              </m:rad>
                            </m:oMath>
                          </a14:m>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22" name="Tabelle 21"/>
              <p:cNvGraphicFramePr>
                <a:graphicFrameLocks noGrp="1"/>
              </p:cNvGraphicFramePr>
              <p:nvPr>
                <p:extLst>
                  <p:ext uri="{D42A27DB-BD31-4B8C-83A1-F6EECF244321}">
                    <p14:modId xmlns:p14="http://schemas.microsoft.com/office/powerpoint/2010/main" val="2850589746"/>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42672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100 kHz</a:t>
                          </a:r>
                        </a:p>
                        <a:p>
                          <a:pPr>
                            <a:lnSpc>
                              <a:spcPct val="100000"/>
                            </a:lnSpc>
                          </a:pPr>
                          <a:r>
                            <a:rPr lang="en-US" sz="1400" i="1" baseline="0" dirty="0" smtClean="0">
                              <a:sym typeface="Symbol"/>
                            </a:rPr>
                            <a:t>µ</a:t>
                          </a:r>
                          <a:r>
                            <a:rPr lang="en-US" sz="1400" i="1" baseline="-25000" dirty="0" smtClean="0">
                              <a:sym typeface="Symbol"/>
                            </a:rPr>
                            <a:t>r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endParaRPr lang="en-US"/>
                        </a:p>
                      </a:txBody>
                      <a:tcPr marT="0" marB="0">
                        <a:lnL w="12700" cap="flat" cmpd="sng" algn="ctr">
                          <a:solidFill>
                            <a:schemeClr val="tx1"/>
                          </a:solidFill>
                          <a:prstDash val="solid"/>
                          <a:round/>
                          <a:headEnd type="none" w="med" len="med"/>
                          <a:tailEnd type="none" w="med" len="med"/>
                        </a:lnL>
                        <a:blipFill>
                          <a:blip r:embed="rId5"/>
                          <a:stretch>
                            <a:fillRect l="-304" t="-535417" r="-99392" b="-108333"/>
                          </a:stretch>
                        </a:blipFill>
                      </a:tcPr>
                    </a:tc>
                    <a:tc>
                      <a:txBody>
                        <a:bodyPr/>
                        <a:lstStyle/>
                        <a:p>
                          <a:pPr>
                            <a:lnSpc>
                              <a:spcPct val="100000"/>
                            </a:lnSpc>
                          </a:pPr>
                          <a:r>
                            <a:rPr lang="en-US" sz="1400" dirty="0" smtClean="0"/>
                            <a:t>1 </a:t>
                          </a:r>
                          <a:r>
                            <a:rPr lang="en-US" sz="1400" dirty="0" smtClean="0"/>
                            <a:t>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Tree>
    <p:extLst>
      <p:ext uri="{BB962C8B-B14F-4D97-AF65-F5344CB8AC3E}">
        <p14:creationId xmlns:p14="http://schemas.microsoft.com/office/powerpoint/2010/main" val="2041164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2388" y="5214420"/>
            <a:ext cx="9196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i="1" dirty="0">
                <a:latin typeface="Calibri" panose="020F0502020204030204" pitchFamily="34" charset="0"/>
              </a:rPr>
              <a:t>  </a:t>
            </a:r>
            <a:r>
              <a:rPr lang="en-US" altLang="de-DE" b="1" i="1" dirty="0">
                <a:solidFill>
                  <a:srgbClr val="FF0000"/>
                </a:solidFill>
                <a:latin typeface="Calibri" panose="020F0502020204030204" pitchFamily="34" charset="0"/>
              </a:rPr>
              <a:t>However:</a:t>
            </a:r>
            <a:r>
              <a:rPr lang="en-US" altLang="de-DE" dirty="0">
                <a:latin typeface="Calibri" panose="020F0502020204030204" pitchFamily="34" charset="0"/>
              </a:rPr>
              <a:t> Not only noise contributes but additionally </a:t>
            </a:r>
            <a:r>
              <a:rPr lang="en-US" altLang="de-DE" b="1" dirty="0">
                <a:latin typeface="Calibri" panose="020F0502020204030204" pitchFamily="34" charset="0"/>
              </a:rPr>
              <a:t>beam movement</a:t>
            </a:r>
            <a:r>
              <a:rPr lang="en-US" altLang="de-DE" dirty="0">
                <a:latin typeface="Calibri" panose="020F0502020204030204" pitchFamily="34" charset="0"/>
              </a:rPr>
              <a:t> by </a:t>
            </a:r>
            <a:r>
              <a:rPr lang="en-US" altLang="de-DE" dirty="0" err="1">
                <a:latin typeface="Calibri" panose="020F0502020204030204" pitchFamily="34" charset="0"/>
              </a:rPr>
              <a:t>betatron</a:t>
            </a:r>
            <a:r>
              <a:rPr lang="en-US" altLang="de-DE" dirty="0">
                <a:latin typeface="Calibri" panose="020F0502020204030204" pitchFamily="34" charset="0"/>
              </a:rPr>
              <a:t> oscillation</a:t>
            </a:r>
          </a:p>
          <a:p>
            <a:pPr algn="l" eaLnBrk="1" hangingPunct="1">
              <a:spcBef>
                <a:spcPct val="0"/>
              </a:spcBef>
              <a:buFont typeface="Wingdings" pitchFamily="2" charset="2"/>
              <a:buNone/>
            </a:pPr>
            <a:r>
              <a:rPr lang="en-US" altLang="de-DE" dirty="0">
                <a:latin typeface="Calibri" panose="020F0502020204030204" pitchFamily="34" charset="0"/>
                <a:sym typeface="Symbol" pitchFamily="18" charset="2"/>
              </a:rPr>
              <a:t>                      broadband processing i.e. turn-by-turn readout for tune determination.  </a:t>
            </a:r>
          </a:p>
        </p:txBody>
      </p:sp>
      <p:sp>
        <p:nvSpPr>
          <p:cNvPr id="28676" name="Text Box 3"/>
          <p:cNvSpPr txBox="1">
            <a:spLocks noChangeArrowheads="1"/>
          </p:cNvSpPr>
          <p:nvPr/>
        </p:nvSpPr>
        <p:spPr bwMode="auto">
          <a:xfrm>
            <a:off x="252000" y="180000"/>
            <a:ext cx="812165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Filtered Signal ↔ single Turn</a:t>
            </a:r>
          </a:p>
        </p:txBody>
      </p:sp>
      <p:sp>
        <p:nvSpPr>
          <p:cNvPr id="28677" name="Text Box 4"/>
          <p:cNvSpPr txBox="1">
            <a:spLocks noChangeArrowheads="1"/>
          </p:cNvSpPr>
          <p:nvPr/>
        </p:nvSpPr>
        <p:spPr bwMode="auto">
          <a:xfrm>
            <a:off x="1858963" y="3274733"/>
            <a:ext cx="23272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endParaRPr lang="de-DE" altLang="de-DE" sz="2000">
              <a:solidFill>
                <a:schemeClr val="tx2"/>
              </a:solidFill>
              <a:latin typeface="Calibri" panose="020F0502020204030204" pitchFamily="34" charset="0"/>
            </a:endParaRPr>
          </a:p>
        </p:txBody>
      </p:sp>
      <p:sp>
        <p:nvSpPr>
          <p:cNvPr id="28678" name="Text Box 5"/>
          <p:cNvSpPr txBox="1">
            <a:spLocks noChangeArrowheads="1"/>
          </p:cNvSpPr>
          <p:nvPr/>
        </p:nvSpPr>
        <p:spPr bwMode="auto">
          <a:xfrm>
            <a:off x="215900" y="776008"/>
            <a:ext cx="8972550" cy="36671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i="1" dirty="0">
                <a:solidFill>
                  <a:srgbClr val="0000FF"/>
                </a:solidFill>
                <a:latin typeface="Calibri" panose="020F0502020204030204" pitchFamily="34" charset="0"/>
              </a:rPr>
              <a:t>Example:</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GSI </a:t>
            </a:r>
            <a:r>
              <a:rPr lang="en-US" altLang="de-DE" dirty="0" err="1">
                <a:latin typeface="Calibri" panose="020F0502020204030204" pitchFamily="34" charset="0"/>
              </a:rPr>
              <a:t>Synchr</a:t>
            </a:r>
            <a:r>
              <a:rPr lang="en-US" altLang="de-DE" dirty="0">
                <a:latin typeface="Calibri" panose="020F0502020204030204" pitchFamily="34" charset="0"/>
              </a:rPr>
              <a:t>.: U</a:t>
            </a:r>
            <a:r>
              <a:rPr lang="en-US" altLang="de-DE" sz="2400" baseline="30000" dirty="0">
                <a:latin typeface="Calibri" panose="020F0502020204030204" pitchFamily="34" charset="0"/>
              </a:rPr>
              <a:t>73+</a:t>
            </a:r>
            <a:r>
              <a:rPr lang="en-US" altLang="de-DE" dirty="0">
                <a:latin typeface="Calibri" panose="020F0502020204030204" pitchFamily="34" charset="0"/>
              </a:rPr>
              <a:t>, </a:t>
            </a:r>
            <a:r>
              <a:rPr lang="en-US" altLang="de-DE" i="1" dirty="0" err="1">
                <a:latin typeface="Calibri" panose="020F0502020204030204" pitchFamily="34" charset="0"/>
              </a:rPr>
              <a:t>E</a:t>
            </a:r>
            <a:r>
              <a:rPr lang="en-US" altLang="de-DE" sz="2400" i="1" baseline="-25000" dirty="0" err="1">
                <a:latin typeface="Calibri" panose="020F0502020204030204" pitchFamily="34" charset="0"/>
              </a:rPr>
              <a:t>inj</a:t>
            </a:r>
            <a:r>
              <a:rPr lang="en-US" altLang="de-DE" sz="2400" i="1" baseline="-25000" dirty="0">
                <a:latin typeface="Calibri" panose="020F0502020204030204" pitchFamily="34" charset="0"/>
              </a:rPr>
              <a:t> </a:t>
            </a:r>
            <a:r>
              <a:rPr lang="en-US" altLang="de-DE" i="1" dirty="0">
                <a:latin typeface="Calibri" panose="020F0502020204030204" pitchFamily="34" charset="0"/>
              </a:rPr>
              <a:t>= </a:t>
            </a:r>
            <a:r>
              <a:rPr lang="en-US" altLang="de-DE" dirty="0">
                <a:latin typeface="Calibri" panose="020F0502020204030204" pitchFamily="34" charset="0"/>
              </a:rPr>
              <a:t>11.5 MeV/u</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a:t>
            </a:r>
            <a:r>
              <a:rPr lang="en-US" altLang="de-DE" i="1" dirty="0" err="1">
                <a:latin typeface="Calibri" panose="020F0502020204030204" pitchFamily="34" charset="0"/>
              </a:rPr>
              <a:t>E</a:t>
            </a:r>
            <a:r>
              <a:rPr lang="en-US" altLang="de-DE" i="1" baseline="-25000" dirty="0" err="1">
                <a:latin typeface="Calibri" panose="020F0502020204030204" pitchFamily="34" charset="0"/>
              </a:rPr>
              <a:t>out</a:t>
            </a:r>
            <a:r>
              <a:rPr lang="en-US" altLang="de-DE" i="1" baseline="-25000" dirty="0">
                <a:latin typeface="Calibri" panose="020F0502020204030204" pitchFamily="34" charset="0"/>
              </a:rPr>
              <a:t> </a:t>
            </a:r>
            <a:r>
              <a:rPr lang="en-US" altLang="de-DE" i="1" dirty="0">
                <a:latin typeface="Calibri" panose="020F0502020204030204" pitchFamily="34" charset="0"/>
              </a:rPr>
              <a:t> </a:t>
            </a:r>
            <a:r>
              <a:rPr lang="en-US" altLang="de-DE" dirty="0">
                <a:latin typeface="Calibri" panose="020F0502020204030204" pitchFamily="34" charset="0"/>
              </a:rPr>
              <a:t>= 250 MeV/u within 0.5 s,  10</a:t>
            </a:r>
            <a:r>
              <a:rPr lang="en-US" altLang="de-DE" sz="2400" baseline="30000" dirty="0">
                <a:latin typeface="Calibri" panose="020F0502020204030204" pitchFamily="34" charset="0"/>
              </a:rPr>
              <a:t>9</a:t>
            </a:r>
            <a:r>
              <a:rPr lang="en-US" altLang="de-DE" dirty="0">
                <a:latin typeface="Calibri" panose="020F0502020204030204" pitchFamily="34" charset="0"/>
              </a:rPr>
              <a:t> ions</a:t>
            </a:r>
          </a:p>
        </p:txBody>
      </p:sp>
      <p:sp>
        <p:nvSpPr>
          <p:cNvPr id="28679" name="Text Box 6"/>
          <p:cNvSpPr txBox="1">
            <a:spLocks noChangeArrowheads="1"/>
          </p:cNvSpPr>
          <p:nvPr/>
        </p:nvSpPr>
        <p:spPr bwMode="auto">
          <a:xfrm>
            <a:off x="6053138" y="1345921"/>
            <a:ext cx="3132137" cy="1412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sz="1600" dirty="0">
                <a:latin typeface="Calibri" panose="020F0502020204030204" pitchFamily="34" charset="0"/>
              </a:rPr>
              <a:t>Position resolution &lt; 30 </a:t>
            </a:r>
            <a:r>
              <a:rPr lang="el-GR" altLang="de-DE" sz="1600" dirty="0">
                <a:latin typeface="Calibri" panose="020F0502020204030204" pitchFamily="34" charset="0"/>
              </a:rPr>
              <a:t>μ</a:t>
            </a:r>
            <a:r>
              <a:rPr lang="en-US" altLang="de-DE" sz="1600" dirty="0">
                <a:latin typeface="Calibri" panose="020F0502020204030204" pitchFamily="34" charset="0"/>
              </a:rPr>
              <a:t>m   (BPM diameter d</a:t>
            </a:r>
            <a:r>
              <a:rPr lang="en-US" altLang="de-DE" sz="1600" i="1" dirty="0">
                <a:latin typeface="Calibri" panose="020F0502020204030204" pitchFamily="34" charset="0"/>
              </a:rPr>
              <a:t>=</a:t>
            </a:r>
            <a:r>
              <a:rPr lang="en-US" altLang="de-DE" sz="1600" dirty="0">
                <a:latin typeface="Calibri" panose="020F0502020204030204" pitchFamily="34" charset="0"/>
              </a:rPr>
              <a:t>180 mm)</a:t>
            </a:r>
          </a:p>
          <a:p>
            <a:pPr algn="l" eaLnBrk="1" hangingPunct="1">
              <a:spcBef>
                <a:spcPct val="20000"/>
              </a:spcBef>
              <a:buFont typeface="Wingdings" pitchFamily="2" charset="2"/>
              <a:buChar char="Ø"/>
            </a:pPr>
            <a:r>
              <a:rPr lang="en-US" altLang="de-DE" sz="1600" dirty="0">
                <a:latin typeface="Calibri" panose="020F0502020204030204" pitchFamily="34" charset="0"/>
              </a:rPr>
              <a:t>average over 1000 turns corresponding to </a:t>
            </a:r>
            <a:r>
              <a:rPr lang="en-US" altLang="de-DE" sz="1600" dirty="0">
                <a:latin typeface="Calibri" panose="020F0502020204030204" pitchFamily="34" charset="0"/>
                <a:sym typeface="Symbol" pitchFamily="18" charset="2"/>
              </a:rPr>
              <a:t>1 </a:t>
            </a:r>
            <a:r>
              <a:rPr lang="en-US" altLang="de-DE" sz="1600" dirty="0" err="1">
                <a:latin typeface="Calibri" panose="020F0502020204030204" pitchFamily="34" charset="0"/>
                <a:sym typeface="Symbol" pitchFamily="18" charset="2"/>
              </a:rPr>
              <a:t>ms</a:t>
            </a:r>
            <a:endParaRPr lang="en-US" altLang="de-DE" sz="1600" dirty="0">
              <a:latin typeface="Calibri" panose="020F0502020204030204" pitchFamily="34" charset="0"/>
              <a:sym typeface="Symbol" pitchFamily="18" charset="2"/>
            </a:endParaRPr>
          </a:p>
          <a:p>
            <a:pPr algn="l" eaLnBrk="1" hangingPunct="1">
              <a:spcBef>
                <a:spcPct val="20000"/>
              </a:spcBef>
              <a:buFont typeface="Wingdings" pitchFamily="2" charset="2"/>
              <a:buNone/>
            </a:pPr>
            <a:r>
              <a:rPr lang="en-US" altLang="de-DE" sz="1600" dirty="0">
                <a:latin typeface="Calibri" panose="020F0502020204030204" pitchFamily="34" charset="0"/>
                <a:sym typeface="Symbol" pitchFamily="18" charset="2"/>
              </a:rPr>
              <a:t> </a:t>
            </a:r>
            <a:r>
              <a:rPr lang="en-US" altLang="de-DE" sz="1600" dirty="0">
                <a:latin typeface="Calibri" panose="020F0502020204030204" pitchFamily="34" charset="0"/>
              </a:rPr>
              <a:t>    or </a:t>
            </a:r>
            <a:r>
              <a:rPr lang="en-US" altLang="de-DE" sz="1600" dirty="0">
                <a:latin typeface="Calibri" panose="020F0502020204030204" pitchFamily="34" charset="0"/>
                <a:sym typeface="Symbol" pitchFamily="18" charset="2"/>
              </a:rPr>
              <a:t></a:t>
            </a:r>
            <a:r>
              <a:rPr lang="en-US" altLang="de-DE" sz="1600" dirty="0">
                <a:latin typeface="Calibri" panose="020F0502020204030204" pitchFamily="34" charset="0"/>
              </a:rPr>
              <a:t>1 kHz bandwidth</a:t>
            </a:r>
          </a:p>
        </p:txBody>
      </p:sp>
      <p:sp>
        <p:nvSpPr>
          <p:cNvPr id="335879" name="Text Box 7"/>
          <p:cNvSpPr txBox="1">
            <a:spLocks noChangeArrowheads="1"/>
          </p:cNvSpPr>
          <p:nvPr/>
        </p:nvSpPr>
        <p:spPr bwMode="auto">
          <a:xfrm>
            <a:off x="6049963" y="3350933"/>
            <a:ext cx="259238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sz="1600">
                <a:latin typeface="Calibri" panose="020F0502020204030204" pitchFamily="34" charset="0"/>
              </a:rPr>
              <a:t>Turn-by-turn data have much larger variation </a:t>
            </a:r>
          </a:p>
        </p:txBody>
      </p:sp>
      <p:pic>
        <p:nvPicPr>
          <p:cNvPr id="28681" name="Picture 8" descr="sis_single_bunch_pos_a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064" y="1142721"/>
            <a:ext cx="5303072" cy="19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81" name="Picture 9" descr="sis_single_bunch_pos_sin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064" y="3125097"/>
            <a:ext cx="5303072" cy="190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Text Box 10"/>
          <p:cNvSpPr txBox="1">
            <a:spLocks noChangeArrowheads="1"/>
          </p:cNvSpPr>
          <p:nvPr/>
        </p:nvSpPr>
        <p:spPr bwMode="auto">
          <a:xfrm>
            <a:off x="1540688" y="1893608"/>
            <a:ext cx="4229100" cy="671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rPr>
              <a:t>1000 turn average for closed orbit </a:t>
            </a:r>
          </a:p>
          <a:p>
            <a:pPr algn="l" eaLnBrk="1" hangingPunct="1">
              <a:spcBef>
                <a:spcPts val="200"/>
              </a:spcBef>
            </a:pPr>
            <a:r>
              <a:rPr lang="en-US" altLang="de-DE" b="1" dirty="0">
                <a:solidFill>
                  <a:srgbClr val="0000FF"/>
                </a:solidFill>
                <a:latin typeface="Calibri" panose="020F0502020204030204" pitchFamily="34" charset="0"/>
              </a:rPr>
              <a:t>Variation &lt; 10 </a:t>
            </a:r>
            <a:r>
              <a:rPr lang="el-GR" altLang="de-DE" b="1" dirty="0">
                <a:solidFill>
                  <a:srgbClr val="0000FF"/>
                </a:solidFill>
                <a:latin typeface="Calibri" panose="020F0502020204030204" pitchFamily="34" charset="0"/>
              </a:rPr>
              <a:t>μ</a:t>
            </a:r>
            <a:r>
              <a:rPr lang="en-US" altLang="de-DE" b="1" dirty="0">
                <a:solidFill>
                  <a:srgbClr val="0000FF"/>
                </a:solidFill>
                <a:latin typeface="Calibri" panose="020F0502020204030204" pitchFamily="34" charset="0"/>
              </a:rPr>
              <a:t>m </a:t>
            </a:r>
            <a:r>
              <a:rPr lang="en-US" altLang="de-DE" sz="1600" dirty="0">
                <a:solidFill>
                  <a:srgbClr val="0000FF"/>
                </a:solidFill>
                <a:latin typeface="Calibri" panose="020F0502020204030204" pitchFamily="34" charset="0"/>
              </a:rPr>
              <a:t>(sufficient for application)</a:t>
            </a:r>
            <a:endParaRPr lang="el-GR" altLang="de-DE" sz="1600" dirty="0">
              <a:solidFill>
                <a:srgbClr val="0000FF"/>
              </a:solidFill>
              <a:latin typeface="Calibri" panose="020F0502020204030204" pitchFamily="34" charset="0"/>
            </a:endParaRPr>
          </a:p>
        </p:txBody>
      </p:sp>
      <p:sp>
        <p:nvSpPr>
          <p:cNvPr id="335883" name="Text Box 11"/>
          <p:cNvSpPr txBox="1">
            <a:spLocks noChangeArrowheads="1"/>
          </p:cNvSpPr>
          <p:nvPr/>
        </p:nvSpPr>
        <p:spPr bwMode="auto">
          <a:xfrm>
            <a:off x="2147888" y="3904732"/>
            <a:ext cx="2611437" cy="670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FF0000"/>
                </a:solidFill>
                <a:latin typeface="Calibri" panose="020F0502020204030204" pitchFamily="34" charset="0"/>
              </a:rPr>
              <a:t>Single turn e.g. for tune</a:t>
            </a:r>
          </a:p>
          <a:p>
            <a:pPr algn="l" eaLnBrk="1" hangingPunct="1">
              <a:lnSpc>
                <a:spcPct val="50000"/>
              </a:lnSpc>
            </a:pPr>
            <a:r>
              <a:rPr lang="en-US" altLang="de-DE" b="1" dirty="0">
                <a:solidFill>
                  <a:srgbClr val="FF0000"/>
                </a:solidFill>
                <a:latin typeface="Calibri" panose="020F0502020204030204" pitchFamily="34" charset="0"/>
              </a:rPr>
              <a:t>Variation </a:t>
            </a:r>
            <a:r>
              <a:rPr lang="en-US" altLang="de-DE" b="1" dirty="0">
                <a:solidFill>
                  <a:srgbClr val="FF0000"/>
                </a:solidFill>
                <a:latin typeface="Calibri" panose="020F0502020204030204" pitchFamily="34" charset="0"/>
                <a:sym typeface="Symbol" pitchFamily="18" charset="2"/>
              </a:rPr>
              <a:t> 150 </a:t>
            </a:r>
            <a:r>
              <a:rPr lang="el-GR" altLang="de-DE" b="1" dirty="0">
                <a:solidFill>
                  <a:srgbClr val="FF0000"/>
                </a:solidFill>
                <a:latin typeface="Calibri" panose="020F0502020204030204" pitchFamily="34" charset="0"/>
                <a:sym typeface="Symbol" pitchFamily="18" charset="2"/>
              </a:rPr>
              <a:t>μ</a:t>
            </a:r>
            <a:r>
              <a:rPr lang="en-US" altLang="de-DE" b="1" dirty="0">
                <a:solidFill>
                  <a:srgbClr val="FF0000"/>
                </a:solidFill>
                <a:latin typeface="Calibri" panose="020F0502020204030204" pitchFamily="34" charset="0"/>
                <a:sym typeface="Symbol" pitchFamily="18" charset="2"/>
              </a:rPr>
              <a:t>m</a:t>
            </a:r>
            <a:endParaRPr lang="el-GR" altLang="de-DE" b="1" dirty="0">
              <a:solidFill>
                <a:srgbClr val="FF0000"/>
              </a:solidFill>
              <a:latin typeface="Calibri" panose="020F0502020204030204" pitchFamily="34" charset="0"/>
              <a:sym typeface="Symbol" pitchFamily="18" charset="2"/>
            </a:endParaRPr>
          </a:p>
        </p:txBody>
      </p:sp>
    </p:spTree>
    <p:extLst>
      <p:ext uri="{BB962C8B-B14F-4D97-AF65-F5344CB8AC3E}">
        <p14:creationId xmlns:p14="http://schemas.microsoft.com/office/powerpoint/2010/main" val="13855570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58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9" grpId="0"/>
      <p:bldP spid="335883"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51999" y="180000"/>
            <a:ext cx="8783143" cy="407804"/>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Fast Current Transformer FCT (also called</a:t>
            </a:r>
            <a:r>
              <a:rPr lang="en-US" altLang="de-DE" sz="2050" b="1" dirty="0">
                <a:solidFill>
                  <a:srgbClr val="000000"/>
                </a:solidFill>
                <a:latin typeface="+mj-lt"/>
                <a:cs typeface="Times New Roman" panose="02020603050405020304" pitchFamily="18" charset="0"/>
                <a:sym typeface="Symbol" panose="05050102010706020507" pitchFamily="18" charset="2"/>
              </a:rPr>
              <a:t> </a:t>
            </a:r>
            <a:r>
              <a:rPr lang="en-US" altLang="de-DE" sz="2050" b="1" dirty="0">
                <a:solidFill>
                  <a:srgbClr val="000000"/>
                </a:solidFill>
                <a:latin typeface="+mj-lt"/>
                <a:cs typeface="Times New Roman" panose="02020603050405020304" pitchFamily="18" charset="0"/>
              </a:rPr>
              <a:t>Passive Transformer) </a:t>
            </a:r>
          </a:p>
        </p:txBody>
      </p:sp>
      <p:sp>
        <p:nvSpPr>
          <p:cNvPr id="51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5125" name="Text Box 4"/>
          <p:cNvSpPr txBox="1">
            <a:spLocks noChangeArrowheads="1"/>
          </p:cNvSpPr>
          <p:nvPr/>
        </p:nvSpPr>
        <p:spPr bwMode="auto">
          <a:xfrm>
            <a:off x="238125" y="871885"/>
            <a:ext cx="838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00"/>
                </a:solidFill>
              </a:rPr>
              <a:t> </a:t>
            </a:r>
            <a:r>
              <a:rPr lang="en-US" altLang="de-DE" sz="2000" b="1" dirty="0">
                <a:solidFill>
                  <a:srgbClr val="0000FF"/>
                </a:solidFill>
                <a:latin typeface="Calibri" panose="020F0502020204030204" pitchFamily="34" charset="0"/>
              </a:rPr>
              <a:t>Simplified electrical circuit of a passively loaded transformer:</a:t>
            </a:r>
          </a:p>
        </p:txBody>
      </p:sp>
      <p:pic>
        <p:nvPicPr>
          <p:cNvPr id="248837" name="Picture 8" descr="LCR.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91063" y="1428427"/>
            <a:ext cx="4475162" cy="236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9" descr="Active.png"/>
          <p:cNvPicPr>
            <a:picLocks noChangeAspect="1"/>
          </p:cNvPicPr>
          <p:nvPr/>
        </p:nvPicPr>
        <p:blipFill>
          <a:blip r:embed="rId4">
            <a:extLst>
              <a:ext uri="{28A0092B-C50C-407E-A947-70E740481C1C}">
                <a14:useLocalDpi xmlns:a14="http://schemas.microsoft.com/office/drawing/2010/main" val="0"/>
              </a:ext>
            </a:extLst>
          </a:blip>
          <a:srcRect r="49319"/>
          <a:stretch>
            <a:fillRect/>
          </a:stretch>
        </p:blipFill>
        <p:spPr bwMode="auto">
          <a:xfrm>
            <a:off x="373063" y="1412776"/>
            <a:ext cx="4327525" cy="23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ieren 8"/>
          <p:cNvGrpSpPr/>
          <p:nvPr/>
        </p:nvGrpSpPr>
        <p:grpSpPr>
          <a:xfrm>
            <a:off x="238125" y="3713853"/>
            <a:ext cx="2733853" cy="2423191"/>
            <a:chOff x="1570222" y="3902431"/>
            <a:chExt cx="2473374" cy="2192312"/>
          </a:xfrm>
        </p:grpSpPr>
        <p:pic>
          <p:nvPicPr>
            <p:cNvPr id="10" name="Picture 2" descr="https://www.bergoz.com/sites/www.bergoz.com/files/image1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017237" y="3902431"/>
              <a:ext cx="1670525" cy="219231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Gerade Verbindung mit Pfeil 10"/>
            <p:cNvCxnSpPr/>
            <p:nvPr/>
          </p:nvCxnSpPr>
          <p:spPr>
            <a:xfrm>
              <a:off x="3492707" y="4989902"/>
              <a:ext cx="550889" cy="8685"/>
            </a:xfrm>
            <a:prstGeom prst="straightConnector1">
              <a:avLst/>
            </a:prstGeom>
            <a:ln w="381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2" name="Gerade Verbindung mit Pfeil 11"/>
            <p:cNvCxnSpPr/>
            <p:nvPr/>
          </p:nvCxnSpPr>
          <p:spPr>
            <a:xfrm>
              <a:off x="1813992" y="5017942"/>
              <a:ext cx="1139878" cy="0"/>
            </a:xfrm>
            <a:prstGeom prst="straightConnector1">
              <a:avLst/>
            </a:prstGeom>
            <a:ln w="38100">
              <a:solidFill>
                <a:srgbClr val="FF0000"/>
              </a:solidFill>
              <a:tailEnd type="none" w="lg" len="lg"/>
            </a:ln>
            <a:effectLst/>
          </p:spPr>
          <p:style>
            <a:lnRef idx="2">
              <a:schemeClr val="accent1"/>
            </a:lnRef>
            <a:fillRef idx="0">
              <a:schemeClr val="accent1"/>
            </a:fillRef>
            <a:effectRef idx="1">
              <a:schemeClr val="accent1"/>
            </a:effectRef>
            <a:fontRef idx="minor">
              <a:schemeClr val="tx1"/>
            </a:fontRef>
          </p:style>
        </p:cxnSp>
        <p:sp>
          <p:nvSpPr>
            <p:cNvPr id="13" name="Text Box 16"/>
            <p:cNvSpPr txBox="1">
              <a:spLocks noChangeArrowheads="1"/>
            </p:cNvSpPr>
            <p:nvPr/>
          </p:nvSpPr>
          <p:spPr bwMode="auto">
            <a:xfrm>
              <a:off x="1570222" y="4620570"/>
              <a:ext cx="831954"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0000"/>
                  </a:solidFill>
                  <a:latin typeface="Calibri" panose="020F0502020204030204" pitchFamily="34" charset="0"/>
                </a:rPr>
                <a:t>beam</a:t>
              </a:r>
              <a:endParaRPr lang="en-US" altLang="de-DE" dirty="0">
                <a:solidFill>
                  <a:srgbClr val="FF0000"/>
                </a:solidFill>
                <a:latin typeface="Calibri" panose="020F0502020204030204" pitchFamily="34" charset="0"/>
              </a:endParaRPr>
            </a:p>
          </p:txBody>
        </p:sp>
      </p:grpSp>
      <p:sp>
        <p:nvSpPr>
          <p:cNvPr id="19" name="Text Box 16"/>
          <p:cNvSpPr txBox="1">
            <a:spLocks noChangeArrowheads="1"/>
          </p:cNvSpPr>
          <p:nvPr/>
        </p:nvSpPr>
        <p:spPr bwMode="auto">
          <a:xfrm>
            <a:off x="3303816" y="5019151"/>
            <a:ext cx="5995809" cy="1089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A voltages is  measured: </a:t>
            </a:r>
            <a:r>
              <a:rPr lang="en-US" altLang="de-DE" b="1" i="1" dirty="0">
                <a:latin typeface="Calibri" panose="020F0502020204030204" pitchFamily="34" charset="0"/>
                <a:cs typeface="Calibri" panose="020F0502020204030204" pitchFamily="34" charset="0"/>
              </a:rPr>
              <a:t>U = R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sec</a:t>
            </a:r>
            <a:r>
              <a:rPr lang="en-US" altLang="de-DE" b="1" i="1" dirty="0">
                <a:latin typeface="Calibri" panose="020F0502020204030204" pitchFamily="34" charset="0"/>
                <a:cs typeface="Calibri" panose="020F0502020204030204" pitchFamily="34" charset="0"/>
              </a:rPr>
              <a:t> = R /N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r>
              <a:rPr lang="en-US" altLang="de-DE" b="1" i="1" dirty="0">
                <a:latin typeface="Calibri" panose="020F0502020204030204" pitchFamily="34" charset="0"/>
                <a:cs typeface="Calibri" panose="020F0502020204030204" pitchFamily="34" charset="0"/>
              </a:rPr>
              <a:t> ≡ S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endParaRPr lang="en-US" altLang="de-DE" b="1" i="1" baseline="-25000" dirty="0">
              <a:latin typeface="Calibri" panose="020F0502020204030204" pitchFamily="34" charset="0"/>
              <a:cs typeface="Calibri" panose="020F0502020204030204" pitchFamily="34" charset="0"/>
            </a:endParaRPr>
          </a:p>
          <a:p>
            <a:pPr algn="l">
              <a:lnSpc>
                <a:spcPct val="80000"/>
              </a:lnSpc>
            </a:pPr>
            <a:r>
              <a:rPr lang="en-US" altLang="de-DE" dirty="0">
                <a:latin typeface="Calibri" panose="020F0502020204030204" pitchFamily="34" charset="0"/>
                <a:cs typeface="Calibri" panose="020F0502020204030204" pitchFamily="34" charset="0"/>
              </a:rPr>
              <a:t>with </a:t>
            </a:r>
            <a:r>
              <a:rPr lang="en-US" altLang="de-DE" b="1" i="1" dirty="0">
                <a:solidFill>
                  <a:srgbClr val="0000FF"/>
                </a:solidFill>
                <a:latin typeface="Calibri" panose="020F0502020204030204" pitchFamily="34" charset="0"/>
                <a:cs typeface="Calibri" panose="020F0502020204030204" pitchFamily="34" charset="0"/>
              </a:rPr>
              <a:t>S</a:t>
            </a:r>
            <a:r>
              <a:rPr lang="en-US" altLang="de-DE" dirty="0">
                <a:solidFill>
                  <a:srgbClr val="0000FF"/>
                </a:solidFill>
                <a:latin typeface="Calibri" panose="020F0502020204030204" pitchFamily="34" charset="0"/>
                <a:cs typeface="Calibri" panose="020F0502020204030204" pitchFamily="34" charset="0"/>
              </a:rPr>
              <a:t> </a:t>
            </a:r>
            <a:r>
              <a:rPr lang="en-US" altLang="de-DE" b="1" dirty="0">
                <a:solidFill>
                  <a:srgbClr val="0000FF"/>
                </a:solidFill>
                <a:latin typeface="Calibri" panose="020F0502020204030204" pitchFamily="34" charset="0"/>
                <a:cs typeface="Calibri" panose="020F0502020204030204" pitchFamily="34" charset="0"/>
              </a:rPr>
              <a:t>sensitivity [V/A]</a:t>
            </a:r>
            <a:r>
              <a:rPr lang="en-US" altLang="de-DE" b="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to determine </a:t>
            </a:r>
            <a:r>
              <a:rPr lang="en-US" altLang="de-DE" b="1" dirty="0">
                <a:latin typeface="Calibri" panose="020F0502020204030204" pitchFamily="34" charset="0"/>
                <a:cs typeface="Calibri" panose="020F0502020204030204" pitchFamily="34" charset="0"/>
              </a:rPr>
              <a:t>beam </a:t>
            </a:r>
            <a:r>
              <a:rPr lang="en-US" altLang="de-DE" dirty="0">
                <a:latin typeface="Calibri" panose="020F0502020204030204" pitchFamily="34" charset="0"/>
                <a:cs typeface="Calibri" panose="020F0502020204030204" pitchFamily="34" charset="0"/>
              </a:rPr>
              <a:t>current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r>
              <a:rPr lang="en-US" altLang="de-DE" dirty="0">
                <a:latin typeface="Calibri" panose="020F0502020204030204" pitchFamily="34" charset="0"/>
                <a:cs typeface="Calibri" panose="020F0502020204030204" pitchFamily="34" charset="0"/>
              </a:rPr>
              <a:t> </a:t>
            </a:r>
          </a:p>
          <a:p>
            <a:pPr algn="l">
              <a:lnSpc>
                <a:spcPct val="80000"/>
              </a:lnSpc>
            </a:pPr>
            <a:r>
              <a:rPr lang="en-US" altLang="de-DE" dirty="0">
                <a:latin typeface="Calibri" panose="020F0502020204030204" pitchFamily="34" charset="0"/>
                <a:cs typeface="Calibri" panose="020F0502020204030204" pitchFamily="34" charset="0"/>
              </a:rPr>
              <a:t>equivalent to transfer function or transfer impedance </a:t>
            </a:r>
            <a:r>
              <a:rPr lang="en-US" altLang="de-DE" b="1" i="1" dirty="0">
                <a:latin typeface="Calibri" panose="020F0502020204030204" pitchFamily="34" charset="0"/>
                <a:cs typeface="Calibri" panose="020F0502020204030204" pitchFamily="34" charset="0"/>
              </a:rPr>
              <a:t>Z</a:t>
            </a:r>
            <a:endParaRPr lang="en-US" altLang="de-DE" dirty="0">
              <a:latin typeface="Calibri" panose="020F0502020204030204" pitchFamily="34" charset="0"/>
              <a:cs typeface="Calibri" panose="020F0502020204030204" pitchFamily="34" charset="0"/>
            </a:endParaRPr>
          </a:p>
        </p:txBody>
      </p:sp>
      <p:sp>
        <p:nvSpPr>
          <p:cNvPr id="20" name="Text Box 17"/>
          <p:cNvSpPr txBox="1">
            <a:spLocks noChangeArrowheads="1"/>
          </p:cNvSpPr>
          <p:nvPr/>
        </p:nvSpPr>
        <p:spPr bwMode="auto">
          <a:xfrm>
            <a:off x="3293656" y="4102129"/>
            <a:ext cx="6470839"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Equivalent circuit for analysis of sensitivity and bandwidth</a:t>
            </a:r>
          </a:p>
          <a:p>
            <a:pPr algn="l"/>
            <a:r>
              <a:rPr lang="en-US" altLang="de-DE" dirty="0">
                <a:latin typeface="Calibri" panose="020F0502020204030204" pitchFamily="34" charset="0"/>
                <a:cs typeface="Calibri" panose="020F0502020204030204" pitchFamily="34" charset="0"/>
              </a:rPr>
              <a:t>(disregarding the loss resistivity </a:t>
            </a:r>
            <a:r>
              <a:rPr lang="en-US" altLang="de-DE" i="1" dirty="0">
                <a:latin typeface="Calibri" panose="020F0502020204030204" pitchFamily="34" charset="0"/>
                <a:cs typeface="Calibri" panose="020F0502020204030204" pitchFamily="34" charset="0"/>
              </a:rPr>
              <a:t>R</a:t>
            </a:r>
            <a:r>
              <a:rPr lang="en-US" altLang="de-DE" i="1" baseline="-25000" dirty="0">
                <a:latin typeface="Calibri" panose="020F0502020204030204" pitchFamily="34" charset="0"/>
                <a:cs typeface="Calibri" panose="020F0502020204030204" pitchFamily="34" charset="0"/>
              </a:rPr>
              <a:t>L</a:t>
            </a:r>
            <a:r>
              <a:rPr lang="en-US" altLang="de-DE"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6964185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88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Group 64"/>
          <p:cNvGrpSpPr>
            <a:grpSpLocks/>
          </p:cNvGrpSpPr>
          <p:nvPr/>
        </p:nvGrpSpPr>
        <p:grpSpPr bwMode="auto">
          <a:xfrm>
            <a:off x="3638523" y="2981568"/>
            <a:ext cx="2651125" cy="2792413"/>
            <a:chOff x="3736" y="726"/>
            <a:chExt cx="1670" cy="1759"/>
          </a:xfrm>
        </p:grpSpPr>
        <p:pic>
          <p:nvPicPr>
            <p:cNvPr id="7177" name="Picture 7" descr="wcm_bandwidth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6" y="726"/>
              <a:ext cx="1670" cy="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Line 8"/>
            <p:cNvSpPr>
              <a:spLocks noChangeShapeType="1"/>
            </p:cNvSpPr>
            <p:nvPr/>
          </p:nvSpPr>
          <p:spPr bwMode="auto">
            <a:xfrm flipH="1" flipV="1">
              <a:off x="4272" y="1795"/>
              <a:ext cx="0" cy="244"/>
            </a:xfrm>
            <a:prstGeom prst="line">
              <a:avLst/>
            </a:prstGeom>
            <a:noFill/>
            <a:ln w="158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7179" name="Line 9"/>
            <p:cNvSpPr>
              <a:spLocks noChangeShapeType="1"/>
            </p:cNvSpPr>
            <p:nvPr/>
          </p:nvSpPr>
          <p:spPr bwMode="auto">
            <a:xfrm flipV="1">
              <a:off x="5014" y="1812"/>
              <a:ext cx="0" cy="235"/>
            </a:xfrm>
            <a:prstGeom prst="line">
              <a:avLst/>
            </a:prstGeom>
            <a:noFill/>
            <a:ln w="158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7180" name="Text Box 10"/>
            <p:cNvSpPr txBox="1">
              <a:spLocks noChangeArrowheads="1"/>
            </p:cNvSpPr>
            <p:nvPr/>
          </p:nvSpPr>
          <p:spPr bwMode="auto">
            <a:xfrm>
              <a:off x="4067" y="2039"/>
              <a:ext cx="505" cy="446"/>
            </a:xfrm>
            <a:prstGeom prst="rect">
              <a:avLst/>
            </a:prstGeom>
            <a:noFill/>
            <a:ln w="6350"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Symbol" pitchFamily="18" charset="2"/>
                <a:buNone/>
              </a:pPr>
              <a:r>
                <a:rPr lang="de-DE" altLang="de-DE" sz="1600" b="1" i="1" dirty="0">
                  <a:latin typeface="Cambria" panose="02040503050406030204" pitchFamily="18" charset="0"/>
                  <a:sym typeface="Wingdings" pitchFamily="2" charset="2"/>
                </a:rPr>
                <a:t>2</a:t>
              </a:r>
              <a:r>
                <a:rPr lang="el-GR" altLang="de-DE" sz="1600" b="1" i="1" dirty="0">
                  <a:latin typeface="Cambria" panose="02040503050406030204" pitchFamily="18" charset="0"/>
                  <a:sym typeface="Wingdings" pitchFamily="2" charset="2"/>
                </a:rPr>
                <a:t>π</a:t>
              </a:r>
              <a:r>
                <a:rPr lang="de-DE" altLang="de-DE" sz="1600" b="1" i="1" dirty="0">
                  <a:latin typeface="Cambria" panose="02040503050406030204" pitchFamily="18" charset="0"/>
                  <a:sym typeface="Wingdings" pitchFamily="2" charset="2"/>
                </a:rPr>
                <a:t> </a:t>
              </a:r>
              <a:r>
                <a:rPr lang="de-DE" altLang="de-DE" sz="1600" b="1" i="1" dirty="0" err="1">
                  <a:latin typeface="Cambria" panose="02040503050406030204" pitchFamily="18" charset="0"/>
                  <a:sym typeface="Wingdings" pitchFamily="2" charset="2"/>
                </a:rPr>
                <a:t>f</a:t>
              </a:r>
              <a:r>
                <a:rPr lang="de-DE" altLang="de-DE" sz="2000" i="1" baseline="-25000" dirty="0" err="1">
                  <a:latin typeface="Cambria" panose="02040503050406030204" pitchFamily="18" charset="0"/>
                </a:rPr>
                <a:t>low</a:t>
              </a:r>
              <a:endParaRPr lang="de-DE" altLang="de-DE" sz="2000" i="1" baseline="-25000" dirty="0">
                <a:latin typeface="Cambria" panose="02040503050406030204" pitchFamily="18" charset="0"/>
              </a:endParaRPr>
            </a:p>
            <a:p>
              <a:pPr algn="l" eaLnBrk="1" hangingPunct="1">
                <a:spcBef>
                  <a:spcPct val="20000"/>
                </a:spcBef>
                <a:buFont typeface="Symbol" pitchFamily="18" charset="2"/>
                <a:buNone/>
              </a:pPr>
              <a:r>
                <a:rPr lang="de-DE" altLang="de-DE" sz="2000" i="1" dirty="0">
                  <a:latin typeface="Cambria" panose="02040503050406030204" pitchFamily="18" charset="0"/>
                </a:rPr>
                <a:t>=R/L</a:t>
              </a:r>
              <a:endParaRPr lang="en-US" altLang="de-DE" sz="2000" i="1" dirty="0">
                <a:latin typeface="Cambria" panose="02040503050406030204" pitchFamily="18" charset="0"/>
              </a:endParaRPr>
            </a:p>
          </p:txBody>
        </p:sp>
        <p:sp>
          <p:nvSpPr>
            <p:cNvPr id="7181" name="Text Box 11"/>
            <p:cNvSpPr txBox="1">
              <a:spLocks noChangeArrowheads="1"/>
            </p:cNvSpPr>
            <p:nvPr/>
          </p:nvSpPr>
          <p:spPr bwMode="auto">
            <a:xfrm>
              <a:off x="4708" y="2036"/>
              <a:ext cx="611" cy="446"/>
            </a:xfrm>
            <a:prstGeom prst="rect">
              <a:avLst/>
            </a:prstGeom>
            <a:noFill/>
            <a:ln w="6350"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Symbol" pitchFamily="18" charset="2"/>
                <a:buNone/>
              </a:pPr>
              <a:r>
                <a:rPr lang="de-DE" altLang="de-DE" sz="1600" b="1" i="1" dirty="0">
                  <a:latin typeface="Cambria" panose="02040503050406030204" pitchFamily="18" charset="0"/>
                  <a:sym typeface="Wingdings" pitchFamily="2" charset="2"/>
                </a:rPr>
                <a:t>2</a:t>
              </a:r>
              <a:r>
                <a:rPr lang="el-GR" altLang="de-DE" sz="1600" b="1" i="1" dirty="0">
                  <a:latin typeface="Cambria" panose="02040503050406030204" pitchFamily="18" charset="0"/>
                  <a:sym typeface="Wingdings" pitchFamily="2" charset="2"/>
                </a:rPr>
                <a:t>π</a:t>
              </a:r>
              <a:r>
                <a:rPr lang="de-DE" altLang="de-DE" sz="1600" b="1" i="1" dirty="0" err="1">
                  <a:latin typeface="Cambria" panose="02040503050406030204" pitchFamily="18" charset="0"/>
                  <a:sym typeface="Wingdings" pitchFamily="2" charset="2"/>
                </a:rPr>
                <a:t>f</a:t>
              </a:r>
              <a:r>
                <a:rPr lang="de-DE" altLang="de-DE" sz="2000" i="1" baseline="-25000" dirty="0" err="1">
                  <a:latin typeface="Cambria" panose="02040503050406030204" pitchFamily="18" charset="0"/>
                </a:rPr>
                <a:t>high</a:t>
              </a:r>
              <a:endParaRPr lang="de-DE" altLang="de-DE" sz="2000" i="1" baseline="-25000" dirty="0">
                <a:latin typeface="Cambria" panose="02040503050406030204" pitchFamily="18" charset="0"/>
              </a:endParaRPr>
            </a:p>
            <a:p>
              <a:pPr algn="l" eaLnBrk="1" hangingPunct="1">
                <a:spcBef>
                  <a:spcPct val="20000"/>
                </a:spcBef>
                <a:buFont typeface="Symbol" pitchFamily="18" charset="2"/>
                <a:buNone/>
              </a:pPr>
              <a:r>
                <a:rPr lang="de-DE" altLang="de-DE" sz="2000" i="1" dirty="0">
                  <a:latin typeface="Cambria" panose="02040503050406030204" pitchFamily="18" charset="0"/>
                </a:rPr>
                <a:t>=1/RC</a:t>
              </a:r>
              <a:r>
                <a:rPr lang="de-DE" altLang="de-DE" sz="2000" i="1" baseline="-25000" dirty="0">
                  <a:latin typeface="Cambria" panose="02040503050406030204" pitchFamily="18" charset="0"/>
                </a:rPr>
                <a:t>S</a:t>
              </a:r>
              <a:endParaRPr lang="en-US" altLang="de-DE" sz="2000" i="1" baseline="-25000" dirty="0">
                <a:latin typeface="Cambria" panose="02040503050406030204" pitchFamily="18" charset="0"/>
              </a:endParaRPr>
            </a:p>
          </p:txBody>
        </p:sp>
      </p:grpSp>
      <p:sp>
        <p:nvSpPr>
          <p:cNvPr id="7172" name="Text Box 2"/>
          <p:cNvSpPr txBox="1">
            <a:spLocks noChangeArrowheads="1"/>
          </p:cNvSpPr>
          <p:nvPr/>
        </p:nvSpPr>
        <p:spPr bwMode="auto">
          <a:xfrm>
            <a:off x="252000" y="180000"/>
            <a:ext cx="8485187"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Response of the Passive Transformer: Rise and Droop Time</a:t>
            </a:r>
          </a:p>
        </p:txBody>
      </p:sp>
      <p:sp>
        <p:nvSpPr>
          <p:cNvPr id="7173" name="Text Box 3"/>
          <p:cNvSpPr txBox="1">
            <a:spLocks noChangeArrowheads="1"/>
          </p:cNvSpPr>
          <p:nvPr/>
        </p:nvSpPr>
        <p:spPr bwMode="auto">
          <a:xfrm>
            <a:off x="125413" y="1343025"/>
            <a:ext cx="605388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pSp>
        <p:nvGrpSpPr>
          <p:cNvPr id="11" name="Gruppieren 10"/>
          <p:cNvGrpSpPr/>
          <p:nvPr/>
        </p:nvGrpSpPr>
        <p:grpSpPr>
          <a:xfrm>
            <a:off x="5681565" y="3038658"/>
            <a:ext cx="3326799" cy="3331590"/>
            <a:chOff x="5318947" y="3417042"/>
            <a:chExt cx="3326799" cy="3331590"/>
          </a:xfrm>
        </p:grpSpPr>
        <p:grpSp>
          <p:nvGrpSpPr>
            <p:cNvPr id="4" name="Gruppieren 3"/>
            <p:cNvGrpSpPr/>
            <p:nvPr/>
          </p:nvGrpSpPr>
          <p:grpSpPr>
            <a:xfrm>
              <a:off x="6148867" y="3645612"/>
              <a:ext cx="2496879" cy="2422446"/>
              <a:chOff x="6244560" y="3390149"/>
              <a:chExt cx="2496879" cy="2560945"/>
            </a:xfrm>
          </p:grpSpPr>
          <p:pic>
            <p:nvPicPr>
              <p:cNvPr id="7444" name="Picture 276" descr="E:\CAS General 2018\Vorlagen Instrumentation\baseline shift model_beam.png"/>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522" t="13545" r="12992" b="11464"/>
              <a:stretch/>
            </p:blipFill>
            <p:spPr bwMode="auto">
              <a:xfrm>
                <a:off x="6244560" y="3390968"/>
                <a:ext cx="2426946" cy="1231732"/>
              </a:xfrm>
              <a:prstGeom prst="rect">
                <a:avLst/>
              </a:prstGeom>
              <a:noFill/>
              <a:extLst>
                <a:ext uri="{909E8E84-426E-40DD-AFC4-6F175D3DCCD1}">
                  <a14:hiddenFill xmlns:a14="http://schemas.microsoft.com/office/drawing/2010/main">
                    <a:solidFill>
                      <a:srgbClr val="FFFFFF"/>
                    </a:solidFill>
                  </a14:hiddenFill>
                </a:ext>
              </a:extLst>
            </p:spPr>
          </p:pic>
          <p:pic>
            <p:nvPicPr>
              <p:cNvPr id="7445" name="Picture 277" descr="E:\CAS General 2018\Vorlagen Instrumentation\baseline shift model_shift.pn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934" t="9725" r="11651"/>
              <a:stretch/>
            </p:blipFill>
            <p:spPr bwMode="auto">
              <a:xfrm>
                <a:off x="6274989" y="4445223"/>
                <a:ext cx="2466450" cy="1505871"/>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6997551" y="3390149"/>
                <a:ext cx="1360967" cy="276999"/>
              </a:xfrm>
              <a:prstGeom prst="rect">
                <a:avLst/>
              </a:prstGeom>
              <a:noFill/>
            </p:spPr>
            <p:txBody>
              <a:bodyPr wrap="square" rtlCol="0">
                <a:spAutoFit/>
              </a:bodyPr>
              <a:lstStyle/>
              <a:p>
                <a:r>
                  <a:rPr lang="en-US" sz="1200" b="1" dirty="0">
                    <a:solidFill>
                      <a:srgbClr val="0000FF"/>
                    </a:solidFill>
                    <a:latin typeface="Arial" panose="020B0604020202020204" pitchFamily="34" charset="0"/>
                    <a:cs typeface="Arial" panose="020B0604020202020204" pitchFamily="34" charset="0"/>
                  </a:rPr>
                  <a:t>beam current</a:t>
                </a:r>
              </a:p>
            </p:txBody>
          </p:sp>
          <p:sp>
            <p:nvSpPr>
              <p:cNvPr id="22" name="Textfeld 21"/>
              <p:cNvSpPr txBox="1"/>
              <p:nvPr/>
            </p:nvSpPr>
            <p:spPr>
              <a:xfrm>
                <a:off x="7675563" y="4506085"/>
                <a:ext cx="884272" cy="292388"/>
              </a:xfrm>
              <a:prstGeom prst="rect">
                <a:avLst/>
              </a:prstGeom>
              <a:noFill/>
            </p:spPr>
            <p:txBody>
              <a:bodyPr wrap="square" rtlCol="0">
                <a:spAutoFit/>
              </a:bodyPr>
              <a:lstStyle/>
              <a:p>
                <a:r>
                  <a:rPr lang="en-US" sz="1300" b="1" dirty="0">
                    <a:solidFill>
                      <a:srgbClr val="008000"/>
                    </a:solidFill>
                    <a:latin typeface="Arial" panose="020B0604020202020204" pitchFamily="34" charset="0"/>
                    <a:cs typeface="Arial" panose="020B0604020202020204" pitchFamily="34" charset="0"/>
                  </a:rPr>
                  <a:t>signal</a:t>
                </a:r>
              </a:p>
            </p:txBody>
          </p:sp>
          <p:sp>
            <p:nvSpPr>
              <p:cNvPr id="23" name="Textfeld 22"/>
              <p:cNvSpPr txBox="1"/>
              <p:nvPr/>
            </p:nvSpPr>
            <p:spPr>
              <a:xfrm>
                <a:off x="6658824" y="5402765"/>
                <a:ext cx="1101803" cy="309105"/>
              </a:xfrm>
              <a:prstGeom prst="rect">
                <a:avLst/>
              </a:prstGeom>
              <a:noFill/>
            </p:spPr>
            <p:txBody>
              <a:bodyPr wrap="square" rtlCol="0">
                <a:spAutoFit/>
              </a:bodyPr>
              <a:lstStyle/>
              <a:p>
                <a:pPr algn="l"/>
                <a:r>
                  <a:rPr lang="en-US" sz="1300" b="1" dirty="0">
                    <a:solidFill>
                      <a:srgbClr val="FF0000"/>
                    </a:solidFill>
                    <a:latin typeface="Arial" panose="020B0604020202020204" pitchFamily="34" charset="0"/>
                    <a:cs typeface="Arial" panose="020B0604020202020204" pitchFamily="34" charset="0"/>
                  </a:rPr>
                  <a:t>baseline</a:t>
                </a:r>
              </a:p>
            </p:txBody>
          </p:sp>
        </p:grpSp>
        <p:sp>
          <p:nvSpPr>
            <p:cNvPr id="5" name="Textfeld 4"/>
            <p:cNvSpPr txBox="1"/>
            <p:nvPr/>
          </p:nvSpPr>
          <p:spPr>
            <a:xfrm>
              <a:off x="5318947" y="6194634"/>
              <a:ext cx="3145195" cy="553998"/>
            </a:xfrm>
            <a:prstGeom prst="rect">
              <a:avLst/>
            </a:prstGeom>
            <a:noFill/>
            <a:ln>
              <a:solidFill>
                <a:schemeClr val="tx1"/>
              </a:solidFill>
            </a:ln>
          </p:spPr>
          <p:txBody>
            <a:bodyPr wrap="square" rtlCol="0">
              <a:spAutoFit/>
            </a:bodyPr>
            <a:lstStyle/>
            <a:p>
              <a:pPr algn="l"/>
              <a:r>
                <a:rPr lang="en-US" sz="1500" b="1" dirty="0">
                  <a:solidFill>
                    <a:srgbClr val="FF0000"/>
                  </a:solidFill>
                  <a:latin typeface="Calibri" panose="020F0502020204030204" pitchFamily="34" charset="0"/>
                </a:rPr>
                <a:t>Baseline</a:t>
              </a:r>
              <a:r>
                <a:rPr lang="en-US" sz="1500" b="1" dirty="0">
                  <a:latin typeface="Calibri" panose="020F0502020204030204" pitchFamily="34" charset="0"/>
                </a:rPr>
                <a:t>:</a:t>
              </a:r>
              <a:r>
                <a:rPr lang="en-US" sz="1500" dirty="0">
                  <a:latin typeface="Calibri" panose="020F0502020204030204" pitchFamily="34" charset="0"/>
                </a:rPr>
                <a:t> </a:t>
              </a:r>
              <a:r>
                <a:rPr lang="en-US" sz="1500" b="1" i="1" dirty="0" err="1">
                  <a:latin typeface="Calibri" panose="020F0502020204030204" pitchFamily="34" charset="0"/>
                </a:rPr>
                <a:t>U</a:t>
              </a:r>
              <a:r>
                <a:rPr lang="en-US" sz="1500" b="1" i="1" baseline="-25000" dirty="0" err="1">
                  <a:latin typeface="Calibri" panose="020F0502020204030204" pitchFamily="34" charset="0"/>
                </a:rPr>
                <a:t>base</a:t>
              </a:r>
              <a:r>
                <a:rPr lang="en-US" sz="1500" b="1" i="1" dirty="0">
                  <a:latin typeface="Calibri" panose="020F0502020204030204" pitchFamily="34" charset="0"/>
                </a:rPr>
                <a:t> </a:t>
              </a:r>
              <a:r>
                <a:rPr lang="en-US" sz="1500" b="1" dirty="0">
                  <a:latin typeface="Calibri" panose="020F0502020204030204" pitchFamily="34" charset="0"/>
                  <a:sym typeface="Symbol"/>
                </a:rPr>
                <a:t> 1 </a:t>
              </a:r>
              <a:r>
                <a:rPr lang="en-US" sz="1500" b="1" i="1" dirty="0">
                  <a:latin typeface="Calibri" panose="020F0502020204030204" pitchFamily="34" charset="0"/>
                  <a:sym typeface="Symbol"/>
                </a:rPr>
                <a:t>- </a:t>
              </a:r>
              <a:r>
                <a:rPr lang="en-US" sz="1500" b="1" dirty="0" err="1">
                  <a:latin typeface="Calibri" panose="020F0502020204030204" pitchFamily="34" charset="0"/>
                  <a:sym typeface="Symbol"/>
                </a:rPr>
                <a:t>exp</a:t>
              </a:r>
              <a:r>
                <a:rPr lang="en-US" sz="1500" b="1" i="1" dirty="0">
                  <a:latin typeface="Calibri" panose="020F0502020204030204" pitchFamily="34" charset="0"/>
                  <a:sym typeface="Symbol"/>
                </a:rPr>
                <a:t>(-t/</a:t>
              </a:r>
              <a:r>
                <a:rPr lang="en-US" sz="1500" b="1" i="1" baseline="-25000" dirty="0">
                  <a:latin typeface="Calibri" panose="020F0502020204030204" pitchFamily="34" charset="0"/>
                  <a:sym typeface="Symbol"/>
                </a:rPr>
                <a:t>droop</a:t>
              </a:r>
              <a:r>
                <a:rPr lang="en-US" sz="1500" dirty="0">
                  <a:latin typeface="Calibri" panose="020F0502020204030204" pitchFamily="34" charset="0"/>
                  <a:sym typeface="Symbol"/>
                </a:rPr>
                <a:t>)</a:t>
              </a:r>
              <a:endParaRPr lang="en-US" sz="1500" dirty="0">
                <a:latin typeface="Calibri" panose="020F0502020204030204" pitchFamily="34" charset="0"/>
              </a:endParaRPr>
            </a:p>
            <a:p>
              <a:pPr algn="l">
                <a:spcBef>
                  <a:spcPts val="0"/>
                </a:spcBef>
              </a:pPr>
              <a:r>
                <a:rPr lang="en-US" sz="1500" b="1" dirty="0">
                  <a:solidFill>
                    <a:srgbClr val="CC0099"/>
                  </a:solidFill>
                  <a:latin typeface="Calibri" panose="020F0502020204030204" pitchFamily="34" charset="0"/>
                </a:rPr>
                <a:t>positive</a:t>
              </a:r>
              <a:r>
                <a:rPr lang="en-US" sz="1500" b="1" dirty="0">
                  <a:latin typeface="Calibri" panose="020F0502020204030204" pitchFamily="34" charset="0"/>
                </a:rPr>
                <a:t> </a:t>
              </a:r>
              <a:r>
                <a:rPr lang="en-US" sz="1500" dirty="0">
                  <a:latin typeface="Calibri" panose="020F0502020204030204" pitchFamily="34" charset="0"/>
                </a:rPr>
                <a:t>&amp; </a:t>
              </a:r>
              <a:r>
                <a:rPr lang="en-US" sz="1500" b="1" dirty="0">
                  <a:solidFill>
                    <a:srgbClr val="000099"/>
                  </a:solidFill>
                  <a:latin typeface="Calibri" panose="020F0502020204030204" pitchFamily="34" charset="0"/>
                </a:rPr>
                <a:t>negative</a:t>
              </a:r>
              <a:r>
                <a:rPr lang="en-US" sz="1500" dirty="0">
                  <a:latin typeface="Calibri" panose="020F0502020204030204" pitchFamily="34" charset="0"/>
                </a:rPr>
                <a:t> areas are equal</a:t>
              </a:r>
            </a:p>
          </p:txBody>
        </p:sp>
        <p:cxnSp>
          <p:nvCxnSpPr>
            <p:cNvPr id="7" name="Gerade Verbindung mit Pfeil 6"/>
            <p:cNvCxnSpPr/>
            <p:nvPr/>
          </p:nvCxnSpPr>
          <p:spPr bwMode="auto">
            <a:xfrm flipV="1">
              <a:off x="8204479" y="5687670"/>
              <a:ext cx="58346" cy="474145"/>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6438680" y="3417042"/>
              <a:ext cx="1226254" cy="338554"/>
            </a:xfrm>
            <a:prstGeom prst="rect">
              <a:avLst/>
            </a:prstGeom>
            <a:noFill/>
            <a:ln>
              <a:noFill/>
            </a:ln>
          </p:spPr>
          <p:txBody>
            <a:bodyPr wrap="square" rtlCol="0">
              <a:spAutoFit/>
            </a:bodyPr>
            <a:lstStyle/>
            <a:p>
              <a:pPr algn="l"/>
              <a:r>
                <a:rPr lang="en-US" sz="1600" b="1" dirty="0">
                  <a:solidFill>
                    <a:srgbClr val="0000FF"/>
                  </a:solidFill>
                  <a:latin typeface="Calibri" panose="020F0502020204030204" pitchFamily="34" charset="0"/>
                  <a:cs typeface="Calibri" panose="020F0502020204030204" pitchFamily="34" charset="0"/>
                </a:rPr>
                <a:t>Bunch train:</a:t>
              </a:r>
            </a:p>
          </p:txBody>
        </p:sp>
        <p:sp>
          <p:nvSpPr>
            <p:cNvPr id="9" name="Freihandform 8"/>
            <p:cNvSpPr/>
            <p:nvPr/>
          </p:nvSpPr>
          <p:spPr bwMode="auto">
            <a:xfrm>
              <a:off x="8204479" y="5456255"/>
              <a:ext cx="121546" cy="202350"/>
            </a:xfrm>
            <a:custGeom>
              <a:avLst/>
              <a:gdLst>
                <a:gd name="connsiteX0" fmla="*/ 0 w 121546"/>
                <a:gd name="connsiteY0" fmla="*/ 0 h 202350"/>
                <a:gd name="connsiteX1" fmla="*/ 20097 w 121546"/>
                <a:gd name="connsiteY1" fmla="*/ 125604 h 202350"/>
                <a:gd name="connsiteX2" fmla="*/ 40194 w 121546"/>
                <a:gd name="connsiteY2" fmla="*/ 170822 h 202350"/>
                <a:gd name="connsiteX3" fmla="*/ 75363 w 121546"/>
                <a:gd name="connsiteY3" fmla="*/ 200967 h 202350"/>
                <a:gd name="connsiteX4" fmla="*/ 110532 w 121546"/>
                <a:gd name="connsiteY4" fmla="*/ 125604 h 202350"/>
                <a:gd name="connsiteX5" fmla="*/ 120580 w 121546"/>
                <a:gd name="connsiteY5" fmla="*/ 30145 h 202350"/>
                <a:gd name="connsiteX6" fmla="*/ 120580 w 121546"/>
                <a:gd name="connsiteY6" fmla="*/ 0 h 20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46" h="202350">
                  <a:moveTo>
                    <a:pt x="0" y="0"/>
                  </a:moveTo>
                  <a:cubicBezTo>
                    <a:pt x="6699" y="48567"/>
                    <a:pt x="13398" y="97134"/>
                    <a:pt x="20097" y="125604"/>
                  </a:cubicBezTo>
                  <a:cubicBezTo>
                    <a:pt x="26796" y="154074"/>
                    <a:pt x="30983" y="158262"/>
                    <a:pt x="40194" y="170822"/>
                  </a:cubicBezTo>
                  <a:cubicBezTo>
                    <a:pt x="49405" y="183383"/>
                    <a:pt x="63640" y="208503"/>
                    <a:pt x="75363" y="200967"/>
                  </a:cubicBezTo>
                  <a:cubicBezTo>
                    <a:pt x="87086" y="193431"/>
                    <a:pt x="102996" y="154074"/>
                    <a:pt x="110532" y="125604"/>
                  </a:cubicBezTo>
                  <a:cubicBezTo>
                    <a:pt x="118068" y="97134"/>
                    <a:pt x="118905" y="51079"/>
                    <a:pt x="120580" y="30145"/>
                  </a:cubicBezTo>
                  <a:cubicBezTo>
                    <a:pt x="122255" y="9211"/>
                    <a:pt x="121417" y="4605"/>
                    <a:pt x="120580" y="0"/>
                  </a:cubicBezTo>
                </a:path>
              </a:pathLst>
            </a:custGeom>
            <a:solidFill>
              <a:srgbClr val="000099"/>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0" name="Freihandform 9"/>
            <p:cNvSpPr/>
            <p:nvPr/>
          </p:nvSpPr>
          <p:spPr bwMode="auto">
            <a:xfrm>
              <a:off x="8325059" y="4983255"/>
              <a:ext cx="85411" cy="461685"/>
            </a:xfrm>
            <a:custGeom>
              <a:avLst/>
              <a:gdLst>
                <a:gd name="connsiteX0" fmla="*/ 0 w 85411"/>
                <a:gd name="connsiteY0" fmla="*/ 437831 h 457928"/>
                <a:gd name="connsiteX1" fmla="*/ 10049 w 85411"/>
                <a:gd name="connsiteY1" fmla="*/ 297154 h 457928"/>
                <a:gd name="connsiteX2" fmla="*/ 15073 w 85411"/>
                <a:gd name="connsiteY2" fmla="*/ 141405 h 457928"/>
                <a:gd name="connsiteX3" fmla="*/ 30145 w 85411"/>
                <a:gd name="connsiteY3" fmla="*/ 40921 h 457928"/>
                <a:gd name="connsiteX4" fmla="*/ 35169 w 85411"/>
                <a:gd name="connsiteY4" fmla="*/ 728 h 457928"/>
                <a:gd name="connsiteX5" fmla="*/ 45218 w 85411"/>
                <a:gd name="connsiteY5" fmla="*/ 71066 h 457928"/>
                <a:gd name="connsiteX6" fmla="*/ 60290 w 85411"/>
                <a:gd name="connsiteY6" fmla="*/ 191646 h 457928"/>
                <a:gd name="connsiteX7" fmla="*/ 70339 w 85411"/>
                <a:gd name="connsiteY7" fmla="*/ 307202 h 457928"/>
                <a:gd name="connsiteX8" fmla="*/ 70339 w 85411"/>
                <a:gd name="connsiteY8" fmla="*/ 422758 h 457928"/>
                <a:gd name="connsiteX9" fmla="*/ 85411 w 85411"/>
                <a:gd name="connsiteY9" fmla="*/ 457928 h 457928"/>
                <a:gd name="connsiteX0" fmla="*/ 0 w 85411"/>
                <a:gd name="connsiteY0" fmla="*/ 461685 h 461685"/>
                <a:gd name="connsiteX1" fmla="*/ 10049 w 85411"/>
                <a:gd name="connsiteY1" fmla="*/ 297154 h 461685"/>
                <a:gd name="connsiteX2" fmla="*/ 15073 w 85411"/>
                <a:gd name="connsiteY2" fmla="*/ 141405 h 461685"/>
                <a:gd name="connsiteX3" fmla="*/ 30145 w 85411"/>
                <a:gd name="connsiteY3" fmla="*/ 40921 h 461685"/>
                <a:gd name="connsiteX4" fmla="*/ 35169 w 85411"/>
                <a:gd name="connsiteY4" fmla="*/ 728 h 461685"/>
                <a:gd name="connsiteX5" fmla="*/ 45218 w 85411"/>
                <a:gd name="connsiteY5" fmla="*/ 71066 h 461685"/>
                <a:gd name="connsiteX6" fmla="*/ 60290 w 85411"/>
                <a:gd name="connsiteY6" fmla="*/ 191646 h 461685"/>
                <a:gd name="connsiteX7" fmla="*/ 70339 w 85411"/>
                <a:gd name="connsiteY7" fmla="*/ 307202 h 461685"/>
                <a:gd name="connsiteX8" fmla="*/ 70339 w 85411"/>
                <a:gd name="connsiteY8" fmla="*/ 422758 h 461685"/>
                <a:gd name="connsiteX9" fmla="*/ 85411 w 85411"/>
                <a:gd name="connsiteY9" fmla="*/ 457928 h 461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411" h="461685">
                  <a:moveTo>
                    <a:pt x="0" y="461685"/>
                  </a:moveTo>
                  <a:cubicBezTo>
                    <a:pt x="3768" y="416048"/>
                    <a:pt x="7537" y="350534"/>
                    <a:pt x="10049" y="297154"/>
                  </a:cubicBezTo>
                  <a:cubicBezTo>
                    <a:pt x="12561" y="243774"/>
                    <a:pt x="11724" y="184110"/>
                    <a:pt x="15073" y="141405"/>
                  </a:cubicBezTo>
                  <a:cubicBezTo>
                    <a:pt x="18422" y="98700"/>
                    <a:pt x="26796" y="64367"/>
                    <a:pt x="30145" y="40921"/>
                  </a:cubicBezTo>
                  <a:cubicBezTo>
                    <a:pt x="33494" y="17475"/>
                    <a:pt x="32657" y="-4296"/>
                    <a:pt x="35169" y="728"/>
                  </a:cubicBezTo>
                  <a:cubicBezTo>
                    <a:pt x="37681" y="5752"/>
                    <a:pt x="41031" y="39246"/>
                    <a:pt x="45218" y="71066"/>
                  </a:cubicBezTo>
                  <a:cubicBezTo>
                    <a:pt x="49405" y="102886"/>
                    <a:pt x="56103" y="152290"/>
                    <a:pt x="60290" y="191646"/>
                  </a:cubicBezTo>
                  <a:cubicBezTo>
                    <a:pt x="64477" y="231002"/>
                    <a:pt x="68664" y="268683"/>
                    <a:pt x="70339" y="307202"/>
                  </a:cubicBezTo>
                  <a:cubicBezTo>
                    <a:pt x="72014" y="345721"/>
                    <a:pt x="67827" y="397637"/>
                    <a:pt x="70339" y="422758"/>
                  </a:cubicBezTo>
                  <a:cubicBezTo>
                    <a:pt x="72851" y="447879"/>
                    <a:pt x="79131" y="452903"/>
                    <a:pt x="85411" y="457928"/>
                  </a:cubicBezTo>
                </a:path>
              </a:pathLst>
            </a:custGeom>
            <a:solidFill>
              <a:srgbClr val="CC0099"/>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pic>
        <p:nvPicPr>
          <p:cNvPr id="26" name="Picture 8" descr="LCR.png"/>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43601" y="1036638"/>
            <a:ext cx="3090490" cy="186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reihandform 1"/>
          <p:cNvSpPr/>
          <p:nvPr/>
        </p:nvSpPr>
        <p:spPr bwMode="auto">
          <a:xfrm>
            <a:off x="666750" y="4063808"/>
            <a:ext cx="1131005" cy="778899"/>
          </a:xfrm>
          <a:custGeom>
            <a:avLst/>
            <a:gdLst>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9300 w 1131005"/>
              <a:gd name="connsiteY15" fmla="*/ 349442 h 778899"/>
              <a:gd name="connsiteX16" fmla="*/ 768350 w 1131005"/>
              <a:gd name="connsiteY16" fmla="*/ 444692 h 778899"/>
              <a:gd name="connsiteX17" fmla="*/ 787400 w 1131005"/>
              <a:gd name="connsiteY17" fmla="*/ 539942 h 778899"/>
              <a:gd name="connsiteX18" fmla="*/ 806450 w 1131005"/>
              <a:gd name="connsiteY18" fmla="*/ 590742 h 778899"/>
              <a:gd name="connsiteX19" fmla="*/ 825500 w 1131005"/>
              <a:gd name="connsiteY19" fmla="*/ 654242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2721 w 1131005"/>
              <a:gd name="connsiteY15" fmla="*/ 362598 h 778899"/>
              <a:gd name="connsiteX16" fmla="*/ 768350 w 1131005"/>
              <a:gd name="connsiteY16" fmla="*/ 444692 h 778899"/>
              <a:gd name="connsiteX17" fmla="*/ 787400 w 1131005"/>
              <a:gd name="connsiteY17" fmla="*/ 539942 h 778899"/>
              <a:gd name="connsiteX18" fmla="*/ 806450 w 1131005"/>
              <a:gd name="connsiteY18" fmla="*/ 590742 h 778899"/>
              <a:gd name="connsiteX19" fmla="*/ 825500 w 1131005"/>
              <a:gd name="connsiteY19" fmla="*/ 654242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2721 w 1131005"/>
              <a:gd name="connsiteY15" fmla="*/ 362598 h 778899"/>
              <a:gd name="connsiteX16" fmla="*/ 768350 w 1131005"/>
              <a:gd name="connsiteY16" fmla="*/ 444692 h 778899"/>
              <a:gd name="connsiteX17" fmla="*/ 787400 w 1131005"/>
              <a:gd name="connsiteY17" fmla="*/ 539942 h 778899"/>
              <a:gd name="connsiteX18" fmla="*/ 793293 w 1131005"/>
              <a:gd name="connsiteY18" fmla="*/ 600610 h 778899"/>
              <a:gd name="connsiteX19" fmla="*/ 825500 w 1131005"/>
              <a:gd name="connsiteY19" fmla="*/ 654242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2721 w 1131005"/>
              <a:gd name="connsiteY15" fmla="*/ 362598 h 778899"/>
              <a:gd name="connsiteX16" fmla="*/ 768350 w 1131005"/>
              <a:gd name="connsiteY16" fmla="*/ 444692 h 778899"/>
              <a:gd name="connsiteX17" fmla="*/ 787400 w 1131005"/>
              <a:gd name="connsiteY17" fmla="*/ 539942 h 778899"/>
              <a:gd name="connsiteX18" fmla="*/ 793293 w 1131005"/>
              <a:gd name="connsiteY18" fmla="*/ 600610 h 778899"/>
              <a:gd name="connsiteX19" fmla="*/ 809053 w 1131005"/>
              <a:gd name="connsiteY19" fmla="*/ 664110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31005" h="778899">
                <a:moveTo>
                  <a:pt x="0" y="616142"/>
                </a:moveTo>
                <a:lnTo>
                  <a:pt x="31750" y="438342"/>
                </a:lnTo>
                <a:cubicBezTo>
                  <a:pt x="40217" y="390717"/>
                  <a:pt x="44450" y="363200"/>
                  <a:pt x="50800" y="330392"/>
                </a:cubicBezTo>
                <a:cubicBezTo>
                  <a:pt x="57150" y="297584"/>
                  <a:pt x="63500" y="269009"/>
                  <a:pt x="69850" y="241492"/>
                </a:cubicBezTo>
                <a:cubicBezTo>
                  <a:pt x="76200" y="213975"/>
                  <a:pt x="83608" y="190692"/>
                  <a:pt x="88900" y="165292"/>
                </a:cubicBezTo>
                <a:cubicBezTo>
                  <a:pt x="94192" y="139892"/>
                  <a:pt x="95250" y="106025"/>
                  <a:pt x="101600" y="89092"/>
                </a:cubicBezTo>
                <a:cubicBezTo>
                  <a:pt x="107950" y="72159"/>
                  <a:pt x="115358" y="76392"/>
                  <a:pt x="127000" y="63692"/>
                </a:cubicBezTo>
                <a:cubicBezTo>
                  <a:pt x="138642" y="50992"/>
                  <a:pt x="155575" y="23475"/>
                  <a:pt x="171450" y="12892"/>
                </a:cubicBezTo>
                <a:cubicBezTo>
                  <a:pt x="187325" y="2309"/>
                  <a:pt x="201083" y="-866"/>
                  <a:pt x="222250" y="192"/>
                </a:cubicBezTo>
                <a:cubicBezTo>
                  <a:pt x="243417" y="1250"/>
                  <a:pt x="276225" y="9717"/>
                  <a:pt x="298450" y="19242"/>
                </a:cubicBezTo>
                <a:cubicBezTo>
                  <a:pt x="320675" y="28767"/>
                  <a:pt x="329142" y="41467"/>
                  <a:pt x="355600" y="57342"/>
                </a:cubicBezTo>
                <a:cubicBezTo>
                  <a:pt x="382058" y="73217"/>
                  <a:pt x="426508" y="95442"/>
                  <a:pt x="457200" y="114492"/>
                </a:cubicBezTo>
                <a:cubicBezTo>
                  <a:pt x="487892" y="133542"/>
                  <a:pt x="512233" y="151534"/>
                  <a:pt x="539750" y="171642"/>
                </a:cubicBezTo>
                <a:cubicBezTo>
                  <a:pt x="567267" y="191750"/>
                  <a:pt x="597958" y="217150"/>
                  <a:pt x="622300" y="235142"/>
                </a:cubicBezTo>
                <a:cubicBezTo>
                  <a:pt x="646642" y="253134"/>
                  <a:pt x="665730" y="258349"/>
                  <a:pt x="685800" y="279592"/>
                </a:cubicBezTo>
                <a:cubicBezTo>
                  <a:pt x="705870" y="300835"/>
                  <a:pt x="728963" y="335081"/>
                  <a:pt x="742721" y="362598"/>
                </a:cubicBezTo>
                <a:cubicBezTo>
                  <a:pt x="756479" y="390115"/>
                  <a:pt x="760904" y="415135"/>
                  <a:pt x="768350" y="444692"/>
                </a:cubicBezTo>
                <a:cubicBezTo>
                  <a:pt x="775796" y="474249"/>
                  <a:pt x="783243" y="513956"/>
                  <a:pt x="787400" y="539942"/>
                </a:cubicBezTo>
                <a:cubicBezTo>
                  <a:pt x="791557" y="565928"/>
                  <a:pt x="789684" y="579915"/>
                  <a:pt x="793293" y="600610"/>
                </a:cubicBezTo>
                <a:cubicBezTo>
                  <a:pt x="796902" y="621305"/>
                  <a:pt x="801569" y="639296"/>
                  <a:pt x="809053" y="664110"/>
                </a:cubicBezTo>
                <a:cubicBezTo>
                  <a:pt x="816538" y="688924"/>
                  <a:pt x="830167" y="731028"/>
                  <a:pt x="838200" y="749492"/>
                </a:cubicBezTo>
                <a:cubicBezTo>
                  <a:pt x="846233" y="767956"/>
                  <a:pt x="853017" y="770659"/>
                  <a:pt x="857250" y="774892"/>
                </a:cubicBezTo>
                <a:cubicBezTo>
                  <a:pt x="861483" y="779125"/>
                  <a:pt x="858308" y="781242"/>
                  <a:pt x="863600" y="774892"/>
                </a:cubicBezTo>
                <a:cubicBezTo>
                  <a:pt x="868892" y="768542"/>
                  <a:pt x="877358" y="748434"/>
                  <a:pt x="889000" y="736792"/>
                </a:cubicBezTo>
                <a:cubicBezTo>
                  <a:pt x="900642" y="725150"/>
                  <a:pt x="916517" y="718800"/>
                  <a:pt x="933450" y="705042"/>
                </a:cubicBezTo>
                <a:cubicBezTo>
                  <a:pt x="950383" y="691284"/>
                  <a:pt x="972608" y="665884"/>
                  <a:pt x="990600" y="654242"/>
                </a:cubicBezTo>
                <a:cubicBezTo>
                  <a:pt x="1008592" y="642600"/>
                  <a:pt x="1026583" y="639425"/>
                  <a:pt x="1041400" y="635192"/>
                </a:cubicBezTo>
                <a:cubicBezTo>
                  <a:pt x="1056217" y="630959"/>
                  <a:pt x="1065742" y="632017"/>
                  <a:pt x="1079500" y="628842"/>
                </a:cubicBezTo>
                <a:cubicBezTo>
                  <a:pt x="1093258" y="625667"/>
                  <a:pt x="1115483" y="618259"/>
                  <a:pt x="1123950" y="616142"/>
                </a:cubicBezTo>
                <a:cubicBezTo>
                  <a:pt x="1132417" y="614025"/>
                  <a:pt x="1131358" y="615083"/>
                  <a:pt x="1130300" y="616142"/>
                </a:cubicBezTo>
              </a:path>
            </a:pathLst>
          </a:custGeom>
          <a:no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8" name="Gerade Verbindung 7"/>
          <p:cNvCxnSpPr>
            <a:endCxn id="2" idx="0"/>
          </p:cNvCxnSpPr>
          <p:nvPr/>
        </p:nvCxnSpPr>
        <p:spPr bwMode="auto">
          <a:xfrm>
            <a:off x="322342" y="4678606"/>
            <a:ext cx="344408" cy="1344"/>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Freihandform 11"/>
          <p:cNvSpPr/>
          <p:nvPr/>
        </p:nvSpPr>
        <p:spPr bwMode="auto">
          <a:xfrm>
            <a:off x="2121540" y="3942416"/>
            <a:ext cx="1056019" cy="866407"/>
          </a:xfrm>
          <a:custGeom>
            <a:avLst/>
            <a:gdLst>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87444 w 1056019"/>
              <a:gd name="connsiteY26" fmla="*/ 451967 h 866407"/>
              <a:gd name="connsiteX27" fmla="*/ 703890 w 1056019"/>
              <a:gd name="connsiteY27" fmla="*/ 573667 h 866407"/>
              <a:gd name="connsiteX28" fmla="*/ 740072 w 1056019"/>
              <a:gd name="connsiteY28" fmla="*/ 662476 h 866407"/>
              <a:gd name="connsiteX29" fmla="*/ 740072 w 1056019"/>
              <a:gd name="connsiteY29" fmla="*/ 692079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3890 w 1056019"/>
              <a:gd name="connsiteY27" fmla="*/ 573667 h 866407"/>
              <a:gd name="connsiteX28" fmla="*/ 740072 w 1056019"/>
              <a:gd name="connsiteY28" fmla="*/ 662476 h 866407"/>
              <a:gd name="connsiteX29" fmla="*/ 740072 w 1056019"/>
              <a:gd name="connsiteY29" fmla="*/ 692079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3890 w 1056019"/>
              <a:gd name="connsiteY27" fmla="*/ 573667 h 866407"/>
              <a:gd name="connsiteX28" fmla="*/ 730204 w 1056019"/>
              <a:gd name="connsiteY28" fmla="*/ 646030 h 866407"/>
              <a:gd name="connsiteX29" fmla="*/ 740072 w 1056019"/>
              <a:gd name="connsiteY29" fmla="*/ 692079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3890 w 1056019"/>
              <a:gd name="connsiteY27" fmla="*/ 573667 h 866407"/>
              <a:gd name="connsiteX28" fmla="*/ 730204 w 1056019"/>
              <a:gd name="connsiteY28" fmla="*/ 646030 h 866407"/>
              <a:gd name="connsiteX29" fmla="*/ 749939 w 1056019"/>
              <a:gd name="connsiteY29" fmla="*/ 701947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0601 w 1056019"/>
              <a:gd name="connsiteY27" fmla="*/ 540775 h 866407"/>
              <a:gd name="connsiteX28" fmla="*/ 730204 w 1056019"/>
              <a:gd name="connsiteY28" fmla="*/ 646030 h 866407"/>
              <a:gd name="connsiteX29" fmla="*/ 749939 w 1056019"/>
              <a:gd name="connsiteY29" fmla="*/ 701947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56019" h="866407">
                <a:moveTo>
                  <a:pt x="0" y="738128"/>
                </a:moveTo>
                <a:lnTo>
                  <a:pt x="101965" y="728260"/>
                </a:lnTo>
                <a:cubicBezTo>
                  <a:pt x="133212" y="724971"/>
                  <a:pt x="168297" y="722230"/>
                  <a:pt x="187484" y="718393"/>
                </a:cubicBezTo>
                <a:cubicBezTo>
                  <a:pt x="206671" y="714556"/>
                  <a:pt x="217087" y="705236"/>
                  <a:pt x="217087" y="705236"/>
                </a:cubicBezTo>
                <a:cubicBezTo>
                  <a:pt x="229147" y="699754"/>
                  <a:pt x="247238" y="695369"/>
                  <a:pt x="259847" y="685501"/>
                </a:cubicBezTo>
                <a:cubicBezTo>
                  <a:pt x="272456" y="675633"/>
                  <a:pt x="282871" y="660283"/>
                  <a:pt x="292739" y="646030"/>
                </a:cubicBezTo>
                <a:cubicBezTo>
                  <a:pt x="302607" y="631777"/>
                  <a:pt x="319053" y="599981"/>
                  <a:pt x="319053" y="599981"/>
                </a:cubicBezTo>
                <a:cubicBezTo>
                  <a:pt x="329469" y="581890"/>
                  <a:pt x="343174" y="564348"/>
                  <a:pt x="355234" y="537486"/>
                </a:cubicBezTo>
                <a:cubicBezTo>
                  <a:pt x="367294" y="510624"/>
                  <a:pt x="383740" y="462383"/>
                  <a:pt x="391415" y="438810"/>
                </a:cubicBezTo>
                <a:cubicBezTo>
                  <a:pt x="399090" y="415237"/>
                  <a:pt x="397445" y="410852"/>
                  <a:pt x="401283" y="396050"/>
                </a:cubicBezTo>
                <a:cubicBezTo>
                  <a:pt x="405121" y="381248"/>
                  <a:pt x="410054" y="366447"/>
                  <a:pt x="414440" y="350001"/>
                </a:cubicBezTo>
                <a:cubicBezTo>
                  <a:pt x="418826" y="333555"/>
                  <a:pt x="422115" y="313820"/>
                  <a:pt x="427597" y="297374"/>
                </a:cubicBezTo>
                <a:cubicBezTo>
                  <a:pt x="433079" y="280928"/>
                  <a:pt x="441850" y="268319"/>
                  <a:pt x="447332" y="251325"/>
                </a:cubicBezTo>
                <a:cubicBezTo>
                  <a:pt x="452814" y="234331"/>
                  <a:pt x="456103" y="215692"/>
                  <a:pt x="460489" y="195408"/>
                </a:cubicBezTo>
                <a:cubicBezTo>
                  <a:pt x="464875" y="175124"/>
                  <a:pt x="469809" y="146618"/>
                  <a:pt x="473646" y="129624"/>
                </a:cubicBezTo>
                <a:cubicBezTo>
                  <a:pt x="477483" y="112630"/>
                  <a:pt x="480772" y="104955"/>
                  <a:pt x="483513" y="93443"/>
                </a:cubicBezTo>
                <a:cubicBezTo>
                  <a:pt x="486254" y="81931"/>
                  <a:pt x="485158" y="72611"/>
                  <a:pt x="490092" y="60551"/>
                </a:cubicBezTo>
                <a:cubicBezTo>
                  <a:pt x="495026" y="48491"/>
                  <a:pt x="505990" y="30948"/>
                  <a:pt x="513116" y="21080"/>
                </a:cubicBezTo>
                <a:cubicBezTo>
                  <a:pt x="520243" y="11212"/>
                  <a:pt x="526821" y="3538"/>
                  <a:pt x="532851" y="1345"/>
                </a:cubicBezTo>
                <a:cubicBezTo>
                  <a:pt x="538881" y="-848"/>
                  <a:pt x="542719" y="-1395"/>
                  <a:pt x="549297" y="7924"/>
                </a:cubicBezTo>
                <a:cubicBezTo>
                  <a:pt x="555875" y="17243"/>
                  <a:pt x="565195" y="39171"/>
                  <a:pt x="572322" y="57262"/>
                </a:cubicBezTo>
                <a:cubicBezTo>
                  <a:pt x="579449" y="75352"/>
                  <a:pt x="585479" y="97280"/>
                  <a:pt x="592057" y="116467"/>
                </a:cubicBezTo>
                <a:cubicBezTo>
                  <a:pt x="598635" y="135654"/>
                  <a:pt x="605213" y="150456"/>
                  <a:pt x="611792" y="172384"/>
                </a:cubicBezTo>
                <a:cubicBezTo>
                  <a:pt x="618371" y="194312"/>
                  <a:pt x="626594" y="225012"/>
                  <a:pt x="631528" y="248036"/>
                </a:cubicBezTo>
                <a:cubicBezTo>
                  <a:pt x="636462" y="271060"/>
                  <a:pt x="636461" y="289151"/>
                  <a:pt x="641395" y="310531"/>
                </a:cubicBezTo>
                <a:cubicBezTo>
                  <a:pt x="646329" y="331911"/>
                  <a:pt x="655101" y="351646"/>
                  <a:pt x="661131" y="376315"/>
                </a:cubicBezTo>
                <a:cubicBezTo>
                  <a:pt x="667161" y="400984"/>
                  <a:pt x="670998" y="431136"/>
                  <a:pt x="677576" y="458546"/>
                </a:cubicBezTo>
                <a:cubicBezTo>
                  <a:pt x="684154" y="485956"/>
                  <a:pt x="691830" y="509528"/>
                  <a:pt x="700601" y="540775"/>
                </a:cubicBezTo>
                <a:cubicBezTo>
                  <a:pt x="709372" y="572022"/>
                  <a:pt x="721981" y="619168"/>
                  <a:pt x="730204" y="646030"/>
                </a:cubicBezTo>
                <a:cubicBezTo>
                  <a:pt x="738427" y="672892"/>
                  <a:pt x="743361" y="682760"/>
                  <a:pt x="749939" y="701947"/>
                </a:cubicBezTo>
                <a:cubicBezTo>
                  <a:pt x="756517" y="721134"/>
                  <a:pt x="762547" y="741417"/>
                  <a:pt x="769674" y="761152"/>
                </a:cubicBezTo>
                <a:cubicBezTo>
                  <a:pt x="776801" y="780887"/>
                  <a:pt x="785572" y="806105"/>
                  <a:pt x="792699" y="820358"/>
                </a:cubicBezTo>
                <a:cubicBezTo>
                  <a:pt x="799826" y="834611"/>
                  <a:pt x="802018" y="838997"/>
                  <a:pt x="812434" y="846672"/>
                </a:cubicBezTo>
                <a:cubicBezTo>
                  <a:pt x="822850" y="854347"/>
                  <a:pt x="838200" y="866407"/>
                  <a:pt x="855194" y="866407"/>
                </a:cubicBezTo>
                <a:cubicBezTo>
                  <a:pt x="872188" y="866407"/>
                  <a:pt x="897954" y="858184"/>
                  <a:pt x="914400" y="846672"/>
                </a:cubicBezTo>
                <a:cubicBezTo>
                  <a:pt x="930846" y="835160"/>
                  <a:pt x="944003" y="808846"/>
                  <a:pt x="953870" y="797334"/>
                </a:cubicBezTo>
                <a:cubicBezTo>
                  <a:pt x="963737" y="785822"/>
                  <a:pt x="967575" y="784176"/>
                  <a:pt x="973605" y="777598"/>
                </a:cubicBezTo>
                <a:cubicBezTo>
                  <a:pt x="979635" y="771020"/>
                  <a:pt x="983473" y="763345"/>
                  <a:pt x="990051" y="757863"/>
                </a:cubicBezTo>
                <a:cubicBezTo>
                  <a:pt x="996630" y="752381"/>
                  <a:pt x="1005949" y="747995"/>
                  <a:pt x="1013076" y="744706"/>
                </a:cubicBezTo>
                <a:cubicBezTo>
                  <a:pt x="1020203" y="741417"/>
                  <a:pt x="1025684" y="739773"/>
                  <a:pt x="1032811" y="738128"/>
                </a:cubicBezTo>
                <a:cubicBezTo>
                  <a:pt x="1039938" y="736483"/>
                  <a:pt x="1058029" y="740321"/>
                  <a:pt x="1055836" y="734839"/>
                </a:cubicBezTo>
                <a:cubicBezTo>
                  <a:pt x="1053643" y="729357"/>
                  <a:pt x="1019654" y="705236"/>
                  <a:pt x="1019654" y="705236"/>
                </a:cubicBezTo>
                <a:lnTo>
                  <a:pt x="1019654" y="705236"/>
                </a:lnTo>
              </a:path>
            </a:pathLst>
          </a:custGeom>
          <a:no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5" name="Freihandform 14"/>
          <p:cNvSpPr/>
          <p:nvPr/>
        </p:nvSpPr>
        <p:spPr bwMode="auto">
          <a:xfrm>
            <a:off x="2105094" y="3027534"/>
            <a:ext cx="973605" cy="739530"/>
          </a:xfrm>
          <a:custGeom>
            <a:avLst/>
            <a:gdLst>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09185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42719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77577 w 973605"/>
              <a:gd name="connsiteY26" fmla="*/ 482052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12474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42719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77577 w 973605"/>
              <a:gd name="connsiteY26" fmla="*/ 482052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12474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42719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69413 w 973605"/>
              <a:gd name="connsiteY26" fmla="*/ 490216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12474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31834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69413 w 973605"/>
              <a:gd name="connsiteY26" fmla="*/ 490216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3605" h="739530">
                <a:moveTo>
                  <a:pt x="0" y="738610"/>
                </a:moveTo>
                <a:cubicBezTo>
                  <a:pt x="28780" y="738884"/>
                  <a:pt x="57561" y="739158"/>
                  <a:pt x="82230" y="735321"/>
                </a:cubicBezTo>
                <a:cubicBezTo>
                  <a:pt x="106899" y="731484"/>
                  <a:pt x="128279" y="724904"/>
                  <a:pt x="148014" y="715585"/>
                </a:cubicBezTo>
                <a:cubicBezTo>
                  <a:pt x="167749" y="706266"/>
                  <a:pt x="185840" y="692012"/>
                  <a:pt x="200641" y="679404"/>
                </a:cubicBezTo>
                <a:cubicBezTo>
                  <a:pt x="215442" y="666796"/>
                  <a:pt x="225859" y="652543"/>
                  <a:pt x="236823" y="639934"/>
                </a:cubicBezTo>
                <a:cubicBezTo>
                  <a:pt x="247787" y="627325"/>
                  <a:pt x="259299" y="616361"/>
                  <a:pt x="266425" y="603752"/>
                </a:cubicBezTo>
                <a:cubicBezTo>
                  <a:pt x="273552" y="591143"/>
                  <a:pt x="274100" y="579083"/>
                  <a:pt x="279582" y="564282"/>
                </a:cubicBezTo>
                <a:cubicBezTo>
                  <a:pt x="285064" y="549481"/>
                  <a:pt x="293836" y="531938"/>
                  <a:pt x="299318" y="514944"/>
                </a:cubicBezTo>
                <a:cubicBezTo>
                  <a:pt x="304800" y="497950"/>
                  <a:pt x="306992" y="478214"/>
                  <a:pt x="312474" y="462316"/>
                </a:cubicBezTo>
                <a:cubicBezTo>
                  <a:pt x="317956" y="446418"/>
                  <a:pt x="326180" y="438744"/>
                  <a:pt x="332210" y="419557"/>
                </a:cubicBezTo>
                <a:cubicBezTo>
                  <a:pt x="338240" y="400370"/>
                  <a:pt x="342626" y="368026"/>
                  <a:pt x="348656" y="347194"/>
                </a:cubicBezTo>
                <a:cubicBezTo>
                  <a:pt x="354686" y="326362"/>
                  <a:pt x="364006" y="312658"/>
                  <a:pt x="368391" y="294567"/>
                </a:cubicBezTo>
                <a:cubicBezTo>
                  <a:pt x="372776" y="276476"/>
                  <a:pt x="371680" y="253451"/>
                  <a:pt x="374969" y="238650"/>
                </a:cubicBezTo>
                <a:cubicBezTo>
                  <a:pt x="378258" y="223848"/>
                  <a:pt x="383740" y="219463"/>
                  <a:pt x="388126" y="205758"/>
                </a:cubicBezTo>
                <a:cubicBezTo>
                  <a:pt x="392512" y="192053"/>
                  <a:pt x="401283" y="156420"/>
                  <a:pt x="401283" y="156420"/>
                </a:cubicBezTo>
                <a:cubicBezTo>
                  <a:pt x="405669" y="139974"/>
                  <a:pt x="409506" y="120239"/>
                  <a:pt x="414440" y="107082"/>
                </a:cubicBezTo>
                <a:cubicBezTo>
                  <a:pt x="419374" y="93925"/>
                  <a:pt x="423211" y="89539"/>
                  <a:pt x="430886" y="77479"/>
                </a:cubicBezTo>
                <a:cubicBezTo>
                  <a:pt x="438561" y="65418"/>
                  <a:pt x="452266" y="46231"/>
                  <a:pt x="460489" y="34719"/>
                </a:cubicBezTo>
                <a:cubicBezTo>
                  <a:pt x="468712" y="23207"/>
                  <a:pt x="474194" y="13888"/>
                  <a:pt x="480224" y="8406"/>
                </a:cubicBezTo>
                <a:cubicBezTo>
                  <a:pt x="486254" y="2924"/>
                  <a:pt x="488068" y="-3107"/>
                  <a:pt x="496670" y="1827"/>
                </a:cubicBezTo>
                <a:cubicBezTo>
                  <a:pt x="505272" y="6761"/>
                  <a:pt x="523063" y="24303"/>
                  <a:pt x="531834" y="38008"/>
                </a:cubicBezTo>
                <a:cubicBezTo>
                  <a:pt x="540605" y="51713"/>
                  <a:pt x="542549" y="64870"/>
                  <a:pt x="549297" y="84057"/>
                </a:cubicBezTo>
                <a:cubicBezTo>
                  <a:pt x="556045" y="103244"/>
                  <a:pt x="564099" y="124076"/>
                  <a:pt x="572322" y="153131"/>
                </a:cubicBezTo>
                <a:cubicBezTo>
                  <a:pt x="580545" y="182186"/>
                  <a:pt x="589316" y="225493"/>
                  <a:pt x="598635" y="258385"/>
                </a:cubicBezTo>
                <a:cubicBezTo>
                  <a:pt x="607954" y="291277"/>
                  <a:pt x="619467" y="321976"/>
                  <a:pt x="628238" y="350483"/>
                </a:cubicBezTo>
                <a:cubicBezTo>
                  <a:pt x="637009" y="378990"/>
                  <a:pt x="644401" y="406135"/>
                  <a:pt x="651263" y="429424"/>
                </a:cubicBezTo>
                <a:cubicBezTo>
                  <a:pt x="658126" y="452713"/>
                  <a:pt x="661190" y="466095"/>
                  <a:pt x="669413" y="490216"/>
                </a:cubicBezTo>
                <a:cubicBezTo>
                  <a:pt x="677636" y="514337"/>
                  <a:pt x="692114" y="553582"/>
                  <a:pt x="700601" y="574149"/>
                </a:cubicBezTo>
                <a:cubicBezTo>
                  <a:pt x="709088" y="594716"/>
                  <a:pt x="712661" y="596078"/>
                  <a:pt x="720336" y="613620"/>
                </a:cubicBezTo>
                <a:cubicBezTo>
                  <a:pt x="728011" y="631162"/>
                  <a:pt x="734041" y="662410"/>
                  <a:pt x="746650" y="679404"/>
                </a:cubicBezTo>
                <a:cubicBezTo>
                  <a:pt x="759259" y="696398"/>
                  <a:pt x="779542" y="705717"/>
                  <a:pt x="795988" y="715585"/>
                </a:cubicBezTo>
                <a:cubicBezTo>
                  <a:pt x="812434" y="725453"/>
                  <a:pt x="824494" y="735321"/>
                  <a:pt x="845326" y="738610"/>
                </a:cubicBezTo>
                <a:cubicBezTo>
                  <a:pt x="866158" y="741899"/>
                  <a:pt x="902887" y="735321"/>
                  <a:pt x="920978" y="735321"/>
                </a:cubicBezTo>
                <a:cubicBezTo>
                  <a:pt x="939069" y="735321"/>
                  <a:pt x="945099" y="738062"/>
                  <a:pt x="953870" y="738610"/>
                </a:cubicBezTo>
                <a:cubicBezTo>
                  <a:pt x="962641" y="739158"/>
                  <a:pt x="968123" y="738884"/>
                  <a:pt x="973605" y="738610"/>
                </a:cubicBez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7" name="Gerade Verbindung 16"/>
          <p:cNvCxnSpPr/>
          <p:nvPr/>
        </p:nvCxnSpPr>
        <p:spPr bwMode="auto">
          <a:xfrm>
            <a:off x="322342" y="3767064"/>
            <a:ext cx="344408"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1383699" y="3767064"/>
            <a:ext cx="41405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flipV="1">
            <a:off x="666750" y="3099707"/>
            <a:ext cx="0" cy="667357"/>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38"/>
          <p:cNvCxnSpPr/>
          <p:nvPr/>
        </p:nvCxnSpPr>
        <p:spPr bwMode="auto">
          <a:xfrm flipV="1">
            <a:off x="1380978" y="3099707"/>
            <a:ext cx="0" cy="667357"/>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flipH="1">
            <a:off x="666750" y="3099707"/>
            <a:ext cx="716949"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mit Pfeil 26"/>
          <p:cNvCxnSpPr/>
          <p:nvPr/>
        </p:nvCxnSpPr>
        <p:spPr bwMode="auto">
          <a:xfrm>
            <a:off x="266700" y="3767064"/>
            <a:ext cx="1692729" cy="0"/>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mit Pfeil 44"/>
          <p:cNvCxnSpPr/>
          <p:nvPr/>
        </p:nvCxnSpPr>
        <p:spPr bwMode="auto">
          <a:xfrm flipV="1">
            <a:off x="259965" y="2879271"/>
            <a:ext cx="0" cy="887793"/>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mit Pfeil 47"/>
          <p:cNvCxnSpPr/>
          <p:nvPr/>
        </p:nvCxnSpPr>
        <p:spPr bwMode="auto">
          <a:xfrm flipV="1">
            <a:off x="266700" y="3821345"/>
            <a:ext cx="0" cy="887793"/>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mit Pfeil 48"/>
          <p:cNvCxnSpPr/>
          <p:nvPr/>
        </p:nvCxnSpPr>
        <p:spPr bwMode="auto">
          <a:xfrm>
            <a:off x="269206" y="4679950"/>
            <a:ext cx="1692729" cy="0"/>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mit Pfeil 49"/>
          <p:cNvCxnSpPr/>
          <p:nvPr/>
        </p:nvCxnSpPr>
        <p:spPr bwMode="auto">
          <a:xfrm>
            <a:off x="2040191" y="4679950"/>
            <a:ext cx="1279272" cy="0"/>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mit Pfeil 51"/>
          <p:cNvCxnSpPr/>
          <p:nvPr/>
        </p:nvCxnSpPr>
        <p:spPr bwMode="auto">
          <a:xfrm flipV="1">
            <a:off x="2040191" y="3762480"/>
            <a:ext cx="1237577" cy="4584"/>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68" name="Textfeld 7167"/>
          <p:cNvSpPr txBox="1"/>
          <p:nvPr/>
        </p:nvSpPr>
        <p:spPr>
          <a:xfrm>
            <a:off x="2879003" y="4375619"/>
            <a:ext cx="570368" cy="292388"/>
          </a:xfrm>
          <a:prstGeom prst="rect">
            <a:avLst/>
          </a:prstGeom>
          <a:noFill/>
        </p:spPr>
        <p:txBody>
          <a:bodyPr wrap="square" rtlCol="0">
            <a:spAutoFit/>
          </a:bodyPr>
          <a:lstStyle/>
          <a:p>
            <a:pPr algn="l"/>
            <a:r>
              <a:rPr lang="en-US" sz="1300" dirty="0">
                <a:latin typeface="Arial" panose="020B0604020202020204" pitchFamily="34" charset="0"/>
                <a:cs typeface="Arial" panose="020B0604020202020204" pitchFamily="34" charset="0"/>
              </a:rPr>
              <a:t>time</a:t>
            </a:r>
          </a:p>
        </p:txBody>
      </p:sp>
      <p:sp>
        <p:nvSpPr>
          <p:cNvPr id="54" name="Textfeld 53"/>
          <p:cNvSpPr txBox="1"/>
          <p:nvPr/>
        </p:nvSpPr>
        <p:spPr>
          <a:xfrm>
            <a:off x="2820155" y="3473332"/>
            <a:ext cx="570368" cy="292388"/>
          </a:xfrm>
          <a:prstGeom prst="rect">
            <a:avLst/>
          </a:prstGeom>
          <a:noFill/>
        </p:spPr>
        <p:txBody>
          <a:bodyPr wrap="square" rtlCol="0">
            <a:spAutoFit/>
          </a:bodyPr>
          <a:lstStyle/>
          <a:p>
            <a:pPr algn="l"/>
            <a:r>
              <a:rPr lang="en-US" sz="1300" dirty="0">
                <a:latin typeface="Arial" panose="020B0604020202020204" pitchFamily="34" charset="0"/>
                <a:cs typeface="Arial" panose="020B0604020202020204" pitchFamily="34" charset="0"/>
              </a:rPr>
              <a:t>time</a:t>
            </a:r>
          </a:p>
        </p:txBody>
      </p:sp>
      <p:sp>
        <p:nvSpPr>
          <p:cNvPr id="55" name="Textfeld 54"/>
          <p:cNvSpPr txBox="1"/>
          <p:nvPr/>
        </p:nvSpPr>
        <p:spPr>
          <a:xfrm>
            <a:off x="1548787" y="3470092"/>
            <a:ext cx="570368" cy="292388"/>
          </a:xfrm>
          <a:prstGeom prst="rect">
            <a:avLst/>
          </a:prstGeom>
          <a:noFill/>
        </p:spPr>
        <p:txBody>
          <a:bodyPr wrap="square" rtlCol="0">
            <a:spAutoFit/>
          </a:bodyPr>
          <a:lstStyle/>
          <a:p>
            <a:pPr algn="l"/>
            <a:r>
              <a:rPr lang="en-US" sz="1300" dirty="0">
                <a:latin typeface="Arial" panose="020B0604020202020204" pitchFamily="34" charset="0"/>
                <a:cs typeface="Arial" panose="020B0604020202020204" pitchFamily="34" charset="0"/>
              </a:rPr>
              <a:t>time</a:t>
            </a:r>
          </a:p>
        </p:txBody>
      </p:sp>
      <p:sp>
        <p:nvSpPr>
          <p:cNvPr id="56" name="Textfeld 55"/>
          <p:cNvSpPr txBox="1"/>
          <p:nvPr/>
        </p:nvSpPr>
        <p:spPr>
          <a:xfrm>
            <a:off x="1530200" y="4381271"/>
            <a:ext cx="570368" cy="292388"/>
          </a:xfrm>
          <a:prstGeom prst="rect">
            <a:avLst/>
          </a:prstGeom>
          <a:noFill/>
        </p:spPr>
        <p:txBody>
          <a:bodyPr wrap="square" rtlCol="0">
            <a:spAutoFit/>
          </a:bodyPr>
          <a:lstStyle/>
          <a:p>
            <a:pPr algn="l"/>
            <a:r>
              <a:rPr lang="en-US" sz="1300" dirty="0">
                <a:latin typeface="Arial" panose="020B0604020202020204" pitchFamily="34" charset="0"/>
                <a:cs typeface="Arial" panose="020B0604020202020204" pitchFamily="34" charset="0"/>
              </a:rPr>
              <a:t>time</a:t>
            </a:r>
          </a:p>
        </p:txBody>
      </p:sp>
      <p:sp>
        <p:nvSpPr>
          <p:cNvPr id="59" name="Textfeld 58"/>
          <p:cNvSpPr txBox="1"/>
          <p:nvPr/>
        </p:nvSpPr>
        <p:spPr>
          <a:xfrm>
            <a:off x="272180" y="2760499"/>
            <a:ext cx="1285889" cy="292388"/>
          </a:xfrm>
          <a:prstGeom prst="rect">
            <a:avLst/>
          </a:prstGeom>
          <a:noFill/>
        </p:spPr>
        <p:txBody>
          <a:bodyPr wrap="square" rtlCol="0">
            <a:spAutoFit/>
          </a:bodyPr>
          <a:lstStyle/>
          <a:p>
            <a:pPr algn="l"/>
            <a:r>
              <a:rPr lang="en-US" sz="1300" dirty="0">
                <a:latin typeface="Arial" panose="020B0604020202020204" pitchFamily="34" charset="0"/>
                <a:cs typeface="Arial" panose="020B0604020202020204" pitchFamily="34" charset="0"/>
              </a:rPr>
              <a:t>beam current</a:t>
            </a:r>
          </a:p>
        </p:txBody>
      </p:sp>
      <p:sp>
        <p:nvSpPr>
          <p:cNvPr id="60" name="Textfeld 59"/>
          <p:cNvSpPr txBox="1"/>
          <p:nvPr/>
        </p:nvSpPr>
        <p:spPr>
          <a:xfrm>
            <a:off x="312447" y="3771627"/>
            <a:ext cx="1285889" cy="292388"/>
          </a:xfrm>
          <a:prstGeom prst="rect">
            <a:avLst/>
          </a:prstGeom>
          <a:noFill/>
        </p:spPr>
        <p:txBody>
          <a:bodyPr wrap="square" rtlCol="0">
            <a:spAutoFit/>
          </a:bodyPr>
          <a:lstStyle/>
          <a:p>
            <a:pPr algn="l"/>
            <a:r>
              <a:rPr lang="en-US" sz="1300" dirty="0">
                <a:latin typeface="Arial" panose="020B0604020202020204" pitchFamily="34" charset="0"/>
                <a:cs typeface="Arial" panose="020B0604020202020204" pitchFamily="34" charset="0"/>
              </a:rPr>
              <a:t>output volt.</a:t>
            </a:r>
          </a:p>
        </p:txBody>
      </p:sp>
      <p:sp>
        <p:nvSpPr>
          <p:cNvPr id="61" name="Textfeld 60"/>
          <p:cNvSpPr txBox="1"/>
          <p:nvPr/>
        </p:nvSpPr>
        <p:spPr>
          <a:xfrm>
            <a:off x="658031" y="3188385"/>
            <a:ext cx="1285889" cy="492443"/>
          </a:xfrm>
          <a:prstGeom prst="rect">
            <a:avLst/>
          </a:prstGeom>
          <a:noFill/>
        </p:spPr>
        <p:txBody>
          <a:bodyPr wrap="square" rtlCol="0">
            <a:spAutoFit/>
          </a:bodyPr>
          <a:lstStyle/>
          <a:p>
            <a:pPr algn="l">
              <a:spcBef>
                <a:spcPts val="0"/>
              </a:spcBef>
            </a:pPr>
            <a:r>
              <a:rPr lang="en-US" sz="1300" b="1" dirty="0">
                <a:solidFill>
                  <a:srgbClr val="0000FF"/>
                </a:solidFill>
                <a:latin typeface="Arial" panose="020B0604020202020204" pitchFamily="34" charset="0"/>
                <a:cs typeface="Arial" panose="020B0604020202020204" pitchFamily="34" charset="0"/>
              </a:rPr>
              <a:t>test</a:t>
            </a:r>
          </a:p>
          <a:p>
            <a:pPr algn="l">
              <a:spcBef>
                <a:spcPts val="0"/>
              </a:spcBef>
            </a:pPr>
            <a:r>
              <a:rPr lang="en-US" sz="1300" b="1" dirty="0">
                <a:solidFill>
                  <a:srgbClr val="0000FF"/>
                </a:solidFill>
                <a:latin typeface="Arial" panose="020B0604020202020204" pitchFamily="34" charset="0"/>
                <a:cs typeface="Arial" panose="020B0604020202020204" pitchFamily="34" charset="0"/>
              </a:rPr>
              <a:t>pulse</a:t>
            </a:r>
          </a:p>
        </p:txBody>
      </p:sp>
      <p:sp>
        <p:nvSpPr>
          <p:cNvPr id="62" name="Textfeld 61"/>
          <p:cNvSpPr txBox="1"/>
          <p:nvPr/>
        </p:nvSpPr>
        <p:spPr>
          <a:xfrm>
            <a:off x="2203400" y="2756784"/>
            <a:ext cx="1285889" cy="292388"/>
          </a:xfrm>
          <a:prstGeom prst="rect">
            <a:avLst/>
          </a:prstGeom>
          <a:noFill/>
        </p:spPr>
        <p:txBody>
          <a:bodyPr wrap="square" rtlCol="0">
            <a:spAutoFit/>
          </a:bodyPr>
          <a:lstStyle/>
          <a:p>
            <a:pPr algn="l">
              <a:spcBef>
                <a:spcPts val="0"/>
              </a:spcBef>
            </a:pPr>
            <a:r>
              <a:rPr lang="en-US" sz="1300" b="1" dirty="0">
                <a:solidFill>
                  <a:srgbClr val="0000FF"/>
                </a:solidFill>
                <a:latin typeface="Arial" panose="020B0604020202020204" pitchFamily="34" charset="0"/>
                <a:cs typeface="Arial" panose="020B0604020202020204" pitchFamily="34" charset="0"/>
              </a:rPr>
              <a:t>beam bunch</a:t>
            </a:r>
          </a:p>
        </p:txBody>
      </p:sp>
      <mc:AlternateContent xmlns:mc="http://schemas.openxmlformats.org/markup-compatibility/2006" xmlns:a14="http://schemas.microsoft.com/office/drawing/2010/main">
        <mc:Choice Requires="a14">
          <p:sp>
            <p:nvSpPr>
              <p:cNvPr id="63" name="Textfeld 62"/>
              <p:cNvSpPr txBox="1"/>
              <p:nvPr/>
            </p:nvSpPr>
            <p:spPr>
              <a:xfrm>
                <a:off x="1213277" y="3914744"/>
                <a:ext cx="1285889" cy="343812"/>
              </a:xfrm>
              <a:prstGeom prst="rect">
                <a:avLst/>
              </a:prstGeom>
              <a:noFill/>
              <a:ln>
                <a:noFill/>
              </a:ln>
            </p:spPr>
            <p:txBody>
              <a:bodyPr wrap="square" rtlCol="0">
                <a:spAutoFit/>
              </a:bodyPr>
              <a:lstStyle/>
              <a:p>
                <a:pPr algn="l">
                  <a:spcBef>
                    <a:spcPts val="0"/>
                  </a:spcBef>
                </a:pPr>
                <a14:m>
                  <m:oMathPara xmlns:m="http://schemas.openxmlformats.org/officeDocument/2006/math">
                    <m:oMathParaPr>
                      <m:jc m:val="centerGroup"/>
                    </m:oMathParaPr>
                    <m:oMath xmlns:m="http://schemas.openxmlformats.org/officeDocument/2006/math">
                      <m:sSub>
                        <m:sSubPr>
                          <m:ctrlPr>
                            <a:rPr lang="en-US" sz="1500" b="1" i="1" dirty="0" smtClean="0">
                              <a:solidFill>
                                <a:schemeClr val="tx1"/>
                              </a:solidFill>
                              <a:latin typeface="Cambria Math" panose="02040503050406030204" pitchFamily="18" charset="0"/>
                              <a:cs typeface="Arial" panose="020B0604020202020204" pitchFamily="34" charset="0"/>
                            </a:rPr>
                          </m:ctrlPr>
                        </m:sSubPr>
                        <m:e>
                          <m:r>
                            <a:rPr lang="en-US" sz="1500" b="1" i="1" dirty="0" smtClean="0">
                              <a:solidFill>
                                <a:schemeClr val="tx1"/>
                              </a:solidFill>
                              <a:latin typeface="Cambria Math"/>
                              <a:ea typeface="Cambria Math"/>
                              <a:cs typeface="Arial" panose="020B0604020202020204" pitchFamily="34" charset="0"/>
                            </a:rPr>
                            <m:t>𝝉</m:t>
                          </m:r>
                        </m:e>
                        <m:sub>
                          <m:r>
                            <a:rPr lang="de-DE" sz="1500" b="1" i="1" dirty="0" smtClean="0">
                              <a:solidFill>
                                <a:schemeClr val="tx1"/>
                              </a:solidFill>
                              <a:latin typeface="Cambria Math"/>
                              <a:cs typeface="Arial" panose="020B0604020202020204" pitchFamily="34" charset="0"/>
                            </a:rPr>
                            <m:t>𝒅𝒓𝒐𝒐𝒑</m:t>
                          </m:r>
                        </m:sub>
                      </m:sSub>
                      <m:r>
                        <a:rPr lang="de-DE" sz="1500" b="1" i="1" dirty="0" smtClean="0">
                          <a:solidFill>
                            <a:schemeClr val="tx1"/>
                          </a:solidFill>
                          <a:latin typeface="Cambria Math"/>
                          <a:cs typeface="Arial" panose="020B0604020202020204" pitchFamily="34" charset="0"/>
                        </a:rPr>
                        <m:t>=</m:t>
                      </m:r>
                      <m:r>
                        <a:rPr lang="de-DE" sz="1500" b="1" i="1" dirty="0" smtClean="0">
                          <a:solidFill>
                            <a:schemeClr val="tx1"/>
                          </a:solidFill>
                          <a:latin typeface="Cambria Math"/>
                          <a:cs typeface="Arial" panose="020B0604020202020204" pitchFamily="34" charset="0"/>
                        </a:rPr>
                        <m:t>𝑳</m:t>
                      </m:r>
                      <m:r>
                        <a:rPr lang="de-DE" sz="1500" b="1" i="1" dirty="0" smtClean="0">
                          <a:solidFill>
                            <a:schemeClr val="tx1"/>
                          </a:solidFill>
                          <a:latin typeface="Cambria Math"/>
                          <a:cs typeface="Arial" panose="020B0604020202020204" pitchFamily="34" charset="0"/>
                        </a:rPr>
                        <m:t>/</m:t>
                      </m:r>
                      <m:r>
                        <a:rPr lang="de-DE" sz="1500" b="1" i="1" dirty="0" smtClean="0">
                          <a:solidFill>
                            <a:schemeClr val="tx1"/>
                          </a:solidFill>
                          <a:latin typeface="Cambria Math"/>
                          <a:cs typeface="Arial" panose="020B0604020202020204" pitchFamily="34" charset="0"/>
                        </a:rPr>
                        <m:t>𝑹</m:t>
                      </m:r>
                    </m:oMath>
                  </m:oMathPara>
                </a14:m>
                <a:endParaRPr lang="en-US" sz="1500" b="1" dirty="0">
                  <a:solidFill>
                    <a:schemeClr val="tx1"/>
                  </a:solidFill>
                  <a:latin typeface="Calibri" panose="020F0502020204030204" pitchFamily="34" charset="0"/>
                  <a:cs typeface="Arial" panose="020B0604020202020204" pitchFamily="34" charset="0"/>
                </a:endParaRPr>
              </a:p>
            </p:txBody>
          </p:sp>
        </mc:Choice>
        <mc:Fallback xmlns="">
          <p:sp>
            <p:nvSpPr>
              <p:cNvPr id="63" name="Textfeld 62"/>
              <p:cNvSpPr txBox="1">
                <a:spLocks noRot="1" noChangeAspect="1" noMove="1" noResize="1" noEditPoints="1" noAdjustHandles="1" noChangeArrowheads="1" noChangeShapeType="1" noTextEdit="1"/>
              </p:cNvSpPr>
              <p:nvPr/>
            </p:nvSpPr>
            <p:spPr>
              <a:xfrm>
                <a:off x="1213277" y="3914744"/>
                <a:ext cx="1285889" cy="343812"/>
              </a:xfrm>
              <a:prstGeom prst="rect">
                <a:avLst/>
              </a:prstGeom>
              <a:blipFill rotWithShape="1">
                <a:blip r:embed="rId7"/>
                <a:stretch>
                  <a:fillRect b="-3509"/>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feld 63"/>
              <p:cNvSpPr txBox="1"/>
              <p:nvPr/>
            </p:nvSpPr>
            <p:spPr>
              <a:xfrm>
                <a:off x="182167" y="4969548"/>
                <a:ext cx="1416169" cy="371833"/>
              </a:xfrm>
              <a:prstGeom prst="rect">
                <a:avLst/>
              </a:prstGeom>
              <a:noFill/>
              <a:ln>
                <a:noFill/>
              </a:ln>
            </p:spPr>
            <p:txBody>
              <a:bodyPr wrap="square" rtlCol="0">
                <a:spAutoFit/>
              </a:bodyPr>
              <a:lstStyle/>
              <a:p>
                <a:pPr algn="l">
                  <a:spcBef>
                    <a:spcPts val="0"/>
                  </a:spcBef>
                </a:pPr>
                <a14:m>
                  <m:oMathPara xmlns:m="http://schemas.openxmlformats.org/officeDocument/2006/math">
                    <m:oMathParaPr>
                      <m:jc m:val="centerGroup"/>
                    </m:oMathParaPr>
                    <m:oMath xmlns:m="http://schemas.openxmlformats.org/officeDocument/2006/math">
                      <m:sSub>
                        <m:sSubPr>
                          <m:ctrlPr>
                            <a:rPr lang="en-US" sz="1500" b="1" i="1" dirty="0" smtClean="0">
                              <a:solidFill>
                                <a:schemeClr val="tx1"/>
                              </a:solidFill>
                              <a:latin typeface="Cambria Math" panose="02040503050406030204" pitchFamily="18" charset="0"/>
                              <a:cs typeface="Arial" panose="020B0604020202020204" pitchFamily="34" charset="0"/>
                            </a:rPr>
                          </m:ctrlPr>
                        </m:sSubPr>
                        <m:e>
                          <m:r>
                            <a:rPr lang="en-US" sz="1500" b="1" i="1" dirty="0" smtClean="0">
                              <a:solidFill>
                                <a:schemeClr val="tx1"/>
                              </a:solidFill>
                              <a:latin typeface="Cambria Math"/>
                              <a:ea typeface="Cambria Math"/>
                              <a:cs typeface="Arial" panose="020B0604020202020204" pitchFamily="34" charset="0"/>
                            </a:rPr>
                            <m:t>𝝉</m:t>
                          </m:r>
                        </m:e>
                        <m:sub>
                          <m:r>
                            <a:rPr lang="de-DE" sz="1500" b="1" i="1" dirty="0" smtClean="0">
                              <a:solidFill>
                                <a:schemeClr val="tx1"/>
                              </a:solidFill>
                              <a:latin typeface="Cambria Math"/>
                              <a:cs typeface="Arial" panose="020B0604020202020204" pitchFamily="34" charset="0"/>
                            </a:rPr>
                            <m:t>𝒓𝒊𝒔𝒆</m:t>
                          </m:r>
                        </m:sub>
                      </m:sSub>
                      <m:r>
                        <a:rPr lang="de-DE" sz="1500" b="1" i="1" dirty="0" smtClean="0">
                          <a:solidFill>
                            <a:schemeClr val="tx1"/>
                          </a:solidFill>
                          <a:latin typeface="Cambria Math"/>
                          <a:cs typeface="Arial" panose="020B0604020202020204" pitchFamily="34" charset="0"/>
                        </a:rPr>
                        <m:t>=</m:t>
                      </m:r>
                      <m:rad>
                        <m:radPr>
                          <m:degHide m:val="on"/>
                          <m:ctrlPr>
                            <a:rPr lang="de-DE" sz="1500" b="1" i="1" dirty="0" smtClean="0">
                              <a:solidFill>
                                <a:schemeClr val="tx1"/>
                              </a:solidFill>
                              <a:latin typeface="Cambria Math" panose="02040503050406030204" pitchFamily="18" charset="0"/>
                              <a:cs typeface="Arial" panose="020B0604020202020204" pitchFamily="34" charset="0"/>
                            </a:rPr>
                          </m:ctrlPr>
                        </m:radPr>
                        <m:deg/>
                        <m:e>
                          <m:r>
                            <a:rPr lang="de-DE" sz="1500" b="1" i="1" dirty="0" smtClean="0">
                              <a:solidFill>
                                <a:schemeClr val="tx1"/>
                              </a:solidFill>
                              <a:latin typeface="Cambria Math"/>
                              <a:cs typeface="Arial" panose="020B0604020202020204" pitchFamily="34" charset="0"/>
                            </a:rPr>
                            <m:t>𝑳</m:t>
                          </m:r>
                          <m:r>
                            <a:rPr lang="de-DE" sz="1500" b="1" i="1" dirty="0" smtClean="0">
                              <a:solidFill>
                                <a:schemeClr val="tx1"/>
                              </a:solidFill>
                              <a:latin typeface="Cambria Math"/>
                              <a:ea typeface="Cambria Math"/>
                              <a:cs typeface="Arial" panose="020B0604020202020204" pitchFamily="34" charset="0"/>
                            </a:rPr>
                            <m:t>∙</m:t>
                          </m:r>
                          <m:sSub>
                            <m:sSubPr>
                              <m:ctrlPr>
                                <a:rPr lang="de-DE" sz="1500" b="1" i="1" dirty="0" smtClean="0">
                                  <a:solidFill>
                                    <a:schemeClr val="tx1"/>
                                  </a:solidFill>
                                  <a:latin typeface="Cambria Math" panose="02040503050406030204" pitchFamily="18" charset="0"/>
                                  <a:ea typeface="Cambria Math"/>
                                  <a:cs typeface="Arial" panose="020B0604020202020204" pitchFamily="34" charset="0"/>
                                </a:rPr>
                              </m:ctrlPr>
                            </m:sSubPr>
                            <m:e>
                              <m:r>
                                <a:rPr lang="de-DE" sz="1500" b="1" i="1" dirty="0" smtClean="0">
                                  <a:solidFill>
                                    <a:schemeClr val="tx1"/>
                                  </a:solidFill>
                                  <a:latin typeface="Cambria Math"/>
                                  <a:ea typeface="Cambria Math"/>
                                  <a:cs typeface="Arial" panose="020B0604020202020204" pitchFamily="34" charset="0"/>
                                </a:rPr>
                                <m:t>𝑪</m:t>
                              </m:r>
                            </m:e>
                            <m:sub>
                              <m:r>
                                <a:rPr lang="de-DE" sz="1500" b="1" i="1" dirty="0" smtClean="0">
                                  <a:solidFill>
                                    <a:schemeClr val="tx1"/>
                                  </a:solidFill>
                                  <a:latin typeface="Cambria Math"/>
                                  <a:ea typeface="Cambria Math"/>
                                  <a:cs typeface="Arial" panose="020B0604020202020204" pitchFamily="34" charset="0"/>
                                </a:rPr>
                                <m:t>𝑺</m:t>
                              </m:r>
                            </m:sub>
                          </m:sSub>
                        </m:e>
                      </m:rad>
                    </m:oMath>
                  </m:oMathPara>
                </a14:m>
                <a:endParaRPr lang="en-US" sz="1500" b="1" dirty="0">
                  <a:solidFill>
                    <a:schemeClr val="tx1"/>
                  </a:solidFill>
                  <a:latin typeface="Arial" panose="020B0604020202020204" pitchFamily="34" charset="0"/>
                  <a:cs typeface="Arial" panose="020B0604020202020204" pitchFamily="34" charset="0"/>
                </a:endParaRPr>
              </a:p>
            </p:txBody>
          </p:sp>
        </mc:Choice>
        <mc:Fallback xmlns="">
          <p:sp>
            <p:nvSpPr>
              <p:cNvPr id="64" name="Textfeld 63"/>
              <p:cNvSpPr txBox="1">
                <a:spLocks noRot="1" noChangeAspect="1" noMove="1" noResize="1" noEditPoints="1" noAdjustHandles="1" noChangeArrowheads="1" noChangeShapeType="1" noTextEdit="1"/>
              </p:cNvSpPr>
              <p:nvPr/>
            </p:nvSpPr>
            <p:spPr>
              <a:xfrm>
                <a:off x="182167" y="4969548"/>
                <a:ext cx="1416169" cy="371833"/>
              </a:xfrm>
              <a:prstGeom prst="rect">
                <a:avLst/>
              </a:prstGeom>
              <a:blipFill rotWithShape="1">
                <a:blip r:embed="rId8"/>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5"/>
              <p:cNvSpPr>
                <a:spLocks noChangeArrowheads="1"/>
              </p:cNvSpPr>
              <p:nvPr/>
            </p:nvSpPr>
            <p:spPr bwMode="auto">
              <a:xfrm>
                <a:off x="176213" y="737468"/>
                <a:ext cx="6286500" cy="179978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b="1" i="1" dirty="0">
                    <a:solidFill>
                      <a:srgbClr val="0000FF"/>
                    </a:solidFill>
                    <a:latin typeface="Calibri" panose="020F0502020204030204" pitchFamily="34" charset="0"/>
                    <a:cs typeface="Calibri" panose="020F0502020204030204" pitchFamily="34" charset="0"/>
                  </a:rPr>
                  <a:t>Time domain description:</a:t>
                </a:r>
              </a:p>
              <a:p>
                <a:pPr algn="l">
                  <a:lnSpc>
                    <a:spcPct val="120000"/>
                  </a:lnSpc>
                  <a:spcBef>
                    <a:spcPct val="0"/>
                  </a:spcBef>
                </a:pPr>
                <a:r>
                  <a:rPr lang="en-US" altLang="de-DE" dirty="0">
                    <a:latin typeface="Calibri" panose="020F0502020204030204" pitchFamily="34" charset="0"/>
                    <a:cs typeface="Calibri" panose="020F0502020204030204" pitchFamily="34" charset="0"/>
                  </a:rPr>
                  <a:t>Droop time: </a:t>
                </a:r>
                <a:r>
                  <a:rPr lang="el-GR" altLang="de-DE" b="1" i="1" dirty="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droop</a:t>
                </a:r>
                <a:r>
                  <a:rPr lang="en-US" altLang="de-DE" b="1" i="1" dirty="0">
                    <a:latin typeface="Calibri" panose="020F0502020204030204" pitchFamily="34" charset="0"/>
                    <a:cs typeface="Calibri" panose="020F0502020204030204" pitchFamily="34" charset="0"/>
                  </a:rPr>
                  <a:t>= 1/( 2</a:t>
                </a:r>
                <a:r>
                  <a:rPr lang="el-GR" altLang="de-DE" b="1" i="1" dirty="0">
                    <a:latin typeface="Calibri" panose="020F0502020204030204" pitchFamily="34" charset="0"/>
                    <a:cs typeface="Calibri" panose="020F0502020204030204" pitchFamily="34" charset="0"/>
                  </a:rPr>
                  <a:t>π</a:t>
                </a:r>
                <a:r>
                  <a:rPr lang="en-US" altLang="de-DE" b="1" i="1" dirty="0">
                    <a:latin typeface="Calibri" panose="020F0502020204030204" pitchFamily="34" charset="0"/>
                    <a:cs typeface="Calibri" panose="020F0502020204030204" pitchFamily="34" charset="0"/>
                  </a:rPr>
                  <a:t>f</a:t>
                </a:r>
                <a:r>
                  <a:rPr lang="en-US" altLang="de-DE" b="1" i="1" baseline="-25000" dirty="0">
                    <a:latin typeface="Calibri" panose="020F0502020204030204" pitchFamily="34" charset="0"/>
                    <a:cs typeface="Calibri" panose="020F0502020204030204" pitchFamily="34" charset="0"/>
                  </a:rPr>
                  <a:t>low </a:t>
                </a:r>
                <a:r>
                  <a:rPr lang="en-US" altLang="de-DE" b="1" i="1" dirty="0">
                    <a:latin typeface="Calibri" panose="020F0502020204030204" pitchFamily="34" charset="0"/>
                    <a:cs typeface="Calibri" panose="020F0502020204030204" pitchFamily="34" charset="0"/>
                  </a:rPr>
                  <a:t>) = L/R</a:t>
                </a:r>
              </a:p>
              <a:p>
                <a:pPr algn="l">
                  <a:lnSpc>
                    <a:spcPct val="120000"/>
                  </a:lnSpc>
                  <a:spcBef>
                    <a:spcPct val="0"/>
                  </a:spcBef>
                </a:pPr>
                <a:r>
                  <a:rPr lang="en-US" altLang="de-DE" dirty="0">
                    <a:latin typeface="Calibri" panose="020F0502020204030204" pitchFamily="34" charset="0"/>
                    <a:cs typeface="Calibri" panose="020F0502020204030204" pitchFamily="34" charset="0"/>
                  </a:rPr>
                  <a:t>Rise time:     </a:t>
                </a:r>
                <a:r>
                  <a:rPr lang="el-GR" altLang="de-DE" b="1" i="1" dirty="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rise</a:t>
                </a:r>
                <a:r>
                  <a:rPr lang="en-US" altLang="de-DE" b="1" i="1" dirty="0">
                    <a:latin typeface="Calibri" panose="020F0502020204030204" pitchFamily="34" charset="0"/>
                    <a:cs typeface="Calibri" panose="020F0502020204030204" pitchFamily="34" charset="0"/>
                  </a:rPr>
                  <a:t>  = 1/( 2</a:t>
                </a:r>
                <a:r>
                  <a:rPr lang="el-GR" altLang="de-DE" b="1" i="1" dirty="0">
                    <a:latin typeface="Calibri" panose="020F0502020204030204" pitchFamily="34" charset="0"/>
                    <a:cs typeface="Calibri" panose="020F0502020204030204" pitchFamily="34" charset="0"/>
                  </a:rPr>
                  <a:t>π</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high</a:t>
                </a:r>
                <a:r>
                  <a:rPr lang="en-US" altLang="de-DE" b="1" i="1" dirty="0">
                    <a:latin typeface="Calibri" panose="020F0502020204030204" pitchFamily="34" charset="0"/>
                    <a:cs typeface="Calibri" panose="020F0502020204030204" pitchFamily="34" charset="0"/>
                  </a:rPr>
                  <a:t> ) = RC</a:t>
                </a:r>
                <a:r>
                  <a:rPr lang="en-US" altLang="de-DE" b="1" i="1" baseline="-25000" dirty="0">
                    <a:latin typeface="Calibri" panose="020F0502020204030204" pitchFamily="34" charset="0"/>
                    <a:cs typeface="Calibri" panose="020F0502020204030204" pitchFamily="34" charset="0"/>
                  </a:rPr>
                  <a:t>S</a:t>
                </a:r>
                <a:r>
                  <a:rPr lang="en-US" altLang="de-DE" dirty="0">
                    <a:latin typeface="Calibri" panose="020F0502020204030204" pitchFamily="34" charset="0"/>
                    <a:cs typeface="Calibri" panose="020F0502020204030204" pitchFamily="34" charset="0"/>
                  </a:rPr>
                  <a:t> (ideal without cables)</a:t>
                </a:r>
              </a:p>
              <a:p>
                <a:pPr algn="l">
                  <a:lnSpc>
                    <a:spcPct val="120000"/>
                  </a:lnSpc>
                  <a:spcBef>
                    <a:spcPct val="0"/>
                  </a:spcBef>
                </a:pPr>
                <a:r>
                  <a:rPr lang="en-US" altLang="de-DE" dirty="0">
                    <a:latin typeface="Calibri" panose="020F0502020204030204" pitchFamily="34" charset="0"/>
                    <a:cs typeface="Calibri" panose="020F0502020204030204" pitchFamily="34" charset="0"/>
                  </a:rPr>
                  <a:t>Rise time:     </a:t>
                </a:r>
                <a:r>
                  <a:rPr lang="el-GR" altLang="de-DE" b="1" i="1" dirty="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rise</a:t>
                </a:r>
                <a:r>
                  <a:rPr lang="en-US" altLang="de-DE" b="1" i="1" dirty="0">
                    <a:latin typeface="Calibri" panose="020F0502020204030204" pitchFamily="34" charset="0"/>
                    <a:cs typeface="Calibri" panose="020F0502020204030204" pitchFamily="34" charset="0"/>
                  </a:rPr>
                  <a:t>  = 1/(2</a:t>
                </a:r>
                <a:r>
                  <a:rPr lang="el-GR" altLang="de-DE" b="1" i="1" dirty="0">
                    <a:latin typeface="Calibri" panose="020F0502020204030204" pitchFamily="34" charset="0"/>
                    <a:cs typeface="Calibri" panose="020F0502020204030204" pitchFamily="34" charset="0"/>
                  </a:rPr>
                  <a:t>π</a:t>
                </a:r>
                <a:r>
                  <a:rPr lang="en-US" altLang="de-DE" b="1" i="1" dirty="0">
                    <a:latin typeface="Calibri" panose="020F0502020204030204" pitchFamily="34" charset="0"/>
                    <a:cs typeface="Calibri" panose="020F0502020204030204" pitchFamily="34" charset="0"/>
                  </a:rPr>
                  <a:t> </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high</a:t>
                </a:r>
                <a:r>
                  <a:rPr lang="en-US" altLang="de-DE" b="1" i="1" dirty="0">
                    <a:latin typeface="Calibri" panose="020F0502020204030204" pitchFamily="34" charset="0"/>
                    <a:cs typeface="Calibri" panose="020F0502020204030204" pitchFamily="34" charset="0"/>
                  </a:rPr>
                  <a:t> ) </a:t>
                </a:r>
                <a14:m>
                  <m:oMath xmlns:m="http://schemas.openxmlformats.org/officeDocument/2006/math">
                    <m:r>
                      <a:rPr lang="de-DE" altLang="de-DE" b="1" i="1" smtClean="0">
                        <a:latin typeface="Cambria Math" panose="02040503050406030204" pitchFamily="18" charset="0"/>
                        <a:cs typeface="Calibri" panose="020F0502020204030204" pitchFamily="34" charset="0"/>
                      </a:rPr>
                      <m:t>= </m:t>
                    </m:r>
                    <m:rad>
                      <m:radPr>
                        <m:degHide m:val="on"/>
                        <m:ctrlPr>
                          <a:rPr lang="de-DE" altLang="de-DE" b="1" i="1" smtClean="0">
                            <a:latin typeface="Cambria Math" panose="02040503050406030204" pitchFamily="18" charset="0"/>
                            <a:cs typeface="Calibri" panose="020F0502020204030204" pitchFamily="34" charset="0"/>
                          </a:rPr>
                        </m:ctrlPr>
                      </m:radPr>
                      <m:deg/>
                      <m:e>
                        <m:sSub>
                          <m:sSubPr>
                            <m:ctrlPr>
                              <a:rPr lang="de-DE" altLang="de-DE" b="1" i="1" smtClean="0">
                                <a:latin typeface="Cambria Math" panose="02040503050406030204" pitchFamily="18" charset="0"/>
                                <a:cs typeface="Calibri" panose="020F0502020204030204" pitchFamily="34" charset="0"/>
                              </a:rPr>
                            </m:ctrlPr>
                          </m:sSubPr>
                          <m:e>
                            <m:r>
                              <a:rPr lang="de-DE" altLang="de-DE" b="1" i="1" smtClean="0">
                                <a:latin typeface="Cambria Math" panose="02040503050406030204" pitchFamily="18" charset="0"/>
                                <a:cs typeface="Calibri" panose="020F0502020204030204" pitchFamily="34" charset="0"/>
                              </a:rPr>
                              <m:t>𝑳</m:t>
                            </m:r>
                          </m:e>
                          <m:sub>
                            <m:r>
                              <a:rPr lang="de-DE" altLang="de-DE" b="1" i="1" smtClean="0">
                                <a:latin typeface="Cambria Math" panose="02040503050406030204" pitchFamily="18" charset="0"/>
                                <a:cs typeface="Calibri" panose="020F0502020204030204" pitchFamily="34" charset="0"/>
                              </a:rPr>
                              <m:t>𝑺</m:t>
                            </m:r>
                          </m:sub>
                        </m:sSub>
                        <m:sSub>
                          <m:sSubPr>
                            <m:ctrlPr>
                              <a:rPr lang="de-DE" altLang="de-DE" b="1" i="1" smtClean="0">
                                <a:latin typeface="Cambria Math" panose="02040503050406030204" pitchFamily="18" charset="0"/>
                                <a:cs typeface="Calibri" panose="020F0502020204030204" pitchFamily="34" charset="0"/>
                              </a:rPr>
                            </m:ctrlPr>
                          </m:sSubPr>
                          <m:e>
                            <m:r>
                              <a:rPr lang="de-DE" altLang="de-DE" b="1" i="1" smtClean="0">
                                <a:latin typeface="Cambria Math" panose="02040503050406030204" pitchFamily="18" charset="0"/>
                                <a:cs typeface="Calibri" panose="020F0502020204030204" pitchFamily="34" charset="0"/>
                              </a:rPr>
                              <m:t>𝑪</m:t>
                            </m:r>
                          </m:e>
                          <m:sub>
                            <m:r>
                              <a:rPr lang="de-DE" altLang="de-DE" b="1" i="1" smtClean="0">
                                <a:latin typeface="Cambria Math" panose="02040503050406030204" pitchFamily="18" charset="0"/>
                                <a:cs typeface="Calibri" panose="020F0502020204030204" pitchFamily="34" charset="0"/>
                              </a:rPr>
                              <m:t>𝑺</m:t>
                            </m:r>
                          </m:sub>
                        </m:sSub>
                        <m:r>
                          <a:rPr lang="de-DE" altLang="de-DE" b="1" i="1" smtClean="0">
                            <a:latin typeface="Cambria Math" panose="02040503050406030204" pitchFamily="18" charset="0"/>
                            <a:cs typeface="Calibri" panose="020F0502020204030204" pitchFamily="34" charset="0"/>
                          </a:rPr>
                          <m:t>  </m:t>
                        </m:r>
                      </m:e>
                    </m:rad>
                  </m:oMath>
                </a14:m>
                <a:r>
                  <a:rPr lang="en-US" altLang="de-DE" dirty="0">
                    <a:latin typeface="Calibri" panose="020F0502020204030204" pitchFamily="34" charset="0"/>
                    <a:cs typeface="Calibri" panose="020F0502020204030204" pitchFamily="34" charset="0"/>
                  </a:rPr>
                  <a:t>(with cables)</a:t>
                </a:r>
              </a:p>
              <a:p>
                <a:pPr algn="l">
                  <a:lnSpc>
                    <a:spcPct val="120000"/>
                  </a:lnSpc>
                  <a:spcBef>
                    <a:spcPct val="0"/>
                  </a:spcBef>
                </a:pPr>
                <a:r>
                  <a:rPr lang="en-US" altLang="de-DE" b="1" i="1" dirty="0">
                    <a:latin typeface="Calibri" panose="020F0502020204030204" pitchFamily="34" charset="0"/>
                    <a:cs typeface="Calibri" panose="020F0502020204030204" pitchFamily="34" charset="0"/>
                  </a:rPr>
                  <a:t>R</a:t>
                </a:r>
                <a:r>
                  <a:rPr lang="en-US" altLang="de-DE" b="1" i="1" baseline="-25000" dirty="0">
                    <a:latin typeface="Calibri" panose="020F0502020204030204" pitchFamily="34" charset="0"/>
                    <a:cs typeface="Calibri" panose="020F0502020204030204" pitchFamily="34" charset="0"/>
                  </a:rPr>
                  <a:t>L</a:t>
                </a:r>
                <a:r>
                  <a:rPr lang="en-US" altLang="de-DE" dirty="0">
                    <a:latin typeface="Calibri" panose="020F0502020204030204" pitchFamily="34" charset="0"/>
                    <a:cs typeface="Calibri" panose="020F0502020204030204" pitchFamily="34" charset="0"/>
                  </a:rPr>
                  <a:t>: loss resistivity, </a:t>
                </a:r>
                <a:r>
                  <a:rPr lang="en-US" altLang="de-DE" b="1" i="1" dirty="0">
                    <a:latin typeface="Calibri" panose="020F0502020204030204" pitchFamily="34" charset="0"/>
                    <a:cs typeface="Calibri" panose="020F0502020204030204" pitchFamily="34" charset="0"/>
                  </a:rPr>
                  <a:t>R</a:t>
                </a:r>
                <a:r>
                  <a:rPr lang="en-US" altLang="de-DE" dirty="0">
                    <a:latin typeface="Calibri" panose="020F0502020204030204" pitchFamily="34" charset="0"/>
                    <a:cs typeface="Calibri" panose="020F0502020204030204" pitchFamily="34" charset="0"/>
                  </a:rPr>
                  <a:t>: for measuring.</a:t>
                </a:r>
              </a:p>
            </p:txBody>
          </p:sp>
        </mc:Choice>
        <mc:Fallback xmlns="">
          <p:sp>
            <p:nvSpPr>
              <p:cNvPr id="51" name="Rectangle 5"/>
              <p:cNvSpPr>
                <a:spLocks noRot="1" noChangeAspect="1" noMove="1" noResize="1" noEditPoints="1" noAdjustHandles="1" noChangeArrowheads="1" noChangeShapeType="1" noTextEdit="1"/>
              </p:cNvSpPr>
              <p:nvPr/>
            </p:nvSpPr>
            <p:spPr bwMode="auto">
              <a:xfrm>
                <a:off x="176213" y="737468"/>
                <a:ext cx="6286500" cy="1799788"/>
              </a:xfrm>
              <a:prstGeom prst="rect">
                <a:avLst/>
              </a:prstGeom>
              <a:blipFill>
                <a:blip r:embed="rId9"/>
                <a:stretch>
                  <a:fillRect l="-1067" t="-2034" b="-339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Tree>
    <p:extLst>
      <p:ext uri="{BB962C8B-B14F-4D97-AF65-F5344CB8AC3E}">
        <p14:creationId xmlns:p14="http://schemas.microsoft.com/office/powerpoint/2010/main" val="27771398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30887"/>
          </a:xfrm>
          <a:prstGeom prst="rect">
            <a:avLst/>
          </a:prstGeom>
          <a:noFill/>
          <a:ln>
            <a:noFill/>
          </a:ln>
          <a:effec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Basic Idea of Beam Loss Monitors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2053" name="Rectangle 5"/>
          <p:cNvSpPr>
            <a:spLocks noChangeArrowheads="1"/>
          </p:cNvSpPr>
          <p:nvPr/>
        </p:nvSpPr>
        <p:spPr bwMode="auto">
          <a:xfrm>
            <a:off x="196850" y="764704"/>
            <a:ext cx="8632825"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1600" b="1" dirty="0">
                <a:solidFill>
                  <a:srgbClr val="0000FF"/>
                </a:solidFill>
                <a:latin typeface="Arial" panose="020B0604020202020204" pitchFamily="34" charset="0"/>
                <a:cs typeface="Arial" panose="020B0604020202020204" pitchFamily="34" charset="0"/>
              </a:rPr>
              <a:t>Basic idea for Beam Loss Monitors BLM:</a:t>
            </a:r>
          </a:p>
          <a:p>
            <a:pPr algn="l">
              <a:spcBef>
                <a:spcPts val="600"/>
              </a:spcBef>
            </a:pPr>
            <a:r>
              <a:rPr lang="en-US" sz="1600" dirty="0">
                <a:latin typeface="Arial" panose="020B0604020202020204" pitchFamily="34" charset="0"/>
                <a:cs typeface="Arial" panose="020B0604020202020204" pitchFamily="34" charset="0"/>
              </a:rPr>
              <a:t>A loss beam particle must collide with the vacuum chamber or other insertions</a:t>
            </a:r>
          </a:p>
          <a:p>
            <a:pPr marL="342900" indent="-342900" algn="l">
              <a:spcBef>
                <a:spcPts val="600"/>
              </a:spcBef>
              <a:buFont typeface="Symbol"/>
              <a:buChar char="Þ"/>
            </a:pPr>
            <a:r>
              <a:rPr lang="en-US" sz="1600" dirty="0">
                <a:latin typeface="Arial" panose="020B0604020202020204" pitchFamily="34" charset="0"/>
                <a:cs typeface="Arial" panose="020B0604020202020204" pitchFamily="34" charset="0"/>
                <a:sym typeface="Symbol"/>
              </a:rPr>
              <a:t>Interaction leads to some shower particle: </a:t>
            </a:r>
          </a:p>
          <a:p>
            <a:pPr algn="l">
              <a:spcBef>
                <a:spcPts val="600"/>
              </a:spcBef>
            </a:pPr>
            <a:r>
              <a:rPr lang="en-US" sz="1600" dirty="0">
                <a:latin typeface="Arial" panose="020B0604020202020204" pitchFamily="34" charset="0"/>
                <a:cs typeface="Arial" panose="020B0604020202020204" pitchFamily="34" charset="0"/>
                <a:sym typeface="Symbol"/>
              </a:rPr>
              <a:t>     </a:t>
            </a:r>
            <a:r>
              <a:rPr lang="en-US" sz="1600" dirty="0">
                <a:latin typeface="Arial" panose="020B0604020202020204" pitchFamily="34" charset="0"/>
                <a:cs typeface="Arial" panose="020B0604020202020204" pitchFamily="34" charset="0"/>
              </a:rPr>
              <a:t>e</a:t>
            </a:r>
            <a:r>
              <a:rPr lang="en-US" sz="1600" baseline="30000"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sym typeface="Symbol" pitchFamily="18" charset="2"/>
              </a:rPr>
              <a:t></a:t>
            </a:r>
            <a:r>
              <a:rPr lang="en-US" sz="1600" dirty="0">
                <a:latin typeface="Arial" panose="020B0604020202020204" pitchFamily="34" charset="0"/>
                <a:cs typeface="Arial" panose="020B0604020202020204" pitchFamily="34" charset="0"/>
              </a:rPr>
              <a:t>, protons, neutrons, excited nuclei, fragmented nuclei</a:t>
            </a:r>
            <a:r>
              <a:rPr lang="en-US" sz="1600" dirty="0">
                <a:latin typeface="Arial" panose="020B0604020202020204" pitchFamily="34" charset="0"/>
                <a:cs typeface="Arial" panose="020B0604020202020204" pitchFamily="34" charset="0"/>
                <a:sym typeface="Symbol"/>
              </a:rPr>
              <a:t> </a:t>
            </a:r>
            <a:endParaRPr lang="en-US" sz="1600" dirty="0">
              <a:latin typeface="Arial" panose="020B0604020202020204" pitchFamily="34" charset="0"/>
              <a:cs typeface="Arial" panose="020B0604020202020204" pitchFamily="34" charset="0"/>
            </a:endParaRPr>
          </a:p>
          <a:p>
            <a:pPr marL="342900" indent="-342900" algn="l">
              <a:spcBef>
                <a:spcPts val="600"/>
              </a:spcBef>
              <a:buFont typeface="Symbol"/>
              <a:buChar char="®"/>
            </a:pPr>
            <a:r>
              <a:rPr lang="en-US" sz="1600" dirty="0">
                <a:latin typeface="Arial" panose="020B0604020202020204" pitchFamily="34" charset="0"/>
                <a:cs typeface="Arial" panose="020B0604020202020204" pitchFamily="34" charset="0"/>
                <a:sym typeface="Symbol"/>
              </a:rPr>
              <a:t>Detection of these </a:t>
            </a:r>
            <a:r>
              <a:rPr lang="en-US" sz="1600" dirty="0" err="1">
                <a:latin typeface="Arial" panose="020B0604020202020204" pitchFamily="34" charset="0"/>
                <a:cs typeface="Arial" panose="020B0604020202020204" pitchFamily="34" charset="0"/>
                <a:sym typeface="Symbol"/>
              </a:rPr>
              <a:t>secondaries</a:t>
            </a:r>
            <a:r>
              <a:rPr lang="en-US" sz="1600" dirty="0">
                <a:latin typeface="Arial" panose="020B0604020202020204" pitchFamily="34" charset="0"/>
                <a:cs typeface="Arial" panose="020B0604020202020204" pitchFamily="34" charset="0"/>
                <a:sym typeface="Symbol"/>
              </a:rPr>
              <a:t> by an appropriate detector outside of beam pipe</a:t>
            </a:r>
          </a:p>
          <a:p>
            <a:pPr marL="342900" indent="-342900" algn="l">
              <a:spcBef>
                <a:spcPts val="600"/>
              </a:spcBef>
              <a:buFont typeface="Symbol"/>
              <a:buChar char="®"/>
            </a:pPr>
            <a:r>
              <a:rPr lang="en-US" sz="1600" dirty="0">
                <a:latin typeface="Arial" panose="020B0604020202020204" pitchFamily="34" charset="0"/>
                <a:cs typeface="Arial" panose="020B0604020202020204" pitchFamily="34" charset="0"/>
                <a:sym typeface="Symbol"/>
              </a:rPr>
              <a:t>Relative cheap detector installed at many locations </a:t>
            </a:r>
          </a:p>
          <a:p>
            <a:pPr algn="l">
              <a:spcBef>
                <a:spcPts val="600"/>
              </a:spcBef>
            </a:pPr>
            <a:r>
              <a:rPr lang="en-US" sz="1600" dirty="0">
                <a:latin typeface="Arial" panose="020B0604020202020204" pitchFamily="34" charset="0"/>
                <a:cs typeface="Arial" panose="020B0604020202020204" pitchFamily="34" charset="0"/>
                <a:sym typeface="Symbol"/>
              </a:rPr>
              <a:t>Remark: Due to grazing angle a thin vacuum chamber might be a ‘thick target’</a:t>
            </a:r>
            <a:endParaRPr lang="en-US" sz="1600" dirty="0">
              <a:latin typeface="Arial" panose="020B0604020202020204" pitchFamily="34" charset="0"/>
              <a:cs typeface="Arial" panose="020B0604020202020204" pitchFamily="34" charset="0"/>
            </a:endParaRPr>
          </a:p>
        </p:txBody>
      </p:sp>
      <p:grpSp>
        <p:nvGrpSpPr>
          <p:cNvPr id="4" name="Gruppieren 3"/>
          <p:cNvGrpSpPr/>
          <p:nvPr/>
        </p:nvGrpSpPr>
        <p:grpSpPr>
          <a:xfrm>
            <a:off x="323528" y="2924944"/>
            <a:ext cx="8640960" cy="3106796"/>
            <a:chOff x="323528" y="2924944"/>
            <a:chExt cx="8640960" cy="3106796"/>
          </a:xfrm>
        </p:grpSpPr>
        <p:cxnSp>
          <p:nvCxnSpPr>
            <p:cNvPr id="3" name="Gerade Verbindung 2"/>
            <p:cNvCxnSpPr/>
            <p:nvPr/>
          </p:nvCxnSpPr>
          <p:spPr bwMode="auto">
            <a:xfrm>
              <a:off x="395536" y="3140968"/>
              <a:ext cx="5760640" cy="0"/>
            </a:xfrm>
            <a:prstGeom prst="line">
              <a:avLst/>
            </a:prstGeom>
            <a:solidFill>
              <a:schemeClr val="accent1"/>
            </a:solidFill>
            <a:ln w="635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74" name="Gruppieren 2073"/>
            <p:cNvGrpSpPr/>
            <p:nvPr/>
          </p:nvGrpSpPr>
          <p:grpSpPr>
            <a:xfrm>
              <a:off x="323528" y="4005064"/>
              <a:ext cx="8064896" cy="2026676"/>
              <a:chOff x="971600" y="4725144"/>
              <a:chExt cx="8064896" cy="2026676"/>
            </a:xfrm>
          </p:grpSpPr>
          <p:cxnSp>
            <p:nvCxnSpPr>
              <p:cNvPr id="10" name="Gerade Verbindung 9"/>
              <p:cNvCxnSpPr/>
              <p:nvPr/>
            </p:nvCxnSpPr>
            <p:spPr bwMode="auto">
              <a:xfrm>
                <a:off x="971600" y="5157192"/>
                <a:ext cx="5760640" cy="0"/>
              </a:xfrm>
              <a:prstGeom prst="line">
                <a:avLst/>
              </a:prstGeom>
              <a:solidFill>
                <a:schemeClr val="accent1"/>
              </a:solidFill>
              <a:ln w="635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7"/>
              <p:cNvCxnSpPr/>
              <p:nvPr/>
            </p:nvCxnSpPr>
            <p:spPr bwMode="auto">
              <a:xfrm>
                <a:off x="971600" y="4725144"/>
                <a:ext cx="3290838" cy="432048"/>
              </a:xfrm>
              <a:prstGeom prst="line">
                <a:avLst/>
              </a:prstGeom>
              <a:solidFill>
                <a:schemeClr val="accent1"/>
              </a:solidFill>
              <a:ln w="635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Ellipse 11"/>
              <p:cNvSpPr/>
              <p:nvPr/>
            </p:nvSpPr>
            <p:spPr bwMode="auto">
              <a:xfrm>
                <a:off x="4139952" y="5085184"/>
                <a:ext cx="227806" cy="216024"/>
              </a:xfrm>
              <a:prstGeom prst="ellipse">
                <a:avLst/>
              </a:prstGeom>
              <a:solidFill>
                <a:srgbClr val="008000"/>
              </a:soli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4" name="Gerade Verbindung mit Pfeil 13"/>
              <p:cNvCxnSpPr>
                <a:stCxn id="12" idx="7"/>
              </p:cNvCxnSpPr>
              <p:nvPr/>
            </p:nvCxnSpPr>
            <p:spPr bwMode="auto">
              <a:xfrm flipH="1">
                <a:off x="3635896" y="5116820"/>
                <a:ext cx="698501" cy="616436"/>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Gerade Verbindung mit Pfeil 25"/>
              <p:cNvCxnSpPr/>
              <p:nvPr/>
            </p:nvCxnSpPr>
            <p:spPr bwMode="auto">
              <a:xfrm flipH="1">
                <a:off x="4211960" y="5193196"/>
                <a:ext cx="77812" cy="841442"/>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mit Pfeil 26"/>
              <p:cNvCxnSpPr>
                <a:stCxn id="12" idx="6"/>
              </p:cNvCxnSpPr>
              <p:nvPr/>
            </p:nvCxnSpPr>
            <p:spPr bwMode="auto">
              <a:xfrm>
                <a:off x="4367758" y="5193196"/>
                <a:ext cx="1140346" cy="420721"/>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mit Pfeil 27"/>
              <p:cNvCxnSpPr>
                <a:stCxn id="12" idx="1"/>
              </p:cNvCxnSpPr>
              <p:nvPr/>
            </p:nvCxnSpPr>
            <p:spPr bwMode="auto">
              <a:xfrm>
                <a:off x="4173313" y="5116820"/>
                <a:ext cx="1190775" cy="832460"/>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mit Pfeil 28"/>
              <p:cNvCxnSpPr>
                <a:stCxn id="12" idx="0"/>
              </p:cNvCxnSpPr>
              <p:nvPr/>
            </p:nvCxnSpPr>
            <p:spPr bwMode="auto">
              <a:xfrm>
                <a:off x="4253855" y="5085184"/>
                <a:ext cx="894209" cy="1080120"/>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a:stCxn id="12" idx="7"/>
              </p:cNvCxnSpPr>
              <p:nvPr/>
            </p:nvCxnSpPr>
            <p:spPr bwMode="auto">
              <a:xfrm>
                <a:off x="4334397" y="5116820"/>
                <a:ext cx="603534" cy="1264508"/>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2" name="Ellipse 2061"/>
              <p:cNvSpPr/>
              <p:nvPr/>
            </p:nvSpPr>
            <p:spPr bwMode="auto">
              <a:xfrm>
                <a:off x="5663530" y="5533050"/>
                <a:ext cx="576064" cy="504056"/>
              </a:xfrm>
              <a:prstGeom prst="ellipse">
                <a:avLst/>
              </a:prstGeom>
              <a:solidFill>
                <a:srgbClr val="3333CC">
                  <a:alpha val="44000"/>
                </a:srgbClr>
              </a:soli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064" name="Gerade Verbindung 2063"/>
              <p:cNvCxnSpPr>
                <a:stCxn id="2062" idx="6"/>
              </p:cNvCxnSpPr>
              <p:nvPr/>
            </p:nvCxnSpPr>
            <p:spPr bwMode="auto">
              <a:xfrm>
                <a:off x="6239594" y="5785078"/>
                <a:ext cx="564654"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50"/>
              <p:cNvCxnSpPr/>
              <p:nvPr/>
            </p:nvCxnSpPr>
            <p:spPr bwMode="auto">
              <a:xfrm flipV="1">
                <a:off x="6804248" y="5533050"/>
                <a:ext cx="0" cy="501588"/>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a:off x="6804248" y="5545978"/>
                <a:ext cx="457200" cy="23910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52"/>
              <p:cNvCxnSpPr/>
              <p:nvPr/>
            </p:nvCxnSpPr>
            <p:spPr bwMode="auto">
              <a:xfrm flipV="1">
                <a:off x="6804248" y="5785078"/>
                <a:ext cx="457200" cy="24956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53"/>
              <p:cNvCxnSpPr/>
              <p:nvPr/>
            </p:nvCxnSpPr>
            <p:spPr bwMode="auto">
              <a:xfrm>
                <a:off x="7261448" y="5783844"/>
                <a:ext cx="564654"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0" name="Rechteck 2069"/>
              <p:cNvSpPr/>
              <p:nvPr/>
            </p:nvSpPr>
            <p:spPr bwMode="auto">
              <a:xfrm>
                <a:off x="7812360" y="5301208"/>
                <a:ext cx="432048" cy="936104"/>
              </a:xfrm>
              <a:prstGeom prst="rect">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072" name="Gerade Verbindung mit Pfeil 2071"/>
              <p:cNvCxnSpPr/>
              <p:nvPr/>
            </p:nvCxnSpPr>
            <p:spPr bwMode="auto">
              <a:xfrm>
                <a:off x="8244408" y="5445224"/>
                <a:ext cx="792088" cy="0"/>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mit Pfeil 62"/>
              <p:cNvCxnSpPr/>
              <p:nvPr/>
            </p:nvCxnSpPr>
            <p:spPr bwMode="auto">
              <a:xfrm>
                <a:off x="8244408" y="6021288"/>
                <a:ext cx="792088" cy="0"/>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3" name="Textfeld 2072"/>
              <p:cNvSpPr txBox="1"/>
              <p:nvPr/>
            </p:nvSpPr>
            <p:spPr>
              <a:xfrm>
                <a:off x="5220072" y="5157192"/>
                <a:ext cx="1597918" cy="338554"/>
              </a:xfrm>
              <a:prstGeom prst="rect">
                <a:avLst/>
              </a:prstGeom>
              <a:noFill/>
            </p:spPr>
            <p:txBody>
              <a:bodyPr wrap="square" rtlCol="0">
                <a:spAutoFit/>
              </a:bodyPr>
              <a:lstStyle/>
              <a:p>
                <a:r>
                  <a:rPr lang="en-US" sz="1600" b="1" dirty="0">
                    <a:solidFill>
                      <a:srgbClr val="3333CC"/>
                    </a:solidFill>
                    <a:latin typeface="Arial" panose="020B0604020202020204" pitchFamily="34" charset="0"/>
                    <a:cs typeface="Arial" panose="020B0604020202020204" pitchFamily="34" charset="0"/>
                  </a:rPr>
                  <a:t>BLM detector  </a:t>
                </a:r>
              </a:p>
            </p:txBody>
          </p:sp>
          <p:sp>
            <p:nvSpPr>
              <p:cNvPr id="65" name="Textfeld 64"/>
              <p:cNvSpPr txBox="1"/>
              <p:nvPr/>
            </p:nvSpPr>
            <p:spPr>
              <a:xfrm>
                <a:off x="6214442" y="6167045"/>
                <a:ext cx="1597918" cy="584775"/>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front-end</a:t>
                </a:r>
              </a:p>
              <a:p>
                <a:pPr algn="l">
                  <a:spcBef>
                    <a:spcPts val="0"/>
                  </a:spcBef>
                </a:pPr>
                <a:r>
                  <a:rPr lang="en-US" sz="1600" b="1" dirty="0">
                    <a:solidFill>
                      <a:srgbClr val="3333CC"/>
                    </a:solidFill>
                    <a:latin typeface="Arial" panose="020B0604020202020204" pitchFamily="34" charset="0"/>
                    <a:cs typeface="Arial" panose="020B0604020202020204" pitchFamily="34" charset="0"/>
                  </a:rPr>
                  <a:t>electronics </a:t>
                </a:r>
              </a:p>
            </p:txBody>
          </p:sp>
        </p:grpSp>
        <p:sp>
          <p:nvSpPr>
            <p:cNvPr id="67" name="Textfeld 66"/>
            <p:cNvSpPr txBox="1"/>
            <p:nvPr/>
          </p:nvSpPr>
          <p:spPr>
            <a:xfrm>
              <a:off x="6895703" y="5445224"/>
              <a:ext cx="1777938" cy="584775"/>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digitalization</a:t>
              </a:r>
            </a:p>
            <a:p>
              <a:pPr algn="l">
                <a:spcBef>
                  <a:spcPts val="0"/>
                </a:spcBef>
              </a:pPr>
              <a:r>
                <a:rPr lang="en-US" sz="1600" b="1" dirty="0">
                  <a:solidFill>
                    <a:srgbClr val="3333CC"/>
                  </a:solidFill>
                  <a:latin typeface="Arial" panose="020B0604020202020204" pitchFamily="34" charset="0"/>
                  <a:cs typeface="Arial" panose="020B0604020202020204" pitchFamily="34" charset="0"/>
                </a:rPr>
                <a:t>&amp; fast analysis</a:t>
              </a:r>
            </a:p>
          </p:txBody>
        </p:sp>
        <p:sp>
          <p:nvSpPr>
            <p:cNvPr id="68" name="Textfeld 67"/>
            <p:cNvSpPr txBox="1"/>
            <p:nvPr/>
          </p:nvSpPr>
          <p:spPr>
            <a:xfrm>
              <a:off x="7716062" y="4931876"/>
              <a:ext cx="1104410" cy="338554"/>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interlock</a:t>
              </a:r>
            </a:p>
          </p:txBody>
        </p:sp>
        <p:sp>
          <p:nvSpPr>
            <p:cNvPr id="69" name="Textfeld 68"/>
            <p:cNvSpPr txBox="1"/>
            <p:nvPr/>
          </p:nvSpPr>
          <p:spPr>
            <a:xfrm>
              <a:off x="7773686" y="4293096"/>
              <a:ext cx="1190802" cy="338554"/>
            </a:xfrm>
            <a:prstGeom prst="rect">
              <a:avLst/>
            </a:prstGeom>
            <a:noFill/>
          </p:spPr>
          <p:txBody>
            <a:bodyPr wrap="square" rtlCol="0">
              <a:spAutoFit/>
            </a:bodyPr>
            <a:lstStyle/>
            <a:p>
              <a:pPr algn="l">
                <a:spcBef>
                  <a:spcPts val="0"/>
                </a:spcBef>
              </a:pPr>
              <a:r>
                <a:rPr lang="en-US" sz="1600" b="1" dirty="0">
                  <a:solidFill>
                    <a:srgbClr val="3333CC"/>
                  </a:solidFill>
                  <a:latin typeface="Arial" panose="020B0604020202020204" pitchFamily="34" charset="0"/>
                  <a:cs typeface="Arial" panose="020B0604020202020204" pitchFamily="34" charset="0"/>
                </a:rPr>
                <a:t>display</a:t>
              </a:r>
            </a:p>
          </p:txBody>
        </p:sp>
        <p:sp>
          <p:nvSpPr>
            <p:cNvPr id="70" name="Textfeld 69"/>
            <p:cNvSpPr txBox="1"/>
            <p:nvPr/>
          </p:nvSpPr>
          <p:spPr>
            <a:xfrm>
              <a:off x="2663509" y="3995772"/>
              <a:ext cx="2052507" cy="353943"/>
            </a:xfrm>
            <a:prstGeom prst="rect">
              <a:avLst/>
            </a:prstGeom>
            <a:noFill/>
          </p:spPr>
          <p:txBody>
            <a:bodyPr wrap="square" rtlCol="0">
              <a:spAutoFit/>
            </a:bodyPr>
            <a:lstStyle/>
            <a:p>
              <a:pPr algn="l">
                <a:spcBef>
                  <a:spcPts val="0"/>
                </a:spcBef>
              </a:pPr>
              <a:r>
                <a:rPr lang="en-US" sz="1700" b="1" dirty="0">
                  <a:solidFill>
                    <a:srgbClr val="FF0000"/>
                  </a:solidFill>
                  <a:latin typeface="Arial" panose="020B0604020202020204" pitchFamily="34" charset="0"/>
                  <a:cs typeface="Arial" panose="020B0604020202020204" pitchFamily="34" charset="0"/>
                </a:rPr>
                <a:t>lost beam particle </a:t>
              </a:r>
            </a:p>
          </p:txBody>
        </p:sp>
        <p:sp>
          <p:nvSpPr>
            <p:cNvPr id="71" name="Textfeld 70"/>
            <p:cNvSpPr txBox="1"/>
            <p:nvPr/>
          </p:nvSpPr>
          <p:spPr>
            <a:xfrm>
              <a:off x="539552" y="4581128"/>
              <a:ext cx="2936640" cy="1323439"/>
            </a:xfrm>
            <a:prstGeom prst="rect">
              <a:avLst/>
            </a:prstGeom>
            <a:noFill/>
          </p:spPr>
          <p:txBody>
            <a:bodyPr wrap="square" rtlCol="0">
              <a:spAutoFit/>
            </a:bodyPr>
            <a:lstStyle/>
            <a:p>
              <a:pPr algn="l">
                <a:spcBef>
                  <a:spcPts val="0"/>
                </a:spcBef>
              </a:pPr>
              <a:r>
                <a:rPr lang="en-US" sz="1600" b="1" dirty="0">
                  <a:solidFill>
                    <a:srgbClr val="008000"/>
                  </a:solidFill>
                  <a:latin typeface="Arial" panose="020B0604020202020204" pitchFamily="34" charset="0"/>
                  <a:cs typeface="Arial" panose="020B0604020202020204" pitchFamily="34" charset="0"/>
                </a:rPr>
                <a:t>Secondary products: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Electromagnetic or hadronic shower products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Charged particles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Neutrons or </a:t>
              </a:r>
              <a:r>
                <a:rPr lang="en-US" sz="1600" dirty="0">
                  <a:solidFill>
                    <a:srgbClr val="008000"/>
                  </a:solidFill>
                  <a:latin typeface="Arial" panose="020B0604020202020204" pitchFamily="34" charset="0"/>
                  <a:cs typeface="Arial" panose="020B0604020202020204" pitchFamily="34" charset="0"/>
                  <a:sym typeface="Symbol" panose="05050102010706020507" pitchFamily="18" charset="2"/>
                </a:rPr>
                <a:t></a:t>
              </a:r>
              <a:endParaRPr lang="en-US" sz="1600" dirty="0">
                <a:solidFill>
                  <a:srgbClr val="008000"/>
                </a:solidFill>
                <a:latin typeface="Arial" panose="020B0604020202020204" pitchFamily="34" charset="0"/>
                <a:cs typeface="Arial" panose="020B0604020202020204" pitchFamily="34" charset="0"/>
              </a:endParaRPr>
            </a:p>
          </p:txBody>
        </p:sp>
        <p:sp>
          <p:nvSpPr>
            <p:cNvPr id="72" name="Textfeld 71"/>
            <p:cNvSpPr txBox="1"/>
            <p:nvPr/>
          </p:nvSpPr>
          <p:spPr>
            <a:xfrm>
              <a:off x="6300192" y="2924944"/>
              <a:ext cx="1992949" cy="338554"/>
            </a:xfrm>
            <a:prstGeom prst="rect">
              <a:avLst/>
            </a:prstGeom>
            <a:noFill/>
          </p:spPr>
          <p:txBody>
            <a:bodyPr wrap="square" rtlCol="0">
              <a:spAutoFit/>
            </a:bodyPr>
            <a:lstStyle/>
            <a:p>
              <a:pPr algn="l">
                <a:spcBef>
                  <a:spcPts val="0"/>
                </a:spcBef>
              </a:pPr>
              <a:r>
                <a:rPr lang="en-US" sz="1600" b="1" dirty="0">
                  <a:latin typeface="Arial" panose="020B0604020202020204" pitchFamily="34" charset="0"/>
                  <a:cs typeface="Arial" panose="020B0604020202020204" pitchFamily="34" charset="0"/>
                </a:rPr>
                <a:t>vacuum pipe</a:t>
              </a:r>
            </a:p>
          </p:txBody>
        </p:sp>
        <p:sp>
          <p:nvSpPr>
            <p:cNvPr id="74" name="Textfeld 73"/>
            <p:cNvSpPr txBox="1"/>
            <p:nvPr/>
          </p:nvSpPr>
          <p:spPr>
            <a:xfrm>
              <a:off x="5723112" y="3598236"/>
              <a:ext cx="1992949" cy="369332"/>
            </a:xfrm>
            <a:prstGeom prst="rect">
              <a:avLst/>
            </a:prstGeom>
            <a:noFill/>
          </p:spPr>
          <p:txBody>
            <a:bodyPr wrap="square" rtlCol="0">
              <a:spAutoFit/>
            </a:bodyPr>
            <a:lstStyle/>
            <a:p>
              <a:pPr algn="l">
                <a:spcBef>
                  <a:spcPts val="0"/>
                </a:spcBef>
              </a:pPr>
              <a:r>
                <a:rPr lang="en-US" b="1" dirty="0">
                  <a:solidFill>
                    <a:srgbClr val="FF0000"/>
                  </a:solidFill>
                  <a:latin typeface="Arial" panose="020B0604020202020204" pitchFamily="34" charset="0"/>
                  <a:cs typeface="Arial" panose="020B0604020202020204" pitchFamily="34" charset="0"/>
                </a:rPr>
                <a:t>beam</a:t>
              </a:r>
            </a:p>
          </p:txBody>
        </p:sp>
        <p:sp>
          <p:nvSpPr>
            <p:cNvPr id="36" name="Pfeil nach rechts 35"/>
            <p:cNvSpPr/>
            <p:nvPr/>
          </p:nvSpPr>
          <p:spPr bwMode="auto">
            <a:xfrm>
              <a:off x="323528" y="3429000"/>
              <a:ext cx="5242842" cy="720080"/>
            </a:xfrm>
            <a:prstGeom prst="rightArrow">
              <a:avLst>
                <a:gd name="adj1" fmla="val 50000"/>
                <a:gd name="adj2" fmla="val 66653"/>
              </a:avLst>
            </a:prstGeom>
            <a:gradFill flip="none" rotWithShape="1">
              <a:gsLst>
                <a:gs pos="34000">
                  <a:srgbClr val="FF0000">
                    <a:alpha val="20000"/>
                  </a:srgbClr>
                </a:gs>
                <a:gs pos="47000">
                  <a:srgbClr val="FF0000"/>
                </a:gs>
                <a:gs pos="69000">
                  <a:srgbClr val="FF0000">
                    <a:alpha val="20000"/>
                  </a:srgbClr>
                </a:gs>
              </a:gsLst>
              <a:lin ang="5400000" scaled="0"/>
              <a:tileRect/>
            </a:gra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865718634"/>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Scintillators as Beam Loss Monitors</a:t>
            </a:r>
          </a:p>
        </p:txBody>
      </p:sp>
      <p:sp>
        <p:nvSpPr>
          <p:cNvPr id="717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175" name="Rectangle 8"/>
          <p:cNvSpPr>
            <a:spLocks noChangeArrowheads="1"/>
          </p:cNvSpPr>
          <p:nvPr/>
        </p:nvSpPr>
        <p:spPr bwMode="auto">
          <a:xfrm>
            <a:off x="239713" y="812489"/>
            <a:ext cx="4572000" cy="174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Plastics or liquids are used:</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Detection of </a:t>
            </a:r>
            <a:r>
              <a:rPr lang="en-US" altLang="de-DE" sz="1700" b="1" dirty="0">
                <a:latin typeface="Arial" panose="020B0604020202020204" pitchFamily="34" charset="0"/>
                <a:cs typeface="Arial" panose="020B0604020202020204" pitchFamily="34" charset="0"/>
              </a:rPr>
              <a:t>charged particles</a:t>
            </a:r>
          </a:p>
          <a:p>
            <a:pPr algn="l">
              <a:lnSpc>
                <a:spcPct val="40000"/>
              </a:lnSpc>
            </a:pPr>
            <a:r>
              <a:rPr lang="en-US" altLang="de-DE" sz="1700" dirty="0">
                <a:latin typeface="Arial" panose="020B0604020202020204" pitchFamily="34" charset="0"/>
                <a:cs typeface="Arial" panose="020B0604020202020204" pitchFamily="34" charset="0"/>
              </a:rPr>
              <a:t>    by electronic stopping</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Detection of </a:t>
            </a:r>
            <a:r>
              <a:rPr lang="en-US" altLang="de-DE" sz="1700" b="1" dirty="0">
                <a:latin typeface="Arial" panose="020B0604020202020204" pitchFamily="34" charset="0"/>
                <a:cs typeface="Arial" panose="020B0604020202020204" pitchFamily="34" charset="0"/>
              </a:rPr>
              <a:t>neutrons</a:t>
            </a:r>
          </a:p>
          <a:p>
            <a:pPr algn="l">
              <a:lnSpc>
                <a:spcPct val="50000"/>
              </a:lnSpc>
            </a:pPr>
            <a:r>
              <a:rPr lang="en-US" altLang="de-DE" sz="1700" dirty="0">
                <a:latin typeface="Arial" panose="020B0604020202020204" pitchFamily="34" charset="0"/>
                <a:cs typeface="Arial" panose="020B0604020202020204" pitchFamily="34" charset="0"/>
              </a:rPr>
              <a:t>    by elastic collisions n on p in plastics</a:t>
            </a:r>
          </a:p>
          <a:p>
            <a:pPr algn="l">
              <a:lnSpc>
                <a:spcPct val="50000"/>
              </a:lnSpc>
            </a:pPr>
            <a:r>
              <a:rPr lang="en-US" altLang="de-DE" sz="1700" dirty="0">
                <a:latin typeface="Arial" panose="020B0604020202020204" pitchFamily="34" charset="0"/>
                <a:cs typeface="Arial" panose="020B0604020202020204" pitchFamily="34" charset="0"/>
              </a:rPr>
              <a:t>    and fast p electronic stopping.</a:t>
            </a:r>
          </a:p>
        </p:txBody>
      </p:sp>
      <p:sp>
        <p:nvSpPr>
          <p:cNvPr id="295945" name="Rectangle 9"/>
          <p:cNvSpPr>
            <a:spLocks noChangeArrowheads="1"/>
          </p:cNvSpPr>
          <p:nvPr/>
        </p:nvSpPr>
        <p:spPr bwMode="auto">
          <a:xfrm>
            <a:off x="4332288" y="852391"/>
            <a:ext cx="4811712" cy="158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00FF"/>
                </a:solidFill>
                <a:latin typeface="Arial" panose="020B0604020202020204" pitchFamily="34" charset="0"/>
                <a:cs typeface="Arial" panose="020B0604020202020204" pitchFamily="34" charset="0"/>
              </a:rPr>
              <a:t>Scintillator + photo-multiplier:</a:t>
            </a:r>
          </a:p>
          <a:p>
            <a:pPr algn="l">
              <a:lnSpc>
                <a:spcPct val="50000"/>
              </a:lnSpc>
            </a:pPr>
            <a:r>
              <a:rPr lang="en-US" altLang="de-DE" sz="1600" dirty="0">
                <a:latin typeface="Arial" panose="020B0604020202020204" pitchFamily="34" charset="0"/>
                <a:cs typeface="Arial" panose="020B0604020202020204" pitchFamily="34" charset="0"/>
              </a:rPr>
              <a:t>counting (large PMT amplification)</a:t>
            </a:r>
          </a:p>
          <a:p>
            <a:pPr algn="l">
              <a:lnSpc>
                <a:spcPct val="50000"/>
              </a:lnSpc>
            </a:pPr>
            <a:r>
              <a:rPr lang="en-US" altLang="de-DE" sz="1600" dirty="0">
                <a:latin typeface="Arial" panose="020B0604020202020204" pitchFamily="34" charset="0"/>
                <a:cs typeface="Arial" panose="020B0604020202020204" pitchFamily="34" charset="0"/>
              </a:rPr>
              <a:t>or analog voltage ADC (low PMT amplification)</a:t>
            </a:r>
          </a:p>
          <a:p>
            <a:pPr algn="l">
              <a:lnSpc>
                <a:spcPct val="50000"/>
              </a:lnSpc>
            </a:pPr>
            <a:r>
              <a:rPr lang="en-US" altLang="de-DE" sz="1600" dirty="0">
                <a:latin typeface="Arial" panose="020B0604020202020204" pitchFamily="34" charset="0"/>
                <a:cs typeface="Arial" panose="020B0604020202020204" pitchFamily="34" charset="0"/>
              </a:rPr>
              <a:t>Radiation hardness:</a:t>
            </a:r>
          </a:p>
          <a:p>
            <a:pPr algn="l">
              <a:lnSpc>
                <a:spcPct val="50000"/>
              </a:lnSpc>
            </a:pPr>
            <a:r>
              <a:rPr lang="en-US" altLang="de-DE" sz="1600" dirty="0">
                <a:latin typeface="Arial" panose="020B0604020202020204" pitchFamily="34" charset="0"/>
                <a:cs typeface="Arial" panose="020B0604020202020204" pitchFamily="34" charset="0"/>
              </a:rPr>
              <a:t>plastics  1 </a:t>
            </a:r>
            <a:r>
              <a:rPr lang="en-US" altLang="de-DE" sz="1600" dirty="0" err="1">
                <a:latin typeface="Arial" panose="020B0604020202020204" pitchFamily="34" charset="0"/>
                <a:cs typeface="Arial" panose="020B0604020202020204" pitchFamily="34" charset="0"/>
              </a:rPr>
              <a:t>Mrad</a:t>
            </a:r>
            <a:r>
              <a:rPr lang="en-US" altLang="de-DE" sz="1600" dirty="0">
                <a:latin typeface="Arial" panose="020B0604020202020204" pitchFamily="34" charset="0"/>
                <a:cs typeface="Arial" panose="020B0604020202020204" pitchFamily="34" charset="0"/>
              </a:rPr>
              <a:t> = 10</a:t>
            </a:r>
            <a:r>
              <a:rPr lang="en-US" altLang="de-DE" sz="1600" baseline="30000" dirty="0">
                <a:latin typeface="Arial" panose="020B0604020202020204" pitchFamily="34" charset="0"/>
                <a:cs typeface="Arial" panose="020B0604020202020204" pitchFamily="34" charset="0"/>
              </a:rPr>
              <a:t>4</a:t>
            </a:r>
            <a:r>
              <a:rPr lang="en-US" altLang="de-DE" sz="1600" dirty="0">
                <a:latin typeface="Arial" panose="020B0604020202020204" pitchFamily="34" charset="0"/>
                <a:cs typeface="Arial" panose="020B0604020202020204" pitchFamily="34" charset="0"/>
              </a:rPr>
              <a:t> </a:t>
            </a:r>
            <a:r>
              <a:rPr lang="en-US" altLang="de-DE" sz="1600" dirty="0" err="1">
                <a:latin typeface="Arial" panose="020B0604020202020204" pitchFamily="34" charset="0"/>
                <a:cs typeface="Arial" panose="020B0604020202020204" pitchFamily="34" charset="0"/>
              </a:rPr>
              <a:t>Gy</a:t>
            </a:r>
            <a:endParaRPr lang="en-US" altLang="de-DE" sz="1600" dirty="0">
              <a:latin typeface="Arial" panose="020B0604020202020204" pitchFamily="34" charset="0"/>
              <a:cs typeface="Arial" panose="020B0604020202020204" pitchFamily="34" charset="0"/>
            </a:endParaRPr>
          </a:p>
          <a:p>
            <a:pPr algn="l">
              <a:lnSpc>
                <a:spcPct val="50000"/>
              </a:lnSpc>
            </a:pPr>
            <a:r>
              <a:rPr lang="en-US" altLang="de-DE" sz="1600" dirty="0">
                <a:latin typeface="Arial" panose="020B0604020202020204" pitchFamily="34" charset="0"/>
                <a:cs typeface="Arial" panose="020B0604020202020204" pitchFamily="34" charset="0"/>
              </a:rPr>
              <a:t>liquid    10 </a:t>
            </a:r>
            <a:r>
              <a:rPr lang="en-US" altLang="de-DE" sz="1600" dirty="0" err="1">
                <a:latin typeface="Arial" panose="020B0604020202020204" pitchFamily="34" charset="0"/>
                <a:cs typeface="Arial" panose="020B0604020202020204" pitchFamily="34" charset="0"/>
              </a:rPr>
              <a:t>Mrad</a:t>
            </a:r>
            <a:r>
              <a:rPr lang="en-US" altLang="de-DE" sz="1600" dirty="0">
                <a:latin typeface="Arial" panose="020B0604020202020204" pitchFamily="34" charset="0"/>
                <a:cs typeface="Arial" panose="020B0604020202020204" pitchFamily="34" charset="0"/>
              </a:rPr>
              <a:t> = 10</a:t>
            </a:r>
            <a:r>
              <a:rPr lang="en-US" altLang="de-DE" sz="1600" baseline="30000" dirty="0">
                <a:latin typeface="Arial" panose="020B0604020202020204" pitchFamily="34" charset="0"/>
                <a:cs typeface="Arial" panose="020B0604020202020204" pitchFamily="34" charset="0"/>
              </a:rPr>
              <a:t>5</a:t>
            </a:r>
            <a:r>
              <a:rPr lang="en-US" altLang="de-DE" sz="1600" dirty="0">
                <a:latin typeface="Arial" panose="020B0604020202020204" pitchFamily="34" charset="0"/>
                <a:cs typeface="Arial" panose="020B0604020202020204" pitchFamily="34" charset="0"/>
              </a:rPr>
              <a:t> </a:t>
            </a:r>
            <a:r>
              <a:rPr lang="en-US" altLang="de-DE" sz="1600" dirty="0" err="1">
                <a:latin typeface="Arial" panose="020B0604020202020204" pitchFamily="34" charset="0"/>
                <a:cs typeface="Arial" panose="020B0604020202020204" pitchFamily="34" charset="0"/>
              </a:rPr>
              <a:t>Gy</a:t>
            </a:r>
            <a:endParaRPr lang="en-US" altLang="de-DE" sz="1600" dirty="0">
              <a:latin typeface="Arial" panose="020B0604020202020204" pitchFamily="34" charset="0"/>
              <a:cs typeface="Arial" panose="020B0604020202020204" pitchFamily="34" charset="0"/>
            </a:endParaRPr>
          </a:p>
        </p:txBody>
      </p:sp>
      <p:grpSp>
        <p:nvGrpSpPr>
          <p:cNvPr id="7177" name="Group 13"/>
          <p:cNvGrpSpPr>
            <a:grpSpLocks/>
          </p:cNvGrpSpPr>
          <p:nvPr/>
        </p:nvGrpSpPr>
        <p:grpSpPr bwMode="auto">
          <a:xfrm>
            <a:off x="147825" y="2760838"/>
            <a:ext cx="4311650" cy="3311525"/>
            <a:chOff x="210" y="2208"/>
            <a:chExt cx="2405" cy="1804"/>
          </a:xfrm>
        </p:grpSpPr>
        <p:pic>
          <p:nvPicPr>
            <p:cNvPr id="7178" name="Picture 5" descr="BLM_offen_kmp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 y="2208"/>
              <a:ext cx="2405" cy="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Text Box 10"/>
            <p:cNvSpPr txBox="1">
              <a:spLocks noChangeArrowheads="1"/>
            </p:cNvSpPr>
            <p:nvPr/>
          </p:nvSpPr>
          <p:spPr bwMode="auto">
            <a:xfrm>
              <a:off x="1682" y="3328"/>
              <a:ext cx="905" cy="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olidFill>
                    <a:srgbClr val="FFFF00"/>
                  </a:solidFill>
                </a:rPr>
                <a:t>Scintillator</a:t>
              </a:r>
            </a:p>
            <a:p>
              <a:pPr>
                <a:lnSpc>
                  <a:spcPct val="70000"/>
                </a:lnSpc>
              </a:pPr>
              <a:r>
                <a:rPr lang="en-US" altLang="de-DE" b="1">
                  <a:solidFill>
                    <a:srgbClr val="FFFF00"/>
                  </a:solidFill>
                </a:rPr>
                <a:t>2x2x5 cm</a:t>
              </a:r>
              <a:r>
                <a:rPr lang="en-US" altLang="de-DE" sz="2200" b="1" baseline="30000">
                  <a:solidFill>
                    <a:srgbClr val="FFFF00"/>
                  </a:solidFill>
                </a:rPr>
                <a:t>3</a:t>
              </a:r>
            </a:p>
          </p:txBody>
        </p:sp>
        <p:sp>
          <p:nvSpPr>
            <p:cNvPr id="7180" name="Text Box 11"/>
            <p:cNvSpPr txBox="1">
              <a:spLocks noChangeArrowheads="1"/>
            </p:cNvSpPr>
            <p:nvPr/>
          </p:nvSpPr>
          <p:spPr bwMode="auto">
            <a:xfrm>
              <a:off x="1334" y="2359"/>
              <a:ext cx="1271" cy="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66FFFF"/>
                  </a:solidFill>
                </a:rPr>
                <a:t>Photo-multiplier</a:t>
              </a:r>
            </a:p>
            <a:p>
              <a:pPr algn="l">
                <a:lnSpc>
                  <a:spcPct val="50000"/>
                </a:lnSpc>
              </a:pPr>
              <a:r>
                <a:rPr lang="en-US" altLang="de-DE" b="1" dirty="0">
                  <a:solidFill>
                    <a:srgbClr val="66FFFF"/>
                  </a:solidFill>
                </a:rPr>
                <a:t>          inside </a:t>
              </a:r>
            </a:p>
          </p:txBody>
        </p:sp>
        <p:sp>
          <p:nvSpPr>
            <p:cNvPr id="7181" name="Text Box 12"/>
            <p:cNvSpPr txBox="1">
              <a:spLocks noChangeArrowheads="1"/>
            </p:cNvSpPr>
            <p:nvPr/>
          </p:nvSpPr>
          <p:spPr bwMode="auto">
            <a:xfrm>
              <a:off x="365" y="2386"/>
              <a:ext cx="1042"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olidFill>
                    <a:srgbClr val="FFCCFF"/>
                  </a:solidFill>
                </a:rPr>
                <a:t>HV base</a:t>
              </a:r>
            </a:p>
          </p:txBody>
        </p:sp>
      </p:grpSp>
      <p:pic>
        <p:nvPicPr>
          <p:cNvPr id="27" name="Picture 14" descr="Foto BLM 007"/>
          <p:cNvPicPr>
            <a:picLocks noChangeAspect="1" noChangeArrowheads="1"/>
          </p:cNvPicPr>
          <p:nvPr/>
        </p:nvPicPr>
        <p:blipFill>
          <a:blip r:embed="rId3" cstate="print">
            <a:lum bright="6000" contrast="6000"/>
            <a:extLst>
              <a:ext uri="{28A0092B-C50C-407E-A947-70E740481C1C}">
                <a14:useLocalDpi xmlns:a14="http://schemas.microsoft.com/office/drawing/2010/main" val="0"/>
              </a:ext>
            </a:extLst>
          </a:blip>
          <a:srcRect l="6801" r="6761" b="3094"/>
          <a:stretch>
            <a:fillRect/>
          </a:stretch>
        </p:blipFill>
        <p:spPr bwMode="auto">
          <a:xfrm>
            <a:off x="4716016" y="2780928"/>
            <a:ext cx="3942271"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097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59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2" name="Text Box 4"/>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200" b="1" dirty="0">
                <a:solidFill>
                  <a:srgbClr val="000000"/>
                </a:solidFill>
                <a:latin typeface="Calibri" panose="020F0502020204030204" pitchFamily="34" charset="0"/>
                <a:cs typeface="Calibri" panose="020F0502020204030204" pitchFamily="34" charset="0"/>
              </a:rPr>
              <a:t>Ionization Chamber </a:t>
            </a:r>
            <a:r>
              <a:rPr lang="en-US" altLang="de-DE" sz="2200" b="1" dirty="0">
                <a:solidFill>
                  <a:srgbClr val="000000"/>
                </a:solidFill>
                <a:latin typeface="Calibri" panose="020F0502020204030204" pitchFamily="34" charset="0"/>
                <a:cs typeface="Calibri" panose="020F0502020204030204" pitchFamily="34" charset="0"/>
              </a:rPr>
              <a:t>as Beam Loss Monitors</a:t>
            </a:r>
          </a:p>
        </p:txBody>
      </p:sp>
      <p:sp>
        <p:nvSpPr>
          <p:cNvPr id="339973" name="Rectangle 5"/>
          <p:cNvSpPr>
            <a:spLocks noChangeArrowheads="1"/>
          </p:cNvSpPr>
          <p:nvPr/>
        </p:nvSpPr>
        <p:spPr bwMode="auto">
          <a:xfrm>
            <a:off x="48072" y="764704"/>
            <a:ext cx="9204448" cy="167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700" b="1" dirty="0">
                <a:solidFill>
                  <a:srgbClr val="0000FF"/>
                </a:solidFill>
                <a:latin typeface="Arial" panose="020B0604020202020204" pitchFamily="34" charset="0"/>
                <a:cs typeface="Arial" panose="020B0604020202020204" pitchFamily="34" charset="0"/>
              </a:rPr>
              <a:t>Energy loss of charged particles in gases → electron-ion pairs → current meas.</a:t>
            </a:r>
          </a:p>
          <a:p>
            <a:pPr algn="l"/>
            <a:endParaRPr lang="en-US" sz="2000" dirty="0">
              <a:solidFill>
                <a:schemeClr val="accent2"/>
              </a:solidFill>
            </a:endParaRPr>
          </a:p>
          <a:p>
            <a:pPr algn="l">
              <a:lnSpc>
                <a:spcPct val="140000"/>
              </a:lnSpc>
            </a:pPr>
            <a:endParaRPr lang="en-US" dirty="0">
              <a:solidFill>
                <a:schemeClr val="tx2"/>
              </a:solidFill>
            </a:endParaRPr>
          </a:p>
          <a:p>
            <a:pPr algn="l">
              <a:lnSpc>
                <a:spcPct val="70000"/>
              </a:lnSpc>
            </a:pPr>
            <a:endParaRPr lang="en-US" dirty="0">
              <a:solidFill>
                <a:schemeClr val="tx2"/>
              </a:solidFill>
              <a:cs typeface="Arial" charset="0"/>
            </a:endParaRPr>
          </a:p>
        </p:txBody>
      </p:sp>
      <p:sp>
        <p:nvSpPr>
          <p:cNvPr id="339979" name="Text Box 11"/>
          <p:cNvSpPr txBox="1">
            <a:spLocks noChangeArrowheads="1"/>
          </p:cNvSpPr>
          <p:nvPr/>
        </p:nvSpPr>
        <p:spPr bwMode="auto">
          <a:xfrm>
            <a:off x="5844505" y="1052736"/>
            <a:ext cx="333600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i="1" dirty="0">
                <a:solidFill>
                  <a:srgbClr val="0000FF"/>
                </a:solidFill>
                <a:latin typeface="Arial" panose="020B0604020202020204" pitchFamily="34" charset="0"/>
                <a:cs typeface="Arial" panose="020B0604020202020204" pitchFamily="34" charset="0"/>
              </a:rPr>
              <a:t>W</a:t>
            </a:r>
            <a:r>
              <a:rPr lang="en-US" sz="1600" dirty="0">
                <a:solidFill>
                  <a:srgbClr val="0000FF"/>
                </a:solidFill>
                <a:latin typeface="Arial" panose="020B0604020202020204" pitchFamily="34" charset="0"/>
                <a:cs typeface="Arial" panose="020B0604020202020204" pitchFamily="34" charset="0"/>
              </a:rPr>
              <a:t> is average energy for creation </a:t>
            </a:r>
          </a:p>
          <a:p>
            <a:pPr algn="l">
              <a:spcBef>
                <a:spcPts val="0"/>
              </a:spcBef>
            </a:pPr>
            <a:r>
              <a:rPr lang="en-US" sz="1600" dirty="0">
                <a:solidFill>
                  <a:srgbClr val="0000FF"/>
                </a:solidFill>
                <a:latin typeface="Arial" panose="020B0604020202020204" pitchFamily="34" charset="0"/>
                <a:cs typeface="Arial" panose="020B0604020202020204" pitchFamily="34" charset="0"/>
              </a:rPr>
              <a:t> for one e</a:t>
            </a:r>
            <a:r>
              <a:rPr lang="en-US" sz="1600" baseline="30000" dirty="0">
                <a:solidFill>
                  <a:srgbClr val="0000FF"/>
                </a:solidFill>
                <a:latin typeface="Arial" panose="020B0604020202020204" pitchFamily="34" charset="0"/>
                <a:cs typeface="Arial" panose="020B0604020202020204" pitchFamily="34" charset="0"/>
              </a:rPr>
              <a:t>-</a:t>
            </a:r>
            <a:r>
              <a:rPr lang="en-US" sz="1600" dirty="0">
                <a:solidFill>
                  <a:srgbClr val="0000FF"/>
                </a:solidFill>
                <a:latin typeface="Arial" panose="020B0604020202020204" pitchFamily="34" charset="0"/>
                <a:cs typeface="Arial" panose="020B0604020202020204" pitchFamily="34" charset="0"/>
              </a:rPr>
              <a:t> -ion pair:</a:t>
            </a:r>
          </a:p>
        </p:txBody>
      </p:sp>
      <p:graphicFrame>
        <p:nvGraphicFramePr>
          <p:cNvPr id="2" name="Tabelle 1"/>
          <p:cNvGraphicFramePr>
            <a:graphicFrameLocks noGrp="1"/>
          </p:cNvGraphicFramePr>
          <p:nvPr/>
        </p:nvGraphicFramePr>
        <p:xfrm>
          <a:off x="5899087" y="1628800"/>
          <a:ext cx="2995676" cy="2123440"/>
        </p:xfrm>
        <a:graphic>
          <a:graphicData uri="http://schemas.openxmlformats.org/drawingml/2006/table">
            <a:tbl>
              <a:tblPr firstRow="1" bandRow="1">
                <a:tableStyleId>{5C22544A-7EE6-4342-B048-85BDC9FD1C3A}</a:tableStyleId>
              </a:tblPr>
              <a:tblGrid>
                <a:gridCol w="621030">
                  <a:extLst>
                    <a:ext uri="{9D8B030D-6E8A-4147-A177-3AD203B41FA5}">
                      <a16:colId xmlns:a16="http://schemas.microsoft.com/office/drawing/2014/main" val="20000"/>
                    </a:ext>
                  </a:extLst>
                </a:gridCol>
                <a:gridCol w="1287780">
                  <a:extLst>
                    <a:ext uri="{9D8B030D-6E8A-4147-A177-3AD203B41FA5}">
                      <a16:colId xmlns:a16="http://schemas.microsoft.com/office/drawing/2014/main" val="20001"/>
                    </a:ext>
                  </a:extLst>
                </a:gridCol>
                <a:gridCol w="1086866">
                  <a:extLst>
                    <a:ext uri="{9D8B030D-6E8A-4147-A177-3AD203B41FA5}">
                      <a16:colId xmlns:a16="http://schemas.microsoft.com/office/drawing/2014/main" val="20002"/>
                    </a:ext>
                  </a:extLst>
                </a:gridCol>
              </a:tblGrid>
              <a:tr h="370840">
                <a:tc>
                  <a:txBody>
                    <a:bodyPr/>
                    <a:lstStyle/>
                    <a:p>
                      <a:r>
                        <a:rPr lang="en-US" dirty="0"/>
                        <a:t>Gas</a:t>
                      </a:r>
                    </a:p>
                  </a:txBody>
                  <a:tcPr/>
                </a:tc>
                <a:tc>
                  <a:txBody>
                    <a:bodyPr/>
                    <a:lstStyle/>
                    <a:p>
                      <a:r>
                        <a:rPr lang="en-US" dirty="0"/>
                        <a:t>Ionization </a:t>
                      </a:r>
                    </a:p>
                    <a:p>
                      <a:r>
                        <a:rPr lang="en-US" dirty="0"/>
                        <a:t>Pot. [</a:t>
                      </a:r>
                      <a:r>
                        <a:rPr lang="en-US" dirty="0" err="1"/>
                        <a:t>eV</a:t>
                      </a:r>
                      <a:r>
                        <a:rPr lang="en-US" dirty="0"/>
                        <a:t>]</a:t>
                      </a:r>
                    </a:p>
                  </a:txBody>
                  <a:tcPr/>
                </a:tc>
                <a:tc>
                  <a:txBody>
                    <a:bodyPr/>
                    <a:lstStyle/>
                    <a:p>
                      <a:r>
                        <a:rPr lang="en-US" dirty="0"/>
                        <a:t>W-Value</a:t>
                      </a:r>
                    </a:p>
                    <a:p>
                      <a:r>
                        <a:rPr lang="en-US" dirty="0"/>
                        <a:t> [eV]</a:t>
                      </a:r>
                    </a:p>
                  </a:txBody>
                  <a:tcPr/>
                </a:tc>
                <a:extLst>
                  <a:ext uri="{0D108BD9-81ED-4DB2-BD59-A6C34878D82A}">
                    <a16:rowId xmlns:a16="http://schemas.microsoft.com/office/drawing/2014/main" val="10000"/>
                  </a:ext>
                </a:extLst>
              </a:tr>
              <a:tr h="370840">
                <a:tc>
                  <a:txBody>
                    <a:bodyPr/>
                    <a:lstStyle/>
                    <a:p>
                      <a:r>
                        <a:rPr lang="en-US" dirty="0" err="1"/>
                        <a:t>Ar</a:t>
                      </a:r>
                      <a:endParaRPr lang="en-US" dirty="0"/>
                    </a:p>
                  </a:txBody>
                  <a:tcPr/>
                </a:tc>
                <a:tc>
                  <a:txBody>
                    <a:bodyPr/>
                    <a:lstStyle/>
                    <a:p>
                      <a:pPr algn="r"/>
                      <a:r>
                        <a:rPr lang="en-US" dirty="0"/>
                        <a:t>15.7</a:t>
                      </a:r>
                    </a:p>
                  </a:txBody>
                  <a:tcPr/>
                </a:tc>
                <a:tc>
                  <a:txBody>
                    <a:bodyPr/>
                    <a:lstStyle/>
                    <a:p>
                      <a:pPr algn="r"/>
                      <a:r>
                        <a:rPr lang="en-US" dirty="0"/>
                        <a:t>26.4</a:t>
                      </a:r>
                    </a:p>
                  </a:txBody>
                  <a:tcPr/>
                </a:tc>
                <a:extLst>
                  <a:ext uri="{0D108BD9-81ED-4DB2-BD59-A6C34878D82A}">
                    <a16:rowId xmlns:a16="http://schemas.microsoft.com/office/drawing/2014/main" val="10001"/>
                  </a:ext>
                </a:extLst>
              </a:tr>
              <a:tr h="370840">
                <a:tc>
                  <a:txBody>
                    <a:bodyPr/>
                    <a:lstStyle/>
                    <a:p>
                      <a:r>
                        <a:rPr lang="en-US" dirty="0"/>
                        <a:t>N</a:t>
                      </a:r>
                      <a:r>
                        <a:rPr lang="en-US" baseline="-25000" dirty="0"/>
                        <a:t>2</a:t>
                      </a:r>
                    </a:p>
                  </a:txBody>
                  <a:tcPr/>
                </a:tc>
                <a:tc>
                  <a:txBody>
                    <a:bodyPr/>
                    <a:lstStyle/>
                    <a:p>
                      <a:pPr algn="r"/>
                      <a:r>
                        <a:rPr lang="en-US" dirty="0"/>
                        <a:t>15.5</a:t>
                      </a:r>
                    </a:p>
                  </a:txBody>
                  <a:tcPr/>
                </a:tc>
                <a:tc>
                  <a:txBody>
                    <a:bodyPr/>
                    <a:lstStyle/>
                    <a:p>
                      <a:pPr algn="r"/>
                      <a:r>
                        <a:rPr lang="en-US" dirty="0"/>
                        <a:t>34.8</a:t>
                      </a:r>
                    </a:p>
                  </a:txBody>
                  <a:tcPr/>
                </a:tc>
                <a:extLst>
                  <a:ext uri="{0D108BD9-81ED-4DB2-BD59-A6C34878D82A}">
                    <a16:rowId xmlns:a16="http://schemas.microsoft.com/office/drawing/2014/main" val="10002"/>
                  </a:ext>
                </a:extLst>
              </a:tr>
              <a:tr h="370840">
                <a:tc>
                  <a:txBody>
                    <a:bodyPr/>
                    <a:lstStyle/>
                    <a:p>
                      <a:r>
                        <a:rPr lang="en-US" dirty="0"/>
                        <a:t>O</a:t>
                      </a:r>
                      <a:r>
                        <a:rPr lang="en-US" baseline="-25000" dirty="0"/>
                        <a:t>2</a:t>
                      </a:r>
                    </a:p>
                  </a:txBody>
                  <a:tcPr/>
                </a:tc>
                <a:tc>
                  <a:txBody>
                    <a:bodyPr/>
                    <a:lstStyle/>
                    <a:p>
                      <a:pPr algn="r"/>
                      <a:r>
                        <a:rPr lang="en-US" dirty="0"/>
                        <a:t>12.5</a:t>
                      </a:r>
                    </a:p>
                  </a:txBody>
                  <a:tcPr/>
                </a:tc>
                <a:tc>
                  <a:txBody>
                    <a:bodyPr/>
                    <a:lstStyle/>
                    <a:p>
                      <a:pPr algn="r"/>
                      <a:r>
                        <a:rPr lang="en-US" dirty="0"/>
                        <a:t>30.8</a:t>
                      </a:r>
                    </a:p>
                  </a:txBody>
                  <a:tcPr/>
                </a:tc>
                <a:extLst>
                  <a:ext uri="{0D108BD9-81ED-4DB2-BD59-A6C34878D82A}">
                    <a16:rowId xmlns:a16="http://schemas.microsoft.com/office/drawing/2014/main" val="10003"/>
                  </a:ext>
                </a:extLst>
              </a:tr>
              <a:tr h="370840">
                <a:tc>
                  <a:txBody>
                    <a:bodyPr/>
                    <a:lstStyle/>
                    <a:p>
                      <a:r>
                        <a:rPr lang="en-US" dirty="0"/>
                        <a:t>Air</a:t>
                      </a:r>
                    </a:p>
                  </a:txBody>
                  <a:tcPr/>
                </a:tc>
                <a:tc>
                  <a:txBody>
                    <a:bodyPr/>
                    <a:lstStyle/>
                    <a:p>
                      <a:pPr algn="r"/>
                      <a:endParaRPr lang="en-US" dirty="0"/>
                    </a:p>
                  </a:txBody>
                  <a:tcPr/>
                </a:tc>
                <a:tc>
                  <a:txBody>
                    <a:bodyPr/>
                    <a:lstStyle/>
                    <a:p>
                      <a:pPr algn="r"/>
                      <a:r>
                        <a:rPr lang="en-US" dirty="0"/>
                        <a:t>33.8</a:t>
                      </a:r>
                    </a:p>
                  </a:txBody>
                  <a:tcPr/>
                </a:tc>
                <a:extLst>
                  <a:ext uri="{0D108BD9-81ED-4DB2-BD59-A6C34878D82A}">
                    <a16:rowId xmlns:a16="http://schemas.microsoft.com/office/drawing/2014/main" val="10004"/>
                  </a:ext>
                </a:extLst>
              </a:tr>
            </a:tbl>
          </a:graphicData>
        </a:graphic>
      </p:graphicFrame>
      <p:graphicFrame>
        <p:nvGraphicFramePr>
          <p:cNvPr id="3" name="Objekt 2"/>
          <p:cNvGraphicFramePr>
            <a:graphicFrameLocks noChangeAspect="1"/>
          </p:cNvGraphicFramePr>
          <p:nvPr/>
        </p:nvGraphicFramePr>
        <p:xfrm>
          <a:off x="318776" y="1209904"/>
          <a:ext cx="1486127" cy="562912"/>
        </p:xfrm>
        <a:graphic>
          <a:graphicData uri="http://schemas.openxmlformats.org/presentationml/2006/ole">
            <mc:AlternateContent xmlns:mc="http://schemas.openxmlformats.org/markup-compatibility/2006">
              <mc:Choice xmlns:v="urn:schemas-microsoft-com:vml" Requires="v">
                <p:oleObj spid="_x0000_s46086" name="Equation" r:id="rId4" imgW="1206360" imgH="457200" progId="Equation.3">
                  <p:embed/>
                </p:oleObj>
              </mc:Choice>
              <mc:Fallback>
                <p:oleObj name="Equation" r:id="rId4" imgW="1206360" imgH="457200" progId="Equation.3">
                  <p:embed/>
                  <p:pic>
                    <p:nvPicPr>
                      <p:cNvPr id="3" name="Objekt 2"/>
                      <p:cNvPicPr>
                        <a:picLocks noChangeAspect="1" noChangeArrowheads="1"/>
                      </p:cNvPicPr>
                      <p:nvPr/>
                    </p:nvPicPr>
                    <p:blipFill>
                      <a:blip r:embed="rId5"/>
                      <a:srcRect/>
                      <a:stretch>
                        <a:fillRect/>
                      </a:stretch>
                    </p:blipFill>
                    <p:spPr bwMode="auto">
                      <a:xfrm>
                        <a:off x="318776" y="1209904"/>
                        <a:ext cx="1486127" cy="562912"/>
                      </a:xfrm>
                      <a:prstGeom prst="rect">
                        <a:avLst/>
                      </a:prstGeom>
                      <a:noFill/>
                      <a:ln>
                        <a:noFill/>
                      </a:ln>
                      <a:effectLst/>
                    </p:spPr>
                  </p:pic>
                </p:oleObj>
              </mc:Fallback>
            </mc:AlternateContent>
          </a:graphicData>
        </a:graphic>
      </p:graphicFrame>
      <p:pic>
        <p:nvPicPr>
          <p:cNvPr id="43052" name="Picture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038" y="2060848"/>
            <a:ext cx="5352082" cy="2054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Gerade Verbindung mit Pfeil 4"/>
          <p:cNvCxnSpPr/>
          <p:nvPr/>
        </p:nvCxnSpPr>
        <p:spPr bwMode="auto">
          <a:xfrm>
            <a:off x="467544" y="2132856"/>
            <a:ext cx="4392488" cy="180020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179512" y="1763524"/>
            <a:ext cx="2592288" cy="369332"/>
          </a:xfrm>
          <a:prstGeom prst="rect">
            <a:avLst/>
          </a:prstGeom>
          <a:noFill/>
        </p:spPr>
        <p:txBody>
          <a:bodyPr wrap="square" rtlCol="0">
            <a:spAutoFit/>
          </a:bodyPr>
          <a:lstStyle/>
          <a:p>
            <a:pPr algn="l"/>
            <a:r>
              <a:rPr lang="en-US" b="1" dirty="0">
                <a:solidFill>
                  <a:srgbClr val="008000"/>
                </a:solidFill>
              </a:rPr>
              <a:t>shower particle </a:t>
            </a:r>
          </a:p>
        </p:txBody>
      </p:sp>
      <p:sp>
        <p:nvSpPr>
          <p:cNvPr id="31" name="Rectangle 4"/>
          <p:cNvSpPr>
            <a:spLocks noChangeArrowheads="1"/>
          </p:cNvSpPr>
          <p:nvPr/>
        </p:nvSpPr>
        <p:spPr bwMode="auto">
          <a:xfrm>
            <a:off x="147985" y="4149080"/>
            <a:ext cx="6405215" cy="2080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latin typeface="Arial" panose="020B0604020202020204" pitchFamily="34" charset="0"/>
                <a:cs typeface="Arial" panose="020B0604020202020204" pitchFamily="34" charset="0"/>
              </a:rPr>
              <a:t>Sealed tube Filled with </a:t>
            </a:r>
            <a:r>
              <a:rPr lang="en-US" altLang="de-DE" sz="1700" b="1" dirty="0" err="1">
                <a:latin typeface="Arial" panose="020B0604020202020204" pitchFamily="34" charset="0"/>
                <a:cs typeface="Arial" panose="020B0604020202020204" pitchFamily="34" charset="0"/>
              </a:rPr>
              <a:t>Ar</a:t>
            </a:r>
            <a:r>
              <a:rPr lang="en-US" altLang="de-DE" sz="1700" b="1" dirty="0">
                <a:latin typeface="Arial" panose="020B0604020202020204" pitchFamily="34" charset="0"/>
                <a:cs typeface="Arial" panose="020B0604020202020204" pitchFamily="34" charset="0"/>
              </a:rPr>
              <a:t> or N</a:t>
            </a:r>
            <a:r>
              <a:rPr lang="en-US" altLang="de-DE" sz="1700" b="1" baseline="-25000" dirty="0">
                <a:latin typeface="Arial" panose="020B0604020202020204" pitchFamily="34" charset="0"/>
                <a:cs typeface="Arial" panose="020B0604020202020204" pitchFamily="34" charset="0"/>
              </a:rPr>
              <a:t>2 </a:t>
            </a:r>
            <a:r>
              <a:rPr lang="en-US" altLang="de-DE" sz="1700" b="1" dirty="0">
                <a:latin typeface="Arial" panose="020B0604020202020204" pitchFamily="34" charset="0"/>
                <a:cs typeface="Arial" panose="020B0604020202020204" pitchFamily="34" charset="0"/>
              </a:rPr>
              <a:t>gas:</a:t>
            </a:r>
            <a:endParaRPr lang="en-US" altLang="de-DE" sz="1700" b="1" baseline="-25000" dirty="0">
              <a:latin typeface="Arial" panose="020B0604020202020204" pitchFamily="34" charset="0"/>
              <a:cs typeface="Arial" panose="020B0604020202020204" pitchFamily="34" charset="0"/>
            </a:endParaRPr>
          </a:p>
          <a:p>
            <a:pPr algn="l">
              <a:lnSpc>
                <a:spcPct val="50000"/>
              </a:lnSpc>
              <a:buFont typeface="Wingdings" pitchFamily="2" charset="2"/>
              <a:buChar char="Ø"/>
            </a:pPr>
            <a:r>
              <a:rPr lang="en-US" altLang="de-DE" sz="1700" dirty="0">
                <a:latin typeface="Arial" panose="020B0604020202020204" pitchFamily="34" charset="0"/>
                <a:cs typeface="Arial" panose="020B0604020202020204" pitchFamily="34" charset="0"/>
              </a:rPr>
              <a:t> Creation of </a:t>
            </a:r>
            <a:r>
              <a:rPr lang="en-US" altLang="de-DE" sz="1700" dirty="0" err="1">
                <a:latin typeface="Arial" panose="020B0604020202020204" pitchFamily="34" charset="0"/>
                <a:cs typeface="Arial" panose="020B0604020202020204" pitchFamily="34" charset="0"/>
              </a:rPr>
              <a:t>Ar</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-e</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 pairs, </a:t>
            </a:r>
          </a:p>
          <a:p>
            <a:pPr algn="l">
              <a:lnSpc>
                <a:spcPct val="50000"/>
              </a:lnSpc>
            </a:pPr>
            <a:r>
              <a:rPr lang="en-US" altLang="de-DE" sz="1700" dirty="0">
                <a:latin typeface="Arial" panose="020B0604020202020204" pitchFamily="34" charset="0"/>
                <a:cs typeface="Arial" panose="020B0604020202020204" pitchFamily="34" charset="0"/>
              </a:rPr>
              <a:t>    average energy </a:t>
            </a:r>
            <a:r>
              <a:rPr lang="en-US" altLang="de-DE" sz="1700" b="1" i="1" dirty="0">
                <a:latin typeface="Arial" panose="020B0604020202020204" pitchFamily="34" charset="0"/>
                <a:cs typeface="Arial" panose="020B0604020202020204" pitchFamily="34" charset="0"/>
              </a:rPr>
              <a:t>W </a:t>
            </a:r>
            <a:r>
              <a:rPr lang="en-US" altLang="de-DE" sz="1700" dirty="0">
                <a:latin typeface="Arial" panose="020B0604020202020204" pitchFamily="34" charset="0"/>
                <a:cs typeface="Arial" panose="020B0604020202020204" pitchFamily="34" charset="0"/>
              </a:rPr>
              <a:t>= 32 eV/pair </a:t>
            </a:r>
          </a:p>
          <a:p>
            <a:pPr algn="l">
              <a:lnSpc>
                <a:spcPct val="50000"/>
              </a:lnSpc>
              <a:buFont typeface="Wingdings" pitchFamily="2" charset="2"/>
              <a:buChar char="Ø"/>
            </a:pPr>
            <a:r>
              <a:rPr lang="en-US" altLang="de-DE" sz="1700" dirty="0">
                <a:latin typeface="Arial" panose="020B0604020202020204" pitchFamily="34" charset="0"/>
                <a:cs typeface="Arial" panose="020B0604020202020204" pitchFamily="34" charset="0"/>
              </a:rPr>
              <a:t> measurement of this current</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Slow time response </a:t>
            </a:r>
          </a:p>
          <a:p>
            <a:pPr algn="l">
              <a:lnSpc>
                <a:spcPct val="70000"/>
              </a:lnSpc>
            </a:pPr>
            <a:r>
              <a:rPr lang="en-US" altLang="de-DE" sz="1700" dirty="0">
                <a:latin typeface="Arial" panose="020B0604020202020204" pitchFamily="34" charset="0"/>
                <a:cs typeface="Arial" panose="020B0604020202020204" pitchFamily="34" charset="0"/>
              </a:rPr>
              <a:t>   due to </a:t>
            </a:r>
            <a:r>
              <a:rPr lang="en-US" altLang="de-DE" sz="1700" dirty="0">
                <a:latin typeface="Arial" panose="020B0604020202020204" pitchFamily="34" charset="0"/>
                <a:cs typeface="Arial" panose="020B0604020202020204" pitchFamily="34" charset="0"/>
                <a:sym typeface="Symbol"/>
              </a:rPr>
              <a:t> </a:t>
            </a:r>
            <a:r>
              <a:rPr lang="en-US" altLang="de-DE" sz="1700" dirty="0">
                <a:latin typeface="Arial" panose="020B0604020202020204" pitchFamily="34" charset="0"/>
                <a:cs typeface="Arial" panose="020B0604020202020204" pitchFamily="34" charset="0"/>
              </a:rPr>
              <a:t>10 </a:t>
            </a:r>
            <a:r>
              <a:rPr lang="en-US" altLang="de-DE" sz="1700" dirty="0" err="1">
                <a:latin typeface="Arial" panose="020B0604020202020204" pitchFamily="34" charset="0"/>
                <a:cs typeface="Arial" panose="020B0604020202020204" pitchFamily="34" charset="0"/>
              </a:rPr>
              <a:t>μs</a:t>
            </a:r>
            <a:r>
              <a:rPr lang="en-US" altLang="de-DE" sz="1700" dirty="0">
                <a:latin typeface="Arial" panose="020B0604020202020204" pitchFamily="34" charset="0"/>
                <a:cs typeface="Arial" panose="020B0604020202020204" pitchFamily="34" charset="0"/>
              </a:rPr>
              <a:t> drift time of </a:t>
            </a:r>
            <a:r>
              <a:rPr lang="en-US" altLang="de-DE" sz="1700" dirty="0" err="1">
                <a:latin typeface="Arial" panose="020B0604020202020204" pitchFamily="34" charset="0"/>
                <a:cs typeface="Arial" panose="020B0604020202020204" pitchFamily="34" charset="0"/>
              </a:rPr>
              <a:t>Ar</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a:t>
            </a:r>
          </a:p>
          <a:p>
            <a:pPr algn="l">
              <a:lnSpc>
                <a:spcPct val="70000"/>
              </a:lnSpc>
            </a:pPr>
            <a:r>
              <a:rPr lang="en-US" altLang="de-DE" sz="1700" b="1" dirty="0">
                <a:solidFill>
                  <a:srgbClr val="0000FF"/>
                </a:solidFill>
                <a:latin typeface="Arial" panose="020B0604020202020204" pitchFamily="34" charset="0"/>
                <a:cs typeface="Arial" panose="020B0604020202020204" pitchFamily="34" charset="0"/>
              </a:rPr>
              <a:t>Per definition: Direct measurement of dose !</a:t>
            </a:r>
          </a:p>
        </p:txBody>
      </p:sp>
      <p:pic>
        <p:nvPicPr>
          <p:cNvPr id="12"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6280820" y="3193604"/>
            <a:ext cx="1617662"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Gerade Verbindung mit Pfeil 12"/>
          <p:cNvCxnSpPr/>
          <p:nvPr/>
        </p:nvCxnSpPr>
        <p:spPr bwMode="auto">
          <a:xfrm>
            <a:off x="5724128" y="4941168"/>
            <a:ext cx="2160240" cy="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6456820" y="4368397"/>
            <a:ext cx="810794" cy="353943"/>
          </a:xfrm>
          <a:prstGeom prst="rect">
            <a:avLst/>
          </a:prstGeom>
          <a:solidFill>
            <a:schemeClr val="bg1">
              <a:alpha val="58000"/>
            </a:schemeClr>
          </a:solidFill>
          <a:ln w="15875">
            <a:solidFill>
              <a:schemeClr val="tx1"/>
            </a:solidFill>
          </a:ln>
        </p:spPr>
        <p:txBody>
          <a:bodyPr wrap="square" rtlCol="0">
            <a:spAutoFit/>
          </a:bodyPr>
          <a:lstStyle/>
          <a:p>
            <a:pPr algn="l"/>
            <a:r>
              <a:rPr lang="en-US" sz="1700" b="1" dirty="0">
                <a:latin typeface="Arial" panose="020B0604020202020204" pitchFamily="34" charset="0"/>
                <a:cs typeface="Arial" panose="020B0604020202020204" pitchFamily="34" charset="0"/>
              </a:rPr>
              <a:t>15 cm</a:t>
            </a:r>
          </a:p>
        </p:txBody>
      </p:sp>
    </p:spTree>
    <p:extLst>
      <p:ext uri="{BB962C8B-B14F-4D97-AF65-F5344CB8AC3E}">
        <p14:creationId xmlns:p14="http://schemas.microsoft.com/office/powerpoint/2010/main" val="2331543065"/>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Ionization Chamber as BLM: TEVATRON and CERN Type</a:t>
            </a: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838" y="3531276"/>
            <a:ext cx="3967162"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3" y="727751"/>
            <a:ext cx="1617662"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4"/>
          <p:cNvPicPr>
            <a:picLocks noChangeAspect="1" noChangeArrowheads="1"/>
          </p:cNvPicPr>
          <p:nvPr/>
        </p:nvPicPr>
        <p:blipFill>
          <a:blip r:embed="rId4">
            <a:extLst>
              <a:ext uri="{28A0092B-C50C-407E-A947-70E740481C1C}">
                <a14:useLocalDpi xmlns:a14="http://schemas.microsoft.com/office/drawing/2010/main" val="0"/>
              </a:ext>
            </a:extLst>
          </a:blip>
          <a:srcRect l="31509" t="23438" r="9654" b="14635"/>
          <a:stretch>
            <a:fillRect/>
          </a:stretch>
        </p:blipFill>
        <p:spPr bwMode="auto">
          <a:xfrm>
            <a:off x="4500563" y="3531970"/>
            <a:ext cx="4010025"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llipse 1"/>
          <p:cNvSpPr/>
          <p:nvPr/>
        </p:nvSpPr>
        <p:spPr bwMode="auto">
          <a:xfrm rot="20021993">
            <a:off x="4660654" y="4827324"/>
            <a:ext cx="1779869" cy="709468"/>
          </a:xfrm>
          <a:prstGeom prst="ellipse">
            <a:avLst/>
          </a:prstGeom>
          <a:noFill/>
          <a:ln w="635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0" name="Ellipse 9"/>
          <p:cNvSpPr/>
          <p:nvPr/>
        </p:nvSpPr>
        <p:spPr bwMode="auto">
          <a:xfrm>
            <a:off x="1313538" y="3686917"/>
            <a:ext cx="1253450" cy="2204597"/>
          </a:xfrm>
          <a:prstGeom prst="ellipse">
            <a:avLst/>
          </a:prstGeom>
          <a:noFill/>
          <a:ln w="635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3" name="Ellipse 2"/>
          <p:cNvSpPr/>
          <p:nvPr/>
        </p:nvSpPr>
        <p:spPr bwMode="auto">
          <a:xfrm rot="20394752">
            <a:off x="6481189" y="4215704"/>
            <a:ext cx="936104" cy="519351"/>
          </a:xfrm>
          <a:prstGeom prst="ellipse">
            <a:avLst/>
          </a:prstGeom>
          <a:noFill/>
          <a:ln w="603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cxnSp>
        <p:nvCxnSpPr>
          <p:cNvPr id="5" name="Gerade Verbindung mit Pfeil 4"/>
          <p:cNvCxnSpPr/>
          <p:nvPr/>
        </p:nvCxnSpPr>
        <p:spPr bwMode="auto">
          <a:xfrm>
            <a:off x="1475656" y="1299722"/>
            <a:ext cx="0" cy="2016224"/>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509362" y="2148129"/>
            <a:ext cx="814200" cy="369332"/>
          </a:xfrm>
          <a:prstGeom prst="rect">
            <a:avLst/>
          </a:prstGeom>
          <a:solidFill>
            <a:schemeClr val="bg1">
              <a:alpha val="85000"/>
            </a:schemeClr>
          </a:solidFill>
          <a:ln>
            <a:solidFill>
              <a:schemeClr val="bg1">
                <a:alpha val="77000"/>
              </a:schemeClr>
            </a:solidFill>
          </a:ln>
        </p:spPr>
        <p:txBody>
          <a:bodyPr wrap="square" rtlCol="0">
            <a:spAutoFit/>
          </a:bodyPr>
          <a:lstStyle/>
          <a:p>
            <a:pPr algn="l"/>
            <a:r>
              <a:rPr lang="en-US" dirty="0">
                <a:latin typeface="Calibri" panose="020F0502020204030204" pitchFamily="34" charset="0"/>
                <a:cs typeface="Calibri" panose="020F0502020204030204" pitchFamily="34" charset="0"/>
              </a:rPr>
              <a:t>15 cm</a:t>
            </a:r>
          </a:p>
        </p:txBody>
      </p:sp>
      <p:grpSp>
        <p:nvGrpSpPr>
          <p:cNvPr id="7" name="Gruppieren 6"/>
          <p:cNvGrpSpPr/>
          <p:nvPr/>
        </p:nvGrpSpPr>
        <p:grpSpPr>
          <a:xfrm>
            <a:off x="7637463" y="764704"/>
            <a:ext cx="1474787" cy="4486275"/>
            <a:chOff x="7637463" y="620688"/>
            <a:chExt cx="1474787" cy="4486275"/>
          </a:xfrm>
        </p:grpSpPr>
        <p:pic>
          <p:nvPicPr>
            <p:cNvPr id="10247" name="Picture 6"/>
            <p:cNvPicPr>
              <a:picLocks noChangeAspect="1" noChangeArrowheads="1"/>
            </p:cNvPicPr>
            <p:nvPr/>
          </p:nvPicPr>
          <p:blipFill>
            <a:blip r:embed="rId5">
              <a:extLst>
                <a:ext uri="{28A0092B-C50C-407E-A947-70E740481C1C}">
                  <a14:useLocalDpi xmlns:a14="http://schemas.microsoft.com/office/drawing/2010/main" val="0"/>
                </a:ext>
              </a:extLst>
            </a:blip>
            <a:srcRect l="29958" t="16792" r="54401" b="7069"/>
            <a:stretch>
              <a:fillRect/>
            </a:stretch>
          </p:blipFill>
          <p:spPr bwMode="auto">
            <a:xfrm>
              <a:off x="7637463" y="62068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Gerade Verbindung mit Pfeil 16"/>
            <p:cNvCxnSpPr/>
            <p:nvPr/>
          </p:nvCxnSpPr>
          <p:spPr bwMode="auto">
            <a:xfrm>
              <a:off x="7956376" y="1515052"/>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8057645" y="2196661"/>
              <a:ext cx="801110" cy="369332"/>
            </a:xfrm>
            <a:prstGeom prst="rect">
              <a:avLst/>
            </a:prstGeom>
            <a:solidFill>
              <a:schemeClr val="bg1">
                <a:alpha val="68000"/>
              </a:schemeClr>
            </a:solidFill>
          </p:spPr>
          <p:txBody>
            <a:bodyPr wrap="square" rtlCol="0">
              <a:spAutoFit/>
            </a:bodyPr>
            <a:lstStyle/>
            <a:p>
              <a:pPr algn="r"/>
              <a:r>
                <a:rPr lang="en-US" dirty="0">
                  <a:latin typeface="Calibri" panose="020F0502020204030204" pitchFamily="34" charset="0"/>
                  <a:cs typeface="Calibri" panose="020F0502020204030204" pitchFamily="34" charset="0"/>
                </a:rPr>
                <a:t>38 cm</a:t>
              </a:r>
            </a:p>
          </p:txBody>
        </p:sp>
      </p:grpSp>
      <p:graphicFrame>
        <p:nvGraphicFramePr>
          <p:cNvPr id="4" name="Tabelle 3"/>
          <p:cNvGraphicFramePr>
            <a:graphicFrameLocks noGrp="1"/>
          </p:cNvGraphicFramePr>
          <p:nvPr/>
        </p:nvGraphicFramePr>
        <p:xfrm>
          <a:off x="2033707" y="771516"/>
          <a:ext cx="4939920" cy="2225040"/>
        </p:xfrm>
        <a:graphic>
          <a:graphicData uri="http://schemas.openxmlformats.org/drawingml/2006/table">
            <a:tbl>
              <a:tblPr firstRow="1" bandRow="1">
                <a:tableStyleId>{5C22544A-7EE6-4342-B048-85BDC9FD1C3A}</a:tableStyleId>
              </a:tblPr>
              <a:tblGrid>
                <a:gridCol w="1632268">
                  <a:extLst>
                    <a:ext uri="{9D8B030D-6E8A-4147-A177-3AD203B41FA5}">
                      <a16:colId xmlns:a16="http://schemas.microsoft.com/office/drawing/2014/main" val="20000"/>
                    </a:ext>
                  </a:extLst>
                </a:gridCol>
                <a:gridCol w="1826197">
                  <a:extLst>
                    <a:ext uri="{9D8B030D-6E8A-4147-A177-3AD203B41FA5}">
                      <a16:colId xmlns:a16="http://schemas.microsoft.com/office/drawing/2014/main" val="20001"/>
                    </a:ext>
                  </a:extLst>
                </a:gridCol>
                <a:gridCol w="1481455">
                  <a:extLst>
                    <a:ext uri="{9D8B030D-6E8A-4147-A177-3AD203B41FA5}">
                      <a16:colId xmlns:a16="http://schemas.microsoft.com/office/drawing/2014/main" val="20002"/>
                    </a:ext>
                  </a:extLst>
                </a:gridCol>
              </a:tblGrid>
              <a:tr h="370840">
                <a:tc>
                  <a:txBody>
                    <a:bodyPr/>
                    <a:lstStyle/>
                    <a:p>
                      <a:r>
                        <a:rPr lang="en-US" sz="1500" noProof="0" dirty="0"/>
                        <a:t>Parameter</a:t>
                      </a:r>
                      <a:endParaRPr lang="en-US" sz="1500" noProof="0" dirty="0">
                        <a:latin typeface="Arial" panose="020B0604020202020204" pitchFamily="34" charset="0"/>
                        <a:cs typeface="Arial" panose="020B0604020202020204" pitchFamily="34" charset="0"/>
                      </a:endParaRPr>
                    </a:p>
                  </a:txBody>
                  <a:tcPr/>
                </a:tc>
                <a:tc>
                  <a:txBody>
                    <a:bodyPr/>
                    <a:lstStyle/>
                    <a:p>
                      <a:r>
                        <a:rPr lang="de-DE" sz="1500" dirty="0"/>
                        <a:t>TEVATRON,</a:t>
                      </a:r>
                      <a:r>
                        <a:rPr lang="de-DE" sz="1500" baseline="0" dirty="0"/>
                        <a:t> RHIC</a:t>
                      </a:r>
                      <a:endParaRPr lang="de-DE" sz="1500" dirty="0">
                        <a:latin typeface="Arial" panose="020B0604020202020204" pitchFamily="34" charset="0"/>
                        <a:cs typeface="Arial" panose="020B0604020202020204" pitchFamily="34" charset="0"/>
                      </a:endParaRPr>
                    </a:p>
                  </a:txBody>
                  <a:tcPr/>
                </a:tc>
                <a:tc>
                  <a:txBody>
                    <a:bodyPr/>
                    <a:lstStyle/>
                    <a:p>
                      <a:r>
                        <a:rPr lang="de-DE" sz="1500" dirty="0"/>
                        <a:t>CERN type</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r>
                        <a:rPr lang="de-DE" sz="1500" dirty="0"/>
                        <a:t>Size</a:t>
                      </a:r>
                      <a:endParaRPr lang="de-DE" sz="1500" b="1" dirty="0">
                        <a:latin typeface="Arial" panose="020B0604020202020204" pitchFamily="34" charset="0"/>
                        <a:cs typeface="Arial" panose="020B0604020202020204" pitchFamily="34" charset="0"/>
                      </a:endParaRPr>
                    </a:p>
                  </a:txBody>
                  <a:tcPr/>
                </a:tc>
                <a:tc>
                  <a:txBody>
                    <a:bodyPr/>
                    <a:lstStyle/>
                    <a:p>
                      <a:r>
                        <a:rPr lang="en-US" altLang="de-DE" sz="1500" dirty="0"/>
                        <a:t>15cm, </a:t>
                      </a:r>
                      <a:r>
                        <a:rPr lang="en-US" altLang="de-DE" sz="1500" dirty="0">
                          <a:sym typeface="Symbol" pitchFamily="18" charset="2"/>
                        </a:rPr>
                        <a:t> 6 cm </a:t>
                      </a:r>
                      <a:endParaRPr lang="de-DE" sz="15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de-DE" sz="1500" dirty="0"/>
                        <a:t>50 cm, </a:t>
                      </a:r>
                      <a:r>
                        <a:rPr lang="en-US" altLang="de-DE" sz="1500" dirty="0">
                          <a:sym typeface="Symbol" pitchFamily="18" charset="2"/>
                        </a:rPr>
                        <a:t></a:t>
                      </a:r>
                      <a:r>
                        <a:rPr lang="en-US" altLang="de-DE" sz="1500" dirty="0"/>
                        <a:t> 9 cm</a:t>
                      </a:r>
                      <a:endParaRPr lang="en-US" alt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de-DE" sz="1500" dirty="0"/>
                        <a:t>Gas</a:t>
                      </a:r>
                      <a:endParaRPr lang="de-DE" sz="1500" b="1" dirty="0">
                        <a:latin typeface="Arial" panose="020B0604020202020204" pitchFamily="34" charset="0"/>
                        <a:cs typeface="Arial" panose="020B0604020202020204" pitchFamily="34" charset="0"/>
                      </a:endParaRPr>
                    </a:p>
                  </a:txBody>
                  <a:tcPr/>
                </a:tc>
                <a:tc>
                  <a:txBody>
                    <a:bodyPr/>
                    <a:lstStyle/>
                    <a:p>
                      <a:r>
                        <a:rPr lang="en-US" altLang="de-DE" sz="1500" dirty="0" err="1"/>
                        <a:t>Ar</a:t>
                      </a:r>
                      <a:r>
                        <a:rPr lang="en-US" altLang="de-DE" sz="1500" dirty="0"/>
                        <a:t> at 1.1 bar</a:t>
                      </a:r>
                      <a:endParaRPr lang="de-DE" sz="1500" dirty="0">
                        <a:latin typeface="Arial" panose="020B0604020202020204" pitchFamily="34" charset="0"/>
                        <a:cs typeface="Arial" panose="020B0604020202020204" pitchFamily="34" charset="0"/>
                      </a:endParaRPr>
                    </a:p>
                  </a:txBody>
                  <a:tcPr/>
                </a:tc>
                <a:tc>
                  <a:txBody>
                    <a:bodyPr/>
                    <a:lstStyle/>
                    <a:p>
                      <a:r>
                        <a:rPr lang="en-US" altLang="de-DE" sz="1500" dirty="0"/>
                        <a:t>N</a:t>
                      </a:r>
                      <a:r>
                        <a:rPr lang="en-US" altLang="de-DE" sz="1500" baseline="-25000" dirty="0"/>
                        <a:t>2</a:t>
                      </a:r>
                      <a:r>
                        <a:rPr lang="en-US" altLang="de-DE" sz="1500" dirty="0"/>
                        <a:t> at 1.1 bar</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altLang="de-DE" sz="1500" dirty="0"/>
                        <a:t># of electrodes </a:t>
                      </a:r>
                      <a:endParaRPr lang="de-DE" sz="1500" b="1" dirty="0">
                        <a:latin typeface="Arial" panose="020B0604020202020204" pitchFamily="34" charset="0"/>
                        <a:cs typeface="Arial" panose="020B0604020202020204" pitchFamily="34" charset="0"/>
                      </a:endParaRPr>
                    </a:p>
                  </a:txBody>
                  <a:tcPr/>
                </a:tc>
                <a:tc>
                  <a:txBody>
                    <a:bodyPr/>
                    <a:lstStyle/>
                    <a:p>
                      <a:r>
                        <a:rPr lang="de-DE" sz="1500" dirty="0"/>
                        <a:t>3</a:t>
                      </a:r>
                      <a:endParaRPr lang="de-DE" sz="1500" dirty="0">
                        <a:latin typeface="Arial" panose="020B0604020202020204" pitchFamily="34" charset="0"/>
                        <a:cs typeface="Arial" panose="020B0604020202020204" pitchFamily="34" charset="0"/>
                      </a:endParaRPr>
                    </a:p>
                  </a:txBody>
                  <a:tcPr/>
                </a:tc>
                <a:tc>
                  <a:txBody>
                    <a:bodyPr/>
                    <a:lstStyle/>
                    <a:p>
                      <a:r>
                        <a:rPr lang="de-DE" sz="1500" dirty="0"/>
                        <a:t>61</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370840">
                <a:tc>
                  <a:txBody>
                    <a:bodyPr/>
                    <a:lstStyle/>
                    <a:p>
                      <a:r>
                        <a:rPr lang="en-US" sz="1500" noProof="0" dirty="0"/>
                        <a:t>Voltage</a:t>
                      </a:r>
                      <a:endParaRPr lang="en-US" sz="1500" b="1" noProof="0" dirty="0">
                        <a:latin typeface="Arial" panose="020B0604020202020204" pitchFamily="34" charset="0"/>
                        <a:cs typeface="Arial" panose="020B0604020202020204" pitchFamily="34" charset="0"/>
                      </a:endParaRPr>
                    </a:p>
                  </a:txBody>
                  <a:tcPr/>
                </a:tc>
                <a:tc>
                  <a:txBody>
                    <a:bodyPr/>
                    <a:lstStyle/>
                    <a:p>
                      <a:r>
                        <a:rPr lang="de-DE" sz="1500" dirty="0"/>
                        <a:t>1000 V</a:t>
                      </a:r>
                      <a:endParaRPr lang="de-DE" sz="1500" dirty="0">
                        <a:latin typeface="Arial" panose="020B0604020202020204" pitchFamily="34" charset="0"/>
                        <a:cs typeface="Arial" panose="020B0604020202020204" pitchFamily="34" charset="0"/>
                      </a:endParaRPr>
                    </a:p>
                  </a:txBody>
                  <a:tcPr/>
                </a:tc>
                <a:tc>
                  <a:txBody>
                    <a:bodyPr/>
                    <a:lstStyle/>
                    <a:p>
                      <a:r>
                        <a:rPr lang="de-DE" sz="1500" dirty="0"/>
                        <a:t>1500 V</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70840">
                <a:tc>
                  <a:txBody>
                    <a:bodyPr/>
                    <a:lstStyle/>
                    <a:p>
                      <a:r>
                        <a:rPr lang="en-US" sz="1500" noProof="0" dirty="0"/>
                        <a:t>Reaction time</a:t>
                      </a:r>
                      <a:endParaRPr lang="en-US" sz="1500" b="1" noProof="0" dirty="0">
                        <a:latin typeface="Arial" panose="020B0604020202020204" pitchFamily="34" charset="0"/>
                        <a:cs typeface="Arial" panose="020B0604020202020204" pitchFamily="34" charset="0"/>
                      </a:endParaRPr>
                    </a:p>
                  </a:txBody>
                  <a:tcPr/>
                </a:tc>
                <a:tc>
                  <a:txBody>
                    <a:bodyPr/>
                    <a:lstStyle/>
                    <a:p>
                      <a:r>
                        <a:rPr lang="de-DE" sz="1500" dirty="0"/>
                        <a:t>3 µs</a:t>
                      </a:r>
                      <a:endParaRPr lang="de-DE" sz="1500" dirty="0">
                        <a:latin typeface="Arial" panose="020B0604020202020204" pitchFamily="34" charset="0"/>
                        <a:cs typeface="Arial" panose="020B0604020202020204" pitchFamily="34" charset="0"/>
                      </a:endParaRPr>
                    </a:p>
                  </a:txBody>
                  <a:tcPr/>
                </a:tc>
                <a:tc>
                  <a:txBody>
                    <a:bodyPr/>
                    <a:lstStyle/>
                    <a:p>
                      <a:r>
                        <a:rPr lang="de-DE" sz="1500" dirty="0"/>
                        <a:t>0.3 µs</a:t>
                      </a:r>
                      <a:endParaRPr lang="de-DE"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sp>
        <p:nvSpPr>
          <p:cNvPr id="18" name="Rectangle 4"/>
          <p:cNvSpPr>
            <a:spLocks noChangeArrowheads="1"/>
          </p:cNvSpPr>
          <p:nvPr/>
        </p:nvSpPr>
        <p:spPr bwMode="auto">
          <a:xfrm>
            <a:off x="1609408" y="3243938"/>
            <a:ext cx="2674560" cy="29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dirty="0">
                <a:solidFill>
                  <a:srgbClr val="006600"/>
                </a:solidFill>
                <a:latin typeface="Calibri" panose="020F0502020204030204" pitchFamily="34" charset="0"/>
                <a:cs typeface="Calibri" panose="020F0502020204030204" pitchFamily="34" charset="0"/>
              </a:rPr>
              <a:t>TEVATRON, RHIC type</a:t>
            </a:r>
          </a:p>
        </p:txBody>
      </p:sp>
      <p:sp>
        <p:nvSpPr>
          <p:cNvPr id="20" name="Rectangle 4"/>
          <p:cNvSpPr>
            <a:spLocks noChangeArrowheads="1"/>
          </p:cNvSpPr>
          <p:nvPr/>
        </p:nvSpPr>
        <p:spPr bwMode="auto">
          <a:xfrm>
            <a:off x="5508481" y="3245738"/>
            <a:ext cx="1727815" cy="29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dirty="0">
                <a:solidFill>
                  <a:srgbClr val="006600"/>
                </a:solidFill>
                <a:latin typeface="Calibri" panose="020F0502020204030204" pitchFamily="34" charset="0"/>
                <a:cs typeface="Calibri" panose="020F0502020204030204" pitchFamily="34" charset="0"/>
              </a:rPr>
              <a:t>CERN type</a:t>
            </a:r>
          </a:p>
        </p:txBody>
      </p:sp>
      <p:sp>
        <p:nvSpPr>
          <p:cNvPr id="6" name="Rechteck 5"/>
          <p:cNvSpPr/>
          <p:nvPr/>
        </p:nvSpPr>
        <p:spPr>
          <a:xfrm>
            <a:off x="3920257" y="2917209"/>
            <a:ext cx="3614701" cy="369332"/>
          </a:xfrm>
          <a:prstGeom prst="rect">
            <a:avLst/>
          </a:prstGeom>
        </p:spPr>
        <p:txBody>
          <a:bodyPr wrap="square">
            <a:spAutoFit/>
          </a:bodyPr>
          <a:lstStyle/>
          <a:p>
            <a:pPr algn="l"/>
            <a:r>
              <a:rPr lang="de-DE" b="1" dirty="0">
                <a:latin typeface="Calibri" panose="020F0502020204030204" pitchFamily="34" charset="0"/>
                <a:cs typeface="Calibri" panose="020F0502020204030204" pitchFamily="34" charset="0"/>
              </a:rPr>
              <a:t>4000 BLMs at LHC</a:t>
            </a:r>
            <a:r>
              <a:rPr lang="de-DE" b="1" dirty="0">
                <a:latin typeface="Calibri" panose="020F0502020204030204" pitchFamily="34" charset="0"/>
                <a:cs typeface="Calibri" panose="020F0502020204030204" pitchFamily="34" charset="0"/>
                <a:sym typeface="Symbol"/>
              </a:rPr>
              <a:t> </a:t>
            </a:r>
            <a:r>
              <a:rPr lang="de-DE" b="1" dirty="0" err="1">
                <a:latin typeface="Calibri" panose="020F0502020204030204" pitchFamily="34" charset="0"/>
                <a:cs typeface="Calibri" panose="020F0502020204030204" pitchFamily="34" charset="0"/>
                <a:sym typeface="Symbol"/>
              </a:rPr>
              <a:t>each</a:t>
            </a:r>
            <a:r>
              <a:rPr lang="de-DE" b="1" dirty="0">
                <a:latin typeface="Calibri" panose="020F0502020204030204" pitchFamily="34" charset="0"/>
                <a:cs typeface="Calibri" panose="020F0502020204030204" pitchFamily="34" charset="0"/>
                <a:sym typeface="Symbol"/>
              </a:rPr>
              <a:t>  6m</a:t>
            </a:r>
            <a:r>
              <a:rPr lang="de-DE" b="1"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67638922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51999" y="180000"/>
            <a:ext cx="8783143" cy="407804"/>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Fast Current Transformer FCT (also called</a:t>
            </a:r>
            <a:r>
              <a:rPr lang="en-US" altLang="de-DE" sz="2050" b="1" dirty="0">
                <a:solidFill>
                  <a:srgbClr val="000000"/>
                </a:solidFill>
                <a:latin typeface="+mj-lt"/>
                <a:cs typeface="Times New Roman" panose="02020603050405020304" pitchFamily="18" charset="0"/>
                <a:sym typeface="Symbol" panose="05050102010706020507" pitchFamily="18" charset="2"/>
              </a:rPr>
              <a:t> </a:t>
            </a:r>
            <a:r>
              <a:rPr lang="en-US" altLang="de-DE" sz="2050" b="1" dirty="0">
                <a:solidFill>
                  <a:srgbClr val="000000"/>
                </a:solidFill>
                <a:latin typeface="+mj-lt"/>
                <a:cs typeface="Times New Roman" panose="02020603050405020304" pitchFamily="18" charset="0"/>
              </a:rPr>
              <a:t>Passive Transformer) </a:t>
            </a:r>
          </a:p>
        </p:txBody>
      </p:sp>
      <p:sp>
        <p:nvSpPr>
          <p:cNvPr id="51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5125" name="Text Box 4"/>
          <p:cNvSpPr txBox="1">
            <a:spLocks noChangeArrowheads="1"/>
          </p:cNvSpPr>
          <p:nvPr/>
        </p:nvSpPr>
        <p:spPr bwMode="auto">
          <a:xfrm>
            <a:off x="238125" y="871885"/>
            <a:ext cx="838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00"/>
                </a:solidFill>
              </a:rPr>
              <a:t> </a:t>
            </a:r>
            <a:r>
              <a:rPr lang="en-US" altLang="de-DE" sz="2000" b="1" dirty="0">
                <a:solidFill>
                  <a:srgbClr val="0000FF"/>
                </a:solidFill>
                <a:latin typeface="Calibri" panose="020F0502020204030204" pitchFamily="34" charset="0"/>
              </a:rPr>
              <a:t>Simplified electrical circuit of a passively loaded transformer:</a:t>
            </a:r>
          </a:p>
        </p:txBody>
      </p:sp>
      <p:pic>
        <p:nvPicPr>
          <p:cNvPr id="248837" name="Picture 8" descr="LCR.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03399" y="1070322"/>
            <a:ext cx="4475162" cy="236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ieren 8"/>
          <p:cNvGrpSpPr/>
          <p:nvPr/>
        </p:nvGrpSpPr>
        <p:grpSpPr>
          <a:xfrm>
            <a:off x="238125" y="3429000"/>
            <a:ext cx="2733853" cy="2423191"/>
            <a:chOff x="1570222" y="3902431"/>
            <a:chExt cx="2473374" cy="2192312"/>
          </a:xfrm>
        </p:grpSpPr>
        <p:pic>
          <p:nvPicPr>
            <p:cNvPr id="10" name="Picture 2" descr="https://www.bergoz.com/sites/www.bergoz.com/files/image1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017237" y="3902431"/>
              <a:ext cx="1670525" cy="219231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Gerade Verbindung mit Pfeil 10"/>
            <p:cNvCxnSpPr/>
            <p:nvPr/>
          </p:nvCxnSpPr>
          <p:spPr>
            <a:xfrm>
              <a:off x="3492707" y="4989902"/>
              <a:ext cx="550889" cy="8685"/>
            </a:xfrm>
            <a:prstGeom prst="straightConnector1">
              <a:avLst/>
            </a:prstGeom>
            <a:ln w="381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2" name="Gerade Verbindung mit Pfeil 11"/>
            <p:cNvCxnSpPr/>
            <p:nvPr/>
          </p:nvCxnSpPr>
          <p:spPr>
            <a:xfrm>
              <a:off x="1813992" y="5017942"/>
              <a:ext cx="1139878" cy="0"/>
            </a:xfrm>
            <a:prstGeom prst="straightConnector1">
              <a:avLst/>
            </a:prstGeom>
            <a:ln w="38100">
              <a:solidFill>
                <a:srgbClr val="FF0000"/>
              </a:solidFill>
              <a:tailEnd type="none" w="lg" len="lg"/>
            </a:ln>
            <a:effectLst/>
          </p:spPr>
          <p:style>
            <a:lnRef idx="2">
              <a:schemeClr val="accent1"/>
            </a:lnRef>
            <a:fillRef idx="0">
              <a:schemeClr val="accent1"/>
            </a:fillRef>
            <a:effectRef idx="1">
              <a:schemeClr val="accent1"/>
            </a:effectRef>
            <a:fontRef idx="minor">
              <a:schemeClr val="tx1"/>
            </a:fontRef>
          </p:style>
        </p:cxnSp>
        <p:sp>
          <p:nvSpPr>
            <p:cNvPr id="13" name="Text Box 16"/>
            <p:cNvSpPr txBox="1">
              <a:spLocks noChangeArrowheads="1"/>
            </p:cNvSpPr>
            <p:nvPr/>
          </p:nvSpPr>
          <p:spPr bwMode="auto">
            <a:xfrm>
              <a:off x="1570222" y="4620570"/>
              <a:ext cx="831954"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0000"/>
                  </a:solidFill>
                  <a:latin typeface="Calibri" panose="020F0502020204030204" pitchFamily="34" charset="0"/>
                </a:rPr>
                <a:t>beam</a:t>
              </a:r>
              <a:endParaRPr lang="en-US" altLang="de-DE" dirty="0">
                <a:solidFill>
                  <a:srgbClr val="FF0000"/>
                </a:solidFill>
                <a:latin typeface="Calibri" panose="020F0502020204030204" pitchFamily="34" charset="0"/>
              </a:endParaRPr>
            </a:p>
          </p:txBody>
        </p:sp>
      </p:grpSp>
      <p:sp>
        <p:nvSpPr>
          <p:cNvPr id="19" name="Text Box 16"/>
          <p:cNvSpPr txBox="1">
            <a:spLocks noChangeArrowheads="1"/>
          </p:cNvSpPr>
          <p:nvPr/>
        </p:nvSpPr>
        <p:spPr bwMode="auto">
          <a:xfrm>
            <a:off x="3303816" y="4734298"/>
            <a:ext cx="5995809" cy="1089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A voltages is  measured: </a:t>
            </a:r>
            <a:r>
              <a:rPr lang="en-US" altLang="de-DE" b="1" i="1" dirty="0">
                <a:latin typeface="Calibri" panose="020F0502020204030204" pitchFamily="34" charset="0"/>
                <a:cs typeface="Calibri" panose="020F0502020204030204" pitchFamily="34" charset="0"/>
              </a:rPr>
              <a:t>U = R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sec</a:t>
            </a:r>
            <a:r>
              <a:rPr lang="en-US" altLang="de-DE" b="1" i="1" dirty="0">
                <a:latin typeface="Calibri" panose="020F0502020204030204" pitchFamily="34" charset="0"/>
                <a:cs typeface="Calibri" panose="020F0502020204030204" pitchFamily="34" charset="0"/>
              </a:rPr>
              <a:t> = R /N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r>
              <a:rPr lang="en-US" altLang="de-DE" b="1" i="1" dirty="0">
                <a:latin typeface="Calibri" panose="020F0502020204030204" pitchFamily="34" charset="0"/>
                <a:cs typeface="Calibri" panose="020F0502020204030204" pitchFamily="34" charset="0"/>
              </a:rPr>
              <a:t> ≡ S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endParaRPr lang="en-US" altLang="de-DE" b="1" i="1" baseline="-25000" dirty="0">
              <a:latin typeface="Calibri" panose="020F0502020204030204" pitchFamily="34" charset="0"/>
              <a:cs typeface="Calibri" panose="020F0502020204030204" pitchFamily="34" charset="0"/>
            </a:endParaRPr>
          </a:p>
          <a:p>
            <a:pPr algn="l">
              <a:lnSpc>
                <a:spcPct val="80000"/>
              </a:lnSpc>
            </a:pPr>
            <a:r>
              <a:rPr lang="en-US" altLang="de-DE" dirty="0">
                <a:latin typeface="Calibri" panose="020F0502020204030204" pitchFamily="34" charset="0"/>
                <a:cs typeface="Calibri" panose="020F0502020204030204" pitchFamily="34" charset="0"/>
              </a:rPr>
              <a:t>with </a:t>
            </a:r>
            <a:r>
              <a:rPr lang="en-US" altLang="de-DE" b="1" i="1" dirty="0">
                <a:solidFill>
                  <a:srgbClr val="0000FF"/>
                </a:solidFill>
                <a:latin typeface="Calibri" panose="020F0502020204030204" pitchFamily="34" charset="0"/>
                <a:cs typeface="Calibri" panose="020F0502020204030204" pitchFamily="34" charset="0"/>
              </a:rPr>
              <a:t>S</a:t>
            </a:r>
            <a:r>
              <a:rPr lang="en-US" altLang="de-DE" dirty="0">
                <a:solidFill>
                  <a:srgbClr val="0000FF"/>
                </a:solidFill>
                <a:latin typeface="Calibri" panose="020F0502020204030204" pitchFamily="34" charset="0"/>
                <a:cs typeface="Calibri" panose="020F0502020204030204" pitchFamily="34" charset="0"/>
              </a:rPr>
              <a:t> </a:t>
            </a:r>
            <a:r>
              <a:rPr lang="en-US" altLang="de-DE" b="1" dirty="0">
                <a:solidFill>
                  <a:srgbClr val="0000FF"/>
                </a:solidFill>
                <a:latin typeface="Calibri" panose="020F0502020204030204" pitchFamily="34" charset="0"/>
                <a:cs typeface="Calibri" panose="020F0502020204030204" pitchFamily="34" charset="0"/>
              </a:rPr>
              <a:t>sensitivity [V/A]</a:t>
            </a:r>
            <a:r>
              <a:rPr lang="en-US" altLang="de-DE" b="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to determine </a:t>
            </a:r>
            <a:r>
              <a:rPr lang="en-US" altLang="de-DE" b="1" dirty="0">
                <a:latin typeface="Calibri" panose="020F0502020204030204" pitchFamily="34" charset="0"/>
                <a:cs typeface="Calibri" panose="020F0502020204030204" pitchFamily="34" charset="0"/>
              </a:rPr>
              <a:t>beam </a:t>
            </a:r>
            <a:r>
              <a:rPr lang="en-US" altLang="de-DE" dirty="0">
                <a:latin typeface="Calibri" panose="020F0502020204030204" pitchFamily="34" charset="0"/>
                <a:cs typeface="Calibri" panose="020F0502020204030204" pitchFamily="34" charset="0"/>
              </a:rPr>
              <a:t>current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r>
              <a:rPr lang="en-US" altLang="de-DE" dirty="0">
                <a:latin typeface="Calibri" panose="020F0502020204030204" pitchFamily="34" charset="0"/>
                <a:cs typeface="Calibri" panose="020F0502020204030204" pitchFamily="34" charset="0"/>
              </a:rPr>
              <a:t> </a:t>
            </a:r>
          </a:p>
          <a:p>
            <a:pPr algn="l">
              <a:lnSpc>
                <a:spcPct val="80000"/>
              </a:lnSpc>
            </a:pPr>
            <a:r>
              <a:rPr lang="en-US" altLang="de-DE" dirty="0">
                <a:latin typeface="Calibri" panose="020F0502020204030204" pitchFamily="34" charset="0"/>
                <a:cs typeface="Calibri" panose="020F0502020204030204" pitchFamily="34" charset="0"/>
              </a:rPr>
              <a:t>equivalent to transfer function or transfer impedance </a:t>
            </a:r>
            <a:r>
              <a:rPr lang="en-US" altLang="de-DE" b="1" i="1" dirty="0">
                <a:latin typeface="Calibri" panose="020F0502020204030204" pitchFamily="34" charset="0"/>
                <a:cs typeface="Calibri" panose="020F0502020204030204" pitchFamily="34" charset="0"/>
              </a:rPr>
              <a:t>Z</a:t>
            </a:r>
            <a:endParaRPr lang="en-US" altLang="de-DE" dirty="0">
              <a:latin typeface="Calibri" panose="020F0502020204030204" pitchFamily="34" charset="0"/>
              <a:cs typeface="Calibri" panose="020F0502020204030204" pitchFamily="34" charset="0"/>
            </a:endParaRPr>
          </a:p>
        </p:txBody>
      </p:sp>
      <p:sp>
        <p:nvSpPr>
          <p:cNvPr id="20" name="Text Box 17"/>
          <p:cNvSpPr txBox="1">
            <a:spLocks noChangeArrowheads="1"/>
          </p:cNvSpPr>
          <p:nvPr/>
        </p:nvSpPr>
        <p:spPr bwMode="auto">
          <a:xfrm>
            <a:off x="3293656" y="3817276"/>
            <a:ext cx="6470839"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Equivalent circuit for analysis of sensitivity and bandwidth</a:t>
            </a:r>
          </a:p>
          <a:p>
            <a:pPr algn="l"/>
            <a:r>
              <a:rPr lang="en-US" altLang="de-DE" dirty="0">
                <a:latin typeface="Calibri" panose="020F0502020204030204" pitchFamily="34" charset="0"/>
                <a:cs typeface="Calibri" panose="020F0502020204030204" pitchFamily="34" charset="0"/>
              </a:rPr>
              <a:t>(disregarding the loss resistivity </a:t>
            </a:r>
            <a:r>
              <a:rPr lang="en-US" altLang="de-DE" i="1" dirty="0">
                <a:latin typeface="Calibri" panose="020F0502020204030204" pitchFamily="34" charset="0"/>
                <a:cs typeface="Calibri" panose="020F0502020204030204" pitchFamily="34" charset="0"/>
              </a:rPr>
              <a:t>R</a:t>
            </a:r>
            <a:r>
              <a:rPr lang="en-US" altLang="de-DE" i="1" baseline="-25000" dirty="0">
                <a:latin typeface="Calibri" panose="020F0502020204030204" pitchFamily="34" charset="0"/>
                <a:cs typeface="Calibri" panose="020F0502020204030204" pitchFamily="34" charset="0"/>
              </a:rPr>
              <a:t>L</a:t>
            </a:r>
            <a:r>
              <a:rPr lang="en-US" altLang="de-DE" dirty="0">
                <a:latin typeface="Calibri" panose="020F0502020204030204" pitchFamily="34" charset="0"/>
                <a:cs typeface="Calibri" panose="020F0502020204030204" pitchFamily="34" charset="0"/>
              </a:rPr>
              <a:t>)</a:t>
            </a:r>
          </a:p>
        </p:txBody>
      </p:sp>
      <p:pic>
        <p:nvPicPr>
          <p:cNvPr id="3" name="Grafik 2">
            <a:extLst>
              <a:ext uri="{FF2B5EF4-FFF2-40B4-BE49-F238E27FC236}">
                <a16:creationId xmlns:a16="http://schemas.microsoft.com/office/drawing/2014/main" id="{CA1C0E6D-E27C-42C4-A2F3-674B7FB9F1CB}"/>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5413" y="1339746"/>
            <a:ext cx="4760543" cy="1950824"/>
          </a:xfrm>
          <a:prstGeom prst="rect">
            <a:avLst/>
          </a:prstGeom>
        </p:spPr>
      </p:pic>
    </p:spTree>
    <p:extLst>
      <p:ext uri="{BB962C8B-B14F-4D97-AF65-F5344CB8AC3E}">
        <p14:creationId xmlns:p14="http://schemas.microsoft.com/office/powerpoint/2010/main" val="15802804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88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Cherenkov Light Detectors  as Beam Loss Monitors</a:t>
            </a:r>
          </a:p>
        </p:txBody>
      </p:sp>
      <p:sp>
        <p:nvSpPr>
          <p:cNvPr id="295942" name="Rectangle 6"/>
          <p:cNvSpPr>
            <a:spLocks noChangeArrowheads="1"/>
          </p:cNvSpPr>
          <p:nvPr/>
        </p:nvSpPr>
        <p:spPr bwMode="auto">
          <a:xfrm>
            <a:off x="5562990" y="3789040"/>
            <a:ext cx="3669561" cy="201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008000"/>
                </a:solidFill>
                <a:latin typeface="Arial" panose="020B0604020202020204" pitchFamily="34" charset="0"/>
                <a:cs typeface="Arial" panose="020B0604020202020204" pitchFamily="34" charset="0"/>
              </a:rPr>
              <a:t>Advantage: </a:t>
            </a:r>
          </a:p>
          <a:p>
            <a:pPr marL="285750" indent="-285750" algn="l">
              <a:spcBef>
                <a:spcPts val="400"/>
              </a:spcBef>
              <a:buFont typeface="Wingdings" panose="05000000000000000000" pitchFamily="2" charset="2"/>
              <a:buChar char="Ø"/>
            </a:pPr>
            <a:r>
              <a:rPr lang="en-US" altLang="de-DE" sz="1500" b="1" dirty="0">
                <a:latin typeface="Arial" panose="020B0604020202020204" pitchFamily="34" charset="0"/>
                <a:cs typeface="Arial" panose="020B0604020202020204" pitchFamily="34" charset="0"/>
              </a:rPr>
              <a:t>Detection of fast electrons only</a:t>
            </a:r>
          </a:p>
          <a:p>
            <a:pPr algn="l">
              <a:spcBef>
                <a:spcPts val="400"/>
              </a:spcBef>
            </a:pPr>
            <a:r>
              <a:rPr lang="en-US" altLang="de-DE" sz="1500" dirty="0">
                <a:latin typeface="Arial" panose="020B0604020202020204" pitchFamily="34" charset="0"/>
                <a:cs typeface="Arial" panose="020B0604020202020204" pitchFamily="34" charset="0"/>
              </a:rPr>
              <a:t>     not sensitive to </a:t>
            </a:r>
            <a:r>
              <a:rPr lang="en-US" altLang="de-DE" sz="1500" dirty="0">
                <a:latin typeface="Arial" panose="020B0604020202020204" pitchFamily="34" charset="0"/>
                <a:cs typeface="Arial" panose="020B0604020202020204" pitchFamily="34" charset="0"/>
                <a:sym typeface="Symbol"/>
              </a:rPr>
              <a:t> &amp; synch. photons</a:t>
            </a:r>
            <a:endParaRPr lang="en-US" altLang="de-DE" sz="1500" dirty="0">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No saturation effects</a:t>
            </a:r>
          </a:p>
          <a:p>
            <a:pPr marL="285750" indent="-285750" algn="l">
              <a:spcBef>
                <a:spcPts val="400"/>
              </a:spcBef>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Prompt light emission</a:t>
            </a:r>
          </a:p>
          <a:p>
            <a:pPr algn="l">
              <a:spcBef>
                <a:spcPts val="400"/>
              </a:spcBef>
            </a:pPr>
            <a:r>
              <a:rPr lang="en-US" altLang="de-DE" sz="1500" b="1" dirty="0">
                <a:solidFill>
                  <a:srgbClr val="0000FF"/>
                </a:solidFill>
                <a:latin typeface="Arial" panose="020B0604020202020204" pitchFamily="34" charset="0"/>
                <a:cs typeface="Arial" panose="020B0604020202020204" pitchFamily="34" charset="0"/>
              </a:rPr>
              <a:t>Usage: </a:t>
            </a:r>
            <a:r>
              <a:rPr lang="en-US" altLang="de-DE" sz="1500" dirty="0">
                <a:latin typeface="Arial" panose="020B0604020202020204" pitchFamily="34" charset="0"/>
                <a:cs typeface="Arial" panose="020B0604020202020204" pitchFamily="34" charset="0"/>
              </a:rPr>
              <a:t>Mainly at FELs for</a:t>
            </a:r>
          </a:p>
          <a:p>
            <a:pPr algn="l">
              <a:spcBef>
                <a:spcPts val="400"/>
              </a:spcBef>
            </a:pPr>
            <a:r>
              <a:rPr lang="en-US" altLang="de-DE" sz="1500" dirty="0">
                <a:latin typeface="Arial" panose="020B0604020202020204" pitchFamily="34" charset="0"/>
                <a:cs typeface="Arial" panose="020B0604020202020204" pitchFamily="34" charset="0"/>
              </a:rPr>
              <a:t>short and intense pulses</a:t>
            </a:r>
          </a:p>
        </p:txBody>
      </p:sp>
      <p:sp>
        <p:nvSpPr>
          <p:cNvPr id="7175" name="Rectangle 8"/>
          <p:cNvSpPr>
            <a:spLocks noChangeArrowheads="1"/>
          </p:cNvSpPr>
          <p:nvPr/>
        </p:nvSpPr>
        <p:spPr bwMode="auto">
          <a:xfrm>
            <a:off x="239713" y="658019"/>
            <a:ext cx="4811900" cy="155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700" b="1" dirty="0">
                <a:solidFill>
                  <a:srgbClr val="0000FF"/>
                </a:solidFill>
                <a:latin typeface="Arial" panose="020B0604020202020204" pitchFamily="34" charset="0"/>
                <a:cs typeface="Arial" panose="020B0604020202020204" pitchFamily="34" charset="0"/>
              </a:rPr>
              <a:t>Cherenkov detectors: </a:t>
            </a:r>
          </a:p>
          <a:p>
            <a:pPr algn="l">
              <a:spcBef>
                <a:spcPts val="400"/>
              </a:spcBef>
            </a:pPr>
            <a:r>
              <a:rPr lang="en-US" altLang="de-DE" sz="1700" dirty="0">
                <a:latin typeface="Arial" panose="020B0604020202020204" pitchFamily="34" charset="0"/>
                <a:cs typeface="Arial" panose="020B0604020202020204" pitchFamily="34" charset="0"/>
              </a:rPr>
              <a:t>Passage of a charged particle </a:t>
            </a:r>
            <a:r>
              <a:rPr lang="en-US" altLang="de-DE" sz="1700" b="1" i="1" dirty="0">
                <a:latin typeface="Arial" panose="020B0604020202020204" pitchFamily="34" charset="0"/>
                <a:cs typeface="Arial" panose="020B0604020202020204" pitchFamily="34" charset="0"/>
              </a:rPr>
              <a:t>v</a:t>
            </a:r>
            <a:r>
              <a:rPr lang="en-US" altLang="de-DE" sz="1700" dirty="0">
                <a:latin typeface="Arial" panose="020B0604020202020204" pitchFamily="34" charset="0"/>
                <a:cs typeface="Arial" panose="020B0604020202020204" pitchFamily="34" charset="0"/>
              </a:rPr>
              <a:t> faster than propagation of light </a:t>
            </a:r>
            <a:r>
              <a:rPr lang="en-US" altLang="de-DE" sz="1700" b="1" i="1" dirty="0">
                <a:latin typeface="Arial" panose="020B0604020202020204" pitchFamily="34" charset="0"/>
                <a:cs typeface="Arial" panose="020B0604020202020204" pitchFamily="34" charset="0"/>
              </a:rPr>
              <a:t>v &gt; </a:t>
            </a:r>
            <a:r>
              <a:rPr lang="en-US" altLang="de-DE" sz="1700" b="1" i="1" dirty="0" err="1">
                <a:latin typeface="Arial" panose="020B0604020202020204" pitchFamily="34" charset="0"/>
                <a:cs typeface="Arial" panose="020B0604020202020204" pitchFamily="34" charset="0"/>
              </a:rPr>
              <a:t>c</a:t>
            </a:r>
            <a:r>
              <a:rPr lang="en-US" altLang="de-DE" sz="1700" b="1" i="1" baseline="-25000" dirty="0" err="1">
                <a:latin typeface="Arial" panose="020B0604020202020204" pitchFamily="34" charset="0"/>
                <a:cs typeface="Arial" panose="020B0604020202020204" pitchFamily="34" charset="0"/>
              </a:rPr>
              <a:t>medium</a:t>
            </a:r>
            <a:r>
              <a:rPr lang="en-US" altLang="de-DE" sz="1700" b="1" i="1" dirty="0">
                <a:latin typeface="Arial" panose="020B0604020202020204" pitchFamily="34" charset="0"/>
                <a:cs typeface="Arial" panose="020B0604020202020204" pitchFamily="34" charset="0"/>
              </a:rPr>
              <a:t> = c /n</a:t>
            </a:r>
          </a:p>
          <a:p>
            <a:pPr algn="l">
              <a:spcBef>
                <a:spcPts val="400"/>
              </a:spcBef>
            </a:pPr>
            <a:r>
              <a:rPr lang="en-US" altLang="de-DE" sz="1700" b="1" dirty="0">
                <a:latin typeface="Arial" panose="020B0604020202020204" pitchFamily="34" charset="0"/>
                <a:cs typeface="Arial" panose="020B0604020202020204" pitchFamily="34" charset="0"/>
              </a:rPr>
              <a:t>Technical: </a:t>
            </a:r>
            <a:r>
              <a:rPr lang="en-US" altLang="de-DE" sz="1700" dirty="0">
                <a:latin typeface="Arial" panose="020B0604020202020204" pitchFamily="34" charset="0"/>
                <a:cs typeface="Arial" panose="020B0604020202020204" pitchFamily="34" charset="0"/>
              </a:rPr>
              <a:t>Quartz rod </a:t>
            </a:r>
            <a:r>
              <a:rPr lang="en-US" altLang="de-DE" sz="1700" b="1" i="1" dirty="0">
                <a:latin typeface="Arial" panose="020B0604020202020204" pitchFamily="34" charset="0"/>
                <a:cs typeface="Arial" panose="020B0604020202020204" pitchFamily="34" charset="0"/>
              </a:rPr>
              <a:t>n</a:t>
            </a:r>
            <a:r>
              <a:rPr lang="en-US" altLang="de-DE" sz="1700" b="1" dirty="0">
                <a:latin typeface="Arial" panose="020B0604020202020204" pitchFamily="34" charset="0"/>
                <a:cs typeface="Arial" panose="020B0604020202020204" pitchFamily="34" charset="0"/>
              </a:rPr>
              <a:t>=1.5</a:t>
            </a:r>
            <a:r>
              <a:rPr lang="en-US" altLang="de-DE" sz="1700" dirty="0">
                <a:latin typeface="Arial" panose="020B0604020202020204" pitchFamily="34" charset="0"/>
                <a:cs typeface="Arial" panose="020B0604020202020204" pitchFamily="34" charset="0"/>
              </a:rPr>
              <a:t> &amp; photomultiplier</a:t>
            </a:r>
          </a:p>
          <a:p>
            <a:pPr algn="l">
              <a:spcBef>
                <a:spcPts val="400"/>
              </a:spcBef>
            </a:pPr>
            <a:r>
              <a:rPr lang="en-US" altLang="de-DE" sz="1700" dirty="0">
                <a:latin typeface="Arial" panose="020B0604020202020204" pitchFamily="34" charset="0"/>
                <a:cs typeface="Arial" panose="020B0604020202020204" pitchFamily="34" charset="0"/>
              </a:rPr>
              <a:t>Example: Korean XFEL behind </a:t>
            </a:r>
            <a:r>
              <a:rPr lang="en-US" altLang="de-DE" sz="1700" dirty="0" err="1">
                <a:latin typeface="Arial" panose="020B0604020202020204" pitchFamily="34" charset="0"/>
                <a:cs typeface="Arial" panose="020B0604020202020204" pitchFamily="34" charset="0"/>
              </a:rPr>
              <a:t>undulator</a:t>
            </a:r>
            <a:endParaRPr lang="en-US" altLang="de-DE" sz="1700" dirty="0">
              <a:latin typeface="Arial" panose="020B0604020202020204" pitchFamily="34" charset="0"/>
              <a:cs typeface="Arial" panose="020B0604020202020204" pitchFamily="34" charset="0"/>
            </a:endParaRPr>
          </a:p>
        </p:txBody>
      </p:sp>
      <p:sp>
        <p:nvSpPr>
          <p:cNvPr id="295945" name="Rectangle 9"/>
          <p:cNvSpPr>
            <a:spLocks noChangeArrowheads="1"/>
          </p:cNvSpPr>
          <p:nvPr/>
        </p:nvSpPr>
        <p:spPr bwMode="auto">
          <a:xfrm>
            <a:off x="5763970" y="732028"/>
            <a:ext cx="305647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00FF"/>
                </a:solidFill>
                <a:latin typeface="Arial" panose="020B0604020202020204" pitchFamily="34" charset="0"/>
                <a:cs typeface="Arial" panose="020B0604020202020204" pitchFamily="34" charset="0"/>
              </a:rPr>
              <a:t>Cherenkov light emission:</a:t>
            </a:r>
          </a:p>
          <a:p>
            <a:pPr algn="l">
              <a:lnSpc>
                <a:spcPct val="50000"/>
              </a:lnSpc>
            </a:pPr>
            <a:r>
              <a:rPr lang="en-US" altLang="de-DE" sz="1600" dirty="0">
                <a:latin typeface="Arial" panose="020B0604020202020204" pitchFamily="34" charset="0"/>
                <a:cs typeface="Arial" panose="020B0604020202020204" pitchFamily="34" charset="0"/>
              </a:rPr>
              <a:t>For </a:t>
            </a:r>
            <a:r>
              <a:rPr lang="en-US" altLang="de-DE" sz="1600" b="1" i="1" dirty="0">
                <a:latin typeface="Arial" panose="020B0604020202020204" pitchFamily="34" charset="0"/>
                <a:cs typeface="Arial" panose="020B0604020202020204" pitchFamily="34" charset="0"/>
              </a:rPr>
              <a:t>v &gt; </a:t>
            </a:r>
            <a:r>
              <a:rPr lang="en-US" altLang="de-DE" sz="1600" b="1" i="1" dirty="0" err="1">
                <a:latin typeface="Arial" panose="020B0604020202020204" pitchFamily="34" charset="0"/>
                <a:cs typeface="Arial" panose="020B0604020202020204" pitchFamily="34" charset="0"/>
              </a:rPr>
              <a:t>c</a:t>
            </a:r>
            <a:r>
              <a:rPr lang="en-US" altLang="de-DE" sz="1600" b="1" i="1" baseline="-25000" dirty="0" err="1">
                <a:latin typeface="Arial" panose="020B0604020202020204" pitchFamily="34" charset="0"/>
                <a:cs typeface="Arial" panose="020B0604020202020204" pitchFamily="34" charset="0"/>
              </a:rPr>
              <a:t>medium</a:t>
            </a:r>
            <a:r>
              <a:rPr lang="en-US" altLang="de-DE" sz="1600" b="1" i="1" dirty="0">
                <a:latin typeface="Arial" panose="020B0604020202020204" pitchFamily="34" charset="0"/>
                <a:cs typeface="Arial" panose="020B0604020202020204" pitchFamily="34" charset="0"/>
              </a:rPr>
              <a:t> = c /n</a:t>
            </a:r>
          </a:p>
          <a:p>
            <a:pPr algn="l">
              <a:lnSpc>
                <a:spcPct val="50000"/>
              </a:lnSpc>
            </a:pPr>
            <a:r>
              <a:rPr lang="en-US" altLang="de-DE" sz="1600" dirty="0">
                <a:latin typeface="Arial" panose="020B0604020202020204" pitchFamily="34" charset="0"/>
                <a:cs typeface="Arial" panose="020B0604020202020204" pitchFamily="34" charset="0"/>
              </a:rPr>
              <a:t>light wave-front like a wake</a:t>
            </a:r>
          </a:p>
          <a:p>
            <a:pPr algn="l">
              <a:lnSpc>
                <a:spcPct val="50000"/>
              </a:lnSpc>
            </a:pPr>
            <a:r>
              <a:rPr lang="en-US" altLang="de-DE" sz="1600" dirty="0">
                <a:latin typeface="Arial" panose="020B0604020202020204" pitchFamily="34" charset="0"/>
                <a:cs typeface="Arial" panose="020B0604020202020204" pitchFamily="34" charset="0"/>
              </a:rPr>
              <a:t>broadband light emission</a:t>
            </a:r>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22" t="3112" b="6902"/>
          <a:stretch/>
        </p:blipFill>
        <p:spPr bwMode="auto">
          <a:xfrm>
            <a:off x="29477" y="2204864"/>
            <a:ext cx="5419512" cy="2002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4"/>
          <p:cNvSpPr>
            <a:spLocks noChangeArrowheads="1"/>
          </p:cNvSpPr>
          <p:nvPr/>
        </p:nvSpPr>
        <p:spPr bwMode="auto">
          <a:xfrm>
            <a:off x="6209476" y="6248490"/>
            <a:ext cx="290907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a:latin typeface="Arial" panose="020B0604020202020204" pitchFamily="34" charset="0"/>
                <a:cs typeface="Arial" panose="020B0604020202020204" pitchFamily="34" charset="0"/>
              </a:rPr>
              <a:t>H. Yang, D.C. Shin, FEL Conf. 2017</a:t>
            </a:r>
          </a:p>
        </p:txBody>
      </p:sp>
      <p:grpSp>
        <p:nvGrpSpPr>
          <p:cNvPr id="7191" name="Gruppieren 7190"/>
          <p:cNvGrpSpPr/>
          <p:nvPr/>
        </p:nvGrpSpPr>
        <p:grpSpPr>
          <a:xfrm>
            <a:off x="83575" y="4278926"/>
            <a:ext cx="5365414" cy="2291790"/>
            <a:chOff x="83575" y="4278926"/>
            <a:chExt cx="5365414" cy="2291790"/>
          </a:xfrm>
        </p:grpSpPr>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575" y="4278926"/>
              <a:ext cx="5365414" cy="2291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llipse 1"/>
            <p:cNvSpPr/>
            <p:nvPr/>
          </p:nvSpPr>
          <p:spPr>
            <a:xfrm>
              <a:off x="3960311" y="5437752"/>
              <a:ext cx="289709" cy="272992"/>
            </a:xfrm>
            <a:prstGeom prst="ellipse">
              <a:avLst/>
            </a:prstGeom>
            <a:gradFill flip="none" rotWithShape="1">
              <a:gsLst>
                <a:gs pos="1000">
                  <a:srgbClr val="FF0000"/>
                </a:gs>
                <a:gs pos="100000">
                  <a:schemeClr val="accent1">
                    <a:tint val="23500"/>
                    <a:satMod val="16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Rectangle 8"/>
            <p:cNvSpPr>
              <a:spLocks noChangeArrowheads="1"/>
            </p:cNvSpPr>
            <p:nvPr/>
          </p:nvSpPr>
          <p:spPr bwMode="auto">
            <a:xfrm>
              <a:off x="4287036" y="5410065"/>
              <a:ext cx="876683" cy="348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FF0000"/>
                  </a:solidFill>
                  <a:latin typeface="Arial" panose="020B0604020202020204" pitchFamily="34" charset="0"/>
                  <a:cs typeface="Arial" panose="020B0604020202020204" pitchFamily="34" charset="0"/>
                </a:rPr>
                <a:t>beam</a:t>
              </a:r>
            </a:p>
          </p:txBody>
        </p:sp>
        <p:cxnSp>
          <p:nvCxnSpPr>
            <p:cNvPr id="5" name="Gerade Verbindung mit Pfeil 4"/>
            <p:cNvCxnSpPr/>
            <p:nvPr/>
          </p:nvCxnSpPr>
          <p:spPr>
            <a:xfrm>
              <a:off x="2402609" y="5768084"/>
              <a:ext cx="0" cy="275012"/>
            </a:xfrm>
            <a:prstGeom prst="straightConnector1">
              <a:avLst/>
            </a:prstGeom>
            <a:ln w="38100">
              <a:solidFill>
                <a:schemeClr val="bg1"/>
              </a:solidFill>
              <a:headEnd type="stealth" w="lg" len="med"/>
              <a:tailEnd type="stealth" w="lg" len="med"/>
            </a:ln>
            <a:effectLst/>
          </p:spPr>
          <p:style>
            <a:lnRef idx="2">
              <a:schemeClr val="accent1"/>
            </a:lnRef>
            <a:fillRef idx="0">
              <a:schemeClr val="accent1"/>
            </a:fillRef>
            <a:effectRef idx="1">
              <a:schemeClr val="accent1"/>
            </a:effectRef>
            <a:fontRef idx="minor">
              <a:schemeClr val="tx1"/>
            </a:fontRef>
          </p:style>
        </p:cxnSp>
        <p:sp>
          <p:nvSpPr>
            <p:cNvPr id="35" name="Rectangle 8"/>
            <p:cNvSpPr>
              <a:spLocks noChangeArrowheads="1"/>
            </p:cNvSpPr>
            <p:nvPr/>
          </p:nvSpPr>
          <p:spPr bwMode="auto">
            <a:xfrm>
              <a:off x="1527211" y="5728619"/>
              <a:ext cx="884549"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chemeClr val="bg1"/>
                  </a:solidFill>
                  <a:latin typeface="Arial" panose="020B0604020202020204" pitchFamily="34" charset="0"/>
                  <a:cs typeface="Arial" panose="020B0604020202020204" pitchFamily="34" charset="0"/>
                </a:rPr>
                <a:t>11mm</a:t>
              </a:r>
            </a:p>
          </p:txBody>
        </p:sp>
      </p:grpSp>
      <p:grpSp>
        <p:nvGrpSpPr>
          <p:cNvPr id="7190" name="Gruppieren 7189"/>
          <p:cNvGrpSpPr/>
          <p:nvPr/>
        </p:nvGrpSpPr>
        <p:grpSpPr>
          <a:xfrm>
            <a:off x="5953738" y="1809133"/>
            <a:ext cx="3055344" cy="2004808"/>
            <a:chOff x="5121456" y="1787125"/>
            <a:chExt cx="3055344" cy="2004808"/>
          </a:xfrm>
        </p:grpSpPr>
        <p:sp>
          <p:nvSpPr>
            <p:cNvPr id="64" name="Ellipse 63"/>
            <p:cNvSpPr/>
            <p:nvPr/>
          </p:nvSpPr>
          <p:spPr>
            <a:xfrm>
              <a:off x="7273226" y="2575492"/>
              <a:ext cx="178798" cy="16879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Textfeld 54"/>
            <p:cNvSpPr txBox="1"/>
            <p:nvPr/>
          </p:nvSpPr>
          <p:spPr>
            <a:xfrm>
              <a:off x="6173664" y="3422601"/>
              <a:ext cx="658067" cy="369332"/>
            </a:xfrm>
            <a:prstGeom prst="rect">
              <a:avLst/>
            </a:prstGeom>
          </p:spPr>
          <p:txBody>
            <a:bodyPr vert="horz" wrap="square" lIns="91440" tIns="45720" rIns="91440" bIns="45720" rtlCol="0" anchor="t">
              <a:spAutoFit/>
            </a:bodyPr>
            <a:lstStyle/>
            <a:p>
              <a:pPr algn="l"/>
              <a:r>
                <a:rPr lang="en-US" b="1" i="1" dirty="0">
                  <a:latin typeface="+mj-lt"/>
                  <a:sym typeface="Symbol"/>
                </a:rPr>
                <a:t>v t</a:t>
              </a:r>
              <a:endParaRPr lang="en-US" b="1" i="1" dirty="0">
                <a:latin typeface="+mj-lt"/>
              </a:endParaRPr>
            </a:p>
          </p:txBody>
        </p:sp>
        <p:cxnSp>
          <p:nvCxnSpPr>
            <p:cNvPr id="8" name="Gerade Verbindung mit Pfeil 7"/>
            <p:cNvCxnSpPr/>
            <p:nvPr/>
          </p:nvCxnSpPr>
          <p:spPr>
            <a:xfrm>
              <a:off x="5121456" y="2652267"/>
              <a:ext cx="3055344" cy="15240"/>
            </a:xfrm>
            <a:prstGeom prst="straightConnector1">
              <a:avLst/>
            </a:prstGeom>
            <a:ln>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1" name="Gerade Verbindung 10"/>
            <p:cNvCxnSpPr/>
            <p:nvPr/>
          </p:nvCxnSpPr>
          <p:spPr>
            <a:xfrm flipH="1" flipV="1">
              <a:off x="5216685" y="1973525"/>
              <a:ext cx="2145909" cy="686362"/>
            </a:xfrm>
            <a:prstGeom prst="line">
              <a:avLst/>
            </a:prstGeom>
            <a:ln w="38100">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7" name="Ellipse 26"/>
            <p:cNvSpPr/>
            <p:nvPr/>
          </p:nvSpPr>
          <p:spPr>
            <a:xfrm>
              <a:off x="6565489" y="2487391"/>
              <a:ext cx="327704" cy="360232"/>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Ellipse 38"/>
            <p:cNvSpPr/>
            <p:nvPr/>
          </p:nvSpPr>
          <p:spPr>
            <a:xfrm>
              <a:off x="5999728" y="2341123"/>
              <a:ext cx="614689" cy="622843"/>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Ellipse 39"/>
            <p:cNvSpPr/>
            <p:nvPr/>
          </p:nvSpPr>
          <p:spPr>
            <a:xfrm>
              <a:off x="5266667" y="2184586"/>
              <a:ext cx="978670" cy="991653"/>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31" name="Gerade Verbindung mit Pfeil 30"/>
            <p:cNvCxnSpPr/>
            <p:nvPr/>
          </p:nvCxnSpPr>
          <p:spPr>
            <a:xfrm flipV="1">
              <a:off x="5756002" y="2216927"/>
              <a:ext cx="206733" cy="43561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4" name="Gerade Verbindung mit Pfeil 43"/>
            <p:cNvCxnSpPr/>
            <p:nvPr/>
          </p:nvCxnSpPr>
          <p:spPr>
            <a:xfrm>
              <a:off x="5756002" y="2638009"/>
              <a:ext cx="192675" cy="46371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7174" name="Textfeld 7173"/>
            <p:cNvSpPr txBox="1"/>
            <p:nvPr/>
          </p:nvSpPr>
          <p:spPr>
            <a:xfrm>
              <a:off x="5763478" y="2341123"/>
              <a:ext cx="264677" cy="369332"/>
            </a:xfrm>
            <a:prstGeom prst="rect">
              <a:avLst/>
            </a:prstGeom>
          </p:spPr>
          <p:txBody>
            <a:bodyPr vert="horz" wrap="square" lIns="91440" tIns="45720" rIns="91440" bIns="45720" rtlCol="0" anchor="t">
              <a:spAutoFit/>
            </a:bodyPr>
            <a:lstStyle/>
            <a:p>
              <a:pPr algn="l"/>
              <a:r>
                <a:rPr lang="en-US" b="1" i="1" dirty="0">
                  <a:sym typeface="Symbol"/>
                </a:rPr>
                <a:t></a:t>
              </a:r>
              <a:endParaRPr lang="en-US" b="1" i="1" dirty="0"/>
            </a:p>
          </p:txBody>
        </p:sp>
        <mc:AlternateContent xmlns:mc="http://schemas.openxmlformats.org/markup-compatibility/2006" xmlns:a14="http://schemas.microsoft.com/office/drawing/2010/main">
          <mc:Choice Requires="a14">
            <p:sp>
              <p:nvSpPr>
                <p:cNvPr id="50" name="Textfeld 49"/>
                <p:cNvSpPr txBox="1"/>
                <p:nvPr/>
              </p:nvSpPr>
              <p:spPr>
                <a:xfrm>
                  <a:off x="5256848" y="2096615"/>
                  <a:ext cx="675557" cy="570669"/>
                </a:xfrm>
                <a:prstGeom prst="rect">
                  <a:avLst/>
                </a:prstGeom>
              </p:spPr>
              <p:txBody>
                <a:bodyPr vert="horz" wrap="square" lIns="91440" tIns="45720" rIns="91440" bIns="45720" rtlCol="0" anchor="t">
                  <a:spAutoFit/>
                </a:bodyPr>
                <a:lstStyle/>
                <a:p>
                  <a:pPr algn="l"/>
                  <a14:m>
                    <m:oMathPara xmlns:m="http://schemas.openxmlformats.org/officeDocument/2006/math">
                      <m:oMathParaPr>
                        <m:jc m:val="centerGroup"/>
                      </m:oMathParaPr>
                      <m:oMath xmlns:m="http://schemas.openxmlformats.org/officeDocument/2006/math">
                        <m:box>
                          <m:boxPr>
                            <m:ctrlPr>
                              <a:rPr lang="en-US" b="1" i="1" smtClean="0">
                                <a:latin typeface="Cambria Math" panose="02040503050406030204" pitchFamily="18" charset="0"/>
                              </a:rPr>
                            </m:ctrlPr>
                          </m:boxPr>
                          <m:e>
                            <m:f>
                              <m:fPr>
                                <m:ctrlPr>
                                  <a:rPr lang="en-US" b="1" i="1" smtClean="0">
                                    <a:latin typeface="Cambria Math" panose="02040503050406030204" pitchFamily="18" charset="0"/>
                                  </a:rPr>
                                </m:ctrlPr>
                              </m:fPr>
                              <m:num>
                                <m:r>
                                  <a:rPr lang="de-DE" b="1" i="1" smtClean="0">
                                    <a:latin typeface="Cambria Math"/>
                                  </a:rPr>
                                  <m:t>𝒄</m:t>
                                </m:r>
                              </m:num>
                              <m:den>
                                <m:r>
                                  <a:rPr lang="de-DE" b="1" i="1" smtClean="0">
                                    <a:latin typeface="Cambria Math"/>
                                  </a:rPr>
                                  <m:t>𝒏</m:t>
                                </m:r>
                              </m:den>
                            </m:f>
                            <m:r>
                              <a:rPr lang="en-US" b="1" i="1" smtClean="0">
                                <a:latin typeface="Cambria Math"/>
                                <a:ea typeface="Cambria Math"/>
                              </a:rPr>
                              <m:t>∙</m:t>
                            </m:r>
                            <m:r>
                              <a:rPr lang="de-DE" b="1" i="1" smtClean="0">
                                <a:latin typeface="Cambria Math"/>
                                <a:ea typeface="Cambria Math"/>
                              </a:rPr>
                              <m:t>𝒕</m:t>
                            </m:r>
                          </m:e>
                        </m:box>
                      </m:oMath>
                    </m:oMathPara>
                  </a14:m>
                  <a:endParaRPr lang="en-US" b="1" i="1" dirty="0">
                    <a:latin typeface="+mj-lt"/>
                  </a:endParaRPr>
                </a:p>
              </p:txBody>
            </p:sp>
          </mc:Choice>
          <mc:Fallback xmlns="">
            <p:sp>
              <p:nvSpPr>
                <p:cNvPr id="50" name="Textfeld 49"/>
                <p:cNvSpPr txBox="1">
                  <a:spLocks noRot="1" noChangeAspect="1" noMove="1" noResize="1" noEditPoints="1" noAdjustHandles="1" noChangeArrowheads="1" noChangeShapeType="1" noTextEdit="1"/>
                </p:cNvSpPr>
                <p:nvPr/>
              </p:nvSpPr>
              <p:spPr>
                <a:xfrm>
                  <a:off x="5256848" y="2096615"/>
                  <a:ext cx="675557" cy="570669"/>
                </a:xfrm>
                <a:prstGeom prst="rect">
                  <a:avLst/>
                </a:prstGeom>
                <a:blipFill rotWithShape="1">
                  <a:blip r:embed="rId4"/>
                  <a:stretch>
                    <a:fillRect/>
                  </a:stretch>
                </a:blipFill>
              </p:spPr>
              <p:txBody>
                <a:bodyPr/>
                <a:lstStyle/>
                <a:p>
                  <a:r>
                    <a:rPr lang="en-US">
                      <a:noFill/>
                    </a:rPr>
                    <a:t> </a:t>
                  </a:r>
                </a:p>
              </p:txBody>
            </p:sp>
          </mc:Fallback>
        </mc:AlternateContent>
        <p:cxnSp>
          <p:nvCxnSpPr>
            <p:cNvPr id="51" name="Gerade Verbindung mit Pfeil 50"/>
            <p:cNvCxnSpPr/>
            <p:nvPr/>
          </p:nvCxnSpPr>
          <p:spPr>
            <a:xfrm>
              <a:off x="5756002" y="3429000"/>
              <a:ext cx="1493395" cy="0"/>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7178" name="Pfeil nach rechts 7177"/>
            <p:cNvSpPr/>
            <p:nvPr/>
          </p:nvSpPr>
          <p:spPr>
            <a:xfrm rot="17622032">
              <a:off x="6160197" y="2006391"/>
              <a:ext cx="435278" cy="237849"/>
            </a:xfrm>
            <a:prstGeom prst="rightArrow">
              <a:avLst>
                <a:gd name="adj1" fmla="val 27778"/>
                <a:gd name="adj2" fmla="val 50000"/>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Pfeil nach rechts 56"/>
            <p:cNvSpPr/>
            <p:nvPr/>
          </p:nvSpPr>
          <p:spPr>
            <a:xfrm rot="4150105">
              <a:off x="6208230" y="3102895"/>
              <a:ext cx="435278" cy="237849"/>
            </a:xfrm>
            <a:prstGeom prst="rightArrow">
              <a:avLst>
                <a:gd name="adj1" fmla="val 27778"/>
                <a:gd name="adj2" fmla="val 50000"/>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8" name="Textfeld 57"/>
            <p:cNvSpPr txBox="1"/>
            <p:nvPr/>
          </p:nvSpPr>
          <p:spPr>
            <a:xfrm>
              <a:off x="6502698" y="1787125"/>
              <a:ext cx="1230897" cy="553998"/>
            </a:xfrm>
            <a:prstGeom prst="rect">
              <a:avLst/>
            </a:prstGeom>
          </p:spPr>
          <p:txBody>
            <a:bodyPr vert="horz" wrap="square" lIns="91440" tIns="45720" rIns="91440" bIns="45720" rtlCol="0" anchor="t">
              <a:spAutoFit/>
            </a:bodyPr>
            <a:lstStyle/>
            <a:p>
              <a:pPr algn="l"/>
              <a:r>
                <a:rPr lang="en-US" sz="1500" dirty="0">
                  <a:solidFill>
                    <a:srgbClr val="0000FF"/>
                  </a:solidFill>
                  <a:latin typeface="+mj-lt"/>
                  <a:sym typeface="Symbol"/>
                </a:rPr>
                <a:t>light propagation</a:t>
              </a:r>
              <a:endParaRPr lang="en-US" sz="1500" dirty="0">
                <a:solidFill>
                  <a:srgbClr val="0000FF"/>
                </a:solidFill>
                <a:latin typeface="+mj-lt"/>
              </a:endParaRPr>
            </a:p>
          </p:txBody>
        </p:sp>
        <p:sp>
          <p:nvSpPr>
            <p:cNvPr id="59" name="Textfeld 58"/>
            <p:cNvSpPr txBox="1"/>
            <p:nvPr/>
          </p:nvSpPr>
          <p:spPr>
            <a:xfrm>
              <a:off x="7362594" y="2632838"/>
              <a:ext cx="741000" cy="323165"/>
            </a:xfrm>
            <a:prstGeom prst="rect">
              <a:avLst/>
            </a:prstGeom>
          </p:spPr>
          <p:txBody>
            <a:bodyPr vert="horz" wrap="square" lIns="91440" tIns="45720" rIns="91440" bIns="45720" rtlCol="0" anchor="t">
              <a:spAutoFit/>
            </a:bodyPr>
            <a:lstStyle/>
            <a:p>
              <a:pPr algn="l"/>
              <a:r>
                <a:rPr lang="en-US" sz="1500" dirty="0">
                  <a:solidFill>
                    <a:srgbClr val="FF0000"/>
                  </a:solidFill>
                  <a:latin typeface="+mj-lt"/>
                  <a:sym typeface="Symbol"/>
                </a:rPr>
                <a:t>beam</a:t>
              </a:r>
              <a:endParaRPr lang="en-US" sz="1500" dirty="0">
                <a:solidFill>
                  <a:srgbClr val="FF0000"/>
                </a:solidFill>
                <a:latin typeface="+mj-lt"/>
              </a:endParaRPr>
            </a:p>
          </p:txBody>
        </p:sp>
        <p:cxnSp>
          <p:nvCxnSpPr>
            <p:cNvPr id="23" name="Gerade Verbindung 22"/>
            <p:cNvCxnSpPr/>
            <p:nvPr/>
          </p:nvCxnSpPr>
          <p:spPr>
            <a:xfrm flipH="1">
              <a:off x="5216685" y="2659887"/>
              <a:ext cx="2145910" cy="744444"/>
            </a:xfrm>
            <a:prstGeom prst="line">
              <a:avLst/>
            </a:prstGeom>
            <a:ln w="38100">
              <a:solidFill>
                <a:srgbClr val="0000FF"/>
              </a:solidFill>
            </a:ln>
            <a:effectLst/>
          </p:spPr>
          <p:style>
            <a:lnRef idx="2">
              <a:schemeClr val="accent1"/>
            </a:lnRef>
            <a:fillRef idx="0">
              <a:schemeClr val="accent1"/>
            </a:fillRef>
            <a:effectRef idx="1">
              <a:schemeClr val="accent1"/>
            </a:effectRef>
            <a:fontRef idx="minor">
              <a:schemeClr val="tx1"/>
            </a:fontRef>
          </p:style>
        </p:cxnSp>
      </p:grpSp>
      <p:sp>
        <p:nvSpPr>
          <p:cNvPr id="32" name="Rectangle 8"/>
          <p:cNvSpPr>
            <a:spLocks noChangeArrowheads="1"/>
          </p:cNvSpPr>
          <p:nvPr/>
        </p:nvSpPr>
        <p:spPr bwMode="auto">
          <a:xfrm>
            <a:off x="3370801" y="6202644"/>
            <a:ext cx="106248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chemeClr val="bg1"/>
                </a:solidFill>
                <a:latin typeface="Arial" panose="020B0604020202020204" pitchFamily="34" charset="0"/>
                <a:cs typeface="Arial" panose="020B0604020202020204" pitchFamily="34" charset="0"/>
              </a:rPr>
              <a:t>120mm</a:t>
            </a:r>
          </a:p>
        </p:txBody>
      </p:sp>
      <p:cxnSp>
        <p:nvCxnSpPr>
          <p:cNvPr id="33" name="Gerade Verbindung mit Pfeil 32"/>
          <p:cNvCxnSpPr/>
          <p:nvPr/>
        </p:nvCxnSpPr>
        <p:spPr>
          <a:xfrm flipH="1" flipV="1">
            <a:off x="2598567" y="6225567"/>
            <a:ext cx="2453046" cy="22923"/>
          </a:xfrm>
          <a:prstGeom prst="straightConnector1">
            <a:avLst/>
          </a:prstGeom>
          <a:ln w="38100">
            <a:solidFill>
              <a:schemeClr val="bg1"/>
            </a:solidFill>
            <a:headEnd type="stealth" w="lg" len="med"/>
            <a:tailEnd type="stealth" w="lg"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30203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59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Comparison of different Types of BLMs</a:t>
            </a:r>
          </a:p>
        </p:txBody>
      </p:sp>
      <p:sp>
        <p:nvSpPr>
          <p:cNvPr id="1331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3317" name="Rectangle 4"/>
          <p:cNvSpPr>
            <a:spLocks noChangeArrowheads="1"/>
          </p:cNvSpPr>
          <p:nvPr/>
        </p:nvSpPr>
        <p:spPr bwMode="auto">
          <a:xfrm>
            <a:off x="107504" y="807264"/>
            <a:ext cx="84645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Arial" panose="020B0604020202020204" pitchFamily="34" charset="0"/>
                <a:cs typeface="Arial" panose="020B0604020202020204" pitchFamily="34" charset="0"/>
              </a:rPr>
              <a:t>Different detectors are sensitive to various physical processes</a:t>
            </a:r>
          </a:p>
          <a:p>
            <a:pPr algn="l">
              <a:spcBef>
                <a:spcPts val="0"/>
              </a:spcBef>
            </a:pPr>
            <a:r>
              <a:rPr lang="en-US" altLang="de-DE" b="1" dirty="0">
                <a:solidFill>
                  <a:srgbClr val="0000FF"/>
                </a:solidFill>
                <a:latin typeface="Arial" panose="020B0604020202020204" pitchFamily="34" charset="0"/>
                <a:cs typeface="Arial" panose="020B0604020202020204" pitchFamily="34" charset="0"/>
              </a:rPr>
              <a:t>very different count rate, but basically proportional to each other</a:t>
            </a:r>
          </a:p>
        </p:txBody>
      </p:sp>
      <p:sp>
        <p:nvSpPr>
          <p:cNvPr id="10" name="Rectangle 4"/>
          <p:cNvSpPr>
            <a:spLocks noChangeArrowheads="1"/>
          </p:cNvSpPr>
          <p:nvPr/>
        </p:nvSpPr>
        <p:spPr bwMode="auto">
          <a:xfrm>
            <a:off x="252000" y="1466983"/>
            <a:ext cx="5143428" cy="236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Typical choice of the detector type:</a:t>
            </a:r>
          </a:p>
          <a:p>
            <a:pPr marL="285750" indent="-285750" algn="l">
              <a:spcBef>
                <a:spcPts val="200"/>
              </a:spcBef>
              <a:buFont typeface="Wingdings" panose="05000000000000000000" pitchFamily="2" charset="2"/>
              <a:buChar char="Ø"/>
            </a:pPr>
            <a:r>
              <a:rPr lang="en-US" altLang="de-DE" sz="1700" b="1" dirty="0">
                <a:latin typeface="Arial" panose="020B0604020202020204" pitchFamily="34" charset="0"/>
                <a:cs typeface="Arial" panose="020B0604020202020204" pitchFamily="34" charset="0"/>
              </a:rPr>
              <a:t>Ionization Chamber: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a:solidFill>
                  <a:srgbClr val="008000"/>
                </a:solidFill>
                <a:latin typeface="Arial" panose="020B0604020202020204" pitchFamily="34" charset="0"/>
                <a:cs typeface="Arial" panose="020B0604020202020204" pitchFamily="34" charset="0"/>
              </a:rPr>
              <a:t>Advantage:</a:t>
            </a:r>
            <a:r>
              <a:rPr lang="en-US" altLang="de-DE" sz="1700" dirty="0">
                <a:latin typeface="Arial" panose="020B0604020202020204" pitchFamily="34" charset="0"/>
                <a:cs typeface="Arial" panose="020B0604020202020204" pitchFamily="34" charset="0"/>
              </a:rPr>
              <a:t> </a:t>
            </a:r>
          </a:p>
          <a:p>
            <a:pPr algn="l">
              <a:spcBef>
                <a:spcPts val="200"/>
              </a:spcBef>
            </a:pPr>
            <a:r>
              <a:rPr lang="en-US" altLang="de-DE" sz="1700" dirty="0">
                <a:latin typeface="Arial" panose="020B0604020202020204" pitchFamily="34" charset="0"/>
                <a:cs typeface="Arial" panose="020B0604020202020204" pitchFamily="34" charset="0"/>
              </a:rPr>
              <a:t>     - Measurement of absolute dose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a:solidFill>
                  <a:srgbClr val="C00000"/>
                </a:solidFill>
                <a:latin typeface="Arial" panose="020B0604020202020204" pitchFamily="34" charset="0"/>
                <a:cs typeface="Arial" panose="020B0604020202020204" pitchFamily="34" charset="0"/>
              </a:rPr>
              <a:t>Disadvantage:  </a:t>
            </a:r>
          </a:p>
          <a:p>
            <a:pPr algn="l">
              <a:spcBef>
                <a:spcPts val="200"/>
              </a:spcBef>
            </a:pPr>
            <a:r>
              <a:rPr lang="en-US" altLang="de-DE" sz="1700" dirty="0">
                <a:latin typeface="Arial" panose="020B0604020202020204" pitchFamily="34" charset="0"/>
                <a:cs typeface="Arial" panose="020B0604020202020204" pitchFamily="34" charset="0"/>
              </a:rPr>
              <a:t>     - Low signal (low </a:t>
            </a:r>
            <a:r>
              <a:rPr lang="en-US" altLang="de-DE" sz="1700" dirty="0">
                <a:latin typeface="Arial" panose="020B0604020202020204" pitchFamily="34" charset="0"/>
                <a:cs typeface="Arial" panose="020B0604020202020204" pitchFamily="34" charset="0"/>
                <a:sym typeface="Symbol"/>
              </a:rPr>
              <a:t>, eff, </a:t>
            </a:r>
            <a:r>
              <a:rPr lang="en-US" altLang="de-DE" sz="1700" dirty="0">
                <a:latin typeface="Arial" panose="020B0604020202020204" pitchFamily="34" charset="0"/>
                <a:cs typeface="Arial" panose="020B0604020202020204" pitchFamily="34" charset="0"/>
              </a:rPr>
              <a:t>no neutron detection), </a:t>
            </a:r>
          </a:p>
          <a:p>
            <a:pPr algn="l">
              <a:spcBef>
                <a:spcPts val="200"/>
              </a:spcBef>
            </a:pPr>
            <a:r>
              <a:rPr lang="en-US" altLang="de-DE" sz="1700" dirty="0">
                <a:latin typeface="Arial" panose="020B0604020202020204" pitchFamily="34" charset="0"/>
                <a:cs typeface="Arial" panose="020B0604020202020204" pitchFamily="34" charset="0"/>
              </a:rPr>
              <a:t>     - Sometimes slow, ion drift time 10 ... 100 µs</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sym typeface="Symbol"/>
              </a:rPr>
              <a:t> </a:t>
            </a:r>
            <a:r>
              <a:rPr lang="en-US" altLang="de-DE" sz="1700" dirty="0">
                <a:latin typeface="Arial" panose="020B0604020202020204" pitchFamily="34" charset="0"/>
                <a:cs typeface="Arial" panose="020B0604020202020204" pitchFamily="34" charset="0"/>
              </a:rPr>
              <a:t>Often used at </a:t>
            </a:r>
            <a:r>
              <a:rPr lang="en-US" altLang="de-DE" sz="1700" b="1" dirty="0">
                <a:latin typeface="Arial" panose="020B0604020202020204" pitchFamily="34" charset="0"/>
                <a:cs typeface="Arial" panose="020B0604020202020204" pitchFamily="34" charset="0"/>
              </a:rPr>
              <a:t>proton</a:t>
            </a:r>
            <a:r>
              <a:rPr lang="en-US" altLang="de-DE" sz="1700" dirty="0">
                <a:latin typeface="Arial" panose="020B0604020202020204" pitchFamily="34" charset="0"/>
                <a:cs typeface="Arial" panose="020B0604020202020204" pitchFamily="34" charset="0"/>
              </a:rPr>
              <a:t> accelerators </a:t>
            </a:r>
          </a:p>
        </p:txBody>
      </p:sp>
      <p:grpSp>
        <p:nvGrpSpPr>
          <p:cNvPr id="15" name="Group 13"/>
          <p:cNvGrpSpPr>
            <a:grpSpLocks/>
          </p:cNvGrpSpPr>
          <p:nvPr/>
        </p:nvGrpSpPr>
        <p:grpSpPr bwMode="auto">
          <a:xfrm>
            <a:off x="4843579" y="4078130"/>
            <a:ext cx="2675889" cy="2390025"/>
            <a:chOff x="210" y="2208"/>
            <a:chExt cx="2405" cy="1804"/>
          </a:xfrm>
        </p:grpSpPr>
        <p:pic>
          <p:nvPicPr>
            <p:cNvPr id="16" name="Picture 5" descr="BLM_offen_kmp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0" y="2208"/>
              <a:ext cx="2405" cy="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10"/>
            <p:cNvSpPr txBox="1">
              <a:spLocks noChangeArrowheads="1"/>
            </p:cNvSpPr>
            <p:nvPr/>
          </p:nvSpPr>
          <p:spPr bwMode="auto">
            <a:xfrm>
              <a:off x="1193" y="3328"/>
              <a:ext cx="1394" cy="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a:solidFill>
                    <a:srgbClr val="FFFF00"/>
                  </a:solidFill>
                </a:rPr>
                <a:t>Scintillator</a:t>
              </a:r>
            </a:p>
            <a:p>
              <a:pPr>
                <a:lnSpc>
                  <a:spcPct val="70000"/>
                </a:lnSpc>
              </a:pPr>
              <a:r>
                <a:rPr lang="en-US" altLang="de-DE" sz="1400" b="1" dirty="0">
                  <a:solidFill>
                    <a:srgbClr val="FFFF00"/>
                  </a:solidFill>
                </a:rPr>
                <a:t>2x2x5 </a:t>
              </a:r>
              <a:r>
                <a:rPr lang="en-US" altLang="de-DE" b="1" dirty="0">
                  <a:solidFill>
                    <a:srgbClr val="FFFF00"/>
                  </a:solidFill>
                </a:rPr>
                <a:t>cm</a:t>
              </a:r>
              <a:r>
                <a:rPr lang="en-US" altLang="de-DE" sz="2200" b="1" baseline="30000" dirty="0">
                  <a:solidFill>
                    <a:srgbClr val="FFFF00"/>
                  </a:solidFill>
                </a:rPr>
                <a:t>3</a:t>
              </a:r>
            </a:p>
          </p:txBody>
        </p:sp>
        <p:sp>
          <p:nvSpPr>
            <p:cNvPr id="18" name="Text Box 11"/>
            <p:cNvSpPr txBox="1">
              <a:spLocks noChangeArrowheads="1"/>
            </p:cNvSpPr>
            <p:nvPr/>
          </p:nvSpPr>
          <p:spPr bwMode="auto">
            <a:xfrm>
              <a:off x="1193" y="2239"/>
              <a:ext cx="1412"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a:solidFill>
                    <a:srgbClr val="66FFFF"/>
                  </a:solidFill>
                </a:rPr>
                <a:t>Photo-multiplier</a:t>
              </a:r>
            </a:p>
            <a:p>
              <a:pPr algn="l">
                <a:lnSpc>
                  <a:spcPct val="50000"/>
                </a:lnSpc>
              </a:pPr>
              <a:r>
                <a:rPr lang="en-US" altLang="de-DE" sz="1400" b="1" dirty="0">
                  <a:solidFill>
                    <a:srgbClr val="66FFFF"/>
                  </a:solidFill>
                </a:rPr>
                <a:t>          inside </a:t>
              </a:r>
            </a:p>
          </p:txBody>
        </p:sp>
        <p:sp>
          <p:nvSpPr>
            <p:cNvPr id="19" name="Text Box 12"/>
            <p:cNvSpPr txBox="1">
              <a:spLocks noChangeArrowheads="1"/>
            </p:cNvSpPr>
            <p:nvPr/>
          </p:nvSpPr>
          <p:spPr bwMode="auto">
            <a:xfrm>
              <a:off x="365" y="2386"/>
              <a:ext cx="1042"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FFCCFF"/>
                  </a:solidFill>
                </a:rPr>
                <a:t>HV base</a:t>
              </a:r>
            </a:p>
          </p:txBody>
        </p:sp>
      </p:grpSp>
      <p:sp>
        <p:nvSpPr>
          <p:cNvPr id="20" name="Rectangle 4"/>
          <p:cNvSpPr>
            <a:spLocks noChangeArrowheads="1"/>
          </p:cNvSpPr>
          <p:nvPr/>
        </p:nvSpPr>
        <p:spPr bwMode="auto">
          <a:xfrm>
            <a:off x="220660" y="3789040"/>
            <a:ext cx="5143428" cy="236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spcBef>
                <a:spcPts val="200"/>
              </a:spcBef>
              <a:buFont typeface="Wingdings" panose="05000000000000000000" pitchFamily="2" charset="2"/>
              <a:buChar char="Ø"/>
            </a:pPr>
            <a:r>
              <a:rPr lang="en-US" altLang="de-DE" sz="1700" b="1" dirty="0">
                <a:latin typeface="Arial" panose="020B0604020202020204" pitchFamily="34" charset="0"/>
                <a:cs typeface="Arial" panose="020B0604020202020204" pitchFamily="34" charset="0"/>
              </a:rPr>
              <a:t>Scintillator, Cherenkov detector: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a:solidFill>
                  <a:srgbClr val="008000"/>
                </a:solidFill>
                <a:latin typeface="Arial" panose="020B0604020202020204" pitchFamily="34" charset="0"/>
                <a:cs typeface="Arial" panose="020B0604020202020204" pitchFamily="34" charset="0"/>
              </a:rPr>
              <a:t>    Advantage:</a:t>
            </a:r>
            <a:r>
              <a:rPr lang="en-US" altLang="de-DE" sz="1700" dirty="0">
                <a:latin typeface="Arial" panose="020B0604020202020204" pitchFamily="34" charset="0"/>
                <a:cs typeface="Arial" panose="020B0604020202020204" pitchFamily="34" charset="0"/>
              </a:rPr>
              <a:t> </a:t>
            </a:r>
          </a:p>
          <a:p>
            <a:pPr algn="l">
              <a:spcBef>
                <a:spcPts val="200"/>
              </a:spcBef>
            </a:pPr>
            <a:r>
              <a:rPr lang="en-US" altLang="de-DE" sz="1700" dirty="0">
                <a:latin typeface="Arial" panose="020B0604020202020204" pitchFamily="34" charset="0"/>
                <a:cs typeface="Arial" panose="020B0604020202020204" pitchFamily="34" charset="0"/>
              </a:rPr>
              <a:t>     - Fast  current reading or particle counting </a:t>
            </a:r>
          </a:p>
          <a:p>
            <a:pPr algn="l">
              <a:spcBef>
                <a:spcPts val="200"/>
              </a:spcBef>
            </a:pPr>
            <a:r>
              <a:rPr lang="en-US" altLang="de-DE" sz="1700" dirty="0">
                <a:latin typeface="Arial" panose="020B0604020202020204" pitchFamily="34" charset="0"/>
                <a:cs typeface="Arial" panose="020B0604020202020204" pitchFamily="34" charset="0"/>
              </a:rPr>
              <a:t>     - Can be fabricated in any shape, cheap	     </a:t>
            </a:r>
          </a:p>
          <a:p>
            <a:pPr algn="l">
              <a:spcBef>
                <a:spcPts val="200"/>
              </a:spcBef>
            </a:pPr>
            <a:r>
              <a:rPr lang="en-US" altLang="de-DE" sz="1700" b="1" dirty="0">
                <a:solidFill>
                  <a:srgbClr val="C00000"/>
                </a:solidFill>
                <a:latin typeface="Arial" panose="020B0604020202020204" pitchFamily="34" charset="0"/>
                <a:cs typeface="Arial" panose="020B0604020202020204" pitchFamily="34" charset="0"/>
              </a:rPr>
              <a:t>      Disadvantage:  </a:t>
            </a:r>
            <a:r>
              <a:rPr lang="en-US" altLang="de-DE" sz="1700" dirty="0">
                <a:latin typeface="Arial" panose="020B0604020202020204" pitchFamily="34" charset="0"/>
                <a:cs typeface="Arial" panose="020B0604020202020204" pitchFamily="34" charset="0"/>
              </a:rPr>
              <a:t>	</a:t>
            </a:r>
          </a:p>
          <a:p>
            <a:pPr algn="l">
              <a:spcBef>
                <a:spcPts val="200"/>
              </a:spcBef>
            </a:pPr>
            <a:r>
              <a:rPr lang="en-US" altLang="de-DE" sz="1700" dirty="0">
                <a:latin typeface="Arial" panose="020B0604020202020204" pitchFamily="34" charset="0"/>
                <a:cs typeface="Arial" panose="020B0604020202020204" pitchFamily="34" charset="0"/>
              </a:rPr>
              <a:t>      - Need calibration in many cases</a:t>
            </a:r>
          </a:p>
          <a:p>
            <a:pPr algn="l">
              <a:spcBef>
                <a:spcPts val="200"/>
              </a:spcBef>
            </a:pPr>
            <a:r>
              <a:rPr lang="en-US" altLang="de-DE" sz="1700" dirty="0">
                <a:latin typeface="Arial" panose="020B0604020202020204" pitchFamily="34" charset="0"/>
                <a:cs typeface="Arial" panose="020B0604020202020204" pitchFamily="34" charset="0"/>
              </a:rPr>
              <a:t>      - Might suffer from radiation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sym typeface="Symbol"/>
              </a:rPr>
              <a:t> </a:t>
            </a:r>
            <a:r>
              <a:rPr lang="en-US" altLang="de-DE" sz="1700" dirty="0">
                <a:latin typeface="Arial" panose="020B0604020202020204" pitchFamily="34" charset="0"/>
                <a:cs typeface="Arial" panose="020B0604020202020204" pitchFamily="34" charset="0"/>
              </a:rPr>
              <a:t>Often used at </a:t>
            </a:r>
            <a:r>
              <a:rPr lang="en-US" altLang="de-DE" sz="1700" b="1" dirty="0">
                <a:latin typeface="Arial" panose="020B0604020202020204" pitchFamily="34" charset="0"/>
                <a:cs typeface="Arial" panose="020B0604020202020204" pitchFamily="34" charset="0"/>
              </a:rPr>
              <a:t>electron</a:t>
            </a:r>
            <a:r>
              <a:rPr lang="en-US" altLang="de-DE" sz="1700" dirty="0">
                <a:latin typeface="Arial" panose="020B0604020202020204" pitchFamily="34" charset="0"/>
                <a:cs typeface="Arial" panose="020B0604020202020204" pitchFamily="34" charset="0"/>
              </a:rPr>
              <a:t> accelerators</a:t>
            </a:r>
          </a:p>
        </p:txBody>
      </p:sp>
      <p:grpSp>
        <p:nvGrpSpPr>
          <p:cNvPr id="21" name="Gruppieren 20"/>
          <p:cNvGrpSpPr/>
          <p:nvPr/>
        </p:nvGrpSpPr>
        <p:grpSpPr>
          <a:xfrm>
            <a:off x="7637463" y="764704"/>
            <a:ext cx="1474787" cy="4486275"/>
            <a:chOff x="7637463" y="620688"/>
            <a:chExt cx="1474787" cy="4486275"/>
          </a:xfrm>
        </p:grpSpPr>
        <p:pic>
          <p:nvPicPr>
            <p:cNvPr id="22" name="Picture 6"/>
            <p:cNvPicPr>
              <a:picLocks noChangeAspect="1" noChangeArrowheads="1"/>
            </p:cNvPicPr>
            <p:nvPr/>
          </p:nvPicPr>
          <p:blipFill>
            <a:blip r:embed="rId3">
              <a:extLst>
                <a:ext uri="{28A0092B-C50C-407E-A947-70E740481C1C}">
                  <a14:useLocalDpi xmlns:a14="http://schemas.microsoft.com/office/drawing/2010/main" val="0"/>
                </a:ext>
              </a:extLst>
            </a:blip>
            <a:srcRect l="29958" t="16792" r="54401" b="7069"/>
            <a:stretch>
              <a:fillRect/>
            </a:stretch>
          </p:blipFill>
          <p:spPr bwMode="auto">
            <a:xfrm>
              <a:off x="7637463" y="62068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Gerade Verbindung mit Pfeil 22"/>
            <p:cNvCxnSpPr/>
            <p:nvPr/>
          </p:nvCxnSpPr>
          <p:spPr bwMode="auto">
            <a:xfrm>
              <a:off x="7956376" y="1515052"/>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8057645" y="2196661"/>
              <a:ext cx="801110" cy="369332"/>
            </a:xfrm>
            <a:prstGeom prst="rect">
              <a:avLst/>
            </a:prstGeom>
            <a:solidFill>
              <a:schemeClr val="bg1">
                <a:alpha val="68000"/>
              </a:schemeClr>
            </a:solidFill>
          </p:spPr>
          <p:txBody>
            <a:bodyPr wrap="square" rtlCol="0">
              <a:spAutoFit/>
            </a:bodyPr>
            <a:lstStyle/>
            <a:p>
              <a:pPr algn="r"/>
              <a:r>
                <a:rPr lang="en-US" dirty="0">
                  <a:latin typeface="Calibri" panose="020F0502020204030204" pitchFamily="34" charset="0"/>
                  <a:cs typeface="Calibri" panose="020F0502020204030204" pitchFamily="34" charset="0"/>
                </a:rPr>
                <a:t>38 cm</a:t>
              </a:r>
            </a:p>
          </p:txBody>
        </p:sp>
      </p:grpSp>
      <p:sp>
        <p:nvSpPr>
          <p:cNvPr id="25" name="Textfeld 24">
            <a:extLst>
              <a:ext uri="{FF2B5EF4-FFF2-40B4-BE49-F238E27FC236}">
                <a16:creationId xmlns:a16="http://schemas.microsoft.com/office/drawing/2014/main" id="{5D5642D4-BAC8-4C57-8EA4-A09D3ED19D38}"/>
              </a:ext>
            </a:extLst>
          </p:cNvPr>
          <p:cNvSpPr txBox="1"/>
          <p:nvPr/>
        </p:nvSpPr>
        <p:spPr>
          <a:xfrm>
            <a:off x="2886501" y="6541659"/>
            <a:ext cx="1248771" cy="323165"/>
          </a:xfrm>
          <a:prstGeom prst="rect">
            <a:avLst/>
          </a:prstGeom>
        </p:spPr>
        <p:txBody>
          <a:bodyPr vert="horz" wrap="square" lIns="91440" tIns="45720" rIns="91440" bIns="45720" rtlCol="0" anchor="t">
            <a:spAutoFit/>
          </a:bodyPr>
          <a:lstStyle/>
          <a:p>
            <a:pPr algn="l"/>
            <a:r>
              <a:rPr lang="en-GB" sz="1500" b="1" dirty="0">
                <a:latin typeface="Calibri" panose="020F0502020204030204" pitchFamily="34" charset="0"/>
                <a:cs typeface="Calibri" panose="020F0502020204030204" pitchFamily="34" charset="0"/>
                <a:sym typeface="Symbol" panose="05050102010706020507" pitchFamily="18" charset="2"/>
                <a:hlinkClick r:id="rId4" action="ppaction://hlinksldjump"/>
              </a:rPr>
              <a:t>conclusion</a:t>
            </a:r>
            <a:endParaRPr lang="en-GB" sz="15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2219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9983</Words>
  <Application>Microsoft Office PowerPoint</Application>
  <PresentationFormat>Bildschirmpräsentation (4:3)</PresentationFormat>
  <Paragraphs>2166</Paragraphs>
  <Slides>91</Slides>
  <Notes>66</Notes>
  <HiddenSlides>1</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2</vt:i4>
      </vt:variant>
      <vt:variant>
        <vt:lpstr>Folientitel</vt:lpstr>
      </vt:variant>
      <vt:variant>
        <vt:i4>91</vt:i4>
      </vt:variant>
    </vt:vector>
  </HeadingPairs>
  <TitlesOfParts>
    <vt:vector size="103" baseType="lpstr">
      <vt:lpstr>Arial</vt:lpstr>
      <vt:lpstr>Calibri</vt:lpstr>
      <vt:lpstr>Cambria</vt:lpstr>
      <vt:lpstr>Cambria Math</vt:lpstr>
      <vt:lpstr>Comic Sans MS</vt:lpstr>
      <vt:lpstr>Symbol</vt:lpstr>
      <vt:lpstr>Times</vt:lpstr>
      <vt:lpstr>Times New Roman</vt:lpstr>
      <vt:lpstr>Wingdings</vt:lpstr>
      <vt:lpstr>gsi-folienmaster-2014-II</vt:lpstr>
      <vt:lpstr>Equation</vt:lpstr>
      <vt:lpstr>Bitmap Image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1594</cp:revision>
  <cp:lastPrinted>2018-09-21T15:07:22Z</cp:lastPrinted>
  <dcterms:created xsi:type="dcterms:W3CDTF">2001-11-19T11:22:51Z</dcterms:created>
  <dcterms:modified xsi:type="dcterms:W3CDTF">2024-09-30T20:47:51Z</dcterms:modified>
</cp:coreProperties>
</file>