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21" r:id="rId1"/>
    <p:sldMasterId id="2147483834" r:id="rId2"/>
    <p:sldMasterId id="2147483847" r:id="rId3"/>
    <p:sldMasterId id="2147483860" r:id="rId4"/>
    <p:sldMasterId id="2147483872" r:id="rId5"/>
  </p:sldMasterIdLst>
  <p:notesMasterIdLst>
    <p:notesMasterId r:id="rId65"/>
  </p:notesMasterIdLst>
  <p:handoutMasterIdLst>
    <p:handoutMasterId r:id="rId66"/>
  </p:handoutMasterIdLst>
  <p:sldIdLst>
    <p:sldId id="256" r:id="rId6"/>
    <p:sldId id="953" r:id="rId7"/>
    <p:sldId id="950" r:id="rId8"/>
    <p:sldId id="357" r:id="rId9"/>
    <p:sldId id="260" r:id="rId10"/>
    <p:sldId id="317" r:id="rId11"/>
    <p:sldId id="261" r:id="rId12"/>
    <p:sldId id="359" r:id="rId13"/>
    <p:sldId id="338" r:id="rId14"/>
    <p:sldId id="290" r:id="rId15"/>
    <p:sldId id="291" r:id="rId16"/>
    <p:sldId id="306" r:id="rId17"/>
    <p:sldId id="345" r:id="rId18"/>
    <p:sldId id="360" r:id="rId19"/>
    <p:sldId id="305" r:id="rId20"/>
    <p:sldId id="318" r:id="rId21"/>
    <p:sldId id="289" r:id="rId22"/>
    <p:sldId id="321" r:id="rId23"/>
    <p:sldId id="315" r:id="rId24"/>
    <p:sldId id="324" r:id="rId25"/>
    <p:sldId id="325" r:id="rId26"/>
    <p:sldId id="326" r:id="rId27"/>
    <p:sldId id="333" r:id="rId28"/>
    <p:sldId id="331" r:id="rId29"/>
    <p:sldId id="327" r:id="rId30"/>
    <p:sldId id="361" r:id="rId31"/>
    <p:sldId id="328" r:id="rId32"/>
    <p:sldId id="356" r:id="rId33"/>
    <p:sldId id="329" r:id="rId34"/>
    <p:sldId id="362" r:id="rId35"/>
    <p:sldId id="363" r:id="rId36"/>
    <p:sldId id="364" r:id="rId37"/>
    <p:sldId id="302" r:id="rId38"/>
    <p:sldId id="343" r:id="rId39"/>
    <p:sldId id="269" r:id="rId40"/>
    <p:sldId id="300" r:id="rId41"/>
    <p:sldId id="339" r:id="rId42"/>
    <p:sldId id="267" r:id="rId43"/>
    <p:sldId id="337" r:id="rId44"/>
    <p:sldId id="346" r:id="rId45"/>
    <p:sldId id="355" r:id="rId46"/>
    <p:sldId id="268" r:id="rId47"/>
    <p:sldId id="297" r:id="rId48"/>
    <p:sldId id="266" r:id="rId49"/>
    <p:sldId id="275" r:id="rId50"/>
    <p:sldId id="954" r:id="rId51"/>
    <p:sldId id="285" r:id="rId52"/>
    <p:sldId id="273" r:id="rId53"/>
    <p:sldId id="350" r:id="rId54"/>
    <p:sldId id="365" r:id="rId55"/>
    <p:sldId id="358" r:id="rId56"/>
    <p:sldId id="951" r:id="rId57"/>
    <p:sldId id="330" r:id="rId58"/>
    <p:sldId id="334" r:id="rId59"/>
    <p:sldId id="952" r:id="rId60"/>
    <p:sldId id="366" r:id="rId61"/>
    <p:sldId id="342" r:id="rId62"/>
    <p:sldId id="301" r:id="rId63"/>
    <p:sldId id="332" r:id="rId64"/>
  </p:sldIdLst>
  <p:sldSz cx="9144000" cy="6858000" type="screen4x3"/>
  <p:notesSz cx="6858000" cy="9144000"/>
  <p:defaultTextStyle>
    <a:defPPr>
      <a:defRPr lang="en-US"/>
    </a:defPPr>
    <a:lvl1pPr marL="0" algn="l" defTabSz="457177" rtl="0" eaLnBrk="1" latinLnBrk="0" hangingPunct="1">
      <a:defRPr sz="1800" kern="1200">
        <a:solidFill>
          <a:schemeClr val="tx1"/>
        </a:solidFill>
        <a:latin typeface="+mn-lt"/>
        <a:ea typeface="+mn-ea"/>
        <a:cs typeface="+mn-cs"/>
      </a:defRPr>
    </a:lvl1pPr>
    <a:lvl2pPr marL="457177" algn="l" defTabSz="457177" rtl="0" eaLnBrk="1" latinLnBrk="0" hangingPunct="1">
      <a:defRPr sz="1800" kern="1200">
        <a:solidFill>
          <a:schemeClr val="tx1"/>
        </a:solidFill>
        <a:latin typeface="+mn-lt"/>
        <a:ea typeface="+mn-ea"/>
        <a:cs typeface="+mn-cs"/>
      </a:defRPr>
    </a:lvl2pPr>
    <a:lvl3pPr marL="914353" algn="l" defTabSz="457177" rtl="0" eaLnBrk="1" latinLnBrk="0" hangingPunct="1">
      <a:defRPr sz="1800" kern="1200">
        <a:solidFill>
          <a:schemeClr val="tx1"/>
        </a:solidFill>
        <a:latin typeface="+mn-lt"/>
        <a:ea typeface="+mn-ea"/>
        <a:cs typeface="+mn-cs"/>
      </a:defRPr>
    </a:lvl3pPr>
    <a:lvl4pPr marL="1371530" algn="l" defTabSz="457177" rtl="0" eaLnBrk="1" latinLnBrk="0" hangingPunct="1">
      <a:defRPr sz="1800" kern="1200">
        <a:solidFill>
          <a:schemeClr val="tx1"/>
        </a:solidFill>
        <a:latin typeface="+mn-lt"/>
        <a:ea typeface="+mn-ea"/>
        <a:cs typeface="+mn-cs"/>
      </a:defRPr>
    </a:lvl4pPr>
    <a:lvl5pPr marL="1828706" algn="l" defTabSz="457177" rtl="0" eaLnBrk="1" latinLnBrk="0" hangingPunct="1">
      <a:defRPr sz="1800" kern="1200">
        <a:solidFill>
          <a:schemeClr val="tx1"/>
        </a:solidFill>
        <a:latin typeface="+mn-lt"/>
        <a:ea typeface="+mn-ea"/>
        <a:cs typeface="+mn-cs"/>
      </a:defRPr>
    </a:lvl5pPr>
    <a:lvl6pPr marL="2285883" algn="l" defTabSz="457177" rtl="0" eaLnBrk="1" latinLnBrk="0" hangingPunct="1">
      <a:defRPr sz="1800" kern="1200">
        <a:solidFill>
          <a:schemeClr val="tx1"/>
        </a:solidFill>
        <a:latin typeface="+mn-lt"/>
        <a:ea typeface="+mn-ea"/>
        <a:cs typeface="+mn-cs"/>
      </a:defRPr>
    </a:lvl6pPr>
    <a:lvl7pPr marL="2743060" algn="l" defTabSz="457177" rtl="0" eaLnBrk="1" latinLnBrk="0" hangingPunct="1">
      <a:defRPr sz="1800" kern="1200">
        <a:solidFill>
          <a:schemeClr val="tx1"/>
        </a:solidFill>
        <a:latin typeface="+mn-lt"/>
        <a:ea typeface="+mn-ea"/>
        <a:cs typeface="+mn-cs"/>
      </a:defRPr>
    </a:lvl7pPr>
    <a:lvl8pPr marL="3200236" algn="l" defTabSz="457177" rtl="0" eaLnBrk="1" latinLnBrk="0" hangingPunct="1">
      <a:defRPr sz="1800" kern="1200">
        <a:solidFill>
          <a:schemeClr val="tx1"/>
        </a:solidFill>
        <a:latin typeface="+mn-lt"/>
        <a:ea typeface="+mn-ea"/>
        <a:cs typeface="+mn-cs"/>
      </a:defRPr>
    </a:lvl8pPr>
    <a:lvl9pPr marL="3657413" algn="l" defTabSz="4571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9D38FF"/>
    <a:srgbClr val="FA3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6DB6F1-3DC0-014C-9305-5BF83C97ED91}" v="32" dt="2024-09-23T13:06:58.5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68"/>
    <p:restoredTop sz="80335" autoAdjust="0"/>
  </p:normalViewPr>
  <p:slideViewPr>
    <p:cSldViewPr snapToGrid="0" snapToObjects="1">
      <p:cViewPr varScale="1">
        <p:scale>
          <a:sx n="82" d="100"/>
          <a:sy n="82" d="100"/>
        </p:scale>
        <p:origin x="176" y="336"/>
      </p:cViewPr>
      <p:guideLst>
        <p:guide orient="horz" pos="2160"/>
        <p:guide pos="2880"/>
      </p:guideLst>
    </p:cSldViewPr>
  </p:slideViewPr>
  <p:outlineViewPr>
    <p:cViewPr>
      <p:scale>
        <a:sx n="33" d="100"/>
        <a:sy n="33" d="100"/>
      </p:scale>
      <p:origin x="0" y="-952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0" d="100"/>
          <a:sy n="80" d="100"/>
        </p:scale>
        <p:origin x="-2424"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viewProps" Target="viewProps.xml"/><Relationship Id="rId7" Type="http://schemas.openxmlformats.org/officeDocument/2006/relationships/slide" Target="slides/slide2.xml"/><Relationship Id="rId71"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handoutMaster" Target="handoutMasters/handoutMaster1.xml"/><Relationship Id="rId5" Type="http://schemas.openxmlformats.org/officeDocument/2006/relationships/slideMaster" Target="slideMasters/slideMaster5.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FB6E1A6-95A5-5F42-BE6B-E3B4FA0E9EEC}" type="datetimeFigureOut">
              <a:rPr lang="en-US" smtClean="0"/>
              <a:pPr/>
              <a:t>9/23/24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662428-264C-EE40-BCAF-D5F9147FC6FE}" type="slidenum">
              <a:rPr lang="en-US" smtClean="0"/>
              <a:pPr/>
              <a:t>‹#›</a:t>
            </a:fld>
            <a:endParaRPr lang="en-US"/>
          </a:p>
        </p:txBody>
      </p:sp>
    </p:spTree>
    <p:extLst>
      <p:ext uri="{BB962C8B-B14F-4D97-AF65-F5344CB8AC3E}">
        <p14:creationId xmlns:p14="http://schemas.microsoft.com/office/powerpoint/2010/main" val="259015996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EE3196-B48D-5F49-815A-52CED3B4EFE9}" type="datetimeFigureOut">
              <a:rPr lang="en-US" smtClean="0"/>
              <a:pPr/>
              <a:t>9/23/24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2B5477-66C5-AE4F-B161-C76B71D859CB}" type="slidenum">
              <a:rPr lang="en-US" smtClean="0"/>
              <a:pPr/>
              <a:t>‹#›</a:t>
            </a:fld>
            <a:endParaRPr lang="en-US"/>
          </a:p>
        </p:txBody>
      </p:sp>
    </p:spTree>
    <p:extLst>
      <p:ext uri="{BB962C8B-B14F-4D97-AF65-F5344CB8AC3E}">
        <p14:creationId xmlns:p14="http://schemas.microsoft.com/office/powerpoint/2010/main" val="2840791951"/>
      </p:ext>
    </p:extLst>
  </p:cSld>
  <p:clrMap bg1="lt1" tx1="dk1" bg2="lt2" tx2="dk2" accent1="accent1" accent2="accent2" accent3="accent3" accent4="accent4" accent5="accent5" accent6="accent6" hlink="hlink" folHlink="folHlink"/>
  <p:hf hdr="0" ftr="0" dt="0"/>
  <p:notesStyle>
    <a:lvl1pPr marL="0" algn="l" defTabSz="457177" rtl="0" eaLnBrk="1" latinLnBrk="0" hangingPunct="1">
      <a:defRPr sz="1200" kern="1200">
        <a:solidFill>
          <a:schemeClr val="tx1"/>
        </a:solidFill>
        <a:latin typeface="+mn-lt"/>
        <a:ea typeface="+mn-ea"/>
        <a:cs typeface="+mn-cs"/>
      </a:defRPr>
    </a:lvl1pPr>
    <a:lvl2pPr marL="457177" algn="l" defTabSz="457177" rtl="0" eaLnBrk="1" latinLnBrk="0" hangingPunct="1">
      <a:defRPr sz="1200" kern="1200">
        <a:solidFill>
          <a:schemeClr val="tx1"/>
        </a:solidFill>
        <a:latin typeface="+mn-lt"/>
        <a:ea typeface="+mn-ea"/>
        <a:cs typeface="+mn-cs"/>
      </a:defRPr>
    </a:lvl2pPr>
    <a:lvl3pPr marL="914353" algn="l" defTabSz="457177" rtl="0" eaLnBrk="1" latinLnBrk="0" hangingPunct="1">
      <a:defRPr sz="1200" kern="1200">
        <a:solidFill>
          <a:schemeClr val="tx1"/>
        </a:solidFill>
        <a:latin typeface="+mn-lt"/>
        <a:ea typeface="+mn-ea"/>
        <a:cs typeface="+mn-cs"/>
      </a:defRPr>
    </a:lvl3pPr>
    <a:lvl4pPr marL="1371530" algn="l" defTabSz="457177" rtl="0" eaLnBrk="1" latinLnBrk="0" hangingPunct="1">
      <a:defRPr sz="1200" kern="1200">
        <a:solidFill>
          <a:schemeClr val="tx1"/>
        </a:solidFill>
        <a:latin typeface="+mn-lt"/>
        <a:ea typeface="+mn-ea"/>
        <a:cs typeface="+mn-cs"/>
      </a:defRPr>
    </a:lvl4pPr>
    <a:lvl5pPr marL="1828706" algn="l" defTabSz="457177" rtl="0" eaLnBrk="1" latinLnBrk="0" hangingPunct="1">
      <a:defRPr sz="1200" kern="1200">
        <a:solidFill>
          <a:schemeClr val="tx1"/>
        </a:solidFill>
        <a:latin typeface="+mn-lt"/>
        <a:ea typeface="+mn-ea"/>
        <a:cs typeface="+mn-cs"/>
      </a:defRPr>
    </a:lvl5pPr>
    <a:lvl6pPr marL="2285883" algn="l" defTabSz="457177" rtl="0" eaLnBrk="1" latinLnBrk="0" hangingPunct="1">
      <a:defRPr sz="1200" kern="1200">
        <a:solidFill>
          <a:schemeClr val="tx1"/>
        </a:solidFill>
        <a:latin typeface="+mn-lt"/>
        <a:ea typeface="+mn-ea"/>
        <a:cs typeface="+mn-cs"/>
      </a:defRPr>
    </a:lvl6pPr>
    <a:lvl7pPr marL="2743060" algn="l" defTabSz="457177" rtl="0" eaLnBrk="1" latinLnBrk="0" hangingPunct="1">
      <a:defRPr sz="1200" kern="1200">
        <a:solidFill>
          <a:schemeClr val="tx1"/>
        </a:solidFill>
        <a:latin typeface="+mn-lt"/>
        <a:ea typeface="+mn-ea"/>
        <a:cs typeface="+mn-cs"/>
      </a:defRPr>
    </a:lvl7pPr>
    <a:lvl8pPr marL="3200236" algn="l" defTabSz="457177" rtl="0" eaLnBrk="1" latinLnBrk="0" hangingPunct="1">
      <a:defRPr sz="1200" kern="1200">
        <a:solidFill>
          <a:schemeClr val="tx1"/>
        </a:solidFill>
        <a:latin typeface="+mn-lt"/>
        <a:ea typeface="+mn-ea"/>
        <a:cs typeface="+mn-cs"/>
      </a:defRPr>
    </a:lvl8pPr>
    <a:lvl9pPr marL="3657413" algn="l" defTabSz="4571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What are accelerators used for?</a:t>
            </a:r>
          </a:p>
        </p:txBody>
      </p:sp>
      <p:sp>
        <p:nvSpPr>
          <p:cNvPr id="4" name="Slide Number Placeholder 3"/>
          <p:cNvSpPr>
            <a:spLocks noGrp="1"/>
          </p:cNvSpPr>
          <p:nvPr>
            <p:ph type="sldNum" sz="quarter" idx="10"/>
          </p:nvPr>
        </p:nvSpPr>
        <p:spPr/>
        <p:txBody>
          <a:bodyPr/>
          <a:lstStyle/>
          <a:p>
            <a:fld id="{AF2B5477-66C5-AE4F-B161-C76B71D859C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2B5477-66C5-AE4F-B161-C76B71D859CB}" type="slidenum">
              <a:rPr lang="en-US" smtClean="0"/>
              <a:pPr/>
              <a:t>11</a:t>
            </a:fld>
            <a:endParaRPr lang="en-US"/>
          </a:p>
        </p:txBody>
      </p:sp>
    </p:spTree>
    <p:extLst>
      <p:ext uri="{BB962C8B-B14F-4D97-AF65-F5344CB8AC3E}">
        <p14:creationId xmlns:p14="http://schemas.microsoft.com/office/powerpoint/2010/main" val="11422145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2B5477-66C5-AE4F-B161-C76B71D859CB}" type="slidenum">
              <a:rPr lang="en-US" smtClean="0"/>
              <a:pPr/>
              <a:t>12</a:t>
            </a:fld>
            <a:endParaRPr lang="en-US"/>
          </a:p>
        </p:txBody>
      </p:sp>
    </p:spTree>
    <p:extLst>
      <p:ext uri="{BB962C8B-B14F-4D97-AF65-F5344CB8AC3E}">
        <p14:creationId xmlns:p14="http://schemas.microsoft.com/office/powerpoint/2010/main" val="37676147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2B5477-66C5-AE4F-B161-C76B71D859CB}" type="slidenum">
              <a:rPr lang="en-US" smtClean="0"/>
              <a:pPr/>
              <a:t>13</a:t>
            </a:fld>
            <a:endParaRPr lang="en-US"/>
          </a:p>
        </p:txBody>
      </p:sp>
    </p:spTree>
    <p:extLst>
      <p:ext uri="{BB962C8B-B14F-4D97-AF65-F5344CB8AC3E}">
        <p14:creationId xmlns:p14="http://schemas.microsoft.com/office/powerpoint/2010/main" val="1407560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bwMode="auto">
          <a:ln>
            <a:miter lim="800000"/>
            <a:headEnd/>
            <a:tailEnd/>
          </a:ln>
        </p:spPr>
        <p:txBody>
          <a:bodyPr/>
          <a:lstStyle/>
          <a:p>
            <a:fld id="{FABBC497-97A7-8245-8F69-011A065D62C9}" type="slidenum">
              <a:rPr lang="en-GB"/>
              <a:pPr/>
              <a:t>15</a:t>
            </a:fld>
            <a:endParaRPr lang="en-GB"/>
          </a:p>
        </p:txBody>
      </p:sp>
      <p:sp>
        <p:nvSpPr>
          <p:cNvPr id="22531" name="Slide Image Placeholder 1"/>
          <p:cNvSpPr>
            <a:spLocks noGrp="1" noRot="1" noChangeAspect="1" noTextEdit="1"/>
          </p:cNvSpPr>
          <p:nvPr>
            <p:ph type="sldImg"/>
          </p:nvPr>
        </p:nvSpPr>
        <p:spPr bwMode="auto">
          <a:xfrm>
            <a:off x="1143000" y="685800"/>
            <a:ext cx="4573588" cy="3430588"/>
          </a:xfrm>
          <a:noFill/>
          <a:ln>
            <a:solidFill>
              <a:srgbClr val="000000"/>
            </a:solidFill>
            <a:miter lim="800000"/>
            <a:headEnd/>
            <a:tailEnd/>
          </a:ln>
        </p:spPr>
      </p:sp>
      <p:sp>
        <p:nvSpPr>
          <p:cNvPr id="22532" name="Notes Placeholder 2"/>
          <p:cNvSpPr>
            <a:spLocks noGrp="1"/>
          </p:cNvSpPr>
          <p:nvPr>
            <p:ph type="body" idx="1"/>
          </p:nvPr>
        </p:nvSpPr>
        <p:spPr bwMode="auto">
          <a:xfrm>
            <a:off x="685800" y="4344988"/>
            <a:ext cx="5486400" cy="4113212"/>
          </a:xfrm>
          <a:noFill/>
        </p:spPr>
        <p:txBody>
          <a:bodyPr lIns="87945" tIns="43973" rIns="87945" bIns="43973"/>
          <a:lstStyle/>
          <a:p>
            <a:pPr eaLnBrk="1" hangingPunct="1">
              <a:spcBef>
                <a:spcPct val="0"/>
              </a:spcBef>
            </a:pPr>
            <a:r>
              <a:rPr lang="en-US">
                <a:ea typeface="ＭＳ Ｐゴシック" pitchFamily="-107" charset="-128"/>
                <a:cs typeface="ＭＳ Ｐゴシック" pitchFamily="-107" charset="-128"/>
              </a:rPr>
              <a:t>Medulloblastoma – affects children, malignant brain tumour which is surgically removed. Afterwards, to prevent spread, want to sterilize the spine with radiation.</a:t>
            </a:r>
          </a:p>
          <a:p>
            <a:pPr eaLnBrk="1" hangingPunct="1">
              <a:spcBef>
                <a:spcPct val="0"/>
              </a:spcBef>
            </a:pPr>
            <a:endParaRPr lang="en-US">
              <a:ea typeface="ＭＳ Ｐゴシック" pitchFamily="-107" charset="-128"/>
              <a:cs typeface="ＭＳ Ｐゴシック" pitchFamily="-107" charset="-128"/>
            </a:endParaRPr>
          </a:p>
        </p:txBody>
      </p:sp>
      <p:sp>
        <p:nvSpPr>
          <p:cNvPr id="2253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lIns="87945" tIns="43973" rIns="87945" bIns="43973" anchor="b">
            <a:prstTxWarp prst="textNoShape">
              <a:avLst/>
            </a:prstTxWarp>
          </a:bodyPr>
          <a:lstStyle/>
          <a:p>
            <a:pPr algn="r" defTabSz="844550"/>
            <a:fld id="{C13BD9FE-E059-844B-9B15-947E5237AFAF}" type="slidenum">
              <a:rPr lang="en-US" sz="1200">
                <a:latin typeface="Calibri" pitchFamily="-107" charset="0"/>
              </a:rPr>
              <a:pPr algn="r" defTabSz="844550"/>
              <a:t>15</a:t>
            </a:fld>
            <a:endParaRPr lang="en-US" sz="1200">
              <a:latin typeface="Calibri" pitchFamily="-107"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16</a:t>
            </a:fld>
            <a:endParaRPr lang="en-US"/>
          </a:p>
        </p:txBody>
      </p:sp>
    </p:spTree>
    <p:extLst>
      <p:ext uri="{BB962C8B-B14F-4D97-AF65-F5344CB8AC3E}">
        <p14:creationId xmlns:p14="http://schemas.microsoft.com/office/powerpoint/2010/main" val="38477346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Right: normal metabolic function in</a:t>
            </a:r>
            <a:r>
              <a:rPr lang="en-US" baseline="0" dirty="0"/>
              <a:t> the brain</a:t>
            </a:r>
          </a:p>
          <a:p>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2B5477-66C5-AE4F-B161-C76B71D859CB}" type="slidenum">
              <a:rPr lang="en-US" smtClean="0"/>
              <a:pPr/>
              <a:t>18</a:t>
            </a:fld>
            <a:endParaRPr lang="en-US"/>
          </a:p>
        </p:txBody>
      </p:sp>
    </p:spTree>
    <p:extLst>
      <p:ext uri="{BB962C8B-B14F-4D97-AF65-F5344CB8AC3E}">
        <p14:creationId xmlns:p14="http://schemas.microsoft.com/office/powerpoint/2010/main" val="34719271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2B5477-66C5-AE4F-B161-C76B71D859CB}" type="slidenum">
              <a:rPr lang="en-US" smtClean="0"/>
              <a:pPr/>
              <a:t>19</a:t>
            </a:fld>
            <a:endParaRPr lang="en-US"/>
          </a:p>
        </p:txBody>
      </p:sp>
    </p:spTree>
    <p:extLst>
      <p:ext uri="{BB962C8B-B14F-4D97-AF65-F5344CB8AC3E}">
        <p14:creationId xmlns:p14="http://schemas.microsoft.com/office/powerpoint/2010/main" val="4167657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2B5477-66C5-AE4F-B161-C76B71D859CB}" type="slidenum">
              <a:rPr lang="en-US" smtClean="0"/>
              <a:pPr/>
              <a:t>21</a:t>
            </a:fld>
            <a:endParaRPr lang="en-US"/>
          </a:p>
        </p:txBody>
      </p:sp>
    </p:spTree>
    <p:extLst>
      <p:ext uri="{BB962C8B-B14F-4D97-AF65-F5344CB8AC3E}">
        <p14:creationId xmlns:p14="http://schemas.microsoft.com/office/powerpoint/2010/main" val="3644890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22</a:t>
            </a:fld>
            <a:endParaRPr lang="en-US"/>
          </a:p>
        </p:txBody>
      </p:sp>
    </p:spTree>
    <p:extLst>
      <p:ext uri="{BB962C8B-B14F-4D97-AF65-F5344CB8AC3E}">
        <p14:creationId xmlns:p14="http://schemas.microsoft.com/office/powerpoint/2010/main" val="718302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Particle physics is a driver of new technologies. This was summed up nicely by John Womersley in the UK who said (quote).</a:t>
            </a:r>
          </a:p>
          <a:p>
            <a:endParaRPr lang="en-US" dirty="0"/>
          </a:p>
        </p:txBody>
      </p:sp>
      <p:sp>
        <p:nvSpPr>
          <p:cNvPr id="4" name="Slide Number Placeholder 3"/>
          <p:cNvSpPr>
            <a:spLocks noGrp="1"/>
          </p:cNvSpPr>
          <p:nvPr>
            <p:ph type="sldNum" sz="quarter" idx="5"/>
          </p:nvPr>
        </p:nvSpPr>
        <p:spPr/>
        <p:txBody>
          <a:bodyPr/>
          <a:lstStyle/>
          <a:p>
            <a:fld id="{72E4B725-2203-4ED2-9256-A661C18EFA60}" type="slidenum">
              <a:rPr lang="en-AU" smtClean="0"/>
              <a:t>3</a:t>
            </a:fld>
            <a:endParaRPr lang="en-AU"/>
          </a:p>
        </p:txBody>
      </p:sp>
    </p:spTree>
    <p:extLst>
      <p:ext uri="{BB962C8B-B14F-4D97-AF65-F5344CB8AC3E}">
        <p14:creationId xmlns:p14="http://schemas.microsoft.com/office/powerpoint/2010/main" val="18681976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irradiating</a:t>
            </a:r>
            <a:r>
              <a:rPr lang="en-US" baseline="0" dirty="0"/>
              <a:t> food, depending on the dose, some or all of the microorganisms, bacteria, viruses or insects present are killed.</a:t>
            </a:r>
          </a:p>
          <a:p>
            <a:r>
              <a:rPr lang="en-US" baseline="0" dirty="0"/>
              <a:t>Can be used at low doses to: delay food ripening, quarantine treatment</a:t>
            </a:r>
          </a:p>
          <a:p>
            <a:r>
              <a:rPr lang="en-US" baseline="0" dirty="0"/>
              <a:t>Medium doses to reduce of microbes&amp; extend shelf life of meat, poultry and seafood (refrigerated &amp; frozen), reduce microorganisms in spices to improve shelf </a:t>
            </a:r>
            <a:r>
              <a:rPr lang="en-US" baseline="0" dirty="0" err="1"/>
              <a:t>lifeHigh</a:t>
            </a:r>
            <a:r>
              <a:rPr lang="en-US" baseline="0" dirty="0"/>
              <a:t> dose applications: sterilize meat for NASA astronauts</a:t>
            </a:r>
            <a:endParaRPr lang="en-US" dirty="0"/>
          </a:p>
        </p:txBody>
      </p:sp>
      <p:sp>
        <p:nvSpPr>
          <p:cNvPr id="4" name="Slide Number Placeholder 3"/>
          <p:cNvSpPr>
            <a:spLocks noGrp="1"/>
          </p:cNvSpPr>
          <p:nvPr>
            <p:ph type="sldNum" sz="quarter" idx="10"/>
          </p:nvPr>
        </p:nvSpPr>
        <p:spPr/>
        <p:txBody>
          <a:bodyPr/>
          <a:lstStyle/>
          <a:p>
            <a:fld id="{BB1B7254-E4B9-6A4A-9F0F-D31F12674366}" type="slidenum">
              <a:rPr lang="en-US" smtClean="0"/>
              <a:t>24</a:t>
            </a:fld>
            <a:endParaRPr lang="en-US"/>
          </a:p>
        </p:txBody>
      </p:sp>
    </p:spTree>
    <p:extLst>
      <p:ext uri="{BB962C8B-B14F-4D97-AF65-F5344CB8AC3E}">
        <p14:creationId xmlns:p14="http://schemas.microsoft.com/office/powerpoint/2010/main" val="12866794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Around 6</a:t>
            </a:r>
            <a:r>
              <a:rPr lang="en-US" baseline="0" dirty="0"/>
              <a:t> </a:t>
            </a:r>
            <a:r>
              <a:rPr lang="en-US" baseline="0" dirty="0" err="1"/>
              <a:t>tonnes</a:t>
            </a:r>
            <a:r>
              <a:rPr lang="en-US" baseline="0" dirty="0"/>
              <a:t> of topaz are irradiated each year. Almost none of the ‘blue’ topaz you’ll find on the market is natural.</a:t>
            </a:r>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25</a:t>
            </a:fld>
            <a:endParaRPr lang="en-US"/>
          </a:p>
        </p:txBody>
      </p:sp>
    </p:spTree>
    <p:extLst>
      <p:ext uri="{BB962C8B-B14F-4D97-AF65-F5344CB8AC3E}">
        <p14:creationId xmlns:p14="http://schemas.microsoft.com/office/powerpoint/2010/main" val="7594875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lang="en-GB" sz="1200" dirty="0"/>
              <a:t>Already being used in textile industries in  Korea, Sri Lanka, Brazil etc.</a:t>
            </a:r>
          </a:p>
          <a:p>
            <a:pPr marL="0" marR="0" lvl="0" indent="0" algn="l" defTabSz="457177" rtl="0" eaLnBrk="1" fontAlgn="auto" latinLnBrk="0" hangingPunct="1">
              <a:lnSpc>
                <a:spcPct val="100000"/>
              </a:lnSpc>
              <a:spcBef>
                <a:spcPts val="0"/>
              </a:spcBef>
              <a:spcAft>
                <a:spcPts val="0"/>
              </a:spcAft>
              <a:buClrTx/>
              <a:buSzTx/>
              <a:buFontTx/>
              <a:buNone/>
              <a:tabLst/>
              <a:defRPr/>
            </a:pPr>
            <a:r>
              <a:rPr lang="en-GB" sz="1200" dirty="0"/>
              <a:t>Pharmaceutical and petrochemical industries (Pesticide, Explosives, Dyes etc.) </a:t>
            </a:r>
          </a:p>
          <a:p>
            <a:pPr marL="0" marR="0" lvl="0" indent="0" algn="l" defTabSz="457177"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Reduction of certain chemicals can depend strongly on the dose. ~1 </a:t>
            </a:r>
            <a:r>
              <a:rPr lang="en-GB" sz="1200" kern="1200" dirty="0" err="1">
                <a:solidFill>
                  <a:schemeClr val="tx1"/>
                </a:solidFill>
                <a:effectLst/>
                <a:latin typeface="+mn-lt"/>
                <a:ea typeface="+mn-ea"/>
                <a:cs typeface="+mn-cs"/>
              </a:rPr>
              <a:t>kGy</a:t>
            </a:r>
            <a:r>
              <a:rPr lang="en-GB" sz="1200" kern="1200" dirty="0">
                <a:solidFill>
                  <a:schemeClr val="tx1"/>
                </a:solidFill>
                <a:effectLst/>
                <a:latin typeface="+mn-lt"/>
                <a:ea typeface="+mn-ea"/>
                <a:cs typeface="+mn-cs"/>
              </a:rPr>
              <a:t> to remove </a:t>
            </a:r>
            <a:r>
              <a:rPr lang="en-GB" sz="1200" kern="1200" dirty="0" err="1">
                <a:solidFill>
                  <a:schemeClr val="tx1"/>
                </a:solidFill>
                <a:effectLst/>
                <a:latin typeface="+mn-lt"/>
                <a:ea typeface="+mn-ea"/>
                <a:cs typeface="+mn-cs"/>
              </a:rPr>
              <a:t>color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odor</a:t>
            </a:r>
            <a:r>
              <a:rPr lang="en-GB" sz="1200" kern="1200" dirty="0">
                <a:solidFill>
                  <a:schemeClr val="tx1"/>
                </a:solidFill>
                <a:effectLst/>
                <a:latin typeface="+mn-lt"/>
                <a:ea typeface="+mn-ea"/>
                <a:cs typeface="+mn-cs"/>
              </a:rPr>
              <a:t>, disinfection and removal of some organic pollutants. </a:t>
            </a:r>
          </a:p>
          <a:p>
            <a:pPr marL="0" marR="0" lvl="0" indent="0" algn="l" defTabSz="457177"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457177" rtl="0" eaLnBrk="1" fontAlgn="auto" latinLnBrk="0" hangingPunct="1">
              <a:lnSpc>
                <a:spcPct val="100000"/>
              </a:lnSpc>
              <a:spcBef>
                <a:spcPts val="0"/>
              </a:spcBef>
              <a:spcAft>
                <a:spcPts val="0"/>
              </a:spcAft>
              <a:buClrTx/>
              <a:buSzTx/>
              <a:buFontTx/>
              <a:buNone/>
              <a:tabLst/>
              <a:defRPr/>
            </a:pPr>
            <a:r>
              <a:rPr lang="en-GB" sz="1200" dirty="0"/>
              <a:t>New project at JLAB to use SRF for this.</a:t>
            </a:r>
          </a:p>
          <a:p>
            <a:endParaRPr lang="en-US" dirty="0"/>
          </a:p>
        </p:txBody>
      </p:sp>
      <p:sp>
        <p:nvSpPr>
          <p:cNvPr id="4" name="Slide Number Placeholder 3"/>
          <p:cNvSpPr>
            <a:spLocks noGrp="1"/>
          </p:cNvSpPr>
          <p:nvPr>
            <p:ph type="sldNum" sz="quarter" idx="5"/>
          </p:nvPr>
        </p:nvSpPr>
        <p:spPr/>
        <p:txBody>
          <a:bodyPr/>
          <a:lstStyle/>
          <a:p>
            <a:fld id="{AF2B5477-66C5-AE4F-B161-C76B71D859CB}" type="slidenum">
              <a:rPr lang="en-US" smtClean="0"/>
              <a:pPr/>
              <a:t>28</a:t>
            </a:fld>
            <a:endParaRPr lang="en-US"/>
          </a:p>
        </p:txBody>
      </p:sp>
    </p:spTree>
    <p:extLst>
      <p:ext uri="{BB962C8B-B14F-4D97-AF65-F5344CB8AC3E}">
        <p14:creationId xmlns:p14="http://schemas.microsoft.com/office/powerpoint/2010/main" val="13641065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2B5477-66C5-AE4F-B161-C76B71D859CB}" type="slidenum">
              <a:rPr lang="en-US" smtClean="0"/>
              <a:pPr/>
              <a:t>31</a:t>
            </a:fld>
            <a:endParaRPr lang="en-US"/>
          </a:p>
        </p:txBody>
      </p:sp>
    </p:spTree>
    <p:extLst>
      <p:ext uri="{BB962C8B-B14F-4D97-AF65-F5344CB8AC3E}">
        <p14:creationId xmlns:p14="http://schemas.microsoft.com/office/powerpoint/2010/main" val="30217373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76280E5-1512-435C-95EE-4A9B4FCD2A06}" type="slidenum">
              <a:rPr lang="en-US" altLang="en-US">
                <a:solidFill>
                  <a:prstClr val="black"/>
                </a:solidFill>
              </a:rPr>
              <a:pPr/>
              <a:t>34</a:t>
            </a:fld>
            <a:endParaRPr lang="en-US" altLang="en-US">
              <a:solidFill>
                <a:prstClr val="black"/>
              </a:solidFill>
            </a:endParaRPr>
          </a:p>
        </p:txBody>
      </p:sp>
      <p:sp>
        <p:nvSpPr>
          <p:cNvPr id="35841" name="Text Box 1"/>
          <p:cNvSpPr txBox="1">
            <a:spLocks noChangeArrowheads="1"/>
          </p:cNvSpPr>
          <p:nvPr/>
        </p:nvSpPr>
        <p:spPr bwMode="auto">
          <a:xfrm>
            <a:off x="1143002"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1431" tIns="45716" rIns="91431" bIns="45716" anchor="ctr"/>
          <a:lstStyle/>
          <a:p>
            <a:endParaRPr lang="en-GB">
              <a:solidFill>
                <a:prstClr val="black"/>
              </a:solidFill>
            </a:endParaRPr>
          </a:p>
        </p:txBody>
      </p:sp>
      <p:sp>
        <p:nvSpPr>
          <p:cNvPr id="35842" name="Text Box 2"/>
          <p:cNvSpPr txBox="1">
            <a:spLocks noGrp="1" noChangeArrowheads="1"/>
          </p:cNvSpPr>
          <p:nvPr>
            <p:ph type="body"/>
          </p:nvPr>
        </p:nvSpPr>
        <p:spPr bwMode="auto">
          <a:xfrm>
            <a:off x="914401"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89991" tIns="46796" rIns="89991" bIns="46796"/>
          <a:lstStyle/>
          <a:p>
            <a:pPr eaLnBrk="1" hangingPunct="1">
              <a:spcBef>
                <a:spcPts val="600"/>
              </a:spcBef>
              <a:tabLst>
                <a:tab pos="0" algn="l"/>
                <a:tab pos="914310" algn="l"/>
                <a:tab pos="1828620" algn="l"/>
                <a:tab pos="2742931" algn="l"/>
                <a:tab pos="3657241" algn="l"/>
                <a:tab pos="4571551" algn="l"/>
                <a:tab pos="5485861" algn="l"/>
                <a:tab pos="6400173" algn="l"/>
                <a:tab pos="7314483" algn="l"/>
                <a:tab pos="8228793" algn="l"/>
                <a:tab pos="9143103" algn="l"/>
                <a:tab pos="10057414" algn="l"/>
              </a:tabLst>
            </a:pPr>
            <a:r>
              <a:rPr lang="en-GB" altLang="en-US" sz="1600" dirty="0">
                <a:ea typeface="DejaVu LGC Sans" charset="0"/>
                <a:cs typeface="DejaVu LGC Sans" charset="0"/>
              </a:rPr>
              <a:t>An ion beam (usually, though not exclusively, protons) with MeV energy is directed onto the surface.  A variety of backscattered radiation can give a detailed analysis of the atoms present in the surface.</a:t>
            </a:r>
          </a:p>
        </p:txBody>
      </p:sp>
    </p:spTree>
    <p:extLst>
      <p:ext uri="{BB962C8B-B14F-4D97-AF65-F5344CB8AC3E}">
        <p14:creationId xmlns:p14="http://schemas.microsoft.com/office/powerpoint/2010/main" val="41950499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rgbClr val="000000"/>
                </a:solidFill>
              </a:rPr>
              <a:t>1) As plants uptake C through photosynthesis, they take on the </a:t>
            </a:r>
            <a:r>
              <a:rPr lang="en-US" sz="1200" baseline="30000" dirty="0">
                <a:solidFill>
                  <a:srgbClr val="000000"/>
                </a:solidFill>
              </a:rPr>
              <a:t>14</a:t>
            </a:r>
            <a:r>
              <a:rPr lang="en-US" sz="1200" dirty="0">
                <a:solidFill>
                  <a:srgbClr val="000000"/>
                </a:solidFill>
              </a:rPr>
              <a:t>C activity of the atmosphere.</a:t>
            </a:r>
          </a:p>
          <a:p>
            <a:r>
              <a:rPr lang="en-US" sz="1200" dirty="0">
                <a:solidFill>
                  <a:srgbClr val="000000"/>
                </a:solidFill>
              </a:rPr>
              <a:t>2) Anything that derives from this C will also have atmospheric </a:t>
            </a:r>
            <a:r>
              <a:rPr lang="en-US" sz="1200" baseline="30000" dirty="0">
                <a:solidFill>
                  <a:srgbClr val="000000"/>
                </a:solidFill>
              </a:rPr>
              <a:t>14</a:t>
            </a:r>
            <a:r>
              <a:rPr lang="en-US" sz="1200" dirty="0">
                <a:solidFill>
                  <a:srgbClr val="000000"/>
                </a:solidFill>
              </a:rPr>
              <a:t>C activity (including you and I).</a:t>
            </a:r>
          </a:p>
          <a:p>
            <a:r>
              <a:rPr lang="en-US" sz="1200" dirty="0">
                <a:solidFill>
                  <a:srgbClr val="000000"/>
                </a:solidFill>
              </a:rPr>
              <a:t>3) If something stops actively exchanging C (it dies, is buried, </a:t>
            </a:r>
            <a:r>
              <a:rPr lang="en-US" sz="1200" dirty="0" err="1">
                <a:solidFill>
                  <a:srgbClr val="000000"/>
                </a:solidFill>
              </a:rPr>
              <a:t>etc</a:t>
            </a:r>
            <a:r>
              <a:rPr lang="en-US" sz="1200" dirty="0">
                <a:solidFill>
                  <a:srgbClr val="000000"/>
                </a:solidFill>
              </a:rPr>
              <a:t>), that </a:t>
            </a:r>
            <a:r>
              <a:rPr lang="en-US" sz="1200" baseline="30000" dirty="0">
                <a:solidFill>
                  <a:srgbClr val="000000"/>
                </a:solidFill>
              </a:rPr>
              <a:t>14</a:t>
            </a:r>
            <a:r>
              <a:rPr lang="en-US" sz="1200" dirty="0">
                <a:solidFill>
                  <a:srgbClr val="000000"/>
                </a:solidFill>
              </a:rPr>
              <a:t>C begins to decay.</a:t>
            </a:r>
          </a:p>
          <a:p>
            <a:r>
              <a:rPr lang="en-US" sz="1200" dirty="0">
                <a:solidFill>
                  <a:srgbClr val="000000"/>
                </a:solidFill>
              </a:rPr>
              <a:t>Accelerator mass spec can use very small sample sizes</a:t>
            </a:r>
          </a:p>
          <a:p>
            <a:endParaRPr lang="en-US" sz="1200" dirty="0">
              <a:solidFill>
                <a:srgbClr val="000000"/>
              </a:solidFill>
            </a:endParaRPr>
          </a:p>
          <a:p>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35</a:t>
            </a:fld>
            <a:endParaRPr lang="en-US"/>
          </a:p>
        </p:txBody>
      </p:sp>
    </p:spTree>
    <p:extLst>
      <p:ext uri="{BB962C8B-B14F-4D97-AF65-F5344CB8AC3E}">
        <p14:creationId xmlns:p14="http://schemas.microsoft.com/office/powerpoint/2010/main" val="1681123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dirty="0"/>
              <a:t>LEFT: The collection of precise information on the molecular structure of chromosomes and their components can improve the knowledge of how the genetic code of DNA is maintained and reproduced</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RIGHT: X-ray fluorescence imaging revealed the hidden text by revealing the iron contained in the ink used by </a:t>
            </a:r>
            <a:r>
              <a:rPr lang="en-GB" sz="1200" dirty="0"/>
              <a:t>a 10th century scribe, which had since</a:t>
            </a:r>
            <a:r>
              <a:rPr lang="en-GB" sz="1200" baseline="0" dirty="0"/>
              <a:t> been erased with lemon juice and written over</a:t>
            </a:r>
            <a:r>
              <a:rPr lang="en-US" sz="1200" dirty="0"/>
              <a:t>. This x-ray image shows the lower left corner of the page.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36</a:t>
            </a:fld>
            <a:endParaRPr lang="en-US"/>
          </a:p>
        </p:txBody>
      </p:sp>
    </p:spTree>
    <p:extLst>
      <p:ext uri="{BB962C8B-B14F-4D97-AF65-F5344CB8AC3E}">
        <p14:creationId xmlns:p14="http://schemas.microsoft.com/office/powerpoint/2010/main" val="13295997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F118B11-E34A-4065-A045-43D0CECCD446}" type="slidenum">
              <a:rPr lang="en-US" altLang="en-US">
                <a:solidFill>
                  <a:prstClr val="black"/>
                </a:solidFill>
              </a:rPr>
              <a:pPr/>
              <a:t>37</a:t>
            </a:fld>
            <a:endParaRPr lang="en-US" altLang="en-US">
              <a:solidFill>
                <a:prstClr val="black"/>
              </a:solidFill>
            </a:endParaRPr>
          </a:p>
        </p:txBody>
      </p:sp>
      <p:sp>
        <p:nvSpPr>
          <p:cNvPr id="28673" name="Text Box 1"/>
          <p:cNvSpPr txBox="1">
            <a:spLocks noChangeArrowheads="1"/>
          </p:cNvSpPr>
          <p:nvPr/>
        </p:nvSpPr>
        <p:spPr bwMode="auto">
          <a:xfrm>
            <a:off x="1143002"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1431" tIns="45716" rIns="91431" bIns="45716" anchor="ctr"/>
          <a:lstStyle/>
          <a:p>
            <a:endParaRPr lang="en-GB">
              <a:solidFill>
                <a:prstClr val="black"/>
              </a:solidFill>
            </a:endParaRPr>
          </a:p>
        </p:txBody>
      </p:sp>
      <p:sp>
        <p:nvSpPr>
          <p:cNvPr id="28674" name="Text Box 2"/>
          <p:cNvSpPr txBox="1">
            <a:spLocks noGrp="1" noChangeArrowheads="1"/>
          </p:cNvSpPr>
          <p:nvPr>
            <p:ph type="body"/>
          </p:nvPr>
        </p:nvSpPr>
        <p:spPr bwMode="auto">
          <a:xfrm>
            <a:off x="914401"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89991" tIns="46796" rIns="89991" bIns="46796"/>
          <a:lstStyle/>
          <a:p>
            <a:pPr eaLnBrk="1" hangingPunct="1">
              <a:spcBef>
                <a:spcPts val="675"/>
              </a:spcBef>
              <a:tabLst>
                <a:tab pos="0" algn="l"/>
                <a:tab pos="914310" algn="l"/>
                <a:tab pos="1828620" algn="l"/>
                <a:tab pos="2742931" algn="l"/>
                <a:tab pos="3657241" algn="l"/>
                <a:tab pos="4571551" algn="l"/>
                <a:tab pos="5485861" algn="l"/>
                <a:tab pos="6400173" algn="l"/>
                <a:tab pos="7314483" algn="l"/>
                <a:tab pos="8228793" algn="l"/>
                <a:tab pos="9143103" algn="l"/>
                <a:tab pos="10057414" algn="l"/>
              </a:tabLst>
            </a:pPr>
            <a:r>
              <a:rPr lang="en-GB" altLang="en-US" sz="1800" dirty="0">
                <a:ea typeface="DejaVu LGC Sans" charset="0"/>
                <a:cs typeface="DejaVu LGC Sans" charset="0"/>
              </a:rPr>
              <a:t>By directing synchrotron radiation onto 0.5 square mm ‘pixels’, it was possible to produce X-ray fluorescence intensity maps, reflecting the distribution of specific elements in the paint layers. In particular, the distribution of Hg mercury (red pigment) and Sb antimony (yellow pigment) allowed a reconstruction of the underlying image to be made.</a:t>
            </a:r>
          </a:p>
          <a:p>
            <a:pPr eaLnBrk="1" hangingPunct="1">
              <a:spcBef>
                <a:spcPts val="675"/>
              </a:spcBef>
              <a:tabLst>
                <a:tab pos="0" algn="l"/>
                <a:tab pos="914310" algn="l"/>
                <a:tab pos="1828620" algn="l"/>
                <a:tab pos="2742931" algn="l"/>
                <a:tab pos="3657241" algn="l"/>
                <a:tab pos="4571551" algn="l"/>
                <a:tab pos="5485861" algn="l"/>
                <a:tab pos="6400173" algn="l"/>
                <a:tab pos="7314483" algn="l"/>
                <a:tab pos="8228793" algn="l"/>
                <a:tab pos="9143103" algn="l"/>
                <a:tab pos="10057414" algn="l"/>
              </a:tabLst>
            </a:pPr>
            <a:endParaRPr lang="en-GB" altLang="en-US" sz="1800" dirty="0">
              <a:ea typeface="DejaVu LGC Sans" charset="0"/>
              <a:cs typeface="DejaVu LGC Sans" charset="0"/>
            </a:endParaRPr>
          </a:p>
          <a:p>
            <a:pPr eaLnBrk="1" hangingPunct="1">
              <a:spcBef>
                <a:spcPts val="675"/>
              </a:spcBef>
              <a:tabLst>
                <a:tab pos="0" algn="l"/>
                <a:tab pos="914310" algn="l"/>
                <a:tab pos="1828620" algn="l"/>
                <a:tab pos="2742931" algn="l"/>
                <a:tab pos="3657241" algn="l"/>
                <a:tab pos="4571551" algn="l"/>
                <a:tab pos="5485861" algn="l"/>
                <a:tab pos="6400173" algn="l"/>
                <a:tab pos="7314483" algn="l"/>
                <a:tab pos="8228793" algn="l"/>
                <a:tab pos="9143103" algn="l"/>
                <a:tab pos="10057414" algn="l"/>
              </a:tabLst>
            </a:pPr>
            <a:r>
              <a:rPr lang="en-GB" altLang="en-US" sz="1800" dirty="0">
                <a:ea typeface="DejaVu LGC Sans" charset="0"/>
                <a:cs typeface="DejaVu LGC Sans" charset="0"/>
              </a:rPr>
              <a:t>Up to 1/3 of all Van Gogh paintings are thought to have other artworks underneath</a:t>
            </a:r>
          </a:p>
          <a:p>
            <a:pPr eaLnBrk="1" hangingPunct="1">
              <a:spcBef>
                <a:spcPts val="675"/>
              </a:spcBef>
              <a:tabLst>
                <a:tab pos="0" algn="l"/>
                <a:tab pos="914310" algn="l"/>
                <a:tab pos="1828620" algn="l"/>
                <a:tab pos="2742931" algn="l"/>
                <a:tab pos="3657241" algn="l"/>
                <a:tab pos="4571551" algn="l"/>
                <a:tab pos="5485861" algn="l"/>
                <a:tab pos="6400173" algn="l"/>
                <a:tab pos="7314483" algn="l"/>
                <a:tab pos="8228793" algn="l"/>
                <a:tab pos="9143103" algn="l"/>
                <a:tab pos="10057414" algn="l"/>
              </a:tabLst>
            </a:pPr>
            <a:endParaRPr lang="en-GB" altLang="en-US" sz="1800" dirty="0">
              <a:ea typeface="DejaVu LGC Sans" charset="0"/>
              <a:cs typeface="DejaVu LGC Sans" charset="0"/>
            </a:endParaRPr>
          </a:p>
        </p:txBody>
      </p:sp>
    </p:spTree>
    <p:extLst>
      <p:ext uri="{BB962C8B-B14F-4D97-AF65-F5344CB8AC3E}">
        <p14:creationId xmlns:p14="http://schemas.microsoft.com/office/powerpoint/2010/main" val="28329708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Synchrotron light sources</a:t>
            </a:r>
            <a:r>
              <a:rPr lang="en-US" baseline="0" dirty="0"/>
              <a:t> that have begun operation in last 15 years</a:t>
            </a:r>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38</a:t>
            </a:fld>
            <a:endParaRPr lang="en-US"/>
          </a:p>
        </p:txBody>
      </p:sp>
    </p:spTree>
    <p:extLst>
      <p:ext uri="{BB962C8B-B14F-4D97-AF65-F5344CB8AC3E}">
        <p14:creationId xmlns:p14="http://schemas.microsoft.com/office/powerpoint/2010/main" val="31108008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177" rtl="0" eaLnBrk="1" fontAlgn="auto" latinLnBrk="0" hangingPunct="1">
              <a:lnSpc>
                <a:spcPct val="100000"/>
              </a:lnSpc>
              <a:spcBef>
                <a:spcPts val="0"/>
              </a:spcBef>
              <a:spcAft>
                <a:spcPts val="0"/>
              </a:spcAft>
              <a:buClrTx/>
              <a:buSzTx/>
              <a:buFontTx/>
              <a:buNone/>
              <a:tabLst/>
              <a:defRPr/>
            </a:pPr>
            <a:r>
              <a:rPr lang="en-GB" sz="1200" dirty="0"/>
              <a:t>The choice of magnetic field and oscillatory period affects radiation produced </a:t>
            </a:r>
          </a:p>
          <a:p>
            <a:pPr marL="0" marR="0" indent="0" algn="l" defTabSz="457177" rtl="0" eaLnBrk="1" fontAlgn="auto" latinLnBrk="0" hangingPunct="1">
              <a:lnSpc>
                <a:spcPct val="100000"/>
              </a:lnSpc>
              <a:spcBef>
                <a:spcPts val="0"/>
              </a:spcBef>
              <a:spcAft>
                <a:spcPts val="0"/>
              </a:spcAft>
              <a:buClrTx/>
              <a:buSzTx/>
              <a:buFontTx/>
              <a:buNone/>
              <a:tabLst/>
              <a:defRPr/>
            </a:pPr>
            <a:r>
              <a:rPr lang="en-GB" sz="1200" dirty="0"/>
              <a:t>Altering the </a:t>
            </a:r>
            <a:r>
              <a:rPr lang="en-GB" sz="1200" dirty="0" err="1"/>
              <a:t>undulator</a:t>
            </a:r>
            <a:r>
              <a:rPr lang="en-GB" sz="1200" dirty="0"/>
              <a:t> gap will vary the harmonic energies. </a:t>
            </a:r>
          </a:p>
          <a:p>
            <a:r>
              <a:rPr lang="en-US" dirty="0"/>
              <a:t>Wiggler = incoherent but high flux, </a:t>
            </a:r>
            <a:r>
              <a:rPr lang="en-US" dirty="0" err="1"/>
              <a:t>Undulator</a:t>
            </a:r>
            <a:r>
              <a:rPr lang="en-US" baseline="0" dirty="0"/>
              <a:t> = coherent, tunable.</a:t>
            </a:r>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39</a:t>
            </a:fld>
            <a:endParaRPr lang="en-US"/>
          </a:p>
        </p:txBody>
      </p:sp>
    </p:spTree>
    <p:extLst>
      <p:ext uri="{BB962C8B-B14F-4D97-AF65-F5344CB8AC3E}">
        <p14:creationId xmlns:p14="http://schemas.microsoft.com/office/powerpoint/2010/main" val="693571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roughly $5bn/year industry and growing at 4-5% per annum even during recession.</a:t>
            </a:r>
          </a:p>
        </p:txBody>
      </p:sp>
      <p:sp>
        <p:nvSpPr>
          <p:cNvPr id="4" name="Slide Number Placeholder 3"/>
          <p:cNvSpPr>
            <a:spLocks noGrp="1"/>
          </p:cNvSpPr>
          <p:nvPr>
            <p:ph type="sldNum" sz="quarter" idx="5"/>
          </p:nvPr>
        </p:nvSpPr>
        <p:spPr/>
        <p:txBody>
          <a:bodyPr/>
          <a:lstStyle/>
          <a:p>
            <a:fld id="{AF2B5477-66C5-AE4F-B161-C76B71D859CB}" type="slidenum">
              <a:rPr lang="en-US" smtClean="0"/>
              <a:pPr/>
              <a:t>4</a:t>
            </a:fld>
            <a:endParaRPr lang="en-US"/>
          </a:p>
        </p:txBody>
      </p:sp>
    </p:spTree>
    <p:extLst>
      <p:ext uri="{BB962C8B-B14F-4D97-AF65-F5344CB8AC3E}">
        <p14:creationId xmlns:p14="http://schemas.microsoft.com/office/powerpoint/2010/main" val="17706595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dirty="0"/>
              <a:t>LEFT: The collection of precise information on the molecular structure of chromosomes and their components can improve the knowledge of how the genetic code of DNA is maintained and reproduced</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RIGHT: X-ray fluorescence imaging revealed the hidden text by revealing the iron contained in the ink used by </a:t>
            </a:r>
            <a:r>
              <a:rPr lang="en-GB" sz="1200" dirty="0"/>
              <a:t>a 10th century scribe, which had since</a:t>
            </a:r>
            <a:r>
              <a:rPr lang="en-GB" sz="1200" baseline="0" dirty="0"/>
              <a:t> been erased with lemon juice and written over</a:t>
            </a:r>
            <a:r>
              <a:rPr lang="en-US" sz="1200" dirty="0"/>
              <a:t>. This x-ray image shows the lower left corner of the page.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41</a:t>
            </a:fld>
            <a:endParaRPr lang="en-US"/>
          </a:p>
        </p:txBody>
      </p:sp>
    </p:spTree>
    <p:extLst>
      <p:ext uri="{BB962C8B-B14F-4D97-AF65-F5344CB8AC3E}">
        <p14:creationId xmlns:p14="http://schemas.microsoft.com/office/powerpoint/2010/main" val="39697894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0" dirty="0">
                <a:solidFill>
                  <a:srgbClr val="FF0000"/>
                </a:solidFill>
              </a:rPr>
              <a:t>High Flux</a:t>
            </a:r>
            <a:r>
              <a:rPr lang="en-GB" b="0" dirty="0"/>
              <a:t>: high intensity photon beam, allows rapid experiments or use of weakly scattering crystals;</a:t>
            </a:r>
          </a:p>
          <a:p>
            <a:pPr>
              <a:lnSpc>
                <a:spcPct val="90000"/>
              </a:lnSpc>
              <a:spcBef>
                <a:spcPct val="20000"/>
              </a:spcBef>
            </a:pPr>
            <a:r>
              <a:rPr lang="en-GB" b="0" dirty="0">
                <a:solidFill>
                  <a:srgbClr val="FF0000"/>
                </a:solidFill>
              </a:rPr>
              <a:t>High Brilliance (Spectral Brightness)</a:t>
            </a:r>
            <a:r>
              <a:rPr lang="en-GB" b="0" dirty="0"/>
              <a:t>: highly collimated photon beam generated by a small divergence and small size source (partial coherence);</a:t>
            </a:r>
          </a:p>
          <a:p>
            <a:pPr>
              <a:lnSpc>
                <a:spcPct val="90000"/>
              </a:lnSpc>
              <a:spcBef>
                <a:spcPct val="20000"/>
              </a:spcBef>
            </a:pPr>
            <a:r>
              <a:rPr lang="en-GB" b="0" dirty="0">
                <a:solidFill>
                  <a:srgbClr val="FF0000"/>
                </a:solidFill>
              </a:rPr>
              <a:t>High Stability</a:t>
            </a:r>
            <a:r>
              <a:rPr lang="en-GB" b="0" dirty="0"/>
              <a:t>: submicron source stability</a:t>
            </a:r>
          </a:p>
          <a:p>
            <a:pPr>
              <a:lnSpc>
                <a:spcPct val="90000"/>
              </a:lnSpc>
              <a:spcBef>
                <a:spcPct val="20000"/>
              </a:spcBef>
            </a:pPr>
            <a:r>
              <a:rPr lang="en-GB" b="0" dirty="0">
                <a:solidFill>
                  <a:srgbClr val="FF0000"/>
                </a:solidFill>
              </a:rPr>
              <a:t>Polarisation</a:t>
            </a:r>
            <a:r>
              <a:rPr lang="en-GB" b="0" dirty="0"/>
              <a:t>: both linear and circular (with IDs)</a:t>
            </a:r>
          </a:p>
          <a:p>
            <a:pPr>
              <a:lnSpc>
                <a:spcPct val="90000"/>
              </a:lnSpc>
              <a:spcBef>
                <a:spcPct val="20000"/>
              </a:spcBef>
            </a:pPr>
            <a:r>
              <a:rPr lang="en-GB" b="0" dirty="0">
                <a:solidFill>
                  <a:srgbClr val="FF0000"/>
                </a:solidFill>
              </a:rPr>
              <a:t>Pulsed Time Structure</a:t>
            </a:r>
            <a:r>
              <a:rPr lang="en-GB" b="0" dirty="0"/>
              <a:t>: pulsed length down to tens of picoseconds allows the resolution of process on the same time scale</a:t>
            </a:r>
          </a:p>
          <a:p>
            <a:endParaRPr lang="en-US" b="0"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42</a:t>
            </a:fld>
            <a:endParaRPr lang="en-US"/>
          </a:p>
        </p:txBody>
      </p:sp>
    </p:spTree>
    <p:extLst>
      <p:ext uri="{BB962C8B-B14F-4D97-AF65-F5344CB8AC3E}">
        <p14:creationId xmlns:p14="http://schemas.microsoft.com/office/powerpoint/2010/main" val="1106216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List taken from ESRF website</a:t>
            </a:r>
          </a:p>
        </p:txBody>
      </p:sp>
      <p:sp>
        <p:nvSpPr>
          <p:cNvPr id="4" name="Slide Number Placeholder 3"/>
          <p:cNvSpPr>
            <a:spLocks noGrp="1"/>
          </p:cNvSpPr>
          <p:nvPr>
            <p:ph type="sldNum" sz="quarter" idx="10"/>
          </p:nvPr>
        </p:nvSpPr>
        <p:spPr/>
        <p:txBody>
          <a:bodyPr/>
          <a:lstStyle/>
          <a:p>
            <a:fld id="{AF2B5477-66C5-AE4F-B161-C76B71D859CB}" type="slidenum">
              <a:rPr lang="en-US" smtClean="0"/>
              <a:pPr/>
              <a:t>43</a:t>
            </a:fld>
            <a:endParaRPr lang="en-US"/>
          </a:p>
        </p:txBody>
      </p:sp>
    </p:spTree>
    <p:extLst>
      <p:ext uri="{BB962C8B-B14F-4D97-AF65-F5344CB8AC3E}">
        <p14:creationId xmlns:p14="http://schemas.microsoft.com/office/powerpoint/2010/main" val="16473877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ln>
            <a:miter lim="800000"/>
            <a:headEnd/>
            <a:tailEnd/>
          </a:ln>
        </p:spPr>
        <p:txBody>
          <a:bodyPr/>
          <a:lstStyle/>
          <a:p>
            <a:pPr defTabSz="912813"/>
            <a:fld id="{A23B3718-684E-4C47-B4F5-CB05811DDCC9}" type="slidenum">
              <a:rPr lang="en-GB">
                <a:solidFill>
                  <a:srgbClr val="000000"/>
                </a:solidFill>
              </a:rPr>
              <a:pPr defTabSz="912813"/>
              <a:t>45</a:t>
            </a:fld>
            <a:endParaRPr lang="en-GB">
              <a:solidFill>
                <a:srgbClr val="000000"/>
              </a:solidFill>
            </a:endParaRPr>
          </a:p>
        </p:txBody>
      </p:sp>
      <p:sp>
        <p:nvSpPr>
          <p:cNvPr id="174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2" name="Rectangle 3"/>
          <p:cNvSpPr>
            <a:spLocks noGrp="1" noChangeArrowheads="1"/>
          </p:cNvSpPr>
          <p:nvPr>
            <p:ph type="body" idx="1"/>
          </p:nvPr>
        </p:nvSpPr>
        <p:spPr bwMode="auto">
          <a:noFill/>
        </p:spPr>
        <p:txBody>
          <a:bodyPr/>
          <a:lstStyle/>
          <a:p>
            <a:pPr>
              <a:spcBef>
                <a:spcPct val="0"/>
              </a:spcBef>
            </a:pPr>
            <a:r>
              <a:rPr lang="en-US" dirty="0"/>
              <a:t>There</a:t>
            </a:r>
            <a:r>
              <a:rPr lang="en-US" baseline="0" dirty="0"/>
              <a:t> are also two </a:t>
            </a:r>
            <a:r>
              <a:rPr lang="en-US" baseline="0" dirty="0" err="1"/>
              <a:t>muon</a:t>
            </a:r>
            <a:r>
              <a:rPr lang="en-US" baseline="0" dirty="0"/>
              <a:t> </a:t>
            </a:r>
            <a:r>
              <a:rPr lang="en-US" baseline="0" dirty="0" err="1"/>
              <a:t>beamlines</a:t>
            </a:r>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Inside the instrument a material will be positioned for investigation. Neutrons travel into the material and are detected when they come out. The directions in which the neutrons emerge tell us about the arrangement of the atoms inside. This is called neutron diffraction. The amount of energy lost by the neutrons as they travel through the material tells us about the atomic dynamics , a technique called neutron spectroscopy.</a:t>
            </a:r>
          </a:p>
        </p:txBody>
      </p:sp>
      <p:sp>
        <p:nvSpPr>
          <p:cNvPr id="4" name="Slide Number Placeholder 3"/>
          <p:cNvSpPr>
            <a:spLocks noGrp="1"/>
          </p:cNvSpPr>
          <p:nvPr>
            <p:ph type="sldNum" sz="quarter" idx="10"/>
          </p:nvPr>
        </p:nvSpPr>
        <p:spPr/>
        <p:txBody>
          <a:bodyPr/>
          <a:lstStyle/>
          <a:p>
            <a:fld id="{AF2B5477-66C5-AE4F-B161-C76B71D859CB}" type="slidenum">
              <a:rPr lang="en-US" smtClean="0"/>
              <a:pPr/>
              <a:t>47</a:t>
            </a:fld>
            <a:endParaRPr lang="en-US"/>
          </a:p>
        </p:txBody>
      </p:sp>
    </p:spTree>
    <p:extLst>
      <p:ext uri="{BB962C8B-B14F-4D97-AF65-F5344CB8AC3E}">
        <p14:creationId xmlns:p14="http://schemas.microsoft.com/office/powerpoint/2010/main" val="15397067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bwMode="auto">
          <a:noFill/>
          <a:ln>
            <a:miter lim="800000"/>
            <a:headEnd/>
            <a:tailEnd/>
          </a:ln>
        </p:spPr>
        <p:txBody>
          <a:bodyPr/>
          <a:lstStyle/>
          <a:p>
            <a:pPr defTabSz="912813"/>
            <a:fld id="{82A80D17-2182-E849-AF3E-C3B80ECEB95E}" type="slidenum">
              <a:rPr lang="en-GB">
                <a:solidFill>
                  <a:srgbClr val="000000"/>
                </a:solidFill>
              </a:rPr>
              <a:pPr defTabSz="912813"/>
              <a:t>48</a:t>
            </a:fld>
            <a:endParaRPr lang="en-GB">
              <a:solidFill>
                <a:srgbClr val="000000"/>
              </a:solidFill>
            </a:endParaRPr>
          </a:p>
        </p:txBody>
      </p:sp>
      <p:sp>
        <p:nvSpPr>
          <p:cNvPr id="153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4" name="Rectangle 3"/>
          <p:cNvSpPr>
            <a:spLocks noGrp="1" noChangeArrowheads="1"/>
          </p:cNvSpPr>
          <p:nvPr>
            <p:ph type="body" idx="1"/>
          </p:nvPr>
        </p:nvSpPr>
        <p:spPr bwMode="auto">
          <a:xfrm>
            <a:off x="914400" y="4343400"/>
            <a:ext cx="5029200" cy="4114800"/>
          </a:xfrm>
          <a:noFill/>
        </p:spPr>
        <p:txBody>
          <a:bodyPr/>
          <a:lstStyle/>
          <a:p>
            <a:pPr>
              <a:spcBef>
                <a:spcPct val="0"/>
              </a:spcBef>
            </a:pPr>
            <a:endParaRPr lang="en-US"/>
          </a:p>
        </p:txBody>
      </p:sp>
    </p:spTree>
    <p:extLst>
      <p:ext uri="{BB962C8B-B14F-4D97-AF65-F5344CB8AC3E}">
        <p14:creationId xmlns:p14="http://schemas.microsoft.com/office/powerpoint/2010/main" val="31283876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2B5477-66C5-AE4F-B161-C76B71D859CB}" type="slidenum">
              <a:rPr lang="en-US" smtClean="0"/>
              <a:pPr/>
              <a:t>51</a:t>
            </a:fld>
            <a:endParaRPr lang="en-US"/>
          </a:p>
        </p:txBody>
      </p:sp>
    </p:spTree>
    <p:extLst>
      <p:ext uri="{BB962C8B-B14F-4D97-AF65-F5344CB8AC3E}">
        <p14:creationId xmlns:p14="http://schemas.microsoft.com/office/powerpoint/2010/main" val="40598999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LIPAC = Linear IFMIF </a:t>
            </a:r>
            <a:r>
              <a:rPr lang="en-US" dirty="0" err="1"/>
              <a:t>protoype</a:t>
            </a:r>
            <a:r>
              <a:rPr lang="en-US" dirty="0"/>
              <a:t> accelerator</a:t>
            </a:r>
          </a:p>
        </p:txBody>
      </p:sp>
      <p:sp>
        <p:nvSpPr>
          <p:cNvPr id="4" name="Slide Number Placeholder 3"/>
          <p:cNvSpPr>
            <a:spLocks noGrp="1"/>
          </p:cNvSpPr>
          <p:nvPr>
            <p:ph type="sldNum" sz="quarter" idx="5"/>
          </p:nvPr>
        </p:nvSpPr>
        <p:spPr/>
        <p:txBody>
          <a:bodyPr/>
          <a:lstStyle/>
          <a:p>
            <a:fld id="{AF2B5477-66C5-AE4F-B161-C76B71D859CB}" type="slidenum">
              <a:rPr lang="en-US" smtClean="0"/>
              <a:pPr/>
              <a:t>53</a:t>
            </a:fld>
            <a:endParaRPr lang="en-US"/>
          </a:p>
        </p:txBody>
      </p:sp>
    </p:spTree>
    <p:extLst>
      <p:ext uri="{BB962C8B-B14F-4D97-AF65-F5344CB8AC3E}">
        <p14:creationId xmlns:p14="http://schemas.microsoft.com/office/powerpoint/2010/main" val="23711359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Thorium is 3 times as abundant on earth and we use all of it (not 0.71%</a:t>
            </a:r>
            <a:r>
              <a:rPr lang="en-US" baseline="0" dirty="0"/>
              <a:t> like uranium</a:t>
            </a:r>
            <a:r>
              <a:rPr lang="en-US" dirty="0"/>
              <a:t>)</a:t>
            </a:r>
          </a:p>
          <a:p>
            <a:r>
              <a:rPr lang="en-US" dirty="0"/>
              <a:t>Fertile</a:t>
            </a:r>
            <a:r>
              <a:rPr lang="en-US" baseline="0" dirty="0"/>
              <a:t> not fissile, add neutrons from accelerator to create U233 (fissile)</a:t>
            </a:r>
            <a:endParaRPr lang="en-US" dirty="0"/>
          </a:p>
        </p:txBody>
      </p:sp>
      <p:sp>
        <p:nvSpPr>
          <p:cNvPr id="4" name="Slide Number Placeholder 3"/>
          <p:cNvSpPr>
            <a:spLocks noGrp="1"/>
          </p:cNvSpPr>
          <p:nvPr>
            <p:ph type="sldNum" sz="quarter" idx="10"/>
          </p:nvPr>
        </p:nvSpPr>
        <p:spPr/>
        <p:txBody>
          <a:bodyPr/>
          <a:lstStyle/>
          <a:p>
            <a:fld id="{901A0BD3-B2EA-254B-B941-2925252A3CCB}" type="slidenum">
              <a:rPr lang="en-US" smtClean="0"/>
              <a:pPr/>
              <a:t>54</a:t>
            </a:fld>
            <a:endParaRPr lang="en-US"/>
          </a:p>
        </p:txBody>
      </p:sp>
    </p:spTree>
    <p:extLst>
      <p:ext uri="{BB962C8B-B14F-4D97-AF65-F5344CB8AC3E}">
        <p14:creationId xmlns:p14="http://schemas.microsoft.com/office/powerpoint/2010/main" val="20477455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333D5FE-3713-481B-81E3-4290B7525942}" type="slidenum">
              <a:rPr lang="en-US" altLang="en-US">
                <a:solidFill>
                  <a:prstClr val="black"/>
                </a:solidFill>
              </a:rPr>
              <a:pPr/>
              <a:t>57</a:t>
            </a:fld>
            <a:endParaRPr lang="en-US" altLang="en-US">
              <a:solidFill>
                <a:prstClr val="black"/>
              </a:solidFill>
            </a:endParaRPr>
          </a:p>
        </p:txBody>
      </p:sp>
      <p:sp>
        <p:nvSpPr>
          <p:cNvPr id="40961" name="Text Box 1"/>
          <p:cNvSpPr txBox="1">
            <a:spLocks noChangeArrowheads="1"/>
          </p:cNvSpPr>
          <p:nvPr/>
        </p:nvSpPr>
        <p:spPr bwMode="auto">
          <a:xfrm>
            <a:off x="1143002"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1431" tIns="45716" rIns="91431" bIns="45716" anchor="ctr"/>
          <a:lstStyle/>
          <a:p>
            <a:endParaRPr lang="en-GB">
              <a:solidFill>
                <a:prstClr val="black"/>
              </a:solidFill>
            </a:endParaRPr>
          </a:p>
        </p:txBody>
      </p:sp>
      <p:sp>
        <p:nvSpPr>
          <p:cNvPr id="40962" name="Text Box 2"/>
          <p:cNvSpPr txBox="1">
            <a:spLocks noGrp="1" noChangeArrowheads="1"/>
          </p:cNvSpPr>
          <p:nvPr>
            <p:ph type="body"/>
          </p:nvPr>
        </p:nvSpPr>
        <p:spPr bwMode="auto">
          <a:xfrm>
            <a:off x="914401"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89991" tIns="46796" rIns="89991" bIns="46796"/>
          <a:lstStyle/>
          <a:p>
            <a:pPr eaLnBrk="1" hangingPunct="1">
              <a:spcBef>
                <a:spcPts val="675"/>
              </a:spcBef>
              <a:tabLst>
                <a:tab pos="0" algn="l"/>
                <a:tab pos="914310" algn="l"/>
                <a:tab pos="1828620" algn="l"/>
                <a:tab pos="2742931" algn="l"/>
                <a:tab pos="3657241" algn="l"/>
                <a:tab pos="4571551" algn="l"/>
                <a:tab pos="5485861" algn="l"/>
                <a:tab pos="6400173" algn="l"/>
                <a:tab pos="7314483" algn="l"/>
                <a:tab pos="8228793" algn="l"/>
                <a:tab pos="9143103" algn="l"/>
                <a:tab pos="10057414" algn="l"/>
              </a:tabLst>
            </a:pPr>
            <a:r>
              <a:rPr lang="en-GB" altLang="en-US" sz="1800">
                <a:ea typeface="DejaVu LGC Sans" charset="0"/>
                <a:cs typeface="DejaVu LGC Sans" charset="0"/>
              </a:rPr>
              <a:t>I don ‘t suppose they were expecting this!</a:t>
            </a:r>
          </a:p>
        </p:txBody>
      </p:sp>
    </p:spTree>
    <p:extLst>
      <p:ext uri="{BB962C8B-B14F-4D97-AF65-F5344CB8AC3E}">
        <p14:creationId xmlns:p14="http://schemas.microsoft.com/office/powerpoint/2010/main" val="1400726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i="1" dirty="0"/>
          </a:p>
          <a:p>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5</a:t>
            </a:fld>
            <a:endParaRPr lang="en-US"/>
          </a:p>
        </p:txBody>
      </p:sp>
    </p:spTree>
    <p:extLst>
      <p:ext uri="{BB962C8B-B14F-4D97-AF65-F5344CB8AC3E}">
        <p14:creationId xmlns:p14="http://schemas.microsoft.com/office/powerpoint/2010/main" val="1826030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59</a:t>
            </a:fld>
            <a:endParaRPr lang="en-US"/>
          </a:p>
        </p:txBody>
      </p:sp>
    </p:spTree>
    <p:extLst>
      <p:ext uri="{BB962C8B-B14F-4D97-AF65-F5344CB8AC3E}">
        <p14:creationId xmlns:p14="http://schemas.microsoft.com/office/powerpoint/2010/main" val="3726622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2B5477-66C5-AE4F-B161-C76B71D859CB}" type="slidenum">
              <a:rPr lang="en-US" smtClean="0"/>
              <a:pPr/>
              <a:t>6</a:t>
            </a:fld>
            <a:endParaRPr lang="en-US"/>
          </a:p>
        </p:txBody>
      </p:sp>
    </p:spTree>
    <p:extLst>
      <p:ext uri="{BB962C8B-B14F-4D97-AF65-F5344CB8AC3E}">
        <p14:creationId xmlns:p14="http://schemas.microsoft.com/office/powerpoint/2010/main" val="1430586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2B5477-66C5-AE4F-B161-C76B71D859CB}" type="slidenum">
              <a:rPr lang="en-US" smtClean="0"/>
              <a:pPr/>
              <a:t>7</a:t>
            </a:fld>
            <a:endParaRPr lang="en-US"/>
          </a:p>
        </p:txBody>
      </p:sp>
    </p:spTree>
    <p:extLst>
      <p:ext uri="{BB962C8B-B14F-4D97-AF65-F5344CB8AC3E}">
        <p14:creationId xmlns:p14="http://schemas.microsoft.com/office/powerpoint/2010/main" val="1842452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lang="en-US" dirty="0"/>
              <a:t>As world population is growing and aging the global number of cancer deaths is increasing</a:t>
            </a:r>
          </a:p>
          <a:p>
            <a:r>
              <a:rPr lang="en-US" dirty="0"/>
              <a:t>But the age-</a:t>
            </a:r>
            <a:r>
              <a:rPr lang="en-US" dirty="0" err="1"/>
              <a:t>standardised</a:t>
            </a:r>
            <a:r>
              <a:rPr lang="en-US" dirty="0"/>
              <a:t> cancer death rate is decreasing: we are improving at treating cancer. </a:t>
            </a:r>
          </a:p>
        </p:txBody>
      </p:sp>
      <p:sp>
        <p:nvSpPr>
          <p:cNvPr id="4" name="Slide Number Placeholder 3"/>
          <p:cNvSpPr>
            <a:spLocks noGrp="1"/>
          </p:cNvSpPr>
          <p:nvPr>
            <p:ph type="sldNum" sz="quarter" idx="5"/>
          </p:nvPr>
        </p:nvSpPr>
        <p:spPr/>
        <p:txBody>
          <a:bodyPr/>
          <a:lstStyle/>
          <a:p>
            <a:fld id="{AF2B5477-66C5-AE4F-B161-C76B71D859CB}" type="slidenum">
              <a:rPr lang="en-US" smtClean="0"/>
              <a:pPr/>
              <a:t>8</a:t>
            </a:fld>
            <a:endParaRPr lang="en-US"/>
          </a:p>
        </p:txBody>
      </p:sp>
    </p:spTree>
    <p:extLst>
      <p:ext uri="{BB962C8B-B14F-4D97-AF65-F5344CB8AC3E}">
        <p14:creationId xmlns:p14="http://schemas.microsoft.com/office/powerpoint/2010/main" val="1433175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2B5477-66C5-AE4F-B161-C76B71D859CB}" type="slidenum">
              <a:rPr lang="en-US" smtClean="0"/>
              <a:pPr/>
              <a:t>9</a:t>
            </a:fld>
            <a:endParaRPr lang="en-US"/>
          </a:p>
        </p:txBody>
      </p:sp>
    </p:spTree>
    <p:extLst>
      <p:ext uri="{BB962C8B-B14F-4D97-AF65-F5344CB8AC3E}">
        <p14:creationId xmlns:p14="http://schemas.microsoft.com/office/powerpoint/2010/main" val="1013887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whole system rotates</a:t>
            </a:r>
            <a:r>
              <a:rPr lang="en-US" baseline="0" dirty="0"/>
              <a:t> through 360 degrees around the patient</a:t>
            </a:r>
            <a:endParaRPr lang="en-US" dirty="0"/>
          </a:p>
        </p:txBody>
      </p:sp>
      <p:sp>
        <p:nvSpPr>
          <p:cNvPr id="4" name="Slide Number Placeholder 3"/>
          <p:cNvSpPr>
            <a:spLocks noGrp="1"/>
          </p:cNvSpPr>
          <p:nvPr>
            <p:ph type="sldNum" sz="quarter" idx="10"/>
          </p:nvPr>
        </p:nvSpPr>
        <p:spPr/>
        <p:txBody>
          <a:bodyPr/>
          <a:lstStyle/>
          <a:p>
            <a:fld id="{AF2B5477-66C5-AE4F-B161-C76B71D859CB}"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4" y="2130848"/>
            <a:ext cx="7773293" cy="1470049"/>
          </a:xfrm>
        </p:spPr>
        <p:txBody>
          <a:bodyPr/>
          <a:lstStyle/>
          <a:p>
            <a:r>
              <a:rPr lang="en-GB"/>
              <a:t>Click to edit Master title style</a:t>
            </a:r>
            <a:endParaRPr lang="en-US"/>
          </a:p>
        </p:txBody>
      </p:sp>
      <p:sp>
        <p:nvSpPr>
          <p:cNvPr id="3" name="Subtitle 2"/>
          <p:cNvSpPr>
            <a:spLocks noGrp="1"/>
          </p:cNvSpPr>
          <p:nvPr>
            <p:ph type="subTitle" idx="1"/>
          </p:nvPr>
        </p:nvSpPr>
        <p:spPr>
          <a:xfrm>
            <a:off x="1371824" y="3886648"/>
            <a:ext cx="6400354" cy="1752451"/>
          </a:xfrm>
        </p:spPr>
        <p:txBody>
          <a:bodyPr/>
          <a:lstStyle>
            <a:lvl1pPr marL="0" indent="0" algn="ctr">
              <a:buNone/>
              <a:defRPr/>
            </a:lvl1pPr>
            <a:lvl2pPr marL="321440" indent="0" algn="ctr">
              <a:buNone/>
              <a:defRPr/>
            </a:lvl2pPr>
            <a:lvl3pPr marL="642882" indent="0" algn="ctr">
              <a:buNone/>
              <a:defRPr/>
            </a:lvl3pPr>
            <a:lvl4pPr marL="964323" indent="0" algn="ctr">
              <a:buNone/>
              <a:defRPr/>
            </a:lvl4pPr>
            <a:lvl5pPr marL="1285763" indent="0" algn="ctr">
              <a:buNone/>
              <a:defRPr/>
            </a:lvl5pPr>
            <a:lvl6pPr marL="1607205" indent="0" algn="ctr">
              <a:buNone/>
              <a:defRPr/>
            </a:lvl6pPr>
            <a:lvl7pPr marL="1928645" indent="0" algn="ctr">
              <a:buNone/>
              <a:defRPr/>
            </a:lvl7pPr>
            <a:lvl8pPr marL="2250086" indent="0" algn="ctr">
              <a:buNone/>
              <a:defRPr/>
            </a:lvl8pPr>
            <a:lvl9pPr marL="2571527" indent="0" algn="ctr">
              <a:buNone/>
              <a:defRPr/>
            </a:lvl9pPr>
          </a:lstStyle>
          <a:p>
            <a:r>
              <a:rPr lang="en-GB"/>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09D441ED-22D9-48D6-AD92-DEFB122789E0}" type="slidenum">
              <a:rPr lang="en-US" smtClean="0"/>
              <a:pPr/>
              <a:t>‹#›</a:t>
            </a:fld>
            <a:endParaRPr lang="en-US"/>
          </a:p>
        </p:txBody>
      </p:sp>
    </p:spTree>
    <p:extLst>
      <p:ext uri="{BB962C8B-B14F-4D97-AF65-F5344CB8AC3E}">
        <p14:creationId xmlns:p14="http://schemas.microsoft.com/office/powerpoint/2010/main" val="2028357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B82611CB-9485-6949-8F4C-CD518D4B7BAC}" type="slidenum">
              <a:rPr lang="en-US" smtClean="0"/>
              <a:pPr/>
              <a:t>‹#›</a:t>
            </a:fld>
            <a:endParaRPr lang="en-US"/>
          </a:p>
        </p:txBody>
      </p:sp>
    </p:spTree>
    <p:extLst>
      <p:ext uri="{BB962C8B-B14F-4D97-AF65-F5344CB8AC3E}">
        <p14:creationId xmlns:p14="http://schemas.microsoft.com/office/powerpoint/2010/main" val="3074679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515" y="1151930"/>
            <a:ext cx="1839516" cy="3178969"/>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92970" y="1151930"/>
            <a:ext cx="5411391" cy="317896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B82611CB-9485-6949-8F4C-CD518D4B7BAC}" type="slidenum">
              <a:rPr lang="en-US" smtClean="0"/>
              <a:pPr/>
              <a:t>‹#›</a:t>
            </a:fld>
            <a:endParaRPr lang="en-US"/>
          </a:p>
        </p:txBody>
      </p:sp>
    </p:spTree>
    <p:extLst>
      <p:ext uri="{BB962C8B-B14F-4D97-AF65-F5344CB8AC3E}">
        <p14:creationId xmlns:p14="http://schemas.microsoft.com/office/powerpoint/2010/main" val="34463501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58889" y="1"/>
            <a:ext cx="7129462" cy="836613"/>
          </a:xfrm>
        </p:spPr>
        <p:txBody>
          <a:bodyPr/>
          <a:lstStyle/>
          <a:p>
            <a:r>
              <a:rPr lang="en-GB"/>
              <a:t>Click to edit Master title style</a:t>
            </a:r>
            <a:endParaRPr lang="en-US"/>
          </a:p>
        </p:txBody>
      </p:sp>
      <p:sp>
        <p:nvSpPr>
          <p:cNvPr id="3" name="Table Placeholder 2"/>
          <p:cNvSpPr>
            <a:spLocks noGrp="1"/>
          </p:cNvSpPr>
          <p:nvPr>
            <p:ph type="tbl" idx="1"/>
          </p:nvPr>
        </p:nvSpPr>
        <p:spPr>
          <a:xfrm>
            <a:off x="684213" y="908050"/>
            <a:ext cx="7772400" cy="5689600"/>
          </a:xfrm>
        </p:spPr>
        <p:txBody>
          <a:bodyPr/>
          <a:lstStyle/>
          <a:p>
            <a:pPr lvl="0"/>
            <a:endParaRPr lang="en-US" noProof="0"/>
          </a:p>
        </p:txBody>
      </p:sp>
    </p:spTree>
  </p:cSld>
  <p:clrMapOvr>
    <a:masterClrMapping/>
  </p:clrMapOvr>
  <p:transition>
    <p:pull dir="l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4" y="2130848"/>
            <a:ext cx="7773293" cy="1470049"/>
          </a:xfrm>
        </p:spPr>
        <p:txBody>
          <a:bodyPr/>
          <a:lstStyle/>
          <a:p>
            <a:r>
              <a:rPr lang="en-GB"/>
              <a:t>Click to edit Master title style</a:t>
            </a:r>
            <a:endParaRPr lang="en-US"/>
          </a:p>
        </p:txBody>
      </p:sp>
      <p:sp>
        <p:nvSpPr>
          <p:cNvPr id="3" name="Subtitle 2"/>
          <p:cNvSpPr>
            <a:spLocks noGrp="1"/>
          </p:cNvSpPr>
          <p:nvPr>
            <p:ph type="subTitle" idx="1"/>
          </p:nvPr>
        </p:nvSpPr>
        <p:spPr>
          <a:xfrm>
            <a:off x="1371824" y="3886650"/>
            <a:ext cx="6400354" cy="1752451"/>
          </a:xfrm>
        </p:spPr>
        <p:txBody>
          <a:bodyPr/>
          <a:lstStyle>
            <a:lvl1pPr marL="0" indent="0" algn="ctr">
              <a:buNone/>
              <a:defRPr/>
            </a:lvl1pPr>
            <a:lvl2pPr marL="321407" indent="0" algn="ctr">
              <a:buNone/>
              <a:defRPr/>
            </a:lvl2pPr>
            <a:lvl3pPr marL="642816" indent="0" algn="ctr">
              <a:buNone/>
              <a:defRPr/>
            </a:lvl3pPr>
            <a:lvl4pPr marL="964224" indent="0" algn="ctr">
              <a:buNone/>
              <a:defRPr/>
            </a:lvl4pPr>
            <a:lvl5pPr marL="1285631" indent="0" algn="ctr">
              <a:buNone/>
              <a:defRPr/>
            </a:lvl5pPr>
            <a:lvl6pPr marL="1607041" indent="0" algn="ctr">
              <a:buNone/>
              <a:defRPr/>
            </a:lvl6pPr>
            <a:lvl7pPr marL="1928447" indent="0" algn="ctr">
              <a:buNone/>
              <a:defRPr/>
            </a:lvl7pPr>
            <a:lvl8pPr marL="2249856" indent="0" algn="ctr">
              <a:buNone/>
              <a:defRPr/>
            </a:lvl8pPr>
            <a:lvl9pPr marL="2571264" indent="0" algn="ctr">
              <a:buNone/>
              <a:defRPr/>
            </a:lvl9pPr>
          </a:lstStyle>
          <a:p>
            <a:r>
              <a:rPr lang="en-GB"/>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8160EF85-51EE-254A-9931-F1FF414201D4}" type="slidenum">
              <a:rPr lang="en-US"/>
              <a:pPr/>
              <a:t>‹#›</a:t>
            </a:fld>
            <a:endParaRPr lang="en-US" sz="1300"/>
          </a:p>
        </p:txBody>
      </p:sp>
    </p:spTree>
    <p:extLst>
      <p:ext uri="{BB962C8B-B14F-4D97-AF65-F5344CB8AC3E}">
        <p14:creationId xmlns:p14="http://schemas.microsoft.com/office/powerpoint/2010/main" val="2728560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F2722CE6-98ED-D94E-95C0-3D0C25589704}" type="slidenum">
              <a:rPr lang="en-US"/>
              <a:pPr/>
              <a:t>‹#›</a:t>
            </a:fld>
            <a:endParaRPr lang="en-US" sz="1300"/>
          </a:p>
        </p:txBody>
      </p:sp>
    </p:spTree>
    <p:extLst>
      <p:ext uri="{BB962C8B-B14F-4D97-AF65-F5344CB8AC3E}">
        <p14:creationId xmlns:p14="http://schemas.microsoft.com/office/powerpoint/2010/main" val="401374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2"/>
            <a:ext cx="7772176" cy="1361777"/>
          </a:xfrm>
        </p:spPr>
        <p:txBody>
          <a:bodyPr anchor="t"/>
          <a:lstStyle>
            <a:lvl1pPr algn="l">
              <a:defRPr sz="2800" b="1" cap="all"/>
            </a:lvl1pPr>
          </a:lstStyle>
          <a:p>
            <a:r>
              <a:rPr lang="en-GB"/>
              <a:t>Click to edit Master title style</a:t>
            </a:r>
            <a:endParaRPr lang="en-US"/>
          </a:p>
        </p:txBody>
      </p:sp>
      <p:sp>
        <p:nvSpPr>
          <p:cNvPr id="3" name="Text Placeholder 2"/>
          <p:cNvSpPr>
            <a:spLocks noGrp="1"/>
          </p:cNvSpPr>
          <p:nvPr>
            <p:ph type="body" idx="1"/>
          </p:nvPr>
        </p:nvSpPr>
        <p:spPr>
          <a:xfrm>
            <a:off x="722189" y="2906613"/>
            <a:ext cx="7772176" cy="1500188"/>
          </a:xfrm>
        </p:spPr>
        <p:txBody>
          <a:bodyPr anchor="b"/>
          <a:lstStyle>
            <a:lvl1pPr marL="0" indent="0">
              <a:buNone/>
              <a:defRPr sz="1400"/>
            </a:lvl1pPr>
            <a:lvl2pPr marL="321407" indent="0">
              <a:buNone/>
              <a:defRPr sz="1300"/>
            </a:lvl2pPr>
            <a:lvl3pPr marL="642816" indent="0">
              <a:buNone/>
              <a:defRPr sz="1100"/>
            </a:lvl3pPr>
            <a:lvl4pPr marL="964224" indent="0">
              <a:buNone/>
              <a:defRPr sz="1000"/>
            </a:lvl4pPr>
            <a:lvl5pPr marL="1285631" indent="0">
              <a:buNone/>
              <a:defRPr sz="1000"/>
            </a:lvl5pPr>
            <a:lvl6pPr marL="1607041" indent="0">
              <a:buNone/>
              <a:defRPr sz="1000"/>
            </a:lvl6pPr>
            <a:lvl7pPr marL="1928447" indent="0">
              <a:buNone/>
              <a:defRPr sz="1000"/>
            </a:lvl7pPr>
            <a:lvl8pPr marL="2249856" indent="0">
              <a:buNone/>
              <a:defRPr sz="1000"/>
            </a:lvl8pPr>
            <a:lvl9pPr marL="2571264" indent="0">
              <a:buNone/>
              <a:defRPr sz="1000"/>
            </a:lvl9pPr>
          </a:lstStyle>
          <a:p>
            <a:pPr lvl="0"/>
            <a:r>
              <a:rPr lang="en-GB"/>
              <a:t>Click to edit Master text styles</a:t>
            </a:r>
          </a:p>
        </p:txBody>
      </p:sp>
      <p:sp>
        <p:nvSpPr>
          <p:cNvPr id="4" name="Slide Number Placeholder 3"/>
          <p:cNvSpPr>
            <a:spLocks noGrp="1"/>
          </p:cNvSpPr>
          <p:nvPr>
            <p:ph type="sldNum" sz="quarter" idx="10"/>
          </p:nvPr>
        </p:nvSpPr>
        <p:spPr/>
        <p:txBody>
          <a:bodyPr/>
          <a:lstStyle>
            <a:lvl1pPr>
              <a:defRPr/>
            </a:lvl1pPr>
          </a:lstStyle>
          <a:p>
            <a:fld id="{8EF9E27F-833E-A543-8134-59BDA681C9A2}" type="slidenum">
              <a:rPr lang="en-US"/>
              <a:pPr/>
              <a:t>‹#›</a:t>
            </a:fld>
            <a:endParaRPr lang="en-US" sz="1300"/>
          </a:p>
        </p:txBody>
      </p:sp>
    </p:spTree>
    <p:extLst>
      <p:ext uri="{BB962C8B-B14F-4D97-AF65-F5344CB8AC3E}">
        <p14:creationId xmlns:p14="http://schemas.microsoft.com/office/powerpoint/2010/main" val="2218727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92970" y="1535906"/>
            <a:ext cx="3625453" cy="4429125"/>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25578" y="1535906"/>
            <a:ext cx="3625453" cy="4429125"/>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p:cNvSpPr>
            <a:spLocks noGrp="1"/>
          </p:cNvSpPr>
          <p:nvPr>
            <p:ph type="sldNum" sz="quarter" idx="10"/>
          </p:nvPr>
        </p:nvSpPr>
        <p:spPr/>
        <p:txBody>
          <a:bodyPr/>
          <a:lstStyle>
            <a:lvl1pPr>
              <a:defRPr/>
            </a:lvl1pPr>
          </a:lstStyle>
          <a:p>
            <a:fld id="{C409CA6F-1166-2346-B9E8-190378B93751}" type="slidenum">
              <a:rPr lang="en-US"/>
              <a:pPr/>
              <a:t>‹#›</a:t>
            </a:fld>
            <a:endParaRPr lang="en-US" sz="1300"/>
          </a:p>
        </p:txBody>
      </p:sp>
    </p:spTree>
    <p:extLst>
      <p:ext uri="{BB962C8B-B14F-4D97-AF65-F5344CB8AC3E}">
        <p14:creationId xmlns:p14="http://schemas.microsoft.com/office/powerpoint/2010/main" val="35840371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4588"/>
            <a:ext cx="8228707"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07" indent="0">
              <a:buNone/>
              <a:defRPr sz="1400" b="1"/>
            </a:lvl2pPr>
            <a:lvl3pPr marL="642816" indent="0">
              <a:buNone/>
              <a:defRPr sz="1300" b="1"/>
            </a:lvl3pPr>
            <a:lvl4pPr marL="964224" indent="0">
              <a:buNone/>
              <a:defRPr sz="1100" b="1"/>
            </a:lvl4pPr>
            <a:lvl5pPr marL="1285631" indent="0">
              <a:buNone/>
              <a:defRPr sz="1100" b="1"/>
            </a:lvl5pPr>
            <a:lvl6pPr marL="1607041" indent="0">
              <a:buNone/>
              <a:defRPr sz="1100" b="1"/>
            </a:lvl6pPr>
            <a:lvl7pPr marL="1928447" indent="0">
              <a:buNone/>
              <a:defRPr sz="1100" b="1"/>
            </a:lvl7pPr>
            <a:lvl8pPr marL="2249856" indent="0">
              <a:buNone/>
              <a:defRPr sz="1100" b="1"/>
            </a:lvl8pPr>
            <a:lvl9pPr marL="2571264" indent="0">
              <a:buNone/>
              <a:defRPr sz="1100" b="1"/>
            </a:lvl9pPr>
          </a:lstStyle>
          <a:p>
            <a:pPr lvl="0"/>
            <a:r>
              <a:rPr lang="en-GB"/>
              <a:t>Click to edit Master text styles</a:t>
            </a:r>
          </a:p>
        </p:txBody>
      </p:sp>
      <p:sp>
        <p:nvSpPr>
          <p:cNvPr id="4" name="Content Placeholder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4555" y="1534791"/>
            <a:ext cx="4041799" cy="639589"/>
          </a:xfrm>
        </p:spPr>
        <p:txBody>
          <a:bodyPr anchor="b"/>
          <a:lstStyle>
            <a:lvl1pPr marL="0" indent="0">
              <a:buNone/>
              <a:defRPr sz="1700" b="1"/>
            </a:lvl1pPr>
            <a:lvl2pPr marL="321407" indent="0">
              <a:buNone/>
              <a:defRPr sz="1400" b="1"/>
            </a:lvl2pPr>
            <a:lvl3pPr marL="642816" indent="0">
              <a:buNone/>
              <a:defRPr sz="1300" b="1"/>
            </a:lvl3pPr>
            <a:lvl4pPr marL="964224" indent="0">
              <a:buNone/>
              <a:defRPr sz="1100" b="1"/>
            </a:lvl4pPr>
            <a:lvl5pPr marL="1285631" indent="0">
              <a:buNone/>
              <a:defRPr sz="1100" b="1"/>
            </a:lvl5pPr>
            <a:lvl6pPr marL="1607041" indent="0">
              <a:buNone/>
              <a:defRPr sz="1100" b="1"/>
            </a:lvl6pPr>
            <a:lvl7pPr marL="1928447" indent="0">
              <a:buNone/>
              <a:defRPr sz="1100" b="1"/>
            </a:lvl7pPr>
            <a:lvl8pPr marL="2249856" indent="0">
              <a:buNone/>
              <a:defRPr sz="1100" b="1"/>
            </a:lvl8pPr>
            <a:lvl9pPr marL="2571264" indent="0">
              <a:buNone/>
              <a:defRPr sz="1100" b="1"/>
            </a:lvl9pPr>
          </a:lstStyle>
          <a:p>
            <a:pPr lvl="0"/>
            <a:r>
              <a:rPr lang="en-GB"/>
              <a:t>Click to edit Master text styles</a:t>
            </a:r>
          </a:p>
        </p:txBody>
      </p:sp>
      <p:sp>
        <p:nvSpPr>
          <p:cNvPr id="6" name="Content Placeholder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p:cNvSpPr>
            <a:spLocks noGrp="1"/>
          </p:cNvSpPr>
          <p:nvPr>
            <p:ph type="sldNum" sz="quarter" idx="10"/>
          </p:nvPr>
        </p:nvSpPr>
        <p:spPr/>
        <p:txBody>
          <a:bodyPr/>
          <a:lstStyle>
            <a:lvl1pPr>
              <a:defRPr/>
            </a:lvl1pPr>
          </a:lstStyle>
          <a:p>
            <a:fld id="{A909432B-E034-434E-AEBD-B1CB1CE71936}" type="slidenum">
              <a:rPr lang="en-US"/>
              <a:pPr/>
              <a:t>‹#›</a:t>
            </a:fld>
            <a:endParaRPr lang="en-US" sz="1300"/>
          </a:p>
        </p:txBody>
      </p:sp>
    </p:spTree>
    <p:extLst>
      <p:ext uri="{BB962C8B-B14F-4D97-AF65-F5344CB8AC3E}">
        <p14:creationId xmlns:p14="http://schemas.microsoft.com/office/powerpoint/2010/main" val="9006269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CFA2857F-A60A-7F4F-9B06-3EF652E81598}" type="slidenum">
              <a:rPr lang="en-US"/>
              <a:pPr/>
              <a:t>‹#›</a:t>
            </a:fld>
            <a:endParaRPr lang="en-US" sz="1300"/>
          </a:p>
        </p:txBody>
      </p:sp>
    </p:spTree>
    <p:extLst>
      <p:ext uri="{BB962C8B-B14F-4D97-AF65-F5344CB8AC3E}">
        <p14:creationId xmlns:p14="http://schemas.microsoft.com/office/powerpoint/2010/main" val="20327934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09D8A648-0883-504B-BD95-CAA79D6A6E2D}" type="slidenum">
              <a:rPr lang="en-US"/>
              <a:pPr/>
              <a:t>‹#›</a:t>
            </a:fld>
            <a:endParaRPr lang="en-US" sz="1300"/>
          </a:p>
        </p:txBody>
      </p:sp>
    </p:spTree>
    <p:extLst>
      <p:ext uri="{BB962C8B-B14F-4D97-AF65-F5344CB8AC3E}">
        <p14:creationId xmlns:p14="http://schemas.microsoft.com/office/powerpoint/2010/main" val="972546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B82611CB-9485-6949-8F4C-CD518D4B7BAC}" type="slidenum">
              <a:rPr lang="en-US" smtClean="0"/>
              <a:pPr/>
              <a:t>‹#›</a:t>
            </a:fld>
            <a:endParaRPr lang="en-US"/>
          </a:p>
        </p:txBody>
      </p:sp>
    </p:spTree>
    <p:extLst>
      <p:ext uri="{BB962C8B-B14F-4D97-AF65-F5344CB8AC3E}">
        <p14:creationId xmlns:p14="http://schemas.microsoft.com/office/powerpoint/2010/main" val="9902506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50" y="273476"/>
            <a:ext cx="3008189" cy="1161975"/>
          </a:xfrm>
        </p:spPr>
        <p:txBody>
          <a:bodyPr anchor="b"/>
          <a:lstStyle>
            <a:lvl1pPr algn="l">
              <a:defRPr sz="1400" b="1"/>
            </a:lvl1pPr>
          </a:lstStyle>
          <a:p>
            <a:r>
              <a:rPr lang="en-GB"/>
              <a:t>Click to edit Master title style</a:t>
            </a:r>
            <a:endParaRPr lang="en-US"/>
          </a:p>
        </p:txBody>
      </p:sp>
      <p:sp>
        <p:nvSpPr>
          <p:cNvPr id="3" name="Content Placeholder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650" y="1435448"/>
            <a:ext cx="3008189" cy="4690318"/>
          </a:xfrm>
        </p:spPr>
        <p:txBody>
          <a:bodyPr/>
          <a:lstStyle>
            <a:lvl1pPr marL="0" indent="0">
              <a:buNone/>
              <a:defRPr sz="1000"/>
            </a:lvl1pPr>
            <a:lvl2pPr marL="321407" indent="0">
              <a:buNone/>
              <a:defRPr sz="800"/>
            </a:lvl2pPr>
            <a:lvl3pPr marL="642816" indent="0">
              <a:buNone/>
              <a:defRPr sz="700"/>
            </a:lvl3pPr>
            <a:lvl4pPr marL="964224" indent="0">
              <a:buNone/>
              <a:defRPr sz="600"/>
            </a:lvl4pPr>
            <a:lvl5pPr marL="1285631" indent="0">
              <a:buNone/>
              <a:defRPr sz="600"/>
            </a:lvl5pPr>
            <a:lvl6pPr marL="1607041" indent="0">
              <a:buNone/>
              <a:defRPr sz="600"/>
            </a:lvl6pPr>
            <a:lvl7pPr marL="1928447" indent="0">
              <a:buNone/>
              <a:defRPr sz="600"/>
            </a:lvl7pPr>
            <a:lvl8pPr marL="2249856" indent="0">
              <a:buNone/>
              <a:defRPr sz="600"/>
            </a:lvl8pPr>
            <a:lvl9pPr marL="2571264" indent="0">
              <a:buNone/>
              <a:defRPr sz="600"/>
            </a:lvl9pPr>
          </a:lstStyle>
          <a:p>
            <a:pPr lvl="0"/>
            <a:r>
              <a:rPr lang="en-GB"/>
              <a:t>Click to edit Master text styles</a:t>
            </a:r>
          </a:p>
        </p:txBody>
      </p:sp>
      <p:sp>
        <p:nvSpPr>
          <p:cNvPr id="5" name="Slide Number Placeholder 4"/>
          <p:cNvSpPr>
            <a:spLocks noGrp="1"/>
          </p:cNvSpPr>
          <p:nvPr>
            <p:ph type="sldNum" sz="quarter" idx="10"/>
          </p:nvPr>
        </p:nvSpPr>
        <p:spPr/>
        <p:txBody>
          <a:bodyPr/>
          <a:lstStyle>
            <a:lvl1pPr>
              <a:defRPr/>
            </a:lvl1pPr>
          </a:lstStyle>
          <a:p>
            <a:fld id="{6C9329E0-92D4-1C47-86C6-685BB323B8DC}" type="slidenum">
              <a:rPr lang="en-US"/>
              <a:pPr/>
              <a:t>‹#›</a:t>
            </a:fld>
            <a:endParaRPr lang="en-US" sz="1300"/>
          </a:p>
        </p:txBody>
      </p:sp>
    </p:spTree>
    <p:extLst>
      <p:ext uri="{BB962C8B-B14F-4D97-AF65-F5344CB8AC3E}">
        <p14:creationId xmlns:p14="http://schemas.microsoft.com/office/powerpoint/2010/main" val="30654490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8" y="4800824"/>
            <a:ext cx="5486177" cy="567035"/>
          </a:xfrm>
        </p:spPr>
        <p:txBody>
          <a:bodyPr anchor="b"/>
          <a:lstStyle>
            <a:lvl1pPr algn="l">
              <a:defRPr sz="1400" b="1"/>
            </a:lvl1pPr>
          </a:lstStyle>
          <a:p>
            <a:r>
              <a:rPr lang="en-GB"/>
              <a:t>Click to edit Master title style</a:t>
            </a:r>
            <a:endParaRPr lang="en-US"/>
          </a:p>
        </p:txBody>
      </p:sp>
      <p:sp>
        <p:nvSpPr>
          <p:cNvPr id="3" name="Picture Placeholder 2"/>
          <p:cNvSpPr>
            <a:spLocks noGrp="1"/>
          </p:cNvSpPr>
          <p:nvPr>
            <p:ph type="pic" idx="1"/>
          </p:nvPr>
        </p:nvSpPr>
        <p:spPr>
          <a:xfrm>
            <a:off x="1792638" y="612800"/>
            <a:ext cx="5486177" cy="4114354"/>
          </a:xfrm>
        </p:spPr>
        <p:txBody>
          <a:bodyPr/>
          <a:lstStyle>
            <a:lvl1pPr marL="0" indent="0">
              <a:buNone/>
              <a:defRPr sz="2200"/>
            </a:lvl1pPr>
            <a:lvl2pPr marL="321407" indent="0">
              <a:buNone/>
              <a:defRPr sz="2000"/>
            </a:lvl2pPr>
            <a:lvl3pPr marL="642816" indent="0">
              <a:buNone/>
              <a:defRPr sz="1700"/>
            </a:lvl3pPr>
            <a:lvl4pPr marL="964224" indent="0">
              <a:buNone/>
              <a:defRPr sz="1400"/>
            </a:lvl4pPr>
            <a:lvl5pPr marL="1285631" indent="0">
              <a:buNone/>
              <a:defRPr sz="1400"/>
            </a:lvl5pPr>
            <a:lvl6pPr marL="1607041" indent="0">
              <a:buNone/>
              <a:defRPr sz="1400"/>
            </a:lvl6pPr>
            <a:lvl7pPr marL="1928447" indent="0">
              <a:buNone/>
              <a:defRPr sz="1400"/>
            </a:lvl7pPr>
            <a:lvl8pPr marL="2249856" indent="0">
              <a:buNone/>
              <a:defRPr sz="1400"/>
            </a:lvl8pPr>
            <a:lvl9pPr marL="2571264" indent="0">
              <a:buNone/>
              <a:defRPr sz="1400"/>
            </a:lvl9pPr>
          </a:lstStyle>
          <a:p>
            <a:r>
              <a:rPr lang="en-GB"/>
              <a:t>Drag picture to placeholder or click icon to add</a:t>
            </a:r>
            <a:endParaRPr lang="en-US"/>
          </a:p>
        </p:txBody>
      </p:sp>
      <p:sp>
        <p:nvSpPr>
          <p:cNvPr id="4" name="Text Placeholder 3"/>
          <p:cNvSpPr>
            <a:spLocks noGrp="1"/>
          </p:cNvSpPr>
          <p:nvPr>
            <p:ph type="body" sz="half" idx="2"/>
          </p:nvPr>
        </p:nvSpPr>
        <p:spPr>
          <a:xfrm>
            <a:off x="1792638" y="5367860"/>
            <a:ext cx="5486177" cy="804788"/>
          </a:xfrm>
        </p:spPr>
        <p:txBody>
          <a:bodyPr/>
          <a:lstStyle>
            <a:lvl1pPr marL="0" indent="0">
              <a:buNone/>
              <a:defRPr sz="1000"/>
            </a:lvl1pPr>
            <a:lvl2pPr marL="321407" indent="0">
              <a:buNone/>
              <a:defRPr sz="800"/>
            </a:lvl2pPr>
            <a:lvl3pPr marL="642816" indent="0">
              <a:buNone/>
              <a:defRPr sz="700"/>
            </a:lvl3pPr>
            <a:lvl4pPr marL="964224" indent="0">
              <a:buNone/>
              <a:defRPr sz="600"/>
            </a:lvl4pPr>
            <a:lvl5pPr marL="1285631" indent="0">
              <a:buNone/>
              <a:defRPr sz="600"/>
            </a:lvl5pPr>
            <a:lvl6pPr marL="1607041" indent="0">
              <a:buNone/>
              <a:defRPr sz="600"/>
            </a:lvl6pPr>
            <a:lvl7pPr marL="1928447" indent="0">
              <a:buNone/>
              <a:defRPr sz="600"/>
            </a:lvl7pPr>
            <a:lvl8pPr marL="2249856" indent="0">
              <a:buNone/>
              <a:defRPr sz="600"/>
            </a:lvl8pPr>
            <a:lvl9pPr marL="2571264" indent="0">
              <a:buNone/>
              <a:defRPr sz="600"/>
            </a:lvl9pPr>
          </a:lstStyle>
          <a:p>
            <a:pPr lvl="0"/>
            <a:r>
              <a:rPr lang="en-GB"/>
              <a:t>Click to edit Master text styles</a:t>
            </a:r>
          </a:p>
        </p:txBody>
      </p:sp>
      <p:sp>
        <p:nvSpPr>
          <p:cNvPr id="5" name="Slide Number Placeholder 4"/>
          <p:cNvSpPr>
            <a:spLocks noGrp="1"/>
          </p:cNvSpPr>
          <p:nvPr>
            <p:ph type="sldNum" sz="quarter" idx="10"/>
          </p:nvPr>
        </p:nvSpPr>
        <p:spPr/>
        <p:txBody>
          <a:bodyPr/>
          <a:lstStyle>
            <a:lvl1pPr>
              <a:defRPr/>
            </a:lvl1pPr>
          </a:lstStyle>
          <a:p>
            <a:fld id="{C20FB40A-CDB4-354C-80F5-EDF28F600C2A}" type="slidenum">
              <a:rPr lang="en-US"/>
              <a:pPr/>
              <a:t>‹#›</a:t>
            </a:fld>
            <a:endParaRPr lang="en-US" sz="1300"/>
          </a:p>
        </p:txBody>
      </p:sp>
    </p:spTree>
    <p:extLst>
      <p:ext uri="{BB962C8B-B14F-4D97-AF65-F5344CB8AC3E}">
        <p14:creationId xmlns:p14="http://schemas.microsoft.com/office/powerpoint/2010/main" val="30757557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A2468F7D-1D5C-F54B-9528-BBEB643430CE}" type="slidenum">
              <a:rPr lang="en-US"/>
              <a:pPr/>
              <a:t>‹#›</a:t>
            </a:fld>
            <a:endParaRPr lang="en-US" sz="1300"/>
          </a:p>
        </p:txBody>
      </p:sp>
    </p:spTree>
    <p:extLst>
      <p:ext uri="{BB962C8B-B14F-4D97-AF65-F5344CB8AC3E}">
        <p14:creationId xmlns:p14="http://schemas.microsoft.com/office/powerpoint/2010/main" val="36089040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515" y="178594"/>
            <a:ext cx="1839516" cy="57864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92972" y="178594"/>
            <a:ext cx="5411391" cy="57864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C14F95B5-AAC6-0343-B728-074EFAFBEF6C}" type="slidenum">
              <a:rPr lang="en-US"/>
              <a:pPr/>
              <a:t>‹#›</a:t>
            </a:fld>
            <a:endParaRPr lang="en-US" sz="1300"/>
          </a:p>
        </p:txBody>
      </p:sp>
    </p:spTree>
    <p:extLst>
      <p:ext uri="{BB962C8B-B14F-4D97-AF65-F5344CB8AC3E}">
        <p14:creationId xmlns:p14="http://schemas.microsoft.com/office/powerpoint/2010/main" val="26126889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4" y="2130848"/>
            <a:ext cx="7773293" cy="1470049"/>
          </a:xfrm>
        </p:spPr>
        <p:txBody>
          <a:bodyPr/>
          <a:lstStyle/>
          <a:p>
            <a:r>
              <a:rPr lang="en-GB"/>
              <a:t>Click to edit Master title style</a:t>
            </a:r>
            <a:endParaRPr lang="en-US"/>
          </a:p>
        </p:txBody>
      </p:sp>
      <p:sp>
        <p:nvSpPr>
          <p:cNvPr id="3" name="Subtitle 2"/>
          <p:cNvSpPr>
            <a:spLocks noGrp="1"/>
          </p:cNvSpPr>
          <p:nvPr>
            <p:ph type="subTitle" idx="1"/>
          </p:nvPr>
        </p:nvSpPr>
        <p:spPr>
          <a:xfrm>
            <a:off x="1371824" y="3886647"/>
            <a:ext cx="6400354" cy="1752451"/>
          </a:xfrm>
        </p:spPr>
        <p:txBody>
          <a:bodyPr/>
          <a:lstStyle>
            <a:lvl1pPr marL="0" indent="0" algn="ctr">
              <a:buNone/>
              <a:defRPr/>
            </a:lvl1pPr>
            <a:lvl2pPr marL="321457" indent="0" algn="ctr">
              <a:buNone/>
              <a:defRPr/>
            </a:lvl2pPr>
            <a:lvl3pPr marL="642915" indent="0" algn="ctr">
              <a:buNone/>
              <a:defRPr/>
            </a:lvl3pPr>
            <a:lvl4pPr marL="964372" indent="0" algn="ctr">
              <a:buNone/>
              <a:defRPr/>
            </a:lvl4pPr>
            <a:lvl5pPr marL="1285829" indent="0" algn="ctr">
              <a:buNone/>
              <a:defRPr/>
            </a:lvl5pPr>
            <a:lvl6pPr marL="1607287" indent="0" algn="ctr">
              <a:buNone/>
              <a:defRPr/>
            </a:lvl6pPr>
            <a:lvl7pPr marL="1928744" indent="0" algn="ctr">
              <a:buNone/>
              <a:defRPr/>
            </a:lvl7pPr>
            <a:lvl8pPr marL="2250201" indent="0" algn="ctr">
              <a:buNone/>
              <a:defRPr/>
            </a:lvl8pPr>
            <a:lvl9pPr marL="2571659" indent="0" algn="ctr">
              <a:buNone/>
              <a:defRPr/>
            </a:lvl9pPr>
          </a:lstStyle>
          <a:p>
            <a:r>
              <a:rPr lang="en-GB"/>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8160EF85-51EE-254A-9931-F1FF414201D4}" type="slidenum">
              <a:rPr lang="en-US" smtClean="0"/>
              <a:pPr/>
              <a:t>‹#›</a:t>
            </a:fld>
            <a:endParaRPr lang="en-US" sz="1300"/>
          </a:p>
        </p:txBody>
      </p:sp>
    </p:spTree>
    <p:extLst>
      <p:ext uri="{BB962C8B-B14F-4D97-AF65-F5344CB8AC3E}">
        <p14:creationId xmlns:p14="http://schemas.microsoft.com/office/powerpoint/2010/main" val="20283578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F2722CE6-98ED-D94E-95C0-3D0C25589704}" type="slidenum">
              <a:rPr lang="en-US" smtClean="0"/>
              <a:pPr/>
              <a:t>‹#›</a:t>
            </a:fld>
            <a:endParaRPr lang="en-US" sz="1300"/>
          </a:p>
        </p:txBody>
      </p:sp>
    </p:spTree>
    <p:extLst>
      <p:ext uri="{BB962C8B-B14F-4D97-AF65-F5344CB8AC3E}">
        <p14:creationId xmlns:p14="http://schemas.microsoft.com/office/powerpoint/2010/main" val="9902506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1"/>
            <a:ext cx="7772176" cy="1361777"/>
          </a:xfrm>
        </p:spPr>
        <p:txBody>
          <a:bodyPr anchor="t"/>
          <a:lstStyle>
            <a:lvl1pPr algn="l">
              <a:defRPr sz="2800" b="1" cap="all"/>
            </a:lvl1pPr>
          </a:lstStyle>
          <a:p>
            <a:r>
              <a:rPr lang="en-GB"/>
              <a:t>Click to edit Master title style</a:t>
            </a:r>
            <a:endParaRPr lang="en-US"/>
          </a:p>
        </p:txBody>
      </p:sp>
      <p:sp>
        <p:nvSpPr>
          <p:cNvPr id="3" name="Text Placeholder 2"/>
          <p:cNvSpPr>
            <a:spLocks noGrp="1"/>
          </p:cNvSpPr>
          <p:nvPr>
            <p:ph type="body" idx="1"/>
          </p:nvPr>
        </p:nvSpPr>
        <p:spPr>
          <a:xfrm>
            <a:off x="722189" y="2906613"/>
            <a:ext cx="7772176" cy="1500188"/>
          </a:xfrm>
        </p:spPr>
        <p:txBody>
          <a:bodyPr anchor="b"/>
          <a:lstStyle>
            <a:lvl1pPr marL="0" indent="0">
              <a:buNone/>
              <a:defRPr sz="1400"/>
            </a:lvl1pPr>
            <a:lvl2pPr marL="321457" indent="0">
              <a:buNone/>
              <a:defRPr sz="1300"/>
            </a:lvl2pPr>
            <a:lvl3pPr marL="642915" indent="0">
              <a:buNone/>
              <a:defRPr sz="1100"/>
            </a:lvl3pPr>
            <a:lvl4pPr marL="964372" indent="0">
              <a:buNone/>
              <a:defRPr sz="1000"/>
            </a:lvl4pPr>
            <a:lvl5pPr marL="1285829" indent="0">
              <a:buNone/>
              <a:defRPr sz="1000"/>
            </a:lvl5pPr>
            <a:lvl6pPr marL="1607287" indent="0">
              <a:buNone/>
              <a:defRPr sz="1000"/>
            </a:lvl6pPr>
            <a:lvl7pPr marL="1928744" indent="0">
              <a:buNone/>
              <a:defRPr sz="1000"/>
            </a:lvl7pPr>
            <a:lvl8pPr marL="2250201" indent="0">
              <a:buNone/>
              <a:defRPr sz="1000"/>
            </a:lvl8pPr>
            <a:lvl9pPr marL="2571659" indent="0">
              <a:buNone/>
              <a:defRPr sz="1000"/>
            </a:lvl9pPr>
          </a:lstStyle>
          <a:p>
            <a:pPr lvl="0"/>
            <a:r>
              <a:rPr lang="en-GB"/>
              <a:t>Click to edit Master text styles</a:t>
            </a:r>
          </a:p>
        </p:txBody>
      </p:sp>
      <p:sp>
        <p:nvSpPr>
          <p:cNvPr id="4" name="Slide Number Placeholder 3"/>
          <p:cNvSpPr>
            <a:spLocks noGrp="1"/>
          </p:cNvSpPr>
          <p:nvPr>
            <p:ph type="sldNum" sz="quarter" idx="10"/>
          </p:nvPr>
        </p:nvSpPr>
        <p:spPr/>
        <p:txBody>
          <a:bodyPr/>
          <a:lstStyle>
            <a:lvl1pPr>
              <a:defRPr/>
            </a:lvl1pPr>
          </a:lstStyle>
          <a:p>
            <a:fld id="{8EF9E27F-833E-A543-8134-59BDA681C9A2}" type="slidenum">
              <a:rPr lang="en-US" smtClean="0"/>
              <a:pPr/>
              <a:t>‹#›</a:t>
            </a:fld>
            <a:endParaRPr lang="en-US" sz="1300"/>
          </a:p>
        </p:txBody>
      </p:sp>
    </p:spTree>
    <p:extLst>
      <p:ext uri="{BB962C8B-B14F-4D97-AF65-F5344CB8AC3E}">
        <p14:creationId xmlns:p14="http://schemas.microsoft.com/office/powerpoint/2010/main" val="29754812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92969" y="3536156"/>
            <a:ext cx="3625453" cy="794742"/>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25578" y="3536156"/>
            <a:ext cx="3625453" cy="794742"/>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p:cNvSpPr>
            <a:spLocks noGrp="1"/>
          </p:cNvSpPr>
          <p:nvPr>
            <p:ph type="sldNum" sz="quarter" idx="10"/>
          </p:nvPr>
        </p:nvSpPr>
        <p:spPr/>
        <p:txBody>
          <a:bodyPr/>
          <a:lstStyle>
            <a:lvl1pPr>
              <a:defRPr/>
            </a:lvl1pPr>
          </a:lstStyle>
          <a:p>
            <a:fld id="{C409CA6F-1166-2346-B9E8-190378B93751}" type="slidenum">
              <a:rPr lang="en-US" smtClean="0"/>
              <a:pPr/>
              <a:t>‹#›</a:t>
            </a:fld>
            <a:endParaRPr lang="en-US" sz="1300"/>
          </a:p>
        </p:txBody>
      </p:sp>
    </p:spTree>
    <p:extLst>
      <p:ext uri="{BB962C8B-B14F-4D97-AF65-F5344CB8AC3E}">
        <p14:creationId xmlns:p14="http://schemas.microsoft.com/office/powerpoint/2010/main" val="2771971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4588"/>
            <a:ext cx="8228707"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en-GB"/>
              <a:t>Click to edit Master text styles</a:t>
            </a:r>
          </a:p>
        </p:txBody>
      </p:sp>
      <p:sp>
        <p:nvSpPr>
          <p:cNvPr id="4" name="Content Placeholder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4555" y="1534791"/>
            <a:ext cx="4041799"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en-GB"/>
              <a:t>Click to edit Master text styles</a:t>
            </a:r>
          </a:p>
        </p:txBody>
      </p:sp>
      <p:sp>
        <p:nvSpPr>
          <p:cNvPr id="6" name="Content Placeholder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p:cNvSpPr>
            <a:spLocks noGrp="1"/>
          </p:cNvSpPr>
          <p:nvPr>
            <p:ph type="sldNum" sz="quarter" idx="10"/>
          </p:nvPr>
        </p:nvSpPr>
        <p:spPr/>
        <p:txBody>
          <a:bodyPr/>
          <a:lstStyle>
            <a:lvl1pPr>
              <a:defRPr/>
            </a:lvl1pPr>
          </a:lstStyle>
          <a:p>
            <a:fld id="{A909432B-E034-434E-AEBD-B1CB1CE71936}" type="slidenum">
              <a:rPr lang="en-US" smtClean="0"/>
              <a:pPr/>
              <a:t>‹#›</a:t>
            </a:fld>
            <a:endParaRPr lang="en-US" sz="1300"/>
          </a:p>
        </p:txBody>
      </p:sp>
    </p:spTree>
    <p:extLst>
      <p:ext uri="{BB962C8B-B14F-4D97-AF65-F5344CB8AC3E}">
        <p14:creationId xmlns:p14="http://schemas.microsoft.com/office/powerpoint/2010/main" val="4214319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CFA2857F-A60A-7F4F-9B06-3EF652E81598}" type="slidenum">
              <a:rPr lang="en-US" smtClean="0"/>
              <a:pPr/>
              <a:t>‹#›</a:t>
            </a:fld>
            <a:endParaRPr lang="en-US" sz="1300"/>
          </a:p>
        </p:txBody>
      </p:sp>
    </p:spTree>
    <p:extLst>
      <p:ext uri="{BB962C8B-B14F-4D97-AF65-F5344CB8AC3E}">
        <p14:creationId xmlns:p14="http://schemas.microsoft.com/office/powerpoint/2010/main" val="3449671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2"/>
            <a:ext cx="7772176" cy="1361777"/>
          </a:xfrm>
        </p:spPr>
        <p:txBody>
          <a:bodyPr anchor="t"/>
          <a:lstStyle>
            <a:lvl1pPr algn="l">
              <a:defRPr sz="2800" b="1" cap="all"/>
            </a:lvl1pPr>
          </a:lstStyle>
          <a:p>
            <a:r>
              <a:rPr lang="en-GB"/>
              <a:t>Click to edit Master title style</a:t>
            </a:r>
            <a:endParaRPr lang="en-US"/>
          </a:p>
        </p:txBody>
      </p:sp>
      <p:sp>
        <p:nvSpPr>
          <p:cNvPr id="3" name="Text Placeholder 2"/>
          <p:cNvSpPr>
            <a:spLocks noGrp="1"/>
          </p:cNvSpPr>
          <p:nvPr>
            <p:ph type="body" idx="1"/>
          </p:nvPr>
        </p:nvSpPr>
        <p:spPr>
          <a:xfrm>
            <a:off x="722189" y="2906613"/>
            <a:ext cx="7772176" cy="1500188"/>
          </a:xfrm>
        </p:spPr>
        <p:txBody>
          <a:bodyPr anchor="b"/>
          <a:lstStyle>
            <a:lvl1pPr marL="0" indent="0">
              <a:buNone/>
              <a:defRPr sz="1400"/>
            </a:lvl1pPr>
            <a:lvl2pPr marL="321440" indent="0">
              <a:buNone/>
              <a:defRPr sz="1300"/>
            </a:lvl2pPr>
            <a:lvl3pPr marL="642882" indent="0">
              <a:buNone/>
              <a:defRPr sz="1100"/>
            </a:lvl3pPr>
            <a:lvl4pPr marL="964323" indent="0">
              <a:buNone/>
              <a:defRPr sz="1000"/>
            </a:lvl4pPr>
            <a:lvl5pPr marL="1285763" indent="0">
              <a:buNone/>
              <a:defRPr sz="1000"/>
            </a:lvl5pPr>
            <a:lvl6pPr marL="1607205" indent="0">
              <a:buNone/>
              <a:defRPr sz="1000"/>
            </a:lvl6pPr>
            <a:lvl7pPr marL="1928645" indent="0">
              <a:buNone/>
              <a:defRPr sz="1000"/>
            </a:lvl7pPr>
            <a:lvl8pPr marL="2250086" indent="0">
              <a:buNone/>
              <a:defRPr sz="1000"/>
            </a:lvl8pPr>
            <a:lvl9pPr marL="2571527" indent="0">
              <a:buNone/>
              <a:defRPr sz="1000"/>
            </a:lvl9pPr>
          </a:lstStyle>
          <a:p>
            <a:pPr lvl="0"/>
            <a:r>
              <a:rPr lang="en-GB"/>
              <a:t>Click to edit Master text styles</a:t>
            </a:r>
          </a:p>
        </p:txBody>
      </p:sp>
      <p:sp>
        <p:nvSpPr>
          <p:cNvPr id="4" name="Slide Number Placeholder 3"/>
          <p:cNvSpPr>
            <a:spLocks noGrp="1"/>
          </p:cNvSpPr>
          <p:nvPr>
            <p:ph type="sldNum" sz="quarter" idx="10"/>
          </p:nvPr>
        </p:nvSpPr>
        <p:spPr/>
        <p:txBody>
          <a:bodyPr/>
          <a:lstStyle>
            <a:lvl1pPr>
              <a:defRPr/>
            </a:lvl1pPr>
          </a:lstStyle>
          <a:p>
            <a:fld id="{09D441ED-22D9-48D6-AD92-DEFB122789E0}" type="slidenum">
              <a:rPr lang="en-US" smtClean="0"/>
              <a:pPr/>
              <a:t>‹#›</a:t>
            </a:fld>
            <a:endParaRPr lang="en-US"/>
          </a:p>
        </p:txBody>
      </p:sp>
    </p:spTree>
    <p:extLst>
      <p:ext uri="{BB962C8B-B14F-4D97-AF65-F5344CB8AC3E}">
        <p14:creationId xmlns:p14="http://schemas.microsoft.com/office/powerpoint/2010/main" val="29754812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09D8A648-0883-504B-BD95-CAA79D6A6E2D}" type="slidenum">
              <a:rPr lang="en-US" smtClean="0"/>
              <a:pPr/>
              <a:t>‹#›</a:t>
            </a:fld>
            <a:endParaRPr lang="en-US" sz="1300"/>
          </a:p>
        </p:txBody>
      </p:sp>
    </p:spTree>
    <p:extLst>
      <p:ext uri="{BB962C8B-B14F-4D97-AF65-F5344CB8AC3E}">
        <p14:creationId xmlns:p14="http://schemas.microsoft.com/office/powerpoint/2010/main" val="23143520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3473"/>
            <a:ext cx="3008189" cy="1161975"/>
          </a:xfrm>
        </p:spPr>
        <p:txBody>
          <a:bodyPr/>
          <a:lstStyle>
            <a:lvl1pPr algn="l">
              <a:defRPr sz="1400" b="1"/>
            </a:lvl1pPr>
          </a:lstStyle>
          <a:p>
            <a:r>
              <a:rPr lang="en-GB"/>
              <a:t>Click to edit Master title style</a:t>
            </a:r>
            <a:endParaRPr lang="en-US"/>
          </a:p>
        </p:txBody>
      </p:sp>
      <p:sp>
        <p:nvSpPr>
          <p:cNvPr id="3" name="Content Placeholder 2"/>
          <p:cNvSpPr>
            <a:spLocks noGrp="1"/>
          </p:cNvSpPr>
          <p:nvPr>
            <p:ph idx="1"/>
          </p:nvPr>
        </p:nvSpPr>
        <p:spPr>
          <a:xfrm>
            <a:off x="3575224" y="273472"/>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647" y="1435448"/>
            <a:ext cx="3008189" cy="469031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en-GB"/>
              <a:t>Click to edit Master text styles</a:t>
            </a:r>
          </a:p>
        </p:txBody>
      </p:sp>
      <p:sp>
        <p:nvSpPr>
          <p:cNvPr id="5" name="Slide Number Placeholder 4"/>
          <p:cNvSpPr>
            <a:spLocks noGrp="1"/>
          </p:cNvSpPr>
          <p:nvPr>
            <p:ph type="sldNum" sz="quarter" idx="10"/>
          </p:nvPr>
        </p:nvSpPr>
        <p:spPr/>
        <p:txBody>
          <a:bodyPr/>
          <a:lstStyle>
            <a:lvl1pPr>
              <a:defRPr/>
            </a:lvl1pPr>
          </a:lstStyle>
          <a:p>
            <a:fld id="{6C9329E0-92D4-1C47-86C6-685BB323B8DC}" type="slidenum">
              <a:rPr lang="en-US" smtClean="0"/>
              <a:pPr/>
              <a:t>‹#›</a:t>
            </a:fld>
            <a:endParaRPr lang="en-US" sz="1300"/>
          </a:p>
        </p:txBody>
      </p:sp>
    </p:spTree>
    <p:extLst>
      <p:ext uri="{BB962C8B-B14F-4D97-AF65-F5344CB8AC3E}">
        <p14:creationId xmlns:p14="http://schemas.microsoft.com/office/powerpoint/2010/main" val="26995652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5" y="4800824"/>
            <a:ext cx="5486177" cy="567035"/>
          </a:xfrm>
        </p:spPr>
        <p:txBody>
          <a:bodyPr/>
          <a:lstStyle>
            <a:lvl1pPr algn="l">
              <a:defRPr sz="1400" b="1"/>
            </a:lvl1pPr>
          </a:lstStyle>
          <a:p>
            <a:r>
              <a:rPr lang="en-GB"/>
              <a:t>Click to edit Master title style</a:t>
            </a:r>
            <a:endParaRPr lang="en-US"/>
          </a:p>
        </p:txBody>
      </p:sp>
      <p:sp>
        <p:nvSpPr>
          <p:cNvPr id="3" name="Picture Placeholder 2"/>
          <p:cNvSpPr>
            <a:spLocks noGrp="1"/>
          </p:cNvSpPr>
          <p:nvPr>
            <p:ph type="pic" idx="1"/>
          </p:nvPr>
        </p:nvSpPr>
        <p:spPr>
          <a:xfrm>
            <a:off x="1792635" y="612800"/>
            <a:ext cx="5486177" cy="4114354"/>
          </a:xfrm>
        </p:spPr>
        <p:txBody>
          <a:bodyPr/>
          <a:lstStyle>
            <a:lvl1pPr marL="0" indent="0">
              <a:buNone/>
              <a:defRPr sz="2200"/>
            </a:lvl1pPr>
            <a:lvl2pPr marL="321457" indent="0">
              <a:buNone/>
              <a:defRPr sz="2000"/>
            </a:lvl2pPr>
            <a:lvl3pPr marL="642915" indent="0">
              <a:buNone/>
              <a:defRPr sz="1700"/>
            </a:lvl3pPr>
            <a:lvl4pPr marL="964372" indent="0">
              <a:buNone/>
              <a:defRPr sz="1400"/>
            </a:lvl4pPr>
            <a:lvl5pPr marL="1285829" indent="0">
              <a:buNone/>
              <a:defRPr sz="1400"/>
            </a:lvl5pPr>
            <a:lvl6pPr marL="1607287" indent="0">
              <a:buNone/>
              <a:defRPr sz="1400"/>
            </a:lvl6pPr>
            <a:lvl7pPr marL="1928744" indent="0">
              <a:buNone/>
              <a:defRPr sz="1400"/>
            </a:lvl7pPr>
            <a:lvl8pPr marL="2250201" indent="0">
              <a:buNone/>
              <a:defRPr sz="1400"/>
            </a:lvl8pPr>
            <a:lvl9pPr marL="2571659" indent="0">
              <a:buNone/>
              <a:defRPr sz="1400"/>
            </a:lvl9pPr>
          </a:lstStyle>
          <a:p>
            <a:r>
              <a:rPr lang="en-GB"/>
              <a:t>Drag picture to placeholder or click icon to add</a:t>
            </a:r>
            <a:endParaRPr lang="en-US"/>
          </a:p>
        </p:txBody>
      </p:sp>
      <p:sp>
        <p:nvSpPr>
          <p:cNvPr id="4" name="Text Placeholder 3"/>
          <p:cNvSpPr>
            <a:spLocks noGrp="1"/>
          </p:cNvSpPr>
          <p:nvPr>
            <p:ph type="body" sz="half" idx="2"/>
          </p:nvPr>
        </p:nvSpPr>
        <p:spPr>
          <a:xfrm>
            <a:off x="1792635" y="5367859"/>
            <a:ext cx="5486177" cy="80478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en-GB"/>
              <a:t>Click to edit Master text styles</a:t>
            </a:r>
          </a:p>
        </p:txBody>
      </p:sp>
      <p:sp>
        <p:nvSpPr>
          <p:cNvPr id="5" name="Slide Number Placeholder 4"/>
          <p:cNvSpPr>
            <a:spLocks noGrp="1"/>
          </p:cNvSpPr>
          <p:nvPr>
            <p:ph type="sldNum" sz="quarter" idx="10"/>
          </p:nvPr>
        </p:nvSpPr>
        <p:spPr/>
        <p:txBody>
          <a:bodyPr/>
          <a:lstStyle>
            <a:lvl1pPr>
              <a:defRPr/>
            </a:lvl1pPr>
          </a:lstStyle>
          <a:p>
            <a:fld id="{C20FB40A-CDB4-354C-80F5-EDF28F600C2A}" type="slidenum">
              <a:rPr lang="en-US" smtClean="0"/>
              <a:pPr/>
              <a:t>‹#›</a:t>
            </a:fld>
            <a:endParaRPr lang="en-US" sz="1300"/>
          </a:p>
        </p:txBody>
      </p:sp>
    </p:spTree>
    <p:extLst>
      <p:ext uri="{BB962C8B-B14F-4D97-AF65-F5344CB8AC3E}">
        <p14:creationId xmlns:p14="http://schemas.microsoft.com/office/powerpoint/2010/main" val="12993345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A2468F7D-1D5C-F54B-9528-BBEB643430CE}" type="slidenum">
              <a:rPr lang="en-US" smtClean="0"/>
              <a:pPr/>
              <a:t>‹#›</a:t>
            </a:fld>
            <a:endParaRPr lang="en-US" sz="1300"/>
          </a:p>
        </p:txBody>
      </p:sp>
    </p:spTree>
    <p:extLst>
      <p:ext uri="{BB962C8B-B14F-4D97-AF65-F5344CB8AC3E}">
        <p14:creationId xmlns:p14="http://schemas.microsoft.com/office/powerpoint/2010/main" val="30746792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515" y="1151930"/>
            <a:ext cx="1839516" cy="3178969"/>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92969" y="1151930"/>
            <a:ext cx="5411391" cy="317896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C14F95B5-AAC6-0343-B728-074EFAFBEF6C}" type="slidenum">
              <a:rPr lang="en-US" smtClean="0"/>
              <a:pPr/>
              <a:t>‹#›</a:t>
            </a:fld>
            <a:endParaRPr lang="en-US" sz="1300"/>
          </a:p>
        </p:txBody>
      </p:sp>
    </p:spTree>
    <p:extLst>
      <p:ext uri="{BB962C8B-B14F-4D97-AF65-F5344CB8AC3E}">
        <p14:creationId xmlns:p14="http://schemas.microsoft.com/office/powerpoint/2010/main" val="34463501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58889" y="1"/>
            <a:ext cx="7129462" cy="836613"/>
          </a:xfrm>
        </p:spPr>
        <p:txBody>
          <a:bodyPr/>
          <a:lstStyle/>
          <a:p>
            <a:r>
              <a:rPr lang="en-GB"/>
              <a:t>Click to edit Master title style</a:t>
            </a:r>
            <a:endParaRPr lang="en-US"/>
          </a:p>
        </p:txBody>
      </p:sp>
      <p:sp>
        <p:nvSpPr>
          <p:cNvPr id="3" name="Table Placeholder 2"/>
          <p:cNvSpPr>
            <a:spLocks noGrp="1"/>
          </p:cNvSpPr>
          <p:nvPr>
            <p:ph type="tbl" idx="1"/>
          </p:nvPr>
        </p:nvSpPr>
        <p:spPr>
          <a:xfrm>
            <a:off x="684213" y="908050"/>
            <a:ext cx="7772400" cy="5689600"/>
          </a:xfrm>
        </p:spPr>
        <p:txBody>
          <a:bodyPr/>
          <a:lstStyle/>
          <a:p>
            <a:pPr lvl="0"/>
            <a:endParaRPr lang="en-US" noProof="0"/>
          </a:p>
        </p:txBody>
      </p:sp>
    </p:spTree>
  </p:cSld>
  <p:clrMapOvr>
    <a:masterClrMapping/>
  </p:clrMapOvr>
  <p:transition>
    <p:pull dir="l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4" y="2130848"/>
            <a:ext cx="7773293" cy="1470049"/>
          </a:xfrm>
        </p:spPr>
        <p:txBody>
          <a:bodyPr/>
          <a:lstStyle/>
          <a:p>
            <a:r>
              <a:rPr lang="en-GB"/>
              <a:t>Click to edit Master title style</a:t>
            </a:r>
            <a:endParaRPr lang="en-US"/>
          </a:p>
        </p:txBody>
      </p:sp>
      <p:sp>
        <p:nvSpPr>
          <p:cNvPr id="3" name="Subtitle 2"/>
          <p:cNvSpPr>
            <a:spLocks noGrp="1"/>
          </p:cNvSpPr>
          <p:nvPr>
            <p:ph type="subTitle" idx="1"/>
          </p:nvPr>
        </p:nvSpPr>
        <p:spPr>
          <a:xfrm>
            <a:off x="1371824" y="3886649"/>
            <a:ext cx="6400354" cy="1752451"/>
          </a:xfrm>
        </p:spPr>
        <p:txBody>
          <a:bodyPr/>
          <a:lstStyle>
            <a:lvl1pPr marL="0" indent="0" algn="ctr">
              <a:buNone/>
              <a:defRPr/>
            </a:lvl1pPr>
            <a:lvl2pPr marL="321424" indent="0" algn="ctr">
              <a:buNone/>
              <a:defRPr/>
            </a:lvl2pPr>
            <a:lvl3pPr marL="642849" indent="0" algn="ctr">
              <a:buNone/>
              <a:defRPr/>
            </a:lvl3pPr>
            <a:lvl4pPr marL="964274" indent="0" algn="ctr">
              <a:buNone/>
              <a:defRPr/>
            </a:lvl4pPr>
            <a:lvl5pPr marL="1285697" indent="0" algn="ctr">
              <a:buNone/>
              <a:defRPr/>
            </a:lvl5pPr>
            <a:lvl6pPr marL="1607123" indent="0" algn="ctr">
              <a:buNone/>
              <a:defRPr/>
            </a:lvl6pPr>
            <a:lvl7pPr marL="1928546" indent="0" algn="ctr">
              <a:buNone/>
              <a:defRPr/>
            </a:lvl7pPr>
            <a:lvl8pPr marL="2249971" indent="0" algn="ctr">
              <a:buNone/>
              <a:defRPr/>
            </a:lvl8pPr>
            <a:lvl9pPr marL="2571396" indent="0" algn="ctr">
              <a:buNone/>
              <a:defRPr/>
            </a:lvl9pPr>
          </a:lstStyle>
          <a:p>
            <a:r>
              <a:rPr lang="en-GB"/>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8160EF85-51EE-254A-9931-F1FF414201D4}" type="slidenum">
              <a:rPr lang="en-US"/>
              <a:pPr/>
              <a:t>‹#›</a:t>
            </a:fld>
            <a:endParaRPr lang="en-US" sz="1300"/>
          </a:p>
        </p:txBody>
      </p:sp>
    </p:spTree>
    <p:extLst>
      <p:ext uri="{BB962C8B-B14F-4D97-AF65-F5344CB8AC3E}">
        <p14:creationId xmlns:p14="http://schemas.microsoft.com/office/powerpoint/2010/main" val="27285601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F2722CE6-98ED-D94E-95C0-3D0C25589704}" type="slidenum">
              <a:rPr lang="en-US"/>
              <a:pPr/>
              <a:t>‹#›</a:t>
            </a:fld>
            <a:endParaRPr lang="en-US" sz="1300"/>
          </a:p>
        </p:txBody>
      </p:sp>
    </p:spTree>
    <p:extLst>
      <p:ext uri="{BB962C8B-B14F-4D97-AF65-F5344CB8AC3E}">
        <p14:creationId xmlns:p14="http://schemas.microsoft.com/office/powerpoint/2010/main" val="4013748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2"/>
            <a:ext cx="7772176" cy="1361777"/>
          </a:xfrm>
        </p:spPr>
        <p:txBody>
          <a:bodyPr anchor="t"/>
          <a:lstStyle>
            <a:lvl1pPr algn="l">
              <a:defRPr sz="2800" b="1" cap="all"/>
            </a:lvl1pPr>
          </a:lstStyle>
          <a:p>
            <a:r>
              <a:rPr lang="en-GB"/>
              <a:t>Click to edit Master title style</a:t>
            </a:r>
            <a:endParaRPr lang="en-US"/>
          </a:p>
        </p:txBody>
      </p:sp>
      <p:sp>
        <p:nvSpPr>
          <p:cNvPr id="3" name="Text Placeholder 2"/>
          <p:cNvSpPr>
            <a:spLocks noGrp="1"/>
          </p:cNvSpPr>
          <p:nvPr>
            <p:ph type="body" idx="1"/>
          </p:nvPr>
        </p:nvSpPr>
        <p:spPr>
          <a:xfrm>
            <a:off x="722189" y="2906613"/>
            <a:ext cx="7772176" cy="1500188"/>
          </a:xfrm>
        </p:spPr>
        <p:txBody>
          <a:bodyPr anchor="b"/>
          <a:lstStyle>
            <a:lvl1pPr marL="0" indent="0">
              <a:buNone/>
              <a:defRPr sz="1400"/>
            </a:lvl1pPr>
            <a:lvl2pPr marL="321424" indent="0">
              <a:buNone/>
              <a:defRPr sz="1300"/>
            </a:lvl2pPr>
            <a:lvl3pPr marL="642849" indent="0">
              <a:buNone/>
              <a:defRPr sz="1100"/>
            </a:lvl3pPr>
            <a:lvl4pPr marL="964274" indent="0">
              <a:buNone/>
              <a:defRPr sz="1000"/>
            </a:lvl4pPr>
            <a:lvl5pPr marL="1285697" indent="0">
              <a:buNone/>
              <a:defRPr sz="1000"/>
            </a:lvl5pPr>
            <a:lvl6pPr marL="1607123" indent="0">
              <a:buNone/>
              <a:defRPr sz="1000"/>
            </a:lvl6pPr>
            <a:lvl7pPr marL="1928546" indent="0">
              <a:buNone/>
              <a:defRPr sz="1000"/>
            </a:lvl7pPr>
            <a:lvl8pPr marL="2249971" indent="0">
              <a:buNone/>
              <a:defRPr sz="1000"/>
            </a:lvl8pPr>
            <a:lvl9pPr marL="2571396" indent="0">
              <a:buNone/>
              <a:defRPr sz="1000"/>
            </a:lvl9pPr>
          </a:lstStyle>
          <a:p>
            <a:pPr lvl="0"/>
            <a:r>
              <a:rPr lang="en-GB"/>
              <a:t>Click to edit Master text styles</a:t>
            </a:r>
          </a:p>
        </p:txBody>
      </p:sp>
      <p:sp>
        <p:nvSpPr>
          <p:cNvPr id="4" name="Slide Number Placeholder 3"/>
          <p:cNvSpPr>
            <a:spLocks noGrp="1"/>
          </p:cNvSpPr>
          <p:nvPr>
            <p:ph type="sldNum" sz="quarter" idx="10"/>
          </p:nvPr>
        </p:nvSpPr>
        <p:spPr/>
        <p:txBody>
          <a:bodyPr/>
          <a:lstStyle>
            <a:lvl1pPr>
              <a:defRPr/>
            </a:lvl1pPr>
          </a:lstStyle>
          <a:p>
            <a:fld id="{8EF9E27F-833E-A543-8134-59BDA681C9A2}" type="slidenum">
              <a:rPr lang="en-US"/>
              <a:pPr/>
              <a:t>‹#›</a:t>
            </a:fld>
            <a:endParaRPr lang="en-US" sz="1300"/>
          </a:p>
        </p:txBody>
      </p:sp>
    </p:spTree>
    <p:extLst>
      <p:ext uri="{BB962C8B-B14F-4D97-AF65-F5344CB8AC3E}">
        <p14:creationId xmlns:p14="http://schemas.microsoft.com/office/powerpoint/2010/main" val="22187279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92970" y="1535906"/>
            <a:ext cx="3625453" cy="4429125"/>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25578" y="1535906"/>
            <a:ext cx="3625453" cy="4429125"/>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p:cNvSpPr>
            <a:spLocks noGrp="1"/>
          </p:cNvSpPr>
          <p:nvPr>
            <p:ph type="sldNum" sz="quarter" idx="10"/>
          </p:nvPr>
        </p:nvSpPr>
        <p:spPr/>
        <p:txBody>
          <a:bodyPr/>
          <a:lstStyle>
            <a:lvl1pPr>
              <a:defRPr/>
            </a:lvl1pPr>
          </a:lstStyle>
          <a:p>
            <a:fld id="{C409CA6F-1166-2346-B9E8-190378B93751}" type="slidenum">
              <a:rPr lang="en-US"/>
              <a:pPr/>
              <a:t>‹#›</a:t>
            </a:fld>
            <a:endParaRPr lang="en-US" sz="1300"/>
          </a:p>
        </p:txBody>
      </p:sp>
    </p:spTree>
    <p:extLst>
      <p:ext uri="{BB962C8B-B14F-4D97-AF65-F5344CB8AC3E}">
        <p14:creationId xmlns:p14="http://schemas.microsoft.com/office/powerpoint/2010/main" val="3584037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92970" y="3536156"/>
            <a:ext cx="3625453" cy="794742"/>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25578" y="3536156"/>
            <a:ext cx="3625453" cy="794742"/>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p:cNvSpPr>
            <a:spLocks noGrp="1"/>
          </p:cNvSpPr>
          <p:nvPr>
            <p:ph type="sldNum" sz="quarter" idx="10"/>
          </p:nvPr>
        </p:nvSpPr>
        <p:spPr/>
        <p:txBody>
          <a:bodyPr/>
          <a:lstStyle>
            <a:lvl1pPr>
              <a:defRPr/>
            </a:lvl1pPr>
          </a:lstStyle>
          <a:p>
            <a:fld id="{B82611CB-9485-6949-8F4C-CD518D4B7BAC}" type="slidenum">
              <a:rPr lang="en-US" smtClean="0"/>
              <a:pPr/>
              <a:t>‹#›</a:t>
            </a:fld>
            <a:endParaRPr lang="en-US"/>
          </a:p>
        </p:txBody>
      </p:sp>
    </p:spTree>
    <p:extLst>
      <p:ext uri="{BB962C8B-B14F-4D97-AF65-F5344CB8AC3E}">
        <p14:creationId xmlns:p14="http://schemas.microsoft.com/office/powerpoint/2010/main" val="2771971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4588"/>
            <a:ext cx="8228707"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24" indent="0">
              <a:buNone/>
              <a:defRPr sz="1400" b="1"/>
            </a:lvl2pPr>
            <a:lvl3pPr marL="642849" indent="0">
              <a:buNone/>
              <a:defRPr sz="1300" b="1"/>
            </a:lvl3pPr>
            <a:lvl4pPr marL="964274" indent="0">
              <a:buNone/>
              <a:defRPr sz="1100" b="1"/>
            </a:lvl4pPr>
            <a:lvl5pPr marL="1285697" indent="0">
              <a:buNone/>
              <a:defRPr sz="1100" b="1"/>
            </a:lvl5pPr>
            <a:lvl6pPr marL="1607123" indent="0">
              <a:buNone/>
              <a:defRPr sz="1100" b="1"/>
            </a:lvl6pPr>
            <a:lvl7pPr marL="1928546" indent="0">
              <a:buNone/>
              <a:defRPr sz="1100" b="1"/>
            </a:lvl7pPr>
            <a:lvl8pPr marL="2249971" indent="0">
              <a:buNone/>
              <a:defRPr sz="1100" b="1"/>
            </a:lvl8pPr>
            <a:lvl9pPr marL="2571396" indent="0">
              <a:buNone/>
              <a:defRPr sz="1100" b="1"/>
            </a:lvl9pPr>
          </a:lstStyle>
          <a:p>
            <a:pPr lvl="0"/>
            <a:r>
              <a:rPr lang="en-GB"/>
              <a:t>Click to edit Master text styles</a:t>
            </a:r>
          </a:p>
        </p:txBody>
      </p:sp>
      <p:sp>
        <p:nvSpPr>
          <p:cNvPr id="4" name="Content Placeholder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4555" y="1534791"/>
            <a:ext cx="4041799" cy="639589"/>
          </a:xfrm>
        </p:spPr>
        <p:txBody>
          <a:bodyPr anchor="b"/>
          <a:lstStyle>
            <a:lvl1pPr marL="0" indent="0">
              <a:buNone/>
              <a:defRPr sz="1700" b="1"/>
            </a:lvl1pPr>
            <a:lvl2pPr marL="321424" indent="0">
              <a:buNone/>
              <a:defRPr sz="1400" b="1"/>
            </a:lvl2pPr>
            <a:lvl3pPr marL="642849" indent="0">
              <a:buNone/>
              <a:defRPr sz="1300" b="1"/>
            </a:lvl3pPr>
            <a:lvl4pPr marL="964274" indent="0">
              <a:buNone/>
              <a:defRPr sz="1100" b="1"/>
            </a:lvl4pPr>
            <a:lvl5pPr marL="1285697" indent="0">
              <a:buNone/>
              <a:defRPr sz="1100" b="1"/>
            </a:lvl5pPr>
            <a:lvl6pPr marL="1607123" indent="0">
              <a:buNone/>
              <a:defRPr sz="1100" b="1"/>
            </a:lvl6pPr>
            <a:lvl7pPr marL="1928546" indent="0">
              <a:buNone/>
              <a:defRPr sz="1100" b="1"/>
            </a:lvl7pPr>
            <a:lvl8pPr marL="2249971" indent="0">
              <a:buNone/>
              <a:defRPr sz="1100" b="1"/>
            </a:lvl8pPr>
            <a:lvl9pPr marL="2571396" indent="0">
              <a:buNone/>
              <a:defRPr sz="1100" b="1"/>
            </a:lvl9pPr>
          </a:lstStyle>
          <a:p>
            <a:pPr lvl="0"/>
            <a:r>
              <a:rPr lang="en-GB"/>
              <a:t>Click to edit Master text styles</a:t>
            </a:r>
          </a:p>
        </p:txBody>
      </p:sp>
      <p:sp>
        <p:nvSpPr>
          <p:cNvPr id="6" name="Content Placeholder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p:cNvSpPr>
            <a:spLocks noGrp="1"/>
          </p:cNvSpPr>
          <p:nvPr>
            <p:ph type="sldNum" sz="quarter" idx="10"/>
          </p:nvPr>
        </p:nvSpPr>
        <p:spPr/>
        <p:txBody>
          <a:bodyPr/>
          <a:lstStyle>
            <a:lvl1pPr>
              <a:defRPr/>
            </a:lvl1pPr>
          </a:lstStyle>
          <a:p>
            <a:fld id="{A909432B-E034-434E-AEBD-B1CB1CE71936}" type="slidenum">
              <a:rPr lang="en-US"/>
              <a:pPr/>
              <a:t>‹#›</a:t>
            </a:fld>
            <a:endParaRPr lang="en-US" sz="1300"/>
          </a:p>
        </p:txBody>
      </p:sp>
    </p:spTree>
    <p:extLst>
      <p:ext uri="{BB962C8B-B14F-4D97-AF65-F5344CB8AC3E}">
        <p14:creationId xmlns:p14="http://schemas.microsoft.com/office/powerpoint/2010/main" val="9006269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CFA2857F-A60A-7F4F-9B06-3EF652E81598}" type="slidenum">
              <a:rPr lang="en-US"/>
              <a:pPr/>
              <a:t>‹#›</a:t>
            </a:fld>
            <a:endParaRPr lang="en-US" sz="1300"/>
          </a:p>
        </p:txBody>
      </p:sp>
    </p:spTree>
    <p:extLst>
      <p:ext uri="{BB962C8B-B14F-4D97-AF65-F5344CB8AC3E}">
        <p14:creationId xmlns:p14="http://schemas.microsoft.com/office/powerpoint/2010/main" val="203279342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09D8A648-0883-504B-BD95-CAA79D6A6E2D}" type="slidenum">
              <a:rPr lang="en-US"/>
              <a:pPr/>
              <a:t>‹#›</a:t>
            </a:fld>
            <a:endParaRPr lang="en-US" sz="1300"/>
          </a:p>
        </p:txBody>
      </p:sp>
    </p:spTree>
    <p:extLst>
      <p:ext uri="{BB962C8B-B14F-4D97-AF65-F5344CB8AC3E}">
        <p14:creationId xmlns:p14="http://schemas.microsoft.com/office/powerpoint/2010/main" val="9725461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49" y="273475"/>
            <a:ext cx="3008189" cy="1161975"/>
          </a:xfrm>
        </p:spPr>
        <p:txBody>
          <a:bodyPr anchor="b"/>
          <a:lstStyle>
            <a:lvl1pPr algn="l">
              <a:defRPr sz="1400" b="1"/>
            </a:lvl1pPr>
          </a:lstStyle>
          <a:p>
            <a:r>
              <a:rPr lang="en-GB"/>
              <a:t>Click to edit Master title style</a:t>
            </a:r>
            <a:endParaRPr lang="en-US"/>
          </a:p>
        </p:txBody>
      </p:sp>
      <p:sp>
        <p:nvSpPr>
          <p:cNvPr id="3" name="Content Placeholder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649" y="1435448"/>
            <a:ext cx="3008189" cy="4690318"/>
          </a:xfrm>
        </p:spPr>
        <p:txBody>
          <a:bodyPr/>
          <a:lstStyle>
            <a:lvl1pPr marL="0" indent="0">
              <a:buNone/>
              <a:defRPr sz="1000"/>
            </a:lvl1pPr>
            <a:lvl2pPr marL="321424" indent="0">
              <a:buNone/>
              <a:defRPr sz="800"/>
            </a:lvl2pPr>
            <a:lvl3pPr marL="642849" indent="0">
              <a:buNone/>
              <a:defRPr sz="700"/>
            </a:lvl3pPr>
            <a:lvl4pPr marL="964274" indent="0">
              <a:buNone/>
              <a:defRPr sz="600"/>
            </a:lvl4pPr>
            <a:lvl5pPr marL="1285697" indent="0">
              <a:buNone/>
              <a:defRPr sz="600"/>
            </a:lvl5pPr>
            <a:lvl6pPr marL="1607123" indent="0">
              <a:buNone/>
              <a:defRPr sz="600"/>
            </a:lvl6pPr>
            <a:lvl7pPr marL="1928546" indent="0">
              <a:buNone/>
              <a:defRPr sz="600"/>
            </a:lvl7pPr>
            <a:lvl8pPr marL="2249971" indent="0">
              <a:buNone/>
              <a:defRPr sz="600"/>
            </a:lvl8pPr>
            <a:lvl9pPr marL="2571396" indent="0">
              <a:buNone/>
              <a:defRPr sz="600"/>
            </a:lvl9pPr>
          </a:lstStyle>
          <a:p>
            <a:pPr lvl="0"/>
            <a:r>
              <a:rPr lang="en-GB"/>
              <a:t>Click to edit Master text styles</a:t>
            </a:r>
          </a:p>
        </p:txBody>
      </p:sp>
      <p:sp>
        <p:nvSpPr>
          <p:cNvPr id="5" name="Slide Number Placeholder 4"/>
          <p:cNvSpPr>
            <a:spLocks noGrp="1"/>
          </p:cNvSpPr>
          <p:nvPr>
            <p:ph type="sldNum" sz="quarter" idx="10"/>
          </p:nvPr>
        </p:nvSpPr>
        <p:spPr/>
        <p:txBody>
          <a:bodyPr/>
          <a:lstStyle>
            <a:lvl1pPr>
              <a:defRPr/>
            </a:lvl1pPr>
          </a:lstStyle>
          <a:p>
            <a:fld id="{6C9329E0-92D4-1C47-86C6-685BB323B8DC}" type="slidenum">
              <a:rPr lang="en-US"/>
              <a:pPr/>
              <a:t>‹#›</a:t>
            </a:fld>
            <a:endParaRPr lang="en-US" sz="1300"/>
          </a:p>
        </p:txBody>
      </p:sp>
    </p:spTree>
    <p:extLst>
      <p:ext uri="{BB962C8B-B14F-4D97-AF65-F5344CB8AC3E}">
        <p14:creationId xmlns:p14="http://schemas.microsoft.com/office/powerpoint/2010/main" val="30654490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7" y="4800824"/>
            <a:ext cx="5486177" cy="567035"/>
          </a:xfrm>
        </p:spPr>
        <p:txBody>
          <a:bodyPr anchor="b"/>
          <a:lstStyle>
            <a:lvl1pPr algn="l">
              <a:defRPr sz="1400" b="1"/>
            </a:lvl1pPr>
          </a:lstStyle>
          <a:p>
            <a:r>
              <a:rPr lang="en-GB"/>
              <a:t>Click to edit Master title style</a:t>
            </a:r>
            <a:endParaRPr lang="en-US"/>
          </a:p>
        </p:txBody>
      </p:sp>
      <p:sp>
        <p:nvSpPr>
          <p:cNvPr id="3" name="Picture Placeholder 2"/>
          <p:cNvSpPr>
            <a:spLocks noGrp="1"/>
          </p:cNvSpPr>
          <p:nvPr>
            <p:ph type="pic" idx="1"/>
          </p:nvPr>
        </p:nvSpPr>
        <p:spPr>
          <a:xfrm>
            <a:off x="1792637" y="612800"/>
            <a:ext cx="5486177" cy="4114354"/>
          </a:xfrm>
        </p:spPr>
        <p:txBody>
          <a:bodyPr/>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r>
              <a:rPr lang="en-GB"/>
              <a:t>Drag picture to placeholder or click icon to add</a:t>
            </a:r>
            <a:endParaRPr lang="en-US"/>
          </a:p>
        </p:txBody>
      </p:sp>
      <p:sp>
        <p:nvSpPr>
          <p:cNvPr id="4" name="Text Placeholder 3"/>
          <p:cNvSpPr>
            <a:spLocks noGrp="1"/>
          </p:cNvSpPr>
          <p:nvPr>
            <p:ph type="body" sz="half" idx="2"/>
          </p:nvPr>
        </p:nvSpPr>
        <p:spPr>
          <a:xfrm>
            <a:off x="1792637" y="5367860"/>
            <a:ext cx="5486177" cy="804788"/>
          </a:xfrm>
        </p:spPr>
        <p:txBody>
          <a:bodyPr/>
          <a:lstStyle>
            <a:lvl1pPr marL="0" indent="0">
              <a:buNone/>
              <a:defRPr sz="1000"/>
            </a:lvl1pPr>
            <a:lvl2pPr marL="321424" indent="0">
              <a:buNone/>
              <a:defRPr sz="800"/>
            </a:lvl2pPr>
            <a:lvl3pPr marL="642849" indent="0">
              <a:buNone/>
              <a:defRPr sz="700"/>
            </a:lvl3pPr>
            <a:lvl4pPr marL="964274" indent="0">
              <a:buNone/>
              <a:defRPr sz="600"/>
            </a:lvl4pPr>
            <a:lvl5pPr marL="1285697" indent="0">
              <a:buNone/>
              <a:defRPr sz="600"/>
            </a:lvl5pPr>
            <a:lvl6pPr marL="1607123" indent="0">
              <a:buNone/>
              <a:defRPr sz="600"/>
            </a:lvl6pPr>
            <a:lvl7pPr marL="1928546" indent="0">
              <a:buNone/>
              <a:defRPr sz="600"/>
            </a:lvl7pPr>
            <a:lvl8pPr marL="2249971" indent="0">
              <a:buNone/>
              <a:defRPr sz="600"/>
            </a:lvl8pPr>
            <a:lvl9pPr marL="2571396" indent="0">
              <a:buNone/>
              <a:defRPr sz="600"/>
            </a:lvl9pPr>
          </a:lstStyle>
          <a:p>
            <a:pPr lvl="0"/>
            <a:r>
              <a:rPr lang="en-GB"/>
              <a:t>Click to edit Master text styles</a:t>
            </a:r>
          </a:p>
        </p:txBody>
      </p:sp>
      <p:sp>
        <p:nvSpPr>
          <p:cNvPr id="5" name="Slide Number Placeholder 4"/>
          <p:cNvSpPr>
            <a:spLocks noGrp="1"/>
          </p:cNvSpPr>
          <p:nvPr>
            <p:ph type="sldNum" sz="quarter" idx="10"/>
          </p:nvPr>
        </p:nvSpPr>
        <p:spPr/>
        <p:txBody>
          <a:bodyPr/>
          <a:lstStyle>
            <a:lvl1pPr>
              <a:defRPr/>
            </a:lvl1pPr>
          </a:lstStyle>
          <a:p>
            <a:fld id="{C20FB40A-CDB4-354C-80F5-EDF28F600C2A}" type="slidenum">
              <a:rPr lang="en-US"/>
              <a:pPr/>
              <a:t>‹#›</a:t>
            </a:fld>
            <a:endParaRPr lang="en-US" sz="1300"/>
          </a:p>
        </p:txBody>
      </p:sp>
    </p:spTree>
    <p:extLst>
      <p:ext uri="{BB962C8B-B14F-4D97-AF65-F5344CB8AC3E}">
        <p14:creationId xmlns:p14="http://schemas.microsoft.com/office/powerpoint/2010/main" val="30757557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A2468F7D-1D5C-F54B-9528-BBEB643430CE}" type="slidenum">
              <a:rPr lang="en-US"/>
              <a:pPr/>
              <a:t>‹#›</a:t>
            </a:fld>
            <a:endParaRPr lang="en-US" sz="1300"/>
          </a:p>
        </p:txBody>
      </p:sp>
    </p:spTree>
    <p:extLst>
      <p:ext uri="{BB962C8B-B14F-4D97-AF65-F5344CB8AC3E}">
        <p14:creationId xmlns:p14="http://schemas.microsoft.com/office/powerpoint/2010/main" val="360890400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515" y="178594"/>
            <a:ext cx="1839516" cy="57864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92971" y="178594"/>
            <a:ext cx="5411391" cy="57864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p:cNvSpPr>
            <a:spLocks noGrp="1"/>
          </p:cNvSpPr>
          <p:nvPr>
            <p:ph type="sldNum" sz="quarter" idx="10"/>
          </p:nvPr>
        </p:nvSpPr>
        <p:spPr/>
        <p:txBody>
          <a:bodyPr/>
          <a:lstStyle>
            <a:lvl1pPr>
              <a:defRPr/>
            </a:lvl1pPr>
          </a:lstStyle>
          <a:p>
            <a:fld id="{C14F95B5-AAC6-0343-B728-074EFAFBEF6C}" type="slidenum">
              <a:rPr lang="en-US"/>
              <a:pPr/>
              <a:t>‹#›</a:t>
            </a:fld>
            <a:endParaRPr lang="en-US" sz="1300"/>
          </a:p>
        </p:txBody>
      </p:sp>
    </p:spTree>
    <p:extLst>
      <p:ext uri="{BB962C8B-B14F-4D97-AF65-F5344CB8AC3E}">
        <p14:creationId xmlns:p14="http://schemas.microsoft.com/office/powerpoint/2010/main" val="26126889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A232197-45F8-5340-A31F-57F1C57E4089}" type="datetime1">
              <a:rPr lang="en-GB" smtClean="0"/>
              <a:t>23/09/2024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0EF85-51EE-254A-9931-F1FF414201D4}" type="slidenum">
              <a:rPr lang="en-US" smtClean="0"/>
              <a:pPr/>
              <a:t>‹#›</a:t>
            </a:fld>
            <a:endParaRPr lang="en-US" sz="1300"/>
          </a:p>
        </p:txBody>
      </p:sp>
    </p:spTree>
    <p:extLst>
      <p:ext uri="{BB962C8B-B14F-4D97-AF65-F5344CB8AC3E}">
        <p14:creationId xmlns:p14="http://schemas.microsoft.com/office/powerpoint/2010/main" val="25061516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8A0221E-6734-DE47-8F0E-E49519BE18EB}" type="datetime1">
              <a:rPr lang="en-GB" smtClean="0"/>
              <a:t>23/09/2024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722CE6-98ED-D94E-95C0-3D0C25589704}" type="slidenum">
              <a:rPr lang="en-US" smtClean="0"/>
              <a:pPr/>
              <a:t>‹#›</a:t>
            </a:fld>
            <a:endParaRPr lang="en-US" sz="1300"/>
          </a:p>
        </p:txBody>
      </p:sp>
    </p:spTree>
    <p:extLst>
      <p:ext uri="{BB962C8B-B14F-4D97-AF65-F5344CB8AC3E}">
        <p14:creationId xmlns:p14="http://schemas.microsoft.com/office/powerpoint/2010/main" val="28641068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7CD4175-00D7-A64A-8EC3-1E60141C8D49}" type="datetime1">
              <a:rPr lang="en-GB" smtClean="0"/>
              <a:t>23/09/2024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F9E27F-833E-A543-8134-59BDA681C9A2}" type="slidenum">
              <a:rPr lang="en-US" smtClean="0"/>
              <a:pPr/>
              <a:t>‹#›</a:t>
            </a:fld>
            <a:endParaRPr lang="en-US" sz="1300"/>
          </a:p>
        </p:txBody>
      </p:sp>
    </p:spTree>
    <p:extLst>
      <p:ext uri="{BB962C8B-B14F-4D97-AF65-F5344CB8AC3E}">
        <p14:creationId xmlns:p14="http://schemas.microsoft.com/office/powerpoint/2010/main" val="2052601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4588"/>
            <a:ext cx="8228707"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40" indent="0">
              <a:buNone/>
              <a:defRPr sz="1400" b="1"/>
            </a:lvl2pPr>
            <a:lvl3pPr marL="642882" indent="0">
              <a:buNone/>
              <a:defRPr sz="1300" b="1"/>
            </a:lvl3pPr>
            <a:lvl4pPr marL="964323" indent="0">
              <a:buNone/>
              <a:defRPr sz="1100" b="1"/>
            </a:lvl4pPr>
            <a:lvl5pPr marL="1285763" indent="0">
              <a:buNone/>
              <a:defRPr sz="1100" b="1"/>
            </a:lvl5pPr>
            <a:lvl6pPr marL="1607205" indent="0">
              <a:buNone/>
              <a:defRPr sz="1100" b="1"/>
            </a:lvl6pPr>
            <a:lvl7pPr marL="1928645" indent="0">
              <a:buNone/>
              <a:defRPr sz="1100" b="1"/>
            </a:lvl7pPr>
            <a:lvl8pPr marL="2250086" indent="0">
              <a:buNone/>
              <a:defRPr sz="1100" b="1"/>
            </a:lvl8pPr>
            <a:lvl9pPr marL="2571527" indent="0">
              <a:buNone/>
              <a:defRPr sz="1100" b="1"/>
            </a:lvl9pPr>
          </a:lstStyle>
          <a:p>
            <a:pPr lvl="0"/>
            <a:r>
              <a:rPr lang="en-GB"/>
              <a:t>Click to edit Master text styles</a:t>
            </a:r>
          </a:p>
        </p:txBody>
      </p:sp>
      <p:sp>
        <p:nvSpPr>
          <p:cNvPr id="4" name="Content Placeholder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4555" y="1534791"/>
            <a:ext cx="4041799" cy="639589"/>
          </a:xfrm>
        </p:spPr>
        <p:txBody>
          <a:bodyPr anchor="b"/>
          <a:lstStyle>
            <a:lvl1pPr marL="0" indent="0">
              <a:buNone/>
              <a:defRPr sz="1700" b="1"/>
            </a:lvl1pPr>
            <a:lvl2pPr marL="321440" indent="0">
              <a:buNone/>
              <a:defRPr sz="1400" b="1"/>
            </a:lvl2pPr>
            <a:lvl3pPr marL="642882" indent="0">
              <a:buNone/>
              <a:defRPr sz="1300" b="1"/>
            </a:lvl3pPr>
            <a:lvl4pPr marL="964323" indent="0">
              <a:buNone/>
              <a:defRPr sz="1100" b="1"/>
            </a:lvl4pPr>
            <a:lvl5pPr marL="1285763" indent="0">
              <a:buNone/>
              <a:defRPr sz="1100" b="1"/>
            </a:lvl5pPr>
            <a:lvl6pPr marL="1607205" indent="0">
              <a:buNone/>
              <a:defRPr sz="1100" b="1"/>
            </a:lvl6pPr>
            <a:lvl7pPr marL="1928645" indent="0">
              <a:buNone/>
              <a:defRPr sz="1100" b="1"/>
            </a:lvl7pPr>
            <a:lvl8pPr marL="2250086" indent="0">
              <a:buNone/>
              <a:defRPr sz="1100" b="1"/>
            </a:lvl8pPr>
            <a:lvl9pPr marL="2571527" indent="0">
              <a:buNone/>
              <a:defRPr sz="1100" b="1"/>
            </a:lvl9pPr>
          </a:lstStyle>
          <a:p>
            <a:pPr lvl="0"/>
            <a:r>
              <a:rPr lang="en-GB"/>
              <a:t>Click to edit Master text styles</a:t>
            </a:r>
          </a:p>
        </p:txBody>
      </p:sp>
      <p:sp>
        <p:nvSpPr>
          <p:cNvPr id="6" name="Content Placeholder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p:cNvSpPr>
            <a:spLocks noGrp="1"/>
          </p:cNvSpPr>
          <p:nvPr>
            <p:ph type="sldNum" sz="quarter" idx="10"/>
          </p:nvPr>
        </p:nvSpPr>
        <p:spPr/>
        <p:txBody>
          <a:bodyPr/>
          <a:lstStyle>
            <a:lvl1pPr>
              <a:defRPr/>
            </a:lvl1pPr>
          </a:lstStyle>
          <a:p>
            <a:fld id="{B82611CB-9485-6949-8F4C-CD518D4B7BAC}" type="slidenum">
              <a:rPr lang="en-US" smtClean="0"/>
              <a:pPr/>
              <a:t>‹#›</a:t>
            </a:fld>
            <a:endParaRPr lang="en-US"/>
          </a:p>
        </p:txBody>
      </p:sp>
    </p:spTree>
    <p:extLst>
      <p:ext uri="{BB962C8B-B14F-4D97-AF65-F5344CB8AC3E}">
        <p14:creationId xmlns:p14="http://schemas.microsoft.com/office/powerpoint/2010/main" val="42143195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C3DD541-1CA8-0B4B-AF7B-13D3BF89710E}" type="datetime1">
              <a:rPr lang="en-GB" smtClean="0"/>
              <a:t>23/09/2024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09CA6F-1166-2346-B9E8-190378B93751}" type="slidenum">
              <a:rPr lang="en-US" smtClean="0"/>
              <a:pPr/>
              <a:t>‹#›</a:t>
            </a:fld>
            <a:endParaRPr lang="en-US" sz="1300"/>
          </a:p>
        </p:txBody>
      </p:sp>
    </p:spTree>
    <p:extLst>
      <p:ext uri="{BB962C8B-B14F-4D97-AF65-F5344CB8AC3E}">
        <p14:creationId xmlns:p14="http://schemas.microsoft.com/office/powerpoint/2010/main" val="945985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F539A68D-0CC0-184A-8D75-D95483E68D9D}" type="datetime1">
              <a:rPr lang="en-GB" smtClean="0"/>
              <a:t>23/09/2024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09432B-E034-434E-AEBD-B1CB1CE71936}" type="slidenum">
              <a:rPr lang="en-US" smtClean="0"/>
              <a:pPr/>
              <a:t>‹#›</a:t>
            </a:fld>
            <a:endParaRPr lang="en-US" sz="1300"/>
          </a:p>
        </p:txBody>
      </p:sp>
    </p:spTree>
    <p:extLst>
      <p:ext uri="{BB962C8B-B14F-4D97-AF65-F5344CB8AC3E}">
        <p14:creationId xmlns:p14="http://schemas.microsoft.com/office/powerpoint/2010/main" val="201004926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41654672-9EEA-3645-ABB4-D75A5B8493B4}" type="datetime1">
              <a:rPr lang="en-GB" smtClean="0"/>
              <a:t>23/09/2024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A2857F-A60A-7F4F-9B06-3EF652E81598}" type="slidenum">
              <a:rPr lang="en-US" smtClean="0"/>
              <a:pPr/>
              <a:t>‹#›</a:t>
            </a:fld>
            <a:endParaRPr lang="en-US" sz="1300"/>
          </a:p>
        </p:txBody>
      </p:sp>
    </p:spTree>
    <p:extLst>
      <p:ext uri="{BB962C8B-B14F-4D97-AF65-F5344CB8AC3E}">
        <p14:creationId xmlns:p14="http://schemas.microsoft.com/office/powerpoint/2010/main" val="35307383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62F1C-1633-CF42-B085-7100290F7EC5}" type="datetime1">
              <a:rPr lang="en-GB" smtClean="0"/>
              <a:t>23/09/2024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D8A648-0883-504B-BD95-CAA79D6A6E2D}" type="slidenum">
              <a:rPr lang="en-US" smtClean="0"/>
              <a:pPr/>
              <a:t>‹#›</a:t>
            </a:fld>
            <a:endParaRPr lang="en-US" sz="1300"/>
          </a:p>
        </p:txBody>
      </p:sp>
    </p:spTree>
    <p:extLst>
      <p:ext uri="{BB962C8B-B14F-4D97-AF65-F5344CB8AC3E}">
        <p14:creationId xmlns:p14="http://schemas.microsoft.com/office/powerpoint/2010/main" val="174395999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B576AB2-BBA9-EF47-B7A8-E9FB575843C5}" type="datetime1">
              <a:rPr lang="en-GB" smtClean="0"/>
              <a:t>23/09/2024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9329E0-92D4-1C47-86C6-685BB323B8DC}" type="slidenum">
              <a:rPr lang="en-US" smtClean="0"/>
              <a:pPr/>
              <a:t>‹#›</a:t>
            </a:fld>
            <a:endParaRPr lang="en-US" sz="1300"/>
          </a:p>
        </p:txBody>
      </p:sp>
    </p:spTree>
    <p:extLst>
      <p:ext uri="{BB962C8B-B14F-4D97-AF65-F5344CB8AC3E}">
        <p14:creationId xmlns:p14="http://schemas.microsoft.com/office/powerpoint/2010/main" val="23095236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973DF29-B49B-4F4B-8CAB-48FA59EC7974}" type="datetime1">
              <a:rPr lang="en-GB" smtClean="0"/>
              <a:t>23/09/2024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0FB40A-CDB4-354C-80F5-EDF28F600C2A}" type="slidenum">
              <a:rPr lang="en-US" smtClean="0"/>
              <a:pPr/>
              <a:t>‹#›</a:t>
            </a:fld>
            <a:endParaRPr lang="en-US" sz="1300"/>
          </a:p>
        </p:txBody>
      </p:sp>
    </p:spTree>
    <p:extLst>
      <p:ext uri="{BB962C8B-B14F-4D97-AF65-F5344CB8AC3E}">
        <p14:creationId xmlns:p14="http://schemas.microsoft.com/office/powerpoint/2010/main" val="19368402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96EB7FC-B64D-A445-8B00-1A84F295DF3D}" type="datetime1">
              <a:rPr lang="en-GB" smtClean="0"/>
              <a:t>23/09/2024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468F7D-1D5C-F54B-9528-BBEB643430CE}" type="slidenum">
              <a:rPr lang="en-US" smtClean="0"/>
              <a:pPr/>
              <a:t>‹#›</a:t>
            </a:fld>
            <a:endParaRPr lang="en-US" sz="1300"/>
          </a:p>
        </p:txBody>
      </p:sp>
    </p:spTree>
    <p:extLst>
      <p:ext uri="{BB962C8B-B14F-4D97-AF65-F5344CB8AC3E}">
        <p14:creationId xmlns:p14="http://schemas.microsoft.com/office/powerpoint/2010/main" val="272715629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EA7D499-4AA4-A441-A488-A98ED1BDBD39}" type="datetime1">
              <a:rPr lang="en-GB" smtClean="0"/>
              <a:t>23/09/2024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F95B5-AAC6-0343-B728-074EFAFBEF6C}" type="slidenum">
              <a:rPr lang="en-US" smtClean="0"/>
              <a:pPr/>
              <a:t>‹#›</a:t>
            </a:fld>
            <a:endParaRPr lang="en-US" sz="1300"/>
          </a:p>
        </p:txBody>
      </p:sp>
    </p:spTree>
    <p:extLst>
      <p:ext uri="{BB962C8B-B14F-4D97-AF65-F5344CB8AC3E}">
        <p14:creationId xmlns:p14="http://schemas.microsoft.com/office/powerpoint/2010/main" val="7897621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blurRad="50800" dist="38100" dir="2700000" algn="tl" rotWithShape="0">
              <a:prstClr val="black">
                <a:alpha val="40000"/>
              </a:prstClr>
            </a:outerShdw>
          </a:effectLst>
        </p:spPr>
        <p:txBody>
          <a:bodyPr vert="horz" wrap="square" lIns="36000" tIns="0" rIns="36000" bIns="0" numCol="1" anchor="ctr" anchorCtr="0" compatLnSpc="1">
            <a:prstTxWarp prst="textNoShape">
              <a:avLst/>
            </a:prstTxWarp>
          </a:bodyPr>
          <a:lstStyle>
            <a:lvl1pPr algn="ctr" rtl="0" eaLnBrk="0" fontAlgn="base" hangingPunct="0">
              <a:spcBef>
                <a:spcPct val="0"/>
              </a:spcBef>
              <a:spcAft>
                <a:spcPct val="0"/>
              </a:spcAft>
              <a:defRPr lang="en-US" sz="2800" b="1">
                <a:solidFill>
                  <a:schemeClr val="accent2">
                    <a:lumMod val="75000"/>
                  </a:schemeClr>
                </a:solidFill>
                <a:latin typeface="+mj-lt"/>
                <a:ea typeface="ＭＳ Ｐゴシック" charset="-128"/>
                <a:cs typeface="ＭＳ Ｐゴシック" charset="-128"/>
              </a:defRPr>
            </a:lvl1pPr>
          </a:lstStyle>
          <a:p>
            <a:r>
              <a:rPr lang="en-US" dirty="0"/>
              <a:t>Click to edit Master title style</a:t>
            </a:r>
          </a:p>
        </p:txBody>
      </p:sp>
    </p:spTree>
    <p:extLst>
      <p:ext uri="{BB962C8B-B14F-4D97-AF65-F5344CB8AC3E}">
        <p14:creationId xmlns:p14="http://schemas.microsoft.com/office/powerpoint/2010/main" val="2511652711"/>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1F917-01CE-4331-AB1E-74B962EECC12}"/>
              </a:ext>
            </a:extLst>
          </p:cNvPr>
          <p:cNvSpPr>
            <a:spLocks noGrp="1"/>
          </p:cNvSpPr>
          <p:nvPr>
            <p:ph type="title" hasCustomPrompt="1"/>
          </p:nvPr>
        </p:nvSpPr>
        <p:spPr>
          <a:xfrm>
            <a:off x="1071574" y="395066"/>
            <a:ext cx="7722000" cy="887360"/>
          </a:xfrm>
        </p:spPr>
        <p:txBody>
          <a:bodyPr/>
          <a:lstStyle>
            <a:lvl1pPr>
              <a:defRPr/>
            </a:lvl1pPr>
          </a:lstStyle>
          <a:p>
            <a:r>
              <a:rPr lang="en-AU" noProof="0" dirty="0"/>
              <a:t>Two column text slide</a:t>
            </a:r>
          </a:p>
        </p:txBody>
      </p:sp>
      <p:sp>
        <p:nvSpPr>
          <p:cNvPr id="4" name="Date Placeholder 3">
            <a:extLst>
              <a:ext uri="{FF2B5EF4-FFF2-40B4-BE49-F238E27FC236}">
                <a16:creationId xmlns:a16="http://schemas.microsoft.com/office/drawing/2014/main" id="{E0343E2C-891A-4EFA-B177-79A203A954BF}"/>
              </a:ext>
            </a:extLst>
          </p:cNvPr>
          <p:cNvSpPr>
            <a:spLocks noGrp="1"/>
          </p:cNvSpPr>
          <p:nvPr>
            <p:ph type="dt" sz="half" idx="10"/>
          </p:nvPr>
        </p:nvSpPr>
        <p:spPr/>
        <p:txBody>
          <a:bodyPr/>
          <a:lstStyle/>
          <a:p>
            <a:fld id="{7653400A-F88E-43AE-A990-A2146D650ECD}" type="datetime1">
              <a:rPr lang="en-AU" noProof="0" smtClean="0"/>
              <a:t>23/9/2024</a:t>
            </a:fld>
            <a:endParaRPr lang="en-AU" noProof="0"/>
          </a:p>
        </p:txBody>
      </p:sp>
      <p:sp>
        <p:nvSpPr>
          <p:cNvPr id="5" name="Footer Placeholder 4">
            <a:extLst>
              <a:ext uri="{FF2B5EF4-FFF2-40B4-BE49-F238E27FC236}">
                <a16:creationId xmlns:a16="http://schemas.microsoft.com/office/drawing/2014/main" id="{79D28311-B38F-4316-93C3-A38E25C4D847}"/>
              </a:ext>
            </a:extLst>
          </p:cNvPr>
          <p:cNvSpPr>
            <a:spLocks noGrp="1"/>
          </p:cNvSpPr>
          <p:nvPr>
            <p:ph type="ftr" sz="quarter" idx="11"/>
          </p:nvPr>
        </p:nvSpPr>
        <p:spPr/>
        <p:txBody>
          <a:bodyPr/>
          <a:lstStyle/>
          <a:p>
            <a:endParaRPr lang="en-AU" noProof="0"/>
          </a:p>
        </p:txBody>
      </p:sp>
      <p:sp>
        <p:nvSpPr>
          <p:cNvPr id="6" name="Slide Number Placeholder 5">
            <a:extLst>
              <a:ext uri="{FF2B5EF4-FFF2-40B4-BE49-F238E27FC236}">
                <a16:creationId xmlns:a16="http://schemas.microsoft.com/office/drawing/2014/main" id="{ABBBCB2E-0337-4FDD-956F-BDAC9ED1A6B4}"/>
              </a:ext>
            </a:extLst>
          </p:cNvPr>
          <p:cNvSpPr>
            <a:spLocks noGrp="1"/>
          </p:cNvSpPr>
          <p:nvPr>
            <p:ph type="sldNum" sz="quarter" idx="12"/>
          </p:nvPr>
        </p:nvSpPr>
        <p:spPr/>
        <p:txBody>
          <a:bodyPr/>
          <a:lstStyle/>
          <a:p>
            <a:fld id="{DC22DD25-61AE-413C-B4D2-EF2365C9B2E1}" type="slidenum">
              <a:rPr lang="en-AU" noProof="0" smtClean="0"/>
              <a:t>‹#›</a:t>
            </a:fld>
            <a:endParaRPr lang="en-AU" noProof="0"/>
          </a:p>
        </p:txBody>
      </p:sp>
      <p:sp>
        <p:nvSpPr>
          <p:cNvPr id="8" name="Text Placeholder 7">
            <a:extLst>
              <a:ext uri="{FF2B5EF4-FFF2-40B4-BE49-F238E27FC236}">
                <a16:creationId xmlns:a16="http://schemas.microsoft.com/office/drawing/2014/main" id="{454D350D-E484-4913-8199-EB8C83FA4F63}"/>
              </a:ext>
            </a:extLst>
          </p:cNvPr>
          <p:cNvSpPr>
            <a:spLocks noGrp="1"/>
          </p:cNvSpPr>
          <p:nvPr>
            <p:ph type="body" sz="quarter" idx="13" hasCustomPrompt="1"/>
          </p:nvPr>
        </p:nvSpPr>
        <p:spPr>
          <a:xfrm>
            <a:off x="237268" y="1532415"/>
            <a:ext cx="8556306" cy="4459190"/>
          </a:xfrm>
        </p:spPr>
        <p:txBody>
          <a:bodyPr numCol="2" spcCol="360000"/>
          <a:lstStyle>
            <a:lvl1pPr>
              <a:defRPr/>
            </a:lvl1pPr>
          </a:lstStyle>
          <a:p>
            <a:pPr lvl="0"/>
            <a:r>
              <a:rPr lang="en-AU" noProof="0" dirty="0"/>
              <a:t>There are five type style levels. To access the type styles, click on the text and press the ‘Increase / Decrease List Level’ buttons in the Paragraph section of the Home ribbon.</a:t>
            </a:r>
          </a:p>
          <a:p>
            <a:pPr lvl="0"/>
            <a:r>
              <a:rPr lang="en-AU" noProof="0" dirty="0"/>
              <a:t>Edit Master text styles</a:t>
            </a:r>
          </a:p>
          <a:p>
            <a:pPr lvl="1"/>
            <a:r>
              <a:rPr lang="en-AU" noProof="0" dirty="0"/>
              <a:t>Second level</a:t>
            </a:r>
          </a:p>
          <a:p>
            <a:pPr lvl="2"/>
            <a:r>
              <a:rPr lang="en-AU" noProof="0" dirty="0"/>
              <a:t>Third level</a:t>
            </a:r>
          </a:p>
          <a:p>
            <a:pPr lvl="3"/>
            <a:r>
              <a:rPr lang="en-AU" noProof="0" dirty="0"/>
              <a:t>Fourth level</a:t>
            </a:r>
          </a:p>
          <a:p>
            <a:pPr lvl="4"/>
            <a:r>
              <a:rPr lang="en-AU" noProof="0" dirty="0"/>
              <a:t>Fifth level</a:t>
            </a:r>
          </a:p>
        </p:txBody>
      </p:sp>
    </p:spTree>
    <p:extLst>
      <p:ext uri="{BB962C8B-B14F-4D97-AF65-F5344CB8AC3E}">
        <p14:creationId xmlns:p14="http://schemas.microsoft.com/office/powerpoint/2010/main" val="57362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B82611CB-9485-6949-8F4C-CD518D4B7BAC}" type="slidenum">
              <a:rPr lang="en-US" smtClean="0"/>
              <a:pPr/>
              <a:t>‹#›</a:t>
            </a:fld>
            <a:endParaRPr lang="en-US"/>
          </a:p>
        </p:txBody>
      </p:sp>
    </p:spTree>
    <p:extLst>
      <p:ext uri="{BB962C8B-B14F-4D97-AF65-F5344CB8AC3E}">
        <p14:creationId xmlns:p14="http://schemas.microsoft.com/office/powerpoint/2010/main" val="3449671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B82611CB-9485-6949-8F4C-CD518D4B7BAC}" type="slidenum">
              <a:rPr lang="en-US" smtClean="0"/>
              <a:pPr/>
              <a:t>‹#›</a:t>
            </a:fld>
            <a:endParaRPr lang="en-US"/>
          </a:p>
        </p:txBody>
      </p:sp>
    </p:spTree>
    <p:extLst>
      <p:ext uri="{BB962C8B-B14F-4D97-AF65-F5344CB8AC3E}">
        <p14:creationId xmlns:p14="http://schemas.microsoft.com/office/powerpoint/2010/main" val="2314352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48" y="273474"/>
            <a:ext cx="3008189" cy="1161975"/>
          </a:xfrm>
        </p:spPr>
        <p:txBody>
          <a:bodyPr/>
          <a:lstStyle>
            <a:lvl1pPr algn="l">
              <a:defRPr sz="1400" b="1"/>
            </a:lvl1pPr>
          </a:lstStyle>
          <a:p>
            <a:r>
              <a:rPr lang="en-GB"/>
              <a:t>Click to edit Master title style</a:t>
            </a:r>
            <a:endParaRPr lang="en-US"/>
          </a:p>
        </p:txBody>
      </p:sp>
      <p:sp>
        <p:nvSpPr>
          <p:cNvPr id="3" name="Content Placeholder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648" y="1435448"/>
            <a:ext cx="3008189" cy="4690318"/>
          </a:xfrm>
        </p:spPr>
        <p:txBody>
          <a:bodyPr/>
          <a:lstStyle>
            <a:lvl1pPr marL="0" indent="0">
              <a:buNone/>
              <a:defRPr sz="1000"/>
            </a:lvl1pPr>
            <a:lvl2pPr marL="321440" indent="0">
              <a:buNone/>
              <a:defRPr sz="800"/>
            </a:lvl2pPr>
            <a:lvl3pPr marL="642882" indent="0">
              <a:buNone/>
              <a:defRPr sz="700"/>
            </a:lvl3pPr>
            <a:lvl4pPr marL="964323" indent="0">
              <a:buNone/>
              <a:defRPr sz="600"/>
            </a:lvl4pPr>
            <a:lvl5pPr marL="1285763" indent="0">
              <a:buNone/>
              <a:defRPr sz="600"/>
            </a:lvl5pPr>
            <a:lvl6pPr marL="1607205" indent="0">
              <a:buNone/>
              <a:defRPr sz="600"/>
            </a:lvl6pPr>
            <a:lvl7pPr marL="1928645" indent="0">
              <a:buNone/>
              <a:defRPr sz="600"/>
            </a:lvl7pPr>
            <a:lvl8pPr marL="2250086" indent="0">
              <a:buNone/>
              <a:defRPr sz="600"/>
            </a:lvl8pPr>
            <a:lvl9pPr marL="2571527" indent="0">
              <a:buNone/>
              <a:defRPr sz="600"/>
            </a:lvl9pPr>
          </a:lstStyle>
          <a:p>
            <a:pPr lvl="0"/>
            <a:r>
              <a:rPr lang="en-GB"/>
              <a:t>Click to edit Master text styles</a:t>
            </a:r>
          </a:p>
        </p:txBody>
      </p:sp>
      <p:sp>
        <p:nvSpPr>
          <p:cNvPr id="5" name="Slide Number Placeholder 4"/>
          <p:cNvSpPr>
            <a:spLocks noGrp="1"/>
          </p:cNvSpPr>
          <p:nvPr>
            <p:ph type="sldNum" sz="quarter" idx="10"/>
          </p:nvPr>
        </p:nvSpPr>
        <p:spPr/>
        <p:txBody>
          <a:bodyPr/>
          <a:lstStyle>
            <a:lvl1pPr>
              <a:defRPr/>
            </a:lvl1pPr>
          </a:lstStyle>
          <a:p>
            <a:fld id="{B82611CB-9485-6949-8F4C-CD518D4B7BAC}" type="slidenum">
              <a:rPr lang="en-US" smtClean="0"/>
              <a:pPr/>
              <a:t>‹#›</a:t>
            </a:fld>
            <a:endParaRPr lang="en-US"/>
          </a:p>
        </p:txBody>
      </p:sp>
    </p:spTree>
    <p:extLst>
      <p:ext uri="{BB962C8B-B14F-4D97-AF65-F5344CB8AC3E}">
        <p14:creationId xmlns:p14="http://schemas.microsoft.com/office/powerpoint/2010/main" val="269956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6" y="4800824"/>
            <a:ext cx="5486177" cy="567035"/>
          </a:xfrm>
        </p:spPr>
        <p:txBody>
          <a:bodyPr/>
          <a:lstStyle>
            <a:lvl1pPr algn="l">
              <a:defRPr sz="1400" b="1"/>
            </a:lvl1pPr>
          </a:lstStyle>
          <a:p>
            <a:r>
              <a:rPr lang="en-GB"/>
              <a:t>Click to edit Master title style</a:t>
            </a:r>
            <a:endParaRPr lang="en-US"/>
          </a:p>
        </p:txBody>
      </p:sp>
      <p:sp>
        <p:nvSpPr>
          <p:cNvPr id="3" name="Picture Placeholder 2"/>
          <p:cNvSpPr>
            <a:spLocks noGrp="1"/>
          </p:cNvSpPr>
          <p:nvPr>
            <p:ph type="pic" idx="1"/>
          </p:nvPr>
        </p:nvSpPr>
        <p:spPr>
          <a:xfrm>
            <a:off x="1792636" y="612800"/>
            <a:ext cx="5486177" cy="4114354"/>
          </a:xfrm>
        </p:spPr>
        <p:txBody>
          <a:bodyPr/>
          <a:lstStyle>
            <a:lvl1pPr marL="0" indent="0">
              <a:buNone/>
              <a:defRPr sz="2200"/>
            </a:lvl1pPr>
            <a:lvl2pPr marL="321440" indent="0">
              <a:buNone/>
              <a:defRPr sz="2000"/>
            </a:lvl2pPr>
            <a:lvl3pPr marL="642882" indent="0">
              <a:buNone/>
              <a:defRPr sz="1700"/>
            </a:lvl3pPr>
            <a:lvl4pPr marL="964323" indent="0">
              <a:buNone/>
              <a:defRPr sz="1400"/>
            </a:lvl4pPr>
            <a:lvl5pPr marL="1285763" indent="0">
              <a:buNone/>
              <a:defRPr sz="1400"/>
            </a:lvl5pPr>
            <a:lvl6pPr marL="1607205" indent="0">
              <a:buNone/>
              <a:defRPr sz="1400"/>
            </a:lvl6pPr>
            <a:lvl7pPr marL="1928645" indent="0">
              <a:buNone/>
              <a:defRPr sz="1400"/>
            </a:lvl7pPr>
            <a:lvl8pPr marL="2250086" indent="0">
              <a:buNone/>
              <a:defRPr sz="1400"/>
            </a:lvl8pPr>
            <a:lvl9pPr marL="2571527" indent="0">
              <a:buNone/>
              <a:defRPr sz="1400"/>
            </a:lvl9pPr>
          </a:lstStyle>
          <a:p>
            <a:r>
              <a:rPr lang="en-GB"/>
              <a:t>Drag picture to placeholder or click icon to add</a:t>
            </a:r>
            <a:endParaRPr lang="en-US"/>
          </a:p>
        </p:txBody>
      </p:sp>
      <p:sp>
        <p:nvSpPr>
          <p:cNvPr id="4" name="Text Placeholder 3"/>
          <p:cNvSpPr>
            <a:spLocks noGrp="1"/>
          </p:cNvSpPr>
          <p:nvPr>
            <p:ph type="body" sz="half" idx="2"/>
          </p:nvPr>
        </p:nvSpPr>
        <p:spPr>
          <a:xfrm>
            <a:off x="1792636" y="5367860"/>
            <a:ext cx="5486177" cy="804788"/>
          </a:xfrm>
        </p:spPr>
        <p:txBody>
          <a:bodyPr/>
          <a:lstStyle>
            <a:lvl1pPr marL="0" indent="0">
              <a:buNone/>
              <a:defRPr sz="1000"/>
            </a:lvl1pPr>
            <a:lvl2pPr marL="321440" indent="0">
              <a:buNone/>
              <a:defRPr sz="800"/>
            </a:lvl2pPr>
            <a:lvl3pPr marL="642882" indent="0">
              <a:buNone/>
              <a:defRPr sz="700"/>
            </a:lvl3pPr>
            <a:lvl4pPr marL="964323" indent="0">
              <a:buNone/>
              <a:defRPr sz="600"/>
            </a:lvl4pPr>
            <a:lvl5pPr marL="1285763" indent="0">
              <a:buNone/>
              <a:defRPr sz="600"/>
            </a:lvl5pPr>
            <a:lvl6pPr marL="1607205" indent="0">
              <a:buNone/>
              <a:defRPr sz="600"/>
            </a:lvl6pPr>
            <a:lvl7pPr marL="1928645" indent="0">
              <a:buNone/>
              <a:defRPr sz="600"/>
            </a:lvl7pPr>
            <a:lvl8pPr marL="2250086" indent="0">
              <a:buNone/>
              <a:defRPr sz="600"/>
            </a:lvl8pPr>
            <a:lvl9pPr marL="2571527" indent="0">
              <a:buNone/>
              <a:defRPr sz="600"/>
            </a:lvl9pPr>
          </a:lstStyle>
          <a:p>
            <a:pPr lvl="0"/>
            <a:r>
              <a:rPr lang="en-GB"/>
              <a:t>Click to edit Master text styles</a:t>
            </a:r>
          </a:p>
        </p:txBody>
      </p:sp>
      <p:sp>
        <p:nvSpPr>
          <p:cNvPr id="5" name="Slide Number Placeholder 4"/>
          <p:cNvSpPr>
            <a:spLocks noGrp="1"/>
          </p:cNvSpPr>
          <p:nvPr>
            <p:ph type="sldNum" sz="quarter" idx="10"/>
          </p:nvPr>
        </p:nvSpPr>
        <p:spPr/>
        <p:txBody>
          <a:bodyPr/>
          <a:lstStyle>
            <a:lvl1pPr>
              <a:defRPr/>
            </a:lvl1pPr>
          </a:lstStyle>
          <a:p>
            <a:fld id="{B82611CB-9485-6949-8F4C-CD518D4B7BAC}" type="slidenum">
              <a:rPr lang="en-US" smtClean="0"/>
              <a:pPr/>
              <a:t>‹#›</a:t>
            </a:fld>
            <a:endParaRPr lang="en-US"/>
          </a:p>
        </p:txBody>
      </p:sp>
    </p:spTree>
    <p:extLst>
      <p:ext uri="{BB962C8B-B14F-4D97-AF65-F5344CB8AC3E}">
        <p14:creationId xmlns:p14="http://schemas.microsoft.com/office/powerpoint/2010/main" val="1299334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3.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pic>
        <p:nvPicPr>
          <p:cNvPr id="1025" name="Picture 1" descr="droppedImage.pdf"/>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0" y="-80367"/>
            <a:ext cx="9168557" cy="14644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026" name="Rectangle 2"/>
          <p:cNvSpPr>
            <a:spLocks noGrp="1"/>
          </p:cNvSpPr>
          <p:nvPr>
            <p:ph type="title"/>
          </p:nvPr>
        </p:nvSpPr>
        <p:spPr bwMode="auto">
          <a:xfrm>
            <a:off x="892970" y="1151930"/>
            <a:ext cx="7358063" cy="2321719"/>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0" tIns="0" rIns="0" bIns="0" numCol="1" anchor="b" anchorCtr="0" compatLnSpc="1">
            <a:prstTxWarp prst="textNoShape">
              <a:avLst/>
            </a:prstTxWarp>
          </a:bodyPr>
          <a:lstStyle/>
          <a:p>
            <a:pPr lvl="0"/>
            <a:r>
              <a:rPr lang="en-GB">
                <a:sym typeface="Helvetica" charset="0"/>
              </a:rPr>
              <a:t>Click to edit Master title style</a:t>
            </a:r>
            <a:endParaRPr lang="en-US">
              <a:sym typeface="Helvetica" charset="0"/>
            </a:endParaRPr>
          </a:p>
        </p:txBody>
      </p:sp>
      <p:sp>
        <p:nvSpPr>
          <p:cNvPr id="1027" name="Rectangle 3"/>
          <p:cNvSpPr>
            <a:spLocks noGrp="1"/>
          </p:cNvSpPr>
          <p:nvPr>
            <p:ph type="body" idx="1"/>
          </p:nvPr>
        </p:nvSpPr>
        <p:spPr bwMode="auto">
          <a:xfrm>
            <a:off x="892970" y="3536156"/>
            <a:ext cx="7358063" cy="794742"/>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0" tIns="0" rIns="0" bIns="0" numCol="1" anchor="t" anchorCtr="0" compatLnSpc="1">
            <a:prstTxWarp prst="textNoShape">
              <a:avLst/>
            </a:prstTxWarp>
          </a:bodyPr>
          <a:lstStyle/>
          <a:p>
            <a:pPr lvl="0"/>
            <a:r>
              <a:rPr lang="en-GB">
                <a:sym typeface="Gill Sans" charset="0"/>
              </a:rPr>
              <a:t>Click to edit Master text styles</a:t>
            </a:r>
          </a:p>
          <a:p>
            <a:pPr lvl="1"/>
            <a:r>
              <a:rPr lang="en-GB">
                <a:sym typeface="Gill Sans" charset="0"/>
              </a:rPr>
              <a:t>Second level</a:t>
            </a:r>
          </a:p>
          <a:p>
            <a:pPr lvl="2"/>
            <a:r>
              <a:rPr lang="en-GB">
                <a:sym typeface="Gill Sans" charset="0"/>
              </a:rPr>
              <a:t>Third level</a:t>
            </a:r>
          </a:p>
          <a:p>
            <a:pPr lvl="3"/>
            <a:r>
              <a:rPr lang="en-GB">
                <a:sym typeface="Gill Sans" charset="0"/>
              </a:rPr>
              <a:t>Fourth level</a:t>
            </a:r>
          </a:p>
          <a:p>
            <a:pPr lvl="4"/>
            <a:r>
              <a:rPr lang="en-GB">
                <a:sym typeface="Gill Sans" charset="0"/>
              </a:rPr>
              <a:t>Fifth level</a:t>
            </a:r>
            <a:endParaRPr lang="en-US">
              <a:sym typeface="Gill Sans" charset="0"/>
            </a:endParaRPr>
          </a:p>
        </p:txBody>
      </p:sp>
      <p:sp>
        <p:nvSpPr>
          <p:cNvPr id="1028" name="Rectangle 4"/>
          <p:cNvSpPr>
            <a:spLocks noGrp="1"/>
          </p:cNvSpPr>
          <p:nvPr>
            <p:ph type="sldNum" sz="quarter" idx="2"/>
          </p:nvPr>
        </p:nvSpPr>
        <p:spPr bwMode="auto">
          <a:xfrm>
            <a:off x="4446984" y="6509742"/>
            <a:ext cx="241102" cy="258961"/>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0" tIns="0" rIns="0" bIns="0" numCol="1" anchor="t" anchorCtr="0" compatLnSpc="1">
            <a:prstTxWarp prst="textNoShape">
              <a:avLst/>
            </a:prstTxWarp>
          </a:bodyPr>
          <a:lstStyle>
            <a:lvl1pPr>
              <a:defRPr/>
            </a:lvl1pPr>
          </a:lstStyle>
          <a:p>
            <a:fld id="{B82611CB-9485-6949-8F4C-CD518D4B7B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Lst>
  <p:hf hdr="0" ftr="0" dt="0"/>
  <p:txStyles>
    <p:titleStyle>
      <a:lvl1pPr algn="ctr" defTabSz="410730" rtl="0" eaLnBrk="1" fontAlgn="base" hangingPunct="1">
        <a:spcBef>
          <a:spcPct val="0"/>
        </a:spcBef>
        <a:spcAft>
          <a:spcPct val="0"/>
        </a:spcAft>
        <a:defRPr sz="5100">
          <a:solidFill>
            <a:srgbClr val="000000"/>
          </a:solidFill>
          <a:latin typeface="+mj-lt"/>
          <a:ea typeface="+mj-ea"/>
          <a:cs typeface="+mj-cs"/>
          <a:sym typeface="Helvetica" charset="0"/>
        </a:defRPr>
      </a:lvl1pPr>
      <a:lvl2pPr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2pPr>
      <a:lvl3pPr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3pPr>
      <a:lvl4pPr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4pPr>
      <a:lvl5pPr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5pPr>
      <a:lvl6pPr marL="321440"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6pPr>
      <a:lvl7pPr marL="642882"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7pPr>
      <a:lvl8pPr marL="964323"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8pPr>
      <a:lvl9pPr marL="1285763"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9pPr>
    </p:titleStyle>
    <p:bodyStyle>
      <a:lvl1pPr algn="ctr" defTabSz="410730" rtl="0" eaLnBrk="1" fontAlgn="base" hangingPunct="1">
        <a:spcBef>
          <a:spcPct val="0"/>
        </a:spcBef>
        <a:spcAft>
          <a:spcPct val="0"/>
        </a:spcAft>
        <a:defRPr sz="2400">
          <a:solidFill>
            <a:srgbClr val="000000"/>
          </a:solidFill>
          <a:latin typeface="+mn-lt"/>
          <a:ea typeface="+mn-ea"/>
          <a:cs typeface="+mn-cs"/>
          <a:sym typeface="Gill Sans" charset="0"/>
        </a:defRPr>
      </a:lvl1pPr>
      <a:lvl2pPr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2pPr>
      <a:lvl3pPr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3pPr>
      <a:lvl4pPr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4pPr>
      <a:lvl5pPr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5pPr>
      <a:lvl6pPr marL="321440"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6pPr>
      <a:lvl7pPr marL="642882"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7pPr>
      <a:lvl8pPr marL="964323"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8pPr>
      <a:lvl9pPr marL="1285763"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9pPr>
    </p:bodyStyle>
    <p:otherStyle>
      <a:defPPr>
        <a:defRPr lang="en-US"/>
      </a:defPPr>
      <a:lvl1pPr marL="0" algn="l" defTabSz="321440" rtl="0" eaLnBrk="1" latinLnBrk="0" hangingPunct="1">
        <a:defRPr sz="1300" kern="1200">
          <a:solidFill>
            <a:schemeClr val="tx1"/>
          </a:solidFill>
          <a:latin typeface="+mn-lt"/>
          <a:ea typeface="+mn-ea"/>
          <a:cs typeface="+mn-cs"/>
        </a:defRPr>
      </a:lvl1pPr>
      <a:lvl2pPr marL="321440" algn="l" defTabSz="321440" rtl="0" eaLnBrk="1" latinLnBrk="0" hangingPunct="1">
        <a:defRPr sz="1300" kern="1200">
          <a:solidFill>
            <a:schemeClr val="tx1"/>
          </a:solidFill>
          <a:latin typeface="+mn-lt"/>
          <a:ea typeface="+mn-ea"/>
          <a:cs typeface="+mn-cs"/>
        </a:defRPr>
      </a:lvl2pPr>
      <a:lvl3pPr marL="642882" algn="l" defTabSz="321440" rtl="0" eaLnBrk="1" latinLnBrk="0" hangingPunct="1">
        <a:defRPr sz="1300" kern="1200">
          <a:solidFill>
            <a:schemeClr val="tx1"/>
          </a:solidFill>
          <a:latin typeface="+mn-lt"/>
          <a:ea typeface="+mn-ea"/>
          <a:cs typeface="+mn-cs"/>
        </a:defRPr>
      </a:lvl3pPr>
      <a:lvl4pPr marL="964323" algn="l" defTabSz="321440" rtl="0" eaLnBrk="1" latinLnBrk="0" hangingPunct="1">
        <a:defRPr sz="1300" kern="1200">
          <a:solidFill>
            <a:schemeClr val="tx1"/>
          </a:solidFill>
          <a:latin typeface="+mn-lt"/>
          <a:ea typeface="+mn-ea"/>
          <a:cs typeface="+mn-cs"/>
        </a:defRPr>
      </a:lvl4pPr>
      <a:lvl5pPr marL="1285763" algn="l" defTabSz="321440" rtl="0" eaLnBrk="1" latinLnBrk="0" hangingPunct="1">
        <a:defRPr sz="1300" kern="1200">
          <a:solidFill>
            <a:schemeClr val="tx1"/>
          </a:solidFill>
          <a:latin typeface="+mn-lt"/>
          <a:ea typeface="+mn-ea"/>
          <a:cs typeface="+mn-cs"/>
        </a:defRPr>
      </a:lvl5pPr>
      <a:lvl6pPr marL="1607205" algn="l" defTabSz="321440" rtl="0" eaLnBrk="1" latinLnBrk="0" hangingPunct="1">
        <a:defRPr sz="1300" kern="1200">
          <a:solidFill>
            <a:schemeClr val="tx1"/>
          </a:solidFill>
          <a:latin typeface="+mn-lt"/>
          <a:ea typeface="+mn-ea"/>
          <a:cs typeface="+mn-cs"/>
        </a:defRPr>
      </a:lvl6pPr>
      <a:lvl7pPr marL="1928645" algn="l" defTabSz="321440" rtl="0" eaLnBrk="1" latinLnBrk="0" hangingPunct="1">
        <a:defRPr sz="1300" kern="1200">
          <a:solidFill>
            <a:schemeClr val="tx1"/>
          </a:solidFill>
          <a:latin typeface="+mn-lt"/>
          <a:ea typeface="+mn-ea"/>
          <a:cs typeface="+mn-cs"/>
        </a:defRPr>
      </a:lvl7pPr>
      <a:lvl8pPr marL="2250086" algn="l" defTabSz="321440" rtl="0" eaLnBrk="1" latinLnBrk="0" hangingPunct="1">
        <a:defRPr sz="1300" kern="1200">
          <a:solidFill>
            <a:schemeClr val="tx1"/>
          </a:solidFill>
          <a:latin typeface="+mn-lt"/>
          <a:ea typeface="+mn-ea"/>
          <a:cs typeface="+mn-cs"/>
        </a:defRPr>
      </a:lvl8pPr>
      <a:lvl9pPr marL="2571527" algn="l" defTabSz="321440"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pic>
        <p:nvPicPr>
          <p:cNvPr id="2049" name="Picture 1" descr="droppedImage.pdf"/>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3830838" y="5813227"/>
            <a:ext cx="5331023" cy="110728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50" name="Rectangle 2"/>
          <p:cNvSpPr>
            <a:spLocks noGrp="1"/>
          </p:cNvSpPr>
          <p:nvPr>
            <p:ph type="title"/>
          </p:nvPr>
        </p:nvSpPr>
        <p:spPr bwMode="auto">
          <a:xfrm>
            <a:off x="892971" y="178595"/>
            <a:ext cx="7358063" cy="1107281"/>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35713" tIns="35713" rIns="35713" bIns="35713" numCol="1" anchor="ctr" anchorCtr="0" compatLnSpc="1">
            <a:prstTxWarp prst="textNoShape">
              <a:avLst/>
            </a:prstTxWarp>
          </a:bodyPr>
          <a:lstStyle/>
          <a:p>
            <a:pPr lvl="0"/>
            <a:r>
              <a:rPr lang="en-GB">
                <a:sym typeface="Helvetica" charset="0"/>
              </a:rPr>
              <a:t>Click to edit Master title style</a:t>
            </a:r>
            <a:endParaRPr lang="en-US">
              <a:sym typeface="Helvetica" charset="0"/>
            </a:endParaRPr>
          </a:p>
        </p:txBody>
      </p:sp>
      <p:sp>
        <p:nvSpPr>
          <p:cNvPr id="2051" name="Rectangle 3"/>
          <p:cNvSpPr>
            <a:spLocks noGrp="1"/>
          </p:cNvSpPr>
          <p:nvPr>
            <p:ph type="body" idx="1"/>
          </p:nvPr>
        </p:nvSpPr>
        <p:spPr bwMode="auto">
          <a:xfrm>
            <a:off x="892971" y="1535906"/>
            <a:ext cx="7358063" cy="442912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35713" tIns="35713" rIns="35713" bIns="35713" numCol="1" anchor="ctr" anchorCtr="0" compatLnSpc="1">
            <a:prstTxWarp prst="textNoShape">
              <a:avLst/>
            </a:prstTxWarp>
          </a:bodyPr>
          <a:lstStyle/>
          <a:p>
            <a:pPr lvl="0"/>
            <a:r>
              <a:rPr lang="en-GB">
                <a:sym typeface="Gill Sans" charset="0"/>
              </a:rPr>
              <a:t>Click to edit Master text styles</a:t>
            </a:r>
          </a:p>
          <a:p>
            <a:pPr lvl="1"/>
            <a:r>
              <a:rPr lang="en-GB">
                <a:sym typeface="Gill Sans" charset="0"/>
              </a:rPr>
              <a:t>Second level</a:t>
            </a:r>
          </a:p>
          <a:p>
            <a:pPr lvl="2"/>
            <a:r>
              <a:rPr lang="en-GB">
                <a:sym typeface="Gill Sans" charset="0"/>
              </a:rPr>
              <a:t>Third level</a:t>
            </a:r>
          </a:p>
          <a:p>
            <a:pPr lvl="3"/>
            <a:r>
              <a:rPr lang="en-GB">
                <a:sym typeface="Gill Sans" charset="0"/>
              </a:rPr>
              <a:t>Fourth level</a:t>
            </a:r>
          </a:p>
          <a:p>
            <a:pPr lvl="4"/>
            <a:r>
              <a:rPr lang="en-GB">
                <a:sym typeface="Gill Sans" charset="0"/>
              </a:rPr>
              <a:t>Fifth level</a:t>
            </a:r>
            <a:endParaRPr lang="en-US">
              <a:sym typeface="Gill Sans" charset="0"/>
            </a:endParaRPr>
          </a:p>
        </p:txBody>
      </p:sp>
      <p:sp>
        <p:nvSpPr>
          <p:cNvPr id="2052" name="Rectangle 4"/>
          <p:cNvSpPr>
            <a:spLocks noGrp="1"/>
          </p:cNvSpPr>
          <p:nvPr>
            <p:ph type="sldNum" sz="quarter" idx="2"/>
          </p:nvPr>
        </p:nvSpPr>
        <p:spPr bwMode="auto">
          <a:xfrm>
            <a:off x="214312" y="6474023"/>
            <a:ext cx="241102" cy="258961"/>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0" tIns="0" rIns="0" bIns="0" numCol="1" anchor="t" anchorCtr="0" compatLnSpc="1">
            <a:prstTxWarp prst="textNoShape">
              <a:avLst/>
            </a:prstTxWarp>
          </a:bodyPr>
          <a:lstStyle>
            <a:lvl1pPr>
              <a:defRPr/>
            </a:lvl1pPr>
          </a:lstStyle>
          <a:p>
            <a:fld id="{5E4D5532-DEFE-E14E-8B85-BD0743F093BA}" type="slidenum">
              <a:rPr lang="en-US"/>
              <a:pPr/>
              <a:t>‹#›</a:t>
            </a:fld>
            <a:endParaRPr lang="en-US" sz="1300"/>
          </a:p>
        </p:txBody>
      </p:sp>
    </p:spTree>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Lst>
  <p:hf hdr="0" ftr="0" dt="0"/>
  <p:txStyles>
    <p:titleStyle>
      <a:lvl1pPr algn="ctr" defTabSz="410709" rtl="0" eaLnBrk="1" fontAlgn="base" hangingPunct="1">
        <a:spcBef>
          <a:spcPct val="0"/>
        </a:spcBef>
        <a:spcAft>
          <a:spcPct val="0"/>
        </a:spcAft>
        <a:defRPr sz="5100">
          <a:solidFill>
            <a:srgbClr val="000000"/>
          </a:solidFill>
          <a:latin typeface="+mj-lt"/>
          <a:ea typeface="+mj-ea"/>
          <a:cs typeface="+mj-cs"/>
          <a:sym typeface="Helvetica" charset="0"/>
        </a:defRPr>
      </a:lvl1pPr>
      <a:lvl2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2pPr>
      <a:lvl3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3pPr>
      <a:lvl4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4pPr>
      <a:lvl5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5pPr>
      <a:lvl6pPr marL="321424"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6pPr>
      <a:lvl7pPr marL="642849"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7pPr>
      <a:lvl8pPr marL="964274"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8pPr>
      <a:lvl9pPr marL="1285697"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9pPr>
    </p:titleStyle>
    <p:bodyStyle>
      <a:lvl1pPr algn="ctr" defTabSz="410709" rtl="0" eaLnBrk="1" fontAlgn="base" hangingPunct="1">
        <a:spcBef>
          <a:spcPct val="0"/>
        </a:spcBef>
        <a:spcAft>
          <a:spcPct val="0"/>
        </a:spcAft>
        <a:defRPr sz="2400">
          <a:solidFill>
            <a:srgbClr val="000000"/>
          </a:solidFill>
          <a:latin typeface="+mn-lt"/>
          <a:ea typeface="+mn-ea"/>
          <a:cs typeface="+mn-cs"/>
          <a:sym typeface="Gill Sans" charset="0"/>
        </a:defRPr>
      </a:lvl1pPr>
      <a:lvl2pPr algn="ctr" defTabSz="410709" rtl="0" eaLnBrk="1" fontAlgn="base" hangingPunct="1">
        <a:spcBef>
          <a:spcPct val="0"/>
        </a:spcBef>
        <a:spcAft>
          <a:spcPct val="0"/>
        </a:spcAft>
        <a:defRPr sz="2400">
          <a:solidFill>
            <a:srgbClr val="000000"/>
          </a:solidFill>
          <a:latin typeface="+mn-lt"/>
          <a:ea typeface="Gill Sans" charset="0"/>
          <a:cs typeface="+mn-cs"/>
          <a:sym typeface="Gill Sans" charset="0"/>
        </a:defRPr>
      </a:lvl2pPr>
      <a:lvl3pPr algn="ctr" defTabSz="410709" rtl="0" eaLnBrk="1" fontAlgn="base" hangingPunct="1">
        <a:spcBef>
          <a:spcPct val="0"/>
        </a:spcBef>
        <a:spcAft>
          <a:spcPct val="0"/>
        </a:spcAft>
        <a:defRPr sz="2400">
          <a:solidFill>
            <a:srgbClr val="000000"/>
          </a:solidFill>
          <a:latin typeface="+mn-lt"/>
          <a:ea typeface="Gill Sans" charset="0"/>
          <a:cs typeface="+mn-cs"/>
          <a:sym typeface="Gill Sans" charset="0"/>
        </a:defRPr>
      </a:lvl3pPr>
      <a:lvl4pPr algn="ctr" defTabSz="410709" rtl="0" eaLnBrk="1" fontAlgn="base" hangingPunct="1">
        <a:spcBef>
          <a:spcPct val="0"/>
        </a:spcBef>
        <a:spcAft>
          <a:spcPct val="0"/>
        </a:spcAft>
        <a:defRPr sz="2400">
          <a:solidFill>
            <a:srgbClr val="000000"/>
          </a:solidFill>
          <a:latin typeface="+mn-lt"/>
          <a:ea typeface="Gill Sans" charset="0"/>
          <a:cs typeface="+mn-cs"/>
          <a:sym typeface="Gill Sans" charset="0"/>
        </a:defRPr>
      </a:lvl4pPr>
      <a:lvl5pPr algn="ctr" defTabSz="410709" rtl="0" eaLnBrk="1" fontAlgn="base" hangingPunct="1">
        <a:spcBef>
          <a:spcPct val="0"/>
        </a:spcBef>
        <a:spcAft>
          <a:spcPct val="0"/>
        </a:spcAft>
        <a:defRPr sz="2400">
          <a:solidFill>
            <a:srgbClr val="000000"/>
          </a:solidFill>
          <a:latin typeface="+mn-lt"/>
          <a:ea typeface="Gill Sans" charset="0"/>
          <a:cs typeface="+mn-cs"/>
          <a:sym typeface="Gill Sans" charset="0"/>
        </a:defRPr>
      </a:lvl5pPr>
      <a:lvl6pPr marL="321424" algn="ctr" defTabSz="410709" rtl="0" eaLnBrk="1" fontAlgn="base" hangingPunct="1">
        <a:spcBef>
          <a:spcPct val="0"/>
        </a:spcBef>
        <a:spcAft>
          <a:spcPct val="0"/>
        </a:spcAft>
        <a:defRPr sz="2400">
          <a:solidFill>
            <a:srgbClr val="000000"/>
          </a:solidFill>
          <a:latin typeface="+mn-lt"/>
          <a:ea typeface="Gill Sans" charset="0"/>
          <a:cs typeface="+mn-cs"/>
          <a:sym typeface="Gill Sans" charset="0"/>
        </a:defRPr>
      </a:lvl6pPr>
      <a:lvl7pPr marL="642849" algn="ctr" defTabSz="410709" rtl="0" eaLnBrk="1" fontAlgn="base" hangingPunct="1">
        <a:spcBef>
          <a:spcPct val="0"/>
        </a:spcBef>
        <a:spcAft>
          <a:spcPct val="0"/>
        </a:spcAft>
        <a:defRPr sz="2400">
          <a:solidFill>
            <a:srgbClr val="000000"/>
          </a:solidFill>
          <a:latin typeface="+mn-lt"/>
          <a:ea typeface="Gill Sans" charset="0"/>
          <a:cs typeface="+mn-cs"/>
          <a:sym typeface="Gill Sans" charset="0"/>
        </a:defRPr>
      </a:lvl7pPr>
      <a:lvl8pPr marL="964274" algn="ctr" defTabSz="410709" rtl="0" eaLnBrk="1" fontAlgn="base" hangingPunct="1">
        <a:spcBef>
          <a:spcPct val="0"/>
        </a:spcBef>
        <a:spcAft>
          <a:spcPct val="0"/>
        </a:spcAft>
        <a:defRPr sz="2400">
          <a:solidFill>
            <a:srgbClr val="000000"/>
          </a:solidFill>
          <a:latin typeface="+mn-lt"/>
          <a:ea typeface="Gill Sans" charset="0"/>
          <a:cs typeface="+mn-cs"/>
          <a:sym typeface="Gill Sans" charset="0"/>
        </a:defRPr>
      </a:lvl8pPr>
      <a:lvl9pPr marL="1285697" algn="ctr" defTabSz="410709" rtl="0" eaLnBrk="1" fontAlgn="base" hangingPunct="1">
        <a:spcBef>
          <a:spcPct val="0"/>
        </a:spcBef>
        <a:spcAft>
          <a:spcPct val="0"/>
        </a:spcAft>
        <a:defRPr sz="2400">
          <a:solidFill>
            <a:srgbClr val="000000"/>
          </a:solidFill>
          <a:latin typeface="+mn-lt"/>
          <a:ea typeface="Gill Sans" charset="0"/>
          <a:cs typeface="+mn-cs"/>
          <a:sym typeface="Gill Sans" charset="0"/>
        </a:defRPr>
      </a:lvl9pPr>
    </p:bodyStyle>
    <p:otherStyle>
      <a:defPPr>
        <a:defRPr lang="en-US"/>
      </a:defPPr>
      <a:lvl1pPr marL="0" algn="l" defTabSz="321424" rtl="0" eaLnBrk="1" latinLnBrk="0" hangingPunct="1">
        <a:defRPr sz="1300" kern="1200">
          <a:solidFill>
            <a:schemeClr val="tx1"/>
          </a:solidFill>
          <a:latin typeface="+mn-lt"/>
          <a:ea typeface="+mn-ea"/>
          <a:cs typeface="+mn-cs"/>
        </a:defRPr>
      </a:lvl1pPr>
      <a:lvl2pPr marL="321424" algn="l" defTabSz="321424" rtl="0" eaLnBrk="1" latinLnBrk="0" hangingPunct="1">
        <a:defRPr sz="1300" kern="1200">
          <a:solidFill>
            <a:schemeClr val="tx1"/>
          </a:solidFill>
          <a:latin typeface="+mn-lt"/>
          <a:ea typeface="+mn-ea"/>
          <a:cs typeface="+mn-cs"/>
        </a:defRPr>
      </a:lvl2pPr>
      <a:lvl3pPr marL="642849" algn="l" defTabSz="321424" rtl="0" eaLnBrk="1" latinLnBrk="0" hangingPunct="1">
        <a:defRPr sz="1300" kern="1200">
          <a:solidFill>
            <a:schemeClr val="tx1"/>
          </a:solidFill>
          <a:latin typeface="+mn-lt"/>
          <a:ea typeface="+mn-ea"/>
          <a:cs typeface="+mn-cs"/>
        </a:defRPr>
      </a:lvl3pPr>
      <a:lvl4pPr marL="964274" algn="l" defTabSz="321424" rtl="0" eaLnBrk="1" latinLnBrk="0" hangingPunct="1">
        <a:defRPr sz="1300" kern="1200">
          <a:solidFill>
            <a:schemeClr val="tx1"/>
          </a:solidFill>
          <a:latin typeface="+mn-lt"/>
          <a:ea typeface="+mn-ea"/>
          <a:cs typeface="+mn-cs"/>
        </a:defRPr>
      </a:lvl4pPr>
      <a:lvl5pPr marL="1285697" algn="l" defTabSz="321424" rtl="0" eaLnBrk="1" latinLnBrk="0" hangingPunct="1">
        <a:defRPr sz="1300" kern="1200">
          <a:solidFill>
            <a:schemeClr val="tx1"/>
          </a:solidFill>
          <a:latin typeface="+mn-lt"/>
          <a:ea typeface="+mn-ea"/>
          <a:cs typeface="+mn-cs"/>
        </a:defRPr>
      </a:lvl5pPr>
      <a:lvl6pPr marL="1607123" algn="l" defTabSz="321424" rtl="0" eaLnBrk="1" latinLnBrk="0" hangingPunct="1">
        <a:defRPr sz="1300" kern="1200">
          <a:solidFill>
            <a:schemeClr val="tx1"/>
          </a:solidFill>
          <a:latin typeface="+mn-lt"/>
          <a:ea typeface="+mn-ea"/>
          <a:cs typeface="+mn-cs"/>
        </a:defRPr>
      </a:lvl6pPr>
      <a:lvl7pPr marL="1928546" algn="l" defTabSz="321424" rtl="0" eaLnBrk="1" latinLnBrk="0" hangingPunct="1">
        <a:defRPr sz="1300" kern="1200">
          <a:solidFill>
            <a:schemeClr val="tx1"/>
          </a:solidFill>
          <a:latin typeface="+mn-lt"/>
          <a:ea typeface="+mn-ea"/>
          <a:cs typeface="+mn-cs"/>
        </a:defRPr>
      </a:lvl7pPr>
      <a:lvl8pPr marL="2249971" algn="l" defTabSz="321424" rtl="0" eaLnBrk="1" latinLnBrk="0" hangingPunct="1">
        <a:defRPr sz="1300" kern="1200">
          <a:solidFill>
            <a:schemeClr val="tx1"/>
          </a:solidFill>
          <a:latin typeface="+mn-lt"/>
          <a:ea typeface="+mn-ea"/>
          <a:cs typeface="+mn-cs"/>
        </a:defRPr>
      </a:lvl8pPr>
      <a:lvl9pPr marL="2571396" algn="l" defTabSz="321424" rtl="0" eaLnBrk="1" latinLnBrk="0" hangingPunct="1">
        <a:defRPr sz="13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pic>
        <p:nvPicPr>
          <p:cNvPr id="1025" name="Picture 1" descr="droppedImage.pdf"/>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0" y="-80367"/>
            <a:ext cx="9168557" cy="14644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026" name="Rectangle 2"/>
          <p:cNvSpPr>
            <a:spLocks noGrp="1"/>
          </p:cNvSpPr>
          <p:nvPr>
            <p:ph type="title"/>
          </p:nvPr>
        </p:nvSpPr>
        <p:spPr bwMode="auto">
          <a:xfrm>
            <a:off x="892969" y="1151930"/>
            <a:ext cx="7358063" cy="2321719"/>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0" tIns="0" rIns="0" bIns="0" numCol="1" anchor="b" anchorCtr="0" compatLnSpc="1">
            <a:prstTxWarp prst="textNoShape">
              <a:avLst/>
            </a:prstTxWarp>
          </a:bodyPr>
          <a:lstStyle/>
          <a:p>
            <a:pPr lvl="0"/>
            <a:r>
              <a:rPr lang="en-GB">
                <a:sym typeface="Helvetica" charset="0"/>
              </a:rPr>
              <a:t>Click to edit Master title style</a:t>
            </a:r>
            <a:endParaRPr lang="en-US">
              <a:sym typeface="Helvetica" charset="0"/>
            </a:endParaRPr>
          </a:p>
        </p:txBody>
      </p:sp>
      <p:sp>
        <p:nvSpPr>
          <p:cNvPr id="1027" name="Rectangle 3"/>
          <p:cNvSpPr>
            <a:spLocks noGrp="1"/>
          </p:cNvSpPr>
          <p:nvPr>
            <p:ph type="body" idx="1"/>
          </p:nvPr>
        </p:nvSpPr>
        <p:spPr bwMode="auto">
          <a:xfrm>
            <a:off x="892969" y="3536156"/>
            <a:ext cx="7358063" cy="794742"/>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0" tIns="0" rIns="0" bIns="0" numCol="1" anchor="t" anchorCtr="0" compatLnSpc="1">
            <a:prstTxWarp prst="textNoShape">
              <a:avLst/>
            </a:prstTxWarp>
          </a:bodyPr>
          <a:lstStyle/>
          <a:p>
            <a:pPr lvl="0"/>
            <a:r>
              <a:rPr lang="en-GB">
                <a:sym typeface="Gill Sans" charset="0"/>
              </a:rPr>
              <a:t>Click to edit Master text styles</a:t>
            </a:r>
          </a:p>
          <a:p>
            <a:pPr lvl="1"/>
            <a:r>
              <a:rPr lang="en-GB">
                <a:sym typeface="Gill Sans" charset="0"/>
              </a:rPr>
              <a:t>Second level</a:t>
            </a:r>
          </a:p>
          <a:p>
            <a:pPr lvl="2"/>
            <a:r>
              <a:rPr lang="en-GB">
                <a:sym typeface="Gill Sans" charset="0"/>
              </a:rPr>
              <a:t>Third level</a:t>
            </a:r>
          </a:p>
          <a:p>
            <a:pPr lvl="3"/>
            <a:r>
              <a:rPr lang="en-GB">
                <a:sym typeface="Gill Sans" charset="0"/>
              </a:rPr>
              <a:t>Fourth level</a:t>
            </a:r>
          </a:p>
          <a:p>
            <a:pPr lvl="4"/>
            <a:r>
              <a:rPr lang="en-GB">
                <a:sym typeface="Gill Sans" charset="0"/>
              </a:rPr>
              <a:t>Fifth level</a:t>
            </a:r>
            <a:endParaRPr lang="en-US">
              <a:sym typeface="Gill Sans" charset="0"/>
            </a:endParaRPr>
          </a:p>
        </p:txBody>
      </p:sp>
      <p:sp>
        <p:nvSpPr>
          <p:cNvPr id="1028" name="Rectangle 4"/>
          <p:cNvSpPr>
            <a:spLocks noGrp="1"/>
          </p:cNvSpPr>
          <p:nvPr>
            <p:ph type="sldNum" sz="quarter" idx="2"/>
          </p:nvPr>
        </p:nvSpPr>
        <p:spPr bwMode="auto">
          <a:xfrm>
            <a:off x="4446984" y="6509742"/>
            <a:ext cx="241102" cy="258961"/>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0" tIns="0" rIns="0" bIns="0" numCol="1" anchor="t" anchorCtr="0" compatLnSpc="1">
            <a:prstTxWarp prst="textNoShape">
              <a:avLst/>
            </a:prstTxWarp>
          </a:bodyPr>
          <a:lstStyle>
            <a:lvl1pPr>
              <a:defRPr/>
            </a:lvl1pPr>
          </a:lstStyle>
          <a:p>
            <a:fld id="{B82611CB-9485-6949-8F4C-CD518D4B7B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 id="2147483859" r:id="rId12"/>
  </p:sldLayoutIdLst>
  <p:hf hdr="0" ftr="0" dt="0"/>
  <p:txStyles>
    <p:titleStyle>
      <a:lvl1pPr algn="ctr" defTabSz="410751" rtl="0" eaLnBrk="1" fontAlgn="base" hangingPunct="1">
        <a:spcBef>
          <a:spcPct val="0"/>
        </a:spcBef>
        <a:spcAft>
          <a:spcPct val="0"/>
        </a:spcAft>
        <a:defRPr sz="5100">
          <a:solidFill>
            <a:srgbClr val="000000"/>
          </a:solidFill>
          <a:latin typeface="+mj-lt"/>
          <a:ea typeface="+mj-ea"/>
          <a:cs typeface="+mj-cs"/>
          <a:sym typeface="Helvetica" charset="0"/>
        </a:defRPr>
      </a:lvl1pPr>
      <a:lvl2pPr algn="ctr" defTabSz="410751"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2pPr>
      <a:lvl3pPr algn="ctr" defTabSz="410751"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3pPr>
      <a:lvl4pPr algn="ctr" defTabSz="410751"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4pPr>
      <a:lvl5pPr algn="ctr" defTabSz="410751"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5pPr>
      <a:lvl6pPr marL="321457" algn="ctr" defTabSz="410751"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6pPr>
      <a:lvl7pPr marL="642915" algn="ctr" defTabSz="410751"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7pPr>
      <a:lvl8pPr marL="964372" algn="ctr" defTabSz="410751"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8pPr>
      <a:lvl9pPr marL="1285829" algn="ctr" defTabSz="410751"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9pPr>
    </p:titleStyle>
    <p:bodyStyle>
      <a:lvl1pPr algn="ctr" defTabSz="410751" rtl="0" eaLnBrk="1" fontAlgn="base" hangingPunct="1">
        <a:spcBef>
          <a:spcPct val="0"/>
        </a:spcBef>
        <a:spcAft>
          <a:spcPct val="0"/>
        </a:spcAft>
        <a:defRPr sz="2400">
          <a:solidFill>
            <a:srgbClr val="000000"/>
          </a:solidFill>
          <a:latin typeface="+mn-lt"/>
          <a:ea typeface="+mn-ea"/>
          <a:cs typeface="+mn-cs"/>
          <a:sym typeface="Gill Sans" charset="0"/>
        </a:defRPr>
      </a:lvl1pPr>
      <a:lvl2pPr algn="ctr" defTabSz="410751" rtl="0" eaLnBrk="1" fontAlgn="base" hangingPunct="1">
        <a:spcBef>
          <a:spcPct val="0"/>
        </a:spcBef>
        <a:spcAft>
          <a:spcPct val="0"/>
        </a:spcAft>
        <a:defRPr sz="2400">
          <a:solidFill>
            <a:srgbClr val="000000"/>
          </a:solidFill>
          <a:latin typeface="+mn-lt"/>
          <a:ea typeface="Gill Sans" charset="0"/>
          <a:cs typeface="+mn-cs"/>
          <a:sym typeface="Gill Sans" charset="0"/>
        </a:defRPr>
      </a:lvl2pPr>
      <a:lvl3pPr algn="ctr" defTabSz="410751" rtl="0" eaLnBrk="1" fontAlgn="base" hangingPunct="1">
        <a:spcBef>
          <a:spcPct val="0"/>
        </a:spcBef>
        <a:spcAft>
          <a:spcPct val="0"/>
        </a:spcAft>
        <a:defRPr sz="2400">
          <a:solidFill>
            <a:srgbClr val="000000"/>
          </a:solidFill>
          <a:latin typeface="+mn-lt"/>
          <a:ea typeface="Gill Sans" charset="0"/>
          <a:cs typeface="+mn-cs"/>
          <a:sym typeface="Gill Sans" charset="0"/>
        </a:defRPr>
      </a:lvl3pPr>
      <a:lvl4pPr algn="ctr" defTabSz="410751" rtl="0" eaLnBrk="1" fontAlgn="base" hangingPunct="1">
        <a:spcBef>
          <a:spcPct val="0"/>
        </a:spcBef>
        <a:spcAft>
          <a:spcPct val="0"/>
        </a:spcAft>
        <a:defRPr sz="2400">
          <a:solidFill>
            <a:srgbClr val="000000"/>
          </a:solidFill>
          <a:latin typeface="+mn-lt"/>
          <a:ea typeface="Gill Sans" charset="0"/>
          <a:cs typeface="+mn-cs"/>
          <a:sym typeface="Gill Sans" charset="0"/>
        </a:defRPr>
      </a:lvl4pPr>
      <a:lvl5pPr algn="ctr" defTabSz="410751" rtl="0" eaLnBrk="1" fontAlgn="base" hangingPunct="1">
        <a:spcBef>
          <a:spcPct val="0"/>
        </a:spcBef>
        <a:spcAft>
          <a:spcPct val="0"/>
        </a:spcAft>
        <a:defRPr sz="2400">
          <a:solidFill>
            <a:srgbClr val="000000"/>
          </a:solidFill>
          <a:latin typeface="+mn-lt"/>
          <a:ea typeface="Gill Sans" charset="0"/>
          <a:cs typeface="+mn-cs"/>
          <a:sym typeface="Gill Sans" charset="0"/>
        </a:defRPr>
      </a:lvl5pPr>
      <a:lvl6pPr marL="321457" algn="ctr" defTabSz="410751" rtl="0" eaLnBrk="1" fontAlgn="base" hangingPunct="1">
        <a:spcBef>
          <a:spcPct val="0"/>
        </a:spcBef>
        <a:spcAft>
          <a:spcPct val="0"/>
        </a:spcAft>
        <a:defRPr sz="2400">
          <a:solidFill>
            <a:srgbClr val="000000"/>
          </a:solidFill>
          <a:latin typeface="+mn-lt"/>
          <a:ea typeface="Gill Sans" charset="0"/>
          <a:cs typeface="+mn-cs"/>
          <a:sym typeface="Gill Sans" charset="0"/>
        </a:defRPr>
      </a:lvl6pPr>
      <a:lvl7pPr marL="642915" algn="ctr" defTabSz="410751" rtl="0" eaLnBrk="1" fontAlgn="base" hangingPunct="1">
        <a:spcBef>
          <a:spcPct val="0"/>
        </a:spcBef>
        <a:spcAft>
          <a:spcPct val="0"/>
        </a:spcAft>
        <a:defRPr sz="2400">
          <a:solidFill>
            <a:srgbClr val="000000"/>
          </a:solidFill>
          <a:latin typeface="+mn-lt"/>
          <a:ea typeface="Gill Sans" charset="0"/>
          <a:cs typeface="+mn-cs"/>
          <a:sym typeface="Gill Sans" charset="0"/>
        </a:defRPr>
      </a:lvl7pPr>
      <a:lvl8pPr marL="964372" algn="ctr" defTabSz="410751" rtl="0" eaLnBrk="1" fontAlgn="base" hangingPunct="1">
        <a:spcBef>
          <a:spcPct val="0"/>
        </a:spcBef>
        <a:spcAft>
          <a:spcPct val="0"/>
        </a:spcAft>
        <a:defRPr sz="2400">
          <a:solidFill>
            <a:srgbClr val="000000"/>
          </a:solidFill>
          <a:latin typeface="+mn-lt"/>
          <a:ea typeface="Gill Sans" charset="0"/>
          <a:cs typeface="+mn-cs"/>
          <a:sym typeface="Gill Sans" charset="0"/>
        </a:defRPr>
      </a:lvl8pPr>
      <a:lvl9pPr marL="1285829" algn="ctr" defTabSz="410751" rtl="0" eaLnBrk="1" fontAlgn="base" hangingPunct="1">
        <a:spcBef>
          <a:spcPct val="0"/>
        </a:spcBef>
        <a:spcAft>
          <a:spcPct val="0"/>
        </a:spcAft>
        <a:defRPr sz="2400">
          <a:solidFill>
            <a:srgbClr val="000000"/>
          </a:solidFill>
          <a:latin typeface="+mn-lt"/>
          <a:ea typeface="Gill Sans" charset="0"/>
          <a:cs typeface="+mn-cs"/>
          <a:sym typeface="Gill Sans" charset="0"/>
        </a:defRPr>
      </a:lvl9pPr>
    </p:bodyStyle>
    <p:otherStyle>
      <a:defPPr>
        <a:defRPr lang="en-US"/>
      </a:defPPr>
      <a:lvl1pPr marL="0" algn="l" defTabSz="321457" rtl="0" eaLnBrk="1" latinLnBrk="0" hangingPunct="1">
        <a:defRPr sz="1300" kern="1200">
          <a:solidFill>
            <a:schemeClr val="tx1"/>
          </a:solidFill>
          <a:latin typeface="+mn-lt"/>
          <a:ea typeface="+mn-ea"/>
          <a:cs typeface="+mn-cs"/>
        </a:defRPr>
      </a:lvl1pPr>
      <a:lvl2pPr marL="321457" algn="l" defTabSz="321457" rtl="0" eaLnBrk="1" latinLnBrk="0" hangingPunct="1">
        <a:defRPr sz="1300" kern="1200">
          <a:solidFill>
            <a:schemeClr val="tx1"/>
          </a:solidFill>
          <a:latin typeface="+mn-lt"/>
          <a:ea typeface="+mn-ea"/>
          <a:cs typeface="+mn-cs"/>
        </a:defRPr>
      </a:lvl2pPr>
      <a:lvl3pPr marL="642915" algn="l" defTabSz="321457" rtl="0" eaLnBrk="1" latinLnBrk="0" hangingPunct="1">
        <a:defRPr sz="1300" kern="1200">
          <a:solidFill>
            <a:schemeClr val="tx1"/>
          </a:solidFill>
          <a:latin typeface="+mn-lt"/>
          <a:ea typeface="+mn-ea"/>
          <a:cs typeface="+mn-cs"/>
        </a:defRPr>
      </a:lvl3pPr>
      <a:lvl4pPr marL="964372" algn="l" defTabSz="321457" rtl="0" eaLnBrk="1" latinLnBrk="0" hangingPunct="1">
        <a:defRPr sz="1300" kern="1200">
          <a:solidFill>
            <a:schemeClr val="tx1"/>
          </a:solidFill>
          <a:latin typeface="+mn-lt"/>
          <a:ea typeface="+mn-ea"/>
          <a:cs typeface="+mn-cs"/>
        </a:defRPr>
      </a:lvl4pPr>
      <a:lvl5pPr marL="1285829" algn="l" defTabSz="321457" rtl="0" eaLnBrk="1" latinLnBrk="0" hangingPunct="1">
        <a:defRPr sz="1300" kern="1200">
          <a:solidFill>
            <a:schemeClr val="tx1"/>
          </a:solidFill>
          <a:latin typeface="+mn-lt"/>
          <a:ea typeface="+mn-ea"/>
          <a:cs typeface="+mn-cs"/>
        </a:defRPr>
      </a:lvl5pPr>
      <a:lvl6pPr marL="1607287" algn="l" defTabSz="321457" rtl="0" eaLnBrk="1" latinLnBrk="0" hangingPunct="1">
        <a:defRPr sz="1300" kern="1200">
          <a:solidFill>
            <a:schemeClr val="tx1"/>
          </a:solidFill>
          <a:latin typeface="+mn-lt"/>
          <a:ea typeface="+mn-ea"/>
          <a:cs typeface="+mn-cs"/>
        </a:defRPr>
      </a:lvl6pPr>
      <a:lvl7pPr marL="1928744" algn="l" defTabSz="321457" rtl="0" eaLnBrk="1" latinLnBrk="0" hangingPunct="1">
        <a:defRPr sz="1300" kern="1200">
          <a:solidFill>
            <a:schemeClr val="tx1"/>
          </a:solidFill>
          <a:latin typeface="+mn-lt"/>
          <a:ea typeface="+mn-ea"/>
          <a:cs typeface="+mn-cs"/>
        </a:defRPr>
      </a:lvl7pPr>
      <a:lvl8pPr marL="2250201" algn="l" defTabSz="321457" rtl="0" eaLnBrk="1" latinLnBrk="0" hangingPunct="1">
        <a:defRPr sz="1300" kern="1200">
          <a:solidFill>
            <a:schemeClr val="tx1"/>
          </a:solidFill>
          <a:latin typeface="+mn-lt"/>
          <a:ea typeface="+mn-ea"/>
          <a:cs typeface="+mn-cs"/>
        </a:defRPr>
      </a:lvl8pPr>
      <a:lvl9pPr marL="2571659" algn="l" defTabSz="321457" rtl="0" eaLnBrk="1" latinLnBrk="0" hangingPunct="1">
        <a:defRPr sz="13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pic>
        <p:nvPicPr>
          <p:cNvPr id="2049" name="Picture 1" descr="droppedImage.pdf"/>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3830837" y="5813227"/>
            <a:ext cx="5331023" cy="110728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50" name="Rectangle 2"/>
          <p:cNvSpPr>
            <a:spLocks noGrp="1"/>
          </p:cNvSpPr>
          <p:nvPr>
            <p:ph type="title"/>
          </p:nvPr>
        </p:nvSpPr>
        <p:spPr bwMode="auto">
          <a:xfrm>
            <a:off x="892970" y="178595"/>
            <a:ext cx="7358063" cy="1107281"/>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35715" tIns="35715" rIns="35715" bIns="35715" numCol="1" anchor="ctr" anchorCtr="0" compatLnSpc="1">
            <a:prstTxWarp prst="textNoShape">
              <a:avLst/>
            </a:prstTxWarp>
          </a:bodyPr>
          <a:lstStyle/>
          <a:p>
            <a:pPr lvl="0"/>
            <a:r>
              <a:rPr lang="en-GB">
                <a:sym typeface="Helvetica" charset="0"/>
              </a:rPr>
              <a:t>Click to edit Master title style</a:t>
            </a:r>
            <a:endParaRPr lang="en-US">
              <a:sym typeface="Helvetica" charset="0"/>
            </a:endParaRPr>
          </a:p>
        </p:txBody>
      </p:sp>
      <p:sp>
        <p:nvSpPr>
          <p:cNvPr id="2051" name="Rectangle 3"/>
          <p:cNvSpPr>
            <a:spLocks noGrp="1"/>
          </p:cNvSpPr>
          <p:nvPr>
            <p:ph type="body" idx="1"/>
          </p:nvPr>
        </p:nvSpPr>
        <p:spPr bwMode="auto">
          <a:xfrm>
            <a:off x="892970" y="1535906"/>
            <a:ext cx="7358063" cy="442912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35715" tIns="35715" rIns="35715" bIns="35715" numCol="1" anchor="ctr" anchorCtr="0" compatLnSpc="1">
            <a:prstTxWarp prst="textNoShape">
              <a:avLst/>
            </a:prstTxWarp>
          </a:bodyPr>
          <a:lstStyle/>
          <a:p>
            <a:pPr lvl="0"/>
            <a:r>
              <a:rPr lang="en-GB">
                <a:sym typeface="Gill Sans" charset="0"/>
              </a:rPr>
              <a:t>Click to edit Master text styles</a:t>
            </a:r>
          </a:p>
          <a:p>
            <a:pPr lvl="1"/>
            <a:r>
              <a:rPr lang="en-GB">
                <a:sym typeface="Gill Sans" charset="0"/>
              </a:rPr>
              <a:t>Second level</a:t>
            </a:r>
          </a:p>
          <a:p>
            <a:pPr lvl="2"/>
            <a:r>
              <a:rPr lang="en-GB">
                <a:sym typeface="Gill Sans" charset="0"/>
              </a:rPr>
              <a:t>Third level</a:t>
            </a:r>
          </a:p>
          <a:p>
            <a:pPr lvl="3"/>
            <a:r>
              <a:rPr lang="en-GB">
                <a:sym typeface="Gill Sans" charset="0"/>
              </a:rPr>
              <a:t>Fourth level</a:t>
            </a:r>
          </a:p>
          <a:p>
            <a:pPr lvl="4"/>
            <a:r>
              <a:rPr lang="en-GB">
                <a:sym typeface="Gill Sans" charset="0"/>
              </a:rPr>
              <a:t>Fifth level</a:t>
            </a:r>
            <a:endParaRPr lang="en-US">
              <a:sym typeface="Gill Sans" charset="0"/>
            </a:endParaRPr>
          </a:p>
        </p:txBody>
      </p:sp>
      <p:sp>
        <p:nvSpPr>
          <p:cNvPr id="2052" name="Rectangle 4"/>
          <p:cNvSpPr>
            <a:spLocks noGrp="1"/>
          </p:cNvSpPr>
          <p:nvPr>
            <p:ph type="sldNum" sz="quarter" idx="2"/>
          </p:nvPr>
        </p:nvSpPr>
        <p:spPr bwMode="auto">
          <a:xfrm>
            <a:off x="214312" y="6474023"/>
            <a:ext cx="241102" cy="258961"/>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0" tIns="0" rIns="0" bIns="0" numCol="1" anchor="t" anchorCtr="0" compatLnSpc="1">
            <a:prstTxWarp prst="textNoShape">
              <a:avLst/>
            </a:prstTxWarp>
          </a:bodyPr>
          <a:lstStyle>
            <a:lvl1pPr>
              <a:defRPr/>
            </a:lvl1pPr>
          </a:lstStyle>
          <a:p>
            <a:fld id="{5E4D5532-DEFE-E14E-8B85-BD0743F093BA}" type="slidenum">
              <a:rPr lang="en-US"/>
              <a:pPr/>
              <a:t>‹#›</a:t>
            </a:fld>
            <a:endParaRPr lang="en-US" sz="1300"/>
          </a:p>
        </p:txBody>
      </p:sp>
    </p:spTree>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Lst>
  <p:hf hdr="0" ftr="0" dt="0"/>
  <p:txStyles>
    <p:titleStyle>
      <a:lvl1pPr algn="ctr" defTabSz="410730" rtl="0" eaLnBrk="1" fontAlgn="base" hangingPunct="1">
        <a:spcBef>
          <a:spcPct val="0"/>
        </a:spcBef>
        <a:spcAft>
          <a:spcPct val="0"/>
        </a:spcAft>
        <a:defRPr sz="5100">
          <a:solidFill>
            <a:srgbClr val="000000"/>
          </a:solidFill>
          <a:latin typeface="+mj-lt"/>
          <a:ea typeface="+mj-ea"/>
          <a:cs typeface="+mj-cs"/>
          <a:sym typeface="Helvetica" charset="0"/>
        </a:defRPr>
      </a:lvl1pPr>
      <a:lvl2pPr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2pPr>
      <a:lvl3pPr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3pPr>
      <a:lvl4pPr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4pPr>
      <a:lvl5pPr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5pPr>
      <a:lvl6pPr marL="321440"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6pPr>
      <a:lvl7pPr marL="642882"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7pPr>
      <a:lvl8pPr marL="964323"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8pPr>
      <a:lvl9pPr marL="1285763" algn="ctr" defTabSz="410730"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9pPr>
    </p:titleStyle>
    <p:bodyStyle>
      <a:lvl1pPr algn="ctr" defTabSz="410730" rtl="0" eaLnBrk="1" fontAlgn="base" hangingPunct="1">
        <a:spcBef>
          <a:spcPct val="0"/>
        </a:spcBef>
        <a:spcAft>
          <a:spcPct val="0"/>
        </a:spcAft>
        <a:defRPr sz="2400">
          <a:solidFill>
            <a:srgbClr val="000000"/>
          </a:solidFill>
          <a:latin typeface="+mn-lt"/>
          <a:ea typeface="+mn-ea"/>
          <a:cs typeface="+mn-cs"/>
          <a:sym typeface="Gill Sans" charset="0"/>
        </a:defRPr>
      </a:lvl1pPr>
      <a:lvl2pPr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2pPr>
      <a:lvl3pPr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3pPr>
      <a:lvl4pPr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4pPr>
      <a:lvl5pPr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5pPr>
      <a:lvl6pPr marL="321440"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6pPr>
      <a:lvl7pPr marL="642882"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7pPr>
      <a:lvl8pPr marL="964323"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8pPr>
      <a:lvl9pPr marL="1285763" algn="ctr" defTabSz="410730" rtl="0" eaLnBrk="1" fontAlgn="base" hangingPunct="1">
        <a:spcBef>
          <a:spcPct val="0"/>
        </a:spcBef>
        <a:spcAft>
          <a:spcPct val="0"/>
        </a:spcAft>
        <a:defRPr sz="2400">
          <a:solidFill>
            <a:srgbClr val="000000"/>
          </a:solidFill>
          <a:latin typeface="+mn-lt"/>
          <a:ea typeface="Gill Sans" charset="0"/>
          <a:cs typeface="+mn-cs"/>
          <a:sym typeface="Gill Sans" charset="0"/>
        </a:defRPr>
      </a:lvl9pPr>
    </p:bodyStyle>
    <p:otherStyle>
      <a:defPPr>
        <a:defRPr lang="en-US"/>
      </a:defPPr>
      <a:lvl1pPr marL="0" algn="l" defTabSz="321440" rtl="0" eaLnBrk="1" latinLnBrk="0" hangingPunct="1">
        <a:defRPr sz="1300" kern="1200">
          <a:solidFill>
            <a:schemeClr val="tx1"/>
          </a:solidFill>
          <a:latin typeface="+mn-lt"/>
          <a:ea typeface="+mn-ea"/>
          <a:cs typeface="+mn-cs"/>
        </a:defRPr>
      </a:lvl1pPr>
      <a:lvl2pPr marL="321440" algn="l" defTabSz="321440" rtl="0" eaLnBrk="1" latinLnBrk="0" hangingPunct="1">
        <a:defRPr sz="1300" kern="1200">
          <a:solidFill>
            <a:schemeClr val="tx1"/>
          </a:solidFill>
          <a:latin typeface="+mn-lt"/>
          <a:ea typeface="+mn-ea"/>
          <a:cs typeface="+mn-cs"/>
        </a:defRPr>
      </a:lvl2pPr>
      <a:lvl3pPr marL="642882" algn="l" defTabSz="321440" rtl="0" eaLnBrk="1" latinLnBrk="0" hangingPunct="1">
        <a:defRPr sz="1300" kern="1200">
          <a:solidFill>
            <a:schemeClr val="tx1"/>
          </a:solidFill>
          <a:latin typeface="+mn-lt"/>
          <a:ea typeface="+mn-ea"/>
          <a:cs typeface="+mn-cs"/>
        </a:defRPr>
      </a:lvl3pPr>
      <a:lvl4pPr marL="964323" algn="l" defTabSz="321440" rtl="0" eaLnBrk="1" latinLnBrk="0" hangingPunct="1">
        <a:defRPr sz="1300" kern="1200">
          <a:solidFill>
            <a:schemeClr val="tx1"/>
          </a:solidFill>
          <a:latin typeface="+mn-lt"/>
          <a:ea typeface="+mn-ea"/>
          <a:cs typeface="+mn-cs"/>
        </a:defRPr>
      </a:lvl4pPr>
      <a:lvl5pPr marL="1285763" algn="l" defTabSz="321440" rtl="0" eaLnBrk="1" latinLnBrk="0" hangingPunct="1">
        <a:defRPr sz="1300" kern="1200">
          <a:solidFill>
            <a:schemeClr val="tx1"/>
          </a:solidFill>
          <a:latin typeface="+mn-lt"/>
          <a:ea typeface="+mn-ea"/>
          <a:cs typeface="+mn-cs"/>
        </a:defRPr>
      </a:lvl5pPr>
      <a:lvl6pPr marL="1607205" algn="l" defTabSz="321440" rtl="0" eaLnBrk="1" latinLnBrk="0" hangingPunct="1">
        <a:defRPr sz="1300" kern="1200">
          <a:solidFill>
            <a:schemeClr val="tx1"/>
          </a:solidFill>
          <a:latin typeface="+mn-lt"/>
          <a:ea typeface="+mn-ea"/>
          <a:cs typeface="+mn-cs"/>
        </a:defRPr>
      </a:lvl6pPr>
      <a:lvl7pPr marL="1928645" algn="l" defTabSz="321440" rtl="0" eaLnBrk="1" latinLnBrk="0" hangingPunct="1">
        <a:defRPr sz="1300" kern="1200">
          <a:solidFill>
            <a:schemeClr val="tx1"/>
          </a:solidFill>
          <a:latin typeface="+mn-lt"/>
          <a:ea typeface="+mn-ea"/>
          <a:cs typeface="+mn-cs"/>
        </a:defRPr>
      </a:lvl7pPr>
      <a:lvl8pPr marL="2250086" algn="l" defTabSz="321440" rtl="0" eaLnBrk="1" latinLnBrk="0" hangingPunct="1">
        <a:defRPr sz="1300" kern="1200">
          <a:solidFill>
            <a:schemeClr val="tx1"/>
          </a:solidFill>
          <a:latin typeface="+mn-lt"/>
          <a:ea typeface="+mn-ea"/>
          <a:cs typeface="+mn-cs"/>
        </a:defRPr>
      </a:lvl8pPr>
      <a:lvl9pPr marL="2571527" algn="l" defTabSz="321440" rtl="0" eaLnBrk="1" latinLnBrk="0" hangingPunct="1">
        <a:defRPr sz="13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31D01F-475C-CE4A-9616-5ACFDDC2447E}" type="datetime1">
              <a:rPr lang="en-GB" smtClean="0"/>
              <a:t>23/09/2024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611CB-9485-6949-8F4C-CD518D4B7BAC}" type="slidenum">
              <a:rPr lang="en-US" smtClean="0"/>
              <a:pPr/>
              <a:t>‹#›</a:t>
            </a:fld>
            <a:endParaRPr lang="en-US"/>
          </a:p>
        </p:txBody>
      </p:sp>
    </p:spTree>
    <p:extLst>
      <p:ext uri="{BB962C8B-B14F-4D97-AF65-F5344CB8AC3E}">
        <p14:creationId xmlns:p14="http://schemas.microsoft.com/office/powerpoint/2010/main" val="2949219211"/>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 id="2147483884" r:id="rId12"/>
    <p:sldLayoutId id="2147483885" r:id="rId13"/>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47.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8.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53.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5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48.xml"/><Relationship Id="rId5" Type="http://schemas.openxmlformats.org/officeDocument/2006/relationships/image" Target="../media/image19.jpe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8.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5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48.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48.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48.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48.xml"/><Relationship Id="rId4" Type="http://schemas.openxmlformats.org/officeDocument/2006/relationships/image" Target="../media/image31.gif"/></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48.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48.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8.xml"/></Relationships>
</file>

<file path=ppt/slides/_rels/slide2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48.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48.xml"/><Relationship Id="rId5" Type="http://schemas.openxmlformats.org/officeDocument/2006/relationships/image" Target="../media/image49.pn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4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48.xml"/></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48.xml"/><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48.xml"/><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48.xml"/></Relationships>
</file>

<file path=ppt/slides/_rels/slide3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3.xml"/><Relationship Id="rId1" Type="http://schemas.openxmlformats.org/officeDocument/2006/relationships/slideLayout" Target="../slideLayouts/slideLayout48.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4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4.xml"/><Relationship Id="rId1" Type="http://schemas.openxmlformats.org/officeDocument/2006/relationships/slideLayout" Target="../slideLayouts/slideLayout48.xml"/><Relationship Id="rId4" Type="http://schemas.openxmlformats.org/officeDocument/2006/relationships/image" Target="../media/image62.png"/></Relationships>
</file>

<file path=ppt/slides/_rels/slide35.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jpeg"/><Relationship Id="rId2" Type="http://schemas.openxmlformats.org/officeDocument/2006/relationships/notesSlide" Target="../notesSlides/notesSlide25.xml"/><Relationship Id="rId1" Type="http://schemas.openxmlformats.org/officeDocument/2006/relationships/slideLayout" Target="../slideLayouts/slideLayout53.xml"/><Relationship Id="rId6" Type="http://schemas.openxmlformats.org/officeDocument/2006/relationships/image" Target="../media/image66.png"/><Relationship Id="rId5" Type="http://schemas.openxmlformats.org/officeDocument/2006/relationships/image" Target="../media/image65.jpeg"/><Relationship Id="rId4" Type="http://schemas.openxmlformats.org/officeDocument/2006/relationships/image" Target="../media/image64.png"/></Relationships>
</file>

<file path=ppt/slides/_rels/slide36.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6.xml"/><Relationship Id="rId1" Type="http://schemas.openxmlformats.org/officeDocument/2006/relationships/slideLayout" Target="../slideLayouts/slideLayout53.xml"/><Relationship Id="rId5" Type="http://schemas.openxmlformats.org/officeDocument/2006/relationships/image" Target="../media/image70.png"/><Relationship Id="rId4" Type="http://schemas.openxmlformats.org/officeDocument/2006/relationships/image" Target="../media/image69.jpeg"/></Relationships>
</file>

<file path=ppt/slides/_rels/slide3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7.xml"/><Relationship Id="rId1" Type="http://schemas.openxmlformats.org/officeDocument/2006/relationships/slideLayout" Target="../slideLayouts/slideLayout58.xml"/><Relationship Id="rId5" Type="http://schemas.openxmlformats.org/officeDocument/2006/relationships/image" Target="../media/image73.jpeg"/><Relationship Id="rId4" Type="http://schemas.openxmlformats.org/officeDocument/2006/relationships/image" Target="../media/image72.png"/></Relationships>
</file>

<file path=ppt/slides/_rels/slide3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8.xml"/><Relationship Id="rId1" Type="http://schemas.openxmlformats.org/officeDocument/2006/relationships/slideLayout" Target="../slideLayouts/slideLayout47.xml"/></Relationships>
</file>

<file path=ppt/slides/_rels/slide3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9.xml"/><Relationship Id="rId1" Type="http://schemas.openxmlformats.org/officeDocument/2006/relationships/slideLayout" Target="../slideLayouts/slideLayout53.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8.xml"/></Relationships>
</file>

<file path=ppt/slides/_rels/slide4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53.xml"/></Relationships>
</file>

<file path=ppt/slides/_rels/slide4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0.xml"/><Relationship Id="rId1" Type="http://schemas.openxmlformats.org/officeDocument/2006/relationships/slideLayout" Target="../slideLayouts/slideLayout53.xml"/><Relationship Id="rId5" Type="http://schemas.openxmlformats.org/officeDocument/2006/relationships/image" Target="../media/image82.png"/><Relationship Id="rId4" Type="http://schemas.openxmlformats.org/officeDocument/2006/relationships/image" Target="../media/image81.png"/></Relationships>
</file>

<file path=ppt/slides/_rels/slide4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1.xml"/><Relationship Id="rId1" Type="http://schemas.openxmlformats.org/officeDocument/2006/relationships/slideLayout" Target="../slideLayouts/slideLayout53.xml"/></Relationships>
</file>

<file path=ppt/slides/_rels/slide43.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32.xml"/><Relationship Id="rId1" Type="http://schemas.openxmlformats.org/officeDocument/2006/relationships/slideLayout" Target="../slideLayouts/slideLayout5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5.xml.rels><?xml version="1.0" encoding="UTF-8" standalone="yes"?>
<Relationships xmlns="http://schemas.openxmlformats.org/package/2006/relationships"><Relationship Id="rId8" Type="http://schemas.openxmlformats.org/officeDocument/2006/relationships/image" Target="../media/image90.jpeg"/><Relationship Id="rId3" Type="http://schemas.openxmlformats.org/officeDocument/2006/relationships/image" Target="../media/image85.emf"/><Relationship Id="rId7" Type="http://schemas.openxmlformats.org/officeDocument/2006/relationships/image" Target="../media/image89.jpeg"/><Relationship Id="rId2" Type="http://schemas.openxmlformats.org/officeDocument/2006/relationships/notesSlide" Target="../notesSlides/notesSlide33.xml"/><Relationship Id="rId1" Type="http://schemas.openxmlformats.org/officeDocument/2006/relationships/slideLayout" Target="../slideLayouts/slideLayout53.xml"/><Relationship Id="rId6" Type="http://schemas.openxmlformats.org/officeDocument/2006/relationships/image" Target="../media/image88.jpeg"/><Relationship Id="rId11" Type="http://schemas.openxmlformats.org/officeDocument/2006/relationships/image" Target="../media/image92.png"/><Relationship Id="rId5" Type="http://schemas.openxmlformats.org/officeDocument/2006/relationships/image" Target="../media/image87.jpeg"/><Relationship Id="rId10" Type="http://schemas.openxmlformats.org/officeDocument/2006/relationships/image" Target="../media/image91.emf"/><Relationship Id="rId4" Type="http://schemas.openxmlformats.org/officeDocument/2006/relationships/image" Target="../media/image86.jpeg"/><Relationship Id="rId9" Type="http://schemas.openxmlformats.org/officeDocument/2006/relationships/oleObject" Target="../embeddings/oleObject1.bin"/></Relationships>
</file>

<file path=ppt/slides/_rels/slide46.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slideLayout" Target="../slideLayouts/slideLayout53.xml"/><Relationship Id="rId1" Type="http://schemas.openxmlformats.org/officeDocument/2006/relationships/video" Target="https://player.vimeo.com/video/12555378?app_id=122963" TargetMode="Externa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5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94.png"/><Relationship Id="rId5" Type="http://schemas.openxmlformats.org/officeDocument/2006/relationships/hyperlink" Target="https://youtu.be/VESMU7JfVHU?t=21" TargetMode="External"/><Relationship Id="rId4" Type="http://schemas.openxmlformats.org/officeDocument/2006/relationships/notesSlide" Target="../notesSlides/notesSlide34.xml"/></Relationships>
</file>

<file path=ppt/slides/_rels/slide48.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35.xml"/><Relationship Id="rId1" Type="http://schemas.openxmlformats.org/officeDocument/2006/relationships/slideLayout" Target="../slideLayouts/slideLayout53.xml"/><Relationship Id="rId4" Type="http://schemas.openxmlformats.org/officeDocument/2006/relationships/image" Target="../media/image96.jpeg"/></Relationships>
</file>

<file path=ppt/slides/_rels/slide4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53.xml"/><Relationship Id="rId5" Type="http://schemas.openxmlformats.org/officeDocument/2006/relationships/image" Target="../media/image100.png"/><Relationship Id="rId4" Type="http://schemas.openxmlformats.org/officeDocument/2006/relationships/image" Target="../media/image99.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3" Type="http://schemas.openxmlformats.org/officeDocument/2006/relationships/image" Target="../media/image101.jpg"/><Relationship Id="rId7" Type="http://schemas.openxmlformats.org/officeDocument/2006/relationships/image" Target="../media/image105.png"/><Relationship Id="rId2" Type="http://schemas.openxmlformats.org/officeDocument/2006/relationships/notesSlide" Target="../notesSlides/notesSlide36.xml"/><Relationship Id="rId1" Type="http://schemas.openxmlformats.org/officeDocument/2006/relationships/slideLayout" Target="../slideLayouts/slideLayout53.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jpeg"/></Relationships>
</file>

<file path=ppt/slides/_rels/slide5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53.xml"/><Relationship Id="rId5" Type="http://schemas.openxmlformats.org/officeDocument/2006/relationships/image" Target="../media/image109.emf"/><Relationship Id="rId4" Type="http://schemas.openxmlformats.org/officeDocument/2006/relationships/image" Target="../media/image108.png"/></Relationships>
</file>

<file path=ppt/slides/_rels/slide53.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37.xml"/><Relationship Id="rId1" Type="http://schemas.openxmlformats.org/officeDocument/2006/relationships/slideLayout" Target="../slideLayouts/slideLayout48.xml"/><Relationship Id="rId5" Type="http://schemas.openxmlformats.org/officeDocument/2006/relationships/image" Target="../media/image112.jpeg"/><Relationship Id="rId4" Type="http://schemas.openxmlformats.org/officeDocument/2006/relationships/image" Target="../media/image111.jpeg"/></Relationships>
</file>

<file path=ppt/slides/_rels/slide54.xml.rels><?xml version="1.0" encoding="UTF-8" standalone="yes"?>
<Relationships xmlns="http://schemas.openxmlformats.org/package/2006/relationships"><Relationship Id="rId3" Type="http://schemas.openxmlformats.org/officeDocument/2006/relationships/image" Target="../media/image113.jpg"/><Relationship Id="rId2" Type="http://schemas.openxmlformats.org/officeDocument/2006/relationships/notesSlide" Target="../notesSlides/notesSlide38.xml"/><Relationship Id="rId1" Type="http://schemas.openxmlformats.org/officeDocument/2006/relationships/slideLayout" Target="../slideLayouts/slideLayout48.xml"/><Relationship Id="rId5" Type="http://schemas.openxmlformats.org/officeDocument/2006/relationships/image" Target="../media/image115.png"/><Relationship Id="rId4" Type="http://schemas.openxmlformats.org/officeDocument/2006/relationships/image" Target="../media/image114.jpeg"/></Relationships>
</file>

<file path=ppt/slides/_rels/slide55.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4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7.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39.xml"/><Relationship Id="rId1" Type="http://schemas.openxmlformats.org/officeDocument/2006/relationships/slideLayout" Target="../slideLayouts/slideLayout58.xml"/><Relationship Id="rId4" Type="http://schemas.openxmlformats.org/officeDocument/2006/relationships/image" Target="../media/image118.png"/></Relationships>
</file>

<file path=ppt/slides/_rels/slide58.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48.xml"/></Relationships>
</file>

<file path=ppt/slides/_rels/slide5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40.xml"/><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8.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354" y="2312267"/>
            <a:ext cx="7773293" cy="756731"/>
          </a:xfrm>
        </p:spPr>
        <p:txBody>
          <a:bodyPr>
            <a:normAutofit fontScale="90000"/>
          </a:bodyPr>
          <a:lstStyle/>
          <a:p>
            <a:r>
              <a:rPr lang="en-US" dirty="0"/>
              <a:t>Applications of Accelerators</a:t>
            </a:r>
          </a:p>
        </p:txBody>
      </p:sp>
      <p:sp>
        <p:nvSpPr>
          <p:cNvPr id="3" name="Rectangle 2"/>
          <p:cNvSpPr/>
          <p:nvPr/>
        </p:nvSpPr>
        <p:spPr>
          <a:xfrm>
            <a:off x="120962" y="4786565"/>
            <a:ext cx="9023038" cy="1687834"/>
          </a:xfrm>
          <a:prstGeom prst="rect">
            <a:avLst/>
          </a:prstGeom>
        </p:spPr>
        <p:txBody>
          <a:bodyPr wrap="square">
            <a:spAutoFit/>
          </a:bodyPr>
          <a:lstStyle/>
          <a:p>
            <a:pPr algn="ctr"/>
            <a:endParaRPr lang="en-US" sz="1600" dirty="0"/>
          </a:p>
          <a:p>
            <a:pPr algn="ctr">
              <a:lnSpc>
                <a:spcPct val="120000"/>
              </a:lnSpc>
            </a:pPr>
            <a:r>
              <a:rPr lang="en-US" sz="2000" dirty="0"/>
              <a:t>Dr. Suzie Sheehy</a:t>
            </a:r>
          </a:p>
          <a:p>
            <a:pPr algn="ctr">
              <a:lnSpc>
                <a:spcPct val="120000"/>
              </a:lnSpc>
            </a:pPr>
            <a:r>
              <a:rPr lang="en-US" sz="2000" dirty="0"/>
              <a:t>@</a:t>
            </a:r>
            <a:r>
              <a:rPr lang="en-US" sz="2000" dirty="0" err="1"/>
              <a:t>suziesheehy</a:t>
            </a:r>
            <a:endParaRPr lang="en-US" sz="2000" dirty="0"/>
          </a:p>
          <a:p>
            <a:pPr algn="ctr">
              <a:lnSpc>
                <a:spcPct val="120000"/>
              </a:lnSpc>
            </a:pPr>
            <a:r>
              <a:rPr lang="en-US" sz="2000" dirty="0" err="1"/>
              <a:t>suzie.sheehy@unimelb.edu.au</a:t>
            </a:r>
            <a:r>
              <a:rPr lang="en-US" sz="2000" dirty="0"/>
              <a:t> </a:t>
            </a:r>
          </a:p>
          <a:p>
            <a:pPr algn="ctr">
              <a:lnSpc>
                <a:spcPct val="120000"/>
              </a:lnSpc>
            </a:pPr>
            <a:endParaRPr lang="en-US" sz="1200" dirty="0"/>
          </a:p>
        </p:txBody>
      </p:sp>
      <p:sp>
        <p:nvSpPr>
          <p:cNvPr id="5" name="TextBox 4"/>
          <p:cNvSpPr txBox="1"/>
          <p:nvPr/>
        </p:nvSpPr>
        <p:spPr>
          <a:xfrm>
            <a:off x="2675781" y="3227736"/>
            <a:ext cx="3737885" cy="646331"/>
          </a:xfrm>
          <a:prstGeom prst="rect">
            <a:avLst/>
          </a:prstGeom>
          <a:noFill/>
        </p:spPr>
        <p:txBody>
          <a:bodyPr wrap="none" rtlCol="0">
            <a:spAutoFit/>
          </a:bodyPr>
          <a:lstStyle/>
          <a:p>
            <a:pPr algn="ctr"/>
            <a:r>
              <a:rPr lang="en-US" dirty="0"/>
              <a:t>CERN Introductory Accelerator School</a:t>
            </a:r>
          </a:p>
          <a:p>
            <a:pPr algn="ctr"/>
            <a:r>
              <a:rPr lang="en-US" dirty="0"/>
              <a:t>Santa Susana, Spain, 2024</a:t>
            </a:r>
          </a:p>
        </p:txBody>
      </p:sp>
      <p:grpSp>
        <p:nvGrpSpPr>
          <p:cNvPr id="6" name="Group 4">
            <a:extLst>
              <a:ext uri="{FF2B5EF4-FFF2-40B4-BE49-F238E27FC236}">
                <a16:creationId xmlns:a16="http://schemas.microsoft.com/office/drawing/2014/main" id="{CB0CF2BA-4E23-6A41-A3AA-555381B547EB}"/>
              </a:ext>
            </a:extLst>
          </p:cNvPr>
          <p:cNvGrpSpPr>
            <a:grpSpLocks noChangeAspect="1"/>
          </p:cNvGrpSpPr>
          <p:nvPr/>
        </p:nvGrpSpPr>
        <p:grpSpPr bwMode="auto">
          <a:xfrm>
            <a:off x="302455" y="227435"/>
            <a:ext cx="1041436" cy="1044104"/>
            <a:chOff x="2864" y="1181"/>
            <a:chExt cx="1952" cy="1957"/>
          </a:xfrm>
        </p:grpSpPr>
        <p:sp>
          <p:nvSpPr>
            <p:cNvPr id="7" name="AutoShape 3">
              <a:extLst>
                <a:ext uri="{FF2B5EF4-FFF2-40B4-BE49-F238E27FC236}">
                  <a16:creationId xmlns:a16="http://schemas.microsoft.com/office/drawing/2014/main" id="{6EA6CD1D-046A-7B47-9D92-27FE75FF649C}"/>
                </a:ext>
              </a:extLst>
            </p:cNvPr>
            <p:cNvSpPr>
              <a:spLocks noChangeAspect="1" noChangeArrowheads="1" noTextEdit="1"/>
            </p:cNvSpPr>
            <p:nvPr userDrawn="1"/>
          </p:nvSpPr>
          <p:spPr bwMode="auto">
            <a:xfrm>
              <a:off x="2864" y="1182"/>
              <a:ext cx="1952" cy="19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8" name="Rectangle 5">
              <a:extLst>
                <a:ext uri="{FF2B5EF4-FFF2-40B4-BE49-F238E27FC236}">
                  <a16:creationId xmlns:a16="http://schemas.microsoft.com/office/drawing/2014/main" id="{399C56ED-911A-784E-B53E-1C9CCBBFB1B6}"/>
                </a:ext>
              </a:extLst>
            </p:cNvPr>
            <p:cNvSpPr>
              <a:spLocks noChangeArrowheads="1"/>
            </p:cNvSpPr>
            <p:nvPr userDrawn="1"/>
          </p:nvSpPr>
          <p:spPr bwMode="auto">
            <a:xfrm>
              <a:off x="2865" y="1181"/>
              <a:ext cx="1950" cy="1957"/>
            </a:xfrm>
            <a:prstGeom prst="rect">
              <a:avLst/>
            </a:prstGeom>
            <a:solidFill>
              <a:schemeClr val="tx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9" name="Freeform 6">
              <a:extLst>
                <a:ext uri="{FF2B5EF4-FFF2-40B4-BE49-F238E27FC236}">
                  <a16:creationId xmlns:a16="http://schemas.microsoft.com/office/drawing/2014/main" id="{9A55EC90-4EAC-674F-AF9E-5220312F25F5}"/>
                </a:ext>
              </a:extLst>
            </p:cNvPr>
            <p:cNvSpPr>
              <a:spLocks/>
            </p:cNvSpPr>
            <p:nvPr userDrawn="1"/>
          </p:nvSpPr>
          <p:spPr bwMode="auto">
            <a:xfrm>
              <a:off x="3091" y="2463"/>
              <a:ext cx="90" cy="109"/>
            </a:xfrm>
            <a:custGeom>
              <a:avLst/>
              <a:gdLst>
                <a:gd name="T0" fmla="*/ 5 w 132"/>
                <a:gd name="T1" fmla="*/ 4 h 160"/>
                <a:gd name="T2" fmla="*/ 0 w 132"/>
                <a:gd name="T3" fmla="*/ 26 h 160"/>
                <a:gd name="T4" fmla="*/ 2 w 132"/>
                <a:gd name="T5" fmla="*/ 30 h 160"/>
                <a:gd name="T6" fmla="*/ 6 w 132"/>
                <a:gd name="T7" fmla="*/ 27 h 160"/>
                <a:gd name="T8" fmla="*/ 9 w 132"/>
                <a:gd name="T9" fmla="*/ 21 h 160"/>
                <a:gd name="T10" fmla="*/ 29 w 132"/>
                <a:gd name="T11" fmla="*/ 15 h 160"/>
                <a:gd name="T12" fmla="*/ 57 w 132"/>
                <a:gd name="T13" fmla="*/ 15 h 160"/>
                <a:gd name="T14" fmla="*/ 57 w 132"/>
                <a:gd name="T15" fmla="*/ 99 h 160"/>
                <a:gd name="T16" fmla="*/ 56 w 132"/>
                <a:gd name="T17" fmla="*/ 144 h 160"/>
                <a:gd name="T18" fmla="*/ 52 w 132"/>
                <a:gd name="T19" fmla="*/ 153 h 160"/>
                <a:gd name="T20" fmla="*/ 46 w 132"/>
                <a:gd name="T21" fmla="*/ 154 h 160"/>
                <a:gd name="T22" fmla="*/ 43 w 132"/>
                <a:gd name="T23" fmla="*/ 157 h 160"/>
                <a:gd name="T24" fmla="*/ 47 w 132"/>
                <a:gd name="T25" fmla="*/ 160 h 160"/>
                <a:gd name="T26" fmla="*/ 64 w 132"/>
                <a:gd name="T27" fmla="*/ 160 h 160"/>
                <a:gd name="T28" fmla="*/ 68 w 132"/>
                <a:gd name="T29" fmla="*/ 160 h 160"/>
                <a:gd name="T30" fmla="*/ 70 w 132"/>
                <a:gd name="T31" fmla="*/ 160 h 160"/>
                <a:gd name="T32" fmla="*/ 93 w 132"/>
                <a:gd name="T33" fmla="*/ 160 h 160"/>
                <a:gd name="T34" fmla="*/ 97 w 132"/>
                <a:gd name="T35" fmla="*/ 157 h 160"/>
                <a:gd name="T36" fmla="*/ 94 w 132"/>
                <a:gd name="T37" fmla="*/ 154 h 160"/>
                <a:gd name="T38" fmla="*/ 85 w 132"/>
                <a:gd name="T39" fmla="*/ 153 h 160"/>
                <a:gd name="T40" fmla="*/ 79 w 132"/>
                <a:gd name="T41" fmla="*/ 144 h 160"/>
                <a:gd name="T42" fmla="*/ 78 w 132"/>
                <a:gd name="T43" fmla="*/ 99 h 160"/>
                <a:gd name="T44" fmla="*/ 78 w 132"/>
                <a:gd name="T45" fmla="*/ 15 h 160"/>
                <a:gd name="T46" fmla="*/ 102 w 132"/>
                <a:gd name="T47" fmla="*/ 15 h 160"/>
                <a:gd name="T48" fmla="*/ 125 w 132"/>
                <a:gd name="T49" fmla="*/ 25 h 160"/>
                <a:gd name="T50" fmla="*/ 126 w 132"/>
                <a:gd name="T51" fmla="*/ 27 h 160"/>
                <a:gd name="T52" fmla="*/ 129 w 132"/>
                <a:gd name="T53" fmla="*/ 32 h 160"/>
                <a:gd name="T54" fmla="*/ 132 w 132"/>
                <a:gd name="T55" fmla="*/ 28 h 160"/>
                <a:gd name="T56" fmla="*/ 132 w 132"/>
                <a:gd name="T57" fmla="*/ 21 h 160"/>
                <a:gd name="T58" fmla="*/ 132 w 132"/>
                <a:gd name="T59" fmla="*/ 5 h 160"/>
                <a:gd name="T60" fmla="*/ 130 w 132"/>
                <a:gd name="T61" fmla="*/ 1 h 160"/>
                <a:gd name="T62" fmla="*/ 127 w 132"/>
                <a:gd name="T63" fmla="*/ 2 h 160"/>
                <a:gd name="T64" fmla="*/ 110 w 132"/>
                <a:gd name="T65" fmla="*/ 3 h 160"/>
                <a:gd name="T66" fmla="*/ 33 w 132"/>
                <a:gd name="T67" fmla="*/ 3 h 160"/>
                <a:gd name="T68" fmla="*/ 17 w 132"/>
                <a:gd name="T69" fmla="*/ 2 h 160"/>
                <a:gd name="T70" fmla="*/ 10 w 132"/>
                <a:gd name="T71" fmla="*/ 1 h 160"/>
                <a:gd name="T72" fmla="*/ 8 w 132"/>
                <a:gd name="T73" fmla="*/ 0 h 160"/>
                <a:gd name="T74" fmla="*/ 5 w 132"/>
                <a:gd name="T75" fmla="*/ 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60">
                  <a:moveTo>
                    <a:pt x="5" y="4"/>
                  </a:moveTo>
                  <a:cubicBezTo>
                    <a:pt x="4" y="5"/>
                    <a:pt x="0" y="24"/>
                    <a:pt x="0" y="26"/>
                  </a:cubicBezTo>
                  <a:cubicBezTo>
                    <a:pt x="0" y="29"/>
                    <a:pt x="1" y="30"/>
                    <a:pt x="2" y="30"/>
                  </a:cubicBezTo>
                  <a:cubicBezTo>
                    <a:pt x="4" y="30"/>
                    <a:pt x="5" y="28"/>
                    <a:pt x="6" y="27"/>
                  </a:cubicBezTo>
                  <a:cubicBezTo>
                    <a:pt x="6" y="27"/>
                    <a:pt x="9" y="21"/>
                    <a:pt x="9" y="21"/>
                  </a:cubicBezTo>
                  <a:cubicBezTo>
                    <a:pt x="12" y="17"/>
                    <a:pt x="16" y="15"/>
                    <a:pt x="29" y="15"/>
                  </a:cubicBezTo>
                  <a:cubicBezTo>
                    <a:pt x="29" y="15"/>
                    <a:pt x="51" y="15"/>
                    <a:pt x="57" y="15"/>
                  </a:cubicBezTo>
                  <a:cubicBezTo>
                    <a:pt x="57" y="99"/>
                    <a:pt x="57" y="99"/>
                    <a:pt x="57" y="99"/>
                  </a:cubicBezTo>
                  <a:cubicBezTo>
                    <a:pt x="57" y="119"/>
                    <a:pt x="57" y="135"/>
                    <a:pt x="56" y="144"/>
                  </a:cubicBezTo>
                  <a:cubicBezTo>
                    <a:pt x="56" y="150"/>
                    <a:pt x="55" y="153"/>
                    <a:pt x="52" y="153"/>
                  </a:cubicBezTo>
                  <a:cubicBezTo>
                    <a:pt x="52" y="153"/>
                    <a:pt x="46" y="154"/>
                    <a:pt x="46" y="154"/>
                  </a:cubicBezTo>
                  <a:cubicBezTo>
                    <a:pt x="44" y="154"/>
                    <a:pt x="43" y="156"/>
                    <a:pt x="43" y="157"/>
                  </a:cubicBezTo>
                  <a:cubicBezTo>
                    <a:pt x="43" y="160"/>
                    <a:pt x="46" y="160"/>
                    <a:pt x="47" y="160"/>
                  </a:cubicBezTo>
                  <a:cubicBezTo>
                    <a:pt x="64" y="160"/>
                    <a:pt x="64" y="160"/>
                    <a:pt x="64" y="160"/>
                  </a:cubicBezTo>
                  <a:cubicBezTo>
                    <a:pt x="68" y="160"/>
                    <a:pt x="68" y="160"/>
                    <a:pt x="68" y="160"/>
                  </a:cubicBezTo>
                  <a:cubicBezTo>
                    <a:pt x="70" y="160"/>
                    <a:pt x="70" y="160"/>
                    <a:pt x="70" y="160"/>
                  </a:cubicBezTo>
                  <a:cubicBezTo>
                    <a:pt x="93" y="160"/>
                    <a:pt x="93" y="160"/>
                    <a:pt x="93" y="160"/>
                  </a:cubicBezTo>
                  <a:cubicBezTo>
                    <a:pt x="97" y="160"/>
                    <a:pt x="97" y="158"/>
                    <a:pt x="97" y="157"/>
                  </a:cubicBezTo>
                  <a:cubicBezTo>
                    <a:pt x="97" y="156"/>
                    <a:pt x="96" y="154"/>
                    <a:pt x="94" y="154"/>
                  </a:cubicBezTo>
                  <a:cubicBezTo>
                    <a:pt x="85" y="153"/>
                    <a:pt x="85" y="153"/>
                    <a:pt x="85" y="153"/>
                  </a:cubicBezTo>
                  <a:cubicBezTo>
                    <a:pt x="80" y="153"/>
                    <a:pt x="79" y="150"/>
                    <a:pt x="79" y="144"/>
                  </a:cubicBezTo>
                  <a:cubicBezTo>
                    <a:pt x="78" y="135"/>
                    <a:pt x="78" y="119"/>
                    <a:pt x="78" y="99"/>
                  </a:cubicBezTo>
                  <a:cubicBezTo>
                    <a:pt x="78" y="15"/>
                    <a:pt x="78" y="15"/>
                    <a:pt x="78" y="15"/>
                  </a:cubicBezTo>
                  <a:cubicBezTo>
                    <a:pt x="80" y="15"/>
                    <a:pt x="102" y="15"/>
                    <a:pt x="102" y="15"/>
                  </a:cubicBezTo>
                  <a:cubicBezTo>
                    <a:pt x="121" y="15"/>
                    <a:pt x="125" y="20"/>
                    <a:pt x="125" y="25"/>
                  </a:cubicBezTo>
                  <a:cubicBezTo>
                    <a:pt x="126" y="27"/>
                    <a:pt x="126" y="27"/>
                    <a:pt x="126" y="27"/>
                  </a:cubicBezTo>
                  <a:cubicBezTo>
                    <a:pt x="126" y="29"/>
                    <a:pt x="126" y="32"/>
                    <a:pt x="129" y="32"/>
                  </a:cubicBezTo>
                  <a:cubicBezTo>
                    <a:pt x="129" y="32"/>
                    <a:pt x="132" y="32"/>
                    <a:pt x="132" y="28"/>
                  </a:cubicBezTo>
                  <a:cubicBezTo>
                    <a:pt x="132" y="21"/>
                    <a:pt x="132" y="21"/>
                    <a:pt x="132" y="21"/>
                  </a:cubicBezTo>
                  <a:cubicBezTo>
                    <a:pt x="132" y="5"/>
                    <a:pt x="132" y="5"/>
                    <a:pt x="132" y="5"/>
                  </a:cubicBezTo>
                  <a:cubicBezTo>
                    <a:pt x="132" y="4"/>
                    <a:pt x="132" y="1"/>
                    <a:pt x="130" y="1"/>
                  </a:cubicBezTo>
                  <a:cubicBezTo>
                    <a:pt x="127" y="2"/>
                    <a:pt x="127" y="2"/>
                    <a:pt x="127" y="2"/>
                  </a:cubicBezTo>
                  <a:cubicBezTo>
                    <a:pt x="124" y="2"/>
                    <a:pt x="119" y="3"/>
                    <a:pt x="110" y="3"/>
                  </a:cubicBezTo>
                  <a:cubicBezTo>
                    <a:pt x="33" y="3"/>
                    <a:pt x="33" y="3"/>
                    <a:pt x="33" y="3"/>
                  </a:cubicBezTo>
                  <a:cubicBezTo>
                    <a:pt x="17" y="2"/>
                    <a:pt x="17" y="2"/>
                    <a:pt x="17" y="2"/>
                  </a:cubicBezTo>
                  <a:cubicBezTo>
                    <a:pt x="17" y="2"/>
                    <a:pt x="10" y="1"/>
                    <a:pt x="10" y="1"/>
                  </a:cubicBezTo>
                  <a:cubicBezTo>
                    <a:pt x="8" y="0"/>
                    <a:pt x="8" y="0"/>
                    <a:pt x="8" y="0"/>
                  </a:cubicBezTo>
                  <a:cubicBezTo>
                    <a:pt x="6" y="0"/>
                    <a:pt x="5" y="2"/>
                    <a:pt x="5" y="4"/>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10" name="Freeform 7">
              <a:extLst>
                <a:ext uri="{FF2B5EF4-FFF2-40B4-BE49-F238E27FC236}">
                  <a16:creationId xmlns:a16="http://schemas.microsoft.com/office/drawing/2014/main" id="{47C45EBE-8A9B-D141-AE82-28F128048C3D}"/>
                </a:ext>
              </a:extLst>
            </p:cNvPr>
            <p:cNvSpPr>
              <a:spLocks/>
            </p:cNvSpPr>
            <p:nvPr userDrawn="1"/>
          </p:nvSpPr>
          <p:spPr bwMode="auto">
            <a:xfrm>
              <a:off x="3187" y="2465"/>
              <a:ext cx="111" cy="107"/>
            </a:xfrm>
            <a:custGeom>
              <a:avLst/>
              <a:gdLst>
                <a:gd name="T0" fmla="*/ 134 w 164"/>
                <a:gd name="T1" fmla="*/ 0 h 157"/>
                <a:gd name="T2" fmla="*/ 111 w 164"/>
                <a:gd name="T3" fmla="*/ 0 h 157"/>
                <a:gd name="T4" fmla="*/ 110 w 164"/>
                <a:gd name="T5" fmla="*/ 6 h 157"/>
                <a:gd name="T6" fmla="*/ 124 w 164"/>
                <a:gd name="T7" fmla="*/ 16 h 157"/>
                <a:gd name="T8" fmla="*/ 124 w 164"/>
                <a:gd name="T9" fmla="*/ 65 h 157"/>
                <a:gd name="T10" fmla="*/ 38 w 164"/>
                <a:gd name="T11" fmla="*/ 60 h 157"/>
                <a:gd name="T12" fmla="*/ 45 w 164"/>
                <a:gd name="T13" fmla="*/ 6 h 157"/>
                <a:gd name="T14" fmla="*/ 53 w 164"/>
                <a:gd name="T15" fmla="*/ 3 h 157"/>
                <a:gd name="T16" fmla="*/ 31 w 164"/>
                <a:gd name="T17" fmla="*/ 0 h 157"/>
                <a:gd name="T18" fmla="*/ 25 w 164"/>
                <a:gd name="T19" fmla="*/ 0 h 157"/>
                <a:gd name="T20" fmla="*/ 0 w 164"/>
                <a:gd name="T21" fmla="*/ 3 h 157"/>
                <a:gd name="T22" fmla="*/ 10 w 164"/>
                <a:gd name="T23" fmla="*/ 6 h 157"/>
                <a:gd name="T24" fmla="*/ 18 w 164"/>
                <a:gd name="T25" fmla="*/ 60 h 157"/>
                <a:gd name="T26" fmla="*/ 17 w 164"/>
                <a:gd name="T27" fmla="*/ 141 h 157"/>
                <a:gd name="T28" fmla="*/ 6 w 164"/>
                <a:gd name="T29" fmla="*/ 151 h 157"/>
                <a:gd name="T30" fmla="*/ 8 w 164"/>
                <a:gd name="T31" fmla="*/ 157 h 157"/>
                <a:gd name="T32" fmla="*/ 28 w 164"/>
                <a:gd name="T33" fmla="*/ 157 h 157"/>
                <a:gd name="T34" fmla="*/ 53 w 164"/>
                <a:gd name="T35" fmla="*/ 157 h 157"/>
                <a:gd name="T36" fmla="*/ 55 w 164"/>
                <a:gd name="T37" fmla="*/ 151 h 157"/>
                <a:gd name="T38" fmla="*/ 39 w 164"/>
                <a:gd name="T39" fmla="*/ 141 h 157"/>
                <a:gd name="T40" fmla="*/ 38 w 164"/>
                <a:gd name="T41" fmla="*/ 75 h 157"/>
                <a:gd name="T42" fmla="*/ 124 w 164"/>
                <a:gd name="T43" fmla="*/ 96 h 157"/>
                <a:gd name="T44" fmla="*/ 118 w 164"/>
                <a:gd name="T45" fmla="*/ 150 h 157"/>
                <a:gd name="T46" fmla="*/ 109 w 164"/>
                <a:gd name="T47" fmla="*/ 154 h 157"/>
                <a:gd name="T48" fmla="*/ 131 w 164"/>
                <a:gd name="T49" fmla="*/ 157 h 157"/>
                <a:gd name="T50" fmla="*/ 137 w 164"/>
                <a:gd name="T51" fmla="*/ 157 h 157"/>
                <a:gd name="T52" fmla="*/ 164 w 164"/>
                <a:gd name="T53" fmla="*/ 154 h 157"/>
                <a:gd name="T54" fmla="*/ 152 w 164"/>
                <a:gd name="T55" fmla="*/ 150 h 157"/>
                <a:gd name="T56" fmla="*/ 144 w 164"/>
                <a:gd name="T57" fmla="*/ 96 h 157"/>
                <a:gd name="T58" fmla="*/ 145 w 164"/>
                <a:gd name="T59" fmla="*/ 16 h 157"/>
                <a:gd name="T60" fmla="*/ 156 w 164"/>
                <a:gd name="T61" fmla="*/ 6 h 157"/>
                <a:gd name="T62" fmla="*/ 154 w 164"/>
                <a:gd name="T63"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4" h="157">
                  <a:moveTo>
                    <a:pt x="138" y="0"/>
                  </a:moveTo>
                  <a:cubicBezTo>
                    <a:pt x="134" y="0"/>
                    <a:pt x="134" y="0"/>
                    <a:pt x="134" y="0"/>
                  </a:cubicBezTo>
                  <a:cubicBezTo>
                    <a:pt x="132" y="0"/>
                    <a:pt x="132" y="0"/>
                    <a:pt x="132" y="0"/>
                  </a:cubicBezTo>
                  <a:cubicBezTo>
                    <a:pt x="111" y="0"/>
                    <a:pt x="111" y="0"/>
                    <a:pt x="111" y="0"/>
                  </a:cubicBezTo>
                  <a:cubicBezTo>
                    <a:pt x="110" y="0"/>
                    <a:pt x="106" y="0"/>
                    <a:pt x="106" y="3"/>
                  </a:cubicBezTo>
                  <a:cubicBezTo>
                    <a:pt x="106" y="4"/>
                    <a:pt x="108" y="6"/>
                    <a:pt x="110" y="6"/>
                  </a:cubicBezTo>
                  <a:cubicBezTo>
                    <a:pt x="116" y="6"/>
                    <a:pt x="116" y="6"/>
                    <a:pt x="116" y="6"/>
                  </a:cubicBezTo>
                  <a:cubicBezTo>
                    <a:pt x="122" y="7"/>
                    <a:pt x="123" y="10"/>
                    <a:pt x="124" y="16"/>
                  </a:cubicBezTo>
                  <a:cubicBezTo>
                    <a:pt x="124" y="60"/>
                    <a:pt x="124" y="60"/>
                    <a:pt x="124" y="60"/>
                  </a:cubicBezTo>
                  <a:cubicBezTo>
                    <a:pt x="124" y="65"/>
                    <a:pt x="124" y="65"/>
                    <a:pt x="124" y="65"/>
                  </a:cubicBezTo>
                  <a:cubicBezTo>
                    <a:pt x="38" y="64"/>
                    <a:pt x="38" y="64"/>
                    <a:pt x="38" y="64"/>
                  </a:cubicBezTo>
                  <a:cubicBezTo>
                    <a:pt x="38" y="60"/>
                    <a:pt x="38" y="60"/>
                    <a:pt x="38" y="60"/>
                  </a:cubicBezTo>
                  <a:cubicBezTo>
                    <a:pt x="39" y="16"/>
                    <a:pt x="39" y="16"/>
                    <a:pt x="39" y="16"/>
                  </a:cubicBezTo>
                  <a:cubicBezTo>
                    <a:pt x="39" y="10"/>
                    <a:pt x="40" y="7"/>
                    <a:pt x="45" y="6"/>
                  </a:cubicBezTo>
                  <a:cubicBezTo>
                    <a:pt x="45" y="6"/>
                    <a:pt x="50" y="6"/>
                    <a:pt x="50" y="6"/>
                  </a:cubicBezTo>
                  <a:cubicBezTo>
                    <a:pt x="52" y="6"/>
                    <a:pt x="53" y="4"/>
                    <a:pt x="53" y="3"/>
                  </a:cubicBezTo>
                  <a:cubicBezTo>
                    <a:pt x="53" y="1"/>
                    <a:pt x="51" y="0"/>
                    <a:pt x="48" y="0"/>
                  </a:cubicBezTo>
                  <a:cubicBezTo>
                    <a:pt x="31" y="0"/>
                    <a:pt x="31" y="0"/>
                    <a:pt x="31" y="0"/>
                  </a:cubicBezTo>
                  <a:cubicBezTo>
                    <a:pt x="28" y="0"/>
                    <a:pt x="28" y="0"/>
                    <a:pt x="28" y="0"/>
                  </a:cubicBezTo>
                  <a:cubicBezTo>
                    <a:pt x="25" y="0"/>
                    <a:pt x="25" y="0"/>
                    <a:pt x="25" y="0"/>
                  </a:cubicBezTo>
                  <a:cubicBezTo>
                    <a:pt x="5" y="0"/>
                    <a:pt x="5" y="0"/>
                    <a:pt x="5" y="0"/>
                  </a:cubicBezTo>
                  <a:cubicBezTo>
                    <a:pt x="2" y="0"/>
                    <a:pt x="0" y="1"/>
                    <a:pt x="0" y="3"/>
                  </a:cubicBezTo>
                  <a:cubicBezTo>
                    <a:pt x="0" y="4"/>
                    <a:pt x="1" y="6"/>
                    <a:pt x="3" y="6"/>
                  </a:cubicBezTo>
                  <a:cubicBezTo>
                    <a:pt x="10" y="6"/>
                    <a:pt x="10" y="6"/>
                    <a:pt x="10" y="6"/>
                  </a:cubicBezTo>
                  <a:cubicBezTo>
                    <a:pt x="15" y="7"/>
                    <a:pt x="17" y="10"/>
                    <a:pt x="17" y="16"/>
                  </a:cubicBezTo>
                  <a:cubicBezTo>
                    <a:pt x="17" y="16"/>
                    <a:pt x="18" y="60"/>
                    <a:pt x="18" y="60"/>
                  </a:cubicBezTo>
                  <a:cubicBezTo>
                    <a:pt x="18" y="96"/>
                    <a:pt x="18" y="96"/>
                    <a:pt x="18" y="96"/>
                  </a:cubicBezTo>
                  <a:cubicBezTo>
                    <a:pt x="18" y="116"/>
                    <a:pt x="18" y="132"/>
                    <a:pt x="17" y="141"/>
                  </a:cubicBezTo>
                  <a:cubicBezTo>
                    <a:pt x="16" y="147"/>
                    <a:pt x="15" y="150"/>
                    <a:pt x="12" y="150"/>
                  </a:cubicBezTo>
                  <a:cubicBezTo>
                    <a:pt x="12" y="150"/>
                    <a:pt x="6" y="151"/>
                    <a:pt x="6" y="151"/>
                  </a:cubicBezTo>
                  <a:cubicBezTo>
                    <a:pt x="4" y="151"/>
                    <a:pt x="3" y="153"/>
                    <a:pt x="3" y="154"/>
                  </a:cubicBezTo>
                  <a:cubicBezTo>
                    <a:pt x="3" y="157"/>
                    <a:pt x="7" y="157"/>
                    <a:pt x="8" y="157"/>
                  </a:cubicBezTo>
                  <a:cubicBezTo>
                    <a:pt x="25" y="157"/>
                    <a:pt x="25" y="157"/>
                    <a:pt x="25" y="157"/>
                  </a:cubicBezTo>
                  <a:cubicBezTo>
                    <a:pt x="28" y="157"/>
                    <a:pt x="28" y="157"/>
                    <a:pt x="28" y="157"/>
                  </a:cubicBezTo>
                  <a:cubicBezTo>
                    <a:pt x="30" y="157"/>
                    <a:pt x="30" y="157"/>
                    <a:pt x="30" y="157"/>
                  </a:cubicBezTo>
                  <a:cubicBezTo>
                    <a:pt x="53" y="157"/>
                    <a:pt x="53" y="157"/>
                    <a:pt x="53" y="157"/>
                  </a:cubicBezTo>
                  <a:cubicBezTo>
                    <a:pt x="57" y="157"/>
                    <a:pt x="58" y="155"/>
                    <a:pt x="58" y="154"/>
                  </a:cubicBezTo>
                  <a:cubicBezTo>
                    <a:pt x="58" y="153"/>
                    <a:pt x="57" y="151"/>
                    <a:pt x="55" y="151"/>
                  </a:cubicBezTo>
                  <a:cubicBezTo>
                    <a:pt x="46" y="150"/>
                    <a:pt x="46" y="150"/>
                    <a:pt x="46" y="150"/>
                  </a:cubicBezTo>
                  <a:cubicBezTo>
                    <a:pt x="41" y="150"/>
                    <a:pt x="40" y="147"/>
                    <a:pt x="39" y="141"/>
                  </a:cubicBezTo>
                  <a:cubicBezTo>
                    <a:pt x="38" y="132"/>
                    <a:pt x="38" y="116"/>
                    <a:pt x="38" y="96"/>
                  </a:cubicBezTo>
                  <a:cubicBezTo>
                    <a:pt x="38" y="75"/>
                    <a:pt x="38" y="75"/>
                    <a:pt x="38" y="75"/>
                  </a:cubicBezTo>
                  <a:cubicBezTo>
                    <a:pt x="124" y="75"/>
                    <a:pt x="124" y="75"/>
                    <a:pt x="124" y="75"/>
                  </a:cubicBezTo>
                  <a:cubicBezTo>
                    <a:pt x="124" y="96"/>
                    <a:pt x="124" y="96"/>
                    <a:pt x="124" y="96"/>
                  </a:cubicBezTo>
                  <a:cubicBezTo>
                    <a:pt x="124" y="116"/>
                    <a:pt x="124" y="132"/>
                    <a:pt x="123" y="141"/>
                  </a:cubicBezTo>
                  <a:cubicBezTo>
                    <a:pt x="122" y="146"/>
                    <a:pt x="121" y="150"/>
                    <a:pt x="118" y="150"/>
                  </a:cubicBezTo>
                  <a:cubicBezTo>
                    <a:pt x="118" y="150"/>
                    <a:pt x="113" y="151"/>
                    <a:pt x="113" y="151"/>
                  </a:cubicBezTo>
                  <a:cubicBezTo>
                    <a:pt x="110" y="151"/>
                    <a:pt x="109" y="153"/>
                    <a:pt x="109" y="154"/>
                  </a:cubicBezTo>
                  <a:cubicBezTo>
                    <a:pt x="109" y="157"/>
                    <a:pt x="113" y="157"/>
                    <a:pt x="114" y="157"/>
                  </a:cubicBezTo>
                  <a:cubicBezTo>
                    <a:pt x="131" y="157"/>
                    <a:pt x="131" y="157"/>
                    <a:pt x="131" y="157"/>
                  </a:cubicBezTo>
                  <a:cubicBezTo>
                    <a:pt x="134" y="157"/>
                    <a:pt x="134" y="157"/>
                    <a:pt x="134" y="157"/>
                  </a:cubicBezTo>
                  <a:cubicBezTo>
                    <a:pt x="137" y="157"/>
                    <a:pt x="137" y="157"/>
                    <a:pt x="137" y="157"/>
                  </a:cubicBezTo>
                  <a:cubicBezTo>
                    <a:pt x="159" y="157"/>
                    <a:pt x="159" y="157"/>
                    <a:pt x="159" y="157"/>
                  </a:cubicBezTo>
                  <a:cubicBezTo>
                    <a:pt x="164" y="157"/>
                    <a:pt x="164" y="155"/>
                    <a:pt x="164" y="154"/>
                  </a:cubicBezTo>
                  <a:cubicBezTo>
                    <a:pt x="164" y="153"/>
                    <a:pt x="163" y="151"/>
                    <a:pt x="161" y="151"/>
                  </a:cubicBezTo>
                  <a:cubicBezTo>
                    <a:pt x="152" y="150"/>
                    <a:pt x="152" y="150"/>
                    <a:pt x="152" y="150"/>
                  </a:cubicBezTo>
                  <a:cubicBezTo>
                    <a:pt x="147" y="150"/>
                    <a:pt x="146" y="147"/>
                    <a:pt x="145" y="141"/>
                  </a:cubicBezTo>
                  <a:cubicBezTo>
                    <a:pt x="144" y="132"/>
                    <a:pt x="144" y="116"/>
                    <a:pt x="144" y="96"/>
                  </a:cubicBezTo>
                  <a:cubicBezTo>
                    <a:pt x="144" y="60"/>
                    <a:pt x="144" y="60"/>
                    <a:pt x="144" y="60"/>
                  </a:cubicBezTo>
                  <a:cubicBezTo>
                    <a:pt x="145" y="16"/>
                    <a:pt x="145" y="16"/>
                    <a:pt x="145" y="16"/>
                  </a:cubicBezTo>
                  <a:cubicBezTo>
                    <a:pt x="145" y="9"/>
                    <a:pt x="147" y="7"/>
                    <a:pt x="151" y="6"/>
                  </a:cubicBezTo>
                  <a:cubicBezTo>
                    <a:pt x="156" y="6"/>
                    <a:pt x="156" y="6"/>
                    <a:pt x="156" y="6"/>
                  </a:cubicBezTo>
                  <a:cubicBezTo>
                    <a:pt x="158" y="6"/>
                    <a:pt x="159" y="4"/>
                    <a:pt x="159" y="3"/>
                  </a:cubicBezTo>
                  <a:cubicBezTo>
                    <a:pt x="159" y="0"/>
                    <a:pt x="155" y="0"/>
                    <a:pt x="154" y="0"/>
                  </a:cubicBezTo>
                  <a:lnTo>
                    <a:pt x="138"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11" name="Freeform 8">
              <a:extLst>
                <a:ext uri="{FF2B5EF4-FFF2-40B4-BE49-F238E27FC236}">
                  <a16:creationId xmlns:a16="http://schemas.microsoft.com/office/drawing/2014/main" id="{CA10D805-5617-3D47-BF4F-469C280EB5CB}"/>
                </a:ext>
              </a:extLst>
            </p:cNvPr>
            <p:cNvSpPr>
              <a:spLocks/>
            </p:cNvSpPr>
            <p:nvPr userDrawn="1"/>
          </p:nvSpPr>
          <p:spPr bwMode="auto">
            <a:xfrm>
              <a:off x="3312" y="2464"/>
              <a:ext cx="64" cy="108"/>
            </a:xfrm>
            <a:custGeom>
              <a:avLst/>
              <a:gdLst>
                <a:gd name="T0" fmla="*/ 84 w 94"/>
                <a:gd name="T1" fmla="*/ 1 h 160"/>
                <a:gd name="T2" fmla="*/ 83 w 94"/>
                <a:gd name="T3" fmla="*/ 1 h 160"/>
                <a:gd name="T4" fmla="*/ 75 w 94"/>
                <a:gd name="T5" fmla="*/ 2 h 160"/>
                <a:gd name="T6" fmla="*/ 28 w 94"/>
                <a:gd name="T7" fmla="*/ 2 h 160"/>
                <a:gd name="T8" fmla="*/ 25 w 94"/>
                <a:gd name="T9" fmla="*/ 2 h 160"/>
                <a:gd name="T10" fmla="*/ 5 w 94"/>
                <a:gd name="T11" fmla="*/ 2 h 160"/>
                <a:gd name="T12" fmla="*/ 0 w 94"/>
                <a:gd name="T13" fmla="*/ 5 h 160"/>
                <a:gd name="T14" fmla="*/ 3 w 94"/>
                <a:gd name="T15" fmla="*/ 8 h 160"/>
                <a:gd name="T16" fmla="*/ 10 w 94"/>
                <a:gd name="T17" fmla="*/ 8 h 160"/>
                <a:gd name="T18" fmla="*/ 17 w 94"/>
                <a:gd name="T19" fmla="*/ 18 h 160"/>
                <a:gd name="T20" fmla="*/ 18 w 94"/>
                <a:gd name="T21" fmla="*/ 62 h 160"/>
                <a:gd name="T22" fmla="*/ 18 w 94"/>
                <a:gd name="T23" fmla="*/ 98 h 160"/>
                <a:gd name="T24" fmla="*/ 17 w 94"/>
                <a:gd name="T25" fmla="*/ 143 h 160"/>
                <a:gd name="T26" fmla="*/ 12 w 94"/>
                <a:gd name="T27" fmla="*/ 152 h 160"/>
                <a:gd name="T28" fmla="*/ 6 w 94"/>
                <a:gd name="T29" fmla="*/ 153 h 160"/>
                <a:gd name="T30" fmla="*/ 3 w 94"/>
                <a:gd name="T31" fmla="*/ 156 h 160"/>
                <a:gd name="T32" fmla="*/ 8 w 94"/>
                <a:gd name="T33" fmla="*/ 159 h 160"/>
                <a:gd name="T34" fmla="*/ 24 w 94"/>
                <a:gd name="T35" fmla="*/ 159 h 160"/>
                <a:gd name="T36" fmla="*/ 28 w 94"/>
                <a:gd name="T37" fmla="*/ 159 h 160"/>
                <a:gd name="T38" fmla="*/ 36 w 94"/>
                <a:gd name="T39" fmla="*/ 159 h 160"/>
                <a:gd name="T40" fmla="*/ 78 w 94"/>
                <a:gd name="T41" fmla="*/ 160 h 160"/>
                <a:gd name="T42" fmla="*/ 91 w 94"/>
                <a:gd name="T43" fmla="*/ 153 h 160"/>
                <a:gd name="T44" fmla="*/ 94 w 94"/>
                <a:gd name="T45" fmla="*/ 133 h 160"/>
                <a:gd name="T46" fmla="*/ 91 w 94"/>
                <a:gd name="T47" fmla="*/ 129 h 160"/>
                <a:gd name="T48" fmla="*/ 87 w 94"/>
                <a:gd name="T49" fmla="*/ 133 h 160"/>
                <a:gd name="T50" fmla="*/ 79 w 94"/>
                <a:gd name="T51" fmla="*/ 146 h 160"/>
                <a:gd name="T52" fmla="*/ 60 w 94"/>
                <a:gd name="T53" fmla="*/ 149 h 160"/>
                <a:gd name="T54" fmla="*/ 38 w 94"/>
                <a:gd name="T55" fmla="*/ 133 h 160"/>
                <a:gd name="T56" fmla="*/ 38 w 94"/>
                <a:gd name="T57" fmla="*/ 107 h 160"/>
                <a:gd name="T58" fmla="*/ 38 w 94"/>
                <a:gd name="T59" fmla="*/ 98 h 160"/>
                <a:gd name="T60" fmla="*/ 38 w 94"/>
                <a:gd name="T61" fmla="*/ 80 h 160"/>
                <a:gd name="T62" fmla="*/ 67 w 94"/>
                <a:gd name="T63" fmla="*/ 82 h 160"/>
                <a:gd name="T64" fmla="*/ 76 w 94"/>
                <a:gd name="T65" fmla="*/ 88 h 160"/>
                <a:gd name="T66" fmla="*/ 77 w 94"/>
                <a:gd name="T67" fmla="*/ 94 h 160"/>
                <a:gd name="T68" fmla="*/ 80 w 94"/>
                <a:gd name="T69" fmla="*/ 97 h 160"/>
                <a:gd name="T70" fmla="*/ 83 w 94"/>
                <a:gd name="T71" fmla="*/ 92 h 160"/>
                <a:gd name="T72" fmla="*/ 84 w 94"/>
                <a:gd name="T73" fmla="*/ 79 h 160"/>
                <a:gd name="T74" fmla="*/ 85 w 94"/>
                <a:gd name="T75" fmla="*/ 67 h 160"/>
                <a:gd name="T76" fmla="*/ 83 w 94"/>
                <a:gd name="T77" fmla="*/ 64 h 160"/>
                <a:gd name="T78" fmla="*/ 79 w 94"/>
                <a:gd name="T79" fmla="*/ 67 h 160"/>
                <a:gd name="T80" fmla="*/ 70 w 94"/>
                <a:gd name="T81" fmla="*/ 70 h 160"/>
                <a:gd name="T82" fmla="*/ 38 w 94"/>
                <a:gd name="T83" fmla="*/ 70 h 160"/>
                <a:gd name="T84" fmla="*/ 38 w 94"/>
                <a:gd name="T85" fmla="*/ 13 h 160"/>
                <a:gd name="T86" fmla="*/ 65 w 94"/>
                <a:gd name="T87" fmla="*/ 13 h 160"/>
                <a:gd name="T88" fmla="*/ 79 w 94"/>
                <a:gd name="T89" fmla="*/ 19 h 160"/>
                <a:gd name="T90" fmla="*/ 80 w 94"/>
                <a:gd name="T91" fmla="*/ 26 h 160"/>
                <a:gd name="T92" fmla="*/ 83 w 94"/>
                <a:gd name="T93" fmla="*/ 30 h 160"/>
                <a:gd name="T94" fmla="*/ 86 w 94"/>
                <a:gd name="T95" fmla="*/ 27 h 160"/>
                <a:gd name="T96" fmla="*/ 87 w 94"/>
                <a:gd name="T97" fmla="*/ 16 h 160"/>
                <a:gd name="T98" fmla="*/ 87 w 94"/>
                <a:gd name="T99" fmla="*/ 13 h 160"/>
                <a:gd name="T100" fmla="*/ 88 w 94"/>
                <a:gd name="T101" fmla="*/ 6 h 160"/>
                <a:gd name="T102" fmla="*/ 89 w 94"/>
                <a:gd name="T103" fmla="*/ 3 h 160"/>
                <a:gd name="T104" fmla="*/ 86 w 94"/>
                <a:gd name="T105" fmla="*/ 0 h 160"/>
                <a:gd name="T106" fmla="*/ 84 w 94"/>
                <a:gd name="T107" fmla="*/ 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4" h="160">
                  <a:moveTo>
                    <a:pt x="84" y="1"/>
                  </a:moveTo>
                  <a:cubicBezTo>
                    <a:pt x="83" y="1"/>
                    <a:pt x="83" y="1"/>
                    <a:pt x="83" y="1"/>
                  </a:cubicBezTo>
                  <a:cubicBezTo>
                    <a:pt x="75" y="2"/>
                    <a:pt x="75" y="2"/>
                    <a:pt x="75" y="2"/>
                  </a:cubicBezTo>
                  <a:cubicBezTo>
                    <a:pt x="28" y="2"/>
                    <a:pt x="28" y="2"/>
                    <a:pt x="28" y="2"/>
                  </a:cubicBezTo>
                  <a:cubicBezTo>
                    <a:pt x="25" y="2"/>
                    <a:pt x="25" y="2"/>
                    <a:pt x="25" y="2"/>
                  </a:cubicBezTo>
                  <a:cubicBezTo>
                    <a:pt x="5" y="2"/>
                    <a:pt x="5" y="2"/>
                    <a:pt x="5" y="2"/>
                  </a:cubicBezTo>
                  <a:cubicBezTo>
                    <a:pt x="4" y="2"/>
                    <a:pt x="0" y="2"/>
                    <a:pt x="0" y="5"/>
                  </a:cubicBezTo>
                  <a:cubicBezTo>
                    <a:pt x="0" y="6"/>
                    <a:pt x="1" y="8"/>
                    <a:pt x="3" y="8"/>
                  </a:cubicBezTo>
                  <a:cubicBezTo>
                    <a:pt x="10" y="8"/>
                    <a:pt x="10" y="8"/>
                    <a:pt x="10" y="8"/>
                  </a:cubicBezTo>
                  <a:cubicBezTo>
                    <a:pt x="15" y="9"/>
                    <a:pt x="17" y="12"/>
                    <a:pt x="17" y="18"/>
                  </a:cubicBezTo>
                  <a:cubicBezTo>
                    <a:pt x="18" y="62"/>
                    <a:pt x="18" y="62"/>
                    <a:pt x="18" y="62"/>
                  </a:cubicBezTo>
                  <a:cubicBezTo>
                    <a:pt x="18" y="98"/>
                    <a:pt x="18" y="98"/>
                    <a:pt x="18" y="98"/>
                  </a:cubicBezTo>
                  <a:cubicBezTo>
                    <a:pt x="18" y="118"/>
                    <a:pt x="18" y="134"/>
                    <a:pt x="17" y="143"/>
                  </a:cubicBezTo>
                  <a:cubicBezTo>
                    <a:pt x="16" y="149"/>
                    <a:pt x="15" y="152"/>
                    <a:pt x="12" y="152"/>
                  </a:cubicBezTo>
                  <a:cubicBezTo>
                    <a:pt x="12" y="152"/>
                    <a:pt x="6" y="153"/>
                    <a:pt x="6" y="153"/>
                  </a:cubicBezTo>
                  <a:cubicBezTo>
                    <a:pt x="4" y="153"/>
                    <a:pt x="3" y="155"/>
                    <a:pt x="3" y="156"/>
                  </a:cubicBezTo>
                  <a:cubicBezTo>
                    <a:pt x="3" y="159"/>
                    <a:pt x="7" y="159"/>
                    <a:pt x="8" y="159"/>
                  </a:cubicBezTo>
                  <a:cubicBezTo>
                    <a:pt x="24" y="159"/>
                    <a:pt x="24" y="159"/>
                    <a:pt x="24" y="159"/>
                  </a:cubicBezTo>
                  <a:cubicBezTo>
                    <a:pt x="28" y="159"/>
                    <a:pt x="28" y="159"/>
                    <a:pt x="28" y="159"/>
                  </a:cubicBezTo>
                  <a:cubicBezTo>
                    <a:pt x="36" y="159"/>
                    <a:pt x="36" y="159"/>
                    <a:pt x="36" y="159"/>
                  </a:cubicBezTo>
                  <a:cubicBezTo>
                    <a:pt x="78" y="160"/>
                    <a:pt x="78" y="160"/>
                    <a:pt x="78" y="160"/>
                  </a:cubicBezTo>
                  <a:cubicBezTo>
                    <a:pt x="86" y="160"/>
                    <a:pt x="89" y="160"/>
                    <a:pt x="91" y="153"/>
                  </a:cubicBezTo>
                  <a:cubicBezTo>
                    <a:pt x="92" y="149"/>
                    <a:pt x="94" y="135"/>
                    <a:pt x="94" y="133"/>
                  </a:cubicBezTo>
                  <a:cubicBezTo>
                    <a:pt x="94" y="132"/>
                    <a:pt x="94" y="129"/>
                    <a:pt x="91" y="129"/>
                  </a:cubicBezTo>
                  <a:cubicBezTo>
                    <a:pt x="88" y="129"/>
                    <a:pt x="88" y="131"/>
                    <a:pt x="87" y="133"/>
                  </a:cubicBezTo>
                  <a:cubicBezTo>
                    <a:pt x="86" y="141"/>
                    <a:pt x="84" y="144"/>
                    <a:pt x="79" y="146"/>
                  </a:cubicBezTo>
                  <a:cubicBezTo>
                    <a:pt x="74" y="149"/>
                    <a:pt x="65" y="149"/>
                    <a:pt x="60" y="149"/>
                  </a:cubicBezTo>
                  <a:cubicBezTo>
                    <a:pt x="40" y="149"/>
                    <a:pt x="39" y="146"/>
                    <a:pt x="38" y="133"/>
                  </a:cubicBezTo>
                  <a:cubicBezTo>
                    <a:pt x="38" y="107"/>
                    <a:pt x="38" y="107"/>
                    <a:pt x="38" y="107"/>
                  </a:cubicBezTo>
                  <a:cubicBezTo>
                    <a:pt x="38" y="98"/>
                    <a:pt x="38" y="98"/>
                    <a:pt x="38" y="98"/>
                  </a:cubicBezTo>
                  <a:cubicBezTo>
                    <a:pt x="38" y="80"/>
                    <a:pt x="38" y="80"/>
                    <a:pt x="38" y="80"/>
                  </a:cubicBezTo>
                  <a:cubicBezTo>
                    <a:pt x="38" y="81"/>
                    <a:pt x="67" y="82"/>
                    <a:pt x="67" y="82"/>
                  </a:cubicBezTo>
                  <a:cubicBezTo>
                    <a:pt x="74" y="82"/>
                    <a:pt x="76" y="85"/>
                    <a:pt x="76" y="88"/>
                  </a:cubicBezTo>
                  <a:cubicBezTo>
                    <a:pt x="76" y="88"/>
                    <a:pt x="77" y="94"/>
                    <a:pt x="77" y="94"/>
                  </a:cubicBezTo>
                  <a:cubicBezTo>
                    <a:pt x="77" y="96"/>
                    <a:pt x="78" y="97"/>
                    <a:pt x="80" y="97"/>
                  </a:cubicBezTo>
                  <a:cubicBezTo>
                    <a:pt x="83" y="97"/>
                    <a:pt x="83" y="94"/>
                    <a:pt x="83" y="92"/>
                  </a:cubicBezTo>
                  <a:cubicBezTo>
                    <a:pt x="84" y="79"/>
                    <a:pt x="84" y="79"/>
                    <a:pt x="84" y="79"/>
                  </a:cubicBezTo>
                  <a:cubicBezTo>
                    <a:pt x="85" y="67"/>
                    <a:pt x="85" y="67"/>
                    <a:pt x="85" y="67"/>
                  </a:cubicBezTo>
                  <a:cubicBezTo>
                    <a:pt x="85" y="64"/>
                    <a:pt x="83" y="64"/>
                    <a:pt x="83" y="64"/>
                  </a:cubicBezTo>
                  <a:cubicBezTo>
                    <a:pt x="79" y="67"/>
                    <a:pt x="79" y="67"/>
                    <a:pt x="79" y="67"/>
                  </a:cubicBezTo>
                  <a:cubicBezTo>
                    <a:pt x="77" y="69"/>
                    <a:pt x="75" y="69"/>
                    <a:pt x="70" y="70"/>
                  </a:cubicBezTo>
                  <a:cubicBezTo>
                    <a:pt x="38" y="70"/>
                    <a:pt x="38" y="70"/>
                    <a:pt x="38" y="70"/>
                  </a:cubicBezTo>
                  <a:cubicBezTo>
                    <a:pt x="38" y="13"/>
                    <a:pt x="38" y="13"/>
                    <a:pt x="38" y="13"/>
                  </a:cubicBezTo>
                  <a:cubicBezTo>
                    <a:pt x="40" y="13"/>
                    <a:pt x="62" y="13"/>
                    <a:pt x="65" y="13"/>
                  </a:cubicBezTo>
                  <a:cubicBezTo>
                    <a:pt x="77" y="15"/>
                    <a:pt x="78" y="17"/>
                    <a:pt x="79" y="19"/>
                  </a:cubicBezTo>
                  <a:cubicBezTo>
                    <a:pt x="79" y="19"/>
                    <a:pt x="80" y="26"/>
                    <a:pt x="80" y="26"/>
                  </a:cubicBezTo>
                  <a:cubicBezTo>
                    <a:pt x="80" y="30"/>
                    <a:pt x="82" y="30"/>
                    <a:pt x="83" y="30"/>
                  </a:cubicBezTo>
                  <a:cubicBezTo>
                    <a:pt x="84" y="30"/>
                    <a:pt x="85" y="30"/>
                    <a:pt x="86" y="27"/>
                  </a:cubicBezTo>
                  <a:cubicBezTo>
                    <a:pt x="86" y="27"/>
                    <a:pt x="87" y="16"/>
                    <a:pt x="87" y="16"/>
                  </a:cubicBezTo>
                  <a:cubicBezTo>
                    <a:pt x="87" y="13"/>
                    <a:pt x="87" y="13"/>
                    <a:pt x="87" y="13"/>
                  </a:cubicBezTo>
                  <a:cubicBezTo>
                    <a:pt x="87" y="13"/>
                    <a:pt x="88" y="6"/>
                    <a:pt x="88" y="6"/>
                  </a:cubicBezTo>
                  <a:cubicBezTo>
                    <a:pt x="89" y="3"/>
                    <a:pt x="89" y="3"/>
                    <a:pt x="89" y="3"/>
                  </a:cubicBezTo>
                  <a:cubicBezTo>
                    <a:pt x="89" y="0"/>
                    <a:pt x="87" y="0"/>
                    <a:pt x="86" y="0"/>
                  </a:cubicBezTo>
                  <a:lnTo>
                    <a:pt x="84"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12" name="Freeform 9">
              <a:extLst>
                <a:ext uri="{FF2B5EF4-FFF2-40B4-BE49-F238E27FC236}">
                  <a16:creationId xmlns:a16="http://schemas.microsoft.com/office/drawing/2014/main" id="{3431B8F5-1614-A340-9FDB-3BE7BB05F4A2}"/>
                </a:ext>
              </a:extLst>
            </p:cNvPr>
            <p:cNvSpPr>
              <a:spLocks/>
            </p:cNvSpPr>
            <p:nvPr userDrawn="1"/>
          </p:nvSpPr>
          <p:spPr bwMode="auto">
            <a:xfrm>
              <a:off x="3433" y="2465"/>
              <a:ext cx="106" cy="109"/>
            </a:xfrm>
            <a:custGeom>
              <a:avLst/>
              <a:gdLst>
                <a:gd name="T0" fmla="*/ 138 w 156"/>
                <a:gd name="T1" fmla="*/ 0 h 160"/>
                <a:gd name="T2" fmla="*/ 134 w 156"/>
                <a:gd name="T3" fmla="*/ 0 h 160"/>
                <a:gd name="T4" fmla="*/ 132 w 156"/>
                <a:gd name="T5" fmla="*/ 0 h 160"/>
                <a:gd name="T6" fmla="*/ 113 w 156"/>
                <a:gd name="T7" fmla="*/ 0 h 160"/>
                <a:gd name="T8" fmla="*/ 108 w 156"/>
                <a:gd name="T9" fmla="*/ 3 h 160"/>
                <a:gd name="T10" fmla="*/ 111 w 156"/>
                <a:gd name="T11" fmla="*/ 6 h 160"/>
                <a:gd name="T12" fmla="*/ 118 w 156"/>
                <a:gd name="T13" fmla="*/ 6 h 160"/>
                <a:gd name="T14" fmla="*/ 125 w 156"/>
                <a:gd name="T15" fmla="*/ 16 h 160"/>
                <a:gd name="T16" fmla="*/ 126 w 156"/>
                <a:gd name="T17" fmla="*/ 60 h 160"/>
                <a:gd name="T18" fmla="*/ 126 w 156"/>
                <a:gd name="T19" fmla="*/ 86 h 160"/>
                <a:gd name="T20" fmla="*/ 114 w 156"/>
                <a:gd name="T21" fmla="*/ 135 h 160"/>
                <a:gd name="T22" fmla="*/ 83 w 156"/>
                <a:gd name="T23" fmla="*/ 149 h 160"/>
                <a:gd name="T24" fmla="*/ 54 w 156"/>
                <a:gd name="T25" fmla="*/ 138 h 160"/>
                <a:gd name="T26" fmla="*/ 39 w 156"/>
                <a:gd name="T27" fmla="*/ 89 h 160"/>
                <a:gd name="T28" fmla="*/ 39 w 156"/>
                <a:gd name="T29" fmla="*/ 60 h 160"/>
                <a:gd name="T30" fmla="*/ 39 w 156"/>
                <a:gd name="T31" fmla="*/ 16 h 160"/>
                <a:gd name="T32" fmla="*/ 45 w 156"/>
                <a:gd name="T33" fmla="*/ 6 h 160"/>
                <a:gd name="T34" fmla="*/ 50 w 156"/>
                <a:gd name="T35" fmla="*/ 6 h 160"/>
                <a:gd name="T36" fmla="*/ 53 w 156"/>
                <a:gd name="T37" fmla="*/ 3 h 160"/>
                <a:gd name="T38" fmla="*/ 49 w 156"/>
                <a:gd name="T39" fmla="*/ 0 h 160"/>
                <a:gd name="T40" fmla="*/ 34 w 156"/>
                <a:gd name="T41" fmla="*/ 0 h 160"/>
                <a:gd name="T42" fmla="*/ 28 w 156"/>
                <a:gd name="T43" fmla="*/ 0 h 160"/>
                <a:gd name="T44" fmla="*/ 24 w 156"/>
                <a:gd name="T45" fmla="*/ 0 h 160"/>
                <a:gd name="T46" fmla="*/ 5 w 156"/>
                <a:gd name="T47" fmla="*/ 0 h 160"/>
                <a:gd name="T48" fmla="*/ 0 w 156"/>
                <a:gd name="T49" fmla="*/ 3 h 160"/>
                <a:gd name="T50" fmla="*/ 3 w 156"/>
                <a:gd name="T51" fmla="*/ 6 h 160"/>
                <a:gd name="T52" fmla="*/ 10 w 156"/>
                <a:gd name="T53" fmla="*/ 6 h 160"/>
                <a:gd name="T54" fmla="*/ 17 w 156"/>
                <a:gd name="T55" fmla="*/ 16 h 160"/>
                <a:gd name="T56" fmla="*/ 18 w 156"/>
                <a:gd name="T57" fmla="*/ 60 h 160"/>
                <a:gd name="T58" fmla="*/ 18 w 156"/>
                <a:gd name="T59" fmla="*/ 90 h 160"/>
                <a:gd name="T60" fmla="*/ 36 w 156"/>
                <a:gd name="T61" fmla="*/ 145 h 160"/>
                <a:gd name="T62" fmla="*/ 79 w 156"/>
                <a:gd name="T63" fmla="*/ 160 h 160"/>
                <a:gd name="T64" fmla="*/ 122 w 156"/>
                <a:gd name="T65" fmla="*/ 145 h 160"/>
                <a:gd name="T66" fmla="*/ 142 w 156"/>
                <a:gd name="T67" fmla="*/ 82 h 160"/>
                <a:gd name="T68" fmla="*/ 142 w 156"/>
                <a:gd name="T69" fmla="*/ 60 h 160"/>
                <a:gd name="T70" fmla="*/ 142 w 156"/>
                <a:gd name="T71" fmla="*/ 16 h 160"/>
                <a:gd name="T72" fmla="*/ 148 w 156"/>
                <a:gd name="T73" fmla="*/ 6 h 160"/>
                <a:gd name="T74" fmla="*/ 153 w 156"/>
                <a:gd name="T75" fmla="*/ 6 h 160"/>
                <a:gd name="T76" fmla="*/ 156 w 156"/>
                <a:gd name="T77" fmla="*/ 3 h 160"/>
                <a:gd name="T78" fmla="*/ 152 w 156"/>
                <a:gd name="T79" fmla="*/ 0 h 160"/>
                <a:gd name="T80" fmla="*/ 138 w 156"/>
                <a:gd name="T8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6" h="160">
                  <a:moveTo>
                    <a:pt x="138" y="0"/>
                  </a:moveTo>
                  <a:cubicBezTo>
                    <a:pt x="134" y="0"/>
                    <a:pt x="134" y="0"/>
                    <a:pt x="134" y="0"/>
                  </a:cubicBezTo>
                  <a:cubicBezTo>
                    <a:pt x="132" y="0"/>
                    <a:pt x="132" y="0"/>
                    <a:pt x="132" y="0"/>
                  </a:cubicBezTo>
                  <a:cubicBezTo>
                    <a:pt x="113" y="0"/>
                    <a:pt x="113" y="0"/>
                    <a:pt x="113" y="0"/>
                  </a:cubicBezTo>
                  <a:cubicBezTo>
                    <a:pt x="112" y="0"/>
                    <a:pt x="108" y="0"/>
                    <a:pt x="108" y="3"/>
                  </a:cubicBezTo>
                  <a:cubicBezTo>
                    <a:pt x="108" y="4"/>
                    <a:pt x="109" y="6"/>
                    <a:pt x="111" y="6"/>
                  </a:cubicBezTo>
                  <a:cubicBezTo>
                    <a:pt x="118" y="6"/>
                    <a:pt x="118" y="6"/>
                    <a:pt x="118" y="6"/>
                  </a:cubicBezTo>
                  <a:cubicBezTo>
                    <a:pt x="124" y="7"/>
                    <a:pt x="125" y="10"/>
                    <a:pt x="125" y="16"/>
                  </a:cubicBezTo>
                  <a:cubicBezTo>
                    <a:pt x="125" y="16"/>
                    <a:pt x="126" y="60"/>
                    <a:pt x="126" y="60"/>
                  </a:cubicBezTo>
                  <a:cubicBezTo>
                    <a:pt x="126" y="86"/>
                    <a:pt x="126" y="86"/>
                    <a:pt x="126" y="86"/>
                  </a:cubicBezTo>
                  <a:cubicBezTo>
                    <a:pt x="126" y="110"/>
                    <a:pt x="122" y="125"/>
                    <a:pt x="114" y="135"/>
                  </a:cubicBezTo>
                  <a:cubicBezTo>
                    <a:pt x="107" y="144"/>
                    <a:pt x="95" y="149"/>
                    <a:pt x="83" y="149"/>
                  </a:cubicBezTo>
                  <a:cubicBezTo>
                    <a:pt x="72" y="149"/>
                    <a:pt x="63" y="147"/>
                    <a:pt x="54" y="138"/>
                  </a:cubicBezTo>
                  <a:cubicBezTo>
                    <a:pt x="46" y="131"/>
                    <a:pt x="39" y="120"/>
                    <a:pt x="39" y="89"/>
                  </a:cubicBezTo>
                  <a:cubicBezTo>
                    <a:pt x="39" y="60"/>
                    <a:pt x="39" y="60"/>
                    <a:pt x="39" y="60"/>
                  </a:cubicBezTo>
                  <a:cubicBezTo>
                    <a:pt x="39" y="16"/>
                    <a:pt x="39" y="16"/>
                    <a:pt x="39" y="16"/>
                  </a:cubicBezTo>
                  <a:cubicBezTo>
                    <a:pt x="40" y="9"/>
                    <a:pt x="41" y="7"/>
                    <a:pt x="45" y="6"/>
                  </a:cubicBezTo>
                  <a:cubicBezTo>
                    <a:pt x="45" y="6"/>
                    <a:pt x="50" y="6"/>
                    <a:pt x="50" y="6"/>
                  </a:cubicBezTo>
                  <a:cubicBezTo>
                    <a:pt x="52" y="6"/>
                    <a:pt x="53" y="4"/>
                    <a:pt x="53" y="3"/>
                  </a:cubicBezTo>
                  <a:cubicBezTo>
                    <a:pt x="53" y="0"/>
                    <a:pt x="50" y="0"/>
                    <a:pt x="49" y="0"/>
                  </a:cubicBezTo>
                  <a:cubicBezTo>
                    <a:pt x="34" y="0"/>
                    <a:pt x="34" y="0"/>
                    <a:pt x="34" y="0"/>
                  </a:cubicBezTo>
                  <a:cubicBezTo>
                    <a:pt x="28" y="0"/>
                    <a:pt x="28" y="0"/>
                    <a:pt x="28" y="0"/>
                  </a:cubicBezTo>
                  <a:cubicBezTo>
                    <a:pt x="24" y="0"/>
                    <a:pt x="24" y="0"/>
                    <a:pt x="24" y="0"/>
                  </a:cubicBezTo>
                  <a:cubicBezTo>
                    <a:pt x="5" y="0"/>
                    <a:pt x="5" y="0"/>
                    <a:pt x="5" y="0"/>
                  </a:cubicBezTo>
                  <a:cubicBezTo>
                    <a:pt x="4" y="0"/>
                    <a:pt x="0" y="0"/>
                    <a:pt x="0" y="3"/>
                  </a:cubicBezTo>
                  <a:cubicBezTo>
                    <a:pt x="0" y="4"/>
                    <a:pt x="1" y="6"/>
                    <a:pt x="3" y="6"/>
                  </a:cubicBezTo>
                  <a:cubicBezTo>
                    <a:pt x="10" y="6"/>
                    <a:pt x="10" y="6"/>
                    <a:pt x="10" y="6"/>
                  </a:cubicBezTo>
                  <a:cubicBezTo>
                    <a:pt x="15" y="7"/>
                    <a:pt x="17" y="10"/>
                    <a:pt x="17" y="16"/>
                  </a:cubicBezTo>
                  <a:cubicBezTo>
                    <a:pt x="18" y="60"/>
                    <a:pt x="18" y="60"/>
                    <a:pt x="18" y="60"/>
                  </a:cubicBezTo>
                  <a:cubicBezTo>
                    <a:pt x="18" y="90"/>
                    <a:pt x="18" y="90"/>
                    <a:pt x="18" y="90"/>
                  </a:cubicBezTo>
                  <a:cubicBezTo>
                    <a:pt x="18" y="123"/>
                    <a:pt x="28" y="137"/>
                    <a:pt x="36" y="145"/>
                  </a:cubicBezTo>
                  <a:cubicBezTo>
                    <a:pt x="50" y="158"/>
                    <a:pt x="69" y="160"/>
                    <a:pt x="79" y="160"/>
                  </a:cubicBezTo>
                  <a:cubicBezTo>
                    <a:pt x="90" y="160"/>
                    <a:pt x="107" y="159"/>
                    <a:pt x="122" y="145"/>
                  </a:cubicBezTo>
                  <a:cubicBezTo>
                    <a:pt x="140" y="129"/>
                    <a:pt x="142" y="103"/>
                    <a:pt x="142" y="82"/>
                  </a:cubicBezTo>
                  <a:cubicBezTo>
                    <a:pt x="142" y="60"/>
                    <a:pt x="142" y="60"/>
                    <a:pt x="142" y="60"/>
                  </a:cubicBezTo>
                  <a:cubicBezTo>
                    <a:pt x="142" y="16"/>
                    <a:pt x="142" y="16"/>
                    <a:pt x="142" y="16"/>
                  </a:cubicBezTo>
                  <a:cubicBezTo>
                    <a:pt x="143" y="9"/>
                    <a:pt x="144" y="7"/>
                    <a:pt x="148" y="6"/>
                  </a:cubicBezTo>
                  <a:cubicBezTo>
                    <a:pt x="149" y="6"/>
                    <a:pt x="153" y="6"/>
                    <a:pt x="153" y="6"/>
                  </a:cubicBezTo>
                  <a:cubicBezTo>
                    <a:pt x="155" y="6"/>
                    <a:pt x="156" y="4"/>
                    <a:pt x="156" y="3"/>
                  </a:cubicBezTo>
                  <a:cubicBezTo>
                    <a:pt x="156" y="0"/>
                    <a:pt x="153" y="0"/>
                    <a:pt x="152" y="0"/>
                  </a:cubicBezTo>
                  <a:lnTo>
                    <a:pt x="138"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13" name="Freeform 10">
              <a:extLst>
                <a:ext uri="{FF2B5EF4-FFF2-40B4-BE49-F238E27FC236}">
                  <a16:creationId xmlns:a16="http://schemas.microsoft.com/office/drawing/2014/main" id="{544D267E-9281-064F-8969-9BD9D856AED3}"/>
                </a:ext>
              </a:extLst>
            </p:cNvPr>
            <p:cNvSpPr>
              <a:spLocks/>
            </p:cNvSpPr>
            <p:nvPr userDrawn="1"/>
          </p:nvSpPr>
          <p:spPr bwMode="auto">
            <a:xfrm>
              <a:off x="3553" y="2463"/>
              <a:ext cx="114" cy="110"/>
            </a:xfrm>
            <a:custGeom>
              <a:avLst/>
              <a:gdLst>
                <a:gd name="T0" fmla="*/ 17 w 168"/>
                <a:gd name="T1" fmla="*/ 12 h 162"/>
                <a:gd name="T2" fmla="*/ 17 w 168"/>
                <a:gd name="T3" fmla="*/ 129 h 162"/>
                <a:gd name="T4" fmla="*/ 12 w 168"/>
                <a:gd name="T5" fmla="*/ 153 h 162"/>
                <a:gd name="T6" fmla="*/ 4 w 168"/>
                <a:gd name="T7" fmla="*/ 154 h 162"/>
                <a:gd name="T8" fmla="*/ 0 w 168"/>
                <a:gd name="T9" fmla="*/ 157 h 162"/>
                <a:gd name="T10" fmla="*/ 5 w 168"/>
                <a:gd name="T11" fmla="*/ 160 h 162"/>
                <a:gd name="T12" fmla="*/ 22 w 168"/>
                <a:gd name="T13" fmla="*/ 160 h 162"/>
                <a:gd name="T14" fmla="*/ 25 w 168"/>
                <a:gd name="T15" fmla="*/ 160 h 162"/>
                <a:gd name="T16" fmla="*/ 28 w 168"/>
                <a:gd name="T17" fmla="*/ 160 h 162"/>
                <a:gd name="T18" fmla="*/ 46 w 168"/>
                <a:gd name="T19" fmla="*/ 160 h 162"/>
                <a:gd name="T20" fmla="*/ 52 w 168"/>
                <a:gd name="T21" fmla="*/ 157 h 162"/>
                <a:gd name="T22" fmla="*/ 49 w 168"/>
                <a:gd name="T23" fmla="*/ 154 h 162"/>
                <a:gd name="T24" fmla="*/ 39 w 168"/>
                <a:gd name="T25" fmla="*/ 153 h 162"/>
                <a:gd name="T26" fmla="*/ 32 w 168"/>
                <a:gd name="T27" fmla="*/ 131 h 162"/>
                <a:gd name="T28" fmla="*/ 29 w 168"/>
                <a:gd name="T29" fmla="*/ 37 h 162"/>
                <a:gd name="T30" fmla="*/ 80 w 168"/>
                <a:gd name="T31" fmla="*/ 93 h 162"/>
                <a:gd name="T32" fmla="*/ 133 w 168"/>
                <a:gd name="T33" fmla="*/ 148 h 162"/>
                <a:gd name="T34" fmla="*/ 149 w 168"/>
                <a:gd name="T35" fmla="*/ 162 h 162"/>
                <a:gd name="T36" fmla="*/ 153 w 168"/>
                <a:gd name="T37" fmla="*/ 146 h 162"/>
                <a:gd name="T38" fmla="*/ 153 w 168"/>
                <a:gd name="T39" fmla="*/ 26 h 162"/>
                <a:gd name="T40" fmla="*/ 159 w 168"/>
                <a:gd name="T41" fmla="*/ 9 h 162"/>
                <a:gd name="T42" fmla="*/ 164 w 168"/>
                <a:gd name="T43" fmla="*/ 9 h 162"/>
                <a:gd name="T44" fmla="*/ 168 w 168"/>
                <a:gd name="T45" fmla="*/ 6 h 162"/>
                <a:gd name="T46" fmla="*/ 163 w 168"/>
                <a:gd name="T47" fmla="*/ 3 h 162"/>
                <a:gd name="T48" fmla="*/ 149 w 168"/>
                <a:gd name="T49" fmla="*/ 3 h 162"/>
                <a:gd name="T50" fmla="*/ 145 w 168"/>
                <a:gd name="T51" fmla="*/ 3 h 162"/>
                <a:gd name="T52" fmla="*/ 141 w 168"/>
                <a:gd name="T53" fmla="*/ 3 h 162"/>
                <a:gd name="T54" fmla="*/ 124 w 168"/>
                <a:gd name="T55" fmla="*/ 3 h 162"/>
                <a:gd name="T56" fmla="*/ 118 w 168"/>
                <a:gd name="T57" fmla="*/ 6 h 162"/>
                <a:gd name="T58" fmla="*/ 121 w 168"/>
                <a:gd name="T59" fmla="*/ 9 h 162"/>
                <a:gd name="T60" fmla="*/ 131 w 168"/>
                <a:gd name="T61" fmla="*/ 10 h 162"/>
                <a:gd name="T62" fmla="*/ 138 w 168"/>
                <a:gd name="T63" fmla="*/ 28 h 162"/>
                <a:gd name="T64" fmla="*/ 140 w 168"/>
                <a:gd name="T65" fmla="*/ 127 h 162"/>
                <a:gd name="T66" fmla="*/ 125 w 168"/>
                <a:gd name="T67" fmla="*/ 111 h 162"/>
                <a:gd name="T68" fmla="*/ 94 w 168"/>
                <a:gd name="T69" fmla="*/ 77 h 162"/>
                <a:gd name="T70" fmla="*/ 27 w 168"/>
                <a:gd name="T71" fmla="*/ 5 h 162"/>
                <a:gd name="T72" fmla="*/ 21 w 168"/>
                <a:gd name="T73" fmla="*/ 0 h 162"/>
                <a:gd name="T74" fmla="*/ 17 w 168"/>
                <a:gd name="T75" fmla="*/ 1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8" h="162">
                  <a:moveTo>
                    <a:pt x="17" y="12"/>
                  </a:moveTo>
                  <a:cubicBezTo>
                    <a:pt x="17" y="129"/>
                    <a:pt x="17" y="129"/>
                    <a:pt x="17" y="129"/>
                  </a:cubicBezTo>
                  <a:cubicBezTo>
                    <a:pt x="17" y="147"/>
                    <a:pt x="16" y="152"/>
                    <a:pt x="12" y="153"/>
                  </a:cubicBezTo>
                  <a:cubicBezTo>
                    <a:pt x="11" y="153"/>
                    <a:pt x="4" y="154"/>
                    <a:pt x="4" y="154"/>
                  </a:cubicBezTo>
                  <a:cubicBezTo>
                    <a:pt x="1" y="154"/>
                    <a:pt x="0" y="156"/>
                    <a:pt x="0" y="157"/>
                  </a:cubicBezTo>
                  <a:cubicBezTo>
                    <a:pt x="0" y="160"/>
                    <a:pt x="4" y="160"/>
                    <a:pt x="5" y="160"/>
                  </a:cubicBezTo>
                  <a:cubicBezTo>
                    <a:pt x="22" y="160"/>
                    <a:pt x="22" y="160"/>
                    <a:pt x="22" y="160"/>
                  </a:cubicBezTo>
                  <a:cubicBezTo>
                    <a:pt x="25" y="160"/>
                    <a:pt x="25" y="160"/>
                    <a:pt x="25" y="160"/>
                  </a:cubicBezTo>
                  <a:cubicBezTo>
                    <a:pt x="28" y="160"/>
                    <a:pt x="28" y="160"/>
                    <a:pt x="28" y="160"/>
                  </a:cubicBezTo>
                  <a:cubicBezTo>
                    <a:pt x="46" y="160"/>
                    <a:pt x="46" y="160"/>
                    <a:pt x="46" y="160"/>
                  </a:cubicBezTo>
                  <a:cubicBezTo>
                    <a:pt x="48" y="160"/>
                    <a:pt x="52" y="160"/>
                    <a:pt x="52" y="157"/>
                  </a:cubicBezTo>
                  <a:cubicBezTo>
                    <a:pt x="52" y="156"/>
                    <a:pt x="51" y="154"/>
                    <a:pt x="49" y="154"/>
                  </a:cubicBezTo>
                  <a:cubicBezTo>
                    <a:pt x="39" y="153"/>
                    <a:pt x="39" y="153"/>
                    <a:pt x="39" y="153"/>
                  </a:cubicBezTo>
                  <a:cubicBezTo>
                    <a:pt x="35" y="152"/>
                    <a:pt x="32" y="148"/>
                    <a:pt x="32" y="131"/>
                  </a:cubicBezTo>
                  <a:cubicBezTo>
                    <a:pt x="32" y="131"/>
                    <a:pt x="30" y="45"/>
                    <a:pt x="29" y="37"/>
                  </a:cubicBezTo>
                  <a:cubicBezTo>
                    <a:pt x="34" y="43"/>
                    <a:pt x="80" y="93"/>
                    <a:pt x="80" y="93"/>
                  </a:cubicBezTo>
                  <a:cubicBezTo>
                    <a:pt x="102" y="117"/>
                    <a:pt x="131" y="146"/>
                    <a:pt x="133" y="148"/>
                  </a:cubicBezTo>
                  <a:cubicBezTo>
                    <a:pt x="145" y="160"/>
                    <a:pt x="147" y="162"/>
                    <a:pt x="149" y="162"/>
                  </a:cubicBezTo>
                  <a:cubicBezTo>
                    <a:pt x="152" y="162"/>
                    <a:pt x="153" y="159"/>
                    <a:pt x="153" y="146"/>
                  </a:cubicBezTo>
                  <a:cubicBezTo>
                    <a:pt x="153" y="146"/>
                    <a:pt x="153" y="26"/>
                    <a:pt x="153" y="26"/>
                  </a:cubicBezTo>
                  <a:cubicBezTo>
                    <a:pt x="153" y="13"/>
                    <a:pt x="154" y="10"/>
                    <a:pt x="159" y="9"/>
                  </a:cubicBezTo>
                  <a:cubicBezTo>
                    <a:pt x="159" y="9"/>
                    <a:pt x="164" y="9"/>
                    <a:pt x="164" y="9"/>
                  </a:cubicBezTo>
                  <a:cubicBezTo>
                    <a:pt x="167" y="9"/>
                    <a:pt x="168" y="7"/>
                    <a:pt x="168" y="6"/>
                  </a:cubicBezTo>
                  <a:cubicBezTo>
                    <a:pt x="168" y="3"/>
                    <a:pt x="164" y="3"/>
                    <a:pt x="163" y="3"/>
                  </a:cubicBezTo>
                  <a:cubicBezTo>
                    <a:pt x="149" y="3"/>
                    <a:pt x="149" y="3"/>
                    <a:pt x="149" y="3"/>
                  </a:cubicBezTo>
                  <a:cubicBezTo>
                    <a:pt x="145" y="3"/>
                    <a:pt x="145" y="3"/>
                    <a:pt x="145" y="3"/>
                  </a:cubicBezTo>
                  <a:cubicBezTo>
                    <a:pt x="141" y="3"/>
                    <a:pt x="141" y="3"/>
                    <a:pt x="141" y="3"/>
                  </a:cubicBezTo>
                  <a:cubicBezTo>
                    <a:pt x="124" y="3"/>
                    <a:pt x="124" y="3"/>
                    <a:pt x="124" y="3"/>
                  </a:cubicBezTo>
                  <a:cubicBezTo>
                    <a:pt x="122" y="3"/>
                    <a:pt x="118" y="3"/>
                    <a:pt x="118" y="6"/>
                  </a:cubicBezTo>
                  <a:cubicBezTo>
                    <a:pt x="118" y="8"/>
                    <a:pt x="119" y="9"/>
                    <a:pt x="121" y="9"/>
                  </a:cubicBezTo>
                  <a:cubicBezTo>
                    <a:pt x="131" y="10"/>
                    <a:pt x="131" y="10"/>
                    <a:pt x="131" y="10"/>
                  </a:cubicBezTo>
                  <a:cubicBezTo>
                    <a:pt x="136" y="11"/>
                    <a:pt x="138" y="14"/>
                    <a:pt x="138" y="28"/>
                  </a:cubicBezTo>
                  <a:cubicBezTo>
                    <a:pt x="138" y="28"/>
                    <a:pt x="140" y="108"/>
                    <a:pt x="140" y="127"/>
                  </a:cubicBezTo>
                  <a:cubicBezTo>
                    <a:pt x="136" y="123"/>
                    <a:pt x="125" y="111"/>
                    <a:pt x="125" y="111"/>
                  </a:cubicBezTo>
                  <a:cubicBezTo>
                    <a:pt x="94" y="77"/>
                    <a:pt x="94" y="77"/>
                    <a:pt x="94" y="77"/>
                  </a:cubicBezTo>
                  <a:cubicBezTo>
                    <a:pt x="27" y="5"/>
                    <a:pt x="27" y="5"/>
                    <a:pt x="27" y="5"/>
                  </a:cubicBezTo>
                  <a:cubicBezTo>
                    <a:pt x="24" y="2"/>
                    <a:pt x="22" y="0"/>
                    <a:pt x="21" y="0"/>
                  </a:cubicBezTo>
                  <a:cubicBezTo>
                    <a:pt x="17" y="0"/>
                    <a:pt x="17" y="4"/>
                    <a:pt x="17" y="12"/>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14" name="Freeform 11">
              <a:extLst>
                <a:ext uri="{FF2B5EF4-FFF2-40B4-BE49-F238E27FC236}">
                  <a16:creationId xmlns:a16="http://schemas.microsoft.com/office/drawing/2014/main" id="{D33CD52D-6595-D84B-ACF7-352ECFA773E5}"/>
                </a:ext>
              </a:extLst>
            </p:cNvPr>
            <p:cNvSpPr>
              <a:spLocks/>
            </p:cNvSpPr>
            <p:nvPr userDrawn="1"/>
          </p:nvSpPr>
          <p:spPr bwMode="auto">
            <a:xfrm>
              <a:off x="3686" y="2465"/>
              <a:ext cx="38" cy="107"/>
            </a:xfrm>
            <a:custGeom>
              <a:avLst/>
              <a:gdLst>
                <a:gd name="T0" fmla="*/ 29 w 56"/>
                <a:gd name="T1" fmla="*/ 0 h 157"/>
                <a:gd name="T2" fmla="*/ 26 w 56"/>
                <a:gd name="T3" fmla="*/ 0 h 157"/>
                <a:gd name="T4" fmla="*/ 23 w 56"/>
                <a:gd name="T5" fmla="*/ 0 h 157"/>
                <a:gd name="T6" fmla="*/ 5 w 56"/>
                <a:gd name="T7" fmla="*/ 0 h 157"/>
                <a:gd name="T8" fmla="*/ 0 w 56"/>
                <a:gd name="T9" fmla="*/ 3 h 157"/>
                <a:gd name="T10" fmla="*/ 4 w 56"/>
                <a:gd name="T11" fmla="*/ 6 h 157"/>
                <a:gd name="T12" fmla="*/ 10 w 56"/>
                <a:gd name="T13" fmla="*/ 6 h 157"/>
                <a:gd name="T14" fmla="*/ 15 w 56"/>
                <a:gd name="T15" fmla="*/ 16 h 157"/>
                <a:gd name="T16" fmla="*/ 16 w 56"/>
                <a:gd name="T17" fmla="*/ 60 h 157"/>
                <a:gd name="T18" fmla="*/ 16 w 56"/>
                <a:gd name="T19" fmla="*/ 96 h 157"/>
                <a:gd name="T20" fmla="*/ 15 w 56"/>
                <a:gd name="T21" fmla="*/ 141 h 157"/>
                <a:gd name="T22" fmla="*/ 10 w 56"/>
                <a:gd name="T23" fmla="*/ 150 h 157"/>
                <a:gd name="T24" fmla="*/ 4 w 56"/>
                <a:gd name="T25" fmla="*/ 151 h 157"/>
                <a:gd name="T26" fmla="*/ 1 w 56"/>
                <a:gd name="T27" fmla="*/ 154 h 157"/>
                <a:gd name="T28" fmla="*/ 6 w 56"/>
                <a:gd name="T29" fmla="*/ 157 h 157"/>
                <a:gd name="T30" fmla="*/ 22 w 56"/>
                <a:gd name="T31" fmla="*/ 157 h 157"/>
                <a:gd name="T32" fmla="*/ 26 w 56"/>
                <a:gd name="T33" fmla="*/ 157 h 157"/>
                <a:gd name="T34" fmla="*/ 28 w 56"/>
                <a:gd name="T35" fmla="*/ 157 h 157"/>
                <a:gd name="T36" fmla="*/ 51 w 56"/>
                <a:gd name="T37" fmla="*/ 157 h 157"/>
                <a:gd name="T38" fmla="*/ 56 w 56"/>
                <a:gd name="T39" fmla="*/ 154 h 157"/>
                <a:gd name="T40" fmla="*/ 53 w 56"/>
                <a:gd name="T41" fmla="*/ 151 h 157"/>
                <a:gd name="T42" fmla="*/ 44 w 56"/>
                <a:gd name="T43" fmla="*/ 150 h 157"/>
                <a:gd name="T44" fmla="*/ 37 w 56"/>
                <a:gd name="T45" fmla="*/ 141 h 157"/>
                <a:gd name="T46" fmla="*/ 36 w 56"/>
                <a:gd name="T47" fmla="*/ 96 h 157"/>
                <a:gd name="T48" fmla="*/ 36 w 56"/>
                <a:gd name="T49" fmla="*/ 60 h 157"/>
                <a:gd name="T50" fmla="*/ 36 w 56"/>
                <a:gd name="T51" fmla="*/ 16 h 157"/>
                <a:gd name="T52" fmla="*/ 43 w 56"/>
                <a:gd name="T53" fmla="*/ 6 h 157"/>
                <a:gd name="T54" fmla="*/ 47 w 56"/>
                <a:gd name="T55" fmla="*/ 6 h 157"/>
                <a:gd name="T56" fmla="*/ 51 w 56"/>
                <a:gd name="T57" fmla="*/ 3 h 157"/>
                <a:gd name="T58" fmla="*/ 46 w 56"/>
                <a:gd name="T59" fmla="*/ 0 h 157"/>
                <a:gd name="T60" fmla="*/ 29 w 56"/>
                <a:gd name="T61"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6" h="157">
                  <a:moveTo>
                    <a:pt x="29" y="0"/>
                  </a:moveTo>
                  <a:cubicBezTo>
                    <a:pt x="26" y="0"/>
                    <a:pt x="26" y="0"/>
                    <a:pt x="26" y="0"/>
                  </a:cubicBezTo>
                  <a:cubicBezTo>
                    <a:pt x="23" y="0"/>
                    <a:pt x="23" y="0"/>
                    <a:pt x="23" y="0"/>
                  </a:cubicBezTo>
                  <a:cubicBezTo>
                    <a:pt x="5" y="0"/>
                    <a:pt x="5" y="0"/>
                    <a:pt x="5" y="0"/>
                  </a:cubicBezTo>
                  <a:cubicBezTo>
                    <a:pt x="4" y="0"/>
                    <a:pt x="0" y="0"/>
                    <a:pt x="0" y="3"/>
                  </a:cubicBezTo>
                  <a:cubicBezTo>
                    <a:pt x="0" y="4"/>
                    <a:pt x="2" y="6"/>
                    <a:pt x="4" y="6"/>
                  </a:cubicBezTo>
                  <a:cubicBezTo>
                    <a:pt x="10" y="6"/>
                    <a:pt x="10" y="6"/>
                    <a:pt x="10" y="6"/>
                  </a:cubicBezTo>
                  <a:cubicBezTo>
                    <a:pt x="13" y="7"/>
                    <a:pt x="15" y="9"/>
                    <a:pt x="15" y="16"/>
                  </a:cubicBezTo>
                  <a:cubicBezTo>
                    <a:pt x="15" y="16"/>
                    <a:pt x="16" y="60"/>
                    <a:pt x="16" y="60"/>
                  </a:cubicBezTo>
                  <a:cubicBezTo>
                    <a:pt x="16" y="96"/>
                    <a:pt x="16" y="96"/>
                    <a:pt x="16" y="96"/>
                  </a:cubicBezTo>
                  <a:cubicBezTo>
                    <a:pt x="16" y="116"/>
                    <a:pt x="16" y="132"/>
                    <a:pt x="15" y="141"/>
                  </a:cubicBezTo>
                  <a:cubicBezTo>
                    <a:pt x="14" y="147"/>
                    <a:pt x="13" y="150"/>
                    <a:pt x="10" y="150"/>
                  </a:cubicBezTo>
                  <a:cubicBezTo>
                    <a:pt x="10" y="150"/>
                    <a:pt x="4" y="151"/>
                    <a:pt x="4" y="151"/>
                  </a:cubicBezTo>
                  <a:cubicBezTo>
                    <a:pt x="2" y="151"/>
                    <a:pt x="1" y="153"/>
                    <a:pt x="1" y="154"/>
                  </a:cubicBezTo>
                  <a:cubicBezTo>
                    <a:pt x="1" y="157"/>
                    <a:pt x="5" y="157"/>
                    <a:pt x="6" y="157"/>
                  </a:cubicBezTo>
                  <a:cubicBezTo>
                    <a:pt x="22" y="157"/>
                    <a:pt x="22" y="157"/>
                    <a:pt x="22" y="157"/>
                  </a:cubicBezTo>
                  <a:cubicBezTo>
                    <a:pt x="26" y="157"/>
                    <a:pt x="26" y="157"/>
                    <a:pt x="26" y="157"/>
                  </a:cubicBezTo>
                  <a:cubicBezTo>
                    <a:pt x="28" y="157"/>
                    <a:pt x="28" y="157"/>
                    <a:pt x="28" y="157"/>
                  </a:cubicBezTo>
                  <a:cubicBezTo>
                    <a:pt x="51" y="157"/>
                    <a:pt x="51" y="157"/>
                    <a:pt x="51" y="157"/>
                  </a:cubicBezTo>
                  <a:cubicBezTo>
                    <a:pt x="55" y="157"/>
                    <a:pt x="56" y="155"/>
                    <a:pt x="56" y="154"/>
                  </a:cubicBezTo>
                  <a:cubicBezTo>
                    <a:pt x="56" y="153"/>
                    <a:pt x="55" y="151"/>
                    <a:pt x="53" y="151"/>
                  </a:cubicBezTo>
                  <a:cubicBezTo>
                    <a:pt x="44" y="150"/>
                    <a:pt x="44" y="150"/>
                    <a:pt x="44" y="150"/>
                  </a:cubicBezTo>
                  <a:cubicBezTo>
                    <a:pt x="39" y="150"/>
                    <a:pt x="38" y="147"/>
                    <a:pt x="37" y="141"/>
                  </a:cubicBezTo>
                  <a:cubicBezTo>
                    <a:pt x="36" y="132"/>
                    <a:pt x="36" y="116"/>
                    <a:pt x="36" y="96"/>
                  </a:cubicBezTo>
                  <a:cubicBezTo>
                    <a:pt x="36" y="60"/>
                    <a:pt x="36" y="60"/>
                    <a:pt x="36" y="60"/>
                  </a:cubicBezTo>
                  <a:cubicBezTo>
                    <a:pt x="36" y="16"/>
                    <a:pt x="36" y="16"/>
                    <a:pt x="36" y="16"/>
                  </a:cubicBezTo>
                  <a:cubicBezTo>
                    <a:pt x="37" y="10"/>
                    <a:pt x="38" y="7"/>
                    <a:pt x="43" y="6"/>
                  </a:cubicBezTo>
                  <a:cubicBezTo>
                    <a:pt x="43" y="6"/>
                    <a:pt x="47" y="6"/>
                    <a:pt x="47" y="6"/>
                  </a:cubicBezTo>
                  <a:cubicBezTo>
                    <a:pt x="49" y="6"/>
                    <a:pt x="51" y="4"/>
                    <a:pt x="51" y="3"/>
                  </a:cubicBezTo>
                  <a:cubicBezTo>
                    <a:pt x="51" y="0"/>
                    <a:pt x="47" y="0"/>
                    <a:pt x="46" y="0"/>
                  </a:cubicBezTo>
                  <a:lnTo>
                    <a:pt x="29"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15" name="Freeform 12">
              <a:extLst>
                <a:ext uri="{FF2B5EF4-FFF2-40B4-BE49-F238E27FC236}">
                  <a16:creationId xmlns:a16="http://schemas.microsoft.com/office/drawing/2014/main" id="{A853D935-07CF-C941-903B-5361A69DEC87}"/>
                </a:ext>
              </a:extLst>
            </p:cNvPr>
            <p:cNvSpPr>
              <a:spLocks/>
            </p:cNvSpPr>
            <p:nvPr userDrawn="1"/>
          </p:nvSpPr>
          <p:spPr bwMode="auto">
            <a:xfrm>
              <a:off x="3730" y="2465"/>
              <a:ext cx="112" cy="109"/>
            </a:xfrm>
            <a:custGeom>
              <a:avLst/>
              <a:gdLst>
                <a:gd name="T0" fmla="*/ 148 w 166"/>
                <a:gd name="T1" fmla="*/ 0 h 160"/>
                <a:gd name="T2" fmla="*/ 145 w 166"/>
                <a:gd name="T3" fmla="*/ 0 h 160"/>
                <a:gd name="T4" fmla="*/ 140 w 166"/>
                <a:gd name="T5" fmla="*/ 0 h 160"/>
                <a:gd name="T6" fmla="*/ 125 w 166"/>
                <a:gd name="T7" fmla="*/ 0 h 160"/>
                <a:gd name="T8" fmla="*/ 119 w 166"/>
                <a:gd name="T9" fmla="*/ 3 h 160"/>
                <a:gd name="T10" fmla="*/ 123 w 166"/>
                <a:gd name="T11" fmla="*/ 6 h 160"/>
                <a:gd name="T12" fmla="*/ 130 w 166"/>
                <a:gd name="T13" fmla="*/ 6 h 160"/>
                <a:gd name="T14" fmla="*/ 131 w 166"/>
                <a:gd name="T15" fmla="*/ 10 h 160"/>
                <a:gd name="T16" fmla="*/ 130 w 166"/>
                <a:gd name="T17" fmla="*/ 17 h 160"/>
                <a:gd name="T18" fmla="*/ 88 w 166"/>
                <a:gd name="T19" fmla="*/ 127 h 160"/>
                <a:gd name="T20" fmla="*/ 50 w 166"/>
                <a:gd name="T21" fmla="*/ 26 h 160"/>
                <a:gd name="T22" fmla="*/ 44 w 166"/>
                <a:gd name="T23" fmla="*/ 9 h 160"/>
                <a:gd name="T24" fmla="*/ 46 w 166"/>
                <a:gd name="T25" fmla="*/ 7 h 160"/>
                <a:gd name="T26" fmla="*/ 53 w 166"/>
                <a:gd name="T27" fmla="*/ 6 h 160"/>
                <a:gd name="T28" fmla="*/ 57 w 166"/>
                <a:gd name="T29" fmla="*/ 3 h 160"/>
                <a:gd name="T30" fmla="*/ 50 w 166"/>
                <a:gd name="T31" fmla="*/ 0 h 160"/>
                <a:gd name="T32" fmla="*/ 35 w 166"/>
                <a:gd name="T33" fmla="*/ 0 h 160"/>
                <a:gd name="T34" fmla="*/ 31 w 166"/>
                <a:gd name="T35" fmla="*/ 0 h 160"/>
                <a:gd name="T36" fmla="*/ 26 w 166"/>
                <a:gd name="T37" fmla="*/ 0 h 160"/>
                <a:gd name="T38" fmla="*/ 7 w 166"/>
                <a:gd name="T39" fmla="*/ 0 h 160"/>
                <a:gd name="T40" fmla="*/ 0 w 166"/>
                <a:gd name="T41" fmla="*/ 3 h 160"/>
                <a:gd name="T42" fmla="*/ 3 w 166"/>
                <a:gd name="T43" fmla="*/ 6 h 160"/>
                <a:gd name="T44" fmla="*/ 10 w 166"/>
                <a:gd name="T45" fmla="*/ 6 h 160"/>
                <a:gd name="T46" fmla="*/ 24 w 166"/>
                <a:gd name="T47" fmla="*/ 21 h 160"/>
                <a:gd name="T48" fmla="*/ 75 w 166"/>
                <a:gd name="T49" fmla="*/ 148 h 160"/>
                <a:gd name="T50" fmla="*/ 83 w 166"/>
                <a:gd name="T51" fmla="*/ 160 h 160"/>
                <a:gd name="T52" fmla="*/ 89 w 166"/>
                <a:gd name="T53" fmla="*/ 151 h 160"/>
                <a:gd name="T54" fmla="*/ 93 w 166"/>
                <a:gd name="T55" fmla="*/ 144 h 160"/>
                <a:gd name="T56" fmla="*/ 118 w 166"/>
                <a:gd name="T57" fmla="*/ 84 h 160"/>
                <a:gd name="T58" fmla="*/ 130 w 166"/>
                <a:gd name="T59" fmla="*/ 55 h 160"/>
                <a:gd name="T60" fmla="*/ 142 w 166"/>
                <a:gd name="T61" fmla="*/ 26 h 160"/>
                <a:gd name="T62" fmla="*/ 153 w 166"/>
                <a:gd name="T63" fmla="*/ 8 h 160"/>
                <a:gd name="T64" fmla="*/ 162 w 166"/>
                <a:gd name="T65" fmla="*/ 6 h 160"/>
                <a:gd name="T66" fmla="*/ 166 w 166"/>
                <a:gd name="T67" fmla="*/ 3 h 160"/>
                <a:gd name="T68" fmla="*/ 161 w 166"/>
                <a:gd name="T69" fmla="*/ 0 h 160"/>
                <a:gd name="T70" fmla="*/ 148 w 166"/>
                <a:gd name="T7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 h="160">
                  <a:moveTo>
                    <a:pt x="148" y="0"/>
                  </a:moveTo>
                  <a:cubicBezTo>
                    <a:pt x="145" y="0"/>
                    <a:pt x="145" y="0"/>
                    <a:pt x="145" y="0"/>
                  </a:cubicBezTo>
                  <a:cubicBezTo>
                    <a:pt x="140" y="0"/>
                    <a:pt x="140" y="0"/>
                    <a:pt x="140" y="0"/>
                  </a:cubicBezTo>
                  <a:cubicBezTo>
                    <a:pt x="125" y="0"/>
                    <a:pt x="125" y="0"/>
                    <a:pt x="125" y="0"/>
                  </a:cubicBezTo>
                  <a:cubicBezTo>
                    <a:pt x="123" y="0"/>
                    <a:pt x="119" y="0"/>
                    <a:pt x="119" y="3"/>
                  </a:cubicBezTo>
                  <a:cubicBezTo>
                    <a:pt x="119" y="4"/>
                    <a:pt x="119" y="6"/>
                    <a:pt x="123" y="6"/>
                  </a:cubicBezTo>
                  <a:cubicBezTo>
                    <a:pt x="130" y="6"/>
                    <a:pt x="130" y="6"/>
                    <a:pt x="130" y="6"/>
                  </a:cubicBezTo>
                  <a:cubicBezTo>
                    <a:pt x="131" y="7"/>
                    <a:pt x="131" y="9"/>
                    <a:pt x="131" y="10"/>
                  </a:cubicBezTo>
                  <a:cubicBezTo>
                    <a:pt x="130" y="17"/>
                    <a:pt x="130" y="17"/>
                    <a:pt x="130" y="17"/>
                  </a:cubicBezTo>
                  <a:cubicBezTo>
                    <a:pt x="126" y="30"/>
                    <a:pt x="100" y="97"/>
                    <a:pt x="88" y="127"/>
                  </a:cubicBezTo>
                  <a:cubicBezTo>
                    <a:pt x="85" y="120"/>
                    <a:pt x="50" y="26"/>
                    <a:pt x="50" y="26"/>
                  </a:cubicBezTo>
                  <a:cubicBezTo>
                    <a:pt x="47" y="18"/>
                    <a:pt x="44" y="12"/>
                    <a:pt x="44" y="9"/>
                  </a:cubicBezTo>
                  <a:cubicBezTo>
                    <a:pt x="44" y="8"/>
                    <a:pt x="45" y="7"/>
                    <a:pt x="46" y="7"/>
                  </a:cubicBezTo>
                  <a:cubicBezTo>
                    <a:pt x="53" y="6"/>
                    <a:pt x="53" y="6"/>
                    <a:pt x="53" y="6"/>
                  </a:cubicBezTo>
                  <a:cubicBezTo>
                    <a:pt x="56" y="6"/>
                    <a:pt x="57" y="4"/>
                    <a:pt x="57" y="3"/>
                  </a:cubicBezTo>
                  <a:cubicBezTo>
                    <a:pt x="57" y="0"/>
                    <a:pt x="52" y="0"/>
                    <a:pt x="50" y="0"/>
                  </a:cubicBezTo>
                  <a:cubicBezTo>
                    <a:pt x="35" y="0"/>
                    <a:pt x="35" y="0"/>
                    <a:pt x="35" y="0"/>
                  </a:cubicBezTo>
                  <a:cubicBezTo>
                    <a:pt x="31" y="0"/>
                    <a:pt x="31" y="0"/>
                    <a:pt x="31" y="0"/>
                  </a:cubicBezTo>
                  <a:cubicBezTo>
                    <a:pt x="26" y="0"/>
                    <a:pt x="26" y="0"/>
                    <a:pt x="26" y="0"/>
                  </a:cubicBezTo>
                  <a:cubicBezTo>
                    <a:pt x="7" y="0"/>
                    <a:pt x="7" y="0"/>
                    <a:pt x="7" y="0"/>
                  </a:cubicBezTo>
                  <a:cubicBezTo>
                    <a:pt x="4" y="0"/>
                    <a:pt x="0" y="0"/>
                    <a:pt x="0" y="3"/>
                  </a:cubicBezTo>
                  <a:cubicBezTo>
                    <a:pt x="0" y="4"/>
                    <a:pt x="1" y="6"/>
                    <a:pt x="3" y="6"/>
                  </a:cubicBezTo>
                  <a:cubicBezTo>
                    <a:pt x="10" y="6"/>
                    <a:pt x="10" y="6"/>
                    <a:pt x="10" y="6"/>
                  </a:cubicBezTo>
                  <a:cubicBezTo>
                    <a:pt x="17" y="8"/>
                    <a:pt x="20" y="10"/>
                    <a:pt x="24" y="21"/>
                  </a:cubicBezTo>
                  <a:cubicBezTo>
                    <a:pt x="75" y="148"/>
                    <a:pt x="75" y="148"/>
                    <a:pt x="75" y="148"/>
                  </a:cubicBezTo>
                  <a:cubicBezTo>
                    <a:pt x="78" y="157"/>
                    <a:pt x="80" y="160"/>
                    <a:pt x="83" y="160"/>
                  </a:cubicBezTo>
                  <a:cubicBezTo>
                    <a:pt x="86" y="160"/>
                    <a:pt x="86" y="158"/>
                    <a:pt x="89" y="151"/>
                  </a:cubicBezTo>
                  <a:cubicBezTo>
                    <a:pt x="93" y="144"/>
                    <a:pt x="93" y="144"/>
                    <a:pt x="93" y="144"/>
                  </a:cubicBezTo>
                  <a:cubicBezTo>
                    <a:pt x="118" y="84"/>
                    <a:pt x="118" y="84"/>
                    <a:pt x="118" y="84"/>
                  </a:cubicBezTo>
                  <a:cubicBezTo>
                    <a:pt x="130" y="55"/>
                    <a:pt x="130" y="55"/>
                    <a:pt x="130" y="55"/>
                  </a:cubicBezTo>
                  <a:cubicBezTo>
                    <a:pt x="142" y="26"/>
                    <a:pt x="142" y="26"/>
                    <a:pt x="142" y="26"/>
                  </a:cubicBezTo>
                  <a:cubicBezTo>
                    <a:pt x="148" y="13"/>
                    <a:pt x="151" y="9"/>
                    <a:pt x="153" y="8"/>
                  </a:cubicBezTo>
                  <a:cubicBezTo>
                    <a:pt x="156" y="6"/>
                    <a:pt x="160" y="6"/>
                    <a:pt x="162" y="6"/>
                  </a:cubicBezTo>
                  <a:cubicBezTo>
                    <a:pt x="165" y="6"/>
                    <a:pt x="166" y="4"/>
                    <a:pt x="166" y="3"/>
                  </a:cubicBezTo>
                  <a:cubicBezTo>
                    <a:pt x="166" y="1"/>
                    <a:pt x="164" y="0"/>
                    <a:pt x="161" y="0"/>
                  </a:cubicBezTo>
                  <a:lnTo>
                    <a:pt x="148"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16" name="Freeform 13">
              <a:extLst>
                <a:ext uri="{FF2B5EF4-FFF2-40B4-BE49-F238E27FC236}">
                  <a16:creationId xmlns:a16="http://schemas.microsoft.com/office/drawing/2014/main" id="{3DA6E488-50F2-9C4B-AE22-2087E0041896}"/>
                </a:ext>
              </a:extLst>
            </p:cNvPr>
            <p:cNvSpPr>
              <a:spLocks/>
            </p:cNvSpPr>
            <p:nvPr userDrawn="1"/>
          </p:nvSpPr>
          <p:spPr bwMode="auto">
            <a:xfrm>
              <a:off x="3848" y="2464"/>
              <a:ext cx="64" cy="108"/>
            </a:xfrm>
            <a:custGeom>
              <a:avLst/>
              <a:gdLst>
                <a:gd name="T0" fmla="*/ 84 w 94"/>
                <a:gd name="T1" fmla="*/ 1 h 160"/>
                <a:gd name="T2" fmla="*/ 83 w 94"/>
                <a:gd name="T3" fmla="*/ 1 h 160"/>
                <a:gd name="T4" fmla="*/ 75 w 94"/>
                <a:gd name="T5" fmla="*/ 2 h 160"/>
                <a:gd name="T6" fmla="*/ 28 w 94"/>
                <a:gd name="T7" fmla="*/ 2 h 160"/>
                <a:gd name="T8" fmla="*/ 26 w 94"/>
                <a:gd name="T9" fmla="*/ 2 h 160"/>
                <a:gd name="T10" fmla="*/ 5 w 94"/>
                <a:gd name="T11" fmla="*/ 2 h 160"/>
                <a:gd name="T12" fmla="*/ 0 w 94"/>
                <a:gd name="T13" fmla="*/ 5 h 160"/>
                <a:gd name="T14" fmla="*/ 4 w 94"/>
                <a:gd name="T15" fmla="*/ 8 h 160"/>
                <a:gd name="T16" fmla="*/ 10 w 94"/>
                <a:gd name="T17" fmla="*/ 8 h 160"/>
                <a:gd name="T18" fmla="*/ 18 w 94"/>
                <a:gd name="T19" fmla="*/ 18 h 160"/>
                <a:gd name="T20" fmla="*/ 18 w 94"/>
                <a:gd name="T21" fmla="*/ 62 h 160"/>
                <a:gd name="T22" fmla="*/ 18 w 94"/>
                <a:gd name="T23" fmla="*/ 98 h 160"/>
                <a:gd name="T24" fmla="*/ 17 w 94"/>
                <a:gd name="T25" fmla="*/ 143 h 160"/>
                <a:gd name="T26" fmla="*/ 12 w 94"/>
                <a:gd name="T27" fmla="*/ 152 h 160"/>
                <a:gd name="T28" fmla="*/ 7 w 94"/>
                <a:gd name="T29" fmla="*/ 153 h 160"/>
                <a:gd name="T30" fmla="*/ 3 w 94"/>
                <a:gd name="T31" fmla="*/ 156 h 160"/>
                <a:gd name="T32" fmla="*/ 8 w 94"/>
                <a:gd name="T33" fmla="*/ 159 h 160"/>
                <a:gd name="T34" fmla="*/ 25 w 94"/>
                <a:gd name="T35" fmla="*/ 159 h 160"/>
                <a:gd name="T36" fmla="*/ 28 w 94"/>
                <a:gd name="T37" fmla="*/ 159 h 160"/>
                <a:gd name="T38" fmla="*/ 36 w 94"/>
                <a:gd name="T39" fmla="*/ 159 h 160"/>
                <a:gd name="T40" fmla="*/ 79 w 94"/>
                <a:gd name="T41" fmla="*/ 160 h 160"/>
                <a:gd name="T42" fmla="*/ 91 w 94"/>
                <a:gd name="T43" fmla="*/ 153 h 160"/>
                <a:gd name="T44" fmla="*/ 94 w 94"/>
                <a:gd name="T45" fmla="*/ 133 h 160"/>
                <a:gd name="T46" fmla="*/ 91 w 94"/>
                <a:gd name="T47" fmla="*/ 129 h 160"/>
                <a:gd name="T48" fmla="*/ 88 w 94"/>
                <a:gd name="T49" fmla="*/ 133 h 160"/>
                <a:gd name="T50" fmla="*/ 80 w 94"/>
                <a:gd name="T51" fmla="*/ 146 h 160"/>
                <a:gd name="T52" fmla="*/ 61 w 94"/>
                <a:gd name="T53" fmla="*/ 149 h 160"/>
                <a:gd name="T54" fmla="*/ 38 w 94"/>
                <a:gd name="T55" fmla="*/ 133 h 160"/>
                <a:gd name="T56" fmla="*/ 38 w 94"/>
                <a:gd name="T57" fmla="*/ 107 h 160"/>
                <a:gd name="T58" fmla="*/ 38 w 94"/>
                <a:gd name="T59" fmla="*/ 98 h 160"/>
                <a:gd name="T60" fmla="*/ 38 w 94"/>
                <a:gd name="T61" fmla="*/ 80 h 160"/>
                <a:gd name="T62" fmla="*/ 67 w 94"/>
                <a:gd name="T63" fmla="*/ 82 h 160"/>
                <a:gd name="T64" fmla="*/ 77 w 94"/>
                <a:gd name="T65" fmla="*/ 88 h 160"/>
                <a:gd name="T66" fmla="*/ 77 w 94"/>
                <a:gd name="T67" fmla="*/ 94 h 160"/>
                <a:gd name="T68" fmla="*/ 80 w 94"/>
                <a:gd name="T69" fmla="*/ 97 h 160"/>
                <a:gd name="T70" fmla="*/ 83 w 94"/>
                <a:gd name="T71" fmla="*/ 92 h 160"/>
                <a:gd name="T72" fmla="*/ 84 w 94"/>
                <a:gd name="T73" fmla="*/ 79 h 160"/>
                <a:gd name="T74" fmla="*/ 86 w 94"/>
                <a:gd name="T75" fmla="*/ 67 h 160"/>
                <a:gd name="T76" fmla="*/ 83 w 94"/>
                <a:gd name="T77" fmla="*/ 64 h 160"/>
                <a:gd name="T78" fmla="*/ 79 w 94"/>
                <a:gd name="T79" fmla="*/ 67 h 160"/>
                <a:gd name="T80" fmla="*/ 70 w 94"/>
                <a:gd name="T81" fmla="*/ 70 h 160"/>
                <a:gd name="T82" fmla="*/ 38 w 94"/>
                <a:gd name="T83" fmla="*/ 70 h 160"/>
                <a:gd name="T84" fmla="*/ 38 w 94"/>
                <a:gd name="T85" fmla="*/ 13 h 160"/>
                <a:gd name="T86" fmla="*/ 66 w 94"/>
                <a:gd name="T87" fmla="*/ 13 h 160"/>
                <a:gd name="T88" fmla="*/ 79 w 94"/>
                <a:gd name="T89" fmla="*/ 19 h 160"/>
                <a:gd name="T90" fmla="*/ 80 w 94"/>
                <a:gd name="T91" fmla="*/ 26 h 160"/>
                <a:gd name="T92" fmla="*/ 83 w 94"/>
                <a:gd name="T93" fmla="*/ 30 h 160"/>
                <a:gd name="T94" fmla="*/ 86 w 94"/>
                <a:gd name="T95" fmla="*/ 27 h 160"/>
                <a:gd name="T96" fmla="*/ 87 w 94"/>
                <a:gd name="T97" fmla="*/ 17 h 160"/>
                <a:gd name="T98" fmla="*/ 87 w 94"/>
                <a:gd name="T99" fmla="*/ 13 h 160"/>
                <a:gd name="T100" fmla="*/ 89 w 94"/>
                <a:gd name="T101" fmla="*/ 3 h 160"/>
                <a:gd name="T102" fmla="*/ 87 w 94"/>
                <a:gd name="T103" fmla="*/ 0 h 160"/>
                <a:gd name="T104" fmla="*/ 84 w 94"/>
                <a:gd name="T105" fmla="*/ 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4" h="160">
                  <a:moveTo>
                    <a:pt x="84" y="1"/>
                  </a:moveTo>
                  <a:cubicBezTo>
                    <a:pt x="83" y="1"/>
                    <a:pt x="83" y="1"/>
                    <a:pt x="83" y="1"/>
                  </a:cubicBezTo>
                  <a:cubicBezTo>
                    <a:pt x="75" y="2"/>
                    <a:pt x="75" y="2"/>
                    <a:pt x="75" y="2"/>
                  </a:cubicBezTo>
                  <a:cubicBezTo>
                    <a:pt x="75" y="2"/>
                    <a:pt x="28" y="2"/>
                    <a:pt x="28" y="2"/>
                  </a:cubicBezTo>
                  <a:cubicBezTo>
                    <a:pt x="26" y="2"/>
                    <a:pt x="26" y="2"/>
                    <a:pt x="26" y="2"/>
                  </a:cubicBezTo>
                  <a:cubicBezTo>
                    <a:pt x="5" y="2"/>
                    <a:pt x="5" y="2"/>
                    <a:pt x="5" y="2"/>
                  </a:cubicBezTo>
                  <a:cubicBezTo>
                    <a:pt x="4" y="2"/>
                    <a:pt x="0" y="2"/>
                    <a:pt x="0" y="5"/>
                  </a:cubicBezTo>
                  <a:cubicBezTo>
                    <a:pt x="0" y="6"/>
                    <a:pt x="2" y="8"/>
                    <a:pt x="4" y="8"/>
                  </a:cubicBezTo>
                  <a:cubicBezTo>
                    <a:pt x="10" y="8"/>
                    <a:pt x="10" y="8"/>
                    <a:pt x="10" y="8"/>
                  </a:cubicBezTo>
                  <a:cubicBezTo>
                    <a:pt x="16" y="9"/>
                    <a:pt x="17" y="12"/>
                    <a:pt x="18" y="18"/>
                  </a:cubicBezTo>
                  <a:cubicBezTo>
                    <a:pt x="18" y="18"/>
                    <a:pt x="18" y="62"/>
                    <a:pt x="18" y="62"/>
                  </a:cubicBezTo>
                  <a:cubicBezTo>
                    <a:pt x="18" y="98"/>
                    <a:pt x="18" y="98"/>
                    <a:pt x="18" y="98"/>
                  </a:cubicBezTo>
                  <a:cubicBezTo>
                    <a:pt x="18" y="118"/>
                    <a:pt x="18" y="134"/>
                    <a:pt x="17" y="143"/>
                  </a:cubicBezTo>
                  <a:cubicBezTo>
                    <a:pt x="16" y="149"/>
                    <a:pt x="15" y="152"/>
                    <a:pt x="12" y="152"/>
                  </a:cubicBezTo>
                  <a:cubicBezTo>
                    <a:pt x="12" y="152"/>
                    <a:pt x="7" y="153"/>
                    <a:pt x="7" y="153"/>
                  </a:cubicBezTo>
                  <a:cubicBezTo>
                    <a:pt x="4" y="153"/>
                    <a:pt x="3" y="155"/>
                    <a:pt x="3" y="156"/>
                  </a:cubicBezTo>
                  <a:cubicBezTo>
                    <a:pt x="3" y="159"/>
                    <a:pt x="7" y="159"/>
                    <a:pt x="8" y="159"/>
                  </a:cubicBezTo>
                  <a:cubicBezTo>
                    <a:pt x="25" y="159"/>
                    <a:pt x="25" y="159"/>
                    <a:pt x="25" y="159"/>
                  </a:cubicBezTo>
                  <a:cubicBezTo>
                    <a:pt x="28" y="159"/>
                    <a:pt x="28" y="159"/>
                    <a:pt x="28" y="159"/>
                  </a:cubicBezTo>
                  <a:cubicBezTo>
                    <a:pt x="36" y="159"/>
                    <a:pt x="36" y="159"/>
                    <a:pt x="36" y="159"/>
                  </a:cubicBezTo>
                  <a:cubicBezTo>
                    <a:pt x="79" y="160"/>
                    <a:pt x="79" y="160"/>
                    <a:pt x="79" y="160"/>
                  </a:cubicBezTo>
                  <a:cubicBezTo>
                    <a:pt x="87" y="160"/>
                    <a:pt x="90" y="160"/>
                    <a:pt x="91" y="153"/>
                  </a:cubicBezTo>
                  <a:cubicBezTo>
                    <a:pt x="92" y="149"/>
                    <a:pt x="94" y="135"/>
                    <a:pt x="94" y="133"/>
                  </a:cubicBezTo>
                  <a:cubicBezTo>
                    <a:pt x="94" y="132"/>
                    <a:pt x="94" y="129"/>
                    <a:pt x="91" y="129"/>
                  </a:cubicBezTo>
                  <a:cubicBezTo>
                    <a:pt x="89" y="129"/>
                    <a:pt x="88" y="131"/>
                    <a:pt x="88" y="133"/>
                  </a:cubicBezTo>
                  <a:cubicBezTo>
                    <a:pt x="86" y="141"/>
                    <a:pt x="84" y="144"/>
                    <a:pt x="80" y="146"/>
                  </a:cubicBezTo>
                  <a:cubicBezTo>
                    <a:pt x="75" y="149"/>
                    <a:pt x="66" y="149"/>
                    <a:pt x="61" y="149"/>
                  </a:cubicBezTo>
                  <a:cubicBezTo>
                    <a:pt x="41" y="149"/>
                    <a:pt x="39" y="146"/>
                    <a:pt x="38" y="133"/>
                  </a:cubicBezTo>
                  <a:cubicBezTo>
                    <a:pt x="38" y="107"/>
                    <a:pt x="38" y="107"/>
                    <a:pt x="38" y="107"/>
                  </a:cubicBezTo>
                  <a:cubicBezTo>
                    <a:pt x="38" y="98"/>
                    <a:pt x="38" y="98"/>
                    <a:pt x="38" y="98"/>
                  </a:cubicBezTo>
                  <a:cubicBezTo>
                    <a:pt x="38" y="80"/>
                    <a:pt x="38" y="80"/>
                    <a:pt x="38" y="80"/>
                  </a:cubicBezTo>
                  <a:cubicBezTo>
                    <a:pt x="38" y="81"/>
                    <a:pt x="67" y="82"/>
                    <a:pt x="67" y="82"/>
                  </a:cubicBezTo>
                  <a:cubicBezTo>
                    <a:pt x="75" y="82"/>
                    <a:pt x="76" y="86"/>
                    <a:pt x="77" y="88"/>
                  </a:cubicBezTo>
                  <a:cubicBezTo>
                    <a:pt x="77" y="94"/>
                    <a:pt x="77" y="94"/>
                    <a:pt x="77" y="94"/>
                  </a:cubicBezTo>
                  <a:cubicBezTo>
                    <a:pt x="77" y="96"/>
                    <a:pt x="79" y="97"/>
                    <a:pt x="80" y="97"/>
                  </a:cubicBezTo>
                  <a:cubicBezTo>
                    <a:pt x="83" y="97"/>
                    <a:pt x="83" y="94"/>
                    <a:pt x="83" y="92"/>
                  </a:cubicBezTo>
                  <a:cubicBezTo>
                    <a:pt x="84" y="79"/>
                    <a:pt x="84" y="79"/>
                    <a:pt x="84" y="79"/>
                  </a:cubicBezTo>
                  <a:cubicBezTo>
                    <a:pt x="84" y="79"/>
                    <a:pt x="86" y="67"/>
                    <a:pt x="86" y="67"/>
                  </a:cubicBezTo>
                  <a:cubicBezTo>
                    <a:pt x="86" y="64"/>
                    <a:pt x="84" y="64"/>
                    <a:pt x="83" y="64"/>
                  </a:cubicBezTo>
                  <a:cubicBezTo>
                    <a:pt x="79" y="67"/>
                    <a:pt x="79" y="67"/>
                    <a:pt x="79" y="67"/>
                  </a:cubicBezTo>
                  <a:cubicBezTo>
                    <a:pt x="78" y="69"/>
                    <a:pt x="75" y="69"/>
                    <a:pt x="70" y="70"/>
                  </a:cubicBezTo>
                  <a:cubicBezTo>
                    <a:pt x="38" y="70"/>
                    <a:pt x="38" y="70"/>
                    <a:pt x="38" y="70"/>
                  </a:cubicBezTo>
                  <a:cubicBezTo>
                    <a:pt x="38" y="13"/>
                    <a:pt x="38" y="13"/>
                    <a:pt x="38" y="13"/>
                  </a:cubicBezTo>
                  <a:cubicBezTo>
                    <a:pt x="38" y="13"/>
                    <a:pt x="66" y="13"/>
                    <a:pt x="66" y="13"/>
                  </a:cubicBezTo>
                  <a:cubicBezTo>
                    <a:pt x="77" y="15"/>
                    <a:pt x="78" y="17"/>
                    <a:pt x="79" y="19"/>
                  </a:cubicBezTo>
                  <a:cubicBezTo>
                    <a:pt x="80" y="26"/>
                    <a:pt x="80" y="26"/>
                    <a:pt x="80" y="26"/>
                  </a:cubicBezTo>
                  <a:cubicBezTo>
                    <a:pt x="80" y="30"/>
                    <a:pt x="82" y="30"/>
                    <a:pt x="83" y="30"/>
                  </a:cubicBezTo>
                  <a:cubicBezTo>
                    <a:pt x="84" y="30"/>
                    <a:pt x="86" y="30"/>
                    <a:pt x="86" y="27"/>
                  </a:cubicBezTo>
                  <a:cubicBezTo>
                    <a:pt x="86" y="27"/>
                    <a:pt x="87" y="17"/>
                    <a:pt x="87" y="17"/>
                  </a:cubicBezTo>
                  <a:cubicBezTo>
                    <a:pt x="87" y="13"/>
                    <a:pt x="87" y="13"/>
                    <a:pt x="87" y="13"/>
                  </a:cubicBezTo>
                  <a:cubicBezTo>
                    <a:pt x="89" y="3"/>
                    <a:pt x="89" y="3"/>
                    <a:pt x="89" y="3"/>
                  </a:cubicBezTo>
                  <a:cubicBezTo>
                    <a:pt x="89" y="0"/>
                    <a:pt x="87" y="0"/>
                    <a:pt x="87" y="0"/>
                  </a:cubicBezTo>
                  <a:lnTo>
                    <a:pt x="84"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17" name="Freeform 14">
              <a:extLst>
                <a:ext uri="{FF2B5EF4-FFF2-40B4-BE49-F238E27FC236}">
                  <a16:creationId xmlns:a16="http://schemas.microsoft.com/office/drawing/2014/main" id="{CFAD8915-ED3A-AF46-957B-00D74CB17762}"/>
                </a:ext>
              </a:extLst>
            </p:cNvPr>
            <p:cNvSpPr>
              <a:spLocks noEditPoints="1"/>
            </p:cNvSpPr>
            <p:nvPr userDrawn="1"/>
          </p:nvSpPr>
          <p:spPr bwMode="auto">
            <a:xfrm>
              <a:off x="3930" y="2465"/>
              <a:ext cx="107" cy="107"/>
            </a:xfrm>
            <a:custGeom>
              <a:avLst/>
              <a:gdLst>
                <a:gd name="T0" fmla="*/ 35 w 157"/>
                <a:gd name="T1" fmla="*/ 0 h 157"/>
                <a:gd name="T2" fmla="*/ 28 w 157"/>
                <a:gd name="T3" fmla="*/ 0 h 157"/>
                <a:gd name="T4" fmla="*/ 25 w 157"/>
                <a:gd name="T5" fmla="*/ 0 h 157"/>
                <a:gd name="T6" fmla="*/ 5 w 157"/>
                <a:gd name="T7" fmla="*/ 0 h 157"/>
                <a:gd name="T8" fmla="*/ 0 w 157"/>
                <a:gd name="T9" fmla="*/ 3 h 157"/>
                <a:gd name="T10" fmla="*/ 3 w 157"/>
                <a:gd name="T11" fmla="*/ 6 h 157"/>
                <a:gd name="T12" fmla="*/ 10 w 157"/>
                <a:gd name="T13" fmla="*/ 6 h 157"/>
                <a:gd name="T14" fmla="*/ 17 w 157"/>
                <a:gd name="T15" fmla="*/ 16 h 157"/>
                <a:gd name="T16" fmla="*/ 18 w 157"/>
                <a:gd name="T17" fmla="*/ 60 h 157"/>
                <a:gd name="T18" fmla="*/ 18 w 157"/>
                <a:gd name="T19" fmla="*/ 96 h 157"/>
                <a:gd name="T20" fmla="*/ 17 w 157"/>
                <a:gd name="T21" fmla="*/ 141 h 157"/>
                <a:gd name="T22" fmla="*/ 12 w 157"/>
                <a:gd name="T23" fmla="*/ 150 h 157"/>
                <a:gd name="T24" fmla="*/ 6 w 157"/>
                <a:gd name="T25" fmla="*/ 151 h 157"/>
                <a:gd name="T26" fmla="*/ 3 w 157"/>
                <a:gd name="T27" fmla="*/ 154 h 157"/>
                <a:gd name="T28" fmla="*/ 8 w 157"/>
                <a:gd name="T29" fmla="*/ 157 h 157"/>
                <a:gd name="T30" fmla="*/ 26 w 157"/>
                <a:gd name="T31" fmla="*/ 157 h 157"/>
                <a:gd name="T32" fmla="*/ 29 w 157"/>
                <a:gd name="T33" fmla="*/ 157 h 157"/>
                <a:gd name="T34" fmla="*/ 52 w 157"/>
                <a:gd name="T35" fmla="*/ 157 h 157"/>
                <a:gd name="T36" fmla="*/ 57 w 157"/>
                <a:gd name="T37" fmla="*/ 154 h 157"/>
                <a:gd name="T38" fmla="*/ 54 w 157"/>
                <a:gd name="T39" fmla="*/ 151 h 157"/>
                <a:gd name="T40" fmla="*/ 45 w 157"/>
                <a:gd name="T41" fmla="*/ 150 h 157"/>
                <a:gd name="T42" fmla="*/ 38 w 157"/>
                <a:gd name="T43" fmla="*/ 141 h 157"/>
                <a:gd name="T44" fmla="*/ 37 w 157"/>
                <a:gd name="T45" fmla="*/ 96 h 157"/>
                <a:gd name="T46" fmla="*/ 37 w 157"/>
                <a:gd name="T47" fmla="*/ 92 h 157"/>
                <a:gd name="T48" fmla="*/ 62 w 157"/>
                <a:gd name="T49" fmla="*/ 92 h 157"/>
                <a:gd name="T50" fmla="*/ 64 w 157"/>
                <a:gd name="T51" fmla="*/ 93 h 157"/>
                <a:gd name="T52" fmla="*/ 71 w 157"/>
                <a:gd name="T53" fmla="*/ 102 h 157"/>
                <a:gd name="T54" fmla="*/ 86 w 157"/>
                <a:gd name="T55" fmla="*/ 123 h 157"/>
                <a:gd name="T56" fmla="*/ 89 w 157"/>
                <a:gd name="T57" fmla="*/ 126 h 157"/>
                <a:gd name="T58" fmla="*/ 114 w 157"/>
                <a:gd name="T59" fmla="*/ 153 h 157"/>
                <a:gd name="T60" fmla="*/ 136 w 157"/>
                <a:gd name="T61" fmla="*/ 157 h 157"/>
                <a:gd name="T62" fmla="*/ 151 w 157"/>
                <a:gd name="T63" fmla="*/ 157 h 157"/>
                <a:gd name="T64" fmla="*/ 157 w 157"/>
                <a:gd name="T65" fmla="*/ 154 h 157"/>
                <a:gd name="T66" fmla="*/ 154 w 157"/>
                <a:gd name="T67" fmla="*/ 151 h 157"/>
                <a:gd name="T68" fmla="*/ 146 w 157"/>
                <a:gd name="T69" fmla="*/ 151 h 157"/>
                <a:gd name="T70" fmla="*/ 122 w 157"/>
                <a:gd name="T71" fmla="*/ 136 h 157"/>
                <a:gd name="T72" fmla="*/ 85 w 157"/>
                <a:gd name="T73" fmla="*/ 90 h 157"/>
                <a:gd name="T74" fmla="*/ 81 w 157"/>
                <a:gd name="T75" fmla="*/ 85 h 157"/>
                <a:gd name="T76" fmla="*/ 105 w 157"/>
                <a:gd name="T77" fmla="*/ 38 h 157"/>
                <a:gd name="T78" fmla="*/ 90 w 157"/>
                <a:gd name="T79" fmla="*/ 9 h 157"/>
                <a:gd name="T80" fmla="*/ 52 w 157"/>
                <a:gd name="T81" fmla="*/ 0 h 157"/>
                <a:gd name="T82" fmla="*/ 35 w 157"/>
                <a:gd name="T83" fmla="*/ 0 h 157"/>
                <a:gd name="T84" fmla="*/ 38 w 157"/>
                <a:gd name="T85" fmla="*/ 79 h 157"/>
                <a:gd name="T86" fmla="*/ 37 w 157"/>
                <a:gd name="T87" fmla="*/ 78 h 157"/>
                <a:gd name="T88" fmla="*/ 37 w 157"/>
                <a:gd name="T89" fmla="*/ 11 h 157"/>
                <a:gd name="T90" fmla="*/ 38 w 157"/>
                <a:gd name="T91" fmla="*/ 10 h 157"/>
                <a:gd name="T92" fmla="*/ 51 w 157"/>
                <a:gd name="T93" fmla="*/ 9 h 157"/>
                <a:gd name="T94" fmla="*/ 85 w 157"/>
                <a:gd name="T95" fmla="*/ 49 h 157"/>
                <a:gd name="T96" fmla="*/ 73 w 157"/>
                <a:gd name="T97" fmla="*/ 79 h 157"/>
                <a:gd name="T98" fmla="*/ 58 w 157"/>
                <a:gd name="T99" fmla="*/ 82 h 157"/>
                <a:gd name="T100" fmla="*/ 38 w 157"/>
                <a:gd name="T101" fmla="*/ 7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7" h="157">
                  <a:moveTo>
                    <a:pt x="35" y="0"/>
                  </a:moveTo>
                  <a:cubicBezTo>
                    <a:pt x="28" y="0"/>
                    <a:pt x="28" y="0"/>
                    <a:pt x="28" y="0"/>
                  </a:cubicBezTo>
                  <a:cubicBezTo>
                    <a:pt x="25" y="0"/>
                    <a:pt x="25" y="0"/>
                    <a:pt x="25" y="0"/>
                  </a:cubicBezTo>
                  <a:cubicBezTo>
                    <a:pt x="5" y="0"/>
                    <a:pt x="5" y="0"/>
                    <a:pt x="5" y="0"/>
                  </a:cubicBezTo>
                  <a:cubicBezTo>
                    <a:pt x="4" y="0"/>
                    <a:pt x="0" y="0"/>
                    <a:pt x="0" y="3"/>
                  </a:cubicBezTo>
                  <a:cubicBezTo>
                    <a:pt x="0" y="4"/>
                    <a:pt x="1" y="6"/>
                    <a:pt x="3" y="6"/>
                  </a:cubicBezTo>
                  <a:cubicBezTo>
                    <a:pt x="10" y="6"/>
                    <a:pt x="10" y="6"/>
                    <a:pt x="10" y="6"/>
                  </a:cubicBezTo>
                  <a:cubicBezTo>
                    <a:pt x="15" y="7"/>
                    <a:pt x="17" y="10"/>
                    <a:pt x="17" y="16"/>
                  </a:cubicBezTo>
                  <a:cubicBezTo>
                    <a:pt x="18" y="60"/>
                    <a:pt x="18" y="60"/>
                    <a:pt x="18" y="60"/>
                  </a:cubicBezTo>
                  <a:cubicBezTo>
                    <a:pt x="18" y="96"/>
                    <a:pt x="18" y="96"/>
                    <a:pt x="18" y="96"/>
                  </a:cubicBezTo>
                  <a:cubicBezTo>
                    <a:pt x="18" y="116"/>
                    <a:pt x="18" y="132"/>
                    <a:pt x="17" y="141"/>
                  </a:cubicBezTo>
                  <a:cubicBezTo>
                    <a:pt x="16" y="146"/>
                    <a:pt x="15" y="150"/>
                    <a:pt x="12" y="150"/>
                  </a:cubicBezTo>
                  <a:cubicBezTo>
                    <a:pt x="12" y="150"/>
                    <a:pt x="6" y="151"/>
                    <a:pt x="6" y="151"/>
                  </a:cubicBezTo>
                  <a:cubicBezTo>
                    <a:pt x="4" y="151"/>
                    <a:pt x="3" y="153"/>
                    <a:pt x="3" y="154"/>
                  </a:cubicBezTo>
                  <a:cubicBezTo>
                    <a:pt x="3" y="157"/>
                    <a:pt x="7" y="157"/>
                    <a:pt x="8" y="157"/>
                  </a:cubicBezTo>
                  <a:cubicBezTo>
                    <a:pt x="26" y="157"/>
                    <a:pt x="26" y="157"/>
                    <a:pt x="26" y="157"/>
                  </a:cubicBezTo>
                  <a:cubicBezTo>
                    <a:pt x="27" y="157"/>
                    <a:pt x="29" y="157"/>
                    <a:pt x="29" y="157"/>
                  </a:cubicBezTo>
                  <a:cubicBezTo>
                    <a:pt x="52" y="157"/>
                    <a:pt x="52" y="157"/>
                    <a:pt x="52" y="157"/>
                  </a:cubicBezTo>
                  <a:cubicBezTo>
                    <a:pt x="56" y="157"/>
                    <a:pt x="57" y="155"/>
                    <a:pt x="57" y="154"/>
                  </a:cubicBezTo>
                  <a:cubicBezTo>
                    <a:pt x="57" y="153"/>
                    <a:pt x="56" y="151"/>
                    <a:pt x="54" y="151"/>
                  </a:cubicBezTo>
                  <a:cubicBezTo>
                    <a:pt x="45" y="150"/>
                    <a:pt x="45" y="150"/>
                    <a:pt x="45" y="150"/>
                  </a:cubicBezTo>
                  <a:cubicBezTo>
                    <a:pt x="40" y="150"/>
                    <a:pt x="39" y="147"/>
                    <a:pt x="38" y="141"/>
                  </a:cubicBezTo>
                  <a:cubicBezTo>
                    <a:pt x="37" y="132"/>
                    <a:pt x="37" y="116"/>
                    <a:pt x="37" y="96"/>
                  </a:cubicBezTo>
                  <a:cubicBezTo>
                    <a:pt x="37" y="92"/>
                    <a:pt x="37" y="92"/>
                    <a:pt x="37" y="92"/>
                  </a:cubicBezTo>
                  <a:cubicBezTo>
                    <a:pt x="37" y="91"/>
                    <a:pt x="62" y="92"/>
                    <a:pt x="62" y="92"/>
                  </a:cubicBezTo>
                  <a:cubicBezTo>
                    <a:pt x="64" y="93"/>
                    <a:pt x="64" y="93"/>
                    <a:pt x="64" y="93"/>
                  </a:cubicBezTo>
                  <a:cubicBezTo>
                    <a:pt x="64" y="93"/>
                    <a:pt x="71" y="102"/>
                    <a:pt x="71" y="102"/>
                  </a:cubicBezTo>
                  <a:cubicBezTo>
                    <a:pt x="86" y="123"/>
                    <a:pt x="86" y="123"/>
                    <a:pt x="86" y="123"/>
                  </a:cubicBezTo>
                  <a:cubicBezTo>
                    <a:pt x="89" y="126"/>
                    <a:pt x="89" y="126"/>
                    <a:pt x="89" y="126"/>
                  </a:cubicBezTo>
                  <a:cubicBezTo>
                    <a:pt x="99" y="140"/>
                    <a:pt x="106" y="149"/>
                    <a:pt x="114" y="153"/>
                  </a:cubicBezTo>
                  <a:cubicBezTo>
                    <a:pt x="120" y="156"/>
                    <a:pt x="125" y="157"/>
                    <a:pt x="136" y="157"/>
                  </a:cubicBezTo>
                  <a:cubicBezTo>
                    <a:pt x="151" y="157"/>
                    <a:pt x="151" y="157"/>
                    <a:pt x="151" y="157"/>
                  </a:cubicBezTo>
                  <a:cubicBezTo>
                    <a:pt x="154" y="157"/>
                    <a:pt x="157" y="157"/>
                    <a:pt x="157" y="154"/>
                  </a:cubicBezTo>
                  <a:cubicBezTo>
                    <a:pt x="157" y="152"/>
                    <a:pt x="156" y="151"/>
                    <a:pt x="154" y="151"/>
                  </a:cubicBezTo>
                  <a:cubicBezTo>
                    <a:pt x="146" y="151"/>
                    <a:pt x="146" y="151"/>
                    <a:pt x="146" y="151"/>
                  </a:cubicBezTo>
                  <a:cubicBezTo>
                    <a:pt x="141" y="150"/>
                    <a:pt x="133" y="147"/>
                    <a:pt x="122" y="136"/>
                  </a:cubicBezTo>
                  <a:cubicBezTo>
                    <a:pt x="112" y="125"/>
                    <a:pt x="99" y="109"/>
                    <a:pt x="85" y="90"/>
                  </a:cubicBezTo>
                  <a:cubicBezTo>
                    <a:pt x="85" y="90"/>
                    <a:pt x="82" y="87"/>
                    <a:pt x="81" y="85"/>
                  </a:cubicBezTo>
                  <a:cubicBezTo>
                    <a:pt x="97" y="70"/>
                    <a:pt x="105" y="55"/>
                    <a:pt x="105" y="38"/>
                  </a:cubicBezTo>
                  <a:cubicBezTo>
                    <a:pt x="105" y="23"/>
                    <a:pt x="96" y="13"/>
                    <a:pt x="90" y="9"/>
                  </a:cubicBezTo>
                  <a:cubicBezTo>
                    <a:pt x="79" y="1"/>
                    <a:pt x="64" y="0"/>
                    <a:pt x="52" y="0"/>
                  </a:cubicBezTo>
                  <a:lnTo>
                    <a:pt x="35" y="0"/>
                  </a:lnTo>
                  <a:close/>
                  <a:moveTo>
                    <a:pt x="38" y="79"/>
                  </a:moveTo>
                  <a:cubicBezTo>
                    <a:pt x="37" y="79"/>
                    <a:pt x="37" y="79"/>
                    <a:pt x="37" y="78"/>
                  </a:cubicBezTo>
                  <a:cubicBezTo>
                    <a:pt x="37" y="11"/>
                    <a:pt x="37" y="11"/>
                    <a:pt x="37" y="11"/>
                  </a:cubicBezTo>
                  <a:cubicBezTo>
                    <a:pt x="37" y="11"/>
                    <a:pt x="37" y="11"/>
                    <a:pt x="38" y="10"/>
                  </a:cubicBezTo>
                  <a:cubicBezTo>
                    <a:pt x="39" y="10"/>
                    <a:pt x="45" y="9"/>
                    <a:pt x="51" y="9"/>
                  </a:cubicBezTo>
                  <a:cubicBezTo>
                    <a:pt x="72" y="9"/>
                    <a:pt x="85" y="24"/>
                    <a:pt x="85" y="49"/>
                  </a:cubicBezTo>
                  <a:cubicBezTo>
                    <a:pt x="85" y="63"/>
                    <a:pt x="80" y="74"/>
                    <a:pt x="73" y="79"/>
                  </a:cubicBezTo>
                  <a:cubicBezTo>
                    <a:pt x="68" y="82"/>
                    <a:pt x="63" y="82"/>
                    <a:pt x="58" y="82"/>
                  </a:cubicBezTo>
                  <a:cubicBezTo>
                    <a:pt x="49" y="82"/>
                    <a:pt x="40" y="81"/>
                    <a:pt x="38" y="79"/>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18" name="Freeform 15">
              <a:extLst>
                <a:ext uri="{FF2B5EF4-FFF2-40B4-BE49-F238E27FC236}">
                  <a16:creationId xmlns:a16="http://schemas.microsoft.com/office/drawing/2014/main" id="{1CECAB55-31C2-AA48-AD5C-948C87B2E0EB}"/>
                </a:ext>
              </a:extLst>
            </p:cNvPr>
            <p:cNvSpPr>
              <a:spLocks/>
            </p:cNvSpPr>
            <p:nvPr userDrawn="1"/>
          </p:nvSpPr>
          <p:spPr bwMode="auto">
            <a:xfrm>
              <a:off x="4040" y="2463"/>
              <a:ext cx="55" cy="111"/>
            </a:xfrm>
            <a:custGeom>
              <a:avLst/>
              <a:gdLst>
                <a:gd name="T0" fmla="*/ 5 w 81"/>
                <a:gd name="T1" fmla="*/ 38 h 163"/>
                <a:gd name="T2" fmla="*/ 32 w 81"/>
                <a:gd name="T3" fmla="*/ 84 h 163"/>
                <a:gd name="T4" fmla="*/ 41 w 81"/>
                <a:gd name="T5" fmla="*/ 91 h 163"/>
                <a:gd name="T6" fmla="*/ 64 w 81"/>
                <a:gd name="T7" fmla="*/ 127 h 163"/>
                <a:gd name="T8" fmla="*/ 36 w 81"/>
                <a:gd name="T9" fmla="*/ 152 h 163"/>
                <a:gd name="T10" fmla="*/ 7 w 81"/>
                <a:gd name="T11" fmla="*/ 133 h 163"/>
                <a:gd name="T12" fmla="*/ 7 w 81"/>
                <a:gd name="T13" fmla="*/ 126 h 163"/>
                <a:gd name="T14" fmla="*/ 4 w 81"/>
                <a:gd name="T15" fmla="*/ 122 h 163"/>
                <a:gd name="T16" fmla="*/ 1 w 81"/>
                <a:gd name="T17" fmla="*/ 126 h 163"/>
                <a:gd name="T18" fmla="*/ 1 w 81"/>
                <a:gd name="T19" fmla="*/ 128 h 163"/>
                <a:gd name="T20" fmla="*/ 0 w 81"/>
                <a:gd name="T21" fmla="*/ 148 h 163"/>
                <a:gd name="T22" fmla="*/ 4 w 81"/>
                <a:gd name="T23" fmla="*/ 157 h 163"/>
                <a:gd name="T24" fmla="*/ 32 w 81"/>
                <a:gd name="T25" fmla="*/ 163 h 163"/>
                <a:gd name="T26" fmla="*/ 63 w 81"/>
                <a:gd name="T27" fmla="*/ 154 h 163"/>
                <a:gd name="T28" fmla="*/ 81 w 81"/>
                <a:gd name="T29" fmla="*/ 119 h 163"/>
                <a:gd name="T30" fmla="*/ 51 w 81"/>
                <a:gd name="T31" fmla="*/ 70 h 163"/>
                <a:gd name="T32" fmla="*/ 45 w 81"/>
                <a:gd name="T33" fmla="*/ 65 h 163"/>
                <a:gd name="T34" fmla="*/ 21 w 81"/>
                <a:gd name="T35" fmla="*/ 32 h 163"/>
                <a:gd name="T36" fmla="*/ 45 w 81"/>
                <a:gd name="T37" fmla="*/ 10 h 163"/>
                <a:gd name="T38" fmla="*/ 69 w 81"/>
                <a:gd name="T39" fmla="*/ 20 h 163"/>
                <a:gd name="T40" fmla="*/ 71 w 81"/>
                <a:gd name="T41" fmla="*/ 30 h 163"/>
                <a:gd name="T42" fmla="*/ 74 w 81"/>
                <a:gd name="T43" fmla="*/ 34 h 163"/>
                <a:gd name="T44" fmla="*/ 77 w 81"/>
                <a:gd name="T45" fmla="*/ 27 h 163"/>
                <a:gd name="T46" fmla="*/ 78 w 81"/>
                <a:gd name="T47" fmla="*/ 7 h 163"/>
                <a:gd name="T48" fmla="*/ 78 w 81"/>
                <a:gd name="T49" fmla="*/ 6 h 163"/>
                <a:gd name="T50" fmla="*/ 75 w 81"/>
                <a:gd name="T51" fmla="*/ 3 h 163"/>
                <a:gd name="T52" fmla="*/ 68 w 81"/>
                <a:gd name="T53" fmla="*/ 2 h 163"/>
                <a:gd name="T54" fmla="*/ 48 w 81"/>
                <a:gd name="T55" fmla="*/ 0 h 163"/>
                <a:gd name="T56" fmla="*/ 5 w 81"/>
                <a:gd name="T57" fmla="*/ 3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63">
                  <a:moveTo>
                    <a:pt x="5" y="38"/>
                  </a:moveTo>
                  <a:cubicBezTo>
                    <a:pt x="5" y="52"/>
                    <a:pt x="9" y="65"/>
                    <a:pt x="32" y="84"/>
                  </a:cubicBezTo>
                  <a:cubicBezTo>
                    <a:pt x="41" y="91"/>
                    <a:pt x="41" y="91"/>
                    <a:pt x="41" y="91"/>
                  </a:cubicBezTo>
                  <a:cubicBezTo>
                    <a:pt x="59" y="106"/>
                    <a:pt x="64" y="114"/>
                    <a:pt x="64" y="127"/>
                  </a:cubicBezTo>
                  <a:cubicBezTo>
                    <a:pt x="64" y="140"/>
                    <a:pt x="54" y="152"/>
                    <a:pt x="36" y="152"/>
                  </a:cubicBezTo>
                  <a:cubicBezTo>
                    <a:pt x="29" y="152"/>
                    <a:pt x="11" y="150"/>
                    <a:pt x="7" y="133"/>
                  </a:cubicBezTo>
                  <a:cubicBezTo>
                    <a:pt x="7" y="126"/>
                    <a:pt x="7" y="126"/>
                    <a:pt x="7" y="126"/>
                  </a:cubicBezTo>
                  <a:cubicBezTo>
                    <a:pt x="7" y="124"/>
                    <a:pt x="7" y="122"/>
                    <a:pt x="4" y="122"/>
                  </a:cubicBezTo>
                  <a:cubicBezTo>
                    <a:pt x="1" y="122"/>
                    <a:pt x="1" y="125"/>
                    <a:pt x="1" y="126"/>
                  </a:cubicBezTo>
                  <a:cubicBezTo>
                    <a:pt x="1" y="126"/>
                    <a:pt x="1" y="128"/>
                    <a:pt x="1" y="128"/>
                  </a:cubicBezTo>
                  <a:cubicBezTo>
                    <a:pt x="0" y="148"/>
                    <a:pt x="0" y="148"/>
                    <a:pt x="0" y="148"/>
                  </a:cubicBezTo>
                  <a:cubicBezTo>
                    <a:pt x="0" y="154"/>
                    <a:pt x="0" y="156"/>
                    <a:pt x="4" y="157"/>
                  </a:cubicBezTo>
                  <a:cubicBezTo>
                    <a:pt x="11" y="161"/>
                    <a:pt x="21" y="163"/>
                    <a:pt x="32" y="163"/>
                  </a:cubicBezTo>
                  <a:cubicBezTo>
                    <a:pt x="44" y="163"/>
                    <a:pt x="55" y="160"/>
                    <a:pt x="63" y="154"/>
                  </a:cubicBezTo>
                  <a:cubicBezTo>
                    <a:pt x="77" y="145"/>
                    <a:pt x="81" y="130"/>
                    <a:pt x="81" y="119"/>
                  </a:cubicBezTo>
                  <a:cubicBezTo>
                    <a:pt x="81" y="103"/>
                    <a:pt x="76" y="90"/>
                    <a:pt x="51" y="70"/>
                  </a:cubicBezTo>
                  <a:cubicBezTo>
                    <a:pt x="45" y="65"/>
                    <a:pt x="45" y="65"/>
                    <a:pt x="45" y="65"/>
                  </a:cubicBezTo>
                  <a:cubicBezTo>
                    <a:pt x="26" y="49"/>
                    <a:pt x="21" y="43"/>
                    <a:pt x="21" y="32"/>
                  </a:cubicBezTo>
                  <a:cubicBezTo>
                    <a:pt x="21" y="19"/>
                    <a:pt x="30" y="10"/>
                    <a:pt x="45" y="10"/>
                  </a:cubicBezTo>
                  <a:cubicBezTo>
                    <a:pt x="61" y="10"/>
                    <a:pt x="67" y="17"/>
                    <a:pt x="69" y="20"/>
                  </a:cubicBezTo>
                  <a:cubicBezTo>
                    <a:pt x="70" y="22"/>
                    <a:pt x="71" y="27"/>
                    <a:pt x="71" y="30"/>
                  </a:cubicBezTo>
                  <a:cubicBezTo>
                    <a:pt x="71" y="31"/>
                    <a:pt x="72" y="34"/>
                    <a:pt x="74" y="34"/>
                  </a:cubicBezTo>
                  <a:cubicBezTo>
                    <a:pt x="77" y="34"/>
                    <a:pt x="77" y="30"/>
                    <a:pt x="77" y="27"/>
                  </a:cubicBezTo>
                  <a:cubicBezTo>
                    <a:pt x="78" y="7"/>
                    <a:pt x="78" y="7"/>
                    <a:pt x="78" y="7"/>
                  </a:cubicBezTo>
                  <a:cubicBezTo>
                    <a:pt x="78" y="6"/>
                    <a:pt x="78" y="6"/>
                    <a:pt x="78" y="6"/>
                  </a:cubicBezTo>
                  <a:cubicBezTo>
                    <a:pt x="78" y="3"/>
                    <a:pt x="75" y="3"/>
                    <a:pt x="75" y="3"/>
                  </a:cubicBezTo>
                  <a:cubicBezTo>
                    <a:pt x="68" y="2"/>
                    <a:pt x="68" y="2"/>
                    <a:pt x="68" y="2"/>
                  </a:cubicBezTo>
                  <a:cubicBezTo>
                    <a:pt x="62" y="1"/>
                    <a:pt x="56" y="0"/>
                    <a:pt x="48" y="0"/>
                  </a:cubicBezTo>
                  <a:cubicBezTo>
                    <a:pt x="22" y="0"/>
                    <a:pt x="5" y="15"/>
                    <a:pt x="5" y="38"/>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19" name="Freeform 16">
              <a:extLst>
                <a:ext uri="{FF2B5EF4-FFF2-40B4-BE49-F238E27FC236}">
                  <a16:creationId xmlns:a16="http://schemas.microsoft.com/office/drawing/2014/main" id="{C33D24D9-EDF3-AF4A-9121-F569FDCA239B}"/>
                </a:ext>
              </a:extLst>
            </p:cNvPr>
            <p:cNvSpPr>
              <a:spLocks/>
            </p:cNvSpPr>
            <p:nvPr userDrawn="1"/>
          </p:nvSpPr>
          <p:spPr bwMode="auto">
            <a:xfrm>
              <a:off x="4117" y="2465"/>
              <a:ext cx="37" cy="107"/>
            </a:xfrm>
            <a:custGeom>
              <a:avLst/>
              <a:gdLst>
                <a:gd name="T0" fmla="*/ 29 w 55"/>
                <a:gd name="T1" fmla="*/ 0 h 157"/>
                <a:gd name="T2" fmla="*/ 25 w 55"/>
                <a:gd name="T3" fmla="*/ 0 h 157"/>
                <a:gd name="T4" fmla="*/ 22 w 55"/>
                <a:gd name="T5" fmla="*/ 0 h 157"/>
                <a:gd name="T6" fmla="*/ 5 w 55"/>
                <a:gd name="T7" fmla="*/ 0 h 157"/>
                <a:gd name="T8" fmla="*/ 0 w 55"/>
                <a:gd name="T9" fmla="*/ 3 h 157"/>
                <a:gd name="T10" fmla="*/ 3 w 55"/>
                <a:gd name="T11" fmla="*/ 6 h 157"/>
                <a:gd name="T12" fmla="*/ 9 w 55"/>
                <a:gd name="T13" fmla="*/ 6 h 157"/>
                <a:gd name="T14" fmla="*/ 15 w 55"/>
                <a:gd name="T15" fmla="*/ 16 h 157"/>
                <a:gd name="T16" fmla="*/ 15 w 55"/>
                <a:gd name="T17" fmla="*/ 60 h 157"/>
                <a:gd name="T18" fmla="*/ 15 w 55"/>
                <a:gd name="T19" fmla="*/ 96 h 157"/>
                <a:gd name="T20" fmla="*/ 14 w 55"/>
                <a:gd name="T21" fmla="*/ 141 h 157"/>
                <a:gd name="T22" fmla="*/ 9 w 55"/>
                <a:gd name="T23" fmla="*/ 150 h 157"/>
                <a:gd name="T24" fmla="*/ 4 w 55"/>
                <a:gd name="T25" fmla="*/ 151 h 157"/>
                <a:gd name="T26" fmla="*/ 0 w 55"/>
                <a:gd name="T27" fmla="*/ 154 h 157"/>
                <a:gd name="T28" fmla="*/ 5 w 55"/>
                <a:gd name="T29" fmla="*/ 157 h 157"/>
                <a:gd name="T30" fmla="*/ 22 w 55"/>
                <a:gd name="T31" fmla="*/ 157 h 157"/>
                <a:gd name="T32" fmla="*/ 25 w 55"/>
                <a:gd name="T33" fmla="*/ 157 h 157"/>
                <a:gd name="T34" fmla="*/ 28 w 55"/>
                <a:gd name="T35" fmla="*/ 157 h 157"/>
                <a:gd name="T36" fmla="*/ 50 w 55"/>
                <a:gd name="T37" fmla="*/ 157 h 157"/>
                <a:gd name="T38" fmla="*/ 55 w 55"/>
                <a:gd name="T39" fmla="*/ 154 h 157"/>
                <a:gd name="T40" fmla="*/ 52 w 55"/>
                <a:gd name="T41" fmla="*/ 151 h 157"/>
                <a:gd name="T42" fmla="*/ 43 w 55"/>
                <a:gd name="T43" fmla="*/ 150 h 157"/>
                <a:gd name="T44" fmla="*/ 36 w 55"/>
                <a:gd name="T45" fmla="*/ 141 h 157"/>
                <a:gd name="T46" fmla="*/ 35 w 55"/>
                <a:gd name="T47" fmla="*/ 96 h 157"/>
                <a:gd name="T48" fmla="*/ 35 w 55"/>
                <a:gd name="T49" fmla="*/ 60 h 157"/>
                <a:gd name="T50" fmla="*/ 36 w 55"/>
                <a:gd name="T51" fmla="*/ 16 h 157"/>
                <a:gd name="T52" fmla="*/ 42 w 55"/>
                <a:gd name="T53" fmla="*/ 6 h 157"/>
                <a:gd name="T54" fmla="*/ 47 w 55"/>
                <a:gd name="T55" fmla="*/ 6 h 157"/>
                <a:gd name="T56" fmla="*/ 50 w 55"/>
                <a:gd name="T57" fmla="*/ 3 h 157"/>
                <a:gd name="T58" fmla="*/ 45 w 55"/>
                <a:gd name="T59" fmla="*/ 0 h 157"/>
                <a:gd name="T60" fmla="*/ 29 w 55"/>
                <a:gd name="T61"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 h="157">
                  <a:moveTo>
                    <a:pt x="29" y="0"/>
                  </a:moveTo>
                  <a:cubicBezTo>
                    <a:pt x="25" y="0"/>
                    <a:pt x="25" y="0"/>
                    <a:pt x="25" y="0"/>
                  </a:cubicBezTo>
                  <a:cubicBezTo>
                    <a:pt x="22" y="0"/>
                    <a:pt x="22" y="0"/>
                    <a:pt x="22" y="0"/>
                  </a:cubicBezTo>
                  <a:cubicBezTo>
                    <a:pt x="5" y="0"/>
                    <a:pt x="5" y="0"/>
                    <a:pt x="5" y="0"/>
                  </a:cubicBezTo>
                  <a:cubicBezTo>
                    <a:pt x="1" y="0"/>
                    <a:pt x="0" y="1"/>
                    <a:pt x="0" y="3"/>
                  </a:cubicBezTo>
                  <a:cubicBezTo>
                    <a:pt x="0" y="4"/>
                    <a:pt x="1" y="6"/>
                    <a:pt x="3" y="6"/>
                  </a:cubicBezTo>
                  <a:cubicBezTo>
                    <a:pt x="9" y="6"/>
                    <a:pt x="9" y="6"/>
                    <a:pt x="9" y="6"/>
                  </a:cubicBezTo>
                  <a:cubicBezTo>
                    <a:pt x="12" y="7"/>
                    <a:pt x="14" y="9"/>
                    <a:pt x="15" y="16"/>
                  </a:cubicBezTo>
                  <a:cubicBezTo>
                    <a:pt x="15" y="60"/>
                    <a:pt x="15" y="60"/>
                    <a:pt x="15" y="60"/>
                  </a:cubicBezTo>
                  <a:cubicBezTo>
                    <a:pt x="15" y="96"/>
                    <a:pt x="15" y="96"/>
                    <a:pt x="15" y="96"/>
                  </a:cubicBezTo>
                  <a:cubicBezTo>
                    <a:pt x="15" y="116"/>
                    <a:pt x="15" y="132"/>
                    <a:pt x="14" y="141"/>
                  </a:cubicBezTo>
                  <a:cubicBezTo>
                    <a:pt x="13" y="147"/>
                    <a:pt x="12" y="150"/>
                    <a:pt x="9" y="150"/>
                  </a:cubicBezTo>
                  <a:cubicBezTo>
                    <a:pt x="9" y="150"/>
                    <a:pt x="4" y="151"/>
                    <a:pt x="4" y="151"/>
                  </a:cubicBezTo>
                  <a:cubicBezTo>
                    <a:pt x="1" y="151"/>
                    <a:pt x="0" y="153"/>
                    <a:pt x="0" y="154"/>
                  </a:cubicBezTo>
                  <a:cubicBezTo>
                    <a:pt x="0" y="157"/>
                    <a:pt x="4" y="157"/>
                    <a:pt x="5" y="157"/>
                  </a:cubicBezTo>
                  <a:cubicBezTo>
                    <a:pt x="22" y="157"/>
                    <a:pt x="22" y="157"/>
                    <a:pt x="22" y="157"/>
                  </a:cubicBezTo>
                  <a:cubicBezTo>
                    <a:pt x="25" y="157"/>
                    <a:pt x="25" y="157"/>
                    <a:pt x="25" y="157"/>
                  </a:cubicBezTo>
                  <a:cubicBezTo>
                    <a:pt x="28" y="157"/>
                    <a:pt x="28" y="157"/>
                    <a:pt x="28" y="157"/>
                  </a:cubicBezTo>
                  <a:cubicBezTo>
                    <a:pt x="50" y="157"/>
                    <a:pt x="50" y="157"/>
                    <a:pt x="50" y="157"/>
                  </a:cubicBezTo>
                  <a:cubicBezTo>
                    <a:pt x="55" y="157"/>
                    <a:pt x="55" y="155"/>
                    <a:pt x="55" y="154"/>
                  </a:cubicBezTo>
                  <a:cubicBezTo>
                    <a:pt x="55" y="153"/>
                    <a:pt x="54" y="151"/>
                    <a:pt x="52" y="151"/>
                  </a:cubicBezTo>
                  <a:cubicBezTo>
                    <a:pt x="43" y="150"/>
                    <a:pt x="43" y="150"/>
                    <a:pt x="43" y="150"/>
                  </a:cubicBezTo>
                  <a:cubicBezTo>
                    <a:pt x="38" y="150"/>
                    <a:pt x="37" y="147"/>
                    <a:pt x="36" y="141"/>
                  </a:cubicBezTo>
                  <a:cubicBezTo>
                    <a:pt x="35" y="132"/>
                    <a:pt x="35" y="116"/>
                    <a:pt x="35" y="96"/>
                  </a:cubicBezTo>
                  <a:cubicBezTo>
                    <a:pt x="35" y="60"/>
                    <a:pt x="35" y="60"/>
                    <a:pt x="35" y="60"/>
                  </a:cubicBezTo>
                  <a:cubicBezTo>
                    <a:pt x="36" y="16"/>
                    <a:pt x="36" y="16"/>
                    <a:pt x="36" y="16"/>
                  </a:cubicBezTo>
                  <a:cubicBezTo>
                    <a:pt x="36" y="10"/>
                    <a:pt x="38" y="7"/>
                    <a:pt x="42" y="6"/>
                  </a:cubicBezTo>
                  <a:cubicBezTo>
                    <a:pt x="47" y="6"/>
                    <a:pt x="47" y="6"/>
                    <a:pt x="47" y="6"/>
                  </a:cubicBezTo>
                  <a:cubicBezTo>
                    <a:pt x="49" y="6"/>
                    <a:pt x="50" y="4"/>
                    <a:pt x="50" y="3"/>
                  </a:cubicBezTo>
                  <a:cubicBezTo>
                    <a:pt x="50" y="0"/>
                    <a:pt x="46" y="0"/>
                    <a:pt x="45" y="0"/>
                  </a:cubicBezTo>
                  <a:lnTo>
                    <a:pt x="29"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20" name="Freeform 17">
              <a:extLst>
                <a:ext uri="{FF2B5EF4-FFF2-40B4-BE49-F238E27FC236}">
                  <a16:creationId xmlns:a16="http://schemas.microsoft.com/office/drawing/2014/main" id="{63DEC02D-15FD-5740-BA14-D6804CC33E02}"/>
                </a:ext>
              </a:extLst>
            </p:cNvPr>
            <p:cNvSpPr>
              <a:spLocks/>
            </p:cNvSpPr>
            <p:nvPr userDrawn="1"/>
          </p:nvSpPr>
          <p:spPr bwMode="auto">
            <a:xfrm>
              <a:off x="4164" y="2463"/>
              <a:ext cx="89" cy="109"/>
            </a:xfrm>
            <a:custGeom>
              <a:avLst/>
              <a:gdLst>
                <a:gd name="T0" fmla="*/ 4 w 132"/>
                <a:gd name="T1" fmla="*/ 5 h 160"/>
                <a:gd name="T2" fmla="*/ 0 w 132"/>
                <a:gd name="T3" fmla="*/ 27 h 160"/>
                <a:gd name="T4" fmla="*/ 2 w 132"/>
                <a:gd name="T5" fmla="*/ 30 h 160"/>
                <a:gd name="T6" fmla="*/ 6 w 132"/>
                <a:gd name="T7" fmla="*/ 27 h 160"/>
                <a:gd name="T8" fmla="*/ 9 w 132"/>
                <a:gd name="T9" fmla="*/ 21 h 160"/>
                <a:gd name="T10" fmla="*/ 29 w 132"/>
                <a:gd name="T11" fmla="*/ 15 h 160"/>
                <a:gd name="T12" fmla="*/ 57 w 132"/>
                <a:gd name="T13" fmla="*/ 15 h 160"/>
                <a:gd name="T14" fmla="*/ 57 w 132"/>
                <a:gd name="T15" fmla="*/ 99 h 160"/>
                <a:gd name="T16" fmla="*/ 56 w 132"/>
                <a:gd name="T17" fmla="*/ 144 h 160"/>
                <a:gd name="T18" fmla="*/ 52 w 132"/>
                <a:gd name="T19" fmla="*/ 153 h 160"/>
                <a:gd name="T20" fmla="*/ 46 w 132"/>
                <a:gd name="T21" fmla="*/ 154 h 160"/>
                <a:gd name="T22" fmla="*/ 43 w 132"/>
                <a:gd name="T23" fmla="*/ 157 h 160"/>
                <a:gd name="T24" fmla="*/ 47 w 132"/>
                <a:gd name="T25" fmla="*/ 160 h 160"/>
                <a:gd name="T26" fmla="*/ 64 w 132"/>
                <a:gd name="T27" fmla="*/ 160 h 160"/>
                <a:gd name="T28" fmla="*/ 67 w 132"/>
                <a:gd name="T29" fmla="*/ 160 h 160"/>
                <a:gd name="T30" fmla="*/ 70 w 132"/>
                <a:gd name="T31" fmla="*/ 160 h 160"/>
                <a:gd name="T32" fmla="*/ 93 w 132"/>
                <a:gd name="T33" fmla="*/ 160 h 160"/>
                <a:gd name="T34" fmla="*/ 97 w 132"/>
                <a:gd name="T35" fmla="*/ 157 h 160"/>
                <a:gd name="T36" fmla="*/ 94 w 132"/>
                <a:gd name="T37" fmla="*/ 154 h 160"/>
                <a:gd name="T38" fmla="*/ 85 w 132"/>
                <a:gd name="T39" fmla="*/ 153 h 160"/>
                <a:gd name="T40" fmla="*/ 79 w 132"/>
                <a:gd name="T41" fmla="*/ 144 h 160"/>
                <a:gd name="T42" fmla="*/ 78 w 132"/>
                <a:gd name="T43" fmla="*/ 99 h 160"/>
                <a:gd name="T44" fmla="*/ 78 w 132"/>
                <a:gd name="T45" fmla="*/ 15 h 160"/>
                <a:gd name="T46" fmla="*/ 102 w 132"/>
                <a:gd name="T47" fmla="*/ 15 h 160"/>
                <a:gd name="T48" fmla="*/ 125 w 132"/>
                <a:gd name="T49" fmla="*/ 25 h 160"/>
                <a:gd name="T50" fmla="*/ 126 w 132"/>
                <a:gd name="T51" fmla="*/ 27 h 160"/>
                <a:gd name="T52" fmla="*/ 129 w 132"/>
                <a:gd name="T53" fmla="*/ 32 h 160"/>
                <a:gd name="T54" fmla="*/ 132 w 132"/>
                <a:gd name="T55" fmla="*/ 28 h 160"/>
                <a:gd name="T56" fmla="*/ 132 w 132"/>
                <a:gd name="T57" fmla="*/ 21 h 160"/>
                <a:gd name="T58" fmla="*/ 132 w 132"/>
                <a:gd name="T59" fmla="*/ 5 h 160"/>
                <a:gd name="T60" fmla="*/ 130 w 132"/>
                <a:gd name="T61" fmla="*/ 1 h 160"/>
                <a:gd name="T62" fmla="*/ 127 w 132"/>
                <a:gd name="T63" fmla="*/ 2 h 160"/>
                <a:gd name="T64" fmla="*/ 110 w 132"/>
                <a:gd name="T65" fmla="*/ 3 h 160"/>
                <a:gd name="T66" fmla="*/ 33 w 132"/>
                <a:gd name="T67" fmla="*/ 3 h 160"/>
                <a:gd name="T68" fmla="*/ 17 w 132"/>
                <a:gd name="T69" fmla="*/ 2 h 160"/>
                <a:gd name="T70" fmla="*/ 10 w 132"/>
                <a:gd name="T71" fmla="*/ 1 h 160"/>
                <a:gd name="T72" fmla="*/ 8 w 132"/>
                <a:gd name="T73" fmla="*/ 0 h 160"/>
                <a:gd name="T74" fmla="*/ 4 w 132"/>
                <a:gd name="T75"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60">
                  <a:moveTo>
                    <a:pt x="4" y="5"/>
                  </a:moveTo>
                  <a:cubicBezTo>
                    <a:pt x="4" y="5"/>
                    <a:pt x="0" y="24"/>
                    <a:pt x="0" y="27"/>
                  </a:cubicBezTo>
                  <a:cubicBezTo>
                    <a:pt x="0" y="29"/>
                    <a:pt x="1" y="30"/>
                    <a:pt x="2" y="30"/>
                  </a:cubicBezTo>
                  <a:cubicBezTo>
                    <a:pt x="4" y="30"/>
                    <a:pt x="5" y="28"/>
                    <a:pt x="6" y="27"/>
                  </a:cubicBezTo>
                  <a:cubicBezTo>
                    <a:pt x="9" y="21"/>
                    <a:pt x="9" y="21"/>
                    <a:pt x="9" y="21"/>
                  </a:cubicBezTo>
                  <a:cubicBezTo>
                    <a:pt x="12" y="16"/>
                    <a:pt x="16" y="15"/>
                    <a:pt x="29" y="15"/>
                  </a:cubicBezTo>
                  <a:cubicBezTo>
                    <a:pt x="29" y="15"/>
                    <a:pt x="51" y="15"/>
                    <a:pt x="57" y="15"/>
                  </a:cubicBezTo>
                  <a:cubicBezTo>
                    <a:pt x="57" y="99"/>
                    <a:pt x="57" y="99"/>
                    <a:pt x="57" y="99"/>
                  </a:cubicBezTo>
                  <a:cubicBezTo>
                    <a:pt x="57" y="119"/>
                    <a:pt x="57" y="135"/>
                    <a:pt x="56" y="144"/>
                  </a:cubicBezTo>
                  <a:cubicBezTo>
                    <a:pt x="56" y="150"/>
                    <a:pt x="55" y="153"/>
                    <a:pt x="52" y="153"/>
                  </a:cubicBezTo>
                  <a:cubicBezTo>
                    <a:pt x="52" y="153"/>
                    <a:pt x="46" y="154"/>
                    <a:pt x="46" y="154"/>
                  </a:cubicBezTo>
                  <a:cubicBezTo>
                    <a:pt x="44" y="154"/>
                    <a:pt x="43" y="156"/>
                    <a:pt x="43" y="157"/>
                  </a:cubicBezTo>
                  <a:cubicBezTo>
                    <a:pt x="43" y="160"/>
                    <a:pt x="46" y="160"/>
                    <a:pt x="47" y="160"/>
                  </a:cubicBezTo>
                  <a:cubicBezTo>
                    <a:pt x="64" y="160"/>
                    <a:pt x="64" y="160"/>
                    <a:pt x="64" y="160"/>
                  </a:cubicBezTo>
                  <a:cubicBezTo>
                    <a:pt x="67" y="160"/>
                    <a:pt x="67" y="160"/>
                    <a:pt x="67" y="160"/>
                  </a:cubicBezTo>
                  <a:cubicBezTo>
                    <a:pt x="70" y="160"/>
                    <a:pt x="70" y="160"/>
                    <a:pt x="70" y="160"/>
                  </a:cubicBezTo>
                  <a:cubicBezTo>
                    <a:pt x="93" y="160"/>
                    <a:pt x="93" y="160"/>
                    <a:pt x="93" y="160"/>
                  </a:cubicBezTo>
                  <a:cubicBezTo>
                    <a:pt x="97" y="160"/>
                    <a:pt x="97" y="158"/>
                    <a:pt x="97" y="157"/>
                  </a:cubicBezTo>
                  <a:cubicBezTo>
                    <a:pt x="97" y="156"/>
                    <a:pt x="96" y="154"/>
                    <a:pt x="94" y="154"/>
                  </a:cubicBezTo>
                  <a:cubicBezTo>
                    <a:pt x="85" y="153"/>
                    <a:pt x="85" y="153"/>
                    <a:pt x="85" y="153"/>
                  </a:cubicBezTo>
                  <a:cubicBezTo>
                    <a:pt x="80" y="153"/>
                    <a:pt x="79" y="150"/>
                    <a:pt x="79" y="144"/>
                  </a:cubicBezTo>
                  <a:cubicBezTo>
                    <a:pt x="78" y="135"/>
                    <a:pt x="78" y="119"/>
                    <a:pt x="78" y="99"/>
                  </a:cubicBezTo>
                  <a:cubicBezTo>
                    <a:pt x="78" y="15"/>
                    <a:pt x="78" y="15"/>
                    <a:pt x="78" y="15"/>
                  </a:cubicBezTo>
                  <a:cubicBezTo>
                    <a:pt x="80" y="15"/>
                    <a:pt x="102" y="15"/>
                    <a:pt x="102" y="15"/>
                  </a:cubicBezTo>
                  <a:cubicBezTo>
                    <a:pt x="121" y="15"/>
                    <a:pt x="125" y="20"/>
                    <a:pt x="125" y="25"/>
                  </a:cubicBezTo>
                  <a:cubicBezTo>
                    <a:pt x="125" y="25"/>
                    <a:pt x="126" y="27"/>
                    <a:pt x="126" y="27"/>
                  </a:cubicBezTo>
                  <a:cubicBezTo>
                    <a:pt x="126" y="29"/>
                    <a:pt x="126" y="32"/>
                    <a:pt x="129" y="32"/>
                  </a:cubicBezTo>
                  <a:cubicBezTo>
                    <a:pt x="129" y="32"/>
                    <a:pt x="132" y="32"/>
                    <a:pt x="132" y="28"/>
                  </a:cubicBezTo>
                  <a:cubicBezTo>
                    <a:pt x="132" y="21"/>
                    <a:pt x="132" y="21"/>
                    <a:pt x="132" y="21"/>
                  </a:cubicBezTo>
                  <a:cubicBezTo>
                    <a:pt x="132" y="5"/>
                    <a:pt x="132" y="5"/>
                    <a:pt x="132" y="5"/>
                  </a:cubicBezTo>
                  <a:cubicBezTo>
                    <a:pt x="132" y="4"/>
                    <a:pt x="132" y="1"/>
                    <a:pt x="130" y="1"/>
                  </a:cubicBezTo>
                  <a:cubicBezTo>
                    <a:pt x="127" y="2"/>
                    <a:pt x="127" y="2"/>
                    <a:pt x="127" y="2"/>
                  </a:cubicBezTo>
                  <a:cubicBezTo>
                    <a:pt x="124" y="2"/>
                    <a:pt x="119" y="3"/>
                    <a:pt x="110" y="3"/>
                  </a:cubicBezTo>
                  <a:cubicBezTo>
                    <a:pt x="33" y="3"/>
                    <a:pt x="33" y="3"/>
                    <a:pt x="33" y="3"/>
                  </a:cubicBezTo>
                  <a:cubicBezTo>
                    <a:pt x="17" y="2"/>
                    <a:pt x="17" y="2"/>
                    <a:pt x="17" y="2"/>
                  </a:cubicBezTo>
                  <a:cubicBezTo>
                    <a:pt x="17" y="2"/>
                    <a:pt x="10" y="1"/>
                    <a:pt x="10" y="1"/>
                  </a:cubicBezTo>
                  <a:cubicBezTo>
                    <a:pt x="8" y="0"/>
                    <a:pt x="8" y="0"/>
                    <a:pt x="8" y="0"/>
                  </a:cubicBezTo>
                  <a:cubicBezTo>
                    <a:pt x="6" y="0"/>
                    <a:pt x="5" y="2"/>
                    <a:pt x="4" y="5"/>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21" name="Freeform 18">
              <a:extLst>
                <a:ext uri="{FF2B5EF4-FFF2-40B4-BE49-F238E27FC236}">
                  <a16:creationId xmlns:a16="http://schemas.microsoft.com/office/drawing/2014/main" id="{8ACAD29C-2B47-5244-AAFA-D8AA93D0A8CE}"/>
                </a:ext>
              </a:extLst>
            </p:cNvPr>
            <p:cNvSpPr>
              <a:spLocks/>
            </p:cNvSpPr>
            <p:nvPr userDrawn="1"/>
          </p:nvSpPr>
          <p:spPr bwMode="auto">
            <a:xfrm>
              <a:off x="4258" y="2465"/>
              <a:ext cx="102" cy="107"/>
            </a:xfrm>
            <a:custGeom>
              <a:avLst/>
              <a:gdLst>
                <a:gd name="T0" fmla="*/ 132 w 151"/>
                <a:gd name="T1" fmla="*/ 0 h 157"/>
                <a:gd name="T2" fmla="*/ 127 w 151"/>
                <a:gd name="T3" fmla="*/ 0 h 157"/>
                <a:gd name="T4" fmla="*/ 123 w 151"/>
                <a:gd name="T5" fmla="*/ 0 h 157"/>
                <a:gd name="T6" fmla="*/ 113 w 151"/>
                <a:gd name="T7" fmla="*/ 0 h 157"/>
                <a:gd name="T8" fmla="*/ 108 w 151"/>
                <a:gd name="T9" fmla="*/ 2 h 157"/>
                <a:gd name="T10" fmla="*/ 112 w 151"/>
                <a:gd name="T11" fmla="*/ 6 h 157"/>
                <a:gd name="T12" fmla="*/ 115 w 151"/>
                <a:gd name="T13" fmla="*/ 10 h 157"/>
                <a:gd name="T14" fmla="*/ 111 w 151"/>
                <a:gd name="T15" fmla="*/ 20 h 157"/>
                <a:gd name="T16" fmla="*/ 79 w 151"/>
                <a:gd name="T17" fmla="*/ 77 h 157"/>
                <a:gd name="T18" fmla="*/ 43 w 151"/>
                <a:gd name="T19" fmla="*/ 15 h 157"/>
                <a:gd name="T20" fmla="*/ 40 w 151"/>
                <a:gd name="T21" fmla="*/ 8 h 157"/>
                <a:gd name="T22" fmla="*/ 42 w 151"/>
                <a:gd name="T23" fmla="*/ 6 h 157"/>
                <a:gd name="T24" fmla="*/ 43 w 151"/>
                <a:gd name="T25" fmla="*/ 5 h 157"/>
                <a:gd name="T26" fmla="*/ 46 w 151"/>
                <a:gd name="T27" fmla="*/ 3 h 157"/>
                <a:gd name="T28" fmla="*/ 42 w 151"/>
                <a:gd name="T29" fmla="*/ 0 h 157"/>
                <a:gd name="T30" fmla="*/ 27 w 151"/>
                <a:gd name="T31" fmla="*/ 0 h 157"/>
                <a:gd name="T32" fmla="*/ 24 w 151"/>
                <a:gd name="T33" fmla="*/ 0 h 157"/>
                <a:gd name="T34" fmla="*/ 20 w 151"/>
                <a:gd name="T35" fmla="*/ 0 h 157"/>
                <a:gd name="T36" fmla="*/ 4 w 151"/>
                <a:gd name="T37" fmla="*/ 0 h 157"/>
                <a:gd name="T38" fmla="*/ 0 w 151"/>
                <a:gd name="T39" fmla="*/ 3 h 157"/>
                <a:gd name="T40" fmla="*/ 4 w 151"/>
                <a:gd name="T41" fmla="*/ 6 h 157"/>
                <a:gd name="T42" fmla="*/ 12 w 151"/>
                <a:gd name="T43" fmla="*/ 9 h 157"/>
                <a:gd name="T44" fmla="*/ 25 w 151"/>
                <a:gd name="T45" fmla="*/ 23 h 157"/>
                <a:gd name="T46" fmla="*/ 61 w 151"/>
                <a:gd name="T47" fmla="*/ 82 h 157"/>
                <a:gd name="T48" fmla="*/ 65 w 151"/>
                <a:gd name="T49" fmla="*/ 103 h 157"/>
                <a:gd name="T50" fmla="*/ 65 w 151"/>
                <a:gd name="T51" fmla="*/ 120 h 157"/>
                <a:gd name="T52" fmla="*/ 65 w 151"/>
                <a:gd name="T53" fmla="*/ 141 h 157"/>
                <a:gd name="T54" fmla="*/ 60 w 151"/>
                <a:gd name="T55" fmla="*/ 150 h 157"/>
                <a:gd name="T56" fmla="*/ 54 w 151"/>
                <a:gd name="T57" fmla="*/ 151 h 157"/>
                <a:gd name="T58" fmla="*/ 51 w 151"/>
                <a:gd name="T59" fmla="*/ 154 h 157"/>
                <a:gd name="T60" fmla="*/ 56 w 151"/>
                <a:gd name="T61" fmla="*/ 157 h 157"/>
                <a:gd name="T62" fmla="*/ 72 w 151"/>
                <a:gd name="T63" fmla="*/ 157 h 157"/>
                <a:gd name="T64" fmla="*/ 76 w 151"/>
                <a:gd name="T65" fmla="*/ 157 h 157"/>
                <a:gd name="T66" fmla="*/ 78 w 151"/>
                <a:gd name="T67" fmla="*/ 157 h 157"/>
                <a:gd name="T68" fmla="*/ 101 w 151"/>
                <a:gd name="T69" fmla="*/ 157 h 157"/>
                <a:gd name="T70" fmla="*/ 105 w 151"/>
                <a:gd name="T71" fmla="*/ 154 h 157"/>
                <a:gd name="T72" fmla="*/ 102 w 151"/>
                <a:gd name="T73" fmla="*/ 151 h 157"/>
                <a:gd name="T74" fmla="*/ 93 w 151"/>
                <a:gd name="T75" fmla="*/ 150 h 157"/>
                <a:gd name="T76" fmla="*/ 86 w 151"/>
                <a:gd name="T77" fmla="*/ 141 h 157"/>
                <a:gd name="T78" fmla="*/ 86 w 151"/>
                <a:gd name="T79" fmla="*/ 120 h 157"/>
                <a:gd name="T80" fmla="*/ 86 w 151"/>
                <a:gd name="T81" fmla="*/ 103 h 157"/>
                <a:gd name="T82" fmla="*/ 89 w 151"/>
                <a:gd name="T83" fmla="*/ 83 h 157"/>
                <a:gd name="T84" fmla="*/ 127 w 151"/>
                <a:gd name="T85" fmla="*/ 18 h 157"/>
                <a:gd name="T86" fmla="*/ 138 w 151"/>
                <a:gd name="T87" fmla="*/ 8 h 157"/>
                <a:gd name="T88" fmla="*/ 146 w 151"/>
                <a:gd name="T89" fmla="*/ 6 h 157"/>
                <a:gd name="T90" fmla="*/ 151 w 151"/>
                <a:gd name="T91" fmla="*/ 2 h 157"/>
                <a:gd name="T92" fmla="*/ 146 w 151"/>
                <a:gd name="T93" fmla="*/ 0 h 157"/>
                <a:gd name="T94" fmla="*/ 132 w 151"/>
                <a:gd name="T9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1" h="157">
                  <a:moveTo>
                    <a:pt x="132" y="0"/>
                  </a:moveTo>
                  <a:cubicBezTo>
                    <a:pt x="127" y="0"/>
                    <a:pt x="127" y="0"/>
                    <a:pt x="127" y="0"/>
                  </a:cubicBezTo>
                  <a:cubicBezTo>
                    <a:pt x="123" y="0"/>
                    <a:pt x="123" y="0"/>
                    <a:pt x="123" y="0"/>
                  </a:cubicBezTo>
                  <a:cubicBezTo>
                    <a:pt x="113" y="0"/>
                    <a:pt x="113" y="0"/>
                    <a:pt x="113" y="0"/>
                  </a:cubicBezTo>
                  <a:cubicBezTo>
                    <a:pt x="109" y="0"/>
                    <a:pt x="108" y="1"/>
                    <a:pt x="108" y="2"/>
                  </a:cubicBezTo>
                  <a:cubicBezTo>
                    <a:pt x="108" y="5"/>
                    <a:pt x="110" y="5"/>
                    <a:pt x="112" y="6"/>
                  </a:cubicBezTo>
                  <a:cubicBezTo>
                    <a:pt x="113" y="6"/>
                    <a:pt x="115" y="6"/>
                    <a:pt x="115" y="10"/>
                  </a:cubicBezTo>
                  <a:cubicBezTo>
                    <a:pt x="115" y="13"/>
                    <a:pt x="114" y="16"/>
                    <a:pt x="111" y="20"/>
                  </a:cubicBezTo>
                  <a:cubicBezTo>
                    <a:pt x="108" y="26"/>
                    <a:pt x="85" y="65"/>
                    <a:pt x="79" y="77"/>
                  </a:cubicBezTo>
                  <a:cubicBezTo>
                    <a:pt x="72" y="66"/>
                    <a:pt x="46" y="21"/>
                    <a:pt x="43" y="15"/>
                  </a:cubicBezTo>
                  <a:cubicBezTo>
                    <a:pt x="41" y="12"/>
                    <a:pt x="40" y="10"/>
                    <a:pt x="40" y="8"/>
                  </a:cubicBezTo>
                  <a:cubicBezTo>
                    <a:pt x="40" y="7"/>
                    <a:pt x="41" y="6"/>
                    <a:pt x="42" y="6"/>
                  </a:cubicBezTo>
                  <a:cubicBezTo>
                    <a:pt x="42" y="6"/>
                    <a:pt x="43" y="5"/>
                    <a:pt x="43" y="5"/>
                  </a:cubicBezTo>
                  <a:cubicBezTo>
                    <a:pt x="44" y="5"/>
                    <a:pt x="46" y="4"/>
                    <a:pt x="46" y="3"/>
                  </a:cubicBezTo>
                  <a:cubicBezTo>
                    <a:pt x="46" y="1"/>
                    <a:pt x="44" y="0"/>
                    <a:pt x="42" y="0"/>
                  </a:cubicBezTo>
                  <a:cubicBezTo>
                    <a:pt x="27" y="0"/>
                    <a:pt x="27" y="0"/>
                    <a:pt x="27" y="0"/>
                  </a:cubicBezTo>
                  <a:cubicBezTo>
                    <a:pt x="24" y="0"/>
                    <a:pt x="24" y="0"/>
                    <a:pt x="24" y="0"/>
                  </a:cubicBezTo>
                  <a:cubicBezTo>
                    <a:pt x="20" y="0"/>
                    <a:pt x="20" y="0"/>
                    <a:pt x="20" y="0"/>
                  </a:cubicBezTo>
                  <a:cubicBezTo>
                    <a:pt x="4" y="0"/>
                    <a:pt x="4" y="0"/>
                    <a:pt x="4" y="0"/>
                  </a:cubicBezTo>
                  <a:cubicBezTo>
                    <a:pt x="0" y="0"/>
                    <a:pt x="0" y="2"/>
                    <a:pt x="0" y="3"/>
                  </a:cubicBezTo>
                  <a:cubicBezTo>
                    <a:pt x="0" y="4"/>
                    <a:pt x="1" y="6"/>
                    <a:pt x="4" y="6"/>
                  </a:cubicBezTo>
                  <a:cubicBezTo>
                    <a:pt x="5" y="6"/>
                    <a:pt x="9" y="7"/>
                    <a:pt x="12" y="9"/>
                  </a:cubicBezTo>
                  <a:cubicBezTo>
                    <a:pt x="16" y="11"/>
                    <a:pt x="21" y="17"/>
                    <a:pt x="25" y="23"/>
                  </a:cubicBezTo>
                  <a:cubicBezTo>
                    <a:pt x="32" y="34"/>
                    <a:pt x="60" y="79"/>
                    <a:pt x="61" y="82"/>
                  </a:cubicBezTo>
                  <a:cubicBezTo>
                    <a:pt x="64" y="88"/>
                    <a:pt x="65" y="92"/>
                    <a:pt x="65" y="103"/>
                  </a:cubicBezTo>
                  <a:cubicBezTo>
                    <a:pt x="65" y="120"/>
                    <a:pt x="65" y="120"/>
                    <a:pt x="65" y="120"/>
                  </a:cubicBezTo>
                  <a:cubicBezTo>
                    <a:pt x="65" y="141"/>
                    <a:pt x="65" y="141"/>
                    <a:pt x="65" y="141"/>
                  </a:cubicBezTo>
                  <a:cubicBezTo>
                    <a:pt x="65" y="145"/>
                    <a:pt x="63" y="150"/>
                    <a:pt x="60" y="150"/>
                  </a:cubicBezTo>
                  <a:cubicBezTo>
                    <a:pt x="54" y="151"/>
                    <a:pt x="54" y="151"/>
                    <a:pt x="54" y="151"/>
                  </a:cubicBezTo>
                  <a:cubicBezTo>
                    <a:pt x="52" y="151"/>
                    <a:pt x="51" y="153"/>
                    <a:pt x="51" y="154"/>
                  </a:cubicBezTo>
                  <a:cubicBezTo>
                    <a:pt x="51" y="157"/>
                    <a:pt x="54" y="157"/>
                    <a:pt x="56" y="157"/>
                  </a:cubicBezTo>
                  <a:cubicBezTo>
                    <a:pt x="72" y="157"/>
                    <a:pt x="72" y="157"/>
                    <a:pt x="72" y="157"/>
                  </a:cubicBezTo>
                  <a:cubicBezTo>
                    <a:pt x="76" y="157"/>
                    <a:pt x="76" y="157"/>
                    <a:pt x="76" y="157"/>
                  </a:cubicBezTo>
                  <a:cubicBezTo>
                    <a:pt x="78" y="157"/>
                    <a:pt x="78" y="157"/>
                    <a:pt x="78" y="157"/>
                  </a:cubicBezTo>
                  <a:cubicBezTo>
                    <a:pt x="101" y="157"/>
                    <a:pt x="101" y="157"/>
                    <a:pt x="101" y="157"/>
                  </a:cubicBezTo>
                  <a:cubicBezTo>
                    <a:pt x="105" y="157"/>
                    <a:pt x="105" y="155"/>
                    <a:pt x="105" y="154"/>
                  </a:cubicBezTo>
                  <a:cubicBezTo>
                    <a:pt x="105" y="153"/>
                    <a:pt x="104" y="151"/>
                    <a:pt x="102" y="151"/>
                  </a:cubicBezTo>
                  <a:cubicBezTo>
                    <a:pt x="93" y="150"/>
                    <a:pt x="93" y="150"/>
                    <a:pt x="93" y="150"/>
                  </a:cubicBezTo>
                  <a:cubicBezTo>
                    <a:pt x="89" y="150"/>
                    <a:pt x="87" y="147"/>
                    <a:pt x="86" y="141"/>
                  </a:cubicBezTo>
                  <a:cubicBezTo>
                    <a:pt x="86" y="120"/>
                    <a:pt x="86" y="120"/>
                    <a:pt x="86" y="120"/>
                  </a:cubicBezTo>
                  <a:cubicBezTo>
                    <a:pt x="86" y="103"/>
                    <a:pt x="86" y="103"/>
                    <a:pt x="86" y="103"/>
                  </a:cubicBezTo>
                  <a:cubicBezTo>
                    <a:pt x="86" y="96"/>
                    <a:pt x="86" y="90"/>
                    <a:pt x="89" y="83"/>
                  </a:cubicBezTo>
                  <a:cubicBezTo>
                    <a:pt x="92" y="75"/>
                    <a:pt x="121" y="27"/>
                    <a:pt x="127" y="18"/>
                  </a:cubicBezTo>
                  <a:cubicBezTo>
                    <a:pt x="132" y="13"/>
                    <a:pt x="134" y="10"/>
                    <a:pt x="138" y="8"/>
                  </a:cubicBezTo>
                  <a:cubicBezTo>
                    <a:pt x="141" y="6"/>
                    <a:pt x="144" y="6"/>
                    <a:pt x="146" y="6"/>
                  </a:cubicBezTo>
                  <a:cubicBezTo>
                    <a:pt x="150" y="6"/>
                    <a:pt x="151" y="4"/>
                    <a:pt x="151" y="2"/>
                  </a:cubicBezTo>
                  <a:cubicBezTo>
                    <a:pt x="151" y="1"/>
                    <a:pt x="150" y="0"/>
                    <a:pt x="146" y="0"/>
                  </a:cubicBezTo>
                  <a:lnTo>
                    <a:pt x="13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22" name="Freeform 19">
              <a:extLst>
                <a:ext uri="{FF2B5EF4-FFF2-40B4-BE49-F238E27FC236}">
                  <a16:creationId xmlns:a16="http://schemas.microsoft.com/office/drawing/2014/main" id="{1BBE50D1-6745-C44B-B5AF-00AC8B387695}"/>
                </a:ext>
              </a:extLst>
            </p:cNvPr>
            <p:cNvSpPr>
              <a:spLocks noEditPoints="1"/>
            </p:cNvSpPr>
            <p:nvPr userDrawn="1"/>
          </p:nvSpPr>
          <p:spPr bwMode="auto">
            <a:xfrm>
              <a:off x="4406" y="2463"/>
              <a:ext cx="111" cy="111"/>
            </a:xfrm>
            <a:custGeom>
              <a:avLst/>
              <a:gdLst>
                <a:gd name="T0" fmla="*/ 0 w 164"/>
                <a:gd name="T1" fmla="*/ 81 h 163"/>
                <a:gd name="T2" fmla="*/ 81 w 164"/>
                <a:gd name="T3" fmla="*/ 163 h 163"/>
                <a:gd name="T4" fmla="*/ 164 w 164"/>
                <a:gd name="T5" fmla="*/ 78 h 163"/>
                <a:gd name="T6" fmla="*/ 82 w 164"/>
                <a:gd name="T7" fmla="*/ 0 h 163"/>
                <a:gd name="T8" fmla="*/ 0 w 164"/>
                <a:gd name="T9" fmla="*/ 81 h 163"/>
                <a:gd name="T10" fmla="*/ 23 w 164"/>
                <a:gd name="T11" fmla="*/ 76 h 163"/>
                <a:gd name="T12" fmla="*/ 81 w 164"/>
                <a:gd name="T13" fmla="*/ 10 h 163"/>
                <a:gd name="T14" fmla="*/ 142 w 164"/>
                <a:gd name="T15" fmla="*/ 84 h 163"/>
                <a:gd name="T16" fmla="*/ 87 w 164"/>
                <a:gd name="T17" fmla="*/ 152 h 163"/>
                <a:gd name="T18" fmla="*/ 23 w 164"/>
                <a:gd name="T19" fmla="*/ 7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63">
                  <a:moveTo>
                    <a:pt x="0" y="81"/>
                  </a:moveTo>
                  <a:cubicBezTo>
                    <a:pt x="0" y="121"/>
                    <a:pt x="26" y="163"/>
                    <a:pt x="81" y="163"/>
                  </a:cubicBezTo>
                  <a:cubicBezTo>
                    <a:pt x="129" y="163"/>
                    <a:pt x="164" y="127"/>
                    <a:pt x="164" y="78"/>
                  </a:cubicBezTo>
                  <a:cubicBezTo>
                    <a:pt x="164" y="31"/>
                    <a:pt x="131" y="0"/>
                    <a:pt x="82" y="0"/>
                  </a:cubicBezTo>
                  <a:cubicBezTo>
                    <a:pt x="23" y="0"/>
                    <a:pt x="0" y="50"/>
                    <a:pt x="0" y="81"/>
                  </a:cubicBezTo>
                  <a:moveTo>
                    <a:pt x="23" y="76"/>
                  </a:moveTo>
                  <a:cubicBezTo>
                    <a:pt x="23" y="35"/>
                    <a:pt x="45" y="10"/>
                    <a:pt x="81" y="10"/>
                  </a:cubicBezTo>
                  <a:cubicBezTo>
                    <a:pt x="110" y="10"/>
                    <a:pt x="142" y="33"/>
                    <a:pt x="142" y="84"/>
                  </a:cubicBezTo>
                  <a:cubicBezTo>
                    <a:pt x="142" y="149"/>
                    <a:pt x="96" y="152"/>
                    <a:pt x="87" y="152"/>
                  </a:cubicBezTo>
                  <a:cubicBezTo>
                    <a:pt x="49" y="152"/>
                    <a:pt x="23" y="121"/>
                    <a:pt x="23" y="76"/>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23" name="Freeform 20">
              <a:extLst>
                <a:ext uri="{FF2B5EF4-FFF2-40B4-BE49-F238E27FC236}">
                  <a16:creationId xmlns:a16="http://schemas.microsoft.com/office/drawing/2014/main" id="{6FD0D6D1-90F4-5A4F-879D-13866420A35E}"/>
                </a:ext>
              </a:extLst>
            </p:cNvPr>
            <p:cNvSpPr>
              <a:spLocks/>
            </p:cNvSpPr>
            <p:nvPr userDrawn="1"/>
          </p:nvSpPr>
          <p:spPr bwMode="auto">
            <a:xfrm>
              <a:off x="4530" y="2464"/>
              <a:ext cx="62" cy="108"/>
            </a:xfrm>
            <a:custGeom>
              <a:avLst/>
              <a:gdLst>
                <a:gd name="T0" fmla="*/ 87 w 92"/>
                <a:gd name="T1" fmla="*/ 1 h 159"/>
                <a:gd name="T2" fmla="*/ 86 w 92"/>
                <a:gd name="T3" fmla="*/ 1 h 159"/>
                <a:gd name="T4" fmla="*/ 80 w 92"/>
                <a:gd name="T5" fmla="*/ 2 h 159"/>
                <a:gd name="T6" fmla="*/ 78 w 92"/>
                <a:gd name="T7" fmla="*/ 2 h 159"/>
                <a:gd name="T8" fmla="*/ 28 w 92"/>
                <a:gd name="T9" fmla="*/ 2 h 159"/>
                <a:gd name="T10" fmla="*/ 25 w 92"/>
                <a:gd name="T11" fmla="*/ 2 h 159"/>
                <a:gd name="T12" fmla="*/ 4 w 92"/>
                <a:gd name="T13" fmla="*/ 2 h 159"/>
                <a:gd name="T14" fmla="*/ 0 w 92"/>
                <a:gd name="T15" fmla="*/ 5 h 159"/>
                <a:gd name="T16" fmla="*/ 3 w 92"/>
                <a:gd name="T17" fmla="*/ 8 h 159"/>
                <a:gd name="T18" fmla="*/ 9 w 92"/>
                <a:gd name="T19" fmla="*/ 8 h 159"/>
                <a:gd name="T20" fmla="*/ 17 w 92"/>
                <a:gd name="T21" fmla="*/ 18 h 159"/>
                <a:gd name="T22" fmla="*/ 17 w 92"/>
                <a:gd name="T23" fmla="*/ 62 h 159"/>
                <a:gd name="T24" fmla="*/ 17 w 92"/>
                <a:gd name="T25" fmla="*/ 98 h 159"/>
                <a:gd name="T26" fmla="*/ 16 w 92"/>
                <a:gd name="T27" fmla="*/ 143 h 159"/>
                <a:gd name="T28" fmla="*/ 12 w 92"/>
                <a:gd name="T29" fmla="*/ 152 h 159"/>
                <a:gd name="T30" fmla="*/ 6 w 92"/>
                <a:gd name="T31" fmla="*/ 153 h 159"/>
                <a:gd name="T32" fmla="*/ 3 w 92"/>
                <a:gd name="T33" fmla="*/ 156 h 159"/>
                <a:gd name="T34" fmla="*/ 8 w 92"/>
                <a:gd name="T35" fmla="*/ 159 h 159"/>
                <a:gd name="T36" fmla="*/ 24 w 92"/>
                <a:gd name="T37" fmla="*/ 159 h 159"/>
                <a:gd name="T38" fmla="*/ 28 w 92"/>
                <a:gd name="T39" fmla="*/ 159 h 159"/>
                <a:gd name="T40" fmla="*/ 30 w 92"/>
                <a:gd name="T41" fmla="*/ 159 h 159"/>
                <a:gd name="T42" fmla="*/ 53 w 92"/>
                <a:gd name="T43" fmla="*/ 159 h 159"/>
                <a:gd name="T44" fmla="*/ 58 w 92"/>
                <a:gd name="T45" fmla="*/ 156 h 159"/>
                <a:gd name="T46" fmla="*/ 54 w 92"/>
                <a:gd name="T47" fmla="*/ 153 h 159"/>
                <a:gd name="T48" fmla="*/ 45 w 92"/>
                <a:gd name="T49" fmla="*/ 152 h 159"/>
                <a:gd name="T50" fmla="*/ 39 w 92"/>
                <a:gd name="T51" fmla="*/ 143 h 159"/>
                <a:gd name="T52" fmla="*/ 38 w 92"/>
                <a:gd name="T53" fmla="*/ 98 h 159"/>
                <a:gd name="T54" fmla="*/ 38 w 92"/>
                <a:gd name="T55" fmla="*/ 81 h 159"/>
                <a:gd name="T56" fmla="*/ 68 w 92"/>
                <a:gd name="T57" fmla="*/ 81 h 159"/>
                <a:gd name="T58" fmla="*/ 78 w 92"/>
                <a:gd name="T59" fmla="*/ 88 h 159"/>
                <a:gd name="T60" fmla="*/ 79 w 92"/>
                <a:gd name="T61" fmla="*/ 94 h 159"/>
                <a:gd name="T62" fmla="*/ 79 w 92"/>
                <a:gd name="T63" fmla="*/ 95 h 159"/>
                <a:gd name="T64" fmla="*/ 82 w 92"/>
                <a:gd name="T65" fmla="*/ 98 h 159"/>
                <a:gd name="T66" fmla="*/ 85 w 92"/>
                <a:gd name="T67" fmla="*/ 92 h 159"/>
                <a:gd name="T68" fmla="*/ 85 w 92"/>
                <a:gd name="T69" fmla="*/ 79 h 159"/>
                <a:gd name="T70" fmla="*/ 87 w 92"/>
                <a:gd name="T71" fmla="*/ 67 h 159"/>
                <a:gd name="T72" fmla="*/ 85 w 92"/>
                <a:gd name="T73" fmla="*/ 64 h 159"/>
                <a:gd name="T74" fmla="*/ 81 w 92"/>
                <a:gd name="T75" fmla="*/ 66 h 159"/>
                <a:gd name="T76" fmla="*/ 73 w 92"/>
                <a:gd name="T77" fmla="*/ 70 h 159"/>
                <a:gd name="T78" fmla="*/ 64 w 92"/>
                <a:gd name="T79" fmla="*/ 70 h 159"/>
                <a:gd name="T80" fmla="*/ 38 w 92"/>
                <a:gd name="T81" fmla="*/ 70 h 159"/>
                <a:gd name="T82" fmla="*/ 38 w 92"/>
                <a:gd name="T83" fmla="*/ 14 h 159"/>
                <a:gd name="T84" fmla="*/ 69 w 92"/>
                <a:gd name="T85" fmla="*/ 14 h 159"/>
                <a:gd name="T86" fmla="*/ 82 w 92"/>
                <a:gd name="T87" fmla="*/ 19 h 159"/>
                <a:gd name="T88" fmla="*/ 84 w 92"/>
                <a:gd name="T89" fmla="*/ 26 h 159"/>
                <a:gd name="T90" fmla="*/ 87 w 92"/>
                <a:gd name="T91" fmla="*/ 30 h 159"/>
                <a:gd name="T92" fmla="*/ 90 w 92"/>
                <a:gd name="T93" fmla="*/ 27 h 159"/>
                <a:gd name="T94" fmla="*/ 91 w 92"/>
                <a:gd name="T95" fmla="*/ 17 h 159"/>
                <a:gd name="T96" fmla="*/ 91 w 92"/>
                <a:gd name="T97" fmla="*/ 13 h 159"/>
                <a:gd name="T98" fmla="*/ 92 w 92"/>
                <a:gd name="T99" fmla="*/ 6 h 159"/>
                <a:gd name="T100" fmla="*/ 92 w 92"/>
                <a:gd name="T101" fmla="*/ 3 h 159"/>
                <a:gd name="T102" fmla="*/ 90 w 92"/>
                <a:gd name="T103" fmla="*/ 0 h 159"/>
                <a:gd name="T104" fmla="*/ 87 w 92"/>
                <a:gd name="T105" fmla="*/ 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 h="159">
                  <a:moveTo>
                    <a:pt x="87" y="1"/>
                  </a:moveTo>
                  <a:cubicBezTo>
                    <a:pt x="86" y="1"/>
                    <a:pt x="86" y="1"/>
                    <a:pt x="86" y="1"/>
                  </a:cubicBezTo>
                  <a:cubicBezTo>
                    <a:pt x="80" y="2"/>
                    <a:pt x="80" y="2"/>
                    <a:pt x="80" y="2"/>
                  </a:cubicBezTo>
                  <a:cubicBezTo>
                    <a:pt x="78" y="2"/>
                    <a:pt x="78" y="2"/>
                    <a:pt x="78" y="2"/>
                  </a:cubicBezTo>
                  <a:cubicBezTo>
                    <a:pt x="78" y="2"/>
                    <a:pt x="28" y="2"/>
                    <a:pt x="28" y="2"/>
                  </a:cubicBezTo>
                  <a:cubicBezTo>
                    <a:pt x="25" y="2"/>
                    <a:pt x="25" y="2"/>
                    <a:pt x="25" y="2"/>
                  </a:cubicBezTo>
                  <a:cubicBezTo>
                    <a:pt x="4" y="2"/>
                    <a:pt x="4" y="2"/>
                    <a:pt x="4" y="2"/>
                  </a:cubicBezTo>
                  <a:cubicBezTo>
                    <a:pt x="3" y="2"/>
                    <a:pt x="0" y="2"/>
                    <a:pt x="0" y="5"/>
                  </a:cubicBezTo>
                  <a:cubicBezTo>
                    <a:pt x="0" y="6"/>
                    <a:pt x="1" y="8"/>
                    <a:pt x="3" y="8"/>
                  </a:cubicBezTo>
                  <a:cubicBezTo>
                    <a:pt x="9" y="8"/>
                    <a:pt x="9" y="8"/>
                    <a:pt x="9" y="8"/>
                  </a:cubicBezTo>
                  <a:cubicBezTo>
                    <a:pt x="15" y="9"/>
                    <a:pt x="17" y="12"/>
                    <a:pt x="17" y="18"/>
                  </a:cubicBezTo>
                  <a:cubicBezTo>
                    <a:pt x="17" y="18"/>
                    <a:pt x="17" y="62"/>
                    <a:pt x="17" y="62"/>
                  </a:cubicBezTo>
                  <a:cubicBezTo>
                    <a:pt x="17" y="98"/>
                    <a:pt x="17" y="98"/>
                    <a:pt x="17" y="98"/>
                  </a:cubicBezTo>
                  <a:cubicBezTo>
                    <a:pt x="17" y="118"/>
                    <a:pt x="17" y="134"/>
                    <a:pt x="16" y="143"/>
                  </a:cubicBezTo>
                  <a:cubicBezTo>
                    <a:pt x="16" y="149"/>
                    <a:pt x="15" y="152"/>
                    <a:pt x="12" y="152"/>
                  </a:cubicBezTo>
                  <a:cubicBezTo>
                    <a:pt x="12" y="152"/>
                    <a:pt x="6" y="153"/>
                    <a:pt x="6" y="153"/>
                  </a:cubicBezTo>
                  <a:cubicBezTo>
                    <a:pt x="4" y="153"/>
                    <a:pt x="3" y="155"/>
                    <a:pt x="3" y="156"/>
                  </a:cubicBezTo>
                  <a:cubicBezTo>
                    <a:pt x="3" y="159"/>
                    <a:pt x="6" y="159"/>
                    <a:pt x="8" y="159"/>
                  </a:cubicBezTo>
                  <a:cubicBezTo>
                    <a:pt x="24" y="159"/>
                    <a:pt x="24" y="159"/>
                    <a:pt x="24" y="159"/>
                  </a:cubicBezTo>
                  <a:cubicBezTo>
                    <a:pt x="28" y="159"/>
                    <a:pt x="28" y="159"/>
                    <a:pt x="28" y="159"/>
                  </a:cubicBezTo>
                  <a:cubicBezTo>
                    <a:pt x="30" y="159"/>
                    <a:pt x="30" y="159"/>
                    <a:pt x="30" y="159"/>
                  </a:cubicBezTo>
                  <a:cubicBezTo>
                    <a:pt x="53" y="159"/>
                    <a:pt x="53" y="159"/>
                    <a:pt x="53" y="159"/>
                  </a:cubicBezTo>
                  <a:cubicBezTo>
                    <a:pt x="57" y="159"/>
                    <a:pt x="58" y="157"/>
                    <a:pt x="58" y="156"/>
                  </a:cubicBezTo>
                  <a:cubicBezTo>
                    <a:pt x="58" y="155"/>
                    <a:pt x="57" y="153"/>
                    <a:pt x="54" y="153"/>
                  </a:cubicBezTo>
                  <a:cubicBezTo>
                    <a:pt x="45" y="152"/>
                    <a:pt x="45" y="152"/>
                    <a:pt x="45" y="152"/>
                  </a:cubicBezTo>
                  <a:cubicBezTo>
                    <a:pt x="41" y="152"/>
                    <a:pt x="39" y="149"/>
                    <a:pt x="39" y="143"/>
                  </a:cubicBezTo>
                  <a:cubicBezTo>
                    <a:pt x="38" y="134"/>
                    <a:pt x="38" y="118"/>
                    <a:pt x="38" y="98"/>
                  </a:cubicBezTo>
                  <a:cubicBezTo>
                    <a:pt x="38" y="81"/>
                    <a:pt x="38" y="81"/>
                    <a:pt x="38" y="81"/>
                  </a:cubicBezTo>
                  <a:cubicBezTo>
                    <a:pt x="45" y="81"/>
                    <a:pt x="64" y="81"/>
                    <a:pt x="68" y="81"/>
                  </a:cubicBezTo>
                  <a:cubicBezTo>
                    <a:pt x="74" y="82"/>
                    <a:pt x="77" y="85"/>
                    <a:pt x="78" y="88"/>
                  </a:cubicBezTo>
                  <a:cubicBezTo>
                    <a:pt x="79" y="94"/>
                    <a:pt x="79" y="94"/>
                    <a:pt x="79" y="94"/>
                  </a:cubicBezTo>
                  <a:cubicBezTo>
                    <a:pt x="79" y="95"/>
                    <a:pt x="79" y="95"/>
                    <a:pt x="79" y="95"/>
                  </a:cubicBezTo>
                  <a:cubicBezTo>
                    <a:pt x="79" y="97"/>
                    <a:pt x="80" y="98"/>
                    <a:pt x="82" y="98"/>
                  </a:cubicBezTo>
                  <a:cubicBezTo>
                    <a:pt x="85" y="98"/>
                    <a:pt x="85" y="94"/>
                    <a:pt x="85" y="92"/>
                  </a:cubicBezTo>
                  <a:cubicBezTo>
                    <a:pt x="85" y="79"/>
                    <a:pt x="85" y="79"/>
                    <a:pt x="85" y="79"/>
                  </a:cubicBezTo>
                  <a:cubicBezTo>
                    <a:pt x="87" y="67"/>
                    <a:pt x="87" y="67"/>
                    <a:pt x="87" y="67"/>
                  </a:cubicBezTo>
                  <a:cubicBezTo>
                    <a:pt x="87" y="64"/>
                    <a:pt x="85" y="64"/>
                    <a:pt x="85" y="64"/>
                  </a:cubicBezTo>
                  <a:cubicBezTo>
                    <a:pt x="83" y="64"/>
                    <a:pt x="82" y="65"/>
                    <a:pt x="81" y="66"/>
                  </a:cubicBezTo>
                  <a:cubicBezTo>
                    <a:pt x="80" y="69"/>
                    <a:pt x="78" y="69"/>
                    <a:pt x="73" y="70"/>
                  </a:cubicBezTo>
                  <a:cubicBezTo>
                    <a:pt x="64" y="70"/>
                    <a:pt x="64" y="70"/>
                    <a:pt x="64" y="70"/>
                  </a:cubicBezTo>
                  <a:cubicBezTo>
                    <a:pt x="38" y="70"/>
                    <a:pt x="38" y="70"/>
                    <a:pt x="38" y="70"/>
                  </a:cubicBezTo>
                  <a:cubicBezTo>
                    <a:pt x="38" y="14"/>
                    <a:pt x="38" y="14"/>
                    <a:pt x="38" y="14"/>
                  </a:cubicBezTo>
                  <a:cubicBezTo>
                    <a:pt x="38" y="13"/>
                    <a:pt x="69" y="14"/>
                    <a:pt x="69" y="14"/>
                  </a:cubicBezTo>
                  <a:cubicBezTo>
                    <a:pt x="77" y="14"/>
                    <a:pt x="81" y="17"/>
                    <a:pt x="82" y="19"/>
                  </a:cubicBezTo>
                  <a:cubicBezTo>
                    <a:pt x="82" y="19"/>
                    <a:pt x="84" y="26"/>
                    <a:pt x="84" y="26"/>
                  </a:cubicBezTo>
                  <a:cubicBezTo>
                    <a:pt x="84" y="30"/>
                    <a:pt x="86" y="30"/>
                    <a:pt x="87" y="30"/>
                  </a:cubicBezTo>
                  <a:cubicBezTo>
                    <a:pt x="88" y="30"/>
                    <a:pt x="89" y="30"/>
                    <a:pt x="90" y="27"/>
                  </a:cubicBezTo>
                  <a:cubicBezTo>
                    <a:pt x="90" y="27"/>
                    <a:pt x="91" y="17"/>
                    <a:pt x="91" y="17"/>
                  </a:cubicBezTo>
                  <a:cubicBezTo>
                    <a:pt x="91" y="13"/>
                    <a:pt x="91" y="13"/>
                    <a:pt x="91" y="13"/>
                  </a:cubicBezTo>
                  <a:cubicBezTo>
                    <a:pt x="92" y="6"/>
                    <a:pt x="92" y="6"/>
                    <a:pt x="92" y="6"/>
                  </a:cubicBezTo>
                  <a:cubicBezTo>
                    <a:pt x="92" y="3"/>
                    <a:pt x="92" y="3"/>
                    <a:pt x="92" y="3"/>
                  </a:cubicBezTo>
                  <a:cubicBezTo>
                    <a:pt x="92" y="1"/>
                    <a:pt x="91" y="0"/>
                    <a:pt x="90" y="0"/>
                  </a:cubicBezTo>
                  <a:lnTo>
                    <a:pt x="87"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24" name="Rectangle 21">
              <a:extLst>
                <a:ext uri="{FF2B5EF4-FFF2-40B4-BE49-F238E27FC236}">
                  <a16:creationId xmlns:a16="http://schemas.microsoft.com/office/drawing/2014/main" id="{445726F3-DFE2-4841-9EC0-068D4BCA45D5}"/>
                </a:ext>
              </a:extLst>
            </p:cNvPr>
            <p:cNvSpPr>
              <a:spLocks noChangeArrowheads="1"/>
            </p:cNvSpPr>
            <p:nvPr userDrawn="1"/>
          </p:nvSpPr>
          <p:spPr bwMode="auto">
            <a:xfrm>
              <a:off x="3108" y="2653"/>
              <a:ext cx="1477" cy="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25" name="Freeform 22">
              <a:extLst>
                <a:ext uri="{FF2B5EF4-FFF2-40B4-BE49-F238E27FC236}">
                  <a16:creationId xmlns:a16="http://schemas.microsoft.com/office/drawing/2014/main" id="{59301C7D-2001-7245-9B87-1CE858FCDA32}"/>
                </a:ext>
              </a:extLst>
            </p:cNvPr>
            <p:cNvSpPr>
              <a:spLocks/>
            </p:cNvSpPr>
            <p:nvPr userDrawn="1"/>
          </p:nvSpPr>
          <p:spPr bwMode="auto">
            <a:xfrm>
              <a:off x="3091" y="2736"/>
              <a:ext cx="222" cy="168"/>
            </a:xfrm>
            <a:custGeom>
              <a:avLst/>
              <a:gdLst>
                <a:gd name="T0" fmla="*/ 245 w 327"/>
                <a:gd name="T1" fmla="*/ 8 h 247"/>
                <a:gd name="T2" fmla="*/ 159 w 327"/>
                <a:gd name="T3" fmla="*/ 186 h 247"/>
                <a:gd name="T4" fmla="*/ 74 w 327"/>
                <a:gd name="T5" fmla="*/ 10 h 247"/>
                <a:gd name="T6" fmla="*/ 65 w 327"/>
                <a:gd name="T7" fmla="*/ 0 h 247"/>
                <a:gd name="T8" fmla="*/ 59 w 327"/>
                <a:gd name="T9" fmla="*/ 8 h 247"/>
                <a:gd name="T10" fmla="*/ 27 w 327"/>
                <a:gd name="T11" fmla="*/ 214 h 247"/>
                <a:gd name="T12" fmla="*/ 15 w 327"/>
                <a:gd name="T13" fmla="*/ 238 h 247"/>
                <a:gd name="T14" fmla="*/ 6 w 327"/>
                <a:gd name="T15" fmla="*/ 239 h 247"/>
                <a:gd name="T16" fmla="*/ 0 w 327"/>
                <a:gd name="T17" fmla="*/ 242 h 247"/>
                <a:gd name="T18" fmla="*/ 6 w 327"/>
                <a:gd name="T19" fmla="*/ 247 h 247"/>
                <a:gd name="T20" fmla="*/ 26 w 327"/>
                <a:gd name="T21" fmla="*/ 246 h 247"/>
                <a:gd name="T22" fmla="*/ 38 w 327"/>
                <a:gd name="T23" fmla="*/ 246 h 247"/>
                <a:gd name="T24" fmla="*/ 48 w 327"/>
                <a:gd name="T25" fmla="*/ 246 h 247"/>
                <a:gd name="T26" fmla="*/ 71 w 327"/>
                <a:gd name="T27" fmla="*/ 247 h 247"/>
                <a:gd name="T28" fmla="*/ 79 w 327"/>
                <a:gd name="T29" fmla="*/ 242 h 247"/>
                <a:gd name="T30" fmla="*/ 74 w 327"/>
                <a:gd name="T31" fmla="*/ 239 h 247"/>
                <a:gd name="T32" fmla="*/ 61 w 327"/>
                <a:gd name="T33" fmla="*/ 238 h 247"/>
                <a:gd name="T34" fmla="*/ 52 w 327"/>
                <a:gd name="T35" fmla="*/ 228 h 247"/>
                <a:gd name="T36" fmla="*/ 53 w 327"/>
                <a:gd name="T37" fmla="*/ 214 h 247"/>
                <a:gd name="T38" fmla="*/ 69 w 327"/>
                <a:gd name="T39" fmla="*/ 90 h 247"/>
                <a:gd name="T40" fmla="*/ 84 w 327"/>
                <a:gd name="T41" fmla="*/ 121 h 247"/>
                <a:gd name="T42" fmla="*/ 102 w 327"/>
                <a:gd name="T43" fmla="*/ 158 h 247"/>
                <a:gd name="T44" fmla="*/ 138 w 327"/>
                <a:gd name="T45" fmla="*/ 230 h 247"/>
                <a:gd name="T46" fmla="*/ 139 w 327"/>
                <a:gd name="T47" fmla="*/ 232 h 247"/>
                <a:gd name="T48" fmla="*/ 150 w 327"/>
                <a:gd name="T49" fmla="*/ 246 h 247"/>
                <a:gd name="T50" fmla="*/ 162 w 327"/>
                <a:gd name="T51" fmla="*/ 228 h 247"/>
                <a:gd name="T52" fmla="*/ 231 w 327"/>
                <a:gd name="T53" fmla="*/ 85 h 247"/>
                <a:gd name="T54" fmla="*/ 250 w 327"/>
                <a:gd name="T55" fmla="*/ 223 h 247"/>
                <a:gd name="T56" fmla="*/ 250 w 327"/>
                <a:gd name="T57" fmla="*/ 230 h 247"/>
                <a:gd name="T58" fmla="*/ 248 w 327"/>
                <a:gd name="T59" fmla="*/ 236 h 247"/>
                <a:gd name="T60" fmla="*/ 244 w 327"/>
                <a:gd name="T61" fmla="*/ 240 h 247"/>
                <a:gd name="T62" fmla="*/ 254 w 327"/>
                <a:gd name="T63" fmla="*/ 245 h 247"/>
                <a:gd name="T64" fmla="*/ 318 w 327"/>
                <a:gd name="T65" fmla="*/ 247 h 247"/>
                <a:gd name="T66" fmla="*/ 327 w 327"/>
                <a:gd name="T67" fmla="*/ 242 h 247"/>
                <a:gd name="T68" fmla="*/ 322 w 327"/>
                <a:gd name="T69" fmla="*/ 239 h 247"/>
                <a:gd name="T70" fmla="*/ 302 w 327"/>
                <a:gd name="T71" fmla="*/ 236 h 247"/>
                <a:gd name="T72" fmla="*/ 287 w 327"/>
                <a:gd name="T73" fmla="*/ 205 h 247"/>
                <a:gd name="T74" fmla="*/ 259 w 327"/>
                <a:gd name="T75" fmla="*/ 10 h 247"/>
                <a:gd name="T76" fmla="*/ 252 w 327"/>
                <a:gd name="T77" fmla="*/ 0 h 247"/>
                <a:gd name="T78" fmla="*/ 245 w 327"/>
                <a:gd name="T79" fmla="*/ 8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7" h="247">
                  <a:moveTo>
                    <a:pt x="245" y="8"/>
                  </a:moveTo>
                  <a:cubicBezTo>
                    <a:pt x="245" y="8"/>
                    <a:pt x="167" y="171"/>
                    <a:pt x="159" y="186"/>
                  </a:cubicBezTo>
                  <a:cubicBezTo>
                    <a:pt x="158" y="183"/>
                    <a:pt x="74" y="10"/>
                    <a:pt x="74" y="10"/>
                  </a:cubicBezTo>
                  <a:cubicBezTo>
                    <a:pt x="70" y="2"/>
                    <a:pt x="68" y="0"/>
                    <a:pt x="65" y="0"/>
                  </a:cubicBezTo>
                  <a:cubicBezTo>
                    <a:pt x="63" y="0"/>
                    <a:pt x="60" y="1"/>
                    <a:pt x="59" y="8"/>
                  </a:cubicBezTo>
                  <a:cubicBezTo>
                    <a:pt x="27" y="214"/>
                    <a:pt x="27" y="214"/>
                    <a:pt x="27" y="214"/>
                  </a:cubicBezTo>
                  <a:cubicBezTo>
                    <a:pt x="26" y="226"/>
                    <a:pt x="23" y="237"/>
                    <a:pt x="15" y="238"/>
                  </a:cubicBezTo>
                  <a:cubicBezTo>
                    <a:pt x="15" y="238"/>
                    <a:pt x="6" y="239"/>
                    <a:pt x="6" y="239"/>
                  </a:cubicBezTo>
                  <a:cubicBezTo>
                    <a:pt x="4" y="239"/>
                    <a:pt x="0" y="239"/>
                    <a:pt x="0" y="242"/>
                  </a:cubicBezTo>
                  <a:cubicBezTo>
                    <a:pt x="0" y="247"/>
                    <a:pt x="5" y="247"/>
                    <a:pt x="6" y="247"/>
                  </a:cubicBezTo>
                  <a:cubicBezTo>
                    <a:pt x="26" y="246"/>
                    <a:pt x="26" y="246"/>
                    <a:pt x="26" y="246"/>
                  </a:cubicBezTo>
                  <a:cubicBezTo>
                    <a:pt x="38" y="246"/>
                    <a:pt x="38" y="246"/>
                    <a:pt x="38" y="246"/>
                  </a:cubicBezTo>
                  <a:cubicBezTo>
                    <a:pt x="48" y="246"/>
                    <a:pt x="48" y="246"/>
                    <a:pt x="48" y="246"/>
                  </a:cubicBezTo>
                  <a:cubicBezTo>
                    <a:pt x="71" y="247"/>
                    <a:pt x="71" y="247"/>
                    <a:pt x="71" y="247"/>
                  </a:cubicBezTo>
                  <a:cubicBezTo>
                    <a:pt x="75" y="247"/>
                    <a:pt x="79" y="246"/>
                    <a:pt x="79" y="242"/>
                  </a:cubicBezTo>
                  <a:cubicBezTo>
                    <a:pt x="79" y="240"/>
                    <a:pt x="77" y="239"/>
                    <a:pt x="74" y="239"/>
                  </a:cubicBezTo>
                  <a:cubicBezTo>
                    <a:pt x="61" y="238"/>
                    <a:pt x="61" y="238"/>
                    <a:pt x="61" y="238"/>
                  </a:cubicBezTo>
                  <a:cubicBezTo>
                    <a:pt x="55" y="236"/>
                    <a:pt x="52" y="233"/>
                    <a:pt x="52" y="228"/>
                  </a:cubicBezTo>
                  <a:cubicBezTo>
                    <a:pt x="53" y="214"/>
                    <a:pt x="53" y="214"/>
                    <a:pt x="53" y="214"/>
                  </a:cubicBezTo>
                  <a:cubicBezTo>
                    <a:pt x="53" y="214"/>
                    <a:pt x="67" y="104"/>
                    <a:pt x="69" y="90"/>
                  </a:cubicBezTo>
                  <a:cubicBezTo>
                    <a:pt x="71" y="94"/>
                    <a:pt x="84" y="121"/>
                    <a:pt x="84" y="121"/>
                  </a:cubicBezTo>
                  <a:cubicBezTo>
                    <a:pt x="102" y="158"/>
                    <a:pt x="102" y="158"/>
                    <a:pt x="102" y="158"/>
                  </a:cubicBezTo>
                  <a:cubicBezTo>
                    <a:pt x="105" y="167"/>
                    <a:pt x="130" y="215"/>
                    <a:pt x="138" y="230"/>
                  </a:cubicBezTo>
                  <a:cubicBezTo>
                    <a:pt x="139" y="232"/>
                    <a:pt x="139" y="232"/>
                    <a:pt x="139" y="232"/>
                  </a:cubicBezTo>
                  <a:cubicBezTo>
                    <a:pt x="144" y="241"/>
                    <a:pt x="147" y="246"/>
                    <a:pt x="150" y="246"/>
                  </a:cubicBezTo>
                  <a:cubicBezTo>
                    <a:pt x="153" y="246"/>
                    <a:pt x="155" y="243"/>
                    <a:pt x="162" y="228"/>
                  </a:cubicBezTo>
                  <a:cubicBezTo>
                    <a:pt x="162" y="228"/>
                    <a:pt x="231" y="85"/>
                    <a:pt x="231" y="85"/>
                  </a:cubicBezTo>
                  <a:cubicBezTo>
                    <a:pt x="231" y="86"/>
                    <a:pt x="250" y="223"/>
                    <a:pt x="250" y="223"/>
                  </a:cubicBezTo>
                  <a:cubicBezTo>
                    <a:pt x="250" y="226"/>
                    <a:pt x="250" y="228"/>
                    <a:pt x="250" y="230"/>
                  </a:cubicBezTo>
                  <a:cubicBezTo>
                    <a:pt x="250" y="234"/>
                    <a:pt x="249" y="236"/>
                    <a:pt x="248" y="236"/>
                  </a:cubicBezTo>
                  <a:cubicBezTo>
                    <a:pt x="246" y="237"/>
                    <a:pt x="244" y="238"/>
                    <a:pt x="244" y="240"/>
                  </a:cubicBezTo>
                  <a:cubicBezTo>
                    <a:pt x="244" y="243"/>
                    <a:pt x="248" y="244"/>
                    <a:pt x="254" y="245"/>
                  </a:cubicBezTo>
                  <a:cubicBezTo>
                    <a:pt x="267" y="246"/>
                    <a:pt x="310" y="247"/>
                    <a:pt x="318" y="247"/>
                  </a:cubicBezTo>
                  <a:cubicBezTo>
                    <a:pt x="324" y="247"/>
                    <a:pt x="327" y="245"/>
                    <a:pt x="327" y="242"/>
                  </a:cubicBezTo>
                  <a:cubicBezTo>
                    <a:pt x="327" y="239"/>
                    <a:pt x="323" y="239"/>
                    <a:pt x="322" y="239"/>
                  </a:cubicBezTo>
                  <a:cubicBezTo>
                    <a:pt x="317" y="239"/>
                    <a:pt x="311" y="239"/>
                    <a:pt x="302" y="236"/>
                  </a:cubicBezTo>
                  <a:cubicBezTo>
                    <a:pt x="293" y="233"/>
                    <a:pt x="290" y="224"/>
                    <a:pt x="287" y="205"/>
                  </a:cubicBezTo>
                  <a:cubicBezTo>
                    <a:pt x="259" y="10"/>
                    <a:pt x="259" y="10"/>
                    <a:pt x="259" y="10"/>
                  </a:cubicBezTo>
                  <a:cubicBezTo>
                    <a:pt x="258" y="3"/>
                    <a:pt x="256" y="0"/>
                    <a:pt x="252" y="0"/>
                  </a:cubicBezTo>
                  <a:cubicBezTo>
                    <a:pt x="249" y="0"/>
                    <a:pt x="247" y="3"/>
                    <a:pt x="245" y="8"/>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26" name="Freeform 23">
              <a:extLst>
                <a:ext uri="{FF2B5EF4-FFF2-40B4-BE49-F238E27FC236}">
                  <a16:creationId xmlns:a16="http://schemas.microsoft.com/office/drawing/2014/main" id="{6983FA36-DDAE-614F-890F-62E994EAC52F}"/>
                </a:ext>
              </a:extLst>
            </p:cNvPr>
            <p:cNvSpPr>
              <a:spLocks/>
            </p:cNvSpPr>
            <p:nvPr userDrawn="1"/>
          </p:nvSpPr>
          <p:spPr bwMode="auto">
            <a:xfrm>
              <a:off x="3324" y="2739"/>
              <a:ext cx="109" cy="165"/>
            </a:xfrm>
            <a:custGeom>
              <a:avLst/>
              <a:gdLst>
                <a:gd name="T0" fmla="*/ 147 w 161"/>
                <a:gd name="T1" fmla="*/ 1 h 243"/>
                <a:gd name="T2" fmla="*/ 146 w 161"/>
                <a:gd name="T3" fmla="*/ 1 h 243"/>
                <a:gd name="T4" fmla="*/ 132 w 161"/>
                <a:gd name="T5" fmla="*/ 3 h 243"/>
                <a:gd name="T6" fmla="*/ 53 w 161"/>
                <a:gd name="T7" fmla="*/ 3 h 243"/>
                <a:gd name="T8" fmla="*/ 37 w 161"/>
                <a:gd name="T9" fmla="*/ 3 h 243"/>
                <a:gd name="T10" fmla="*/ 33 w 161"/>
                <a:gd name="T11" fmla="*/ 3 h 243"/>
                <a:gd name="T12" fmla="*/ 8 w 161"/>
                <a:gd name="T13" fmla="*/ 2 h 243"/>
                <a:gd name="T14" fmla="*/ 0 w 161"/>
                <a:gd name="T15" fmla="*/ 6 h 243"/>
                <a:gd name="T16" fmla="*/ 6 w 161"/>
                <a:gd name="T17" fmla="*/ 10 h 243"/>
                <a:gd name="T18" fmla="*/ 18 w 161"/>
                <a:gd name="T19" fmla="*/ 11 h 243"/>
                <a:gd name="T20" fmla="*/ 31 w 161"/>
                <a:gd name="T21" fmla="*/ 28 h 243"/>
                <a:gd name="T22" fmla="*/ 32 w 161"/>
                <a:gd name="T23" fmla="*/ 95 h 243"/>
                <a:gd name="T24" fmla="*/ 32 w 161"/>
                <a:gd name="T25" fmla="*/ 150 h 243"/>
                <a:gd name="T26" fmla="*/ 30 w 161"/>
                <a:gd name="T27" fmla="*/ 217 h 243"/>
                <a:gd name="T28" fmla="*/ 22 w 161"/>
                <a:gd name="T29" fmla="*/ 234 h 243"/>
                <a:gd name="T30" fmla="*/ 11 w 161"/>
                <a:gd name="T31" fmla="*/ 235 h 243"/>
                <a:gd name="T32" fmla="*/ 5 w 161"/>
                <a:gd name="T33" fmla="*/ 239 h 243"/>
                <a:gd name="T34" fmla="*/ 12 w 161"/>
                <a:gd name="T35" fmla="*/ 243 h 243"/>
                <a:gd name="T36" fmla="*/ 34 w 161"/>
                <a:gd name="T37" fmla="*/ 242 h 243"/>
                <a:gd name="T38" fmla="*/ 52 w 161"/>
                <a:gd name="T39" fmla="*/ 242 h 243"/>
                <a:gd name="T40" fmla="*/ 84 w 161"/>
                <a:gd name="T41" fmla="*/ 243 h 243"/>
                <a:gd name="T42" fmla="*/ 94 w 161"/>
                <a:gd name="T43" fmla="*/ 243 h 243"/>
                <a:gd name="T44" fmla="*/ 139 w 161"/>
                <a:gd name="T45" fmla="*/ 243 h 243"/>
                <a:gd name="T46" fmla="*/ 157 w 161"/>
                <a:gd name="T47" fmla="*/ 235 h 243"/>
                <a:gd name="T48" fmla="*/ 161 w 161"/>
                <a:gd name="T49" fmla="*/ 199 h 243"/>
                <a:gd name="T50" fmla="*/ 158 w 161"/>
                <a:gd name="T51" fmla="*/ 193 h 243"/>
                <a:gd name="T52" fmla="*/ 153 w 161"/>
                <a:gd name="T53" fmla="*/ 198 h 243"/>
                <a:gd name="T54" fmla="*/ 140 w 161"/>
                <a:gd name="T55" fmla="*/ 221 h 243"/>
                <a:gd name="T56" fmla="*/ 110 w 161"/>
                <a:gd name="T57" fmla="*/ 225 h 243"/>
                <a:gd name="T58" fmla="*/ 73 w 161"/>
                <a:gd name="T59" fmla="*/ 199 h 243"/>
                <a:gd name="T60" fmla="*/ 73 w 161"/>
                <a:gd name="T61" fmla="*/ 163 h 243"/>
                <a:gd name="T62" fmla="*/ 73 w 161"/>
                <a:gd name="T63" fmla="*/ 150 h 243"/>
                <a:gd name="T64" fmla="*/ 73 w 161"/>
                <a:gd name="T65" fmla="*/ 125 h 243"/>
                <a:gd name="T66" fmla="*/ 74 w 161"/>
                <a:gd name="T67" fmla="*/ 123 h 243"/>
                <a:gd name="T68" fmla="*/ 119 w 161"/>
                <a:gd name="T69" fmla="*/ 124 h 243"/>
                <a:gd name="T70" fmla="*/ 136 w 161"/>
                <a:gd name="T71" fmla="*/ 136 h 243"/>
                <a:gd name="T72" fmla="*/ 137 w 161"/>
                <a:gd name="T73" fmla="*/ 144 h 243"/>
                <a:gd name="T74" fmla="*/ 137 w 161"/>
                <a:gd name="T75" fmla="*/ 147 h 243"/>
                <a:gd name="T76" fmla="*/ 141 w 161"/>
                <a:gd name="T77" fmla="*/ 150 h 243"/>
                <a:gd name="T78" fmla="*/ 145 w 161"/>
                <a:gd name="T79" fmla="*/ 144 h 243"/>
                <a:gd name="T80" fmla="*/ 145 w 161"/>
                <a:gd name="T81" fmla="*/ 134 h 243"/>
                <a:gd name="T82" fmla="*/ 146 w 161"/>
                <a:gd name="T83" fmla="*/ 123 h 243"/>
                <a:gd name="T84" fmla="*/ 148 w 161"/>
                <a:gd name="T85" fmla="*/ 103 h 243"/>
                <a:gd name="T86" fmla="*/ 148 w 161"/>
                <a:gd name="T87" fmla="*/ 99 h 243"/>
                <a:gd name="T88" fmla="*/ 145 w 161"/>
                <a:gd name="T89" fmla="*/ 96 h 243"/>
                <a:gd name="T90" fmla="*/ 140 w 161"/>
                <a:gd name="T91" fmla="*/ 100 h 243"/>
                <a:gd name="T92" fmla="*/ 125 w 161"/>
                <a:gd name="T93" fmla="*/ 105 h 243"/>
                <a:gd name="T94" fmla="*/ 75 w 161"/>
                <a:gd name="T95" fmla="*/ 106 h 243"/>
                <a:gd name="T96" fmla="*/ 73 w 161"/>
                <a:gd name="T97" fmla="*/ 103 h 243"/>
                <a:gd name="T98" fmla="*/ 73 w 161"/>
                <a:gd name="T99" fmla="*/ 23 h 243"/>
                <a:gd name="T100" fmla="*/ 75 w 161"/>
                <a:gd name="T101" fmla="*/ 21 h 243"/>
                <a:gd name="T102" fmla="*/ 119 w 161"/>
                <a:gd name="T103" fmla="*/ 22 h 243"/>
                <a:gd name="T104" fmla="*/ 140 w 161"/>
                <a:gd name="T105" fmla="*/ 33 h 243"/>
                <a:gd name="T106" fmla="*/ 142 w 161"/>
                <a:gd name="T107" fmla="*/ 44 h 243"/>
                <a:gd name="T108" fmla="*/ 145 w 161"/>
                <a:gd name="T109" fmla="*/ 49 h 243"/>
                <a:gd name="T110" fmla="*/ 149 w 161"/>
                <a:gd name="T111" fmla="*/ 45 h 243"/>
                <a:gd name="T112" fmla="*/ 150 w 161"/>
                <a:gd name="T113" fmla="*/ 31 h 243"/>
                <a:gd name="T114" fmla="*/ 151 w 161"/>
                <a:gd name="T115" fmla="*/ 24 h 243"/>
                <a:gd name="T116" fmla="*/ 153 w 161"/>
                <a:gd name="T117" fmla="*/ 7 h 243"/>
                <a:gd name="T118" fmla="*/ 153 w 161"/>
                <a:gd name="T119" fmla="*/ 4 h 243"/>
                <a:gd name="T120" fmla="*/ 151 w 161"/>
                <a:gd name="T121" fmla="*/ 0 h 243"/>
                <a:gd name="T122" fmla="*/ 147 w 161"/>
                <a:gd name="T123" fmla="*/ 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 h="243">
                  <a:moveTo>
                    <a:pt x="147" y="1"/>
                  </a:moveTo>
                  <a:cubicBezTo>
                    <a:pt x="146" y="1"/>
                    <a:pt x="146" y="1"/>
                    <a:pt x="146" y="1"/>
                  </a:cubicBezTo>
                  <a:cubicBezTo>
                    <a:pt x="132" y="3"/>
                    <a:pt x="132" y="3"/>
                    <a:pt x="132" y="3"/>
                  </a:cubicBezTo>
                  <a:cubicBezTo>
                    <a:pt x="127" y="3"/>
                    <a:pt x="75" y="3"/>
                    <a:pt x="53" y="3"/>
                  </a:cubicBezTo>
                  <a:cubicBezTo>
                    <a:pt x="37" y="3"/>
                    <a:pt x="37" y="3"/>
                    <a:pt x="37" y="3"/>
                  </a:cubicBezTo>
                  <a:cubicBezTo>
                    <a:pt x="33" y="3"/>
                    <a:pt x="33" y="3"/>
                    <a:pt x="33" y="3"/>
                  </a:cubicBezTo>
                  <a:cubicBezTo>
                    <a:pt x="33" y="3"/>
                    <a:pt x="8" y="2"/>
                    <a:pt x="8" y="2"/>
                  </a:cubicBezTo>
                  <a:cubicBezTo>
                    <a:pt x="4" y="2"/>
                    <a:pt x="0" y="3"/>
                    <a:pt x="0" y="6"/>
                  </a:cubicBezTo>
                  <a:cubicBezTo>
                    <a:pt x="0" y="10"/>
                    <a:pt x="4" y="10"/>
                    <a:pt x="6" y="10"/>
                  </a:cubicBezTo>
                  <a:cubicBezTo>
                    <a:pt x="18" y="11"/>
                    <a:pt x="18" y="11"/>
                    <a:pt x="18" y="11"/>
                  </a:cubicBezTo>
                  <a:cubicBezTo>
                    <a:pt x="29" y="13"/>
                    <a:pt x="31" y="18"/>
                    <a:pt x="31" y="28"/>
                  </a:cubicBezTo>
                  <a:cubicBezTo>
                    <a:pt x="32" y="38"/>
                    <a:pt x="32" y="47"/>
                    <a:pt x="32" y="95"/>
                  </a:cubicBezTo>
                  <a:cubicBezTo>
                    <a:pt x="32" y="150"/>
                    <a:pt x="32" y="150"/>
                    <a:pt x="32" y="150"/>
                  </a:cubicBezTo>
                  <a:cubicBezTo>
                    <a:pt x="32" y="179"/>
                    <a:pt x="32" y="204"/>
                    <a:pt x="30" y="217"/>
                  </a:cubicBezTo>
                  <a:cubicBezTo>
                    <a:pt x="29" y="228"/>
                    <a:pt x="27" y="233"/>
                    <a:pt x="22" y="234"/>
                  </a:cubicBezTo>
                  <a:cubicBezTo>
                    <a:pt x="11" y="235"/>
                    <a:pt x="11" y="235"/>
                    <a:pt x="11" y="235"/>
                  </a:cubicBezTo>
                  <a:cubicBezTo>
                    <a:pt x="8" y="235"/>
                    <a:pt x="5" y="236"/>
                    <a:pt x="5" y="239"/>
                  </a:cubicBezTo>
                  <a:cubicBezTo>
                    <a:pt x="5" y="241"/>
                    <a:pt x="7" y="243"/>
                    <a:pt x="12" y="243"/>
                  </a:cubicBezTo>
                  <a:cubicBezTo>
                    <a:pt x="34" y="242"/>
                    <a:pt x="34" y="242"/>
                    <a:pt x="34" y="242"/>
                  </a:cubicBezTo>
                  <a:cubicBezTo>
                    <a:pt x="52" y="242"/>
                    <a:pt x="52" y="242"/>
                    <a:pt x="52" y="242"/>
                  </a:cubicBezTo>
                  <a:cubicBezTo>
                    <a:pt x="84" y="243"/>
                    <a:pt x="84" y="243"/>
                    <a:pt x="84" y="243"/>
                  </a:cubicBezTo>
                  <a:cubicBezTo>
                    <a:pt x="94" y="243"/>
                    <a:pt x="94" y="243"/>
                    <a:pt x="94" y="243"/>
                  </a:cubicBezTo>
                  <a:cubicBezTo>
                    <a:pt x="139" y="243"/>
                    <a:pt x="139" y="243"/>
                    <a:pt x="139" y="243"/>
                  </a:cubicBezTo>
                  <a:cubicBezTo>
                    <a:pt x="151" y="243"/>
                    <a:pt x="154" y="243"/>
                    <a:pt x="157" y="235"/>
                  </a:cubicBezTo>
                  <a:cubicBezTo>
                    <a:pt x="158" y="228"/>
                    <a:pt x="161" y="207"/>
                    <a:pt x="161" y="199"/>
                  </a:cubicBezTo>
                  <a:cubicBezTo>
                    <a:pt x="161" y="196"/>
                    <a:pt x="161" y="193"/>
                    <a:pt x="158" y="193"/>
                  </a:cubicBezTo>
                  <a:cubicBezTo>
                    <a:pt x="155" y="193"/>
                    <a:pt x="154" y="195"/>
                    <a:pt x="153" y="198"/>
                  </a:cubicBezTo>
                  <a:cubicBezTo>
                    <a:pt x="151" y="211"/>
                    <a:pt x="147" y="218"/>
                    <a:pt x="140" y="221"/>
                  </a:cubicBezTo>
                  <a:cubicBezTo>
                    <a:pt x="132" y="225"/>
                    <a:pt x="118" y="225"/>
                    <a:pt x="110" y="225"/>
                  </a:cubicBezTo>
                  <a:cubicBezTo>
                    <a:pt x="78" y="225"/>
                    <a:pt x="74" y="220"/>
                    <a:pt x="73" y="199"/>
                  </a:cubicBezTo>
                  <a:cubicBezTo>
                    <a:pt x="73" y="163"/>
                    <a:pt x="73" y="163"/>
                    <a:pt x="73" y="163"/>
                  </a:cubicBezTo>
                  <a:cubicBezTo>
                    <a:pt x="73" y="150"/>
                    <a:pt x="73" y="150"/>
                    <a:pt x="73" y="150"/>
                  </a:cubicBezTo>
                  <a:cubicBezTo>
                    <a:pt x="73" y="125"/>
                    <a:pt x="73" y="125"/>
                    <a:pt x="73" y="125"/>
                  </a:cubicBezTo>
                  <a:cubicBezTo>
                    <a:pt x="73" y="123"/>
                    <a:pt x="74" y="123"/>
                    <a:pt x="74" y="123"/>
                  </a:cubicBezTo>
                  <a:cubicBezTo>
                    <a:pt x="81" y="123"/>
                    <a:pt x="113" y="123"/>
                    <a:pt x="119" y="124"/>
                  </a:cubicBezTo>
                  <a:cubicBezTo>
                    <a:pt x="129" y="125"/>
                    <a:pt x="134" y="129"/>
                    <a:pt x="136" y="136"/>
                  </a:cubicBezTo>
                  <a:cubicBezTo>
                    <a:pt x="136" y="136"/>
                    <a:pt x="137" y="144"/>
                    <a:pt x="137" y="144"/>
                  </a:cubicBezTo>
                  <a:cubicBezTo>
                    <a:pt x="137" y="147"/>
                    <a:pt x="137" y="147"/>
                    <a:pt x="137" y="147"/>
                  </a:cubicBezTo>
                  <a:cubicBezTo>
                    <a:pt x="137" y="149"/>
                    <a:pt x="139" y="150"/>
                    <a:pt x="141" y="150"/>
                  </a:cubicBezTo>
                  <a:cubicBezTo>
                    <a:pt x="145" y="150"/>
                    <a:pt x="145" y="146"/>
                    <a:pt x="145" y="144"/>
                  </a:cubicBezTo>
                  <a:cubicBezTo>
                    <a:pt x="145" y="134"/>
                    <a:pt x="145" y="134"/>
                    <a:pt x="145" y="134"/>
                  </a:cubicBezTo>
                  <a:cubicBezTo>
                    <a:pt x="146" y="123"/>
                    <a:pt x="146" y="123"/>
                    <a:pt x="146" y="123"/>
                  </a:cubicBezTo>
                  <a:cubicBezTo>
                    <a:pt x="148" y="103"/>
                    <a:pt x="148" y="103"/>
                    <a:pt x="148" y="103"/>
                  </a:cubicBezTo>
                  <a:cubicBezTo>
                    <a:pt x="148" y="99"/>
                    <a:pt x="148" y="99"/>
                    <a:pt x="148" y="99"/>
                  </a:cubicBezTo>
                  <a:cubicBezTo>
                    <a:pt x="148" y="97"/>
                    <a:pt x="147" y="96"/>
                    <a:pt x="145" y="96"/>
                  </a:cubicBezTo>
                  <a:cubicBezTo>
                    <a:pt x="144" y="96"/>
                    <a:pt x="142" y="98"/>
                    <a:pt x="140" y="100"/>
                  </a:cubicBezTo>
                  <a:cubicBezTo>
                    <a:pt x="137" y="104"/>
                    <a:pt x="133" y="104"/>
                    <a:pt x="125" y="105"/>
                  </a:cubicBezTo>
                  <a:cubicBezTo>
                    <a:pt x="120" y="105"/>
                    <a:pt x="103" y="106"/>
                    <a:pt x="75" y="106"/>
                  </a:cubicBezTo>
                  <a:cubicBezTo>
                    <a:pt x="74" y="106"/>
                    <a:pt x="73" y="105"/>
                    <a:pt x="73" y="103"/>
                  </a:cubicBezTo>
                  <a:cubicBezTo>
                    <a:pt x="73" y="23"/>
                    <a:pt x="73" y="23"/>
                    <a:pt x="73" y="23"/>
                  </a:cubicBezTo>
                  <a:cubicBezTo>
                    <a:pt x="73" y="21"/>
                    <a:pt x="74" y="21"/>
                    <a:pt x="75" y="21"/>
                  </a:cubicBezTo>
                  <a:cubicBezTo>
                    <a:pt x="81" y="21"/>
                    <a:pt x="114" y="21"/>
                    <a:pt x="119" y="22"/>
                  </a:cubicBezTo>
                  <a:cubicBezTo>
                    <a:pt x="135" y="24"/>
                    <a:pt x="138" y="28"/>
                    <a:pt x="140" y="33"/>
                  </a:cubicBezTo>
                  <a:cubicBezTo>
                    <a:pt x="142" y="37"/>
                    <a:pt x="142" y="43"/>
                    <a:pt x="142" y="44"/>
                  </a:cubicBezTo>
                  <a:cubicBezTo>
                    <a:pt x="142" y="46"/>
                    <a:pt x="142" y="49"/>
                    <a:pt x="145" y="49"/>
                  </a:cubicBezTo>
                  <a:cubicBezTo>
                    <a:pt x="148" y="49"/>
                    <a:pt x="149" y="46"/>
                    <a:pt x="149" y="45"/>
                  </a:cubicBezTo>
                  <a:cubicBezTo>
                    <a:pt x="149" y="45"/>
                    <a:pt x="150" y="31"/>
                    <a:pt x="150" y="31"/>
                  </a:cubicBezTo>
                  <a:cubicBezTo>
                    <a:pt x="151" y="24"/>
                    <a:pt x="151" y="24"/>
                    <a:pt x="151" y="24"/>
                  </a:cubicBezTo>
                  <a:cubicBezTo>
                    <a:pt x="151" y="24"/>
                    <a:pt x="153" y="7"/>
                    <a:pt x="153" y="7"/>
                  </a:cubicBezTo>
                  <a:cubicBezTo>
                    <a:pt x="153" y="4"/>
                    <a:pt x="153" y="4"/>
                    <a:pt x="153" y="4"/>
                  </a:cubicBezTo>
                  <a:cubicBezTo>
                    <a:pt x="153" y="3"/>
                    <a:pt x="153" y="0"/>
                    <a:pt x="151" y="0"/>
                  </a:cubicBezTo>
                  <a:lnTo>
                    <a:pt x="147"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27" name="Freeform 24">
              <a:extLst>
                <a:ext uri="{FF2B5EF4-FFF2-40B4-BE49-F238E27FC236}">
                  <a16:creationId xmlns:a16="http://schemas.microsoft.com/office/drawing/2014/main" id="{D3FB3885-97D5-8649-AF72-952A1103F790}"/>
                </a:ext>
              </a:extLst>
            </p:cNvPr>
            <p:cNvSpPr>
              <a:spLocks/>
            </p:cNvSpPr>
            <p:nvPr userDrawn="1"/>
          </p:nvSpPr>
          <p:spPr bwMode="auto">
            <a:xfrm>
              <a:off x="3460" y="2740"/>
              <a:ext cx="114" cy="164"/>
            </a:xfrm>
            <a:custGeom>
              <a:avLst/>
              <a:gdLst>
                <a:gd name="T0" fmla="*/ 68 w 167"/>
                <a:gd name="T1" fmla="*/ 1 h 241"/>
                <a:gd name="T2" fmla="*/ 51 w 167"/>
                <a:gd name="T3" fmla="*/ 1 h 241"/>
                <a:gd name="T4" fmla="*/ 35 w 167"/>
                <a:gd name="T5" fmla="*/ 1 h 241"/>
                <a:gd name="T6" fmla="*/ 8 w 167"/>
                <a:gd name="T7" fmla="*/ 0 h 241"/>
                <a:gd name="T8" fmla="*/ 0 w 167"/>
                <a:gd name="T9" fmla="*/ 4 h 241"/>
                <a:gd name="T10" fmla="*/ 7 w 167"/>
                <a:gd name="T11" fmla="*/ 8 h 241"/>
                <a:gd name="T12" fmla="*/ 17 w 167"/>
                <a:gd name="T13" fmla="*/ 9 h 241"/>
                <a:gd name="T14" fmla="*/ 30 w 167"/>
                <a:gd name="T15" fmla="*/ 26 h 241"/>
                <a:gd name="T16" fmla="*/ 30 w 167"/>
                <a:gd name="T17" fmla="*/ 93 h 241"/>
                <a:gd name="T18" fmla="*/ 30 w 167"/>
                <a:gd name="T19" fmla="*/ 148 h 241"/>
                <a:gd name="T20" fmla="*/ 29 w 167"/>
                <a:gd name="T21" fmla="*/ 215 h 241"/>
                <a:gd name="T22" fmla="*/ 20 w 167"/>
                <a:gd name="T23" fmla="*/ 232 h 241"/>
                <a:gd name="T24" fmla="*/ 9 w 167"/>
                <a:gd name="T25" fmla="*/ 233 h 241"/>
                <a:gd name="T26" fmla="*/ 3 w 167"/>
                <a:gd name="T27" fmla="*/ 237 h 241"/>
                <a:gd name="T28" fmla="*/ 10 w 167"/>
                <a:gd name="T29" fmla="*/ 240 h 241"/>
                <a:gd name="T30" fmla="*/ 32 w 167"/>
                <a:gd name="T31" fmla="*/ 240 h 241"/>
                <a:gd name="T32" fmla="*/ 50 w 167"/>
                <a:gd name="T33" fmla="*/ 240 h 241"/>
                <a:gd name="T34" fmla="*/ 99 w 167"/>
                <a:gd name="T35" fmla="*/ 241 h 241"/>
                <a:gd name="T36" fmla="*/ 142 w 167"/>
                <a:gd name="T37" fmla="*/ 241 h 241"/>
                <a:gd name="T38" fmla="*/ 162 w 167"/>
                <a:gd name="T39" fmla="*/ 232 h 241"/>
                <a:gd name="T40" fmla="*/ 167 w 167"/>
                <a:gd name="T41" fmla="*/ 196 h 241"/>
                <a:gd name="T42" fmla="*/ 164 w 167"/>
                <a:gd name="T43" fmla="*/ 190 h 241"/>
                <a:gd name="T44" fmla="*/ 160 w 167"/>
                <a:gd name="T45" fmla="*/ 195 h 241"/>
                <a:gd name="T46" fmla="*/ 152 w 167"/>
                <a:gd name="T47" fmla="*/ 214 h 241"/>
                <a:gd name="T48" fmla="*/ 115 w 167"/>
                <a:gd name="T49" fmla="*/ 222 h 241"/>
                <a:gd name="T50" fmla="*/ 78 w 167"/>
                <a:gd name="T51" fmla="*/ 216 h 241"/>
                <a:gd name="T52" fmla="*/ 71 w 167"/>
                <a:gd name="T53" fmla="*/ 148 h 241"/>
                <a:gd name="T54" fmla="*/ 71 w 167"/>
                <a:gd name="T55" fmla="*/ 93 h 241"/>
                <a:gd name="T56" fmla="*/ 72 w 167"/>
                <a:gd name="T57" fmla="*/ 26 h 241"/>
                <a:gd name="T58" fmla="*/ 83 w 167"/>
                <a:gd name="T59" fmla="*/ 9 h 241"/>
                <a:gd name="T60" fmla="*/ 95 w 167"/>
                <a:gd name="T61" fmla="*/ 8 h 241"/>
                <a:gd name="T62" fmla="*/ 102 w 167"/>
                <a:gd name="T63" fmla="*/ 4 h 241"/>
                <a:gd name="T64" fmla="*/ 94 w 167"/>
                <a:gd name="T65" fmla="*/ 0 h 241"/>
                <a:gd name="T66" fmla="*/ 68 w 167"/>
                <a:gd name="T67" fmla="*/ 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 h="241">
                  <a:moveTo>
                    <a:pt x="68" y="1"/>
                  </a:moveTo>
                  <a:cubicBezTo>
                    <a:pt x="51" y="1"/>
                    <a:pt x="51" y="1"/>
                    <a:pt x="51" y="1"/>
                  </a:cubicBezTo>
                  <a:cubicBezTo>
                    <a:pt x="35" y="1"/>
                    <a:pt x="35" y="1"/>
                    <a:pt x="35" y="1"/>
                  </a:cubicBezTo>
                  <a:cubicBezTo>
                    <a:pt x="8" y="0"/>
                    <a:pt x="8" y="0"/>
                    <a:pt x="8" y="0"/>
                  </a:cubicBezTo>
                  <a:cubicBezTo>
                    <a:pt x="4" y="0"/>
                    <a:pt x="0" y="1"/>
                    <a:pt x="0" y="4"/>
                  </a:cubicBezTo>
                  <a:cubicBezTo>
                    <a:pt x="0" y="8"/>
                    <a:pt x="5" y="8"/>
                    <a:pt x="7" y="8"/>
                  </a:cubicBezTo>
                  <a:cubicBezTo>
                    <a:pt x="17" y="9"/>
                    <a:pt x="17" y="9"/>
                    <a:pt x="17" y="9"/>
                  </a:cubicBezTo>
                  <a:cubicBezTo>
                    <a:pt x="27" y="11"/>
                    <a:pt x="29" y="16"/>
                    <a:pt x="30" y="26"/>
                  </a:cubicBezTo>
                  <a:cubicBezTo>
                    <a:pt x="30" y="36"/>
                    <a:pt x="30" y="45"/>
                    <a:pt x="30" y="93"/>
                  </a:cubicBezTo>
                  <a:cubicBezTo>
                    <a:pt x="30" y="148"/>
                    <a:pt x="30" y="148"/>
                    <a:pt x="30" y="148"/>
                  </a:cubicBezTo>
                  <a:cubicBezTo>
                    <a:pt x="30" y="177"/>
                    <a:pt x="30" y="202"/>
                    <a:pt x="29" y="215"/>
                  </a:cubicBezTo>
                  <a:cubicBezTo>
                    <a:pt x="27" y="226"/>
                    <a:pt x="26" y="231"/>
                    <a:pt x="20" y="232"/>
                  </a:cubicBezTo>
                  <a:cubicBezTo>
                    <a:pt x="20" y="232"/>
                    <a:pt x="9" y="233"/>
                    <a:pt x="9" y="233"/>
                  </a:cubicBezTo>
                  <a:cubicBezTo>
                    <a:pt x="7" y="233"/>
                    <a:pt x="3" y="234"/>
                    <a:pt x="3" y="237"/>
                  </a:cubicBezTo>
                  <a:cubicBezTo>
                    <a:pt x="3" y="240"/>
                    <a:pt x="9" y="240"/>
                    <a:pt x="10" y="240"/>
                  </a:cubicBezTo>
                  <a:cubicBezTo>
                    <a:pt x="32" y="240"/>
                    <a:pt x="32" y="240"/>
                    <a:pt x="32" y="240"/>
                  </a:cubicBezTo>
                  <a:cubicBezTo>
                    <a:pt x="32" y="240"/>
                    <a:pt x="50" y="240"/>
                    <a:pt x="50" y="240"/>
                  </a:cubicBezTo>
                  <a:cubicBezTo>
                    <a:pt x="99" y="241"/>
                    <a:pt x="99" y="241"/>
                    <a:pt x="99" y="241"/>
                  </a:cubicBezTo>
                  <a:cubicBezTo>
                    <a:pt x="142" y="241"/>
                    <a:pt x="142" y="241"/>
                    <a:pt x="142" y="241"/>
                  </a:cubicBezTo>
                  <a:cubicBezTo>
                    <a:pt x="158" y="241"/>
                    <a:pt x="160" y="240"/>
                    <a:pt x="162" y="232"/>
                  </a:cubicBezTo>
                  <a:cubicBezTo>
                    <a:pt x="165" y="223"/>
                    <a:pt x="167" y="200"/>
                    <a:pt x="167" y="196"/>
                  </a:cubicBezTo>
                  <a:cubicBezTo>
                    <a:pt x="167" y="193"/>
                    <a:pt x="167" y="190"/>
                    <a:pt x="164" y="190"/>
                  </a:cubicBezTo>
                  <a:cubicBezTo>
                    <a:pt x="160" y="190"/>
                    <a:pt x="160" y="193"/>
                    <a:pt x="160" y="195"/>
                  </a:cubicBezTo>
                  <a:cubicBezTo>
                    <a:pt x="159" y="201"/>
                    <a:pt x="155" y="210"/>
                    <a:pt x="152" y="214"/>
                  </a:cubicBezTo>
                  <a:cubicBezTo>
                    <a:pt x="144" y="222"/>
                    <a:pt x="133" y="222"/>
                    <a:pt x="115" y="222"/>
                  </a:cubicBezTo>
                  <a:cubicBezTo>
                    <a:pt x="90" y="222"/>
                    <a:pt x="83" y="220"/>
                    <a:pt x="78" y="216"/>
                  </a:cubicBezTo>
                  <a:cubicBezTo>
                    <a:pt x="71" y="210"/>
                    <a:pt x="71" y="188"/>
                    <a:pt x="71" y="148"/>
                  </a:cubicBezTo>
                  <a:cubicBezTo>
                    <a:pt x="71" y="93"/>
                    <a:pt x="71" y="93"/>
                    <a:pt x="71" y="93"/>
                  </a:cubicBezTo>
                  <a:cubicBezTo>
                    <a:pt x="71" y="45"/>
                    <a:pt x="71" y="36"/>
                    <a:pt x="72" y="26"/>
                  </a:cubicBezTo>
                  <a:cubicBezTo>
                    <a:pt x="73" y="14"/>
                    <a:pt x="75" y="10"/>
                    <a:pt x="83" y="9"/>
                  </a:cubicBezTo>
                  <a:cubicBezTo>
                    <a:pt x="95" y="8"/>
                    <a:pt x="95" y="8"/>
                    <a:pt x="95" y="8"/>
                  </a:cubicBezTo>
                  <a:cubicBezTo>
                    <a:pt x="99" y="8"/>
                    <a:pt x="102" y="7"/>
                    <a:pt x="102" y="4"/>
                  </a:cubicBezTo>
                  <a:cubicBezTo>
                    <a:pt x="102" y="1"/>
                    <a:pt x="98" y="0"/>
                    <a:pt x="94" y="0"/>
                  </a:cubicBezTo>
                  <a:lnTo>
                    <a:pt x="68"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28" name="Freeform 25">
              <a:extLst>
                <a:ext uri="{FF2B5EF4-FFF2-40B4-BE49-F238E27FC236}">
                  <a16:creationId xmlns:a16="http://schemas.microsoft.com/office/drawing/2014/main" id="{685B2B7D-2D86-494E-809D-D9BC39571FAF}"/>
                </a:ext>
              </a:extLst>
            </p:cNvPr>
            <p:cNvSpPr>
              <a:spLocks noEditPoints="1"/>
            </p:cNvSpPr>
            <p:nvPr userDrawn="1"/>
          </p:nvSpPr>
          <p:spPr bwMode="auto">
            <a:xfrm>
              <a:off x="3589" y="2740"/>
              <a:ext cx="124" cy="164"/>
            </a:xfrm>
            <a:custGeom>
              <a:avLst/>
              <a:gdLst>
                <a:gd name="T0" fmla="*/ 82 w 183"/>
                <a:gd name="T1" fmla="*/ 222 h 241"/>
                <a:gd name="T2" fmla="*/ 72 w 183"/>
                <a:gd name="T3" fmla="*/ 192 h 241"/>
                <a:gd name="T4" fmla="*/ 72 w 183"/>
                <a:gd name="T5" fmla="*/ 118 h 241"/>
                <a:gd name="T6" fmla="*/ 73 w 183"/>
                <a:gd name="T7" fmla="*/ 116 h 241"/>
                <a:gd name="T8" fmla="*/ 86 w 183"/>
                <a:gd name="T9" fmla="*/ 117 h 241"/>
                <a:gd name="T10" fmla="*/ 112 w 183"/>
                <a:gd name="T11" fmla="*/ 124 h 241"/>
                <a:gd name="T12" fmla="*/ 112 w 183"/>
                <a:gd name="T13" fmla="*/ 124 h 241"/>
                <a:gd name="T14" fmla="*/ 142 w 183"/>
                <a:gd name="T15" fmla="*/ 186 h 241"/>
                <a:gd name="T16" fmla="*/ 105 w 183"/>
                <a:gd name="T17" fmla="*/ 226 h 241"/>
                <a:gd name="T18" fmla="*/ 82 w 183"/>
                <a:gd name="T19" fmla="*/ 222 h 241"/>
                <a:gd name="T20" fmla="*/ 84 w 183"/>
                <a:gd name="T21" fmla="*/ 15 h 241"/>
                <a:gd name="T22" fmla="*/ 123 w 183"/>
                <a:gd name="T23" fmla="*/ 63 h 241"/>
                <a:gd name="T24" fmla="*/ 110 w 183"/>
                <a:gd name="T25" fmla="*/ 96 h 241"/>
                <a:gd name="T26" fmla="*/ 88 w 183"/>
                <a:gd name="T27" fmla="*/ 102 h 241"/>
                <a:gd name="T28" fmla="*/ 73 w 183"/>
                <a:gd name="T29" fmla="*/ 101 h 241"/>
                <a:gd name="T30" fmla="*/ 72 w 183"/>
                <a:gd name="T31" fmla="*/ 98 h 241"/>
                <a:gd name="T32" fmla="*/ 72 w 183"/>
                <a:gd name="T33" fmla="*/ 20 h 241"/>
                <a:gd name="T34" fmla="*/ 74 w 183"/>
                <a:gd name="T35" fmla="*/ 16 h 241"/>
                <a:gd name="T36" fmla="*/ 84 w 183"/>
                <a:gd name="T37" fmla="*/ 15 h 241"/>
                <a:gd name="T38" fmla="*/ 74 w 183"/>
                <a:gd name="T39" fmla="*/ 1 h 241"/>
                <a:gd name="T40" fmla="*/ 51 w 183"/>
                <a:gd name="T41" fmla="*/ 1 h 241"/>
                <a:gd name="T42" fmla="*/ 39 w 183"/>
                <a:gd name="T43" fmla="*/ 1 h 241"/>
                <a:gd name="T44" fmla="*/ 8 w 183"/>
                <a:gd name="T45" fmla="*/ 0 h 241"/>
                <a:gd name="T46" fmla="*/ 0 w 183"/>
                <a:gd name="T47" fmla="*/ 4 h 241"/>
                <a:gd name="T48" fmla="*/ 6 w 183"/>
                <a:gd name="T49" fmla="*/ 8 h 241"/>
                <a:gd name="T50" fmla="*/ 19 w 183"/>
                <a:gd name="T51" fmla="*/ 9 h 241"/>
                <a:gd name="T52" fmla="*/ 32 w 183"/>
                <a:gd name="T53" fmla="*/ 26 h 241"/>
                <a:gd name="T54" fmla="*/ 32 w 183"/>
                <a:gd name="T55" fmla="*/ 93 h 241"/>
                <a:gd name="T56" fmla="*/ 32 w 183"/>
                <a:gd name="T57" fmla="*/ 148 h 241"/>
                <a:gd name="T58" fmla="*/ 31 w 183"/>
                <a:gd name="T59" fmla="*/ 215 h 241"/>
                <a:gd name="T60" fmla="*/ 22 w 183"/>
                <a:gd name="T61" fmla="*/ 232 h 241"/>
                <a:gd name="T62" fmla="*/ 11 w 183"/>
                <a:gd name="T63" fmla="*/ 233 h 241"/>
                <a:gd name="T64" fmla="*/ 5 w 183"/>
                <a:gd name="T65" fmla="*/ 237 h 241"/>
                <a:gd name="T66" fmla="*/ 12 w 183"/>
                <a:gd name="T67" fmla="*/ 241 h 241"/>
                <a:gd name="T68" fmla="*/ 34 w 183"/>
                <a:gd name="T69" fmla="*/ 240 h 241"/>
                <a:gd name="T70" fmla="*/ 52 w 183"/>
                <a:gd name="T71" fmla="*/ 240 h 241"/>
                <a:gd name="T72" fmla="*/ 76 w 183"/>
                <a:gd name="T73" fmla="*/ 241 h 241"/>
                <a:gd name="T74" fmla="*/ 88 w 183"/>
                <a:gd name="T75" fmla="*/ 241 h 241"/>
                <a:gd name="T76" fmla="*/ 98 w 183"/>
                <a:gd name="T77" fmla="*/ 241 h 241"/>
                <a:gd name="T78" fmla="*/ 183 w 183"/>
                <a:gd name="T79" fmla="*/ 172 h 241"/>
                <a:gd name="T80" fmla="*/ 126 w 183"/>
                <a:gd name="T81" fmla="*/ 103 h 241"/>
                <a:gd name="T82" fmla="*/ 157 w 183"/>
                <a:gd name="T83" fmla="*/ 49 h 241"/>
                <a:gd name="T84" fmla="*/ 89 w 183"/>
                <a:gd name="T85" fmla="*/ 0 h 241"/>
                <a:gd name="T86" fmla="*/ 74 w 183"/>
                <a:gd name="T87" fmla="*/ 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3" h="241">
                  <a:moveTo>
                    <a:pt x="82" y="222"/>
                  </a:moveTo>
                  <a:cubicBezTo>
                    <a:pt x="72" y="218"/>
                    <a:pt x="72" y="213"/>
                    <a:pt x="72" y="192"/>
                  </a:cubicBezTo>
                  <a:cubicBezTo>
                    <a:pt x="72" y="118"/>
                    <a:pt x="72" y="118"/>
                    <a:pt x="72" y="118"/>
                  </a:cubicBezTo>
                  <a:cubicBezTo>
                    <a:pt x="72" y="116"/>
                    <a:pt x="72" y="116"/>
                    <a:pt x="73" y="116"/>
                  </a:cubicBezTo>
                  <a:cubicBezTo>
                    <a:pt x="86" y="117"/>
                    <a:pt x="86" y="117"/>
                    <a:pt x="86" y="117"/>
                  </a:cubicBezTo>
                  <a:cubicBezTo>
                    <a:pt x="98" y="117"/>
                    <a:pt x="105" y="119"/>
                    <a:pt x="112" y="124"/>
                  </a:cubicBezTo>
                  <a:cubicBezTo>
                    <a:pt x="112" y="124"/>
                    <a:pt x="112" y="124"/>
                    <a:pt x="112" y="124"/>
                  </a:cubicBezTo>
                  <a:cubicBezTo>
                    <a:pt x="139" y="143"/>
                    <a:pt x="142" y="174"/>
                    <a:pt x="142" y="186"/>
                  </a:cubicBezTo>
                  <a:cubicBezTo>
                    <a:pt x="142" y="224"/>
                    <a:pt x="111" y="226"/>
                    <a:pt x="105" y="226"/>
                  </a:cubicBezTo>
                  <a:cubicBezTo>
                    <a:pt x="98" y="226"/>
                    <a:pt x="91" y="225"/>
                    <a:pt x="82" y="222"/>
                  </a:cubicBezTo>
                  <a:moveTo>
                    <a:pt x="84" y="15"/>
                  </a:moveTo>
                  <a:cubicBezTo>
                    <a:pt x="112" y="15"/>
                    <a:pt x="123" y="44"/>
                    <a:pt x="123" y="63"/>
                  </a:cubicBezTo>
                  <a:cubicBezTo>
                    <a:pt x="123" y="78"/>
                    <a:pt x="118" y="89"/>
                    <a:pt x="110" y="96"/>
                  </a:cubicBezTo>
                  <a:cubicBezTo>
                    <a:pt x="105" y="101"/>
                    <a:pt x="97" y="102"/>
                    <a:pt x="88" y="102"/>
                  </a:cubicBezTo>
                  <a:cubicBezTo>
                    <a:pt x="73" y="101"/>
                    <a:pt x="73" y="101"/>
                    <a:pt x="73" y="101"/>
                  </a:cubicBezTo>
                  <a:cubicBezTo>
                    <a:pt x="72" y="101"/>
                    <a:pt x="72" y="100"/>
                    <a:pt x="72" y="98"/>
                  </a:cubicBezTo>
                  <a:cubicBezTo>
                    <a:pt x="72" y="20"/>
                    <a:pt x="72" y="20"/>
                    <a:pt x="72" y="20"/>
                  </a:cubicBezTo>
                  <a:cubicBezTo>
                    <a:pt x="72" y="17"/>
                    <a:pt x="72" y="16"/>
                    <a:pt x="74" y="16"/>
                  </a:cubicBezTo>
                  <a:cubicBezTo>
                    <a:pt x="74" y="16"/>
                    <a:pt x="84" y="15"/>
                    <a:pt x="84" y="15"/>
                  </a:cubicBezTo>
                  <a:moveTo>
                    <a:pt x="74" y="1"/>
                  </a:moveTo>
                  <a:cubicBezTo>
                    <a:pt x="51" y="1"/>
                    <a:pt x="51" y="1"/>
                    <a:pt x="51" y="1"/>
                  </a:cubicBezTo>
                  <a:cubicBezTo>
                    <a:pt x="39" y="1"/>
                    <a:pt x="39" y="1"/>
                    <a:pt x="39" y="1"/>
                  </a:cubicBezTo>
                  <a:cubicBezTo>
                    <a:pt x="8" y="0"/>
                    <a:pt x="8" y="0"/>
                    <a:pt x="8" y="0"/>
                  </a:cubicBezTo>
                  <a:cubicBezTo>
                    <a:pt x="4" y="0"/>
                    <a:pt x="0" y="1"/>
                    <a:pt x="0" y="4"/>
                  </a:cubicBezTo>
                  <a:cubicBezTo>
                    <a:pt x="0" y="8"/>
                    <a:pt x="4" y="8"/>
                    <a:pt x="6" y="8"/>
                  </a:cubicBezTo>
                  <a:cubicBezTo>
                    <a:pt x="19" y="9"/>
                    <a:pt x="19" y="9"/>
                    <a:pt x="19" y="9"/>
                  </a:cubicBezTo>
                  <a:cubicBezTo>
                    <a:pt x="29" y="11"/>
                    <a:pt x="31" y="16"/>
                    <a:pt x="32" y="26"/>
                  </a:cubicBezTo>
                  <a:cubicBezTo>
                    <a:pt x="32" y="36"/>
                    <a:pt x="32" y="45"/>
                    <a:pt x="32" y="93"/>
                  </a:cubicBezTo>
                  <a:cubicBezTo>
                    <a:pt x="32" y="148"/>
                    <a:pt x="32" y="148"/>
                    <a:pt x="32" y="148"/>
                  </a:cubicBezTo>
                  <a:cubicBezTo>
                    <a:pt x="32" y="177"/>
                    <a:pt x="32" y="202"/>
                    <a:pt x="31" y="215"/>
                  </a:cubicBezTo>
                  <a:cubicBezTo>
                    <a:pt x="29" y="224"/>
                    <a:pt x="28" y="231"/>
                    <a:pt x="22" y="232"/>
                  </a:cubicBezTo>
                  <a:cubicBezTo>
                    <a:pt x="22" y="232"/>
                    <a:pt x="11" y="233"/>
                    <a:pt x="11" y="233"/>
                  </a:cubicBezTo>
                  <a:cubicBezTo>
                    <a:pt x="8" y="233"/>
                    <a:pt x="5" y="234"/>
                    <a:pt x="5" y="237"/>
                  </a:cubicBezTo>
                  <a:cubicBezTo>
                    <a:pt x="5" y="241"/>
                    <a:pt x="10" y="241"/>
                    <a:pt x="12" y="241"/>
                  </a:cubicBezTo>
                  <a:cubicBezTo>
                    <a:pt x="34" y="240"/>
                    <a:pt x="34" y="240"/>
                    <a:pt x="34" y="240"/>
                  </a:cubicBezTo>
                  <a:cubicBezTo>
                    <a:pt x="34" y="240"/>
                    <a:pt x="52" y="240"/>
                    <a:pt x="52" y="240"/>
                  </a:cubicBezTo>
                  <a:cubicBezTo>
                    <a:pt x="76" y="241"/>
                    <a:pt x="76" y="241"/>
                    <a:pt x="76" y="241"/>
                  </a:cubicBezTo>
                  <a:cubicBezTo>
                    <a:pt x="76" y="241"/>
                    <a:pt x="88" y="241"/>
                    <a:pt x="88" y="241"/>
                  </a:cubicBezTo>
                  <a:cubicBezTo>
                    <a:pt x="98" y="241"/>
                    <a:pt x="98" y="241"/>
                    <a:pt x="98" y="241"/>
                  </a:cubicBezTo>
                  <a:cubicBezTo>
                    <a:pt x="156" y="241"/>
                    <a:pt x="183" y="206"/>
                    <a:pt x="183" y="172"/>
                  </a:cubicBezTo>
                  <a:cubicBezTo>
                    <a:pt x="183" y="136"/>
                    <a:pt x="154" y="113"/>
                    <a:pt x="126" y="103"/>
                  </a:cubicBezTo>
                  <a:cubicBezTo>
                    <a:pt x="145" y="88"/>
                    <a:pt x="157" y="73"/>
                    <a:pt x="157" y="49"/>
                  </a:cubicBezTo>
                  <a:cubicBezTo>
                    <a:pt x="157" y="37"/>
                    <a:pt x="152" y="0"/>
                    <a:pt x="89" y="0"/>
                  </a:cubicBezTo>
                  <a:lnTo>
                    <a:pt x="74"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29" name="Freeform 26">
              <a:extLst>
                <a:ext uri="{FF2B5EF4-FFF2-40B4-BE49-F238E27FC236}">
                  <a16:creationId xmlns:a16="http://schemas.microsoft.com/office/drawing/2014/main" id="{74913F08-1D5F-024B-A94A-C58F62F75F72}"/>
                </a:ext>
              </a:extLst>
            </p:cNvPr>
            <p:cNvSpPr>
              <a:spLocks noEditPoints="1"/>
            </p:cNvSpPr>
            <p:nvPr userDrawn="1"/>
          </p:nvSpPr>
          <p:spPr bwMode="auto">
            <a:xfrm>
              <a:off x="3734" y="2738"/>
              <a:ext cx="176" cy="169"/>
            </a:xfrm>
            <a:custGeom>
              <a:avLst/>
              <a:gdLst>
                <a:gd name="T0" fmla="*/ 45 w 259"/>
                <a:gd name="T1" fmla="*/ 115 h 249"/>
                <a:gd name="T2" fmla="*/ 121 w 259"/>
                <a:gd name="T3" fmla="*/ 17 h 249"/>
                <a:gd name="T4" fmla="*/ 213 w 259"/>
                <a:gd name="T5" fmla="*/ 130 h 249"/>
                <a:gd name="T6" fmla="*/ 141 w 259"/>
                <a:gd name="T7" fmla="*/ 232 h 249"/>
                <a:gd name="T8" fmla="*/ 45 w 259"/>
                <a:gd name="T9" fmla="*/ 115 h 249"/>
                <a:gd name="T10" fmla="*/ 0 w 259"/>
                <a:gd name="T11" fmla="*/ 125 h 249"/>
                <a:gd name="T12" fmla="*/ 127 w 259"/>
                <a:gd name="T13" fmla="*/ 249 h 249"/>
                <a:gd name="T14" fmla="*/ 259 w 259"/>
                <a:gd name="T15" fmla="*/ 119 h 249"/>
                <a:gd name="T16" fmla="*/ 131 w 259"/>
                <a:gd name="T17" fmla="*/ 0 h 249"/>
                <a:gd name="T18" fmla="*/ 0 w 259"/>
                <a:gd name="T19" fmla="*/ 12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9" h="249">
                  <a:moveTo>
                    <a:pt x="45" y="115"/>
                  </a:moveTo>
                  <a:cubicBezTo>
                    <a:pt x="45" y="29"/>
                    <a:pt x="93" y="17"/>
                    <a:pt x="121" y="17"/>
                  </a:cubicBezTo>
                  <a:cubicBezTo>
                    <a:pt x="175" y="17"/>
                    <a:pt x="213" y="64"/>
                    <a:pt x="213" y="130"/>
                  </a:cubicBezTo>
                  <a:cubicBezTo>
                    <a:pt x="213" y="222"/>
                    <a:pt x="162" y="232"/>
                    <a:pt x="141" y="232"/>
                  </a:cubicBezTo>
                  <a:cubicBezTo>
                    <a:pt x="84" y="232"/>
                    <a:pt x="45" y="184"/>
                    <a:pt x="45" y="115"/>
                  </a:cubicBezTo>
                  <a:moveTo>
                    <a:pt x="0" y="125"/>
                  </a:moveTo>
                  <a:cubicBezTo>
                    <a:pt x="0" y="184"/>
                    <a:pt x="40" y="249"/>
                    <a:pt x="127" y="249"/>
                  </a:cubicBezTo>
                  <a:cubicBezTo>
                    <a:pt x="205" y="249"/>
                    <a:pt x="259" y="195"/>
                    <a:pt x="259" y="119"/>
                  </a:cubicBezTo>
                  <a:cubicBezTo>
                    <a:pt x="259" y="46"/>
                    <a:pt x="210" y="0"/>
                    <a:pt x="131" y="0"/>
                  </a:cubicBezTo>
                  <a:cubicBezTo>
                    <a:pt x="41" y="0"/>
                    <a:pt x="0" y="65"/>
                    <a:pt x="0" y="125"/>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30" name="Freeform 27">
              <a:extLst>
                <a:ext uri="{FF2B5EF4-FFF2-40B4-BE49-F238E27FC236}">
                  <a16:creationId xmlns:a16="http://schemas.microsoft.com/office/drawing/2014/main" id="{A47F5777-218A-3E44-BFED-21EEA6F794F3}"/>
                </a:ext>
              </a:extLst>
            </p:cNvPr>
            <p:cNvSpPr>
              <a:spLocks/>
            </p:cNvSpPr>
            <p:nvPr userDrawn="1"/>
          </p:nvSpPr>
          <p:spPr bwMode="auto">
            <a:xfrm>
              <a:off x="3925" y="2740"/>
              <a:ext cx="172" cy="167"/>
            </a:xfrm>
            <a:custGeom>
              <a:avLst/>
              <a:gdLst>
                <a:gd name="T0" fmla="*/ 220 w 254"/>
                <a:gd name="T1" fmla="*/ 1 h 245"/>
                <a:gd name="T2" fmla="*/ 211 w 254"/>
                <a:gd name="T3" fmla="*/ 1 h 245"/>
                <a:gd name="T4" fmla="*/ 174 w 254"/>
                <a:gd name="T5" fmla="*/ 0 h 245"/>
                <a:gd name="T6" fmla="*/ 167 w 254"/>
                <a:gd name="T7" fmla="*/ 4 h 245"/>
                <a:gd name="T8" fmla="*/ 173 w 254"/>
                <a:gd name="T9" fmla="*/ 8 h 245"/>
                <a:gd name="T10" fmla="*/ 184 w 254"/>
                <a:gd name="T11" fmla="*/ 9 h 245"/>
                <a:gd name="T12" fmla="*/ 197 w 254"/>
                <a:gd name="T13" fmla="*/ 26 h 245"/>
                <a:gd name="T14" fmla="*/ 198 w 254"/>
                <a:gd name="T15" fmla="*/ 93 h 245"/>
                <a:gd name="T16" fmla="*/ 198 w 254"/>
                <a:gd name="T17" fmla="*/ 132 h 245"/>
                <a:gd name="T18" fmla="*/ 180 w 254"/>
                <a:gd name="T19" fmla="*/ 210 h 245"/>
                <a:gd name="T20" fmla="*/ 137 w 254"/>
                <a:gd name="T21" fmla="*/ 227 h 245"/>
                <a:gd name="T22" fmla="*/ 98 w 254"/>
                <a:gd name="T23" fmla="*/ 214 h 245"/>
                <a:gd name="T24" fmla="*/ 74 w 254"/>
                <a:gd name="T25" fmla="*/ 137 h 245"/>
                <a:gd name="T26" fmla="*/ 74 w 254"/>
                <a:gd name="T27" fmla="*/ 93 h 245"/>
                <a:gd name="T28" fmla="*/ 74 w 254"/>
                <a:gd name="T29" fmla="*/ 26 h 245"/>
                <a:gd name="T30" fmla="*/ 85 w 254"/>
                <a:gd name="T31" fmla="*/ 9 h 245"/>
                <a:gd name="T32" fmla="*/ 94 w 254"/>
                <a:gd name="T33" fmla="*/ 8 h 245"/>
                <a:gd name="T34" fmla="*/ 100 w 254"/>
                <a:gd name="T35" fmla="*/ 4 h 245"/>
                <a:gd name="T36" fmla="*/ 92 w 254"/>
                <a:gd name="T37" fmla="*/ 0 h 245"/>
                <a:gd name="T38" fmla="*/ 69 w 254"/>
                <a:gd name="T39" fmla="*/ 1 h 245"/>
                <a:gd name="T40" fmla="*/ 54 w 254"/>
                <a:gd name="T41" fmla="*/ 1 h 245"/>
                <a:gd name="T42" fmla="*/ 37 w 254"/>
                <a:gd name="T43" fmla="*/ 1 h 245"/>
                <a:gd name="T44" fmla="*/ 8 w 254"/>
                <a:gd name="T45" fmla="*/ 0 h 245"/>
                <a:gd name="T46" fmla="*/ 0 w 254"/>
                <a:gd name="T47" fmla="*/ 4 h 245"/>
                <a:gd name="T48" fmla="*/ 6 w 254"/>
                <a:gd name="T49" fmla="*/ 8 h 245"/>
                <a:gd name="T50" fmla="*/ 18 w 254"/>
                <a:gd name="T51" fmla="*/ 9 h 245"/>
                <a:gd name="T52" fmla="*/ 31 w 254"/>
                <a:gd name="T53" fmla="*/ 26 h 245"/>
                <a:gd name="T54" fmla="*/ 32 w 254"/>
                <a:gd name="T55" fmla="*/ 93 h 245"/>
                <a:gd name="T56" fmla="*/ 32 w 254"/>
                <a:gd name="T57" fmla="*/ 139 h 245"/>
                <a:gd name="T58" fmla="*/ 60 w 254"/>
                <a:gd name="T59" fmla="*/ 223 h 245"/>
                <a:gd name="T60" fmla="*/ 131 w 254"/>
                <a:gd name="T61" fmla="*/ 245 h 245"/>
                <a:gd name="T62" fmla="*/ 197 w 254"/>
                <a:gd name="T63" fmla="*/ 222 h 245"/>
                <a:gd name="T64" fmla="*/ 227 w 254"/>
                <a:gd name="T65" fmla="*/ 126 h 245"/>
                <a:gd name="T66" fmla="*/ 227 w 254"/>
                <a:gd name="T67" fmla="*/ 93 h 245"/>
                <a:gd name="T68" fmla="*/ 228 w 254"/>
                <a:gd name="T69" fmla="*/ 26 h 245"/>
                <a:gd name="T70" fmla="*/ 239 w 254"/>
                <a:gd name="T71" fmla="*/ 9 h 245"/>
                <a:gd name="T72" fmla="*/ 248 w 254"/>
                <a:gd name="T73" fmla="*/ 8 h 245"/>
                <a:gd name="T74" fmla="*/ 254 w 254"/>
                <a:gd name="T75" fmla="*/ 4 h 245"/>
                <a:gd name="T76" fmla="*/ 247 w 254"/>
                <a:gd name="T77" fmla="*/ 0 h 245"/>
                <a:gd name="T78" fmla="*/ 220 w 254"/>
                <a:gd name="T79" fmla="*/ 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4" h="245">
                  <a:moveTo>
                    <a:pt x="220" y="1"/>
                  </a:moveTo>
                  <a:cubicBezTo>
                    <a:pt x="211" y="1"/>
                    <a:pt x="211" y="1"/>
                    <a:pt x="211" y="1"/>
                  </a:cubicBezTo>
                  <a:cubicBezTo>
                    <a:pt x="210" y="1"/>
                    <a:pt x="174" y="0"/>
                    <a:pt x="174" y="0"/>
                  </a:cubicBezTo>
                  <a:cubicBezTo>
                    <a:pt x="171" y="0"/>
                    <a:pt x="167" y="1"/>
                    <a:pt x="167" y="4"/>
                  </a:cubicBezTo>
                  <a:cubicBezTo>
                    <a:pt x="167" y="8"/>
                    <a:pt x="171" y="8"/>
                    <a:pt x="173" y="8"/>
                  </a:cubicBezTo>
                  <a:cubicBezTo>
                    <a:pt x="184" y="9"/>
                    <a:pt x="184" y="9"/>
                    <a:pt x="184" y="9"/>
                  </a:cubicBezTo>
                  <a:cubicBezTo>
                    <a:pt x="195" y="11"/>
                    <a:pt x="197" y="16"/>
                    <a:pt x="197" y="26"/>
                  </a:cubicBezTo>
                  <a:cubicBezTo>
                    <a:pt x="198" y="36"/>
                    <a:pt x="198" y="45"/>
                    <a:pt x="198" y="93"/>
                  </a:cubicBezTo>
                  <a:cubicBezTo>
                    <a:pt x="198" y="132"/>
                    <a:pt x="198" y="132"/>
                    <a:pt x="198" y="132"/>
                  </a:cubicBezTo>
                  <a:cubicBezTo>
                    <a:pt x="198" y="166"/>
                    <a:pt x="197" y="193"/>
                    <a:pt x="180" y="210"/>
                  </a:cubicBezTo>
                  <a:cubicBezTo>
                    <a:pt x="165" y="225"/>
                    <a:pt x="145" y="227"/>
                    <a:pt x="137" y="227"/>
                  </a:cubicBezTo>
                  <a:cubicBezTo>
                    <a:pt x="126" y="227"/>
                    <a:pt x="112" y="225"/>
                    <a:pt x="98" y="214"/>
                  </a:cubicBezTo>
                  <a:cubicBezTo>
                    <a:pt x="85" y="204"/>
                    <a:pt x="74" y="187"/>
                    <a:pt x="74" y="137"/>
                  </a:cubicBezTo>
                  <a:cubicBezTo>
                    <a:pt x="74" y="93"/>
                    <a:pt x="74" y="93"/>
                    <a:pt x="74" y="93"/>
                  </a:cubicBezTo>
                  <a:cubicBezTo>
                    <a:pt x="74" y="45"/>
                    <a:pt x="74" y="36"/>
                    <a:pt x="74" y="26"/>
                  </a:cubicBezTo>
                  <a:cubicBezTo>
                    <a:pt x="75" y="14"/>
                    <a:pt x="78" y="10"/>
                    <a:pt x="85" y="9"/>
                  </a:cubicBezTo>
                  <a:cubicBezTo>
                    <a:pt x="94" y="8"/>
                    <a:pt x="94" y="8"/>
                    <a:pt x="94" y="8"/>
                  </a:cubicBezTo>
                  <a:cubicBezTo>
                    <a:pt x="96" y="8"/>
                    <a:pt x="100" y="8"/>
                    <a:pt x="100" y="4"/>
                  </a:cubicBezTo>
                  <a:cubicBezTo>
                    <a:pt x="100" y="1"/>
                    <a:pt x="96" y="0"/>
                    <a:pt x="92" y="0"/>
                  </a:cubicBezTo>
                  <a:cubicBezTo>
                    <a:pt x="69" y="1"/>
                    <a:pt x="69" y="1"/>
                    <a:pt x="69" y="1"/>
                  </a:cubicBezTo>
                  <a:cubicBezTo>
                    <a:pt x="54" y="1"/>
                    <a:pt x="54" y="1"/>
                    <a:pt x="54" y="1"/>
                  </a:cubicBezTo>
                  <a:cubicBezTo>
                    <a:pt x="37" y="1"/>
                    <a:pt x="37" y="1"/>
                    <a:pt x="37" y="1"/>
                  </a:cubicBezTo>
                  <a:cubicBezTo>
                    <a:pt x="8" y="0"/>
                    <a:pt x="8" y="0"/>
                    <a:pt x="8" y="0"/>
                  </a:cubicBezTo>
                  <a:cubicBezTo>
                    <a:pt x="4" y="0"/>
                    <a:pt x="0" y="1"/>
                    <a:pt x="0" y="4"/>
                  </a:cubicBezTo>
                  <a:cubicBezTo>
                    <a:pt x="0" y="8"/>
                    <a:pt x="4" y="8"/>
                    <a:pt x="6" y="8"/>
                  </a:cubicBezTo>
                  <a:cubicBezTo>
                    <a:pt x="18" y="9"/>
                    <a:pt x="18" y="9"/>
                    <a:pt x="18" y="9"/>
                  </a:cubicBezTo>
                  <a:cubicBezTo>
                    <a:pt x="28" y="11"/>
                    <a:pt x="31" y="16"/>
                    <a:pt x="31" y="26"/>
                  </a:cubicBezTo>
                  <a:cubicBezTo>
                    <a:pt x="32" y="36"/>
                    <a:pt x="32" y="45"/>
                    <a:pt x="32" y="93"/>
                  </a:cubicBezTo>
                  <a:cubicBezTo>
                    <a:pt x="32" y="139"/>
                    <a:pt x="32" y="139"/>
                    <a:pt x="32" y="139"/>
                  </a:cubicBezTo>
                  <a:cubicBezTo>
                    <a:pt x="32" y="179"/>
                    <a:pt x="41" y="206"/>
                    <a:pt x="60" y="223"/>
                  </a:cubicBezTo>
                  <a:cubicBezTo>
                    <a:pt x="84" y="245"/>
                    <a:pt x="117" y="245"/>
                    <a:pt x="131" y="245"/>
                  </a:cubicBezTo>
                  <a:cubicBezTo>
                    <a:pt x="149" y="245"/>
                    <a:pt x="173" y="242"/>
                    <a:pt x="197" y="222"/>
                  </a:cubicBezTo>
                  <a:cubicBezTo>
                    <a:pt x="223" y="199"/>
                    <a:pt x="227" y="163"/>
                    <a:pt x="227" y="126"/>
                  </a:cubicBezTo>
                  <a:cubicBezTo>
                    <a:pt x="227" y="93"/>
                    <a:pt x="227" y="93"/>
                    <a:pt x="227" y="93"/>
                  </a:cubicBezTo>
                  <a:cubicBezTo>
                    <a:pt x="227" y="45"/>
                    <a:pt x="227" y="36"/>
                    <a:pt x="228" y="26"/>
                  </a:cubicBezTo>
                  <a:cubicBezTo>
                    <a:pt x="228" y="14"/>
                    <a:pt x="231" y="10"/>
                    <a:pt x="239" y="9"/>
                  </a:cubicBezTo>
                  <a:cubicBezTo>
                    <a:pt x="239" y="9"/>
                    <a:pt x="248" y="8"/>
                    <a:pt x="248" y="8"/>
                  </a:cubicBezTo>
                  <a:cubicBezTo>
                    <a:pt x="251" y="8"/>
                    <a:pt x="254" y="7"/>
                    <a:pt x="254" y="4"/>
                  </a:cubicBezTo>
                  <a:cubicBezTo>
                    <a:pt x="254" y="1"/>
                    <a:pt x="250" y="0"/>
                    <a:pt x="247" y="0"/>
                  </a:cubicBezTo>
                  <a:lnTo>
                    <a:pt x="22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31" name="Freeform 28">
              <a:extLst>
                <a:ext uri="{FF2B5EF4-FFF2-40B4-BE49-F238E27FC236}">
                  <a16:creationId xmlns:a16="http://schemas.microsoft.com/office/drawing/2014/main" id="{F3D0E2FD-ABB0-614B-AE23-6EF762227524}"/>
                </a:ext>
              </a:extLst>
            </p:cNvPr>
            <p:cNvSpPr>
              <a:spLocks noEditPoints="1"/>
            </p:cNvSpPr>
            <p:nvPr userDrawn="1"/>
          </p:nvSpPr>
          <p:spPr bwMode="auto">
            <a:xfrm>
              <a:off x="4116" y="2740"/>
              <a:ext cx="170" cy="164"/>
            </a:xfrm>
            <a:custGeom>
              <a:avLst/>
              <a:gdLst>
                <a:gd name="T0" fmla="*/ 73 w 251"/>
                <a:gd name="T1" fmla="*/ 123 h 241"/>
                <a:gd name="T2" fmla="*/ 71 w 251"/>
                <a:gd name="T3" fmla="*/ 118 h 241"/>
                <a:gd name="T4" fmla="*/ 71 w 251"/>
                <a:gd name="T5" fmla="*/ 22 h 241"/>
                <a:gd name="T6" fmla="*/ 73 w 251"/>
                <a:gd name="T7" fmla="*/ 18 h 241"/>
                <a:gd name="T8" fmla="*/ 90 w 251"/>
                <a:gd name="T9" fmla="*/ 17 h 241"/>
                <a:gd name="T10" fmla="*/ 137 w 251"/>
                <a:gd name="T11" fmla="*/ 74 h 241"/>
                <a:gd name="T12" fmla="*/ 119 w 251"/>
                <a:gd name="T13" fmla="*/ 120 h 241"/>
                <a:gd name="T14" fmla="*/ 97 w 251"/>
                <a:gd name="T15" fmla="*/ 126 h 241"/>
                <a:gd name="T16" fmla="*/ 73 w 251"/>
                <a:gd name="T17" fmla="*/ 123 h 241"/>
                <a:gd name="T18" fmla="*/ 74 w 251"/>
                <a:gd name="T19" fmla="*/ 1 h 241"/>
                <a:gd name="T20" fmla="*/ 51 w 251"/>
                <a:gd name="T21" fmla="*/ 1 h 241"/>
                <a:gd name="T22" fmla="*/ 38 w 251"/>
                <a:gd name="T23" fmla="*/ 1 h 241"/>
                <a:gd name="T24" fmla="*/ 8 w 251"/>
                <a:gd name="T25" fmla="*/ 0 h 241"/>
                <a:gd name="T26" fmla="*/ 0 w 251"/>
                <a:gd name="T27" fmla="*/ 4 h 241"/>
                <a:gd name="T28" fmla="*/ 6 w 251"/>
                <a:gd name="T29" fmla="*/ 8 h 241"/>
                <a:gd name="T30" fmla="*/ 18 w 251"/>
                <a:gd name="T31" fmla="*/ 9 h 241"/>
                <a:gd name="T32" fmla="*/ 31 w 251"/>
                <a:gd name="T33" fmla="*/ 26 h 241"/>
                <a:gd name="T34" fmla="*/ 32 w 251"/>
                <a:gd name="T35" fmla="*/ 93 h 241"/>
                <a:gd name="T36" fmla="*/ 32 w 251"/>
                <a:gd name="T37" fmla="*/ 148 h 241"/>
                <a:gd name="T38" fmla="*/ 30 w 251"/>
                <a:gd name="T39" fmla="*/ 215 h 241"/>
                <a:gd name="T40" fmla="*/ 22 w 251"/>
                <a:gd name="T41" fmla="*/ 232 h 241"/>
                <a:gd name="T42" fmla="*/ 11 w 251"/>
                <a:gd name="T43" fmla="*/ 233 h 241"/>
                <a:gd name="T44" fmla="*/ 5 w 251"/>
                <a:gd name="T45" fmla="*/ 237 h 241"/>
                <a:gd name="T46" fmla="*/ 12 w 251"/>
                <a:gd name="T47" fmla="*/ 241 h 241"/>
                <a:gd name="T48" fmla="*/ 38 w 251"/>
                <a:gd name="T49" fmla="*/ 240 h 241"/>
                <a:gd name="T50" fmla="*/ 50 w 251"/>
                <a:gd name="T51" fmla="*/ 240 h 241"/>
                <a:gd name="T52" fmla="*/ 61 w 251"/>
                <a:gd name="T53" fmla="*/ 240 h 241"/>
                <a:gd name="T54" fmla="*/ 97 w 251"/>
                <a:gd name="T55" fmla="*/ 241 h 241"/>
                <a:gd name="T56" fmla="*/ 104 w 251"/>
                <a:gd name="T57" fmla="*/ 237 h 241"/>
                <a:gd name="T58" fmla="*/ 99 w 251"/>
                <a:gd name="T59" fmla="*/ 233 h 241"/>
                <a:gd name="T60" fmla="*/ 84 w 251"/>
                <a:gd name="T61" fmla="*/ 232 h 241"/>
                <a:gd name="T62" fmla="*/ 72 w 251"/>
                <a:gd name="T63" fmla="*/ 215 h 241"/>
                <a:gd name="T64" fmla="*/ 71 w 251"/>
                <a:gd name="T65" fmla="*/ 148 h 241"/>
                <a:gd name="T66" fmla="*/ 71 w 251"/>
                <a:gd name="T67" fmla="*/ 143 h 241"/>
                <a:gd name="T68" fmla="*/ 73 w 251"/>
                <a:gd name="T69" fmla="*/ 142 h 241"/>
                <a:gd name="T70" fmla="*/ 100 w 251"/>
                <a:gd name="T71" fmla="*/ 142 h 241"/>
                <a:gd name="T72" fmla="*/ 105 w 251"/>
                <a:gd name="T73" fmla="*/ 144 h 241"/>
                <a:gd name="T74" fmla="*/ 120 w 251"/>
                <a:gd name="T75" fmla="*/ 165 h 241"/>
                <a:gd name="T76" fmla="*/ 136 w 251"/>
                <a:gd name="T77" fmla="*/ 188 h 241"/>
                <a:gd name="T78" fmla="*/ 180 w 251"/>
                <a:gd name="T79" fmla="*/ 234 h 241"/>
                <a:gd name="T80" fmla="*/ 214 w 251"/>
                <a:gd name="T81" fmla="*/ 241 h 241"/>
                <a:gd name="T82" fmla="*/ 244 w 251"/>
                <a:gd name="T83" fmla="*/ 241 h 241"/>
                <a:gd name="T84" fmla="*/ 251 w 251"/>
                <a:gd name="T85" fmla="*/ 237 h 241"/>
                <a:gd name="T86" fmla="*/ 246 w 251"/>
                <a:gd name="T87" fmla="*/ 233 h 241"/>
                <a:gd name="T88" fmla="*/ 237 w 251"/>
                <a:gd name="T89" fmla="*/ 232 h 241"/>
                <a:gd name="T90" fmla="*/ 202 w 251"/>
                <a:gd name="T91" fmla="*/ 211 h 241"/>
                <a:gd name="T92" fmla="*/ 145 w 251"/>
                <a:gd name="T93" fmla="*/ 142 h 241"/>
                <a:gd name="T94" fmla="*/ 134 w 251"/>
                <a:gd name="T95" fmla="*/ 129 h 241"/>
                <a:gd name="T96" fmla="*/ 176 w 251"/>
                <a:gd name="T97" fmla="*/ 58 h 241"/>
                <a:gd name="T98" fmla="*/ 154 w 251"/>
                <a:gd name="T99" fmla="*/ 14 h 241"/>
                <a:gd name="T100" fmla="*/ 96 w 251"/>
                <a:gd name="T101" fmla="*/ 0 h 241"/>
                <a:gd name="T102" fmla="*/ 74 w 251"/>
                <a:gd name="T103" fmla="*/ 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1" h="241">
                  <a:moveTo>
                    <a:pt x="73" y="123"/>
                  </a:moveTo>
                  <a:cubicBezTo>
                    <a:pt x="71" y="122"/>
                    <a:pt x="71" y="121"/>
                    <a:pt x="71" y="118"/>
                  </a:cubicBezTo>
                  <a:cubicBezTo>
                    <a:pt x="71" y="22"/>
                    <a:pt x="71" y="22"/>
                    <a:pt x="71" y="22"/>
                  </a:cubicBezTo>
                  <a:cubicBezTo>
                    <a:pt x="71" y="19"/>
                    <a:pt x="71" y="19"/>
                    <a:pt x="73" y="18"/>
                  </a:cubicBezTo>
                  <a:cubicBezTo>
                    <a:pt x="76" y="17"/>
                    <a:pt x="81" y="17"/>
                    <a:pt x="90" y="17"/>
                  </a:cubicBezTo>
                  <a:cubicBezTo>
                    <a:pt x="107" y="17"/>
                    <a:pt x="137" y="29"/>
                    <a:pt x="137" y="74"/>
                  </a:cubicBezTo>
                  <a:cubicBezTo>
                    <a:pt x="137" y="103"/>
                    <a:pt x="126" y="115"/>
                    <a:pt x="119" y="120"/>
                  </a:cubicBezTo>
                  <a:cubicBezTo>
                    <a:pt x="113" y="124"/>
                    <a:pt x="109" y="126"/>
                    <a:pt x="97" y="126"/>
                  </a:cubicBezTo>
                  <a:cubicBezTo>
                    <a:pt x="88" y="126"/>
                    <a:pt x="79" y="125"/>
                    <a:pt x="73" y="123"/>
                  </a:cubicBezTo>
                  <a:moveTo>
                    <a:pt x="74" y="1"/>
                  </a:moveTo>
                  <a:cubicBezTo>
                    <a:pt x="51" y="1"/>
                    <a:pt x="51" y="1"/>
                    <a:pt x="51" y="1"/>
                  </a:cubicBezTo>
                  <a:cubicBezTo>
                    <a:pt x="38" y="1"/>
                    <a:pt x="38" y="1"/>
                    <a:pt x="38" y="1"/>
                  </a:cubicBezTo>
                  <a:cubicBezTo>
                    <a:pt x="8" y="0"/>
                    <a:pt x="8" y="0"/>
                    <a:pt x="8" y="0"/>
                  </a:cubicBezTo>
                  <a:cubicBezTo>
                    <a:pt x="4" y="0"/>
                    <a:pt x="0" y="1"/>
                    <a:pt x="0" y="4"/>
                  </a:cubicBezTo>
                  <a:cubicBezTo>
                    <a:pt x="0" y="8"/>
                    <a:pt x="4" y="8"/>
                    <a:pt x="6" y="8"/>
                  </a:cubicBezTo>
                  <a:cubicBezTo>
                    <a:pt x="18" y="9"/>
                    <a:pt x="18" y="9"/>
                    <a:pt x="18" y="9"/>
                  </a:cubicBezTo>
                  <a:cubicBezTo>
                    <a:pt x="29" y="11"/>
                    <a:pt x="31" y="16"/>
                    <a:pt x="31" y="26"/>
                  </a:cubicBezTo>
                  <a:cubicBezTo>
                    <a:pt x="32" y="36"/>
                    <a:pt x="32" y="45"/>
                    <a:pt x="32" y="93"/>
                  </a:cubicBezTo>
                  <a:cubicBezTo>
                    <a:pt x="32" y="148"/>
                    <a:pt x="32" y="148"/>
                    <a:pt x="32" y="148"/>
                  </a:cubicBezTo>
                  <a:cubicBezTo>
                    <a:pt x="32" y="177"/>
                    <a:pt x="32" y="202"/>
                    <a:pt x="30" y="215"/>
                  </a:cubicBezTo>
                  <a:cubicBezTo>
                    <a:pt x="29" y="224"/>
                    <a:pt x="28" y="231"/>
                    <a:pt x="22" y="232"/>
                  </a:cubicBezTo>
                  <a:cubicBezTo>
                    <a:pt x="11" y="233"/>
                    <a:pt x="11" y="233"/>
                    <a:pt x="11" y="233"/>
                  </a:cubicBezTo>
                  <a:cubicBezTo>
                    <a:pt x="8" y="233"/>
                    <a:pt x="5" y="234"/>
                    <a:pt x="5" y="237"/>
                  </a:cubicBezTo>
                  <a:cubicBezTo>
                    <a:pt x="5" y="241"/>
                    <a:pt x="10" y="241"/>
                    <a:pt x="12" y="241"/>
                  </a:cubicBezTo>
                  <a:cubicBezTo>
                    <a:pt x="38" y="240"/>
                    <a:pt x="38" y="240"/>
                    <a:pt x="38" y="240"/>
                  </a:cubicBezTo>
                  <a:cubicBezTo>
                    <a:pt x="50" y="240"/>
                    <a:pt x="50" y="240"/>
                    <a:pt x="50" y="240"/>
                  </a:cubicBezTo>
                  <a:cubicBezTo>
                    <a:pt x="61" y="240"/>
                    <a:pt x="61" y="240"/>
                    <a:pt x="61" y="240"/>
                  </a:cubicBezTo>
                  <a:cubicBezTo>
                    <a:pt x="97" y="241"/>
                    <a:pt x="97" y="241"/>
                    <a:pt x="97" y="241"/>
                  </a:cubicBezTo>
                  <a:cubicBezTo>
                    <a:pt x="99" y="241"/>
                    <a:pt x="104" y="241"/>
                    <a:pt x="104" y="237"/>
                  </a:cubicBezTo>
                  <a:cubicBezTo>
                    <a:pt x="104" y="236"/>
                    <a:pt x="103" y="233"/>
                    <a:pt x="99" y="233"/>
                  </a:cubicBezTo>
                  <a:cubicBezTo>
                    <a:pt x="84" y="232"/>
                    <a:pt x="84" y="232"/>
                    <a:pt x="84" y="232"/>
                  </a:cubicBezTo>
                  <a:cubicBezTo>
                    <a:pt x="76" y="231"/>
                    <a:pt x="73" y="225"/>
                    <a:pt x="72" y="215"/>
                  </a:cubicBezTo>
                  <a:cubicBezTo>
                    <a:pt x="71" y="202"/>
                    <a:pt x="71" y="177"/>
                    <a:pt x="71" y="148"/>
                  </a:cubicBezTo>
                  <a:cubicBezTo>
                    <a:pt x="71" y="143"/>
                    <a:pt x="71" y="143"/>
                    <a:pt x="71" y="143"/>
                  </a:cubicBezTo>
                  <a:cubicBezTo>
                    <a:pt x="71" y="142"/>
                    <a:pt x="71" y="142"/>
                    <a:pt x="73" y="142"/>
                  </a:cubicBezTo>
                  <a:cubicBezTo>
                    <a:pt x="100" y="142"/>
                    <a:pt x="100" y="142"/>
                    <a:pt x="100" y="142"/>
                  </a:cubicBezTo>
                  <a:cubicBezTo>
                    <a:pt x="102" y="142"/>
                    <a:pt x="104" y="143"/>
                    <a:pt x="105" y="144"/>
                  </a:cubicBezTo>
                  <a:cubicBezTo>
                    <a:pt x="105" y="144"/>
                    <a:pt x="120" y="165"/>
                    <a:pt x="120" y="165"/>
                  </a:cubicBezTo>
                  <a:cubicBezTo>
                    <a:pt x="136" y="188"/>
                    <a:pt x="136" y="188"/>
                    <a:pt x="136" y="188"/>
                  </a:cubicBezTo>
                  <a:cubicBezTo>
                    <a:pt x="155" y="213"/>
                    <a:pt x="166" y="227"/>
                    <a:pt x="180" y="234"/>
                  </a:cubicBezTo>
                  <a:cubicBezTo>
                    <a:pt x="188" y="239"/>
                    <a:pt x="197" y="241"/>
                    <a:pt x="214" y="241"/>
                  </a:cubicBezTo>
                  <a:cubicBezTo>
                    <a:pt x="244" y="241"/>
                    <a:pt x="244" y="241"/>
                    <a:pt x="244" y="241"/>
                  </a:cubicBezTo>
                  <a:cubicBezTo>
                    <a:pt x="246" y="241"/>
                    <a:pt x="251" y="241"/>
                    <a:pt x="251" y="237"/>
                  </a:cubicBezTo>
                  <a:cubicBezTo>
                    <a:pt x="251" y="236"/>
                    <a:pt x="250" y="233"/>
                    <a:pt x="246" y="233"/>
                  </a:cubicBezTo>
                  <a:cubicBezTo>
                    <a:pt x="237" y="232"/>
                    <a:pt x="237" y="232"/>
                    <a:pt x="237" y="232"/>
                  </a:cubicBezTo>
                  <a:cubicBezTo>
                    <a:pt x="232" y="231"/>
                    <a:pt x="220" y="229"/>
                    <a:pt x="202" y="211"/>
                  </a:cubicBezTo>
                  <a:cubicBezTo>
                    <a:pt x="186" y="194"/>
                    <a:pt x="168" y="171"/>
                    <a:pt x="145" y="142"/>
                  </a:cubicBezTo>
                  <a:cubicBezTo>
                    <a:pt x="145" y="142"/>
                    <a:pt x="135" y="130"/>
                    <a:pt x="134" y="129"/>
                  </a:cubicBezTo>
                  <a:cubicBezTo>
                    <a:pt x="163" y="105"/>
                    <a:pt x="176" y="84"/>
                    <a:pt x="176" y="58"/>
                  </a:cubicBezTo>
                  <a:cubicBezTo>
                    <a:pt x="176" y="35"/>
                    <a:pt x="162" y="19"/>
                    <a:pt x="154" y="14"/>
                  </a:cubicBezTo>
                  <a:cubicBezTo>
                    <a:pt x="136" y="2"/>
                    <a:pt x="115" y="0"/>
                    <a:pt x="96" y="0"/>
                  </a:cubicBezTo>
                  <a:lnTo>
                    <a:pt x="74"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32" name="Freeform 29">
              <a:extLst>
                <a:ext uri="{FF2B5EF4-FFF2-40B4-BE49-F238E27FC236}">
                  <a16:creationId xmlns:a16="http://schemas.microsoft.com/office/drawing/2014/main" id="{FC4BAFF2-9BD2-4440-A6C2-9FA7D3C19648}"/>
                </a:ext>
              </a:extLst>
            </p:cNvPr>
            <p:cNvSpPr>
              <a:spLocks/>
            </p:cNvSpPr>
            <p:nvPr userDrawn="1"/>
          </p:nvSpPr>
          <p:spPr bwMode="auto">
            <a:xfrm>
              <a:off x="4290" y="2737"/>
              <a:ext cx="180" cy="169"/>
            </a:xfrm>
            <a:custGeom>
              <a:avLst/>
              <a:gdLst>
                <a:gd name="T0" fmla="*/ 31 w 266"/>
                <a:gd name="T1" fmla="*/ 12 h 249"/>
                <a:gd name="T2" fmla="*/ 29 w 266"/>
                <a:gd name="T3" fmla="*/ 198 h 249"/>
                <a:gd name="T4" fmla="*/ 19 w 266"/>
                <a:gd name="T5" fmla="*/ 237 h 249"/>
                <a:gd name="T6" fmla="*/ 5 w 266"/>
                <a:gd name="T7" fmla="*/ 238 h 249"/>
                <a:gd name="T8" fmla="*/ 0 w 266"/>
                <a:gd name="T9" fmla="*/ 242 h 249"/>
                <a:gd name="T10" fmla="*/ 7 w 266"/>
                <a:gd name="T11" fmla="*/ 246 h 249"/>
                <a:gd name="T12" fmla="*/ 36 w 266"/>
                <a:gd name="T13" fmla="*/ 245 h 249"/>
                <a:gd name="T14" fmla="*/ 41 w 266"/>
                <a:gd name="T15" fmla="*/ 245 h 249"/>
                <a:gd name="T16" fmla="*/ 50 w 266"/>
                <a:gd name="T17" fmla="*/ 245 h 249"/>
                <a:gd name="T18" fmla="*/ 80 w 266"/>
                <a:gd name="T19" fmla="*/ 246 h 249"/>
                <a:gd name="T20" fmla="*/ 88 w 266"/>
                <a:gd name="T21" fmla="*/ 242 h 249"/>
                <a:gd name="T22" fmla="*/ 82 w 266"/>
                <a:gd name="T23" fmla="*/ 238 h 249"/>
                <a:gd name="T24" fmla="*/ 66 w 266"/>
                <a:gd name="T25" fmla="*/ 236 h 249"/>
                <a:gd name="T26" fmla="*/ 56 w 266"/>
                <a:gd name="T27" fmla="*/ 202 h 249"/>
                <a:gd name="T28" fmla="*/ 52 w 266"/>
                <a:gd name="T29" fmla="*/ 71 h 249"/>
                <a:gd name="T30" fmla="*/ 59 w 266"/>
                <a:gd name="T31" fmla="*/ 77 h 249"/>
                <a:gd name="T32" fmla="*/ 127 w 266"/>
                <a:gd name="T33" fmla="*/ 149 h 249"/>
                <a:gd name="T34" fmla="*/ 169 w 266"/>
                <a:gd name="T35" fmla="*/ 191 h 249"/>
                <a:gd name="T36" fmla="*/ 220 w 266"/>
                <a:gd name="T37" fmla="*/ 242 h 249"/>
                <a:gd name="T38" fmla="*/ 231 w 266"/>
                <a:gd name="T39" fmla="*/ 249 h 249"/>
                <a:gd name="T40" fmla="*/ 236 w 266"/>
                <a:gd name="T41" fmla="*/ 239 h 249"/>
                <a:gd name="T42" fmla="*/ 240 w 266"/>
                <a:gd name="T43" fmla="*/ 40 h 249"/>
                <a:gd name="T44" fmla="*/ 251 w 266"/>
                <a:gd name="T45" fmla="*/ 14 h 249"/>
                <a:gd name="T46" fmla="*/ 260 w 266"/>
                <a:gd name="T47" fmla="*/ 13 h 249"/>
                <a:gd name="T48" fmla="*/ 266 w 266"/>
                <a:gd name="T49" fmla="*/ 9 h 249"/>
                <a:gd name="T50" fmla="*/ 258 w 266"/>
                <a:gd name="T51" fmla="*/ 5 h 249"/>
                <a:gd name="T52" fmla="*/ 233 w 266"/>
                <a:gd name="T53" fmla="*/ 6 h 249"/>
                <a:gd name="T54" fmla="*/ 227 w 266"/>
                <a:gd name="T55" fmla="*/ 6 h 249"/>
                <a:gd name="T56" fmla="*/ 216 w 266"/>
                <a:gd name="T57" fmla="*/ 6 h 249"/>
                <a:gd name="T58" fmla="*/ 189 w 266"/>
                <a:gd name="T59" fmla="*/ 5 h 249"/>
                <a:gd name="T60" fmla="*/ 180 w 266"/>
                <a:gd name="T61" fmla="*/ 9 h 249"/>
                <a:gd name="T62" fmla="*/ 186 w 266"/>
                <a:gd name="T63" fmla="*/ 13 h 249"/>
                <a:gd name="T64" fmla="*/ 203 w 266"/>
                <a:gd name="T65" fmla="*/ 15 h 249"/>
                <a:gd name="T66" fmla="*/ 213 w 266"/>
                <a:gd name="T67" fmla="*/ 42 h 249"/>
                <a:gd name="T68" fmla="*/ 216 w 266"/>
                <a:gd name="T69" fmla="*/ 183 h 249"/>
                <a:gd name="T70" fmla="*/ 215 w 266"/>
                <a:gd name="T71" fmla="*/ 183 h 249"/>
                <a:gd name="T72" fmla="*/ 193 w 266"/>
                <a:gd name="T73" fmla="*/ 160 h 249"/>
                <a:gd name="T74" fmla="*/ 146 w 266"/>
                <a:gd name="T75" fmla="*/ 111 h 249"/>
                <a:gd name="T76" fmla="*/ 49 w 266"/>
                <a:gd name="T77" fmla="*/ 10 h 249"/>
                <a:gd name="T78" fmla="*/ 46 w 266"/>
                <a:gd name="T79" fmla="*/ 7 h 249"/>
                <a:gd name="T80" fmla="*/ 36 w 266"/>
                <a:gd name="T81" fmla="*/ 0 h 249"/>
                <a:gd name="T82" fmla="*/ 31 w 266"/>
                <a:gd name="T83" fmla="*/ 1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6" h="249">
                  <a:moveTo>
                    <a:pt x="31" y="12"/>
                  </a:moveTo>
                  <a:cubicBezTo>
                    <a:pt x="29" y="198"/>
                    <a:pt x="29" y="198"/>
                    <a:pt x="29" y="198"/>
                  </a:cubicBezTo>
                  <a:cubicBezTo>
                    <a:pt x="28" y="226"/>
                    <a:pt x="27" y="234"/>
                    <a:pt x="19" y="237"/>
                  </a:cubicBezTo>
                  <a:cubicBezTo>
                    <a:pt x="15" y="238"/>
                    <a:pt x="9" y="238"/>
                    <a:pt x="5" y="238"/>
                  </a:cubicBezTo>
                  <a:cubicBezTo>
                    <a:pt x="4" y="238"/>
                    <a:pt x="0" y="238"/>
                    <a:pt x="0" y="242"/>
                  </a:cubicBezTo>
                  <a:cubicBezTo>
                    <a:pt x="0" y="246"/>
                    <a:pt x="4" y="246"/>
                    <a:pt x="7" y="246"/>
                  </a:cubicBezTo>
                  <a:cubicBezTo>
                    <a:pt x="36" y="245"/>
                    <a:pt x="36" y="245"/>
                    <a:pt x="36" y="245"/>
                  </a:cubicBezTo>
                  <a:cubicBezTo>
                    <a:pt x="41" y="245"/>
                    <a:pt x="41" y="245"/>
                    <a:pt x="41" y="245"/>
                  </a:cubicBezTo>
                  <a:cubicBezTo>
                    <a:pt x="50" y="245"/>
                    <a:pt x="50" y="245"/>
                    <a:pt x="50" y="245"/>
                  </a:cubicBezTo>
                  <a:cubicBezTo>
                    <a:pt x="80" y="246"/>
                    <a:pt x="80" y="246"/>
                    <a:pt x="80" y="246"/>
                  </a:cubicBezTo>
                  <a:cubicBezTo>
                    <a:pt x="83" y="246"/>
                    <a:pt x="88" y="246"/>
                    <a:pt x="88" y="242"/>
                  </a:cubicBezTo>
                  <a:cubicBezTo>
                    <a:pt x="88" y="238"/>
                    <a:pt x="84" y="238"/>
                    <a:pt x="82" y="238"/>
                  </a:cubicBezTo>
                  <a:cubicBezTo>
                    <a:pt x="78" y="238"/>
                    <a:pt x="72" y="238"/>
                    <a:pt x="66" y="236"/>
                  </a:cubicBezTo>
                  <a:cubicBezTo>
                    <a:pt x="59" y="234"/>
                    <a:pt x="56" y="223"/>
                    <a:pt x="56" y="202"/>
                  </a:cubicBezTo>
                  <a:cubicBezTo>
                    <a:pt x="56" y="202"/>
                    <a:pt x="52" y="74"/>
                    <a:pt x="52" y="71"/>
                  </a:cubicBezTo>
                  <a:cubicBezTo>
                    <a:pt x="54" y="72"/>
                    <a:pt x="59" y="77"/>
                    <a:pt x="59" y="77"/>
                  </a:cubicBezTo>
                  <a:cubicBezTo>
                    <a:pt x="72" y="92"/>
                    <a:pt x="100" y="122"/>
                    <a:pt x="127" y="149"/>
                  </a:cubicBezTo>
                  <a:cubicBezTo>
                    <a:pt x="169" y="191"/>
                    <a:pt x="169" y="191"/>
                    <a:pt x="169" y="191"/>
                  </a:cubicBezTo>
                  <a:cubicBezTo>
                    <a:pt x="220" y="242"/>
                    <a:pt x="220" y="242"/>
                    <a:pt x="220" y="242"/>
                  </a:cubicBezTo>
                  <a:cubicBezTo>
                    <a:pt x="224" y="246"/>
                    <a:pt x="227" y="249"/>
                    <a:pt x="231" y="249"/>
                  </a:cubicBezTo>
                  <a:cubicBezTo>
                    <a:pt x="236" y="249"/>
                    <a:pt x="236" y="244"/>
                    <a:pt x="236" y="239"/>
                  </a:cubicBezTo>
                  <a:cubicBezTo>
                    <a:pt x="240" y="40"/>
                    <a:pt x="240" y="40"/>
                    <a:pt x="240" y="40"/>
                  </a:cubicBezTo>
                  <a:cubicBezTo>
                    <a:pt x="240" y="22"/>
                    <a:pt x="242" y="16"/>
                    <a:pt x="251" y="14"/>
                  </a:cubicBezTo>
                  <a:cubicBezTo>
                    <a:pt x="251" y="14"/>
                    <a:pt x="260" y="13"/>
                    <a:pt x="260" y="13"/>
                  </a:cubicBezTo>
                  <a:cubicBezTo>
                    <a:pt x="264" y="13"/>
                    <a:pt x="266" y="11"/>
                    <a:pt x="266" y="9"/>
                  </a:cubicBezTo>
                  <a:cubicBezTo>
                    <a:pt x="266" y="5"/>
                    <a:pt x="262" y="5"/>
                    <a:pt x="258" y="5"/>
                  </a:cubicBezTo>
                  <a:cubicBezTo>
                    <a:pt x="233" y="6"/>
                    <a:pt x="233" y="6"/>
                    <a:pt x="233" y="6"/>
                  </a:cubicBezTo>
                  <a:cubicBezTo>
                    <a:pt x="227" y="6"/>
                    <a:pt x="227" y="6"/>
                    <a:pt x="227" y="6"/>
                  </a:cubicBezTo>
                  <a:cubicBezTo>
                    <a:pt x="216" y="6"/>
                    <a:pt x="216" y="6"/>
                    <a:pt x="216" y="6"/>
                  </a:cubicBezTo>
                  <a:cubicBezTo>
                    <a:pt x="189" y="5"/>
                    <a:pt x="189" y="5"/>
                    <a:pt x="189" y="5"/>
                  </a:cubicBezTo>
                  <a:cubicBezTo>
                    <a:pt x="185" y="5"/>
                    <a:pt x="180" y="5"/>
                    <a:pt x="180" y="9"/>
                  </a:cubicBezTo>
                  <a:cubicBezTo>
                    <a:pt x="180" y="12"/>
                    <a:pt x="183" y="13"/>
                    <a:pt x="186" y="13"/>
                  </a:cubicBezTo>
                  <a:cubicBezTo>
                    <a:pt x="191" y="13"/>
                    <a:pt x="198" y="13"/>
                    <a:pt x="203" y="15"/>
                  </a:cubicBezTo>
                  <a:cubicBezTo>
                    <a:pt x="209" y="17"/>
                    <a:pt x="212" y="22"/>
                    <a:pt x="213" y="42"/>
                  </a:cubicBezTo>
                  <a:cubicBezTo>
                    <a:pt x="213" y="42"/>
                    <a:pt x="216" y="175"/>
                    <a:pt x="216" y="183"/>
                  </a:cubicBezTo>
                  <a:cubicBezTo>
                    <a:pt x="215" y="183"/>
                    <a:pt x="215" y="183"/>
                    <a:pt x="215" y="183"/>
                  </a:cubicBezTo>
                  <a:cubicBezTo>
                    <a:pt x="215" y="183"/>
                    <a:pt x="193" y="160"/>
                    <a:pt x="193" y="160"/>
                  </a:cubicBezTo>
                  <a:cubicBezTo>
                    <a:pt x="146" y="111"/>
                    <a:pt x="146" y="111"/>
                    <a:pt x="146" y="111"/>
                  </a:cubicBezTo>
                  <a:cubicBezTo>
                    <a:pt x="98" y="64"/>
                    <a:pt x="49" y="11"/>
                    <a:pt x="49" y="10"/>
                  </a:cubicBezTo>
                  <a:cubicBezTo>
                    <a:pt x="46" y="7"/>
                    <a:pt x="46" y="7"/>
                    <a:pt x="46" y="7"/>
                  </a:cubicBezTo>
                  <a:cubicBezTo>
                    <a:pt x="42" y="3"/>
                    <a:pt x="39" y="0"/>
                    <a:pt x="36" y="0"/>
                  </a:cubicBezTo>
                  <a:cubicBezTo>
                    <a:pt x="32" y="0"/>
                    <a:pt x="31" y="7"/>
                    <a:pt x="31" y="12"/>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33" name="Freeform 30">
              <a:extLst>
                <a:ext uri="{FF2B5EF4-FFF2-40B4-BE49-F238E27FC236}">
                  <a16:creationId xmlns:a16="http://schemas.microsoft.com/office/drawing/2014/main" id="{26FA5B40-1EC0-C548-A015-C654D728FE97}"/>
                </a:ext>
              </a:extLst>
            </p:cNvPr>
            <p:cNvSpPr>
              <a:spLocks/>
            </p:cNvSpPr>
            <p:nvPr userDrawn="1"/>
          </p:nvSpPr>
          <p:spPr bwMode="auto">
            <a:xfrm>
              <a:off x="4480" y="2739"/>
              <a:ext cx="109" cy="165"/>
            </a:xfrm>
            <a:custGeom>
              <a:avLst/>
              <a:gdLst>
                <a:gd name="T0" fmla="*/ 147 w 161"/>
                <a:gd name="T1" fmla="*/ 1 h 243"/>
                <a:gd name="T2" fmla="*/ 145 w 161"/>
                <a:gd name="T3" fmla="*/ 1 h 243"/>
                <a:gd name="T4" fmla="*/ 132 w 161"/>
                <a:gd name="T5" fmla="*/ 3 h 243"/>
                <a:gd name="T6" fmla="*/ 53 w 161"/>
                <a:gd name="T7" fmla="*/ 3 h 243"/>
                <a:gd name="T8" fmla="*/ 37 w 161"/>
                <a:gd name="T9" fmla="*/ 3 h 243"/>
                <a:gd name="T10" fmla="*/ 33 w 161"/>
                <a:gd name="T11" fmla="*/ 3 h 243"/>
                <a:gd name="T12" fmla="*/ 8 w 161"/>
                <a:gd name="T13" fmla="*/ 2 h 243"/>
                <a:gd name="T14" fmla="*/ 0 w 161"/>
                <a:gd name="T15" fmla="*/ 6 h 243"/>
                <a:gd name="T16" fmla="*/ 6 w 161"/>
                <a:gd name="T17" fmla="*/ 10 h 243"/>
                <a:gd name="T18" fmla="*/ 18 w 161"/>
                <a:gd name="T19" fmla="*/ 11 h 243"/>
                <a:gd name="T20" fmla="*/ 31 w 161"/>
                <a:gd name="T21" fmla="*/ 28 h 243"/>
                <a:gd name="T22" fmla="*/ 32 w 161"/>
                <a:gd name="T23" fmla="*/ 95 h 243"/>
                <a:gd name="T24" fmla="*/ 32 w 161"/>
                <a:gd name="T25" fmla="*/ 150 h 243"/>
                <a:gd name="T26" fmla="*/ 30 w 161"/>
                <a:gd name="T27" fmla="*/ 217 h 243"/>
                <a:gd name="T28" fmla="*/ 22 w 161"/>
                <a:gd name="T29" fmla="*/ 234 h 243"/>
                <a:gd name="T30" fmla="*/ 11 w 161"/>
                <a:gd name="T31" fmla="*/ 235 h 243"/>
                <a:gd name="T32" fmla="*/ 5 w 161"/>
                <a:gd name="T33" fmla="*/ 239 h 243"/>
                <a:gd name="T34" fmla="*/ 12 w 161"/>
                <a:gd name="T35" fmla="*/ 243 h 243"/>
                <a:gd name="T36" fmla="*/ 34 w 161"/>
                <a:gd name="T37" fmla="*/ 242 h 243"/>
                <a:gd name="T38" fmla="*/ 52 w 161"/>
                <a:gd name="T39" fmla="*/ 242 h 243"/>
                <a:gd name="T40" fmla="*/ 84 w 161"/>
                <a:gd name="T41" fmla="*/ 243 h 243"/>
                <a:gd name="T42" fmla="*/ 94 w 161"/>
                <a:gd name="T43" fmla="*/ 243 h 243"/>
                <a:gd name="T44" fmla="*/ 139 w 161"/>
                <a:gd name="T45" fmla="*/ 243 h 243"/>
                <a:gd name="T46" fmla="*/ 157 w 161"/>
                <a:gd name="T47" fmla="*/ 235 h 243"/>
                <a:gd name="T48" fmla="*/ 161 w 161"/>
                <a:gd name="T49" fmla="*/ 199 h 243"/>
                <a:gd name="T50" fmla="*/ 158 w 161"/>
                <a:gd name="T51" fmla="*/ 193 h 243"/>
                <a:gd name="T52" fmla="*/ 153 w 161"/>
                <a:gd name="T53" fmla="*/ 198 h 243"/>
                <a:gd name="T54" fmla="*/ 140 w 161"/>
                <a:gd name="T55" fmla="*/ 221 h 243"/>
                <a:gd name="T56" fmla="*/ 110 w 161"/>
                <a:gd name="T57" fmla="*/ 225 h 243"/>
                <a:gd name="T58" fmla="*/ 73 w 161"/>
                <a:gd name="T59" fmla="*/ 199 h 243"/>
                <a:gd name="T60" fmla="*/ 73 w 161"/>
                <a:gd name="T61" fmla="*/ 163 h 243"/>
                <a:gd name="T62" fmla="*/ 73 w 161"/>
                <a:gd name="T63" fmla="*/ 150 h 243"/>
                <a:gd name="T64" fmla="*/ 73 w 161"/>
                <a:gd name="T65" fmla="*/ 125 h 243"/>
                <a:gd name="T66" fmla="*/ 74 w 161"/>
                <a:gd name="T67" fmla="*/ 123 h 243"/>
                <a:gd name="T68" fmla="*/ 119 w 161"/>
                <a:gd name="T69" fmla="*/ 124 h 243"/>
                <a:gd name="T70" fmla="*/ 136 w 161"/>
                <a:gd name="T71" fmla="*/ 136 h 243"/>
                <a:gd name="T72" fmla="*/ 137 w 161"/>
                <a:gd name="T73" fmla="*/ 144 h 243"/>
                <a:gd name="T74" fmla="*/ 137 w 161"/>
                <a:gd name="T75" fmla="*/ 147 h 243"/>
                <a:gd name="T76" fmla="*/ 141 w 161"/>
                <a:gd name="T77" fmla="*/ 150 h 243"/>
                <a:gd name="T78" fmla="*/ 144 w 161"/>
                <a:gd name="T79" fmla="*/ 144 h 243"/>
                <a:gd name="T80" fmla="*/ 145 w 161"/>
                <a:gd name="T81" fmla="*/ 133 h 243"/>
                <a:gd name="T82" fmla="*/ 146 w 161"/>
                <a:gd name="T83" fmla="*/ 123 h 243"/>
                <a:gd name="T84" fmla="*/ 148 w 161"/>
                <a:gd name="T85" fmla="*/ 103 h 243"/>
                <a:gd name="T86" fmla="*/ 148 w 161"/>
                <a:gd name="T87" fmla="*/ 99 h 243"/>
                <a:gd name="T88" fmla="*/ 145 w 161"/>
                <a:gd name="T89" fmla="*/ 96 h 243"/>
                <a:gd name="T90" fmla="*/ 140 w 161"/>
                <a:gd name="T91" fmla="*/ 100 h 243"/>
                <a:gd name="T92" fmla="*/ 125 w 161"/>
                <a:gd name="T93" fmla="*/ 105 h 243"/>
                <a:gd name="T94" fmla="*/ 75 w 161"/>
                <a:gd name="T95" fmla="*/ 106 h 243"/>
                <a:gd name="T96" fmla="*/ 73 w 161"/>
                <a:gd name="T97" fmla="*/ 103 h 243"/>
                <a:gd name="T98" fmla="*/ 73 w 161"/>
                <a:gd name="T99" fmla="*/ 23 h 243"/>
                <a:gd name="T100" fmla="*/ 75 w 161"/>
                <a:gd name="T101" fmla="*/ 21 h 243"/>
                <a:gd name="T102" fmla="*/ 119 w 161"/>
                <a:gd name="T103" fmla="*/ 22 h 243"/>
                <a:gd name="T104" fmla="*/ 140 w 161"/>
                <a:gd name="T105" fmla="*/ 33 h 243"/>
                <a:gd name="T106" fmla="*/ 142 w 161"/>
                <a:gd name="T107" fmla="*/ 44 h 243"/>
                <a:gd name="T108" fmla="*/ 145 w 161"/>
                <a:gd name="T109" fmla="*/ 49 h 243"/>
                <a:gd name="T110" fmla="*/ 149 w 161"/>
                <a:gd name="T111" fmla="*/ 45 h 243"/>
                <a:gd name="T112" fmla="*/ 150 w 161"/>
                <a:gd name="T113" fmla="*/ 31 h 243"/>
                <a:gd name="T114" fmla="*/ 151 w 161"/>
                <a:gd name="T115" fmla="*/ 24 h 243"/>
                <a:gd name="T116" fmla="*/ 153 w 161"/>
                <a:gd name="T117" fmla="*/ 7 h 243"/>
                <a:gd name="T118" fmla="*/ 153 w 161"/>
                <a:gd name="T119" fmla="*/ 4 h 243"/>
                <a:gd name="T120" fmla="*/ 151 w 161"/>
                <a:gd name="T121" fmla="*/ 0 h 243"/>
                <a:gd name="T122" fmla="*/ 147 w 161"/>
                <a:gd name="T123" fmla="*/ 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 h="243">
                  <a:moveTo>
                    <a:pt x="147" y="1"/>
                  </a:moveTo>
                  <a:cubicBezTo>
                    <a:pt x="145" y="1"/>
                    <a:pt x="145" y="1"/>
                    <a:pt x="145" y="1"/>
                  </a:cubicBezTo>
                  <a:cubicBezTo>
                    <a:pt x="145" y="1"/>
                    <a:pt x="132" y="3"/>
                    <a:pt x="132" y="3"/>
                  </a:cubicBezTo>
                  <a:cubicBezTo>
                    <a:pt x="127" y="3"/>
                    <a:pt x="75" y="3"/>
                    <a:pt x="53" y="3"/>
                  </a:cubicBezTo>
                  <a:cubicBezTo>
                    <a:pt x="37" y="3"/>
                    <a:pt x="37" y="3"/>
                    <a:pt x="37" y="3"/>
                  </a:cubicBezTo>
                  <a:cubicBezTo>
                    <a:pt x="33" y="3"/>
                    <a:pt x="33" y="3"/>
                    <a:pt x="33" y="3"/>
                  </a:cubicBezTo>
                  <a:cubicBezTo>
                    <a:pt x="33" y="3"/>
                    <a:pt x="8" y="2"/>
                    <a:pt x="8" y="2"/>
                  </a:cubicBezTo>
                  <a:cubicBezTo>
                    <a:pt x="4" y="2"/>
                    <a:pt x="0" y="3"/>
                    <a:pt x="0" y="6"/>
                  </a:cubicBezTo>
                  <a:cubicBezTo>
                    <a:pt x="0" y="10"/>
                    <a:pt x="4" y="10"/>
                    <a:pt x="6" y="10"/>
                  </a:cubicBezTo>
                  <a:cubicBezTo>
                    <a:pt x="18" y="11"/>
                    <a:pt x="18" y="11"/>
                    <a:pt x="18" y="11"/>
                  </a:cubicBezTo>
                  <a:cubicBezTo>
                    <a:pt x="29" y="13"/>
                    <a:pt x="31" y="18"/>
                    <a:pt x="31" y="28"/>
                  </a:cubicBezTo>
                  <a:cubicBezTo>
                    <a:pt x="32" y="38"/>
                    <a:pt x="32" y="47"/>
                    <a:pt x="32" y="95"/>
                  </a:cubicBezTo>
                  <a:cubicBezTo>
                    <a:pt x="32" y="150"/>
                    <a:pt x="32" y="150"/>
                    <a:pt x="32" y="150"/>
                  </a:cubicBezTo>
                  <a:cubicBezTo>
                    <a:pt x="32" y="179"/>
                    <a:pt x="32" y="204"/>
                    <a:pt x="30" y="217"/>
                  </a:cubicBezTo>
                  <a:cubicBezTo>
                    <a:pt x="29" y="226"/>
                    <a:pt x="28" y="233"/>
                    <a:pt x="22" y="234"/>
                  </a:cubicBezTo>
                  <a:cubicBezTo>
                    <a:pt x="11" y="235"/>
                    <a:pt x="11" y="235"/>
                    <a:pt x="11" y="235"/>
                  </a:cubicBezTo>
                  <a:cubicBezTo>
                    <a:pt x="8" y="235"/>
                    <a:pt x="5" y="236"/>
                    <a:pt x="5" y="239"/>
                  </a:cubicBezTo>
                  <a:cubicBezTo>
                    <a:pt x="5" y="243"/>
                    <a:pt x="10" y="243"/>
                    <a:pt x="12" y="243"/>
                  </a:cubicBezTo>
                  <a:cubicBezTo>
                    <a:pt x="34" y="242"/>
                    <a:pt x="34" y="242"/>
                    <a:pt x="34" y="242"/>
                  </a:cubicBezTo>
                  <a:cubicBezTo>
                    <a:pt x="34" y="242"/>
                    <a:pt x="52" y="242"/>
                    <a:pt x="52" y="242"/>
                  </a:cubicBezTo>
                  <a:cubicBezTo>
                    <a:pt x="84" y="243"/>
                    <a:pt x="84" y="243"/>
                    <a:pt x="84" y="243"/>
                  </a:cubicBezTo>
                  <a:cubicBezTo>
                    <a:pt x="94" y="243"/>
                    <a:pt x="94" y="243"/>
                    <a:pt x="94" y="243"/>
                  </a:cubicBezTo>
                  <a:cubicBezTo>
                    <a:pt x="139" y="243"/>
                    <a:pt x="139" y="243"/>
                    <a:pt x="139" y="243"/>
                  </a:cubicBezTo>
                  <a:cubicBezTo>
                    <a:pt x="151" y="243"/>
                    <a:pt x="154" y="243"/>
                    <a:pt x="157" y="235"/>
                  </a:cubicBezTo>
                  <a:cubicBezTo>
                    <a:pt x="158" y="228"/>
                    <a:pt x="161" y="207"/>
                    <a:pt x="161" y="199"/>
                  </a:cubicBezTo>
                  <a:cubicBezTo>
                    <a:pt x="161" y="196"/>
                    <a:pt x="161" y="193"/>
                    <a:pt x="158" y="193"/>
                  </a:cubicBezTo>
                  <a:cubicBezTo>
                    <a:pt x="155" y="193"/>
                    <a:pt x="154" y="195"/>
                    <a:pt x="153" y="198"/>
                  </a:cubicBezTo>
                  <a:cubicBezTo>
                    <a:pt x="151" y="211"/>
                    <a:pt x="147" y="218"/>
                    <a:pt x="140" y="221"/>
                  </a:cubicBezTo>
                  <a:cubicBezTo>
                    <a:pt x="132" y="225"/>
                    <a:pt x="118" y="225"/>
                    <a:pt x="110" y="225"/>
                  </a:cubicBezTo>
                  <a:cubicBezTo>
                    <a:pt x="78" y="225"/>
                    <a:pt x="74" y="220"/>
                    <a:pt x="73" y="199"/>
                  </a:cubicBezTo>
                  <a:cubicBezTo>
                    <a:pt x="73" y="163"/>
                    <a:pt x="73" y="163"/>
                    <a:pt x="73" y="163"/>
                  </a:cubicBezTo>
                  <a:cubicBezTo>
                    <a:pt x="73" y="150"/>
                    <a:pt x="73" y="150"/>
                    <a:pt x="73" y="150"/>
                  </a:cubicBezTo>
                  <a:cubicBezTo>
                    <a:pt x="73" y="125"/>
                    <a:pt x="73" y="125"/>
                    <a:pt x="73" y="125"/>
                  </a:cubicBezTo>
                  <a:cubicBezTo>
                    <a:pt x="73" y="123"/>
                    <a:pt x="74" y="123"/>
                    <a:pt x="74" y="123"/>
                  </a:cubicBezTo>
                  <a:cubicBezTo>
                    <a:pt x="81" y="123"/>
                    <a:pt x="113" y="123"/>
                    <a:pt x="119" y="124"/>
                  </a:cubicBezTo>
                  <a:cubicBezTo>
                    <a:pt x="129" y="125"/>
                    <a:pt x="134" y="129"/>
                    <a:pt x="136" y="136"/>
                  </a:cubicBezTo>
                  <a:cubicBezTo>
                    <a:pt x="137" y="144"/>
                    <a:pt x="137" y="144"/>
                    <a:pt x="137" y="144"/>
                  </a:cubicBezTo>
                  <a:cubicBezTo>
                    <a:pt x="137" y="147"/>
                    <a:pt x="137" y="147"/>
                    <a:pt x="137" y="147"/>
                  </a:cubicBezTo>
                  <a:cubicBezTo>
                    <a:pt x="137" y="149"/>
                    <a:pt x="139" y="150"/>
                    <a:pt x="141" y="150"/>
                  </a:cubicBezTo>
                  <a:cubicBezTo>
                    <a:pt x="144" y="150"/>
                    <a:pt x="144" y="146"/>
                    <a:pt x="144" y="144"/>
                  </a:cubicBezTo>
                  <a:cubicBezTo>
                    <a:pt x="145" y="133"/>
                    <a:pt x="145" y="133"/>
                    <a:pt x="145" y="133"/>
                  </a:cubicBezTo>
                  <a:cubicBezTo>
                    <a:pt x="146" y="123"/>
                    <a:pt x="146" y="123"/>
                    <a:pt x="146" y="123"/>
                  </a:cubicBezTo>
                  <a:cubicBezTo>
                    <a:pt x="148" y="103"/>
                    <a:pt x="148" y="103"/>
                    <a:pt x="148" y="103"/>
                  </a:cubicBezTo>
                  <a:cubicBezTo>
                    <a:pt x="148" y="99"/>
                    <a:pt x="148" y="99"/>
                    <a:pt x="148" y="99"/>
                  </a:cubicBezTo>
                  <a:cubicBezTo>
                    <a:pt x="148" y="97"/>
                    <a:pt x="147" y="96"/>
                    <a:pt x="145" y="96"/>
                  </a:cubicBezTo>
                  <a:cubicBezTo>
                    <a:pt x="143" y="96"/>
                    <a:pt x="142" y="98"/>
                    <a:pt x="140" y="100"/>
                  </a:cubicBezTo>
                  <a:cubicBezTo>
                    <a:pt x="137" y="103"/>
                    <a:pt x="132" y="104"/>
                    <a:pt x="125" y="105"/>
                  </a:cubicBezTo>
                  <a:cubicBezTo>
                    <a:pt x="120" y="105"/>
                    <a:pt x="102" y="106"/>
                    <a:pt x="75" y="106"/>
                  </a:cubicBezTo>
                  <a:cubicBezTo>
                    <a:pt x="74" y="106"/>
                    <a:pt x="73" y="105"/>
                    <a:pt x="73" y="103"/>
                  </a:cubicBezTo>
                  <a:cubicBezTo>
                    <a:pt x="73" y="23"/>
                    <a:pt x="73" y="23"/>
                    <a:pt x="73" y="23"/>
                  </a:cubicBezTo>
                  <a:cubicBezTo>
                    <a:pt x="73" y="21"/>
                    <a:pt x="74" y="21"/>
                    <a:pt x="75" y="21"/>
                  </a:cubicBezTo>
                  <a:cubicBezTo>
                    <a:pt x="81" y="21"/>
                    <a:pt x="114" y="21"/>
                    <a:pt x="119" y="22"/>
                  </a:cubicBezTo>
                  <a:cubicBezTo>
                    <a:pt x="135" y="24"/>
                    <a:pt x="138" y="28"/>
                    <a:pt x="140" y="33"/>
                  </a:cubicBezTo>
                  <a:cubicBezTo>
                    <a:pt x="142" y="37"/>
                    <a:pt x="142" y="43"/>
                    <a:pt x="142" y="44"/>
                  </a:cubicBezTo>
                  <a:cubicBezTo>
                    <a:pt x="142" y="46"/>
                    <a:pt x="142" y="49"/>
                    <a:pt x="145" y="49"/>
                  </a:cubicBezTo>
                  <a:cubicBezTo>
                    <a:pt x="148" y="49"/>
                    <a:pt x="149" y="46"/>
                    <a:pt x="149" y="45"/>
                  </a:cubicBezTo>
                  <a:cubicBezTo>
                    <a:pt x="149" y="45"/>
                    <a:pt x="150" y="31"/>
                    <a:pt x="150" y="31"/>
                  </a:cubicBezTo>
                  <a:cubicBezTo>
                    <a:pt x="151" y="24"/>
                    <a:pt x="151" y="24"/>
                    <a:pt x="151" y="24"/>
                  </a:cubicBezTo>
                  <a:cubicBezTo>
                    <a:pt x="151" y="24"/>
                    <a:pt x="153" y="7"/>
                    <a:pt x="153" y="7"/>
                  </a:cubicBezTo>
                  <a:cubicBezTo>
                    <a:pt x="153" y="4"/>
                    <a:pt x="153" y="4"/>
                    <a:pt x="153" y="4"/>
                  </a:cubicBezTo>
                  <a:cubicBezTo>
                    <a:pt x="153" y="1"/>
                    <a:pt x="152" y="0"/>
                    <a:pt x="151" y="0"/>
                  </a:cubicBezTo>
                  <a:lnTo>
                    <a:pt x="147"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34" name="Freeform 31">
              <a:extLst>
                <a:ext uri="{FF2B5EF4-FFF2-40B4-BE49-F238E27FC236}">
                  <a16:creationId xmlns:a16="http://schemas.microsoft.com/office/drawing/2014/main" id="{FD5181A0-8F48-2140-9187-C0D410C12012}"/>
                </a:ext>
              </a:extLst>
            </p:cNvPr>
            <p:cNvSpPr>
              <a:spLocks/>
            </p:cNvSpPr>
            <p:nvPr userDrawn="1"/>
          </p:nvSpPr>
          <p:spPr bwMode="auto">
            <a:xfrm>
              <a:off x="3433" y="1396"/>
              <a:ext cx="862" cy="953"/>
            </a:xfrm>
            <a:custGeom>
              <a:avLst/>
              <a:gdLst>
                <a:gd name="T0" fmla="*/ 420 w 1271"/>
                <a:gd name="T1" fmla="*/ 1289 h 1401"/>
                <a:gd name="T2" fmla="*/ 381 w 1271"/>
                <a:gd name="T3" fmla="*/ 1274 h 1401"/>
                <a:gd name="T4" fmla="*/ 367 w 1271"/>
                <a:gd name="T5" fmla="*/ 1268 h 1401"/>
                <a:gd name="T6" fmla="*/ 29 w 1271"/>
                <a:gd name="T7" fmla="*/ 813 h 1401"/>
                <a:gd name="T8" fmla="*/ 34 w 1271"/>
                <a:gd name="T9" fmla="*/ 686 h 1401"/>
                <a:gd name="T10" fmla="*/ 62 w 1271"/>
                <a:gd name="T11" fmla="*/ 509 h 1401"/>
                <a:gd name="T12" fmla="*/ 67 w 1271"/>
                <a:gd name="T13" fmla="*/ 483 h 1401"/>
                <a:gd name="T14" fmla="*/ 68 w 1271"/>
                <a:gd name="T15" fmla="*/ 431 h 1401"/>
                <a:gd name="T16" fmla="*/ 6 w 1271"/>
                <a:gd name="T17" fmla="*/ 277 h 1401"/>
                <a:gd name="T18" fmla="*/ 92 w 1271"/>
                <a:gd name="T19" fmla="*/ 152 h 1401"/>
                <a:gd name="T20" fmla="*/ 77 w 1271"/>
                <a:gd name="T21" fmla="*/ 119 h 1401"/>
                <a:gd name="T22" fmla="*/ 89 w 1271"/>
                <a:gd name="T23" fmla="*/ 110 h 1401"/>
                <a:gd name="T24" fmla="*/ 118 w 1271"/>
                <a:gd name="T25" fmla="*/ 119 h 1401"/>
                <a:gd name="T26" fmla="*/ 213 w 1271"/>
                <a:gd name="T27" fmla="*/ 7 h 1401"/>
                <a:gd name="T28" fmla="*/ 374 w 1271"/>
                <a:gd name="T29" fmla="*/ 43 h 1401"/>
                <a:gd name="T30" fmla="*/ 541 w 1271"/>
                <a:gd name="T31" fmla="*/ 20 h 1401"/>
                <a:gd name="T32" fmla="*/ 604 w 1271"/>
                <a:gd name="T33" fmla="*/ 17 h 1401"/>
                <a:gd name="T34" fmla="*/ 795 w 1271"/>
                <a:gd name="T35" fmla="*/ 36 h 1401"/>
                <a:gd name="T36" fmla="*/ 913 w 1271"/>
                <a:gd name="T37" fmla="*/ 52 h 1401"/>
                <a:gd name="T38" fmla="*/ 1002 w 1271"/>
                <a:gd name="T39" fmla="*/ 15 h 1401"/>
                <a:gd name="T40" fmla="*/ 1095 w 1271"/>
                <a:gd name="T41" fmla="*/ 115 h 1401"/>
                <a:gd name="T42" fmla="*/ 1155 w 1271"/>
                <a:gd name="T43" fmla="*/ 92 h 1401"/>
                <a:gd name="T44" fmla="*/ 1248 w 1271"/>
                <a:gd name="T45" fmla="*/ 63 h 1401"/>
                <a:gd name="T46" fmla="*/ 1257 w 1271"/>
                <a:gd name="T47" fmla="*/ 75 h 1401"/>
                <a:gd name="T48" fmla="*/ 1231 w 1271"/>
                <a:gd name="T49" fmla="*/ 122 h 1401"/>
                <a:gd name="T50" fmla="*/ 1271 w 1271"/>
                <a:gd name="T51" fmla="*/ 106 h 1401"/>
                <a:gd name="T52" fmla="*/ 1212 w 1271"/>
                <a:gd name="T53" fmla="*/ 187 h 1401"/>
                <a:gd name="T54" fmla="*/ 1210 w 1271"/>
                <a:gd name="T55" fmla="*/ 195 h 1401"/>
                <a:gd name="T56" fmla="*/ 1214 w 1271"/>
                <a:gd name="T57" fmla="*/ 210 h 1401"/>
                <a:gd name="T58" fmla="*/ 1199 w 1271"/>
                <a:gd name="T59" fmla="*/ 243 h 1401"/>
                <a:gd name="T60" fmla="*/ 1218 w 1271"/>
                <a:gd name="T61" fmla="*/ 276 h 1401"/>
                <a:gd name="T62" fmla="*/ 1149 w 1271"/>
                <a:gd name="T63" fmla="*/ 434 h 1401"/>
                <a:gd name="T64" fmla="*/ 1149 w 1271"/>
                <a:gd name="T65" fmla="*/ 447 h 1401"/>
                <a:gd name="T66" fmla="*/ 1163 w 1271"/>
                <a:gd name="T67" fmla="*/ 569 h 1401"/>
                <a:gd name="T68" fmla="*/ 1183 w 1271"/>
                <a:gd name="T69" fmla="*/ 718 h 1401"/>
                <a:gd name="T70" fmla="*/ 1186 w 1271"/>
                <a:gd name="T71" fmla="*/ 798 h 1401"/>
                <a:gd name="T72" fmla="*/ 1084 w 1271"/>
                <a:gd name="T73" fmla="*/ 1103 h 1401"/>
                <a:gd name="T74" fmla="*/ 614 w 1271"/>
                <a:gd name="T75" fmla="*/ 1390 h 1401"/>
                <a:gd name="T76" fmla="*/ 611 w 1271"/>
                <a:gd name="T77" fmla="*/ 1393 h 1401"/>
                <a:gd name="T78" fmla="*/ 605 w 1271"/>
                <a:gd name="T79" fmla="*/ 1401 h 1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71" h="1401">
                  <a:moveTo>
                    <a:pt x="601" y="1396"/>
                  </a:moveTo>
                  <a:cubicBezTo>
                    <a:pt x="548" y="1344"/>
                    <a:pt x="483" y="1316"/>
                    <a:pt x="420" y="1289"/>
                  </a:cubicBezTo>
                  <a:cubicBezTo>
                    <a:pt x="415" y="1287"/>
                    <a:pt x="415" y="1287"/>
                    <a:pt x="415" y="1287"/>
                  </a:cubicBezTo>
                  <a:cubicBezTo>
                    <a:pt x="414" y="1286"/>
                    <a:pt x="381" y="1274"/>
                    <a:pt x="381" y="1274"/>
                  </a:cubicBezTo>
                  <a:cubicBezTo>
                    <a:pt x="377" y="1273"/>
                    <a:pt x="375" y="1272"/>
                    <a:pt x="373" y="1271"/>
                  </a:cubicBezTo>
                  <a:cubicBezTo>
                    <a:pt x="367" y="1268"/>
                    <a:pt x="367" y="1268"/>
                    <a:pt x="367" y="1268"/>
                  </a:cubicBezTo>
                  <a:cubicBezTo>
                    <a:pt x="367" y="1269"/>
                    <a:pt x="367" y="1269"/>
                    <a:pt x="367" y="1269"/>
                  </a:cubicBezTo>
                  <a:cubicBezTo>
                    <a:pt x="161" y="1196"/>
                    <a:pt x="35" y="1026"/>
                    <a:pt x="29" y="813"/>
                  </a:cubicBezTo>
                  <a:cubicBezTo>
                    <a:pt x="29" y="805"/>
                    <a:pt x="29" y="796"/>
                    <a:pt x="29" y="786"/>
                  </a:cubicBezTo>
                  <a:cubicBezTo>
                    <a:pt x="29" y="754"/>
                    <a:pt x="31" y="721"/>
                    <a:pt x="34" y="686"/>
                  </a:cubicBezTo>
                  <a:cubicBezTo>
                    <a:pt x="37" y="666"/>
                    <a:pt x="43" y="619"/>
                    <a:pt x="43" y="617"/>
                  </a:cubicBezTo>
                  <a:cubicBezTo>
                    <a:pt x="62" y="509"/>
                    <a:pt x="62" y="509"/>
                    <a:pt x="62" y="509"/>
                  </a:cubicBezTo>
                  <a:cubicBezTo>
                    <a:pt x="64" y="498"/>
                    <a:pt x="65" y="492"/>
                    <a:pt x="65" y="489"/>
                  </a:cubicBezTo>
                  <a:cubicBezTo>
                    <a:pt x="67" y="483"/>
                    <a:pt x="67" y="483"/>
                    <a:pt x="67" y="483"/>
                  </a:cubicBezTo>
                  <a:cubicBezTo>
                    <a:pt x="66" y="483"/>
                    <a:pt x="66" y="483"/>
                    <a:pt x="66" y="483"/>
                  </a:cubicBezTo>
                  <a:cubicBezTo>
                    <a:pt x="67" y="468"/>
                    <a:pt x="68" y="449"/>
                    <a:pt x="68" y="431"/>
                  </a:cubicBezTo>
                  <a:cubicBezTo>
                    <a:pt x="68" y="356"/>
                    <a:pt x="49" y="309"/>
                    <a:pt x="6" y="278"/>
                  </a:cubicBezTo>
                  <a:cubicBezTo>
                    <a:pt x="6" y="277"/>
                    <a:pt x="6" y="277"/>
                    <a:pt x="6" y="277"/>
                  </a:cubicBezTo>
                  <a:cubicBezTo>
                    <a:pt x="0" y="272"/>
                    <a:pt x="0" y="272"/>
                    <a:pt x="0" y="272"/>
                  </a:cubicBezTo>
                  <a:cubicBezTo>
                    <a:pt x="92" y="152"/>
                    <a:pt x="92" y="152"/>
                    <a:pt x="92" y="152"/>
                  </a:cubicBezTo>
                  <a:cubicBezTo>
                    <a:pt x="90" y="149"/>
                    <a:pt x="90" y="149"/>
                    <a:pt x="90" y="149"/>
                  </a:cubicBezTo>
                  <a:cubicBezTo>
                    <a:pt x="82" y="139"/>
                    <a:pt x="78" y="129"/>
                    <a:pt x="77" y="119"/>
                  </a:cubicBezTo>
                  <a:cubicBezTo>
                    <a:pt x="76" y="105"/>
                    <a:pt x="76" y="105"/>
                    <a:pt x="76" y="105"/>
                  </a:cubicBezTo>
                  <a:cubicBezTo>
                    <a:pt x="89" y="110"/>
                    <a:pt x="89" y="110"/>
                    <a:pt x="89" y="110"/>
                  </a:cubicBezTo>
                  <a:cubicBezTo>
                    <a:pt x="97" y="113"/>
                    <a:pt x="105" y="116"/>
                    <a:pt x="114" y="118"/>
                  </a:cubicBezTo>
                  <a:cubicBezTo>
                    <a:pt x="118" y="119"/>
                    <a:pt x="118" y="119"/>
                    <a:pt x="118" y="119"/>
                  </a:cubicBezTo>
                  <a:cubicBezTo>
                    <a:pt x="209" y="0"/>
                    <a:pt x="209" y="0"/>
                    <a:pt x="209" y="0"/>
                  </a:cubicBezTo>
                  <a:cubicBezTo>
                    <a:pt x="213" y="7"/>
                    <a:pt x="213" y="7"/>
                    <a:pt x="213" y="7"/>
                  </a:cubicBezTo>
                  <a:cubicBezTo>
                    <a:pt x="230" y="36"/>
                    <a:pt x="261" y="50"/>
                    <a:pt x="306" y="50"/>
                  </a:cubicBezTo>
                  <a:cubicBezTo>
                    <a:pt x="325" y="50"/>
                    <a:pt x="347" y="48"/>
                    <a:pt x="374" y="43"/>
                  </a:cubicBezTo>
                  <a:cubicBezTo>
                    <a:pt x="374" y="43"/>
                    <a:pt x="464" y="29"/>
                    <a:pt x="465" y="29"/>
                  </a:cubicBezTo>
                  <a:cubicBezTo>
                    <a:pt x="528" y="22"/>
                    <a:pt x="539" y="20"/>
                    <a:pt x="541" y="20"/>
                  </a:cubicBezTo>
                  <a:cubicBezTo>
                    <a:pt x="547" y="19"/>
                    <a:pt x="547" y="19"/>
                    <a:pt x="547" y="19"/>
                  </a:cubicBezTo>
                  <a:cubicBezTo>
                    <a:pt x="565" y="18"/>
                    <a:pt x="584" y="17"/>
                    <a:pt x="604" y="17"/>
                  </a:cubicBezTo>
                  <a:cubicBezTo>
                    <a:pt x="643" y="17"/>
                    <a:pt x="686" y="20"/>
                    <a:pt x="731" y="27"/>
                  </a:cubicBezTo>
                  <a:cubicBezTo>
                    <a:pt x="731" y="27"/>
                    <a:pt x="795" y="36"/>
                    <a:pt x="795" y="36"/>
                  </a:cubicBezTo>
                  <a:cubicBezTo>
                    <a:pt x="875" y="49"/>
                    <a:pt x="875" y="49"/>
                    <a:pt x="875" y="49"/>
                  </a:cubicBezTo>
                  <a:cubicBezTo>
                    <a:pt x="886" y="51"/>
                    <a:pt x="900" y="52"/>
                    <a:pt x="913" y="52"/>
                  </a:cubicBezTo>
                  <a:cubicBezTo>
                    <a:pt x="949" y="52"/>
                    <a:pt x="974" y="44"/>
                    <a:pt x="992" y="27"/>
                  </a:cubicBezTo>
                  <a:cubicBezTo>
                    <a:pt x="995" y="23"/>
                    <a:pt x="999" y="19"/>
                    <a:pt x="1002" y="15"/>
                  </a:cubicBezTo>
                  <a:cubicBezTo>
                    <a:pt x="1011" y="4"/>
                    <a:pt x="1011" y="4"/>
                    <a:pt x="1011" y="4"/>
                  </a:cubicBezTo>
                  <a:cubicBezTo>
                    <a:pt x="1095" y="115"/>
                    <a:pt x="1095" y="115"/>
                    <a:pt x="1095" y="115"/>
                  </a:cubicBezTo>
                  <a:cubicBezTo>
                    <a:pt x="1099" y="113"/>
                    <a:pt x="1099" y="113"/>
                    <a:pt x="1099" y="113"/>
                  </a:cubicBezTo>
                  <a:cubicBezTo>
                    <a:pt x="1112" y="108"/>
                    <a:pt x="1131" y="101"/>
                    <a:pt x="1155" y="92"/>
                  </a:cubicBezTo>
                  <a:cubicBezTo>
                    <a:pt x="1155" y="92"/>
                    <a:pt x="1167" y="88"/>
                    <a:pt x="1171" y="87"/>
                  </a:cubicBezTo>
                  <a:cubicBezTo>
                    <a:pt x="1202" y="75"/>
                    <a:pt x="1227" y="68"/>
                    <a:pt x="1248" y="63"/>
                  </a:cubicBezTo>
                  <a:cubicBezTo>
                    <a:pt x="1264" y="60"/>
                    <a:pt x="1264" y="60"/>
                    <a:pt x="1264" y="60"/>
                  </a:cubicBezTo>
                  <a:cubicBezTo>
                    <a:pt x="1257" y="75"/>
                    <a:pt x="1257" y="75"/>
                    <a:pt x="1257" y="75"/>
                  </a:cubicBezTo>
                  <a:cubicBezTo>
                    <a:pt x="1252" y="88"/>
                    <a:pt x="1247" y="98"/>
                    <a:pt x="1241" y="106"/>
                  </a:cubicBezTo>
                  <a:cubicBezTo>
                    <a:pt x="1231" y="122"/>
                    <a:pt x="1231" y="122"/>
                    <a:pt x="1231" y="122"/>
                  </a:cubicBezTo>
                  <a:cubicBezTo>
                    <a:pt x="1248" y="115"/>
                    <a:pt x="1248" y="115"/>
                    <a:pt x="1248" y="115"/>
                  </a:cubicBezTo>
                  <a:cubicBezTo>
                    <a:pt x="1249" y="115"/>
                    <a:pt x="1261" y="110"/>
                    <a:pt x="1271" y="106"/>
                  </a:cubicBezTo>
                  <a:cubicBezTo>
                    <a:pt x="1260" y="126"/>
                    <a:pt x="1260" y="126"/>
                    <a:pt x="1260" y="126"/>
                  </a:cubicBezTo>
                  <a:cubicBezTo>
                    <a:pt x="1254" y="137"/>
                    <a:pt x="1232" y="172"/>
                    <a:pt x="1212" y="187"/>
                  </a:cubicBezTo>
                  <a:cubicBezTo>
                    <a:pt x="1207" y="191"/>
                    <a:pt x="1207" y="191"/>
                    <a:pt x="1207" y="191"/>
                  </a:cubicBezTo>
                  <a:cubicBezTo>
                    <a:pt x="1210" y="195"/>
                    <a:pt x="1210" y="195"/>
                    <a:pt x="1210" y="195"/>
                  </a:cubicBezTo>
                  <a:cubicBezTo>
                    <a:pt x="1210" y="195"/>
                    <a:pt x="1211" y="196"/>
                    <a:pt x="1211" y="196"/>
                  </a:cubicBezTo>
                  <a:cubicBezTo>
                    <a:pt x="1213" y="199"/>
                    <a:pt x="1214" y="205"/>
                    <a:pt x="1214" y="210"/>
                  </a:cubicBezTo>
                  <a:cubicBezTo>
                    <a:pt x="1214" y="216"/>
                    <a:pt x="1213" y="221"/>
                    <a:pt x="1211" y="225"/>
                  </a:cubicBezTo>
                  <a:cubicBezTo>
                    <a:pt x="1209" y="230"/>
                    <a:pt x="1205" y="236"/>
                    <a:pt x="1199" y="243"/>
                  </a:cubicBezTo>
                  <a:cubicBezTo>
                    <a:pt x="1195" y="247"/>
                    <a:pt x="1195" y="247"/>
                    <a:pt x="1195" y="247"/>
                  </a:cubicBezTo>
                  <a:cubicBezTo>
                    <a:pt x="1218" y="276"/>
                    <a:pt x="1218" y="276"/>
                    <a:pt x="1218" y="276"/>
                  </a:cubicBezTo>
                  <a:cubicBezTo>
                    <a:pt x="1213" y="280"/>
                    <a:pt x="1213" y="280"/>
                    <a:pt x="1213" y="280"/>
                  </a:cubicBezTo>
                  <a:cubicBezTo>
                    <a:pt x="1170" y="312"/>
                    <a:pt x="1149" y="363"/>
                    <a:pt x="1149" y="434"/>
                  </a:cubicBezTo>
                  <a:cubicBezTo>
                    <a:pt x="1149" y="436"/>
                    <a:pt x="1149" y="436"/>
                    <a:pt x="1149" y="436"/>
                  </a:cubicBezTo>
                  <a:cubicBezTo>
                    <a:pt x="1149" y="440"/>
                    <a:pt x="1149" y="443"/>
                    <a:pt x="1149" y="447"/>
                  </a:cubicBezTo>
                  <a:cubicBezTo>
                    <a:pt x="1149" y="464"/>
                    <a:pt x="1150" y="481"/>
                    <a:pt x="1152" y="500"/>
                  </a:cubicBezTo>
                  <a:cubicBezTo>
                    <a:pt x="1163" y="569"/>
                    <a:pt x="1163" y="569"/>
                    <a:pt x="1163" y="569"/>
                  </a:cubicBezTo>
                  <a:cubicBezTo>
                    <a:pt x="1171" y="616"/>
                    <a:pt x="1175" y="640"/>
                    <a:pt x="1175" y="641"/>
                  </a:cubicBezTo>
                  <a:cubicBezTo>
                    <a:pt x="1177" y="661"/>
                    <a:pt x="1183" y="714"/>
                    <a:pt x="1183" y="718"/>
                  </a:cubicBezTo>
                  <a:cubicBezTo>
                    <a:pt x="1186" y="783"/>
                    <a:pt x="1186" y="789"/>
                    <a:pt x="1186" y="790"/>
                  </a:cubicBezTo>
                  <a:cubicBezTo>
                    <a:pt x="1186" y="792"/>
                    <a:pt x="1186" y="795"/>
                    <a:pt x="1186" y="798"/>
                  </a:cubicBezTo>
                  <a:cubicBezTo>
                    <a:pt x="1186" y="913"/>
                    <a:pt x="1148" y="1029"/>
                    <a:pt x="1086" y="1101"/>
                  </a:cubicBezTo>
                  <a:cubicBezTo>
                    <a:pt x="1084" y="1103"/>
                    <a:pt x="1084" y="1103"/>
                    <a:pt x="1084" y="1103"/>
                  </a:cubicBezTo>
                  <a:cubicBezTo>
                    <a:pt x="1044" y="1152"/>
                    <a:pt x="989" y="1219"/>
                    <a:pt x="838" y="1272"/>
                  </a:cubicBezTo>
                  <a:cubicBezTo>
                    <a:pt x="754" y="1303"/>
                    <a:pt x="679" y="1333"/>
                    <a:pt x="614" y="1390"/>
                  </a:cubicBezTo>
                  <a:cubicBezTo>
                    <a:pt x="614" y="1390"/>
                    <a:pt x="614" y="1390"/>
                    <a:pt x="614" y="1390"/>
                  </a:cubicBezTo>
                  <a:cubicBezTo>
                    <a:pt x="611" y="1393"/>
                    <a:pt x="611" y="1393"/>
                    <a:pt x="611" y="1393"/>
                  </a:cubicBezTo>
                  <a:cubicBezTo>
                    <a:pt x="609" y="1395"/>
                    <a:pt x="609" y="1395"/>
                    <a:pt x="609" y="1395"/>
                  </a:cubicBezTo>
                  <a:cubicBezTo>
                    <a:pt x="605" y="1401"/>
                    <a:pt x="605" y="1401"/>
                    <a:pt x="605" y="1401"/>
                  </a:cubicBezTo>
                  <a:lnTo>
                    <a:pt x="601" y="139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35" name="Freeform 32">
              <a:extLst>
                <a:ext uri="{FF2B5EF4-FFF2-40B4-BE49-F238E27FC236}">
                  <a16:creationId xmlns:a16="http://schemas.microsoft.com/office/drawing/2014/main" id="{5B23EC57-23E8-1B49-B530-3FADFD91433B}"/>
                </a:ext>
              </a:extLst>
            </p:cNvPr>
            <p:cNvSpPr>
              <a:spLocks noEditPoints="1"/>
            </p:cNvSpPr>
            <p:nvPr userDrawn="1"/>
          </p:nvSpPr>
          <p:spPr bwMode="auto">
            <a:xfrm>
              <a:off x="3429" y="1389"/>
              <a:ext cx="874" cy="964"/>
            </a:xfrm>
            <a:custGeom>
              <a:avLst/>
              <a:gdLst>
                <a:gd name="T0" fmla="*/ 749 w 1290"/>
                <a:gd name="T1" fmla="*/ 675 h 1419"/>
                <a:gd name="T2" fmla="*/ 440 w 1290"/>
                <a:gd name="T3" fmla="*/ 333 h 1419"/>
                <a:gd name="T4" fmla="*/ 318 w 1290"/>
                <a:gd name="T5" fmla="*/ 282 h 1419"/>
                <a:gd name="T6" fmla="*/ 512 w 1290"/>
                <a:gd name="T7" fmla="*/ 271 h 1419"/>
                <a:gd name="T8" fmla="*/ 861 w 1290"/>
                <a:gd name="T9" fmla="*/ 775 h 1419"/>
                <a:gd name="T10" fmla="*/ 645 w 1290"/>
                <a:gd name="T11" fmla="*/ 693 h 1419"/>
                <a:gd name="T12" fmla="*/ 543 w 1290"/>
                <a:gd name="T13" fmla="*/ 673 h 1419"/>
                <a:gd name="T14" fmla="*/ 935 w 1290"/>
                <a:gd name="T15" fmla="*/ 783 h 1419"/>
                <a:gd name="T16" fmla="*/ 652 w 1290"/>
                <a:gd name="T17" fmla="*/ 507 h 1419"/>
                <a:gd name="T18" fmla="*/ 557 w 1290"/>
                <a:gd name="T19" fmla="*/ 529 h 1419"/>
                <a:gd name="T20" fmla="*/ 692 w 1290"/>
                <a:gd name="T21" fmla="*/ 506 h 1419"/>
                <a:gd name="T22" fmla="*/ 356 w 1290"/>
                <a:gd name="T23" fmla="*/ 342 h 1419"/>
                <a:gd name="T24" fmla="*/ 1004 w 1290"/>
                <a:gd name="T25" fmla="*/ 332 h 1419"/>
                <a:gd name="T26" fmla="*/ 1016 w 1290"/>
                <a:gd name="T27" fmla="*/ 287 h 1419"/>
                <a:gd name="T28" fmla="*/ 350 w 1290"/>
                <a:gd name="T29" fmla="*/ 337 h 1419"/>
                <a:gd name="T30" fmla="*/ 675 w 1290"/>
                <a:gd name="T31" fmla="*/ 254 h 1419"/>
                <a:gd name="T32" fmla="*/ 270 w 1290"/>
                <a:gd name="T33" fmla="*/ 239 h 1419"/>
                <a:gd name="T34" fmla="*/ 691 w 1290"/>
                <a:gd name="T35" fmla="*/ 229 h 1419"/>
                <a:gd name="T36" fmla="*/ 626 w 1290"/>
                <a:gd name="T37" fmla="*/ 248 h 1419"/>
                <a:gd name="T38" fmla="*/ 641 w 1290"/>
                <a:gd name="T39" fmla="*/ 229 h 1419"/>
                <a:gd name="T40" fmla="*/ 1076 w 1290"/>
                <a:gd name="T41" fmla="*/ 236 h 1419"/>
                <a:gd name="T42" fmla="*/ 600 w 1290"/>
                <a:gd name="T43" fmla="*/ 199 h 1419"/>
                <a:gd name="T44" fmla="*/ 953 w 1290"/>
                <a:gd name="T45" fmla="*/ 204 h 1419"/>
                <a:gd name="T46" fmla="*/ 572 w 1290"/>
                <a:gd name="T47" fmla="*/ 194 h 1419"/>
                <a:gd name="T48" fmla="*/ 1198 w 1290"/>
                <a:gd name="T49" fmla="*/ 148 h 1419"/>
                <a:gd name="T50" fmla="*/ 808 w 1290"/>
                <a:gd name="T51" fmla="*/ 336 h 1419"/>
                <a:gd name="T52" fmla="*/ 839 w 1290"/>
                <a:gd name="T53" fmla="*/ 188 h 1419"/>
                <a:gd name="T54" fmla="*/ 1180 w 1290"/>
                <a:gd name="T55" fmla="*/ 797 h 1419"/>
                <a:gd name="T56" fmla="*/ 26 w 1290"/>
                <a:gd name="T57" fmla="*/ 281 h 1419"/>
                <a:gd name="T58" fmla="*/ 91 w 1290"/>
                <a:gd name="T59" fmla="*/ 731 h 1419"/>
                <a:gd name="T60" fmla="*/ 1149 w 1290"/>
                <a:gd name="T61" fmla="*/ 324 h 1419"/>
                <a:gd name="T62" fmla="*/ 671 w 1290"/>
                <a:gd name="T63" fmla="*/ 473 h 1419"/>
                <a:gd name="T64" fmla="*/ 584 w 1290"/>
                <a:gd name="T65" fmla="*/ 402 h 1419"/>
                <a:gd name="T66" fmla="*/ 802 w 1290"/>
                <a:gd name="T67" fmla="*/ 969 h 1419"/>
                <a:gd name="T68" fmla="*/ 945 w 1290"/>
                <a:gd name="T69" fmla="*/ 1033 h 1419"/>
                <a:gd name="T70" fmla="*/ 781 w 1290"/>
                <a:gd name="T71" fmla="*/ 1037 h 1419"/>
                <a:gd name="T72" fmla="*/ 581 w 1290"/>
                <a:gd name="T73" fmla="*/ 714 h 1419"/>
                <a:gd name="T74" fmla="*/ 798 w 1290"/>
                <a:gd name="T75" fmla="*/ 868 h 1419"/>
                <a:gd name="T76" fmla="*/ 943 w 1290"/>
                <a:gd name="T77" fmla="*/ 892 h 1419"/>
                <a:gd name="T78" fmla="*/ 576 w 1290"/>
                <a:gd name="T79" fmla="*/ 320 h 1419"/>
                <a:gd name="T80" fmla="*/ 563 w 1290"/>
                <a:gd name="T81" fmla="*/ 262 h 1419"/>
                <a:gd name="T82" fmla="*/ 636 w 1290"/>
                <a:gd name="T83" fmla="*/ 271 h 1419"/>
                <a:gd name="T84" fmla="*/ 708 w 1290"/>
                <a:gd name="T85" fmla="*/ 1000 h 1419"/>
                <a:gd name="T86" fmla="*/ 519 w 1290"/>
                <a:gd name="T87" fmla="*/ 720 h 1419"/>
                <a:gd name="T88" fmla="*/ 480 w 1290"/>
                <a:gd name="T89" fmla="*/ 486 h 1419"/>
                <a:gd name="T90" fmla="*/ 840 w 1290"/>
                <a:gd name="T91" fmla="*/ 494 h 1419"/>
                <a:gd name="T92" fmla="*/ 687 w 1290"/>
                <a:gd name="T93" fmla="*/ 474 h 1419"/>
                <a:gd name="T94" fmla="*/ 958 w 1290"/>
                <a:gd name="T95" fmla="*/ 412 h 1419"/>
                <a:gd name="T96" fmla="*/ 1084 w 1290"/>
                <a:gd name="T97" fmla="*/ 383 h 1419"/>
                <a:gd name="T98" fmla="*/ 554 w 1290"/>
                <a:gd name="T99" fmla="*/ 403 h 1419"/>
                <a:gd name="T100" fmla="*/ 304 w 1290"/>
                <a:gd name="T101" fmla="*/ 381 h 1419"/>
                <a:gd name="T102" fmla="*/ 865 w 1290"/>
                <a:gd name="T103" fmla="*/ 410 h 1419"/>
                <a:gd name="T104" fmla="*/ 861 w 1290"/>
                <a:gd name="T105" fmla="*/ 378 h 1419"/>
                <a:gd name="T106" fmla="*/ 554 w 1290"/>
                <a:gd name="T107" fmla="*/ 44 h 1419"/>
                <a:gd name="T108" fmla="*/ 1047 w 1290"/>
                <a:gd name="T109" fmla="*/ 140 h 1419"/>
                <a:gd name="T110" fmla="*/ 186 w 1290"/>
                <a:gd name="T111" fmla="*/ 138 h 1419"/>
                <a:gd name="T112" fmla="*/ 1018 w 1290"/>
                <a:gd name="T113" fmla="*/ 5 h 1419"/>
                <a:gd name="T114" fmla="*/ 472 w 1290"/>
                <a:gd name="T115" fmla="*/ 34 h 1419"/>
                <a:gd name="T116" fmla="*/ 0 w 1290"/>
                <a:gd name="T117" fmla="*/ 283 h 1419"/>
                <a:gd name="T118" fmla="*/ 31 w 1290"/>
                <a:gd name="T119" fmla="*/ 824 h 1419"/>
                <a:gd name="T120" fmla="*/ 625 w 1290"/>
                <a:gd name="T121" fmla="*/ 1405 h 1419"/>
                <a:gd name="T122" fmla="*/ 1162 w 1290"/>
                <a:gd name="T123" fmla="*/ 458 h 1419"/>
                <a:gd name="T124" fmla="*/ 1290 w 1290"/>
                <a:gd name="T125" fmla="*/ 105 h 1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0" h="1419">
                  <a:moveTo>
                    <a:pt x="445" y="234"/>
                  </a:moveTo>
                  <a:cubicBezTo>
                    <a:pt x="411" y="216"/>
                    <a:pt x="362" y="217"/>
                    <a:pt x="334" y="210"/>
                  </a:cubicBezTo>
                  <a:cubicBezTo>
                    <a:pt x="306" y="203"/>
                    <a:pt x="302" y="201"/>
                    <a:pt x="302" y="201"/>
                  </a:cubicBezTo>
                  <a:cubicBezTo>
                    <a:pt x="313" y="203"/>
                    <a:pt x="323" y="206"/>
                    <a:pt x="335" y="208"/>
                  </a:cubicBezTo>
                  <a:cubicBezTo>
                    <a:pt x="373" y="212"/>
                    <a:pt x="414" y="214"/>
                    <a:pt x="445" y="228"/>
                  </a:cubicBezTo>
                  <a:cubicBezTo>
                    <a:pt x="463" y="235"/>
                    <a:pt x="473" y="253"/>
                    <a:pt x="477" y="272"/>
                  </a:cubicBezTo>
                  <a:cubicBezTo>
                    <a:pt x="470" y="257"/>
                    <a:pt x="459" y="242"/>
                    <a:pt x="445" y="234"/>
                  </a:cubicBezTo>
                  <a:moveTo>
                    <a:pt x="752" y="668"/>
                  </a:moveTo>
                  <a:cubicBezTo>
                    <a:pt x="781" y="704"/>
                    <a:pt x="783" y="704"/>
                    <a:pt x="807" y="728"/>
                  </a:cubicBezTo>
                  <a:cubicBezTo>
                    <a:pt x="794" y="722"/>
                    <a:pt x="765" y="695"/>
                    <a:pt x="749" y="675"/>
                  </a:cubicBezTo>
                  <a:cubicBezTo>
                    <a:pt x="725" y="645"/>
                    <a:pt x="714" y="619"/>
                    <a:pt x="710" y="591"/>
                  </a:cubicBezTo>
                  <a:cubicBezTo>
                    <a:pt x="710" y="591"/>
                    <a:pt x="724" y="632"/>
                    <a:pt x="752" y="668"/>
                  </a:cubicBezTo>
                  <a:moveTo>
                    <a:pt x="562" y="345"/>
                  </a:moveTo>
                  <a:cubicBezTo>
                    <a:pt x="539" y="342"/>
                    <a:pt x="519" y="352"/>
                    <a:pt x="501" y="375"/>
                  </a:cubicBezTo>
                  <a:cubicBezTo>
                    <a:pt x="478" y="382"/>
                    <a:pt x="464" y="391"/>
                    <a:pt x="447" y="409"/>
                  </a:cubicBezTo>
                  <a:cubicBezTo>
                    <a:pt x="434" y="405"/>
                    <a:pt x="419" y="397"/>
                    <a:pt x="415" y="394"/>
                  </a:cubicBezTo>
                  <a:cubicBezTo>
                    <a:pt x="418" y="387"/>
                    <a:pt x="422" y="382"/>
                    <a:pt x="429" y="379"/>
                  </a:cubicBezTo>
                  <a:cubicBezTo>
                    <a:pt x="423" y="376"/>
                    <a:pt x="413" y="371"/>
                    <a:pt x="415" y="364"/>
                  </a:cubicBezTo>
                  <a:cubicBezTo>
                    <a:pt x="418" y="352"/>
                    <a:pt x="434" y="359"/>
                    <a:pt x="452" y="352"/>
                  </a:cubicBezTo>
                  <a:cubicBezTo>
                    <a:pt x="445" y="348"/>
                    <a:pt x="436" y="343"/>
                    <a:pt x="440" y="333"/>
                  </a:cubicBezTo>
                  <a:cubicBezTo>
                    <a:pt x="443" y="323"/>
                    <a:pt x="459" y="324"/>
                    <a:pt x="471" y="327"/>
                  </a:cubicBezTo>
                  <a:cubicBezTo>
                    <a:pt x="464" y="321"/>
                    <a:pt x="463" y="309"/>
                    <a:pt x="470" y="304"/>
                  </a:cubicBezTo>
                  <a:cubicBezTo>
                    <a:pt x="478" y="300"/>
                    <a:pt x="494" y="301"/>
                    <a:pt x="494" y="301"/>
                  </a:cubicBezTo>
                  <a:cubicBezTo>
                    <a:pt x="494" y="293"/>
                    <a:pt x="501" y="287"/>
                    <a:pt x="505" y="280"/>
                  </a:cubicBezTo>
                  <a:cubicBezTo>
                    <a:pt x="498" y="282"/>
                    <a:pt x="493" y="291"/>
                    <a:pt x="491" y="297"/>
                  </a:cubicBezTo>
                  <a:cubicBezTo>
                    <a:pt x="468" y="295"/>
                    <a:pt x="457" y="306"/>
                    <a:pt x="463" y="321"/>
                  </a:cubicBezTo>
                  <a:cubicBezTo>
                    <a:pt x="452" y="318"/>
                    <a:pt x="440" y="320"/>
                    <a:pt x="436" y="330"/>
                  </a:cubicBezTo>
                  <a:cubicBezTo>
                    <a:pt x="408" y="313"/>
                    <a:pt x="365" y="301"/>
                    <a:pt x="335" y="299"/>
                  </a:cubicBezTo>
                  <a:cubicBezTo>
                    <a:pt x="331" y="299"/>
                    <a:pt x="329" y="299"/>
                    <a:pt x="325" y="298"/>
                  </a:cubicBezTo>
                  <a:cubicBezTo>
                    <a:pt x="322" y="295"/>
                    <a:pt x="319" y="286"/>
                    <a:pt x="318" y="282"/>
                  </a:cubicBezTo>
                  <a:cubicBezTo>
                    <a:pt x="314" y="269"/>
                    <a:pt x="308" y="251"/>
                    <a:pt x="295" y="245"/>
                  </a:cubicBezTo>
                  <a:cubicBezTo>
                    <a:pt x="323" y="249"/>
                    <a:pt x="397" y="263"/>
                    <a:pt x="443" y="282"/>
                  </a:cubicBezTo>
                  <a:cubicBezTo>
                    <a:pt x="409" y="257"/>
                    <a:pt x="317" y="245"/>
                    <a:pt x="261" y="231"/>
                  </a:cubicBezTo>
                  <a:cubicBezTo>
                    <a:pt x="219" y="222"/>
                    <a:pt x="162" y="204"/>
                    <a:pt x="126" y="179"/>
                  </a:cubicBezTo>
                  <a:cubicBezTo>
                    <a:pt x="106" y="164"/>
                    <a:pt x="95" y="148"/>
                    <a:pt x="93" y="129"/>
                  </a:cubicBezTo>
                  <a:cubicBezTo>
                    <a:pt x="118" y="138"/>
                    <a:pt x="140" y="143"/>
                    <a:pt x="169" y="149"/>
                  </a:cubicBezTo>
                  <a:cubicBezTo>
                    <a:pt x="189" y="153"/>
                    <a:pt x="205" y="156"/>
                    <a:pt x="233" y="162"/>
                  </a:cubicBezTo>
                  <a:cubicBezTo>
                    <a:pt x="260" y="167"/>
                    <a:pt x="298" y="179"/>
                    <a:pt x="298" y="179"/>
                  </a:cubicBezTo>
                  <a:cubicBezTo>
                    <a:pt x="358" y="196"/>
                    <a:pt x="425" y="185"/>
                    <a:pt x="483" y="205"/>
                  </a:cubicBezTo>
                  <a:cubicBezTo>
                    <a:pt x="509" y="215"/>
                    <a:pt x="508" y="247"/>
                    <a:pt x="512" y="271"/>
                  </a:cubicBezTo>
                  <a:cubicBezTo>
                    <a:pt x="518" y="277"/>
                    <a:pt x="518" y="277"/>
                    <a:pt x="518" y="277"/>
                  </a:cubicBezTo>
                  <a:cubicBezTo>
                    <a:pt x="518" y="311"/>
                    <a:pt x="535" y="325"/>
                    <a:pt x="562" y="345"/>
                  </a:cubicBezTo>
                  <a:moveTo>
                    <a:pt x="774" y="670"/>
                  </a:moveTo>
                  <a:cubicBezTo>
                    <a:pt x="803" y="705"/>
                    <a:pt x="830" y="724"/>
                    <a:pt x="836" y="728"/>
                  </a:cubicBezTo>
                  <a:cubicBezTo>
                    <a:pt x="836" y="728"/>
                    <a:pt x="796" y="691"/>
                    <a:pt x="788" y="676"/>
                  </a:cubicBezTo>
                  <a:cubicBezTo>
                    <a:pt x="855" y="728"/>
                    <a:pt x="908" y="749"/>
                    <a:pt x="933" y="767"/>
                  </a:cubicBezTo>
                  <a:cubicBezTo>
                    <a:pt x="923" y="765"/>
                    <a:pt x="912" y="764"/>
                    <a:pt x="906" y="771"/>
                  </a:cubicBezTo>
                  <a:cubicBezTo>
                    <a:pt x="901" y="779"/>
                    <a:pt x="905" y="791"/>
                    <a:pt x="901" y="802"/>
                  </a:cubicBezTo>
                  <a:cubicBezTo>
                    <a:pt x="899" y="810"/>
                    <a:pt x="894" y="811"/>
                    <a:pt x="891" y="811"/>
                  </a:cubicBezTo>
                  <a:cubicBezTo>
                    <a:pt x="886" y="780"/>
                    <a:pt x="861" y="775"/>
                    <a:pt x="861" y="775"/>
                  </a:cubicBezTo>
                  <a:cubicBezTo>
                    <a:pt x="867" y="782"/>
                    <a:pt x="875" y="790"/>
                    <a:pt x="877" y="801"/>
                  </a:cubicBezTo>
                  <a:cubicBezTo>
                    <a:pt x="853" y="797"/>
                    <a:pt x="809" y="770"/>
                    <a:pt x="809" y="769"/>
                  </a:cubicBezTo>
                  <a:cubicBezTo>
                    <a:pt x="786" y="771"/>
                    <a:pt x="758" y="768"/>
                    <a:pt x="743" y="758"/>
                  </a:cubicBezTo>
                  <a:cubicBezTo>
                    <a:pt x="726" y="747"/>
                    <a:pt x="761" y="745"/>
                    <a:pt x="747" y="734"/>
                  </a:cubicBezTo>
                  <a:cubicBezTo>
                    <a:pt x="740" y="729"/>
                    <a:pt x="733" y="734"/>
                    <a:pt x="728" y="726"/>
                  </a:cubicBezTo>
                  <a:cubicBezTo>
                    <a:pt x="724" y="721"/>
                    <a:pt x="737" y="709"/>
                    <a:pt x="732" y="698"/>
                  </a:cubicBezTo>
                  <a:cubicBezTo>
                    <a:pt x="728" y="690"/>
                    <a:pt x="721" y="691"/>
                    <a:pt x="715" y="696"/>
                  </a:cubicBezTo>
                  <a:cubicBezTo>
                    <a:pt x="709" y="702"/>
                    <a:pt x="705" y="725"/>
                    <a:pt x="687" y="721"/>
                  </a:cubicBezTo>
                  <a:cubicBezTo>
                    <a:pt x="677" y="718"/>
                    <a:pt x="680" y="700"/>
                    <a:pt x="669" y="692"/>
                  </a:cubicBezTo>
                  <a:cubicBezTo>
                    <a:pt x="661" y="686"/>
                    <a:pt x="651" y="686"/>
                    <a:pt x="645" y="693"/>
                  </a:cubicBezTo>
                  <a:cubicBezTo>
                    <a:pt x="637" y="700"/>
                    <a:pt x="639" y="711"/>
                    <a:pt x="639" y="711"/>
                  </a:cubicBezTo>
                  <a:cubicBezTo>
                    <a:pt x="618" y="669"/>
                    <a:pt x="638" y="578"/>
                    <a:pt x="638" y="578"/>
                  </a:cubicBezTo>
                  <a:cubicBezTo>
                    <a:pt x="616" y="637"/>
                    <a:pt x="616" y="688"/>
                    <a:pt x="633" y="719"/>
                  </a:cubicBezTo>
                  <a:cubicBezTo>
                    <a:pt x="628" y="716"/>
                    <a:pt x="619" y="707"/>
                    <a:pt x="616" y="702"/>
                  </a:cubicBezTo>
                  <a:cubicBezTo>
                    <a:pt x="612" y="691"/>
                    <a:pt x="605" y="676"/>
                    <a:pt x="606" y="661"/>
                  </a:cubicBezTo>
                  <a:cubicBezTo>
                    <a:pt x="593" y="684"/>
                    <a:pt x="619" y="727"/>
                    <a:pt x="609" y="727"/>
                  </a:cubicBezTo>
                  <a:cubicBezTo>
                    <a:pt x="600" y="727"/>
                    <a:pt x="600" y="710"/>
                    <a:pt x="589" y="705"/>
                  </a:cubicBezTo>
                  <a:cubicBezTo>
                    <a:pt x="578" y="699"/>
                    <a:pt x="574" y="709"/>
                    <a:pt x="570" y="705"/>
                  </a:cubicBezTo>
                  <a:cubicBezTo>
                    <a:pt x="565" y="701"/>
                    <a:pt x="588" y="684"/>
                    <a:pt x="568" y="672"/>
                  </a:cubicBezTo>
                  <a:cubicBezTo>
                    <a:pt x="557" y="666"/>
                    <a:pt x="552" y="678"/>
                    <a:pt x="543" y="673"/>
                  </a:cubicBezTo>
                  <a:cubicBezTo>
                    <a:pt x="534" y="668"/>
                    <a:pt x="522" y="670"/>
                    <a:pt x="522" y="670"/>
                  </a:cubicBezTo>
                  <a:cubicBezTo>
                    <a:pt x="518" y="649"/>
                    <a:pt x="544" y="556"/>
                    <a:pt x="544" y="556"/>
                  </a:cubicBezTo>
                  <a:cubicBezTo>
                    <a:pt x="560" y="564"/>
                    <a:pt x="582" y="551"/>
                    <a:pt x="582" y="551"/>
                  </a:cubicBezTo>
                  <a:cubicBezTo>
                    <a:pt x="593" y="573"/>
                    <a:pt x="617" y="555"/>
                    <a:pt x="627" y="547"/>
                  </a:cubicBezTo>
                  <a:cubicBezTo>
                    <a:pt x="635" y="540"/>
                    <a:pt x="637" y="535"/>
                    <a:pt x="646" y="531"/>
                  </a:cubicBezTo>
                  <a:cubicBezTo>
                    <a:pt x="656" y="526"/>
                    <a:pt x="667" y="533"/>
                    <a:pt x="677" y="528"/>
                  </a:cubicBezTo>
                  <a:cubicBezTo>
                    <a:pt x="688" y="524"/>
                    <a:pt x="691" y="517"/>
                    <a:pt x="691" y="517"/>
                  </a:cubicBezTo>
                  <a:cubicBezTo>
                    <a:pt x="704" y="529"/>
                    <a:pt x="721" y="574"/>
                    <a:pt x="728" y="589"/>
                  </a:cubicBezTo>
                  <a:cubicBezTo>
                    <a:pt x="751" y="640"/>
                    <a:pt x="774" y="670"/>
                    <a:pt x="774" y="670"/>
                  </a:cubicBezTo>
                  <a:moveTo>
                    <a:pt x="935" y="783"/>
                  </a:moveTo>
                  <a:cubicBezTo>
                    <a:pt x="937" y="794"/>
                    <a:pt x="923" y="801"/>
                    <a:pt x="913" y="802"/>
                  </a:cubicBezTo>
                  <a:cubicBezTo>
                    <a:pt x="910" y="803"/>
                    <a:pt x="910" y="803"/>
                    <a:pt x="910" y="803"/>
                  </a:cubicBezTo>
                  <a:cubicBezTo>
                    <a:pt x="910" y="793"/>
                    <a:pt x="908" y="774"/>
                    <a:pt x="918" y="772"/>
                  </a:cubicBezTo>
                  <a:cubicBezTo>
                    <a:pt x="929" y="770"/>
                    <a:pt x="933" y="775"/>
                    <a:pt x="935" y="783"/>
                  </a:cubicBezTo>
                  <a:moveTo>
                    <a:pt x="692" y="506"/>
                  </a:moveTo>
                  <a:cubicBezTo>
                    <a:pt x="686" y="507"/>
                    <a:pt x="690" y="510"/>
                    <a:pt x="676" y="520"/>
                  </a:cubicBezTo>
                  <a:cubicBezTo>
                    <a:pt x="673" y="522"/>
                    <a:pt x="663" y="524"/>
                    <a:pt x="655" y="523"/>
                  </a:cubicBezTo>
                  <a:cubicBezTo>
                    <a:pt x="657" y="519"/>
                    <a:pt x="661" y="515"/>
                    <a:pt x="656" y="505"/>
                  </a:cubicBezTo>
                  <a:cubicBezTo>
                    <a:pt x="651" y="495"/>
                    <a:pt x="643" y="492"/>
                    <a:pt x="639" y="492"/>
                  </a:cubicBezTo>
                  <a:cubicBezTo>
                    <a:pt x="645" y="496"/>
                    <a:pt x="649" y="501"/>
                    <a:pt x="652" y="507"/>
                  </a:cubicBezTo>
                  <a:cubicBezTo>
                    <a:pt x="654" y="512"/>
                    <a:pt x="653" y="518"/>
                    <a:pt x="648" y="522"/>
                  </a:cubicBezTo>
                  <a:cubicBezTo>
                    <a:pt x="644" y="523"/>
                    <a:pt x="638" y="526"/>
                    <a:pt x="635" y="530"/>
                  </a:cubicBezTo>
                  <a:cubicBezTo>
                    <a:pt x="638" y="517"/>
                    <a:pt x="627" y="498"/>
                    <a:pt x="617" y="495"/>
                  </a:cubicBezTo>
                  <a:cubicBezTo>
                    <a:pt x="626" y="507"/>
                    <a:pt x="633" y="514"/>
                    <a:pt x="628" y="534"/>
                  </a:cubicBezTo>
                  <a:cubicBezTo>
                    <a:pt x="625" y="540"/>
                    <a:pt x="599" y="558"/>
                    <a:pt x="592" y="552"/>
                  </a:cubicBezTo>
                  <a:cubicBezTo>
                    <a:pt x="579" y="541"/>
                    <a:pt x="589" y="532"/>
                    <a:pt x="585" y="519"/>
                  </a:cubicBezTo>
                  <a:cubicBezTo>
                    <a:pt x="583" y="517"/>
                    <a:pt x="583" y="514"/>
                    <a:pt x="581" y="515"/>
                  </a:cubicBezTo>
                  <a:cubicBezTo>
                    <a:pt x="584" y="527"/>
                    <a:pt x="579" y="532"/>
                    <a:pt x="580" y="545"/>
                  </a:cubicBezTo>
                  <a:cubicBezTo>
                    <a:pt x="571" y="548"/>
                    <a:pt x="567" y="549"/>
                    <a:pt x="561" y="548"/>
                  </a:cubicBezTo>
                  <a:cubicBezTo>
                    <a:pt x="558" y="545"/>
                    <a:pt x="555" y="539"/>
                    <a:pt x="557" y="529"/>
                  </a:cubicBezTo>
                  <a:cubicBezTo>
                    <a:pt x="559" y="520"/>
                    <a:pt x="567" y="508"/>
                    <a:pt x="574" y="498"/>
                  </a:cubicBezTo>
                  <a:cubicBezTo>
                    <a:pt x="574" y="498"/>
                    <a:pt x="570" y="500"/>
                    <a:pt x="567" y="503"/>
                  </a:cubicBezTo>
                  <a:cubicBezTo>
                    <a:pt x="555" y="514"/>
                    <a:pt x="550" y="527"/>
                    <a:pt x="550" y="537"/>
                  </a:cubicBezTo>
                  <a:cubicBezTo>
                    <a:pt x="551" y="541"/>
                    <a:pt x="551" y="545"/>
                    <a:pt x="555" y="548"/>
                  </a:cubicBezTo>
                  <a:cubicBezTo>
                    <a:pt x="552" y="548"/>
                    <a:pt x="540" y="548"/>
                    <a:pt x="537" y="541"/>
                  </a:cubicBezTo>
                  <a:cubicBezTo>
                    <a:pt x="530" y="527"/>
                    <a:pt x="540" y="514"/>
                    <a:pt x="547" y="505"/>
                  </a:cubicBezTo>
                  <a:cubicBezTo>
                    <a:pt x="554" y="497"/>
                    <a:pt x="564" y="492"/>
                    <a:pt x="564" y="492"/>
                  </a:cubicBezTo>
                  <a:cubicBezTo>
                    <a:pt x="579" y="485"/>
                    <a:pt x="602" y="488"/>
                    <a:pt x="618" y="485"/>
                  </a:cubicBezTo>
                  <a:cubicBezTo>
                    <a:pt x="634" y="483"/>
                    <a:pt x="647" y="486"/>
                    <a:pt x="661" y="490"/>
                  </a:cubicBezTo>
                  <a:cubicBezTo>
                    <a:pt x="674" y="494"/>
                    <a:pt x="682" y="499"/>
                    <a:pt x="692" y="506"/>
                  </a:cubicBezTo>
                  <a:moveTo>
                    <a:pt x="416" y="356"/>
                  </a:moveTo>
                  <a:cubicBezTo>
                    <a:pt x="408" y="360"/>
                    <a:pt x="410" y="366"/>
                    <a:pt x="411" y="370"/>
                  </a:cubicBezTo>
                  <a:cubicBezTo>
                    <a:pt x="414" y="376"/>
                    <a:pt x="420" y="379"/>
                    <a:pt x="420" y="379"/>
                  </a:cubicBezTo>
                  <a:cubicBezTo>
                    <a:pt x="417" y="381"/>
                    <a:pt x="412" y="386"/>
                    <a:pt x="409" y="391"/>
                  </a:cubicBezTo>
                  <a:cubicBezTo>
                    <a:pt x="401" y="386"/>
                    <a:pt x="389" y="380"/>
                    <a:pt x="379" y="376"/>
                  </a:cubicBezTo>
                  <a:cubicBezTo>
                    <a:pt x="360" y="365"/>
                    <a:pt x="341" y="358"/>
                    <a:pt x="321" y="360"/>
                  </a:cubicBezTo>
                  <a:cubicBezTo>
                    <a:pt x="316" y="360"/>
                    <a:pt x="303" y="365"/>
                    <a:pt x="299" y="366"/>
                  </a:cubicBezTo>
                  <a:cubicBezTo>
                    <a:pt x="285" y="364"/>
                    <a:pt x="265" y="352"/>
                    <a:pt x="260" y="346"/>
                  </a:cubicBezTo>
                  <a:cubicBezTo>
                    <a:pt x="284" y="349"/>
                    <a:pt x="301" y="348"/>
                    <a:pt x="315" y="348"/>
                  </a:cubicBezTo>
                  <a:cubicBezTo>
                    <a:pt x="340" y="346"/>
                    <a:pt x="356" y="342"/>
                    <a:pt x="356" y="342"/>
                  </a:cubicBezTo>
                  <a:cubicBezTo>
                    <a:pt x="376" y="350"/>
                    <a:pt x="391" y="356"/>
                    <a:pt x="416" y="356"/>
                  </a:cubicBezTo>
                  <a:moveTo>
                    <a:pt x="1138" y="317"/>
                  </a:moveTo>
                  <a:cubicBezTo>
                    <a:pt x="1120" y="376"/>
                    <a:pt x="1068" y="368"/>
                    <a:pt x="1049" y="357"/>
                  </a:cubicBezTo>
                  <a:cubicBezTo>
                    <a:pt x="1068" y="351"/>
                    <a:pt x="1076" y="334"/>
                    <a:pt x="1076" y="334"/>
                  </a:cubicBezTo>
                  <a:cubicBezTo>
                    <a:pt x="1102" y="337"/>
                    <a:pt x="1120" y="332"/>
                    <a:pt x="1138" y="317"/>
                  </a:cubicBezTo>
                  <a:moveTo>
                    <a:pt x="1069" y="333"/>
                  </a:moveTo>
                  <a:cubicBezTo>
                    <a:pt x="1068" y="340"/>
                    <a:pt x="1053" y="351"/>
                    <a:pt x="1038" y="354"/>
                  </a:cubicBezTo>
                  <a:cubicBezTo>
                    <a:pt x="1038" y="354"/>
                    <a:pt x="1036" y="342"/>
                    <a:pt x="1020" y="343"/>
                  </a:cubicBezTo>
                  <a:cubicBezTo>
                    <a:pt x="1011" y="344"/>
                    <a:pt x="1011" y="345"/>
                    <a:pt x="1005" y="347"/>
                  </a:cubicBezTo>
                  <a:cubicBezTo>
                    <a:pt x="1007" y="343"/>
                    <a:pt x="1007" y="337"/>
                    <a:pt x="1004" y="332"/>
                  </a:cubicBezTo>
                  <a:cubicBezTo>
                    <a:pt x="1003" y="331"/>
                    <a:pt x="1002" y="330"/>
                    <a:pt x="1000" y="330"/>
                  </a:cubicBezTo>
                  <a:cubicBezTo>
                    <a:pt x="996" y="330"/>
                    <a:pt x="991" y="331"/>
                    <a:pt x="986" y="334"/>
                  </a:cubicBezTo>
                  <a:cubicBezTo>
                    <a:pt x="981" y="338"/>
                    <a:pt x="975" y="337"/>
                    <a:pt x="971" y="339"/>
                  </a:cubicBezTo>
                  <a:cubicBezTo>
                    <a:pt x="963" y="341"/>
                    <a:pt x="958" y="346"/>
                    <a:pt x="952" y="355"/>
                  </a:cubicBezTo>
                  <a:cubicBezTo>
                    <a:pt x="951" y="356"/>
                    <a:pt x="948" y="355"/>
                    <a:pt x="945" y="355"/>
                  </a:cubicBezTo>
                  <a:cubicBezTo>
                    <a:pt x="941" y="354"/>
                    <a:pt x="880" y="363"/>
                    <a:pt x="880" y="363"/>
                  </a:cubicBezTo>
                  <a:cubicBezTo>
                    <a:pt x="869" y="362"/>
                    <a:pt x="853" y="363"/>
                    <a:pt x="833" y="357"/>
                  </a:cubicBezTo>
                  <a:cubicBezTo>
                    <a:pt x="833" y="357"/>
                    <a:pt x="850" y="349"/>
                    <a:pt x="841" y="334"/>
                  </a:cubicBezTo>
                  <a:cubicBezTo>
                    <a:pt x="841" y="334"/>
                    <a:pt x="923" y="316"/>
                    <a:pt x="955" y="307"/>
                  </a:cubicBezTo>
                  <a:cubicBezTo>
                    <a:pt x="988" y="298"/>
                    <a:pt x="1005" y="292"/>
                    <a:pt x="1016" y="287"/>
                  </a:cubicBezTo>
                  <a:cubicBezTo>
                    <a:pt x="1014" y="294"/>
                    <a:pt x="1022" y="308"/>
                    <a:pt x="1035" y="318"/>
                  </a:cubicBezTo>
                  <a:cubicBezTo>
                    <a:pt x="1044" y="325"/>
                    <a:pt x="1062" y="332"/>
                    <a:pt x="1069" y="333"/>
                  </a:cubicBezTo>
                  <a:moveTo>
                    <a:pt x="435" y="335"/>
                  </a:moveTo>
                  <a:cubicBezTo>
                    <a:pt x="434" y="339"/>
                    <a:pt x="435" y="345"/>
                    <a:pt x="442" y="350"/>
                  </a:cubicBezTo>
                  <a:cubicBezTo>
                    <a:pt x="437" y="351"/>
                    <a:pt x="427" y="351"/>
                    <a:pt x="421" y="353"/>
                  </a:cubicBezTo>
                  <a:cubicBezTo>
                    <a:pt x="385" y="351"/>
                    <a:pt x="349" y="340"/>
                    <a:pt x="328" y="305"/>
                  </a:cubicBezTo>
                  <a:cubicBezTo>
                    <a:pt x="337" y="305"/>
                    <a:pt x="346" y="304"/>
                    <a:pt x="359" y="307"/>
                  </a:cubicBezTo>
                  <a:cubicBezTo>
                    <a:pt x="379" y="312"/>
                    <a:pt x="408" y="320"/>
                    <a:pt x="435" y="335"/>
                  </a:cubicBezTo>
                  <a:moveTo>
                    <a:pt x="322" y="306"/>
                  </a:moveTo>
                  <a:cubicBezTo>
                    <a:pt x="325" y="309"/>
                    <a:pt x="331" y="323"/>
                    <a:pt x="350" y="337"/>
                  </a:cubicBezTo>
                  <a:cubicBezTo>
                    <a:pt x="339" y="340"/>
                    <a:pt x="328" y="341"/>
                    <a:pt x="310" y="342"/>
                  </a:cubicBezTo>
                  <a:cubicBezTo>
                    <a:pt x="287" y="343"/>
                    <a:pt x="266" y="341"/>
                    <a:pt x="266" y="341"/>
                  </a:cubicBezTo>
                  <a:cubicBezTo>
                    <a:pt x="232" y="338"/>
                    <a:pt x="188" y="296"/>
                    <a:pt x="177" y="280"/>
                  </a:cubicBezTo>
                  <a:cubicBezTo>
                    <a:pt x="200" y="293"/>
                    <a:pt x="231" y="302"/>
                    <a:pt x="255" y="305"/>
                  </a:cubicBezTo>
                  <a:cubicBezTo>
                    <a:pt x="279" y="308"/>
                    <a:pt x="302" y="309"/>
                    <a:pt x="322" y="306"/>
                  </a:cubicBezTo>
                  <a:moveTo>
                    <a:pt x="691" y="256"/>
                  </a:moveTo>
                  <a:cubicBezTo>
                    <a:pt x="692" y="256"/>
                    <a:pt x="694" y="255"/>
                    <a:pt x="696" y="255"/>
                  </a:cubicBezTo>
                  <a:cubicBezTo>
                    <a:pt x="698" y="263"/>
                    <a:pt x="689" y="266"/>
                    <a:pt x="684" y="267"/>
                  </a:cubicBezTo>
                  <a:cubicBezTo>
                    <a:pt x="680" y="268"/>
                    <a:pt x="678" y="264"/>
                    <a:pt x="677" y="262"/>
                  </a:cubicBezTo>
                  <a:cubicBezTo>
                    <a:pt x="677" y="259"/>
                    <a:pt x="677" y="256"/>
                    <a:pt x="675" y="254"/>
                  </a:cubicBezTo>
                  <a:cubicBezTo>
                    <a:pt x="675" y="253"/>
                    <a:pt x="675" y="252"/>
                    <a:pt x="677" y="251"/>
                  </a:cubicBezTo>
                  <a:cubicBezTo>
                    <a:pt x="680" y="255"/>
                    <a:pt x="685" y="258"/>
                    <a:pt x="691" y="256"/>
                  </a:cubicBezTo>
                  <a:moveTo>
                    <a:pt x="1189" y="264"/>
                  </a:moveTo>
                  <a:cubicBezTo>
                    <a:pt x="1169" y="293"/>
                    <a:pt x="1130" y="317"/>
                    <a:pt x="1116" y="323"/>
                  </a:cubicBezTo>
                  <a:cubicBezTo>
                    <a:pt x="1105" y="328"/>
                    <a:pt x="1091" y="332"/>
                    <a:pt x="1068" y="326"/>
                  </a:cubicBezTo>
                  <a:cubicBezTo>
                    <a:pt x="1056" y="323"/>
                    <a:pt x="1045" y="318"/>
                    <a:pt x="1037" y="312"/>
                  </a:cubicBezTo>
                  <a:cubicBezTo>
                    <a:pt x="1021" y="299"/>
                    <a:pt x="1022" y="291"/>
                    <a:pt x="1022" y="287"/>
                  </a:cubicBezTo>
                  <a:cubicBezTo>
                    <a:pt x="1023" y="284"/>
                    <a:pt x="1028" y="277"/>
                    <a:pt x="1033" y="279"/>
                  </a:cubicBezTo>
                  <a:cubicBezTo>
                    <a:pt x="1090" y="293"/>
                    <a:pt x="1171" y="276"/>
                    <a:pt x="1189" y="264"/>
                  </a:cubicBezTo>
                  <a:moveTo>
                    <a:pt x="270" y="239"/>
                  </a:moveTo>
                  <a:cubicBezTo>
                    <a:pt x="311" y="246"/>
                    <a:pt x="309" y="283"/>
                    <a:pt x="319" y="299"/>
                  </a:cubicBezTo>
                  <a:cubicBezTo>
                    <a:pt x="284" y="301"/>
                    <a:pt x="269" y="302"/>
                    <a:pt x="242" y="296"/>
                  </a:cubicBezTo>
                  <a:cubicBezTo>
                    <a:pt x="148" y="275"/>
                    <a:pt x="130" y="230"/>
                    <a:pt x="104" y="170"/>
                  </a:cubicBezTo>
                  <a:cubicBezTo>
                    <a:pt x="150" y="211"/>
                    <a:pt x="251" y="236"/>
                    <a:pt x="270" y="239"/>
                  </a:cubicBezTo>
                  <a:moveTo>
                    <a:pt x="698" y="232"/>
                  </a:moveTo>
                  <a:cubicBezTo>
                    <a:pt x="697" y="235"/>
                    <a:pt x="699" y="234"/>
                    <a:pt x="702" y="237"/>
                  </a:cubicBezTo>
                  <a:cubicBezTo>
                    <a:pt x="702" y="242"/>
                    <a:pt x="698" y="246"/>
                    <a:pt x="694" y="249"/>
                  </a:cubicBezTo>
                  <a:cubicBezTo>
                    <a:pt x="690" y="251"/>
                    <a:pt x="684" y="252"/>
                    <a:pt x="680" y="249"/>
                  </a:cubicBezTo>
                  <a:cubicBezTo>
                    <a:pt x="678" y="248"/>
                    <a:pt x="672" y="246"/>
                    <a:pt x="672" y="246"/>
                  </a:cubicBezTo>
                  <a:cubicBezTo>
                    <a:pt x="672" y="237"/>
                    <a:pt x="683" y="232"/>
                    <a:pt x="691" y="229"/>
                  </a:cubicBezTo>
                  <a:cubicBezTo>
                    <a:pt x="694" y="228"/>
                    <a:pt x="697" y="229"/>
                    <a:pt x="698" y="232"/>
                  </a:cubicBezTo>
                  <a:moveTo>
                    <a:pt x="641" y="229"/>
                  </a:moveTo>
                  <a:cubicBezTo>
                    <a:pt x="651" y="232"/>
                    <a:pt x="668" y="249"/>
                    <a:pt x="672" y="257"/>
                  </a:cubicBezTo>
                  <a:cubicBezTo>
                    <a:pt x="673" y="264"/>
                    <a:pt x="670" y="271"/>
                    <a:pt x="666" y="276"/>
                  </a:cubicBezTo>
                  <a:cubicBezTo>
                    <a:pt x="662" y="277"/>
                    <a:pt x="658" y="281"/>
                    <a:pt x="656" y="285"/>
                  </a:cubicBezTo>
                  <a:cubicBezTo>
                    <a:pt x="657" y="281"/>
                    <a:pt x="656" y="277"/>
                    <a:pt x="654" y="274"/>
                  </a:cubicBezTo>
                  <a:cubicBezTo>
                    <a:pt x="650" y="271"/>
                    <a:pt x="645" y="267"/>
                    <a:pt x="644" y="262"/>
                  </a:cubicBezTo>
                  <a:cubicBezTo>
                    <a:pt x="629" y="263"/>
                    <a:pt x="607" y="263"/>
                    <a:pt x="599" y="256"/>
                  </a:cubicBezTo>
                  <a:cubicBezTo>
                    <a:pt x="599" y="253"/>
                    <a:pt x="598" y="250"/>
                    <a:pt x="595" y="247"/>
                  </a:cubicBezTo>
                  <a:cubicBezTo>
                    <a:pt x="599" y="246"/>
                    <a:pt x="617" y="248"/>
                    <a:pt x="626" y="248"/>
                  </a:cubicBezTo>
                  <a:cubicBezTo>
                    <a:pt x="636" y="248"/>
                    <a:pt x="648" y="248"/>
                    <a:pt x="651" y="252"/>
                  </a:cubicBezTo>
                  <a:cubicBezTo>
                    <a:pt x="651" y="254"/>
                    <a:pt x="649" y="254"/>
                    <a:pt x="648" y="254"/>
                  </a:cubicBezTo>
                  <a:cubicBezTo>
                    <a:pt x="647" y="255"/>
                    <a:pt x="646" y="254"/>
                    <a:pt x="645" y="255"/>
                  </a:cubicBezTo>
                  <a:cubicBezTo>
                    <a:pt x="648" y="259"/>
                    <a:pt x="654" y="260"/>
                    <a:pt x="659" y="259"/>
                  </a:cubicBezTo>
                  <a:cubicBezTo>
                    <a:pt x="661" y="257"/>
                    <a:pt x="663" y="255"/>
                    <a:pt x="661" y="251"/>
                  </a:cubicBezTo>
                  <a:cubicBezTo>
                    <a:pt x="658" y="246"/>
                    <a:pt x="652" y="245"/>
                    <a:pt x="644" y="243"/>
                  </a:cubicBezTo>
                  <a:cubicBezTo>
                    <a:pt x="635" y="242"/>
                    <a:pt x="592" y="242"/>
                    <a:pt x="592" y="242"/>
                  </a:cubicBezTo>
                  <a:cubicBezTo>
                    <a:pt x="587" y="237"/>
                    <a:pt x="577" y="229"/>
                    <a:pt x="571" y="226"/>
                  </a:cubicBezTo>
                  <a:cubicBezTo>
                    <a:pt x="570" y="223"/>
                    <a:pt x="574" y="220"/>
                    <a:pt x="576" y="221"/>
                  </a:cubicBezTo>
                  <a:cubicBezTo>
                    <a:pt x="593" y="227"/>
                    <a:pt x="622" y="227"/>
                    <a:pt x="641" y="229"/>
                  </a:cubicBezTo>
                  <a:moveTo>
                    <a:pt x="1076" y="236"/>
                  </a:moveTo>
                  <a:cubicBezTo>
                    <a:pt x="1074" y="244"/>
                    <a:pt x="1061" y="255"/>
                    <a:pt x="1051" y="260"/>
                  </a:cubicBezTo>
                  <a:cubicBezTo>
                    <a:pt x="1040" y="267"/>
                    <a:pt x="1024" y="271"/>
                    <a:pt x="1018" y="279"/>
                  </a:cubicBezTo>
                  <a:cubicBezTo>
                    <a:pt x="1011" y="286"/>
                    <a:pt x="949" y="303"/>
                    <a:pt x="919" y="311"/>
                  </a:cubicBezTo>
                  <a:cubicBezTo>
                    <a:pt x="890" y="318"/>
                    <a:pt x="866" y="325"/>
                    <a:pt x="838" y="329"/>
                  </a:cubicBezTo>
                  <a:cubicBezTo>
                    <a:pt x="833" y="325"/>
                    <a:pt x="825" y="325"/>
                    <a:pt x="819" y="326"/>
                  </a:cubicBezTo>
                  <a:cubicBezTo>
                    <a:pt x="827" y="311"/>
                    <a:pt x="824" y="301"/>
                    <a:pt x="811" y="297"/>
                  </a:cubicBezTo>
                  <a:cubicBezTo>
                    <a:pt x="953" y="246"/>
                    <a:pt x="953" y="246"/>
                    <a:pt x="953" y="246"/>
                  </a:cubicBezTo>
                  <a:cubicBezTo>
                    <a:pt x="979" y="238"/>
                    <a:pt x="1012" y="229"/>
                    <a:pt x="1034" y="228"/>
                  </a:cubicBezTo>
                  <a:cubicBezTo>
                    <a:pt x="1049" y="232"/>
                    <a:pt x="1058" y="236"/>
                    <a:pt x="1076" y="236"/>
                  </a:cubicBezTo>
                  <a:moveTo>
                    <a:pt x="687" y="221"/>
                  </a:moveTo>
                  <a:cubicBezTo>
                    <a:pt x="687" y="223"/>
                    <a:pt x="686" y="224"/>
                    <a:pt x="685" y="226"/>
                  </a:cubicBezTo>
                  <a:cubicBezTo>
                    <a:pt x="684" y="229"/>
                    <a:pt x="681" y="232"/>
                    <a:pt x="675" y="230"/>
                  </a:cubicBezTo>
                  <a:cubicBezTo>
                    <a:pt x="674" y="225"/>
                    <a:pt x="677" y="220"/>
                    <a:pt x="682" y="217"/>
                  </a:cubicBezTo>
                  <a:cubicBezTo>
                    <a:pt x="684" y="216"/>
                    <a:pt x="687" y="218"/>
                    <a:pt x="687" y="221"/>
                  </a:cubicBezTo>
                  <a:moveTo>
                    <a:pt x="672" y="214"/>
                  </a:moveTo>
                  <a:cubicBezTo>
                    <a:pt x="673" y="218"/>
                    <a:pt x="673" y="227"/>
                    <a:pt x="666" y="230"/>
                  </a:cubicBezTo>
                  <a:cubicBezTo>
                    <a:pt x="654" y="236"/>
                    <a:pt x="646" y="223"/>
                    <a:pt x="636" y="220"/>
                  </a:cubicBezTo>
                  <a:cubicBezTo>
                    <a:pt x="618" y="217"/>
                    <a:pt x="596" y="221"/>
                    <a:pt x="578" y="216"/>
                  </a:cubicBezTo>
                  <a:cubicBezTo>
                    <a:pt x="583" y="209"/>
                    <a:pt x="591" y="202"/>
                    <a:pt x="600" y="199"/>
                  </a:cubicBezTo>
                  <a:cubicBezTo>
                    <a:pt x="612" y="195"/>
                    <a:pt x="633" y="190"/>
                    <a:pt x="649" y="195"/>
                  </a:cubicBezTo>
                  <a:cubicBezTo>
                    <a:pt x="664" y="200"/>
                    <a:pt x="671" y="208"/>
                    <a:pt x="672" y="214"/>
                  </a:cubicBezTo>
                  <a:moveTo>
                    <a:pt x="996" y="211"/>
                  </a:moveTo>
                  <a:cubicBezTo>
                    <a:pt x="1007" y="215"/>
                    <a:pt x="1025" y="223"/>
                    <a:pt x="1017" y="225"/>
                  </a:cubicBezTo>
                  <a:cubicBezTo>
                    <a:pt x="954" y="236"/>
                    <a:pt x="912" y="253"/>
                    <a:pt x="804" y="295"/>
                  </a:cubicBezTo>
                  <a:cubicBezTo>
                    <a:pt x="800" y="295"/>
                    <a:pt x="796" y="295"/>
                    <a:pt x="792" y="297"/>
                  </a:cubicBezTo>
                  <a:cubicBezTo>
                    <a:pt x="793" y="291"/>
                    <a:pt x="793" y="285"/>
                    <a:pt x="786" y="278"/>
                  </a:cubicBezTo>
                  <a:cubicBezTo>
                    <a:pt x="781" y="273"/>
                    <a:pt x="773" y="271"/>
                    <a:pt x="760" y="275"/>
                  </a:cubicBezTo>
                  <a:cubicBezTo>
                    <a:pt x="792" y="255"/>
                    <a:pt x="824" y="234"/>
                    <a:pt x="860" y="221"/>
                  </a:cubicBezTo>
                  <a:cubicBezTo>
                    <a:pt x="889" y="210"/>
                    <a:pt x="920" y="205"/>
                    <a:pt x="953" y="204"/>
                  </a:cubicBezTo>
                  <a:cubicBezTo>
                    <a:pt x="974" y="204"/>
                    <a:pt x="986" y="207"/>
                    <a:pt x="996" y="211"/>
                  </a:cubicBezTo>
                  <a:moveTo>
                    <a:pt x="1210" y="232"/>
                  </a:moveTo>
                  <a:cubicBezTo>
                    <a:pt x="1207" y="239"/>
                    <a:pt x="1202" y="247"/>
                    <a:pt x="1192" y="255"/>
                  </a:cubicBezTo>
                  <a:cubicBezTo>
                    <a:pt x="1172" y="272"/>
                    <a:pt x="1073" y="286"/>
                    <a:pt x="1036" y="274"/>
                  </a:cubicBezTo>
                  <a:cubicBezTo>
                    <a:pt x="1076" y="258"/>
                    <a:pt x="1080" y="244"/>
                    <a:pt x="1082" y="234"/>
                  </a:cubicBezTo>
                  <a:cubicBezTo>
                    <a:pt x="1112" y="233"/>
                    <a:pt x="1157" y="229"/>
                    <a:pt x="1207" y="208"/>
                  </a:cubicBezTo>
                  <a:cubicBezTo>
                    <a:pt x="1213" y="206"/>
                    <a:pt x="1214" y="225"/>
                    <a:pt x="1210" y="232"/>
                  </a:cubicBezTo>
                  <a:moveTo>
                    <a:pt x="612" y="189"/>
                  </a:moveTo>
                  <a:cubicBezTo>
                    <a:pt x="598" y="191"/>
                    <a:pt x="581" y="194"/>
                    <a:pt x="570" y="213"/>
                  </a:cubicBezTo>
                  <a:cubicBezTo>
                    <a:pt x="565" y="209"/>
                    <a:pt x="567" y="201"/>
                    <a:pt x="572" y="194"/>
                  </a:cubicBezTo>
                  <a:cubicBezTo>
                    <a:pt x="576" y="189"/>
                    <a:pt x="591" y="183"/>
                    <a:pt x="612" y="189"/>
                  </a:cubicBezTo>
                  <a:moveTo>
                    <a:pt x="1259" y="133"/>
                  </a:moveTo>
                  <a:cubicBezTo>
                    <a:pt x="1253" y="149"/>
                    <a:pt x="1232" y="186"/>
                    <a:pt x="1209" y="198"/>
                  </a:cubicBezTo>
                  <a:cubicBezTo>
                    <a:pt x="1177" y="216"/>
                    <a:pt x="1132" y="223"/>
                    <a:pt x="1098" y="227"/>
                  </a:cubicBezTo>
                  <a:cubicBezTo>
                    <a:pt x="1070" y="231"/>
                    <a:pt x="1049" y="226"/>
                    <a:pt x="1039" y="223"/>
                  </a:cubicBezTo>
                  <a:cubicBezTo>
                    <a:pt x="1039" y="223"/>
                    <a:pt x="1029" y="219"/>
                    <a:pt x="1025" y="217"/>
                  </a:cubicBezTo>
                  <a:cubicBezTo>
                    <a:pt x="1077" y="189"/>
                    <a:pt x="1139" y="170"/>
                    <a:pt x="1205" y="153"/>
                  </a:cubicBezTo>
                  <a:cubicBezTo>
                    <a:pt x="1242" y="140"/>
                    <a:pt x="1246" y="139"/>
                    <a:pt x="1259" y="133"/>
                  </a:cubicBezTo>
                  <a:moveTo>
                    <a:pt x="1257" y="83"/>
                  </a:moveTo>
                  <a:cubicBezTo>
                    <a:pt x="1238" y="125"/>
                    <a:pt x="1226" y="138"/>
                    <a:pt x="1198" y="148"/>
                  </a:cubicBezTo>
                  <a:cubicBezTo>
                    <a:pt x="1198" y="148"/>
                    <a:pt x="1105" y="176"/>
                    <a:pt x="1082" y="185"/>
                  </a:cubicBezTo>
                  <a:cubicBezTo>
                    <a:pt x="1054" y="196"/>
                    <a:pt x="1033" y="207"/>
                    <a:pt x="1019" y="215"/>
                  </a:cubicBezTo>
                  <a:cubicBezTo>
                    <a:pt x="970" y="185"/>
                    <a:pt x="880" y="207"/>
                    <a:pt x="858" y="216"/>
                  </a:cubicBezTo>
                  <a:cubicBezTo>
                    <a:pt x="822" y="229"/>
                    <a:pt x="786" y="251"/>
                    <a:pt x="756" y="272"/>
                  </a:cubicBezTo>
                  <a:cubicBezTo>
                    <a:pt x="752" y="268"/>
                    <a:pt x="746" y="260"/>
                    <a:pt x="741" y="260"/>
                  </a:cubicBezTo>
                  <a:cubicBezTo>
                    <a:pt x="741" y="260"/>
                    <a:pt x="756" y="269"/>
                    <a:pt x="753" y="286"/>
                  </a:cubicBezTo>
                  <a:cubicBezTo>
                    <a:pt x="757" y="284"/>
                    <a:pt x="772" y="273"/>
                    <a:pt x="782" y="282"/>
                  </a:cubicBezTo>
                  <a:cubicBezTo>
                    <a:pt x="793" y="291"/>
                    <a:pt x="782" y="302"/>
                    <a:pt x="779" y="311"/>
                  </a:cubicBezTo>
                  <a:cubicBezTo>
                    <a:pt x="790" y="302"/>
                    <a:pt x="802" y="295"/>
                    <a:pt x="814" y="303"/>
                  </a:cubicBezTo>
                  <a:cubicBezTo>
                    <a:pt x="827" y="312"/>
                    <a:pt x="812" y="328"/>
                    <a:pt x="808" y="336"/>
                  </a:cubicBezTo>
                  <a:cubicBezTo>
                    <a:pt x="817" y="334"/>
                    <a:pt x="828" y="326"/>
                    <a:pt x="835" y="337"/>
                  </a:cubicBezTo>
                  <a:cubicBezTo>
                    <a:pt x="842" y="347"/>
                    <a:pt x="831" y="352"/>
                    <a:pt x="821" y="358"/>
                  </a:cubicBezTo>
                  <a:cubicBezTo>
                    <a:pt x="831" y="357"/>
                    <a:pt x="832" y="365"/>
                    <a:pt x="859" y="367"/>
                  </a:cubicBezTo>
                  <a:cubicBezTo>
                    <a:pt x="846" y="368"/>
                    <a:pt x="833" y="369"/>
                    <a:pt x="824" y="370"/>
                  </a:cubicBezTo>
                  <a:cubicBezTo>
                    <a:pt x="818" y="369"/>
                    <a:pt x="811" y="365"/>
                    <a:pt x="799" y="362"/>
                  </a:cubicBezTo>
                  <a:cubicBezTo>
                    <a:pt x="767" y="353"/>
                    <a:pt x="748" y="343"/>
                    <a:pt x="735" y="339"/>
                  </a:cubicBezTo>
                  <a:cubicBezTo>
                    <a:pt x="723" y="335"/>
                    <a:pt x="708" y="333"/>
                    <a:pt x="698" y="336"/>
                  </a:cubicBezTo>
                  <a:cubicBezTo>
                    <a:pt x="693" y="336"/>
                    <a:pt x="693" y="338"/>
                    <a:pt x="689" y="339"/>
                  </a:cubicBezTo>
                  <a:cubicBezTo>
                    <a:pt x="731" y="324"/>
                    <a:pt x="718" y="273"/>
                    <a:pt x="738" y="242"/>
                  </a:cubicBezTo>
                  <a:cubicBezTo>
                    <a:pt x="759" y="204"/>
                    <a:pt x="801" y="195"/>
                    <a:pt x="839" y="188"/>
                  </a:cubicBezTo>
                  <a:cubicBezTo>
                    <a:pt x="889" y="181"/>
                    <a:pt x="966" y="174"/>
                    <a:pt x="989" y="169"/>
                  </a:cubicBezTo>
                  <a:cubicBezTo>
                    <a:pt x="1030" y="161"/>
                    <a:pt x="1081" y="144"/>
                    <a:pt x="1092" y="139"/>
                  </a:cubicBezTo>
                  <a:cubicBezTo>
                    <a:pt x="1104" y="133"/>
                    <a:pt x="1160" y="113"/>
                    <a:pt x="1181" y="106"/>
                  </a:cubicBezTo>
                  <a:cubicBezTo>
                    <a:pt x="1203" y="98"/>
                    <a:pt x="1231" y="88"/>
                    <a:pt x="1257" y="83"/>
                  </a:cubicBezTo>
                  <a:moveTo>
                    <a:pt x="1206" y="285"/>
                  </a:moveTo>
                  <a:cubicBezTo>
                    <a:pt x="1164" y="319"/>
                    <a:pt x="1151" y="370"/>
                    <a:pt x="1148" y="385"/>
                  </a:cubicBezTo>
                  <a:cubicBezTo>
                    <a:pt x="1141" y="430"/>
                    <a:pt x="1140" y="481"/>
                    <a:pt x="1148" y="525"/>
                  </a:cubicBezTo>
                  <a:cubicBezTo>
                    <a:pt x="1170" y="665"/>
                    <a:pt x="1170" y="665"/>
                    <a:pt x="1170" y="665"/>
                  </a:cubicBezTo>
                  <a:cubicBezTo>
                    <a:pt x="1177" y="726"/>
                    <a:pt x="1177" y="726"/>
                    <a:pt x="1177" y="726"/>
                  </a:cubicBezTo>
                  <a:cubicBezTo>
                    <a:pt x="1180" y="797"/>
                    <a:pt x="1180" y="797"/>
                    <a:pt x="1180" y="797"/>
                  </a:cubicBezTo>
                  <a:cubicBezTo>
                    <a:pt x="1184" y="962"/>
                    <a:pt x="1105" y="1183"/>
                    <a:pt x="834" y="1272"/>
                  </a:cubicBezTo>
                  <a:cubicBezTo>
                    <a:pt x="768" y="1298"/>
                    <a:pt x="768" y="1298"/>
                    <a:pt x="768" y="1298"/>
                  </a:cubicBezTo>
                  <a:cubicBezTo>
                    <a:pt x="713" y="1322"/>
                    <a:pt x="659" y="1348"/>
                    <a:pt x="612" y="1391"/>
                  </a:cubicBezTo>
                  <a:cubicBezTo>
                    <a:pt x="546" y="1333"/>
                    <a:pt x="469" y="1301"/>
                    <a:pt x="391" y="1271"/>
                  </a:cubicBezTo>
                  <a:cubicBezTo>
                    <a:pt x="142" y="1192"/>
                    <a:pt x="55" y="982"/>
                    <a:pt x="50" y="837"/>
                  </a:cubicBezTo>
                  <a:cubicBezTo>
                    <a:pt x="48" y="789"/>
                    <a:pt x="50" y="737"/>
                    <a:pt x="56" y="688"/>
                  </a:cubicBezTo>
                  <a:cubicBezTo>
                    <a:pt x="66" y="614"/>
                    <a:pt x="66" y="614"/>
                    <a:pt x="66" y="614"/>
                  </a:cubicBezTo>
                  <a:cubicBezTo>
                    <a:pt x="83" y="515"/>
                    <a:pt x="83" y="515"/>
                    <a:pt x="83" y="515"/>
                  </a:cubicBezTo>
                  <a:cubicBezTo>
                    <a:pt x="91" y="458"/>
                    <a:pt x="91" y="395"/>
                    <a:pt x="73" y="344"/>
                  </a:cubicBezTo>
                  <a:cubicBezTo>
                    <a:pt x="63" y="320"/>
                    <a:pt x="46" y="299"/>
                    <a:pt x="26" y="281"/>
                  </a:cubicBezTo>
                  <a:cubicBezTo>
                    <a:pt x="49" y="250"/>
                    <a:pt x="75" y="216"/>
                    <a:pt x="98" y="185"/>
                  </a:cubicBezTo>
                  <a:cubicBezTo>
                    <a:pt x="99" y="186"/>
                    <a:pt x="99" y="187"/>
                    <a:pt x="100" y="188"/>
                  </a:cubicBezTo>
                  <a:cubicBezTo>
                    <a:pt x="100" y="188"/>
                    <a:pt x="100" y="189"/>
                    <a:pt x="100" y="189"/>
                  </a:cubicBezTo>
                  <a:cubicBezTo>
                    <a:pt x="104" y="200"/>
                    <a:pt x="108" y="209"/>
                    <a:pt x="112" y="214"/>
                  </a:cubicBezTo>
                  <a:cubicBezTo>
                    <a:pt x="114" y="218"/>
                    <a:pt x="116" y="221"/>
                    <a:pt x="118" y="224"/>
                  </a:cubicBezTo>
                  <a:cubicBezTo>
                    <a:pt x="78" y="277"/>
                    <a:pt x="78" y="277"/>
                    <a:pt x="78" y="277"/>
                  </a:cubicBezTo>
                  <a:cubicBezTo>
                    <a:pt x="127" y="332"/>
                    <a:pt x="129" y="410"/>
                    <a:pt x="127" y="483"/>
                  </a:cubicBezTo>
                  <a:cubicBezTo>
                    <a:pt x="121" y="528"/>
                    <a:pt x="121" y="528"/>
                    <a:pt x="121" y="528"/>
                  </a:cubicBezTo>
                  <a:cubicBezTo>
                    <a:pt x="100" y="658"/>
                    <a:pt x="100" y="658"/>
                    <a:pt x="100" y="658"/>
                  </a:cubicBezTo>
                  <a:cubicBezTo>
                    <a:pt x="91" y="731"/>
                    <a:pt x="91" y="731"/>
                    <a:pt x="91" y="731"/>
                  </a:cubicBezTo>
                  <a:cubicBezTo>
                    <a:pt x="89" y="799"/>
                    <a:pt x="89" y="799"/>
                    <a:pt x="89" y="799"/>
                  </a:cubicBezTo>
                  <a:cubicBezTo>
                    <a:pt x="80" y="965"/>
                    <a:pt x="207" y="1177"/>
                    <a:pt x="438" y="1246"/>
                  </a:cubicBezTo>
                  <a:cubicBezTo>
                    <a:pt x="499" y="1271"/>
                    <a:pt x="558" y="1299"/>
                    <a:pt x="612" y="1338"/>
                  </a:cubicBezTo>
                  <a:cubicBezTo>
                    <a:pt x="666" y="1299"/>
                    <a:pt x="725" y="1271"/>
                    <a:pt x="786" y="1248"/>
                  </a:cubicBezTo>
                  <a:cubicBezTo>
                    <a:pt x="1054" y="1172"/>
                    <a:pt x="1136" y="965"/>
                    <a:pt x="1139" y="828"/>
                  </a:cubicBezTo>
                  <a:cubicBezTo>
                    <a:pt x="1142" y="778"/>
                    <a:pt x="1137" y="728"/>
                    <a:pt x="1132" y="680"/>
                  </a:cubicBezTo>
                  <a:cubicBezTo>
                    <a:pt x="1122" y="611"/>
                    <a:pt x="1122" y="611"/>
                    <a:pt x="1122" y="611"/>
                  </a:cubicBezTo>
                  <a:cubicBezTo>
                    <a:pt x="1108" y="526"/>
                    <a:pt x="1108" y="526"/>
                    <a:pt x="1108" y="526"/>
                  </a:cubicBezTo>
                  <a:cubicBezTo>
                    <a:pt x="1100" y="479"/>
                    <a:pt x="1101" y="421"/>
                    <a:pt x="1110" y="375"/>
                  </a:cubicBezTo>
                  <a:cubicBezTo>
                    <a:pt x="1124" y="368"/>
                    <a:pt x="1140" y="354"/>
                    <a:pt x="1149" y="324"/>
                  </a:cubicBezTo>
                  <a:cubicBezTo>
                    <a:pt x="1150" y="320"/>
                    <a:pt x="1150" y="320"/>
                    <a:pt x="1150" y="320"/>
                  </a:cubicBezTo>
                  <a:cubicBezTo>
                    <a:pt x="1166" y="309"/>
                    <a:pt x="1185" y="292"/>
                    <a:pt x="1198" y="274"/>
                  </a:cubicBezTo>
                  <a:cubicBezTo>
                    <a:pt x="1200" y="275"/>
                    <a:pt x="1202" y="278"/>
                    <a:pt x="1206" y="285"/>
                  </a:cubicBezTo>
                  <a:moveTo>
                    <a:pt x="654" y="446"/>
                  </a:moveTo>
                  <a:cubicBezTo>
                    <a:pt x="649" y="455"/>
                    <a:pt x="644" y="461"/>
                    <a:pt x="626" y="462"/>
                  </a:cubicBezTo>
                  <a:cubicBezTo>
                    <a:pt x="603" y="463"/>
                    <a:pt x="597" y="450"/>
                    <a:pt x="597" y="450"/>
                  </a:cubicBezTo>
                  <a:cubicBezTo>
                    <a:pt x="599" y="457"/>
                    <a:pt x="604" y="472"/>
                    <a:pt x="626" y="471"/>
                  </a:cubicBezTo>
                  <a:cubicBezTo>
                    <a:pt x="654" y="469"/>
                    <a:pt x="654" y="446"/>
                    <a:pt x="654" y="446"/>
                  </a:cubicBezTo>
                  <a:moveTo>
                    <a:pt x="685" y="353"/>
                  </a:moveTo>
                  <a:cubicBezTo>
                    <a:pt x="657" y="380"/>
                    <a:pt x="690" y="446"/>
                    <a:pt x="671" y="473"/>
                  </a:cubicBezTo>
                  <a:cubicBezTo>
                    <a:pt x="669" y="476"/>
                    <a:pt x="667" y="480"/>
                    <a:pt x="665" y="483"/>
                  </a:cubicBezTo>
                  <a:cubicBezTo>
                    <a:pt x="651" y="478"/>
                    <a:pt x="642" y="477"/>
                    <a:pt x="629" y="477"/>
                  </a:cubicBezTo>
                  <a:cubicBezTo>
                    <a:pt x="621" y="477"/>
                    <a:pt x="613" y="479"/>
                    <a:pt x="607" y="480"/>
                  </a:cubicBezTo>
                  <a:cubicBezTo>
                    <a:pt x="592" y="481"/>
                    <a:pt x="581" y="479"/>
                    <a:pt x="567" y="482"/>
                  </a:cubicBezTo>
                  <a:cubicBezTo>
                    <a:pt x="568" y="479"/>
                    <a:pt x="570" y="477"/>
                    <a:pt x="573" y="473"/>
                  </a:cubicBezTo>
                  <a:cubicBezTo>
                    <a:pt x="560" y="473"/>
                    <a:pt x="550" y="471"/>
                    <a:pt x="543" y="461"/>
                  </a:cubicBezTo>
                  <a:cubicBezTo>
                    <a:pt x="539" y="455"/>
                    <a:pt x="538" y="447"/>
                    <a:pt x="540" y="441"/>
                  </a:cubicBezTo>
                  <a:cubicBezTo>
                    <a:pt x="544" y="431"/>
                    <a:pt x="554" y="422"/>
                    <a:pt x="558" y="413"/>
                  </a:cubicBezTo>
                  <a:cubicBezTo>
                    <a:pt x="558" y="413"/>
                    <a:pt x="566" y="401"/>
                    <a:pt x="568" y="387"/>
                  </a:cubicBezTo>
                  <a:cubicBezTo>
                    <a:pt x="570" y="392"/>
                    <a:pt x="572" y="399"/>
                    <a:pt x="584" y="402"/>
                  </a:cubicBezTo>
                  <a:cubicBezTo>
                    <a:pt x="596" y="405"/>
                    <a:pt x="608" y="401"/>
                    <a:pt x="629" y="390"/>
                  </a:cubicBezTo>
                  <a:cubicBezTo>
                    <a:pt x="620" y="405"/>
                    <a:pt x="606" y="414"/>
                    <a:pt x="581" y="418"/>
                  </a:cubicBezTo>
                  <a:cubicBezTo>
                    <a:pt x="590" y="420"/>
                    <a:pt x="606" y="417"/>
                    <a:pt x="623" y="408"/>
                  </a:cubicBezTo>
                  <a:cubicBezTo>
                    <a:pt x="643" y="397"/>
                    <a:pt x="669" y="362"/>
                    <a:pt x="669" y="362"/>
                  </a:cubicBezTo>
                  <a:cubicBezTo>
                    <a:pt x="675" y="357"/>
                    <a:pt x="687" y="352"/>
                    <a:pt x="685" y="353"/>
                  </a:cubicBezTo>
                  <a:moveTo>
                    <a:pt x="802" y="969"/>
                  </a:moveTo>
                  <a:cubicBezTo>
                    <a:pt x="737" y="900"/>
                    <a:pt x="673" y="796"/>
                    <a:pt x="665" y="792"/>
                  </a:cubicBezTo>
                  <a:cubicBezTo>
                    <a:pt x="665" y="792"/>
                    <a:pt x="744" y="913"/>
                    <a:pt x="759" y="934"/>
                  </a:cubicBezTo>
                  <a:cubicBezTo>
                    <a:pt x="773" y="954"/>
                    <a:pt x="793" y="974"/>
                    <a:pt x="802" y="990"/>
                  </a:cubicBezTo>
                  <a:cubicBezTo>
                    <a:pt x="805" y="985"/>
                    <a:pt x="810" y="977"/>
                    <a:pt x="802" y="969"/>
                  </a:cubicBezTo>
                  <a:moveTo>
                    <a:pt x="1035" y="1005"/>
                  </a:moveTo>
                  <a:cubicBezTo>
                    <a:pt x="1021" y="1003"/>
                    <a:pt x="1008" y="1004"/>
                    <a:pt x="1003" y="1018"/>
                  </a:cubicBezTo>
                  <a:cubicBezTo>
                    <a:pt x="995" y="1035"/>
                    <a:pt x="991" y="1048"/>
                    <a:pt x="985" y="1057"/>
                  </a:cubicBezTo>
                  <a:cubicBezTo>
                    <a:pt x="978" y="1069"/>
                    <a:pt x="967" y="1080"/>
                    <a:pt x="948" y="1085"/>
                  </a:cubicBezTo>
                  <a:cubicBezTo>
                    <a:pt x="929" y="1090"/>
                    <a:pt x="902" y="1091"/>
                    <a:pt x="899" y="1080"/>
                  </a:cubicBezTo>
                  <a:cubicBezTo>
                    <a:pt x="903" y="1057"/>
                    <a:pt x="935" y="1053"/>
                    <a:pt x="949" y="1046"/>
                  </a:cubicBezTo>
                  <a:cubicBezTo>
                    <a:pt x="974" y="1034"/>
                    <a:pt x="976" y="1012"/>
                    <a:pt x="977" y="989"/>
                  </a:cubicBezTo>
                  <a:cubicBezTo>
                    <a:pt x="942" y="966"/>
                    <a:pt x="870" y="909"/>
                    <a:pt x="870" y="909"/>
                  </a:cubicBezTo>
                  <a:cubicBezTo>
                    <a:pt x="870" y="909"/>
                    <a:pt x="932" y="971"/>
                    <a:pt x="966" y="994"/>
                  </a:cubicBezTo>
                  <a:cubicBezTo>
                    <a:pt x="966" y="1013"/>
                    <a:pt x="961" y="1024"/>
                    <a:pt x="945" y="1033"/>
                  </a:cubicBezTo>
                  <a:cubicBezTo>
                    <a:pt x="935" y="1038"/>
                    <a:pt x="924" y="1042"/>
                    <a:pt x="909" y="1049"/>
                  </a:cubicBezTo>
                  <a:cubicBezTo>
                    <a:pt x="885" y="1063"/>
                    <a:pt x="892" y="1083"/>
                    <a:pt x="859" y="1096"/>
                  </a:cubicBezTo>
                  <a:cubicBezTo>
                    <a:pt x="845" y="1101"/>
                    <a:pt x="812" y="1105"/>
                    <a:pt x="821" y="1087"/>
                  </a:cubicBezTo>
                  <a:cubicBezTo>
                    <a:pt x="833" y="1069"/>
                    <a:pt x="820" y="1069"/>
                    <a:pt x="820" y="1069"/>
                  </a:cubicBezTo>
                  <a:cubicBezTo>
                    <a:pt x="812" y="1071"/>
                    <a:pt x="792" y="1076"/>
                    <a:pt x="782" y="1077"/>
                  </a:cubicBezTo>
                  <a:cubicBezTo>
                    <a:pt x="775" y="1077"/>
                    <a:pt x="769" y="1072"/>
                    <a:pt x="774" y="1067"/>
                  </a:cubicBezTo>
                  <a:cubicBezTo>
                    <a:pt x="776" y="1065"/>
                    <a:pt x="780" y="1064"/>
                    <a:pt x="783" y="1061"/>
                  </a:cubicBezTo>
                  <a:cubicBezTo>
                    <a:pt x="788" y="1057"/>
                    <a:pt x="791" y="1055"/>
                    <a:pt x="793" y="1051"/>
                  </a:cubicBezTo>
                  <a:cubicBezTo>
                    <a:pt x="797" y="1045"/>
                    <a:pt x="799" y="1036"/>
                    <a:pt x="796" y="1034"/>
                  </a:cubicBezTo>
                  <a:cubicBezTo>
                    <a:pt x="791" y="1032"/>
                    <a:pt x="784" y="1033"/>
                    <a:pt x="781" y="1037"/>
                  </a:cubicBezTo>
                  <a:cubicBezTo>
                    <a:pt x="767" y="1052"/>
                    <a:pt x="766" y="1078"/>
                    <a:pt x="727" y="1070"/>
                  </a:cubicBezTo>
                  <a:cubicBezTo>
                    <a:pt x="727" y="1070"/>
                    <a:pt x="681" y="1060"/>
                    <a:pt x="718" y="1007"/>
                  </a:cubicBezTo>
                  <a:cubicBezTo>
                    <a:pt x="729" y="994"/>
                    <a:pt x="700" y="977"/>
                    <a:pt x="683" y="956"/>
                  </a:cubicBezTo>
                  <a:cubicBezTo>
                    <a:pt x="650" y="916"/>
                    <a:pt x="557" y="766"/>
                    <a:pt x="557" y="766"/>
                  </a:cubicBezTo>
                  <a:cubicBezTo>
                    <a:pt x="547" y="752"/>
                    <a:pt x="537" y="735"/>
                    <a:pt x="528" y="722"/>
                  </a:cubicBezTo>
                  <a:cubicBezTo>
                    <a:pt x="520" y="708"/>
                    <a:pt x="517" y="679"/>
                    <a:pt x="537" y="682"/>
                  </a:cubicBezTo>
                  <a:cubicBezTo>
                    <a:pt x="547" y="684"/>
                    <a:pt x="550" y="688"/>
                    <a:pt x="561" y="683"/>
                  </a:cubicBezTo>
                  <a:cubicBezTo>
                    <a:pt x="568" y="680"/>
                    <a:pt x="568" y="692"/>
                    <a:pt x="561" y="698"/>
                  </a:cubicBezTo>
                  <a:cubicBezTo>
                    <a:pt x="556" y="702"/>
                    <a:pt x="556" y="711"/>
                    <a:pt x="562" y="716"/>
                  </a:cubicBezTo>
                  <a:cubicBezTo>
                    <a:pt x="570" y="720"/>
                    <a:pt x="572" y="711"/>
                    <a:pt x="581" y="714"/>
                  </a:cubicBezTo>
                  <a:cubicBezTo>
                    <a:pt x="590" y="716"/>
                    <a:pt x="597" y="738"/>
                    <a:pt x="613" y="743"/>
                  </a:cubicBezTo>
                  <a:cubicBezTo>
                    <a:pt x="617" y="744"/>
                    <a:pt x="620" y="744"/>
                    <a:pt x="621" y="741"/>
                  </a:cubicBezTo>
                  <a:cubicBezTo>
                    <a:pt x="623" y="734"/>
                    <a:pt x="616" y="725"/>
                    <a:pt x="618" y="717"/>
                  </a:cubicBezTo>
                  <a:cubicBezTo>
                    <a:pt x="620" y="722"/>
                    <a:pt x="627" y="727"/>
                    <a:pt x="637" y="732"/>
                  </a:cubicBezTo>
                  <a:cubicBezTo>
                    <a:pt x="648" y="739"/>
                    <a:pt x="654" y="740"/>
                    <a:pt x="651" y="731"/>
                  </a:cubicBezTo>
                  <a:cubicBezTo>
                    <a:pt x="648" y="720"/>
                    <a:pt x="646" y="713"/>
                    <a:pt x="646" y="713"/>
                  </a:cubicBezTo>
                  <a:cubicBezTo>
                    <a:pt x="645" y="705"/>
                    <a:pt x="652" y="699"/>
                    <a:pt x="658" y="699"/>
                  </a:cubicBezTo>
                  <a:cubicBezTo>
                    <a:pt x="661" y="699"/>
                    <a:pt x="664" y="701"/>
                    <a:pt x="666" y="705"/>
                  </a:cubicBezTo>
                  <a:cubicBezTo>
                    <a:pt x="674" y="718"/>
                    <a:pt x="670" y="725"/>
                    <a:pt x="686" y="730"/>
                  </a:cubicBezTo>
                  <a:cubicBezTo>
                    <a:pt x="711" y="782"/>
                    <a:pt x="773" y="847"/>
                    <a:pt x="798" y="868"/>
                  </a:cubicBezTo>
                  <a:cubicBezTo>
                    <a:pt x="803" y="872"/>
                    <a:pt x="812" y="877"/>
                    <a:pt x="820" y="880"/>
                  </a:cubicBezTo>
                  <a:cubicBezTo>
                    <a:pt x="814" y="875"/>
                    <a:pt x="805" y="867"/>
                    <a:pt x="801" y="863"/>
                  </a:cubicBezTo>
                  <a:cubicBezTo>
                    <a:pt x="736" y="800"/>
                    <a:pt x="695" y="742"/>
                    <a:pt x="696" y="730"/>
                  </a:cubicBezTo>
                  <a:cubicBezTo>
                    <a:pt x="714" y="722"/>
                    <a:pt x="717" y="704"/>
                    <a:pt x="723" y="707"/>
                  </a:cubicBezTo>
                  <a:cubicBezTo>
                    <a:pt x="725" y="708"/>
                    <a:pt x="717" y="723"/>
                    <a:pt x="718" y="731"/>
                  </a:cubicBezTo>
                  <a:cubicBezTo>
                    <a:pt x="719" y="735"/>
                    <a:pt x="724" y="741"/>
                    <a:pt x="735" y="741"/>
                  </a:cubicBezTo>
                  <a:cubicBezTo>
                    <a:pt x="714" y="762"/>
                    <a:pt x="768" y="780"/>
                    <a:pt x="808" y="779"/>
                  </a:cubicBezTo>
                  <a:cubicBezTo>
                    <a:pt x="823" y="788"/>
                    <a:pt x="848" y="803"/>
                    <a:pt x="878" y="810"/>
                  </a:cubicBezTo>
                  <a:cubicBezTo>
                    <a:pt x="878" y="810"/>
                    <a:pt x="881" y="824"/>
                    <a:pt x="890" y="825"/>
                  </a:cubicBezTo>
                  <a:cubicBezTo>
                    <a:pt x="890" y="825"/>
                    <a:pt x="912" y="859"/>
                    <a:pt x="943" y="892"/>
                  </a:cubicBezTo>
                  <a:cubicBezTo>
                    <a:pt x="973" y="924"/>
                    <a:pt x="1007" y="977"/>
                    <a:pt x="1035" y="1005"/>
                  </a:cubicBezTo>
                  <a:moveTo>
                    <a:pt x="679" y="342"/>
                  </a:moveTo>
                  <a:cubicBezTo>
                    <a:pt x="661" y="355"/>
                    <a:pt x="657" y="367"/>
                    <a:pt x="627" y="382"/>
                  </a:cubicBezTo>
                  <a:cubicBezTo>
                    <a:pt x="610" y="391"/>
                    <a:pt x="593" y="398"/>
                    <a:pt x="582" y="393"/>
                  </a:cubicBezTo>
                  <a:cubicBezTo>
                    <a:pt x="571" y="387"/>
                    <a:pt x="575" y="367"/>
                    <a:pt x="575" y="364"/>
                  </a:cubicBezTo>
                  <a:cubicBezTo>
                    <a:pt x="575" y="362"/>
                    <a:pt x="575" y="359"/>
                    <a:pt x="575" y="357"/>
                  </a:cubicBezTo>
                  <a:cubicBezTo>
                    <a:pt x="583" y="353"/>
                    <a:pt x="595" y="355"/>
                    <a:pt x="598" y="345"/>
                  </a:cubicBezTo>
                  <a:cubicBezTo>
                    <a:pt x="601" y="337"/>
                    <a:pt x="600" y="327"/>
                    <a:pt x="602" y="318"/>
                  </a:cubicBezTo>
                  <a:cubicBezTo>
                    <a:pt x="606" y="311"/>
                    <a:pt x="617" y="307"/>
                    <a:pt x="619" y="299"/>
                  </a:cubicBezTo>
                  <a:cubicBezTo>
                    <a:pt x="605" y="308"/>
                    <a:pt x="594" y="321"/>
                    <a:pt x="576" y="320"/>
                  </a:cubicBezTo>
                  <a:cubicBezTo>
                    <a:pt x="571" y="319"/>
                    <a:pt x="575" y="312"/>
                    <a:pt x="572" y="309"/>
                  </a:cubicBezTo>
                  <a:cubicBezTo>
                    <a:pt x="568" y="308"/>
                    <a:pt x="568" y="305"/>
                    <a:pt x="568" y="302"/>
                  </a:cubicBezTo>
                  <a:cubicBezTo>
                    <a:pt x="569" y="303"/>
                    <a:pt x="570" y="303"/>
                    <a:pt x="571" y="303"/>
                  </a:cubicBezTo>
                  <a:cubicBezTo>
                    <a:pt x="571" y="303"/>
                    <a:pt x="572" y="302"/>
                    <a:pt x="572" y="301"/>
                  </a:cubicBezTo>
                  <a:cubicBezTo>
                    <a:pt x="572" y="300"/>
                    <a:pt x="571" y="300"/>
                    <a:pt x="571" y="300"/>
                  </a:cubicBezTo>
                  <a:cubicBezTo>
                    <a:pt x="570" y="300"/>
                    <a:pt x="568" y="300"/>
                    <a:pt x="566" y="299"/>
                  </a:cubicBezTo>
                  <a:cubicBezTo>
                    <a:pt x="566" y="299"/>
                    <a:pt x="566" y="299"/>
                    <a:pt x="566" y="299"/>
                  </a:cubicBezTo>
                  <a:cubicBezTo>
                    <a:pt x="565" y="296"/>
                    <a:pt x="567" y="292"/>
                    <a:pt x="565" y="290"/>
                  </a:cubicBezTo>
                  <a:cubicBezTo>
                    <a:pt x="556" y="288"/>
                    <a:pt x="556" y="288"/>
                    <a:pt x="556" y="288"/>
                  </a:cubicBezTo>
                  <a:cubicBezTo>
                    <a:pt x="557" y="279"/>
                    <a:pt x="563" y="272"/>
                    <a:pt x="563" y="262"/>
                  </a:cubicBezTo>
                  <a:cubicBezTo>
                    <a:pt x="565" y="264"/>
                    <a:pt x="570" y="263"/>
                    <a:pt x="568" y="267"/>
                  </a:cubicBezTo>
                  <a:cubicBezTo>
                    <a:pt x="566" y="268"/>
                    <a:pt x="567" y="271"/>
                    <a:pt x="567" y="272"/>
                  </a:cubicBezTo>
                  <a:cubicBezTo>
                    <a:pt x="567" y="268"/>
                    <a:pt x="582" y="262"/>
                    <a:pt x="574" y="260"/>
                  </a:cubicBezTo>
                  <a:cubicBezTo>
                    <a:pt x="570" y="259"/>
                    <a:pt x="560" y="261"/>
                    <a:pt x="560" y="256"/>
                  </a:cubicBezTo>
                  <a:cubicBezTo>
                    <a:pt x="560" y="248"/>
                    <a:pt x="563" y="241"/>
                    <a:pt x="567" y="235"/>
                  </a:cubicBezTo>
                  <a:cubicBezTo>
                    <a:pt x="576" y="242"/>
                    <a:pt x="588" y="249"/>
                    <a:pt x="591" y="261"/>
                  </a:cubicBezTo>
                  <a:cubicBezTo>
                    <a:pt x="594" y="264"/>
                    <a:pt x="598" y="269"/>
                    <a:pt x="602" y="269"/>
                  </a:cubicBezTo>
                  <a:cubicBezTo>
                    <a:pt x="612" y="265"/>
                    <a:pt x="617" y="275"/>
                    <a:pt x="627" y="274"/>
                  </a:cubicBezTo>
                  <a:cubicBezTo>
                    <a:pt x="627" y="272"/>
                    <a:pt x="628" y="270"/>
                    <a:pt x="630" y="269"/>
                  </a:cubicBezTo>
                  <a:cubicBezTo>
                    <a:pt x="632" y="268"/>
                    <a:pt x="635" y="269"/>
                    <a:pt x="636" y="271"/>
                  </a:cubicBezTo>
                  <a:cubicBezTo>
                    <a:pt x="637" y="276"/>
                    <a:pt x="634" y="279"/>
                    <a:pt x="632" y="282"/>
                  </a:cubicBezTo>
                  <a:cubicBezTo>
                    <a:pt x="629" y="284"/>
                    <a:pt x="624" y="285"/>
                    <a:pt x="620" y="286"/>
                  </a:cubicBezTo>
                  <a:cubicBezTo>
                    <a:pt x="628" y="291"/>
                    <a:pt x="634" y="283"/>
                    <a:pt x="642" y="281"/>
                  </a:cubicBezTo>
                  <a:cubicBezTo>
                    <a:pt x="645" y="280"/>
                    <a:pt x="649" y="282"/>
                    <a:pt x="651" y="285"/>
                  </a:cubicBezTo>
                  <a:cubicBezTo>
                    <a:pt x="654" y="303"/>
                    <a:pt x="646" y="330"/>
                    <a:pt x="669" y="339"/>
                  </a:cubicBezTo>
                  <a:cubicBezTo>
                    <a:pt x="672" y="340"/>
                    <a:pt x="676" y="341"/>
                    <a:pt x="679" y="342"/>
                  </a:cubicBezTo>
                  <a:moveTo>
                    <a:pt x="546" y="767"/>
                  </a:moveTo>
                  <a:cubicBezTo>
                    <a:pt x="564" y="796"/>
                    <a:pt x="565" y="797"/>
                    <a:pt x="575" y="814"/>
                  </a:cubicBezTo>
                  <a:cubicBezTo>
                    <a:pt x="585" y="830"/>
                    <a:pt x="625" y="892"/>
                    <a:pt x="632" y="904"/>
                  </a:cubicBezTo>
                  <a:cubicBezTo>
                    <a:pt x="640" y="917"/>
                    <a:pt x="681" y="987"/>
                    <a:pt x="708" y="1000"/>
                  </a:cubicBezTo>
                  <a:cubicBezTo>
                    <a:pt x="687" y="1023"/>
                    <a:pt x="697" y="1050"/>
                    <a:pt x="663" y="1056"/>
                  </a:cubicBezTo>
                  <a:cubicBezTo>
                    <a:pt x="644" y="1059"/>
                    <a:pt x="589" y="1076"/>
                    <a:pt x="570" y="1044"/>
                  </a:cubicBezTo>
                  <a:cubicBezTo>
                    <a:pt x="551" y="1012"/>
                    <a:pt x="543" y="962"/>
                    <a:pt x="548" y="922"/>
                  </a:cubicBezTo>
                  <a:cubicBezTo>
                    <a:pt x="572" y="959"/>
                    <a:pt x="590" y="975"/>
                    <a:pt x="603" y="983"/>
                  </a:cubicBezTo>
                  <a:cubicBezTo>
                    <a:pt x="559" y="934"/>
                    <a:pt x="564" y="924"/>
                    <a:pt x="543" y="898"/>
                  </a:cubicBezTo>
                  <a:cubicBezTo>
                    <a:pt x="535" y="887"/>
                    <a:pt x="533" y="870"/>
                    <a:pt x="532" y="857"/>
                  </a:cubicBezTo>
                  <a:cubicBezTo>
                    <a:pt x="530" y="834"/>
                    <a:pt x="531" y="812"/>
                    <a:pt x="530" y="790"/>
                  </a:cubicBezTo>
                  <a:cubicBezTo>
                    <a:pt x="529" y="778"/>
                    <a:pt x="530" y="765"/>
                    <a:pt x="526" y="753"/>
                  </a:cubicBezTo>
                  <a:cubicBezTo>
                    <a:pt x="524" y="749"/>
                    <a:pt x="521" y="736"/>
                    <a:pt x="520" y="731"/>
                  </a:cubicBezTo>
                  <a:cubicBezTo>
                    <a:pt x="519" y="726"/>
                    <a:pt x="519" y="720"/>
                    <a:pt x="519" y="720"/>
                  </a:cubicBezTo>
                  <a:cubicBezTo>
                    <a:pt x="519" y="720"/>
                    <a:pt x="528" y="739"/>
                    <a:pt x="546" y="767"/>
                  </a:cubicBezTo>
                  <a:moveTo>
                    <a:pt x="538" y="425"/>
                  </a:moveTo>
                  <a:cubicBezTo>
                    <a:pt x="534" y="429"/>
                    <a:pt x="532" y="432"/>
                    <a:pt x="529" y="437"/>
                  </a:cubicBezTo>
                  <a:cubicBezTo>
                    <a:pt x="525" y="449"/>
                    <a:pt x="529" y="467"/>
                    <a:pt x="542" y="476"/>
                  </a:cubicBezTo>
                  <a:cubicBezTo>
                    <a:pt x="550" y="482"/>
                    <a:pt x="553" y="483"/>
                    <a:pt x="560" y="485"/>
                  </a:cubicBezTo>
                  <a:cubicBezTo>
                    <a:pt x="543" y="490"/>
                    <a:pt x="525" y="513"/>
                    <a:pt x="525" y="526"/>
                  </a:cubicBezTo>
                  <a:cubicBezTo>
                    <a:pt x="519" y="520"/>
                    <a:pt x="517" y="508"/>
                    <a:pt x="519" y="498"/>
                  </a:cubicBezTo>
                  <a:cubicBezTo>
                    <a:pt x="514" y="504"/>
                    <a:pt x="504" y="508"/>
                    <a:pt x="498" y="509"/>
                  </a:cubicBezTo>
                  <a:cubicBezTo>
                    <a:pt x="496" y="504"/>
                    <a:pt x="497" y="490"/>
                    <a:pt x="503" y="483"/>
                  </a:cubicBezTo>
                  <a:cubicBezTo>
                    <a:pt x="501" y="479"/>
                    <a:pt x="487" y="481"/>
                    <a:pt x="480" y="486"/>
                  </a:cubicBezTo>
                  <a:cubicBezTo>
                    <a:pt x="479" y="477"/>
                    <a:pt x="482" y="471"/>
                    <a:pt x="490" y="465"/>
                  </a:cubicBezTo>
                  <a:cubicBezTo>
                    <a:pt x="488" y="460"/>
                    <a:pt x="483" y="464"/>
                    <a:pt x="471" y="465"/>
                  </a:cubicBezTo>
                  <a:cubicBezTo>
                    <a:pt x="479" y="462"/>
                    <a:pt x="490" y="456"/>
                    <a:pt x="502" y="448"/>
                  </a:cubicBezTo>
                  <a:cubicBezTo>
                    <a:pt x="523" y="435"/>
                    <a:pt x="538" y="425"/>
                    <a:pt x="538" y="425"/>
                  </a:cubicBezTo>
                  <a:moveTo>
                    <a:pt x="816" y="430"/>
                  </a:moveTo>
                  <a:cubicBezTo>
                    <a:pt x="831" y="432"/>
                    <a:pt x="852" y="428"/>
                    <a:pt x="859" y="426"/>
                  </a:cubicBezTo>
                  <a:cubicBezTo>
                    <a:pt x="863" y="432"/>
                    <a:pt x="856" y="442"/>
                    <a:pt x="850" y="440"/>
                  </a:cubicBezTo>
                  <a:cubicBezTo>
                    <a:pt x="852" y="449"/>
                    <a:pt x="860" y="460"/>
                    <a:pt x="859" y="470"/>
                  </a:cubicBezTo>
                  <a:cubicBezTo>
                    <a:pt x="851" y="467"/>
                    <a:pt x="829" y="458"/>
                    <a:pt x="829" y="458"/>
                  </a:cubicBezTo>
                  <a:cubicBezTo>
                    <a:pt x="835" y="467"/>
                    <a:pt x="842" y="483"/>
                    <a:pt x="840" y="494"/>
                  </a:cubicBezTo>
                  <a:cubicBezTo>
                    <a:pt x="831" y="488"/>
                    <a:pt x="812" y="487"/>
                    <a:pt x="804" y="481"/>
                  </a:cubicBezTo>
                  <a:cubicBezTo>
                    <a:pt x="808" y="495"/>
                    <a:pt x="817" y="515"/>
                    <a:pt x="805" y="528"/>
                  </a:cubicBezTo>
                  <a:cubicBezTo>
                    <a:pt x="794" y="520"/>
                    <a:pt x="788" y="507"/>
                    <a:pt x="779" y="498"/>
                  </a:cubicBezTo>
                  <a:cubicBezTo>
                    <a:pt x="781" y="511"/>
                    <a:pt x="784" y="531"/>
                    <a:pt x="775" y="543"/>
                  </a:cubicBezTo>
                  <a:cubicBezTo>
                    <a:pt x="769" y="536"/>
                    <a:pt x="745" y="526"/>
                    <a:pt x="745" y="518"/>
                  </a:cubicBezTo>
                  <a:cubicBezTo>
                    <a:pt x="743" y="517"/>
                    <a:pt x="736" y="544"/>
                    <a:pt x="728" y="549"/>
                  </a:cubicBezTo>
                  <a:cubicBezTo>
                    <a:pt x="720" y="538"/>
                    <a:pt x="713" y="521"/>
                    <a:pt x="702" y="511"/>
                  </a:cubicBezTo>
                  <a:cubicBezTo>
                    <a:pt x="705" y="508"/>
                    <a:pt x="709" y="510"/>
                    <a:pt x="707" y="504"/>
                  </a:cubicBezTo>
                  <a:cubicBezTo>
                    <a:pt x="704" y="496"/>
                    <a:pt x="692" y="491"/>
                    <a:pt x="679" y="486"/>
                  </a:cubicBezTo>
                  <a:cubicBezTo>
                    <a:pt x="681" y="482"/>
                    <a:pt x="683" y="480"/>
                    <a:pt x="687" y="474"/>
                  </a:cubicBezTo>
                  <a:cubicBezTo>
                    <a:pt x="697" y="459"/>
                    <a:pt x="704" y="445"/>
                    <a:pt x="706" y="438"/>
                  </a:cubicBezTo>
                  <a:cubicBezTo>
                    <a:pt x="710" y="426"/>
                    <a:pt x="712" y="423"/>
                    <a:pt x="713" y="414"/>
                  </a:cubicBezTo>
                  <a:cubicBezTo>
                    <a:pt x="726" y="416"/>
                    <a:pt x="735" y="418"/>
                    <a:pt x="752" y="420"/>
                  </a:cubicBezTo>
                  <a:cubicBezTo>
                    <a:pt x="768" y="422"/>
                    <a:pt x="793" y="427"/>
                    <a:pt x="816" y="430"/>
                  </a:cubicBezTo>
                  <a:moveTo>
                    <a:pt x="1084" y="383"/>
                  </a:moveTo>
                  <a:cubicBezTo>
                    <a:pt x="1085" y="388"/>
                    <a:pt x="1074" y="400"/>
                    <a:pt x="1061" y="403"/>
                  </a:cubicBezTo>
                  <a:cubicBezTo>
                    <a:pt x="1045" y="407"/>
                    <a:pt x="1032" y="404"/>
                    <a:pt x="1021" y="398"/>
                  </a:cubicBezTo>
                  <a:cubicBezTo>
                    <a:pt x="1022" y="409"/>
                    <a:pt x="1041" y="414"/>
                    <a:pt x="1055" y="411"/>
                  </a:cubicBezTo>
                  <a:cubicBezTo>
                    <a:pt x="1047" y="422"/>
                    <a:pt x="1023" y="429"/>
                    <a:pt x="1006" y="428"/>
                  </a:cubicBezTo>
                  <a:cubicBezTo>
                    <a:pt x="987" y="428"/>
                    <a:pt x="975" y="422"/>
                    <a:pt x="958" y="412"/>
                  </a:cubicBezTo>
                  <a:cubicBezTo>
                    <a:pt x="956" y="423"/>
                    <a:pt x="977" y="433"/>
                    <a:pt x="993" y="434"/>
                  </a:cubicBezTo>
                  <a:cubicBezTo>
                    <a:pt x="963" y="450"/>
                    <a:pt x="929" y="438"/>
                    <a:pt x="925" y="437"/>
                  </a:cubicBezTo>
                  <a:cubicBezTo>
                    <a:pt x="917" y="435"/>
                    <a:pt x="905" y="430"/>
                    <a:pt x="898" y="423"/>
                  </a:cubicBezTo>
                  <a:cubicBezTo>
                    <a:pt x="898" y="432"/>
                    <a:pt x="910" y="439"/>
                    <a:pt x="920" y="441"/>
                  </a:cubicBezTo>
                  <a:cubicBezTo>
                    <a:pt x="900" y="451"/>
                    <a:pt x="875" y="440"/>
                    <a:pt x="866" y="424"/>
                  </a:cubicBezTo>
                  <a:cubicBezTo>
                    <a:pt x="898" y="415"/>
                    <a:pt x="922" y="406"/>
                    <a:pt x="955" y="398"/>
                  </a:cubicBezTo>
                  <a:cubicBezTo>
                    <a:pt x="987" y="403"/>
                    <a:pt x="1017" y="390"/>
                    <a:pt x="1029" y="376"/>
                  </a:cubicBezTo>
                  <a:cubicBezTo>
                    <a:pt x="1033" y="371"/>
                    <a:pt x="1037" y="364"/>
                    <a:pt x="1037" y="362"/>
                  </a:cubicBezTo>
                  <a:cubicBezTo>
                    <a:pt x="1040" y="361"/>
                    <a:pt x="1044" y="362"/>
                    <a:pt x="1047" y="363"/>
                  </a:cubicBezTo>
                  <a:cubicBezTo>
                    <a:pt x="1050" y="364"/>
                    <a:pt x="1081" y="371"/>
                    <a:pt x="1084" y="383"/>
                  </a:cubicBezTo>
                  <a:moveTo>
                    <a:pt x="306" y="378"/>
                  </a:moveTo>
                  <a:cubicBezTo>
                    <a:pt x="310" y="375"/>
                    <a:pt x="321" y="372"/>
                    <a:pt x="331" y="374"/>
                  </a:cubicBezTo>
                  <a:cubicBezTo>
                    <a:pt x="342" y="375"/>
                    <a:pt x="361" y="380"/>
                    <a:pt x="375" y="390"/>
                  </a:cubicBezTo>
                  <a:cubicBezTo>
                    <a:pt x="404" y="400"/>
                    <a:pt x="427" y="420"/>
                    <a:pt x="456" y="429"/>
                  </a:cubicBezTo>
                  <a:cubicBezTo>
                    <a:pt x="457" y="426"/>
                    <a:pt x="454" y="424"/>
                    <a:pt x="452" y="422"/>
                  </a:cubicBezTo>
                  <a:cubicBezTo>
                    <a:pt x="470" y="408"/>
                    <a:pt x="489" y="396"/>
                    <a:pt x="510" y="387"/>
                  </a:cubicBezTo>
                  <a:cubicBezTo>
                    <a:pt x="523" y="372"/>
                    <a:pt x="540" y="356"/>
                    <a:pt x="562" y="359"/>
                  </a:cubicBezTo>
                  <a:cubicBezTo>
                    <a:pt x="567" y="359"/>
                    <a:pt x="567" y="359"/>
                    <a:pt x="567" y="359"/>
                  </a:cubicBezTo>
                  <a:cubicBezTo>
                    <a:pt x="567" y="359"/>
                    <a:pt x="567" y="364"/>
                    <a:pt x="567" y="366"/>
                  </a:cubicBezTo>
                  <a:cubicBezTo>
                    <a:pt x="566" y="377"/>
                    <a:pt x="560" y="388"/>
                    <a:pt x="554" y="403"/>
                  </a:cubicBezTo>
                  <a:cubicBezTo>
                    <a:pt x="554" y="403"/>
                    <a:pt x="536" y="410"/>
                    <a:pt x="528" y="415"/>
                  </a:cubicBezTo>
                  <a:cubicBezTo>
                    <a:pt x="521" y="419"/>
                    <a:pt x="459" y="456"/>
                    <a:pt x="459" y="456"/>
                  </a:cubicBezTo>
                  <a:cubicBezTo>
                    <a:pt x="441" y="470"/>
                    <a:pt x="433" y="454"/>
                    <a:pt x="415" y="442"/>
                  </a:cubicBezTo>
                  <a:cubicBezTo>
                    <a:pt x="393" y="431"/>
                    <a:pt x="372" y="420"/>
                    <a:pt x="353" y="403"/>
                  </a:cubicBezTo>
                  <a:cubicBezTo>
                    <a:pt x="353" y="400"/>
                    <a:pt x="359" y="402"/>
                    <a:pt x="356" y="399"/>
                  </a:cubicBezTo>
                  <a:cubicBezTo>
                    <a:pt x="346" y="400"/>
                    <a:pt x="338" y="404"/>
                    <a:pt x="329" y="406"/>
                  </a:cubicBezTo>
                  <a:cubicBezTo>
                    <a:pt x="325" y="408"/>
                    <a:pt x="315" y="411"/>
                    <a:pt x="312" y="405"/>
                  </a:cubicBezTo>
                  <a:cubicBezTo>
                    <a:pt x="317" y="404"/>
                    <a:pt x="317" y="404"/>
                    <a:pt x="317" y="404"/>
                  </a:cubicBezTo>
                  <a:cubicBezTo>
                    <a:pt x="322" y="400"/>
                    <a:pt x="324" y="393"/>
                    <a:pt x="334" y="390"/>
                  </a:cubicBezTo>
                  <a:cubicBezTo>
                    <a:pt x="327" y="384"/>
                    <a:pt x="314" y="381"/>
                    <a:pt x="304" y="381"/>
                  </a:cubicBezTo>
                  <a:lnTo>
                    <a:pt x="306" y="378"/>
                  </a:lnTo>
                  <a:close/>
                  <a:moveTo>
                    <a:pt x="999" y="340"/>
                  </a:moveTo>
                  <a:cubicBezTo>
                    <a:pt x="998" y="351"/>
                    <a:pt x="986" y="353"/>
                    <a:pt x="981" y="362"/>
                  </a:cubicBezTo>
                  <a:cubicBezTo>
                    <a:pt x="975" y="367"/>
                    <a:pt x="975" y="367"/>
                    <a:pt x="975" y="367"/>
                  </a:cubicBezTo>
                  <a:cubicBezTo>
                    <a:pt x="980" y="366"/>
                    <a:pt x="986" y="363"/>
                    <a:pt x="990" y="358"/>
                  </a:cubicBezTo>
                  <a:cubicBezTo>
                    <a:pt x="999" y="356"/>
                    <a:pt x="1027" y="350"/>
                    <a:pt x="1028" y="355"/>
                  </a:cubicBezTo>
                  <a:cubicBezTo>
                    <a:pt x="1029" y="361"/>
                    <a:pt x="1027" y="366"/>
                    <a:pt x="1018" y="372"/>
                  </a:cubicBezTo>
                  <a:cubicBezTo>
                    <a:pt x="1010" y="378"/>
                    <a:pt x="980" y="390"/>
                    <a:pt x="959" y="387"/>
                  </a:cubicBezTo>
                  <a:cubicBezTo>
                    <a:pt x="947" y="386"/>
                    <a:pt x="935" y="390"/>
                    <a:pt x="924" y="392"/>
                  </a:cubicBezTo>
                  <a:cubicBezTo>
                    <a:pt x="865" y="410"/>
                    <a:pt x="865" y="410"/>
                    <a:pt x="865" y="410"/>
                  </a:cubicBezTo>
                  <a:cubicBezTo>
                    <a:pt x="845" y="415"/>
                    <a:pt x="821" y="418"/>
                    <a:pt x="799" y="412"/>
                  </a:cubicBezTo>
                  <a:cubicBezTo>
                    <a:pt x="766" y="406"/>
                    <a:pt x="734" y="398"/>
                    <a:pt x="700" y="400"/>
                  </a:cubicBezTo>
                  <a:cubicBezTo>
                    <a:pt x="696" y="400"/>
                    <a:pt x="691" y="403"/>
                    <a:pt x="688" y="408"/>
                  </a:cubicBezTo>
                  <a:cubicBezTo>
                    <a:pt x="692" y="407"/>
                    <a:pt x="697" y="405"/>
                    <a:pt x="701" y="408"/>
                  </a:cubicBezTo>
                  <a:cubicBezTo>
                    <a:pt x="700" y="412"/>
                    <a:pt x="700" y="437"/>
                    <a:pt x="690" y="446"/>
                  </a:cubicBezTo>
                  <a:cubicBezTo>
                    <a:pt x="688" y="443"/>
                    <a:pt x="687" y="439"/>
                    <a:pt x="685" y="435"/>
                  </a:cubicBezTo>
                  <a:cubicBezTo>
                    <a:pt x="684" y="431"/>
                    <a:pt x="670" y="368"/>
                    <a:pt x="697" y="349"/>
                  </a:cubicBezTo>
                  <a:cubicBezTo>
                    <a:pt x="713" y="344"/>
                    <a:pt x="735" y="353"/>
                    <a:pt x="740" y="356"/>
                  </a:cubicBezTo>
                  <a:cubicBezTo>
                    <a:pt x="761" y="368"/>
                    <a:pt x="797" y="374"/>
                    <a:pt x="825" y="385"/>
                  </a:cubicBezTo>
                  <a:cubicBezTo>
                    <a:pt x="837" y="383"/>
                    <a:pt x="849" y="379"/>
                    <a:pt x="861" y="378"/>
                  </a:cubicBezTo>
                  <a:cubicBezTo>
                    <a:pt x="945" y="367"/>
                    <a:pt x="945" y="367"/>
                    <a:pt x="945" y="367"/>
                  </a:cubicBezTo>
                  <a:cubicBezTo>
                    <a:pt x="960" y="369"/>
                    <a:pt x="962" y="350"/>
                    <a:pt x="975" y="349"/>
                  </a:cubicBezTo>
                  <a:cubicBezTo>
                    <a:pt x="984" y="349"/>
                    <a:pt x="989" y="343"/>
                    <a:pt x="996" y="339"/>
                  </a:cubicBezTo>
                  <a:cubicBezTo>
                    <a:pt x="997" y="338"/>
                    <a:pt x="999" y="338"/>
                    <a:pt x="999" y="340"/>
                  </a:cubicBezTo>
                  <a:moveTo>
                    <a:pt x="143" y="129"/>
                  </a:moveTo>
                  <a:cubicBezTo>
                    <a:pt x="216" y="34"/>
                    <a:pt x="216" y="34"/>
                    <a:pt x="216" y="34"/>
                  </a:cubicBezTo>
                  <a:cubicBezTo>
                    <a:pt x="242" y="71"/>
                    <a:pt x="284" y="73"/>
                    <a:pt x="326" y="75"/>
                  </a:cubicBezTo>
                  <a:cubicBezTo>
                    <a:pt x="354" y="72"/>
                    <a:pt x="354" y="72"/>
                    <a:pt x="354" y="72"/>
                  </a:cubicBezTo>
                  <a:cubicBezTo>
                    <a:pt x="473" y="53"/>
                    <a:pt x="473" y="53"/>
                    <a:pt x="473" y="53"/>
                  </a:cubicBezTo>
                  <a:cubicBezTo>
                    <a:pt x="554" y="44"/>
                    <a:pt x="554" y="44"/>
                    <a:pt x="554" y="44"/>
                  </a:cubicBezTo>
                  <a:cubicBezTo>
                    <a:pt x="631" y="35"/>
                    <a:pt x="709" y="47"/>
                    <a:pt x="782" y="57"/>
                  </a:cubicBezTo>
                  <a:cubicBezTo>
                    <a:pt x="889" y="75"/>
                    <a:pt x="889" y="75"/>
                    <a:pt x="889" y="75"/>
                  </a:cubicBezTo>
                  <a:cubicBezTo>
                    <a:pt x="934" y="78"/>
                    <a:pt x="982" y="77"/>
                    <a:pt x="1012" y="43"/>
                  </a:cubicBezTo>
                  <a:cubicBezTo>
                    <a:pt x="1018" y="37"/>
                    <a:pt x="1018" y="37"/>
                    <a:pt x="1018" y="37"/>
                  </a:cubicBezTo>
                  <a:cubicBezTo>
                    <a:pt x="1086" y="126"/>
                    <a:pt x="1086" y="126"/>
                    <a:pt x="1086" y="126"/>
                  </a:cubicBezTo>
                  <a:cubicBezTo>
                    <a:pt x="1086" y="126"/>
                    <a:pt x="1086" y="126"/>
                    <a:pt x="1086" y="126"/>
                  </a:cubicBezTo>
                  <a:cubicBezTo>
                    <a:pt x="1084" y="127"/>
                    <a:pt x="1082" y="128"/>
                    <a:pt x="1079" y="129"/>
                  </a:cubicBezTo>
                  <a:cubicBezTo>
                    <a:pt x="1071" y="132"/>
                    <a:pt x="1061" y="135"/>
                    <a:pt x="1052" y="139"/>
                  </a:cubicBezTo>
                  <a:cubicBezTo>
                    <a:pt x="1050" y="139"/>
                    <a:pt x="1049" y="140"/>
                    <a:pt x="1048" y="140"/>
                  </a:cubicBezTo>
                  <a:cubicBezTo>
                    <a:pt x="1047" y="140"/>
                    <a:pt x="1047" y="140"/>
                    <a:pt x="1047" y="140"/>
                  </a:cubicBezTo>
                  <a:cubicBezTo>
                    <a:pt x="1012" y="95"/>
                    <a:pt x="1012" y="95"/>
                    <a:pt x="1012" y="95"/>
                  </a:cubicBezTo>
                  <a:cubicBezTo>
                    <a:pt x="977" y="115"/>
                    <a:pt x="932" y="118"/>
                    <a:pt x="889" y="115"/>
                  </a:cubicBezTo>
                  <a:cubicBezTo>
                    <a:pt x="827" y="105"/>
                    <a:pt x="827" y="105"/>
                    <a:pt x="827" y="105"/>
                  </a:cubicBezTo>
                  <a:cubicBezTo>
                    <a:pt x="750" y="93"/>
                    <a:pt x="750" y="93"/>
                    <a:pt x="750" y="93"/>
                  </a:cubicBezTo>
                  <a:cubicBezTo>
                    <a:pt x="669" y="83"/>
                    <a:pt x="669" y="83"/>
                    <a:pt x="669" y="83"/>
                  </a:cubicBezTo>
                  <a:cubicBezTo>
                    <a:pt x="620" y="79"/>
                    <a:pt x="570" y="81"/>
                    <a:pt x="522" y="87"/>
                  </a:cubicBezTo>
                  <a:cubicBezTo>
                    <a:pt x="454" y="96"/>
                    <a:pt x="454" y="96"/>
                    <a:pt x="454" y="96"/>
                  </a:cubicBezTo>
                  <a:cubicBezTo>
                    <a:pt x="341" y="113"/>
                    <a:pt x="341" y="113"/>
                    <a:pt x="341" y="113"/>
                  </a:cubicBezTo>
                  <a:cubicBezTo>
                    <a:pt x="298" y="117"/>
                    <a:pt x="256" y="112"/>
                    <a:pt x="221" y="92"/>
                  </a:cubicBezTo>
                  <a:cubicBezTo>
                    <a:pt x="186" y="138"/>
                    <a:pt x="186" y="138"/>
                    <a:pt x="186" y="138"/>
                  </a:cubicBezTo>
                  <a:cubicBezTo>
                    <a:pt x="181" y="137"/>
                    <a:pt x="177" y="136"/>
                    <a:pt x="172" y="135"/>
                  </a:cubicBezTo>
                  <a:cubicBezTo>
                    <a:pt x="161" y="133"/>
                    <a:pt x="152" y="131"/>
                    <a:pt x="143" y="129"/>
                  </a:cubicBezTo>
                  <a:moveTo>
                    <a:pt x="1254" y="120"/>
                  </a:moveTo>
                  <a:cubicBezTo>
                    <a:pt x="1259" y="111"/>
                    <a:pt x="1265" y="101"/>
                    <a:pt x="1270" y="88"/>
                  </a:cubicBezTo>
                  <a:cubicBezTo>
                    <a:pt x="1281" y="63"/>
                    <a:pt x="1281" y="63"/>
                    <a:pt x="1281" y="63"/>
                  </a:cubicBezTo>
                  <a:cubicBezTo>
                    <a:pt x="1254" y="68"/>
                    <a:pt x="1254" y="68"/>
                    <a:pt x="1254" y="68"/>
                  </a:cubicBezTo>
                  <a:cubicBezTo>
                    <a:pt x="1233" y="73"/>
                    <a:pt x="1208" y="80"/>
                    <a:pt x="1177" y="92"/>
                  </a:cubicBezTo>
                  <a:cubicBezTo>
                    <a:pt x="1172" y="93"/>
                    <a:pt x="1167" y="95"/>
                    <a:pt x="1160" y="98"/>
                  </a:cubicBezTo>
                  <a:cubicBezTo>
                    <a:pt x="1139" y="105"/>
                    <a:pt x="1119" y="113"/>
                    <a:pt x="1104" y="118"/>
                  </a:cubicBezTo>
                  <a:cubicBezTo>
                    <a:pt x="1018" y="5"/>
                    <a:pt x="1018" y="5"/>
                    <a:pt x="1018" y="5"/>
                  </a:cubicBezTo>
                  <a:cubicBezTo>
                    <a:pt x="1005" y="22"/>
                    <a:pt x="1005" y="22"/>
                    <a:pt x="1005" y="22"/>
                  </a:cubicBezTo>
                  <a:cubicBezTo>
                    <a:pt x="1002" y="26"/>
                    <a:pt x="999" y="30"/>
                    <a:pt x="995" y="33"/>
                  </a:cubicBezTo>
                  <a:cubicBezTo>
                    <a:pt x="978" y="49"/>
                    <a:pt x="955" y="56"/>
                    <a:pt x="921" y="56"/>
                  </a:cubicBezTo>
                  <a:cubicBezTo>
                    <a:pt x="907" y="56"/>
                    <a:pt x="894" y="55"/>
                    <a:pt x="883" y="54"/>
                  </a:cubicBezTo>
                  <a:cubicBezTo>
                    <a:pt x="804" y="41"/>
                    <a:pt x="804" y="41"/>
                    <a:pt x="804" y="41"/>
                  </a:cubicBezTo>
                  <a:cubicBezTo>
                    <a:pt x="803" y="41"/>
                    <a:pt x="739" y="31"/>
                    <a:pt x="739" y="31"/>
                  </a:cubicBezTo>
                  <a:cubicBezTo>
                    <a:pt x="694" y="25"/>
                    <a:pt x="651" y="22"/>
                    <a:pt x="611" y="22"/>
                  </a:cubicBezTo>
                  <a:cubicBezTo>
                    <a:pt x="589" y="22"/>
                    <a:pt x="568" y="23"/>
                    <a:pt x="548" y="25"/>
                  </a:cubicBezTo>
                  <a:cubicBezTo>
                    <a:pt x="548" y="25"/>
                    <a:pt x="548" y="25"/>
                    <a:pt x="548" y="25"/>
                  </a:cubicBezTo>
                  <a:cubicBezTo>
                    <a:pt x="546" y="25"/>
                    <a:pt x="536" y="26"/>
                    <a:pt x="472" y="34"/>
                  </a:cubicBezTo>
                  <a:cubicBezTo>
                    <a:pt x="471" y="34"/>
                    <a:pt x="381" y="48"/>
                    <a:pt x="381" y="48"/>
                  </a:cubicBezTo>
                  <a:cubicBezTo>
                    <a:pt x="353" y="53"/>
                    <a:pt x="332" y="55"/>
                    <a:pt x="314" y="55"/>
                  </a:cubicBezTo>
                  <a:cubicBezTo>
                    <a:pt x="270" y="55"/>
                    <a:pt x="241" y="42"/>
                    <a:pt x="225" y="15"/>
                  </a:cubicBezTo>
                  <a:cubicBezTo>
                    <a:pt x="217" y="0"/>
                    <a:pt x="217" y="0"/>
                    <a:pt x="217" y="0"/>
                  </a:cubicBezTo>
                  <a:cubicBezTo>
                    <a:pt x="123" y="123"/>
                    <a:pt x="123" y="123"/>
                    <a:pt x="123" y="123"/>
                  </a:cubicBezTo>
                  <a:cubicBezTo>
                    <a:pt x="115" y="121"/>
                    <a:pt x="106" y="118"/>
                    <a:pt x="98" y="115"/>
                  </a:cubicBezTo>
                  <a:cubicBezTo>
                    <a:pt x="77" y="108"/>
                    <a:pt x="77" y="108"/>
                    <a:pt x="77" y="108"/>
                  </a:cubicBezTo>
                  <a:cubicBezTo>
                    <a:pt x="79" y="130"/>
                    <a:pt x="79" y="130"/>
                    <a:pt x="79" y="130"/>
                  </a:cubicBezTo>
                  <a:cubicBezTo>
                    <a:pt x="80" y="142"/>
                    <a:pt x="85" y="153"/>
                    <a:pt x="92" y="163"/>
                  </a:cubicBezTo>
                  <a:cubicBezTo>
                    <a:pt x="0" y="283"/>
                    <a:pt x="0" y="283"/>
                    <a:pt x="0" y="283"/>
                  </a:cubicBezTo>
                  <a:cubicBezTo>
                    <a:pt x="10" y="292"/>
                    <a:pt x="10" y="292"/>
                    <a:pt x="10" y="292"/>
                  </a:cubicBezTo>
                  <a:cubicBezTo>
                    <a:pt x="10" y="293"/>
                    <a:pt x="10" y="293"/>
                    <a:pt x="10" y="293"/>
                  </a:cubicBezTo>
                  <a:cubicBezTo>
                    <a:pt x="51" y="323"/>
                    <a:pt x="69" y="369"/>
                    <a:pt x="69" y="441"/>
                  </a:cubicBezTo>
                  <a:cubicBezTo>
                    <a:pt x="69" y="462"/>
                    <a:pt x="68" y="483"/>
                    <a:pt x="67" y="499"/>
                  </a:cubicBezTo>
                  <a:cubicBezTo>
                    <a:pt x="67" y="499"/>
                    <a:pt x="67" y="499"/>
                    <a:pt x="67" y="499"/>
                  </a:cubicBezTo>
                  <a:cubicBezTo>
                    <a:pt x="66" y="501"/>
                    <a:pt x="65" y="507"/>
                    <a:pt x="64" y="518"/>
                  </a:cubicBezTo>
                  <a:cubicBezTo>
                    <a:pt x="45" y="627"/>
                    <a:pt x="45" y="627"/>
                    <a:pt x="45" y="627"/>
                  </a:cubicBezTo>
                  <a:cubicBezTo>
                    <a:pt x="45" y="628"/>
                    <a:pt x="39" y="673"/>
                    <a:pt x="36" y="696"/>
                  </a:cubicBezTo>
                  <a:cubicBezTo>
                    <a:pt x="32" y="731"/>
                    <a:pt x="30" y="765"/>
                    <a:pt x="30" y="797"/>
                  </a:cubicBezTo>
                  <a:cubicBezTo>
                    <a:pt x="30" y="806"/>
                    <a:pt x="30" y="815"/>
                    <a:pt x="31" y="824"/>
                  </a:cubicBezTo>
                  <a:cubicBezTo>
                    <a:pt x="36" y="1041"/>
                    <a:pt x="166" y="1214"/>
                    <a:pt x="378" y="1287"/>
                  </a:cubicBezTo>
                  <a:cubicBezTo>
                    <a:pt x="378" y="1287"/>
                    <a:pt x="378" y="1287"/>
                    <a:pt x="378" y="1287"/>
                  </a:cubicBezTo>
                  <a:cubicBezTo>
                    <a:pt x="380" y="1288"/>
                    <a:pt x="383" y="1289"/>
                    <a:pt x="387" y="1290"/>
                  </a:cubicBezTo>
                  <a:cubicBezTo>
                    <a:pt x="387" y="1290"/>
                    <a:pt x="420" y="1303"/>
                    <a:pt x="420" y="1303"/>
                  </a:cubicBezTo>
                  <a:cubicBezTo>
                    <a:pt x="425" y="1305"/>
                    <a:pt x="425" y="1305"/>
                    <a:pt x="425" y="1305"/>
                  </a:cubicBezTo>
                  <a:cubicBezTo>
                    <a:pt x="488" y="1331"/>
                    <a:pt x="552" y="1359"/>
                    <a:pt x="604" y="1411"/>
                  </a:cubicBezTo>
                  <a:cubicBezTo>
                    <a:pt x="612" y="1419"/>
                    <a:pt x="612" y="1419"/>
                    <a:pt x="612" y="1419"/>
                  </a:cubicBezTo>
                  <a:cubicBezTo>
                    <a:pt x="621" y="1410"/>
                    <a:pt x="621" y="1410"/>
                    <a:pt x="621" y="1410"/>
                  </a:cubicBezTo>
                  <a:cubicBezTo>
                    <a:pt x="623" y="1408"/>
                    <a:pt x="623" y="1408"/>
                    <a:pt x="623" y="1408"/>
                  </a:cubicBezTo>
                  <a:cubicBezTo>
                    <a:pt x="623" y="1408"/>
                    <a:pt x="624" y="1406"/>
                    <a:pt x="625" y="1405"/>
                  </a:cubicBezTo>
                  <a:cubicBezTo>
                    <a:pt x="689" y="1348"/>
                    <a:pt x="764" y="1319"/>
                    <a:pt x="848" y="1288"/>
                  </a:cubicBezTo>
                  <a:cubicBezTo>
                    <a:pt x="1000" y="1234"/>
                    <a:pt x="1056" y="1167"/>
                    <a:pt x="1096" y="1117"/>
                  </a:cubicBezTo>
                  <a:cubicBezTo>
                    <a:pt x="1097" y="1115"/>
                    <a:pt x="1097" y="1115"/>
                    <a:pt x="1097" y="1115"/>
                  </a:cubicBezTo>
                  <a:cubicBezTo>
                    <a:pt x="1160" y="1042"/>
                    <a:pt x="1199" y="925"/>
                    <a:pt x="1199" y="809"/>
                  </a:cubicBezTo>
                  <a:cubicBezTo>
                    <a:pt x="1199" y="806"/>
                    <a:pt x="1199" y="803"/>
                    <a:pt x="1199" y="800"/>
                  </a:cubicBezTo>
                  <a:cubicBezTo>
                    <a:pt x="1199" y="800"/>
                    <a:pt x="1199" y="800"/>
                    <a:pt x="1196" y="728"/>
                  </a:cubicBezTo>
                  <a:cubicBezTo>
                    <a:pt x="1196" y="727"/>
                    <a:pt x="1191" y="677"/>
                    <a:pt x="1188" y="651"/>
                  </a:cubicBezTo>
                  <a:cubicBezTo>
                    <a:pt x="1188" y="650"/>
                    <a:pt x="1188" y="650"/>
                    <a:pt x="1176" y="579"/>
                  </a:cubicBezTo>
                  <a:cubicBezTo>
                    <a:pt x="1165" y="510"/>
                    <a:pt x="1165" y="510"/>
                    <a:pt x="1165" y="510"/>
                  </a:cubicBezTo>
                  <a:cubicBezTo>
                    <a:pt x="1163" y="492"/>
                    <a:pt x="1162" y="474"/>
                    <a:pt x="1162" y="458"/>
                  </a:cubicBezTo>
                  <a:cubicBezTo>
                    <a:pt x="1162" y="454"/>
                    <a:pt x="1162" y="450"/>
                    <a:pt x="1162" y="446"/>
                  </a:cubicBezTo>
                  <a:cubicBezTo>
                    <a:pt x="1162" y="444"/>
                    <a:pt x="1162" y="444"/>
                    <a:pt x="1162" y="444"/>
                  </a:cubicBezTo>
                  <a:cubicBezTo>
                    <a:pt x="1162" y="375"/>
                    <a:pt x="1182" y="326"/>
                    <a:pt x="1224" y="295"/>
                  </a:cubicBezTo>
                  <a:cubicBezTo>
                    <a:pt x="1233" y="288"/>
                    <a:pt x="1233" y="288"/>
                    <a:pt x="1233" y="288"/>
                  </a:cubicBezTo>
                  <a:cubicBezTo>
                    <a:pt x="1210" y="258"/>
                    <a:pt x="1210" y="258"/>
                    <a:pt x="1210" y="258"/>
                  </a:cubicBezTo>
                  <a:cubicBezTo>
                    <a:pt x="1217" y="251"/>
                    <a:pt x="1221" y="244"/>
                    <a:pt x="1224" y="238"/>
                  </a:cubicBezTo>
                  <a:cubicBezTo>
                    <a:pt x="1228" y="229"/>
                    <a:pt x="1229" y="213"/>
                    <a:pt x="1223" y="203"/>
                  </a:cubicBezTo>
                  <a:cubicBezTo>
                    <a:pt x="1223" y="203"/>
                    <a:pt x="1223" y="203"/>
                    <a:pt x="1222" y="203"/>
                  </a:cubicBezTo>
                  <a:cubicBezTo>
                    <a:pt x="1244" y="187"/>
                    <a:pt x="1266" y="152"/>
                    <a:pt x="1272" y="140"/>
                  </a:cubicBezTo>
                  <a:cubicBezTo>
                    <a:pt x="1290" y="105"/>
                    <a:pt x="1290" y="105"/>
                    <a:pt x="1290" y="105"/>
                  </a:cubicBezTo>
                  <a:cubicBezTo>
                    <a:pt x="1290" y="105"/>
                    <a:pt x="1254" y="120"/>
                    <a:pt x="1254" y="120"/>
                  </a:cubicBezTo>
                  <a:moveTo>
                    <a:pt x="1201" y="277"/>
                  </a:moveTo>
                  <a:cubicBezTo>
                    <a:pt x="1201" y="277"/>
                    <a:pt x="1201" y="277"/>
                    <a:pt x="1201" y="277"/>
                  </a:cubicBezTo>
                  <a:cubicBezTo>
                    <a:pt x="1201" y="277"/>
                    <a:pt x="1201" y="277"/>
                    <a:pt x="1201" y="277"/>
                  </a:cubicBezTo>
                  <a:moveTo>
                    <a:pt x="1201" y="277"/>
                  </a:moveTo>
                  <a:cubicBezTo>
                    <a:pt x="1200" y="275"/>
                    <a:pt x="1199" y="274"/>
                    <a:pt x="1198" y="274"/>
                  </a:cubicBezTo>
                  <a:cubicBezTo>
                    <a:pt x="1199" y="274"/>
                    <a:pt x="1200" y="275"/>
                    <a:pt x="1201" y="277"/>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36" name="Freeform 34">
              <a:extLst>
                <a:ext uri="{FF2B5EF4-FFF2-40B4-BE49-F238E27FC236}">
                  <a16:creationId xmlns:a16="http://schemas.microsoft.com/office/drawing/2014/main" id="{DA8DB796-BEE8-584F-8478-E4B260FED43A}"/>
                </a:ext>
              </a:extLst>
            </p:cNvPr>
            <p:cNvSpPr>
              <a:spLocks/>
            </p:cNvSpPr>
            <p:nvPr userDrawn="1"/>
          </p:nvSpPr>
          <p:spPr bwMode="auto">
            <a:xfrm>
              <a:off x="3372" y="2167"/>
              <a:ext cx="82" cy="78"/>
            </a:xfrm>
            <a:custGeom>
              <a:avLst/>
              <a:gdLst>
                <a:gd name="T0" fmla="*/ 71 w 121"/>
                <a:gd name="T1" fmla="*/ 25 h 115"/>
                <a:gd name="T2" fmla="*/ 121 w 121"/>
                <a:gd name="T3" fmla="*/ 0 h 115"/>
                <a:gd name="T4" fmla="*/ 121 w 121"/>
                <a:gd name="T5" fmla="*/ 115 h 115"/>
                <a:gd name="T6" fmla="*/ 8 w 121"/>
                <a:gd name="T7" fmla="*/ 80 h 115"/>
                <a:gd name="T8" fmla="*/ 6 w 121"/>
                <a:gd name="T9" fmla="*/ 78 h 115"/>
                <a:gd name="T10" fmla="*/ 0 w 121"/>
                <a:gd name="T11" fmla="*/ 65 h 115"/>
                <a:gd name="T12" fmla="*/ 1 w 121"/>
                <a:gd name="T13" fmla="*/ 59 h 115"/>
                <a:gd name="T14" fmla="*/ 47 w 121"/>
                <a:gd name="T15" fmla="*/ 32 h 115"/>
                <a:gd name="T16" fmla="*/ 61 w 121"/>
                <a:gd name="T17" fmla="*/ 28 h 115"/>
                <a:gd name="T18" fmla="*/ 71 w 121"/>
                <a:gd name="T19" fmla="*/ 2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15">
                  <a:moveTo>
                    <a:pt x="71" y="25"/>
                  </a:moveTo>
                  <a:cubicBezTo>
                    <a:pt x="89" y="20"/>
                    <a:pt x="107" y="14"/>
                    <a:pt x="121" y="0"/>
                  </a:cubicBezTo>
                  <a:cubicBezTo>
                    <a:pt x="121" y="8"/>
                    <a:pt x="121" y="111"/>
                    <a:pt x="121" y="115"/>
                  </a:cubicBezTo>
                  <a:cubicBezTo>
                    <a:pt x="83" y="114"/>
                    <a:pt x="40" y="109"/>
                    <a:pt x="8" y="80"/>
                  </a:cubicBezTo>
                  <a:cubicBezTo>
                    <a:pt x="8" y="80"/>
                    <a:pt x="6" y="78"/>
                    <a:pt x="6" y="78"/>
                  </a:cubicBezTo>
                  <a:cubicBezTo>
                    <a:pt x="3" y="73"/>
                    <a:pt x="0" y="70"/>
                    <a:pt x="0" y="65"/>
                  </a:cubicBezTo>
                  <a:cubicBezTo>
                    <a:pt x="0" y="63"/>
                    <a:pt x="0" y="61"/>
                    <a:pt x="1" y="59"/>
                  </a:cubicBezTo>
                  <a:cubicBezTo>
                    <a:pt x="10" y="42"/>
                    <a:pt x="29" y="37"/>
                    <a:pt x="47" y="32"/>
                  </a:cubicBezTo>
                  <a:cubicBezTo>
                    <a:pt x="61" y="28"/>
                    <a:pt x="61" y="28"/>
                    <a:pt x="61" y="28"/>
                  </a:cubicBezTo>
                  <a:cubicBezTo>
                    <a:pt x="61" y="28"/>
                    <a:pt x="71" y="25"/>
                    <a:pt x="71" y="25"/>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37" name="Freeform 35">
              <a:extLst>
                <a:ext uri="{FF2B5EF4-FFF2-40B4-BE49-F238E27FC236}">
                  <a16:creationId xmlns:a16="http://schemas.microsoft.com/office/drawing/2014/main" id="{E9F98834-F1D7-FE48-B715-773F7F6CA429}"/>
                </a:ext>
              </a:extLst>
            </p:cNvPr>
            <p:cNvSpPr>
              <a:spLocks/>
            </p:cNvSpPr>
            <p:nvPr userDrawn="1"/>
          </p:nvSpPr>
          <p:spPr bwMode="auto">
            <a:xfrm>
              <a:off x="4222" y="2172"/>
              <a:ext cx="81" cy="75"/>
            </a:xfrm>
            <a:custGeom>
              <a:avLst/>
              <a:gdLst>
                <a:gd name="T0" fmla="*/ 0 w 120"/>
                <a:gd name="T1" fmla="*/ 0 h 111"/>
                <a:gd name="T2" fmla="*/ 60 w 120"/>
                <a:gd name="T3" fmla="*/ 27 h 111"/>
                <a:gd name="T4" fmla="*/ 113 w 120"/>
                <a:gd name="T5" fmla="*/ 49 h 111"/>
                <a:gd name="T6" fmla="*/ 120 w 120"/>
                <a:gd name="T7" fmla="*/ 61 h 111"/>
                <a:gd name="T8" fmla="*/ 119 w 120"/>
                <a:gd name="T9" fmla="*/ 67 h 111"/>
                <a:gd name="T10" fmla="*/ 68 w 120"/>
                <a:gd name="T11" fmla="*/ 101 h 111"/>
                <a:gd name="T12" fmla="*/ 0 w 120"/>
                <a:gd name="T13" fmla="*/ 111 h 111"/>
                <a:gd name="T14" fmla="*/ 0 w 120"/>
                <a:gd name="T15" fmla="*/ 0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111">
                  <a:moveTo>
                    <a:pt x="0" y="0"/>
                  </a:moveTo>
                  <a:cubicBezTo>
                    <a:pt x="17" y="15"/>
                    <a:pt x="39" y="21"/>
                    <a:pt x="60" y="27"/>
                  </a:cubicBezTo>
                  <a:cubicBezTo>
                    <a:pt x="78" y="32"/>
                    <a:pt x="97" y="38"/>
                    <a:pt x="113" y="49"/>
                  </a:cubicBezTo>
                  <a:cubicBezTo>
                    <a:pt x="118" y="54"/>
                    <a:pt x="120" y="57"/>
                    <a:pt x="120" y="61"/>
                  </a:cubicBezTo>
                  <a:cubicBezTo>
                    <a:pt x="120" y="63"/>
                    <a:pt x="120" y="65"/>
                    <a:pt x="119" y="67"/>
                  </a:cubicBezTo>
                  <a:cubicBezTo>
                    <a:pt x="109" y="86"/>
                    <a:pt x="85" y="95"/>
                    <a:pt x="68" y="101"/>
                  </a:cubicBezTo>
                  <a:cubicBezTo>
                    <a:pt x="46" y="107"/>
                    <a:pt x="23" y="110"/>
                    <a:pt x="0" y="111"/>
                  </a:cubicBez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38" name="Freeform 36">
              <a:extLst>
                <a:ext uri="{FF2B5EF4-FFF2-40B4-BE49-F238E27FC236}">
                  <a16:creationId xmlns:a16="http://schemas.microsoft.com/office/drawing/2014/main" id="{8AE51113-AFD1-B742-B99E-72133B46C1BB}"/>
                </a:ext>
              </a:extLst>
            </p:cNvPr>
            <p:cNvSpPr>
              <a:spLocks/>
            </p:cNvSpPr>
            <p:nvPr userDrawn="1"/>
          </p:nvSpPr>
          <p:spPr bwMode="auto">
            <a:xfrm>
              <a:off x="3269" y="2086"/>
              <a:ext cx="185" cy="119"/>
            </a:xfrm>
            <a:custGeom>
              <a:avLst/>
              <a:gdLst>
                <a:gd name="T0" fmla="*/ 37 w 273"/>
                <a:gd name="T1" fmla="*/ 37 h 175"/>
                <a:gd name="T2" fmla="*/ 33 w 273"/>
                <a:gd name="T3" fmla="*/ 0 h 175"/>
                <a:gd name="T4" fmla="*/ 239 w 273"/>
                <a:gd name="T5" fmla="*/ 46 h 175"/>
                <a:gd name="T6" fmla="*/ 273 w 273"/>
                <a:gd name="T7" fmla="*/ 89 h 175"/>
                <a:gd name="T8" fmla="*/ 273 w 273"/>
                <a:gd name="T9" fmla="*/ 91 h 175"/>
                <a:gd name="T10" fmla="*/ 224 w 273"/>
                <a:gd name="T11" fmla="*/ 129 h 175"/>
                <a:gd name="T12" fmla="*/ 196 w 273"/>
                <a:gd name="T13" fmla="*/ 138 h 175"/>
                <a:gd name="T14" fmla="*/ 139 w 273"/>
                <a:gd name="T15" fmla="*/ 175 h 175"/>
                <a:gd name="T16" fmla="*/ 0 w 273"/>
                <a:gd name="T17" fmla="*/ 144 h 175"/>
                <a:gd name="T18" fmla="*/ 37 w 273"/>
                <a:gd name="T19" fmla="*/ 3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175">
                  <a:moveTo>
                    <a:pt x="37" y="37"/>
                  </a:moveTo>
                  <a:cubicBezTo>
                    <a:pt x="37" y="25"/>
                    <a:pt x="36" y="13"/>
                    <a:pt x="33" y="0"/>
                  </a:cubicBezTo>
                  <a:cubicBezTo>
                    <a:pt x="99" y="3"/>
                    <a:pt x="174" y="11"/>
                    <a:pt x="239" y="46"/>
                  </a:cubicBezTo>
                  <a:cubicBezTo>
                    <a:pt x="255" y="56"/>
                    <a:pt x="273" y="70"/>
                    <a:pt x="273" y="89"/>
                  </a:cubicBezTo>
                  <a:cubicBezTo>
                    <a:pt x="273" y="90"/>
                    <a:pt x="273" y="90"/>
                    <a:pt x="273" y="91"/>
                  </a:cubicBezTo>
                  <a:cubicBezTo>
                    <a:pt x="270" y="115"/>
                    <a:pt x="246" y="122"/>
                    <a:pt x="224" y="129"/>
                  </a:cubicBezTo>
                  <a:cubicBezTo>
                    <a:pt x="196" y="138"/>
                    <a:pt x="196" y="138"/>
                    <a:pt x="196" y="138"/>
                  </a:cubicBezTo>
                  <a:cubicBezTo>
                    <a:pt x="173" y="144"/>
                    <a:pt x="150" y="151"/>
                    <a:pt x="139" y="175"/>
                  </a:cubicBezTo>
                  <a:cubicBezTo>
                    <a:pt x="102" y="153"/>
                    <a:pt x="55" y="142"/>
                    <a:pt x="0" y="144"/>
                  </a:cubicBezTo>
                  <a:cubicBezTo>
                    <a:pt x="24" y="116"/>
                    <a:pt x="37" y="78"/>
                    <a:pt x="37" y="37"/>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39" name="Freeform 37">
              <a:extLst>
                <a:ext uri="{FF2B5EF4-FFF2-40B4-BE49-F238E27FC236}">
                  <a16:creationId xmlns:a16="http://schemas.microsoft.com/office/drawing/2014/main" id="{C83A5063-B97E-7E4A-8A29-28E683AA94D8}"/>
                </a:ext>
              </a:extLst>
            </p:cNvPr>
            <p:cNvSpPr>
              <a:spLocks/>
            </p:cNvSpPr>
            <p:nvPr userDrawn="1"/>
          </p:nvSpPr>
          <p:spPr bwMode="auto">
            <a:xfrm>
              <a:off x="4222" y="2091"/>
              <a:ext cx="185" cy="118"/>
            </a:xfrm>
            <a:custGeom>
              <a:avLst/>
              <a:gdLst>
                <a:gd name="T0" fmla="*/ 93 w 274"/>
                <a:gd name="T1" fmla="*/ 140 h 173"/>
                <a:gd name="T2" fmla="*/ 91 w 274"/>
                <a:gd name="T3" fmla="*/ 139 h 173"/>
                <a:gd name="T4" fmla="*/ 63 w 274"/>
                <a:gd name="T5" fmla="*/ 131 h 173"/>
                <a:gd name="T6" fmla="*/ 4 w 274"/>
                <a:gd name="T7" fmla="*/ 102 h 173"/>
                <a:gd name="T8" fmla="*/ 0 w 274"/>
                <a:gd name="T9" fmla="*/ 87 h 173"/>
                <a:gd name="T10" fmla="*/ 3 w 274"/>
                <a:gd name="T11" fmla="*/ 74 h 173"/>
                <a:gd name="T12" fmla="*/ 92 w 274"/>
                <a:gd name="T13" fmla="*/ 21 h 173"/>
                <a:gd name="T14" fmla="*/ 101 w 274"/>
                <a:gd name="T15" fmla="*/ 18 h 173"/>
                <a:gd name="T16" fmla="*/ 242 w 274"/>
                <a:gd name="T17" fmla="*/ 0 h 173"/>
                <a:gd name="T18" fmla="*/ 238 w 274"/>
                <a:gd name="T19" fmla="*/ 39 h 173"/>
                <a:gd name="T20" fmla="*/ 274 w 274"/>
                <a:gd name="T21" fmla="*/ 144 h 173"/>
                <a:gd name="T22" fmla="*/ 135 w 274"/>
                <a:gd name="T23" fmla="*/ 173 h 173"/>
                <a:gd name="T24" fmla="*/ 93 w 274"/>
                <a:gd name="T25" fmla="*/ 14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4" h="173">
                  <a:moveTo>
                    <a:pt x="93" y="140"/>
                  </a:moveTo>
                  <a:cubicBezTo>
                    <a:pt x="91" y="139"/>
                    <a:pt x="91" y="139"/>
                    <a:pt x="91" y="139"/>
                  </a:cubicBezTo>
                  <a:cubicBezTo>
                    <a:pt x="63" y="131"/>
                    <a:pt x="63" y="131"/>
                    <a:pt x="63" y="131"/>
                  </a:cubicBezTo>
                  <a:cubicBezTo>
                    <a:pt x="41" y="125"/>
                    <a:pt x="20" y="120"/>
                    <a:pt x="4" y="102"/>
                  </a:cubicBezTo>
                  <a:cubicBezTo>
                    <a:pt x="1" y="98"/>
                    <a:pt x="0" y="93"/>
                    <a:pt x="0" y="87"/>
                  </a:cubicBezTo>
                  <a:cubicBezTo>
                    <a:pt x="0" y="83"/>
                    <a:pt x="1" y="78"/>
                    <a:pt x="3" y="74"/>
                  </a:cubicBezTo>
                  <a:cubicBezTo>
                    <a:pt x="23" y="43"/>
                    <a:pt x="58" y="32"/>
                    <a:pt x="92" y="21"/>
                  </a:cubicBezTo>
                  <a:cubicBezTo>
                    <a:pt x="101" y="18"/>
                    <a:pt x="101" y="18"/>
                    <a:pt x="101" y="18"/>
                  </a:cubicBezTo>
                  <a:cubicBezTo>
                    <a:pt x="143" y="7"/>
                    <a:pt x="189" y="1"/>
                    <a:pt x="242" y="0"/>
                  </a:cubicBezTo>
                  <a:cubicBezTo>
                    <a:pt x="240" y="13"/>
                    <a:pt x="238" y="26"/>
                    <a:pt x="238" y="39"/>
                  </a:cubicBezTo>
                  <a:cubicBezTo>
                    <a:pt x="238" y="80"/>
                    <a:pt x="251" y="116"/>
                    <a:pt x="274" y="144"/>
                  </a:cubicBezTo>
                  <a:cubicBezTo>
                    <a:pt x="220" y="141"/>
                    <a:pt x="173" y="151"/>
                    <a:pt x="135" y="173"/>
                  </a:cubicBezTo>
                  <a:cubicBezTo>
                    <a:pt x="128" y="154"/>
                    <a:pt x="109" y="146"/>
                    <a:pt x="93" y="140"/>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40" name="Freeform 38">
              <a:extLst>
                <a:ext uri="{FF2B5EF4-FFF2-40B4-BE49-F238E27FC236}">
                  <a16:creationId xmlns:a16="http://schemas.microsoft.com/office/drawing/2014/main" id="{47925DE2-43B1-1944-96A7-BE9D6CA1DC33}"/>
                </a:ext>
              </a:extLst>
            </p:cNvPr>
            <p:cNvSpPr>
              <a:spLocks/>
            </p:cNvSpPr>
            <p:nvPr userDrawn="1"/>
          </p:nvSpPr>
          <p:spPr bwMode="auto">
            <a:xfrm>
              <a:off x="3350" y="2108"/>
              <a:ext cx="975" cy="256"/>
            </a:xfrm>
            <a:custGeom>
              <a:avLst/>
              <a:gdLst>
                <a:gd name="T0" fmla="*/ 324 w 1439"/>
                <a:gd name="T1" fmla="*/ 163 h 376"/>
                <a:gd name="T2" fmla="*/ 419 w 1439"/>
                <a:gd name="T3" fmla="*/ 102 h 376"/>
                <a:gd name="T4" fmla="*/ 786 w 1439"/>
                <a:gd name="T5" fmla="*/ 16 h 376"/>
                <a:gd name="T6" fmla="*/ 1002 w 1439"/>
                <a:gd name="T7" fmla="*/ 93 h 376"/>
                <a:gd name="T8" fmla="*/ 1063 w 1439"/>
                <a:gd name="T9" fmla="*/ 131 h 376"/>
                <a:gd name="T10" fmla="*/ 1125 w 1439"/>
                <a:gd name="T11" fmla="*/ 172 h 376"/>
                <a:gd name="T12" fmla="*/ 1331 w 1439"/>
                <a:gd name="T13" fmla="*/ 218 h 376"/>
                <a:gd name="T14" fmla="*/ 1414 w 1439"/>
                <a:gd name="T15" fmla="*/ 177 h 376"/>
                <a:gd name="T16" fmla="*/ 1439 w 1439"/>
                <a:gd name="T17" fmla="*/ 307 h 376"/>
                <a:gd name="T18" fmla="*/ 1402 w 1439"/>
                <a:gd name="T19" fmla="*/ 339 h 376"/>
                <a:gd name="T20" fmla="*/ 1398 w 1439"/>
                <a:gd name="T21" fmla="*/ 340 h 376"/>
                <a:gd name="T22" fmla="*/ 1054 w 1439"/>
                <a:gd name="T23" fmla="*/ 284 h 376"/>
                <a:gd name="T24" fmla="*/ 960 w 1439"/>
                <a:gd name="T25" fmla="*/ 222 h 376"/>
                <a:gd name="T26" fmla="*/ 631 w 1439"/>
                <a:gd name="T27" fmla="*/ 158 h 376"/>
                <a:gd name="T28" fmla="*/ 458 w 1439"/>
                <a:gd name="T29" fmla="*/ 233 h 376"/>
                <a:gd name="T30" fmla="*/ 371 w 1439"/>
                <a:gd name="T31" fmla="*/ 289 h 376"/>
                <a:gd name="T32" fmla="*/ 91 w 1439"/>
                <a:gd name="T33" fmla="*/ 348 h 376"/>
                <a:gd name="T34" fmla="*/ 8 w 1439"/>
                <a:gd name="T35" fmla="*/ 315 h 376"/>
                <a:gd name="T36" fmla="*/ 0 w 1439"/>
                <a:gd name="T37" fmla="*/ 300 h 376"/>
                <a:gd name="T38" fmla="*/ 26 w 1439"/>
                <a:gd name="T39" fmla="*/ 172 h 376"/>
                <a:gd name="T40" fmla="*/ 148 w 1439"/>
                <a:gd name="T41" fmla="*/ 217 h 376"/>
                <a:gd name="T42" fmla="*/ 324 w 1439"/>
                <a:gd name="T43" fmla="*/ 16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39" h="376">
                  <a:moveTo>
                    <a:pt x="324" y="163"/>
                  </a:moveTo>
                  <a:cubicBezTo>
                    <a:pt x="419" y="102"/>
                    <a:pt x="419" y="102"/>
                    <a:pt x="419" y="102"/>
                  </a:cubicBezTo>
                  <a:cubicBezTo>
                    <a:pt x="534" y="29"/>
                    <a:pt x="657" y="0"/>
                    <a:pt x="786" y="16"/>
                  </a:cubicBezTo>
                  <a:cubicBezTo>
                    <a:pt x="860" y="26"/>
                    <a:pt x="931" y="51"/>
                    <a:pt x="1002" y="93"/>
                  </a:cubicBezTo>
                  <a:cubicBezTo>
                    <a:pt x="1063" y="131"/>
                    <a:pt x="1063" y="131"/>
                    <a:pt x="1063" y="131"/>
                  </a:cubicBezTo>
                  <a:cubicBezTo>
                    <a:pt x="1125" y="172"/>
                    <a:pt x="1125" y="172"/>
                    <a:pt x="1125" y="172"/>
                  </a:cubicBezTo>
                  <a:cubicBezTo>
                    <a:pt x="1185" y="213"/>
                    <a:pt x="1258" y="229"/>
                    <a:pt x="1331" y="218"/>
                  </a:cubicBezTo>
                  <a:cubicBezTo>
                    <a:pt x="1360" y="211"/>
                    <a:pt x="1392" y="204"/>
                    <a:pt x="1414" y="177"/>
                  </a:cubicBezTo>
                  <a:cubicBezTo>
                    <a:pt x="1416" y="184"/>
                    <a:pt x="1439" y="307"/>
                    <a:pt x="1439" y="307"/>
                  </a:cubicBezTo>
                  <a:cubicBezTo>
                    <a:pt x="1436" y="324"/>
                    <a:pt x="1417" y="332"/>
                    <a:pt x="1402" y="339"/>
                  </a:cubicBezTo>
                  <a:cubicBezTo>
                    <a:pt x="1398" y="340"/>
                    <a:pt x="1398" y="340"/>
                    <a:pt x="1398" y="340"/>
                  </a:cubicBezTo>
                  <a:cubicBezTo>
                    <a:pt x="1290" y="376"/>
                    <a:pt x="1158" y="355"/>
                    <a:pt x="1054" y="284"/>
                  </a:cubicBezTo>
                  <a:cubicBezTo>
                    <a:pt x="1054" y="284"/>
                    <a:pt x="960" y="222"/>
                    <a:pt x="960" y="222"/>
                  </a:cubicBezTo>
                  <a:cubicBezTo>
                    <a:pt x="862" y="159"/>
                    <a:pt x="746" y="136"/>
                    <a:pt x="631" y="158"/>
                  </a:cubicBezTo>
                  <a:cubicBezTo>
                    <a:pt x="575" y="169"/>
                    <a:pt x="520" y="193"/>
                    <a:pt x="458" y="233"/>
                  </a:cubicBezTo>
                  <a:cubicBezTo>
                    <a:pt x="371" y="289"/>
                    <a:pt x="371" y="289"/>
                    <a:pt x="371" y="289"/>
                  </a:cubicBezTo>
                  <a:cubicBezTo>
                    <a:pt x="286" y="343"/>
                    <a:pt x="187" y="364"/>
                    <a:pt x="91" y="348"/>
                  </a:cubicBezTo>
                  <a:cubicBezTo>
                    <a:pt x="62" y="343"/>
                    <a:pt x="31" y="337"/>
                    <a:pt x="8" y="315"/>
                  </a:cubicBezTo>
                  <a:cubicBezTo>
                    <a:pt x="3" y="310"/>
                    <a:pt x="1" y="306"/>
                    <a:pt x="0" y="300"/>
                  </a:cubicBezTo>
                  <a:cubicBezTo>
                    <a:pt x="0" y="300"/>
                    <a:pt x="23" y="188"/>
                    <a:pt x="26" y="172"/>
                  </a:cubicBezTo>
                  <a:cubicBezTo>
                    <a:pt x="58" y="207"/>
                    <a:pt x="103" y="215"/>
                    <a:pt x="148" y="217"/>
                  </a:cubicBezTo>
                  <a:cubicBezTo>
                    <a:pt x="206" y="220"/>
                    <a:pt x="262" y="203"/>
                    <a:pt x="324" y="163"/>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41" name="Freeform 39">
              <a:extLst>
                <a:ext uri="{FF2B5EF4-FFF2-40B4-BE49-F238E27FC236}">
                  <a16:creationId xmlns:a16="http://schemas.microsoft.com/office/drawing/2014/main" id="{1A0B08A9-6E35-114C-936B-115ED7E78F3D}"/>
                </a:ext>
              </a:extLst>
            </p:cNvPr>
            <p:cNvSpPr>
              <a:spLocks noEditPoints="1"/>
            </p:cNvSpPr>
            <p:nvPr userDrawn="1"/>
          </p:nvSpPr>
          <p:spPr bwMode="auto">
            <a:xfrm>
              <a:off x="3374" y="2137"/>
              <a:ext cx="925" cy="195"/>
            </a:xfrm>
            <a:custGeom>
              <a:avLst/>
              <a:gdLst>
                <a:gd name="T0" fmla="*/ 437 w 1365"/>
                <a:gd name="T1" fmla="*/ 67 h 287"/>
                <a:gd name="T2" fmla="*/ 431 w 1365"/>
                <a:gd name="T3" fmla="*/ 150 h 287"/>
                <a:gd name="T4" fmla="*/ 474 w 1365"/>
                <a:gd name="T5" fmla="*/ 123 h 287"/>
                <a:gd name="T6" fmla="*/ 1358 w 1365"/>
                <a:gd name="T7" fmla="*/ 254 h 287"/>
                <a:gd name="T8" fmla="*/ 1336 w 1365"/>
                <a:gd name="T9" fmla="*/ 226 h 287"/>
                <a:gd name="T10" fmla="*/ 1340 w 1365"/>
                <a:gd name="T11" fmla="*/ 194 h 287"/>
                <a:gd name="T12" fmla="*/ 1362 w 1365"/>
                <a:gd name="T13" fmla="*/ 272 h 287"/>
                <a:gd name="T14" fmla="*/ 1270 w 1365"/>
                <a:gd name="T15" fmla="*/ 248 h 287"/>
                <a:gd name="T16" fmla="*/ 1276 w 1365"/>
                <a:gd name="T17" fmla="*/ 277 h 287"/>
                <a:gd name="T18" fmla="*/ 1167 w 1365"/>
                <a:gd name="T19" fmla="*/ 204 h 287"/>
                <a:gd name="T20" fmla="*/ 1164 w 1365"/>
                <a:gd name="T21" fmla="*/ 276 h 287"/>
                <a:gd name="T22" fmla="*/ 1110 w 1365"/>
                <a:gd name="T23" fmla="*/ 225 h 287"/>
                <a:gd name="T24" fmla="*/ 1061 w 1365"/>
                <a:gd name="T25" fmla="*/ 231 h 287"/>
                <a:gd name="T26" fmla="*/ 1109 w 1365"/>
                <a:gd name="T27" fmla="*/ 237 h 287"/>
                <a:gd name="T28" fmla="*/ 1129 w 1365"/>
                <a:gd name="T29" fmla="*/ 189 h 287"/>
                <a:gd name="T30" fmla="*/ 1063 w 1365"/>
                <a:gd name="T31" fmla="*/ 149 h 287"/>
                <a:gd name="T32" fmla="*/ 1048 w 1365"/>
                <a:gd name="T33" fmla="*/ 228 h 287"/>
                <a:gd name="T34" fmla="*/ 986 w 1365"/>
                <a:gd name="T35" fmla="*/ 97 h 287"/>
                <a:gd name="T36" fmla="*/ 963 w 1365"/>
                <a:gd name="T37" fmla="*/ 80 h 287"/>
                <a:gd name="T38" fmla="*/ 919 w 1365"/>
                <a:gd name="T39" fmla="*/ 139 h 287"/>
                <a:gd name="T40" fmla="*/ 985 w 1365"/>
                <a:gd name="T41" fmla="*/ 116 h 287"/>
                <a:gd name="T42" fmla="*/ 887 w 1365"/>
                <a:gd name="T43" fmla="*/ 93 h 287"/>
                <a:gd name="T44" fmla="*/ 909 w 1365"/>
                <a:gd name="T45" fmla="*/ 52 h 287"/>
                <a:gd name="T46" fmla="*/ 854 w 1365"/>
                <a:gd name="T47" fmla="*/ 111 h 287"/>
                <a:gd name="T48" fmla="*/ 885 w 1365"/>
                <a:gd name="T49" fmla="*/ 120 h 287"/>
                <a:gd name="T50" fmla="*/ 833 w 1365"/>
                <a:gd name="T51" fmla="*/ 77 h 287"/>
                <a:gd name="T52" fmla="*/ 840 w 1365"/>
                <a:gd name="T53" fmla="*/ 50 h 287"/>
                <a:gd name="T54" fmla="*/ 805 w 1365"/>
                <a:gd name="T55" fmla="*/ 26 h 287"/>
                <a:gd name="T56" fmla="*/ 782 w 1365"/>
                <a:gd name="T57" fmla="*/ 16 h 287"/>
                <a:gd name="T58" fmla="*/ 764 w 1365"/>
                <a:gd name="T59" fmla="*/ 63 h 287"/>
                <a:gd name="T60" fmla="*/ 716 w 1365"/>
                <a:gd name="T61" fmla="*/ 76 h 287"/>
                <a:gd name="T62" fmla="*/ 742 w 1365"/>
                <a:gd name="T63" fmla="*/ 20 h 287"/>
                <a:gd name="T64" fmla="*/ 689 w 1365"/>
                <a:gd name="T65" fmla="*/ 47 h 287"/>
                <a:gd name="T66" fmla="*/ 706 w 1365"/>
                <a:gd name="T67" fmla="*/ 18 h 287"/>
                <a:gd name="T68" fmla="*/ 652 w 1365"/>
                <a:gd name="T69" fmla="*/ 76 h 287"/>
                <a:gd name="T70" fmla="*/ 610 w 1365"/>
                <a:gd name="T71" fmla="*/ 40 h 287"/>
                <a:gd name="T72" fmla="*/ 623 w 1365"/>
                <a:gd name="T73" fmla="*/ 48 h 287"/>
                <a:gd name="T74" fmla="*/ 582 w 1365"/>
                <a:gd name="T75" fmla="*/ 88 h 287"/>
                <a:gd name="T76" fmla="*/ 625 w 1365"/>
                <a:gd name="T77" fmla="*/ 78 h 287"/>
                <a:gd name="T78" fmla="*/ 560 w 1365"/>
                <a:gd name="T79" fmla="*/ 72 h 287"/>
                <a:gd name="T80" fmla="*/ 551 w 1365"/>
                <a:gd name="T81" fmla="*/ 42 h 287"/>
                <a:gd name="T82" fmla="*/ 507 w 1365"/>
                <a:gd name="T83" fmla="*/ 72 h 287"/>
                <a:gd name="T84" fmla="*/ 367 w 1365"/>
                <a:gd name="T85" fmla="*/ 140 h 287"/>
                <a:gd name="T86" fmla="*/ 396 w 1365"/>
                <a:gd name="T87" fmla="*/ 133 h 287"/>
                <a:gd name="T88" fmla="*/ 394 w 1365"/>
                <a:gd name="T89" fmla="*/ 175 h 287"/>
                <a:gd name="T90" fmla="*/ 409 w 1365"/>
                <a:gd name="T91" fmla="*/ 161 h 287"/>
                <a:gd name="T92" fmla="*/ 325 w 1365"/>
                <a:gd name="T93" fmla="*/ 204 h 287"/>
                <a:gd name="T94" fmla="*/ 323 w 1365"/>
                <a:gd name="T95" fmla="*/ 166 h 287"/>
                <a:gd name="T96" fmla="*/ 317 w 1365"/>
                <a:gd name="T97" fmla="*/ 134 h 287"/>
                <a:gd name="T98" fmla="*/ 367 w 1365"/>
                <a:gd name="T99" fmla="*/ 196 h 287"/>
                <a:gd name="T100" fmla="*/ 266 w 1365"/>
                <a:gd name="T101" fmla="*/ 165 h 287"/>
                <a:gd name="T102" fmla="*/ 240 w 1365"/>
                <a:gd name="T103" fmla="*/ 195 h 287"/>
                <a:gd name="T104" fmla="*/ 281 w 1365"/>
                <a:gd name="T105" fmla="*/ 242 h 287"/>
                <a:gd name="T106" fmla="*/ 208 w 1365"/>
                <a:gd name="T107" fmla="*/ 196 h 287"/>
                <a:gd name="T108" fmla="*/ 204 w 1365"/>
                <a:gd name="T109" fmla="*/ 256 h 287"/>
                <a:gd name="T110" fmla="*/ 165 w 1365"/>
                <a:gd name="T111" fmla="*/ 277 h 287"/>
                <a:gd name="T112" fmla="*/ 121 w 1365"/>
                <a:gd name="T113" fmla="*/ 265 h 287"/>
                <a:gd name="T114" fmla="*/ 86 w 1365"/>
                <a:gd name="T115" fmla="*/ 214 h 287"/>
                <a:gd name="T116" fmla="*/ 28 w 1365"/>
                <a:gd name="T117" fmla="*/ 208 h 287"/>
                <a:gd name="T118" fmla="*/ 4 w 1365"/>
                <a:gd name="T119" fmla="*/ 262 h 287"/>
                <a:gd name="T120" fmla="*/ 39 w 1365"/>
                <a:gd name="T121" fmla="*/ 24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65" h="287">
                  <a:moveTo>
                    <a:pt x="454" y="105"/>
                  </a:moveTo>
                  <a:cubicBezTo>
                    <a:pt x="452" y="105"/>
                    <a:pt x="441" y="110"/>
                    <a:pt x="439" y="112"/>
                  </a:cubicBezTo>
                  <a:cubicBezTo>
                    <a:pt x="439" y="110"/>
                    <a:pt x="434" y="85"/>
                    <a:pt x="434" y="82"/>
                  </a:cubicBezTo>
                  <a:cubicBezTo>
                    <a:pt x="434" y="83"/>
                    <a:pt x="434" y="83"/>
                    <a:pt x="434" y="83"/>
                  </a:cubicBezTo>
                  <a:cubicBezTo>
                    <a:pt x="438" y="88"/>
                    <a:pt x="454" y="104"/>
                    <a:pt x="455" y="104"/>
                  </a:cubicBezTo>
                  <a:lnTo>
                    <a:pt x="454" y="105"/>
                  </a:lnTo>
                  <a:close/>
                  <a:moveTo>
                    <a:pt x="487" y="114"/>
                  </a:moveTo>
                  <a:cubicBezTo>
                    <a:pt x="441" y="71"/>
                    <a:pt x="441" y="71"/>
                    <a:pt x="441" y="71"/>
                  </a:cubicBezTo>
                  <a:cubicBezTo>
                    <a:pt x="440" y="70"/>
                    <a:pt x="437" y="67"/>
                    <a:pt x="437" y="67"/>
                  </a:cubicBezTo>
                  <a:cubicBezTo>
                    <a:pt x="436" y="66"/>
                    <a:pt x="436" y="65"/>
                    <a:pt x="438" y="64"/>
                  </a:cubicBezTo>
                  <a:cubicBezTo>
                    <a:pt x="438" y="63"/>
                    <a:pt x="437" y="62"/>
                    <a:pt x="437" y="62"/>
                  </a:cubicBezTo>
                  <a:cubicBezTo>
                    <a:pt x="436" y="61"/>
                    <a:pt x="415" y="72"/>
                    <a:pt x="415" y="72"/>
                  </a:cubicBezTo>
                  <a:cubicBezTo>
                    <a:pt x="415" y="73"/>
                    <a:pt x="416" y="75"/>
                    <a:pt x="416" y="75"/>
                  </a:cubicBezTo>
                  <a:cubicBezTo>
                    <a:pt x="419" y="75"/>
                    <a:pt x="419" y="75"/>
                    <a:pt x="419" y="75"/>
                  </a:cubicBezTo>
                  <a:cubicBezTo>
                    <a:pt x="419" y="75"/>
                    <a:pt x="420" y="80"/>
                    <a:pt x="420" y="80"/>
                  </a:cubicBezTo>
                  <a:cubicBezTo>
                    <a:pt x="421" y="80"/>
                    <a:pt x="431" y="143"/>
                    <a:pt x="431" y="143"/>
                  </a:cubicBezTo>
                  <a:cubicBezTo>
                    <a:pt x="431" y="145"/>
                    <a:pt x="431" y="146"/>
                    <a:pt x="430" y="147"/>
                  </a:cubicBezTo>
                  <a:cubicBezTo>
                    <a:pt x="430" y="148"/>
                    <a:pt x="431" y="150"/>
                    <a:pt x="431" y="150"/>
                  </a:cubicBezTo>
                  <a:cubicBezTo>
                    <a:pt x="432" y="150"/>
                    <a:pt x="448" y="141"/>
                    <a:pt x="448" y="141"/>
                  </a:cubicBezTo>
                  <a:cubicBezTo>
                    <a:pt x="449" y="141"/>
                    <a:pt x="449" y="141"/>
                    <a:pt x="449" y="141"/>
                  </a:cubicBezTo>
                  <a:cubicBezTo>
                    <a:pt x="448" y="139"/>
                    <a:pt x="448" y="139"/>
                    <a:pt x="448" y="139"/>
                  </a:cubicBezTo>
                  <a:cubicBezTo>
                    <a:pt x="445" y="139"/>
                    <a:pt x="444" y="139"/>
                    <a:pt x="444" y="138"/>
                  </a:cubicBezTo>
                  <a:cubicBezTo>
                    <a:pt x="444" y="138"/>
                    <a:pt x="443" y="135"/>
                    <a:pt x="443" y="135"/>
                  </a:cubicBezTo>
                  <a:cubicBezTo>
                    <a:pt x="443" y="135"/>
                    <a:pt x="441" y="123"/>
                    <a:pt x="441" y="123"/>
                  </a:cubicBezTo>
                  <a:cubicBezTo>
                    <a:pt x="441" y="124"/>
                    <a:pt x="463" y="112"/>
                    <a:pt x="463" y="112"/>
                  </a:cubicBezTo>
                  <a:cubicBezTo>
                    <a:pt x="463" y="113"/>
                    <a:pt x="472" y="121"/>
                    <a:pt x="472" y="121"/>
                  </a:cubicBezTo>
                  <a:cubicBezTo>
                    <a:pt x="473" y="121"/>
                    <a:pt x="474" y="123"/>
                    <a:pt x="474" y="123"/>
                  </a:cubicBezTo>
                  <a:cubicBezTo>
                    <a:pt x="474" y="123"/>
                    <a:pt x="474" y="123"/>
                    <a:pt x="474" y="123"/>
                  </a:cubicBezTo>
                  <a:cubicBezTo>
                    <a:pt x="474" y="123"/>
                    <a:pt x="474" y="124"/>
                    <a:pt x="473" y="124"/>
                  </a:cubicBezTo>
                  <a:cubicBezTo>
                    <a:pt x="473" y="125"/>
                    <a:pt x="473" y="125"/>
                    <a:pt x="473" y="125"/>
                  </a:cubicBezTo>
                  <a:cubicBezTo>
                    <a:pt x="473" y="126"/>
                    <a:pt x="473" y="127"/>
                    <a:pt x="473" y="127"/>
                  </a:cubicBezTo>
                  <a:cubicBezTo>
                    <a:pt x="474" y="128"/>
                    <a:pt x="492" y="119"/>
                    <a:pt x="492" y="119"/>
                  </a:cubicBezTo>
                  <a:cubicBezTo>
                    <a:pt x="492" y="117"/>
                    <a:pt x="491" y="116"/>
                    <a:pt x="491" y="116"/>
                  </a:cubicBezTo>
                  <a:cubicBezTo>
                    <a:pt x="489" y="116"/>
                    <a:pt x="488" y="116"/>
                    <a:pt x="487" y="114"/>
                  </a:cubicBezTo>
                  <a:moveTo>
                    <a:pt x="1361" y="254"/>
                  </a:moveTo>
                  <a:cubicBezTo>
                    <a:pt x="1360" y="253"/>
                    <a:pt x="1358" y="254"/>
                    <a:pt x="1358" y="254"/>
                  </a:cubicBezTo>
                  <a:cubicBezTo>
                    <a:pt x="1358" y="256"/>
                    <a:pt x="1357" y="257"/>
                    <a:pt x="1354" y="258"/>
                  </a:cubicBezTo>
                  <a:cubicBezTo>
                    <a:pt x="1354" y="258"/>
                    <a:pt x="1323" y="266"/>
                    <a:pt x="1322" y="266"/>
                  </a:cubicBezTo>
                  <a:cubicBezTo>
                    <a:pt x="1322" y="266"/>
                    <a:pt x="1323" y="266"/>
                    <a:pt x="1323" y="266"/>
                  </a:cubicBezTo>
                  <a:cubicBezTo>
                    <a:pt x="1323" y="263"/>
                    <a:pt x="1319" y="249"/>
                    <a:pt x="1318" y="247"/>
                  </a:cubicBezTo>
                  <a:cubicBezTo>
                    <a:pt x="1320" y="247"/>
                    <a:pt x="1335" y="243"/>
                    <a:pt x="1335" y="243"/>
                  </a:cubicBezTo>
                  <a:cubicBezTo>
                    <a:pt x="1339" y="242"/>
                    <a:pt x="1339" y="242"/>
                    <a:pt x="1340" y="244"/>
                  </a:cubicBezTo>
                  <a:cubicBezTo>
                    <a:pt x="1340" y="244"/>
                    <a:pt x="1342" y="243"/>
                    <a:pt x="1342" y="243"/>
                  </a:cubicBezTo>
                  <a:cubicBezTo>
                    <a:pt x="1343" y="243"/>
                    <a:pt x="1339" y="226"/>
                    <a:pt x="1339" y="226"/>
                  </a:cubicBezTo>
                  <a:cubicBezTo>
                    <a:pt x="1338" y="226"/>
                    <a:pt x="1336" y="226"/>
                    <a:pt x="1336" y="226"/>
                  </a:cubicBezTo>
                  <a:cubicBezTo>
                    <a:pt x="1335" y="228"/>
                    <a:pt x="1335" y="229"/>
                    <a:pt x="1332" y="230"/>
                  </a:cubicBezTo>
                  <a:cubicBezTo>
                    <a:pt x="1332" y="230"/>
                    <a:pt x="1314" y="234"/>
                    <a:pt x="1314" y="234"/>
                  </a:cubicBezTo>
                  <a:cubicBezTo>
                    <a:pt x="1314" y="234"/>
                    <a:pt x="1314" y="234"/>
                    <a:pt x="1314" y="234"/>
                  </a:cubicBezTo>
                  <a:cubicBezTo>
                    <a:pt x="1314" y="232"/>
                    <a:pt x="1311" y="217"/>
                    <a:pt x="1311" y="217"/>
                  </a:cubicBezTo>
                  <a:cubicBezTo>
                    <a:pt x="1311" y="218"/>
                    <a:pt x="1340" y="210"/>
                    <a:pt x="1340" y="210"/>
                  </a:cubicBezTo>
                  <a:cubicBezTo>
                    <a:pt x="1343" y="210"/>
                    <a:pt x="1344" y="210"/>
                    <a:pt x="1344" y="211"/>
                  </a:cubicBezTo>
                  <a:cubicBezTo>
                    <a:pt x="1345" y="211"/>
                    <a:pt x="1347" y="211"/>
                    <a:pt x="1347" y="211"/>
                  </a:cubicBezTo>
                  <a:cubicBezTo>
                    <a:pt x="1347" y="210"/>
                    <a:pt x="1343" y="194"/>
                    <a:pt x="1343" y="194"/>
                  </a:cubicBezTo>
                  <a:cubicBezTo>
                    <a:pt x="1342" y="193"/>
                    <a:pt x="1340" y="194"/>
                    <a:pt x="1340" y="194"/>
                  </a:cubicBezTo>
                  <a:cubicBezTo>
                    <a:pt x="1340" y="196"/>
                    <a:pt x="1340" y="196"/>
                    <a:pt x="1336" y="197"/>
                  </a:cubicBezTo>
                  <a:cubicBezTo>
                    <a:pt x="1288" y="210"/>
                    <a:pt x="1288" y="210"/>
                    <a:pt x="1288" y="210"/>
                  </a:cubicBezTo>
                  <a:cubicBezTo>
                    <a:pt x="1288" y="211"/>
                    <a:pt x="1288" y="213"/>
                    <a:pt x="1288" y="213"/>
                  </a:cubicBezTo>
                  <a:cubicBezTo>
                    <a:pt x="1293" y="213"/>
                    <a:pt x="1293" y="213"/>
                    <a:pt x="1294" y="215"/>
                  </a:cubicBezTo>
                  <a:cubicBezTo>
                    <a:pt x="1310" y="276"/>
                    <a:pt x="1310" y="276"/>
                    <a:pt x="1310" y="276"/>
                  </a:cubicBezTo>
                  <a:cubicBezTo>
                    <a:pt x="1310" y="278"/>
                    <a:pt x="1310" y="279"/>
                    <a:pt x="1307" y="280"/>
                  </a:cubicBezTo>
                  <a:cubicBezTo>
                    <a:pt x="1306" y="281"/>
                    <a:pt x="1307" y="283"/>
                    <a:pt x="1307" y="283"/>
                  </a:cubicBezTo>
                  <a:cubicBezTo>
                    <a:pt x="1308" y="284"/>
                    <a:pt x="1357" y="271"/>
                    <a:pt x="1357" y="271"/>
                  </a:cubicBezTo>
                  <a:cubicBezTo>
                    <a:pt x="1361" y="270"/>
                    <a:pt x="1361" y="270"/>
                    <a:pt x="1362" y="272"/>
                  </a:cubicBezTo>
                  <a:cubicBezTo>
                    <a:pt x="1363" y="272"/>
                    <a:pt x="1365" y="272"/>
                    <a:pt x="1365" y="272"/>
                  </a:cubicBezTo>
                  <a:cubicBezTo>
                    <a:pt x="1365" y="271"/>
                    <a:pt x="1361" y="254"/>
                    <a:pt x="1361" y="254"/>
                  </a:cubicBezTo>
                  <a:moveTo>
                    <a:pt x="1270" y="248"/>
                  </a:moveTo>
                  <a:cubicBezTo>
                    <a:pt x="1270" y="267"/>
                    <a:pt x="1264" y="273"/>
                    <a:pt x="1246" y="273"/>
                  </a:cubicBezTo>
                  <a:cubicBezTo>
                    <a:pt x="1246" y="273"/>
                    <a:pt x="1237" y="273"/>
                    <a:pt x="1237" y="273"/>
                  </a:cubicBezTo>
                  <a:cubicBezTo>
                    <a:pt x="1237" y="273"/>
                    <a:pt x="1237" y="273"/>
                    <a:pt x="1237" y="273"/>
                  </a:cubicBezTo>
                  <a:cubicBezTo>
                    <a:pt x="1238" y="273"/>
                    <a:pt x="1238" y="228"/>
                    <a:pt x="1238" y="224"/>
                  </a:cubicBezTo>
                  <a:cubicBezTo>
                    <a:pt x="1240" y="224"/>
                    <a:pt x="1246" y="224"/>
                    <a:pt x="1246" y="224"/>
                  </a:cubicBezTo>
                  <a:cubicBezTo>
                    <a:pt x="1264" y="224"/>
                    <a:pt x="1270" y="230"/>
                    <a:pt x="1270" y="248"/>
                  </a:cubicBezTo>
                  <a:close/>
                  <a:moveTo>
                    <a:pt x="1251" y="210"/>
                  </a:moveTo>
                  <a:cubicBezTo>
                    <a:pt x="1220" y="210"/>
                    <a:pt x="1220" y="210"/>
                    <a:pt x="1220" y="210"/>
                  </a:cubicBezTo>
                  <a:cubicBezTo>
                    <a:pt x="1219" y="211"/>
                    <a:pt x="1219" y="213"/>
                    <a:pt x="1219" y="213"/>
                  </a:cubicBezTo>
                  <a:cubicBezTo>
                    <a:pt x="1222" y="214"/>
                    <a:pt x="1223" y="215"/>
                    <a:pt x="1222" y="217"/>
                  </a:cubicBezTo>
                  <a:cubicBezTo>
                    <a:pt x="1222" y="217"/>
                    <a:pt x="1222" y="280"/>
                    <a:pt x="1222" y="280"/>
                  </a:cubicBezTo>
                  <a:cubicBezTo>
                    <a:pt x="1222" y="282"/>
                    <a:pt x="1222" y="283"/>
                    <a:pt x="1219" y="283"/>
                  </a:cubicBezTo>
                  <a:cubicBezTo>
                    <a:pt x="1219" y="286"/>
                    <a:pt x="1219" y="286"/>
                    <a:pt x="1219" y="286"/>
                  </a:cubicBezTo>
                  <a:cubicBezTo>
                    <a:pt x="1220" y="286"/>
                    <a:pt x="1248" y="287"/>
                    <a:pt x="1248" y="287"/>
                  </a:cubicBezTo>
                  <a:cubicBezTo>
                    <a:pt x="1260" y="287"/>
                    <a:pt x="1270" y="283"/>
                    <a:pt x="1276" y="277"/>
                  </a:cubicBezTo>
                  <a:cubicBezTo>
                    <a:pt x="1283" y="271"/>
                    <a:pt x="1286" y="261"/>
                    <a:pt x="1286" y="249"/>
                  </a:cubicBezTo>
                  <a:cubicBezTo>
                    <a:pt x="1286" y="225"/>
                    <a:pt x="1273" y="210"/>
                    <a:pt x="1251" y="210"/>
                  </a:cubicBezTo>
                  <a:moveTo>
                    <a:pt x="1194" y="207"/>
                  </a:moveTo>
                  <a:cubicBezTo>
                    <a:pt x="1197" y="209"/>
                    <a:pt x="1197" y="210"/>
                    <a:pt x="1197" y="211"/>
                  </a:cubicBezTo>
                  <a:cubicBezTo>
                    <a:pt x="1186" y="252"/>
                    <a:pt x="1186" y="252"/>
                    <a:pt x="1186" y="252"/>
                  </a:cubicBezTo>
                  <a:cubicBezTo>
                    <a:pt x="1184" y="262"/>
                    <a:pt x="1177" y="266"/>
                    <a:pt x="1168" y="263"/>
                  </a:cubicBezTo>
                  <a:cubicBezTo>
                    <a:pt x="1163" y="262"/>
                    <a:pt x="1160" y="260"/>
                    <a:pt x="1158" y="257"/>
                  </a:cubicBezTo>
                  <a:cubicBezTo>
                    <a:pt x="1156" y="254"/>
                    <a:pt x="1156" y="250"/>
                    <a:pt x="1157" y="245"/>
                  </a:cubicBezTo>
                  <a:cubicBezTo>
                    <a:pt x="1167" y="204"/>
                    <a:pt x="1167" y="204"/>
                    <a:pt x="1167" y="204"/>
                  </a:cubicBezTo>
                  <a:cubicBezTo>
                    <a:pt x="1168" y="202"/>
                    <a:pt x="1168" y="202"/>
                    <a:pt x="1171" y="202"/>
                  </a:cubicBezTo>
                  <a:cubicBezTo>
                    <a:pt x="1171" y="201"/>
                    <a:pt x="1172" y="199"/>
                    <a:pt x="1172" y="199"/>
                  </a:cubicBezTo>
                  <a:cubicBezTo>
                    <a:pt x="1171" y="199"/>
                    <a:pt x="1150" y="193"/>
                    <a:pt x="1150" y="193"/>
                  </a:cubicBezTo>
                  <a:cubicBezTo>
                    <a:pt x="1149" y="193"/>
                    <a:pt x="1149" y="193"/>
                    <a:pt x="1149" y="193"/>
                  </a:cubicBezTo>
                  <a:cubicBezTo>
                    <a:pt x="1149" y="194"/>
                    <a:pt x="1149" y="194"/>
                    <a:pt x="1149" y="194"/>
                  </a:cubicBezTo>
                  <a:cubicBezTo>
                    <a:pt x="1149" y="196"/>
                    <a:pt x="1149" y="196"/>
                    <a:pt x="1149" y="196"/>
                  </a:cubicBezTo>
                  <a:cubicBezTo>
                    <a:pt x="1152" y="198"/>
                    <a:pt x="1152" y="199"/>
                    <a:pt x="1152" y="200"/>
                  </a:cubicBezTo>
                  <a:cubicBezTo>
                    <a:pt x="1142" y="241"/>
                    <a:pt x="1142" y="241"/>
                    <a:pt x="1142" y="241"/>
                  </a:cubicBezTo>
                  <a:cubicBezTo>
                    <a:pt x="1137" y="260"/>
                    <a:pt x="1145" y="272"/>
                    <a:pt x="1164" y="276"/>
                  </a:cubicBezTo>
                  <a:cubicBezTo>
                    <a:pt x="1174" y="279"/>
                    <a:pt x="1182" y="278"/>
                    <a:pt x="1189" y="274"/>
                  </a:cubicBezTo>
                  <a:cubicBezTo>
                    <a:pt x="1194" y="271"/>
                    <a:pt x="1198" y="265"/>
                    <a:pt x="1201" y="256"/>
                  </a:cubicBezTo>
                  <a:cubicBezTo>
                    <a:pt x="1211" y="215"/>
                    <a:pt x="1211" y="215"/>
                    <a:pt x="1211" y="215"/>
                  </a:cubicBezTo>
                  <a:cubicBezTo>
                    <a:pt x="1211" y="213"/>
                    <a:pt x="1212" y="213"/>
                    <a:pt x="1214" y="213"/>
                  </a:cubicBezTo>
                  <a:cubicBezTo>
                    <a:pt x="1215" y="212"/>
                    <a:pt x="1216" y="210"/>
                    <a:pt x="1216" y="210"/>
                  </a:cubicBezTo>
                  <a:cubicBezTo>
                    <a:pt x="1215" y="209"/>
                    <a:pt x="1196" y="205"/>
                    <a:pt x="1196" y="205"/>
                  </a:cubicBezTo>
                  <a:cubicBezTo>
                    <a:pt x="1195" y="205"/>
                    <a:pt x="1194" y="207"/>
                    <a:pt x="1194" y="207"/>
                  </a:cubicBezTo>
                  <a:moveTo>
                    <a:pt x="1114" y="197"/>
                  </a:moveTo>
                  <a:cubicBezTo>
                    <a:pt x="1113" y="202"/>
                    <a:pt x="1110" y="225"/>
                    <a:pt x="1110" y="225"/>
                  </a:cubicBezTo>
                  <a:cubicBezTo>
                    <a:pt x="1109" y="225"/>
                    <a:pt x="1109" y="225"/>
                    <a:pt x="1109" y="225"/>
                  </a:cubicBezTo>
                  <a:cubicBezTo>
                    <a:pt x="1108" y="224"/>
                    <a:pt x="1097" y="219"/>
                    <a:pt x="1095" y="217"/>
                  </a:cubicBezTo>
                  <a:cubicBezTo>
                    <a:pt x="1096" y="216"/>
                    <a:pt x="1112" y="198"/>
                    <a:pt x="1115" y="196"/>
                  </a:cubicBezTo>
                  <a:lnTo>
                    <a:pt x="1114" y="197"/>
                  </a:lnTo>
                  <a:close/>
                  <a:moveTo>
                    <a:pt x="1110" y="177"/>
                  </a:moveTo>
                  <a:cubicBezTo>
                    <a:pt x="1112" y="179"/>
                    <a:pt x="1112" y="180"/>
                    <a:pt x="1112" y="180"/>
                  </a:cubicBezTo>
                  <a:cubicBezTo>
                    <a:pt x="1109" y="183"/>
                    <a:pt x="1109" y="183"/>
                    <a:pt x="1109" y="183"/>
                  </a:cubicBezTo>
                  <a:cubicBezTo>
                    <a:pt x="1109" y="184"/>
                    <a:pt x="1064" y="230"/>
                    <a:pt x="1064" y="230"/>
                  </a:cubicBezTo>
                  <a:cubicBezTo>
                    <a:pt x="1063" y="231"/>
                    <a:pt x="1062" y="232"/>
                    <a:pt x="1061" y="231"/>
                  </a:cubicBezTo>
                  <a:cubicBezTo>
                    <a:pt x="1060" y="232"/>
                    <a:pt x="1059" y="234"/>
                    <a:pt x="1059" y="234"/>
                  </a:cubicBezTo>
                  <a:cubicBezTo>
                    <a:pt x="1059" y="235"/>
                    <a:pt x="1076" y="243"/>
                    <a:pt x="1076" y="243"/>
                  </a:cubicBezTo>
                  <a:cubicBezTo>
                    <a:pt x="1077" y="243"/>
                    <a:pt x="1077" y="243"/>
                    <a:pt x="1077" y="243"/>
                  </a:cubicBezTo>
                  <a:cubicBezTo>
                    <a:pt x="1078" y="240"/>
                    <a:pt x="1078" y="240"/>
                    <a:pt x="1078" y="240"/>
                  </a:cubicBezTo>
                  <a:cubicBezTo>
                    <a:pt x="1077" y="239"/>
                    <a:pt x="1076" y="238"/>
                    <a:pt x="1076" y="238"/>
                  </a:cubicBezTo>
                  <a:cubicBezTo>
                    <a:pt x="1076" y="237"/>
                    <a:pt x="1076" y="237"/>
                    <a:pt x="1076" y="237"/>
                  </a:cubicBezTo>
                  <a:cubicBezTo>
                    <a:pt x="1078" y="235"/>
                    <a:pt x="1078" y="235"/>
                    <a:pt x="1078" y="235"/>
                  </a:cubicBezTo>
                  <a:cubicBezTo>
                    <a:pt x="1078" y="235"/>
                    <a:pt x="1086" y="226"/>
                    <a:pt x="1087" y="226"/>
                  </a:cubicBezTo>
                  <a:cubicBezTo>
                    <a:pt x="1087" y="226"/>
                    <a:pt x="1109" y="237"/>
                    <a:pt x="1109" y="237"/>
                  </a:cubicBezTo>
                  <a:cubicBezTo>
                    <a:pt x="1108" y="237"/>
                    <a:pt x="1107" y="250"/>
                    <a:pt x="1107" y="250"/>
                  </a:cubicBezTo>
                  <a:cubicBezTo>
                    <a:pt x="1107" y="250"/>
                    <a:pt x="1107" y="252"/>
                    <a:pt x="1107" y="252"/>
                  </a:cubicBezTo>
                  <a:cubicBezTo>
                    <a:pt x="1106" y="252"/>
                    <a:pt x="1106" y="253"/>
                    <a:pt x="1104" y="252"/>
                  </a:cubicBezTo>
                  <a:cubicBezTo>
                    <a:pt x="1104" y="252"/>
                    <a:pt x="1103" y="254"/>
                    <a:pt x="1103" y="254"/>
                  </a:cubicBezTo>
                  <a:cubicBezTo>
                    <a:pt x="1103" y="255"/>
                    <a:pt x="1121" y="263"/>
                    <a:pt x="1121" y="263"/>
                  </a:cubicBezTo>
                  <a:cubicBezTo>
                    <a:pt x="1122" y="263"/>
                    <a:pt x="1122" y="261"/>
                    <a:pt x="1122" y="261"/>
                  </a:cubicBezTo>
                  <a:cubicBezTo>
                    <a:pt x="1121" y="260"/>
                    <a:pt x="1121" y="259"/>
                    <a:pt x="1121" y="257"/>
                  </a:cubicBezTo>
                  <a:cubicBezTo>
                    <a:pt x="1128" y="194"/>
                    <a:pt x="1128" y="194"/>
                    <a:pt x="1128" y="194"/>
                  </a:cubicBezTo>
                  <a:cubicBezTo>
                    <a:pt x="1129" y="189"/>
                    <a:pt x="1129" y="189"/>
                    <a:pt x="1129" y="189"/>
                  </a:cubicBezTo>
                  <a:cubicBezTo>
                    <a:pt x="1129" y="188"/>
                    <a:pt x="1130" y="187"/>
                    <a:pt x="1132" y="188"/>
                  </a:cubicBezTo>
                  <a:cubicBezTo>
                    <a:pt x="1133" y="188"/>
                    <a:pt x="1133" y="186"/>
                    <a:pt x="1133" y="186"/>
                  </a:cubicBezTo>
                  <a:cubicBezTo>
                    <a:pt x="1133" y="185"/>
                    <a:pt x="1112" y="175"/>
                    <a:pt x="1112" y="175"/>
                  </a:cubicBezTo>
                  <a:cubicBezTo>
                    <a:pt x="1111" y="175"/>
                    <a:pt x="1110" y="177"/>
                    <a:pt x="1110" y="177"/>
                  </a:cubicBezTo>
                  <a:moveTo>
                    <a:pt x="1058" y="213"/>
                  </a:moveTo>
                  <a:cubicBezTo>
                    <a:pt x="1056" y="215"/>
                    <a:pt x="1055" y="215"/>
                    <a:pt x="1053" y="213"/>
                  </a:cubicBezTo>
                  <a:cubicBezTo>
                    <a:pt x="1053" y="213"/>
                    <a:pt x="1026" y="196"/>
                    <a:pt x="1026" y="196"/>
                  </a:cubicBezTo>
                  <a:cubicBezTo>
                    <a:pt x="1027" y="196"/>
                    <a:pt x="1058" y="149"/>
                    <a:pt x="1058" y="149"/>
                  </a:cubicBezTo>
                  <a:cubicBezTo>
                    <a:pt x="1059" y="148"/>
                    <a:pt x="1060" y="147"/>
                    <a:pt x="1063" y="149"/>
                  </a:cubicBezTo>
                  <a:cubicBezTo>
                    <a:pt x="1064" y="149"/>
                    <a:pt x="1065" y="147"/>
                    <a:pt x="1065" y="147"/>
                  </a:cubicBezTo>
                  <a:cubicBezTo>
                    <a:pt x="1065" y="146"/>
                    <a:pt x="1045" y="133"/>
                    <a:pt x="1045" y="133"/>
                  </a:cubicBezTo>
                  <a:cubicBezTo>
                    <a:pt x="1044" y="133"/>
                    <a:pt x="1043" y="135"/>
                    <a:pt x="1043" y="135"/>
                  </a:cubicBezTo>
                  <a:cubicBezTo>
                    <a:pt x="1046" y="138"/>
                    <a:pt x="1046" y="139"/>
                    <a:pt x="1045" y="141"/>
                  </a:cubicBezTo>
                  <a:cubicBezTo>
                    <a:pt x="1010" y="194"/>
                    <a:pt x="1010" y="194"/>
                    <a:pt x="1010" y="194"/>
                  </a:cubicBezTo>
                  <a:cubicBezTo>
                    <a:pt x="1009" y="195"/>
                    <a:pt x="1008" y="196"/>
                    <a:pt x="1006" y="194"/>
                  </a:cubicBezTo>
                  <a:cubicBezTo>
                    <a:pt x="1005" y="194"/>
                    <a:pt x="1004" y="196"/>
                    <a:pt x="1004" y="196"/>
                  </a:cubicBezTo>
                  <a:cubicBezTo>
                    <a:pt x="1004" y="197"/>
                    <a:pt x="1045" y="224"/>
                    <a:pt x="1045" y="224"/>
                  </a:cubicBezTo>
                  <a:cubicBezTo>
                    <a:pt x="1048" y="226"/>
                    <a:pt x="1048" y="227"/>
                    <a:pt x="1048" y="228"/>
                  </a:cubicBezTo>
                  <a:cubicBezTo>
                    <a:pt x="1048" y="229"/>
                    <a:pt x="1049" y="230"/>
                    <a:pt x="1049" y="230"/>
                  </a:cubicBezTo>
                  <a:cubicBezTo>
                    <a:pt x="1051" y="230"/>
                    <a:pt x="1060" y="215"/>
                    <a:pt x="1060" y="215"/>
                  </a:cubicBezTo>
                  <a:cubicBezTo>
                    <a:pt x="1060" y="214"/>
                    <a:pt x="1058" y="213"/>
                    <a:pt x="1058" y="213"/>
                  </a:cubicBezTo>
                  <a:moveTo>
                    <a:pt x="969" y="167"/>
                  </a:moveTo>
                  <a:cubicBezTo>
                    <a:pt x="1004" y="112"/>
                    <a:pt x="1004" y="112"/>
                    <a:pt x="1004" y="112"/>
                  </a:cubicBezTo>
                  <a:cubicBezTo>
                    <a:pt x="1005" y="111"/>
                    <a:pt x="1005" y="110"/>
                    <a:pt x="1007" y="111"/>
                  </a:cubicBezTo>
                  <a:cubicBezTo>
                    <a:pt x="1008" y="111"/>
                    <a:pt x="1009" y="109"/>
                    <a:pt x="1009" y="109"/>
                  </a:cubicBezTo>
                  <a:cubicBezTo>
                    <a:pt x="1009" y="108"/>
                    <a:pt x="988" y="95"/>
                    <a:pt x="988" y="95"/>
                  </a:cubicBezTo>
                  <a:cubicBezTo>
                    <a:pt x="987" y="95"/>
                    <a:pt x="986" y="97"/>
                    <a:pt x="986" y="97"/>
                  </a:cubicBezTo>
                  <a:cubicBezTo>
                    <a:pt x="986" y="98"/>
                    <a:pt x="987" y="99"/>
                    <a:pt x="987" y="99"/>
                  </a:cubicBezTo>
                  <a:cubicBezTo>
                    <a:pt x="987" y="100"/>
                    <a:pt x="987" y="100"/>
                    <a:pt x="986" y="100"/>
                  </a:cubicBezTo>
                  <a:cubicBezTo>
                    <a:pt x="986" y="101"/>
                    <a:pt x="978" y="106"/>
                    <a:pt x="970" y="112"/>
                  </a:cubicBezTo>
                  <a:cubicBezTo>
                    <a:pt x="970" y="112"/>
                    <a:pt x="953" y="124"/>
                    <a:pt x="950" y="126"/>
                  </a:cubicBezTo>
                  <a:cubicBezTo>
                    <a:pt x="950" y="126"/>
                    <a:pt x="950" y="125"/>
                    <a:pt x="951" y="125"/>
                  </a:cubicBezTo>
                  <a:cubicBezTo>
                    <a:pt x="952" y="121"/>
                    <a:pt x="954" y="108"/>
                    <a:pt x="954" y="108"/>
                  </a:cubicBezTo>
                  <a:cubicBezTo>
                    <a:pt x="956" y="98"/>
                    <a:pt x="958" y="84"/>
                    <a:pt x="959" y="83"/>
                  </a:cubicBezTo>
                  <a:cubicBezTo>
                    <a:pt x="959" y="82"/>
                    <a:pt x="959" y="82"/>
                    <a:pt x="961" y="82"/>
                  </a:cubicBezTo>
                  <a:cubicBezTo>
                    <a:pt x="962" y="82"/>
                    <a:pt x="963" y="80"/>
                    <a:pt x="963" y="80"/>
                  </a:cubicBezTo>
                  <a:cubicBezTo>
                    <a:pt x="963" y="79"/>
                    <a:pt x="941" y="66"/>
                    <a:pt x="941" y="66"/>
                  </a:cubicBezTo>
                  <a:cubicBezTo>
                    <a:pt x="940" y="66"/>
                    <a:pt x="939" y="68"/>
                    <a:pt x="939" y="68"/>
                  </a:cubicBezTo>
                  <a:cubicBezTo>
                    <a:pt x="941" y="70"/>
                    <a:pt x="941" y="71"/>
                    <a:pt x="940" y="72"/>
                  </a:cubicBezTo>
                  <a:cubicBezTo>
                    <a:pt x="906" y="127"/>
                    <a:pt x="906" y="127"/>
                    <a:pt x="906" y="127"/>
                  </a:cubicBezTo>
                  <a:cubicBezTo>
                    <a:pt x="905" y="128"/>
                    <a:pt x="904" y="128"/>
                    <a:pt x="903" y="128"/>
                  </a:cubicBezTo>
                  <a:cubicBezTo>
                    <a:pt x="902" y="128"/>
                    <a:pt x="901" y="130"/>
                    <a:pt x="901" y="130"/>
                  </a:cubicBezTo>
                  <a:cubicBezTo>
                    <a:pt x="901" y="131"/>
                    <a:pt x="917" y="141"/>
                    <a:pt x="917" y="141"/>
                  </a:cubicBezTo>
                  <a:cubicBezTo>
                    <a:pt x="918" y="141"/>
                    <a:pt x="918" y="141"/>
                    <a:pt x="918" y="141"/>
                  </a:cubicBezTo>
                  <a:cubicBezTo>
                    <a:pt x="919" y="139"/>
                    <a:pt x="919" y="139"/>
                    <a:pt x="919" y="139"/>
                  </a:cubicBezTo>
                  <a:cubicBezTo>
                    <a:pt x="918" y="138"/>
                    <a:pt x="918" y="137"/>
                    <a:pt x="918" y="136"/>
                  </a:cubicBezTo>
                  <a:cubicBezTo>
                    <a:pt x="918" y="136"/>
                    <a:pt x="918" y="135"/>
                    <a:pt x="918" y="135"/>
                  </a:cubicBezTo>
                  <a:cubicBezTo>
                    <a:pt x="918" y="135"/>
                    <a:pt x="942" y="97"/>
                    <a:pt x="945" y="92"/>
                  </a:cubicBezTo>
                  <a:cubicBezTo>
                    <a:pt x="945" y="92"/>
                    <a:pt x="945" y="93"/>
                    <a:pt x="945" y="93"/>
                  </a:cubicBezTo>
                  <a:cubicBezTo>
                    <a:pt x="942" y="101"/>
                    <a:pt x="936" y="129"/>
                    <a:pt x="936" y="129"/>
                  </a:cubicBezTo>
                  <a:cubicBezTo>
                    <a:pt x="933" y="150"/>
                    <a:pt x="933" y="150"/>
                    <a:pt x="933" y="150"/>
                  </a:cubicBezTo>
                  <a:cubicBezTo>
                    <a:pt x="933" y="151"/>
                    <a:pt x="935" y="152"/>
                    <a:pt x="935" y="152"/>
                  </a:cubicBezTo>
                  <a:cubicBezTo>
                    <a:pt x="936" y="152"/>
                    <a:pt x="955" y="139"/>
                    <a:pt x="955" y="139"/>
                  </a:cubicBezTo>
                  <a:cubicBezTo>
                    <a:pt x="955" y="139"/>
                    <a:pt x="980" y="119"/>
                    <a:pt x="985" y="116"/>
                  </a:cubicBezTo>
                  <a:cubicBezTo>
                    <a:pt x="984" y="118"/>
                    <a:pt x="984" y="118"/>
                    <a:pt x="984" y="118"/>
                  </a:cubicBezTo>
                  <a:cubicBezTo>
                    <a:pt x="977" y="127"/>
                    <a:pt x="957" y="159"/>
                    <a:pt x="957" y="159"/>
                  </a:cubicBezTo>
                  <a:cubicBezTo>
                    <a:pt x="956" y="160"/>
                    <a:pt x="956" y="161"/>
                    <a:pt x="954" y="160"/>
                  </a:cubicBezTo>
                  <a:cubicBezTo>
                    <a:pt x="953" y="160"/>
                    <a:pt x="952" y="161"/>
                    <a:pt x="952" y="161"/>
                  </a:cubicBezTo>
                  <a:cubicBezTo>
                    <a:pt x="952" y="163"/>
                    <a:pt x="969" y="173"/>
                    <a:pt x="969" y="173"/>
                  </a:cubicBezTo>
                  <a:cubicBezTo>
                    <a:pt x="970" y="173"/>
                    <a:pt x="971" y="171"/>
                    <a:pt x="971" y="171"/>
                  </a:cubicBezTo>
                  <a:cubicBezTo>
                    <a:pt x="969" y="169"/>
                    <a:pt x="969" y="168"/>
                    <a:pt x="969" y="167"/>
                  </a:cubicBezTo>
                  <a:moveTo>
                    <a:pt x="890" y="64"/>
                  </a:moveTo>
                  <a:cubicBezTo>
                    <a:pt x="889" y="69"/>
                    <a:pt x="887" y="92"/>
                    <a:pt x="887" y="93"/>
                  </a:cubicBezTo>
                  <a:cubicBezTo>
                    <a:pt x="886" y="93"/>
                    <a:pt x="886" y="93"/>
                    <a:pt x="886" y="93"/>
                  </a:cubicBezTo>
                  <a:cubicBezTo>
                    <a:pt x="884" y="91"/>
                    <a:pt x="874" y="86"/>
                    <a:pt x="871" y="85"/>
                  </a:cubicBezTo>
                  <a:cubicBezTo>
                    <a:pt x="873" y="84"/>
                    <a:pt x="888" y="65"/>
                    <a:pt x="890" y="63"/>
                  </a:cubicBezTo>
                  <a:lnTo>
                    <a:pt x="890" y="64"/>
                  </a:lnTo>
                  <a:close/>
                  <a:moveTo>
                    <a:pt x="899" y="124"/>
                  </a:moveTo>
                  <a:cubicBezTo>
                    <a:pt x="904" y="59"/>
                    <a:pt x="904" y="59"/>
                    <a:pt x="904" y="59"/>
                  </a:cubicBezTo>
                  <a:cubicBezTo>
                    <a:pt x="904" y="55"/>
                    <a:pt x="904" y="55"/>
                    <a:pt x="904" y="55"/>
                  </a:cubicBezTo>
                  <a:cubicBezTo>
                    <a:pt x="905" y="55"/>
                    <a:pt x="905" y="54"/>
                    <a:pt x="907" y="55"/>
                  </a:cubicBezTo>
                  <a:cubicBezTo>
                    <a:pt x="908" y="54"/>
                    <a:pt x="909" y="52"/>
                    <a:pt x="909" y="52"/>
                  </a:cubicBezTo>
                  <a:cubicBezTo>
                    <a:pt x="908" y="51"/>
                    <a:pt x="887" y="42"/>
                    <a:pt x="887" y="42"/>
                  </a:cubicBezTo>
                  <a:cubicBezTo>
                    <a:pt x="886" y="43"/>
                    <a:pt x="885" y="44"/>
                    <a:pt x="885" y="44"/>
                  </a:cubicBezTo>
                  <a:cubicBezTo>
                    <a:pt x="887" y="46"/>
                    <a:pt x="887" y="47"/>
                    <a:pt x="887" y="47"/>
                  </a:cubicBezTo>
                  <a:cubicBezTo>
                    <a:pt x="887" y="47"/>
                    <a:pt x="887" y="47"/>
                    <a:pt x="887" y="47"/>
                  </a:cubicBezTo>
                  <a:cubicBezTo>
                    <a:pt x="884" y="51"/>
                    <a:pt x="884" y="51"/>
                    <a:pt x="884" y="51"/>
                  </a:cubicBezTo>
                  <a:cubicBezTo>
                    <a:pt x="884" y="51"/>
                    <a:pt x="841" y="99"/>
                    <a:pt x="841" y="99"/>
                  </a:cubicBezTo>
                  <a:cubicBezTo>
                    <a:pt x="840" y="100"/>
                    <a:pt x="839" y="101"/>
                    <a:pt x="838" y="101"/>
                  </a:cubicBezTo>
                  <a:cubicBezTo>
                    <a:pt x="837" y="101"/>
                    <a:pt x="836" y="103"/>
                    <a:pt x="836" y="103"/>
                  </a:cubicBezTo>
                  <a:cubicBezTo>
                    <a:pt x="837" y="104"/>
                    <a:pt x="854" y="111"/>
                    <a:pt x="854" y="111"/>
                  </a:cubicBezTo>
                  <a:cubicBezTo>
                    <a:pt x="855" y="112"/>
                    <a:pt x="855" y="112"/>
                    <a:pt x="855" y="112"/>
                  </a:cubicBezTo>
                  <a:cubicBezTo>
                    <a:pt x="856" y="109"/>
                    <a:pt x="856" y="109"/>
                    <a:pt x="856" y="109"/>
                  </a:cubicBezTo>
                  <a:cubicBezTo>
                    <a:pt x="854" y="108"/>
                    <a:pt x="854" y="107"/>
                    <a:pt x="854" y="106"/>
                  </a:cubicBezTo>
                  <a:cubicBezTo>
                    <a:pt x="854" y="106"/>
                    <a:pt x="854" y="105"/>
                    <a:pt x="854" y="105"/>
                  </a:cubicBezTo>
                  <a:cubicBezTo>
                    <a:pt x="855" y="103"/>
                    <a:pt x="855" y="103"/>
                    <a:pt x="855" y="103"/>
                  </a:cubicBezTo>
                  <a:cubicBezTo>
                    <a:pt x="855" y="103"/>
                    <a:pt x="864" y="94"/>
                    <a:pt x="864" y="94"/>
                  </a:cubicBezTo>
                  <a:cubicBezTo>
                    <a:pt x="864" y="95"/>
                    <a:pt x="886" y="104"/>
                    <a:pt x="886" y="104"/>
                  </a:cubicBezTo>
                  <a:cubicBezTo>
                    <a:pt x="886" y="104"/>
                    <a:pt x="885" y="117"/>
                    <a:pt x="885" y="117"/>
                  </a:cubicBezTo>
                  <a:cubicBezTo>
                    <a:pt x="885" y="117"/>
                    <a:pt x="885" y="120"/>
                    <a:pt x="885" y="120"/>
                  </a:cubicBezTo>
                  <a:cubicBezTo>
                    <a:pt x="884" y="120"/>
                    <a:pt x="884" y="120"/>
                    <a:pt x="882" y="120"/>
                  </a:cubicBezTo>
                  <a:cubicBezTo>
                    <a:pt x="882" y="120"/>
                    <a:pt x="881" y="122"/>
                    <a:pt x="881" y="122"/>
                  </a:cubicBezTo>
                  <a:cubicBezTo>
                    <a:pt x="881" y="123"/>
                    <a:pt x="899" y="130"/>
                    <a:pt x="899" y="130"/>
                  </a:cubicBezTo>
                  <a:cubicBezTo>
                    <a:pt x="900" y="130"/>
                    <a:pt x="901" y="128"/>
                    <a:pt x="901" y="128"/>
                  </a:cubicBezTo>
                  <a:cubicBezTo>
                    <a:pt x="900" y="127"/>
                    <a:pt x="899" y="126"/>
                    <a:pt x="899" y="124"/>
                  </a:cubicBezTo>
                  <a:moveTo>
                    <a:pt x="840" y="97"/>
                  </a:moveTo>
                  <a:cubicBezTo>
                    <a:pt x="841" y="97"/>
                    <a:pt x="842" y="96"/>
                    <a:pt x="842" y="96"/>
                  </a:cubicBezTo>
                  <a:cubicBezTo>
                    <a:pt x="843" y="95"/>
                    <a:pt x="835" y="77"/>
                    <a:pt x="835" y="77"/>
                  </a:cubicBezTo>
                  <a:cubicBezTo>
                    <a:pt x="834" y="77"/>
                    <a:pt x="833" y="77"/>
                    <a:pt x="833" y="77"/>
                  </a:cubicBezTo>
                  <a:cubicBezTo>
                    <a:pt x="832" y="78"/>
                    <a:pt x="832" y="80"/>
                    <a:pt x="832" y="80"/>
                  </a:cubicBezTo>
                  <a:cubicBezTo>
                    <a:pt x="832" y="80"/>
                    <a:pt x="828" y="84"/>
                    <a:pt x="828" y="84"/>
                  </a:cubicBezTo>
                  <a:cubicBezTo>
                    <a:pt x="825" y="86"/>
                    <a:pt x="820" y="86"/>
                    <a:pt x="815" y="85"/>
                  </a:cubicBezTo>
                  <a:cubicBezTo>
                    <a:pt x="804" y="82"/>
                    <a:pt x="798" y="70"/>
                    <a:pt x="802" y="56"/>
                  </a:cubicBezTo>
                  <a:cubicBezTo>
                    <a:pt x="805" y="46"/>
                    <a:pt x="809" y="40"/>
                    <a:pt x="814" y="37"/>
                  </a:cubicBezTo>
                  <a:cubicBezTo>
                    <a:pt x="818" y="35"/>
                    <a:pt x="823" y="34"/>
                    <a:pt x="829" y="36"/>
                  </a:cubicBezTo>
                  <a:cubicBezTo>
                    <a:pt x="834" y="37"/>
                    <a:pt x="837" y="40"/>
                    <a:pt x="839" y="43"/>
                  </a:cubicBezTo>
                  <a:cubicBezTo>
                    <a:pt x="840" y="49"/>
                    <a:pt x="840" y="49"/>
                    <a:pt x="840" y="49"/>
                  </a:cubicBezTo>
                  <a:cubicBezTo>
                    <a:pt x="840" y="50"/>
                    <a:pt x="840" y="50"/>
                    <a:pt x="840" y="50"/>
                  </a:cubicBezTo>
                  <a:cubicBezTo>
                    <a:pt x="841" y="51"/>
                    <a:pt x="841" y="51"/>
                    <a:pt x="841" y="51"/>
                  </a:cubicBezTo>
                  <a:cubicBezTo>
                    <a:pt x="842" y="51"/>
                    <a:pt x="855" y="37"/>
                    <a:pt x="855" y="37"/>
                  </a:cubicBezTo>
                  <a:cubicBezTo>
                    <a:pt x="857" y="36"/>
                    <a:pt x="857" y="36"/>
                    <a:pt x="857" y="36"/>
                  </a:cubicBezTo>
                  <a:cubicBezTo>
                    <a:pt x="854" y="35"/>
                    <a:pt x="854" y="35"/>
                    <a:pt x="854" y="35"/>
                  </a:cubicBezTo>
                  <a:cubicBezTo>
                    <a:pt x="851" y="36"/>
                    <a:pt x="851" y="36"/>
                    <a:pt x="851" y="36"/>
                  </a:cubicBezTo>
                  <a:cubicBezTo>
                    <a:pt x="849" y="33"/>
                    <a:pt x="849" y="33"/>
                    <a:pt x="849" y="33"/>
                  </a:cubicBezTo>
                  <a:cubicBezTo>
                    <a:pt x="846" y="31"/>
                    <a:pt x="846" y="31"/>
                    <a:pt x="846" y="31"/>
                  </a:cubicBezTo>
                  <a:cubicBezTo>
                    <a:pt x="843" y="27"/>
                    <a:pt x="838" y="25"/>
                    <a:pt x="833" y="23"/>
                  </a:cubicBezTo>
                  <a:cubicBezTo>
                    <a:pt x="823" y="20"/>
                    <a:pt x="813" y="21"/>
                    <a:pt x="805" y="26"/>
                  </a:cubicBezTo>
                  <a:cubicBezTo>
                    <a:pt x="796" y="31"/>
                    <a:pt x="790" y="40"/>
                    <a:pt x="787" y="52"/>
                  </a:cubicBezTo>
                  <a:cubicBezTo>
                    <a:pt x="781" y="73"/>
                    <a:pt x="791" y="92"/>
                    <a:pt x="811" y="98"/>
                  </a:cubicBezTo>
                  <a:cubicBezTo>
                    <a:pt x="823" y="101"/>
                    <a:pt x="830" y="98"/>
                    <a:pt x="835" y="96"/>
                  </a:cubicBezTo>
                  <a:cubicBezTo>
                    <a:pt x="838" y="95"/>
                    <a:pt x="838" y="95"/>
                    <a:pt x="838" y="95"/>
                  </a:cubicBezTo>
                  <a:cubicBezTo>
                    <a:pt x="839" y="95"/>
                    <a:pt x="839" y="96"/>
                    <a:pt x="840" y="97"/>
                  </a:cubicBezTo>
                  <a:moveTo>
                    <a:pt x="769" y="33"/>
                  </a:moveTo>
                  <a:cubicBezTo>
                    <a:pt x="770" y="33"/>
                    <a:pt x="782" y="17"/>
                    <a:pt x="782" y="17"/>
                  </a:cubicBezTo>
                  <a:cubicBezTo>
                    <a:pt x="782" y="16"/>
                    <a:pt x="782" y="16"/>
                    <a:pt x="782" y="16"/>
                  </a:cubicBezTo>
                  <a:cubicBezTo>
                    <a:pt x="782" y="16"/>
                    <a:pt x="782" y="16"/>
                    <a:pt x="782" y="16"/>
                  </a:cubicBezTo>
                  <a:cubicBezTo>
                    <a:pt x="782" y="16"/>
                    <a:pt x="782" y="16"/>
                    <a:pt x="782" y="16"/>
                  </a:cubicBezTo>
                  <a:cubicBezTo>
                    <a:pt x="780" y="15"/>
                    <a:pt x="780" y="15"/>
                    <a:pt x="780" y="15"/>
                  </a:cubicBezTo>
                  <a:cubicBezTo>
                    <a:pt x="779" y="16"/>
                    <a:pt x="778" y="16"/>
                    <a:pt x="777" y="16"/>
                  </a:cubicBezTo>
                  <a:cubicBezTo>
                    <a:pt x="774" y="14"/>
                    <a:pt x="774" y="14"/>
                    <a:pt x="774" y="14"/>
                  </a:cubicBezTo>
                  <a:cubicBezTo>
                    <a:pt x="770" y="12"/>
                    <a:pt x="770" y="12"/>
                    <a:pt x="770" y="12"/>
                  </a:cubicBezTo>
                  <a:cubicBezTo>
                    <a:pt x="766" y="9"/>
                    <a:pt x="760" y="8"/>
                    <a:pt x="754" y="7"/>
                  </a:cubicBezTo>
                  <a:cubicBezTo>
                    <a:pt x="733" y="4"/>
                    <a:pt x="725" y="15"/>
                    <a:pt x="723" y="25"/>
                  </a:cubicBezTo>
                  <a:cubicBezTo>
                    <a:pt x="721" y="41"/>
                    <a:pt x="736" y="46"/>
                    <a:pt x="748" y="51"/>
                  </a:cubicBezTo>
                  <a:cubicBezTo>
                    <a:pt x="757" y="54"/>
                    <a:pt x="764" y="57"/>
                    <a:pt x="764" y="63"/>
                  </a:cubicBezTo>
                  <a:cubicBezTo>
                    <a:pt x="760" y="69"/>
                    <a:pt x="760" y="69"/>
                    <a:pt x="760" y="69"/>
                  </a:cubicBezTo>
                  <a:cubicBezTo>
                    <a:pt x="757" y="71"/>
                    <a:pt x="752" y="72"/>
                    <a:pt x="746" y="71"/>
                  </a:cubicBezTo>
                  <a:cubicBezTo>
                    <a:pt x="740" y="70"/>
                    <a:pt x="731" y="67"/>
                    <a:pt x="729" y="63"/>
                  </a:cubicBezTo>
                  <a:cubicBezTo>
                    <a:pt x="728" y="60"/>
                    <a:pt x="728" y="60"/>
                    <a:pt x="728" y="60"/>
                  </a:cubicBezTo>
                  <a:cubicBezTo>
                    <a:pt x="728" y="58"/>
                    <a:pt x="728" y="58"/>
                    <a:pt x="728" y="58"/>
                  </a:cubicBezTo>
                  <a:cubicBezTo>
                    <a:pt x="726" y="57"/>
                    <a:pt x="726" y="57"/>
                    <a:pt x="726" y="57"/>
                  </a:cubicBezTo>
                  <a:cubicBezTo>
                    <a:pt x="725" y="58"/>
                    <a:pt x="714" y="74"/>
                    <a:pt x="714" y="74"/>
                  </a:cubicBezTo>
                  <a:cubicBezTo>
                    <a:pt x="714" y="75"/>
                    <a:pt x="714" y="75"/>
                    <a:pt x="714" y="75"/>
                  </a:cubicBezTo>
                  <a:cubicBezTo>
                    <a:pt x="716" y="76"/>
                    <a:pt x="716" y="76"/>
                    <a:pt x="716" y="76"/>
                  </a:cubicBezTo>
                  <a:cubicBezTo>
                    <a:pt x="717" y="76"/>
                    <a:pt x="719" y="74"/>
                    <a:pt x="719" y="74"/>
                  </a:cubicBezTo>
                  <a:cubicBezTo>
                    <a:pt x="719" y="74"/>
                    <a:pt x="723" y="76"/>
                    <a:pt x="723" y="76"/>
                  </a:cubicBezTo>
                  <a:cubicBezTo>
                    <a:pt x="727" y="79"/>
                    <a:pt x="727" y="79"/>
                    <a:pt x="727" y="79"/>
                  </a:cubicBezTo>
                  <a:cubicBezTo>
                    <a:pt x="727" y="79"/>
                    <a:pt x="743" y="84"/>
                    <a:pt x="743" y="84"/>
                  </a:cubicBezTo>
                  <a:cubicBezTo>
                    <a:pt x="757" y="86"/>
                    <a:pt x="766" y="82"/>
                    <a:pt x="771" y="79"/>
                  </a:cubicBezTo>
                  <a:cubicBezTo>
                    <a:pt x="775" y="75"/>
                    <a:pt x="778" y="70"/>
                    <a:pt x="779" y="64"/>
                  </a:cubicBezTo>
                  <a:cubicBezTo>
                    <a:pt x="782" y="47"/>
                    <a:pt x="766" y="41"/>
                    <a:pt x="754" y="37"/>
                  </a:cubicBezTo>
                  <a:cubicBezTo>
                    <a:pt x="746" y="34"/>
                    <a:pt x="738" y="31"/>
                    <a:pt x="739" y="25"/>
                  </a:cubicBezTo>
                  <a:cubicBezTo>
                    <a:pt x="742" y="20"/>
                    <a:pt x="742" y="20"/>
                    <a:pt x="742" y="20"/>
                  </a:cubicBezTo>
                  <a:cubicBezTo>
                    <a:pt x="744" y="19"/>
                    <a:pt x="747" y="18"/>
                    <a:pt x="751" y="19"/>
                  </a:cubicBezTo>
                  <a:cubicBezTo>
                    <a:pt x="761" y="20"/>
                    <a:pt x="765" y="24"/>
                    <a:pt x="766" y="26"/>
                  </a:cubicBezTo>
                  <a:cubicBezTo>
                    <a:pt x="767" y="29"/>
                    <a:pt x="767" y="29"/>
                    <a:pt x="767" y="29"/>
                  </a:cubicBezTo>
                  <a:cubicBezTo>
                    <a:pt x="767" y="30"/>
                    <a:pt x="766" y="31"/>
                    <a:pt x="766" y="31"/>
                  </a:cubicBezTo>
                  <a:cubicBezTo>
                    <a:pt x="767" y="32"/>
                    <a:pt x="769" y="33"/>
                    <a:pt x="769" y="33"/>
                  </a:cubicBezTo>
                  <a:moveTo>
                    <a:pt x="703" y="66"/>
                  </a:moveTo>
                  <a:cubicBezTo>
                    <a:pt x="671" y="66"/>
                    <a:pt x="671" y="66"/>
                    <a:pt x="671" y="66"/>
                  </a:cubicBezTo>
                  <a:cubicBezTo>
                    <a:pt x="671" y="66"/>
                    <a:pt x="671" y="48"/>
                    <a:pt x="671" y="47"/>
                  </a:cubicBezTo>
                  <a:cubicBezTo>
                    <a:pt x="689" y="47"/>
                    <a:pt x="689" y="47"/>
                    <a:pt x="689" y="47"/>
                  </a:cubicBezTo>
                  <a:cubicBezTo>
                    <a:pt x="692" y="47"/>
                    <a:pt x="693" y="47"/>
                    <a:pt x="693" y="48"/>
                  </a:cubicBezTo>
                  <a:cubicBezTo>
                    <a:pt x="696" y="49"/>
                    <a:pt x="696" y="49"/>
                    <a:pt x="696" y="49"/>
                  </a:cubicBezTo>
                  <a:cubicBezTo>
                    <a:pt x="697" y="31"/>
                    <a:pt x="697" y="31"/>
                    <a:pt x="697" y="31"/>
                  </a:cubicBezTo>
                  <a:cubicBezTo>
                    <a:pt x="694" y="31"/>
                    <a:pt x="694" y="31"/>
                    <a:pt x="694" y="31"/>
                  </a:cubicBezTo>
                  <a:cubicBezTo>
                    <a:pt x="693" y="33"/>
                    <a:pt x="692" y="33"/>
                    <a:pt x="689" y="33"/>
                  </a:cubicBezTo>
                  <a:cubicBezTo>
                    <a:pt x="671" y="33"/>
                    <a:pt x="671" y="33"/>
                    <a:pt x="671" y="33"/>
                  </a:cubicBezTo>
                  <a:cubicBezTo>
                    <a:pt x="671" y="15"/>
                    <a:pt x="671" y="15"/>
                    <a:pt x="671" y="15"/>
                  </a:cubicBezTo>
                  <a:cubicBezTo>
                    <a:pt x="701" y="16"/>
                    <a:pt x="701" y="16"/>
                    <a:pt x="701" y="16"/>
                  </a:cubicBezTo>
                  <a:cubicBezTo>
                    <a:pt x="705" y="16"/>
                    <a:pt x="705" y="17"/>
                    <a:pt x="706" y="18"/>
                  </a:cubicBezTo>
                  <a:cubicBezTo>
                    <a:pt x="708" y="19"/>
                    <a:pt x="708" y="19"/>
                    <a:pt x="708" y="19"/>
                  </a:cubicBezTo>
                  <a:cubicBezTo>
                    <a:pt x="709" y="1"/>
                    <a:pt x="709" y="1"/>
                    <a:pt x="709" y="1"/>
                  </a:cubicBezTo>
                  <a:cubicBezTo>
                    <a:pt x="706" y="0"/>
                    <a:pt x="706" y="0"/>
                    <a:pt x="706" y="0"/>
                  </a:cubicBezTo>
                  <a:cubicBezTo>
                    <a:pt x="705" y="2"/>
                    <a:pt x="705" y="3"/>
                    <a:pt x="701" y="3"/>
                  </a:cubicBezTo>
                  <a:cubicBezTo>
                    <a:pt x="652" y="3"/>
                    <a:pt x="652" y="3"/>
                    <a:pt x="652" y="3"/>
                  </a:cubicBezTo>
                  <a:cubicBezTo>
                    <a:pt x="651" y="5"/>
                    <a:pt x="651" y="5"/>
                    <a:pt x="651" y="5"/>
                  </a:cubicBezTo>
                  <a:cubicBezTo>
                    <a:pt x="656" y="7"/>
                    <a:pt x="656" y="7"/>
                    <a:pt x="656" y="9"/>
                  </a:cubicBezTo>
                  <a:cubicBezTo>
                    <a:pt x="656" y="73"/>
                    <a:pt x="656" y="73"/>
                    <a:pt x="656" y="73"/>
                  </a:cubicBezTo>
                  <a:cubicBezTo>
                    <a:pt x="656" y="75"/>
                    <a:pt x="656" y="75"/>
                    <a:pt x="652" y="76"/>
                  </a:cubicBezTo>
                  <a:cubicBezTo>
                    <a:pt x="651" y="78"/>
                    <a:pt x="651" y="78"/>
                    <a:pt x="651" y="78"/>
                  </a:cubicBezTo>
                  <a:cubicBezTo>
                    <a:pt x="703" y="79"/>
                    <a:pt x="703" y="79"/>
                    <a:pt x="703" y="79"/>
                  </a:cubicBezTo>
                  <a:cubicBezTo>
                    <a:pt x="707" y="79"/>
                    <a:pt x="707" y="80"/>
                    <a:pt x="708" y="81"/>
                  </a:cubicBezTo>
                  <a:cubicBezTo>
                    <a:pt x="710" y="82"/>
                    <a:pt x="710" y="82"/>
                    <a:pt x="710" y="82"/>
                  </a:cubicBezTo>
                  <a:cubicBezTo>
                    <a:pt x="711" y="64"/>
                    <a:pt x="711" y="64"/>
                    <a:pt x="711" y="64"/>
                  </a:cubicBezTo>
                  <a:cubicBezTo>
                    <a:pt x="708" y="63"/>
                    <a:pt x="708" y="63"/>
                    <a:pt x="708" y="63"/>
                  </a:cubicBezTo>
                  <a:cubicBezTo>
                    <a:pt x="707" y="65"/>
                    <a:pt x="707" y="66"/>
                    <a:pt x="703" y="66"/>
                  </a:cubicBezTo>
                  <a:moveTo>
                    <a:pt x="619" y="35"/>
                  </a:moveTo>
                  <a:cubicBezTo>
                    <a:pt x="617" y="38"/>
                    <a:pt x="614" y="39"/>
                    <a:pt x="610" y="40"/>
                  </a:cubicBezTo>
                  <a:cubicBezTo>
                    <a:pt x="610" y="40"/>
                    <a:pt x="594" y="42"/>
                    <a:pt x="594" y="42"/>
                  </a:cubicBezTo>
                  <a:cubicBezTo>
                    <a:pt x="594" y="42"/>
                    <a:pt x="594" y="42"/>
                    <a:pt x="594" y="41"/>
                  </a:cubicBezTo>
                  <a:cubicBezTo>
                    <a:pt x="594" y="38"/>
                    <a:pt x="592" y="26"/>
                    <a:pt x="592" y="24"/>
                  </a:cubicBezTo>
                  <a:cubicBezTo>
                    <a:pt x="593" y="23"/>
                    <a:pt x="607" y="21"/>
                    <a:pt x="607" y="21"/>
                  </a:cubicBezTo>
                  <a:cubicBezTo>
                    <a:pt x="615" y="20"/>
                    <a:pt x="619" y="23"/>
                    <a:pt x="620" y="29"/>
                  </a:cubicBezTo>
                  <a:lnTo>
                    <a:pt x="619" y="35"/>
                  </a:lnTo>
                  <a:close/>
                  <a:moveTo>
                    <a:pt x="638" y="71"/>
                  </a:moveTo>
                  <a:cubicBezTo>
                    <a:pt x="637" y="68"/>
                    <a:pt x="637" y="68"/>
                    <a:pt x="637" y="68"/>
                  </a:cubicBezTo>
                  <a:cubicBezTo>
                    <a:pt x="637" y="68"/>
                    <a:pt x="623" y="49"/>
                    <a:pt x="623" y="48"/>
                  </a:cubicBezTo>
                  <a:cubicBezTo>
                    <a:pt x="623" y="48"/>
                    <a:pt x="623" y="48"/>
                    <a:pt x="623" y="48"/>
                  </a:cubicBezTo>
                  <a:cubicBezTo>
                    <a:pt x="633" y="45"/>
                    <a:pt x="637" y="37"/>
                    <a:pt x="636" y="25"/>
                  </a:cubicBezTo>
                  <a:cubicBezTo>
                    <a:pt x="634" y="12"/>
                    <a:pt x="623" y="6"/>
                    <a:pt x="607" y="8"/>
                  </a:cubicBezTo>
                  <a:cubicBezTo>
                    <a:pt x="572" y="13"/>
                    <a:pt x="572" y="13"/>
                    <a:pt x="572" y="13"/>
                  </a:cubicBezTo>
                  <a:cubicBezTo>
                    <a:pt x="571" y="14"/>
                    <a:pt x="572" y="16"/>
                    <a:pt x="572" y="16"/>
                  </a:cubicBezTo>
                  <a:cubicBezTo>
                    <a:pt x="575" y="16"/>
                    <a:pt x="575" y="17"/>
                    <a:pt x="575" y="19"/>
                  </a:cubicBezTo>
                  <a:cubicBezTo>
                    <a:pt x="584" y="82"/>
                    <a:pt x="584" y="82"/>
                    <a:pt x="584" y="82"/>
                  </a:cubicBezTo>
                  <a:cubicBezTo>
                    <a:pt x="584" y="84"/>
                    <a:pt x="584" y="84"/>
                    <a:pt x="582" y="85"/>
                  </a:cubicBezTo>
                  <a:cubicBezTo>
                    <a:pt x="582" y="86"/>
                    <a:pt x="582" y="88"/>
                    <a:pt x="582" y="88"/>
                  </a:cubicBezTo>
                  <a:cubicBezTo>
                    <a:pt x="583" y="88"/>
                    <a:pt x="603" y="85"/>
                    <a:pt x="603" y="85"/>
                  </a:cubicBezTo>
                  <a:cubicBezTo>
                    <a:pt x="604" y="85"/>
                    <a:pt x="604" y="85"/>
                    <a:pt x="604" y="85"/>
                  </a:cubicBezTo>
                  <a:cubicBezTo>
                    <a:pt x="604" y="83"/>
                    <a:pt x="604" y="83"/>
                    <a:pt x="604" y="83"/>
                  </a:cubicBezTo>
                  <a:cubicBezTo>
                    <a:pt x="601" y="82"/>
                    <a:pt x="600" y="81"/>
                    <a:pt x="600" y="79"/>
                  </a:cubicBezTo>
                  <a:cubicBezTo>
                    <a:pt x="600" y="79"/>
                    <a:pt x="596" y="55"/>
                    <a:pt x="596" y="54"/>
                  </a:cubicBezTo>
                  <a:cubicBezTo>
                    <a:pt x="597" y="55"/>
                    <a:pt x="608" y="53"/>
                    <a:pt x="608" y="53"/>
                  </a:cubicBezTo>
                  <a:cubicBezTo>
                    <a:pt x="608" y="54"/>
                    <a:pt x="623" y="74"/>
                    <a:pt x="623" y="74"/>
                  </a:cubicBezTo>
                  <a:cubicBezTo>
                    <a:pt x="625" y="78"/>
                    <a:pt x="625" y="78"/>
                    <a:pt x="625" y="78"/>
                  </a:cubicBezTo>
                  <a:cubicBezTo>
                    <a:pt x="625" y="78"/>
                    <a:pt x="625" y="78"/>
                    <a:pt x="625" y="78"/>
                  </a:cubicBezTo>
                  <a:cubicBezTo>
                    <a:pt x="625" y="78"/>
                    <a:pt x="625" y="79"/>
                    <a:pt x="623" y="79"/>
                  </a:cubicBezTo>
                  <a:cubicBezTo>
                    <a:pt x="623" y="80"/>
                    <a:pt x="622" y="80"/>
                    <a:pt x="622" y="81"/>
                  </a:cubicBezTo>
                  <a:cubicBezTo>
                    <a:pt x="622" y="82"/>
                    <a:pt x="623" y="82"/>
                    <a:pt x="623" y="82"/>
                  </a:cubicBezTo>
                  <a:cubicBezTo>
                    <a:pt x="623" y="83"/>
                    <a:pt x="644" y="80"/>
                    <a:pt x="644" y="80"/>
                  </a:cubicBezTo>
                  <a:cubicBezTo>
                    <a:pt x="645" y="79"/>
                    <a:pt x="645" y="77"/>
                    <a:pt x="645" y="77"/>
                  </a:cubicBezTo>
                  <a:cubicBezTo>
                    <a:pt x="642" y="76"/>
                    <a:pt x="641" y="75"/>
                    <a:pt x="638" y="71"/>
                  </a:cubicBezTo>
                  <a:moveTo>
                    <a:pt x="561" y="67"/>
                  </a:moveTo>
                  <a:cubicBezTo>
                    <a:pt x="560" y="67"/>
                    <a:pt x="559" y="68"/>
                    <a:pt x="559" y="68"/>
                  </a:cubicBezTo>
                  <a:cubicBezTo>
                    <a:pt x="558" y="70"/>
                    <a:pt x="560" y="72"/>
                    <a:pt x="560" y="72"/>
                  </a:cubicBezTo>
                  <a:cubicBezTo>
                    <a:pt x="560" y="72"/>
                    <a:pt x="559" y="77"/>
                    <a:pt x="559" y="77"/>
                  </a:cubicBezTo>
                  <a:cubicBezTo>
                    <a:pt x="557" y="80"/>
                    <a:pt x="553" y="84"/>
                    <a:pt x="549" y="85"/>
                  </a:cubicBezTo>
                  <a:cubicBezTo>
                    <a:pt x="544" y="86"/>
                    <a:pt x="538" y="86"/>
                    <a:pt x="534" y="84"/>
                  </a:cubicBezTo>
                  <a:cubicBezTo>
                    <a:pt x="528" y="81"/>
                    <a:pt x="524" y="75"/>
                    <a:pt x="522" y="67"/>
                  </a:cubicBezTo>
                  <a:cubicBezTo>
                    <a:pt x="519" y="58"/>
                    <a:pt x="519" y="50"/>
                    <a:pt x="522" y="45"/>
                  </a:cubicBezTo>
                  <a:cubicBezTo>
                    <a:pt x="524" y="41"/>
                    <a:pt x="528" y="38"/>
                    <a:pt x="534" y="36"/>
                  </a:cubicBezTo>
                  <a:cubicBezTo>
                    <a:pt x="541" y="34"/>
                    <a:pt x="548" y="36"/>
                    <a:pt x="550" y="40"/>
                  </a:cubicBezTo>
                  <a:cubicBezTo>
                    <a:pt x="550" y="41"/>
                    <a:pt x="550" y="41"/>
                    <a:pt x="550" y="41"/>
                  </a:cubicBezTo>
                  <a:cubicBezTo>
                    <a:pt x="551" y="42"/>
                    <a:pt x="551" y="42"/>
                    <a:pt x="551" y="42"/>
                  </a:cubicBezTo>
                  <a:cubicBezTo>
                    <a:pt x="552" y="42"/>
                    <a:pt x="552" y="42"/>
                    <a:pt x="552" y="42"/>
                  </a:cubicBezTo>
                  <a:cubicBezTo>
                    <a:pt x="553" y="42"/>
                    <a:pt x="557" y="23"/>
                    <a:pt x="557" y="23"/>
                  </a:cubicBezTo>
                  <a:cubicBezTo>
                    <a:pt x="557" y="21"/>
                    <a:pt x="557" y="21"/>
                    <a:pt x="557" y="21"/>
                  </a:cubicBezTo>
                  <a:cubicBezTo>
                    <a:pt x="555" y="22"/>
                    <a:pt x="555" y="22"/>
                    <a:pt x="555" y="22"/>
                  </a:cubicBezTo>
                  <a:cubicBezTo>
                    <a:pt x="552" y="24"/>
                    <a:pt x="552" y="24"/>
                    <a:pt x="552" y="24"/>
                  </a:cubicBezTo>
                  <a:cubicBezTo>
                    <a:pt x="552" y="24"/>
                    <a:pt x="549" y="23"/>
                    <a:pt x="549" y="23"/>
                  </a:cubicBezTo>
                  <a:cubicBezTo>
                    <a:pt x="545" y="22"/>
                    <a:pt x="545" y="22"/>
                    <a:pt x="545" y="22"/>
                  </a:cubicBezTo>
                  <a:cubicBezTo>
                    <a:pt x="540" y="21"/>
                    <a:pt x="535" y="21"/>
                    <a:pt x="530" y="23"/>
                  </a:cubicBezTo>
                  <a:cubicBezTo>
                    <a:pt x="513" y="28"/>
                    <a:pt x="499" y="45"/>
                    <a:pt x="507" y="72"/>
                  </a:cubicBezTo>
                  <a:cubicBezTo>
                    <a:pt x="513" y="93"/>
                    <a:pt x="532" y="104"/>
                    <a:pt x="551" y="98"/>
                  </a:cubicBezTo>
                  <a:cubicBezTo>
                    <a:pt x="564" y="94"/>
                    <a:pt x="568" y="88"/>
                    <a:pt x="571" y="84"/>
                  </a:cubicBezTo>
                  <a:cubicBezTo>
                    <a:pt x="573" y="81"/>
                    <a:pt x="573" y="81"/>
                    <a:pt x="573" y="81"/>
                  </a:cubicBezTo>
                  <a:cubicBezTo>
                    <a:pt x="574" y="81"/>
                    <a:pt x="574" y="81"/>
                    <a:pt x="575" y="82"/>
                  </a:cubicBezTo>
                  <a:cubicBezTo>
                    <a:pt x="576" y="81"/>
                    <a:pt x="577" y="80"/>
                    <a:pt x="577" y="80"/>
                  </a:cubicBezTo>
                  <a:cubicBezTo>
                    <a:pt x="577" y="79"/>
                    <a:pt x="561" y="67"/>
                    <a:pt x="561" y="67"/>
                  </a:cubicBezTo>
                  <a:moveTo>
                    <a:pt x="381" y="131"/>
                  </a:moveTo>
                  <a:cubicBezTo>
                    <a:pt x="381" y="131"/>
                    <a:pt x="367" y="139"/>
                    <a:pt x="367" y="140"/>
                  </a:cubicBezTo>
                  <a:cubicBezTo>
                    <a:pt x="367" y="140"/>
                    <a:pt x="367" y="140"/>
                    <a:pt x="367" y="140"/>
                  </a:cubicBezTo>
                  <a:cubicBezTo>
                    <a:pt x="367" y="138"/>
                    <a:pt x="359" y="125"/>
                    <a:pt x="357" y="124"/>
                  </a:cubicBezTo>
                  <a:cubicBezTo>
                    <a:pt x="359" y="123"/>
                    <a:pt x="371" y="115"/>
                    <a:pt x="371" y="115"/>
                  </a:cubicBezTo>
                  <a:cubicBezTo>
                    <a:pt x="377" y="111"/>
                    <a:pt x="382" y="111"/>
                    <a:pt x="385" y="117"/>
                  </a:cubicBezTo>
                  <a:cubicBezTo>
                    <a:pt x="385" y="117"/>
                    <a:pt x="387" y="123"/>
                    <a:pt x="387" y="123"/>
                  </a:cubicBezTo>
                  <a:cubicBezTo>
                    <a:pt x="386" y="126"/>
                    <a:pt x="384" y="128"/>
                    <a:pt x="381" y="131"/>
                  </a:cubicBezTo>
                  <a:moveTo>
                    <a:pt x="419" y="147"/>
                  </a:moveTo>
                  <a:cubicBezTo>
                    <a:pt x="417" y="146"/>
                    <a:pt x="417" y="146"/>
                    <a:pt x="417" y="146"/>
                  </a:cubicBezTo>
                  <a:cubicBezTo>
                    <a:pt x="396" y="133"/>
                    <a:pt x="396" y="133"/>
                    <a:pt x="396" y="133"/>
                  </a:cubicBezTo>
                  <a:cubicBezTo>
                    <a:pt x="396" y="133"/>
                    <a:pt x="396" y="133"/>
                    <a:pt x="396" y="133"/>
                  </a:cubicBezTo>
                  <a:cubicBezTo>
                    <a:pt x="403" y="126"/>
                    <a:pt x="404" y="117"/>
                    <a:pt x="398" y="107"/>
                  </a:cubicBezTo>
                  <a:cubicBezTo>
                    <a:pt x="391" y="96"/>
                    <a:pt x="378" y="94"/>
                    <a:pt x="365" y="103"/>
                  </a:cubicBezTo>
                  <a:cubicBezTo>
                    <a:pt x="335" y="122"/>
                    <a:pt x="335" y="122"/>
                    <a:pt x="335" y="122"/>
                  </a:cubicBezTo>
                  <a:cubicBezTo>
                    <a:pt x="334" y="123"/>
                    <a:pt x="336" y="125"/>
                    <a:pt x="336" y="125"/>
                  </a:cubicBezTo>
                  <a:cubicBezTo>
                    <a:pt x="339" y="124"/>
                    <a:pt x="339" y="125"/>
                    <a:pt x="340" y="126"/>
                  </a:cubicBezTo>
                  <a:cubicBezTo>
                    <a:pt x="375" y="180"/>
                    <a:pt x="375" y="180"/>
                    <a:pt x="375" y="180"/>
                  </a:cubicBezTo>
                  <a:cubicBezTo>
                    <a:pt x="376" y="181"/>
                    <a:pt x="376" y="182"/>
                    <a:pt x="374" y="183"/>
                  </a:cubicBezTo>
                  <a:cubicBezTo>
                    <a:pt x="374" y="184"/>
                    <a:pt x="375" y="186"/>
                    <a:pt x="375" y="186"/>
                  </a:cubicBezTo>
                  <a:cubicBezTo>
                    <a:pt x="376" y="186"/>
                    <a:pt x="394" y="175"/>
                    <a:pt x="394" y="175"/>
                  </a:cubicBezTo>
                  <a:cubicBezTo>
                    <a:pt x="395" y="175"/>
                    <a:pt x="395" y="175"/>
                    <a:pt x="395" y="175"/>
                  </a:cubicBezTo>
                  <a:cubicBezTo>
                    <a:pt x="393" y="172"/>
                    <a:pt x="393" y="172"/>
                    <a:pt x="393" y="172"/>
                  </a:cubicBezTo>
                  <a:cubicBezTo>
                    <a:pt x="390" y="173"/>
                    <a:pt x="389" y="173"/>
                    <a:pt x="388" y="171"/>
                  </a:cubicBezTo>
                  <a:cubicBezTo>
                    <a:pt x="388" y="171"/>
                    <a:pt x="375" y="150"/>
                    <a:pt x="374" y="150"/>
                  </a:cubicBezTo>
                  <a:cubicBezTo>
                    <a:pt x="375" y="150"/>
                    <a:pt x="385" y="144"/>
                    <a:pt x="385" y="144"/>
                  </a:cubicBezTo>
                  <a:cubicBezTo>
                    <a:pt x="385" y="144"/>
                    <a:pt x="407" y="157"/>
                    <a:pt x="407" y="157"/>
                  </a:cubicBezTo>
                  <a:cubicBezTo>
                    <a:pt x="410" y="159"/>
                    <a:pt x="410" y="159"/>
                    <a:pt x="410" y="159"/>
                  </a:cubicBezTo>
                  <a:cubicBezTo>
                    <a:pt x="410" y="159"/>
                    <a:pt x="410" y="159"/>
                    <a:pt x="410" y="159"/>
                  </a:cubicBezTo>
                  <a:cubicBezTo>
                    <a:pt x="410" y="160"/>
                    <a:pt x="410" y="160"/>
                    <a:pt x="409" y="161"/>
                  </a:cubicBezTo>
                  <a:cubicBezTo>
                    <a:pt x="409" y="161"/>
                    <a:pt x="409" y="161"/>
                    <a:pt x="409" y="161"/>
                  </a:cubicBezTo>
                  <a:cubicBezTo>
                    <a:pt x="409" y="162"/>
                    <a:pt x="410" y="164"/>
                    <a:pt x="410" y="164"/>
                  </a:cubicBezTo>
                  <a:cubicBezTo>
                    <a:pt x="411" y="164"/>
                    <a:pt x="429" y="153"/>
                    <a:pt x="429" y="153"/>
                  </a:cubicBezTo>
                  <a:cubicBezTo>
                    <a:pt x="429" y="152"/>
                    <a:pt x="428" y="150"/>
                    <a:pt x="428" y="150"/>
                  </a:cubicBezTo>
                  <a:cubicBezTo>
                    <a:pt x="425" y="150"/>
                    <a:pt x="424" y="150"/>
                    <a:pt x="419" y="147"/>
                  </a:cubicBezTo>
                  <a:moveTo>
                    <a:pt x="355" y="181"/>
                  </a:moveTo>
                  <a:cubicBezTo>
                    <a:pt x="355" y="182"/>
                    <a:pt x="355" y="182"/>
                    <a:pt x="355" y="182"/>
                  </a:cubicBezTo>
                  <a:cubicBezTo>
                    <a:pt x="355" y="184"/>
                    <a:pt x="355" y="184"/>
                    <a:pt x="352" y="186"/>
                  </a:cubicBezTo>
                  <a:cubicBezTo>
                    <a:pt x="352" y="186"/>
                    <a:pt x="325" y="204"/>
                    <a:pt x="325" y="204"/>
                  </a:cubicBezTo>
                  <a:cubicBezTo>
                    <a:pt x="325" y="204"/>
                    <a:pt x="325" y="204"/>
                    <a:pt x="325" y="204"/>
                  </a:cubicBezTo>
                  <a:cubicBezTo>
                    <a:pt x="325" y="202"/>
                    <a:pt x="317" y="189"/>
                    <a:pt x="315" y="187"/>
                  </a:cubicBezTo>
                  <a:cubicBezTo>
                    <a:pt x="317" y="187"/>
                    <a:pt x="330" y="178"/>
                    <a:pt x="330" y="178"/>
                  </a:cubicBezTo>
                  <a:cubicBezTo>
                    <a:pt x="333" y="176"/>
                    <a:pt x="333" y="176"/>
                    <a:pt x="334" y="177"/>
                  </a:cubicBezTo>
                  <a:cubicBezTo>
                    <a:pt x="335" y="177"/>
                    <a:pt x="337" y="176"/>
                    <a:pt x="337" y="176"/>
                  </a:cubicBezTo>
                  <a:cubicBezTo>
                    <a:pt x="337" y="175"/>
                    <a:pt x="328" y="161"/>
                    <a:pt x="328" y="161"/>
                  </a:cubicBezTo>
                  <a:cubicBezTo>
                    <a:pt x="327" y="161"/>
                    <a:pt x="325" y="162"/>
                    <a:pt x="325" y="162"/>
                  </a:cubicBezTo>
                  <a:cubicBezTo>
                    <a:pt x="325" y="162"/>
                    <a:pt x="325" y="163"/>
                    <a:pt x="325" y="163"/>
                  </a:cubicBezTo>
                  <a:cubicBezTo>
                    <a:pt x="325" y="164"/>
                    <a:pt x="325" y="165"/>
                    <a:pt x="323" y="166"/>
                  </a:cubicBezTo>
                  <a:cubicBezTo>
                    <a:pt x="323" y="166"/>
                    <a:pt x="307" y="176"/>
                    <a:pt x="307" y="176"/>
                  </a:cubicBezTo>
                  <a:cubicBezTo>
                    <a:pt x="307" y="176"/>
                    <a:pt x="307" y="176"/>
                    <a:pt x="307" y="176"/>
                  </a:cubicBezTo>
                  <a:cubicBezTo>
                    <a:pt x="307" y="175"/>
                    <a:pt x="298" y="161"/>
                    <a:pt x="298" y="161"/>
                  </a:cubicBezTo>
                  <a:cubicBezTo>
                    <a:pt x="299" y="162"/>
                    <a:pt x="324" y="145"/>
                    <a:pt x="324" y="145"/>
                  </a:cubicBezTo>
                  <a:cubicBezTo>
                    <a:pt x="327" y="144"/>
                    <a:pt x="327" y="144"/>
                    <a:pt x="328" y="145"/>
                  </a:cubicBezTo>
                  <a:cubicBezTo>
                    <a:pt x="329" y="145"/>
                    <a:pt x="331" y="144"/>
                    <a:pt x="331" y="144"/>
                  </a:cubicBezTo>
                  <a:cubicBezTo>
                    <a:pt x="331" y="143"/>
                    <a:pt x="322" y="128"/>
                    <a:pt x="322" y="128"/>
                  </a:cubicBezTo>
                  <a:cubicBezTo>
                    <a:pt x="321" y="128"/>
                    <a:pt x="319" y="129"/>
                    <a:pt x="319" y="129"/>
                  </a:cubicBezTo>
                  <a:cubicBezTo>
                    <a:pt x="320" y="132"/>
                    <a:pt x="320" y="132"/>
                    <a:pt x="317" y="134"/>
                  </a:cubicBezTo>
                  <a:cubicBezTo>
                    <a:pt x="275" y="161"/>
                    <a:pt x="275" y="161"/>
                    <a:pt x="275" y="161"/>
                  </a:cubicBezTo>
                  <a:cubicBezTo>
                    <a:pt x="275" y="162"/>
                    <a:pt x="276" y="164"/>
                    <a:pt x="276" y="164"/>
                  </a:cubicBezTo>
                  <a:cubicBezTo>
                    <a:pt x="280" y="162"/>
                    <a:pt x="281" y="163"/>
                    <a:pt x="282" y="164"/>
                  </a:cubicBezTo>
                  <a:cubicBezTo>
                    <a:pt x="316" y="218"/>
                    <a:pt x="316" y="218"/>
                    <a:pt x="316" y="218"/>
                  </a:cubicBezTo>
                  <a:cubicBezTo>
                    <a:pt x="317" y="219"/>
                    <a:pt x="317" y="220"/>
                    <a:pt x="315" y="222"/>
                  </a:cubicBezTo>
                  <a:cubicBezTo>
                    <a:pt x="314" y="223"/>
                    <a:pt x="315" y="225"/>
                    <a:pt x="315" y="225"/>
                  </a:cubicBezTo>
                  <a:cubicBezTo>
                    <a:pt x="317" y="225"/>
                    <a:pt x="360" y="197"/>
                    <a:pt x="360" y="197"/>
                  </a:cubicBezTo>
                  <a:cubicBezTo>
                    <a:pt x="363" y="195"/>
                    <a:pt x="363" y="196"/>
                    <a:pt x="364" y="197"/>
                  </a:cubicBezTo>
                  <a:cubicBezTo>
                    <a:pt x="365" y="197"/>
                    <a:pt x="367" y="196"/>
                    <a:pt x="367" y="196"/>
                  </a:cubicBezTo>
                  <a:cubicBezTo>
                    <a:pt x="367" y="195"/>
                    <a:pt x="358" y="180"/>
                    <a:pt x="358" y="180"/>
                  </a:cubicBezTo>
                  <a:cubicBezTo>
                    <a:pt x="357" y="180"/>
                    <a:pt x="355" y="181"/>
                    <a:pt x="355" y="181"/>
                  </a:cubicBezTo>
                  <a:moveTo>
                    <a:pt x="277" y="240"/>
                  </a:moveTo>
                  <a:cubicBezTo>
                    <a:pt x="277" y="240"/>
                    <a:pt x="253" y="188"/>
                    <a:pt x="253" y="188"/>
                  </a:cubicBezTo>
                  <a:cubicBezTo>
                    <a:pt x="253" y="188"/>
                    <a:pt x="268" y="182"/>
                    <a:pt x="268" y="182"/>
                  </a:cubicBezTo>
                  <a:cubicBezTo>
                    <a:pt x="271" y="180"/>
                    <a:pt x="272" y="180"/>
                    <a:pt x="273" y="182"/>
                  </a:cubicBezTo>
                  <a:cubicBezTo>
                    <a:pt x="274" y="183"/>
                    <a:pt x="276" y="182"/>
                    <a:pt x="276" y="182"/>
                  </a:cubicBezTo>
                  <a:cubicBezTo>
                    <a:pt x="276" y="181"/>
                    <a:pt x="269" y="165"/>
                    <a:pt x="269" y="165"/>
                  </a:cubicBezTo>
                  <a:cubicBezTo>
                    <a:pt x="268" y="164"/>
                    <a:pt x="266" y="165"/>
                    <a:pt x="266" y="165"/>
                  </a:cubicBezTo>
                  <a:cubicBezTo>
                    <a:pt x="266" y="168"/>
                    <a:pt x="265" y="168"/>
                    <a:pt x="262" y="169"/>
                  </a:cubicBezTo>
                  <a:cubicBezTo>
                    <a:pt x="218" y="189"/>
                    <a:pt x="218" y="189"/>
                    <a:pt x="218" y="189"/>
                  </a:cubicBezTo>
                  <a:cubicBezTo>
                    <a:pt x="215" y="191"/>
                    <a:pt x="215" y="191"/>
                    <a:pt x="214" y="189"/>
                  </a:cubicBezTo>
                  <a:cubicBezTo>
                    <a:pt x="213" y="189"/>
                    <a:pt x="211" y="190"/>
                    <a:pt x="211" y="190"/>
                  </a:cubicBezTo>
                  <a:cubicBezTo>
                    <a:pt x="211" y="191"/>
                    <a:pt x="218" y="207"/>
                    <a:pt x="218" y="207"/>
                  </a:cubicBezTo>
                  <a:cubicBezTo>
                    <a:pt x="219" y="208"/>
                    <a:pt x="221" y="207"/>
                    <a:pt x="221" y="207"/>
                  </a:cubicBezTo>
                  <a:cubicBezTo>
                    <a:pt x="221" y="206"/>
                    <a:pt x="221" y="206"/>
                    <a:pt x="221" y="206"/>
                  </a:cubicBezTo>
                  <a:cubicBezTo>
                    <a:pt x="221" y="203"/>
                    <a:pt x="222" y="203"/>
                    <a:pt x="224" y="202"/>
                  </a:cubicBezTo>
                  <a:cubicBezTo>
                    <a:pt x="224" y="202"/>
                    <a:pt x="239" y="195"/>
                    <a:pt x="240" y="195"/>
                  </a:cubicBezTo>
                  <a:cubicBezTo>
                    <a:pt x="240" y="195"/>
                    <a:pt x="240" y="195"/>
                    <a:pt x="240" y="195"/>
                  </a:cubicBezTo>
                  <a:cubicBezTo>
                    <a:pt x="240" y="196"/>
                    <a:pt x="262" y="246"/>
                    <a:pt x="262" y="246"/>
                  </a:cubicBezTo>
                  <a:cubicBezTo>
                    <a:pt x="263" y="247"/>
                    <a:pt x="263" y="248"/>
                    <a:pt x="263" y="248"/>
                  </a:cubicBezTo>
                  <a:cubicBezTo>
                    <a:pt x="263" y="249"/>
                    <a:pt x="262" y="249"/>
                    <a:pt x="261" y="250"/>
                  </a:cubicBezTo>
                  <a:cubicBezTo>
                    <a:pt x="261" y="250"/>
                    <a:pt x="261" y="250"/>
                    <a:pt x="261" y="250"/>
                  </a:cubicBezTo>
                  <a:cubicBezTo>
                    <a:pt x="261" y="251"/>
                    <a:pt x="262" y="253"/>
                    <a:pt x="262" y="253"/>
                  </a:cubicBezTo>
                  <a:cubicBezTo>
                    <a:pt x="263" y="253"/>
                    <a:pt x="282" y="245"/>
                    <a:pt x="282" y="245"/>
                  </a:cubicBezTo>
                  <a:cubicBezTo>
                    <a:pt x="282" y="244"/>
                    <a:pt x="282" y="244"/>
                    <a:pt x="282" y="244"/>
                  </a:cubicBezTo>
                  <a:cubicBezTo>
                    <a:pt x="281" y="242"/>
                    <a:pt x="281" y="242"/>
                    <a:pt x="281" y="242"/>
                  </a:cubicBezTo>
                  <a:cubicBezTo>
                    <a:pt x="278" y="242"/>
                    <a:pt x="277" y="242"/>
                    <a:pt x="277" y="240"/>
                  </a:cubicBezTo>
                  <a:moveTo>
                    <a:pt x="188" y="227"/>
                  </a:moveTo>
                  <a:cubicBezTo>
                    <a:pt x="179" y="227"/>
                    <a:pt x="171" y="227"/>
                    <a:pt x="170" y="222"/>
                  </a:cubicBezTo>
                  <a:cubicBezTo>
                    <a:pt x="169" y="217"/>
                    <a:pt x="172" y="213"/>
                    <a:pt x="178" y="212"/>
                  </a:cubicBezTo>
                  <a:cubicBezTo>
                    <a:pt x="189" y="209"/>
                    <a:pt x="196" y="213"/>
                    <a:pt x="197" y="216"/>
                  </a:cubicBezTo>
                  <a:cubicBezTo>
                    <a:pt x="197" y="217"/>
                    <a:pt x="197" y="217"/>
                    <a:pt x="197" y="217"/>
                  </a:cubicBezTo>
                  <a:cubicBezTo>
                    <a:pt x="198" y="219"/>
                    <a:pt x="200" y="219"/>
                    <a:pt x="200" y="219"/>
                  </a:cubicBezTo>
                  <a:cubicBezTo>
                    <a:pt x="201" y="218"/>
                    <a:pt x="207" y="199"/>
                    <a:pt x="207" y="199"/>
                  </a:cubicBezTo>
                  <a:cubicBezTo>
                    <a:pt x="208" y="196"/>
                    <a:pt x="208" y="196"/>
                    <a:pt x="208" y="196"/>
                  </a:cubicBezTo>
                  <a:cubicBezTo>
                    <a:pt x="205" y="198"/>
                    <a:pt x="205" y="198"/>
                    <a:pt x="205" y="198"/>
                  </a:cubicBezTo>
                  <a:cubicBezTo>
                    <a:pt x="202" y="200"/>
                    <a:pt x="202" y="200"/>
                    <a:pt x="202" y="200"/>
                  </a:cubicBezTo>
                  <a:cubicBezTo>
                    <a:pt x="199" y="199"/>
                    <a:pt x="199" y="199"/>
                    <a:pt x="199" y="199"/>
                  </a:cubicBezTo>
                  <a:cubicBezTo>
                    <a:pt x="195" y="199"/>
                    <a:pt x="195" y="199"/>
                    <a:pt x="195" y="199"/>
                  </a:cubicBezTo>
                  <a:cubicBezTo>
                    <a:pt x="189" y="198"/>
                    <a:pt x="183" y="198"/>
                    <a:pt x="177" y="199"/>
                  </a:cubicBezTo>
                  <a:cubicBezTo>
                    <a:pt x="157" y="204"/>
                    <a:pt x="152" y="217"/>
                    <a:pt x="155" y="227"/>
                  </a:cubicBezTo>
                  <a:cubicBezTo>
                    <a:pt x="158" y="242"/>
                    <a:pt x="173" y="242"/>
                    <a:pt x="186" y="243"/>
                  </a:cubicBezTo>
                  <a:cubicBezTo>
                    <a:pt x="196" y="243"/>
                    <a:pt x="204" y="243"/>
                    <a:pt x="205" y="249"/>
                  </a:cubicBezTo>
                  <a:cubicBezTo>
                    <a:pt x="205" y="249"/>
                    <a:pt x="204" y="256"/>
                    <a:pt x="204" y="256"/>
                  </a:cubicBezTo>
                  <a:cubicBezTo>
                    <a:pt x="202" y="259"/>
                    <a:pt x="198" y="261"/>
                    <a:pt x="191" y="262"/>
                  </a:cubicBezTo>
                  <a:cubicBezTo>
                    <a:pt x="185" y="264"/>
                    <a:pt x="176" y="263"/>
                    <a:pt x="172" y="261"/>
                  </a:cubicBezTo>
                  <a:cubicBezTo>
                    <a:pt x="171" y="259"/>
                    <a:pt x="171" y="259"/>
                    <a:pt x="171" y="259"/>
                  </a:cubicBezTo>
                  <a:cubicBezTo>
                    <a:pt x="170" y="257"/>
                    <a:pt x="170" y="257"/>
                    <a:pt x="170" y="257"/>
                  </a:cubicBezTo>
                  <a:cubicBezTo>
                    <a:pt x="168" y="256"/>
                    <a:pt x="168" y="256"/>
                    <a:pt x="168" y="256"/>
                  </a:cubicBezTo>
                  <a:cubicBezTo>
                    <a:pt x="167" y="257"/>
                    <a:pt x="162" y="276"/>
                    <a:pt x="162" y="276"/>
                  </a:cubicBezTo>
                  <a:cubicBezTo>
                    <a:pt x="162" y="276"/>
                    <a:pt x="163" y="276"/>
                    <a:pt x="163" y="276"/>
                  </a:cubicBezTo>
                  <a:cubicBezTo>
                    <a:pt x="163" y="276"/>
                    <a:pt x="163" y="276"/>
                    <a:pt x="163" y="276"/>
                  </a:cubicBezTo>
                  <a:cubicBezTo>
                    <a:pt x="165" y="277"/>
                    <a:pt x="165" y="277"/>
                    <a:pt x="165" y="277"/>
                  </a:cubicBezTo>
                  <a:cubicBezTo>
                    <a:pt x="165" y="276"/>
                    <a:pt x="165" y="276"/>
                    <a:pt x="165" y="276"/>
                  </a:cubicBezTo>
                  <a:cubicBezTo>
                    <a:pt x="165" y="276"/>
                    <a:pt x="166" y="276"/>
                    <a:pt x="166" y="276"/>
                  </a:cubicBezTo>
                  <a:cubicBezTo>
                    <a:pt x="166" y="275"/>
                    <a:pt x="166" y="275"/>
                    <a:pt x="167" y="275"/>
                  </a:cubicBezTo>
                  <a:cubicBezTo>
                    <a:pt x="167" y="275"/>
                    <a:pt x="171" y="275"/>
                    <a:pt x="171" y="275"/>
                  </a:cubicBezTo>
                  <a:cubicBezTo>
                    <a:pt x="176" y="276"/>
                    <a:pt x="176" y="276"/>
                    <a:pt x="176" y="276"/>
                  </a:cubicBezTo>
                  <a:cubicBezTo>
                    <a:pt x="193" y="276"/>
                    <a:pt x="193" y="276"/>
                    <a:pt x="193" y="276"/>
                  </a:cubicBezTo>
                  <a:cubicBezTo>
                    <a:pt x="215" y="271"/>
                    <a:pt x="223" y="256"/>
                    <a:pt x="220" y="245"/>
                  </a:cubicBezTo>
                  <a:cubicBezTo>
                    <a:pt x="217" y="228"/>
                    <a:pt x="201" y="228"/>
                    <a:pt x="188" y="227"/>
                  </a:cubicBezTo>
                  <a:moveTo>
                    <a:pt x="121" y="265"/>
                  </a:moveTo>
                  <a:cubicBezTo>
                    <a:pt x="117" y="268"/>
                    <a:pt x="113" y="270"/>
                    <a:pt x="108" y="270"/>
                  </a:cubicBezTo>
                  <a:cubicBezTo>
                    <a:pt x="96" y="269"/>
                    <a:pt x="89" y="260"/>
                    <a:pt x="90" y="243"/>
                  </a:cubicBezTo>
                  <a:cubicBezTo>
                    <a:pt x="90" y="234"/>
                    <a:pt x="92" y="227"/>
                    <a:pt x="97" y="223"/>
                  </a:cubicBezTo>
                  <a:cubicBezTo>
                    <a:pt x="100" y="220"/>
                    <a:pt x="104" y="218"/>
                    <a:pt x="109" y="219"/>
                  </a:cubicBezTo>
                  <a:cubicBezTo>
                    <a:pt x="115" y="219"/>
                    <a:pt x="119" y="220"/>
                    <a:pt x="122" y="224"/>
                  </a:cubicBezTo>
                  <a:cubicBezTo>
                    <a:pt x="126" y="228"/>
                    <a:pt x="128" y="235"/>
                    <a:pt x="128" y="245"/>
                  </a:cubicBezTo>
                  <a:cubicBezTo>
                    <a:pt x="128" y="254"/>
                    <a:pt x="125" y="261"/>
                    <a:pt x="121" y="265"/>
                  </a:cubicBezTo>
                  <a:moveTo>
                    <a:pt x="110" y="205"/>
                  </a:moveTo>
                  <a:cubicBezTo>
                    <a:pt x="100" y="205"/>
                    <a:pt x="92" y="208"/>
                    <a:pt x="86" y="214"/>
                  </a:cubicBezTo>
                  <a:cubicBezTo>
                    <a:pt x="78" y="220"/>
                    <a:pt x="74" y="231"/>
                    <a:pt x="74" y="243"/>
                  </a:cubicBezTo>
                  <a:cubicBezTo>
                    <a:pt x="73" y="266"/>
                    <a:pt x="87" y="282"/>
                    <a:pt x="107" y="283"/>
                  </a:cubicBezTo>
                  <a:cubicBezTo>
                    <a:pt x="117" y="283"/>
                    <a:pt x="125" y="280"/>
                    <a:pt x="132" y="274"/>
                  </a:cubicBezTo>
                  <a:cubicBezTo>
                    <a:pt x="139" y="268"/>
                    <a:pt x="143" y="257"/>
                    <a:pt x="144" y="245"/>
                  </a:cubicBezTo>
                  <a:cubicBezTo>
                    <a:pt x="144" y="233"/>
                    <a:pt x="140" y="222"/>
                    <a:pt x="134" y="215"/>
                  </a:cubicBezTo>
                  <a:cubicBezTo>
                    <a:pt x="128" y="209"/>
                    <a:pt x="119" y="205"/>
                    <a:pt x="110" y="205"/>
                  </a:cubicBezTo>
                  <a:moveTo>
                    <a:pt x="38" y="228"/>
                  </a:moveTo>
                  <a:cubicBezTo>
                    <a:pt x="38" y="228"/>
                    <a:pt x="25" y="227"/>
                    <a:pt x="25" y="227"/>
                  </a:cubicBezTo>
                  <a:cubicBezTo>
                    <a:pt x="26" y="226"/>
                    <a:pt x="28" y="211"/>
                    <a:pt x="28" y="208"/>
                  </a:cubicBezTo>
                  <a:cubicBezTo>
                    <a:pt x="30" y="209"/>
                    <a:pt x="41" y="210"/>
                    <a:pt x="41" y="210"/>
                  </a:cubicBezTo>
                  <a:cubicBezTo>
                    <a:pt x="47" y="211"/>
                    <a:pt x="50" y="213"/>
                    <a:pt x="52" y="215"/>
                  </a:cubicBezTo>
                  <a:cubicBezTo>
                    <a:pt x="53" y="221"/>
                    <a:pt x="53" y="221"/>
                    <a:pt x="53" y="221"/>
                  </a:cubicBezTo>
                  <a:cubicBezTo>
                    <a:pt x="52" y="228"/>
                    <a:pt x="48" y="230"/>
                    <a:pt x="38" y="228"/>
                  </a:cubicBezTo>
                  <a:moveTo>
                    <a:pt x="45" y="197"/>
                  </a:moveTo>
                  <a:cubicBezTo>
                    <a:pt x="12" y="192"/>
                    <a:pt x="12" y="192"/>
                    <a:pt x="12" y="192"/>
                  </a:cubicBezTo>
                  <a:cubicBezTo>
                    <a:pt x="11" y="193"/>
                    <a:pt x="11" y="195"/>
                    <a:pt x="11" y="195"/>
                  </a:cubicBezTo>
                  <a:cubicBezTo>
                    <a:pt x="14" y="197"/>
                    <a:pt x="14" y="197"/>
                    <a:pt x="14" y="199"/>
                  </a:cubicBezTo>
                  <a:cubicBezTo>
                    <a:pt x="4" y="262"/>
                    <a:pt x="4" y="262"/>
                    <a:pt x="4" y="262"/>
                  </a:cubicBezTo>
                  <a:cubicBezTo>
                    <a:pt x="4" y="264"/>
                    <a:pt x="4" y="264"/>
                    <a:pt x="1" y="264"/>
                  </a:cubicBezTo>
                  <a:cubicBezTo>
                    <a:pt x="0" y="265"/>
                    <a:pt x="0" y="267"/>
                    <a:pt x="0" y="267"/>
                  </a:cubicBezTo>
                  <a:cubicBezTo>
                    <a:pt x="1" y="268"/>
                    <a:pt x="22" y="271"/>
                    <a:pt x="22" y="271"/>
                  </a:cubicBezTo>
                  <a:cubicBezTo>
                    <a:pt x="23" y="271"/>
                    <a:pt x="23" y="271"/>
                    <a:pt x="23" y="271"/>
                  </a:cubicBezTo>
                  <a:cubicBezTo>
                    <a:pt x="23" y="268"/>
                    <a:pt x="23" y="268"/>
                    <a:pt x="23" y="268"/>
                  </a:cubicBezTo>
                  <a:cubicBezTo>
                    <a:pt x="21" y="267"/>
                    <a:pt x="20" y="267"/>
                    <a:pt x="20" y="265"/>
                  </a:cubicBezTo>
                  <a:cubicBezTo>
                    <a:pt x="20" y="265"/>
                    <a:pt x="20" y="265"/>
                    <a:pt x="20" y="264"/>
                  </a:cubicBezTo>
                  <a:cubicBezTo>
                    <a:pt x="20" y="264"/>
                    <a:pt x="24" y="240"/>
                    <a:pt x="24" y="239"/>
                  </a:cubicBezTo>
                  <a:cubicBezTo>
                    <a:pt x="24" y="240"/>
                    <a:pt x="39" y="242"/>
                    <a:pt x="39" y="242"/>
                  </a:cubicBezTo>
                  <a:cubicBezTo>
                    <a:pt x="58" y="245"/>
                    <a:pt x="67" y="235"/>
                    <a:pt x="68" y="224"/>
                  </a:cubicBezTo>
                  <a:cubicBezTo>
                    <a:pt x="70" y="213"/>
                    <a:pt x="65" y="200"/>
                    <a:pt x="45" y="197"/>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42" name="Freeform 40">
              <a:extLst>
                <a:ext uri="{FF2B5EF4-FFF2-40B4-BE49-F238E27FC236}">
                  <a16:creationId xmlns:a16="http://schemas.microsoft.com/office/drawing/2014/main" id="{62BC8AFF-7F4D-6E44-9183-5B7AC0FC7C2C}"/>
                </a:ext>
              </a:extLst>
            </p:cNvPr>
            <p:cNvSpPr>
              <a:spLocks/>
            </p:cNvSpPr>
            <p:nvPr userDrawn="1"/>
          </p:nvSpPr>
          <p:spPr bwMode="auto">
            <a:xfrm>
              <a:off x="3547" y="1746"/>
              <a:ext cx="70" cy="69"/>
            </a:xfrm>
            <a:custGeom>
              <a:avLst/>
              <a:gdLst>
                <a:gd name="T0" fmla="*/ 39 w 104"/>
                <a:gd name="T1" fmla="*/ 28 h 101"/>
                <a:gd name="T2" fmla="*/ 12 w 104"/>
                <a:gd name="T3" fmla="*/ 18 h 101"/>
                <a:gd name="T4" fmla="*/ 26 w 104"/>
                <a:gd name="T5" fmla="*/ 46 h 101"/>
                <a:gd name="T6" fmla="*/ 0 w 104"/>
                <a:gd name="T7" fmla="*/ 64 h 101"/>
                <a:gd name="T8" fmla="*/ 29 w 104"/>
                <a:gd name="T9" fmla="*/ 71 h 101"/>
                <a:gd name="T10" fmla="*/ 27 w 104"/>
                <a:gd name="T11" fmla="*/ 101 h 101"/>
                <a:gd name="T12" fmla="*/ 52 w 104"/>
                <a:gd name="T13" fmla="*/ 81 h 101"/>
                <a:gd name="T14" fmla="*/ 74 w 104"/>
                <a:gd name="T15" fmla="*/ 101 h 101"/>
                <a:gd name="T16" fmla="*/ 73 w 104"/>
                <a:gd name="T17" fmla="*/ 69 h 101"/>
                <a:gd name="T18" fmla="*/ 104 w 104"/>
                <a:gd name="T19" fmla="*/ 67 h 101"/>
                <a:gd name="T20" fmla="*/ 78 w 104"/>
                <a:gd name="T21" fmla="*/ 47 h 101"/>
                <a:gd name="T22" fmla="*/ 93 w 104"/>
                <a:gd name="T23" fmla="*/ 20 h 101"/>
                <a:gd name="T24" fmla="*/ 63 w 104"/>
                <a:gd name="T25" fmla="*/ 29 h 101"/>
                <a:gd name="T26" fmla="*/ 51 w 104"/>
                <a:gd name="T27" fmla="*/ 0 h 101"/>
                <a:gd name="T28" fmla="*/ 39 w 104"/>
                <a:gd name="T29" fmla="*/ 2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 h="101">
                  <a:moveTo>
                    <a:pt x="39" y="28"/>
                  </a:moveTo>
                  <a:cubicBezTo>
                    <a:pt x="12" y="18"/>
                    <a:pt x="12" y="18"/>
                    <a:pt x="12" y="18"/>
                  </a:cubicBezTo>
                  <a:cubicBezTo>
                    <a:pt x="26" y="46"/>
                    <a:pt x="26" y="46"/>
                    <a:pt x="26" y="46"/>
                  </a:cubicBezTo>
                  <a:cubicBezTo>
                    <a:pt x="0" y="64"/>
                    <a:pt x="0" y="64"/>
                    <a:pt x="0" y="64"/>
                  </a:cubicBezTo>
                  <a:cubicBezTo>
                    <a:pt x="29" y="71"/>
                    <a:pt x="29" y="71"/>
                    <a:pt x="29" y="71"/>
                  </a:cubicBezTo>
                  <a:cubicBezTo>
                    <a:pt x="27" y="101"/>
                    <a:pt x="27" y="101"/>
                    <a:pt x="27" y="101"/>
                  </a:cubicBezTo>
                  <a:cubicBezTo>
                    <a:pt x="52" y="81"/>
                    <a:pt x="52" y="81"/>
                    <a:pt x="52" y="81"/>
                  </a:cubicBezTo>
                  <a:cubicBezTo>
                    <a:pt x="74" y="101"/>
                    <a:pt x="74" y="101"/>
                    <a:pt x="74" y="101"/>
                  </a:cubicBezTo>
                  <a:cubicBezTo>
                    <a:pt x="73" y="69"/>
                    <a:pt x="73" y="69"/>
                    <a:pt x="73" y="69"/>
                  </a:cubicBezTo>
                  <a:cubicBezTo>
                    <a:pt x="73" y="69"/>
                    <a:pt x="104" y="67"/>
                    <a:pt x="104" y="67"/>
                  </a:cubicBezTo>
                  <a:cubicBezTo>
                    <a:pt x="78" y="47"/>
                    <a:pt x="78" y="47"/>
                    <a:pt x="78" y="47"/>
                  </a:cubicBezTo>
                  <a:cubicBezTo>
                    <a:pt x="93" y="20"/>
                    <a:pt x="93" y="20"/>
                    <a:pt x="93" y="20"/>
                  </a:cubicBezTo>
                  <a:cubicBezTo>
                    <a:pt x="63" y="29"/>
                    <a:pt x="63" y="29"/>
                    <a:pt x="63" y="29"/>
                  </a:cubicBezTo>
                  <a:cubicBezTo>
                    <a:pt x="51" y="0"/>
                    <a:pt x="51" y="0"/>
                    <a:pt x="51" y="0"/>
                  </a:cubicBezTo>
                  <a:lnTo>
                    <a:pt x="39" y="28"/>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43" name="Freeform 41">
              <a:extLst>
                <a:ext uri="{FF2B5EF4-FFF2-40B4-BE49-F238E27FC236}">
                  <a16:creationId xmlns:a16="http://schemas.microsoft.com/office/drawing/2014/main" id="{A0D9B1FC-8351-584E-B4E2-2A66933761C7}"/>
                </a:ext>
              </a:extLst>
            </p:cNvPr>
            <p:cNvSpPr>
              <a:spLocks/>
            </p:cNvSpPr>
            <p:nvPr userDrawn="1"/>
          </p:nvSpPr>
          <p:spPr bwMode="auto">
            <a:xfrm>
              <a:off x="3668" y="1778"/>
              <a:ext cx="70" cy="69"/>
            </a:xfrm>
            <a:custGeom>
              <a:avLst/>
              <a:gdLst>
                <a:gd name="T0" fmla="*/ 26 w 70"/>
                <a:gd name="T1" fmla="*/ 19 h 69"/>
                <a:gd name="T2" fmla="*/ 8 w 70"/>
                <a:gd name="T3" fmla="*/ 13 h 69"/>
                <a:gd name="T4" fmla="*/ 17 w 70"/>
                <a:gd name="T5" fmla="*/ 31 h 69"/>
                <a:gd name="T6" fmla="*/ 0 w 70"/>
                <a:gd name="T7" fmla="*/ 43 h 69"/>
                <a:gd name="T8" fmla="*/ 20 w 70"/>
                <a:gd name="T9" fmla="*/ 48 h 69"/>
                <a:gd name="T10" fmla="*/ 18 w 70"/>
                <a:gd name="T11" fmla="*/ 69 h 69"/>
                <a:gd name="T12" fmla="*/ 34 w 70"/>
                <a:gd name="T13" fmla="*/ 55 h 69"/>
                <a:gd name="T14" fmla="*/ 51 w 70"/>
                <a:gd name="T15" fmla="*/ 69 h 69"/>
                <a:gd name="T16" fmla="*/ 49 w 70"/>
                <a:gd name="T17" fmla="*/ 47 h 69"/>
                <a:gd name="T18" fmla="*/ 70 w 70"/>
                <a:gd name="T19" fmla="*/ 45 h 69"/>
                <a:gd name="T20" fmla="*/ 53 w 70"/>
                <a:gd name="T21" fmla="*/ 32 h 69"/>
                <a:gd name="T22" fmla="*/ 63 w 70"/>
                <a:gd name="T23" fmla="*/ 13 h 69"/>
                <a:gd name="T24" fmla="*/ 43 w 70"/>
                <a:gd name="T25" fmla="*/ 19 h 69"/>
                <a:gd name="T26" fmla="*/ 34 w 70"/>
                <a:gd name="T27" fmla="*/ 0 h 69"/>
                <a:gd name="T28" fmla="*/ 26 w 70"/>
                <a:gd name="T29" fmla="*/ 1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69">
                  <a:moveTo>
                    <a:pt x="26" y="19"/>
                  </a:moveTo>
                  <a:lnTo>
                    <a:pt x="8" y="13"/>
                  </a:lnTo>
                  <a:lnTo>
                    <a:pt x="17" y="31"/>
                  </a:lnTo>
                  <a:lnTo>
                    <a:pt x="0" y="43"/>
                  </a:lnTo>
                  <a:lnTo>
                    <a:pt x="20" y="48"/>
                  </a:lnTo>
                  <a:lnTo>
                    <a:pt x="18" y="69"/>
                  </a:lnTo>
                  <a:lnTo>
                    <a:pt x="34" y="55"/>
                  </a:lnTo>
                  <a:lnTo>
                    <a:pt x="51" y="69"/>
                  </a:lnTo>
                  <a:lnTo>
                    <a:pt x="49" y="47"/>
                  </a:lnTo>
                  <a:lnTo>
                    <a:pt x="70" y="45"/>
                  </a:lnTo>
                  <a:lnTo>
                    <a:pt x="53" y="32"/>
                  </a:lnTo>
                  <a:lnTo>
                    <a:pt x="63" y="13"/>
                  </a:lnTo>
                  <a:lnTo>
                    <a:pt x="43" y="19"/>
                  </a:lnTo>
                  <a:lnTo>
                    <a:pt x="34" y="0"/>
                  </a:lnTo>
                  <a:lnTo>
                    <a:pt x="26" y="19"/>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44" name="Freeform 42">
              <a:extLst>
                <a:ext uri="{FF2B5EF4-FFF2-40B4-BE49-F238E27FC236}">
                  <a16:creationId xmlns:a16="http://schemas.microsoft.com/office/drawing/2014/main" id="{6BF88B3C-0C54-0146-9E70-3CDA09A97AE6}"/>
                </a:ext>
              </a:extLst>
            </p:cNvPr>
            <p:cNvSpPr>
              <a:spLocks/>
            </p:cNvSpPr>
            <p:nvPr userDrawn="1"/>
          </p:nvSpPr>
          <p:spPr bwMode="auto">
            <a:xfrm>
              <a:off x="3524" y="1902"/>
              <a:ext cx="71" cy="69"/>
            </a:xfrm>
            <a:custGeom>
              <a:avLst/>
              <a:gdLst>
                <a:gd name="T0" fmla="*/ 51 w 104"/>
                <a:gd name="T1" fmla="*/ 0 h 101"/>
                <a:gd name="T2" fmla="*/ 62 w 104"/>
                <a:gd name="T3" fmla="*/ 28 h 101"/>
                <a:gd name="T4" fmla="*/ 93 w 104"/>
                <a:gd name="T5" fmla="*/ 20 h 101"/>
                <a:gd name="T6" fmla="*/ 78 w 104"/>
                <a:gd name="T7" fmla="*/ 46 h 101"/>
                <a:gd name="T8" fmla="*/ 104 w 104"/>
                <a:gd name="T9" fmla="*/ 66 h 101"/>
                <a:gd name="T10" fmla="*/ 72 w 104"/>
                <a:gd name="T11" fmla="*/ 69 h 101"/>
                <a:gd name="T12" fmla="*/ 74 w 104"/>
                <a:gd name="T13" fmla="*/ 101 h 101"/>
                <a:gd name="T14" fmla="*/ 51 w 104"/>
                <a:gd name="T15" fmla="*/ 80 h 101"/>
                <a:gd name="T16" fmla="*/ 27 w 104"/>
                <a:gd name="T17" fmla="*/ 101 h 101"/>
                <a:gd name="T18" fmla="*/ 29 w 104"/>
                <a:gd name="T19" fmla="*/ 70 h 101"/>
                <a:gd name="T20" fmla="*/ 0 w 104"/>
                <a:gd name="T21" fmla="*/ 64 h 101"/>
                <a:gd name="T22" fmla="*/ 26 w 104"/>
                <a:gd name="T23" fmla="*/ 45 h 101"/>
                <a:gd name="T24" fmla="*/ 11 w 104"/>
                <a:gd name="T25" fmla="*/ 19 h 101"/>
                <a:gd name="T26" fmla="*/ 39 w 104"/>
                <a:gd name="T27" fmla="*/ 28 h 101"/>
                <a:gd name="T28" fmla="*/ 51 w 104"/>
                <a:gd name="T29"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 h="101">
                  <a:moveTo>
                    <a:pt x="51" y="0"/>
                  </a:moveTo>
                  <a:cubicBezTo>
                    <a:pt x="62" y="28"/>
                    <a:pt x="62" y="28"/>
                    <a:pt x="62" y="28"/>
                  </a:cubicBezTo>
                  <a:cubicBezTo>
                    <a:pt x="93" y="20"/>
                    <a:pt x="93" y="20"/>
                    <a:pt x="93" y="20"/>
                  </a:cubicBezTo>
                  <a:cubicBezTo>
                    <a:pt x="78" y="46"/>
                    <a:pt x="78" y="46"/>
                    <a:pt x="78" y="46"/>
                  </a:cubicBezTo>
                  <a:cubicBezTo>
                    <a:pt x="104" y="66"/>
                    <a:pt x="104" y="66"/>
                    <a:pt x="104" y="66"/>
                  </a:cubicBezTo>
                  <a:cubicBezTo>
                    <a:pt x="104" y="66"/>
                    <a:pt x="72" y="69"/>
                    <a:pt x="72" y="69"/>
                  </a:cubicBezTo>
                  <a:cubicBezTo>
                    <a:pt x="74" y="101"/>
                    <a:pt x="74" y="101"/>
                    <a:pt x="74" y="101"/>
                  </a:cubicBezTo>
                  <a:cubicBezTo>
                    <a:pt x="51" y="80"/>
                    <a:pt x="51" y="80"/>
                    <a:pt x="51" y="80"/>
                  </a:cubicBezTo>
                  <a:cubicBezTo>
                    <a:pt x="27" y="101"/>
                    <a:pt x="27" y="101"/>
                    <a:pt x="27" y="101"/>
                  </a:cubicBezTo>
                  <a:cubicBezTo>
                    <a:pt x="29" y="70"/>
                    <a:pt x="29" y="70"/>
                    <a:pt x="29" y="70"/>
                  </a:cubicBezTo>
                  <a:cubicBezTo>
                    <a:pt x="0" y="64"/>
                    <a:pt x="0" y="64"/>
                    <a:pt x="0" y="64"/>
                  </a:cubicBezTo>
                  <a:cubicBezTo>
                    <a:pt x="26" y="45"/>
                    <a:pt x="26" y="45"/>
                    <a:pt x="26" y="45"/>
                  </a:cubicBezTo>
                  <a:cubicBezTo>
                    <a:pt x="11" y="19"/>
                    <a:pt x="11" y="19"/>
                    <a:pt x="11" y="19"/>
                  </a:cubicBezTo>
                  <a:cubicBezTo>
                    <a:pt x="39" y="28"/>
                    <a:pt x="39" y="28"/>
                    <a:pt x="39" y="28"/>
                  </a:cubicBezTo>
                  <a:lnTo>
                    <a:pt x="5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45" name="Freeform 43">
              <a:extLst>
                <a:ext uri="{FF2B5EF4-FFF2-40B4-BE49-F238E27FC236}">
                  <a16:creationId xmlns:a16="http://schemas.microsoft.com/office/drawing/2014/main" id="{ECEB0CF9-55FA-234C-B442-BD35073F5594}"/>
                </a:ext>
              </a:extLst>
            </p:cNvPr>
            <p:cNvSpPr>
              <a:spLocks/>
            </p:cNvSpPr>
            <p:nvPr userDrawn="1"/>
          </p:nvSpPr>
          <p:spPr bwMode="auto">
            <a:xfrm>
              <a:off x="3677" y="1911"/>
              <a:ext cx="50" cy="48"/>
            </a:xfrm>
            <a:custGeom>
              <a:avLst/>
              <a:gdLst>
                <a:gd name="T0" fmla="*/ 25 w 50"/>
                <a:gd name="T1" fmla="*/ 0 h 48"/>
                <a:gd name="T2" fmla="*/ 32 w 50"/>
                <a:gd name="T3" fmla="*/ 18 h 48"/>
                <a:gd name="T4" fmla="*/ 50 w 50"/>
                <a:gd name="T5" fmla="*/ 18 h 48"/>
                <a:gd name="T6" fmla="*/ 35 w 50"/>
                <a:gd name="T7" fmla="*/ 30 h 48"/>
                <a:gd name="T8" fmla="*/ 40 w 50"/>
                <a:gd name="T9" fmla="*/ 48 h 48"/>
                <a:gd name="T10" fmla="*/ 25 w 50"/>
                <a:gd name="T11" fmla="*/ 37 h 48"/>
                <a:gd name="T12" fmla="*/ 10 w 50"/>
                <a:gd name="T13" fmla="*/ 48 h 48"/>
                <a:gd name="T14" fmla="*/ 15 w 50"/>
                <a:gd name="T15" fmla="*/ 30 h 48"/>
                <a:gd name="T16" fmla="*/ 0 w 50"/>
                <a:gd name="T17" fmla="*/ 18 h 48"/>
                <a:gd name="T18" fmla="*/ 19 w 50"/>
                <a:gd name="T19" fmla="*/ 18 h 48"/>
                <a:gd name="T20" fmla="*/ 25 w 50"/>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48">
                  <a:moveTo>
                    <a:pt x="25" y="0"/>
                  </a:moveTo>
                  <a:lnTo>
                    <a:pt x="32" y="18"/>
                  </a:lnTo>
                  <a:lnTo>
                    <a:pt x="50" y="18"/>
                  </a:lnTo>
                  <a:lnTo>
                    <a:pt x="35" y="30"/>
                  </a:lnTo>
                  <a:lnTo>
                    <a:pt x="40" y="48"/>
                  </a:lnTo>
                  <a:lnTo>
                    <a:pt x="25" y="37"/>
                  </a:lnTo>
                  <a:lnTo>
                    <a:pt x="10" y="48"/>
                  </a:lnTo>
                  <a:lnTo>
                    <a:pt x="15" y="30"/>
                  </a:lnTo>
                  <a:lnTo>
                    <a:pt x="0" y="18"/>
                  </a:lnTo>
                  <a:lnTo>
                    <a:pt x="19" y="18"/>
                  </a:lnTo>
                  <a:lnTo>
                    <a:pt x="25"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46" name="Freeform 44">
              <a:extLst>
                <a:ext uri="{FF2B5EF4-FFF2-40B4-BE49-F238E27FC236}">
                  <a16:creationId xmlns:a16="http://schemas.microsoft.com/office/drawing/2014/main" id="{81C1DA75-F1F9-194C-B093-29242199C6F2}"/>
                </a:ext>
              </a:extLst>
            </p:cNvPr>
            <p:cNvSpPr>
              <a:spLocks/>
            </p:cNvSpPr>
            <p:nvPr userDrawn="1"/>
          </p:nvSpPr>
          <p:spPr bwMode="auto">
            <a:xfrm>
              <a:off x="3667" y="2037"/>
              <a:ext cx="71" cy="69"/>
            </a:xfrm>
            <a:custGeom>
              <a:avLst/>
              <a:gdLst>
                <a:gd name="T0" fmla="*/ 27 w 71"/>
                <a:gd name="T1" fmla="*/ 19 h 69"/>
                <a:gd name="T2" fmla="*/ 8 w 71"/>
                <a:gd name="T3" fmla="*/ 13 h 69"/>
                <a:gd name="T4" fmla="*/ 18 w 71"/>
                <a:gd name="T5" fmla="*/ 31 h 69"/>
                <a:gd name="T6" fmla="*/ 0 w 71"/>
                <a:gd name="T7" fmla="*/ 43 h 69"/>
                <a:gd name="T8" fmla="*/ 20 w 71"/>
                <a:gd name="T9" fmla="*/ 48 h 69"/>
                <a:gd name="T10" fmla="*/ 18 w 71"/>
                <a:gd name="T11" fmla="*/ 69 h 69"/>
                <a:gd name="T12" fmla="*/ 35 w 71"/>
                <a:gd name="T13" fmla="*/ 55 h 69"/>
                <a:gd name="T14" fmla="*/ 50 w 71"/>
                <a:gd name="T15" fmla="*/ 69 h 69"/>
                <a:gd name="T16" fmla="*/ 49 w 71"/>
                <a:gd name="T17" fmla="*/ 48 h 69"/>
                <a:gd name="T18" fmla="*/ 71 w 71"/>
                <a:gd name="T19" fmla="*/ 45 h 69"/>
                <a:gd name="T20" fmla="*/ 53 w 71"/>
                <a:gd name="T21" fmla="*/ 32 h 69"/>
                <a:gd name="T22" fmla="*/ 63 w 71"/>
                <a:gd name="T23" fmla="*/ 13 h 69"/>
                <a:gd name="T24" fmla="*/ 42 w 71"/>
                <a:gd name="T25" fmla="*/ 19 h 69"/>
                <a:gd name="T26" fmla="*/ 35 w 71"/>
                <a:gd name="T27" fmla="*/ 0 h 69"/>
                <a:gd name="T28" fmla="*/ 27 w 71"/>
                <a:gd name="T29" fmla="*/ 1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69">
                  <a:moveTo>
                    <a:pt x="27" y="19"/>
                  </a:moveTo>
                  <a:lnTo>
                    <a:pt x="8" y="13"/>
                  </a:lnTo>
                  <a:lnTo>
                    <a:pt x="18" y="31"/>
                  </a:lnTo>
                  <a:lnTo>
                    <a:pt x="0" y="43"/>
                  </a:lnTo>
                  <a:lnTo>
                    <a:pt x="20" y="48"/>
                  </a:lnTo>
                  <a:lnTo>
                    <a:pt x="18" y="69"/>
                  </a:lnTo>
                  <a:lnTo>
                    <a:pt x="35" y="55"/>
                  </a:lnTo>
                  <a:lnTo>
                    <a:pt x="50" y="69"/>
                  </a:lnTo>
                  <a:lnTo>
                    <a:pt x="49" y="48"/>
                  </a:lnTo>
                  <a:lnTo>
                    <a:pt x="71" y="45"/>
                  </a:lnTo>
                  <a:lnTo>
                    <a:pt x="53" y="32"/>
                  </a:lnTo>
                  <a:lnTo>
                    <a:pt x="63" y="13"/>
                  </a:lnTo>
                  <a:lnTo>
                    <a:pt x="42" y="19"/>
                  </a:lnTo>
                  <a:lnTo>
                    <a:pt x="35" y="0"/>
                  </a:lnTo>
                  <a:lnTo>
                    <a:pt x="27" y="19"/>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47" name="Freeform 45">
              <a:extLst>
                <a:ext uri="{FF2B5EF4-FFF2-40B4-BE49-F238E27FC236}">
                  <a16:creationId xmlns:a16="http://schemas.microsoft.com/office/drawing/2014/main" id="{C7DD3845-2C21-7641-B258-8F8B8CD961A7}"/>
                </a:ext>
              </a:extLst>
            </p:cNvPr>
            <p:cNvSpPr>
              <a:spLocks/>
            </p:cNvSpPr>
            <p:nvPr userDrawn="1"/>
          </p:nvSpPr>
          <p:spPr bwMode="auto">
            <a:xfrm>
              <a:off x="3639" y="1671"/>
              <a:ext cx="20" cy="12"/>
            </a:xfrm>
            <a:custGeom>
              <a:avLst/>
              <a:gdLst>
                <a:gd name="T0" fmla="*/ 28 w 30"/>
                <a:gd name="T1" fmla="*/ 0 h 18"/>
                <a:gd name="T2" fmla="*/ 0 w 30"/>
                <a:gd name="T3" fmla="*/ 18 h 18"/>
                <a:gd name="T4" fmla="*/ 29 w 30"/>
                <a:gd name="T5" fmla="*/ 9 h 18"/>
                <a:gd name="T6" fmla="*/ 28 w 30"/>
                <a:gd name="T7" fmla="*/ 0 h 18"/>
              </a:gdLst>
              <a:ahLst/>
              <a:cxnLst>
                <a:cxn ang="0">
                  <a:pos x="T0" y="T1"/>
                </a:cxn>
                <a:cxn ang="0">
                  <a:pos x="T2" y="T3"/>
                </a:cxn>
                <a:cxn ang="0">
                  <a:pos x="T4" y="T5"/>
                </a:cxn>
                <a:cxn ang="0">
                  <a:pos x="T6" y="T7"/>
                </a:cxn>
              </a:cxnLst>
              <a:rect l="0" t="0" r="r" b="b"/>
              <a:pathLst>
                <a:path w="30" h="18">
                  <a:moveTo>
                    <a:pt x="28" y="0"/>
                  </a:moveTo>
                  <a:cubicBezTo>
                    <a:pt x="19" y="0"/>
                    <a:pt x="5" y="13"/>
                    <a:pt x="0" y="18"/>
                  </a:cubicBezTo>
                  <a:cubicBezTo>
                    <a:pt x="18" y="11"/>
                    <a:pt x="25" y="15"/>
                    <a:pt x="29" y="9"/>
                  </a:cubicBezTo>
                  <a:cubicBezTo>
                    <a:pt x="30" y="6"/>
                    <a:pt x="30" y="2"/>
                    <a:pt x="28" y="0"/>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48" name="Freeform 46">
              <a:extLst>
                <a:ext uri="{FF2B5EF4-FFF2-40B4-BE49-F238E27FC236}">
                  <a16:creationId xmlns:a16="http://schemas.microsoft.com/office/drawing/2014/main" id="{C6B3F813-1772-554D-8A0D-4DF4B89F287D}"/>
                </a:ext>
              </a:extLst>
            </p:cNvPr>
            <p:cNvSpPr>
              <a:spLocks/>
            </p:cNvSpPr>
            <p:nvPr userDrawn="1"/>
          </p:nvSpPr>
          <p:spPr bwMode="auto">
            <a:xfrm>
              <a:off x="3664" y="1674"/>
              <a:ext cx="12" cy="20"/>
            </a:xfrm>
            <a:custGeom>
              <a:avLst/>
              <a:gdLst>
                <a:gd name="T0" fmla="*/ 2 w 18"/>
                <a:gd name="T1" fmla="*/ 0 h 29"/>
                <a:gd name="T2" fmla="*/ 17 w 18"/>
                <a:gd name="T3" fmla="*/ 29 h 29"/>
                <a:gd name="T4" fmla="*/ 18 w 18"/>
                <a:gd name="T5" fmla="*/ 20 h 29"/>
                <a:gd name="T6" fmla="*/ 2 w 18"/>
                <a:gd name="T7" fmla="*/ 0 h 29"/>
              </a:gdLst>
              <a:ahLst/>
              <a:cxnLst>
                <a:cxn ang="0">
                  <a:pos x="T0" y="T1"/>
                </a:cxn>
                <a:cxn ang="0">
                  <a:pos x="T2" y="T3"/>
                </a:cxn>
                <a:cxn ang="0">
                  <a:pos x="T4" y="T5"/>
                </a:cxn>
                <a:cxn ang="0">
                  <a:pos x="T6" y="T7"/>
                </a:cxn>
              </a:cxnLst>
              <a:rect l="0" t="0" r="r" b="b"/>
              <a:pathLst>
                <a:path w="18" h="29">
                  <a:moveTo>
                    <a:pt x="2" y="0"/>
                  </a:moveTo>
                  <a:cubicBezTo>
                    <a:pt x="0" y="12"/>
                    <a:pt x="8" y="23"/>
                    <a:pt x="17" y="29"/>
                  </a:cubicBezTo>
                  <a:cubicBezTo>
                    <a:pt x="18" y="20"/>
                    <a:pt x="18" y="20"/>
                    <a:pt x="18" y="20"/>
                  </a:cubicBezTo>
                  <a:cubicBezTo>
                    <a:pt x="17" y="12"/>
                    <a:pt x="9" y="4"/>
                    <a:pt x="2" y="0"/>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49" name="Freeform 47">
              <a:extLst>
                <a:ext uri="{FF2B5EF4-FFF2-40B4-BE49-F238E27FC236}">
                  <a16:creationId xmlns:a16="http://schemas.microsoft.com/office/drawing/2014/main" id="{AB7F051C-1CF8-544A-8C0A-86BC8122C8CC}"/>
                </a:ext>
              </a:extLst>
            </p:cNvPr>
            <p:cNvSpPr>
              <a:spLocks/>
            </p:cNvSpPr>
            <p:nvPr userDrawn="1"/>
          </p:nvSpPr>
          <p:spPr bwMode="auto">
            <a:xfrm>
              <a:off x="3659" y="1689"/>
              <a:ext cx="14" cy="21"/>
            </a:xfrm>
            <a:custGeom>
              <a:avLst/>
              <a:gdLst>
                <a:gd name="T0" fmla="*/ 4 w 21"/>
                <a:gd name="T1" fmla="*/ 0 h 30"/>
                <a:gd name="T2" fmla="*/ 1 w 21"/>
                <a:gd name="T3" fmla="*/ 11 h 30"/>
                <a:gd name="T4" fmla="*/ 16 w 21"/>
                <a:gd name="T5" fmla="*/ 30 h 30"/>
                <a:gd name="T6" fmla="*/ 4 w 21"/>
                <a:gd name="T7" fmla="*/ 0 h 30"/>
              </a:gdLst>
              <a:ahLst/>
              <a:cxnLst>
                <a:cxn ang="0">
                  <a:pos x="T0" y="T1"/>
                </a:cxn>
                <a:cxn ang="0">
                  <a:pos x="T2" y="T3"/>
                </a:cxn>
                <a:cxn ang="0">
                  <a:pos x="T4" y="T5"/>
                </a:cxn>
                <a:cxn ang="0">
                  <a:pos x="T6" y="T7"/>
                </a:cxn>
              </a:cxnLst>
              <a:rect l="0" t="0" r="r" b="b"/>
              <a:pathLst>
                <a:path w="21" h="30">
                  <a:moveTo>
                    <a:pt x="4" y="0"/>
                  </a:moveTo>
                  <a:cubicBezTo>
                    <a:pt x="3" y="3"/>
                    <a:pt x="0" y="8"/>
                    <a:pt x="1" y="11"/>
                  </a:cubicBezTo>
                  <a:cubicBezTo>
                    <a:pt x="2" y="18"/>
                    <a:pt x="12" y="20"/>
                    <a:pt x="16" y="30"/>
                  </a:cubicBezTo>
                  <a:cubicBezTo>
                    <a:pt x="21" y="21"/>
                    <a:pt x="14" y="3"/>
                    <a:pt x="4" y="0"/>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50" name="Freeform 48">
              <a:extLst>
                <a:ext uri="{FF2B5EF4-FFF2-40B4-BE49-F238E27FC236}">
                  <a16:creationId xmlns:a16="http://schemas.microsoft.com/office/drawing/2014/main" id="{FC579869-A78E-6845-92AD-6920C14700B8}"/>
                </a:ext>
              </a:extLst>
            </p:cNvPr>
            <p:cNvSpPr>
              <a:spLocks/>
            </p:cNvSpPr>
            <p:nvPr userDrawn="1"/>
          </p:nvSpPr>
          <p:spPr bwMode="auto">
            <a:xfrm>
              <a:off x="3649" y="1702"/>
              <a:ext cx="15" cy="24"/>
            </a:xfrm>
            <a:custGeom>
              <a:avLst/>
              <a:gdLst>
                <a:gd name="T0" fmla="*/ 12 w 22"/>
                <a:gd name="T1" fmla="*/ 0 h 35"/>
                <a:gd name="T2" fmla="*/ 7 w 22"/>
                <a:gd name="T3" fmla="*/ 8 h 35"/>
                <a:gd name="T4" fmla="*/ 13 w 22"/>
                <a:gd name="T5" fmla="*/ 35 h 35"/>
                <a:gd name="T6" fmla="*/ 19 w 22"/>
                <a:gd name="T7" fmla="*/ 11 h 35"/>
                <a:gd name="T8" fmla="*/ 12 w 22"/>
                <a:gd name="T9" fmla="*/ 0 h 35"/>
              </a:gdLst>
              <a:ahLst/>
              <a:cxnLst>
                <a:cxn ang="0">
                  <a:pos x="T0" y="T1"/>
                </a:cxn>
                <a:cxn ang="0">
                  <a:pos x="T2" y="T3"/>
                </a:cxn>
                <a:cxn ang="0">
                  <a:pos x="T4" y="T5"/>
                </a:cxn>
                <a:cxn ang="0">
                  <a:pos x="T6" y="T7"/>
                </a:cxn>
                <a:cxn ang="0">
                  <a:pos x="T8" y="T9"/>
                </a:cxn>
              </a:cxnLst>
              <a:rect l="0" t="0" r="r" b="b"/>
              <a:pathLst>
                <a:path w="22" h="35">
                  <a:moveTo>
                    <a:pt x="12" y="0"/>
                  </a:moveTo>
                  <a:cubicBezTo>
                    <a:pt x="7" y="8"/>
                    <a:pt x="7" y="8"/>
                    <a:pt x="7" y="8"/>
                  </a:cubicBezTo>
                  <a:cubicBezTo>
                    <a:pt x="0" y="19"/>
                    <a:pt x="13" y="28"/>
                    <a:pt x="13" y="35"/>
                  </a:cubicBezTo>
                  <a:cubicBezTo>
                    <a:pt x="17" y="31"/>
                    <a:pt x="22" y="19"/>
                    <a:pt x="19" y="11"/>
                  </a:cubicBezTo>
                  <a:cubicBezTo>
                    <a:pt x="18" y="7"/>
                    <a:pt x="16" y="3"/>
                    <a:pt x="12" y="0"/>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51" name="Freeform 49">
              <a:extLst>
                <a:ext uri="{FF2B5EF4-FFF2-40B4-BE49-F238E27FC236}">
                  <a16:creationId xmlns:a16="http://schemas.microsoft.com/office/drawing/2014/main" id="{D0969392-235B-C84E-8683-1F706F8A44BD}"/>
                </a:ext>
              </a:extLst>
            </p:cNvPr>
            <p:cNvSpPr>
              <a:spLocks/>
            </p:cNvSpPr>
            <p:nvPr userDrawn="1"/>
          </p:nvSpPr>
          <p:spPr bwMode="auto">
            <a:xfrm>
              <a:off x="3622" y="1701"/>
              <a:ext cx="27" cy="11"/>
            </a:xfrm>
            <a:custGeom>
              <a:avLst/>
              <a:gdLst>
                <a:gd name="T0" fmla="*/ 23 w 39"/>
                <a:gd name="T1" fmla="*/ 3 h 16"/>
                <a:gd name="T2" fmla="*/ 0 w 39"/>
                <a:gd name="T3" fmla="*/ 12 h 16"/>
                <a:gd name="T4" fmla="*/ 21 w 39"/>
                <a:gd name="T5" fmla="*/ 16 h 16"/>
                <a:gd name="T6" fmla="*/ 39 w 39"/>
                <a:gd name="T7" fmla="*/ 0 h 16"/>
                <a:gd name="T8" fmla="*/ 23 w 39"/>
                <a:gd name="T9" fmla="*/ 3 h 16"/>
              </a:gdLst>
              <a:ahLst/>
              <a:cxnLst>
                <a:cxn ang="0">
                  <a:pos x="T0" y="T1"/>
                </a:cxn>
                <a:cxn ang="0">
                  <a:pos x="T2" y="T3"/>
                </a:cxn>
                <a:cxn ang="0">
                  <a:pos x="T4" y="T5"/>
                </a:cxn>
                <a:cxn ang="0">
                  <a:pos x="T6" y="T7"/>
                </a:cxn>
                <a:cxn ang="0">
                  <a:pos x="T8" y="T9"/>
                </a:cxn>
              </a:cxnLst>
              <a:rect l="0" t="0" r="r" b="b"/>
              <a:pathLst>
                <a:path w="39" h="16">
                  <a:moveTo>
                    <a:pt x="23" y="3"/>
                  </a:moveTo>
                  <a:cubicBezTo>
                    <a:pt x="18" y="5"/>
                    <a:pt x="6" y="13"/>
                    <a:pt x="0" y="12"/>
                  </a:cubicBezTo>
                  <a:cubicBezTo>
                    <a:pt x="3" y="16"/>
                    <a:pt x="16" y="15"/>
                    <a:pt x="21" y="16"/>
                  </a:cubicBezTo>
                  <a:cubicBezTo>
                    <a:pt x="29" y="16"/>
                    <a:pt x="35" y="7"/>
                    <a:pt x="39" y="0"/>
                  </a:cubicBezTo>
                  <a:lnTo>
                    <a:pt x="23"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52" name="Freeform 50">
              <a:extLst>
                <a:ext uri="{FF2B5EF4-FFF2-40B4-BE49-F238E27FC236}">
                  <a16:creationId xmlns:a16="http://schemas.microsoft.com/office/drawing/2014/main" id="{A398ABAF-C9E1-D947-915D-D2122DA56548}"/>
                </a:ext>
              </a:extLst>
            </p:cNvPr>
            <p:cNvSpPr>
              <a:spLocks/>
            </p:cNvSpPr>
            <p:nvPr userDrawn="1"/>
          </p:nvSpPr>
          <p:spPr bwMode="auto">
            <a:xfrm>
              <a:off x="3634" y="1717"/>
              <a:ext cx="16" cy="23"/>
            </a:xfrm>
            <a:custGeom>
              <a:avLst/>
              <a:gdLst>
                <a:gd name="T0" fmla="*/ 19 w 23"/>
                <a:gd name="T1" fmla="*/ 0 h 34"/>
                <a:gd name="T2" fmla="*/ 0 w 23"/>
                <a:gd name="T3" fmla="*/ 34 h 34"/>
                <a:gd name="T4" fmla="*/ 19 w 23"/>
                <a:gd name="T5" fmla="*/ 21 h 34"/>
                <a:gd name="T6" fmla="*/ 19 w 23"/>
                <a:gd name="T7" fmla="*/ 0 h 34"/>
              </a:gdLst>
              <a:ahLst/>
              <a:cxnLst>
                <a:cxn ang="0">
                  <a:pos x="T0" y="T1"/>
                </a:cxn>
                <a:cxn ang="0">
                  <a:pos x="T2" y="T3"/>
                </a:cxn>
                <a:cxn ang="0">
                  <a:pos x="T4" y="T5"/>
                </a:cxn>
                <a:cxn ang="0">
                  <a:pos x="T6" y="T7"/>
                </a:cxn>
              </a:cxnLst>
              <a:rect l="0" t="0" r="r" b="b"/>
              <a:pathLst>
                <a:path w="23" h="34">
                  <a:moveTo>
                    <a:pt x="19" y="0"/>
                  </a:moveTo>
                  <a:cubicBezTo>
                    <a:pt x="3" y="4"/>
                    <a:pt x="13" y="23"/>
                    <a:pt x="0" y="34"/>
                  </a:cubicBezTo>
                  <a:cubicBezTo>
                    <a:pt x="9" y="32"/>
                    <a:pt x="13" y="32"/>
                    <a:pt x="19" y="21"/>
                  </a:cubicBezTo>
                  <a:cubicBezTo>
                    <a:pt x="22" y="15"/>
                    <a:pt x="23" y="5"/>
                    <a:pt x="19" y="0"/>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53" name="Freeform 51">
              <a:extLst>
                <a:ext uri="{FF2B5EF4-FFF2-40B4-BE49-F238E27FC236}">
                  <a16:creationId xmlns:a16="http://schemas.microsoft.com/office/drawing/2014/main" id="{BBE8EF13-D462-7F47-BC8F-451146762DCE}"/>
                </a:ext>
              </a:extLst>
            </p:cNvPr>
            <p:cNvSpPr>
              <a:spLocks/>
            </p:cNvSpPr>
            <p:nvPr userDrawn="1"/>
          </p:nvSpPr>
          <p:spPr bwMode="auto">
            <a:xfrm>
              <a:off x="3559" y="1682"/>
              <a:ext cx="18" cy="26"/>
            </a:xfrm>
            <a:custGeom>
              <a:avLst/>
              <a:gdLst>
                <a:gd name="T0" fmla="*/ 3 w 26"/>
                <a:gd name="T1" fmla="*/ 16 h 39"/>
                <a:gd name="T2" fmla="*/ 9 w 26"/>
                <a:gd name="T3" fmla="*/ 39 h 39"/>
                <a:gd name="T4" fmla="*/ 17 w 26"/>
                <a:gd name="T5" fmla="*/ 0 h 39"/>
                <a:gd name="T6" fmla="*/ 3 w 26"/>
                <a:gd name="T7" fmla="*/ 16 h 39"/>
              </a:gdLst>
              <a:ahLst/>
              <a:cxnLst>
                <a:cxn ang="0">
                  <a:pos x="T0" y="T1"/>
                </a:cxn>
                <a:cxn ang="0">
                  <a:pos x="T2" y="T3"/>
                </a:cxn>
                <a:cxn ang="0">
                  <a:pos x="T4" y="T5"/>
                </a:cxn>
                <a:cxn ang="0">
                  <a:pos x="T6" y="T7"/>
                </a:cxn>
              </a:cxnLst>
              <a:rect l="0" t="0" r="r" b="b"/>
              <a:pathLst>
                <a:path w="26" h="39">
                  <a:moveTo>
                    <a:pt x="3" y="16"/>
                  </a:moveTo>
                  <a:cubicBezTo>
                    <a:pt x="0" y="28"/>
                    <a:pt x="3" y="31"/>
                    <a:pt x="9" y="39"/>
                  </a:cubicBezTo>
                  <a:cubicBezTo>
                    <a:pt x="6" y="21"/>
                    <a:pt x="26" y="14"/>
                    <a:pt x="17" y="0"/>
                  </a:cubicBezTo>
                  <a:cubicBezTo>
                    <a:pt x="10" y="2"/>
                    <a:pt x="5" y="10"/>
                    <a:pt x="3" y="16"/>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54" name="Freeform 52">
              <a:extLst>
                <a:ext uri="{FF2B5EF4-FFF2-40B4-BE49-F238E27FC236}">
                  <a16:creationId xmlns:a16="http://schemas.microsoft.com/office/drawing/2014/main" id="{8E940A94-3D31-4944-A5A7-58D0B54BA5E3}"/>
                </a:ext>
              </a:extLst>
            </p:cNvPr>
            <p:cNvSpPr>
              <a:spLocks/>
            </p:cNvSpPr>
            <p:nvPr userDrawn="1"/>
          </p:nvSpPr>
          <p:spPr bwMode="auto">
            <a:xfrm>
              <a:off x="3608" y="1714"/>
              <a:ext cx="27" cy="14"/>
            </a:xfrm>
            <a:custGeom>
              <a:avLst/>
              <a:gdLst>
                <a:gd name="T0" fmla="*/ 0 w 40"/>
                <a:gd name="T1" fmla="*/ 17 h 21"/>
                <a:gd name="T2" fmla="*/ 23 w 40"/>
                <a:gd name="T3" fmla="*/ 17 h 21"/>
                <a:gd name="T4" fmla="*/ 40 w 40"/>
                <a:gd name="T5" fmla="*/ 7 h 21"/>
                <a:gd name="T6" fmla="*/ 0 w 40"/>
                <a:gd name="T7" fmla="*/ 17 h 21"/>
              </a:gdLst>
              <a:ahLst/>
              <a:cxnLst>
                <a:cxn ang="0">
                  <a:pos x="T0" y="T1"/>
                </a:cxn>
                <a:cxn ang="0">
                  <a:pos x="T2" y="T3"/>
                </a:cxn>
                <a:cxn ang="0">
                  <a:pos x="T4" y="T5"/>
                </a:cxn>
                <a:cxn ang="0">
                  <a:pos x="T6" y="T7"/>
                </a:cxn>
              </a:cxnLst>
              <a:rect l="0" t="0" r="r" b="b"/>
              <a:pathLst>
                <a:path w="40" h="21">
                  <a:moveTo>
                    <a:pt x="0" y="17"/>
                  </a:moveTo>
                  <a:cubicBezTo>
                    <a:pt x="0" y="21"/>
                    <a:pt x="16" y="20"/>
                    <a:pt x="23" y="17"/>
                  </a:cubicBezTo>
                  <a:cubicBezTo>
                    <a:pt x="27" y="16"/>
                    <a:pt x="39" y="11"/>
                    <a:pt x="40" y="7"/>
                  </a:cubicBezTo>
                  <a:cubicBezTo>
                    <a:pt x="12" y="0"/>
                    <a:pt x="22" y="11"/>
                    <a:pt x="0" y="17"/>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55" name="Freeform 53">
              <a:extLst>
                <a:ext uri="{FF2B5EF4-FFF2-40B4-BE49-F238E27FC236}">
                  <a16:creationId xmlns:a16="http://schemas.microsoft.com/office/drawing/2014/main" id="{8AE5CEE3-1C6D-B943-A38A-1C76202F5AE8}"/>
                </a:ext>
              </a:extLst>
            </p:cNvPr>
            <p:cNvSpPr>
              <a:spLocks/>
            </p:cNvSpPr>
            <p:nvPr userDrawn="1"/>
          </p:nvSpPr>
          <p:spPr bwMode="auto">
            <a:xfrm>
              <a:off x="3631" y="1685"/>
              <a:ext cx="25" cy="15"/>
            </a:xfrm>
            <a:custGeom>
              <a:avLst/>
              <a:gdLst>
                <a:gd name="T0" fmla="*/ 0 w 37"/>
                <a:gd name="T1" fmla="*/ 18 h 22"/>
                <a:gd name="T2" fmla="*/ 23 w 37"/>
                <a:gd name="T3" fmla="*/ 14 h 22"/>
                <a:gd name="T4" fmla="*/ 37 w 37"/>
                <a:gd name="T5" fmla="*/ 1 h 22"/>
                <a:gd name="T6" fmla="*/ 0 w 37"/>
                <a:gd name="T7" fmla="*/ 18 h 22"/>
              </a:gdLst>
              <a:ahLst/>
              <a:cxnLst>
                <a:cxn ang="0">
                  <a:pos x="T0" y="T1"/>
                </a:cxn>
                <a:cxn ang="0">
                  <a:pos x="T2" y="T3"/>
                </a:cxn>
                <a:cxn ang="0">
                  <a:pos x="T4" y="T5"/>
                </a:cxn>
                <a:cxn ang="0">
                  <a:pos x="T6" y="T7"/>
                </a:cxn>
              </a:cxnLst>
              <a:rect l="0" t="0" r="r" b="b"/>
              <a:pathLst>
                <a:path w="37" h="22">
                  <a:moveTo>
                    <a:pt x="0" y="18"/>
                  </a:moveTo>
                  <a:cubicBezTo>
                    <a:pt x="1" y="22"/>
                    <a:pt x="16" y="18"/>
                    <a:pt x="23" y="14"/>
                  </a:cubicBezTo>
                  <a:cubicBezTo>
                    <a:pt x="26" y="12"/>
                    <a:pt x="37" y="6"/>
                    <a:pt x="37" y="1"/>
                  </a:cubicBezTo>
                  <a:cubicBezTo>
                    <a:pt x="9" y="0"/>
                    <a:pt x="20" y="8"/>
                    <a:pt x="0" y="18"/>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56" name="Freeform 54">
              <a:extLst>
                <a:ext uri="{FF2B5EF4-FFF2-40B4-BE49-F238E27FC236}">
                  <a16:creationId xmlns:a16="http://schemas.microsoft.com/office/drawing/2014/main" id="{586BF1C2-9F1B-7546-8FE9-6B6307C8E5A3}"/>
                </a:ext>
              </a:extLst>
            </p:cNvPr>
            <p:cNvSpPr>
              <a:spLocks/>
            </p:cNvSpPr>
            <p:nvPr userDrawn="1"/>
          </p:nvSpPr>
          <p:spPr bwMode="auto">
            <a:xfrm>
              <a:off x="3542" y="1671"/>
              <a:ext cx="26" cy="18"/>
            </a:xfrm>
            <a:custGeom>
              <a:avLst/>
              <a:gdLst>
                <a:gd name="T0" fmla="*/ 37 w 37"/>
                <a:gd name="T1" fmla="*/ 2 h 27"/>
                <a:gd name="T2" fmla="*/ 19 w 37"/>
                <a:gd name="T3" fmla="*/ 8 h 27"/>
                <a:gd name="T4" fmla="*/ 3 w 37"/>
                <a:gd name="T5" fmla="*/ 25 h 27"/>
                <a:gd name="T6" fmla="*/ 37 w 37"/>
                <a:gd name="T7" fmla="*/ 2 h 27"/>
              </a:gdLst>
              <a:ahLst/>
              <a:cxnLst>
                <a:cxn ang="0">
                  <a:pos x="T0" y="T1"/>
                </a:cxn>
                <a:cxn ang="0">
                  <a:pos x="T2" y="T3"/>
                </a:cxn>
                <a:cxn ang="0">
                  <a:pos x="T4" y="T5"/>
                </a:cxn>
                <a:cxn ang="0">
                  <a:pos x="T6" y="T7"/>
                </a:cxn>
              </a:cxnLst>
              <a:rect l="0" t="0" r="r" b="b"/>
              <a:pathLst>
                <a:path w="37" h="27">
                  <a:moveTo>
                    <a:pt x="37" y="2"/>
                  </a:moveTo>
                  <a:cubicBezTo>
                    <a:pt x="33" y="0"/>
                    <a:pt x="21" y="6"/>
                    <a:pt x="19" y="8"/>
                  </a:cubicBezTo>
                  <a:cubicBezTo>
                    <a:pt x="11" y="11"/>
                    <a:pt x="0" y="22"/>
                    <a:pt x="3" y="25"/>
                  </a:cubicBezTo>
                  <a:cubicBezTo>
                    <a:pt x="22" y="13"/>
                    <a:pt x="23" y="27"/>
                    <a:pt x="37" y="2"/>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57" name="Freeform 55">
              <a:extLst>
                <a:ext uri="{FF2B5EF4-FFF2-40B4-BE49-F238E27FC236}">
                  <a16:creationId xmlns:a16="http://schemas.microsoft.com/office/drawing/2014/main" id="{489E9DB8-1F7F-2346-A15A-64175EF77AD0}"/>
                </a:ext>
              </a:extLst>
            </p:cNvPr>
            <p:cNvSpPr>
              <a:spLocks/>
            </p:cNvSpPr>
            <p:nvPr userDrawn="1"/>
          </p:nvSpPr>
          <p:spPr bwMode="auto">
            <a:xfrm>
              <a:off x="3594" y="1635"/>
              <a:ext cx="22" cy="11"/>
            </a:xfrm>
            <a:custGeom>
              <a:avLst/>
              <a:gdLst>
                <a:gd name="T0" fmla="*/ 0 w 32"/>
                <a:gd name="T1" fmla="*/ 5 h 15"/>
                <a:gd name="T2" fmla="*/ 20 w 32"/>
                <a:gd name="T3" fmla="*/ 15 h 15"/>
                <a:gd name="T4" fmla="*/ 32 w 32"/>
                <a:gd name="T5" fmla="*/ 10 h 15"/>
                <a:gd name="T6" fmla="*/ 0 w 32"/>
                <a:gd name="T7" fmla="*/ 5 h 15"/>
              </a:gdLst>
              <a:ahLst/>
              <a:cxnLst>
                <a:cxn ang="0">
                  <a:pos x="T0" y="T1"/>
                </a:cxn>
                <a:cxn ang="0">
                  <a:pos x="T2" y="T3"/>
                </a:cxn>
                <a:cxn ang="0">
                  <a:pos x="T4" y="T5"/>
                </a:cxn>
                <a:cxn ang="0">
                  <a:pos x="T6" y="T7"/>
                </a:cxn>
              </a:cxnLst>
              <a:rect l="0" t="0" r="r" b="b"/>
              <a:pathLst>
                <a:path w="32" h="15">
                  <a:moveTo>
                    <a:pt x="0" y="5"/>
                  </a:moveTo>
                  <a:cubicBezTo>
                    <a:pt x="9" y="8"/>
                    <a:pt x="14" y="14"/>
                    <a:pt x="20" y="15"/>
                  </a:cubicBezTo>
                  <a:cubicBezTo>
                    <a:pt x="28" y="15"/>
                    <a:pt x="30" y="13"/>
                    <a:pt x="32" y="10"/>
                  </a:cubicBezTo>
                  <a:cubicBezTo>
                    <a:pt x="29" y="0"/>
                    <a:pt x="9" y="1"/>
                    <a:pt x="0" y="5"/>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58" name="Freeform 56">
              <a:extLst>
                <a:ext uri="{FF2B5EF4-FFF2-40B4-BE49-F238E27FC236}">
                  <a16:creationId xmlns:a16="http://schemas.microsoft.com/office/drawing/2014/main" id="{394312E5-9A82-7243-B899-A1A2BE96664C}"/>
                </a:ext>
              </a:extLst>
            </p:cNvPr>
            <p:cNvSpPr>
              <a:spLocks/>
            </p:cNvSpPr>
            <p:nvPr userDrawn="1"/>
          </p:nvSpPr>
          <p:spPr bwMode="auto">
            <a:xfrm>
              <a:off x="3614" y="1646"/>
              <a:ext cx="13" cy="22"/>
            </a:xfrm>
            <a:custGeom>
              <a:avLst/>
              <a:gdLst>
                <a:gd name="T0" fmla="*/ 14 w 18"/>
                <a:gd name="T1" fmla="*/ 32 h 32"/>
                <a:gd name="T2" fmla="*/ 16 w 18"/>
                <a:gd name="T3" fmla="*/ 10 h 32"/>
                <a:gd name="T4" fmla="*/ 8 w 18"/>
                <a:gd name="T5" fmla="*/ 0 h 32"/>
                <a:gd name="T6" fmla="*/ 14 w 18"/>
                <a:gd name="T7" fmla="*/ 32 h 32"/>
              </a:gdLst>
              <a:ahLst/>
              <a:cxnLst>
                <a:cxn ang="0">
                  <a:pos x="T0" y="T1"/>
                </a:cxn>
                <a:cxn ang="0">
                  <a:pos x="T2" y="T3"/>
                </a:cxn>
                <a:cxn ang="0">
                  <a:pos x="T4" y="T5"/>
                </a:cxn>
                <a:cxn ang="0">
                  <a:pos x="T6" y="T7"/>
                </a:cxn>
              </a:cxnLst>
              <a:rect l="0" t="0" r="r" b="b"/>
              <a:pathLst>
                <a:path w="18" h="32">
                  <a:moveTo>
                    <a:pt x="14" y="32"/>
                  </a:moveTo>
                  <a:cubicBezTo>
                    <a:pt x="14" y="22"/>
                    <a:pt x="18" y="16"/>
                    <a:pt x="16" y="10"/>
                  </a:cubicBezTo>
                  <a:cubicBezTo>
                    <a:pt x="14" y="2"/>
                    <a:pt x="11" y="1"/>
                    <a:pt x="8" y="0"/>
                  </a:cubicBezTo>
                  <a:cubicBezTo>
                    <a:pt x="0" y="6"/>
                    <a:pt x="7" y="24"/>
                    <a:pt x="14" y="32"/>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59" name="Freeform 57">
              <a:extLst>
                <a:ext uri="{FF2B5EF4-FFF2-40B4-BE49-F238E27FC236}">
                  <a16:creationId xmlns:a16="http://schemas.microsoft.com/office/drawing/2014/main" id="{D1033CBC-C450-AD49-9750-31ADEAA21867}"/>
                </a:ext>
              </a:extLst>
            </p:cNvPr>
            <p:cNvSpPr>
              <a:spLocks/>
            </p:cNvSpPr>
            <p:nvPr userDrawn="1"/>
          </p:nvSpPr>
          <p:spPr bwMode="auto">
            <a:xfrm>
              <a:off x="3574" y="1643"/>
              <a:ext cx="26" cy="14"/>
            </a:xfrm>
            <a:custGeom>
              <a:avLst/>
              <a:gdLst>
                <a:gd name="T0" fmla="*/ 27 w 38"/>
                <a:gd name="T1" fmla="*/ 2 h 20"/>
                <a:gd name="T2" fmla="*/ 0 w 38"/>
                <a:gd name="T3" fmla="*/ 9 h 20"/>
                <a:gd name="T4" fmla="*/ 30 w 38"/>
                <a:gd name="T5" fmla="*/ 15 h 20"/>
                <a:gd name="T6" fmla="*/ 38 w 38"/>
                <a:gd name="T7" fmla="*/ 11 h 20"/>
                <a:gd name="T8" fmla="*/ 27 w 38"/>
                <a:gd name="T9" fmla="*/ 2 h 20"/>
              </a:gdLst>
              <a:ahLst/>
              <a:cxnLst>
                <a:cxn ang="0">
                  <a:pos x="T0" y="T1"/>
                </a:cxn>
                <a:cxn ang="0">
                  <a:pos x="T2" y="T3"/>
                </a:cxn>
                <a:cxn ang="0">
                  <a:pos x="T4" y="T5"/>
                </a:cxn>
                <a:cxn ang="0">
                  <a:pos x="T6" y="T7"/>
                </a:cxn>
                <a:cxn ang="0">
                  <a:pos x="T8" y="T9"/>
                </a:cxn>
              </a:cxnLst>
              <a:rect l="0" t="0" r="r" b="b"/>
              <a:pathLst>
                <a:path w="38" h="20">
                  <a:moveTo>
                    <a:pt x="27" y="2"/>
                  </a:moveTo>
                  <a:cubicBezTo>
                    <a:pt x="19" y="0"/>
                    <a:pt x="5" y="5"/>
                    <a:pt x="0" y="9"/>
                  </a:cubicBezTo>
                  <a:cubicBezTo>
                    <a:pt x="11" y="8"/>
                    <a:pt x="17" y="20"/>
                    <a:pt x="30" y="15"/>
                  </a:cubicBezTo>
                  <a:cubicBezTo>
                    <a:pt x="38" y="11"/>
                    <a:pt x="38" y="11"/>
                    <a:pt x="38" y="11"/>
                  </a:cubicBezTo>
                  <a:cubicBezTo>
                    <a:pt x="35" y="6"/>
                    <a:pt x="31" y="4"/>
                    <a:pt x="27" y="2"/>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60" name="Freeform 58">
              <a:extLst>
                <a:ext uri="{FF2B5EF4-FFF2-40B4-BE49-F238E27FC236}">
                  <a16:creationId xmlns:a16="http://schemas.microsoft.com/office/drawing/2014/main" id="{90A5956D-047E-AB43-BFAF-3197BCEEB988}"/>
                </a:ext>
              </a:extLst>
            </p:cNvPr>
            <p:cNvSpPr>
              <a:spLocks/>
            </p:cNvSpPr>
            <p:nvPr userDrawn="1"/>
          </p:nvSpPr>
          <p:spPr bwMode="auto">
            <a:xfrm>
              <a:off x="3602" y="1651"/>
              <a:ext cx="14" cy="25"/>
            </a:xfrm>
            <a:custGeom>
              <a:avLst/>
              <a:gdLst>
                <a:gd name="T0" fmla="*/ 2 w 20"/>
                <a:gd name="T1" fmla="*/ 11 h 37"/>
                <a:gd name="T2" fmla="*/ 10 w 20"/>
                <a:gd name="T3" fmla="*/ 37 h 37"/>
                <a:gd name="T4" fmla="*/ 14 w 20"/>
                <a:gd name="T5" fmla="*/ 8 h 37"/>
                <a:gd name="T6" fmla="*/ 10 w 20"/>
                <a:gd name="T7" fmla="*/ 0 h 37"/>
                <a:gd name="T8" fmla="*/ 2 w 20"/>
                <a:gd name="T9" fmla="*/ 11 h 37"/>
              </a:gdLst>
              <a:ahLst/>
              <a:cxnLst>
                <a:cxn ang="0">
                  <a:pos x="T0" y="T1"/>
                </a:cxn>
                <a:cxn ang="0">
                  <a:pos x="T2" y="T3"/>
                </a:cxn>
                <a:cxn ang="0">
                  <a:pos x="T4" y="T5"/>
                </a:cxn>
                <a:cxn ang="0">
                  <a:pos x="T6" y="T7"/>
                </a:cxn>
                <a:cxn ang="0">
                  <a:pos x="T8" y="T9"/>
                </a:cxn>
              </a:cxnLst>
              <a:rect l="0" t="0" r="r" b="b"/>
              <a:pathLst>
                <a:path w="20" h="37">
                  <a:moveTo>
                    <a:pt x="2" y="11"/>
                  </a:moveTo>
                  <a:cubicBezTo>
                    <a:pt x="0" y="19"/>
                    <a:pt x="6" y="33"/>
                    <a:pt x="10" y="37"/>
                  </a:cubicBezTo>
                  <a:cubicBezTo>
                    <a:pt x="9" y="27"/>
                    <a:pt x="20" y="20"/>
                    <a:pt x="14" y="8"/>
                  </a:cubicBezTo>
                  <a:cubicBezTo>
                    <a:pt x="10" y="0"/>
                    <a:pt x="10" y="0"/>
                    <a:pt x="10" y="0"/>
                  </a:cubicBezTo>
                  <a:cubicBezTo>
                    <a:pt x="6" y="3"/>
                    <a:pt x="3" y="6"/>
                    <a:pt x="2" y="11"/>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61" name="Freeform 59">
              <a:extLst>
                <a:ext uri="{FF2B5EF4-FFF2-40B4-BE49-F238E27FC236}">
                  <a16:creationId xmlns:a16="http://schemas.microsoft.com/office/drawing/2014/main" id="{4D106361-AE95-4645-A9A5-27AEDE4859FD}"/>
                </a:ext>
              </a:extLst>
            </p:cNvPr>
            <p:cNvSpPr>
              <a:spLocks/>
            </p:cNvSpPr>
            <p:nvPr userDrawn="1"/>
          </p:nvSpPr>
          <p:spPr bwMode="auto">
            <a:xfrm>
              <a:off x="3610" y="1731"/>
              <a:ext cx="21" cy="14"/>
            </a:xfrm>
            <a:custGeom>
              <a:avLst/>
              <a:gdLst>
                <a:gd name="T0" fmla="*/ 32 w 32"/>
                <a:gd name="T1" fmla="*/ 0 h 21"/>
                <a:gd name="T2" fmla="*/ 23 w 32"/>
                <a:gd name="T3" fmla="*/ 0 h 21"/>
                <a:gd name="T4" fmla="*/ 0 w 32"/>
                <a:gd name="T5" fmla="*/ 20 h 21"/>
                <a:gd name="T6" fmla="*/ 27 w 32"/>
                <a:gd name="T7" fmla="*/ 12 h 21"/>
                <a:gd name="T8" fmla="*/ 32 w 32"/>
                <a:gd name="T9" fmla="*/ 0 h 21"/>
              </a:gdLst>
              <a:ahLst/>
              <a:cxnLst>
                <a:cxn ang="0">
                  <a:pos x="T0" y="T1"/>
                </a:cxn>
                <a:cxn ang="0">
                  <a:pos x="T2" y="T3"/>
                </a:cxn>
                <a:cxn ang="0">
                  <a:pos x="T4" y="T5"/>
                </a:cxn>
                <a:cxn ang="0">
                  <a:pos x="T6" y="T7"/>
                </a:cxn>
                <a:cxn ang="0">
                  <a:pos x="T8" y="T9"/>
                </a:cxn>
              </a:cxnLst>
              <a:rect l="0" t="0" r="r" b="b"/>
              <a:pathLst>
                <a:path w="32" h="21">
                  <a:moveTo>
                    <a:pt x="32" y="0"/>
                  </a:moveTo>
                  <a:cubicBezTo>
                    <a:pt x="23" y="0"/>
                    <a:pt x="23" y="0"/>
                    <a:pt x="23" y="0"/>
                  </a:cubicBezTo>
                  <a:cubicBezTo>
                    <a:pt x="9" y="2"/>
                    <a:pt x="10" y="16"/>
                    <a:pt x="0" y="20"/>
                  </a:cubicBezTo>
                  <a:cubicBezTo>
                    <a:pt x="6" y="21"/>
                    <a:pt x="21" y="19"/>
                    <a:pt x="27" y="12"/>
                  </a:cubicBezTo>
                  <a:cubicBezTo>
                    <a:pt x="30" y="9"/>
                    <a:pt x="31" y="5"/>
                    <a:pt x="32" y="0"/>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62" name="Freeform 60">
              <a:extLst>
                <a:ext uri="{FF2B5EF4-FFF2-40B4-BE49-F238E27FC236}">
                  <a16:creationId xmlns:a16="http://schemas.microsoft.com/office/drawing/2014/main" id="{B20A28AD-B9D3-2C42-B1E0-2117153835B0}"/>
                </a:ext>
              </a:extLst>
            </p:cNvPr>
            <p:cNvSpPr>
              <a:spLocks/>
            </p:cNvSpPr>
            <p:nvPr userDrawn="1"/>
          </p:nvSpPr>
          <p:spPr bwMode="auto">
            <a:xfrm>
              <a:off x="3559" y="1655"/>
              <a:ext cx="24" cy="14"/>
            </a:xfrm>
            <a:custGeom>
              <a:avLst/>
              <a:gdLst>
                <a:gd name="T0" fmla="*/ 16 w 36"/>
                <a:gd name="T1" fmla="*/ 2 h 20"/>
                <a:gd name="T2" fmla="*/ 0 w 36"/>
                <a:gd name="T3" fmla="*/ 19 h 20"/>
                <a:gd name="T4" fmla="*/ 36 w 36"/>
                <a:gd name="T5" fmla="*/ 4 h 20"/>
                <a:gd name="T6" fmla="*/ 16 w 36"/>
                <a:gd name="T7" fmla="*/ 2 h 20"/>
              </a:gdLst>
              <a:ahLst/>
              <a:cxnLst>
                <a:cxn ang="0">
                  <a:pos x="T0" y="T1"/>
                </a:cxn>
                <a:cxn ang="0">
                  <a:pos x="T2" y="T3"/>
                </a:cxn>
                <a:cxn ang="0">
                  <a:pos x="T4" y="T5"/>
                </a:cxn>
                <a:cxn ang="0">
                  <a:pos x="T6" y="T7"/>
                </a:cxn>
              </a:cxnLst>
              <a:rect l="0" t="0" r="r" b="b"/>
              <a:pathLst>
                <a:path w="36" h="20">
                  <a:moveTo>
                    <a:pt x="16" y="2"/>
                  </a:moveTo>
                  <a:cubicBezTo>
                    <a:pt x="4" y="6"/>
                    <a:pt x="3" y="10"/>
                    <a:pt x="0" y="19"/>
                  </a:cubicBezTo>
                  <a:cubicBezTo>
                    <a:pt x="13" y="7"/>
                    <a:pt x="30" y="20"/>
                    <a:pt x="36" y="4"/>
                  </a:cubicBezTo>
                  <a:cubicBezTo>
                    <a:pt x="31" y="0"/>
                    <a:pt x="21" y="0"/>
                    <a:pt x="16" y="2"/>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63" name="Freeform 61">
              <a:extLst>
                <a:ext uri="{FF2B5EF4-FFF2-40B4-BE49-F238E27FC236}">
                  <a16:creationId xmlns:a16="http://schemas.microsoft.com/office/drawing/2014/main" id="{3388551A-F5EB-FE4F-BA7D-0E229C3EAB7A}"/>
                </a:ext>
              </a:extLst>
            </p:cNvPr>
            <p:cNvSpPr>
              <a:spLocks/>
            </p:cNvSpPr>
            <p:nvPr userDrawn="1"/>
          </p:nvSpPr>
          <p:spPr bwMode="auto">
            <a:xfrm>
              <a:off x="3588" y="1659"/>
              <a:ext cx="15" cy="27"/>
            </a:xfrm>
            <a:custGeom>
              <a:avLst/>
              <a:gdLst>
                <a:gd name="T0" fmla="*/ 1 w 22"/>
                <a:gd name="T1" fmla="*/ 19 h 39"/>
                <a:gd name="T2" fmla="*/ 13 w 22"/>
                <a:gd name="T3" fmla="*/ 39 h 39"/>
                <a:gd name="T4" fmla="*/ 9 w 22"/>
                <a:gd name="T5" fmla="*/ 0 h 39"/>
                <a:gd name="T6" fmla="*/ 1 w 22"/>
                <a:gd name="T7" fmla="*/ 19 h 39"/>
              </a:gdLst>
              <a:ahLst/>
              <a:cxnLst>
                <a:cxn ang="0">
                  <a:pos x="T0" y="T1"/>
                </a:cxn>
                <a:cxn ang="0">
                  <a:pos x="T2" y="T3"/>
                </a:cxn>
                <a:cxn ang="0">
                  <a:pos x="T4" y="T5"/>
                </a:cxn>
                <a:cxn ang="0">
                  <a:pos x="T6" y="T7"/>
                </a:cxn>
              </a:cxnLst>
              <a:rect l="0" t="0" r="r" b="b"/>
              <a:pathLst>
                <a:path w="22" h="39">
                  <a:moveTo>
                    <a:pt x="1" y="19"/>
                  </a:moveTo>
                  <a:cubicBezTo>
                    <a:pt x="2" y="32"/>
                    <a:pt x="5" y="34"/>
                    <a:pt x="13" y="39"/>
                  </a:cubicBezTo>
                  <a:cubicBezTo>
                    <a:pt x="5" y="23"/>
                    <a:pt x="22" y="10"/>
                    <a:pt x="9" y="0"/>
                  </a:cubicBezTo>
                  <a:cubicBezTo>
                    <a:pt x="3" y="4"/>
                    <a:pt x="0" y="13"/>
                    <a:pt x="1" y="19"/>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sp>
          <p:nvSpPr>
            <p:cNvPr id="64" name="Freeform 62">
              <a:extLst>
                <a:ext uri="{FF2B5EF4-FFF2-40B4-BE49-F238E27FC236}">
                  <a16:creationId xmlns:a16="http://schemas.microsoft.com/office/drawing/2014/main" id="{2BA3D893-20CE-1243-AD58-E4ED52487172}"/>
                </a:ext>
              </a:extLst>
            </p:cNvPr>
            <p:cNvSpPr>
              <a:spLocks/>
            </p:cNvSpPr>
            <p:nvPr userDrawn="1"/>
          </p:nvSpPr>
          <p:spPr bwMode="auto">
            <a:xfrm>
              <a:off x="3578" y="1672"/>
              <a:ext cx="9" cy="26"/>
            </a:xfrm>
            <a:custGeom>
              <a:avLst/>
              <a:gdLst>
                <a:gd name="T0" fmla="*/ 1 w 13"/>
                <a:gd name="T1" fmla="*/ 0 h 39"/>
                <a:gd name="T2" fmla="*/ 8 w 13"/>
                <a:gd name="T3" fmla="*/ 39 h 39"/>
                <a:gd name="T4" fmla="*/ 9 w 13"/>
                <a:gd name="T5" fmla="*/ 10 h 39"/>
                <a:gd name="T6" fmla="*/ 1 w 13"/>
                <a:gd name="T7" fmla="*/ 0 h 39"/>
              </a:gdLst>
              <a:ahLst/>
              <a:cxnLst>
                <a:cxn ang="0">
                  <a:pos x="T0" y="T1"/>
                </a:cxn>
                <a:cxn ang="0">
                  <a:pos x="T2" y="T3"/>
                </a:cxn>
                <a:cxn ang="0">
                  <a:pos x="T4" y="T5"/>
                </a:cxn>
                <a:cxn ang="0">
                  <a:pos x="T6" y="T7"/>
                </a:cxn>
              </a:cxnLst>
              <a:rect l="0" t="0" r="r" b="b"/>
              <a:pathLst>
                <a:path w="13" h="39">
                  <a:moveTo>
                    <a:pt x="1" y="0"/>
                  </a:moveTo>
                  <a:cubicBezTo>
                    <a:pt x="0" y="17"/>
                    <a:pt x="0" y="31"/>
                    <a:pt x="8" y="39"/>
                  </a:cubicBezTo>
                  <a:cubicBezTo>
                    <a:pt x="13" y="25"/>
                    <a:pt x="13" y="19"/>
                    <a:pt x="9" y="10"/>
                  </a:cubicBezTo>
                  <a:cubicBezTo>
                    <a:pt x="8" y="6"/>
                    <a:pt x="4" y="0"/>
                    <a:pt x="1" y="0"/>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AU" noProof="0"/>
            </a:p>
          </p:txBody>
        </p:sp>
      </p:grpSp>
      <p:pic>
        <p:nvPicPr>
          <p:cNvPr id="66" name="Picture 65">
            <a:extLst>
              <a:ext uri="{FF2B5EF4-FFF2-40B4-BE49-F238E27FC236}">
                <a16:creationId xmlns:a16="http://schemas.microsoft.com/office/drawing/2014/main" id="{6DCEE081-C999-D244-9B21-0460C13D3303}"/>
              </a:ext>
            </a:extLst>
          </p:cNvPr>
          <p:cNvPicPr>
            <a:picLocks noChangeAspect="1"/>
          </p:cNvPicPr>
          <p:nvPr/>
        </p:nvPicPr>
        <p:blipFill>
          <a:blip r:embed="rId3"/>
          <a:stretch>
            <a:fillRect/>
          </a:stretch>
        </p:blipFill>
        <p:spPr>
          <a:xfrm>
            <a:off x="1564769" y="206186"/>
            <a:ext cx="1037033" cy="1242652"/>
          </a:xfrm>
          <a:prstGeom prst="rect">
            <a:avLst/>
          </a:prstGeom>
        </p:spPr>
      </p:pic>
      <p:pic>
        <p:nvPicPr>
          <p:cNvPr id="65" name="Picture 14" descr="CERN-logo - IOP Publishing">
            <a:extLst>
              <a:ext uri="{FF2B5EF4-FFF2-40B4-BE49-F238E27FC236}">
                <a16:creationId xmlns:a16="http://schemas.microsoft.com/office/drawing/2014/main" id="{ACA5DF0C-A056-C94C-82BC-6CB85A6A8D5E}"/>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7936714" y="144594"/>
            <a:ext cx="1080869" cy="10790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4324905" y="1438276"/>
            <a:ext cx="4556162" cy="4275578"/>
          </a:xfrm>
          <a:prstGeom prst="rect">
            <a:avLst/>
          </a:prstGeom>
        </p:spPr>
      </p:pic>
      <p:sp>
        <p:nvSpPr>
          <p:cNvPr id="7" name="TextBox 6"/>
          <p:cNvSpPr txBox="1"/>
          <p:nvPr/>
        </p:nvSpPr>
        <p:spPr>
          <a:xfrm>
            <a:off x="457200" y="1438276"/>
            <a:ext cx="3077002" cy="584776"/>
          </a:xfrm>
          <a:prstGeom prst="rect">
            <a:avLst/>
          </a:prstGeom>
          <a:noFill/>
        </p:spPr>
        <p:txBody>
          <a:bodyPr wrap="square" lIns="91435" tIns="45718" rIns="91435" bIns="45718" rtlCol="0">
            <a:spAutoFit/>
          </a:bodyPr>
          <a:lstStyle/>
          <a:p>
            <a:r>
              <a:rPr lang="en-US" sz="3200" dirty="0" err="1"/>
              <a:t>Linac</a:t>
            </a:r>
            <a:r>
              <a:rPr lang="en-US" sz="3200" dirty="0"/>
              <a:t> (S-band)</a:t>
            </a:r>
          </a:p>
        </p:txBody>
      </p:sp>
      <p:sp>
        <p:nvSpPr>
          <p:cNvPr id="8" name="TextBox 7"/>
          <p:cNvSpPr txBox="1"/>
          <p:nvPr/>
        </p:nvSpPr>
        <p:spPr>
          <a:xfrm>
            <a:off x="457196" y="2578835"/>
            <a:ext cx="3867705" cy="584776"/>
          </a:xfrm>
          <a:prstGeom prst="rect">
            <a:avLst/>
          </a:prstGeom>
          <a:noFill/>
        </p:spPr>
        <p:txBody>
          <a:bodyPr wrap="square" lIns="91435" tIns="45718" rIns="91435" bIns="45718" rtlCol="0">
            <a:spAutoFit/>
          </a:bodyPr>
          <a:lstStyle/>
          <a:p>
            <a:r>
              <a:rPr lang="en-US" sz="3200" dirty="0"/>
              <a:t>Foil to produce x-rays</a:t>
            </a:r>
          </a:p>
        </p:txBody>
      </p:sp>
      <p:sp>
        <p:nvSpPr>
          <p:cNvPr id="9" name="TextBox 8"/>
          <p:cNvSpPr txBox="1"/>
          <p:nvPr/>
        </p:nvSpPr>
        <p:spPr>
          <a:xfrm>
            <a:off x="457196" y="3172198"/>
            <a:ext cx="3664039" cy="584776"/>
          </a:xfrm>
          <a:prstGeom prst="rect">
            <a:avLst/>
          </a:prstGeom>
          <a:noFill/>
        </p:spPr>
        <p:txBody>
          <a:bodyPr wrap="square" lIns="91435" tIns="45718" rIns="91435" bIns="45718" rtlCol="0">
            <a:spAutoFit/>
          </a:bodyPr>
          <a:lstStyle/>
          <a:p>
            <a:r>
              <a:rPr lang="en-US" sz="3200" dirty="0"/>
              <a:t>Collimation system</a:t>
            </a:r>
          </a:p>
        </p:txBody>
      </p:sp>
      <p:cxnSp>
        <p:nvCxnSpPr>
          <p:cNvPr id="11" name="Straight Arrow Connector 10"/>
          <p:cNvCxnSpPr>
            <a:cxnSpLocks/>
            <a:stCxn id="7" idx="3"/>
          </p:cNvCxnSpPr>
          <p:nvPr/>
        </p:nvCxnSpPr>
        <p:spPr>
          <a:xfrm>
            <a:off x="3534202" y="1730664"/>
            <a:ext cx="3399998" cy="79903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cxnSpLocks/>
          </p:cNvCxnSpPr>
          <p:nvPr/>
        </p:nvCxnSpPr>
        <p:spPr>
          <a:xfrm>
            <a:off x="4143138" y="2955136"/>
            <a:ext cx="1942878" cy="23181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cxnSpLocks/>
          </p:cNvCxnSpPr>
          <p:nvPr/>
        </p:nvCxnSpPr>
        <p:spPr>
          <a:xfrm>
            <a:off x="3949700" y="3707895"/>
            <a:ext cx="2136316" cy="25755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1" name="Title 1"/>
          <p:cNvSpPr txBox="1">
            <a:spLocks/>
          </p:cNvSpPr>
          <p:nvPr/>
        </p:nvSpPr>
        <p:spPr bwMode="auto">
          <a:xfrm>
            <a:off x="1045371" y="330996"/>
            <a:ext cx="7358063" cy="517188"/>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35713" tIns="35713" rIns="35713" bIns="35713" numCol="1" anchor="ctr" anchorCtr="0" compatLnSpc="1">
            <a:prstTxWarp prst="textNoShape">
              <a:avLst/>
            </a:prstTxWarp>
          </a:bodyPr>
          <a:lstStyle>
            <a:lvl1pPr algn="ctr" defTabSz="410709" rtl="0" eaLnBrk="1" fontAlgn="base" hangingPunct="1">
              <a:spcBef>
                <a:spcPct val="0"/>
              </a:spcBef>
              <a:spcAft>
                <a:spcPct val="0"/>
              </a:spcAft>
              <a:defRPr sz="5100">
                <a:solidFill>
                  <a:srgbClr val="000000"/>
                </a:solidFill>
                <a:latin typeface="+mj-lt"/>
                <a:ea typeface="+mj-ea"/>
                <a:cs typeface="+mj-cs"/>
                <a:sym typeface="Helvetica" charset="0"/>
              </a:defRPr>
            </a:lvl1pPr>
            <a:lvl2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2pPr>
            <a:lvl3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3pPr>
            <a:lvl4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4pPr>
            <a:lvl5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5pPr>
            <a:lvl6pPr marL="321424"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6pPr>
            <a:lvl7pPr marL="642849"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7pPr>
            <a:lvl8pPr marL="964274"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8pPr>
            <a:lvl9pPr marL="1285697"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9pPr>
          </a:lstStyle>
          <a:p>
            <a:r>
              <a:rPr lang="en-US" dirty="0"/>
              <a:t>X-ray Radiotherapy (RT)</a:t>
            </a:r>
          </a:p>
        </p:txBody>
      </p:sp>
      <p:sp>
        <p:nvSpPr>
          <p:cNvPr id="10" name="TextBox 9"/>
          <p:cNvSpPr txBox="1"/>
          <p:nvPr/>
        </p:nvSpPr>
        <p:spPr>
          <a:xfrm>
            <a:off x="4324905" y="5731926"/>
            <a:ext cx="4178653" cy="369332"/>
          </a:xfrm>
          <a:prstGeom prst="rect">
            <a:avLst/>
          </a:prstGeom>
          <a:noFill/>
        </p:spPr>
        <p:txBody>
          <a:bodyPr wrap="square" rtlCol="0">
            <a:spAutoFit/>
          </a:bodyPr>
          <a:lstStyle/>
          <a:p>
            <a:r>
              <a:rPr lang="en-US" dirty="0"/>
              <a:t>Image: copyright Varian medical systems</a:t>
            </a:r>
          </a:p>
        </p:txBody>
      </p:sp>
      <p:sp>
        <p:nvSpPr>
          <p:cNvPr id="2" name="Slide Number Placeholder 1"/>
          <p:cNvSpPr>
            <a:spLocks noGrp="1"/>
          </p:cNvSpPr>
          <p:nvPr>
            <p:ph type="sldNum" sz="quarter" idx="12"/>
          </p:nvPr>
        </p:nvSpPr>
        <p:spPr>
          <a:xfrm>
            <a:off x="6553200" y="6356350"/>
            <a:ext cx="2133600" cy="365125"/>
          </a:xfrm>
        </p:spPr>
        <p:txBody>
          <a:bodyPr/>
          <a:lstStyle/>
          <a:p>
            <a:fld id="{F2722CE6-98ED-D94E-95C0-3D0C25589704}" type="slidenum">
              <a:rPr lang="en-US" smtClean="0"/>
              <a:pPr/>
              <a:t>10</a:t>
            </a:fld>
            <a:endParaRPr lang="en-US" sz="1300"/>
          </a:p>
        </p:txBody>
      </p:sp>
      <p:sp>
        <p:nvSpPr>
          <p:cNvPr id="12" name="TextBox 11">
            <a:extLst>
              <a:ext uri="{FF2B5EF4-FFF2-40B4-BE49-F238E27FC236}">
                <a16:creationId xmlns:a16="http://schemas.microsoft.com/office/drawing/2014/main" id="{F0128542-5E1E-BF4C-8281-5A2387797355}"/>
              </a:ext>
            </a:extLst>
          </p:cNvPr>
          <p:cNvSpPr txBox="1"/>
          <p:nvPr/>
        </p:nvSpPr>
        <p:spPr>
          <a:xfrm>
            <a:off x="457198" y="2028816"/>
            <a:ext cx="3867705" cy="584776"/>
          </a:xfrm>
          <a:prstGeom prst="rect">
            <a:avLst/>
          </a:prstGeom>
          <a:noFill/>
        </p:spPr>
        <p:txBody>
          <a:bodyPr wrap="square" lIns="91435" tIns="45718" rIns="91435" bIns="45718" rtlCol="0">
            <a:spAutoFit/>
          </a:bodyPr>
          <a:lstStyle/>
          <a:p>
            <a:r>
              <a:rPr lang="en-US" sz="3200" dirty="0"/>
              <a:t>Achromatic Bend</a:t>
            </a:r>
          </a:p>
        </p:txBody>
      </p:sp>
      <p:cxnSp>
        <p:nvCxnSpPr>
          <p:cNvPr id="14" name="Straight Arrow Connector 13">
            <a:extLst>
              <a:ext uri="{FF2B5EF4-FFF2-40B4-BE49-F238E27FC236}">
                <a16:creationId xmlns:a16="http://schemas.microsoft.com/office/drawing/2014/main" id="{9AC199F1-04B4-594B-B992-B6E5EA68B99C}"/>
              </a:ext>
            </a:extLst>
          </p:cNvPr>
          <p:cNvCxnSpPr>
            <a:cxnSpLocks/>
          </p:cNvCxnSpPr>
          <p:nvPr/>
        </p:nvCxnSpPr>
        <p:spPr>
          <a:xfrm>
            <a:off x="3534202" y="2370360"/>
            <a:ext cx="2041098" cy="27229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5" name="Picture 4">
            <a:extLst>
              <a:ext uri="{FF2B5EF4-FFF2-40B4-BE49-F238E27FC236}">
                <a16:creationId xmlns:a16="http://schemas.microsoft.com/office/drawing/2014/main" id="{34484A41-0AFA-EA40-8CA0-3A5F10722169}"/>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09600" y="3719438"/>
            <a:ext cx="2772202" cy="2967887"/>
          </a:xfrm>
          <a:prstGeom prst="rect">
            <a:avLst/>
          </a:prstGeom>
        </p:spPr>
      </p:pic>
      <p:sp>
        <p:nvSpPr>
          <p:cNvPr id="16" name="TextBox 15">
            <a:extLst>
              <a:ext uri="{FF2B5EF4-FFF2-40B4-BE49-F238E27FC236}">
                <a16:creationId xmlns:a16="http://schemas.microsoft.com/office/drawing/2014/main" id="{C656E461-60C4-954C-8FF5-B625A41A2DBD}"/>
              </a:ext>
            </a:extLst>
          </p:cNvPr>
          <p:cNvSpPr txBox="1"/>
          <p:nvPr/>
        </p:nvSpPr>
        <p:spPr>
          <a:xfrm>
            <a:off x="2115330" y="918610"/>
            <a:ext cx="6214067" cy="369332"/>
          </a:xfrm>
          <a:prstGeom prst="rect">
            <a:avLst/>
          </a:prstGeom>
          <a:noFill/>
        </p:spPr>
        <p:txBody>
          <a:bodyPr wrap="square" rtlCol="0">
            <a:spAutoFit/>
          </a:bodyPr>
          <a:lstStyle/>
          <a:p>
            <a:r>
              <a:rPr lang="en-US" dirty="0"/>
              <a:t>Around </a:t>
            </a:r>
            <a:r>
              <a:rPr lang="en-US" b="1" u="sng" dirty="0"/>
              <a:t>half of all cancer patients </a:t>
            </a:r>
            <a:r>
              <a:rPr lang="en-US" dirty="0"/>
              <a:t>in HICs benefit from 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348120" y="302923"/>
            <a:ext cx="6318974" cy="5928976"/>
          </a:xfrm>
          <a:prstGeom prst="rect">
            <a:avLst/>
          </a:prstGeom>
        </p:spPr>
      </p:pic>
      <p:sp>
        <p:nvSpPr>
          <p:cNvPr id="2" name="Slide Number Placeholder 1"/>
          <p:cNvSpPr>
            <a:spLocks noGrp="1"/>
          </p:cNvSpPr>
          <p:nvPr>
            <p:ph type="sldNum" sz="quarter" idx="12"/>
          </p:nvPr>
        </p:nvSpPr>
        <p:spPr/>
        <p:txBody>
          <a:bodyPr/>
          <a:lstStyle/>
          <a:p>
            <a:fld id="{09D8A648-0883-504B-BD95-CAA79D6A6E2D}" type="slidenum">
              <a:rPr lang="en-US" smtClean="0"/>
              <a:pPr/>
              <a:t>11</a:t>
            </a:fld>
            <a:endParaRPr lang="en-US" sz="13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457200" y="448468"/>
            <a:ext cx="8229600" cy="585787"/>
          </a:xfrm>
        </p:spPr>
        <p:txBody>
          <a:bodyPr>
            <a:normAutofit fontScale="90000"/>
          </a:bodyPr>
          <a:lstStyle/>
          <a:p>
            <a:pPr eaLnBrk="1" hangingPunct="1"/>
            <a:r>
              <a:rPr lang="en-US" dirty="0">
                <a:ea typeface="ＭＳ Ｐゴシック" pitchFamily="-107" charset="-128"/>
                <a:cs typeface="ＭＳ Ｐゴシック" pitchFamily="-107" charset="-128"/>
              </a:rPr>
              <a:t>Charged Particle Therapy</a:t>
            </a:r>
          </a:p>
        </p:txBody>
      </p:sp>
      <p:sp>
        <p:nvSpPr>
          <p:cNvPr id="23555" name="Content Placeholder 2"/>
          <p:cNvSpPr>
            <a:spLocks noGrp="1"/>
          </p:cNvSpPr>
          <p:nvPr>
            <p:ph idx="4294967295"/>
          </p:nvPr>
        </p:nvSpPr>
        <p:spPr>
          <a:xfrm>
            <a:off x="7408863" y="2095500"/>
            <a:ext cx="1735137" cy="533400"/>
          </a:xfrm>
        </p:spPr>
        <p:txBody>
          <a:bodyPr>
            <a:normAutofit fontScale="85000" lnSpcReduction="10000"/>
          </a:bodyPr>
          <a:lstStyle/>
          <a:p>
            <a:pPr eaLnBrk="1" hangingPunct="1">
              <a:buFont typeface="Wingdings 2" pitchFamily="-107" charset="2"/>
              <a:buNone/>
            </a:pPr>
            <a:r>
              <a:rPr lang="en-US">
                <a:ea typeface="ＭＳ Ｐゴシック" pitchFamily="-107" charset="-128"/>
                <a:cs typeface="ＭＳ Ｐゴシック" pitchFamily="-107" charset="-128"/>
              </a:rPr>
              <a:t>Bragg Peak</a:t>
            </a:r>
          </a:p>
        </p:txBody>
      </p:sp>
      <p:pic>
        <p:nvPicPr>
          <p:cNvPr id="23559" name="Picture 9"/>
          <p:cNvPicPr>
            <a:picLocks noChangeAspect="1"/>
          </p:cNvPicPr>
          <p:nvPr/>
        </p:nvPicPr>
        <p:blipFill>
          <a:blip r:embed="rId3"/>
          <a:srcRect/>
          <a:stretch>
            <a:fillRect/>
          </a:stretch>
        </p:blipFill>
        <p:spPr bwMode="auto">
          <a:xfrm>
            <a:off x="1981201" y="1549400"/>
            <a:ext cx="4267200" cy="2870200"/>
          </a:xfrm>
          <a:prstGeom prst="rect">
            <a:avLst/>
          </a:prstGeom>
          <a:solidFill>
            <a:srgbClr val="FFFFFF"/>
          </a:solidFill>
          <a:ln w="9525">
            <a:noFill/>
            <a:miter lim="800000"/>
            <a:headEnd/>
            <a:tailEnd/>
          </a:ln>
        </p:spPr>
      </p:pic>
      <p:sp>
        <p:nvSpPr>
          <p:cNvPr id="23560" name="Rectangle 10"/>
          <p:cNvSpPr>
            <a:spLocks noChangeArrowheads="1"/>
          </p:cNvSpPr>
          <p:nvPr/>
        </p:nvSpPr>
        <p:spPr bwMode="auto">
          <a:xfrm>
            <a:off x="1866901" y="4662487"/>
            <a:ext cx="5638800" cy="1620838"/>
          </a:xfrm>
          <a:prstGeom prst="rect">
            <a:avLst/>
          </a:prstGeom>
          <a:noFill/>
          <a:ln w="9525">
            <a:noFill/>
            <a:miter lim="800000"/>
            <a:headEnd/>
            <a:tailEnd/>
          </a:ln>
        </p:spPr>
        <p:txBody>
          <a:bodyPr lIns="91435" tIns="45718" rIns="91435" bIns="45718">
            <a:prstTxWarp prst="textNoShape">
              <a:avLst/>
            </a:prstTxWarp>
            <a:spAutoFit/>
          </a:bodyPr>
          <a:lstStyle/>
          <a:p>
            <a:pPr marL="282560" lvl="2" indent="-282560" defTabSz="914353">
              <a:spcBef>
                <a:spcPts val="2000"/>
              </a:spcBef>
              <a:buFont typeface="Arial"/>
              <a:buChar char="•"/>
            </a:pPr>
            <a:r>
              <a:rPr lang="en-GB" sz="2200" dirty="0">
                <a:latin typeface="Trebuchet MS" pitchFamily="-107" charset="0"/>
              </a:rPr>
              <a:t>Greater dose where needed</a:t>
            </a:r>
          </a:p>
          <a:p>
            <a:pPr marL="282560" lvl="2" indent="-282560" defTabSz="914353">
              <a:spcBef>
                <a:spcPts val="2000"/>
              </a:spcBef>
              <a:buFont typeface="Arial"/>
              <a:buChar char="•"/>
            </a:pPr>
            <a:r>
              <a:rPr lang="en-GB" sz="2200" dirty="0">
                <a:latin typeface="Trebuchet MS" pitchFamily="-107" charset="0"/>
              </a:rPr>
              <a:t>Less morbidity for healthy tissue</a:t>
            </a:r>
          </a:p>
          <a:p>
            <a:pPr marL="282560" lvl="2" indent="-282560" defTabSz="914353">
              <a:spcBef>
                <a:spcPts val="2000"/>
              </a:spcBef>
              <a:buFont typeface="Arial"/>
              <a:buChar char="•"/>
            </a:pPr>
            <a:r>
              <a:rPr lang="en-GB" sz="2200" dirty="0">
                <a:latin typeface="Trebuchet MS" pitchFamily="-107" charset="0"/>
              </a:rPr>
              <a:t>Less damage to vital organs</a:t>
            </a:r>
          </a:p>
        </p:txBody>
      </p:sp>
      <p:cxnSp>
        <p:nvCxnSpPr>
          <p:cNvPr id="11" name="Straight Arrow Connector 10"/>
          <p:cNvCxnSpPr>
            <a:stCxn id="23555" idx="0"/>
          </p:cNvCxnSpPr>
          <p:nvPr/>
        </p:nvCxnSpPr>
        <p:spPr>
          <a:xfrm rot="16200000" flipV="1">
            <a:off x="6282533" y="1108869"/>
            <a:ext cx="190500" cy="178276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2"/>
          </p:nvPr>
        </p:nvSpPr>
        <p:spPr/>
        <p:txBody>
          <a:bodyPr/>
          <a:lstStyle/>
          <a:p>
            <a:fld id="{09D8A648-0883-504B-BD95-CAA79D6A6E2D}" type="slidenum">
              <a:rPr lang="en-US" smtClean="0"/>
              <a:pPr/>
              <a:t>12</a:t>
            </a:fld>
            <a:endParaRPr lang="en-US" sz="13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FFC1D78-57FB-F848-948E-4684A2EFF216}"/>
              </a:ext>
            </a:extLst>
          </p:cNvPr>
          <p:cNvPicPr>
            <a:picLocks noChangeAspect="1"/>
          </p:cNvPicPr>
          <p:nvPr/>
        </p:nvPicPr>
        <p:blipFill>
          <a:blip r:embed="rId3"/>
          <a:stretch>
            <a:fillRect/>
          </a:stretch>
        </p:blipFill>
        <p:spPr>
          <a:xfrm>
            <a:off x="1142267" y="2323027"/>
            <a:ext cx="6859466" cy="948056"/>
          </a:xfrm>
          <a:prstGeom prst="rect">
            <a:avLst/>
          </a:prstGeom>
        </p:spPr>
      </p:pic>
      <p:sp>
        <p:nvSpPr>
          <p:cNvPr id="2" name="Title 1"/>
          <p:cNvSpPr>
            <a:spLocks noGrp="1"/>
          </p:cNvSpPr>
          <p:nvPr>
            <p:ph type="title"/>
          </p:nvPr>
        </p:nvSpPr>
        <p:spPr>
          <a:xfrm>
            <a:off x="457200" y="115878"/>
            <a:ext cx="8229600" cy="747712"/>
          </a:xfrm>
        </p:spPr>
        <p:txBody>
          <a:bodyPr>
            <a:normAutofit fontScale="90000"/>
          </a:bodyPr>
          <a:lstStyle/>
          <a:p>
            <a:r>
              <a:rPr lang="en-US" dirty="0"/>
              <a:t>Energy loss in matter (+tissue)</a:t>
            </a:r>
          </a:p>
        </p:txBody>
      </p:sp>
      <p:pic>
        <p:nvPicPr>
          <p:cNvPr id="6" name="Picture 5" descr="Picture 2.png"/>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914407" y="3419425"/>
            <a:ext cx="5315187" cy="3148917"/>
          </a:xfrm>
          <a:prstGeom prst="rect">
            <a:avLst/>
          </a:prstGeom>
        </p:spPr>
      </p:pic>
      <p:sp>
        <p:nvSpPr>
          <p:cNvPr id="8" name="Frame 7"/>
          <p:cNvSpPr/>
          <p:nvPr/>
        </p:nvSpPr>
        <p:spPr>
          <a:xfrm>
            <a:off x="3362179" y="2800447"/>
            <a:ext cx="647114" cy="470636"/>
          </a:xfrm>
          <a:prstGeom prst="frame">
            <a:avLst>
              <a:gd name="adj1" fmla="val 4878"/>
            </a:avLst>
          </a:prstGeom>
        </p:spPr>
        <p:style>
          <a:lnRef idx="1">
            <a:schemeClr val="accent1"/>
          </a:lnRef>
          <a:fillRef idx="3">
            <a:schemeClr val="accent1"/>
          </a:fillRef>
          <a:effectRef idx="2">
            <a:schemeClr val="accent1"/>
          </a:effectRef>
          <a:fontRef idx="minor">
            <a:schemeClr val="lt1"/>
          </a:fontRef>
        </p:style>
        <p:txBody>
          <a:bodyPr lIns="91435" tIns="45718" rIns="91435" bIns="45718" rtlCol="0" anchor="ctr"/>
          <a:lstStyle/>
          <a:p>
            <a:pPr algn="ctr"/>
            <a:endParaRPr lang="en-US">
              <a:solidFill>
                <a:schemeClr val="tx1"/>
              </a:solidFill>
            </a:endParaRPr>
          </a:p>
        </p:txBody>
      </p:sp>
      <p:sp>
        <p:nvSpPr>
          <p:cNvPr id="9" name="TextBox 8"/>
          <p:cNvSpPr txBox="1"/>
          <p:nvPr/>
        </p:nvSpPr>
        <p:spPr>
          <a:xfrm>
            <a:off x="4572001" y="4087356"/>
            <a:ext cx="4352081" cy="830993"/>
          </a:xfrm>
          <a:prstGeom prst="rect">
            <a:avLst/>
          </a:prstGeom>
          <a:solidFill>
            <a:srgbClr val="FFFFFF"/>
          </a:solidFill>
          <a:ln w="76200" cap="flat" cmpd="sng" algn="ctr">
            <a:solidFill>
              <a:schemeClr val="accent1"/>
            </a:solidFill>
            <a:prstDash val="solid"/>
            <a:round/>
            <a:headEnd type="none" w="med" len="med"/>
            <a:tailEnd type="none" w="med" len="med"/>
          </a:ln>
          <a:effectLst>
            <a:outerShdw blurRad="50800" dist="38100" dir="2700000">
              <a:srgbClr val="000000">
                <a:alpha val="43000"/>
              </a:srgbClr>
            </a:outerShdw>
          </a:effectLst>
        </p:spPr>
        <p:txBody>
          <a:bodyPr wrap="square" lIns="91435" tIns="45718" rIns="91435" bIns="45718" rtlCol="0">
            <a:spAutoFit/>
          </a:bodyPr>
          <a:lstStyle/>
          <a:p>
            <a:r>
              <a:rPr lang="en-US" sz="2400" b="1" dirty="0"/>
              <a:t>High speed -&gt; small energy loss</a:t>
            </a:r>
          </a:p>
          <a:p>
            <a:r>
              <a:rPr lang="en-US" sz="2400" b="1" dirty="0"/>
              <a:t>Low speed -&gt; high energy loss</a:t>
            </a:r>
          </a:p>
        </p:txBody>
      </p:sp>
      <p:cxnSp>
        <p:nvCxnSpPr>
          <p:cNvPr id="11" name="Straight Arrow Connector 10"/>
          <p:cNvCxnSpPr>
            <a:cxnSpLocks/>
            <a:stCxn id="9" idx="0"/>
          </p:cNvCxnSpPr>
          <p:nvPr/>
        </p:nvCxnSpPr>
        <p:spPr>
          <a:xfrm flipH="1" flipV="1">
            <a:off x="4009293" y="3271083"/>
            <a:ext cx="2738749" cy="8162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5122" name="Picture 2" descr="Proton therapy research | Cancer | The University of Manchester">
            <a:extLst>
              <a:ext uri="{FF2B5EF4-FFF2-40B4-BE49-F238E27FC236}">
                <a16:creationId xmlns:a16="http://schemas.microsoft.com/office/drawing/2014/main" id="{FF396129-9E0B-DF40-93E0-CBE188253533}"/>
              </a:ext>
            </a:extLst>
          </p:cNvPr>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2651923" y="935396"/>
            <a:ext cx="3840153" cy="1371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528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07DB5DEB-405E-714A-8DBC-E38D62EE18C9}"/>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tretch>
            <a:fillRect/>
          </a:stretch>
        </p:blipFill>
        <p:spPr bwMode="auto">
          <a:xfrm>
            <a:off x="1315328" y="1359396"/>
            <a:ext cx="6869919" cy="448262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B709CB94-61F1-C44A-B837-CCC10205D2FC}"/>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defTabSz="914400">
              <a:spcAft>
                <a:spcPts val="600"/>
              </a:spcAft>
            </a:pPr>
            <a:fld id="{F2722CE6-98ED-D94E-95C0-3D0C25589704}" type="slidenum">
              <a:rPr lang="en-US" smtClean="0"/>
              <a:pPr defTabSz="914400">
                <a:spcAft>
                  <a:spcPts val="600"/>
                </a:spcAft>
              </a:pPr>
              <a:t>14</a:t>
            </a:fld>
            <a:endParaRPr lang="en-US"/>
          </a:p>
        </p:txBody>
      </p:sp>
      <p:sp>
        <p:nvSpPr>
          <p:cNvPr id="5" name="Rectangle 4">
            <a:extLst>
              <a:ext uri="{FF2B5EF4-FFF2-40B4-BE49-F238E27FC236}">
                <a16:creationId xmlns:a16="http://schemas.microsoft.com/office/drawing/2014/main" id="{417FC77D-0BA8-974B-9E1D-44035D758142}"/>
              </a:ext>
            </a:extLst>
          </p:cNvPr>
          <p:cNvSpPr/>
          <p:nvPr/>
        </p:nvSpPr>
        <p:spPr>
          <a:xfrm>
            <a:off x="1752600" y="6231135"/>
            <a:ext cx="6578600" cy="307777"/>
          </a:xfrm>
          <a:prstGeom prst="rect">
            <a:avLst/>
          </a:prstGeom>
        </p:spPr>
        <p:txBody>
          <a:bodyPr wrap="square">
            <a:spAutoFit/>
          </a:bodyPr>
          <a:lstStyle/>
          <a:p>
            <a:r>
              <a:rPr lang="en-US" sz="1400" dirty="0"/>
              <a:t>https://</a:t>
            </a:r>
            <a:r>
              <a:rPr lang="en-US" sz="1400" dirty="0" err="1"/>
              <a:t>www.thegreenjournal.com</a:t>
            </a:r>
            <a:r>
              <a:rPr lang="en-US" sz="1400" dirty="0"/>
              <a:t>/article/S0167-8140(18)30146-4/</a:t>
            </a:r>
            <a:r>
              <a:rPr lang="en-US" sz="1400" dirty="0" err="1"/>
              <a:t>fulltext</a:t>
            </a:r>
            <a:endParaRPr lang="en-US" sz="1400" dirty="0"/>
          </a:p>
        </p:txBody>
      </p:sp>
      <p:sp>
        <p:nvSpPr>
          <p:cNvPr id="3" name="TextBox 2">
            <a:extLst>
              <a:ext uri="{FF2B5EF4-FFF2-40B4-BE49-F238E27FC236}">
                <a16:creationId xmlns:a16="http://schemas.microsoft.com/office/drawing/2014/main" id="{109D58A7-51B7-333A-7C4E-933C680E0D71}"/>
              </a:ext>
            </a:extLst>
          </p:cNvPr>
          <p:cNvSpPr txBox="1"/>
          <p:nvPr/>
        </p:nvSpPr>
        <p:spPr>
          <a:xfrm>
            <a:off x="1526344" y="319088"/>
            <a:ext cx="6450038" cy="646331"/>
          </a:xfrm>
          <a:prstGeom prst="rect">
            <a:avLst/>
          </a:prstGeom>
          <a:solidFill>
            <a:srgbClr val="FFFF00"/>
          </a:solidFill>
        </p:spPr>
        <p:txBody>
          <a:bodyPr wrap="square">
            <a:spAutoFit/>
          </a:bodyPr>
          <a:lstStyle/>
          <a:p>
            <a:pPr algn="ctr"/>
            <a:r>
              <a:rPr lang="en-AU" b="1" i="0" u="none" strike="noStrike" dirty="0">
                <a:effectLst/>
                <a:latin typeface="-apple-system"/>
              </a:rPr>
              <a:t>“More than 360'000 patients have been treated worldwide with particle therapy per end of 2022” – PTCOG 2022</a:t>
            </a:r>
          </a:p>
        </p:txBody>
      </p:sp>
    </p:spTree>
    <p:extLst>
      <p:ext uri="{BB962C8B-B14F-4D97-AF65-F5344CB8AC3E}">
        <p14:creationId xmlns:p14="http://schemas.microsoft.com/office/powerpoint/2010/main" val="2615454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7"/>
          <p:cNvSpPr>
            <a:spLocks noGrp="1" noChangeArrowheads="1"/>
          </p:cNvSpPr>
          <p:nvPr>
            <p:ph type="body" idx="4294967295"/>
          </p:nvPr>
        </p:nvSpPr>
        <p:spPr>
          <a:xfrm>
            <a:off x="114300" y="1184276"/>
            <a:ext cx="8915400" cy="1962150"/>
          </a:xfrm>
        </p:spPr>
        <p:txBody>
          <a:bodyPr>
            <a:normAutofit fontScale="92500" lnSpcReduction="20000"/>
          </a:bodyPr>
          <a:lstStyle/>
          <a:p>
            <a:pPr lvl="1" eaLnBrk="1" hangingPunct="1"/>
            <a:r>
              <a:rPr lang="en-GB" dirty="0"/>
              <a:t>“Hadron therapy” = Protons and light ions</a:t>
            </a:r>
          </a:p>
          <a:p>
            <a:pPr marL="342900" lvl="1" indent="-342900" algn="l" eaLnBrk="1" hangingPunct="1">
              <a:buFont typeface="Arial"/>
              <a:buChar char="•"/>
            </a:pPr>
            <a:r>
              <a:rPr lang="en-GB" dirty="0"/>
              <a:t>Used to treat localised cancers</a:t>
            </a:r>
          </a:p>
          <a:p>
            <a:pPr marL="342900" lvl="2" indent="-342900" algn="l" eaLnBrk="1" hangingPunct="1">
              <a:buFont typeface="Arial"/>
              <a:buChar char="•"/>
            </a:pPr>
            <a:r>
              <a:rPr lang="en-GB" dirty="0">
                <a:ea typeface="ＭＳ Ｐゴシック" pitchFamily="-107" charset="-128"/>
              </a:rPr>
              <a:t>Less morbidity for healthy tissue</a:t>
            </a:r>
          </a:p>
          <a:p>
            <a:pPr marL="342900" lvl="2" indent="-342900" algn="l" eaLnBrk="1" hangingPunct="1">
              <a:buFont typeface="Arial"/>
              <a:buChar char="•"/>
            </a:pPr>
            <a:r>
              <a:rPr lang="en-GB" dirty="0">
                <a:ea typeface="ＭＳ Ｐゴシック" pitchFamily="-107" charset="-128"/>
              </a:rPr>
              <a:t>Less damage to vital organs</a:t>
            </a:r>
          </a:p>
          <a:p>
            <a:pPr marL="342900" lvl="2" indent="-342900" algn="l" eaLnBrk="1" hangingPunct="1">
              <a:buFont typeface="Arial"/>
              <a:buChar char="•"/>
            </a:pPr>
            <a:r>
              <a:rPr lang="en-GB" dirty="0">
                <a:ea typeface="ＭＳ Ｐゴシック" pitchFamily="-107" charset="-128"/>
              </a:rPr>
              <a:t>Particularly for childhood cancers </a:t>
            </a:r>
          </a:p>
        </p:txBody>
      </p:sp>
      <p:sp>
        <p:nvSpPr>
          <p:cNvPr id="21506" name="Rectangle 2"/>
          <p:cNvSpPr>
            <a:spLocks noGrp="1" noChangeArrowheads="1"/>
          </p:cNvSpPr>
          <p:nvPr>
            <p:ph type="title" idx="4294967295"/>
          </p:nvPr>
        </p:nvSpPr>
        <p:spPr>
          <a:xfrm>
            <a:off x="457200" y="488950"/>
            <a:ext cx="8229600" cy="490538"/>
          </a:xfrm>
        </p:spPr>
        <p:txBody>
          <a:bodyPr>
            <a:normAutofit fontScale="90000"/>
          </a:bodyPr>
          <a:lstStyle/>
          <a:p>
            <a:pPr eaLnBrk="1" hangingPunct="1"/>
            <a:r>
              <a:rPr lang="en-GB" dirty="0">
                <a:ea typeface="ＭＳ Ｐゴシック" pitchFamily="-107" charset="-128"/>
                <a:cs typeface="ＭＳ Ｐゴシック" pitchFamily="-107" charset="-128"/>
              </a:rPr>
              <a:t>Proton &amp; Ion therapy</a:t>
            </a:r>
          </a:p>
        </p:txBody>
      </p:sp>
      <p:pic>
        <p:nvPicPr>
          <p:cNvPr id="21508" name="Picture 2" descr="PHOT"/>
          <p:cNvPicPr>
            <a:picLocks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81001" y="3657600"/>
            <a:ext cx="4643438" cy="2679700"/>
          </a:xfrm>
          <a:prstGeom prst="rect">
            <a:avLst/>
          </a:prstGeom>
          <a:noFill/>
          <a:ln w="9525">
            <a:noFill/>
            <a:miter lim="800000"/>
            <a:headEnd/>
            <a:tailEnd/>
          </a:ln>
        </p:spPr>
      </p:pic>
      <p:pic>
        <p:nvPicPr>
          <p:cNvPr id="21509"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280025" y="4238626"/>
            <a:ext cx="3563938" cy="2009775"/>
          </a:xfrm>
          <a:prstGeom prst="rect">
            <a:avLst/>
          </a:prstGeom>
          <a:noFill/>
          <a:ln w="9525">
            <a:noFill/>
            <a:miter lim="800000"/>
            <a:headEnd/>
            <a:tailEnd/>
          </a:ln>
        </p:spPr>
      </p:pic>
      <p:pic>
        <p:nvPicPr>
          <p:cNvPr id="65546" name="Picture 3" descr="PROT"/>
          <p:cNvPicPr>
            <a:picLocks noChangeArrowheads="1"/>
          </p:cNvPicPr>
          <p:nvPr/>
        </p:nvPicPr>
        <p:blipFill>
          <a:blip r:embed="rId5" cstate="print">
            <a:extLst>
              <a:ext uri="{28A0092B-C50C-407E-A947-70E740481C1C}">
                <a14:useLocalDpi xmlns:a14="http://schemas.microsoft.com/office/drawing/2010/main"/>
              </a:ext>
            </a:extLst>
          </a:blip>
          <a:srcRect t="33948"/>
          <a:stretch>
            <a:fillRect/>
          </a:stretch>
        </p:blipFill>
        <p:spPr bwMode="auto">
          <a:xfrm>
            <a:off x="381000" y="4429126"/>
            <a:ext cx="4660900" cy="1819275"/>
          </a:xfrm>
          <a:prstGeom prst="rect">
            <a:avLst/>
          </a:prstGeom>
          <a:noFill/>
          <a:ln w="9525">
            <a:noFill/>
            <a:miter lim="800000"/>
            <a:headEnd/>
            <a:tailEnd/>
          </a:ln>
        </p:spPr>
      </p:pic>
      <p:pic>
        <p:nvPicPr>
          <p:cNvPr id="65547" name="Picture 5"/>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280026" y="4238626"/>
            <a:ext cx="3635375" cy="2009775"/>
          </a:xfrm>
          <a:prstGeom prst="rect">
            <a:avLst/>
          </a:prstGeom>
          <a:noFill/>
          <a:ln w="9525">
            <a:noFill/>
            <a:miter lim="800000"/>
            <a:headEnd/>
            <a:tailEnd/>
          </a:ln>
        </p:spPr>
      </p:pic>
      <p:sp>
        <p:nvSpPr>
          <p:cNvPr id="21512" name="Text Box 10"/>
          <p:cNvSpPr txBox="1">
            <a:spLocks noChangeArrowheads="1"/>
          </p:cNvSpPr>
          <p:nvPr/>
        </p:nvSpPr>
        <p:spPr bwMode="auto">
          <a:xfrm>
            <a:off x="1619250" y="4097338"/>
            <a:ext cx="1728788" cy="373659"/>
          </a:xfrm>
          <a:prstGeom prst="rect">
            <a:avLst/>
          </a:prstGeom>
          <a:noFill/>
          <a:ln w="9525">
            <a:noFill/>
            <a:miter lim="800000"/>
            <a:headEnd/>
            <a:tailEnd/>
          </a:ln>
        </p:spPr>
        <p:txBody>
          <a:bodyPr lIns="91435" tIns="45718" rIns="91435" bIns="45718">
            <a:prstTxWarp prst="textNoShape">
              <a:avLst/>
            </a:prstTxWarp>
            <a:spAutoFit/>
          </a:bodyPr>
          <a:lstStyle/>
          <a:p>
            <a:pPr>
              <a:spcBef>
                <a:spcPct val="50000"/>
              </a:spcBef>
            </a:pPr>
            <a:r>
              <a:rPr lang="en-GB" dirty="0">
                <a:solidFill>
                  <a:srgbClr val="FFFFFF"/>
                </a:solidFill>
                <a:latin typeface="Trebuchet MS" pitchFamily="-107" charset="0"/>
              </a:rPr>
              <a:t>With X-rays</a:t>
            </a:r>
          </a:p>
        </p:txBody>
      </p:sp>
      <p:sp>
        <p:nvSpPr>
          <p:cNvPr id="65549" name="Text Box 11"/>
          <p:cNvSpPr txBox="1">
            <a:spLocks noChangeArrowheads="1"/>
          </p:cNvSpPr>
          <p:nvPr/>
        </p:nvSpPr>
        <p:spPr bwMode="auto">
          <a:xfrm>
            <a:off x="1619250" y="3776990"/>
            <a:ext cx="2592388" cy="523220"/>
          </a:xfrm>
          <a:prstGeom prst="rect">
            <a:avLst/>
          </a:prstGeom>
          <a:noFill/>
          <a:ln w="9525">
            <a:noFill/>
            <a:miter lim="800000"/>
            <a:headEnd/>
            <a:tailEnd/>
          </a:ln>
        </p:spPr>
        <p:txBody>
          <a:bodyPr lIns="91435" tIns="45718" rIns="91435" bIns="45718">
            <a:prstTxWarp prst="textNoShape">
              <a:avLst/>
            </a:prstTxWarp>
            <a:spAutoFit/>
          </a:bodyPr>
          <a:lstStyle/>
          <a:p>
            <a:r>
              <a:rPr lang="en-GB" sz="2800" dirty="0">
                <a:solidFill>
                  <a:srgbClr val="FFFFFF"/>
                </a:solidFill>
                <a:latin typeface="Trebuchet MS" pitchFamily="-107" charset="0"/>
              </a:rPr>
              <a:t>With  Protons</a:t>
            </a:r>
          </a:p>
        </p:txBody>
      </p:sp>
      <p:sp>
        <p:nvSpPr>
          <p:cNvPr id="2" name="Slide Number Placeholder 1"/>
          <p:cNvSpPr>
            <a:spLocks noGrp="1"/>
          </p:cNvSpPr>
          <p:nvPr>
            <p:ph type="sldNum" sz="quarter" idx="12"/>
          </p:nvPr>
        </p:nvSpPr>
        <p:spPr/>
        <p:txBody>
          <a:bodyPr/>
          <a:lstStyle/>
          <a:p>
            <a:fld id="{09D8A648-0883-504B-BD95-CAA79D6A6E2D}" type="slidenum">
              <a:rPr lang="en-US" smtClean="0"/>
              <a:pPr/>
              <a:t>15</a:t>
            </a:fld>
            <a:endParaRPr lang="en-US" sz="1300"/>
          </a:p>
        </p:txBody>
      </p:sp>
      <p:pic>
        <p:nvPicPr>
          <p:cNvPr id="11" name="Picture 10">
            <a:extLst>
              <a:ext uri="{FF2B5EF4-FFF2-40B4-BE49-F238E27FC236}">
                <a16:creationId xmlns:a16="http://schemas.microsoft.com/office/drawing/2014/main" id="{0FB23CCA-D7BB-FC42-A6D5-8BD53BDDB5AB}"/>
              </a:ext>
            </a:extLst>
          </p:cNvPr>
          <p:cNvPicPr>
            <a:picLocks noChangeAspect="1"/>
          </p:cNvPicPr>
          <p:nvPr/>
        </p:nvPicPr>
        <p:blipFill>
          <a:blip r:embed="rId7"/>
          <a:stretch>
            <a:fillRect/>
          </a:stretch>
        </p:blipFill>
        <p:spPr>
          <a:xfrm>
            <a:off x="5201820" y="3200400"/>
            <a:ext cx="3642143" cy="779589"/>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1512"/>
                                        </p:tgtEl>
                                        <p:attrNameLst>
                                          <p:attrName>style.visibility</p:attrName>
                                        </p:attrNameLst>
                                      </p:cBhvr>
                                      <p:to>
                                        <p:strVal val="hidden"/>
                                      </p:to>
                                    </p:set>
                                  </p:childTnLst>
                                </p:cTn>
                              </p:par>
                              <p:par>
                                <p:cTn id="7" presetID="22" presetClass="entr" presetSubtype="8" fill="hold" nodeType="withEffect">
                                  <p:stCondLst>
                                    <p:cond delay="0"/>
                                  </p:stCondLst>
                                  <p:childTnLst>
                                    <p:set>
                                      <p:cBhvr>
                                        <p:cTn id="8" dur="1" fill="hold">
                                          <p:stCondLst>
                                            <p:cond delay="0"/>
                                          </p:stCondLst>
                                        </p:cTn>
                                        <p:tgtEl>
                                          <p:spTgt spid="65546"/>
                                        </p:tgtEl>
                                        <p:attrNameLst>
                                          <p:attrName>style.visibility</p:attrName>
                                        </p:attrNameLst>
                                      </p:cBhvr>
                                      <p:to>
                                        <p:strVal val="visible"/>
                                      </p:to>
                                    </p:set>
                                    <p:animEffect transition="in" filter="wipe(left)">
                                      <p:cBhvr>
                                        <p:cTn id="9" dur="2000"/>
                                        <p:tgtEl>
                                          <p:spTgt spid="65546"/>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65549"/>
                                        </p:tgtEl>
                                        <p:attrNameLst>
                                          <p:attrName>style.visibility</p:attrName>
                                        </p:attrNameLst>
                                      </p:cBhvr>
                                      <p:to>
                                        <p:strVal val="visible"/>
                                      </p:to>
                                    </p:set>
                                    <p:animEffect transition="in" filter="wipe(left)">
                                      <p:cBhvr>
                                        <p:cTn id="12" dur="500"/>
                                        <p:tgtEl>
                                          <p:spTgt spid="65549"/>
                                        </p:tgtEl>
                                      </p:cBhvr>
                                    </p:animEffect>
                                  </p:childTnLst>
                                </p:cTn>
                              </p:par>
                              <p:par>
                                <p:cTn id="13" presetID="22" presetClass="entr" presetSubtype="8" fill="hold" nodeType="withEffect">
                                  <p:stCondLst>
                                    <p:cond delay="0"/>
                                  </p:stCondLst>
                                  <p:childTnLst>
                                    <p:set>
                                      <p:cBhvr>
                                        <p:cTn id="14" dur="1" fill="hold">
                                          <p:stCondLst>
                                            <p:cond delay="0"/>
                                          </p:stCondLst>
                                        </p:cTn>
                                        <p:tgtEl>
                                          <p:spTgt spid="65547"/>
                                        </p:tgtEl>
                                        <p:attrNameLst>
                                          <p:attrName>style.visibility</p:attrName>
                                        </p:attrNameLst>
                                      </p:cBhvr>
                                      <p:to>
                                        <p:strVal val="visible"/>
                                      </p:to>
                                    </p:set>
                                    <p:animEffect transition="in" filter="wipe(left)">
                                      <p:cBhvr>
                                        <p:cTn id="15" dur="2000"/>
                                        <p:tgtEl>
                                          <p:spTgt spid="655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2" grpId="0"/>
      <p:bldP spid="655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icture containing indoor, floor, ceiling, luggage&#10;&#10;Description automatically generated">
            <a:extLst>
              <a:ext uri="{FF2B5EF4-FFF2-40B4-BE49-F238E27FC236}">
                <a16:creationId xmlns:a16="http://schemas.microsoft.com/office/drawing/2014/main" id="{8EB33D6A-35AE-F448-8B34-03E892AAF671}"/>
              </a:ext>
            </a:extLst>
          </p:cNvPr>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a:solidFill>
            <a:schemeClr val="bg1">
              <a:alpha val="60491"/>
            </a:schemeClr>
          </a:solidFill>
        </p:spPr>
        <p:txBody>
          <a:bodyPr/>
          <a:lstStyle/>
          <a:p>
            <a:r>
              <a:rPr lang="en-US" dirty="0"/>
              <a:t>Challenges in Particle Therapy:</a:t>
            </a:r>
          </a:p>
        </p:txBody>
      </p:sp>
      <p:sp>
        <p:nvSpPr>
          <p:cNvPr id="15" name="Slide Number Placeholder 14"/>
          <p:cNvSpPr>
            <a:spLocks noGrp="1"/>
          </p:cNvSpPr>
          <p:nvPr>
            <p:ph type="sldNum" sz="quarter" idx="12"/>
          </p:nvPr>
        </p:nvSpPr>
        <p:spPr/>
        <p:txBody>
          <a:bodyPr/>
          <a:lstStyle/>
          <a:p>
            <a:fld id="{F2722CE6-98ED-D94E-95C0-3D0C25589704}" type="slidenum">
              <a:rPr lang="en-US" smtClean="0"/>
              <a:pPr/>
              <a:t>16</a:t>
            </a:fld>
            <a:endParaRPr lang="en-US" sz="1300"/>
          </a:p>
        </p:txBody>
      </p:sp>
      <p:sp>
        <p:nvSpPr>
          <p:cNvPr id="17" name="TextBox 16">
            <a:extLst>
              <a:ext uri="{FF2B5EF4-FFF2-40B4-BE49-F238E27FC236}">
                <a16:creationId xmlns:a16="http://schemas.microsoft.com/office/drawing/2014/main" id="{A6F7796D-BF01-A149-9C1E-E88524759C23}"/>
              </a:ext>
            </a:extLst>
          </p:cNvPr>
          <p:cNvSpPr txBox="1"/>
          <p:nvPr/>
        </p:nvSpPr>
        <p:spPr>
          <a:xfrm>
            <a:off x="1378439" y="1911946"/>
            <a:ext cx="3402833" cy="461665"/>
          </a:xfrm>
          <a:prstGeom prst="rect">
            <a:avLst/>
          </a:prstGeom>
          <a:solidFill>
            <a:schemeClr val="bg1">
              <a:alpha val="60491"/>
            </a:schemeClr>
          </a:solidFill>
        </p:spPr>
        <p:txBody>
          <a:bodyPr wrap="square" rtlCol="0">
            <a:spAutoFit/>
          </a:bodyPr>
          <a:lstStyle/>
          <a:p>
            <a:pPr algn="ctr"/>
            <a:r>
              <a:rPr lang="en-US" sz="2400" dirty="0">
                <a:solidFill>
                  <a:srgbClr val="FF0000"/>
                </a:solidFill>
              </a:rPr>
              <a:t>EFFICACY/QUALITY</a:t>
            </a:r>
          </a:p>
        </p:txBody>
      </p:sp>
      <p:sp>
        <p:nvSpPr>
          <p:cNvPr id="18" name="TextBox 17">
            <a:extLst>
              <a:ext uri="{FF2B5EF4-FFF2-40B4-BE49-F238E27FC236}">
                <a16:creationId xmlns:a16="http://schemas.microsoft.com/office/drawing/2014/main" id="{0B75660A-D974-B34A-A919-12FB82C8651A}"/>
              </a:ext>
            </a:extLst>
          </p:cNvPr>
          <p:cNvSpPr txBox="1"/>
          <p:nvPr/>
        </p:nvSpPr>
        <p:spPr>
          <a:xfrm>
            <a:off x="4622800" y="1911946"/>
            <a:ext cx="3402833" cy="461665"/>
          </a:xfrm>
          <a:prstGeom prst="rect">
            <a:avLst/>
          </a:prstGeom>
          <a:solidFill>
            <a:schemeClr val="bg1">
              <a:alpha val="60491"/>
            </a:schemeClr>
          </a:solidFill>
        </p:spPr>
        <p:txBody>
          <a:bodyPr wrap="square" rtlCol="0">
            <a:spAutoFit/>
          </a:bodyPr>
          <a:lstStyle/>
          <a:p>
            <a:pPr algn="ctr"/>
            <a:r>
              <a:rPr lang="en-US" sz="2400" dirty="0">
                <a:solidFill>
                  <a:srgbClr val="FF0000"/>
                </a:solidFill>
              </a:rPr>
              <a:t>COST/SIZE/EFFICIENCY</a:t>
            </a:r>
          </a:p>
        </p:txBody>
      </p:sp>
      <p:sp>
        <p:nvSpPr>
          <p:cNvPr id="22" name="TextBox 21">
            <a:extLst>
              <a:ext uri="{FF2B5EF4-FFF2-40B4-BE49-F238E27FC236}">
                <a16:creationId xmlns:a16="http://schemas.microsoft.com/office/drawing/2014/main" id="{DD2181FF-324B-E941-867C-B74C2828CCFA}"/>
              </a:ext>
            </a:extLst>
          </p:cNvPr>
          <p:cNvSpPr txBox="1"/>
          <p:nvPr/>
        </p:nvSpPr>
        <p:spPr>
          <a:xfrm>
            <a:off x="508000" y="5956766"/>
            <a:ext cx="8229600" cy="646331"/>
          </a:xfrm>
          <a:prstGeom prst="rect">
            <a:avLst/>
          </a:prstGeom>
          <a:solidFill>
            <a:schemeClr val="bg1">
              <a:alpha val="60491"/>
            </a:schemeClr>
          </a:solidFill>
        </p:spPr>
        <p:txBody>
          <a:bodyPr wrap="square" rtlCol="0">
            <a:spAutoFit/>
          </a:bodyPr>
          <a:lstStyle/>
          <a:p>
            <a:pPr algn="ctr"/>
            <a:r>
              <a:rPr lang="en-US" dirty="0" err="1"/>
              <a:t>MedAustron</a:t>
            </a:r>
            <a:r>
              <a:rPr lang="en-US" dirty="0"/>
              <a:t>: a facility which emerged from CERN study ‘PIMMS’. </a:t>
            </a:r>
          </a:p>
          <a:p>
            <a:pPr algn="ctr"/>
            <a:r>
              <a:rPr lang="en-US" dirty="0"/>
              <a:t>A new CERN study ‘NIMMS’ is underway. </a:t>
            </a:r>
          </a:p>
        </p:txBody>
      </p:sp>
    </p:spTree>
    <p:extLst>
      <p:ext uri="{BB962C8B-B14F-4D97-AF65-F5344CB8AC3E}">
        <p14:creationId xmlns:p14="http://schemas.microsoft.com/office/powerpoint/2010/main" val="8498418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28861" y="1300167"/>
            <a:ext cx="5215139" cy="3821720"/>
          </a:xfrm>
          <a:prstGeom prst="rect">
            <a:avLst/>
          </a:prstGeom>
        </p:spPr>
      </p:pic>
      <p:sp>
        <p:nvSpPr>
          <p:cNvPr id="2" name="TextBox 1"/>
          <p:cNvSpPr txBox="1"/>
          <p:nvPr/>
        </p:nvSpPr>
        <p:spPr>
          <a:xfrm>
            <a:off x="132279" y="5983060"/>
            <a:ext cx="7533712" cy="646331"/>
          </a:xfrm>
          <a:prstGeom prst="rect">
            <a:avLst/>
          </a:prstGeom>
          <a:noFill/>
        </p:spPr>
        <p:txBody>
          <a:bodyPr wrap="square" rtlCol="0">
            <a:spAutoFit/>
          </a:bodyPr>
          <a:lstStyle/>
          <a:p>
            <a:pPr marL="285750" indent="-285750">
              <a:buFont typeface="Arial"/>
              <a:buChar char="•"/>
            </a:pPr>
            <a:r>
              <a:rPr lang="en-US" dirty="0"/>
              <a:t>Positron emission tomography (PET) uses Fluorine-18, half life of ~110 min</a:t>
            </a:r>
          </a:p>
          <a:p>
            <a:endParaRPr lang="en-US" dirty="0"/>
          </a:p>
        </p:txBody>
      </p:sp>
      <p:sp>
        <p:nvSpPr>
          <p:cNvPr id="11" name="Title 1"/>
          <p:cNvSpPr>
            <a:spLocks noGrp="1"/>
          </p:cNvSpPr>
          <p:nvPr>
            <p:ph type="title"/>
          </p:nvPr>
        </p:nvSpPr>
        <p:spPr>
          <a:xfrm>
            <a:off x="914400" y="274638"/>
            <a:ext cx="8229600" cy="863600"/>
          </a:xfrm>
        </p:spPr>
        <p:txBody>
          <a:bodyPr/>
          <a:lstStyle/>
          <a:p>
            <a:r>
              <a:rPr lang="en-US" dirty="0"/>
              <a:t>Radioisotope production</a:t>
            </a:r>
          </a:p>
        </p:txBody>
      </p:sp>
      <p:sp>
        <p:nvSpPr>
          <p:cNvPr id="10" name="Content Placeholder 2"/>
          <p:cNvSpPr>
            <a:spLocks noGrp="1"/>
          </p:cNvSpPr>
          <p:nvPr>
            <p:ph idx="1"/>
          </p:nvPr>
        </p:nvSpPr>
        <p:spPr>
          <a:xfrm>
            <a:off x="171089" y="1300167"/>
            <a:ext cx="3757772" cy="2846595"/>
          </a:xfrm>
        </p:spPr>
        <p:txBody>
          <a:bodyPr>
            <a:noAutofit/>
          </a:bodyPr>
          <a:lstStyle/>
          <a:p>
            <a:pPr marL="285750" indent="-285750" algn="l">
              <a:buFont typeface="Arial"/>
              <a:buChar char="•"/>
            </a:pPr>
            <a:r>
              <a:rPr lang="en-US" sz="2000" dirty="0"/>
              <a:t>Accelerators (compact cyclotrons or </a:t>
            </a:r>
            <a:r>
              <a:rPr lang="en-US" sz="2000" dirty="0" err="1"/>
              <a:t>linacs</a:t>
            </a:r>
            <a:r>
              <a:rPr lang="en-US" sz="2000" dirty="0"/>
              <a:t>) are used to produce radio-isotopes for medical imaging.</a:t>
            </a:r>
          </a:p>
          <a:p>
            <a:pPr marL="285750" indent="-285750" algn="l">
              <a:buFont typeface="Arial"/>
              <a:buChar char="•"/>
            </a:pPr>
            <a:r>
              <a:rPr lang="en-US" sz="2000" dirty="0"/>
              <a:t>7-11MeV protons for short-lived isotopes for imaging</a:t>
            </a:r>
          </a:p>
          <a:p>
            <a:pPr marL="285750" indent="-285750" algn="l">
              <a:buFont typeface="Arial"/>
              <a:buChar char="•"/>
            </a:pPr>
            <a:r>
              <a:rPr lang="en-US" sz="2000" dirty="0"/>
              <a:t>70-100MeV or higher for longer lived isotopes</a:t>
            </a:r>
          </a:p>
        </p:txBody>
      </p:sp>
      <p:sp>
        <p:nvSpPr>
          <p:cNvPr id="3" name="Slide Number Placeholder 2"/>
          <p:cNvSpPr>
            <a:spLocks noGrp="1"/>
          </p:cNvSpPr>
          <p:nvPr>
            <p:ph type="sldNum" sz="quarter" idx="12"/>
          </p:nvPr>
        </p:nvSpPr>
        <p:spPr/>
        <p:txBody>
          <a:bodyPr/>
          <a:lstStyle/>
          <a:p>
            <a:fld id="{F2722CE6-98ED-D94E-95C0-3D0C25589704}" type="slidenum">
              <a:rPr lang="en-US" smtClean="0"/>
              <a:pPr/>
              <a:t>17</a:t>
            </a:fld>
            <a:endParaRPr lang="en-US" sz="13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Radiopharmaceuticals</a:t>
            </a:r>
          </a:p>
        </p:txBody>
      </p:sp>
      <p:pic>
        <p:nvPicPr>
          <p:cNvPr id="4" name="Picture 5"/>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3971371" y="2125524"/>
            <a:ext cx="4595676" cy="40119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57200" y="1417638"/>
            <a:ext cx="1863147" cy="707886"/>
          </a:xfrm>
          <a:prstGeom prst="rect">
            <a:avLst/>
          </a:prstGeom>
          <a:noFill/>
        </p:spPr>
        <p:txBody>
          <a:bodyPr wrap="square" rtlCol="0">
            <a:spAutoFit/>
          </a:bodyPr>
          <a:lstStyle/>
          <a:p>
            <a:r>
              <a:rPr lang="en-US" sz="2000" dirty="0">
                <a:solidFill>
                  <a:srgbClr val="FF0000"/>
                </a:solidFill>
              </a:rPr>
              <a:t>p, </a:t>
            </a:r>
            <a:r>
              <a:rPr lang="en-US" sz="2000" dirty="0" err="1">
                <a:solidFill>
                  <a:srgbClr val="FF0000"/>
                </a:solidFill>
              </a:rPr>
              <a:t>d</a:t>
            </a:r>
            <a:r>
              <a:rPr lang="en-US" sz="2000" dirty="0">
                <a:solidFill>
                  <a:srgbClr val="FF0000"/>
                </a:solidFill>
              </a:rPr>
              <a:t>, 3He, 4He beams </a:t>
            </a:r>
          </a:p>
        </p:txBody>
      </p:sp>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301877" y="3333509"/>
            <a:ext cx="3502220" cy="28039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01876" y="2112502"/>
            <a:ext cx="3032235" cy="584776"/>
          </a:xfrm>
          <a:prstGeom prst="rect">
            <a:avLst/>
          </a:prstGeom>
          <a:noFill/>
        </p:spPr>
        <p:txBody>
          <a:bodyPr wrap="square" rtlCol="0">
            <a:spAutoFit/>
          </a:bodyPr>
          <a:lstStyle/>
          <a:p>
            <a:r>
              <a:rPr lang="en-US" sz="1600" dirty="0"/>
              <a:t>Isotopes used for PET, SPECT and </a:t>
            </a:r>
            <a:r>
              <a:rPr lang="en-US" sz="1600" dirty="0" err="1"/>
              <a:t>Brachytherapy</a:t>
            </a:r>
            <a:r>
              <a:rPr lang="en-US" sz="1600" dirty="0"/>
              <a:t> etc…</a:t>
            </a:r>
          </a:p>
        </p:txBody>
      </p:sp>
      <p:sp>
        <p:nvSpPr>
          <p:cNvPr id="3" name="Slide Number Placeholder 2"/>
          <p:cNvSpPr>
            <a:spLocks noGrp="1"/>
          </p:cNvSpPr>
          <p:nvPr>
            <p:ph type="sldNum" sz="quarter" idx="12"/>
          </p:nvPr>
        </p:nvSpPr>
        <p:spPr/>
        <p:txBody>
          <a:bodyPr/>
          <a:lstStyle/>
          <a:p>
            <a:fld id="{F2722CE6-98ED-D94E-95C0-3D0C25589704}" type="slidenum">
              <a:rPr lang="en-US" smtClean="0"/>
              <a:pPr/>
              <a:t>18</a:t>
            </a:fld>
            <a:endParaRPr lang="en-US" sz="1300"/>
          </a:p>
        </p:txBody>
      </p:sp>
    </p:spTree>
    <p:extLst>
      <p:ext uri="{BB962C8B-B14F-4D97-AF65-F5344CB8AC3E}">
        <p14:creationId xmlns:p14="http://schemas.microsoft.com/office/powerpoint/2010/main" val="33897658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57489" y="1493282"/>
            <a:ext cx="2914511" cy="3292641"/>
          </a:xfrm>
          <a:prstGeom prst="rect">
            <a:avLst/>
          </a:prstGeom>
        </p:spPr>
      </p:pic>
      <p:sp>
        <p:nvSpPr>
          <p:cNvPr id="6" name="Rectangle 5"/>
          <p:cNvSpPr/>
          <p:nvPr/>
        </p:nvSpPr>
        <p:spPr>
          <a:xfrm>
            <a:off x="622801" y="5492077"/>
            <a:ext cx="8158311" cy="646331"/>
          </a:xfrm>
          <a:prstGeom prst="rect">
            <a:avLst/>
          </a:prstGeom>
        </p:spPr>
        <p:txBody>
          <a:bodyPr wrap="square">
            <a:spAutoFit/>
          </a:bodyPr>
          <a:lstStyle/>
          <a:p>
            <a:pPr marL="285750" indent="-285750">
              <a:buFont typeface="Arial"/>
              <a:buChar char="•"/>
            </a:pPr>
            <a:r>
              <a:rPr lang="en-US" dirty="0" err="1"/>
              <a:t>Fluorodeoxyglucose</a:t>
            </a:r>
            <a:r>
              <a:rPr lang="en-US" dirty="0"/>
              <a:t> or FDG carries the F18 to areas of high metabolic activity</a:t>
            </a:r>
          </a:p>
          <a:p>
            <a:pPr marL="285750" indent="-285750">
              <a:buFont typeface="Arial"/>
              <a:buChar char="•"/>
            </a:pPr>
            <a:r>
              <a:rPr lang="en-US" dirty="0"/>
              <a:t>90% of PET scans are in clinical oncology</a:t>
            </a:r>
          </a:p>
        </p:txBody>
      </p:sp>
      <p:sp>
        <p:nvSpPr>
          <p:cNvPr id="2" name="Slide Number Placeholder 1"/>
          <p:cNvSpPr>
            <a:spLocks noGrp="1"/>
          </p:cNvSpPr>
          <p:nvPr>
            <p:ph type="sldNum" sz="quarter" idx="12"/>
          </p:nvPr>
        </p:nvSpPr>
        <p:spPr/>
        <p:txBody>
          <a:bodyPr/>
          <a:lstStyle/>
          <a:p>
            <a:fld id="{F2722CE6-98ED-D94E-95C0-3D0C25589704}" type="slidenum">
              <a:rPr lang="en-US" smtClean="0"/>
              <a:pPr/>
              <a:t>19</a:t>
            </a:fld>
            <a:endParaRPr lang="en-US" sz="1300"/>
          </a:p>
        </p:txBody>
      </p:sp>
      <p:pic>
        <p:nvPicPr>
          <p:cNvPr id="7" name="Picture 6">
            <a:extLst>
              <a:ext uri="{FF2B5EF4-FFF2-40B4-BE49-F238E27FC236}">
                <a16:creationId xmlns:a16="http://schemas.microsoft.com/office/drawing/2014/main" id="{24CC54C8-5C24-7243-B18F-7FB8A32382C6}"/>
              </a:ext>
            </a:extLst>
          </p:cNvPr>
          <p:cNvPicPr>
            <a:picLocks noChangeAspect="1"/>
          </p:cNvPicPr>
          <p:nvPr/>
        </p:nvPicPr>
        <p:blipFill>
          <a:blip r:embed="rId4"/>
          <a:stretch>
            <a:fillRect/>
          </a:stretch>
        </p:blipFill>
        <p:spPr>
          <a:xfrm>
            <a:off x="4948381" y="1561858"/>
            <a:ext cx="2089727" cy="3155488"/>
          </a:xfrm>
          <a:prstGeom prst="rect">
            <a:avLst/>
          </a:prstGeom>
        </p:spPr>
      </p:pic>
    </p:spTree>
    <p:extLst>
      <p:ext uri="{BB962C8B-B14F-4D97-AF65-F5344CB8AC3E}">
        <p14:creationId xmlns:p14="http://schemas.microsoft.com/office/powerpoint/2010/main" val="4127246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7456" y="1916832"/>
            <a:ext cx="7869088" cy="3970318"/>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020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475656" y="1340768"/>
            <a:ext cx="6192688" cy="369332"/>
          </a:xfrm>
          <a:prstGeom prst="rect">
            <a:avLst/>
          </a:prstGeom>
          <a:noFill/>
        </p:spPr>
        <p:txBody>
          <a:bodyPr wrap="square" rtlCol="0">
            <a:spAutoFit/>
          </a:bodyPr>
          <a:lstStyle/>
          <a:p>
            <a:r>
              <a:rPr lang="en-GB" b="1" dirty="0"/>
              <a:t>Copyright statement and speaker’s release for video publishing</a:t>
            </a:r>
          </a:p>
        </p:txBody>
      </p:sp>
    </p:spTree>
    <p:extLst>
      <p:ext uri="{BB962C8B-B14F-4D97-AF65-F5344CB8AC3E}">
        <p14:creationId xmlns:p14="http://schemas.microsoft.com/office/powerpoint/2010/main" val="182685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121" y="2873981"/>
            <a:ext cx="8229600" cy="1143000"/>
          </a:xfrm>
        </p:spPr>
        <p:txBody>
          <a:bodyPr/>
          <a:lstStyle/>
          <a:p>
            <a:r>
              <a:rPr lang="en-US" dirty="0"/>
              <a:t>2. Industrial accelerators</a:t>
            </a:r>
          </a:p>
        </p:txBody>
      </p:sp>
      <p:sp>
        <p:nvSpPr>
          <p:cNvPr id="3" name="Slide Number Placeholder 2"/>
          <p:cNvSpPr>
            <a:spLocks noGrp="1"/>
          </p:cNvSpPr>
          <p:nvPr>
            <p:ph type="sldNum" sz="quarter" idx="12"/>
          </p:nvPr>
        </p:nvSpPr>
        <p:spPr/>
        <p:txBody>
          <a:bodyPr/>
          <a:lstStyle/>
          <a:p>
            <a:fld id="{F2722CE6-98ED-D94E-95C0-3D0C25589704}" type="slidenum">
              <a:rPr lang="en-US" smtClean="0"/>
              <a:pPr/>
              <a:t>20</a:t>
            </a:fld>
            <a:endParaRPr lang="en-US" sz="1300"/>
          </a:p>
        </p:txBody>
      </p:sp>
    </p:spTree>
    <p:extLst>
      <p:ext uri="{BB962C8B-B14F-4D97-AF65-F5344CB8AC3E}">
        <p14:creationId xmlns:p14="http://schemas.microsoft.com/office/powerpoint/2010/main" val="32754895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Ion implantation</a:t>
            </a:r>
          </a:p>
        </p:txBody>
      </p:sp>
      <p:sp>
        <p:nvSpPr>
          <p:cNvPr id="3" name="Content Placeholder 2"/>
          <p:cNvSpPr>
            <a:spLocks noGrp="1"/>
          </p:cNvSpPr>
          <p:nvPr>
            <p:ph idx="1"/>
          </p:nvPr>
        </p:nvSpPr>
        <p:spPr>
          <a:xfrm>
            <a:off x="450226" y="4126543"/>
            <a:ext cx="3434037" cy="1353976"/>
          </a:xfrm>
        </p:spPr>
        <p:txBody>
          <a:bodyPr/>
          <a:lstStyle/>
          <a:p>
            <a:r>
              <a:rPr lang="en-US" sz="2000" dirty="0"/>
              <a:t>Accelerators keV-&gt;MeV are used to deposit ions in semiconductors.</a:t>
            </a:r>
          </a:p>
        </p:txBody>
      </p:sp>
      <p:pic>
        <p:nvPicPr>
          <p:cNvPr id="4" name="Picture 3"/>
          <p:cNvPicPr>
            <a:picLocks noChangeAspect="1"/>
          </p:cNvPicPr>
          <p:nvPr/>
        </p:nvPicPr>
        <p:blipFill>
          <a:blip r:embed="rId3"/>
          <a:stretch>
            <a:fillRect/>
          </a:stretch>
        </p:blipFill>
        <p:spPr>
          <a:xfrm>
            <a:off x="1703418" y="1618901"/>
            <a:ext cx="1897332" cy="1645936"/>
          </a:xfrm>
          <a:prstGeom prst="rect">
            <a:avLst/>
          </a:prstGeom>
        </p:spPr>
      </p:pic>
      <p:pic>
        <p:nvPicPr>
          <p:cNvPr id="5" name="Picture 4"/>
          <p:cNvPicPr>
            <a:picLocks noChangeAspect="1"/>
          </p:cNvPicPr>
          <p:nvPr/>
        </p:nvPicPr>
        <p:blipFill>
          <a:blip r:embed="rId4"/>
          <a:stretch>
            <a:fillRect/>
          </a:stretch>
        </p:blipFill>
        <p:spPr>
          <a:xfrm>
            <a:off x="3763434" y="1618901"/>
            <a:ext cx="1617132" cy="1645936"/>
          </a:xfrm>
          <a:prstGeom prst="rect">
            <a:avLst/>
          </a:prstGeom>
        </p:spPr>
      </p:pic>
      <p:pic>
        <p:nvPicPr>
          <p:cNvPr id="6" name="Picture 5"/>
          <p:cNvPicPr>
            <a:picLocks noChangeAspect="1"/>
          </p:cNvPicPr>
          <p:nvPr/>
        </p:nvPicPr>
        <p:blipFill>
          <a:blip r:embed="rId5"/>
          <a:stretch>
            <a:fillRect/>
          </a:stretch>
        </p:blipFill>
        <p:spPr>
          <a:xfrm>
            <a:off x="5543250" y="1627945"/>
            <a:ext cx="1464883" cy="1645936"/>
          </a:xfrm>
          <a:prstGeom prst="rect">
            <a:avLst/>
          </a:prstGeom>
        </p:spPr>
      </p:pic>
      <p:sp>
        <p:nvSpPr>
          <p:cNvPr id="7" name="TextBox 6"/>
          <p:cNvSpPr txBox="1"/>
          <p:nvPr/>
        </p:nvSpPr>
        <p:spPr>
          <a:xfrm>
            <a:off x="1643983" y="3466100"/>
            <a:ext cx="1956767" cy="307777"/>
          </a:xfrm>
          <a:prstGeom prst="rect">
            <a:avLst/>
          </a:prstGeom>
          <a:noFill/>
        </p:spPr>
        <p:txBody>
          <a:bodyPr wrap="square" rtlCol="0">
            <a:spAutoFit/>
          </a:bodyPr>
          <a:lstStyle/>
          <a:p>
            <a:r>
              <a:rPr lang="en-US" sz="1400" dirty="0">
                <a:solidFill>
                  <a:srgbClr val="000000"/>
                </a:solidFill>
              </a:rPr>
              <a:t>Images courtesy of Intel</a:t>
            </a:r>
          </a:p>
        </p:txBody>
      </p:sp>
      <p:sp>
        <p:nvSpPr>
          <p:cNvPr id="8" name="Slide Number Placeholder 7"/>
          <p:cNvSpPr>
            <a:spLocks noGrp="1"/>
          </p:cNvSpPr>
          <p:nvPr>
            <p:ph type="sldNum" sz="quarter" idx="12"/>
          </p:nvPr>
        </p:nvSpPr>
        <p:spPr/>
        <p:txBody>
          <a:bodyPr/>
          <a:lstStyle/>
          <a:p>
            <a:fld id="{F2722CE6-98ED-D94E-95C0-3D0C25589704}" type="slidenum">
              <a:rPr lang="en-US" smtClean="0"/>
              <a:pPr/>
              <a:t>21</a:t>
            </a:fld>
            <a:endParaRPr lang="en-US" sz="1300" dirty="0"/>
          </a:p>
        </p:txBody>
      </p:sp>
      <p:pic>
        <p:nvPicPr>
          <p:cNvPr id="10" name="Picture 9" descr="Diagram&#10;&#10;Description automatically generated">
            <a:extLst>
              <a:ext uri="{FF2B5EF4-FFF2-40B4-BE49-F238E27FC236}">
                <a16:creationId xmlns:a16="http://schemas.microsoft.com/office/drawing/2014/main" id="{6E2658D6-CCD0-A848-9411-90A832D8F9B2}"/>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3884263" y="3584119"/>
            <a:ext cx="4028984" cy="2746067"/>
          </a:xfrm>
          <a:prstGeom prst="rect">
            <a:avLst/>
          </a:prstGeom>
        </p:spPr>
      </p:pic>
      <p:sp>
        <p:nvSpPr>
          <p:cNvPr id="11" name="Rectangle 10">
            <a:extLst>
              <a:ext uri="{FF2B5EF4-FFF2-40B4-BE49-F238E27FC236}">
                <a16:creationId xmlns:a16="http://schemas.microsoft.com/office/drawing/2014/main" id="{F4C16400-3CA5-B545-A42D-236843DE10DC}"/>
              </a:ext>
            </a:extLst>
          </p:cNvPr>
          <p:cNvSpPr/>
          <p:nvPr/>
        </p:nvSpPr>
        <p:spPr>
          <a:xfrm>
            <a:off x="1581566" y="6429586"/>
            <a:ext cx="7923368" cy="369332"/>
          </a:xfrm>
          <a:prstGeom prst="rect">
            <a:avLst/>
          </a:prstGeom>
        </p:spPr>
        <p:txBody>
          <a:bodyPr wrap="square">
            <a:spAutoFit/>
          </a:bodyPr>
          <a:lstStyle/>
          <a:p>
            <a:r>
              <a:rPr lang="en-US" dirty="0"/>
              <a:t>Image: https://</a:t>
            </a:r>
            <a:r>
              <a:rPr lang="en-US" dirty="0" err="1"/>
              <a:t>accelconf.web.cern.ch</a:t>
            </a:r>
            <a:r>
              <a:rPr lang="en-US" dirty="0"/>
              <a:t>/pac2013/papers/weyb2.pdf</a:t>
            </a:r>
          </a:p>
        </p:txBody>
      </p:sp>
    </p:spTree>
    <p:extLst>
      <p:ext uri="{BB962C8B-B14F-4D97-AF65-F5344CB8AC3E}">
        <p14:creationId xmlns:p14="http://schemas.microsoft.com/office/powerpoint/2010/main" val="22348830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223649" y="1285876"/>
            <a:ext cx="5808536" cy="4595109"/>
          </a:xfrm>
          <a:prstGeom prst="rect">
            <a:avLst/>
          </a:prstGeom>
        </p:spPr>
      </p:pic>
      <p:sp>
        <p:nvSpPr>
          <p:cNvPr id="2" name="Title 1"/>
          <p:cNvSpPr>
            <a:spLocks noGrp="1"/>
          </p:cNvSpPr>
          <p:nvPr>
            <p:ph type="title"/>
          </p:nvPr>
        </p:nvSpPr>
        <p:spPr/>
        <p:txBody>
          <a:bodyPr/>
          <a:lstStyle/>
          <a:p>
            <a:r>
              <a:rPr lang="en-US" sz="4400" dirty="0"/>
              <a:t>Electron beam processing</a:t>
            </a:r>
          </a:p>
        </p:txBody>
      </p:sp>
      <p:sp>
        <p:nvSpPr>
          <p:cNvPr id="5" name="TextBox 4"/>
          <p:cNvSpPr txBox="1"/>
          <p:nvPr/>
        </p:nvSpPr>
        <p:spPr>
          <a:xfrm>
            <a:off x="186094" y="1285876"/>
            <a:ext cx="3140373" cy="2862323"/>
          </a:xfrm>
          <a:prstGeom prst="rect">
            <a:avLst/>
          </a:prstGeom>
          <a:noFill/>
        </p:spPr>
        <p:txBody>
          <a:bodyPr wrap="square" rtlCol="0">
            <a:spAutoFit/>
          </a:bodyPr>
          <a:lstStyle/>
          <a:p>
            <a:r>
              <a:rPr lang="en-US" dirty="0"/>
              <a:t>In the US, potential markets for industrial electron beams total $50 billion per year.</a:t>
            </a:r>
          </a:p>
          <a:p>
            <a:endParaRPr lang="en-US" dirty="0"/>
          </a:p>
          <a:p>
            <a:r>
              <a:rPr lang="en-US" dirty="0"/>
              <a:t>33% Wire cable tubing</a:t>
            </a:r>
          </a:p>
          <a:p>
            <a:r>
              <a:rPr lang="en-US" dirty="0"/>
              <a:t>32% Ink curing</a:t>
            </a:r>
          </a:p>
          <a:p>
            <a:r>
              <a:rPr lang="en-US" dirty="0"/>
              <a:t>17% shrink film</a:t>
            </a:r>
          </a:p>
          <a:p>
            <a:r>
              <a:rPr lang="en-US" dirty="0"/>
              <a:t>7% service</a:t>
            </a:r>
          </a:p>
          <a:p>
            <a:r>
              <a:rPr lang="en-US" dirty="0"/>
              <a:t>5% tires</a:t>
            </a:r>
          </a:p>
          <a:p>
            <a:r>
              <a:rPr lang="en-US" dirty="0"/>
              <a:t>6% other</a:t>
            </a:r>
          </a:p>
        </p:txBody>
      </p:sp>
      <p:sp>
        <p:nvSpPr>
          <p:cNvPr id="7" name="TextBox 6"/>
          <p:cNvSpPr txBox="1"/>
          <p:nvPr/>
        </p:nvSpPr>
        <p:spPr>
          <a:xfrm>
            <a:off x="216336" y="5420132"/>
            <a:ext cx="5257213" cy="1200329"/>
          </a:xfrm>
          <a:prstGeom prst="rect">
            <a:avLst/>
          </a:prstGeom>
          <a:noFill/>
        </p:spPr>
        <p:txBody>
          <a:bodyPr wrap="square" rtlCol="0">
            <a:spAutoFit/>
          </a:bodyPr>
          <a:lstStyle/>
          <a:p>
            <a:r>
              <a:rPr lang="en-US" dirty="0"/>
              <a:t>When polymers are cross-linked, can become: </a:t>
            </a:r>
          </a:p>
          <a:p>
            <a:pPr marL="342900" indent="-342900">
              <a:buFont typeface="Arial"/>
              <a:buChar char="•"/>
            </a:pPr>
            <a:r>
              <a:rPr lang="en-US" dirty="0"/>
              <a:t>stable against heat, </a:t>
            </a:r>
          </a:p>
          <a:p>
            <a:pPr marL="342900" indent="-342900">
              <a:buFont typeface="Arial"/>
              <a:buChar char="•"/>
            </a:pPr>
            <a:r>
              <a:rPr lang="en-US" dirty="0"/>
              <a:t>increased tensile strength, resistance to cracking </a:t>
            </a:r>
          </a:p>
          <a:p>
            <a:pPr marL="342900" indent="-342900">
              <a:buFont typeface="Arial"/>
              <a:buChar char="•"/>
            </a:pPr>
            <a:r>
              <a:rPr lang="en-US" dirty="0"/>
              <a:t>heat shrinking properties </a:t>
            </a:r>
            <a:r>
              <a:rPr lang="en-US" dirty="0" err="1"/>
              <a:t>etc</a:t>
            </a:r>
            <a:r>
              <a:rPr lang="en-US" dirty="0"/>
              <a:t> </a:t>
            </a:r>
          </a:p>
        </p:txBody>
      </p:sp>
      <p:sp>
        <p:nvSpPr>
          <p:cNvPr id="6" name="Rectangle 5"/>
          <p:cNvSpPr/>
          <p:nvPr/>
        </p:nvSpPr>
        <p:spPr>
          <a:xfrm>
            <a:off x="4946381" y="1436246"/>
            <a:ext cx="3009808" cy="276999"/>
          </a:xfrm>
          <a:prstGeom prst="rect">
            <a:avLst/>
          </a:prstGeom>
        </p:spPr>
        <p:txBody>
          <a:bodyPr wrap="none">
            <a:spAutoFit/>
          </a:bodyPr>
          <a:lstStyle/>
          <a:p>
            <a:r>
              <a:rPr lang="en-US" sz="1200" dirty="0"/>
              <a:t>http://</a:t>
            </a:r>
            <a:r>
              <a:rPr lang="en-US" sz="1200" dirty="0" err="1"/>
              <a:t>rsccnuclearcable.com</a:t>
            </a:r>
            <a:r>
              <a:rPr lang="en-US" sz="1200" dirty="0"/>
              <a:t>/</a:t>
            </a:r>
            <a:r>
              <a:rPr lang="en-US" sz="1200" dirty="0" err="1"/>
              <a:t>capabilities.htm</a:t>
            </a:r>
            <a:endParaRPr lang="en-US" sz="1200" dirty="0"/>
          </a:p>
        </p:txBody>
      </p:sp>
      <p:pic>
        <p:nvPicPr>
          <p:cNvPr id="8" name="Picture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69714" y="3398984"/>
            <a:ext cx="2067061" cy="1341333"/>
          </a:xfrm>
          <a:prstGeom prst="rect">
            <a:avLst/>
          </a:prstGeom>
        </p:spPr>
      </p:pic>
      <p:sp>
        <p:nvSpPr>
          <p:cNvPr id="3" name="Slide Number Placeholder 2"/>
          <p:cNvSpPr>
            <a:spLocks noGrp="1"/>
          </p:cNvSpPr>
          <p:nvPr>
            <p:ph type="sldNum" sz="quarter" idx="12"/>
          </p:nvPr>
        </p:nvSpPr>
        <p:spPr/>
        <p:txBody>
          <a:bodyPr/>
          <a:lstStyle/>
          <a:p>
            <a:fld id="{F2722CE6-98ED-D94E-95C0-3D0C25589704}" type="slidenum">
              <a:rPr lang="en-US" smtClean="0"/>
              <a:pPr/>
              <a:t>22</a:t>
            </a:fld>
            <a:endParaRPr lang="en-US" sz="1300"/>
          </a:p>
        </p:txBody>
      </p:sp>
    </p:spTree>
    <p:extLst>
      <p:ext uri="{BB962C8B-B14F-4D97-AF65-F5344CB8AC3E}">
        <p14:creationId xmlns:p14="http://schemas.microsoft.com/office/powerpoint/2010/main" val="30308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2971" y="178596"/>
            <a:ext cx="7358063" cy="743616"/>
          </a:xfrm>
        </p:spPr>
        <p:txBody>
          <a:bodyPr>
            <a:normAutofit fontScale="90000"/>
          </a:bodyPr>
          <a:lstStyle/>
          <a:p>
            <a:r>
              <a:rPr lang="en-US" dirty="0"/>
              <a:t>Equipment </a:t>
            </a:r>
            <a:r>
              <a:rPr lang="en-US" dirty="0" err="1"/>
              <a:t>sterilisation</a:t>
            </a:r>
            <a:endParaRPr lang="en-US" dirty="0"/>
          </a:p>
        </p:txBody>
      </p:sp>
      <p:sp>
        <p:nvSpPr>
          <p:cNvPr id="4" name="TextBox 3"/>
          <p:cNvSpPr txBox="1"/>
          <p:nvPr/>
        </p:nvSpPr>
        <p:spPr>
          <a:xfrm>
            <a:off x="223465" y="1131112"/>
            <a:ext cx="5757053" cy="3416320"/>
          </a:xfrm>
          <a:prstGeom prst="rect">
            <a:avLst/>
          </a:prstGeom>
          <a:noFill/>
        </p:spPr>
        <p:txBody>
          <a:bodyPr wrap="square" rtlCol="0">
            <a:spAutoFit/>
          </a:bodyPr>
          <a:lstStyle/>
          <a:p>
            <a:r>
              <a:rPr lang="en-US" dirty="0"/>
              <a:t>Manufacturers of medical disposables have to kill every germ on syringes, bandages, surgical tools and other gear, without altering the material itself. </a:t>
            </a:r>
          </a:p>
          <a:p>
            <a:endParaRPr lang="en-US" dirty="0"/>
          </a:p>
          <a:p>
            <a:r>
              <a:rPr lang="en-US" dirty="0"/>
              <a:t>E-beam </a:t>
            </a:r>
            <a:r>
              <a:rPr lang="en-US" dirty="0" err="1"/>
              <a:t>sterilisation</a:t>
            </a:r>
            <a:r>
              <a:rPr lang="en-US" dirty="0"/>
              <a:t> works best on simple, low density products.</a:t>
            </a:r>
          </a:p>
          <a:p>
            <a:endParaRPr lang="en-US" dirty="0"/>
          </a:p>
          <a:p>
            <a:r>
              <a:rPr lang="en-US" dirty="0"/>
              <a:t>Advantages: takes only a few seconds (gamma irradiation can take hours)</a:t>
            </a:r>
          </a:p>
          <a:p>
            <a:endParaRPr lang="en-US" dirty="0"/>
          </a:p>
          <a:p>
            <a:r>
              <a:rPr lang="en-US" dirty="0"/>
              <a:t>Disadvantages: limited penetration depth, works best on simple, low density products (syringes)</a:t>
            </a:r>
          </a:p>
        </p:txBody>
      </p:sp>
      <p:pic>
        <p:nvPicPr>
          <p:cNvPr id="5" name="Picture 4"/>
          <p:cNvPicPr>
            <a:picLocks noChangeAspect="1"/>
          </p:cNvPicPr>
          <p:nvPr/>
        </p:nvPicPr>
        <p:blipFill>
          <a:blip r:embed="rId2"/>
          <a:stretch>
            <a:fillRect/>
          </a:stretch>
        </p:blipFill>
        <p:spPr>
          <a:xfrm>
            <a:off x="0" y="4842932"/>
            <a:ext cx="2648787" cy="1767911"/>
          </a:xfrm>
          <a:prstGeom prst="rect">
            <a:avLst/>
          </a:prstGeom>
        </p:spPr>
      </p:pic>
      <p:sp>
        <p:nvSpPr>
          <p:cNvPr id="6" name="TextBox 5"/>
          <p:cNvSpPr txBox="1"/>
          <p:nvPr/>
        </p:nvSpPr>
        <p:spPr>
          <a:xfrm>
            <a:off x="2648787" y="5726888"/>
            <a:ext cx="3447750" cy="923330"/>
          </a:xfrm>
          <a:prstGeom prst="rect">
            <a:avLst/>
          </a:prstGeom>
          <a:noFill/>
        </p:spPr>
        <p:txBody>
          <a:bodyPr wrap="square" rtlCol="0">
            <a:spAutoFit/>
          </a:bodyPr>
          <a:lstStyle/>
          <a:p>
            <a:r>
              <a:rPr lang="en-US" dirty="0"/>
              <a:t>The IBA </a:t>
            </a:r>
            <a:r>
              <a:rPr lang="en-US" dirty="0" err="1"/>
              <a:t>rhodotron</a:t>
            </a:r>
            <a:r>
              <a:rPr lang="en-US" dirty="0"/>
              <a:t> – a commercial accelerator used for e-beam </a:t>
            </a:r>
            <a:r>
              <a:rPr lang="en-US" dirty="0" err="1"/>
              <a:t>sterilisation</a:t>
            </a:r>
            <a:endParaRPr lang="en-US" dirty="0"/>
          </a:p>
        </p:txBody>
      </p:sp>
      <p:pic>
        <p:nvPicPr>
          <p:cNvPr id="7" name="Picture 6"/>
          <p:cNvPicPr>
            <a:picLocks noChangeAspect="1"/>
          </p:cNvPicPr>
          <p:nvPr/>
        </p:nvPicPr>
        <p:blipFill>
          <a:blip r:embed="rId3"/>
          <a:stretch>
            <a:fillRect/>
          </a:stretch>
        </p:blipFill>
        <p:spPr>
          <a:xfrm>
            <a:off x="6096537" y="1285876"/>
            <a:ext cx="2610734" cy="3012787"/>
          </a:xfrm>
          <a:prstGeom prst="rect">
            <a:avLst/>
          </a:prstGeom>
        </p:spPr>
      </p:pic>
      <p:sp>
        <p:nvSpPr>
          <p:cNvPr id="3" name="Slide Number Placeholder 2"/>
          <p:cNvSpPr>
            <a:spLocks noGrp="1"/>
          </p:cNvSpPr>
          <p:nvPr>
            <p:ph type="sldNum" sz="quarter" idx="12"/>
          </p:nvPr>
        </p:nvSpPr>
        <p:spPr/>
        <p:txBody>
          <a:bodyPr/>
          <a:lstStyle/>
          <a:p>
            <a:fld id="{F2722CE6-98ED-D94E-95C0-3D0C25589704}" type="slidenum">
              <a:rPr lang="en-US" smtClean="0"/>
              <a:pPr/>
              <a:t>23</a:t>
            </a:fld>
            <a:endParaRPr lang="en-US" sz="1300"/>
          </a:p>
        </p:txBody>
      </p:sp>
      <p:sp>
        <p:nvSpPr>
          <p:cNvPr id="9" name="TextBox 8">
            <a:extLst>
              <a:ext uri="{FF2B5EF4-FFF2-40B4-BE49-F238E27FC236}">
                <a16:creationId xmlns:a16="http://schemas.microsoft.com/office/drawing/2014/main" id="{9959A754-D775-81C0-4EB3-C1FFEF5E8E14}"/>
              </a:ext>
            </a:extLst>
          </p:cNvPr>
          <p:cNvSpPr txBox="1"/>
          <p:nvPr/>
        </p:nvSpPr>
        <p:spPr>
          <a:xfrm>
            <a:off x="3673088" y="4526559"/>
            <a:ext cx="4572000" cy="1200329"/>
          </a:xfrm>
          <a:prstGeom prst="rect">
            <a:avLst/>
          </a:prstGeom>
          <a:solidFill>
            <a:srgbClr val="92D050"/>
          </a:solidFill>
        </p:spPr>
        <p:txBody>
          <a:bodyPr wrap="square">
            <a:spAutoFit/>
          </a:bodyPr>
          <a:lstStyle/>
          <a:p>
            <a:r>
              <a:rPr lang="en-AU" i="1" dirty="0">
                <a:effectLst/>
              </a:rPr>
              <a:t>40-50% of all disposable medical products </a:t>
            </a:r>
            <a:r>
              <a:rPr lang="en-AU" i="1" dirty="0"/>
              <a:t>m</a:t>
            </a:r>
            <a:r>
              <a:rPr lang="en-AU" i="1" dirty="0">
                <a:effectLst/>
              </a:rPr>
              <a:t>anufactured in North America</a:t>
            </a:r>
            <a:r>
              <a:rPr lang="en-AU" i="1" dirty="0"/>
              <a:t> </a:t>
            </a:r>
            <a:r>
              <a:rPr lang="en-AU" i="1" dirty="0">
                <a:effectLst/>
              </a:rPr>
              <a:t>are currently radiation sterilized, primarily at 60Co irradiation facilities. – Hamm &amp; Doyle, 2018</a:t>
            </a:r>
            <a:endParaRPr lang="en-AU" dirty="0">
              <a:effectLst/>
            </a:endParaRPr>
          </a:p>
        </p:txBody>
      </p:sp>
    </p:spTree>
    <p:extLst>
      <p:ext uri="{BB962C8B-B14F-4D97-AF65-F5344CB8AC3E}">
        <p14:creationId xmlns:p14="http://schemas.microsoft.com/office/powerpoint/2010/main" val="35074019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746"/>
            <a:ext cx="8229600" cy="1143000"/>
          </a:xfrm>
        </p:spPr>
        <p:txBody>
          <a:bodyPr/>
          <a:lstStyle/>
          <a:p>
            <a:r>
              <a:rPr lang="en-US" dirty="0">
                <a:cs typeface="American Typewriter"/>
              </a:rPr>
              <a:t>Food irradiation</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78751" y="3921714"/>
            <a:ext cx="595794" cy="595794"/>
          </a:xfrm>
          <a:prstGeom prst="rect">
            <a:avLst/>
          </a:prstGeom>
        </p:spPr>
      </p:pic>
      <p:sp>
        <p:nvSpPr>
          <p:cNvPr id="5" name="TextBox 4"/>
          <p:cNvSpPr txBox="1"/>
          <p:nvPr/>
        </p:nvSpPr>
        <p:spPr>
          <a:xfrm>
            <a:off x="83065" y="3921714"/>
            <a:ext cx="2193583" cy="523220"/>
          </a:xfrm>
          <a:prstGeom prst="rect">
            <a:avLst/>
          </a:prstGeom>
          <a:noFill/>
        </p:spPr>
        <p:txBody>
          <a:bodyPr wrap="square" rtlCol="0">
            <a:spAutoFit/>
          </a:bodyPr>
          <a:lstStyle/>
          <a:p>
            <a:r>
              <a:rPr lang="en-US" sz="1400" dirty="0"/>
              <a:t>In the US all irradiated foods have this symbol</a:t>
            </a:r>
          </a:p>
        </p:txBody>
      </p:sp>
      <p:sp>
        <p:nvSpPr>
          <p:cNvPr id="6" name="TextBox 5"/>
          <p:cNvSpPr txBox="1"/>
          <p:nvPr/>
        </p:nvSpPr>
        <p:spPr>
          <a:xfrm>
            <a:off x="3623409" y="1168746"/>
            <a:ext cx="5063391" cy="3631764"/>
          </a:xfrm>
          <a:prstGeom prst="rect">
            <a:avLst/>
          </a:prstGeom>
          <a:noFill/>
        </p:spPr>
        <p:txBody>
          <a:bodyPr wrap="square" rtlCol="0">
            <a:spAutoFit/>
          </a:bodyPr>
          <a:lstStyle/>
          <a:p>
            <a:r>
              <a:rPr lang="en-US" sz="2000" dirty="0"/>
              <a:t>‘Cold </a:t>
            </a:r>
            <a:r>
              <a:rPr lang="en-US" sz="2000" dirty="0" err="1"/>
              <a:t>pasteurisation</a:t>
            </a:r>
            <a:r>
              <a:rPr lang="en-US" sz="2000" dirty="0"/>
              <a:t>’ or ‘electronic </a:t>
            </a:r>
            <a:r>
              <a:rPr lang="en-US" sz="2000" dirty="0" err="1"/>
              <a:t>pasteurisation</a:t>
            </a:r>
            <a:r>
              <a:rPr lang="en-US" sz="2000" dirty="0"/>
              <a:t>’ </a:t>
            </a:r>
          </a:p>
          <a:p>
            <a:r>
              <a:rPr lang="en-US" sz="2000" dirty="0"/>
              <a:t>Uses electrons (from an accelerator) or X-rays produced using an accelerator.</a:t>
            </a:r>
          </a:p>
          <a:p>
            <a:endParaRPr lang="en-US" sz="2000" dirty="0"/>
          </a:p>
          <a:p>
            <a:r>
              <a:rPr lang="en-US" sz="2000" dirty="0"/>
              <a:t>The words ‘irradiated’ or ‘treated with </a:t>
            </a:r>
            <a:r>
              <a:rPr lang="en-US" sz="2000" dirty="0" err="1"/>
              <a:t>ionising</a:t>
            </a:r>
            <a:r>
              <a:rPr lang="en-US" sz="2000" dirty="0"/>
              <a:t> radiation’ must appear on the label packaging.</a:t>
            </a:r>
          </a:p>
          <a:p>
            <a:endParaRPr lang="en-US" dirty="0">
              <a:solidFill>
                <a:srgbClr val="000000"/>
              </a:solidFill>
            </a:endParaRPr>
          </a:p>
          <a:p>
            <a:endParaRPr lang="en-US" dirty="0">
              <a:solidFill>
                <a:srgbClr val="000000"/>
              </a:solidFill>
            </a:endParaRPr>
          </a:p>
          <a:p>
            <a:endParaRPr lang="en-US" dirty="0">
              <a:solidFill>
                <a:srgbClr val="000000"/>
              </a:solidFill>
            </a:endParaRPr>
          </a:p>
          <a:p>
            <a:r>
              <a:rPr lang="en-US" dirty="0">
                <a:solidFill>
                  <a:srgbClr val="000000"/>
                </a:solidFill>
              </a:rPr>
              <a:t>Foods </a:t>
            </a:r>
            <a:r>
              <a:rPr lang="en-US" dirty="0" err="1">
                <a:solidFill>
                  <a:srgbClr val="000000"/>
                </a:solidFill>
              </a:rPr>
              <a:t>authorised</a:t>
            </a:r>
            <a:r>
              <a:rPr lang="en-US" dirty="0">
                <a:solidFill>
                  <a:srgbClr val="000000"/>
                </a:solidFill>
              </a:rPr>
              <a:t> </a:t>
            </a:r>
            <a:r>
              <a:rPr lang="en-US" dirty="0"/>
              <a:t>for irradiation in the EU:</a:t>
            </a:r>
          </a:p>
          <a:p>
            <a:endParaRPr lang="en-US" dirty="0"/>
          </a:p>
        </p:txBody>
      </p:sp>
      <p:pic>
        <p:nvPicPr>
          <p:cNvPr id="12" name="Picture 11"/>
          <p:cNvPicPr>
            <a:picLocks noChangeAspect="1"/>
          </p:cNvPicPr>
          <p:nvPr/>
        </p:nvPicPr>
        <p:blipFill>
          <a:blip r:embed="rId4"/>
          <a:stretch>
            <a:fillRect/>
          </a:stretch>
        </p:blipFill>
        <p:spPr>
          <a:xfrm>
            <a:off x="457200" y="1346357"/>
            <a:ext cx="3100332" cy="2335583"/>
          </a:xfrm>
          <a:prstGeom prst="rect">
            <a:avLst/>
          </a:prstGeom>
        </p:spPr>
      </p:pic>
      <p:grpSp>
        <p:nvGrpSpPr>
          <p:cNvPr id="19" name="Group 18"/>
          <p:cNvGrpSpPr/>
          <p:nvPr/>
        </p:nvGrpSpPr>
        <p:grpSpPr>
          <a:xfrm>
            <a:off x="892971" y="4688145"/>
            <a:ext cx="7384293" cy="1496364"/>
            <a:chOff x="-13075" y="5240318"/>
            <a:chExt cx="7641865" cy="1496364"/>
          </a:xfrm>
        </p:grpSpPr>
        <p:pic>
          <p:nvPicPr>
            <p:cNvPr id="7" name="Picture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3075" y="5258079"/>
              <a:ext cx="1883012" cy="1002704"/>
            </a:xfrm>
            <a:prstGeom prst="rect">
              <a:avLst/>
            </a:prstGeom>
          </p:spPr>
        </p:pic>
        <p:pic>
          <p:nvPicPr>
            <p:cNvPr id="8" name="Picture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869938" y="5240318"/>
              <a:ext cx="1605782" cy="1020465"/>
            </a:xfrm>
            <a:prstGeom prst="rect">
              <a:avLst/>
            </a:prstGeom>
          </p:spPr>
        </p:pic>
        <p:pic>
          <p:nvPicPr>
            <p:cNvPr id="9" name="Picture 8"/>
            <p:cNvPicPr>
              <a:picLocks noChangeAspect="1"/>
            </p:cNvPicPr>
            <p:nvPr/>
          </p:nvPicPr>
          <p:blipFill>
            <a:blip r:embed="rId7"/>
            <a:stretch>
              <a:fillRect/>
            </a:stretch>
          </p:blipFill>
          <p:spPr>
            <a:xfrm>
              <a:off x="4929479" y="5258079"/>
              <a:ext cx="1336938" cy="1002704"/>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475720" y="5258079"/>
              <a:ext cx="1453759" cy="1002704"/>
            </a:xfrm>
            <a:prstGeom prst="rect">
              <a:avLst/>
            </a:prstGeom>
          </p:spPr>
        </p:pic>
        <p:pic>
          <p:nvPicPr>
            <p:cNvPr id="13" name="Picture 12"/>
            <p:cNvPicPr>
              <a:picLocks noChangeAspect="1"/>
            </p:cNvPicPr>
            <p:nvPr/>
          </p:nvPicPr>
          <p:blipFill>
            <a:blip r:embed="rId9"/>
            <a:stretch>
              <a:fillRect/>
            </a:stretch>
          </p:blipFill>
          <p:spPr>
            <a:xfrm>
              <a:off x="6266417" y="5240318"/>
              <a:ext cx="1362373" cy="1020465"/>
            </a:xfrm>
            <a:prstGeom prst="rect">
              <a:avLst/>
            </a:prstGeom>
          </p:spPr>
        </p:pic>
        <p:sp>
          <p:nvSpPr>
            <p:cNvPr id="14" name="TextBox 13"/>
            <p:cNvSpPr txBox="1"/>
            <p:nvPr/>
          </p:nvSpPr>
          <p:spPr>
            <a:xfrm>
              <a:off x="230904" y="6367350"/>
              <a:ext cx="1980442" cy="369332"/>
            </a:xfrm>
            <a:prstGeom prst="rect">
              <a:avLst/>
            </a:prstGeom>
            <a:noFill/>
          </p:spPr>
          <p:txBody>
            <a:bodyPr wrap="square" rtlCol="0">
              <a:spAutoFit/>
            </a:bodyPr>
            <a:lstStyle/>
            <a:p>
              <a:r>
                <a:rPr lang="en-US" dirty="0"/>
                <a:t>Lower dose</a:t>
              </a:r>
            </a:p>
          </p:txBody>
        </p:sp>
        <p:sp>
          <p:nvSpPr>
            <p:cNvPr id="15" name="TextBox 14"/>
            <p:cNvSpPr txBox="1"/>
            <p:nvPr/>
          </p:nvSpPr>
          <p:spPr>
            <a:xfrm>
              <a:off x="5276196" y="6322415"/>
              <a:ext cx="1980442" cy="369332"/>
            </a:xfrm>
            <a:prstGeom prst="rect">
              <a:avLst/>
            </a:prstGeom>
            <a:noFill/>
          </p:spPr>
          <p:txBody>
            <a:bodyPr wrap="square" rtlCol="0">
              <a:spAutoFit/>
            </a:bodyPr>
            <a:lstStyle/>
            <a:p>
              <a:r>
                <a:rPr lang="en-US" dirty="0"/>
                <a:t>Higher dose</a:t>
              </a:r>
            </a:p>
          </p:txBody>
        </p:sp>
        <p:cxnSp>
          <p:nvCxnSpPr>
            <p:cNvPr id="17" name="Straight Arrow Connector 16"/>
            <p:cNvCxnSpPr/>
            <p:nvPr/>
          </p:nvCxnSpPr>
          <p:spPr>
            <a:xfrm>
              <a:off x="1687372" y="6553841"/>
              <a:ext cx="3415450" cy="0"/>
            </a:xfrm>
            <a:prstGeom prst="straightConnector1">
              <a:avLst/>
            </a:prstGeom>
            <a:ln>
              <a:tailEnd type="arrow"/>
            </a:ln>
            <a:effectLst/>
          </p:spPr>
          <p:style>
            <a:lnRef idx="3">
              <a:schemeClr val="accent2"/>
            </a:lnRef>
            <a:fillRef idx="0">
              <a:schemeClr val="accent2"/>
            </a:fillRef>
            <a:effectRef idx="2">
              <a:schemeClr val="accent2"/>
            </a:effectRef>
            <a:fontRef idx="minor">
              <a:schemeClr val="tx1"/>
            </a:fontRef>
          </p:style>
        </p:cxnSp>
      </p:grpSp>
      <p:sp>
        <p:nvSpPr>
          <p:cNvPr id="3" name="Slide Number Placeholder 2"/>
          <p:cNvSpPr>
            <a:spLocks noGrp="1"/>
          </p:cNvSpPr>
          <p:nvPr>
            <p:ph type="sldNum" sz="quarter" idx="12"/>
          </p:nvPr>
        </p:nvSpPr>
        <p:spPr/>
        <p:txBody>
          <a:bodyPr/>
          <a:lstStyle/>
          <a:p>
            <a:fld id="{F2722CE6-98ED-D94E-95C0-3D0C25589704}" type="slidenum">
              <a:rPr lang="en-US" smtClean="0"/>
              <a:pPr/>
              <a:t>24</a:t>
            </a:fld>
            <a:endParaRPr lang="en-US" sz="1300"/>
          </a:p>
        </p:txBody>
      </p:sp>
    </p:spTree>
    <p:extLst>
      <p:ext uri="{BB962C8B-B14F-4D97-AF65-F5344CB8AC3E}">
        <p14:creationId xmlns:p14="http://schemas.microsoft.com/office/powerpoint/2010/main" val="16785639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 y="3584187"/>
            <a:ext cx="3797801" cy="2137756"/>
          </a:xfrm>
          <a:prstGeom prst="rect">
            <a:avLst/>
          </a:prstGeom>
        </p:spPr>
      </p:pic>
      <p:sp>
        <p:nvSpPr>
          <p:cNvPr id="8" name="Slide Number Placeholder 7"/>
          <p:cNvSpPr>
            <a:spLocks noGrp="1"/>
          </p:cNvSpPr>
          <p:nvPr>
            <p:ph type="sldNum" sz="quarter" idx="12"/>
          </p:nvPr>
        </p:nvSpPr>
        <p:spPr/>
        <p:txBody>
          <a:bodyPr/>
          <a:lstStyle/>
          <a:p>
            <a:fld id="{F2722CE6-98ED-D94E-95C0-3D0C25589704}" type="slidenum">
              <a:rPr lang="en-US" smtClean="0"/>
              <a:pPr/>
              <a:t>25</a:t>
            </a:fld>
            <a:endParaRPr lang="en-US" sz="1300" dirty="0"/>
          </a:p>
        </p:txBody>
      </p:sp>
      <p:sp>
        <p:nvSpPr>
          <p:cNvPr id="9" name="Rectangle 8"/>
          <p:cNvSpPr/>
          <p:nvPr/>
        </p:nvSpPr>
        <p:spPr>
          <a:xfrm>
            <a:off x="360863" y="5900043"/>
            <a:ext cx="7171765" cy="307777"/>
          </a:xfrm>
          <a:prstGeom prst="rect">
            <a:avLst/>
          </a:prstGeom>
        </p:spPr>
        <p:txBody>
          <a:bodyPr wrap="square">
            <a:spAutoFit/>
          </a:bodyPr>
          <a:lstStyle/>
          <a:p>
            <a:r>
              <a:rPr lang="en-US" sz="1400" dirty="0"/>
              <a:t>http://</a:t>
            </a:r>
            <a:r>
              <a:rPr lang="en-US" sz="1400" dirty="0" err="1"/>
              <a:t>www.nrc.gov</a:t>
            </a:r>
            <a:r>
              <a:rPr lang="en-US" sz="1400" dirty="0"/>
              <a:t>/reading-</a:t>
            </a:r>
            <a:r>
              <a:rPr lang="en-US" sz="1400" dirty="0" err="1"/>
              <a:t>rm</a:t>
            </a:r>
            <a:r>
              <a:rPr lang="en-US" sz="1400" dirty="0"/>
              <a:t>/doc-collections/fact-sheets/irradiated-</a:t>
            </a:r>
            <a:r>
              <a:rPr lang="en-US" sz="1400" dirty="0" err="1"/>
              <a:t>gemstones.html</a:t>
            </a:r>
            <a:endParaRPr lang="en-US" sz="1400" dirty="0"/>
          </a:p>
        </p:txBody>
      </p:sp>
      <p:sp>
        <p:nvSpPr>
          <p:cNvPr id="11" name="Rectangle 10"/>
          <p:cNvSpPr/>
          <p:nvPr/>
        </p:nvSpPr>
        <p:spPr>
          <a:xfrm>
            <a:off x="360863" y="6209446"/>
            <a:ext cx="7485529" cy="307777"/>
          </a:xfrm>
          <a:prstGeom prst="rect">
            <a:avLst/>
          </a:prstGeom>
        </p:spPr>
        <p:txBody>
          <a:bodyPr wrap="square">
            <a:spAutoFit/>
          </a:bodyPr>
          <a:lstStyle/>
          <a:p>
            <a:r>
              <a:rPr lang="en-US" sz="1400" dirty="0"/>
              <a:t>http://</a:t>
            </a:r>
            <a:r>
              <a:rPr lang="en-US" sz="1400" dirty="0" err="1"/>
              <a:t>www.symmetrymagazine.org</a:t>
            </a:r>
            <a:r>
              <a:rPr lang="en-US" sz="1400" dirty="0"/>
              <a:t>/article/october-2009/cleaner-living-through-electrons</a:t>
            </a:r>
          </a:p>
        </p:txBody>
      </p:sp>
      <p:pic>
        <p:nvPicPr>
          <p:cNvPr id="7" name="Picture 6" descr="Graphical user interface, table&#10;&#10;Description automatically generated with medium confidence">
            <a:extLst>
              <a:ext uri="{FF2B5EF4-FFF2-40B4-BE49-F238E27FC236}">
                <a16:creationId xmlns:a16="http://schemas.microsoft.com/office/drawing/2014/main" id="{D7D877FE-4ABB-0347-93E7-AADDD6FC0891}"/>
              </a:ext>
            </a:extLst>
          </p:cNvPr>
          <p:cNvPicPr>
            <a:picLocks noChangeAspect="1"/>
          </p:cNvPicPr>
          <p:nvPr/>
        </p:nvPicPr>
        <p:blipFill>
          <a:blip r:embed="rId4"/>
          <a:stretch>
            <a:fillRect/>
          </a:stretch>
        </p:blipFill>
        <p:spPr>
          <a:xfrm>
            <a:off x="4572000" y="1210562"/>
            <a:ext cx="2909247" cy="4525496"/>
          </a:xfrm>
          <a:prstGeom prst="rect">
            <a:avLst/>
          </a:prstGeom>
        </p:spPr>
      </p:pic>
      <p:pic>
        <p:nvPicPr>
          <p:cNvPr id="12" name="Picture 11" descr="A picture containing graphical user interface&#10;&#10;Description automatically generated">
            <a:extLst>
              <a:ext uri="{FF2B5EF4-FFF2-40B4-BE49-F238E27FC236}">
                <a16:creationId xmlns:a16="http://schemas.microsoft.com/office/drawing/2014/main" id="{CE006A1E-985A-604F-BDDF-F90C1D726ADC}"/>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1546557" y="1301814"/>
            <a:ext cx="2708444" cy="2260145"/>
          </a:xfrm>
          <a:prstGeom prst="rect">
            <a:avLst/>
          </a:prstGeom>
        </p:spPr>
      </p:pic>
      <p:sp>
        <p:nvSpPr>
          <p:cNvPr id="13" name="TextBox 12">
            <a:extLst>
              <a:ext uri="{FF2B5EF4-FFF2-40B4-BE49-F238E27FC236}">
                <a16:creationId xmlns:a16="http://schemas.microsoft.com/office/drawing/2014/main" id="{A9B5391C-5CD6-284C-9213-BFFEBB26B544}"/>
              </a:ext>
            </a:extLst>
          </p:cNvPr>
          <p:cNvSpPr txBox="1"/>
          <p:nvPr/>
        </p:nvSpPr>
        <p:spPr>
          <a:xfrm>
            <a:off x="360863" y="6473872"/>
            <a:ext cx="5978770" cy="307777"/>
          </a:xfrm>
          <a:prstGeom prst="rect">
            <a:avLst/>
          </a:prstGeom>
          <a:noFill/>
        </p:spPr>
        <p:txBody>
          <a:bodyPr wrap="square" rtlCol="0">
            <a:spAutoFit/>
          </a:bodyPr>
          <a:lstStyle/>
          <a:p>
            <a:r>
              <a:rPr lang="en-US" sz="1400" dirty="0"/>
              <a:t>‘</a:t>
            </a:r>
            <a:r>
              <a:rPr lang="en-US" sz="1400" dirty="0" err="1"/>
              <a:t>Irradation</a:t>
            </a:r>
            <a:r>
              <a:rPr lang="en-US" sz="1400" dirty="0"/>
              <a:t> and Radioactivity’, Gems and Gemology, 1988</a:t>
            </a:r>
          </a:p>
        </p:txBody>
      </p:sp>
      <p:sp>
        <p:nvSpPr>
          <p:cNvPr id="15" name="Title 14">
            <a:extLst>
              <a:ext uri="{FF2B5EF4-FFF2-40B4-BE49-F238E27FC236}">
                <a16:creationId xmlns:a16="http://schemas.microsoft.com/office/drawing/2014/main" id="{B241A4B0-50F0-A94A-BAEF-5A9940A83774}"/>
              </a:ext>
            </a:extLst>
          </p:cNvPr>
          <p:cNvSpPr>
            <a:spLocks noGrp="1"/>
          </p:cNvSpPr>
          <p:nvPr>
            <p:ph type="title"/>
          </p:nvPr>
        </p:nvSpPr>
        <p:spPr/>
        <p:txBody>
          <a:bodyPr/>
          <a:lstStyle/>
          <a:p>
            <a:r>
              <a:rPr lang="en-US" dirty="0"/>
              <a:t>Gemstone Irradiation</a:t>
            </a:r>
          </a:p>
        </p:txBody>
      </p:sp>
    </p:spTree>
    <p:extLst>
      <p:ext uri="{BB962C8B-B14F-4D97-AF65-F5344CB8AC3E}">
        <p14:creationId xmlns:p14="http://schemas.microsoft.com/office/powerpoint/2010/main" val="3899011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DB12E-E0D3-D643-8713-FC1F0FDE5488}"/>
              </a:ext>
            </a:extLst>
          </p:cNvPr>
          <p:cNvSpPr>
            <a:spLocks noGrp="1"/>
          </p:cNvSpPr>
          <p:nvPr>
            <p:ph type="title"/>
          </p:nvPr>
        </p:nvSpPr>
        <p:spPr/>
        <p:txBody>
          <a:bodyPr/>
          <a:lstStyle/>
          <a:p>
            <a:r>
              <a:rPr lang="en-US" dirty="0"/>
              <a:t>Other industrial uses</a:t>
            </a:r>
          </a:p>
        </p:txBody>
      </p:sp>
      <p:sp>
        <p:nvSpPr>
          <p:cNvPr id="4" name="Slide Number Placeholder 3">
            <a:extLst>
              <a:ext uri="{FF2B5EF4-FFF2-40B4-BE49-F238E27FC236}">
                <a16:creationId xmlns:a16="http://schemas.microsoft.com/office/drawing/2014/main" id="{FC7518EE-1D38-8841-B50C-F82D749761E0}"/>
              </a:ext>
            </a:extLst>
          </p:cNvPr>
          <p:cNvSpPr>
            <a:spLocks noGrp="1"/>
          </p:cNvSpPr>
          <p:nvPr>
            <p:ph type="sldNum" sz="quarter" idx="12"/>
          </p:nvPr>
        </p:nvSpPr>
        <p:spPr/>
        <p:txBody>
          <a:bodyPr/>
          <a:lstStyle/>
          <a:p>
            <a:fld id="{F2722CE6-98ED-D94E-95C0-3D0C25589704}" type="slidenum">
              <a:rPr lang="en-US" smtClean="0"/>
              <a:pPr/>
              <a:t>26</a:t>
            </a:fld>
            <a:endParaRPr lang="en-US" sz="1300"/>
          </a:p>
        </p:txBody>
      </p:sp>
      <p:sp>
        <p:nvSpPr>
          <p:cNvPr id="5" name="Content Placeholder 2">
            <a:extLst>
              <a:ext uri="{FF2B5EF4-FFF2-40B4-BE49-F238E27FC236}">
                <a16:creationId xmlns:a16="http://schemas.microsoft.com/office/drawing/2014/main" id="{3126A22B-30F4-A64A-9C39-B707D5240A2D}"/>
              </a:ext>
            </a:extLst>
          </p:cNvPr>
          <p:cNvSpPr>
            <a:spLocks noGrp="1"/>
          </p:cNvSpPr>
          <p:nvPr>
            <p:ph idx="1"/>
          </p:nvPr>
        </p:nvSpPr>
        <p:spPr>
          <a:xfrm>
            <a:off x="457200" y="1415534"/>
            <a:ext cx="8229600" cy="4525963"/>
          </a:xfrm>
        </p:spPr>
        <p:txBody>
          <a:bodyPr>
            <a:normAutofit/>
          </a:bodyPr>
          <a:lstStyle/>
          <a:p>
            <a:r>
              <a:rPr lang="en-US" sz="2000" dirty="0"/>
              <a:t>Non-destructive testing (weld integrity </a:t>
            </a:r>
            <a:r>
              <a:rPr lang="en-US" sz="2000" dirty="0" err="1"/>
              <a:t>etc</a:t>
            </a:r>
            <a:r>
              <a:rPr lang="en-US" sz="2000" dirty="0"/>
              <a:t>)</a:t>
            </a:r>
          </a:p>
          <a:p>
            <a:r>
              <a:rPr lang="en-US" sz="2000" dirty="0"/>
              <a:t>Hardening surfaces of artificial joints</a:t>
            </a:r>
          </a:p>
          <a:p>
            <a:r>
              <a:rPr lang="en-US" sz="2000" dirty="0"/>
              <a:t>Scratch resistant furniture</a:t>
            </a:r>
          </a:p>
          <a:p>
            <a:r>
              <a:rPr lang="en-US" sz="2000" dirty="0"/>
              <a:t>Hardening of tarmac</a:t>
            </a:r>
          </a:p>
          <a:p>
            <a:endParaRPr lang="en-US" sz="2000" dirty="0"/>
          </a:p>
        </p:txBody>
      </p:sp>
      <p:pic>
        <p:nvPicPr>
          <p:cNvPr id="8194" name="Picture 2" descr="Lab Testing – NDT Inspection Services | MISTRAS Group">
            <a:extLst>
              <a:ext uri="{FF2B5EF4-FFF2-40B4-BE49-F238E27FC236}">
                <a16:creationId xmlns:a16="http://schemas.microsoft.com/office/drawing/2014/main" id="{8C911684-F078-664C-9F63-93010DAB60E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44060" y="3536753"/>
            <a:ext cx="6907237" cy="276289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CA9C689-EF4A-3944-8F9F-095935140B8F}"/>
              </a:ext>
            </a:extLst>
          </p:cNvPr>
          <p:cNvSpPr/>
          <p:nvPr/>
        </p:nvSpPr>
        <p:spPr>
          <a:xfrm>
            <a:off x="2384687" y="6417272"/>
            <a:ext cx="3825984" cy="369332"/>
          </a:xfrm>
          <a:prstGeom prst="rect">
            <a:avLst/>
          </a:prstGeom>
        </p:spPr>
        <p:txBody>
          <a:bodyPr wrap="none">
            <a:spAutoFit/>
          </a:bodyPr>
          <a:lstStyle/>
          <a:p>
            <a:r>
              <a:rPr lang="en-US" dirty="0"/>
              <a:t>Image: https://</a:t>
            </a:r>
            <a:r>
              <a:rPr lang="en-US" dirty="0" err="1"/>
              <a:t>www.mistrasgroup.com</a:t>
            </a:r>
            <a:endParaRPr lang="en-US" dirty="0"/>
          </a:p>
        </p:txBody>
      </p:sp>
      <p:sp>
        <p:nvSpPr>
          <p:cNvPr id="7" name="Rectangle 6">
            <a:extLst>
              <a:ext uri="{FF2B5EF4-FFF2-40B4-BE49-F238E27FC236}">
                <a16:creationId xmlns:a16="http://schemas.microsoft.com/office/drawing/2014/main" id="{66F4E633-E5A7-A441-A296-D3605CB32575}"/>
              </a:ext>
            </a:extLst>
          </p:cNvPr>
          <p:cNvSpPr/>
          <p:nvPr/>
        </p:nvSpPr>
        <p:spPr>
          <a:xfrm>
            <a:off x="5428973" y="2916992"/>
            <a:ext cx="3715027" cy="523220"/>
          </a:xfrm>
          <a:prstGeom prst="rect">
            <a:avLst/>
          </a:prstGeom>
        </p:spPr>
        <p:txBody>
          <a:bodyPr wrap="square">
            <a:spAutoFit/>
          </a:bodyPr>
          <a:lstStyle/>
          <a:p>
            <a:r>
              <a:rPr lang="en-US" sz="1400" dirty="0"/>
              <a:t>http://</a:t>
            </a:r>
            <a:r>
              <a:rPr lang="en-US" sz="1400" dirty="0" err="1"/>
              <a:t>www.accelerators</a:t>
            </a:r>
            <a:r>
              <a:rPr lang="en-US" sz="1400" dirty="0"/>
              <a:t>-for-</a:t>
            </a:r>
            <a:r>
              <a:rPr lang="en-US" sz="1400" dirty="0" err="1"/>
              <a:t>society.org</a:t>
            </a:r>
            <a:r>
              <a:rPr lang="en-US" sz="1400" dirty="0"/>
              <a:t>/case-studies/case-study-</a:t>
            </a:r>
            <a:r>
              <a:rPr lang="en-US" sz="1400" dirty="0" err="1"/>
              <a:t>car.php</a:t>
            </a:r>
            <a:endParaRPr lang="en-US" sz="1400" dirty="0"/>
          </a:p>
        </p:txBody>
      </p:sp>
      <p:pic>
        <p:nvPicPr>
          <p:cNvPr id="8196" name="Picture 4">
            <a:extLst>
              <a:ext uri="{FF2B5EF4-FFF2-40B4-BE49-F238E27FC236}">
                <a16:creationId xmlns:a16="http://schemas.microsoft.com/office/drawing/2014/main" id="{F24A03E2-1A44-EF40-9559-AE8FF9D5745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985224" y="1144539"/>
            <a:ext cx="2602523" cy="1821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01382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2969" y="2479387"/>
            <a:ext cx="7358063" cy="1478045"/>
          </a:xfrm>
        </p:spPr>
        <p:txBody>
          <a:bodyPr/>
          <a:lstStyle/>
          <a:p>
            <a:r>
              <a:rPr lang="en-US" dirty="0"/>
              <a:t>3. Sustainability &amp; Security Applications</a:t>
            </a:r>
          </a:p>
        </p:txBody>
      </p:sp>
      <p:sp>
        <p:nvSpPr>
          <p:cNvPr id="3" name="Slide Number Placeholder 2"/>
          <p:cNvSpPr>
            <a:spLocks noGrp="1"/>
          </p:cNvSpPr>
          <p:nvPr>
            <p:ph type="sldNum" sz="quarter" idx="12"/>
          </p:nvPr>
        </p:nvSpPr>
        <p:spPr/>
        <p:txBody>
          <a:bodyPr/>
          <a:lstStyle/>
          <a:p>
            <a:fld id="{F2722CE6-98ED-D94E-95C0-3D0C25589704}" type="slidenum">
              <a:rPr lang="en-US" smtClean="0"/>
              <a:pPr/>
              <a:t>27</a:t>
            </a:fld>
            <a:endParaRPr lang="en-US" sz="1300"/>
          </a:p>
        </p:txBody>
      </p:sp>
    </p:spTree>
    <p:extLst>
      <p:ext uri="{BB962C8B-B14F-4D97-AF65-F5344CB8AC3E}">
        <p14:creationId xmlns:p14="http://schemas.microsoft.com/office/powerpoint/2010/main" val="42237512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picture containing text, indoor&#10;&#10;Description automatically generated">
            <a:extLst>
              <a:ext uri="{FF2B5EF4-FFF2-40B4-BE49-F238E27FC236}">
                <a16:creationId xmlns:a16="http://schemas.microsoft.com/office/drawing/2014/main" id="{63F16EEB-8FC7-0541-BDAF-9BEB54CCA171}"/>
              </a:ext>
            </a:extLst>
          </p:cNvPr>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b="-2"/>
          <a:stretch/>
        </p:blipFill>
        <p:spPr>
          <a:xfrm>
            <a:off x="2794000" y="10"/>
            <a:ext cx="6350000" cy="6857990"/>
          </a:xfrm>
          <a:prstGeom prst="rect">
            <a:avLst/>
          </a:prstGeom>
        </p:spPr>
      </p:pic>
      <p:sp>
        <p:nvSpPr>
          <p:cNvPr id="2" name="Title 1">
            <a:extLst>
              <a:ext uri="{FF2B5EF4-FFF2-40B4-BE49-F238E27FC236}">
                <a16:creationId xmlns:a16="http://schemas.microsoft.com/office/drawing/2014/main" id="{053AFE56-0A68-184C-9B53-7CCE34C497FE}"/>
              </a:ext>
            </a:extLst>
          </p:cNvPr>
          <p:cNvSpPr>
            <a:spLocks noGrp="1"/>
          </p:cNvSpPr>
          <p:nvPr>
            <p:ph type="title"/>
          </p:nvPr>
        </p:nvSpPr>
        <p:spPr>
          <a:xfrm>
            <a:off x="259880" y="230575"/>
            <a:ext cx="2866641" cy="1899912"/>
          </a:xfrm>
        </p:spPr>
        <p:txBody>
          <a:bodyPr vert="horz" lIns="91440" tIns="45720" rIns="91440" bIns="45720" rtlCol="0" anchor="ctr">
            <a:normAutofit/>
          </a:bodyPr>
          <a:lstStyle/>
          <a:p>
            <a:pPr algn="l" defTabSz="914400">
              <a:lnSpc>
                <a:spcPct val="90000"/>
              </a:lnSpc>
            </a:pPr>
            <a:r>
              <a:rPr lang="en-US" sz="3500" dirty="0"/>
              <a:t>Wastewater Irradiation</a:t>
            </a:r>
          </a:p>
        </p:txBody>
      </p:sp>
      <p:sp>
        <p:nvSpPr>
          <p:cNvPr id="7" name="Rectangle 6">
            <a:extLst>
              <a:ext uri="{FF2B5EF4-FFF2-40B4-BE49-F238E27FC236}">
                <a16:creationId xmlns:a16="http://schemas.microsoft.com/office/drawing/2014/main" id="{A3DC7053-D130-684C-B74D-6E0EA543B392}"/>
              </a:ext>
            </a:extLst>
          </p:cNvPr>
          <p:cNvSpPr/>
          <p:nvPr/>
        </p:nvSpPr>
        <p:spPr>
          <a:xfrm>
            <a:off x="933450" y="6424612"/>
            <a:ext cx="8210550" cy="365125"/>
          </a:xfrm>
          <a:prstGeom prst="rect">
            <a:avLst/>
          </a:prstGeom>
          <a:solidFill>
            <a:schemeClr val="bg1"/>
          </a:solidFill>
        </p:spPr>
        <p:txBody>
          <a:bodyPr vert="horz" lIns="91440" tIns="45720" rIns="91440" bIns="45720" rtlCol="0">
            <a:normAutofit/>
          </a:bodyPr>
          <a:lstStyle/>
          <a:p>
            <a:pPr defTabSz="914400">
              <a:lnSpc>
                <a:spcPct val="90000"/>
              </a:lnSpc>
              <a:spcAft>
                <a:spcPts val="600"/>
              </a:spcAft>
            </a:pPr>
            <a:r>
              <a:rPr lang="en-US" sz="1400" dirty="0"/>
              <a:t>https://www-</a:t>
            </a:r>
            <a:r>
              <a:rPr lang="en-US" sz="1400" dirty="0" err="1"/>
              <a:t>pub.iaea.org</a:t>
            </a:r>
            <a:r>
              <a:rPr lang="en-US" sz="1400" dirty="0"/>
              <a:t>/MTCD/publications/PDF/P1433_CD/datasets/presentations/SM-EB-23.pdf</a:t>
            </a:r>
          </a:p>
        </p:txBody>
      </p:sp>
      <p:sp>
        <p:nvSpPr>
          <p:cNvPr id="4" name="Slide Number Placeholder 3">
            <a:extLst>
              <a:ext uri="{FF2B5EF4-FFF2-40B4-BE49-F238E27FC236}">
                <a16:creationId xmlns:a16="http://schemas.microsoft.com/office/drawing/2014/main" id="{5C507A8C-65AD-EE47-9FA1-42AED79093B0}"/>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defTabSz="914400">
              <a:spcAft>
                <a:spcPts val="600"/>
              </a:spcAft>
              <a:defRPr/>
            </a:pPr>
            <a:fld id="{F2722CE6-98ED-D94E-95C0-3D0C25589704}" type="slidenum">
              <a:rPr lang="en-US">
                <a:solidFill>
                  <a:srgbClr val="FFFFFF"/>
                </a:solidFill>
                <a:latin typeface="Calibri" panose="020F0502020204030204"/>
              </a:rPr>
              <a:pPr defTabSz="914400">
                <a:spcAft>
                  <a:spcPts val="600"/>
                </a:spcAft>
                <a:defRPr/>
              </a:pPr>
              <a:t>28</a:t>
            </a:fld>
            <a:endParaRPr lang="en-US">
              <a:solidFill>
                <a:srgbClr val="FFFFFF"/>
              </a:solidFill>
              <a:latin typeface="Calibri" panose="020F0502020204030204"/>
            </a:endParaRPr>
          </a:p>
        </p:txBody>
      </p:sp>
      <p:sp>
        <p:nvSpPr>
          <p:cNvPr id="5" name="AutoShape 2">
            <a:extLst>
              <a:ext uri="{FF2B5EF4-FFF2-40B4-BE49-F238E27FC236}">
                <a16:creationId xmlns:a16="http://schemas.microsoft.com/office/drawing/2014/main" id="{31176BB0-8E56-9D49-8CE8-F290040700C1}"/>
              </a:ext>
            </a:extLst>
          </p:cNvPr>
          <p:cNvSpPr>
            <a:spLocks noChangeAspect="1" noChangeArrowheads="1"/>
          </p:cNvSpPr>
          <p:nvPr/>
        </p:nvSpPr>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19159861-2484-454F-99CD-F7572EE5C400}"/>
              </a:ext>
            </a:extLst>
          </p:cNvPr>
          <p:cNvSpPr/>
          <p:nvPr/>
        </p:nvSpPr>
        <p:spPr>
          <a:xfrm>
            <a:off x="219032" y="1974627"/>
            <a:ext cx="2866641" cy="3970318"/>
          </a:xfrm>
          <a:prstGeom prst="rect">
            <a:avLst/>
          </a:prstGeom>
        </p:spPr>
        <p:txBody>
          <a:bodyPr wrap="square">
            <a:spAutoFit/>
          </a:bodyPr>
          <a:lstStyle/>
          <a:p>
            <a:r>
              <a:rPr lang="en-GB" dirty="0"/>
              <a:t>Remove organic compounds and disinfect wastewater.</a:t>
            </a:r>
          </a:p>
          <a:p>
            <a:endParaRPr lang="en-GB" dirty="0"/>
          </a:p>
          <a:p>
            <a:r>
              <a:rPr lang="en-GB" dirty="0"/>
              <a:t>Can be used to treat/reclaim:</a:t>
            </a:r>
          </a:p>
          <a:p>
            <a:pPr marL="285750" indent="-285750">
              <a:buFont typeface="Arial" panose="020B0604020202020204" pitchFamily="34" charset="0"/>
              <a:buChar char="•"/>
            </a:pPr>
            <a:r>
              <a:rPr lang="en-GB" dirty="0"/>
              <a:t>Textile Dyeing</a:t>
            </a:r>
          </a:p>
          <a:p>
            <a:pPr marL="285750" indent="-285750">
              <a:buFont typeface="Arial" panose="020B0604020202020204" pitchFamily="34" charset="0"/>
              <a:buChar char="•"/>
            </a:pPr>
            <a:r>
              <a:rPr lang="en-GB" dirty="0"/>
              <a:t>Pharmaceutical</a:t>
            </a:r>
          </a:p>
          <a:p>
            <a:pPr marL="285750" indent="-285750">
              <a:buFont typeface="Arial" panose="020B0604020202020204" pitchFamily="34" charset="0"/>
              <a:buChar char="•"/>
            </a:pPr>
            <a:r>
              <a:rPr lang="en-GB" dirty="0"/>
              <a:t>Petrochemical</a:t>
            </a:r>
          </a:p>
          <a:p>
            <a:pPr marL="285750" indent="-285750">
              <a:buFont typeface="Arial" panose="020B0604020202020204" pitchFamily="34" charset="0"/>
              <a:buChar char="•"/>
            </a:pPr>
            <a:r>
              <a:rPr lang="en-GB" dirty="0"/>
              <a:t>Municipal Wastewater </a:t>
            </a:r>
          </a:p>
          <a:p>
            <a:pPr marL="285750" indent="-285750">
              <a:buFont typeface="Arial" panose="020B0604020202020204" pitchFamily="34" charset="0"/>
              <a:buChar char="•"/>
            </a:pPr>
            <a:r>
              <a:rPr lang="en-GB" dirty="0"/>
              <a:t>Contaminated Underground Water </a:t>
            </a:r>
          </a:p>
          <a:p>
            <a:endParaRPr lang="en-GB" dirty="0"/>
          </a:p>
          <a:p>
            <a:r>
              <a:rPr lang="en-GB" dirty="0"/>
              <a:t>1 MeV, High Current, scanning system </a:t>
            </a:r>
          </a:p>
        </p:txBody>
      </p:sp>
      <p:sp>
        <p:nvSpPr>
          <p:cNvPr id="3" name="Rectangle 2">
            <a:extLst>
              <a:ext uri="{FF2B5EF4-FFF2-40B4-BE49-F238E27FC236}">
                <a16:creationId xmlns:a16="http://schemas.microsoft.com/office/drawing/2014/main" id="{DD870A2C-9F90-8040-986C-29C35FA7CE13}"/>
              </a:ext>
            </a:extLst>
          </p:cNvPr>
          <p:cNvSpPr/>
          <p:nvPr/>
        </p:nvSpPr>
        <p:spPr>
          <a:xfrm>
            <a:off x="2016125" y="5942697"/>
            <a:ext cx="6045200" cy="369332"/>
          </a:xfrm>
          <a:prstGeom prst="rect">
            <a:avLst/>
          </a:prstGeom>
          <a:solidFill>
            <a:schemeClr val="bg1"/>
          </a:solidFill>
        </p:spPr>
        <p:txBody>
          <a:bodyPr wrap="square">
            <a:spAutoFit/>
          </a:bodyPr>
          <a:lstStyle/>
          <a:p>
            <a:r>
              <a:rPr lang="en-US" dirty="0"/>
              <a:t>Also used for removal of NO</a:t>
            </a:r>
            <a:r>
              <a:rPr lang="en-US" baseline="-25000" dirty="0"/>
              <a:t>x</a:t>
            </a:r>
            <a:r>
              <a:rPr lang="en-US" dirty="0"/>
              <a:t> and </a:t>
            </a:r>
            <a:r>
              <a:rPr lang="en-US" dirty="0" err="1"/>
              <a:t>SO</a:t>
            </a:r>
            <a:r>
              <a:rPr lang="en-US" baseline="-25000" dirty="0" err="1"/>
              <a:t>x</a:t>
            </a:r>
            <a:r>
              <a:rPr lang="en-US" dirty="0"/>
              <a:t> from flue gas emissions</a:t>
            </a:r>
          </a:p>
        </p:txBody>
      </p:sp>
    </p:spTree>
    <p:extLst>
      <p:ext uri="{BB962C8B-B14F-4D97-AF65-F5344CB8AC3E}">
        <p14:creationId xmlns:p14="http://schemas.microsoft.com/office/powerpoint/2010/main" val="42493518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2971" y="178596"/>
            <a:ext cx="7358063" cy="592434"/>
          </a:xfrm>
        </p:spPr>
        <p:txBody>
          <a:bodyPr>
            <a:normAutofit fontScale="90000"/>
          </a:bodyPr>
          <a:lstStyle/>
          <a:p>
            <a:r>
              <a:rPr lang="en-US" dirty="0"/>
              <a:t>Cargo scanning</a:t>
            </a:r>
          </a:p>
        </p:txBody>
      </p:sp>
      <p:pic>
        <p:nvPicPr>
          <p:cNvPr id="3" name="Picture 2"/>
          <p:cNvPicPr>
            <a:picLocks noChangeAspect="1"/>
          </p:cNvPicPr>
          <p:nvPr/>
        </p:nvPicPr>
        <p:blipFill>
          <a:blip r:embed="rId2"/>
          <a:stretch>
            <a:fillRect/>
          </a:stretch>
        </p:blipFill>
        <p:spPr>
          <a:xfrm>
            <a:off x="825500" y="986999"/>
            <a:ext cx="4539001" cy="2354126"/>
          </a:xfrm>
          <a:prstGeom prst="rect">
            <a:avLst/>
          </a:prstGeom>
        </p:spPr>
      </p:pic>
      <p:sp>
        <p:nvSpPr>
          <p:cNvPr id="4" name="TextBox 3"/>
          <p:cNvSpPr txBox="1"/>
          <p:nvPr/>
        </p:nvSpPr>
        <p:spPr>
          <a:xfrm>
            <a:off x="1020650" y="3840026"/>
            <a:ext cx="3876913" cy="369332"/>
          </a:xfrm>
          <a:prstGeom prst="rect">
            <a:avLst/>
          </a:prstGeom>
          <a:noFill/>
        </p:spPr>
        <p:txBody>
          <a:bodyPr wrap="square" rtlCol="0">
            <a:spAutoFit/>
          </a:bodyPr>
          <a:lstStyle/>
          <a:p>
            <a:r>
              <a:rPr lang="en-US" dirty="0"/>
              <a:t>Image source: Varian medical systems</a:t>
            </a:r>
          </a:p>
        </p:txBody>
      </p:sp>
      <p:sp>
        <p:nvSpPr>
          <p:cNvPr id="5" name="TextBox 4"/>
          <p:cNvSpPr txBox="1"/>
          <p:nvPr/>
        </p:nvSpPr>
        <p:spPr>
          <a:xfrm>
            <a:off x="5639871" y="1032245"/>
            <a:ext cx="3326466" cy="2585323"/>
          </a:xfrm>
          <a:prstGeom prst="rect">
            <a:avLst/>
          </a:prstGeom>
          <a:noFill/>
        </p:spPr>
        <p:txBody>
          <a:bodyPr wrap="square" rtlCol="0">
            <a:spAutoFit/>
          </a:bodyPr>
          <a:lstStyle/>
          <a:p>
            <a:r>
              <a:rPr lang="en-US" dirty="0"/>
              <a:t>Cargo containers scanned at ports and border crossings</a:t>
            </a:r>
          </a:p>
          <a:p>
            <a:endParaRPr lang="en-US" dirty="0"/>
          </a:p>
          <a:p>
            <a:r>
              <a:rPr lang="en-US" dirty="0"/>
              <a:t>Accelerator-based sources of X-Rays can be far more penetrating (6MV) than Co-60 sources.</a:t>
            </a:r>
          </a:p>
          <a:p>
            <a:endParaRPr lang="en-US" dirty="0"/>
          </a:p>
          <a:p>
            <a:r>
              <a:rPr lang="en-US" dirty="0"/>
              <a:t>Container must be scanned in 30 seconds. </a:t>
            </a:r>
          </a:p>
        </p:txBody>
      </p:sp>
      <p:pic>
        <p:nvPicPr>
          <p:cNvPr id="11" name="Picture 10"/>
          <p:cNvPicPr>
            <a:picLocks noChangeAspect="1"/>
          </p:cNvPicPr>
          <p:nvPr/>
        </p:nvPicPr>
        <p:blipFill>
          <a:blip r:embed="rId3"/>
          <a:stretch>
            <a:fillRect/>
          </a:stretch>
        </p:blipFill>
        <p:spPr>
          <a:xfrm>
            <a:off x="529210" y="4209358"/>
            <a:ext cx="5337465" cy="1505210"/>
          </a:xfrm>
          <a:prstGeom prst="rect">
            <a:avLst/>
          </a:prstGeom>
        </p:spPr>
      </p:pic>
      <p:pic>
        <p:nvPicPr>
          <p:cNvPr id="12" name="Picture 11"/>
          <p:cNvPicPr>
            <a:picLocks noChangeAspect="1"/>
          </p:cNvPicPr>
          <p:nvPr/>
        </p:nvPicPr>
        <p:blipFill>
          <a:blip r:embed="rId4"/>
          <a:stretch>
            <a:fillRect/>
          </a:stretch>
        </p:blipFill>
        <p:spPr>
          <a:xfrm>
            <a:off x="6238641" y="3617568"/>
            <a:ext cx="2576185" cy="2009424"/>
          </a:xfrm>
          <a:prstGeom prst="rect">
            <a:avLst/>
          </a:prstGeom>
        </p:spPr>
      </p:pic>
      <p:sp>
        <p:nvSpPr>
          <p:cNvPr id="13" name="TextBox 12"/>
          <p:cNvSpPr txBox="1"/>
          <p:nvPr/>
        </p:nvSpPr>
        <p:spPr>
          <a:xfrm>
            <a:off x="6577330" y="5611874"/>
            <a:ext cx="1977554" cy="369332"/>
          </a:xfrm>
          <a:prstGeom prst="rect">
            <a:avLst/>
          </a:prstGeom>
          <a:noFill/>
        </p:spPr>
        <p:txBody>
          <a:bodyPr wrap="square" rtlCol="0">
            <a:spAutoFit/>
          </a:bodyPr>
          <a:lstStyle/>
          <a:p>
            <a:r>
              <a:rPr lang="en-US" dirty="0"/>
              <a:t>Image: </a:t>
            </a:r>
            <a:r>
              <a:rPr lang="en-US" dirty="0" err="1"/>
              <a:t>dutch.euro</a:t>
            </a:r>
            <a:endParaRPr lang="en-US" dirty="0"/>
          </a:p>
        </p:txBody>
      </p:sp>
      <p:sp>
        <p:nvSpPr>
          <p:cNvPr id="6" name="Slide Number Placeholder 5"/>
          <p:cNvSpPr>
            <a:spLocks noGrp="1"/>
          </p:cNvSpPr>
          <p:nvPr>
            <p:ph type="sldNum" sz="quarter" idx="12"/>
          </p:nvPr>
        </p:nvSpPr>
        <p:spPr/>
        <p:txBody>
          <a:bodyPr/>
          <a:lstStyle/>
          <a:p>
            <a:fld id="{F2722CE6-98ED-D94E-95C0-3D0C25589704}" type="slidenum">
              <a:rPr lang="en-US" smtClean="0"/>
              <a:pPr/>
              <a:t>29</a:t>
            </a:fld>
            <a:endParaRPr lang="en-US" sz="1300"/>
          </a:p>
        </p:txBody>
      </p:sp>
    </p:spTree>
    <p:extLst>
      <p:ext uri="{BB962C8B-B14F-4D97-AF65-F5344CB8AC3E}">
        <p14:creationId xmlns:p14="http://schemas.microsoft.com/office/powerpoint/2010/main" val="967474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32806-2358-DB4C-9EFC-766B308352EA}"/>
              </a:ext>
            </a:extLst>
          </p:cNvPr>
          <p:cNvSpPr>
            <a:spLocks noGrp="1"/>
          </p:cNvSpPr>
          <p:nvPr>
            <p:ph type="title"/>
          </p:nvPr>
        </p:nvSpPr>
        <p:spPr/>
        <p:txBody>
          <a:bodyPr>
            <a:normAutofit/>
          </a:bodyPr>
          <a:lstStyle/>
          <a:p>
            <a:r>
              <a:rPr lang="en-US" sz="2800" dirty="0"/>
              <a:t>Where do breakthrough technologies come from?</a:t>
            </a:r>
          </a:p>
        </p:txBody>
      </p:sp>
      <p:sp>
        <p:nvSpPr>
          <p:cNvPr id="3" name="Slide Number Placeholder 2">
            <a:extLst>
              <a:ext uri="{FF2B5EF4-FFF2-40B4-BE49-F238E27FC236}">
                <a16:creationId xmlns:a16="http://schemas.microsoft.com/office/drawing/2014/main" id="{E9EACF25-4B6B-434D-AAC5-0BBCC7DD7D22}"/>
              </a:ext>
            </a:extLst>
          </p:cNvPr>
          <p:cNvSpPr>
            <a:spLocks noGrp="1"/>
          </p:cNvSpPr>
          <p:nvPr>
            <p:ph type="sldNum" sz="quarter" idx="12"/>
          </p:nvPr>
        </p:nvSpPr>
        <p:spPr/>
        <p:txBody>
          <a:bodyPr/>
          <a:lstStyle/>
          <a:p>
            <a:fld id="{DC22DD25-61AE-413C-B4D2-EF2365C9B2E1}" type="slidenum">
              <a:rPr lang="en-AU" noProof="0" smtClean="0"/>
              <a:t>3</a:t>
            </a:fld>
            <a:endParaRPr lang="en-AU" noProof="0"/>
          </a:p>
        </p:txBody>
      </p:sp>
      <p:sp>
        <p:nvSpPr>
          <p:cNvPr id="5" name="Rectangle 4">
            <a:extLst>
              <a:ext uri="{FF2B5EF4-FFF2-40B4-BE49-F238E27FC236}">
                <a16:creationId xmlns:a16="http://schemas.microsoft.com/office/drawing/2014/main" id="{7F5761C2-0060-3D4D-BDC6-C4FB91FEFDFE}"/>
              </a:ext>
            </a:extLst>
          </p:cNvPr>
          <p:cNvSpPr/>
          <p:nvPr/>
        </p:nvSpPr>
        <p:spPr>
          <a:xfrm>
            <a:off x="4968709" y="1675215"/>
            <a:ext cx="3654311" cy="173919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350" dirty="0"/>
              <a:t>John Womersley, former CEO of STFC (UK) said:</a:t>
            </a:r>
          </a:p>
          <a:p>
            <a:endParaRPr lang="en-US" sz="1350" dirty="0"/>
          </a:p>
          <a:p>
            <a:r>
              <a:rPr lang="en-US" sz="1350" i="1" dirty="0"/>
              <a:t>“Particle physics is unreasonable. It makes unreasonable demands on technology. And when those technologies, those inventions, those innovations happen, they spread out into the economy, and they generate a huge impact.”</a:t>
            </a:r>
          </a:p>
          <a:p>
            <a:pPr algn="ctr"/>
            <a:endParaRPr lang="en-US" sz="1350" dirty="0"/>
          </a:p>
        </p:txBody>
      </p:sp>
      <p:pic>
        <p:nvPicPr>
          <p:cNvPr id="4" name="Picture 3">
            <a:extLst>
              <a:ext uri="{FF2B5EF4-FFF2-40B4-BE49-F238E27FC236}">
                <a16:creationId xmlns:a16="http://schemas.microsoft.com/office/drawing/2014/main" id="{D231CA20-9007-8D43-BB49-93267B740A90}"/>
              </a:ext>
            </a:extLst>
          </p:cNvPr>
          <p:cNvPicPr>
            <a:picLocks noChangeAspect="1"/>
          </p:cNvPicPr>
          <p:nvPr/>
        </p:nvPicPr>
        <p:blipFill>
          <a:blip r:embed="rId3"/>
          <a:stretch>
            <a:fillRect/>
          </a:stretch>
        </p:blipFill>
        <p:spPr>
          <a:xfrm>
            <a:off x="289456" y="1886997"/>
            <a:ext cx="3032389" cy="3911202"/>
          </a:xfrm>
          <a:prstGeom prst="rect">
            <a:avLst/>
          </a:prstGeom>
        </p:spPr>
      </p:pic>
      <p:sp>
        <p:nvSpPr>
          <p:cNvPr id="7" name="Rectangle 6">
            <a:extLst>
              <a:ext uri="{FF2B5EF4-FFF2-40B4-BE49-F238E27FC236}">
                <a16:creationId xmlns:a16="http://schemas.microsoft.com/office/drawing/2014/main" id="{740DE890-0907-C847-A225-65D46D2A91F3}"/>
              </a:ext>
            </a:extLst>
          </p:cNvPr>
          <p:cNvSpPr/>
          <p:nvPr/>
        </p:nvSpPr>
        <p:spPr>
          <a:xfrm>
            <a:off x="384352" y="5726393"/>
            <a:ext cx="6568544" cy="253916"/>
          </a:xfrm>
          <a:prstGeom prst="rect">
            <a:avLst/>
          </a:prstGeom>
        </p:spPr>
        <p:txBody>
          <a:bodyPr wrap="square">
            <a:spAutoFit/>
          </a:bodyPr>
          <a:lstStyle/>
          <a:p>
            <a:r>
              <a:rPr lang="en-US" sz="1050" dirty="0"/>
              <a:t>https://</a:t>
            </a:r>
            <a:r>
              <a:rPr lang="en-US" sz="1050" dirty="0" err="1"/>
              <a:t>www.symmetrymagazine.org</a:t>
            </a:r>
            <a:r>
              <a:rPr lang="en-US" sz="1050" dirty="0"/>
              <a:t>/article/october-2009/deconstruction-</a:t>
            </a:r>
            <a:r>
              <a:rPr lang="en-US" sz="1050" dirty="0" err="1"/>
              <a:t>livingston</a:t>
            </a:r>
            <a:r>
              <a:rPr lang="en-US" sz="1050" dirty="0"/>
              <a:t>-plot</a:t>
            </a:r>
          </a:p>
        </p:txBody>
      </p:sp>
      <p:sp>
        <p:nvSpPr>
          <p:cNvPr id="8" name="Rectangle 7">
            <a:extLst>
              <a:ext uri="{FF2B5EF4-FFF2-40B4-BE49-F238E27FC236}">
                <a16:creationId xmlns:a16="http://schemas.microsoft.com/office/drawing/2014/main" id="{4D0BD898-2CB6-AE4A-8D3C-9AD178D027E6}"/>
              </a:ext>
            </a:extLst>
          </p:cNvPr>
          <p:cNvSpPr/>
          <p:nvPr/>
        </p:nvSpPr>
        <p:spPr>
          <a:xfrm rot="19961194">
            <a:off x="3326036" y="4567935"/>
            <a:ext cx="1919850" cy="507831"/>
          </a:xfrm>
          <a:prstGeom prst="rect">
            <a:avLst/>
          </a:prstGeom>
        </p:spPr>
        <p:txBody>
          <a:bodyPr wrap="square">
            <a:spAutoFit/>
          </a:bodyPr>
          <a:lstStyle/>
          <a:p>
            <a:r>
              <a:rPr lang="en-US" sz="1350" dirty="0"/>
              <a:t>water, food, materials treatment, </a:t>
            </a:r>
            <a:r>
              <a:rPr lang="en-US" sz="1350" dirty="0" err="1"/>
              <a:t>sterilisation</a:t>
            </a:r>
            <a:endParaRPr lang="en-US" sz="1350" dirty="0"/>
          </a:p>
        </p:txBody>
      </p:sp>
      <p:sp>
        <p:nvSpPr>
          <p:cNvPr id="9" name="Rectangle 8">
            <a:extLst>
              <a:ext uri="{FF2B5EF4-FFF2-40B4-BE49-F238E27FC236}">
                <a16:creationId xmlns:a16="http://schemas.microsoft.com/office/drawing/2014/main" id="{432B494C-99B7-9A4B-9A0D-90E5B391C1A9}"/>
              </a:ext>
            </a:extLst>
          </p:cNvPr>
          <p:cNvSpPr/>
          <p:nvPr/>
        </p:nvSpPr>
        <p:spPr>
          <a:xfrm rot="19972146">
            <a:off x="3210064" y="4175743"/>
            <a:ext cx="1719381" cy="300082"/>
          </a:xfrm>
          <a:prstGeom prst="rect">
            <a:avLst/>
          </a:prstGeom>
        </p:spPr>
        <p:txBody>
          <a:bodyPr wrap="none">
            <a:spAutoFit/>
          </a:bodyPr>
          <a:lstStyle/>
          <a:p>
            <a:r>
              <a:rPr lang="en-US" sz="1350" dirty="0"/>
              <a:t>radiotherapy, security</a:t>
            </a:r>
          </a:p>
        </p:txBody>
      </p:sp>
      <p:sp>
        <p:nvSpPr>
          <p:cNvPr id="10" name="Rectangle 9">
            <a:extLst>
              <a:ext uri="{FF2B5EF4-FFF2-40B4-BE49-F238E27FC236}">
                <a16:creationId xmlns:a16="http://schemas.microsoft.com/office/drawing/2014/main" id="{5CB64994-C0E8-914A-A111-7F71E6CE6A36}"/>
              </a:ext>
            </a:extLst>
          </p:cNvPr>
          <p:cNvSpPr/>
          <p:nvPr/>
        </p:nvSpPr>
        <p:spPr>
          <a:xfrm rot="20026630">
            <a:off x="3217932" y="3892349"/>
            <a:ext cx="1248227" cy="300082"/>
          </a:xfrm>
          <a:prstGeom prst="rect">
            <a:avLst/>
          </a:prstGeom>
        </p:spPr>
        <p:txBody>
          <a:bodyPr wrap="none">
            <a:spAutoFit/>
          </a:bodyPr>
          <a:lstStyle/>
          <a:p>
            <a:r>
              <a:rPr lang="en-US" sz="1350" dirty="0"/>
              <a:t>proton therapy</a:t>
            </a:r>
          </a:p>
        </p:txBody>
      </p:sp>
      <p:sp>
        <p:nvSpPr>
          <p:cNvPr id="11" name="Rectangle 10">
            <a:extLst>
              <a:ext uri="{FF2B5EF4-FFF2-40B4-BE49-F238E27FC236}">
                <a16:creationId xmlns:a16="http://schemas.microsoft.com/office/drawing/2014/main" id="{6B654FF4-A14B-174E-9D46-1DA0ADDE7BEA}"/>
              </a:ext>
            </a:extLst>
          </p:cNvPr>
          <p:cNvSpPr/>
          <p:nvPr/>
        </p:nvSpPr>
        <p:spPr>
          <a:xfrm rot="20077667">
            <a:off x="3277098" y="3103922"/>
            <a:ext cx="1430540" cy="715581"/>
          </a:xfrm>
          <a:prstGeom prst="rect">
            <a:avLst/>
          </a:prstGeom>
        </p:spPr>
        <p:txBody>
          <a:bodyPr wrap="square">
            <a:spAutoFit/>
          </a:bodyPr>
          <a:lstStyle/>
          <a:p>
            <a:r>
              <a:rPr lang="en-US" sz="1350" dirty="0"/>
              <a:t>vaccines, archaeology, </a:t>
            </a:r>
            <a:r>
              <a:rPr lang="en-US" sz="1350" dirty="0" err="1"/>
              <a:t>etc</a:t>
            </a:r>
            <a:r>
              <a:rPr lang="en-US" sz="1350" dirty="0"/>
              <a:t>…</a:t>
            </a:r>
          </a:p>
        </p:txBody>
      </p:sp>
      <p:sp>
        <p:nvSpPr>
          <p:cNvPr id="12" name="Rectangle 11">
            <a:extLst>
              <a:ext uri="{FF2B5EF4-FFF2-40B4-BE49-F238E27FC236}">
                <a16:creationId xmlns:a16="http://schemas.microsoft.com/office/drawing/2014/main" id="{9F29EF40-AB83-5740-BD15-D9FE7E0D297E}"/>
              </a:ext>
            </a:extLst>
          </p:cNvPr>
          <p:cNvSpPr/>
          <p:nvPr/>
        </p:nvSpPr>
        <p:spPr>
          <a:xfrm rot="20081207">
            <a:off x="3211102" y="2610485"/>
            <a:ext cx="1261884" cy="300082"/>
          </a:xfrm>
          <a:prstGeom prst="rect">
            <a:avLst/>
          </a:prstGeom>
        </p:spPr>
        <p:txBody>
          <a:bodyPr wrap="none">
            <a:spAutoFit/>
          </a:bodyPr>
          <a:lstStyle/>
          <a:p>
            <a:r>
              <a:rPr lang="en-US" sz="1350" dirty="0"/>
              <a:t>particle physics</a:t>
            </a:r>
          </a:p>
        </p:txBody>
      </p:sp>
      <p:pic>
        <p:nvPicPr>
          <p:cNvPr id="12290" name="Picture 2" descr="CERN approves 62-mile long, $23 billion successor to Large Hadron Collider">
            <a:extLst>
              <a:ext uri="{FF2B5EF4-FFF2-40B4-BE49-F238E27FC236}">
                <a16:creationId xmlns:a16="http://schemas.microsoft.com/office/drawing/2014/main" id="{1B0268F4-7C00-664F-9050-BF0785D8AC8A}"/>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5590631" y="3686906"/>
            <a:ext cx="3032389" cy="201754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B088782D-5F86-3F43-94AC-098C6B6D8CE2}"/>
              </a:ext>
            </a:extLst>
          </p:cNvPr>
          <p:cNvSpPr txBox="1"/>
          <p:nvPr/>
        </p:nvSpPr>
        <p:spPr>
          <a:xfrm>
            <a:off x="6353465" y="5699914"/>
            <a:ext cx="2183830" cy="300082"/>
          </a:xfrm>
          <a:prstGeom prst="rect">
            <a:avLst/>
          </a:prstGeom>
          <a:noFill/>
        </p:spPr>
        <p:txBody>
          <a:bodyPr wrap="square" rtlCol="0">
            <a:spAutoFit/>
          </a:bodyPr>
          <a:lstStyle/>
          <a:p>
            <a:r>
              <a:rPr lang="en-US" sz="1350" dirty="0"/>
              <a:t>Image: CMS, CERN</a:t>
            </a:r>
          </a:p>
        </p:txBody>
      </p:sp>
      <p:sp>
        <p:nvSpPr>
          <p:cNvPr id="6" name="TextBox 5">
            <a:extLst>
              <a:ext uri="{FF2B5EF4-FFF2-40B4-BE49-F238E27FC236}">
                <a16:creationId xmlns:a16="http://schemas.microsoft.com/office/drawing/2014/main" id="{2613483C-D193-2942-8797-3E4612E64CD7}"/>
              </a:ext>
            </a:extLst>
          </p:cNvPr>
          <p:cNvSpPr txBox="1"/>
          <p:nvPr/>
        </p:nvSpPr>
        <p:spPr>
          <a:xfrm>
            <a:off x="1194972" y="1104366"/>
            <a:ext cx="7193972" cy="307777"/>
          </a:xfrm>
          <a:prstGeom prst="rect">
            <a:avLst/>
          </a:prstGeom>
          <a:noFill/>
        </p:spPr>
        <p:txBody>
          <a:bodyPr wrap="square" rtlCol="0">
            <a:spAutoFit/>
          </a:bodyPr>
          <a:lstStyle/>
          <a:p>
            <a:r>
              <a:rPr lang="en-US" sz="1400" i="1" dirty="0"/>
              <a:t>Many innovations emerge from interplay between curiosity driven research and societal need</a:t>
            </a:r>
          </a:p>
        </p:txBody>
      </p:sp>
    </p:spTree>
    <p:extLst>
      <p:ext uri="{BB962C8B-B14F-4D97-AF65-F5344CB8AC3E}">
        <p14:creationId xmlns:p14="http://schemas.microsoft.com/office/powerpoint/2010/main" val="3523849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0A29A-F52C-97C8-4C46-A61E67BEC969}"/>
              </a:ext>
            </a:extLst>
          </p:cNvPr>
          <p:cNvSpPr>
            <a:spLocks noGrp="1"/>
          </p:cNvSpPr>
          <p:nvPr>
            <p:ph type="title"/>
          </p:nvPr>
        </p:nvSpPr>
        <p:spPr>
          <a:xfrm>
            <a:off x="457200" y="79398"/>
            <a:ext cx="8229600" cy="1143000"/>
          </a:xfrm>
        </p:spPr>
        <p:txBody>
          <a:bodyPr/>
          <a:lstStyle/>
          <a:p>
            <a:r>
              <a:rPr lang="en-US" dirty="0"/>
              <a:t>Ion beam analysis</a:t>
            </a:r>
          </a:p>
        </p:txBody>
      </p:sp>
      <p:sp>
        <p:nvSpPr>
          <p:cNvPr id="4" name="Slide Number Placeholder 3">
            <a:extLst>
              <a:ext uri="{FF2B5EF4-FFF2-40B4-BE49-F238E27FC236}">
                <a16:creationId xmlns:a16="http://schemas.microsoft.com/office/drawing/2014/main" id="{972DD2E9-BD7C-6F17-9670-F9EBE5DD62A7}"/>
              </a:ext>
            </a:extLst>
          </p:cNvPr>
          <p:cNvSpPr>
            <a:spLocks noGrp="1"/>
          </p:cNvSpPr>
          <p:nvPr>
            <p:ph type="sldNum" sz="quarter" idx="12"/>
          </p:nvPr>
        </p:nvSpPr>
        <p:spPr/>
        <p:txBody>
          <a:bodyPr/>
          <a:lstStyle/>
          <a:p>
            <a:fld id="{F2722CE6-98ED-D94E-95C0-3D0C25589704}" type="slidenum">
              <a:rPr lang="en-US" smtClean="0"/>
              <a:pPr/>
              <a:t>30</a:t>
            </a:fld>
            <a:endParaRPr lang="en-US" sz="1300"/>
          </a:p>
        </p:txBody>
      </p:sp>
      <p:pic>
        <p:nvPicPr>
          <p:cNvPr id="2050" name="Picture 2" descr="Accelerator Mass Spectrometry">
            <a:extLst>
              <a:ext uri="{FF2B5EF4-FFF2-40B4-BE49-F238E27FC236}">
                <a16:creationId xmlns:a16="http://schemas.microsoft.com/office/drawing/2014/main" id="{94435B0B-E084-619C-7803-5565D8E944F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69233" y="1845668"/>
            <a:ext cx="6605533" cy="431882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5D4A3CE-2BA8-3EE6-A46E-1D1413D65EA1}"/>
              </a:ext>
            </a:extLst>
          </p:cNvPr>
          <p:cNvSpPr txBox="1"/>
          <p:nvPr/>
        </p:nvSpPr>
        <p:spPr>
          <a:xfrm>
            <a:off x="1269233" y="1034971"/>
            <a:ext cx="6816677" cy="646331"/>
          </a:xfrm>
          <a:prstGeom prst="rect">
            <a:avLst/>
          </a:prstGeom>
          <a:noFill/>
        </p:spPr>
        <p:txBody>
          <a:bodyPr wrap="square" rtlCol="0">
            <a:spAutoFit/>
          </a:bodyPr>
          <a:lstStyle/>
          <a:p>
            <a:r>
              <a:rPr lang="en-US" dirty="0"/>
              <a:t>Bombarding with ions excites materials, which give off characteristic bursts of x-rays, gammas </a:t>
            </a:r>
            <a:r>
              <a:rPr lang="en-US" dirty="0" err="1"/>
              <a:t>etc</a:t>
            </a:r>
            <a:r>
              <a:rPr lang="en-US" dirty="0"/>
              <a:t> = a ‘fingerprint’ for elemental analysis.</a:t>
            </a:r>
          </a:p>
        </p:txBody>
      </p:sp>
      <p:sp>
        <p:nvSpPr>
          <p:cNvPr id="3" name="TextBox 2">
            <a:extLst>
              <a:ext uri="{FF2B5EF4-FFF2-40B4-BE49-F238E27FC236}">
                <a16:creationId xmlns:a16="http://schemas.microsoft.com/office/drawing/2014/main" id="{EDA90565-D037-7CF1-6B34-61A7E4F425B8}"/>
              </a:ext>
            </a:extLst>
          </p:cNvPr>
          <p:cNvSpPr txBox="1"/>
          <p:nvPr/>
        </p:nvSpPr>
        <p:spPr>
          <a:xfrm>
            <a:off x="2756262" y="6258284"/>
            <a:ext cx="4323805" cy="369332"/>
          </a:xfrm>
          <a:prstGeom prst="rect">
            <a:avLst/>
          </a:prstGeom>
          <a:noFill/>
        </p:spPr>
        <p:txBody>
          <a:bodyPr wrap="square" rtlCol="0">
            <a:spAutoFit/>
          </a:bodyPr>
          <a:lstStyle/>
          <a:p>
            <a:r>
              <a:rPr lang="en-US" dirty="0"/>
              <a:t>ANSTO Centre for Accelerator Science</a:t>
            </a:r>
          </a:p>
        </p:txBody>
      </p:sp>
    </p:spTree>
    <p:extLst>
      <p:ext uri="{BB962C8B-B14F-4D97-AF65-F5344CB8AC3E}">
        <p14:creationId xmlns:p14="http://schemas.microsoft.com/office/powerpoint/2010/main" val="27560508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EC3A7-3B2F-9B32-EDFB-A784A4949427}"/>
              </a:ext>
            </a:extLst>
          </p:cNvPr>
          <p:cNvSpPr>
            <a:spLocks noGrp="1"/>
          </p:cNvSpPr>
          <p:nvPr>
            <p:ph type="title"/>
          </p:nvPr>
        </p:nvSpPr>
        <p:spPr>
          <a:xfrm>
            <a:off x="457200" y="201859"/>
            <a:ext cx="8229600" cy="1143000"/>
          </a:xfrm>
        </p:spPr>
        <p:txBody>
          <a:bodyPr/>
          <a:lstStyle/>
          <a:p>
            <a:r>
              <a:rPr lang="en-US" dirty="0"/>
              <a:t>Studying Aerosols and Pollutants</a:t>
            </a:r>
          </a:p>
        </p:txBody>
      </p:sp>
      <p:sp>
        <p:nvSpPr>
          <p:cNvPr id="4" name="Slide Number Placeholder 3">
            <a:extLst>
              <a:ext uri="{FF2B5EF4-FFF2-40B4-BE49-F238E27FC236}">
                <a16:creationId xmlns:a16="http://schemas.microsoft.com/office/drawing/2014/main" id="{614F7B04-7272-8613-235A-03C30B09E397}"/>
              </a:ext>
            </a:extLst>
          </p:cNvPr>
          <p:cNvSpPr>
            <a:spLocks noGrp="1"/>
          </p:cNvSpPr>
          <p:nvPr>
            <p:ph type="sldNum" sz="quarter" idx="12"/>
          </p:nvPr>
        </p:nvSpPr>
        <p:spPr/>
        <p:txBody>
          <a:bodyPr/>
          <a:lstStyle/>
          <a:p>
            <a:fld id="{F2722CE6-98ED-D94E-95C0-3D0C25589704}" type="slidenum">
              <a:rPr lang="en-US" smtClean="0"/>
              <a:pPr/>
              <a:t>31</a:t>
            </a:fld>
            <a:endParaRPr lang="en-US" sz="1300"/>
          </a:p>
        </p:txBody>
      </p:sp>
      <p:pic>
        <p:nvPicPr>
          <p:cNvPr id="7170" name="Picture 2" descr="ASP databases">
            <a:extLst>
              <a:ext uri="{FF2B5EF4-FFF2-40B4-BE49-F238E27FC236}">
                <a16:creationId xmlns:a16="http://schemas.microsoft.com/office/drawing/2014/main" id="{62C82487-B50E-9A7F-B67B-FF41077AD4D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62103" y="2173291"/>
            <a:ext cx="4556397" cy="303502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10BC677-A5A9-B56D-0ABA-E4AEF2A2A004}"/>
              </a:ext>
            </a:extLst>
          </p:cNvPr>
          <p:cNvSpPr txBox="1"/>
          <p:nvPr/>
        </p:nvSpPr>
        <p:spPr>
          <a:xfrm>
            <a:off x="825500" y="1204181"/>
            <a:ext cx="7493000" cy="830997"/>
          </a:xfrm>
          <a:prstGeom prst="rect">
            <a:avLst/>
          </a:prstGeom>
          <a:noFill/>
        </p:spPr>
        <p:txBody>
          <a:bodyPr wrap="square">
            <a:spAutoFit/>
          </a:bodyPr>
          <a:lstStyle/>
          <a:p>
            <a:r>
              <a:rPr lang="en-AU" sz="1600" b="0" i="0" u="none" strike="noStrike" dirty="0">
                <a:solidFill>
                  <a:srgbClr val="2F2F2F"/>
                </a:solidFill>
                <a:effectLst/>
              </a:rPr>
              <a:t>“Using ion beam analysis methods, it is possible to not only determine the number of minute quantities of pollutants in the air but also to identify their sources,” - David Cohen, ANSTO</a:t>
            </a:r>
            <a:endParaRPr lang="en-US" sz="1600" dirty="0"/>
          </a:p>
        </p:txBody>
      </p:sp>
      <p:sp>
        <p:nvSpPr>
          <p:cNvPr id="8" name="TextBox 7">
            <a:extLst>
              <a:ext uri="{FF2B5EF4-FFF2-40B4-BE49-F238E27FC236}">
                <a16:creationId xmlns:a16="http://schemas.microsoft.com/office/drawing/2014/main" id="{20CD1996-DD48-B7D3-0304-44BA696C459E}"/>
              </a:ext>
            </a:extLst>
          </p:cNvPr>
          <p:cNvSpPr txBox="1"/>
          <p:nvPr/>
        </p:nvSpPr>
        <p:spPr>
          <a:xfrm>
            <a:off x="3829958" y="5383033"/>
            <a:ext cx="4556397" cy="1200329"/>
          </a:xfrm>
          <a:prstGeom prst="rect">
            <a:avLst/>
          </a:prstGeom>
          <a:noFill/>
        </p:spPr>
        <p:txBody>
          <a:bodyPr wrap="square">
            <a:spAutoFit/>
          </a:bodyPr>
          <a:lstStyle/>
          <a:p>
            <a:r>
              <a:rPr lang="en-AU" b="0" i="0" u="none" strike="noStrike" dirty="0">
                <a:solidFill>
                  <a:srgbClr val="2F2F2F"/>
                </a:solidFill>
                <a:effectLst/>
              </a:rPr>
              <a:t>“up to half of the total </a:t>
            </a:r>
            <a:r>
              <a:rPr lang="en-AU" b="0" i="0" u="none" strike="noStrike" dirty="0" err="1">
                <a:solidFill>
                  <a:srgbClr val="2F2F2F"/>
                </a:solidFill>
                <a:effectLst/>
              </a:rPr>
              <a:t>sulfate</a:t>
            </a:r>
            <a:r>
              <a:rPr lang="en-AU" b="0" i="0" u="none" strike="noStrike" dirty="0">
                <a:solidFill>
                  <a:srgbClr val="2F2F2F"/>
                </a:solidFill>
                <a:effectLst/>
              </a:rPr>
              <a:t> air pollution in the greater Sydney region can be attributed to emissions from NSW’s eight coal-fired power stations” - ANSTO</a:t>
            </a:r>
            <a:endParaRPr lang="en-US" dirty="0"/>
          </a:p>
        </p:txBody>
      </p:sp>
      <p:pic>
        <p:nvPicPr>
          <p:cNvPr id="7172" name="Picture 4" descr="Source fingerprints ASP">
            <a:extLst>
              <a:ext uri="{FF2B5EF4-FFF2-40B4-BE49-F238E27FC236}">
                <a16:creationId xmlns:a16="http://schemas.microsoft.com/office/drawing/2014/main" id="{62A2CE1C-20C1-1378-D86D-A99907818AC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52697" y="2060736"/>
            <a:ext cx="3160510" cy="455344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54351A47-8D36-0D46-A669-E640C49D0CB6}"/>
              </a:ext>
            </a:extLst>
          </p:cNvPr>
          <p:cNvSpPr txBox="1"/>
          <p:nvPr/>
        </p:nvSpPr>
        <p:spPr>
          <a:xfrm>
            <a:off x="1845165" y="6570731"/>
            <a:ext cx="6400800" cy="261610"/>
          </a:xfrm>
          <a:prstGeom prst="rect">
            <a:avLst/>
          </a:prstGeom>
          <a:noFill/>
        </p:spPr>
        <p:txBody>
          <a:bodyPr wrap="square">
            <a:spAutoFit/>
          </a:bodyPr>
          <a:lstStyle/>
          <a:p>
            <a:r>
              <a:rPr lang="en-US" sz="1100" dirty="0"/>
              <a:t>https://</a:t>
            </a:r>
            <a:r>
              <a:rPr lang="en-US" sz="1100" dirty="0" err="1"/>
              <a:t>www.ansto.gov.au</a:t>
            </a:r>
            <a:r>
              <a:rPr lang="en-US" sz="1100" dirty="0"/>
              <a:t>/our-science/projects/aerosol-sampling-program/highlights-aerosol-sampling</a:t>
            </a:r>
          </a:p>
        </p:txBody>
      </p:sp>
    </p:spTree>
    <p:extLst>
      <p:ext uri="{BB962C8B-B14F-4D97-AF65-F5344CB8AC3E}">
        <p14:creationId xmlns:p14="http://schemas.microsoft.com/office/powerpoint/2010/main" val="25004239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8" name="Rectangle 8200">
            <a:extLst>
              <a:ext uri="{FF2B5EF4-FFF2-40B4-BE49-F238E27FC236}">
                <a16:creationId xmlns:a16="http://schemas.microsoft.com/office/drawing/2014/main" id="{99ED5833-B85B-4103-8A3B-CAB0308E6C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2E3862-BCD6-0D26-8C23-AAA4711D4BCF}"/>
              </a:ext>
            </a:extLst>
          </p:cNvPr>
          <p:cNvSpPr>
            <a:spLocks noGrp="1"/>
          </p:cNvSpPr>
          <p:nvPr>
            <p:ph type="title"/>
          </p:nvPr>
        </p:nvSpPr>
        <p:spPr>
          <a:xfrm>
            <a:off x="628650" y="365125"/>
            <a:ext cx="7886700" cy="1860400"/>
          </a:xfrm>
        </p:spPr>
        <p:txBody>
          <a:bodyPr vert="horz" lIns="91440" tIns="45720" rIns="91440" bIns="45720" rtlCol="0" anchor="ctr">
            <a:normAutofit/>
          </a:bodyPr>
          <a:lstStyle/>
          <a:p>
            <a:pPr algn="l" defTabSz="914400">
              <a:lnSpc>
                <a:spcPct val="90000"/>
              </a:lnSpc>
            </a:pPr>
            <a:r>
              <a:rPr lang="en-US" sz="3600" dirty="0"/>
              <a:t>Emerging application: </a:t>
            </a:r>
            <a:r>
              <a:rPr lang="en-US" sz="3600" kern="1200" dirty="0">
                <a:solidFill>
                  <a:schemeClr val="tx1"/>
                </a:solidFill>
              </a:rPr>
              <a:t>Food Provenance </a:t>
            </a:r>
          </a:p>
        </p:txBody>
      </p:sp>
      <p:pic>
        <p:nvPicPr>
          <p:cNvPr id="8196" name="Picture 4" descr="Figure_5 isoscape">
            <a:extLst>
              <a:ext uri="{FF2B5EF4-FFF2-40B4-BE49-F238E27FC236}">
                <a16:creationId xmlns:a16="http://schemas.microsoft.com/office/drawing/2014/main" id="{2658CEA9-B0AB-8D45-1EF6-D7D8DB8589EC}"/>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35925" y="2493297"/>
            <a:ext cx="4371196" cy="3682732"/>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Origin of seafood">
            <a:extLst>
              <a:ext uri="{FF2B5EF4-FFF2-40B4-BE49-F238E27FC236}">
                <a16:creationId xmlns:a16="http://schemas.microsoft.com/office/drawing/2014/main" id="{D4ECEDFA-4B3F-5AA5-F486-2BB16E7FF3DF}"/>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636878" y="3138048"/>
            <a:ext cx="4371196" cy="239322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DA87FB42-3A97-C640-0E43-3B4C4964861D}"/>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defTabSz="914400">
              <a:spcAft>
                <a:spcPts val="600"/>
              </a:spcAft>
            </a:pPr>
            <a:fld id="{F2722CE6-98ED-D94E-95C0-3D0C25589704}" type="slidenum">
              <a:rPr lang="en-US" smtClean="0"/>
              <a:pPr defTabSz="914400">
                <a:spcAft>
                  <a:spcPts val="600"/>
                </a:spcAft>
              </a:pPr>
              <a:t>32</a:t>
            </a:fld>
            <a:endParaRPr lang="en-US"/>
          </a:p>
        </p:txBody>
      </p:sp>
      <p:sp>
        <p:nvSpPr>
          <p:cNvPr id="3" name="TextBox 2">
            <a:extLst>
              <a:ext uri="{FF2B5EF4-FFF2-40B4-BE49-F238E27FC236}">
                <a16:creationId xmlns:a16="http://schemas.microsoft.com/office/drawing/2014/main" id="{B6B0F401-8D64-7F93-9A9D-82CC622D15E0}"/>
              </a:ext>
            </a:extLst>
          </p:cNvPr>
          <p:cNvSpPr txBox="1"/>
          <p:nvPr/>
        </p:nvSpPr>
        <p:spPr>
          <a:xfrm>
            <a:off x="2241442" y="1667704"/>
            <a:ext cx="5245208" cy="369332"/>
          </a:xfrm>
          <a:prstGeom prst="rect">
            <a:avLst/>
          </a:prstGeom>
          <a:noFill/>
        </p:spPr>
        <p:txBody>
          <a:bodyPr wrap="square" rtlCol="0">
            <a:spAutoFit/>
          </a:bodyPr>
          <a:lstStyle/>
          <a:p>
            <a:r>
              <a:rPr lang="en-US" dirty="0"/>
              <a:t>O</a:t>
            </a:r>
            <a:r>
              <a:rPr lang="en-US" baseline="30000" dirty="0"/>
              <a:t>18</a:t>
            </a:r>
            <a:r>
              <a:rPr lang="en-US" dirty="0"/>
              <a:t> isotopes found in shells/bones used as a ’tracer’</a:t>
            </a:r>
          </a:p>
        </p:txBody>
      </p:sp>
    </p:spTree>
    <p:extLst>
      <p:ext uri="{BB962C8B-B14F-4D97-AF65-F5344CB8AC3E}">
        <p14:creationId xmlns:p14="http://schemas.microsoft.com/office/powerpoint/2010/main" val="29749866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865872"/>
            <a:ext cx="9144000" cy="1470049"/>
          </a:xfrm>
        </p:spPr>
        <p:txBody>
          <a:bodyPr>
            <a:normAutofit/>
          </a:bodyPr>
          <a:lstStyle/>
          <a:p>
            <a:r>
              <a:rPr lang="en-US" dirty="0"/>
              <a:t>4</a:t>
            </a:r>
            <a:r>
              <a:rPr lang="en-US" sz="4400" dirty="0"/>
              <a:t>. Historical and cultural applications</a:t>
            </a:r>
            <a:br>
              <a:rPr lang="en-US" sz="4400" dirty="0"/>
            </a:br>
            <a:endParaRPr lang="en-US" sz="3200" dirty="0"/>
          </a:p>
        </p:txBody>
      </p:sp>
    </p:spTree>
    <p:extLst>
      <p:ext uri="{BB962C8B-B14F-4D97-AF65-F5344CB8AC3E}">
        <p14:creationId xmlns:p14="http://schemas.microsoft.com/office/powerpoint/2010/main" val="20454987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07403" y="1174473"/>
            <a:ext cx="3849760" cy="506089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68303" y="3999068"/>
            <a:ext cx="3849760" cy="2349319"/>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16388" name="Text Box 4"/>
          <p:cNvSpPr txBox="1">
            <a:spLocks noChangeArrowheads="1"/>
          </p:cNvSpPr>
          <p:nvPr/>
        </p:nvSpPr>
        <p:spPr bwMode="auto">
          <a:xfrm>
            <a:off x="186837" y="1294570"/>
            <a:ext cx="4788905" cy="213443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9pPr>
          </a:lstStyle>
          <a:p>
            <a:pPr marL="342900" indent="-342900">
              <a:lnSpc>
                <a:spcPct val="95000"/>
              </a:lnSpc>
              <a:buFont typeface="Arial" panose="020B0604020202020204" pitchFamily="34" charset="0"/>
              <a:buChar char="•"/>
            </a:pPr>
            <a:r>
              <a:rPr lang="en-GB" altLang="en-US" sz="1800" dirty="0">
                <a:latin typeface="+mn-lt"/>
              </a:rPr>
              <a:t>Ion Beam Analysis (MeV) shows us the chemical composition of pigments used in paint</a:t>
            </a:r>
          </a:p>
          <a:p>
            <a:pPr marL="342900" indent="-342900">
              <a:lnSpc>
                <a:spcPct val="95000"/>
              </a:lnSpc>
              <a:buFont typeface="Arial" panose="020B0604020202020204" pitchFamily="34" charset="0"/>
              <a:buChar char="•"/>
            </a:pPr>
            <a:endParaRPr lang="en-GB" altLang="en-US" sz="1800" dirty="0">
              <a:latin typeface="+mn-lt"/>
            </a:endParaRPr>
          </a:p>
          <a:p>
            <a:pPr marL="342900" indent="-342900">
              <a:lnSpc>
                <a:spcPct val="95000"/>
              </a:lnSpc>
              <a:buFont typeface="Arial" panose="020B0604020202020204" pitchFamily="34" charset="0"/>
              <a:buChar char="•"/>
            </a:pPr>
            <a:r>
              <a:rPr lang="en-GB" altLang="en-US" sz="1800" dirty="0">
                <a:latin typeface="+mn-lt"/>
              </a:rPr>
              <a:t>Backscattered radiation can give detailed analysis of atoms present in surface.</a:t>
            </a:r>
          </a:p>
          <a:p>
            <a:pPr marL="342900" indent="-342900">
              <a:lnSpc>
                <a:spcPct val="95000"/>
              </a:lnSpc>
              <a:buFont typeface="Arial" panose="020B0604020202020204" pitchFamily="34" charset="0"/>
              <a:buChar char="•"/>
            </a:pPr>
            <a:endParaRPr lang="en-GB" altLang="en-US" sz="2000" dirty="0">
              <a:latin typeface="+mn-lt"/>
            </a:endParaRPr>
          </a:p>
          <a:p>
            <a:pPr marL="342900" indent="-342900">
              <a:lnSpc>
                <a:spcPct val="95000"/>
              </a:lnSpc>
              <a:buFont typeface="Arial" panose="020B0604020202020204" pitchFamily="34" charset="0"/>
              <a:buChar char="•"/>
            </a:pPr>
            <a:r>
              <a:rPr lang="en-GB" altLang="en-US" sz="1800" dirty="0">
                <a:latin typeface="+mn-lt"/>
              </a:rPr>
              <a:t>This allows art historians to compare them with paints available to artists like Leonardo da Vinci</a:t>
            </a:r>
          </a:p>
        </p:txBody>
      </p:sp>
      <p:sp>
        <p:nvSpPr>
          <p:cNvPr id="4" name="Title 3">
            <a:extLst>
              <a:ext uri="{FF2B5EF4-FFF2-40B4-BE49-F238E27FC236}">
                <a16:creationId xmlns:a16="http://schemas.microsoft.com/office/drawing/2014/main" id="{DC2A858B-BB87-E562-B0B5-290C8B3A3538}"/>
              </a:ext>
            </a:extLst>
          </p:cNvPr>
          <p:cNvSpPr>
            <a:spLocks noGrp="1"/>
          </p:cNvSpPr>
          <p:nvPr>
            <p:ph type="title"/>
          </p:nvPr>
        </p:nvSpPr>
        <p:spPr>
          <a:xfrm>
            <a:off x="403263" y="151570"/>
            <a:ext cx="8229600" cy="1143000"/>
          </a:xfrm>
        </p:spPr>
        <p:txBody>
          <a:bodyPr/>
          <a:lstStyle/>
          <a:p>
            <a:r>
              <a:rPr lang="en-US" dirty="0"/>
              <a:t>IBA techniques in art</a:t>
            </a:r>
          </a:p>
        </p:txBody>
      </p:sp>
    </p:spTree>
    <p:extLst>
      <p:ext uri="{BB962C8B-B14F-4D97-AF65-F5344CB8AC3E}">
        <p14:creationId xmlns:p14="http://schemas.microsoft.com/office/powerpoint/2010/main" val="162895362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11406" y="135740"/>
            <a:ext cx="8229600" cy="538897"/>
          </a:xfrm>
        </p:spPr>
        <p:txBody>
          <a:bodyPr>
            <a:noAutofit/>
          </a:bodyPr>
          <a:lstStyle/>
          <a:p>
            <a:r>
              <a:rPr lang="en-US" sz="2400" dirty="0"/>
              <a:t>Accelerator Mass Spectrometry:</a:t>
            </a:r>
            <a:br>
              <a:rPr lang="en-US" sz="2400" dirty="0"/>
            </a:br>
            <a:r>
              <a:rPr lang="en-US" sz="2400" dirty="0"/>
              <a:t>Radiocarbon Dating</a:t>
            </a:r>
          </a:p>
        </p:txBody>
      </p:sp>
      <p:pic>
        <p:nvPicPr>
          <p:cNvPr id="6" name="Picture 5"/>
          <p:cNvPicPr>
            <a:picLocks noChangeAspect="1"/>
          </p:cNvPicPr>
          <p:nvPr/>
        </p:nvPicPr>
        <p:blipFill>
          <a:blip r:embed="rId3"/>
          <a:stretch>
            <a:fillRect/>
          </a:stretch>
        </p:blipFill>
        <p:spPr>
          <a:xfrm>
            <a:off x="321812" y="776913"/>
            <a:ext cx="4540416" cy="2510679"/>
          </a:xfrm>
          <a:prstGeom prst="rect">
            <a:avLst/>
          </a:prstGeom>
        </p:spPr>
      </p:pic>
      <p:pic>
        <p:nvPicPr>
          <p:cNvPr id="9" name="Picture 8"/>
          <p:cNvPicPr>
            <a:picLocks noChangeAspect="1"/>
          </p:cNvPicPr>
          <p:nvPr/>
        </p:nvPicPr>
        <p:blipFill>
          <a:blip r:embed="rId4"/>
          <a:stretch>
            <a:fillRect/>
          </a:stretch>
        </p:blipFill>
        <p:spPr>
          <a:xfrm rot="16200000">
            <a:off x="4572209" y="4310947"/>
            <a:ext cx="2721529" cy="1240453"/>
          </a:xfrm>
          <a:prstGeom prst="rect">
            <a:avLst/>
          </a:prstGeom>
        </p:spPr>
      </p:pic>
      <p:sp>
        <p:nvSpPr>
          <p:cNvPr id="3" name="TextBox 2"/>
          <p:cNvSpPr txBox="1"/>
          <p:nvPr/>
        </p:nvSpPr>
        <p:spPr>
          <a:xfrm>
            <a:off x="611406" y="3047189"/>
            <a:ext cx="5361112" cy="523220"/>
          </a:xfrm>
          <a:prstGeom prst="rect">
            <a:avLst/>
          </a:prstGeom>
          <a:noFill/>
        </p:spPr>
        <p:txBody>
          <a:bodyPr wrap="square" rtlCol="0">
            <a:spAutoFit/>
          </a:bodyPr>
          <a:lstStyle/>
          <a:p>
            <a:r>
              <a:rPr lang="en-US" sz="1400" dirty="0"/>
              <a:t>For more accuracy, isolate C-14 from other isotopes</a:t>
            </a:r>
          </a:p>
          <a:p>
            <a:r>
              <a:rPr lang="en-US" sz="1400" dirty="0"/>
              <a:t>“AMS” = Accelerator Mass Spectrometry</a:t>
            </a:r>
          </a:p>
        </p:txBody>
      </p:sp>
      <p:sp>
        <p:nvSpPr>
          <p:cNvPr id="4" name="Slide Number Placeholder 3"/>
          <p:cNvSpPr>
            <a:spLocks noGrp="1"/>
          </p:cNvSpPr>
          <p:nvPr>
            <p:ph type="sldNum" sz="quarter" idx="12"/>
          </p:nvPr>
        </p:nvSpPr>
        <p:spPr/>
        <p:txBody>
          <a:bodyPr/>
          <a:lstStyle/>
          <a:p>
            <a:fld id="{09D8A648-0883-504B-BD95-CAA79D6A6E2D}" type="slidenum">
              <a:rPr lang="en-US" smtClean="0"/>
              <a:pPr/>
              <a:t>35</a:t>
            </a:fld>
            <a:endParaRPr lang="en-US" sz="1300" dirty="0"/>
          </a:p>
        </p:txBody>
      </p:sp>
      <p:pic>
        <p:nvPicPr>
          <p:cNvPr id="5" name="Picture 2" descr="IBA ">
            <a:extLst>
              <a:ext uri="{FF2B5EF4-FFF2-40B4-BE49-F238E27FC236}">
                <a16:creationId xmlns:a16="http://schemas.microsoft.com/office/drawing/2014/main" id="{AC131B97-94F9-AA9C-64FE-C65ED8C214E4}"/>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000272" y="776913"/>
            <a:ext cx="3686527" cy="240840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curveofknowns">
            <a:extLst>
              <a:ext uri="{FF2B5EF4-FFF2-40B4-BE49-F238E27FC236}">
                <a16:creationId xmlns:a16="http://schemas.microsoft.com/office/drawing/2014/main" id="{54C9C37E-13CA-AB76-E7D6-65DCACF16B91}"/>
              </a:ext>
            </a:extLst>
          </p:cNvPr>
          <p:cNvPicPr>
            <a:picLocks noChangeAspect="1" noChangeArrowheads="1"/>
          </p:cNvPicPr>
          <p:nvPr/>
        </p:nvPicPr>
        <p:blipFill>
          <a:blip r:embed="rId6"/>
          <a:srcRect/>
          <a:stretch>
            <a:fillRect/>
          </a:stretch>
        </p:blipFill>
        <p:spPr bwMode="auto">
          <a:xfrm>
            <a:off x="790809" y="3634821"/>
            <a:ext cx="4071419" cy="2721529"/>
          </a:xfrm>
          <a:prstGeom prst="rect">
            <a:avLst/>
          </a:prstGeom>
          <a:solidFill>
            <a:srgbClr val="FFFFFF"/>
          </a:solidFill>
        </p:spPr>
      </p:pic>
      <p:pic>
        <p:nvPicPr>
          <p:cNvPr id="6146" name="Picture 2" descr="Bavarian 1720 Stradivarius Replica Violin, Instrument Only | Gear4music">
            <a:extLst>
              <a:ext uri="{FF2B5EF4-FFF2-40B4-BE49-F238E27FC236}">
                <a16:creationId xmlns:a16="http://schemas.microsoft.com/office/drawing/2014/main" id="{4E96A761-1248-F265-8EB0-6175739F4E81}"/>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641505" y="3543402"/>
            <a:ext cx="2238420" cy="2238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0875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3" name="Picture 3" descr="archimedes01-web"/>
          <p:cNvPicPr>
            <a:picLocks noChangeAspect="1" noChangeArrowheads="1"/>
          </p:cNvPicPr>
          <p:nvPr/>
        </p:nvPicPr>
        <p:blipFill>
          <a:blip r:embed="rId3"/>
          <a:srcRect/>
          <a:stretch>
            <a:fillRect/>
          </a:stretch>
        </p:blipFill>
        <p:spPr bwMode="auto">
          <a:xfrm>
            <a:off x="4480978" y="1167605"/>
            <a:ext cx="4396226" cy="3246784"/>
          </a:xfrm>
          <a:prstGeom prst="rect">
            <a:avLst/>
          </a:prstGeom>
          <a:noFill/>
          <a:ln w="9525">
            <a:noFill/>
            <a:miter lim="800000"/>
            <a:headEnd/>
            <a:tailEnd/>
          </a:ln>
          <a:effectLst/>
        </p:spPr>
      </p:pic>
      <p:pic>
        <p:nvPicPr>
          <p:cNvPr id="102404" name="Picture 4" descr="archimedes03-web"/>
          <p:cNvPicPr>
            <a:picLocks noChangeAspect="1" noChangeArrowheads="1"/>
          </p:cNvPicPr>
          <p:nvPr/>
        </p:nvPicPr>
        <p:blipFill>
          <a:blip r:embed="rId4"/>
          <a:srcRect/>
          <a:stretch>
            <a:fillRect/>
          </a:stretch>
        </p:blipFill>
        <p:spPr bwMode="auto">
          <a:xfrm>
            <a:off x="4480978" y="1167605"/>
            <a:ext cx="4396226" cy="3287473"/>
          </a:xfrm>
          <a:prstGeom prst="rect">
            <a:avLst/>
          </a:prstGeom>
          <a:noFill/>
          <a:ln w="9525">
            <a:noFill/>
            <a:miter lim="800000"/>
            <a:headEnd/>
            <a:tailEnd/>
          </a:ln>
          <a:effectLst/>
        </p:spPr>
      </p:pic>
      <p:sp>
        <p:nvSpPr>
          <p:cNvPr id="102408" name="Rectangle 8"/>
          <p:cNvSpPr>
            <a:spLocks noChangeArrowheads="1"/>
          </p:cNvSpPr>
          <p:nvPr/>
        </p:nvSpPr>
        <p:spPr bwMode="auto">
          <a:xfrm>
            <a:off x="457200" y="1449216"/>
            <a:ext cx="3485004" cy="1569656"/>
          </a:xfrm>
          <a:prstGeom prst="rect">
            <a:avLst/>
          </a:prstGeom>
          <a:noFill/>
          <a:ln w="9525">
            <a:noFill/>
            <a:miter lim="800000"/>
            <a:headEnd/>
            <a:tailEnd/>
          </a:ln>
          <a:effectLst/>
        </p:spPr>
        <p:txBody>
          <a:bodyPr wrap="square" lIns="91435" tIns="45718" rIns="91435" bIns="45718" anchor="ctr">
            <a:prstTxWarp prst="textNoShape">
              <a:avLst/>
            </a:prstTxWarp>
            <a:spAutoFit/>
          </a:bodyPr>
          <a:lstStyle/>
          <a:p>
            <a:r>
              <a:rPr lang="en-GB" sz="1600" dirty="0"/>
              <a:t>A synchrotron X-ray beam at the SSRL facility illuminated an obscured work erased, written over and even painted over of the ancient mathematical genius Archimedes, born 287 B.C. in Sicily. </a:t>
            </a:r>
          </a:p>
        </p:txBody>
      </p:sp>
      <p:sp>
        <p:nvSpPr>
          <p:cNvPr id="15" name="Rectangle 4"/>
          <p:cNvSpPr txBox="1">
            <a:spLocks noChangeArrowheads="1"/>
          </p:cNvSpPr>
          <p:nvPr/>
        </p:nvSpPr>
        <p:spPr>
          <a:xfrm>
            <a:off x="457200" y="237137"/>
            <a:ext cx="8229600" cy="771524"/>
          </a:xfrm>
          <a:prstGeom prst="rect">
            <a:avLst/>
          </a:prstGeom>
        </p:spPr>
        <p:txBody>
          <a:bodyPr vert="horz" lIns="91435" tIns="45718" rIns="91435" bIns="45718" rtlCol="0" anchor="ctr">
            <a:noAutofit/>
          </a:bodyPr>
          <a:lstStyle/>
          <a:p>
            <a:pPr algn="ctr" defTabSz="914353">
              <a:spcBef>
                <a:spcPct val="0"/>
              </a:spcBef>
              <a:defRPr/>
            </a:pPr>
            <a:r>
              <a:rPr lang="en-GB" sz="4000" dirty="0">
                <a:effectLst>
                  <a:outerShdw blurRad="50800" dist="50800" dir="2700000" algn="tl" rotWithShape="0">
                    <a:schemeClr val="bg1">
                      <a:alpha val="30000"/>
                    </a:schemeClr>
                  </a:outerShdw>
                </a:effectLst>
                <a:latin typeface="+mj-lt"/>
                <a:ea typeface="+mj-ea"/>
                <a:cs typeface="+mj-cs"/>
              </a:rPr>
              <a:t>Archaeology/Heritage</a:t>
            </a:r>
          </a:p>
        </p:txBody>
      </p:sp>
      <p:sp>
        <p:nvSpPr>
          <p:cNvPr id="2" name="TextBox 1"/>
          <p:cNvSpPr txBox="1"/>
          <p:nvPr/>
        </p:nvSpPr>
        <p:spPr>
          <a:xfrm>
            <a:off x="426632" y="1008661"/>
            <a:ext cx="4396227" cy="369332"/>
          </a:xfrm>
          <a:prstGeom prst="rect">
            <a:avLst/>
          </a:prstGeom>
          <a:noFill/>
        </p:spPr>
        <p:txBody>
          <a:bodyPr wrap="square" rtlCol="0">
            <a:spAutoFit/>
          </a:bodyPr>
          <a:lstStyle/>
          <a:p>
            <a:r>
              <a:rPr lang="en-US" dirty="0"/>
              <a:t>Using X-Ray induced fluorescence</a:t>
            </a:r>
          </a:p>
        </p:txBody>
      </p:sp>
      <p:sp>
        <p:nvSpPr>
          <p:cNvPr id="3" name="Slide Number Placeholder 2"/>
          <p:cNvSpPr>
            <a:spLocks noGrp="1"/>
          </p:cNvSpPr>
          <p:nvPr>
            <p:ph type="sldNum" sz="quarter" idx="12"/>
          </p:nvPr>
        </p:nvSpPr>
        <p:spPr/>
        <p:txBody>
          <a:bodyPr/>
          <a:lstStyle/>
          <a:p>
            <a:fld id="{09D8A648-0883-504B-BD95-CAA79D6A6E2D}" type="slidenum">
              <a:rPr lang="en-US" smtClean="0"/>
              <a:pPr/>
              <a:t>36</a:t>
            </a:fld>
            <a:endParaRPr lang="en-US" sz="1300"/>
          </a:p>
        </p:txBody>
      </p:sp>
      <p:pic>
        <p:nvPicPr>
          <p:cNvPr id="14" name="Picture 1">
            <a:extLst>
              <a:ext uri="{FF2B5EF4-FFF2-40B4-BE49-F238E27FC236}">
                <a16:creationId xmlns:a16="http://schemas.microsoft.com/office/drawing/2014/main" id="{A20A3009-1CEC-6145-A619-9FB9ABEA6ACF}"/>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84200" y="3316466"/>
            <a:ext cx="3485004" cy="296531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16" name="Text Box 3">
            <a:extLst>
              <a:ext uri="{FF2B5EF4-FFF2-40B4-BE49-F238E27FC236}">
                <a16:creationId xmlns:a16="http://schemas.microsoft.com/office/drawing/2014/main" id="{6E3E9B7E-0FE4-CB41-8419-DCB60635892B}"/>
              </a:ext>
            </a:extLst>
          </p:cNvPr>
          <p:cNvSpPr txBox="1">
            <a:spLocks noChangeArrowheads="1"/>
          </p:cNvSpPr>
          <p:nvPr/>
        </p:nvSpPr>
        <p:spPr bwMode="auto">
          <a:xfrm>
            <a:off x="-834831" y="6356350"/>
            <a:ext cx="4529526" cy="21005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9pPr>
          </a:lstStyle>
          <a:p>
            <a:pPr algn="r">
              <a:lnSpc>
                <a:spcPct val="95000"/>
              </a:lnSpc>
            </a:pPr>
            <a:r>
              <a:rPr lang="en-GB" altLang="en-US" sz="1400" dirty="0">
                <a:solidFill>
                  <a:srgbClr val="808080"/>
                </a:solidFill>
                <a:latin typeface="Arial Rounded MT Bold" panose="020F0704030504030204" pitchFamily="34" charset="0"/>
              </a:rPr>
              <a:t>Image: Argonne National Laboratory </a:t>
            </a:r>
          </a:p>
        </p:txBody>
      </p:sp>
      <p:sp>
        <p:nvSpPr>
          <p:cNvPr id="17" name="Text Box 5">
            <a:extLst>
              <a:ext uri="{FF2B5EF4-FFF2-40B4-BE49-F238E27FC236}">
                <a16:creationId xmlns:a16="http://schemas.microsoft.com/office/drawing/2014/main" id="{8031F5CA-8C39-224D-969E-3218A76DC7E2}"/>
              </a:ext>
            </a:extLst>
          </p:cNvPr>
          <p:cNvSpPr txBox="1">
            <a:spLocks noChangeArrowheads="1"/>
          </p:cNvSpPr>
          <p:nvPr/>
        </p:nvSpPr>
        <p:spPr bwMode="auto">
          <a:xfrm>
            <a:off x="4291461" y="5387856"/>
            <a:ext cx="3928683" cy="93564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9pPr>
          </a:lstStyle>
          <a:p>
            <a:pPr>
              <a:lnSpc>
                <a:spcPct val="95000"/>
              </a:lnSpc>
            </a:pPr>
            <a:r>
              <a:rPr lang="en-GB" altLang="en-US" sz="1600" dirty="0">
                <a:solidFill>
                  <a:schemeClr val="tx1"/>
                </a:solidFill>
                <a:latin typeface="+mn-lt"/>
                <a:ea typeface="+mn-ea"/>
                <a:cs typeface="+mn-cs"/>
              </a:rPr>
              <a:t>Pottery from Armenia, dating back to 1300 BC,  is set up for a synchrotron experiment: accelerators have the advantage of being non-destructive</a:t>
            </a:r>
          </a:p>
        </p:txBody>
      </p:sp>
    </p:spTree>
    <p:extLst>
      <p:ext uri="{BB962C8B-B14F-4D97-AF65-F5344CB8AC3E}">
        <p14:creationId xmlns:p14="http://schemas.microsoft.com/office/powerpoint/2010/main" val="3328936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5332109" y="987166"/>
            <a:ext cx="3811891" cy="263149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9pPr>
          </a:lstStyle>
          <a:p>
            <a:pPr>
              <a:lnSpc>
                <a:spcPct val="95000"/>
              </a:lnSpc>
            </a:pPr>
            <a:r>
              <a:rPr lang="en-GB" altLang="en-US" sz="1800" dirty="0">
                <a:latin typeface="+mj-lt"/>
              </a:rPr>
              <a:t>This painting “Patch of grass” by Vincent van Gogh was the first one analysed by </a:t>
            </a:r>
          </a:p>
          <a:p>
            <a:pPr>
              <a:lnSpc>
                <a:spcPct val="95000"/>
              </a:lnSpc>
            </a:pPr>
            <a:r>
              <a:rPr lang="en-GB" altLang="en-US" sz="1800" dirty="0">
                <a:latin typeface="+mj-lt"/>
              </a:rPr>
              <a:t>a particle accelerator</a:t>
            </a:r>
          </a:p>
          <a:p>
            <a:pPr>
              <a:lnSpc>
                <a:spcPct val="95000"/>
              </a:lnSpc>
            </a:pPr>
            <a:endParaRPr lang="en-GB" altLang="en-US" sz="1800" dirty="0">
              <a:latin typeface="+mj-lt"/>
            </a:endParaRPr>
          </a:p>
          <a:p>
            <a:pPr>
              <a:lnSpc>
                <a:spcPct val="95000"/>
              </a:lnSpc>
            </a:pPr>
            <a:r>
              <a:rPr lang="en-GB" altLang="en-US" sz="1800" dirty="0">
                <a:latin typeface="+mj-lt"/>
              </a:rPr>
              <a:t>Used X-ray fluorescence technique</a:t>
            </a:r>
          </a:p>
          <a:p>
            <a:pPr>
              <a:lnSpc>
                <a:spcPct val="95000"/>
              </a:lnSpc>
            </a:pPr>
            <a:endParaRPr lang="en-GB" altLang="en-US" sz="1800" dirty="0">
              <a:latin typeface="+mj-lt"/>
            </a:endParaRPr>
          </a:p>
          <a:p>
            <a:pPr>
              <a:lnSpc>
                <a:spcPct val="95000"/>
              </a:lnSpc>
            </a:pPr>
            <a:r>
              <a:rPr lang="en-GB" altLang="en-US" sz="1800" dirty="0">
                <a:latin typeface="+mj-lt"/>
              </a:rPr>
              <a:t>Distribution of Hg (red) and Sb (yellow) pigment allowed a reconstruction of underlying image</a:t>
            </a:r>
          </a:p>
          <a:p>
            <a:pPr>
              <a:lnSpc>
                <a:spcPct val="95000"/>
              </a:lnSpc>
            </a:pPr>
            <a:r>
              <a:rPr lang="en-GB" altLang="en-US" sz="1800" dirty="0">
                <a:latin typeface="+mj-lt"/>
              </a:rPr>
              <a:t>  </a:t>
            </a:r>
          </a:p>
        </p:txBody>
      </p:sp>
      <p:sp>
        <p:nvSpPr>
          <p:cNvPr id="9222" name="Rectangle 6"/>
          <p:cNvSpPr>
            <a:spLocks noGrp="1" noChangeArrowheads="1"/>
          </p:cNvSpPr>
          <p:nvPr>
            <p:ph type="title"/>
          </p:nvPr>
        </p:nvSpPr>
        <p:spPr>
          <a:xfrm>
            <a:off x="1286416" y="128352"/>
            <a:ext cx="6659485" cy="598326"/>
          </a:xfrm>
          <a:ln/>
        </p:spPr>
        <p:txBody>
          <a:bodyPr lIns="0" tIns="0" rIns="0" bIns="0" anchor="t">
            <a:normAutofit/>
          </a:bodyPr>
          <a:lstStyle/>
          <a:p>
            <a:pPr>
              <a:lnSpc>
                <a:spcPct val="95000"/>
              </a:lnSpc>
              <a:tabLst>
                <a:tab pos="0" algn="l"/>
                <a:tab pos="822960" algn="l"/>
                <a:tab pos="1645920" algn="l"/>
                <a:tab pos="2468880" algn="l"/>
                <a:tab pos="3291840" algn="l"/>
                <a:tab pos="4114800" algn="l"/>
                <a:tab pos="4937760" algn="l"/>
                <a:tab pos="5760720" algn="l"/>
                <a:tab pos="6583680" algn="l"/>
                <a:tab pos="7406640" algn="l"/>
                <a:tab pos="8229600" algn="l"/>
                <a:tab pos="9052560" algn="l"/>
              </a:tabLst>
            </a:pPr>
            <a:r>
              <a:rPr lang="en-GB" sz="4000" b="0" dirty="0">
                <a:solidFill>
                  <a:srgbClr val="000000"/>
                </a:solidFill>
                <a:cs typeface="Helvetica" panose="020B0604020202020204" pitchFamily="34" charset="0"/>
              </a:rPr>
              <a:t>X-rays also used to study art</a:t>
            </a:r>
            <a:endParaRPr lang="en-GB" altLang="en-US" sz="4000" b="0" dirty="0">
              <a:solidFill>
                <a:srgbClr val="000000"/>
              </a:solidFill>
              <a:cs typeface="Helvetica" panose="020B0604020202020204" pitchFamily="34" charset="0"/>
            </a:endParaRPr>
          </a:p>
        </p:txBody>
      </p:sp>
      <p:pic>
        <p:nvPicPr>
          <p:cNvPr id="4710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1463" y="943749"/>
            <a:ext cx="4593683" cy="38164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5647133" y="3918700"/>
            <a:ext cx="2690846" cy="209075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2" name="TextBox 1"/>
          <p:cNvSpPr txBox="1"/>
          <p:nvPr/>
        </p:nvSpPr>
        <p:spPr>
          <a:xfrm>
            <a:off x="2151443" y="4774657"/>
            <a:ext cx="4039649" cy="620939"/>
          </a:xfrm>
          <a:prstGeom prst="rect">
            <a:avLst/>
          </a:prstGeom>
          <a:noFill/>
        </p:spPr>
        <p:txBody>
          <a:bodyPr wrap="square" rtlCol="0">
            <a:spAutoFit/>
          </a:bodyPr>
          <a:lstStyle/>
          <a:p>
            <a:pPr>
              <a:lnSpc>
                <a:spcPct val="95000"/>
              </a:lnSpc>
            </a:pPr>
            <a:r>
              <a:rPr lang="en-GB" altLang="en-US" dirty="0">
                <a:solidFill>
                  <a:srgbClr val="000000"/>
                </a:solidFill>
                <a:latin typeface="+mj-lt"/>
              </a:rPr>
              <a:t>It showed a portrait of </a:t>
            </a:r>
          </a:p>
          <a:p>
            <a:pPr>
              <a:lnSpc>
                <a:spcPct val="95000"/>
              </a:lnSpc>
            </a:pPr>
            <a:r>
              <a:rPr lang="en-GB" altLang="en-US" dirty="0">
                <a:solidFill>
                  <a:srgbClr val="000000"/>
                </a:solidFill>
                <a:latin typeface="+mj-lt"/>
              </a:rPr>
              <a:t>a woman underneath</a:t>
            </a:r>
          </a:p>
        </p:txBody>
      </p:sp>
      <p:pic>
        <p:nvPicPr>
          <p:cNvPr id="48130" name="Picture 2" descr="X-ray radiation transmission radiograph (XR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8534" y="4807528"/>
            <a:ext cx="1504950" cy="1524001"/>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568534" y="6397297"/>
            <a:ext cx="8594161" cy="298800"/>
          </a:xfrm>
          <a:prstGeom prst="rect">
            <a:avLst/>
          </a:prstGeom>
        </p:spPr>
        <p:txBody>
          <a:bodyPr wrap="square">
            <a:spAutoFit/>
          </a:bodyPr>
          <a:lstStyle/>
          <a:p>
            <a:pPr algn="ctr">
              <a:lnSpc>
                <a:spcPct val="95000"/>
              </a:lnSpc>
              <a:spcBef>
                <a:spcPct val="0"/>
              </a:spcBef>
              <a:tabLst>
                <a:tab pos="0" algn="l"/>
                <a:tab pos="914310" algn="l"/>
                <a:tab pos="1828620" algn="l"/>
                <a:tab pos="2742931" algn="l"/>
                <a:tab pos="3657241" algn="l"/>
                <a:tab pos="4571551" algn="l"/>
                <a:tab pos="5485861" algn="l"/>
                <a:tab pos="6400173" algn="l"/>
                <a:tab pos="7314483" algn="l"/>
                <a:tab pos="8228793" algn="l"/>
                <a:tab pos="9143103" algn="l"/>
                <a:tab pos="10057414" algn="l"/>
              </a:tabLst>
            </a:pPr>
            <a:r>
              <a:rPr lang="en-US" altLang="en-US" sz="1400" dirty="0">
                <a:solidFill>
                  <a:srgbClr val="000000"/>
                </a:solidFill>
                <a:ea typeface="DejaVu LGC Sans" charset="0"/>
                <a:cs typeface="DejaVu LGC Sans" charset="0"/>
              </a:rPr>
              <a:t>https://</a:t>
            </a:r>
            <a:r>
              <a:rPr lang="en-US" altLang="en-US" sz="1400" dirty="0" err="1">
                <a:solidFill>
                  <a:srgbClr val="000000"/>
                </a:solidFill>
                <a:ea typeface="DejaVu LGC Sans" charset="0"/>
                <a:cs typeface="DejaVu LGC Sans" charset="0"/>
              </a:rPr>
              <a:t>www.symmetrymagazine.org</a:t>
            </a:r>
            <a:r>
              <a:rPr lang="en-US" altLang="en-US" sz="1400" dirty="0">
                <a:solidFill>
                  <a:srgbClr val="000000"/>
                </a:solidFill>
                <a:ea typeface="DejaVu LGC Sans" charset="0"/>
                <a:cs typeface="DejaVu LGC Sans" charset="0"/>
              </a:rPr>
              <a:t>/breaking/2008/07/30/particle-accelerator-reveals-hidden-van-</a:t>
            </a:r>
            <a:r>
              <a:rPr lang="en-US" altLang="en-US" sz="1400" dirty="0" err="1">
                <a:solidFill>
                  <a:srgbClr val="000000"/>
                </a:solidFill>
                <a:ea typeface="DejaVu LGC Sans" charset="0"/>
                <a:cs typeface="DejaVu LGC Sans" charset="0"/>
              </a:rPr>
              <a:t>gogh</a:t>
            </a:r>
            <a:endParaRPr lang="en-US" altLang="en-US" sz="1400" dirty="0">
              <a:solidFill>
                <a:srgbClr val="000000"/>
              </a:solidFill>
              <a:ea typeface="DejaVu LGC Sans" charset="0"/>
              <a:cs typeface="DejaVu LGC Sans" charset="0"/>
            </a:endParaRPr>
          </a:p>
        </p:txBody>
      </p:sp>
    </p:spTree>
    <p:extLst>
      <p:ext uri="{BB962C8B-B14F-4D97-AF65-F5344CB8AC3E}">
        <p14:creationId xmlns:p14="http://schemas.microsoft.com/office/powerpoint/2010/main" val="274635320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5090"/>
            <a:ext cx="7772400" cy="1470025"/>
          </a:xfrm>
        </p:spPr>
        <p:txBody>
          <a:bodyPr/>
          <a:lstStyle/>
          <a:p>
            <a:r>
              <a:rPr lang="en-US" dirty="0"/>
              <a:t>5. Large Facilities:</a:t>
            </a:r>
            <a:br>
              <a:rPr lang="en-US" dirty="0"/>
            </a:br>
            <a:r>
              <a:rPr lang="en-US" sz="2800" dirty="0"/>
              <a:t>Synchrotron Light Sources</a:t>
            </a:r>
            <a:endParaRPr lang="en-US" dirty="0"/>
          </a:p>
        </p:txBody>
      </p:sp>
      <p:pic>
        <p:nvPicPr>
          <p:cNvPr id="3" name="Picture 2"/>
          <p:cNvPicPr>
            <a:picLocks noChangeAspect="1"/>
          </p:cNvPicPr>
          <p:nvPr/>
        </p:nvPicPr>
        <p:blipFill>
          <a:blip r:embed="rId3"/>
          <a:stretch>
            <a:fillRect/>
          </a:stretch>
        </p:blipFill>
        <p:spPr>
          <a:xfrm>
            <a:off x="427803" y="1755115"/>
            <a:ext cx="8458200" cy="3918966"/>
          </a:xfrm>
          <a:prstGeom prst="rect">
            <a:avLst/>
          </a:prstGeom>
        </p:spPr>
      </p:pic>
      <p:sp>
        <p:nvSpPr>
          <p:cNvPr id="4" name="TextBox 3"/>
          <p:cNvSpPr txBox="1"/>
          <p:nvPr/>
        </p:nvSpPr>
        <p:spPr>
          <a:xfrm>
            <a:off x="3353958" y="5821470"/>
            <a:ext cx="3810413" cy="369332"/>
          </a:xfrm>
          <a:prstGeom prst="rect">
            <a:avLst/>
          </a:prstGeom>
          <a:noFill/>
        </p:spPr>
        <p:txBody>
          <a:bodyPr wrap="square" rtlCol="0">
            <a:spAutoFit/>
          </a:bodyPr>
          <a:lstStyle/>
          <a:p>
            <a:r>
              <a:rPr lang="en-US" dirty="0"/>
              <a:t>Image courtesy of ESRF</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ctrTitle" idx="4294967295"/>
          </p:nvPr>
        </p:nvSpPr>
        <p:spPr>
          <a:xfrm>
            <a:off x="0" y="188913"/>
            <a:ext cx="7772400" cy="503237"/>
          </a:xfrm>
        </p:spPr>
        <p:txBody>
          <a:bodyPr>
            <a:noAutofit/>
          </a:bodyPr>
          <a:lstStyle/>
          <a:p>
            <a:r>
              <a:rPr lang="en-GB" sz="3200" b="1" dirty="0">
                <a:solidFill>
                  <a:srgbClr val="FFFFFF"/>
                </a:solidFill>
              </a:rPr>
              <a:t>What is synchrotron radiation</a:t>
            </a:r>
          </a:p>
        </p:txBody>
      </p:sp>
      <p:sp>
        <p:nvSpPr>
          <p:cNvPr id="60419" name="Rectangle 3"/>
          <p:cNvSpPr>
            <a:spLocks noGrp="1" noChangeArrowheads="1"/>
          </p:cNvSpPr>
          <p:nvPr>
            <p:ph type="subTitle" idx="4294967295"/>
          </p:nvPr>
        </p:nvSpPr>
        <p:spPr>
          <a:xfrm>
            <a:off x="767107" y="476250"/>
            <a:ext cx="8424863" cy="431800"/>
          </a:xfrm>
        </p:spPr>
        <p:txBody>
          <a:bodyPr/>
          <a:lstStyle/>
          <a:p>
            <a:pPr marL="0" indent="0">
              <a:buNone/>
            </a:pPr>
            <a:r>
              <a:rPr lang="en-GB" sz="1800" dirty="0"/>
              <a:t>Synchrotron radiation is emitted by charged particles when accelerated radially</a:t>
            </a:r>
          </a:p>
        </p:txBody>
      </p:sp>
      <p:pic>
        <p:nvPicPr>
          <p:cNvPr id="60432" name="Picture 16"/>
          <p:cNvPicPr>
            <a:picLocks noChangeAspect="1" noChangeArrowheads="1"/>
          </p:cNvPicPr>
          <p:nvPr/>
        </p:nvPicPr>
        <p:blipFill>
          <a:blip r:embed="rId3"/>
          <a:srcRect/>
          <a:stretch>
            <a:fillRect/>
          </a:stretch>
        </p:blipFill>
        <p:spPr bwMode="auto">
          <a:xfrm>
            <a:off x="927920" y="908050"/>
            <a:ext cx="3317875" cy="1897062"/>
          </a:xfrm>
          <a:prstGeom prst="rect">
            <a:avLst/>
          </a:prstGeom>
          <a:noFill/>
          <a:ln w="9525">
            <a:noFill/>
            <a:miter lim="800000"/>
            <a:headEnd/>
            <a:tailEnd/>
          </a:ln>
          <a:effectLst/>
        </p:spPr>
      </p:pic>
      <p:pic>
        <p:nvPicPr>
          <p:cNvPr id="60428" name="Picture 12" descr="crab_vlt"/>
          <p:cNvPicPr>
            <a:picLocks noChangeAspect="1" noChangeArrowheads="1"/>
          </p:cNvPicPr>
          <p:nvPr/>
        </p:nvPicPr>
        <p:blipFill>
          <a:blip r:embed="rId4"/>
          <a:srcRect/>
          <a:stretch>
            <a:fillRect/>
          </a:stretch>
        </p:blipFill>
        <p:spPr bwMode="auto">
          <a:xfrm>
            <a:off x="927920" y="4217988"/>
            <a:ext cx="2857500" cy="2138362"/>
          </a:xfrm>
          <a:prstGeom prst="rect">
            <a:avLst/>
          </a:prstGeom>
          <a:noFill/>
          <a:ln w="9525">
            <a:noFill/>
            <a:miter lim="800000"/>
            <a:headEnd/>
            <a:tailEnd/>
          </a:ln>
        </p:spPr>
      </p:pic>
      <p:sp>
        <p:nvSpPr>
          <p:cNvPr id="60429" name="Rectangle 13"/>
          <p:cNvSpPr>
            <a:spLocks noChangeArrowheads="1"/>
          </p:cNvSpPr>
          <p:nvPr/>
        </p:nvSpPr>
        <p:spPr bwMode="auto">
          <a:xfrm>
            <a:off x="4038920" y="5731317"/>
            <a:ext cx="4758348" cy="769637"/>
          </a:xfrm>
          <a:prstGeom prst="rect">
            <a:avLst/>
          </a:prstGeom>
          <a:noFill/>
          <a:ln w="9525">
            <a:noFill/>
            <a:miter lim="800000"/>
            <a:headEnd/>
            <a:tailEnd/>
          </a:ln>
          <a:effectLst/>
        </p:spPr>
        <p:txBody>
          <a:bodyPr lIns="91435" tIns="45718" rIns="91435" bIns="45718">
            <a:prstTxWarp prst="textNoShape">
              <a:avLst/>
            </a:prstTxWarp>
          </a:bodyPr>
          <a:lstStyle/>
          <a:p>
            <a:pPr algn="ctr">
              <a:spcBef>
                <a:spcPct val="20000"/>
              </a:spcBef>
            </a:pPr>
            <a:r>
              <a:rPr lang="en-GB" dirty="0"/>
              <a:t>Produced in synchrotron radiation sources using bending magnets, </a:t>
            </a:r>
            <a:r>
              <a:rPr lang="en-GB" dirty="0" err="1"/>
              <a:t>undulators</a:t>
            </a:r>
            <a:r>
              <a:rPr lang="en-GB" dirty="0"/>
              <a:t> and wigglers</a:t>
            </a:r>
          </a:p>
        </p:txBody>
      </p:sp>
      <p:pic>
        <p:nvPicPr>
          <p:cNvPr id="60433" name="Picture 1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87695" y="2479387"/>
            <a:ext cx="3451225" cy="1489075"/>
          </a:xfrm>
          <a:prstGeom prst="rect">
            <a:avLst/>
          </a:prstGeom>
          <a:solidFill>
            <a:schemeClr val="bg1"/>
          </a:solidFill>
          <a:ln w="9525">
            <a:noFill/>
            <a:miter lim="800000"/>
            <a:headEnd/>
            <a:tailEnd/>
          </a:ln>
          <a:effectLst/>
        </p:spPr>
      </p:pic>
      <p:sp>
        <p:nvSpPr>
          <p:cNvPr id="2" name="Slide Number Placeholder 1"/>
          <p:cNvSpPr>
            <a:spLocks noGrp="1"/>
          </p:cNvSpPr>
          <p:nvPr>
            <p:ph type="sldNum" sz="quarter" idx="12"/>
          </p:nvPr>
        </p:nvSpPr>
        <p:spPr/>
        <p:txBody>
          <a:bodyPr/>
          <a:lstStyle/>
          <a:p>
            <a:fld id="{09D8A648-0883-504B-BD95-CAA79D6A6E2D}" type="slidenum">
              <a:rPr lang="en-US" smtClean="0"/>
              <a:pPr/>
              <a:t>39</a:t>
            </a:fld>
            <a:endParaRPr lang="en-US" sz="1300"/>
          </a:p>
        </p:txBody>
      </p:sp>
      <p:pic>
        <p:nvPicPr>
          <p:cNvPr id="10" name="Picture 7" descr="Spectra_eng_hasylab"/>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782863" y="908050"/>
            <a:ext cx="3903937" cy="4812244"/>
          </a:xfrm>
          <a:prstGeom prst="rect">
            <a:avLst/>
          </a:prstGeom>
          <a:noFill/>
        </p:spPr>
      </p:pic>
    </p:spTree>
    <p:extLst>
      <p:ext uri="{BB962C8B-B14F-4D97-AF65-F5344CB8AC3E}">
        <p14:creationId xmlns:p14="http://schemas.microsoft.com/office/powerpoint/2010/main" val="1020842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Content Placeholder 5" descr="Chart, line chart&#10;&#10;Description automatically generated">
            <a:extLst>
              <a:ext uri="{FF2B5EF4-FFF2-40B4-BE49-F238E27FC236}">
                <a16:creationId xmlns:a16="http://schemas.microsoft.com/office/drawing/2014/main" id="{4B45239A-915D-A34C-81DD-CF92499F1E20}"/>
              </a:ext>
            </a:extLst>
          </p:cNvPr>
          <p:cNvPicPr>
            <a:picLocks noGrp="1" noChangeAspect="1"/>
          </p:cNvPicPr>
          <p:nvPr>
            <p:ph idx="1"/>
          </p:nvPr>
        </p:nvPicPr>
        <p:blipFill>
          <a:blip r:embed="rId3"/>
          <a:stretch>
            <a:fillRect/>
          </a:stretch>
        </p:blipFill>
        <p:spPr>
          <a:xfrm>
            <a:off x="870294" y="630403"/>
            <a:ext cx="7403411" cy="5571067"/>
          </a:xfrm>
          <a:prstGeom prst="rect">
            <a:avLst/>
          </a:prstGeom>
        </p:spPr>
      </p:pic>
      <p:sp>
        <p:nvSpPr>
          <p:cNvPr id="4" name="Slide Number Placeholder 3">
            <a:extLst>
              <a:ext uri="{FF2B5EF4-FFF2-40B4-BE49-F238E27FC236}">
                <a16:creationId xmlns:a16="http://schemas.microsoft.com/office/drawing/2014/main" id="{6F05A84F-C619-BD46-917B-1B6F4A5C44E2}"/>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defTabSz="914400">
              <a:spcAft>
                <a:spcPts val="600"/>
              </a:spcAft>
            </a:pPr>
            <a:fld id="{F2722CE6-98ED-D94E-95C0-3D0C25589704}" type="slidenum">
              <a:rPr lang="en-US" smtClean="0"/>
              <a:pPr defTabSz="914400">
                <a:spcAft>
                  <a:spcPts val="600"/>
                </a:spcAft>
              </a:pPr>
              <a:t>4</a:t>
            </a:fld>
            <a:endParaRPr lang="en-US"/>
          </a:p>
        </p:txBody>
      </p:sp>
      <p:sp>
        <p:nvSpPr>
          <p:cNvPr id="7" name="Rectangle 6">
            <a:extLst>
              <a:ext uri="{FF2B5EF4-FFF2-40B4-BE49-F238E27FC236}">
                <a16:creationId xmlns:a16="http://schemas.microsoft.com/office/drawing/2014/main" id="{D7339195-58D0-C844-B955-831B180B6DBE}"/>
              </a:ext>
            </a:extLst>
          </p:cNvPr>
          <p:cNvSpPr/>
          <p:nvPr/>
        </p:nvSpPr>
        <p:spPr>
          <a:xfrm>
            <a:off x="533401" y="6116165"/>
            <a:ext cx="8610599" cy="338554"/>
          </a:xfrm>
          <a:prstGeom prst="rect">
            <a:avLst/>
          </a:prstGeom>
        </p:spPr>
        <p:txBody>
          <a:bodyPr wrap="square">
            <a:spAutoFit/>
          </a:bodyPr>
          <a:lstStyle/>
          <a:p>
            <a:r>
              <a:rPr lang="en-GB" sz="1600" dirty="0"/>
              <a:t>Doyle, McDaniel, Hamm, </a:t>
            </a:r>
            <a:r>
              <a:rPr lang="en-GB" sz="1600" i="1" dirty="0"/>
              <a:t>The Future of Industrial Accelerators and Applications, SAND2018-5903B</a:t>
            </a:r>
            <a:endParaRPr lang="en-GB" sz="1600" i="1" dirty="0">
              <a:effectLst/>
            </a:endParaRPr>
          </a:p>
        </p:txBody>
      </p:sp>
      <p:sp>
        <p:nvSpPr>
          <p:cNvPr id="3" name="TextBox 2">
            <a:extLst>
              <a:ext uri="{FF2B5EF4-FFF2-40B4-BE49-F238E27FC236}">
                <a16:creationId xmlns:a16="http://schemas.microsoft.com/office/drawing/2014/main" id="{A58C0744-E64C-CE9C-629A-1B04346D336A}"/>
              </a:ext>
            </a:extLst>
          </p:cNvPr>
          <p:cNvSpPr txBox="1"/>
          <p:nvPr/>
        </p:nvSpPr>
        <p:spPr>
          <a:xfrm>
            <a:off x="2285999" y="2475973"/>
            <a:ext cx="4572000" cy="1477328"/>
          </a:xfrm>
          <a:prstGeom prst="rect">
            <a:avLst/>
          </a:prstGeom>
          <a:solidFill>
            <a:srgbClr val="92D050"/>
          </a:solidFill>
        </p:spPr>
        <p:txBody>
          <a:bodyPr wrap="square">
            <a:spAutoFit/>
          </a:bodyPr>
          <a:lstStyle/>
          <a:p>
            <a:r>
              <a:rPr lang="en-AU" i="1" dirty="0">
                <a:effectLst/>
              </a:rPr>
              <a:t>“The annual market for all medical and industrial accelerators described is estimated</a:t>
            </a:r>
            <a:endParaRPr lang="en-AU" dirty="0">
              <a:effectLst/>
            </a:endParaRPr>
          </a:p>
          <a:p>
            <a:r>
              <a:rPr lang="en-AU" i="1" dirty="0">
                <a:effectLst/>
              </a:rPr>
              <a:t>to now be — US$5.0 Billion/year and growing at —4% per year over the past</a:t>
            </a:r>
            <a:endParaRPr lang="en-AU" dirty="0">
              <a:effectLst/>
            </a:endParaRPr>
          </a:p>
          <a:p>
            <a:r>
              <a:rPr lang="en-AU" i="1" dirty="0">
                <a:effectLst/>
              </a:rPr>
              <a:t>decade, even during the recession” [2018]</a:t>
            </a:r>
            <a:endParaRPr lang="en-AU" dirty="0">
              <a:effectLst/>
            </a:endParaRPr>
          </a:p>
        </p:txBody>
      </p:sp>
    </p:spTree>
    <p:extLst>
      <p:ext uri="{BB962C8B-B14F-4D97-AF65-F5344CB8AC3E}">
        <p14:creationId xmlns:p14="http://schemas.microsoft.com/office/powerpoint/2010/main" val="92395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5502" y="317483"/>
            <a:ext cx="4673074" cy="707886"/>
          </a:xfrm>
          <a:prstGeom prst="rect">
            <a:avLst/>
          </a:prstGeom>
          <a:noFill/>
        </p:spPr>
        <p:txBody>
          <a:bodyPr wrap="none" rtlCol="0">
            <a:spAutoFit/>
          </a:bodyPr>
          <a:lstStyle/>
          <a:p>
            <a:r>
              <a:rPr lang="en-US" sz="4000" dirty="0"/>
              <a:t>X-Ray crystallography</a:t>
            </a:r>
          </a:p>
        </p:txBody>
      </p:sp>
      <p:sp>
        <p:nvSpPr>
          <p:cNvPr id="5" name="TextBox 4"/>
          <p:cNvSpPr txBox="1"/>
          <p:nvPr/>
        </p:nvSpPr>
        <p:spPr>
          <a:xfrm>
            <a:off x="555677" y="1286335"/>
            <a:ext cx="4712724" cy="1477328"/>
          </a:xfrm>
          <a:prstGeom prst="rect">
            <a:avLst/>
          </a:prstGeom>
          <a:noFill/>
        </p:spPr>
        <p:txBody>
          <a:bodyPr wrap="square" rtlCol="0">
            <a:spAutoFit/>
          </a:bodyPr>
          <a:lstStyle/>
          <a:p>
            <a:r>
              <a:rPr lang="en-US" dirty="0"/>
              <a:t>Protein crystallography is a standard technique at synchrotron light sources (Diamond light source has 5 </a:t>
            </a:r>
            <a:r>
              <a:rPr lang="en-US" dirty="0" err="1"/>
              <a:t>beamlines</a:t>
            </a:r>
            <a:r>
              <a:rPr lang="en-US" dirty="0"/>
              <a:t> devoted to it)</a:t>
            </a:r>
          </a:p>
          <a:p>
            <a:endParaRPr lang="en-US" dirty="0"/>
          </a:p>
          <a:p>
            <a:r>
              <a:rPr lang="en-US" dirty="0"/>
              <a:t>The hardest part is forming the crystal…</a:t>
            </a:r>
          </a:p>
        </p:txBody>
      </p:sp>
      <p:sp>
        <p:nvSpPr>
          <p:cNvPr id="7" name="Rectangle 6"/>
          <p:cNvSpPr/>
          <p:nvPr/>
        </p:nvSpPr>
        <p:spPr>
          <a:xfrm>
            <a:off x="211684" y="5979285"/>
            <a:ext cx="5565732" cy="523220"/>
          </a:xfrm>
          <a:prstGeom prst="rect">
            <a:avLst/>
          </a:prstGeom>
        </p:spPr>
        <p:txBody>
          <a:bodyPr wrap="square">
            <a:spAutoFit/>
          </a:bodyPr>
          <a:lstStyle/>
          <a:p>
            <a:r>
              <a:rPr lang="en-US" sz="1400" dirty="0"/>
              <a:t>For some great overview videos of crystallography, see:</a:t>
            </a:r>
          </a:p>
          <a:p>
            <a:r>
              <a:rPr lang="en-US" sz="1400" dirty="0"/>
              <a:t>http://</a:t>
            </a:r>
            <a:r>
              <a:rPr lang="en-US" sz="1400" dirty="0" err="1"/>
              <a:t>www.richannel.org</a:t>
            </a:r>
            <a:r>
              <a:rPr lang="en-US" sz="1400" dirty="0"/>
              <a:t>/collections/2013/crystallography</a:t>
            </a:r>
          </a:p>
        </p:txBody>
      </p:sp>
      <p:pic>
        <p:nvPicPr>
          <p:cNvPr id="8" name="Picture 7"/>
          <p:cNvPicPr>
            <a:picLocks noChangeAspect="1"/>
          </p:cNvPicPr>
          <p:nvPr/>
        </p:nvPicPr>
        <p:blipFill>
          <a:blip r:embed="rId2"/>
          <a:stretch>
            <a:fillRect/>
          </a:stretch>
        </p:blipFill>
        <p:spPr>
          <a:xfrm>
            <a:off x="5593203" y="531880"/>
            <a:ext cx="3550797" cy="5709015"/>
          </a:xfrm>
          <a:prstGeom prst="rect">
            <a:avLst/>
          </a:prstGeom>
        </p:spPr>
      </p:pic>
    </p:spTree>
    <p:extLst>
      <p:ext uri="{BB962C8B-B14F-4D97-AF65-F5344CB8AC3E}">
        <p14:creationId xmlns:p14="http://schemas.microsoft.com/office/powerpoint/2010/main" val="26849574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4"/>
          <p:cNvSpPr txBox="1">
            <a:spLocks noChangeArrowheads="1"/>
          </p:cNvSpPr>
          <p:nvPr/>
        </p:nvSpPr>
        <p:spPr>
          <a:xfrm>
            <a:off x="457201" y="0"/>
            <a:ext cx="8229600" cy="771524"/>
          </a:xfrm>
          <a:prstGeom prst="rect">
            <a:avLst/>
          </a:prstGeom>
        </p:spPr>
        <p:txBody>
          <a:bodyPr vert="horz" lIns="91435" tIns="45718" rIns="91435" bIns="45718" rtlCol="0" anchor="ctr">
            <a:noAutofit/>
          </a:bodyPr>
          <a:lstStyle/>
          <a:p>
            <a:pPr algn="ctr" defTabSz="914353">
              <a:spcBef>
                <a:spcPct val="0"/>
              </a:spcBef>
              <a:defRPr/>
            </a:pPr>
            <a:r>
              <a:rPr lang="en-GB" sz="4000" dirty="0">
                <a:effectLst>
                  <a:outerShdw blurRad="50800" dist="50800" dir="2700000" algn="tl" rotWithShape="0">
                    <a:schemeClr val="bg1">
                      <a:alpha val="30000"/>
                    </a:schemeClr>
                  </a:outerShdw>
                </a:effectLst>
                <a:latin typeface="+mj-lt"/>
                <a:ea typeface="+mj-ea"/>
                <a:cs typeface="+mj-cs"/>
              </a:rPr>
              <a:t>Structural Biology</a:t>
            </a:r>
          </a:p>
        </p:txBody>
      </p:sp>
      <p:sp>
        <p:nvSpPr>
          <p:cNvPr id="3" name="Slide Number Placeholder 2"/>
          <p:cNvSpPr>
            <a:spLocks noGrp="1"/>
          </p:cNvSpPr>
          <p:nvPr>
            <p:ph type="sldNum" sz="quarter" idx="12"/>
          </p:nvPr>
        </p:nvSpPr>
        <p:spPr/>
        <p:txBody>
          <a:bodyPr/>
          <a:lstStyle/>
          <a:p>
            <a:fld id="{09D8A648-0883-504B-BD95-CAA79D6A6E2D}" type="slidenum">
              <a:rPr lang="en-US" smtClean="0"/>
              <a:pPr/>
              <a:t>41</a:t>
            </a:fld>
            <a:endParaRPr lang="en-US" sz="1300"/>
          </a:p>
        </p:txBody>
      </p:sp>
      <p:pic>
        <p:nvPicPr>
          <p:cNvPr id="12"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2998" y="4003511"/>
            <a:ext cx="2904861" cy="2686036"/>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13" name="Rectangle 11"/>
          <p:cNvSpPr>
            <a:spLocks noChangeArrowheads="1"/>
          </p:cNvSpPr>
          <p:nvPr/>
        </p:nvSpPr>
        <p:spPr bwMode="auto">
          <a:xfrm>
            <a:off x="3197859" y="5114675"/>
            <a:ext cx="1691690" cy="1569656"/>
          </a:xfrm>
          <a:prstGeom prst="rect">
            <a:avLst/>
          </a:prstGeom>
          <a:noFill/>
          <a:ln w="9525">
            <a:noFill/>
            <a:miter lim="800000"/>
            <a:headEnd/>
            <a:tailEnd/>
          </a:ln>
          <a:effectLst/>
        </p:spPr>
        <p:txBody>
          <a:bodyPr wrap="square" lIns="91435" tIns="45718" rIns="91435" bIns="45718" anchor="ctr">
            <a:prstTxWarp prst="textNoShape">
              <a:avLst/>
            </a:prstTxWarp>
            <a:spAutoFit/>
          </a:bodyPr>
          <a:lstStyle/>
          <a:p>
            <a:r>
              <a:rPr lang="en-GB" sz="1600" dirty="0"/>
              <a:t>In 1990 scientists determined the structure of a strain of foot &amp; mouth virus using </a:t>
            </a:r>
            <a:r>
              <a:rPr lang="en-GB" sz="1600" dirty="0" err="1"/>
              <a:t>Daresbury</a:t>
            </a:r>
            <a:r>
              <a:rPr lang="en-GB" sz="1600" dirty="0"/>
              <a:t> SRS. </a:t>
            </a:r>
          </a:p>
        </p:txBody>
      </p:sp>
      <p:pic>
        <p:nvPicPr>
          <p:cNvPr id="14" name="Picture 10" descr="nucleosome">
            <a:extLst>
              <a:ext uri="{FF2B5EF4-FFF2-40B4-BE49-F238E27FC236}">
                <a16:creationId xmlns:a16="http://schemas.microsoft.com/office/drawing/2014/main" id="{E463E6CE-0BA1-1044-9EBE-43FC30A72A64}"/>
              </a:ext>
            </a:extLst>
          </p:cNvPr>
          <p:cNvPicPr>
            <a:picLocks noChangeAspect="1" noChangeArrowheads="1"/>
          </p:cNvPicPr>
          <p:nvPr/>
        </p:nvPicPr>
        <p:blipFill>
          <a:blip r:embed="rId4"/>
          <a:srcRect/>
          <a:stretch>
            <a:fillRect/>
          </a:stretch>
        </p:blipFill>
        <p:spPr bwMode="auto">
          <a:xfrm>
            <a:off x="292998" y="879569"/>
            <a:ext cx="2904860" cy="2979941"/>
          </a:xfrm>
          <a:prstGeom prst="rect">
            <a:avLst/>
          </a:prstGeom>
          <a:noFill/>
        </p:spPr>
      </p:pic>
      <p:sp>
        <p:nvSpPr>
          <p:cNvPr id="16" name="Rectangle 11">
            <a:extLst>
              <a:ext uri="{FF2B5EF4-FFF2-40B4-BE49-F238E27FC236}">
                <a16:creationId xmlns:a16="http://schemas.microsoft.com/office/drawing/2014/main" id="{C04AED4B-9C7B-1545-9922-0019F66AB1D6}"/>
              </a:ext>
            </a:extLst>
          </p:cNvPr>
          <p:cNvSpPr>
            <a:spLocks noChangeArrowheads="1"/>
          </p:cNvSpPr>
          <p:nvPr/>
        </p:nvSpPr>
        <p:spPr bwMode="auto">
          <a:xfrm>
            <a:off x="3197859" y="2300855"/>
            <a:ext cx="1691690" cy="1569656"/>
          </a:xfrm>
          <a:prstGeom prst="rect">
            <a:avLst/>
          </a:prstGeom>
          <a:noFill/>
          <a:ln w="9525">
            <a:noFill/>
            <a:miter lim="800000"/>
            <a:headEnd/>
            <a:tailEnd/>
          </a:ln>
          <a:effectLst/>
        </p:spPr>
        <p:txBody>
          <a:bodyPr wrap="square" lIns="91435" tIns="45718" rIns="91435" bIns="45718" anchor="ctr">
            <a:prstTxWarp prst="textNoShape">
              <a:avLst/>
            </a:prstTxWarp>
            <a:spAutoFit/>
          </a:bodyPr>
          <a:lstStyle/>
          <a:p>
            <a:r>
              <a:rPr lang="en-GB" sz="1600" dirty="0"/>
              <a:t>Reconstruction of the 3D structure of a nucleosome (DNA packaging) with a resolution of 0.2 nm</a:t>
            </a:r>
          </a:p>
        </p:txBody>
      </p:sp>
      <p:pic>
        <p:nvPicPr>
          <p:cNvPr id="3074" name="Picture 2">
            <a:extLst>
              <a:ext uri="{FF2B5EF4-FFF2-40B4-BE49-F238E27FC236}">
                <a16:creationId xmlns:a16="http://schemas.microsoft.com/office/drawing/2014/main" id="{BA36383B-ABE6-5F40-9912-7E20CCEC9357}"/>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127171" y="1438868"/>
            <a:ext cx="3559629" cy="3559629"/>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1">
            <a:extLst>
              <a:ext uri="{FF2B5EF4-FFF2-40B4-BE49-F238E27FC236}">
                <a16:creationId xmlns:a16="http://schemas.microsoft.com/office/drawing/2014/main" id="{4763358B-1594-CE48-85E4-061AC5654953}"/>
              </a:ext>
            </a:extLst>
          </p:cNvPr>
          <p:cNvSpPr>
            <a:spLocks noChangeArrowheads="1"/>
          </p:cNvSpPr>
          <p:nvPr/>
        </p:nvSpPr>
        <p:spPr bwMode="auto">
          <a:xfrm>
            <a:off x="5431282" y="1023371"/>
            <a:ext cx="2951406" cy="830993"/>
          </a:xfrm>
          <a:prstGeom prst="rect">
            <a:avLst/>
          </a:prstGeom>
          <a:noFill/>
          <a:ln w="9525">
            <a:noFill/>
            <a:miter lim="800000"/>
            <a:headEnd/>
            <a:tailEnd/>
          </a:ln>
          <a:effectLst/>
        </p:spPr>
        <p:txBody>
          <a:bodyPr wrap="square" lIns="91435" tIns="45718" rIns="91435" bIns="45718" anchor="ctr">
            <a:prstTxWarp prst="textNoShape">
              <a:avLst/>
            </a:prstTxWarp>
            <a:spAutoFit/>
          </a:bodyPr>
          <a:lstStyle/>
          <a:p>
            <a:r>
              <a:rPr lang="en-GB" sz="1600" dirty="0"/>
              <a:t>The main SARS-COV-2 protease from D. Owen, Diamond Light Source, UK</a:t>
            </a:r>
          </a:p>
        </p:txBody>
      </p:sp>
      <p:sp>
        <p:nvSpPr>
          <p:cNvPr id="5" name="Rectangle 4">
            <a:extLst>
              <a:ext uri="{FF2B5EF4-FFF2-40B4-BE49-F238E27FC236}">
                <a16:creationId xmlns:a16="http://schemas.microsoft.com/office/drawing/2014/main" id="{327A07DA-38F3-4F4A-94A3-CC1EAE62927E}"/>
              </a:ext>
            </a:extLst>
          </p:cNvPr>
          <p:cNvSpPr/>
          <p:nvPr/>
        </p:nvSpPr>
        <p:spPr>
          <a:xfrm>
            <a:off x="5287496" y="4998497"/>
            <a:ext cx="3559629" cy="738664"/>
          </a:xfrm>
          <a:prstGeom prst="rect">
            <a:avLst/>
          </a:prstGeom>
        </p:spPr>
        <p:txBody>
          <a:bodyPr wrap="square">
            <a:spAutoFit/>
          </a:bodyPr>
          <a:lstStyle/>
          <a:p>
            <a:r>
              <a:rPr lang="en-US" sz="1400" dirty="0"/>
              <a:t>More info: </a:t>
            </a:r>
          </a:p>
          <a:p>
            <a:r>
              <a:rPr lang="en-US" sz="1400" dirty="0"/>
              <a:t>https://</a:t>
            </a:r>
            <a:r>
              <a:rPr lang="en-US" sz="1400" dirty="0" err="1"/>
              <a:t>cerncourier.com</a:t>
            </a:r>
            <a:r>
              <a:rPr lang="en-US" sz="1400" dirty="0"/>
              <a:t>/a/synchrotrons-on-the-coronavirus-frontline/</a:t>
            </a:r>
          </a:p>
        </p:txBody>
      </p:sp>
    </p:spTree>
    <p:extLst>
      <p:ext uri="{BB962C8B-B14F-4D97-AF65-F5344CB8AC3E}">
        <p14:creationId xmlns:p14="http://schemas.microsoft.com/office/powerpoint/2010/main" val="265065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2988656" y="1759745"/>
            <a:ext cx="5599668" cy="4004753"/>
          </a:xfrm>
          <a:prstGeom prst="rect">
            <a:avLst/>
          </a:prstGeom>
        </p:spPr>
      </p:pic>
      <p:sp>
        <p:nvSpPr>
          <p:cNvPr id="9" name="TextBox 8"/>
          <p:cNvSpPr txBox="1"/>
          <p:nvPr/>
        </p:nvSpPr>
        <p:spPr>
          <a:xfrm>
            <a:off x="202792" y="5961782"/>
            <a:ext cx="8738416" cy="461661"/>
          </a:xfrm>
          <a:prstGeom prst="rect">
            <a:avLst/>
          </a:prstGeom>
          <a:noFill/>
        </p:spPr>
        <p:txBody>
          <a:bodyPr wrap="square" lIns="91435" tIns="45718" rIns="91435" bIns="45718" rtlCol="0">
            <a:spAutoFit/>
          </a:bodyPr>
          <a:lstStyle/>
          <a:p>
            <a:r>
              <a:rPr lang="en-US" sz="2400" dirty="0"/>
              <a:t>Synchrotron radiation: microwaves to hard x-rays (user can select)</a:t>
            </a:r>
          </a:p>
        </p:txBody>
      </p:sp>
      <p:sp>
        <p:nvSpPr>
          <p:cNvPr id="2" name="Slide Number Placeholder 1"/>
          <p:cNvSpPr>
            <a:spLocks noGrp="1"/>
          </p:cNvSpPr>
          <p:nvPr>
            <p:ph type="sldNum" sz="quarter" idx="12"/>
          </p:nvPr>
        </p:nvSpPr>
        <p:spPr/>
        <p:txBody>
          <a:bodyPr/>
          <a:lstStyle/>
          <a:p>
            <a:fld id="{09D8A648-0883-504B-BD95-CAA79D6A6E2D}" type="slidenum">
              <a:rPr lang="en-US" smtClean="0"/>
              <a:pPr/>
              <a:t>42</a:t>
            </a:fld>
            <a:endParaRPr lang="en-US" sz="1300"/>
          </a:p>
        </p:txBody>
      </p:sp>
      <p:sp>
        <p:nvSpPr>
          <p:cNvPr id="4" name="TextBox 3">
            <a:extLst>
              <a:ext uri="{FF2B5EF4-FFF2-40B4-BE49-F238E27FC236}">
                <a16:creationId xmlns:a16="http://schemas.microsoft.com/office/drawing/2014/main" id="{27395F68-CCBD-5B4D-A248-4A200DE958FE}"/>
              </a:ext>
            </a:extLst>
          </p:cNvPr>
          <p:cNvSpPr txBox="1"/>
          <p:nvPr/>
        </p:nvSpPr>
        <p:spPr>
          <a:xfrm>
            <a:off x="414269" y="457127"/>
            <a:ext cx="7744993"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t>High flux = fast experiments</a:t>
            </a:r>
          </a:p>
          <a:p>
            <a:pPr marL="285750" indent="-285750">
              <a:buFont typeface="Arial" panose="020B0604020202020204" pitchFamily="34" charset="0"/>
              <a:buChar char="•"/>
            </a:pPr>
            <a:r>
              <a:rPr lang="en-US" sz="2400" dirty="0"/>
              <a:t>High brilliance – small divergence &amp; partially coherent</a:t>
            </a:r>
          </a:p>
          <a:p>
            <a:pPr marL="285750" indent="-285750">
              <a:buFont typeface="Arial" panose="020B0604020202020204" pitchFamily="34" charset="0"/>
              <a:buChar char="•"/>
            </a:pPr>
            <a:r>
              <a:rPr lang="en-US" sz="2400" dirty="0"/>
              <a:t>High stability - submicron</a:t>
            </a:r>
          </a:p>
          <a:p>
            <a:pPr marL="285750" indent="-285750">
              <a:buFont typeface="Arial" panose="020B0604020202020204" pitchFamily="34" charset="0"/>
              <a:buChar char="•"/>
            </a:pPr>
            <a:r>
              <a:rPr lang="en-US" sz="2400" dirty="0" err="1"/>
              <a:t>Polarisation</a:t>
            </a:r>
            <a:endParaRPr lang="en-US" sz="2400" dirty="0"/>
          </a:p>
          <a:p>
            <a:pPr marL="285750" indent="-285750">
              <a:buFont typeface="Arial" panose="020B0604020202020204" pitchFamily="34" charset="0"/>
              <a:buChar char="•"/>
            </a:pPr>
            <a:r>
              <a:rPr lang="en-US" sz="2400" dirty="0"/>
              <a:t>Pulsed </a:t>
            </a:r>
          </a:p>
        </p:txBody>
      </p:sp>
    </p:spTree>
    <p:extLst>
      <p:ext uri="{BB962C8B-B14F-4D97-AF65-F5344CB8AC3E}">
        <p14:creationId xmlns:p14="http://schemas.microsoft.com/office/powerpoint/2010/main" val="36342572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9" name="Picture 10" descr="Pea"/>
          <p:cNvPicPr>
            <a:picLocks noChangeAspect="1" noChangeArrowheads="1"/>
          </p:cNvPicPr>
          <p:nvPr/>
        </p:nvPicPr>
        <p:blipFill>
          <a:blip r:embed="rId3"/>
          <a:srcRect/>
          <a:stretch>
            <a:fillRect/>
          </a:stretch>
        </p:blipFill>
        <p:spPr bwMode="auto">
          <a:xfrm>
            <a:off x="0" y="-988415"/>
            <a:ext cx="9327575" cy="8298802"/>
          </a:xfrm>
          <a:prstGeom prst="rect">
            <a:avLst/>
          </a:prstGeom>
          <a:noFill/>
          <a:ln w="9525">
            <a:noFill/>
            <a:miter lim="800000"/>
            <a:headEnd/>
            <a:tailEnd/>
          </a:ln>
        </p:spPr>
      </p:pic>
      <p:sp>
        <p:nvSpPr>
          <p:cNvPr id="82950" name="Text Box 11"/>
          <p:cNvSpPr txBox="1">
            <a:spLocks noChangeArrowheads="1"/>
          </p:cNvSpPr>
          <p:nvPr/>
        </p:nvSpPr>
        <p:spPr bwMode="auto">
          <a:xfrm>
            <a:off x="71439" y="6605589"/>
            <a:ext cx="5576698"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dirty="0">
                <a:solidFill>
                  <a:schemeClr val="bg1"/>
                </a:solidFill>
              </a:rPr>
              <a:t>Diffraction pattern from pea </a:t>
            </a:r>
            <a:r>
              <a:rPr lang="en-GB" dirty="0" err="1">
                <a:solidFill>
                  <a:schemeClr val="bg1"/>
                </a:solidFill>
              </a:rPr>
              <a:t>lectin</a:t>
            </a:r>
            <a:endParaRPr lang="en-GB" dirty="0">
              <a:solidFill>
                <a:schemeClr val="bg1"/>
              </a:solidFill>
            </a:endParaRPr>
          </a:p>
        </p:txBody>
      </p:sp>
      <p:sp>
        <p:nvSpPr>
          <p:cNvPr id="82951" name="Text Box 12"/>
          <p:cNvSpPr txBox="1">
            <a:spLocks noChangeArrowheads="1"/>
          </p:cNvSpPr>
          <p:nvPr/>
        </p:nvSpPr>
        <p:spPr bwMode="auto">
          <a:xfrm>
            <a:off x="71439" y="6235701"/>
            <a:ext cx="1152525" cy="369888"/>
          </a:xfrm>
          <a:prstGeom prst="rect">
            <a:avLst/>
          </a:prstGeom>
          <a:noFill/>
          <a:ln w="9525">
            <a:noFill/>
            <a:miter lim="800000"/>
            <a:headEnd/>
            <a:tailEnd/>
          </a:ln>
        </p:spPr>
        <p:txBody>
          <a:bodyPr>
            <a:prstTxWarp prst="textNoShape">
              <a:avLst/>
            </a:prstTxWarp>
            <a:spAutoFit/>
          </a:bodyPr>
          <a:lstStyle/>
          <a:p>
            <a:pPr>
              <a:spcBef>
                <a:spcPct val="50000"/>
              </a:spcBef>
            </a:pPr>
            <a:r>
              <a:rPr lang="en-GB">
                <a:solidFill>
                  <a:schemeClr val="bg1"/>
                </a:solidFill>
              </a:rPr>
              <a:t>© CCLRC</a:t>
            </a:r>
          </a:p>
        </p:txBody>
      </p:sp>
      <p:sp>
        <p:nvSpPr>
          <p:cNvPr id="4" name="Slide Number Placeholder 3"/>
          <p:cNvSpPr>
            <a:spLocks noGrp="1"/>
          </p:cNvSpPr>
          <p:nvPr>
            <p:ph type="sldNum" sz="quarter" idx="12"/>
          </p:nvPr>
        </p:nvSpPr>
        <p:spPr/>
        <p:txBody>
          <a:bodyPr/>
          <a:lstStyle/>
          <a:p>
            <a:fld id="{09D8A648-0883-504B-BD95-CAA79D6A6E2D}" type="slidenum">
              <a:rPr lang="en-US" smtClean="0"/>
              <a:pPr/>
              <a:t>43</a:t>
            </a:fld>
            <a:endParaRPr lang="en-US" sz="1300"/>
          </a:p>
        </p:txBody>
      </p:sp>
      <p:sp>
        <p:nvSpPr>
          <p:cNvPr id="5" name="TextBox 4"/>
          <p:cNvSpPr txBox="1"/>
          <p:nvPr/>
        </p:nvSpPr>
        <p:spPr>
          <a:xfrm>
            <a:off x="496146" y="580194"/>
            <a:ext cx="4794226" cy="5262980"/>
          </a:xfrm>
          <a:prstGeom prst="rect">
            <a:avLst/>
          </a:prstGeom>
          <a:solidFill>
            <a:schemeClr val="tx1">
              <a:alpha val="66000"/>
            </a:schemeClr>
          </a:solidFill>
        </p:spPr>
        <p:txBody>
          <a:bodyPr wrap="none" rtlCol="0">
            <a:spAutoFit/>
          </a:bodyPr>
          <a:lstStyle/>
          <a:p>
            <a:r>
              <a:rPr lang="en-US" sz="2800" dirty="0">
                <a:solidFill>
                  <a:srgbClr val="FFFFFF"/>
                </a:solidFill>
              </a:rPr>
              <a:t>Hard condensed matter science</a:t>
            </a:r>
          </a:p>
          <a:p>
            <a:r>
              <a:rPr lang="en-US" sz="2800" dirty="0">
                <a:solidFill>
                  <a:srgbClr val="FFFFFF"/>
                </a:solidFill>
              </a:rPr>
              <a:t>Applied material science</a:t>
            </a:r>
          </a:p>
          <a:p>
            <a:r>
              <a:rPr lang="en-US" sz="2800" dirty="0">
                <a:solidFill>
                  <a:srgbClr val="FFFFFF"/>
                </a:solidFill>
              </a:rPr>
              <a:t>Engineering</a:t>
            </a:r>
          </a:p>
          <a:p>
            <a:r>
              <a:rPr lang="en-US" sz="2800" dirty="0">
                <a:solidFill>
                  <a:srgbClr val="FFFFFF"/>
                </a:solidFill>
              </a:rPr>
              <a:t>Chemistry</a:t>
            </a:r>
          </a:p>
          <a:p>
            <a:r>
              <a:rPr lang="en-US" sz="2800" dirty="0">
                <a:solidFill>
                  <a:srgbClr val="FFFFFF"/>
                </a:solidFill>
              </a:rPr>
              <a:t>Soft condensed matter science</a:t>
            </a:r>
          </a:p>
          <a:p>
            <a:r>
              <a:rPr lang="en-US" sz="2800" dirty="0">
                <a:solidFill>
                  <a:srgbClr val="FFFFFF"/>
                </a:solidFill>
              </a:rPr>
              <a:t>Life sciences</a:t>
            </a:r>
          </a:p>
          <a:p>
            <a:r>
              <a:rPr lang="en-US" sz="2800" dirty="0">
                <a:solidFill>
                  <a:srgbClr val="FFFFFF"/>
                </a:solidFill>
              </a:rPr>
              <a:t>Structural biology</a:t>
            </a:r>
          </a:p>
          <a:p>
            <a:r>
              <a:rPr lang="en-US" sz="2800" dirty="0">
                <a:solidFill>
                  <a:srgbClr val="FFFFFF"/>
                </a:solidFill>
              </a:rPr>
              <a:t>Medicine</a:t>
            </a:r>
          </a:p>
          <a:p>
            <a:r>
              <a:rPr lang="en-US" sz="2800" dirty="0">
                <a:solidFill>
                  <a:srgbClr val="FFFFFF"/>
                </a:solidFill>
              </a:rPr>
              <a:t>Earth and science</a:t>
            </a:r>
          </a:p>
          <a:p>
            <a:r>
              <a:rPr lang="en-US" sz="2800" dirty="0">
                <a:solidFill>
                  <a:srgbClr val="FFFFFF"/>
                </a:solidFill>
              </a:rPr>
              <a:t>Environment</a:t>
            </a:r>
          </a:p>
          <a:p>
            <a:r>
              <a:rPr lang="en-US" sz="2800" dirty="0">
                <a:solidFill>
                  <a:srgbClr val="FFFFFF"/>
                </a:solidFill>
              </a:rPr>
              <a:t>Cultural heritage</a:t>
            </a:r>
          </a:p>
          <a:p>
            <a:r>
              <a:rPr lang="en-US" sz="2800" dirty="0">
                <a:solidFill>
                  <a:srgbClr val="FFFFFF"/>
                </a:solidFill>
              </a:rPr>
              <a:t>Methods and instrumentation</a:t>
            </a:r>
          </a:p>
        </p:txBody>
      </p:sp>
    </p:spTree>
    <p:extLst>
      <p:ext uri="{BB962C8B-B14F-4D97-AF65-F5344CB8AC3E}">
        <p14:creationId xmlns:p14="http://schemas.microsoft.com/office/powerpoint/2010/main" val="1988406445"/>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9203" y="1699887"/>
            <a:ext cx="8149840" cy="2130552"/>
          </a:xfrm>
        </p:spPr>
        <p:txBody>
          <a:bodyPr>
            <a:normAutofit/>
          </a:bodyPr>
          <a:lstStyle/>
          <a:p>
            <a:r>
              <a:rPr lang="en-US" dirty="0"/>
              <a:t>5. Large Facilities</a:t>
            </a:r>
            <a:br>
              <a:rPr lang="en-US" dirty="0"/>
            </a:br>
            <a:r>
              <a:rPr lang="en-US" sz="3200" dirty="0"/>
              <a:t>Neutron Spallation Sources</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8" descr="THXG03f1.eps"/>
          <p:cNvPicPr>
            <a:picLocks noChangeAspect="1"/>
          </p:cNvPicPr>
          <p:nvPr/>
        </p:nvPicPr>
        <p:blipFill>
          <a:blip r:embed="rId3"/>
          <a:srcRect/>
          <a:stretch>
            <a:fillRect/>
          </a:stretch>
        </p:blipFill>
        <p:spPr bwMode="auto">
          <a:xfrm>
            <a:off x="5272882" y="1314450"/>
            <a:ext cx="3690937" cy="4889500"/>
          </a:xfrm>
          <a:prstGeom prst="rect">
            <a:avLst/>
          </a:prstGeom>
          <a:solidFill>
            <a:srgbClr val="FFFFFF"/>
          </a:solidFill>
          <a:ln w="9525">
            <a:noFill/>
            <a:miter lim="800000"/>
            <a:headEnd/>
            <a:tailEnd/>
          </a:ln>
        </p:spPr>
      </p:pic>
      <p:sp>
        <p:nvSpPr>
          <p:cNvPr id="4099" name="Text Box 19"/>
          <p:cNvSpPr txBox="1">
            <a:spLocks noChangeArrowheads="1"/>
          </p:cNvSpPr>
          <p:nvPr/>
        </p:nvSpPr>
        <p:spPr bwMode="auto">
          <a:xfrm>
            <a:off x="2143124" y="269136"/>
            <a:ext cx="7000876" cy="523216"/>
          </a:xfrm>
          <a:prstGeom prst="rect">
            <a:avLst/>
          </a:prstGeom>
          <a:noFill/>
          <a:ln w="9525">
            <a:noFill/>
            <a:miter lim="800000"/>
            <a:headEnd/>
            <a:tailEnd/>
          </a:ln>
        </p:spPr>
        <p:txBody>
          <a:bodyPr wrap="square" lIns="91435" tIns="45718" rIns="91435" bIns="45718">
            <a:prstTxWarp prst="textNoShape">
              <a:avLst/>
            </a:prstTxWarp>
            <a:spAutoFit/>
          </a:bodyPr>
          <a:lstStyle/>
          <a:p>
            <a:pPr algn="ctr" defTabSz="912767">
              <a:spcBef>
                <a:spcPct val="50000"/>
              </a:spcBef>
            </a:pPr>
            <a:r>
              <a:rPr lang="en-GB" sz="2800" b="1" dirty="0">
                <a:solidFill>
                  <a:srgbClr val="000000"/>
                </a:solidFill>
              </a:rPr>
              <a:t>From Protons to Neutrons:  Spallation Sources</a:t>
            </a:r>
          </a:p>
        </p:txBody>
      </p:sp>
      <p:grpSp>
        <p:nvGrpSpPr>
          <p:cNvPr id="2" name="Group 15"/>
          <p:cNvGrpSpPr>
            <a:grpSpLocks/>
          </p:cNvGrpSpPr>
          <p:nvPr/>
        </p:nvGrpSpPr>
        <p:grpSpPr bwMode="auto">
          <a:xfrm>
            <a:off x="1" y="0"/>
            <a:ext cx="2143125" cy="6858000"/>
            <a:chOff x="0" y="0"/>
            <a:chExt cx="2143125" cy="6858000"/>
          </a:xfrm>
        </p:grpSpPr>
        <p:grpSp>
          <p:nvGrpSpPr>
            <p:cNvPr id="3" name="Group 12"/>
            <p:cNvGrpSpPr>
              <a:grpSpLocks/>
            </p:cNvGrpSpPr>
            <p:nvPr/>
          </p:nvGrpSpPr>
          <p:grpSpPr bwMode="auto">
            <a:xfrm>
              <a:off x="0" y="0"/>
              <a:ext cx="2000248" cy="6857999"/>
              <a:chOff x="0" y="1"/>
              <a:chExt cx="2000232" cy="6857999"/>
            </a:xfrm>
          </p:grpSpPr>
          <p:pic>
            <p:nvPicPr>
              <p:cNvPr id="10" name="Picture 11" descr="rfqpictureisis98page87.jpg"/>
              <p:cNvPicPr>
                <a:picLocks noChangeAspect="1"/>
              </p:cNvPicPr>
              <p:nvPr/>
            </p:nvPicPr>
            <p:blipFill>
              <a:blip r:embed="rId4" cstate="print"/>
              <a:srcRect/>
              <a:stretch>
                <a:fillRect/>
              </a:stretch>
            </p:blipFill>
            <p:spPr bwMode="auto">
              <a:xfrm flipH="1">
                <a:off x="0" y="1428736"/>
                <a:ext cx="1952568" cy="1463702"/>
              </a:xfrm>
              <a:prstGeom prst="rect">
                <a:avLst/>
              </a:prstGeom>
              <a:gradFill flip="none" rotWithShape="1">
                <a:gsLst>
                  <a:gs pos="55000">
                    <a:schemeClr val="accent1">
                      <a:shade val="30000"/>
                      <a:satMod val="115000"/>
                      <a:alpha val="18000"/>
                    </a:schemeClr>
                  </a:gs>
                  <a:gs pos="50000">
                    <a:schemeClr val="accent1">
                      <a:shade val="67500"/>
                      <a:satMod val="115000"/>
                    </a:schemeClr>
                  </a:gs>
                  <a:gs pos="100000">
                    <a:schemeClr val="accent1">
                      <a:shade val="100000"/>
                      <a:satMod val="115000"/>
                    </a:schemeClr>
                  </a:gs>
                </a:gsLst>
                <a:lin ang="0" scaled="1"/>
                <a:tileRect/>
              </a:gradFill>
              <a:ln>
                <a:noFill/>
              </a:ln>
            </p:spPr>
          </p:pic>
          <p:pic>
            <p:nvPicPr>
              <p:cNvPr id="11" name="Picture 10" descr="ionsourcewithextractelectrode94FC5873.jpg"/>
              <p:cNvPicPr>
                <a:picLocks noChangeAspect="1"/>
              </p:cNvPicPr>
              <p:nvPr/>
            </p:nvPicPr>
            <p:blipFill>
              <a:blip r:embed="rId5" cstate="print"/>
              <a:stretch>
                <a:fillRect/>
              </a:stretch>
            </p:blipFill>
            <p:spPr bwMode="auto">
              <a:xfrm>
                <a:off x="0" y="1"/>
                <a:ext cx="2000232" cy="1471654"/>
              </a:xfrm>
              <a:prstGeom prst="rect">
                <a:avLst/>
              </a:prstGeom>
              <a:gradFill flip="none" rotWithShape="1">
                <a:gsLst>
                  <a:gs pos="55000">
                    <a:schemeClr val="accent1">
                      <a:shade val="30000"/>
                      <a:satMod val="115000"/>
                      <a:alpha val="18000"/>
                    </a:schemeClr>
                  </a:gs>
                  <a:gs pos="50000">
                    <a:schemeClr val="accent1">
                      <a:shade val="67500"/>
                      <a:satMod val="115000"/>
                    </a:schemeClr>
                  </a:gs>
                  <a:gs pos="100000">
                    <a:schemeClr val="accent1">
                      <a:shade val="100000"/>
                      <a:satMod val="115000"/>
                    </a:schemeClr>
                  </a:gs>
                </a:gsLst>
                <a:lin ang="0" scaled="1"/>
                <a:tileRect/>
              </a:gradFill>
              <a:ln>
                <a:noFill/>
              </a:ln>
            </p:spPr>
          </p:pic>
          <p:pic>
            <p:nvPicPr>
              <p:cNvPr id="12" name="Picture 11" descr="viewdownnorthside99RC5235.jpg"/>
              <p:cNvPicPr>
                <a:picLocks noChangeAspect="1"/>
              </p:cNvPicPr>
              <p:nvPr/>
            </p:nvPicPr>
            <p:blipFill>
              <a:blip r:embed="rId6" cstate="print"/>
              <a:stretch>
                <a:fillRect/>
              </a:stretch>
            </p:blipFill>
            <p:spPr>
              <a:xfrm>
                <a:off x="0" y="2928934"/>
                <a:ext cx="1945124" cy="1329718"/>
              </a:xfrm>
              <a:prstGeom prst="rect">
                <a:avLst/>
              </a:prstGeom>
              <a:gradFill flip="none" rotWithShape="1">
                <a:gsLst>
                  <a:gs pos="55000">
                    <a:schemeClr val="accent1">
                      <a:shade val="30000"/>
                      <a:satMod val="115000"/>
                      <a:alpha val="18000"/>
                    </a:schemeClr>
                  </a:gs>
                  <a:gs pos="50000">
                    <a:schemeClr val="accent1">
                      <a:shade val="67500"/>
                      <a:satMod val="115000"/>
                    </a:schemeClr>
                  </a:gs>
                  <a:gs pos="100000">
                    <a:schemeClr val="accent1">
                      <a:shade val="100000"/>
                      <a:satMod val="115000"/>
                    </a:schemeClr>
                  </a:gs>
                </a:gsLst>
                <a:lin ang="0" scaled="1"/>
                <a:tileRect/>
              </a:gradFill>
              <a:ln>
                <a:noFill/>
              </a:ln>
            </p:spPr>
          </p:pic>
          <p:pic>
            <p:nvPicPr>
              <p:cNvPr id="13" name="Picture 12" descr="09EC1537 ISIS synchrotron accelerator.jpg"/>
              <p:cNvPicPr>
                <a:picLocks noChangeAspect="1"/>
              </p:cNvPicPr>
              <p:nvPr/>
            </p:nvPicPr>
            <p:blipFill>
              <a:blip r:embed="rId7" cstate="print"/>
              <a:stretch>
                <a:fillRect/>
              </a:stretch>
            </p:blipFill>
            <p:spPr>
              <a:xfrm>
                <a:off x="0" y="4286256"/>
                <a:ext cx="1936510" cy="1285884"/>
              </a:xfrm>
              <a:prstGeom prst="rect">
                <a:avLst/>
              </a:prstGeom>
              <a:gradFill flip="none" rotWithShape="1">
                <a:gsLst>
                  <a:gs pos="55000">
                    <a:schemeClr val="accent1">
                      <a:shade val="30000"/>
                      <a:satMod val="115000"/>
                      <a:alpha val="18000"/>
                    </a:schemeClr>
                  </a:gs>
                  <a:gs pos="50000">
                    <a:schemeClr val="accent1">
                      <a:shade val="67500"/>
                      <a:satMod val="115000"/>
                    </a:schemeClr>
                  </a:gs>
                  <a:gs pos="100000">
                    <a:schemeClr val="accent1">
                      <a:shade val="100000"/>
                      <a:satMod val="115000"/>
                    </a:schemeClr>
                  </a:gs>
                </a:gsLst>
                <a:lin ang="0" scaled="1"/>
                <a:tileRect/>
              </a:gradFill>
              <a:ln>
                <a:noFill/>
              </a:ln>
            </p:spPr>
          </p:pic>
          <p:pic>
            <p:nvPicPr>
              <p:cNvPr id="14" name="Picture 13" descr="09EC1513 ISIS synchrotron accelerator.jpg"/>
              <p:cNvPicPr>
                <a:picLocks noChangeAspect="1"/>
              </p:cNvPicPr>
              <p:nvPr/>
            </p:nvPicPr>
            <p:blipFill>
              <a:blip r:embed="rId8" cstate="print"/>
              <a:stretch>
                <a:fillRect/>
              </a:stretch>
            </p:blipFill>
            <p:spPr>
              <a:xfrm>
                <a:off x="0" y="5535468"/>
                <a:ext cx="1928794" cy="1322532"/>
              </a:xfrm>
              <a:prstGeom prst="rect">
                <a:avLst/>
              </a:prstGeom>
              <a:gradFill flip="none" rotWithShape="1">
                <a:gsLst>
                  <a:gs pos="55000">
                    <a:schemeClr val="accent1">
                      <a:shade val="30000"/>
                      <a:satMod val="115000"/>
                      <a:alpha val="18000"/>
                    </a:schemeClr>
                  </a:gs>
                  <a:gs pos="50000">
                    <a:schemeClr val="accent1">
                      <a:shade val="67500"/>
                      <a:satMod val="115000"/>
                    </a:schemeClr>
                  </a:gs>
                  <a:gs pos="100000">
                    <a:schemeClr val="accent1">
                      <a:shade val="100000"/>
                      <a:satMod val="115000"/>
                    </a:schemeClr>
                  </a:gs>
                </a:gsLst>
                <a:lin ang="0" scaled="1"/>
                <a:tileRect/>
              </a:gradFill>
              <a:ln>
                <a:noFill/>
              </a:ln>
            </p:spPr>
          </p:pic>
        </p:grpSp>
        <p:sp>
          <p:nvSpPr>
            <p:cNvPr id="9" name="Rectangle 8"/>
            <p:cNvSpPr/>
            <p:nvPr/>
          </p:nvSpPr>
          <p:spPr bwMode="auto">
            <a:xfrm flipH="1">
              <a:off x="0" y="0"/>
              <a:ext cx="2143125" cy="6858000"/>
            </a:xfrm>
            <a:prstGeom prst="rect">
              <a:avLst/>
            </a:prstGeom>
            <a:gradFill flip="none" rotWithShape="1">
              <a:gsLst>
                <a:gs pos="42000">
                  <a:schemeClr val="bg1">
                    <a:shade val="30000"/>
                    <a:satMod val="115000"/>
                    <a:alpha val="0"/>
                  </a:schemeClr>
                </a:gs>
                <a:gs pos="72000">
                  <a:schemeClr val="bg1">
                    <a:alpha val="88000"/>
                  </a:schemeClr>
                </a:gs>
                <a:gs pos="92000">
                  <a:schemeClr val="bg1">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defRPr/>
              </a:pPr>
              <a:endParaRPr lang="en-GB">
                <a:solidFill>
                  <a:srgbClr val="000000"/>
                </a:solidFill>
              </a:endParaRPr>
            </a:p>
          </p:txBody>
        </p:sp>
      </p:grpSp>
      <p:sp>
        <p:nvSpPr>
          <p:cNvPr id="4101" name="Text Box 10"/>
          <p:cNvSpPr txBox="1">
            <a:spLocks noChangeArrowheads="1"/>
          </p:cNvSpPr>
          <p:nvPr/>
        </p:nvSpPr>
        <p:spPr bwMode="auto">
          <a:xfrm>
            <a:off x="2152254" y="877882"/>
            <a:ext cx="6248796" cy="646327"/>
          </a:xfrm>
          <a:prstGeom prst="rect">
            <a:avLst/>
          </a:prstGeom>
          <a:noFill/>
          <a:ln w="9525">
            <a:noFill/>
            <a:miter lim="800000"/>
            <a:headEnd/>
            <a:tailEnd/>
          </a:ln>
        </p:spPr>
        <p:txBody>
          <a:bodyPr wrap="square" lIns="91435" tIns="45718" rIns="91435" bIns="45718">
            <a:prstTxWarp prst="textNoShape">
              <a:avLst/>
            </a:prstTxWarp>
            <a:spAutoFit/>
          </a:bodyPr>
          <a:lstStyle/>
          <a:p>
            <a:pPr defTabSz="912767" eaLnBrk="0" hangingPunct="0"/>
            <a:r>
              <a:rPr lang="en-GB" dirty="0">
                <a:solidFill>
                  <a:srgbClr val="000000"/>
                </a:solidFill>
              </a:rPr>
              <a:t>Example: UK’s STFC ISIS neutron spallation source:</a:t>
            </a:r>
          </a:p>
          <a:p>
            <a:pPr defTabSz="912767" eaLnBrk="0" hangingPunct="0"/>
            <a:r>
              <a:rPr lang="en-GB" dirty="0">
                <a:solidFill>
                  <a:srgbClr val="000000"/>
                </a:solidFill>
                <a:sym typeface="Symbol" pitchFamily="-107" charset="2"/>
              </a:rPr>
              <a:t>RFQ + </a:t>
            </a:r>
            <a:r>
              <a:rPr lang="en-GB" dirty="0" err="1">
                <a:solidFill>
                  <a:srgbClr val="000000"/>
                </a:solidFill>
                <a:sym typeface="Symbol" pitchFamily="-107" charset="2"/>
              </a:rPr>
              <a:t>linac</a:t>
            </a:r>
            <a:r>
              <a:rPr lang="en-GB" dirty="0">
                <a:solidFill>
                  <a:srgbClr val="000000"/>
                </a:solidFill>
                <a:sym typeface="Symbol" pitchFamily="-107" charset="2"/>
              </a:rPr>
              <a:t> + </a:t>
            </a:r>
            <a:r>
              <a:rPr lang="en-GB" dirty="0">
                <a:solidFill>
                  <a:srgbClr val="000000"/>
                </a:solidFill>
              </a:rPr>
              <a:t>800 MeV proton synchrotron</a:t>
            </a:r>
          </a:p>
        </p:txBody>
      </p:sp>
      <p:sp>
        <p:nvSpPr>
          <p:cNvPr id="4" name="Slide Number Placeholder 3"/>
          <p:cNvSpPr>
            <a:spLocks noGrp="1"/>
          </p:cNvSpPr>
          <p:nvPr>
            <p:ph type="sldNum" sz="quarter" idx="12"/>
          </p:nvPr>
        </p:nvSpPr>
        <p:spPr/>
        <p:txBody>
          <a:bodyPr/>
          <a:lstStyle/>
          <a:p>
            <a:fld id="{09D8A648-0883-504B-BD95-CAA79D6A6E2D}" type="slidenum">
              <a:rPr lang="en-US" smtClean="0"/>
              <a:pPr/>
              <a:t>45</a:t>
            </a:fld>
            <a:endParaRPr lang="en-US" sz="1300"/>
          </a:p>
        </p:txBody>
      </p:sp>
      <p:graphicFrame>
        <p:nvGraphicFramePr>
          <p:cNvPr id="16" name="Object 15"/>
          <p:cNvGraphicFramePr>
            <a:graphicFrameLocks noChangeAspect="1"/>
          </p:cNvGraphicFramePr>
          <p:nvPr>
            <p:extLst>
              <p:ext uri="{D42A27DB-BD31-4B8C-83A1-F6EECF244321}">
                <p14:modId xmlns:p14="http://schemas.microsoft.com/office/powerpoint/2010/main" val="419254955"/>
              </p:ext>
            </p:extLst>
          </p:nvPr>
        </p:nvGraphicFramePr>
        <p:xfrm>
          <a:off x="2405899" y="6095792"/>
          <a:ext cx="5299075" cy="484188"/>
        </p:xfrm>
        <a:graphic>
          <a:graphicData uri="http://schemas.openxmlformats.org/presentationml/2006/ole">
            <mc:AlternateContent xmlns:mc="http://schemas.openxmlformats.org/markup-compatibility/2006">
              <mc:Choice xmlns:v="urn:schemas-microsoft-com:vml" Requires="v">
                <p:oleObj name="Equation" r:id="rId9" imgW="2222500" imgH="203200" progId="Equation.DSMT4">
                  <p:embed/>
                </p:oleObj>
              </mc:Choice>
              <mc:Fallback>
                <p:oleObj name="Equation" r:id="rId9" imgW="2222500" imgH="203200" progId="Equation.DSMT4">
                  <p:embed/>
                  <p:pic>
                    <p:nvPicPr>
                      <p:cNvPr id="16" name="Object 15"/>
                      <p:cNvPicPr/>
                      <p:nvPr/>
                    </p:nvPicPr>
                    <p:blipFill>
                      <a:blip r:embed="rId10"/>
                      <a:stretch>
                        <a:fillRect/>
                      </a:stretch>
                    </p:blipFill>
                    <p:spPr>
                      <a:xfrm>
                        <a:off x="2405899" y="6095792"/>
                        <a:ext cx="5299075" cy="484188"/>
                      </a:xfrm>
                      <a:prstGeom prst="rect">
                        <a:avLst/>
                      </a:prstGeom>
                    </p:spPr>
                  </p:pic>
                </p:oleObj>
              </mc:Fallback>
            </mc:AlternateContent>
          </a:graphicData>
        </a:graphic>
      </p:graphicFrame>
      <p:pic>
        <p:nvPicPr>
          <p:cNvPr id="17" name="Picture 5" descr="spallation700">
            <a:extLst>
              <a:ext uri="{FF2B5EF4-FFF2-40B4-BE49-F238E27FC236}">
                <a16:creationId xmlns:a16="http://schemas.microsoft.com/office/drawing/2014/main" id="{A095AD4E-12E6-244D-BC3F-5F8F5C03929E}"/>
              </a:ext>
            </a:extLst>
          </p:cNvPr>
          <p:cNvPicPr>
            <a:picLocks noChangeAspect="1" noChangeArrowheads="1"/>
          </p:cNvPicPr>
          <p:nvPr/>
        </p:nvPicPr>
        <p:blipFill>
          <a:blip r:embed="rId11"/>
          <a:srcRect/>
          <a:stretch>
            <a:fillRect/>
          </a:stretch>
        </p:blipFill>
        <p:spPr bwMode="auto">
          <a:xfrm>
            <a:off x="1228010" y="2041564"/>
            <a:ext cx="3597197" cy="3458700"/>
          </a:xfrm>
          <a:prstGeom prst="rect">
            <a:avLst/>
          </a:prstGeom>
          <a:noFill/>
          <a:ln w="9525">
            <a:noFill/>
            <a:miter lim="800000"/>
            <a:headEnd/>
            <a:tailEnd/>
          </a:ln>
        </p:spPr>
      </p:pic>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321FFC8-BE6E-F33D-1900-C8038A0CB5EC}"/>
              </a:ext>
            </a:extLst>
          </p:cNvPr>
          <p:cNvSpPr>
            <a:spLocks noGrp="1"/>
          </p:cNvSpPr>
          <p:nvPr>
            <p:ph type="sldNum" sz="quarter" idx="12"/>
          </p:nvPr>
        </p:nvSpPr>
        <p:spPr/>
        <p:txBody>
          <a:bodyPr/>
          <a:lstStyle/>
          <a:p>
            <a:fld id="{09D8A648-0883-504B-BD95-CAA79D6A6E2D}" type="slidenum">
              <a:rPr lang="en-US" smtClean="0"/>
              <a:pPr/>
              <a:t>46</a:t>
            </a:fld>
            <a:endParaRPr lang="en-US" sz="1300"/>
          </a:p>
        </p:txBody>
      </p:sp>
      <p:pic>
        <p:nvPicPr>
          <p:cNvPr id="3" name="Online Media 4" descr="ISIS WISH Animation">
            <a:hlinkClick r:id="" action="ppaction://media"/>
            <a:extLst>
              <a:ext uri="{FF2B5EF4-FFF2-40B4-BE49-F238E27FC236}">
                <a16:creationId xmlns:a16="http://schemas.microsoft.com/office/drawing/2014/main" id="{2C8D1021-F615-21F5-1060-82D6AA405A19}"/>
              </a:ext>
            </a:extLst>
          </p:cNvPr>
          <p:cNvPicPr>
            <a:picLocks noRot="1" noChangeAspect="1"/>
          </p:cNvPicPr>
          <p:nvPr>
            <a:videoFile r:link="rId1"/>
          </p:nvPr>
        </p:nvPicPr>
        <p:blipFill>
          <a:blip r:embed="rId3"/>
          <a:stretch>
            <a:fillRect/>
          </a:stretch>
        </p:blipFill>
        <p:spPr>
          <a:xfrm>
            <a:off x="360520" y="1069887"/>
            <a:ext cx="8326280" cy="4718225"/>
          </a:xfrm>
          <a:prstGeom prst="rect">
            <a:avLst/>
          </a:prstGeom>
        </p:spPr>
      </p:pic>
    </p:spTree>
    <p:extLst>
      <p:ext uri="{BB962C8B-B14F-4D97-AF65-F5344CB8AC3E}">
        <p14:creationId xmlns:p14="http://schemas.microsoft.com/office/powerpoint/2010/main" val="111894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600398" y="5894689"/>
            <a:ext cx="8343939" cy="461661"/>
          </a:xfrm>
          <a:prstGeom prst="rect">
            <a:avLst/>
          </a:prstGeom>
          <a:noFill/>
          <a:ln w="9525">
            <a:noFill/>
            <a:miter lim="800000"/>
            <a:headEnd/>
            <a:tailEnd/>
          </a:ln>
        </p:spPr>
        <p:txBody>
          <a:bodyPr wrap="square" lIns="91435" tIns="45718" rIns="91435" bIns="45718">
            <a:prstTxWarp prst="textNoShape">
              <a:avLst/>
            </a:prstTxWarp>
            <a:spAutoFit/>
          </a:bodyPr>
          <a:lstStyle/>
          <a:p>
            <a:pPr algn="ctr" defTabSz="912767" eaLnBrk="0" hangingPunct="0"/>
            <a:r>
              <a:rPr lang="sv-SE" sz="2400" dirty="0">
                <a:solidFill>
                  <a:srgbClr val="000000"/>
                </a:solidFill>
                <a:latin typeface="Calibri" pitchFamily="-107" charset="0"/>
              </a:rPr>
              <a:t>‘Neutrons </a:t>
            </a:r>
            <a:r>
              <a:rPr lang="sv-SE" sz="2400" dirty="0" err="1">
                <a:solidFill>
                  <a:srgbClr val="000000"/>
                </a:solidFill>
                <a:latin typeface="Calibri" pitchFamily="-107" charset="0"/>
              </a:rPr>
              <a:t>tell</a:t>
            </a:r>
            <a:r>
              <a:rPr lang="sv-SE" sz="2400" dirty="0">
                <a:solidFill>
                  <a:srgbClr val="000000"/>
                </a:solidFill>
                <a:latin typeface="Calibri" pitchFamily="-107" charset="0"/>
              </a:rPr>
              <a:t> you </a:t>
            </a:r>
            <a:r>
              <a:rPr lang="sv-SE" sz="2400" dirty="0" err="1">
                <a:solidFill>
                  <a:srgbClr val="000000"/>
                </a:solidFill>
                <a:latin typeface="Calibri" pitchFamily="-107" charset="0"/>
              </a:rPr>
              <a:t>where</a:t>
            </a:r>
            <a:r>
              <a:rPr lang="sv-SE" sz="2400" dirty="0">
                <a:solidFill>
                  <a:srgbClr val="000000"/>
                </a:solidFill>
                <a:latin typeface="Calibri" pitchFamily="-107" charset="0"/>
              </a:rPr>
              <a:t> atoms </a:t>
            </a:r>
            <a:r>
              <a:rPr lang="sv-SE" sz="2400" b="1" i="1" dirty="0">
                <a:solidFill>
                  <a:srgbClr val="000000"/>
                </a:solidFill>
                <a:latin typeface="Calibri" pitchFamily="-107" charset="0"/>
              </a:rPr>
              <a:t>are</a:t>
            </a:r>
            <a:r>
              <a:rPr lang="sv-SE" sz="2400" dirty="0">
                <a:solidFill>
                  <a:srgbClr val="000000"/>
                </a:solidFill>
                <a:latin typeface="Calibri" pitchFamily="-107" charset="0"/>
              </a:rPr>
              <a:t> and </a:t>
            </a:r>
            <a:r>
              <a:rPr lang="sv-SE" sz="2400" dirty="0" err="1">
                <a:solidFill>
                  <a:srgbClr val="000000"/>
                </a:solidFill>
                <a:latin typeface="Calibri" pitchFamily="-107" charset="0"/>
              </a:rPr>
              <a:t>what</a:t>
            </a:r>
            <a:r>
              <a:rPr lang="sv-SE" sz="2400" dirty="0">
                <a:solidFill>
                  <a:srgbClr val="000000"/>
                </a:solidFill>
                <a:latin typeface="Calibri" pitchFamily="-107" charset="0"/>
              </a:rPr>
              <a:t> atoms </a:t>
            </a:r>
            <a:r>
              <a:rPr lang="sv-SE" sz="2400" b="1" i="1" dirty="0" err="1">
                <a:solidFill>
                  <a:srgbClr val="000000"/>
                </a:solidFill>
                <a:latin typeface="Calibri" pitchFamily="-107" charset="0"/>
              </a:rPr>
              <a:t>do</a:t>
            </a:r>
            <a:r>
              <a:rPr lang="sv-SE" sz="2400" dirty="0">
                <a:solidFill>
                  <a:srgbClr val="000000"/>
                </a:solidFill>
                <a:latin typeface="Calibri" pitchFamily="-107" charset="0"/>
              </a:rPr>
              <a:t>’</a:t>
            </a:r>
            <a:endParaRPr lang="en-GB" sz="2400" dirty="0">
              <a:solidFill>
                <a:srgbClr val="000000"/>
              </a:solidFill>
              <a:latin typeface="Calibri" pitchFamily="-107" charset="0"/>
            </a:endParaRPr>
          </a:p>
        </p:txBody>
      </p:sp>
      <p:sp>
        <p:nvSpPr>
          <p:cNvPr id="3" name="Slide Number Placeholder 2"/>
          <p:cNvSpPr>
            <a:spLocks noGrp="1"/>
          </p:cNvSpPr>
          <p:nvPr>
            <p:ph type="sldNum" sz="quarter" idx="12"/>
          </p:nvPr>
        </p:nvSpPr>
        <p:spPr/>
        <p:txBody>
          <a:bodyPr/>
          <a:lstStyle/>
          <a:p>
            <a:fld id="{CFA2857F-A60A-7F4F-9B06-3EF652E81598}" type="slidenum">
              <a:rPr lang="en-US" smtClean="0"/>
              <a:pPr/>
              <a:t>47</a:t>
            </a:fld>
            <a:endParaRPr lang="en-US" sz="1300"/>
          </a:p>
        </p:txBody>
      </p:sp>
      <p:sp>
        <p:nvSpPr>
          <p:cNvPr id="8" name="Rectangle 7"/>
          <p:cNvSpPr/>
          <p:nvPr/>
        </p:nvSpPr>
        <p:spPr>
          <a:xfrm>
            <a:off x="2807200" y="5479188"/>
            <a:ext cx="3746000" cy="646331"/>
          </a:xfrm>
          <a:prstGeom prst="rect">
            <a:avLst/>
          </a:prstGeom>
        </p:spPr>
        <p:txBody>
          <a:bodyPr wrap="none">
            <a:spAutoFit/>
          </a:bodyPr>
          <a:lstStyle/>
          <a:p>
            <a:r>
              <a:rPr lang="en-US" dirty="0">
                <a:hlinkClick r:id="rId5"/>
              </a:rPr>
              <a:t>https://youtu.be/VESMU7JfVHU?t=21</a:t>
            </a:r>
            <a:endParaRPr lang="en-US" dirty="0"/>
          </a:p>
          <a:p>
            <a:endParaRPr lang="en-US" dirty="0"/>
          </a:p>
        </p:txBody>
      </p:sp>
      <p:pic>
        <p:nvPicPr>
          <p:cNvPr id="2" name="neutron-coffee" descr="neutron-coffee">
            <a:hlinkClick r:id="" action="ppaction://media"/>
            <a:extLst>
              <a:ext uri="{FF2B5EF4-FFF2-40B4-BE49-F238E27FC236}">
                <a16:creationId xmlns:a16="http://schemas.microsoft.com/office/drawing/2014/main" id="{966F9F65-79A1-DF46-8159-BA061C28C284}"/>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2145624" y="456497"/>
            <a:ext cx="4852751" cy="4907276"/>
          </a:xfrm>
          <a:prstGeom prst="rect">
            <a:avLst/>
          </a:prstGeom>
        </p:spPr>
      </p:pic>
    </p:spTree>
    <p:extLst>
      <p:ext uri="{BB962C8B-B14F-4D97-AF65-F5344CB8AC3E}">
        <p14:creationId xmlns:p14="http://schemas.microsoft.com/office/powerpoint/2010/main" val="292529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225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2" presetClass="mediacall" presetSubtype="0" fill="hold" nodeType="clickEffect">
                                  <p:stCondLst>
                                    <p:cond delay="0"/>
                                  </p:stCondLst>
                                  <p:childTnLst>
                                    <p:cmd type="call" cmd="togglePause">
                                      <p:cBhvr>
                                        <p:cTn id="10"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2"/>
                </p:tgtEl>
              </p:cMediaNode>
            </p:vide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sizes.jpg"/>
          <p:cNvPicPr>
            <a:picLocks noChangeAspect="1"/>
          </p:cNvPicPr>
          <p:nvPr/>
        </p:nvPicPr>
        <p:blipFill>
          <a:blip r:embed="rId3"/>
          <a:srcRect/>
          <a:stretch>
            <a:fillRect/>
          </a:stretch>
        </p:blipFill>
        <p:spPr bwMode="auto">
          <a:xfrm>
            <a:off x="0" y="4127200"/>
            <a:ext cx="2951607" cy="2730799"/>
          </a:xfrm>
          <a:prstGeom prst="rect">
            <a:avLst/>
          </a:prstGeom>
          <a:noFill/>
          <a:ln w="9525">
            <a:noFill/>
            <a:miter lim="800000"/>
            <a:headEnd/>
            <a:tailEnd/>
          </a:ln>
        </p:spPr>
      </p:pic>
      <p:pic>
        <p:nvPicPr>
          <p:cNvPr id="2051" name="Picture 6" descr="ISIS applications (credit ISIS).jpg"/>
          <p:cNvPicPr>
            <a:picLocks noChangeAspect="1"/>
          </p:cNvPicPr>
          <p:nvPr/>
        </p:nvPicPr>
        <p:blipFill>
          <a:blip r:embed="rId4">
            <a:clrChange>
              <a:clrFrom>
                <a:srgbClr val="FFFFFF"/>
              </a:clrFrom>
              <a:clrTo>
                <a:srgbClr val="FFFFFF">
                  <a:alpha val="0"/>
                </a:srgbClr>
              </a:clrTo>
            </a:clrChange>
          </a:blip>
          <a:srcRect/>
          <a:stretch>
            <a:fillRect/>
          </a:stretch>
        </p:blipFill>
        <p:spPr bwMode="auto">
          <a:xfrm>
            <a:off x="484188" y="0"/>
            <a:ext cx="8659812" cy="6119960"/>
          </a:xfrm>
          <a:prstGeom prst="rect">
            <a:avLst/>
          </a:prstGeom>
          <a:noFill/>
          <a:ln w="9525">
            <a:noFill/>
            <a:miter lim="800000"/>
            <a:headEnd/>
            <a:tailEnd/>
          </a:ln>
        </p:spPr>
      </p:pic>
      <p:sp>
        <p:nvSpPr>
          <p:cNvPr id="2" name="TextBox 1"/>
          <p:cNvSpPr txBox="1"/>
          <p:nvPr/>
        </p:nvSpPr>
        <p:spPr>
          <a:xfrm>
            <a:off x="3160143" y="5765746"/>
            <a:ext cx="3175262" cy="369332"/>
          </a:xfrm>
          <a:prstGeom prst="rect">
            <a:avLst/>
          </a:prstGeom>
          <a:noFill/>
        </p:spPr>
        <p:txBody>
          <a:bodyPr wrap="square" rtlCol="0">
            <a:spAutoFit/>
          </a:bodyPr>
          <a:lstStyle/>
          <a:p>
            <a:r>
              <a:rPr lang="en-US" dirty="0"/>
              <a:t>Image courtesy ISIS, STFC.</a:t>
            </a:r>
          </a:p>
        </p:txBody>
      </p:sp>
      <p:sp>
        <p:nvSpPr>
          <p:cNvPr id="3" name="Slide Number Placeholder 2"/>
          <p:cNvSpPr>
            <a:spLocks noGrp="1"/>
          </p:cNvSpPr>
          <p:nvPr>
            <p:ph type="sldNum" sz="quarter" idx="12"/>
          </p:nvPr>
        </p:nvSpPr>
        <p:spPr/>
        <p:txBody>
          <a:bodyPr/>
          <a:lstStyle/>
          <a:p>
            <a:fld id="{09D8A648-0883-504B-BD95-CAA79D6A6E2D}" type="slidenum">
              <a:rPr lang="en-US" smtClean="0"/>
              <a:pPr/>
              <a:t>48</a:t>
            </a:fld>
            <a:endParaRPr lang="en-US" sz="1300"/>
          </a:p>
        </p:txBody>
      </p:sp>
    </p:spTree>
    <p:extLst>
      <p:ext uri="{BB962C8B-B14F-4D97-AF65-F5344CB8AC3E}">
        <p14:creationId xmlns:p14="http://schemas.microsoft.com/office/powerpoint/2010/main" val="25926506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p:cNvPicPr>
            <a:picLocks noChangeAspect="1" noChangeArrowheads="1"/>
          </p:cNvPicPr>
          <p:nvPr/>
        </p:nvPicPr>
        <p:blipFill>
          <a:blip r:embed="rId2"/>
          <a:srcRect/>
          <a:stretch>
            <a:fillRect/>
          </a:stretch>
        </p:blipFill>
        <p:spPr bwMode="auto">
          <a:xfrm>
            <a:off x="2286001" y="4700588"/>
            <a:ext cx="2524125" cy="1514475"/>
          </a:xfrm>
          <a:prstGeom prst="rect">
            <a:avLst/>
          </a:prstGeom>
          <a:noFill/>
          <a:ln w="9525">
            <a:noFill/>
            <a:miter lim="800000"/>
            <a:headEnd/>
            <a:tailEnd/>
          </a:ln>
        </p:spPr>
      </p:pic>
      <p:pic>
        <p:nvPicPr>
          <p:cNvPr id="10243"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rot="10005456">
            <a:off x="527051" y="3698875"/>
            <a:ext cx="3851275" cy="2133600"/>
          </a:xfrm>
          <a:prstGeom prst="rect">
            <a:avLst/>
          </a:prstGeom>
          <a:noFill/>
          <a:ln w="9525">
            <a:noFill/>
            <a:miter lim="800000"/>
            <a:headEnd/>
            <a:tailEnd/>
          </a:ln>
        </p:spPr>
      </p:pic>
      <p:sp>
        <p:nvSpPr>
          <p:cNvPr id="10244" name="Rectangle 3"/>
          <p:cNvSpPr>
            <a:spLocks noChangeArrowheads="1"/>
          </p:cNvSpPr>
          <p:nvPr/>
        </p:nvSpPr>
        <p:spPr bwMode="auto">
          <a:xfrm>
            <a:off x="531904" y="1017147"/>
            <a:ext cx="4330700" cy="2692400"/>
          </a:xfrm>
          <a:prstGeom prst="rect">
            <a:avLst/>
          </a:prstGeom>
          <a:noFill/>
          <a:ln w="9525">
            <a:noFill/>
            <a:miter lim="800000"/>
            <a:headEnd/>
            <a:tailEnd/>
          </a:ln>
        </p:spPr>
        <p:txBody>
          <a:bodyPr lIns="228517" tIns="45718" rIns="91435" bIns="45718" anchor="ctr">
            <a:prstTxWarp prst="textNoShape">
              <a:avLst/>
            </a:prstTxWarp>
            <a:spAutoFit/>
          </a:bodyPr>
          <a:lstStyle/>
          <a:p>
            <a:pPr marL="93659" indent="-93659" defTabSz="912767">
              <a:spcAft>
                <a:spcPts val="600"/>
              </a:spcAft>
              <a:buFontTx/>
              <a:buChar char="•"/>
              <a:tabLst>
                <a:tab pos="455590" algn="l"/>
              </a:tabLst>
            </a:pPr>
            <a:r>
              <a:rPr lang="en-US" sz="1400" dirty="0">
                <a:solidFill>
                  <a:srgbClr val="000000"/>
                </a:solidFill>
                <a:latin typeface="Lucida Sans Unicode" pitchFamily="-107" charset="-52"/>
                <a:ea typeface="Calibri" pitchFamily="-107" charset="0"/>
                <a:cs typeface="Lucida Sans Unicode" pitchFamily="-107" charset="-52"/>
              </a:rPr>
              <a:t>Natural </a:t>
            </a:r>
            <a:r>
              <a:rPr lang="en-US" sz="1400" b="1" dirty="0">
                <a:solidFill>
                  <a:srgbClr val="000000"/>
                </a:solidFill>
                <a:latin typeface="Lucida Sans Unicode" pitchFamily="-107" charset="-52"/>
                <a:ea typeface="Calibri" pitchFamily="-107" charset="0"/>
                <a:cs typeface="Lucida Sans Unicode" pitchFamily="-107" charset="-52"/>
              </a:rPr>
              <a:t>lung surfactant</a:t>
            </a:r>
            <a:r>
              <a:rPr lang="en-US" sz="1400" dirty="0">
                <a:solidFill>
                  <a:srgbClr val="000000"/>
                </a:solidFill>
                <a:latin typeface="Lucida Sans Unicode" pitchFamily="-107" charset="-52"/>
                <a:ea typeface="Calibri" pitchFamily="-107" charset="0"/>
                <a:cs typeface="Lucida Sans Unicode" pitchFamily="-107" charset="-52"/>
              </a:rPr>
              <a:t> allows </a:t>
            </a:r>
            <a:r>
              <a:rPr lang="en-US" sz="1400" b="1" dirty="0">
                <a:solidFill>
                  <a:srgbClr val="000000"/>
                </a:solidFill>
                <a:latin typeface="Lucida Sans Unicode" pitchFamily="-107" charset="-52"/>
                <a:ea typeface="Calibri" pitchFamily="-107" charset="0"/>
                <a:cs typeface="Lucida Sans Unicode" pitchFamily="-107" charset="-52"/>
              </a:rPr>
              <a:t>oxygen</a:t>
            </a:r>
            <a:r>
              <a:rPr lang="en-US" sz="1400" dirty="0">
                <a:solidFill>
                  <a:srgbClr val="000000"/>
                </a:solidFill>
                <a:latin typeface="Lucida Sans Unicode" pitchFamily="-107" charset="-52"/>
                <a:ea typeface="Calibri" pitchFamily="-107" charset="0"/>
                <a:cs typeface="Lucida Sans Unicode" pitchFamily="-107" charset="-52"/>
              </a:rPr>
              <a:t> into the bloodstream</a:t>
            </a:r>
          </a:p>
          <a:p>
            <a:pPr marL="93659" indent="-93659" defTabSz="912767">
              <a:spcAft>
                <a:spcPts val="600"/>
              </a:spcAft>
              <a:buFontTx/>
              <a:buChar char="•"/>
              <a:tabLst>
                <a:tab pos="455590" algn="l"/>
              </a:tabLst>
            </a:pPr>
            <a:r>
              <a:rPr lang="en-US" sz="1400" dirty="0">
                <a:solidFill>
                  <a:srgbClr val="000000"/>
                </a:solidFill>
                <a:latin typeface="Lucida Sans Unicode" pitchFamily="-107" charset="-52"/>
                <a:ea typeface="Calibri" pitchFamily="-107" charset="0"/>
                <a:cs typeface="Lucida Sans Unicode" pitchFamily="-107" charset="-52"/>
              </a:rPr>
              <a:t>Absence in </a:t>
            </a:r>
            <a:r>
              <a:rPr lang="en-US" sz="1400" b="1" dirty="0">
                <a:solidFill>
                  <a:srgbClr val="000000"/>
                </a:solidFill>
                <a:latin typeface="Lucida Sans Unicode" pitchFamily="-107" charset="-52"/>
                <a:ea typeface="Calibri" pitchFamily="-107" charset="0"/>
                <a:cs typeface="Lucida Sans Unicode" pitchFamily="-107" charset="-52"/>
              </a:rPr>
              <a:t>premature babies</a:t>
            </a:r>
            <a:r>
              <a:rPr lang="en-US" sz="1400" dirty="0">
                <a:solidFill>
                  <a:srgbClr val="000000"/>
                </a:solidFill>
                <a:latin typeface="Lucida Sans Unicode" pitchFamily="-107" charset="-52"/>
                <a:ea typeface="Calibri" pitchFamily="-107" charset="0"/>
                <a:cs typeface="Lucida Sans Unicode" pitchFamily="-107" charset="-52"/>
              </a:rPr>
              <a:t> causes </a:t>
            </a:r>
            <a:r>
              <a:rPr lang="en-US" sz="1400" b="1" dirty="0">
                <a:solidFill>
                  <a:srgbClr val="000000"/>
                </a:solidFill>
                <a:latin typeface="Lucida Sans Unicode" pitchFamily="-107" charset="-52"/>
                <a:ea typeface="Calibri" pitchFamily="-107" charset="0"/>
                <a:cs typeface="Lucida Sans Unicode" pitchFamily="-107" charset="-52"/>
              </a:rPr>
              <a:t>breathing difficulties</a:t>
            </a:r>
          </a:p>
          <a:p>
            <a:pPr marL="93659" indent="-93659" defTabSz="912767">
              <a:spcAft>
                <a:spcPts val="600"/>
              </a:spcAft>
              <a:buFontTx/>
              <a:buChar char="•"/>
              <a:tabLst>
                <a:tab pos="455590" algn="l"/>
              </a:tabLst>
            </a:pPr>
            <a:r>
              <a:rPr lang="en-GB" sz="1400" dirty="0">
                <a:solidFill>
                  <a:srgbClr val="000000"/>
                </a:solidFill>
                <a:latin typeface="Lucida Sans Unicode" pitchFamily="-107" charset="-52"/>
                <a:ea typeface="Calibri" pitchFamily="-107" charset="0"/>
                <a:cs typeface="Lucida Sans Unicode" pitchFamily="-107" charset="-52"/>
              </a:rPr>
              <a:t>ISIS mimicked change in lung capacity to discover how </a:t>
            </a:r>
            <a:r>
              <a:rPr lang="en-GB" sz="1400" b="1" dirty="0">
                <a:solidFill>
                  <a:srgbClr val="000000"/>
                </a:solidFill>
                <a:latin typeface="Lucida Sans Unicode" pitchFamily="-107" charset="-52"/>
                <a:ea typeface="Calibri" pitchFamily="-107" charset="0"/>
                <a:cs typeface="Lucida Sans Unicode" pitchFamily="-107" charset="-52"/>
              </a:rPr>
              <a:t>proteins</a:t>
            </a:r>
            <a:r>
              <a:rPr lang="en-GB" sz="1400" dirty="0">
                <a:solidFill>
                  <a:srgbClr val="000000"/>
                </a:solidFill>
                <a:latin typeface="Lucida Sans Unicode" pitchFamily="-107" charset="-52"/>
                <a:ea typeface="Calibri" pitchFamily="-107" charset="0"/>
                <a:cs typeface="Lucida Sans Unicode" pitchFamily="-107" charset="-52"/>
              </a:rPr>
              <a:t> and </a:t>
            </a:r>
            <a:r>
              <a:rPr lang="en-GB" sz="1400" b="1" dirty="0">
                <a:solidFill>
                  <a:srgbClr val="000000"/>
                </a:solidFill>
                <a:latin typeface="Lucida Sans Unicode" pitchFamily="-107" charset="-52"/>
                <a:ea typeface="Calibri" pitchFamily="-107" charset="0"/>
                <a:cs typeface="Lucida Sans Unicode" pitchFamily="-107" charset="-52"/>
              </a:rPr>
              <a:t>phospholipids act together</a:t>
            </a:r>
          </a:p>
          <a:p>
            <a:pPr marL="93659" indent="-93659" defTabSz="912767">
              <a:spcAft>
                <a:spcPts val="600"/>
              </a:spcAft>
              <a:buFontTx/>
              <a:buChar char="•"/>
              <a:tabLst>
                <a:tab pos="455590" algn="l"/>
              </a:tabLst>
            </a:pPr>
            <a:r>
              <a:rPr lang="en-US" sz="1400" dirty="0">
                <a:solidFill>
                  <a:srgbClr val="000000"/>
                </a:solidFill>
                <a:latin typeface="Lucida Sans Unicode" pitchFamily="-107" charset="-52"/>
                <a:ea typeface="Calibri" pitchFamily="-107" charset="0"/>
                <a:cs typeface="Lucida Sans Unicode" pitchFamily="-107" charset="-52"/>
              </a:rPr>
              <a:t>Helping to </a:t>
            </a:r>
            <a:r>
              <a:rPr lang="en-US" sz="1400" b="1" dirty="0">
                <a:solidFill>
                  <a:srgbClr val="000000"/>
                </a:solidFill>
                <a:latin typeface="Lucida Sans Unicode" pitchFamily="-107" charset="-52"/>
                <a:ea typeface="Calibri" pitchFamily="-107" charset="0"/>
                <a:cs typeface="Lucida Sans Unicode" pitchFamily="-107" charset="-52"/>
              </a:rPr>
              <a:t>develop synthetic lung surfactants </a:t>
            </a:r>
            <a:r>
              <a:rPr lang="en-US" sz="1400" dirty="0">
                <a:solidFill>
                  <a:srgbClr val="000000"/>
                </a:solidFill>
                <a:latin typeface="Lucida Sans Unicode" pitchFamily="-107" charset="-52"/>
                <a:ea typeface="Calibri" pitchFamily="-107" charset="0"/>
                <a:cs typeface="Lucida Sans Unicode" pitchFamily="-107" charset="-52"/>
              </a:rPr>
              <a:t>which can be more </a:t>
            </a:r>
            <a:r>
              <a:rPr lang="en-US" sz="1400" b="1" dirty="0">
                <a:solidFill>
                  <a:srgbClr val="000000"/>
                </a:solidFill>
                <a:latin typeface="Lucida Sans Unicode" pitchFamily="-107" charset="-52"/>
                <a:ea typeface="Calibri" pitchFamily="-107" charset="0"/>
                <a:cs typeface="Lucida Sans Unicode" pitchFamily="-107" charset="-52"/>
              </a:rPr>
              <a:t>precisely targeted</a:t>
            </a:r>
            <a:r>
              <a:rPr lang="en-US" sz="1400" dirty="0">
                <a:solidFill>
                  <a:srgbClr val="000000"/>
                </a:solidFill>
                <a:latin typeface="Lucida Sans Unicode" pitchFamily="-107" charset="-52"/>
                <a:ea typeface="Calibri" pitchFamily="-107" charset="0"/>
                <a:cs typeface="Lucida Sans Unicode" pitchFamily="-107" charset="-52"/>
              </a:rPr>
              <a:t> at clinical needs to help </a:t>
            </a:r>
            <a:r>
              <a:rPr lang="en-US" sz="1400" b="1" dirty="0">
                <a:solidFill>
                  <a:srgbClr val="000000"/>
                </a:solidFill>
                <a:latin typeface="Lucida Sans Unicode" pitchFamily="-107" charset="-52"/>
                <a:ea typeface="Calibri" pitchFamily="-107" charset="0"/>
                <a:cs typeface="Lucida Sans Unicode" pitchFamily="-107" charset="-52"/>
              </a:rPr>
              <a:t>save babies</a:t>
            </a:r>
            <a:r>
              <a:rPr lang="en-US" sz="1400" dirty="0">
                <a:solidFill>
                  <a:srgbClr val="000000"/>
                </a:solidFill>
                <a:latin typeface="Lucida Sans Unicode" pitchFamily="-107" charset="-52"/>
                <a:ea typeface="Calibri" pitchFamily="-107" charset="0"/>
                <a:cs typeface="Lucida Sans Unicode" pitchFamily="-107" charset="-52"/>
              </a:rPr>
              <a:t>’ lives</a:t>
            </a:r>
            <a:endParaRPr lang="en-GB" sz="1400" dirty="0">
              <a:solidFill>
                <a:srgbClr val="000000"/>
              </a:solidFill>
              <a:latin typeface="Lucida Sans Unicode" pitchFamily="-107" charset="-52"/>
              <a:ea typeface="Calibri" pitchFamily="-107" charset="0"/>
              <a:cs typeface="Lucida Sans Unicode" pitchFamily="-107" charset="-52"/>
            </a:endParaRPr>
          </a:p>
        </p:txBody>
      </p:sp>
      <p:sp>
        <p:nvSpPr>
          <p:cNvPr id="10245" name="Rectangle 7"/>
          <p:cNvSpPr>
            <a:spLocks noChangeArrowheads="1"/>
          </p:cNvSpPr>
          <p:nvPr/>
        </p:nvSpPr>
        <p:spPr bwMode="auto">
          <a:xfrm>
            <a:off x="333880" y="405142"/>
            <a:ext cx="7500938" cy="523220"/>
          </a:xfrm>
          <a:prstGeom prst="rect">
            <a:avLst/>
          </a:prstGeom>
          <a:noFill/>
          <a:ln w="9525">
            <a:noFill/>
            <a:miter lim="800000"/>
            <a:headEnd/>
            <a:tailEnd/>
          </a:ln>
        </p:spPr>
        <p:txBody>
          <a:bodyPr lIns="91435" tIns="45718" rIns="91435" bIns="45718" anchor="ctr">
            <a:prstTxWarp prst="textNoShape">
              <a:avLst/>
            </a:prstTxWarp>
            <a:spAutoFit/>
          </a:bodyPr>
          <a:lstStyle/>
          <a:p>
            <a:pPr defTabSz="912767"/>
            <a:r>
              <a:rPr lang="en-GB" sz="2800" b="1" dirty="0">
                <a:solidFill>
                  <a:srgbClr val="000000"/>
                </a:solidFill>
                <a:latin typeface="Lucida Sans Unicode" pitchFamily="-107" charset="-52"/>
                <a:ea typeface="Calibri" pitchFamily="-107" charset="0"/>
                <a:cs typeface="Lucida Sans Unicode" pitchFamily="-107" charset="-52"/>
              </a:rPr>
              <a:t>Understanding infant lung structure</a:t>
            </a:r>
          </a:p>
        </p:txBody>
      </p:sp>
      <p:pic>
        <p:nvPicPr>
          <p:cNvPr id="10246" name="Picture 3"/>
          <p:cNvPicPr>
            <a:picLocks noChangeAspect="1" noChangeArrowheads="1"/>
          </p:cNvPicPr>
          <p:nvPr/>
        </p:nvPicPr>
        <p:blipFill>
          <a:blip r:embed="rId4"/>
          <a:srcRect/>
          <a:stretch>
            <a:fillRect/>
          </a:stretch>
        </p:blipFill>
        <p:spPr bwMode="auto">
          <a:xfrm>
            <a:off x="5551489" y="996950"/>
            <a:ext cx="2663825" cy="4075113"/>
          </a:xfrm>
          <a:prstGeom prst="rect">
            <a:avLst/>
          </a:prstGeom>
          <a:noFill/>
          <a:ln w="9525">
            <a:noFill/>
            <a:miter lim="800000"/>
            <a:headEnd/>
            <a:tailEnd/>
          </a:ln>
        </p:spPr>
      </p:pic>
      <p:sp>
        <p:nvSpPr>
          <p:cNvPr id="11" name="Rectangle 10"/>
          <p:cNvSpPr>
            <a:spLocks noChangeArrowheads="1"/>
          </p:cNvSpPr>
          <p:nvPr/>
        </p:nvSpPr>
        <p:spPr bwMode="auto">
          <a:xfrm>
            <a:off x="4786314" y="3842239"/>
            <a:ext cx="4429124" cy="1815882"/>
          </a:xfrm>
          <a:prstGeom prst="rect">
            <a:avLst/>
          </a:prstGeom>
          <a:solidFill>
            <a:schemeClr val="accent5">
              <a:lumMod val="90000"/>
            </a:schemeClr>
          </a:solidFill>
          <a:ln w="9525">
            <a:noFill/>
            <a:miter lim="800000"/>
            <a:headEnd/>
            <a:tailEnd/>
          </a:ln>
          <a:effectLst>
            <a:outerShdw blurRad="50800" dist="38100" dir="8100000" algn="tr" rotWithShape="0">
              <a:prstClr val="black">
                <a:alpha val="40000"/>
              </a:prstClr>
            </a:outerShdw>
          </a:effectLst>
          <a:scene3d>
            <a:camera prst="isometricOffAxis1Right"/>
            <a:lightRig rig="threePt" dir="t"/>
          </a:scene3d>
        </p:spPr>
        <p:txBody>
          <a:bodyPr lIns="91435" tIns="45718" rIns="91435" bIns="45718" anchor="ctr">
            <a:spAutoFit/>
          </a:bodyPr>
          <a:lstStyle/>
          <a:p>
            <a:pPr>
              <a:defRPr/>
            </a:pPr>
            <a:r>
              <a:rPr lang="en-US" sz="1600" b="1" dirty="0">
                <a:solidFill>
                  <a:srgbClr val="000000"/>
                </a:solidFill>
                <a:latin typeface="Lucida Sans Unicode" pitchFamily="34" charset="0"/>
                <a:ea typeface="Times New Roman" pitchFamily="18" charset="0"/>
                <a:cs typeface="Lucida Sans Unicode" pitchFamily="34" charset="0"/>
              </a:rPr>
              <a:t>“</a:t>
            </a:r>
            <a:r>
              <a:rPr lang="en-US" sz="1600" b="1" dirty="0">
                <a:solidFill>
                  <a:srgbClr val="000000"/>
                </a:solidFill>
                <a:latin typeface="Lucida Sans Unicode" pitchFamily="34" charset="0"/>
                <a:ea typeface="Calibri"/>
                <a:cs typeface="Lucida Sans Unicode" pitchFamily="34" charset="0"/>
              </a:rPr>
              <a:t>ISIS is the premier place in the world to work with neutrons and liquid surfaces. </a:t>
            </a:r>
            <a:r>
              <a:rPr lang="en-US" sz="1600" b="1" dirty="0">
                <a:solidFill>
                  <a:srgbClr val="000000"/>
                </a:solidFill>
                <a:latin typeface="Lucida Sans Unicode" pitchFamily="34" charset="0"/>
                <a:cs typeface="Lucida Sans Unicode" pitchFamily="34" charset="0"/>
              </a:rPr>
              <a:t>In collaboration with the University of Queensland we were able to discover how proteins and phospholipids act together to enable lung function.”</a:t>
            </a:r>
            <a:endParaRPr lang="en-GB" sz="1600" b="1" dirty="0">
              <a:solidFill>
                <a:srgbClr val="000000"/>
              </a:solidFill>
              <a:latin typeface="Lucida Sans Unicode" pitchFamily="34" charset="0"/>
              <a:cs typeface="Lucida Sans Unicode" pitchFamily="34" charset="0"/>
            </a:endParaRPr>
          </a:p>
          <a:p>
            <a:pPr marL="628618" lvl="1" indent="-171441">
              <a:buFontTx/>
              <a:buChar char="-"/>
              <a:defRPr/>
            </a:pPr>
            <a:r>
              <a:rPr lang="en-US" sz="1400" dirty="0">
                <a:solidFill>
                  <a:srgbClr val="000000"/>
                </a:solidFill>
              </a:rPr>
              <a:t>Dr Stephen Holt, ISIS neutron scientist </a:t>
            </a:r>
            <a:endParaRPr lang="en-GB" sz="1400" dirty="0">
              <a:solidFill>
                <a:srgbClr val="000000"/>
              </a:solidFill>
            </a:endParaRPr>
          </a:p>
        </p:txBody>
      </p:sp>
      <p:pic>
        <p:nvPicPr>
          <p:cNvPr id="10248" name="Picture 4"/>
          <p:cNvPicPr>
            <a:picLocks noChangeAspect="1" noChangeArrowheads="1"/>
          </p:cNvPicPr>
          <p:nvPr/>
        </p:nvPicPr>
        <p:blipFill>
          <a:blip r:embed="rId5"/>
          <a:srcRect/>
          <a:stretch>
            <a:fillRect/>
          </a:stretch>
        </p:blipFill>
        <p:spPr bwMode="auto">
          <a:xfrm>
            <a:off x="214313" y="5857875"/>
            <a:ext cx="1905000" cy="685800"/>
          </a:xfrm>
          <a:prstGeom prst="rect">
            <a:avLst/>
          </a:prstGeom>
          <a:noFill/>
          <a:ln w="9525">
            <a:noFill/>
            <a:miter lim="800000"/>
            <a:headEnd/>
            <a:tailEnd/>
          </a:ln>
        </p:spPr>
      </p:pic>
    </p:spTree>
    <p:extLst>
      <p:ext uri="{BB962C8B-B14F-4D97-AF65-F5344CB8AC3E}">
        <p14:creationId xmlns:p14="http://schemas.microsoft.com/office/powerpoint/2010/main" val="1474457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159668" y="571036"/>
            <a:ext cx="7358063" cy="966722"/>
          </a:xfrm>
        </p:spPr>
        <p:txBody>
          <a:bodyPr/>
          <a:lstStyle/>
          <a:p>
            <a:pPr marL="0" indent="0" algn="l">
              <a:buNone/>
            </a:pPr>
            <a:r>
              <a:rPr lang="en-US" sz="2800" i="1" dirty="0"/>
              <a:t>“A beam of particles is a very useful tool...”</a:t>
            </a:r>
          </a:p>
        </p:txBody>
      </p:sp>
      <p:sp>
        <p:nvSpPr>
          <p:cNvPr id="2" name="Slide Number Placeholder 1"/>
          <p:cNvSpPr>
            <a:spLocks noGrp="1"/>
          </p:cNvSpPr>
          <p:nvPr>
            <p:ph type="sldNum" sz="quarter" idx="12"/>
          </p:nvPr>
        </p:nvSpPr>
        <p:spPr/>
        <p:txBody>
          <a:bodyPr/>
          <a:lstStyle/>
          <a:p>
            <a:fld id="{F2722CE6-98ED-D94E-95C0-3D0C25589704}" type="slidenum">
              <a:rPr lang="en-US" smtClean="0"/>
              <a:pPr/>
              <a:t>5</a:t>
            </a:fld>
            <a:endParaRPr lang="en-US" sz="1300" dirty="0"/>
          </a:p>
        </p:txBody>
      </p:sp>
      <p:pic>
        <p:nvPicPr>
          <p:cNvPr id="7" name="Picture 6" descr="Chart, pie chart&#10;&#10;Description automatically generated">
            <a:extLst>
              <a:ext uri="{FF2B5EF4-FFF2-40B4-BE49-F238E27FC236}">
                <a16:creationId xmlns:a16="http://schemas.microsoft.com/office/drawing/2014/main" id="{B27EF302-4AC4-7048-9BC4-CEAC4A0F4A68}"/>
              </a:ext>
            </a:extLst>
          </p:cNvPr>
          <p:cNvPicPr>
            <a:picLocks noChangeAspect="1"/>
          </p:cNvPicPr>
          <p:nvPr/>
        </p:nvPicPr>
        <p:blipFill>
          <a:blip r:embed="rId3"/>
          <a:stretch>
            <a:fillRect/>
          </a:stretch>
        </p:blipFill>
        <p:spPr>
          <a:xfrm>
            <a:off x="1957349" y="1085895"/>
            <a:ext cx="4799051" cy="4485435"/>
          </a:xfrm>
          <a:prstGeom prst="rect">
            <a:avLst/>
          </a:prstGeom>
        </p:spPr>
      </p:pic>
      <p:sp>
        <p:nvSpPr>
          <p:cNvPr id="9" name="Rectangle 8">
            <a:extLst>
              <a:ext uri="{FF2B5EF4-FFF2-40B4-BE49-F238E27FC236}">
                <a16:creationId xmlns:a16="http://schemas.microsoft.com/office/drawing/2014/main" id="{57D61F2A-ADD9-7045-A8D9-B1E5C0DE2197}"/>
              </a:ext>
            </a:extLst>
          </p:cNvPr>
          <p:cNvSpPr/>
          <p:nvPr/>
        </p:nvSpPr>
        <p:spPr>
          <a:xfrm>
            <a:off x="533401" y="5602828"/>
            <a:ext cx="8610599" cy="338554"/>
          </a:xfrm>
          <a:prstGeom prst="rect">
            <a:avLst/>
          </a:prstGeom>
        </p:spPr>
        <p:txBody>
          <a:bodyPr wrap="square">
            <a:spAutoFit/>
          </a:bodyPr>
          <a:lstStyle/>
          <a:p>
            <a:r>
              <a:rPr lang="en-GB" sz="1600" dirty="0"/>
              <a:t>Doyle, McDaniel, Hamm, </a:t>
            </a:r>
            <a:r>
              <a:rPr lang="en-GB" sz="1600" i="1" dirty="0"/>
              <a:t>The Future of Industrial Accelerators and Applications, SAND2018-5903B</a:t>
            </a:r>
            <a:endParaRPr lang="en-GB" sz="1600" i="1" dirty="0">
              <a:effectLst/>
            </a:endParaRPr>
          </a:p>
        </p:txBody>
      </p:sp>
    </p:spTree>
    <p:extLst>
      <p:ext uri="{BB962C8B-B14F-4D97-AF65-F5344CB8AC3E}">
        <p14:creationId xmlns:p14="http://schemas.microsoft.com/office/powerpoint/2010/main" val="5093248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9203" y="1699887"/>
            <a:ext cx="8149840" cy="2130552"/>
          </a:xfrm>
        </p:spPr>
        <p:txBody>
          <a:bodyPr>
            <a:normAutofit/>
          </a:bodyPr>
          <a:lstStyle/>
          <a:p>
            <a:r>
              <a:rPr lang="en-US" dirty="0"/>
              <a:t>6. Future Challenges</a:t>
            </a:r>
          </a:p>
        </p:txBody>
      </p:sp>
    </p:spTree>
    <p:extLst>
      <p:ext uri="{BB962C8B-B14F-4D97-AF65-F5344CB8AC3E}">
        <p14:creationId xmlns:p14="http://schemas.microsoft.com/office/powerpoint/2010/main" val="13745729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321C73-6614-7243-8BCA-3CF6CECB9315}"/>
              </a:ext>
            </a:extLst>
          </p:cNvPr>
          <p:cNvSpPr>
            <a:spLocks noGrp="1"/>
          </p:cNvSpPr>
          <p:nvPr>
            <p:ph type="sldNum" sz="quarter" idx="12"/>
          </p:nvPr>
        </p:nvSpPr>
        <p:spPr/>
        <p:txBody>
          <a:bodyPr/>
          <a:lstStyle/>
          <a:p>
            <a:fld id="{09D8A648-0883-504B-BD95-CAA79D6A6E2D}" type="slidenum">
              <a:rPr lang="en-US" smtClean="0"/>
              <a:pPr/>
              <a:t>51</a:t>
            </a:fld>
            <a:endParaRPr lang="en-US" sz="1300"/>
          </a:p>
        </p:txBody>
      </p:sp>
      <p:sp>
        <p:nvSpPr>
          <p:cNvPr id="3" name="Title 1">
            <a:extLst>
              <a:ext uri="{FF2B5EF4-FFF2-40B4-BE49-F238E27FC236}">
                <a16:creationId xmlns:a16="http://schemas.microsoft.com/office/drawing/2014/main" id="{1EB08049-87D1-4C46-958F-3F8CA7FC4E62}"/>
              </a:ext>
            </a:extLst>
          </p:cNvPr>
          <p:cNvSpPr txBox="1">
            <a:spLocks/>
          </p:cNvSpPr>
          <p:nvPr/>
        </p:nvSpPr>
        <p:spPr bwMode="auto">
          <a:xfrm>
            <a:off x="1463040" y="361739"/>
            <a:ext cx="6787991" cy="54530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35713" tIns="35713" rIns="35713" bIns="35713" numCol="1" anchor="ctr" anchorCtr="0" compatLnSpc="1">
            <a:prstTxWarp prst="textNoShape">
              <a:avLst/>
            </a:prstTxWarp>
          </a:bodyPr>
          <a:lstStyle>
            <a:lvl1pPr algn="ctr" defTabSz="410709" rtl="0" eaLnBrk="1" fontAlgn="base" hangingPunct="1">
              <a:spcBef>
                <a:spcPct val="0"/>
              </a:spcBef>
              <a:spcAft>
                <a:spcPct val="0"/>
              </a:spcAft>
              <a:defRPr sz="5100">
                <a:solidFill>
                  <a:srgbClr val="000000"/>
                </a:solidFill>
                <a:latin typeface="+mj-lt"/>
                <a:ea typeface="+mj-ea"/>
                <a:cs typeface="+mj-cs"/>
                <a:sym typeface="Helvetica" charset="0"/>
              </a:defRPr>
            </a:lvl1pPr>
            <a:lvl2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2pPr>
            <a:lvl3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3pPr>
            <a:lvl4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4pPr>
            <a:lvl5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5pPr>
            <a:lvl6pPr marL="321424"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6pPr>
            <a:lvl7pPr marL="642849"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7pPr>
            <a:lvl8pPr marL="964274"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8pPr>
            <a:lvl9pPr marL="1285697"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9pPr>
          </a:lstStyle>
          <a:p>
            <a:pPr algn="l"/>
            <a:r>
              <a:rPr lang="en-US" sz="3600" dirty="0"/>
              <a:t>A Global Challenge in Healthcare:</a:t>
            </a:r>
          </a:p>
        </p:txBody>
      </p:sp>
      <p:sp>
        <p:nvSpPr>
          <p:cNvPr id="4" name="TextBox 3">
            <a:extLst>
              <a:ext uri="{FF2B5EF4-FFF2-40B4-BE49-F238E27FC236}">
                <a16:creationId xmlns:a16="http://schemas.microsoft.com/office/drawing/2014/main" id="{09F65308-8C4A-2440-A7C0-2B2F6C795B6C}"/>
              </a:ext>
            </a:extLst>
          </p:cNvPr>
          <p:cNvSpPr txBox="1"/>
          <p:nvPr/>
        </p:nvSpPr>
        <p:spPr>
          <a:xfrm>
            <a:off x="1651643" y="964481"/>
            <a:ext cx="6409534" cy="646331"/>
          </a:xfrm>
          <a:prstGeom prst="rect">
            <a:avLst/>
          </a:prstGeom>
          <a:noFill/>
        </p:spPr>
        <p:txBody>
          <a:bodyPr wrap="square" rtlCol="0">
            <a:spAutoFit/>
          </a:bodyPr>
          <a:lstStyle/>
          <a:p>
            <a:pPr marL="285750" indent="-285750">
              <a:buFont typeface="Arial" panose="020B0604020202020204" pitchFamily="34" charset="0"/>
              <a:buChar char="•"/>
            </a:pPr>
            <a:r>
              <a:rPr lang="en-US" dirty="0"/>
              <a:t>By 2035, 75% of cancer deaths worldwide will be in LMICs</a:t>
            </a:r>
          </a:p>
          <a:p>
            <a:pPr marL="285750" indent="-285750">
              <a:buFont typeface="Arial" panose="020B0604020202020204" pitchFamily="34" charset="0"/>
              <a:buChar char="•"/>
            </a:pPr>
            <a:r>
              <a:rPr lang="en-US" dirty="0"/>
              <a:t>Severe shortfall of LINACs &amp; issues with machine failures</a:t>
            </a:r>
          </a:p>
        </p:txBody>
      </p:sp>
      <p:pic>
        <p:nvPicPr>
          <p:cNvPr id="6" name="Picture 5" descr="Map&#10;&#10;Description automatically generated">
            <a:extLst>
              <a:ext uri="{FF2B5EF4-FFF2-40B4-BE49-F238E27FC236}">
                <a16:creationId xmlns:a16="http://schemas.microsoft.com/office/drawing/2014/main" id="{5BB9BBE7-E5D5-FD4F-8D3A-CF135640E063}"/>
              </a:ext>
            </a:extLst>
          </p:cNvPr>
          <p:cNvPicPr>
            <a:picLocks noChangeAspect="1"/>
          </p:cNvPicPr>
          <p:nvPr/>
        </p:nvPicPr>
        <p:blipFill>
          <a:blip r:embed="rId3"/>
          <a:stretch>
            <a:fillRect/>
          </a:stretch>
        </p:blipFill>
        <p:spPr>
          <a:xfrm>
            <a:off x="2083204" y="1668249"/>
            <a:ext cx="4622396" cy="2587752"/>
          </a:xfrm>
          <a:prstGeom prst="rect">
            <a:avLst/>
          </a:prstGeom>
        </p:spPr>
      </p:pic>
      <p:pic>
        <p:nvPicPr>
          <p:cNvPr id="4098" name="Picture 2">
            <a:extLst>
              <a:ext uri="{FF2B5EF4-FFF2-40B4-BE49-F238E27FC236}">
                <a16:creationId xmlns:a16="http://schemas.microsoft.com/office/drawing/2014/main" id="{A297CCE7-DF91-9643-8E29-D0F31E637E4B}"/>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85557" y="4431288"/>
            <a:ext cx="3817690" cy="174977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E1EFDC8-4A51-F046-995D-AC01CB9CC7E2}"/>
              </a:ext>
            </a:extLst>
          </p:cNvPr>
          <p:cNvSpPr txBox="1"/>
          <p:nvPr/>
        </p:nvSpPr>
        <p:spPr>
          <a:xfrm>
            <a:off x="2083204" y="6305683"/>
            <a:ext cx="6908800" cy="369332"/>
          </a:xfrm>
          <a:prstGeom prst="rect">
            <a:avLst/>
          </a:prstGeom>
          <a:noFill/>
        </p:spPr>
        <p:txBody>
          <a:bodyPr wrap="square" rtlCol="0">
            <a:spAutoFit/>
          </a:bodyPr>
          <a:lstStyle/>
          <a:p>
            <a:r>
              <a:rPr lang="en-US" dirty="0"/>
              <a:t>STELLA Collaboration Formed to Address this Issue</a:t>
            </a:r>
          </a:p>
        </p:txBody>
      </p:sp>
      <p:pic>
        <p:nvPicPr>
          <p:cNvPr id="4100" name="Picture 4">
            <a:extLst>
              <a:ext uri="{FF2B5EF4-FFF2-40B4-BE49-F238E27FC236}">
                <a16:creationId xmlns:a16="http://schemas.microsoft.com/office/drawing/2014/main" id="{BE0B760A-935C-EC46-B5CC-7DF3072EBD7F}"/>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751043" y="1889325"/>
            <a:ext cx="1739900" cy="87575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F1A2775B-A2A3-C241-8114-E94DD35CDCDC}"/>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6945856" y="2757867"/>
            <a:ext cx="1590530" cy="4092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Icon&#10;&#10;Description automatically generated">
            <a:extLst>
              <a:ext uri="{FF2B5EF4-FFF2-40B4-BE49-F238E27FC236}">
                <a16:creationId xmlns:a16="http://schemas.microsoft.com/office/drawing/2014/main" id="{7DA2FCD7-03C4-6B47-BE4C-DD898129FB5A}"/>
              </a:ext>
            </a:extLst>
          </p:cNvPr>
          <p:cNvPicPr>
            <a:picLocks noChangeAspect="1"/>
          </p:cNvPicPr>
          <p:nvPr/>
        </p:nvPicPr>
        <p:blipFill>
          <a:blip r:embed="rId7"/>
          <a:stretch>
            <a:fillRect/>
          </a:stretch>
        </p:blipFill>
        <p:spPr>
          <a:xfrm>
            <a:off x="6930355" y="3282747"/>
            <a:ext cx="985119" cy="971244"/>
          </a:xfrm>
          <a:prstGeom prst="rect">
            <a:avLst/>
          </a:prstGeom>
        </p:spPr>
      </p:pic>
    </p:spTree>
    <p:extLst>
      <p:ext uri="{BB962C8B-B14F-4D97-AF65-F5344CB8AC3E}">
        <p14:creationId xmlns:p14="http://schemas.microsoft.com/office/powerpoint/2010/main" val="13149837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250EAE-9731-63F0-9D38-88AE4B4A37A6}"/>
              </a:ext>
            </a:extLst>
          </p:cNvPr>
          <p:cNvSpPr>
            <a:spLocks noGrp="1"/>
          </p:cNvSpPr>
          <p:nvPr>
            <p:ph type="sldNum" sz="quarter" idx="12"/>
          </p:nvPr>
        </p:nvSpPr>
        <p:spPr/>
        <p:txBody>
          <a:bodyPr/>
          <a:lstStyle/>
          <a:p>
            <a:fld id="{09D8A648-0883-504B-BD95-CAA79D6A6E2D}" type="slidenum">
              <a:rPr lang="en-US" smtClean="0"/>
              <a:pPr/>
              <a:t>52</a:t>
            </a:fld>
            <a:endParaRPr lang="en-US" sz="1300"/>
          </a:p>
        </p:txBody>
      </p:sp>
      <p:grpSp>
        <p:nvGrpSpPr>
          <p:cNvPr id="3" name="Group 2">
            <a:extLst>
              <a:ext uri="{FF2B5EF4-FFF2-40B4-BE49-F238E27FC236}">
                <a16:creationId xmlns:a16="http://schemas.microsoft.com/office/drawing/2014/main" id="{C35F2733-7484-0760-2686-DF2C94CDD55A}"/>
              </a:ext>
            </a:extLst>
          </p:cNvPr>
          <p:cNvGrpSpPr/>
          <p:nvPr/>
        </p:nvGrpSpPr>
        <p:grpSpPr>
          <a:xfrm>
            <a:off x="1759821" y="3193433"/>
            <a:ext cx="5624357" cy="3702806"/>
            <a:chOff x="5985076" y="1490182"/>
            <a:chExt cx="6064170" cy="4193599"/>
          </a:xfrm>
        </p:grpSpPr>
        <p:pic>
          <p:nvPicPr>
            <p:cNvPr id="4" name="Picture 3">
              <a:extLst>
                <a:ext uri="{FF2B5EF4-FFF2-40B4-BE49-F238E27FC236}">
                  <a16:creationId xmlns:a16="http://schemas.microsoft.com/office/drawing/2014/main" id="{16C4D66A-A964-1207-F0C4-122941EAF9E6}"/>
                </a:ext>
              </a:extLst>
            </p:cNvPr>
            <p:cNvPicPr/>
            <p:nvPr/>
          </p:nvPicPr>
          <p:blipFill rotWithShape="1">
            <a:blip r:embed="rId2" cstate="hqprint">
              <a:extLst>
                <a:ext uri="{28A0092B-C50C-407E-A947-70E740481C1C}">
                  <a14:useLocalDpi xmlns:a14="http://schemas.microsoft.com/office/drawing/2010/main"/>
                </a:ext>
              </a:extLst>
            </a:blip>
            <a:srcRect/>
            <a:stretch/>
          </p:blipFill>
          <p:spPr bwMode="auto">
            <a:xfrm>
              <a:off x="5985076" y="1490182"/>
              <a:ext cx="6064170" cy="4193599"/>
            </a:xfrm>
            <a:prstGeom prst="rect">
              <a:avLst/>
            </a:prstGeom>
            <a:noFill/>
            <a:ln>
              <a:noFill/>
            </a:ln>
          </p:spPr>
        </p:pic>
        <p:pic>
          <p:nvPicPr>
            <p:cNvPr id="5" name="Picture 4">
              <a:extLst>
                <a:ext uri="{FF2B5EF4-FFF2-40B4-BE49-F238E27FC236}">
                  <a16:creationId xmlns:a16="http://schemas.microsoft.com/office/drawing/2014/main" id="{6D6D416F-3216-D228-D3AC-FE43262403A3}"/>
                </a:ext>
              </a:extLst>
            </p:cNvPr>
            <p:cNvPicPr/>
            <p:nvPr/>
          </p:nvPicPr>
          <p:blipFill rotWithShape="1">
            <a:blip r:embed="rId3" cstate="hqprint">
              <a:extLst>
                <a:ext uri="{28A0092B-C50C-407E-A947-70E740481C1C}">
                  <a14:useLocalDpi xmlns:a14="http://schemas.microsoft.com/office/drawing/2010/main"/>
                </a:ext>
              </a:extLst>
            </a:blip>
            <a:srcRect/>
            <a:stretch/>
          </p:blipFill>
          <p:spPr bwMode="auto">
            <a:xfrm>
              <a:off x="7130005" y="1955727"/>
              <a:ext cx="1250066" cy="752750"/>
            </a:xfrm>
            <a:prstGeom prst="rect">
              <a:avLst/>
            </a:prstGeom>
            <a:noFill/>
            <a:ln>
              <a:noFill/>
            </a:ln>
          </p:spPr>
        </p:pic>
      </p:grpSp>
      <p:pic>
        <p:nvPicPr>
          <p:cNvPr id="6" name="Picture 5" descr="Graphical user interface, text, application, email&#10;&#10;Description automatically generated">
            <a:extLst>
              <a:ext uri="{FF2B5EF4-FFF2-40B4-BE49-F238E27FC236}">
                <a16:creationId xmlns:a16="http://schemas.microsoft.com/office/drawing/2014/main" id="{A3E02E7C-C05D-FB18-ED31-84BD5C61313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01072" y="890195"/>
            <a:ext cx="3884306" cy="2128474"/>
          </a:xfrm>
          <a:prstGeom prst="rect">
            <a:avLst/>
          </a:prstGeom>
        </p:spPr>
      </p:pic>
      <p:pic>
        <p:nvPicPr>
          <p:cNvPr id="7" name="Picture 6">
            <a:extLst>
              <a:ext uri="{FF2B5EF4-FFF2-40B4-BE49-F238E27FC236}">
                <a16:creationId xmlns:a16="http://schemas.microsoft.com/office/drawing/2014/main" id="{A5FC3B24-29F2-DB92-1CDF-575E600E8040}"/>
              </a:ext>
            </a:extLst>
          </p:cNvPr>
          <p:cNvPicPr>
            <a:picLocks noChangeAspect="1"/>
          </p:cNvPicPr>
          <p:nvPr/>
        </p:nvPicPr>
        <p:blipFill>
          <a:blip r:embed="rId5"/>
          <a:stretch>
            <a:fillRect/>
          </a:stretch>
        </p:blipFill>
        <p:spPr>
          <a:xfrm>
            <a:off x="175703" y="797291"/>
            <a:ext cx="4589741" cy="2237499"/>
          </a:xfrm>
          <a:prstGeom prst="rect">
            <a:avLst/>
          </a:prstGeom>
        </p:spPr>
      </p:pic>
      <p:sp>
        <p:nvSpPr>
          <p:cNvPr id="11" name="Title 1">
            <a:extLst>
              <a:ext uri="{FF2B5EF4-FFF2-40B4-BE49-F238E27FC236}">
                <a16:creationId xmlns:a16="http://schemas.microsoft.com/office/drawing/2014/main" id="{AB81C4BE-754E-20AD-3EF3-13A93574B8C5}"/>
              </a:ext>
            </a:extLst>
          </p:cNvPr>
          <p:cNvSpPr txBox="1">
            <a:spLocks/>
          </p:cNvSpPr>
          <p:nvPr/>
        </p:nvSpPr>
        <p:spPr bwMode="auto">
          <a:xfrm>
            <a:off x="2470574" y="251986"/>
            <a:ext cx="6514804" cy="54530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35713" tIns="35713" rIns="35713" bIns="35713" numCol="1" anchor="ctr" anchorCtr="0" compatLnSpc="1">
            <a:prstTxWarp prst="textNoShape">
              <a:avLst/>
            </a:prstTxWarp>
          </a:bodyPr>
          <a:lstStyle>
            <a:lvl1pPr algn="ctr" defTabSz="410709" rtl="0" eaLnBrk="1" fontAlgn="base" hangingPunct="1">
              <a:spcBef>
                <a:spcPct val="0"/>
              </a:spcBef>
              <a:spcAft>
                <a:spcPct val="0"/>
              </a:spcAft>
              <a:defRPr sz="5100">
                <a:solidFill>
                  <a:srgbClr val="000000"/>
                </a:solidFill>
                <a:latin typeface="+mj-lt"/>
                <a:ea typeface="+mj-ea"/>
                <a:cs typeface="+mj-cs"/>
                <a:sym typeface="Helvetica" charset="0"/>
              </a:defRPr>
            </a:lvl1pPr>
            <a:lvl2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2pPr>
            <a:lvl3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3pPr>
            <a:lvl4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4pPr>
            <a:lvl5pPr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5pPr>
            <a:lvl6pPr marL="321424"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6pPr>
            <a:lvl7pPr marL="642849"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7pPr>
            <a:lvl8pPr marL="964274"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8pPr>
            <a:lvl9pPr marL="1285697" algn="ctr" defTabSz="410709" rtl="0" eaLnBrk="1" fontAlgn="base" hangingPunct="1">
              <a:spcBef>
                <a:spcPct val="0"/>
              </a:spcBef>
              <a:spcAft>
                <a:spcPct val="0"/>
              </a:spcAft>
              <a:defRPr sz="5100">
                <a:solidFill>
                  <a:srgbClr val="000000"/>
                </a:solidFill>
                <a:latin typeface="Helvetica" charset="0"/>
                <a:ea typeface="ＭＳ Ｐゴシック" charset="0"/>
                <a:cs typeface="Helvetica" charset="0"/>
                <a:sym typeface="Helvetica" charset="0"/>
              </a:defRPr>
            </a:lvl9pPr>
          </a:lstStyle>
          <a:p>
            <a:pPr algn="l"/>
            <a:r>
              <a:rPr lang="en-US" sz="3600" dirty="0"/>
              <a:t>The Reliability Frontier</a:t>
            </a:r>
          </a:p>
        </p:txBody>
      </p:sp>
    </p:spTree>
    <p:extLst>
      <p:ext uri="{BB962C8B-B14F-4D97-AF65-F5344CB8AC3E}">
        <p14:creationId xmlns:p14="http://schemas.microsoft.com/office/powerpoint/2010/main" val="2667280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7393" y="441650"/>
            <a:ext cx="8229600" cy="578582"/>
          </a:xfrm>
        </p:spPr>
        <p:txBody>
          <a:bodyPr>
            <a:normAutofit fontScale="90000"/>
          </a:bodyPr>
          <a:lstStyle/>
          <a:p>
            <a:r>
              <a:rPr lang="en-US" sz="4800" dirty="0"/>
              <a:t>Intensity Frontier:</a:t>
            </a:r>
            <a:br>
              <a:rPr lang="en-US" sz="3600" dirty="0"/>
            </a:br>
            <a:r>
              <a:rPr lang="en-US" sz="3600" dirty="0"/>
              <a:t>Materials testing for fusion</a:t>
            </a:r>
            <a:endParaRPr lang="en-US" sz="4800" dirty="0"/>
          </a:p>
        </p:txBody>
      </p:sp>
      <p:sp>
        <p:nvSpPr>
          <p:cNvPr id="2" name="Rectangle 1"/>
          <p:cNvSpPr/>
          <p:nvPr/>
        </p:nvSpPr>
        <p:spPr>
          <a:xfrm>
            <a:off x="943127" y="1644588"/>
            <a:ext cx="7257743" cy="1200329"/>
          </a:xfrm>
          <a:prstGeom prst="rect">
            <a:avLst/>
          </a:prstGeom>
        </p:spPr>
        <p:txBody>
          <a:bodyPr wrap="square">
            <a:spAutoFit/>
          </a:bodyPr>
          <a:lstStyle/>
          <a:p>
            <a:r>
              <a:rPr lang="en-US" i="1" dirty="0"/>
              <a:t>“deuterium-tritium nuclear fusion reactions will generate </a:t>
            </a:r>
            <a:r>
              <a:rPr lang="en-US" i="1" dirty="0">
                <a:solidFill>
                  <a:srgbClr val="FF0000"/>
                </a:solidFill>
              </a:rPr>
              <a:t>neutron fluxes in the order of 10</a:t>
            </a:r>
            <a:r>
              <a:rPr lang="en-US" i="1" baseline="30000" dirty="0">
                <a:solidFill>
                  <a:srgbClr val="FF0000"/>
                </a:solidFill>
              </a:rPr>
              <a:t>18</a:t>
            </a:r>
            <a:r>
              <a:rPr lang="en-US" i="1" dirty="0">
                <a:solidFill>
                  <a:srgbClr val="FF0000"/>
                </a:solidFill>
              </a:rPr>
              <a:t> m</a:t>
            </a:r>
            <a:r>
              <a:rPr lang="en-US" i="1" baseline="30000" dirty="0">
                <a:solidFill>
                  <a:srgbClr val="FF0000"/>
                </a:solidFill>
              </a:rPr>
              <a:t>-2</a:t>
            </a:r>
            <a:r>
              <a:rPr lang="en-US" i="1" dirty="0">
                <a:solidFill>
                  <a:srgbClr val="FF0000"/>
                </a:solidFill>
              </a:rPr>
              <a:t>s</a:t>
            </a:r>
            <a:r>
              <a:rPr lang="en-US" i="1" baseline="30000" dirty="0">
                <a:solidFill>
                  <a:srgbClr val="FF0000"/>
                </a:solidFill>
              </a:rPr>
              <a:t>-1</a:t>
            </a:r>
            <a:r>
              <a:rPr lang="en-US" i="1" dirty="0">
                <a:solidFill>
                  <a:srgbClr val="FF0000"/>
                </a:solidFill>
              </a:rPr>
              <a:t> with an energy of 14.1 MeV </a:t>
            </a:r>
            <a:r>
              <a:rPr lang="en-US" i="1" dirty="0"/>
              <a:t>that will collide with the first wall of the reactor vessel”</a:t>
            </a:r>
          </a:p>
          <a:p>
            <a:endParaRPr lang="en-US" dirty="0"/>
          </a:p>
        </p:txBody>
      </p:sp>
      <p:sp>
        <p:nvSpPr>
          <p:cNvPr id="6" name="TextBox 5"/>
          <p:cNvSpPr txBox="1"/>
          <p:nvPr/>
        </p:nvSpPr>
        <p:spPr>
          <a:xfrm>
            <a:off x="2578010" y="1304854"/>
            <a:ext cx="3704473" cy="646331"/>
          </a:xfrm>
          <a:prstGeom prst="rect">
            <a:avLst/>
          </a:prstGeom>
          <a:noFill/>
        </p:spPr>
        <p:txBody>
          <a:bodyPr wrap="square" rtlCol="0">
            <a:spAutoFit/>
          </a:bodyPr>
          <a:lstStyle/>
          <a:p>
            <a:pPr algn="ctr"/>
            <a:r>
              <a:rPr lang="en-US" dirty="0"/>
              <a:t>Source: </a:t>
            </a:r>
            <a:r>
              <a:rPr lang="en-US" dirty="0" err="1"/>
              <a:t>IFMIF.org</a:t>
            </a:r>
            <a:endParaRPr lang="en-US" dirty="0"/>
          </a:p>
          <a:p>
            <a:pPr algn="ctr"/>
            <a:endParaRPr lang="en-US" dirty="0"/>
          </a:p>
        </p:txBody>
      </p:sp>
      <p:sp>
        <p:nvSpPr>
          <p:cNvPr id="11" name="Rectangle 10"/>
          <p:cNvSpPr/>
          <p:nvPr/>
        </p:nvSpPr>
        <p:spPr>
          <a:xfrm>
            <a:off x="2056360" y="2551349"/>
            <a:ext cx="5618136" cy="369332"/>
          </a:xfrm>
          <a:prstGeom prst="rect">
            <a:avLst/>
          </a:prstGeom>
        </p:spPr>
        <p:txBody>
          <a:bodyPr wrap="square">
            <a:spAutoFit/>
          </a:bodyPr>
          <a:lstStyle/>
          <a:p>
            <a:r>
              <a:rPr lang="en-US" dirty="0"/>
              <a:t>International Fusion Material Irradiation Facility (IFMIF)</a:t>
            </a:r>
          </a:p>
        </p:txBody>
      </p:sp>
      <p:sp>
        <p:nvSpPr>
          <p:cNvPr id="13" name="TextBox 12"/>
          <p:cNvSpPr txBox="1"/>
          <p:nvPr/>
        </p:nvSpPr>
        <p:spPr>
          <a:xfrm>
            <a:off x="544330" y="3413656"/>
            <a:ext cx="4067360" cy="1754326"/>
          </a:xfrm>
          <a:prstGeom prst="rect">
            <a:avLst/>
          </a:prstGeom>
          <a:noFill/>
        </p:spPr>
        <p:txBody>
          <a:bodyPr wrap="square" rtlCol="0">
            <a:spAutoFit/>
          </a:bodyPr>
          <a:lstStyle/>
          <a:p>
            <a:r>
              <a:rPr lang="en-US" dirty="0"/>
              <a:t>40 MeV</a:t>
            </a:r>
          </a:p>
          <a:p>
            <a:r>
              <a:rPr lang="en-US" dirty="0"/>
              <a:t>2 x 125mA </a:t>
            </a:r>
            <a:r>
              <a:rPr lang="en-US" dirty="0" err="1"/>
              <a:t>linacs</a:t>
            </a:r>
            <a:endParaRPr lang="en-US" dirty="0"/>
          </a:p>
          <a:p>
            <a:r>
              <a:rPr lang="en-US" dirty="0"/>
              <a:t>CW deuterons, 5MW each</a:t>
            </a:r>
          </a:p>
          <a:p>
            <a:r>
              <a:rPr lang="en-US" dirty="0"/>
              <a:t>Beams will overlap onto a liquid Li jet</a:t>
            </a:r>
          </a:p>
          <a:p>
            <a:r>
              <a:rPr lang="en-US" dirty="0"/>
              <a:t>To create conditions similar to in a fusion reactor </a:t>
            </a:r>
          </a:p>
        </p:txBody>
      </p:sp>
      <p:sp>
        <p:nvSpPr>
          <p:cNvPr id="3" name="Slide Number Placeholder 2"/>
          <p:cNvSpPr>
            <a:spLocks noGrp="1"/>
          </p:cNvSpPr>
          <p:nvPr>
            <p:ph type="sldNum" sz="quarter" idx="12"/>
          </p:nvPr>
        </p:nvSpPr>
        <p:spPr/>
        <p:txBody>
          <a:bodyPr/>
          <a:lstStyle/>
          <a:p>
            <a:fld id="{F2722CE6-98ED-D94E-95C0-3D0C25589704}" type="slidenum">
              <a:rPr lang="en-US" smtClean="0"/>
              <a:pPr/>
              <a:t>53</a:t>
            </a:fld>
            <a:endParaRPr lang="en-US" sz="1300"/>
          </a:p>
        </p:txBody>
      </p:sp>
      <p:pic>
        <p:nvPicPr>
          <p:cNvPr id="1026" name="Picture 2">
            <a:extLst>
              <a:ext uri="{FF2B5EF4-FFF2-40B4-BE49-F238E27FC236}">
                <a16:creationId xmlns:a16="http://schemas.microsoft.com/office/drawing/2014/main" id="{16A9656C-DF9C-7E0F-5913-F8CF2E9C3D3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18310" y="3089278"/>
            <a:ext cx="2928657" cy="257150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F691CA7-7673-DD85-FDDB-8A34EE502215}"/>
              </a:ext>
            </a:extLst>
          </p:cNvPr>
          <p:cNvSpPr txBox="1"/>
          <p:nvPr/>
        </p:nvSpPr>
        <p:spPr>
          <a:xfrm>
            <a:off x="1130641" y="5696436"/>
            <a:ext cx="7469574" cy="646331"/>
          </a:xfrm>
          <a:prstGeom prst="rect">
            <a:avLst/>
          </a:prstGeom>
          <a:noFill/>
        </p:spPr>
        <p:txBody>
          <a:bodyPr wrap="square">
            <a:spAutoFit/>
          </a:bodyPr>
          <a:lstStyle/>
          <a:p>
            <a:endParaRPr lang="en-US" dirty="0"/>
          </a:p>
          <a:p>
            <a:r>
              <a:rPr lang="en-US" dirty="0"/>
              <a:t>To de-risk IFMIF, first a test accelerator ‘</a:t>
            </a:r>
            <a:r>
              <a:rPr lang="en-US" dirty="0" err="1"/>
              <a:t>LIPAc</a:t>
            </a:r>
            <a:r>
              <a:rPr lang="en-US" dirty="0"/>
              <a:t>’ is being built in Japan.</a:t>
            </a:r>
          </a:p>
        </p:txBody>
      </p:sp>
      <p:grpSp>
        <p:nvGrpSpPr>
          <p:cNvPr id="14" name="Group 13">
            <a:extLst>
              <a:ext uri="{FF2B5EF4-FFF2-40B4-BE49-F238E27FC236}">
                <a16:creationId xmlns:a16="http://schemas.microsoft.com/office/drawing/2014/main" id="{7A0C6B76-DD15-5EEE-6886-932116A4B22A}"/>
              </a:ext>
            </a:extLst>
          </p:cNvPr>
          <p:cNvGrpSpPr/>
          <p:nvPr/>
        </p:nvGrpSpPr>
        <p:grpSpPr>
          <a:xfrm>
            <a:off x="888960" y="1449105"/>
            <a:ext cx="7638704" cy="5040388"/>
            <a:chOff x="888960" y="1449105"/>
            <a:chExt cx="7638704" cy="5040388"/>
          </a:xfrm>
        </p:grpSpPr>
        <p:pic>
          <p:nvPicPr>
            <p:cNvPr id="8" name="Picture 7" descr="A room with a metal floor and a metal walkway&#10;&#10;Description automatically generated with medium confidence">
              <a:extLst>
                <a:ext uri="{FF2B5EF4-FFF2-40B4-BE49-F238E27FC236}">
                  <a16:creationId xmlns:a16="http://schemas.microsoft.com/office/drawing/2014/main" id="{F4EC7326-018D-8F0F-97D8-66AB346D28D4}"/>
                </a:ext>
              </a:extLst>
            </p:cNvPr>
            <p:cNvPicPr>
              <a:picLocks noChangeAspect="1"/>
            </p:cNvPicPr>
            <p:nvPr/>
          </p:nvPicPr>
          <p:blipFill>
            <a:blip r:embed="rId4"/>
            <a:stretch>
              <a:fillRect/>
            </a:stretch>
          </p:blipFill>
          <p:spPr>
            <a:xfrm rot="5400000">
              <a:off x="4117325" y="2079153"/>
              <a:ext cx="5040388" cy="3780291"/>
            </a:xfrm>
            <a:prstGeom prst="rect">
              <a:avLst/>
            </a:prstGeom>
          </p:spPr>
        </p:pic>
        <p:pic>
          <p:nvPicPr>
            <p:cNvPr id="10" name="Picture 9" descr="A machine in a factory&#10;&#10;Description automatically generated">
              <a:extLst>
                <a:ext uri="{FF2B5EF4-FFF2-40B4-BE49-F238E27FC236}">
                  <a16:creationId xmlns:a16="http://schemas.microsoft.com/office/drawing/2014/main" id="{6AEF6B6D-A746-E39C-6FFD-7F024DDAB277}"/>
                </a:ext>
              </a:extLst>
            </p:cNvPr>
            <p:cNvPicPr>
              <a:picLocks noChangeAspect="1"/>
            </p:cNvPicPr>
            <p:nvPr/>
          </p:nvPicPr>
          <p:blipFill>
            <a:blip r:embed="rId5"/>
            <a:stretch>
              <a:fillRect/>
            </a:stretch>
          </p:blipFill>
          <p:spPr>
            <a:xfrm rot="5400000">
              <a:off x="258911" y="2079154"/>
              <a:ext cx="5040387" cy="3780290"/>
            </a:xfrm>
            <a:prstGeom prst="rect">
              <a:avLst/>
            </a:prstGeom>
          </p:spPr>
        </p:pic>
        <p:sp>
          <p:nvSpPr>
            <p:cNvPr id="12" name="TextBox 11">
              <a:extLst>
                <a:ext uri="{FF2B5EF4-FFF2-40B4-BE49-F238E27FC236}">
                  <a16:creationId xmlns:a16="http://schemas.microsoft.com/office/drawing/2014/main" id="{679D2E87-D999-10FC-D35F-B36DFD23DC77}"/>
                </a:ext>
              </a:extLst>
            </p:cNvPr>
            <p:cNvSpPr txBox="1"/>
            <p:nvPr/>
          </p:nvSpPr>
          <p:spPr>
            <a:xfrm>
              <a:off x="2693836" y="5665665"/>
              <a:ext cx="1913926" cy="646331"/>
            </a:xfrm>
            <a:prstGeom prst="rect">
              <a:avLst/>
            </a:prstGeom>
            <a:noFill/>
          </p:spPr>
          <p:txBody>
            <a:bodyPr wrap="square" rtlCol="0">
              <a:spAutoFit/>
            </a:bodyPr>
            <a:lstStyle/>
            <a:p>
              <a:r>
                <a:rPr lang="en-US" b="1" dirty="0">
                  <a:solidFill>
                    <a:schemeClr val="bg1"/>
                  </a:solidFill>
                </a:rPr>
                <a:t>Photos: Pablo A (CAS 2024)</a:t>
              </a:r>
            </a:p>
          </p:txBody>
        </p:sp>
      </p:grpSp>
    </p:spTree>
    <p:extLst>
      <p:ext uri="{BB962C8B-B14F-4D97-AF65-F5344CB8AC3E}">
        <p14:creationId xmlns:p14="http://schemas.microsoft.com/office/powerpoint/2010/main" val="1947345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dsr.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8887" y="1551520"/>
            <a:ext cx="6930620" cy="4747475"/>
          </a:xfrm>
          <a:prstGeom prst="rect">
            <a:avLst/>
          </a:prstGeom>
        </p:spPr>
      </p:pic>
      <p:pic>
        <p:nvPicPr>
          <p:cNvPr id="8" name="Picture 6" descr="thorite.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7047972" y="1799895"/>
            <a:ext cx="1743237" cy="1632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7530074" y="3651594"/>
            <a:ext cx="997607" cy="369332"/>
          </a:xfrm>
          <a:prstGeom prst="rect">
            <a:avLst/>
          </a:prstGeom>
          <a:noFill/>
        </p:spPr>
        <p:txBody>
          <a:bodyPr wrap="square" rtlCol="0">
            <a:spAutoFit/>
          </a:bodyPr>
          <a:lstStyle/>
          <a:p>
            <a:r>
              <a:rPr lang="en-US" dirty="0"/>
              <a:t>Thorium</a:t>
            </a:r>
          </a:p>
        </p:txBody>
      </p:sp>
      <p:sp>
        <p:nvSpPr>
          <p:cNvPr id="4" name="TextBox 3"/>
          <p:cNvSpPr txBox="1"/>
          <p:nvPr/>
        </p:nvSpPr>
        <p:spPr>
          <a:xfrm>
            <a:off x="1111956" y="1335109"/>
            <a:ext cx="6508044" cy="369332"/>
          </a:xfrm>
          <a:prstGeom prst="rect">
            <a:avLst/>
          </a:prstGeom>
          <a:noFill/>
        </p:spPr>
        <p:txBody>
          <a:bodyPr wrap="square" rtlCol="0">
            <a:spAutoFit/>
          </a:bodyPr>
          <a:lstStyle/>
          <a:p>
            <a:r>
              <a:rPr lang="en-US" dirty="0"/>
              <a:t>Transmutation of nuclear waste isotopes or energy generation</a:t>
            </a:r>
          </a:p>
        </p:txBody>
      </p:sp>
      <p:sp>
        <p:nvSpPr>
          <p:cNvPr id="5" name="TextBox 4"/>
          <p:cNvSpPr txBox="1"/>
          <p:nvPr/>
        </p:nvSpPr>
        <p:spPr>
          <a:xfrm>
            <a:off x="165100" y="5837330"/>
            <a:ext cx="3855676" cy="923330"/>
          </a:xfrm>
          <a:prstGeom prst="rect">
            <a:avLst/>
          </a:prstGeom>
          <a:noFill/>
          <a:ln w="38100" cmpd="sng">
            <a:solidFill>
              <a:srgbClr val="FF6600"/>
            </a:solidFill>
          </a:ln>
        </p:spPr>
        <p:txBody>
          <a:bodyPr wrap="square" rtlCol="0">
            <a:spAutoFit/>
          </a:bodyPr>
          <a:lstStyle/>
          <a:p>
            <a:r>
              <a:rPr lang="en-US" dirty="0"/>
              <a:t>Major challenges for accelerator technology in terms of beam power (&gt;10MW) and reliability</a:t>
            </a:r>
          </a:p>
        </p:txBody>
      </p:sp>
      <p:sp>
        <p:nvSpPr>
          <p:cNvPr id="7" name="Slide Number Placeholder 6"/>
          <p:cNvSpPr>
            <a:spLocks noGrp="1"/>
          </p:cNvSpPr>
          <p:nvPr>
            <p:ph type="sldNum" sz="quarter" idx="12"/>
          </p:nvPr>
        </p:nvSpPr>
        <p:spPr/>
        <p:txBody>
          <a:bodyPr/>
          <a:lstStyle/>
          <a:p>
            <a:fld id="{F2722CE6-98ED-D94E-95C0-3D0C25589704}" type="slidenum">
              <a:rPr lang="en-US" smtClean="0"/>
              <a:pPr/>
              <a:t>54</a:t>
            </a:fld>
            <a:endParaRPr lang="en-US" sz="1300"/>
          </a:p>
        </p:txBody>
      </p:sp>
      <p:sp>
        <p:nvSpPr>
          <p:cNvPr id="9" name="Title 3">
            <a:extLst>
              <a:ext uri="{FF2B5EF4-FFF2-40B4-BE49-F238E27FC236}">
                <a16:creationId xmlns:a16="http://schemas.microsoft.com/office/drawing/2014/main" id="{07C07ECE-C3B5-F34D-A140-3B0A102D50C0}"/>
              </a:ext>
            </a:extLst>
          </p:cNvPr>
          <p:cNvSpPr txBox="1">
            <a:spLocks/>
          </p:cNvSpPr>
          <p:nvPr/>
        </p:nvSpPr>
        <p:spPr>
          <a:xfrm>
            <a:off x="477392" y="136525"/>
            <a:ext cx="8533603" cy="883707"/>
          </a:xfrm>
          <a:prstGeom prst="rect">
            <a:avLst/>
          </a:prstGeom>
        </p:spPr>
        <p:txBody>
          <a:bodyPr vert="horz" lIns="91440" tIns="45720" rIns="91440" bIns="45720" rtlCol="0" anchor="ctr">
            <a:normAutofit fontScale="7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a:t>Intensity Frontier:</a:t>
            </a:r>
            <a:br>
              <a:rPr lang="en-US" sz="3600" dirty="0"/>
            </a:br>
            <a:r>
              <a:rPr lang="en-US" sz="3600" dirty="0"/>
              <a:t>Accelerator Driven Systems</a:t>
            </a:r>
            <a:endParaRPr lang="en-US" sz="4800" dirty="0"/>
          </a:p>
        </p:txBody>
      </p:sp>
      <p:pic>
        <p:nvPicPr>
          <p:cNvPr id="13" name="Picture 12" descr="A large structure in a city&#10;&#10;Description automatically generated with medium confidence">
            <a:extLst>
              <a:ext uri="{FF2B5EF4-FFF2-40B4-BE49-F238E27FC236}">
                <a16:creationId xmlns:a16="http://schemas.microsoft.com/office/drawing/2014/main" id="{11A6A2E3-8CCE-97C1-C364-3245E20EABB4}"/>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358395" y="2616307"/>
            <a:ext cx="6171679" cy="2892809"/>
          </a:xfrm>
          <a:prstGeom prst="rect">
            <a:avLst/>
          </a:prstGeom>
        </p:spPr>
      </p:pic>
      <p:sp>
        <p:nvSpPr>
          <p:cNvPr id="15" name="TextBox 14">
            <a:extLst>
              <a:ext uri="{FF2B5EF4-FFF2-40B4-BE49-F238E27FC236}">
                <a16:creationId xmlns:a16="http://schemas.microsoft.com/office/drawing/2014/main" id="{FDFEEB95-56AE-08C1-1460-4F754C7BCD47}"/>
              </a:ext>
            </a:extLst>
          </p:cNvPr>
          <p:cNvSpPr txBox="1"/>
          <p:nvPr/>
        </p:nvSpPr>
        <p:spPr>
          <a:xfrm>
            <a:off x="4267200" y="6420982"/>
            <a:ext cx="4572000" cy="369332"/>
          </a:xfrm>
          <a:prstGeom prst="rect">
            <a:avLst/>
          </a:prstGeom>
          <a:noFill/>
        </p:spPr>
        <p:txBody>
          <a:bodyPr wrap="square">
            <a:spAutoFit/>
          </a:bodyPr>
          <a:lstStyle/>
          <a:p>
            <a:r>
              <a:rPr lang="en-US" dirty="0"/>
              <a:t>https://</a:t>
            </a:r>
            <a:r>
              <a:rPr lang="en-US" dirty="0" err="1"/>
              <a:t>myrrha.be</a:t>
            </a:r>
            <a:r>
              <a:rPr lang="en-US" dirty="0"/>
              <a:t>/about-</a:t>
            </a:r>
            <a:r>
              <a:rPr lang="en-US" dirty="0" err="1"/>
              <a:t>myrrha</a:t>
            </a:r>
            <a:endParaRPr lang="en-US" dirty="0"/>
          </a:p>
        </p:txBody>
      </p:sp>
    </p:spTree>
    <p:extLst>
      <p:ext uri="{BB962C8B-B14F-4D97-AF65-F5344CB8AC3E}">
        <p14:creationId xmlns:p14="http://schemas.microsoft.com/office/powerpoint/2010/main" val="351675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85C-3096-BA15-0C88-D29BF713CA1E}"/>
              </a:ext>
            </a:extLst>
          </p:cNvPr>
          <p:cNvSpPr>
            <a:spLocks noGrp="1"/>
          </p:cNvSpPr>
          <p:nvPr>
            <p:ph type="title"/>
          </p:nvPr>
        </p:nvSpPr>
        <p:spPr/>
        <p:txBody>
          <a:bodyPr>
            <a:normAutofit fontScale="90000"/>
          </a:bodyPr>
          <a:lstStyle/>
          <a:p>
            <a:r>
              <a:rPr lang="en-US" dirty="0"/>
              <a:t>Sustainability Frontier</a:t>
            </a:r>
            <a:br>
              <a:rPr lang="en-US" dirty="0"/>
            </a:br>
            <a:r>
              <a:rPr lang="en-US" sz="3100" dirty="0"/>
              <a:t>Environmental Impacts</a:t>
            </a:r>
            <a:endParaRPr lang="en-US" dirty="0"/>
          </a:p>
        </p:txBody>
      </p:sp>
      <p:sp>
        <p:nvSpPr>
          <p:cNvPr id="3" name="Content Placeholder 2">
            <a:extLst>
              <a:ext uri="{FF2B5EF4-FFF2-40B4-BE49-F238E27FC236}">
                <a16:creationId xmlns:a16="http://schemas.microsoft.com/office/drawing/2014/main" id="{DF49CA18-5501-01B8-8317-B6ED985FFF50}"/>
              </a:ext>
            </a:extLst>
          </p:cNvPr>
          <p:cNvSpPr>
            <a:spLocks noGrp="1"/>
          </p:cNvSpPr>
          <p:nvPr>
            <p:ph idx="1"/>
          </p:nvPr>
        </p:nvSpPr>
        <p:spPr>
          <a:xfrm>
            <a:off x="457200" y="1417638"/>
            <a:ext cx="8229600" cy="4525963"/>
          </a:xfrm>
        </p:spPr>
        <p:txBody>
          <a:bodyPr>
            <a:normAutofit fontScale="92500" lnSpcReduction="10000"/>
          </a:bodyPr>
          <a:lstStyle/>
          <a:p>
            <a:r>
              <a:rPr lang="en-US" dirty="0"/>
              <a:t>Electrical power</a:t>
            </a:r>
          </a:p>
          <a:p>
            <a:pPr lvl="1"/>
            <a:r>
              <a:rPr lang="en-US" sz="2400" dirty="0"/>
              <a:t>Electromagnets </a:t>
            </a:r>
            <a:r>
              <a:rPr lang="en-US" sz="2400" dirty="0">
                <a:sym typeface="Wingdings" pitchFamily="2" charset="2"/>
              </a:rPr>
              <a:t> permanent magnets?</a:t>
            </a:r>
            <a:endParaRPr lang="en-US" sz="2400" dirty="0"/>
          </a:p>
          <a:p>
            <a:pPr lvl="1"/>
            <a:r>
              <a:rPr lang="en-US" sz="2400" dirty="0"/>
              <a:t>Energy recovery </a:t>
            </a:r>
            <a:r>
              <a:rPr lang="en-US" sz="2400" dirty="0" err="1"/>
              <a:t>linacs</a:t>
            </a:r>
            <a:endParaRPr lang="en-US" sz="2400" dirty="0"/>
          </a:p>
          <a:p>
            <a:pPr lvl="1"/>
            <a:r>
              <a:rPr lang="en-US" sz="2400" dirty="0"/>
              <a:t>High temperature superconductors</a:t>
            </a:r>
          </a:p>
          <a:p>
            <a:r>
              <a:rPr lang="en-US" dirty="0"/>
              <a:t>Materials</a:t>
            </a:r>
          </a:p>
          <a:p>
            <a:pPr lvl="1"/>
            <a:r>
              <a:rPr lang="en-US" sz="2400" dirty="0"/>
              <a:t>Rare metals often </a:t>
            </a:r>
            <a:r>
              <a:rPr lang="en-US" sz="2400" i="1" dirty="0"/>
              <a:t>required</a:t>
            </a:r>
            <a:endParaRPr lang="en-US" sz="2400" dirty="0"/>
          </a:p>
          <a:p>
            <a:r>
              <a:rPr lang="en-US" dirty="0"/>
              <a:t>Gases: </a:t>
            </a:r>
          </a:p>
          <a:p>
            <a:pPr lvl="1"/>
            <a:r>
              <a:rPr lang="en-US" sz="2400" dirty="0"/>
              <a:t>SF6, </a:t>
            </a:r>
            <a:r>
              <a:rPr lang="en-AU" sz="2400" b="0" i="0" u="none" strike="noStrike" dirty="0">
                <a:solidFill>
                  <a:srgbClr val="212529"/>
                </a:solidFill>
                <a:effectLst/>
              </a:rPr>
              <a:t>HFC, PFC tightly controlled</a:t>
            </a:r>
          </a:p>
          <a:p>
            <a:r>
              <a:rPr lang="en-US" dirty="0"/>
              <a:t>Recycle-ability?</a:t>
            </a:r>
          </a:p>
          <a:p>
            <a:r>
              <a:rPr lang="en-US" dirty="0"/>
              <a:t>Impacts on residents esp. indigenous populations</a:t>
            </a:r>
          </a:p>
        </p:txBody>
      </p:sp>
      <p:sp>
        <p:nvSpPr>
          <p:cNvPr id="4" name="Slide Number Placeholder 3">
            <a:extLst>
              <a:ext uri="{FF2B5EF4-FFF2-40B4-BE49-F238E27FC236}">
                <a16:creationId xmlns:a16="http://schemas.microsoft.com/office/drawing/2014/main" id="{13F3F1B4-5B2B-B3E8-E684-01C11AFE973D}"/>
              </a:ext>
            </a:extLst>
          </p:cNvPr>
          <p:cNvSpPr>
            <a:spLocks noGrp="1"/>
          </p:cNvSpPr>
          <p:nvPr>
            <p:ph type="sldNum" sz="quarter" idx="12"/>
          </p:nvPr>
        </p:nvSpPr>
        <p:spPr/>
        <p:txBody>
          <a:bodyPr/>
          <a:lstStyle/>
          <a:p>
            <a:fld id="{F2722CE6-98ED-D94E-95C0-3D0C25589704}" type="slidenum">
              <a:rPr lang="en-US" smtClean="0"/>
              <a:pPr/>
              <a:t>55</a:t>
            </a:fld>
            <a:endParaRPr lang="en-US" sz="1300"/>
          </a:p>
        </p:txBody>
      </p:sp>
      <p:pic>
        <p:nvPicPr>
          <p:cNvPr id="8" name="Picture 7" descr="A solar panels on a hill&#10;&#10;Description automatically generated">
            <a:extLst>
              <a:ext uri="{FF2B5EF4-FFF2-40B4-BE49-F238E27FC236}">
                <a16:creationId xmlns:a16="http://schemas.microsoft.com/office/drawing/2014/main" id="{100FCEDB-E1F3-E573-204C-F14C10B55689}"/>
              </a:ext>
            </a:extLst>
          </p:cNvPr>
          <p:cNvPicPr>
            <a:picLocks noChangeAspect="1"/>
          </p:cNvPicPr>
          <p:nvPr/>
        </p:nvPicPr>
        <p:blipFill>
          <a:blip r:embed="rId2"/>
          <a:stretch>
            <a:fillRect/>
          </a:stretch>
        </p:blipFill>
        <p:spPr>
          <a:xfrm>
            <a:off x="5695842" y="2806409"/>
            <a:ext cx="3007583" cy="2394752"/>
          </a:xfrm>
          <a:prstGeom prst="rect">
            <a:avLst/>
          </a:prstGeom>
        </p:spPr>
      </p:pic>
      <p:sp>
        <p:nvSpPr>
          <p:cNvPr id="9" name="TextBox 8">
            <a:extLst>
              <a:ext uri="{FF2B5EF4-FFF2-40B4-BE49-F238E27FC236}">
                <a16:creationId xmlns:a16="http://schemas.microsoft.com/office/drawing/2014/main" id="{45214E10-43B4-4028-8A9D-13F47DFBEDBF}"/>
              </a:ext>
            </a:extLst>
          </p:cNvPr>
          <p:cNvSpPr txBox="1"/>
          <p:nvPr/>
        </p:nvSpPr>
        <p:spPr>
          <a:xfrm>
            <a:off x="6126479" y="2160078"/>
            <a:ext cx="2576946" cy="646331"/>
          </a:xfrm>
          <a:prstGeom prst="rect">
            <a:avLst/>
          </a:prstGeom>
          <a:noFill/>
        </p:spPr>
        <p:txBody>
          <a:bodyPr wrap="square" rtlCol="0">
            <a:spAutoFit/>
          </a:bodyPr>
          <a:lstStyle/>
          <a:p>
            <a:r>
              <a:rPr lang="en-US" dirty="0"/>
              <a:t>The SESAME facility has its own solar power plant</a:t>
            </a:r>
          </a:p>
        </p:txBody>
      </p:sp>
      <p:sp>
        <p:nvSpPr>
          <p:cNvPr id="11" name="TextBox 10">
            <a:extLst>
              <a:ext uri="{FF2B5EF4-FFF2-40B4-BE49-F238E27FC236}">
                <a16:creationId xmlns:a16="http://schemas.microsoft.com/office/drawing/2014/main" id="{82B9F87C-6D32-BDFD-2E5F-581A0A7E86A5}"/>
              </a:ext>
            </a:extLst>
          </p:cNvPr>
          <p:cNvSpPr txBox="1"/>
          <p:nvPr/>
        </p:nvSpPr>
        <p:spPr>
          <a:xfrm>
            <a:off x="1870363" y="6308725"/>
            <a:ext cx="6292735" cy="369332"/>
          </a:xfrm>
          <a:prstGeom prst="rect">
            <a:avLst/>
          </a:prstGeom>
          <a:noFill/>
        </p:spPr>
        <p:txBody>
          <a:bodyPr wrap="square">
            <a:spAutoFit/>
          </a:bodyPr>
          <a:lstStyle/>
          <a:p>
            <a:r>
              <a:rPr lang="en-US" dirty="0"/>
              <a:t>https://</a:t>
            </a:r>
            <a:r>
              <a:rPr lang="en-US" dirty="0" err="1"/>
              <a:t>www.nature.com</a:t>
            </a:r>
            <a:r>
              <a:rPr lang="en-US" dirty="0"/>
              <a:t>/articles/s41567-023-02117-0</a:t>
            </a:r>
          </a:p>
        </p:txBody>
      </p:sp>
    </p:spTree>
    <p:extLst>
      <p:ext uri="{BB962C8B-B14F-4D97-AF65-F5344CB8AC3E}">
        <p14:creationId xmlns:p14="http://schemas.microsoft.com/office/powerpoint/2010/main" val="628248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3600188-E7C4-A08D-D9CF-F1F217BA2665}"/>
              </a:ext>
            </a:extLst>
          </p:cNvPr>
          <p:cNvSpPr>
            <a:spLocks noGrp="1"/>
          </p:cNvSpPr>
          <p:nvPr>
            <p:ph type="sldNum" sz="quarter" idx="12"/>
          </p:nvPr>
        </p:nvSpPr>
        <p:spPr/>
        <p:txBody>
          <a:bodyPr/>
          <a:lstStyle/>
          <a:p>
            <a:fld id="{CFA2857F-A60A-7F4F-9B06-3EF652E81598}" type="slidenum">
              <a:rPr lang="en-US" smtClean="0"/>
              <a:pPr/>
              <a:t>56</a:t>
            </a:fld>
            <a:endParaRPr lang="en-US" sz="1300"/>
          </a:p>
        </p:txBody>
      </p:sp>
      <p:sp>
        <p:nvSpPr>
          <p:cNvPr id="4" name="Title 1">
            <a:extLst>
              <a:ext uri="{FF2B5EF4-FFF2-40B4-BE49-F238E27FC236}">
                <a16:creationId xmlns:a16="http://schemas.microsoft.com/office/drawing/2014/main" id="{ACAD9C02-2349-5F45-FB54-27674FC7EA0A}"/>
              </a:ext>
            </a:extLst>
          </p:cNvPr>
          <p:cNvSpPr>
            <a:spLocks noGrp="1"/>
          </p:cNvSpPr>
          <p:nvPr>
            <p:ph type="title"/>
          </p:nvPr>
        </p:nvSpPr>
        <p:spPr>
          <a:xfrm>
            <a:off x="457200" y="1870879"/>
            <a:ext cx="8229600" cy="1143000"/>
          </a:xfrm>
        </p:spPr>
        <p:txBody>
          <a:bodyPr>
            <a:noAutofit/>
          </a:bodyPr>
          <a:lstStyle/>
          <a:p>
            <a:r>
              <a:rPr lang="en-US" sz="4000" dirty="0"/>
              <a:t>A challenge to you:</a:t>
            </a:r>
            <a:br>
              <a:rPr lang="en-US" sz="4000" dirty="0"/>
            </a:br>
            <a:endParaRPr lang="en-US" sz="4000" dirty="0"/>
          </a:p>
        </p:txBody>
      </p:sp>
      <p:sp>
        <p:nvSpPr>
          <p:cNvPr id="5" name="TextBox 4">
            <a:extLst>
              <a:ext uri="{FF2B5EF4-FFF2-40B4-BE49-F238E27FC236}">
                <a16:creationId xmlns:a16="http://schemas.microsoft.com/office/drawing/2014/main" id="{F24FCB40-6801-C687-C33D-899135B25A88}"/>
              </a:ext>
            </a:extLst>
          </p:cNvPr>
          <p:cNvSpPr txBox="1"/>
          <p:nvPr/>
        </p:nvSpPr>
        <p:spPr>
          <a:xfrm>
            <a:off x="1055716" y="3241485"/>
            <a:ext cx="7032567" cy="954107"/>
          </a:xfrm>
          <a:prstGeom prst="rect">
            <a:avLst/>
          </a:prstGeom>
          <a:noFill/>
        </p:spPr>
        <p:txBody>
          <a:bodyPr wrap="square" rtlCol="0">
            <a:spAutoFit/>
          </a:bodyPr>
          <a:lstStyle/>
          <a:p>
            <a:pPr algn="ctr"/>
            <a:r>
              <a:rPr lang="en-US" sz="2800" dirty="0"/>
              <a:t>What is the most ‘surprising’ application of an accelerator you can think of?</a:t>
            </a:r>
          </a:p>
        </p:txBody>
      </p:sp>
    </p:spTree>
    <p:extLst>
      <p:ext uri="{BB962C8B-B14F-4D97-AF65-F5344CB8AC3E}">
        <p14:creationId xmlns:p14="http://schemas.microsoft.com/office/powerpoint/2010/main" val="26440910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386595" y="3075186"/>
            <a:ext cx="5411521" cy="2944041"/>
          </a:xfrm>
          <a:prstGeom prst="rect">
            <a:avLst/>
          </a:prstGeom>
          <a:noFill/>
          <a:ln>
            <a:noFill/>
          </a:ln>
          <a:effectLst/>
          <a:extLst>
            <a:ext uri="{909E8E84-426E-40dd-AFC4-6F175D3DCCD1}">
              <a14:hiddenFill xmlns="" xmlns:a14="http://schemas.microsoft.com/office/drawing/2010/main">
                <a:blipFill dpi="0" rotWithShape="0">
                  <a:blip/>
                  <a:srcRect t="9917"/>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21507" name="Text Box 3"/>
          <p:cNvSpPr txBox="1">
            <a:spLocks noChangeArrowheads="1"/>
          </p:cNvSpPr>
          <p:nvPr/>
        </p:nvSpPr>
        <p:spPr bwMode="auto">
          <a:xfrm>
            <a:off x="744784" y="4573536"/>
            <a:ext cx="3566528" cy="140100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9pPr>
          </a:lstStyle>
          <a:p>
            <a:pPr algn="r">
              <a:lnSpc>
                <a:spcPct val="95000"/>
              </a:lnSpc>
            </a:pPr>
            <a:r>
              <a:rPr lang="en-GB" altLang="en-US" dirty="0">
                <a:latin typeface="+mn-lt"/>
              </a:rPr>
              <a:t>Of the six possible crystal forms, the fifth (form V) produces the best quality chocolate</a:t>
            </a:r>
          </a:p>
        </p:txBody>
      </p:sp>
      <p:sp>
        <p:nvSpPr>
          <p:cNvPr id="21508" name="Text Box 4"/>
          <p:cNvSpPr txBox="1">
            <a:spLocks noChangeArrowheads="1"/>
          </p:cNvSpPr>
          <p:nvPr/>
        </p:nvSpPr>
        <p:spPr bwMode="auto">
          <a:xfrm>
            <a:off x="5115770" y="1206131"/>
            <a:ext cx="3779635" cy="109966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LGC Sans" charset="0"/>
                <a:cs typeface="DejaVu LGC Sans" charset="0"/>
              </a:defRPr>
            </a:lvl9pPr>
          </a:lstStyle>
          <a:p>
            <a:pPr>
              <a:lnSpc>
                <a:spcPct val="95000"/>
              </a:lnSpc>
            </a:pPr>
            <a:r>
              <a:rPr lang="en-GB" altLang="en-US" sz="2500" dirty="0">
                <a:latin typeface="+mn-lt"/>
              </a:rPr>
              <a:t>Cadbury used X-rays from a particle accelerator to study how cocoa crystallises</a:t>
            </a:r>
          </a:p>
        </p:txBody>
      </p:sp>
      <p:pic>
        <p:nvPicPr>
          <p:cNvPr id="21509"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68420" y="1287366"/>
            <a:ext cx="4764197" cy="289547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7" name="Rectangle 2">
            <a:extLst>
              <a:ext uri="{FF2B5EF4-FFF2-40B4-BE49-F238E27FC236}">
                <a16:creationId xmlns:a16="http://schemas.microsoft.com/office/drawing/2014/main" id="{72F7FFBE-28F6-0F41-8425-6122719E7770}"/>
              </a:ext>
            </a:extLst>
          </p:cNvPr>
          <p:cNvSpPr txBox="1">
            <a:spLocks noChangeArrowheads="1"/>
          </p:cNvSpPr>
          <p:nvPr/>
        </p:nvSpPr>
        <p:spPr>
          <a:xfrm>
            <a:off x="0" y="247650"/>
            <a:ext cx="9144000" cy="571500"/>
          </a:xfrm>
          <a:prstGeom prst="rect">
            <a:avLst/>
          </a:prstGeom>
          <a:ln/>
          <a:effectLst/>
        </p:spPr>
        <p:txBody>
          <a:bodyPr vert="horz" lIns="0" tIns="0" rIns="0" bIns="0" rtlCol="0" anchor="t">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95000"/>
              </a:lnSpc>
              <a:tabLst>
                <a:tab pos="0" algn="l"/>
                <a:tab pos="822960" algn="l"/>
                <a:tab pos="1645920" algn="l"/>
                <a:tab pos="2468880" algn="l"/>
                <a:tab pos="3291840" algn="l"/>
                <a:tab pos="4114800" algn="l"/>
                <a:tab pos="4937760" algn="l"/>
                <a:tab pos="5760720" algn="l"/>
                <a:tab pos="6583680" algn="l"/>
                <a:tab pos="7406640" algn="l"/>
                <a:tab pos="8229600" algn="l"/>
                <a:tab pos="9052560" algn="l"/>
                <a:tab pos="9121140" algn="l"/>
              </a:tabLst>
            </a:pPr>
            <a:r>
              <a:rPr lang="en-GB" altLang="en-US" sz="4000" dirty="0"/>
              <a:t>Crystal structure formation</a:t>
            </a:r>
            <a:endParaRPr lang="en-GB" altLang="en-US" sz="3600"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23332072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8456" y="5204344"/>
            <a:ext cx="7837549" cy="2304011"/>
          </a:xfrm>
        </p:spPr>
        <p:txBody>
          <a:bodyPr>
            <a:normAutofit/>
          </a:bodyPr>
          <a:lstStyle/>
          <a:p>
            <a:pPr>
              <a:buNone/>
            </a:pPr>
            <a:r>
              <a:rPr lang="en-US" sz="1800" dirty="0"/>
              <a:t>“In a recent and spectacular case, American collector William Koch sued a German wine dealer, claiming four bottles – allegedly belonging to former U.S. president Thomas Jefferson – purchased for 500,000 dollars, were fake. The case has yet to be settled.”</a:t>
            </a:r>
          </a:p>
          <a:p>
            <a:pPr algn="l">
              <a:buNone/>
            </a:pPr>
            <a:r>
              <a:rPr lang="en-US" sz="1300" dirty="0"/>
              <a:t>- http://</a:t>
            </a:r>
            <a:r>
              <a:rPr lang="en-US" sz="1300" dirty="0" err="1"/>
              <a:t>www.cosmosmagazine.com</a:t>
            </a:r>
            <a:endParaRPr lang="en-US" sz="1300" dirty="0"/>
          </a:p>
        </p:txBody>
      </p:sp>
      <p:pic>
        <p:nvPicPr>
          <p:cNvPr id="6" name="Picture 5"/>
          <p:cNvPicPr>
            <a:picLocks noChangeAspect="1"/>
          </p:cNvPicPr>
          <p:nvPr/>
        </p:nvPicPr>
        <p:blipFill>
          <a:blip r:embed="rId2"/>
          <a:stretch>
            <a:fillRect/>
          </a:stretch>
        </p:blipFill>
        <p:spPr>
          <a:xfrm>
            <a:off x="918456" y="1247951"/>
            <a:ext cx="2403529" cy="2724000"/>
          </a:xfrm>
          <a:prstGeom prst="rect">
            <a:avLst/>
          </a:prstGeom>
        </p:spPr>
      </p:pic>
      <p:sp>
        <p:nvSpPr>
          <p:cNvPr id="7" name="Content Placeholder 2"/>
          <p:cNvSpPr txBox="1">
            <a:spLocks/>
          </p:cNvSpPr>
          <p:nvPr/>
        </p:nvSpPr>
        <p:spPr>
          <a:xfrm>
            <a:off x="0" y="4181797"/>
            <a:ext cx="4419600" cy="1143001"/>
          </a:xfrm>
          <a:prstGeom prst="rect">
            <a:avLst/>
          </a:prstGeom>
        </p:spPr>
        <p:txBody>
          <a:bodyPr vert="horz" lIns="91435" tIns="45718" rIns="91435" bIns="45718" rtlCol="0">
            <a:normAutofit/>
          </a:bodyPr>
          <a:lstStyle/>
          <a:p>
            <a:pPr marL="342882" defTabSz="914353">
              <a:spcBef>
                <a:spcPts val="2000"/>
              </a:spcBef>
              <a:buClr>
                <a:schemeClr val="accent1"/>
              </a:buClr>
              <a:buSzPct val="90000"/>
              <a:defRPr/>
            </a:pPr>
            <a:r>
              <a:rPr lang="en-US" b="1" dirty="0">
                <a:effectLst>
                  <a:outerShdw blurRad="50800" dist="50800" dir="2700000" algn="tl" rotWithShape="0">
                    <a:schemeClr val="bg1">
                      <a:alpha val="30000"/>
                    </a:schemeClr>
                  </a:outerShdw>
                </a:effectLst>
              </a:rPr>
              <a:t>Use ion beam to test the bottle of “antique” wine – chemical composition of the bottle compared to a real one.</a:t>
            </a:r>
          </a:p>
        </p:txBody>
      </p:sp>
      <p:sp>
        <p:nvSpPr>
          <p:cNvPr id="4" name="Slide Number Placeholder 3"/>
          <p:cNvSpPr>
            <a:spLocks noGrp="1"/>
          </p:cNvSpPr>
          <p:nvPr>
            <p:ph type="sldNum" sz="quarter" idx="12"/>
          </p:nvPr>
        </p:nvSpPr>
        <p:spPr/>
        <p:txBody>
          <a:bodyPr/>
          <a:lstStyle/>
          <a:p>
            <a:fld id="{F2722CE6-98ED-D94E-95C0-3D0C25589704}" type="slidenum">
              <a:rPr lang="en-US" smtClean="0"/>
              <a:pPr/>
              <a:t>58</a:t>
            </a:fld>
            <a:endParaRPr lang="en-US" sz="1300"/>
          </a:p>
        </p:txBody>
      </p:sp>
      <p:pic>
        <p:nvPicPr>
          <p:cNvPr id="5" name="Picture 4" descr="Screen Shot 2016-10-04 at 17.24.47.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00416" y="1127622"/>
            <a:ext cx="4686384" cy="32898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itle 8">
            <a:extLst>
              <a:ext uri="{FF2B5EF4-FFF2-40B4-BE49-F238E27FC236}">
                <a16:creationId xmlns:a16="http://schemas.microsoft.com/office/drawing/2014/main" id="{E124B093-3D2B-2305-1D15-87F8D28C7ECC}"/>
              </a:ext>
            </a:extLst>
          </p:cNvPr>
          <p:cNvSpPr>
            <a:spLocks noGrp="1"/>
          </p:cNvSpPr>
          <p:nvPr>
            <p:ph type="title"/>
          </p:nvPr>
        </p:nvSpPr>
        <p:spPr>
          <a:xfrm>
            <a:off x="457200" y="104951"/>
            <a:ext cx="8229600" cy="1143000"/>
          </a:xfrm>
        </p:spPr>
        <p:txBody>
          <a:bodyPr/>
          <a:lstStyle/>
          <a:p>
            <a:r>
              <a:rPr lang="en-US" dirty="0"/>
              <a:t>Detecting Wine Fraud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777791" y="1546154"/>
            <a:ext cx="2562240" cy="3416320"/>
          </a:xfrm>
          <a:prstGeom prst="rect">
            <a:avLst/>
          </a:prstGeom>
        </p:spPr>
      </p:pic>
      <p:sp>
        <p:nvSpPr>
          <p:cNvPr id="7" name="Rectangle 6"/>
          <p:cNvSpPr/>
          <p:nvPr/>
        </p:nvSpPr>
        <p:spPr>
          <a:xfrm>
            <a:off x="643473" y="1546154"/>
            <a:ext cx="4868736" cy="3416320"/>
          </a:xfrm>
          <a:prstGeom prst="rect">
            <a:avLst/>
          </a:prstGeom>
        </p:spPr>
        <p:txBody>
          <a:bodyPr wrap="square">
            <a:spAutoFit/>
          </a:bodyPr>
          <a:lstStyle/>
          <a:p>
            <a:r>
              <a:rPr lang="en-US" i="1" dirty="0"/>
              <a:t>“A beam of the right particles with the right energy at the right intensity can shrink a tumor, produce cleaner energy, spot suspicious cargo, make a better radial tire, clean up dirty drinking water, map a protein, study a nuclear explosion, design a new drug, make a heat-resistant automotive cable, diagnose a disease, reduce nuclear waste, detect an art forgery, implant ions in a semiconductor, prospect for oil, date an archaeological find, package a Thanksgiving turkey or… </a:t>
            </a:r>
          </a:p>
          <a:p>
            <a:r>
              <a:rPr lang="en-US" i="1" dirty="0"/>
              <a:t>		…discover the secrets of the universe.”</a:t>
            </a:r>
          </a:p>
        </p:txBody>
      </p:sp>
      <p:sp>
        <p:nvSpPr>
          <p:cNvPr id="8" name="TextBox 7"/>
          <p:cNvSpPr txBox="1"/>
          <p:nvPr/>
        </p:nvSpPr>
        <p:spPr>
          <a:xfrm>
            <a:off x="1141276" y="712286"/>
            <a:ext cx="7198755" cy="461665"/>
          </a:xfrm>
          <a:prstGeom prst="rect">
            <a:avLst/>
          </a:prstGeom>
          <a:noFill/>
        </p:spPr>
        <p:txBody>
          <a:bodyPr wrap="none" rtlCol="0">
            <a:spAutoFit/>
          </a:bodyPr>
          <a:lstStyle/>
          <a:p>
            <a:r>
              <a:rPr lang="en-US" sz="2400" dirty="0"/>
              <a:t>Next time someone asks you what accelerators are for…</a:t>
            </a:r>
          </a:p>
        </p:txBody>
      </p:sp>
      <p:sp>
        <p:nvSpPr>
          <p:cNvPr id="2" name="Slide Number Placeholder 1"/>
          <p:cNvSpPr>
            <a:spLocks noGrp="1"/>
          </p:cNvSpPr>
          <p:nvPr>
            <p:ph type="sldNum" sz="quarter" idx="12"/>
          </p:nvPr>
        </p:nvSpPr>
        <p:spPr/>
        <p:txBody>
          <a:bodyPr/>
          <a:lstStyle/>
          <a:p>
            <a:fld id="{F2722CE6-98ED-D94E-95C0-3D0C25589704}" type="slidenum">
              <a:rPr lang="en-US" smtClean="0"/>
              <a:pPr/>
              <a:t>59</a:t>
            </a:fld>
            <a:endParaRPr lang="en-US" sz="1300"/>
          </a:p>
        </p:txBody>
      </p:sp>
      <p:sp>
        <p:nvSpPr>
          <p:cNvPr id="6" name="TextBox 5"/>
          <p:cNvSpPr txBox="1"/>
          <p:nvPr/>
        </p:nvSpPr>
        <p:spPr>
          <a:xfrm>
            <a:off x="2928109" y="5758000"/>
            <a:ext cx="3625091" cy="646331"/>
          </a:xfrm>
          <a:prstGeom prst="rect">
            <a:avLst/>
          </a:prstGeom>
          <a:noFill/>
        </p:spPr>
        <p:txBody>
          <a:bodyPr wrap="square" rtlCol="0">
            <a:spAutoFit/>
          </a:bodyPr>
          <a:lstStyle/>
          <a:p>
            <a:r>
              <a:rPr lang="en-US" dirty="0"/>
              <a:t>-Accelerators for Americas Future Report, pp. 4, DoE, USA, 2011</a:t>
            </a:r>
          </a:p>
        </p:txBody>
      </p:sp>
    </p:spTree>
    <p:extLst>
      <p:ext uri="{BB962C8B-B14F-4D97-AF65-F5344CB8AC3E}">
        <p14:creationId xmlns:p14="http://schemas.microsoft.com/office/powerpoint/2010/main" val="2572755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normAutofit/>
          </a:bodyPr>
          <a:lstStyle/>
          <a:p>
            <a:pPr marL="457200" indent="-457200">
              <a:lnSpc>
                <a:spcPct val="120000"/>
              </a:lnSpc>
              <a:buFont typeface="+mj-lt"/>
              <a:buAutoNum type="arabicPeriod"/>
            </a:pPr>
            <a:r>
              <a:rPr lang="en-US" sz="2400" dirty="0"/>
              <a:t>Medical imaging and treatment</a:t>
            </a:r>
          </a:p>
          <a:p>
            <a:pPr marL="457200" indent="-457200">
              <a:lnSpc>
                <a:spcPct val="120000"/>
              </a:lnSpc>
              <a:buFont typeface="+mj-lt"/>
              <a:buAutoNum type="arabicPeriod"/>
            </a:pPr>
            <a:r>
              <a:rPr lang="en-US" sz="2400" dirty="0"/>
              <a:t>Industrial uses of accelerators</a:t>
            </a:r>
          </a:p>
          <a:p>
            <a:pPr marL="457200" indent="-457200">
              <a:lnSpc>
                <a:spcPct val="120000"/>
              </a:lnSpc>
              <a:buFont typeface="+mj-lt"/>
              <a:buAutoNum type="arabicPeriod"/>
            </a:pPr>
            <a:r>
              <a:rPr lang="en-US" sz="2400" dirty="0"/>
              <a:t>Sustainability &amp; security applications</a:t>
            </a:r>
          </a:p>
          <a:p>
            <a:pPr marL="457200" indent="-457200">
              <a:lnSpc>
                <a:spcPct val="120000"/>
              </a:lnSpc>
              <a:buFont typeface="+mj-lt"/>
              <a:buAutoNum type="arabicPeriod"/>
            </a:pPr>
            <a:r>
              <a:rPr lang="en-US" sz="2400" dirty="0"/>
              <a:t>Historical &amp; cultural applications</a:t>
            </a:r>
          </a:p>
          <a:p>
            <a:pPr marL="457200" indent="-457200">
              <a:lnSpc>
                <a:spcPct val="120000"/>
              </a:lnSpc>
              <a:buFont typeface="+mj-lt"/>
              <a:buAutoNum type="arabicPeriod"/>
            </a:pPr>
            <a:r>
              <a:rPr lang="en-US" sz="2400" dirty="0"/>
              <a:t>Large facilities: synchrotron light sources / neutron sources</a:t>
            </a:r>
          </a:p>
          <a:p>
            <a:pPr marL="457200" indent="-457200">
              <a:lnSpc>
                <a:spcPct val="120000"/>
              </a:lnSpc>
              <a:buFont typeface="+mj-lt"/>
              <a:buAutoNum type="arabicPeriod"/>
            </a:pPr>
            <a:r>
              <a:rPr lang="en-US" sz="2400" dirty="0"/>
              <a:t>Challenges for the future</a:t>
            </a:r>
          </a:p>
        </p:txBody>
      </p:sp>
      <p:sp>
        <p:nvSpPr>
          <p:cNvPr id="4" name="Slide Number Placeholder 3"/>
          <p:cNvSpPr>
            <a:spLocks noGrp="1"/>
          </p:cNvSpPr>
          <p:nvPr>
            <p:ph type="sldNum" sz="quarter" idx="12"/>
          </p:nvPr>
        </p:nvSpPr>
        <p:spPr/>
        <p:txBody>
          <a:bodyPr/>
          <a:lstStyle/>
          <a:p>
            <a:fld id="{F2722CE6-98ED-D94E-95C0-3D0C25589704}" type="slidenum">
              <a:rPr lang="en-US" smtClean="0"/>
              <a:pPr/>
              <a:t>6</a:t>
            </a:fld>
            <a:endParaRPr lang="en-US" sz="1300"/>
          </a:p>
        </p:txBody>
      </p:sp>
    </p:spTree>
    <p:extLst>
      <p:ext uri="{BB962C8B-B14F-4D97-AF65-F5344CB8AC3E}">
        <p14:creationId xmlns:p14="http://schemas.microsoft.com/office/powerpoint/2010/main" val="1839843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1. Medical Applications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Content Placeholder 11" descr="Chart, line chart&#10;&#10;Description automatically generated">
            <a:extLst>
              <a:ext uri="{FF2B5EF4-FFF2-40B4-BE49-F238E27FC236}">
                <a16:creationId xmlns:a16="http://schemas.microsoft.com/office/drawing/2014/main" id="{7162B26C-20E0-E340-8EB4-E2CA355513D2}"/>
              </a:ext>
            </a:extLst>
          </p:cNvPr>
          <p:cNvPicPr>
            <a:picLocks noGrp="1" noChangeAspect="1"/>
          </p:cNvPicPr>
          <p:nvPr>
            <p:ph idx="1"/>
          </p:nvPr>
        </p:nvPicPr>
        <p:blipFill>
          <a:blip r:embed="rId3" cstate="hqprint">
            <a:extLst>
              <a:ext uri="{28A0092B-C50C-407E-A947-70E740481C1C}">
                <a14:useLocalDpi xmlns:a14="http://schemas.microsoft.com/office/drawing/2010/main"/>
              </a:ext>
            </a:extLst>
          </a:blip>
          <a:stretch>
            <a:fillRect/>
          </a:stretch>
        </p:blipFill>
        <p:spPr>
          <a:xfrm>
            <a:off x="620888" y="643466"/>
            <a:ext cx="7902223" cy="5571067"/>
          </a:xfrm>
          <a:prstGeom prst="rect">
            <a:avLst/>
          </a:prstGeom>
        </p:spPr>
      </p:pic>
      <p:sp>
        <p:nvSpPr>
          <p:cNvPr id="4" name="Slide Number Placeholder 3">
            <a:extLst>
              <a:ext uri="{FF2B5EF4-FFF2-40B4-BE49-F238E27FC236}">
                <a16:creationId xmlns:a16="http://schemas.microsoft.com/office/drawing/2014/main" id="{DE52E952-390F-954A-803F-93C59E2A5ECC}"/>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defTabSz="914400">
              <a:spcAft>
                <a:spcPts val="600"/>
              </a:spcAft>
            </a:pPr>
            <a:fld id="{F2722CE6-98ED-D94E-95C0-3D0C25589704}" type="slidenum">
              <a:rPr lang="en-US" smtClean="0"/>
              <a:pPr defTabSz="914400">
                <a:spcAft>
                  <a:spcPts val="600"/>
                </a:spcAft>
              </a:pPr>
              <a:t>8</a:t>
            </a:fld>
            <a:endParaRPr lang="en-US"/>
          </a:p>
        </p:txBody>
      </p:sp>
    </p:spTree>
    <p:extLst>
      <p:ext uri="{BB962C8B-B14F-4D97-AF65-F5344CB8AC3E}">
        <p14:creationId xmlns:p14="http://schemas.microsoft.com/office/powerpoint/2010/main" val="100349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722CE6-98ED-D94E-95C0-3D0C25589704}" type="slidenum">
              <a:rPr lang="en-US" smtClean="0"/>
              <a:pPr/>
              <a:t>9</a:t>
            </a:fld>
            <a:endParaRPr lang="en-US" sz="1300"/>
          </a:p>
        </p:txBody>
      </p:sp>
      <p:pic>
        <p:nvPicPr>
          <p:cNvPr id="5" name="Picture 3" descr="CURES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33332" y="780761"/>
            <a:ext cx="7277336" cy="4917706"/>
          </a:xfrm>
          <a:prstGeom prst="rect">
            <a:avLst/>
          </a:prstGeom>
          <a:noFill/>
          <a:ln w="9525">
            <a:noFill/>
            <a:miter lim="800000"/>
            <a:headEnd/>
            <a:tailEnd/>
          </a:ln>
        </p:spPr>
      </p:pic>
    </p:spTree>
    <p:extLst>
      <p:ext uri="{BB962C8B-B14F-4D97-AF65-F5344CB8AC3E}">
        <p14:creationId xmlns:p14="http://schemas.microsoft.com/office/powerpoint/2010/main" val="355132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tfc">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38100" cap="flat" cmpd="sng" algn="ctr">
          <a:solidFill>
            <a:srgbClr val="000000"/>
          </a:solidFill>
          <a:prstDash val="solid"/>
          <a:miter lim="0"/>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584200" rtl="0" eaLnBrk="1" fontAlgn="base" latinLnBrk="0" hangingPunct="0">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38100" cap="flat" cmpd="sng" algn="ctr">
          <a:solidFill>
            <a:srgbClr val="000000"/>
          </a:solidFill>
          <a:prstDash val="solid"/>
          <a:miter lim="0"/>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584200" rtl="0" eaLnBrk="1" fontAlgn="base" latinLnBrk="0" hangingPunct="0">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38100" cap="flat" cmpd="sng" algn="ctr">
          <a:solidFill>
            <a:srgbClr val="000000"/>
          </a:solidFill>
          <a:prstDash val="solid"/>
          <a:miter lim="0"/>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584200" rtl="0" eaLnBrk="1" fontAlgn="base" latinLnBrk="0" hangingPunct="0">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38100" cap="flat" cmpd="sng" algn="ctr">
          <a:solidFill>
            <a:srgbClr val="000000"/>
          </a:solidFill>
          <a:prstDash val="solid"/>
          <a:miter lim="0"/>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584200" rtl="0" eaLnBrk="1" fontAlgn="base" latinLnBrk="0" hangingPunct="0">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3.xml><?xml version="1.0" encoding="utf-8"?>
<a:theme xmlns:a="http://schemas.openxmlformats.org/drawingml/2006/main" name="1_stfc">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38100" cap="flat" cmpd="sng" algn="ctr">
          <a:solidFill>
            <a:srgbClr val="000000"/>
          </a:solidFill>
          <a:prstDash val="solid"/>
          <a:miter lim="0"/>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584200" rtl="0" eaLnBrk="1" fontAlgn="base" latinLnBrk="0" hangingPunct="0">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38100" cap="flat" cmpd="sng" algn="ctr">
          <a:solidFill>
            <a:srgbClr val="000000"/>
          </a:solidFill>
          <a:prstDash val="solid"/>
          <a:miter lim="0"/>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584200" rtl="0" eaLnBrk="1" fontAlgn="base" latinLnBrk="0" hangingPunct="0">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4.xml><?xml version="1.0" encoding="utf-8"?>
<a:theme xmlns:a="http://schemas.openxmlformats.org/drawingml/2006/main" name="1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Gill Sans"/>
        <a:ea typeface="ＭＳ Ｐゴシック"/>
        <a:cs typeface="Gill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38100" cap="flat" cmpd="sng" algn="ctr">
          <a:solidFill>
            <a:srgbClr val="000000"/>
          </a:solidFill>
          <a:prstDash val="solid"/>
          <a:miter lim="0"/>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584200" rtl="0" eaLnBrk="1" fontAlgn="base" latinLnBrk="0" hangingPunct="0">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38100" cap="flat" cmpd="sng" algn="ctr">
          <a:solidFill>
            <a:srgbClr val="000000"/>
          </a:solidFill>
          <a:prstDash val="solid"/>
          <a:miter lim="0"/>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584200" rtl="0" eaLnBrk="1" fontAlgn="base" latinLnBrk="0" hangingPunct="0">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stfc.thmx</Template>
  <TotalTime>25690</TotalTime>
  <Words>3409</Words>
  <Application>Microsoft Macintosh PowerPoint</Application>
  <PresentationFormat>On-screen Show (4:3)</PresentationFormat>
  <Paragraphs>424</Paragraphs>
  <Slides>59</Slides>
  <Notes>40</Notes>
  <HiddenSlides>3</HiddenSlides>
  <MMClips>2</MMClips>
  <ScaleCrop>false</ScaleCrop>
  <HeadingPairs>
    <vt:vector size="8" baseType="variant">
      <vt:variant>
        <vt:lpstr>Fonts Used</vt:lpstr>
      </vt:variant>
      <vt:variant>
        <vt:i4>14</vt:i4>
      </vt:variant>
      <vt:variant>
        <vt:lpstr>Theme</vt:lpstr>
      </vt:variant>
      <vt:variant>
        <vt:i4>5</vt:i4>
      </vt:variant>
      <vt:variant>
        <vt:lpstr>Embedded OLE Servers</vt:lpstr>
      </vt:variant>
      <vt:variant>
        <vt:i4>1</vt:i4>
      </vt:variant>
      <vt:variant>
        <vt:lpstr>Slide Titles</vt:lpstr>
      </vt:variant>
      <vt:variant>
        <vt:i4>59</vt:i4>
      </vt:variant>
    </vt:vector>
  </HeadingPairs>
  <TitlesOfParts>
    <vt:vector size="79" baseType="lpstr">
      <vt:lpstr>ＭＳ Ｐゴシック</vt:lpstr>
      <vt:lpstr>-apple-system</vt:lpstr>
      <vt:lpstr>American Typewriter</vt:lpstr>
      <vt:lpstr>Arial</vt:lpstr>
      <vt:lpstr>Arial Rounded MT Bold</vt:lpstr>
      <vt:lpstr>Calibri</vt:lpstr>
      <vt:lpstr>DejaVu LGC Sans</vt:lpstr>
      <vt:lpstr>Gill Sans</vt:lpstr>
      <vt:lpstr>Helvetica</vt:lpstr>
      <vt:lpstr>Lucida Sans Unicode</vt:lpstr>
      <vt:lpstr>Symbol</vt:lpstr>
      <vt:lpstr>Trebuchet MS</vt:lpstr>
      <vt:lpstr>Wingdings</vt:lpstr>
      <vt:lpstr>Wingdings 2</vt:lpstr>
      <vt:lpstr>stfc</vt:lpstr>
      <vt:lpstr>Office Theme</vt:lpstr>
      <vt:lpstr>1_stfc</vt:lpstr>
      <vt:lpstr>1_Office Theme</vt:lpstr>
      <vt:lpstr>2_Office Theme</vt:lpstr>
      <vt:lpstr>Equation</vt:lpstr>
      <vt:lpstr>Applications of Accelerators</vt:lpstr>
      <vt:lpstr>PowerPoint Presentation</vt:lpstr>
      <vt:lpstr>Where do breakthrough technologies come from?</vt:lpstr>
      <vt:lpstr>PowerPoint Presentation</vt:lpstr>
      <vt:lpstr>PowerPoint Presentation</vt:lpstr>
      <vt:lpstr>Outline</vt:lpstr>
      <vt:lpstr>1. Medical Applications</vt:lpstr>
      <vt:lpstr>PowerPoint Presentation</vt:lpstr>
      <vt:lpstr>PowerPoint Presentation</vt:lpstr>
      <vt:lpstr>PowerPoint Presentation</vt:lpstr>
      <vt:lpstr>PowerPoint Presentation</vt:lpstr>
      <vt:lpstr>Charged Particle Therapy</vt:lpstr>
      <vt:lpstr>Energy loss in matter (+tissue)</vt:lpstr>
      <vt:lpstr>PowerPoint Presentation</vt:lpstr>
      <vt:lpstr>Proton &amp; Ion therapy</vt:lpstr>
      <vt:lpstr>Challenges in Particle Therapy:</vt:lpstr>
      <vt:lpstr>Radioisotope production</vt:lpstr>
      <vt:lpstr>Radiopharmaceuticals</vt:lpstr>
      <vt:lpstr>PowerPoint Presentation</vt:lpstr>
      <vt:lpstr>2. Industrial accelerators</vt:lpstr>
      <vt:lpstr>Ion implantation</vt:lpstr>
      <vt:lpstr>Electron beam processing</vt:lpstr>
      <vt:lpstr>Equipment sterilisation</vt:lpstr>
      <vt:lpstr>Food irradiation</vt:lpstr>
      <vt:lpstr>Gemstone Irradiation</vt:lpstr>
      <vt:lpstr>Other industrial uses</vt:lpstr>
      <vt:lpstr>3. Sustainability &amp; Security Applications</vt:lpstr>
      <vt:lpstr>Wastewater Irradiation</vt:lpstr>
      <vt:lpstr>Cargo scanning</vt:lpstr>
      <vt:lpstr>Ion beam analysis</vt:lpstr>
      <vt:lpstr>Studying Aerosols and Pollutants</vt:lpstr>
      <vt:lpstr>Emerging application: Food Provenance </vt:lpstr>
      <vt:lpstr>4. Historical and cultural applications </vt:lpstr>
      <vt:lpstr>IBA techniques in art</vt:lpstr>
      <vt:lpstr>Accelerator Mass Spectrometry: Radiocarbon Dating</vt:lpstr>
      <vt:lpstr>PowerPoint Presentation</vt:lpstr>
      <vt:lpstr>X-rays also used to study art</vt:lpstr>
      <vt:lpstr>5. Large Facilities: Synchrotron Light Sources</vt:lpstr>
      <vt:lpstr>What is synchrotron radiation</vt:lpstr>
      <vt:lpstr>PowerPoint Presentation</vt:lpstr>
      <vt:lpstr>PowerPoint Presentation</vt:lpstr>
      <vt:lpstr>PowerPoint Presentation</vt:lpstr>
      <vt:lpstr>PowerPoint Presentation</vt:lpstr>
      <vt:lpstr>5. Large Facilities Neutron Spallation Sources</vt:lpstr>
      <vt:lpstr>PowerPoint Presentation</vt:lpstr>
      <vt:lpstr>PowerPoint Presentation</vt:lpstr>
      <vt:lpstr>PowerPoint Presentation</vt:lpstr>
      <vt:lpstr>PowerPoint Presentation</vt:lpstr>
      <vt:lpstr>PowerPoint Presentation</vt:lpstr>
      <vt:lpstr>6. Future Challenges</vt:lpstr>
      <vt:lpstr>PowerPoint Presentation</vt:lpstr>
      <vt:lpstr>PowerPoint Presentation</vt:lpstr>
      <vt:lpstr>Intensity Frontier: Materials testing for fusion</vt:lpstr>
      <vt:lpstr>PowerPoint Presentation</vt:lpstr>
      <vt:lpstr>Sustainability Frontier Environmental Impacts</vt:lpstr>
      <vt:lpstr>A challenge to you: </vt:lpstr>
      <vt:lpstr>PowerPoint Presentation</vt:lpstr>
      <vt:lpstr>Detecting Wine Fraud</vt:lpstr>
      <vt:lpstr>PowerPoint Presentation</vt:lpstr>
    </vt:vector>
  </TitlesOfParts>
  <Manager/>
  <Company>University of Oxford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Suzie Sheehy</dc:creator>
  <cp:keywords/>
  <dc:description/>
  <cp:lastModifiedBy>Suzie Sheehy</cp:lastModifiedBy>
  <cp:revision>135</cp:revision>
  <cp:lastPrinted>2016-10-04T15:26:35Z</cp:lastPrinted>
  <dcterms:created xsi:type="dcterms:W3CDTF">2010-07-02T17:34:54Z</dcterms:created>
  <dcterms:modified xsi:type="dcterms:W3CDTF">2024-09-23T13:08:44Z</dcterms:modified>
  <cp:category/>
</cp:coreProperties>
</file>