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74" r:id="rId1"/>
  </p:sldMasterIdLst>
  <p:notesMasterIdLst>
    <p:notesMasterId r:id="rId105"/>
  </p:notesMasterIdLst>
  <p:sldIdLst>
    <p:sldId id="263" r:id="rId2"/>
    <p:sldId id="264" r:id="rId3"/>
    <p:sldId id="295" r:id="rId4"/>
    <p:sldId id="296" r:id="rId5"/>
    <p:sldId id="294" r:id="rId6"/>
    <p:sldId id="827" r:id="rId7"/>
    <p:sldId id="297" r:id="rId8"/>
    <p:sldId id="834" r:id="rId9"/>
    <p:sldId id="299" r:id="rId10"/>
    <p:sldId id="546" r:id="rId11"/>
    <p:sldId id="545" r:id="rId12"/>
    <p:sldId id="650" r:id="rId13"/>
    <p:sldId id="439" r:id="rId14"/>
    <p:sldId id="301" r:id="rId15"/>
    <p:sldId id="828" r:id="rId16"/>
    <p:sldId id="756" r:id="rId17"/>
    <p:sldId id="771" r:id="rId18"/>
    <p:sldId id="773" r:id="rId19"/>
    <p:sldId id="772" r:id="rId20"/>
    <p:sldId id="774" r:id="rId21"/>
    <p:sldId id="769" r:id="rId22"/>
    <p:sldId id="748" r:id="rId23"/>
    <p:sldId id="779" r:id="rId24"/>
    <p:sldId id="797" r:id="rId25"/>
    <p:sldId id="796" r:id="rId26"/>
    <p:sldId id="509" r:id="rId27"/>
    <p:sldId id="829" r:id="rId28"/>
    <p:sldId id="515" r:id="rId29"/>
    <p:sldId id="609" r:id="rId30"/>
    <p:sldId id="613" r:id="rId31"/>
    <p:sldId id="835" r:id="rId32"/>
    <p:sldId id="514" r:id="rId33"/>
    <p:sldId id="510" r:id="rId34"/>
    <p:sldId id="610" r:id="rId35"/>
    <p:sldId id="614" r:id="rId36"/>
    <p:sldId id="616" r:id="rId37"/>
    <p:sldId id="611" r:id="rId38"/>
    <p:sldId id="830" r:id="rId39"/>
    <p:sldId id="831" r:id="rId40"/>
    <p:sldId id="832" r:id="rId41"/>
    <p:sldId id="862" r:id="rId42"/>
    <p:sldId id="798" r:id="rId43"/>
    <p:sldId id="349" r:id="rId44"/>
    <p:sldId id="836" r:id="rId45"/>
    <p:sldId id="843" r:id="rId46"/>
    <p:sldId id="596" r:id="rId47"/>
    <p:sldId id="597" r:id="rId48"/>
    <p:sldId id="799" r:id="rId49"/>
    <p:sldId id="800" r:id="rId50"/>
    <p:sldId id="824" r:id="rId51"/>
    <p:sldId id="589" r:id="rId52"/>
    <p:sldId id="767" r:id="rId53"/>
    <p:sldId id="790" r:id="rId54"/>
    <p:sldId id="768" r:id="rId55"/>
    <p:sldId id="770" r:id="rId56"/>
    <p:sldId id="844" r:id="rId57"/>
    <p:sldId id="806" r:id="rId58"/>
    <p:sldId id="812" r:id="rId59"/>
    <p:sldId id="791" r:id="rId60"/>
    <p:sldId id="846" r:id="rId61"/>
    <p:sldId id="821" r:id="rId62"/>
    <p:sldId id="822" r:id="rId63"/>
    <p:sldId id="840" r:id="rId64"/>
    <p:sldId id="841" r:id="rId65"/>
    <p:sldId id="815" r:id="rId66"/>
    <p:sldId id="816" r:id="rId67"/>
    <p:sldId id="842" r:id="rId68"/>
    <p:sldId id="595" r:id="rId69"/>
    <p:sldId id="599" r:id="rId70"/>
    <p:sldId id="600" r:id="rId71"/>
    <p:sldId id="592" r:id="rId72"/>
    <p:sldId id="601" r:id="rId73"/>
    <p:sldId id="602" r:id="rId74"/>
    <p:sldId id="804" r:id="rId75"/>
    <p:sldId id="838" r:id="rId76"/>
    <p:sldId id="839" r:id="rId77"/>
    <p:sldId id="858" r:id="rId78"/>
    <p:sldId id="496" r:id="rId79"/>
    <p:sldId id="543" r:id="rId80"/>
    <p:sldId id="523" r:id="rId81"/>
    <p:sldId id="519" r:id="rId82"/>
    <p:sldId id="521" r:id="rId83"/>
    <p:sldId id="516" r:id="rId84"/>
    <p:sldId id="860" r:id="rId85"/>
    <p:sldId id="845" r:id="rId86"/>
    <p:sldId id="778" r:id="rId87"/>
    <p:sldId id="847" r:id="rId88"/>
    <p:sldId id="792" r:id="rId89"/>
    <p:sldId id="775" r:id="rId90"/>
    <p:sldId id="848" r:id="rId91"/>
    <p:sldId id="850" r:id="rId92"/>
    <p:sldId id="795" r:id="rId93"/>
    <p:sldId id="789" r:id="rId94"/>
    <p:sldId id="851" r:id="rId95"/>
    <p:sldId id="852" r:id="rId96"/>
    <p:sldId id="853" r:id="rId97"/>
    <p:sldId id="854" r:id="rId98"/>
    <p:sldId id="855" r:id="rId99"/>
    <p:sldId id="801" r:id="rId100"/>
    <p:sldId id="856" r:id="rId101"/>
    <p:sldId id="857" r:id="rId102"/>
    <p:sldId id="861" r:id="rId103"/>
    <p:sldId id="300" r:id="rId104"/>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24" autoAdjust="0"/>
    <p:restoredTop sz="93764"/>
  </p:normalViewPr>
  <p:slideViewPr>
    <p:cSldViewPr snapToGrid="0">
      <p:cViewPr varScale="1">
        <p:scale>
          <a:sx n="69" d="100"/>
          <a:sy n="69" d="100"/>
        </p:scale>
        <p:origin x="119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viewProps" Target="viewProp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325" cy="498254"/>
          </a:xfrm>
          <a:prstGeom prst="rect">
            <a:avLst/>
          </a:prstGeom>
        </p:spPr>
        <p:txBody>
          <a:bodyPr vert="horz" lIns="83796" tIns="41898" rIns="83796" bIns="41898" rtlCol="0"/>
          <a:lstStyle>
            <a:lvl1pPr algn="l">
              <a:defRPr sz="1100"/>
            </a:lvl1pPr>
          </a:lstStyle>
          <a:p>
            <a:endParaRPr lang="en-GB"/>
          </a:p>
        </p:txBody>
      </p:sp>
      <p:sp>
        <p:nvSpPr>
          <p:cNvPr id="3" name="Date Placeholder 2"/>
          <p:cNvSpPr>
            <a:spLocks noGrp="1"/>
          </p:cNvSpPr>
          <p:nvPr>
            <p:ph type="dt" idx="1"/>
          </p:nvPr>
        </p:nvSpPr>
        <p:spPr>
          <a:xfrm>
            <a:off x="3849923" y="0"/>
            <a:ext cx="2946325" cy="498254"/>
          </a:xfrm>
          <a:prstGeom prst="rect">
            <a:avLst/>
          </a:prstGeom>
        </p:spPr>
        <p:txBody>
          <a:bodyPr vert="horz" lIns="83796" tIns="41898" rIns="83796" bIns="41898" rtlCol="0"/>
          <a:lstStyle>
            <a:lvl1pPr algn="r">
              <a:defRPr sz="1100"/>
            </a:lvl1pPr>
          </a:lstStyle>
          <a:p>
            <a:fld id="{691EB8F2-4E3A-453D-A35A-DAB0252E2508}" type="datetimeFigureOut">
              <a:rPr lang="en-GB" smtClean="0"/>
              <a:t>29/09/2024</a:t>
            </a:fld>
            <a:endParaRPr lang="en-GB"/>
          </a:p>
        </p:txBody>
      </p:sp>
      <p:sp>
        <p:nvSpPr>
          <p:cNvPr id="4" name="Slide Image Placeholder 3"/>
          <p:cNvSpPr>
            <a:spLocks noGrp="1" noRot="1" noChangeAspect="1"/>
          </p:cNvSpPr>
          <p:nvPr>
            <p:ph type="sldImg" idx="2"/>
          </p:nvPr>
        </p:nvSpPr>
        <p:spPr>
          <a:xfrm>
            <a:off x="420688" y="1241425"/>
            <a:ext cx="5956300" cy="3351213"/>
          </a:xfrm>
          <a:prstGeom prst="rect">
            <a:avLst/>
          </a:prstGeom>
          <a:noFill/>
          <a:ln w="12700">
            <a:solidFill>
              <a:prstClr val="black"/>
            </a:solidFill>
          </a:ln>
        </p:spPr>
        <p:txBody>
          <a:bodyPr vert="horz" lIns="83796" tIns="41898" rIns="83796" bIns="41898" rtlCol="0" anchor="ctr"/>
          <a:lstStyle/>
          <a:p>
            <a:endParaRPr lang="en-GB"/>
          </a:p>
        </p:txBody>
      </p:sp>
      <p:sp>
        <p:nvSpPr>
          <p:cNvPr id="5" name="Notes Placeholder 4"/>
          <p:cNvSpPr>
            <a:spLocks noGrp="1"/>
          </p:cNvSpPr>
          <p:nvPr>
            <p:ph type="body" sz="quarter" idx="3"/>
          </p:nvPr>
        </p:nvSpPr>
        <p:spPr>
          <a:xfrm>
            <a:off x="679482" y="4777636"/>
            <a:ext cx="5438711" cy="3909377"/>
          </a:xfrm>
          <a:prstGeom prst="rect">
            <a:avLst/>
          </a:prstGeom>
        </p:spPr>
        <p:txBody>
          <a:bodyPr vert="horz" lIns="83796" tIns="41898" rIns="83796" bIns="4189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972"/>
            <a:ext cx="2946325" cy="498254"/>
          </a:xfrm>
          <a:prstGeom prst="rect">
            <a:avLst/>
          </a:prstGeom>
        </p:spPr>
        <p:txBody>
          <a:bodyPr vert="horz" lIns="83796" tIns="41898" rIns="83796" bIns="41898" rtlCol="0" anchor="b"/>
          <a:lstStyle>
            <a:lvl1pPr algn="l">
              <a:defRPr sz="1100"/>
            </a:lvl1pPr>
          </a:lstStyle>
          <a:p>
            <a:endParaRPr lang="en-GB"/>
          </a:p>
        </p:txBody>
      </p:sp>
      <p:sp>
        <p:nvSpPr>
          <p:cNvPr id="7" name="Slide Number Placeholder 6"/>
          <p:cNvSpPr>
            <a:spLocks noGrp="1"/>
          </p:cNvSpPr>
          <p:nvPr>
            <p:ph type="sldNum" sz="quarter" idx="5"/>
          </p:nvPr>
        </p:nvSpPr>
        <p:spPr>
          <a:xfrm>
            <a:off x="3849923" y="9429972"/>
            <a:ext cx="2946325" cy="498254"/>
          </a:xfrm>
          <a:prstGeom prst="rect">
            <a:avLst/>
          </a:prstGeom>
        </p:spPr>
        <p:txBody>
          <a:bodyPr vert="horz" lIns="83796" tIns="41898" rIns="83796" bIns="41898" rtlCol="0" anchor="b"/>
          <a:lstStyle>
            <a:lvl1pPr algn="r">
              <a:defRPr sz="1100"/>
            </a:lvl1pPr>
          </a:lstStyle>
          <a:p>
            <a:fld id="{633F14C6-E51F-417B-8508-30E5EF41B37F}" type="slidenum">
              <a:rPr lang="en-GB" smtClean="0"/>
              <a:t>‹#›</a:t>
            </a:fld>
            <a:endParaRPr lang="en-GB"/>
          </a:p>
        </p:txBody>
      </p:sp>
    </p:spTree>
    <p:extLst>
      <p:ext uri="{BB962C8B-B14F-4D97-AF65-F5344CB8AC3E}">
        <p14:creationId xmlns:p14="http://schemas.microsoft.com/office/powerpoint/2010/main" val="1496850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16</a:t>
            </a:fld>
            <a:endParaRPr lang="en-US"/>
          </a:p>
        </p:txBody>
      </p:sp>
    </p:spTree>
    <p:extLst>
      <p:ext uri="{BB962C8B-B14F-4D97-AF65-F5344CB8AC3E}">
        <p14:creationId xmlns:p14="http://schemas.microsoft.com/office/powerpoint/2010/main" val="2531108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37933297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766763"/>
            <a:ext cx="6823075" cy="3838575"/>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30115323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1777576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33479652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33F14C6-E51F-417B-8508-30E5EF41B37F}" type="slidenum">
              <a:rPr lang="en-GB" smtClean="0"/>
              <a:t>40</a:t>
            </a:fld>
            <a:endParaRPr lang="en-GB"/>
          </a:p>
        </p:txBody>
      </p:sp>
    </p:spTree>
    <p:extLst>
      <p:ext uri="{BB962C8B-B14F-4D97-AF65-F5344CB8AC3E}">
        <p14:creationId xmlns:p14="http://schemas.microsoft.com/office/powerpoint/2010/main" val="24396009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0" fontAlgn="base" latinLnBrk="0" hangingPunct="0">
              <a:lnSpc>
                <a:spcPct val="100000"/>
              </a:lnSpc>
              <a:spcBef>
                <a:spcPct val="30000"/>
              </a:spcBef>
              <a:spcAft>
                <a:spcPct val="0"/>
              </a:spcAft>
              <a:buClrTx/>
              <a:buSzTx/>
              <a:buFont typeface="+mj-lt"/>
              <a:buAutoNum type="arabicPeriod"/>
              <a:tabLst/>
              <a:defRPr/>
            </a:pPr>
            <a:endParaRPr lang="en-US" dirty="0"/>
          </a:p>
          <a:p>
            <a:pPr marL="228600" marR="0" lvl="0" indent="-228600" algn="l" defTabSz="914400" rtl="0" eaLnBrk="0" fontAlgn="base" latinLnBrk="0" hangingPunct="0">
              <a:lnSpc>
                <a:spcPct val="100000"/>
              </a:lnSpc>
              <a:spcBef>
                <a:spcPct val="30000"/>
              </a:spcBef>
              <a:spcAft>
                <a:spcPct val="0"/>
              </a:spcAft>
              <a:buClrTx/>
              <a:buSzTx/>
              <a:buFont typeface="+mj-lt"/>
              <a:buAutoNum type="arabicPeriod"/>
              <a:tabLst/>
              <a:defRPr/>
            </a:pPr>
            <a:endParaRPr lang="en-US" dirty="0"/>
          </a:p>
          <a:p>
            <a:pPr marL="228600" marR="0" lvl="0" indent="-228600" algn="l" defTabSz="914400" rtl="0" eaLnBrk="0" fontAlgn="base" latinLnBrk="0" hangingPunct="0">
              <a:lnSpc>
                <a:spcPct val="100000"/>
              </a:lnSpc>
              <a:spcBef>
                <a:spcPct val="30000"/>
              </a:spcBef>
              <a:spcAft>
                <a:spcPct val="0"/>
              </a:spcAft>
              <a:buClrTx/>
              <a:buSzTx/>
              <a:buFont typeface="+mj-lt"/>
              <a:buAutoNum type="arabicPeriod"/>
              <a:tabLst/>
              <a:defRPr/>
            </a:pPr>
            <a:endParaRPr lang="en-US" dirty="0"/>
          </a:p>
          <a:p>
            <a:pPr marL="228600" indent="-228600">
              <a:buFont typeface="+mj-lt"/>
              <a:buAutoNum type="arabicPeriod"/>
            </a:pPr>
            <a:endParaRPr lang="en-GB" dirty="0"/>
          </a:p>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45</a:t>
            </a:fld>
            <a:endParaRPr lang="en-US"/>
          </a:p>
        </p:txBody>
      </p:sp>
    </p:spTree>
    <p:extLst>
      <p:ext uri="{BB962C8B-B14F-4D97-AF65-F5344CB8AC3E}">
        <p14:creationId xmlns:p14="http://schemas.microsoft.com/office/powerpoint/2010/main" val="36593255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46</a:t>
            </a:fld>
            <a:endParaRPr lang="en-US"/>
          </a:p>
        </p:txBody>
      </p:sp>
    </p:spTree>
    <p:extLst>
      <p:ext uri="{BB962C8B-B14F-4D97-AF65-F5344CB8AC3E}">
        <p14:creationId xmlns:p14="http://schemas.microsoft.com/office/powerpoint/2010/main" val="27543283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47</a:t>
            </a:fld>
            <a:endParaRPr lang="en-US"/>
          </a:p>
        </p:txBody>
      </p:sp>
    </p:spTree>
    <p:extLst>
      <p:ext uri="{BB962C8B-B14F-4D97-AF65-F5344CB8AC3E}">
        <p14:creationId xmlns:p14="http://schemas.microsoft.com/office/powerpoint/2010/main" val="24204384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48</a:t>
            </a:fld>
            <a:endParaRPr lang="en-US"/>
          </a:p>
        </p:txBody>
      </p:sp>
    </p:spTree>
    <p:extLst>
      <p:ext uri="{BB962C8B-B14F-4D97-AF65-F5344CB8AC3E}">
        <p14:creationId xmlns:p14="http://schemas.microsoft.com/office/powerpoint/2010/main" val="31092340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49</a:t>
            </a:fld>
            <a:endParaRPr lang="en-US"/>
          </a:p>
        </p:txBody>
      </p:sp>
    </p:spTree>
    <p:extLst>
      <p:ext uri="{BB962C8B-B14F-4D97-AF65-F5344CB8AC3E}">
        <p14:creationId xmlns:p14="http://schemas.microsoft.com/office/powerpoint/2010/main" val="1887617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 typeface="+mj-lt"/>
              <a:buNone/>
              <a:tabLst/>
              <a:defRPr/>
            </a:pPr>
            <a:endParaRPr lang="en-US" dirty="0"/>
          </a:p>
          <a:p>
            <a:pPr marL="228600" marR="0" lvl="0" indent="-228600" algn="l" defTabSz="914400" rtl="0" eaLnBrk="0" fontAlgn="base" latinLnBrk="0" hangingPunct="0">
              <a:lnSpc>
                <a:spcPct val="100000"/>
              </a:lnSpc>
              <a:spcBef>
                <a:spcPct val="30000"/>
              </a:spcBef>
              <a:spcAft>
                <a:spcPct val="0"/>
              </a:spcAft>
              <a:buClrTx/>
              <a:buSzTx/>
              <a:buFont typeface="+mj-lt"/>
              <a:buAutoNum type="arabicPeriod"/>
              <a:tabLst/>
              <a:defRPr/>
            </a:pPr>
            <a:endParaRPr lang="en-US" dirty="0"/>
          </a:p>
          <a:p>
            <a:pPr marL="228600" marR="0" lvl="0" indent="-228600" algn="l" defTabSz="914400" rtl="0" eaLnBrk="0" fontAlgn="base" latinLnBrk="0" hangingPunct="0">
              <a:lnSpc>
                <a:spcPct val="100000"/>
              </a:lnSpc>
              <a:spcBef>
                <a:spcPct val="30000"/>
              </a:spcBef>
              <a:spcAft>
                <a:spcPct val="0"/>
              </a:spcAft>
              <a:buClrTx/>
              <a:buSzTx/>
              <a:buFont typeface="+mj-lt"/>
              <a:buAutoNum type="arabicPeriod"/>
              <a:tabLst/>
              <a:defRPr/>
            </a:pPr>
            <a:endParaRPr lang="en-US" dirty="0"/>
          </a:p>
          <a:p>
            <a:pPr marL="228600" indent="-228600">
              <a:buFont typeface="+mj-lt"/>
              <a:buAutoNum type="arabicPeriod"/>
            </a:pPr>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17</a:t>
            </a:fld>
            <a:endParaRPr lang="en-US"/>
          </a:p>
        </p:txBody>
      </p:sp>
    </p:spTree>
    <p:extLst>
      <p:ext uri="{BB962C8B-B14F-4D97-AF65-F5344CB8AC3E}">
        <p14:creationId xmlns:p14="http://schemas.microsoft.com/office/powerpoint/2010/main" val="24424160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50</a:t>
            </a:fld>
            <a:endParaRPr lang="en-US"/>
          </a:p>
        </p:txBody>
      </p:sp>
    </p:spTree>
    <p:extLst>
      <p:ext uri="{BB962C8B-B14F-4D97-AF65-F5344CB8AC3E}">
        <p14:creationId xmlns:p14="http://schemas.microsoft.com/office/powerpoint/2010/main" val="21500798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51</a:t>
            </a:fld>
            <a:endParaRPr lang="en-US"/>
          </a:p>
        </p:txBody>
      </p:sp>
    </p:spTree>
    <p:extLst>
      <p:ext uri="{BB962C8B-B14F-4D97-AF65-F5344CB8AC3E}">
        <p14:creationId xmlns:p14="http://schemas.microsoft.com/office/powerpoint/2010/main" val="34740223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52</a:t>
            </a:fld>
            <a:endParaRPr lang="en-US"/>
          </a:p>
        </p:txBody>
      </p:sp>
    </p:spTree>
    <p:extLst>
      <p:ext uri="{BB962C8B-B14F-4D97-AF65-F5344CB8AC3E}">
        <p14:creationId xmlns:p14="http://schemas.microsoft.com/office/powerpoint/2010/main" val="41374161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53</a:t>
            </a:fld>
            <a:endParaRPr lang="en-US"/>
          </a:p>
        </p:txBody>
      </p:sp>
    </p:spTree>
    <p:extLst>
      <p:ext uri="{BB962C8B-B14F-4D97-AF65-F5344CB8AC3E}">
        <p14:creationId xmlns:p14="http://schemas.microsoft.com/office/powerpoint/2010/main" val="12553263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54</a:t>
            </a:fld>
            <a:endParaRPr lang="en-US"/>
          </a:p>
        </p:txBody>
      </p:sp>
    </p:spTree>
    <p:extLst>
      <p:ext uri="{BB962C8B-B14F-4D97-AF65-F5344CB8AC3E}">
        <p14:creationId xmlns:p14="http://schemas.microsoft.com/office/powerpoint/2010/main" val="17284158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55</a:t>
            </a:fld>
            <a:endParaRPr lang="en-US"/>
          </a:p>
        </p:txBody>
      </p:sp>
    </p:spTree>
    <p:extLst>
      <p:ext uri="{BB962C8B-B14F-4D97-AF65-F5344CB8AC3E}">
        <p14:creationId xmlns:p14="http://schemas.microsoft.com/office/powerpoint/2010/main" val="23974310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0" fontAlgn="base" latinLnBrk="0" hangingPunct="0">
              <a:lnSpc>
                <a:spcPct val="100000"/>
              </a:lnSpc>
              <a:spcBef>
                <a:spcPct val="30000"/>
              </a:spcBef>
              <a:spcAft>
                <a:spcPct val="0"/>
              </a:spcAft>
              <a:buClrTx/>
              <a:buSzTx/>
              <a:buFont typeface="+mj-lt"/>
              <a:buAutoNum type="arabicPeriod"/>
              <a:tabLst/>
              <a:defRPr/>
            </a:pPr>
            <a:endParaRPr lang="en-GB" dirty="0"/>
          </a:p>
          <a:p>
            <a:pPr marL="228600" indent="-228600">
              <a:buFont typeface="+mj-lt"/>
              <a:buAutoNum type="arabicPeriod"/>
            </a:pPr>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56</a:t>
            </a:fld>
            <a:endParaRPr lang="en-US"/>
          </a:p>
        </p:txBody>
      </p:sp>
    </p:spTree>
    <p:extLst>
      <p:ext uri="{BB962C8B-B14F-4D97-AF65-F5344CB8AC3E}">
        <p14:creationId xmlns:p14="http://schemas.microsoft.com/office/powerpoint/2010/main" val="35868850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57</a:t>
            </a:fld>
            <a:endParaRPr lang="en-US"/>
          </a:p>
        </p:txBody>
      </p:sp>
    </p:spTree>
    <p:extLst>
      <p:ext uri="{BB962C8B-B14F-4D97-AF65-F5344CB8AC3E}">
        <p14:creationId xmlns:p14="http://schemas.microsoft.com/office/powerpoint/2010/main" val="6511524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58</a:t>
            </a:fld>
            <a:endParaRPr lang="en-US"/>
          </a:p>
        </p:txBody>
      </p:sp>
    </p:spTree>
    <p:extLst>
      <p:ext uri="{BB962C8B-B14F-4D97-AF65-F5344CB8AC3E}">
        <p14:creationId xmlns:p14="http://schemas.microsoft.com/office/powerpoint/2010/main" val="657750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a:t>In 1897, the physicist John William Strutt, better known as Lord Rayleigh gave the mathematical proof that wave propagation in waveguides must be possible. This was a novum as until then, people believed that two conductors would be necessary for the transfer of electromagnetic energy. Rayleigh also gave the theory of the TE- and TM-mode patterns and the cut-off frequency, he was, however, not able to provide experimental proof at the time. The waveguide was then essentially forgotten again until the 1930s.</a:t>
            </a:r>
          </a:p>
          <a:p>
            <a:pPr marL="228600" indent="-228600">
              <a:buFont typeface="+mj-lt"/>
              <a:buAutoNum type="arabicPeriod"/>
            </a:pPr>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59</a:t>
            </a:fld>
            <a:endParaRPr lang="en-US"/>
          </a:p>
        </p:txBody>
      </p:sp>
    </p:spTree>
    <p:extLst>
      <p:ext uri="{BB962C8B-B14F-4D97-AF65-F5344CB8AC3E}">
        <p14:creationId xmlns:p14="http://schemas.microsoft.com/office/powerpoint/2010/main" val="1426667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18</a:t>
            </a:fld>
            <a:endParaRPr lang="en-US"/>
          </a:p>
        </p:txBody>
      </p:sp>
    </p:spTree>
    <p:extLst>
      <p:ext uri="{BB962C8B-B14F-4D97-AF65-F5344CB8AC3E}">
        <p14:creationId xmlns:p14="http://schemas.microsoft.com/office/powerpoint/2010/main" val="28046436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a:t>In 1897, the physicist John William Strutt, better known as Lord Rayleigh gave the mathematical proof that wave propagation in waveguides must be possible. This was a novum as until then, people believed that two conductors would be necessary for the transfer of electromagnetic energy. Rayleigh also gave the theory of the TE- and TM-mode patterns and the cut-off frequency, he was, however, not able to provide experimental proof at the time. The waveguide was then essentially forgotten again until the 1930s.</a:t>
            </a:r>
          </a:p>
          <a:p>
            <a:pPr marL="228600" indent="-228600">
              <a:buFont typeface="+mj-lt"/>
              <a:buAutoNum type="arabicPeriod"/>
            </a:pPr>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60</a:t>
            </a:fld>
            <a:endParaRPr lang="en-US"/>
          </a:p>
        </p:txBody>
      </p:sp>
    </p:spTree>
    <p:extLst>
      <p:ext uri="{BB962C8B-B14F-4D97-AF65-F5344CB8AC3E}">
        <p14:creationId xmlns:p14="http://schemas.microsoft.com/office/powerpoint/2010/main" val="15030958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61</a:t>
            </a:fld>
            <a:endParaRPr lang="en-US"/>
          </a:p>
        </p:txBody>
      </p:sp>
    </p:spTree>
    <p:extLst>
      <p:ext uri="{BB962C8B-B14F-4D97-AF65-F5344CB8AC3E}">
        <p14:creationId xmlns:p14="http://schemas.microsoft.com/office/powerpoint/2010/main" val="31503676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62</a:t>
            </a:fld>
            <a:endParaRPr lang="en-US"/>
          </a:p>
        </p:txBody>
      </p:sp>
    </p:spTree>
    <p:extLst>
      <p:ext uri="{BB962C8B-B14F-4D97-AF65-F5344CB8AC3E}">
        <p14:creationId xmlns:p14="http://schemas.microsoft.com/office/powerpoint/2010/main" val="20089644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63</a:t>
            </a:fld>
            <a:endParaRPr lang="en-US"/>
          </a:p>
        </p:txBody>
      </p:sp>
    </p:spTree>
    <p:extLst>
      <p:ext uri="{BB962C8B-B14F-4D97-AF65-F5344CB8AC3E}">
        <p14:creationId xmlns:p14="http://schemas.microsoft.com/office/powerpoint/2010/main" val="33724010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67</a:t>
            </a:fld>
            <a:endParaRPr lang="en-US">
              <a:solidFill>
                <a:prstClr val="black"/>
              </a:solidFill>
            </a:endParaRPr>
          </a:p>
        </p:txBody>
      </p:sp>
    </p:spTree>
    <p:extLst>
      <p:ext uri="{BB962C8B-B14F-4D97-AF65-F5344CB8AC3E}">
        <p14:creationId xmlns:p14="http://schemas.microsoft.com/office/powerpoint/2010/main" val="33350712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68</a:t>
            </a:fld>
            <a:endParaRPr lang="en-US"/>
          </a:p>
        </p:txBody>
      </p:sp>
    </p:spTree>
    <p:extLst>
      <p:ext uri="{BB962C8B-B14F-4D97-AF65-F5344CB8AC3E}">
        <p14:creationId xmlns:p14="http://schemas.microsoft.com/office/powerpoint/2010/main" val="29658848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69</a:t>
            </a:fld>
            <a:endParaRPr lang="en-US"/>
          </a:p>
        </p:txBody>
      </p:sp>
    </p:spTree>
    <p:extLst>
      <p:ext uri="{BB962C8B-B14F-4D97-AF65-F5344CB8AC3E}">
        <p14:creationId xmlns:p14="http://schemas.microsoft.com/office/powerpoint/2010/main" val="11516677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70</a:t>
            </a:fld>
            <a:endParaRPr lang="en-US"/>
          </a:p>
        </p:txBody>
      </p:sp>
    </p:spTree>
    <p:extLst>
      <p:ext uri="{BB962C8B-B14F-4D97-AF65-F5344CB8AC3E}">
        <p14:creationId xmlns:p14="http://schemas.microsoft.com/office/powerpoint/2010/main" val="12194635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72</a:t>
            </a:fld>
            <a:endParaRPr lang="en-US"/>
          </a:p>
        </p:txBody>
      </p:sp>
    </p:spTree>
    <p:extLst>
      <p:ext uri="{BB962C8B-B14F-4D97-AF65-F5344CB8AC3E}">
        <p14:creationId xmlns:p14="http://schemas.microsoft.com/office/powerpoint/2010/main" val="89278559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73</a:t>
            </a:fld>
            <a:endParaRPr lang="en-US"/>
          </a:p>
        </p:txBody>
      </p:sp>
    </p:spTree>
    <p:extLst>
      <p:ext uri="{BB962C8B-B14F-4D97-AF65-F5344CB8AC3E}">
        <p14:creationId xmlns:p14="http://schemas.microsoft.com/office/powerpoint/2010/main" val="3366262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19</a:t>
            </a:fld>
            <a:endParaRPr lang="en-US"/>
          </a:p>
        </p:txBody>
      </p:sp>
    </p:spTree>
    <p:extLst>
      <p:ext uri="{BB962C8B-B14F-4D97-AF65-F5344CB8AC3E}">
        <p14:creationId xmlns:p14="http://schemas.microsoft.com/office/powerpoint/2010/main" val="48182846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74</a:t>
            </a:fld>
            <a:endParaRPr lang="en-US"/>
          </a:p>
        </p:txBody>
      </p:sp>
    </p:spTree>
    <p:extLst>
      <p:ext uri="{BB962C8B-B14F-4D97-AF65-F5344CB8AC3E}">
        <p14:creationId xmlns:p14="http://schemas.microsoft.com/office/powerpoint/2010/main" val="353053480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75</a:t>
            </a:fld>
            <a:endParaRPr lang="en-US"/>
          </a:p>
        </p:txBody>
      </p:sp>
    </p:spTree>
    <p:extLst>
      <p:ext uri="{BB962C8B-B14F-4D97-AF65-F5344CB8AC3E}">
        <p14:creationId xmlns:p14="http://schemas.microsoft.com/office/powerpoint/2010/main" val="333285070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76</a:t>
            </a:fld>
            <a:endParaRPr lang="en-US"/>
          </a:p>
        </p:txBody>
      </p:sp>
    </p:spTree>
    <p:extLst>
      <p:ext uri="{BB962C8B-B14F-4D97-AF65-F5344CB8AC3E}">
        <p14:creationId xmlns:p14="http://schemas.microsoft.com/office/powerpoint/2010/main" val="140142941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77</a:t>
            </a:fld>
            <a:endParaRPr lang="en-US"/>
          </a:p>
        </p:txBody>
      </p:sp>
    </p:spTree>
    <p:extLst>
      <p:ext uri="{BB962C8B-B14F-4D97-AF65-F5344CB8AC3E}">
        <p14:creationId xmlns:p14="http://schemas.microsoft.com/office/powerpoint/2010/main" val="17418394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86</a:t>
            </a:fld>
            <a:endParaRPr lang="en-US"/>
          </a:p>
        </p:txBody>
      </p:sp>
    </p:spTree>
    <p:extLst>
      <p:ext uri="{BB962C8B-B14F-4D97-AF65-F5344CB8AC3E}">
        <p14:creationId xmlns:p14="http://schemas.microsoft.com/office/powerpoint/2010/main" val="8324845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87</a:t>
            </a:fld>
            <a:endParaRPr lang="en-US"/>
          </a:p>
        </p:txBody>
      </p:sp>
    </p:spTree>
    <p:extLst>
      <p:ext uri="{BB962C8B-B14F-4D97-AF65-F5344CB8AC3E}">
        <p14:creationId xmlns:p14="http://schemas.microsoft.com/office/powerpoint/2010/main" val="31160908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88</a:t>
            </a:fld>
            <a:endParaRPr lang="en-US"/>
          </a:p>
        </p:txBody>
      </p:sp>
    </p:spTree>
    <p:extLst>
      <p:ext uri="{BB962C8B-B14F-4D97-AF65-F5344CB8AC3E}">
        <p14:creationId xmlns:p14="http://schemas.microsoft.com/office/powerpoint/2010/main" val="255970522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89</a:t>
            </a:fld>
            <a:endParaRPr lang="en-US"/>
          </a:p>
        </p:txBody>
      </p:sp>
    </p:spTree>
    <p:extLst>
      <p:ext uri="{BB962C8B-B14F-4D97-AF65-F5344CB8AC3E}">
        <p14:creationId xmlns:p14="http://schemas.microsoft.com/office/powerpoint/2010/main" val="303775417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90</a:t>
            </a:fld>
            <a:endParaRPr lang="en-US"/>
          </a:p>
        </p:txBody>
      </p:sp>
    </p:spTree>
    <p:extLst>
      <p:ext uri="{BB962C8B-B14F-4D97-AF65-F5344CB8AC3E}">
        <p14:creationId xmlns:p14="http://schemas.microsoft.com/office/powerpoint/2010/main" val="399829408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91</a:t>
            </a:fld>
            <a:endParaRPr lang="en-US"/>
          </a:p>
        </p:txBody>
      </p:sp>
    </p:spTree>
    <p:extLst>
      <p:ext uri="{BB962C8B-B14F-4D97-AF65-F5344CB8AC3E}">
        <p14:creationId xmlns:p14="http://schemas.microsoft.com/office/powerpoint/2010/main" val="692279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20</a:t>
            </a:fld>
            <a:endParaRPr lang="en-US"/>
          </a:p>
        </p:txBody>
      </p:sp>
    </p:spTree>
    <p:extLst>
      <p:ext uri="{BB962C8B-B14F-4D97-AF65-F5344CB8AC3E}">
        <p14:creationId xmlns:p14="http://schemas.microsoft.com/office/powerpoint/2010/main" val="418868379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92</a:t>
            </a:fld>
            <a:endParaRPr lang="en-US"/>
          </a:p>
        </p:txBody>
      </p:sp>
    </p:spTree>
    <p:extLst>
      <p:ext uri="{BB962C8B-B14F-4D97-AF65-F5344CB8AC3E}">
        <p14:creationId xmlns:p14="http://schemas.microsoft.com/office/powerpoint/2010/main" val="24843190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93</a:t>
            </a:fld>
            <a:endParaRPr lang="en-US"/>
          </a:p>
        </p:txBody>
      </p:sp>
    </p:spTree>
    <p:extLst>
      <p:ext uri="{BB962C8B-B14F-4D97-AF65-F5344CB8AC3E}">
        <p14:creationId xmlns:p14="http://schemas.microsoft.com/office/powerpoint/2010/main" val="88117201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94</a:t>
            </a:fld>
            <a:endParaRPr lang="en-US"/>
          </a:p>
        </p:txBody>
      </p:sp>
    </p:spTree>
    <p:extLst>
      <p:ext uri="{BB962C8B-B14F-4D97-AF65-F5344CB8AC3E}">
        <p14:creationId xmlns:p14="http://schemas.microsoft.com/office/powerpoint/2010/main" val="98433781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95</a:t>
            </a:fld>
            <a:endParaRPr lang="en-US"/>
          </a:p>
        </p:txBody>
      </p:sp>
    </p:spTree>
    <p:extLst>
      <p:ext uri="{BB962C8B-B14F-4D97-AF65-F5344CB8AC3E}">
        <p14:creationId xmlns:p14="http://schemas.microsoft.com/office/powerpoint/2010/main" val="353199824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96</a:t>
            </a:fld>
            <a:endParaRPr lang="en-US"/>
          </a:p>
        </p:txBody>
      </p:sp>
    </p:spTree>
    <p:extLst>
      <p:ext uri="{BB962C8B-B14F-4D97-AF65-F5344CB8AC3E}">
        <p14:creationId xmlns:p14="http://schemas.microsoft.com/office/powerpoint/2010/main" val="162443676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97</a:t>
            </a:fld>
            <a:endParaRPr lang="en-US"/>
          </a:p>
        </p:txBody>
      </p:sp>
    </p:spTree>
    <p:extLst>
      <p:ext uri="{BB962C8B-B14F-4D97-AF65-F5344CB8AC3E}">
        <p14:creationId xmlns:p14="http://schemas.microsoft.com/office/powerpoint/2010/main" val="163386646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98</a:t>
            </a:fld>
            <a:endParaRPr lang="en-US"/>
          </a:p>
        </p:txBody>
      </p:sp>
    </p:spTree>
    <p:extLst>
      <p:ext uri="{BB962C8B-B14F-4D97-AF65-F5344CB8AC3E}">
        <p14:creationId xmlns:p14="http://schemas.microsoft.com/office/powerpoint/2010/main" val="347515129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99</a:t>
            </a:fld>
            <a:endParaRPr lang="en-US"/>
          </a:p>
        </p:txBody>
      </p:sp>
    </p:spTree>
    <p:extLst>
      <p:ext uri="{BB962C8B-B14F-4D97-AF65-F5344CB8AC3E}">
        <p14:creationId xmlns:p14="http://schemas.microsoft.com/office/powerpoint/2010/main" val="19004063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100</a:t>
            </a:fld>
            <a:endParaRPr lang="en-US"/>
          </a:p>
        </p:txBody>
      </p:sp>
    </p:spTree>
    <p:extLst>
      <p:ext uri="{BB962C8B-B14F-4D97-AF65-F5344CB8AC3E}">
        <p14:creationId xmlns:p14="http://schemas.microsoft.com/office/powerpoint/2010/main" val="124881875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101</a:t>
            </a:fld>
            <a:endParaRPr lang="en-US"/>
          </a:p>
        </p:txBody>
      </p:sp>
    </p:spTree>
    <p:extLst>
      <p:ext uri="{BB962C8B-B14F-4D97-AF65-F5344CB8AC3E}">
        <p14:creationId xmlns:p14="http://schemas.microsoft.com/office/powerpoint/2010/main" val="920277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21</a:t>
            </a:fld>
            <a:endParaRPr lang="en-US"/>
          </a:p>
        </p:txBody>
      </p:sp>
    </p:spTree>
    <p:extLst>
      <p:ext uri="{BB962C8B-B14F-4D97-AF65-F5344CB8AC3E}">
        <p14:creationId xmlns:p14="http://schemas.microsoft.com/office/powerpoint/2010/main" val="27327147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22</a:t>
            </a:fld>
            <a:endParaRPr lang="en-US"/>
          </a:p>
        </p:txBody>
      </p:sp>
    </p:spTree>
    <p:extLst>
      <p:ext uri="{BB962C8B-B14F-4D97-AF65-F5344CB8AC3E}">
        <p14:creationId xmlns:p14="http://schemas.microsoft.com/office/powerpoint/2010/main" val="3659325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23</a:t>
            </a:fld>
            <a:endParaRPr lang="en-US"/>
          </a:p>
        </p:txBody>
      </p:sp>
    </p:spTree>
    <p:extLst>
      <p:ext uri="{BB962C8B-B14F-4D97-AF65-F5344CB8AC3E}">
        <p14:creationId xmlns:p14="http://schemas.microsoft.com/office/powerpoint/2010/main" val="2311062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766763"/>
            <a:ext cx="6823075" cy="3838575"/>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18494414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2901946699"/>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Tree>
    <p:extLst>
      <p:ext uri="{BB962C8B-B14F-4D97-AF65-F5344CB8AC3E}">
        <p14:creationId xmlns:p14="http://schemas.microsoft.com/office/powerpoint/2010/main" val="3623464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0892849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229860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416681475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Tree>
    <p:extLst>
      <p:ext uri="{BB962C8B-B14F-4D97-AF65-F5344CB8AC3E}">
        <p14:creationId xmlns:p14="http://schemas.microsoft.com/office/powerpoint/2010/main" val="245455517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5571761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6705260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9679907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Tree>
    <p:extLst>
      <p:ext uri="{BB962C8B-B14F-4D97-AF65-F5344CB8AC3E}">
        <p14:creationId xmlns:p14="http://schemas.microsoft.com/office/powerpoint/2010/main" val="18036494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Tree>
    <p:extLst>
      <p:ext uri="{BB962C8B-B14F-4D97-AF65-F5344CB8AC3E}">
        <p14:creationId xmlns:p14="http://schemas.microsoft.com/office/powerpoint/2010/main" val="2028585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Tree>
    <p:extLst>
      <p:ext uri="{BB962C8B-B14F-4D97-AF65-F5344CB8AC3E}">
        <p14:creationId xmlns:p14="http://schemas.microsoft.com/office/powerpoint/2010/main" val="39270486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Tree>
    <p:extLst>
      <p:ext uri="{BB962C8B-B14F-4D97-AF65-F5344CB8AC3E}">
        <p14:creationId xmlns:p14="http://schemas.microsoft.com/office/powerpoint/2010/main" val="13399483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310390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87400" y="164576"/>
            <a:ext cx="8487505" cy="629095"/>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80161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89586" indent="0" algn="ctr">
              <a:buNone/>
              <a:defRPr>
                <a:solidFill>
                  <a:schemeClr val="tx1">
                    <a:tint val="75000"/>
                  </a:schemeClr>
                </a:solidFill>
              </a:defRPr>
            </a:lvl2pPr>
            <a:lvl3pPr marL="779173" indent="0" algn="ctr">
              <a:buNone/>
              <a:defRPr>
                <a:solidFill>
                  <a:schemeClr val="tx1">
                    <a:tint val="75000"/>
                  </a:schemeClr>
                </a:solidFill>
              </a:defRPr>
            </a:lvl3pPr>
            <a:lvl4pPr marL="1168759" indent="0" algn="ctr">
              <a:buNone/>
              <a:defRPr>
                <a:solidFill>
                  <a:schemeClr val="tx1">
                    <a:tint val="75000"/>
                  </a:schemeClr>
                </a:solidFill>
              </a:defRPr>
            </a:lvl4pPr>
            <a:lvl5pPr marL="1558345" indent="0" algn="ctr">
              <a:buNone/>
              <a:defRPr>
                <a:solidFill>
                  <a:schemeClr val="tx1">
                    <a:tint val="75000"/>
                  </a:schemeClr>
                </a:solidFill>
              </a:defRPr>
            </a:lvl5pPr>
            <a:lvl6pPr marL="1947932" indent="0" algn="ctr">
              <a:buNone/>
              <a:defRPr>
                <a:solidFill>
                  <a:schemeClr val="tx1">
                    <a:tint val="75000"/>
                  </a:schemeClr>
                </a:solidFill>
              </a:defRPr>
            </a:lvl6pPr>
            <a:lvl7pPr marL="2337518" indent="0" algn="ctr">
              <a:buNone/>
              <a:defRPr>
                <a:solidFill>
                  <a:schemeClr val="tx1">
                    <a:tint val="75000"/>
                  </a:schemeClr>
                </a:solidFill>
              </a:defRPr>
            </a:lvl7pPr>
            <a:lvl8pPr marL="2727104" indent="0" algn="ctr">
              <a:buNone/>
              <a:defRPr>
                <a:solidFill>
                  <a:schemeClr val="tx1">
                    <a:tint val="75000"/>
                  </a:schemeClr>
                </a:solidFill>
              </a:defRPr>
            </a:lvl8pPr>
            <a:lvl9pPr marL="311669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70934" y="1255061"/>
            <a:ext cx="11684045"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811282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Tree>
    <p:extLst>
      <p:ext uri="{BB962C8B-B14F-4D97-AF65-F5344CB8AC3E}">
        <p14:creationId xmlns:p14="http://schemas.microsoft.com/office/powerpoint/2010/main" val="9110787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B8FBA4-C6E0-4CBF-BEE8-0B817CC3FC8D}" type="datetimeFigureOut">
              <a:rPr lang="en-US" smtClean="0"/>
              <a:t>9/29/24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1739364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02191674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Tree>
    <p:extLst>
      <p:ext uri="{BB962C8B-B14F-4D97-AF65-F5344CB8AC3E}">
        <p14:creationId xmlns:p14="http://schemas.microsoft.com/office/powerpoint/2010/main" val="2314757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dirty="0"/>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a:lvl1pPr>
          </a:lstStyle>
          <a:p>
            <a:r>
              <a:rPr lang="de-CH" spc="-1">
                <a:solidFill>
                  <a:srgbClr val="FFFFFF"/>
                </a:solidFill>
              </a:rPr>
              <a:t>C</a:t>
            </a:r>
            <a:endParaRPr lang="en-GB" spc="-1" dirty="0">
              <a:latin typeface="Times New Roman"/>
            </a:endParaRP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b="0">
                <a:solidFill>
                  <a:srgbClr val="0070C0"/>
                </a:solidFill>
              </a:defRPr>
            </a:lvl1pPr>
          </a:lstStyle>
          <a:p>
            <a:r>
              <a:rPr lang="en-US" spc="-1" dirty="0"/>
              <a:t>Christine.Vollinger@cern.ch, RF Systems I &amp; II</a:t>
            </a:r>
            <a:endParaRPr lang="en-GB" spc="-1" dirty="0">
              <a:latin typeface="Times New Roman"/>
            </a:endParaRP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Tree>
    <p:extLst>
      <p:ext uri="{BB962C8B-B14F-4D97-AF65-F5344CB8AC3E}">
        <p14:creationId xmlns:p14="http://schemas.microsoft.com/office/powerpoint/2010/main" val="1311747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005392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Tree>
    <p:extLst>
      <p:ext uri="{BB962C8B-B14F-4D97-AF65-F5344CB8AC3E}">
        <p14:creationId xmlns:p14="http://schemas.microsoft.com/office/powerpoint/2010/main" val="3857243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Tree>
    <p:extLst>
      <p:ext uri="{BB962C8B-B14F-4D97-AF65-F5344CB8AC3E}">
        <p14:creationId xmlns:p14="http://schemas.microsoft.com/office/powerpoint/2010/main" val="3257210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pPr algn="r">
              <a:lnSpc>
                <a:spcPct val="100000"/>
              </a:lnSpc>
            </a:pPr>
            <a:r>
              <a:rPr lang="de-CH" sz="1000" b="0" strike="noStrike" spc="-1">
                <a:solidFill>
                  <a:srgbClr val="FFFFFF"/>
                </a:solidFill>
                <a:latin typeface="Arial"/>
              </a:rPr>
              <a:t>C</a:t>
            </a:r>
            <a:endParaRPr lang="en-GB" sz="1000" b="0" strike="noStrike" spc="-1">
              <a:latin typeface="Times New Roman"/>
            </a:endParaRPr>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lvl1pPr>
              <a:defRPr>
                <a:solidFill>
                  <a:srgbClr val="0070C0"/>
                </a:solidFill>
              </a:defRPr>
            </a:lvl1pPr>
          </a:lstStyle>
          <a:p>
            <a:r>
              <a:rPr lang="en-US" spc="-1" dirty="0"/>
              <a:t>Christine.Vollinger@cern.ch, RF Systems I &amp; II</a:t>
            </a:r>
            <a:endParaRPr lang="en-GB" spc="-1" dirty="0">
              <a:latin typeface="Times New Roman"/>
            </a:endParaRP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Tree>
    <p:extLst>
      <p:ext uri="{BB962C8B-B14F-4D97-AF65-F5344CB8AC3E}">
        <p14:creationId xmlns:p14="http://schemas.microsoft.com/office/powerpoint/2010/main" val="46896801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pPr algn="r">
              <a:lnSpc>
                <a:spcPct val="100000"/>
              </a:lnSpc>
            </a:pPr>
            <a:r>
              <a:rPr lang="de-CH" sz="1000" b="0" strike="noStrike" spc="-1">
                <a:solidFill>
                  <a:srgbClr val="FFFFFF"/>
                </a:solidFill>
                <a:latin typeface="Arial"/>
              </a:rPr>
              <a:t>C</a:t>
            </a:r>
            <a:endParaRPr lang="en-GB" sz="1000" b="0" strike="noStrike" spc="-1" dirty="0">
              <a:latin typeface="Times New Roman"/>
            </a:endParaRPr>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pPr algn="r">
              <a:lnSpc>
                <a:spcPct val="100000"/>
              </a:lnSpc>
            </a:pPr>
            <a:fld id="{29E1FBE6-5FEE-460C-8BC2-DBDF0A920D44}" type="slidenum">
              <a:rPr lang="en-US" sz="1000" b="0" strike="noStrike" spc="-1" smtClean="0">
                <a:solidFill>
                  <a:srgbClr val="FFFFFF"/>
                </a:solidFill>
                <a:latin typeface="Arial"/>
              </a:rPr>
              <a:t>‹#›</a:t>
            </a:fld>
            <a:endParaRPr lang="en-GB" sz="1000" b="0" strike="noStrike" spc="-1">
              <a:latin typeface="Times New Roman"/>
            </a:endParaRPr>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rgbClr val="0070C0"/>
                </a:solidFill>
              </a:defRPr>
            </a:lvl1pPr>
          </a:lstStyle>
          <a:p>
            <a:r>
              <a:rPr lang="en-US" spc="-1" dirty="0"/>
              <a:t>Christine.Vollinger@cern.ch, RF Systems I &amp; II</a:t>
            </a:r>
            <a:endParaRPr lang="en-GB" spc="-1" dirty="0">
              <a:latin typeface="Times New Roman"/>
            </a:endParaRPr>
          </a:p>
        </p:txBody>
      </p:sp>
      <p:pic>
        <p:nvPicPr>
          <p:cNvPr id="8" name="Picture 7">
            <a:extLst>
              <a:ext uri="{FF2B5EF4-FFF2-40B4-BE49-F238E27FC236}">
                <a16:creationId xmlns:a16="http://schemas.microsoft.com/office/drawing/2014/main" id="{4570FCA8-EC0F-3A75-D775-FED5D457FF98}"/>
              </a:ext>
            </a:extLst>
          </p:cNvPr>
          <p:cNvPicPr>
            <a:picLocks noChangeAspect="1"/>
          </p:cNvPicPr>
          <p:nvPr userDrawn="1"/>
        </p:nvPicPr>
        <p:blipFill>
          <a:blip r:embed="rId27">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165056" y="6176776"/>
            <a:ext cx="944077" cy="615262"/>
          </a:xfrm>
          <a:prstGeom prst="rect">
            <a:avLst/>
          </a:prstGeom>
        </p:spPr>
      </p:pic>
    </p:spTree>
    <p:extLst>
      <p:ext uri="{BB962C8B-B14F-4D97-AF65-F5344CB8AC3E}">
        <p14:creationId xmlns:p14="http://schemas.microsoft.com/office/powerpoint/2010/main" val="319961907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 id="2147483694" r:id="rId20"/>
    <p:sldLayoutId id="2147483695" r:id="rId21"/>
    <p:sldLayoutId id="2147483696" r:id="rId22"/>
    <p:sldLayoutId id="2147483697" r:id="rId23"/>
    <p:sldLayoutId id="2147483698" r:id="rId24"/>
    <p:sldLayoutId id="2147483699" r:id="rId25"/>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236.png"/><Relationship Id="rId2" Type="http://schemas.openxmlformats.org/officeDocument/2006/relationships/notesSlide" Target="../notesSlides/notesSlide58.xml"/><Relationship Id="rId1" Type="http://schemas.openxmlformats.org/officeDocument/2006/relationships/slideLayout" Target="../slideLayouts/slideLayout22.xml"/><Relationship Id="rId4" Type="http://schemas.openxmlformats.org/officeDocument/2006/relationships/image" Target="../media/image242.JPG"/></Relationships>
</file>

<file path=ppt/slides/_rels/slide101.xml.rels><?xml version="1.0" encoding="UTF-8" standalone="yes"?>
<Relationships xmlns="http://schemas.openxmlformats.org/package/2006/relationships"><Relationship Id="rId3" Type="http://schemas.openxmlformats.org/officeDocument/2006/relationships/image" Target="../media/image242.JPG"/><Relationship Id="rId2" Type="http://schemas.openxmlformats.org/officeDocument/2006/relationships/notesSlide" Target="../notesSlides/notesSlide59.xml"/><Relationship Id="rId1" Type="http://schemas.openxmlformats.org/officeDocument/2006/relationships/slideLayout" Target="../slideLayouts/slideLayout2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en.wikipedia.org/wiki/File:LWA_Picture_Final.jpg" TargetMode="External"/><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5.xml"/><Relationship Id="rId4" Type="http://schemas.openxmlformats.org/officeDocument/2006/relationships/image" Target="../media/image18.JPG"/></Relationships>
</file>

<file path=ppt/slides/_rels/slide15.xml.rels><?xml version="1.0" encoding="UTF-8" standalone="yes"?>
<Relationships xmlns="http://schemas.openxmlformats.org/package/2006/relationships"><Relationship Id="rId8" Type="http://schemas.openxmlformats.org/officeDocument/2006/relationships/image" Target="../media/image32.JPG"/><Relationship Id="rId3" Type="http://schemas.openxmlformats.org/officeDocument/2006/relationships/image" Target="../media/image27.JPG"/><Relationship Id="rId7" Type="http://schemas.openxmlformats.org/officeDocument/2006/relationships/image" Target="../media/image31.JPG"/><Relationship Id="rId2" Type="http://schemas.openxmlformats.org/officeDocument/2006/relationships/image" Target="../media/image26.JPG"/><Relationship Id="rId1" Type="http://schemas.openxmlformats.org/officeDocument/2006/relationships/slideLayout" Target="../slideLayouts/slideLayout5.xml"/><Relationship Id="rId6" Type="http://schemas.openxmlformats.org/officeDocument/2006/relationships/image" Target="../media/image30.JPG"/><Relationship Id="rId5" Type="http://schemas.openxmlformats.org/officeDocument/2006/relationships/image" Target="../media/image29.JPG"/><Relationship Id="rId4" Type="http://schemas.openxmlformats.org/officeDocument/2006/relationships/image" Target="../media/image28.JPG"/><Relationship Id="rId9" Type="http://schemas.openxmlformats.org/officeDocument/2006/relationships/image" Target="../media/image33.JPG"/></Relationships>
</file>

<file path=ppt/slides/_rels/slide16.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2.JPG"/><Relationship Id="rId7" Type="http://schemas.openxmlformats.org/officeDocument/2006/relationships/image" Target="../media/image37.png"/><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image" Target="../media/image36.JPG"/><Relationship Id="rId5" Type="http://schemas.openxmlformats.org/officeDocument/2006/relationships/image" Target="../media/image35.emf"/><Relationship Id="rId4" Type="http://schemas.openxmlformats.org/officeDocument/2006/relationships/image" Target="../media/image34.emf"/></Relationships>
</file>

<file path=ppt/slides/_rels/slide17.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image" Target="../media/image30.JPG"/><Relationship Id="rId7" Type="http://schemas.openxmlformats.org/officeDocument/2006/relationships/image" Target="../media/image34.emf"/><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image" Target="../media/image38.png"/><Relationship Id="rId5" Type="http://schemas.openxmlformats.org/officeDocument/2006/relationships/image" Target="../media/image40.jpeg"/><Relationship Id="rId4" Type="http://schemas.openxmlformats.org/officeDocument/2006/relationships/image" Target="../media/image39.jpeg"/><Relationship Id="rId9" Type="http://schemas.openxmlformats.org/officeDocument/2006/relationships/image" Target="../media/image36.JP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2.xml"/><Relationship Id="rId1" Type="http://schemas.openxmlformats.org/officeDocument/2006/relationships/themeOverride" Target="../theme/themeOverride1.xml"/><Relationship Id="rId6" Type="http://schemas.openxmlformats.org/officeDocument/2006/relationships/image" Target="../media/image43.PNG"/><Relationship Id="rId5" Type="http://schemas.openxmlformats.org/officeDocument/2006/relationships/image" Target="../media/image42.jpg"/><Relationship Id="rId4" Type="http://schemas.openxmlformats.org/officeDocument/2006/relationships/image" Target="../media/image41.jpeg"/></Relationships>
</file>

<file path=ppt/slides/_rels/slide19.xml.rels><?xml version="1.0" encoding="UTF-8" standalone="yes"?>
<Relationships xmlns="http://schemas.openxmlformats.org/package/2006/relationships"><Relationship Id="rId3" Type="http://schemas.openxmlformats.org/officeDocument/2006/relationships/image" Target="../media/image44.JPG"/><Relationship Id="rId7" Type="http://schemas.openxmlformats.org/officeDocument/2006/relationships/image" Target="../media/image43.PNG"/><Relationship Id="rId2" Type="http://schemas.openxmlformats.org/officeDocument/2006/relationships/notesSlide" Target="../notesSlides/notesSlide4.xml"/><Relationship Id="rId1" Type="http://schemas.openxmlformats.org/officeDocument/2006/relationships/slideLayout" Target="../slideLayouts/slideLayout22.xml"/><Relationship Id="rId6" Type="http://schemas.openxmlformats.org/officeDocument/2006/relationships/image" Target="../media/image47.JPG"/><Relationship Id="rId5" Type="http://schemas.openxmlformats.org/officeDocument/2006/relationships/image" Target="../media/image46.JPG"/><Relationship Id="rId4" Type="http://schemas.openxmlformats.org/officeDocument/2006/relationships/image" Target="../media/image4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JPG"/><Relationship Id="rId7" Type="http://schemas.openxmlformats.org/officeDocument/2006/relationships/image" Target="../media/image52.PNG"/><Relationship Id="rId12" Type="http://schemas.openxmlformats.org/officeDocument/2006/relationships/image" Target="../media/image43.PNG"/><Relationship Id="rId2" Type="http://schemas.openxmlformats.org/officeDocument/2006/relationships/notesSlide" Target="../notesSlides/notesSlide5.xml"/><Relationship Id="rId1" Type="http://schemas.openxmlformats.org/officeDocument/2006/relationships/slideLayout" Target="../slideLayouts/slideLayout22.xml"/><Relationship Id="rId6" Type="http://schemas.openxmlformats.org/officeDocument/2006/relationships/image" Target="../media/image51.PNG"/><Relationship Id="rId11" Type="http://schemas.openxmlformats.org/officeDocument/2006/relationships/image" Target="../media/image56.PNG"/><Relationship Id="rId5" Type="http://schemas.openxmlformats.org/officeDocument/2006/relationships/image" Target="../media/image50.PN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PNG"/></Relationships>
</file>

<file path=ppt/slides/_rels/slide21.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7.JPG"/><Relationship Id="rId7" Type="http://schemas.openxmlformats.org/officeDocument/2006/relationships/image" Target="../media/image59.PNG"/><Relationship Id="rId2" Type="http://schemas.openxmlformats.org/officeDocument/2006/relationships/notesSlide" Target="../notesSlides/notesSlide6.xml"/><Relationship Id="rId1" Type="http://schemas.openxmlformats.org/officeDocument/2006/relationships/slideLayout" Target="../slideLayouts/slideLayout22.xml"/><Relationship Id="rId6" Type="http://schemas.openxmlformats.org/officeDocument/2006/relationships/image" Target="../media/image58.JPG"/><Relationship Id="rId11" Type="http://schemas.openxmlformats.org/officeDocument/2006/relationships/image" Target="../media/image63.JPG"/><Relationship Id="rId5" Type="http://schemas.openxmlformats.org/officeDocument/2006/relationships/image" Target="../media/image56.PNG"/><Relationship Id="rId10" Type="http://schemas.openxmlformats.org/officeDocument/2006/relationships/image" Target="../media/image62.PNG"/><Relationship Id="rId4" Type="http://schemas.openxmlformats.org/officeDocument/2006/relationships/image" Target="../media/image55.PNG"/><Relationship Id="rId9" Type="http://schemas.openxmlformats.org/officeDocument/2006/relationships/image" Target="../media/image61.JP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3" Type="http://schemas.openxmlformats.org/officeDocument/2006/relationships/image" Target="../media/image64.JPG"/><Relationship Id="rId7" Type="http://schemas.openxmlformats.org/officeDocument/2006/relationships/image" Target="../media/image68.JPG"/><Relationship Id="rId2" Type="http://schemas.openxmlformats.org/officeDocument/2006/relationships/notesSlide" Target="../notesSlides/notesSlide8.xml"/><Relationship Id="rId1" Type="http://schemas.openxmlformats.org/officeDocument/2006/relationships/slideLayout" Target="../slideLayouts/slideLayout22.xml"/><Relationship Id="rId6" Type="http://schemas.openxmlformats.org/officeDocument/2006/relationships/image" Target="../media/image67.jpeg"/><Relationship Id="rId5" Type="http://schemas.openxmlformats.org/officeDocument/2006/relationships/image" Target="../media/image66.jpeg"/><Relationship Id="rId4" Type="http://schemas.openxmlformats.org/officeDocument/2006/relationships/image" Target="../media/image65.jpeg"/></Relationships>
</file>

<file path=ppt/slides/_rels/slide24.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image" Target="../media/image69.jpg"/><Relationship Id="rId1" Type="http://schemas.openxmlformats.org/officeDocument/2006/relationships/slideLayout" Target="../slideLayouts/slideLayout22.xml"/><Relationship Id="rId4" Type="http://schemas.openxmlformats.org/officeDocument/2006/relationships/image" Target="../media/image71.png"/></Relationships>
</file>

<file path=ppt/slides/_rels/slide25.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3.JPG"/><Relationship Id="rId7" Type="http://schemas.openxmlformats.org/officeDocument/2006/relationships/image" Target="../media/image77.JPG"/><Relationship Id="rId2" Type="http://schemas.openxmlformats.org/officeDocument/2006/relationships/image" Target="../media/image72.JPG"/><Relationship Id="rId1" Type="http://schemas.openxmlformats.org/officeDocument/2006/relationships/slideLayout" Target="../slideLayouts/slideLayout22.xml"/><Relationship Id="rId6" Type="http://schemas.openxmlformats.org/officeDocument/2006/relationships/image" Target="../media/image76.JPG"/><Relationship Id="rId5" Type="http://schemas.openxmlformats.org/officeDocument/2006/relationships/image" Target="../media/image75.JPG"/><Relationship Id="rId10" Type="http://schemas.openxmlformats.org/officeDocument/2006/relationships/image" Target="../media/image80.PNG"/><Relationship Id="rId4" Type="http://schemas.openxmlformats.org/officeDocument/2006/relationships/image" Target="../media/image74.JPG"/><Relationship Id="rId9" Type="http://schemas.openxmlformats.org/officeDocument/2006/relationships/image" Target="../media/image79.PNG"/></Relationships>
</file>

<file path=ppt/slides/_rels/slide26.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42.jpg"/><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0.xml"/><Relationship Id="rId1" Type="http://schemas.openxmlformats.org/officeDocument/2006/relationships/slideLayout" Target="../slideLayouts/slideLayout24.xml"/><Relationship Id="rId5" Type="http://schemas.openxmlformats.org/officeDocument/2006/relationships/image" Target="../media/image84.png"/><Relationship Id="rId4" Type="http://schemas.openxmlformats.org/officeDocument/2006/relationships/image" Target="../media/image83.png"/></Relationships>
</file>

<file path=ppt/slides/_rels/slide29.xml.rels><?xml version="1.0" encoding="UTF-8" standalone="yes"?>
<Relationships xmlns="http://schemas.openxmlformats.org/package/2006/relationships"><Relationship Id="rId3" Type="http://schemas.openxmlformats.org/officeDocument/2006/relationships/image" Target="../media/image85.JPG"/><Relationship Id="rId2" Type="http://schemas.openxmlformats.org/officeDocument/2006/relationships/notesSlide" Target="../notesSlides/notesSlide11.xml"/><Relationship Id="rId1" Type="http://schemas.openxmlformats.org/officeDocument/2006/relationships/slideLayout" Target="../slideLayouts/slideLayout23.xml"/><Relationship Id="rId6" Type="http://schemas.openxmlformats.org/officeDocument/2006/relationships/image" Target="../media/image81.png"/><Relationship Id="rId5" Type="http://schemas.openxmlformats.org/officeDocument/2006/relationships/image" Target="../media/image86.png"/><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87.jpeg"/><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12.xml"/><Relationship Id="rId1" Type="http://schemas.openxmlformats.org/officeDocument/2006/relationships/slideLayout" Target="../slideLayouts/slideLayout24.xml"/><Relationship Id="rId4" Type="http://schemas.openxmlformats.org/officeDocument/2006/relationships/image" Target="../media/image90.png"/></Relationships>
</file>

<file path=ppt/slides/_rels/slide3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13.xml"/><Relationship Id="rId1" Type="http://schemas.openxmlformats.org/officeDocument/2006/relationships/slideLayout" Target="../slideLayouts/slideLayout24.xml"/><Relationship Id="rId4" Type="http://schemas.openxmlformats.org/officeDocument/2006/relationships/image" Target="../media/image92.png"/></Relationships>
</file>

<file path=ppt/slides/_rels/slide3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png"/><Relationship Id="rId1" Type="http://schemas.openxmlformats.org/officeDocument/2006/relationships/slideLayout" Target="../slideLayouts/slideLayout24.xml"/><Relationship Id="rId4" Type="http://schemas.openxmlformats.org/officeDocument/2006/relationships/image" Target="../media/image96.jpeg"/></Relationships>
</file>

<file path=ppt/slides/_rels/slide36.xml.rels><?xml version="1.0" encoding="UTF-8" standalone="yes"?>
<Relationships xmlns="http://schemas.openxmlformats.org/package/2006/relationships"><Relationship Id="rId3" Type="http://schemas.openxmlformats.org/officeDocument/2006/relationships/image" Target="../media/image98.jpeg"/><Relationship Id="rId7" Type="http://schemas.openxmlformats.org/officeDocument/2006/relationships/image" Target="../media/image102.jpeg"/><Relationship Id="rId2" Type="http://schemas.openxmlformats.org/officeDocument/2006/relationships/image" Target="../media/image97.jpeg"/><Relationship Id="rId1" Type="http://schemas.openxmlformats.org/officeDocument/2006/relationships/slideLayout" Target="../slideLayouts/slideLayout20.xml"/><Relationship Id="rId6" Type="http://schemas.openxmlformats.org/officeDocument/2006/relationships/image" Target="../media/image101.jpeg"/><Relationship Id="rId5" Type="http://schemas.openxmlformats.org/officeDocument/2006/relationships/image" Target="../media/image100.jpeg"/><Relationship Id="rId4" Type="http://schemas.openxmlformats.org/officeDocument/2006/relationships/image" Target="../media/image99.jpeg"/></Relationships>
</file>

<file path=ppt/slides/_rels/slide37.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jpeg"/><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3.xml"/><Relationship Id="rId5" Type="http://schemas.openxmlformats.org/officeDocument/2006/relationships/image" Target="../media/image108.png"/><Relationship Id="rId4" Type="http://schemas.openxmlformats.org/officeDocument/2006/relationships/image" Target="../media/image107.jp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jp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1.svg"/><Relationship Id="rId2" Type="http://schemas.openxmlformats.org/officeDocument/2006/relationships/image" Target="../media/image110.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68.JPG"/><Relationship Id="rId1" Type="http://schemas.openxmlformats.org/officeDocument/2006/relationships/slideLayout" Target="../slideLayouts/slideLayout2.xml"/><Relationship Id="rId4" Type="http://schemas.openxmlformats.org/officeDocument/2006/relationships/image" Target="../media/image113.PNG"/></Relationships>
</file>

<file path=ppt/slides/_rels/slide45.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15.xml"/><Relationship Id="rId1" Type="http://schemas.openxmlformats.org/officeDocument/2006/relationships/slideLayout" Target="../slideLayouts/slideLayout22.xml"/></Relationships>
</file>

<file path=ppt/slides/_rels/slide46.xml.rels><?xml version="1.0" encoding="UTF-8" standalone="yes"?>
<Relationships xmlns="http://schemas.openxmlformats.org/package/2006/relationships"><Relationship Id="rId3" Type="http://schemas.openxmlformats.org/officeDocument/2006/relationships/image" Target="../media/image114.JPG"/><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25.xml"/><Relationship Id="rId5" Type="http://schemas.openxmlformats.org/officeDocument/2006/relationships/image" Target="../media/image116.JPG"/><Relationship Id="rId4" Type="http://schemas.openxmlformats.org/officeDocument/2006/relationships/image" Target="../media/image115.JPG"/></Relationships>
</file>

<file path=ppt/slides/_rels/slide48.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18.xml"/><Relationship Id="rId1" Type="http://schemas.openxmlformats.org/officeDocument/2006/relationships/slideLayout" Target="../slideLayouts/slideLayout22.xml"/><Relationship Id="rId5" Type="http://schemas.openxmlformats.org/officeDocument/2006/relationships/image" Target="../media/image118.PNG"/><Relationship Id="rId4" Type="http://schemas.openxmlformats.org/officeDocument/2006/relationships/image" Target="../media/image117.JPG"/></Relationships>
</file>

<file path=ppt/slides/_rels/slide49.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19.xml"/><Relationship Id="rId1" Type="http://schemas.openxmlformats.org/officeDocument/2006/relationships/slideLayout" Target="../slideLayouts/slideLayout22.xml"/><Relationship Id="rId5" Type="http://schemas.openxmlformats.org/officeDocument/2006/relationships/image" Target="../media/image120.png"/><Relationship Id="rId4" Type="http://schemas.openxmlformats.org/officeDocument/2006/relationships/image" Target="../media/image119.JP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JPG"/><Relationship Id="rId1" Type="http://schemas.openxmlformats.org/officeDocument/2006/relationships/slideLayout" Target="../slideLayouts/slideLayout5.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50.xml.rels><?xml version="1.0" encoding="UTF-8" standalone="yes"?>
<Relationships xmlns="http://schemas.openxmlformats.org/package/2006/relationships"><Relationship Id="rId3" Type="http://schemas.openxmlformats.org/officeDocument/2006/relationships/image" Target="../media/image121.JPG"/><Relationship Id="rId2" Type="http://schemas.openxmlformats.org/officeDocument/2006/relationships/notesSlide" Target="../notesSlides/notesSlide20.xml"/><Relationship Id="rId1" Type="http://schemas.openxmlformats.org/officeDocument/2006/relationships/slideLayout" Target="../slideLayouts/slideLayout22.xml"/><Relationship Id="rId4" Type="http://schemas.openxmlformats.org/officeDocument/2006/relationships/image" Target="../media/image68.JPG"/></Relationships>
</file>

<file path=ppt/slides/_rels/slide51.xml.rels><?xml version="1.0" encoding="UTF-8" standalone="yes"?>
<Relationships xmlns="http://schemas.openxmlformats.org/package/2006/relationships"><Relationship Id="rId3" Type="http://schemas.openxmlformats.org/officeDocument/2006/relationships/image" Target="../media/image122.JPG"/><Relationship Id="rId2" Type="http://schemas.openxmlformats.org/officeDocument/2006/relationships/notesSlide" Target="../notesSlides/notesSlide21.xml"/><Relationship Id="rId1" Type="http://schemas.openxmlformats.org/officeDocument/2006/relationships/slideLayout" Target="../slideLayouts/slideLayout22.xml"/><Relationship Id="rId6" Type="http://schemas.openxmlformats.org/officeDocument/2006/relationships/image" Target="../media/image125.jpeg"/><Relationship Id="rId5" Type="http://schemas.openxmlformats.org/officeDocument/2006/relationships/image" Target="../media/image124.png"/><Relationship Id="rId4" Type="http://schemas.openxmlformats.org/officeDocument/2006/relationships/image" Target="../media/image123.png"/></Relationships>
</file>

<file path=ppt/slides/_rels/slide52.xml.rels><?xml version="1.0" encoding="UTF-8" standalone="yes"?>
<Relationships xmlns="http://schemas.openxmlformats.org/package/2006/relationships"><Relationship Id="rId3" Type="http://schemas.openxmlformats.org/officeDocument/2006/relationships/image" Target="../media/image126.JPG"/><Relationship Id="rId2" Type="http://schemas.openxmlformats.org/officeDocument/2006/relationships/notesSlide" Target="../notesSlides/notesSlide22.xml"/><Relationship Id="rId1" Type="http://schemas.openxmlformats.org/officeDocument/2006/relationships/slideLayout" Target="../slideLayouts/slideLayout22.xml"/><Relationship Id="rId4" Type="http://schemas.openxmlformats.org/officeDocument/2006/relationships/image" Target="../media/image127.JP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2.xml"/></Relationships>
</file>

<file path=ppt/slides/_rels/slide54.xml.rels><?xml version="1.0" encoding="UTF-8" standalone="yes"?>
<Relationships xmlns="http://schemas.openxmlformats.org/package/2006/relationships"><Relationship Id="rId3" Type="http://schemas.openxmlformats.org/officeDocument/2006/relationships/image" Target="../media/image128.JPG"/><Relationship Id="rId2" Type="http://schemas.openxmlformats.org/officeDocument/2006/relationships/notesSlide" Target="../notesSlides/notesSlide24.xml"/><Relationship Id="rId1" Type="http://schemas.openxmlformats.org/officeDocument/2006/relationships/slideLayout" Target="../slideLayouts/slideLayout22.xml"/></Relationships>
</file>

<file path=ppt/slides/_rels/slide55.xml.rels><?xml version="1.0" encoding="UTF-8" standalone="yes"?>
<Relationships xmlns="http://schemas.openxmlformats.org/package/2006/relationships"><Relationship Id="rId8" Type="http://schemas.openxmlformats.org/officeDocument/2006/relationships/image" Target="../media/image134.JPG"/><Relationship Id="rId3" Type="http://schemas.openxmlformats.org/officeDocument/2006/relationships/image" Target="../media/image129.JPG"/><Relationship Id="rId7" Type="http://schemas.openxmlformats.org/officeDocument/2006/relationships/image" Target="../media/image133.JPG"/><Relationship Id="rId2" Type="http://schemas.openxmlformats.org/officeDocument/2006/relationships/notesSlide" Target="../notesSlides/notesSlide25.xml"/><Relationship Id="rId1" Type="http://schemas.openxmlformats.org/officeDocument/2006/relationships/slideLayout" Target="../slideLayouts/slideLayout22.xml"/><Relationship Id="rId6" Type="http://schemas.openxmlformats.org/officeDocument/2006/relationships/image" Target="../media/image132.JPG"/><Relationship Id="rId5" Type="http://schemas.openxmlformats.org/officeDocument/2006/relationships/image" Target="../media/image131.JPG"/><Relationship Id="rId10" Type="http://schemas.openxmlformats.org/officeDocument/2006/relationships/image" Target="../media/image136.JPG"/><Relationship Id="rId4" Type="http://schemas.openxmlformats.org/officeDocument/2006/relationships/image" Target="../media/image130.JPG"/><Relationship Id="rId9" Type="http://schemas.openxmlformats.org/officeDocument/2006/relationships/image" Target="../media/image135.JPG"/></Relationships>
</file>

<file path=ppt/slides/_rels/slide56.xml.rels><?xml version="1.0" encoding="UTF-8" standalone="yes"?>
<Relationships xmlns="http://schemas.openxmlformats.org/package/2006/relationships"><Relationship Id="rId3" Type="http://schemas.openxmlformats.org/officeDocument/2006/relationships/image" Target="../media/image125.jpeg"/><Relationship Id="rId2" Type="http://schemas.openxmlformats.org/officeDocument/2006/relationships/notesSlide" Target="../notesSlides/notesSlide26.xml"/><Relationship Id="rId1" Type="http://schemas.openxmlformats.org/officeDocument/2006/relationships/slideLayout" Target="../slideLayouts/slideLayout22.xml"/><Relationship Id="rId4" Type="http://schemas.openxmlformats.org/officeDocument/2006/relationships/image" Target="../media/image122.JPG"/></Relationships>
</file>

<file path=ppt/slides/_rels/slide57.xml.rels><?xml version="1.0" encoding="UTF-8" standalone="yes"?>
<Relationships xmlns="http://schemas.openxmlformats.org/package/2006/relationships"><Relationship Id="rId3" Type="http://schemas.openxmlformats.org/officeDocument/2006/relationships/image" Target="../media/image137.JPG"/><Relationship Id="rId2" Type="http://schemas.openxmlformats.org/officeDocument/2006/relationships/notesSlide" Target="../notesSlides/notesSlide27.xml"/><Relationship Id="rId1" Type="http://schemas.openxmlformats.org/officeDocument/2006/relationships/slideLayout" Target="../slideLayouts/slideLayout22.xml"/><Relationship Id="rId6" Type="http://schemas.openxmlformats.org/officeDocument/2006/relationships/image" Target="../media/image140.JPG"/><Relationship Id="rId5" Type="http://schemas.openxmlformats.org/officeDocument/2006/relationships/image" Target="../media/image139.JPG"/><Relationship Id="rId4" Type="http://schemas.openxmlformats.org/officeDocument/2006/relationships/image" Target="../media/image138.JPG"/></Relationships>
</file>

<file path=ppt/slides/_rels/slide58.xml.rels><?xml version="1.0" encoding="UTF-8" standalone="yes"?>
<Relationships xmlns="http://schemas.openxmlformats.org/package/2006/relationships"><Relationship Id="rId3" Type="http://schemas.openxmlformats.org/officeDocument/2006/relationships/image" Target="../media/image141.JPG"/><Relationship Id="rId2" Type="http://schemas.openxmlformats.org/officeDocument/2006/relationships/notesSlide" Target="../notesSlides/notesSlide28.xml"/><Relationship Id="rId1" Type="http://schemas.openxmlformats.org/officeDocument/2006/relationships/slideLayout" Target="../slideLayouts/slideLayout22.xml"/><Relationship Id="rId4" Type="http://schemas.openxmlformats.org/officeDocument/2006/relationships/image" Target="../media/image142.JPG"/></Relationships>
</file>

<file path=ppt/slides/_rels/slide59.xml.rels><?xml version="1.0" encoding="UTF-8" standalone="yes"?>
<Relationships xmlns="http://schemas.openxmlformats.org/package/2006/relationships"><Relationship Id="rId8" Type="http://schemas.openxmlformats.org/officeDocument/2006/relationships/image" Target="../media/image147.JPG"/><Relationship Id="rId3" Type="http://schemas.openxmlformats.org/officeDocument/2006/relationships/image" Target="../media/image68.JPG"/><Relationship Id="rId7" Type="http://schemas.openxmlformats.org/officeDocument/2006/relationships/image" Target="../media/image146.JPG"/><Relationship Id="rId2" Type="http://schemas.openxmlformats.org/officeDocument/2006/relationships/notesSlide" Target="../notesSlides/notesSlide29.xml"/><Relationship Id="rId1" Type="http://schemas.openxmlformats.org/officeDocument/2006/relationships/slideLayout" Target="../slideLayouts/slideLayout22.xml"/><Relationship Id="rId6" Type="http://schemas.openxmlformats.org/officeDocument/2006/relationships/image" Target="../media/image145.JPG"/><Relationship Id="rId5" Type="http://schemas.openxmlformats.org/officeDocument/2006/relationships/image" Target="../media/image144.JPG"/><Relationship Id="rId4" Type="http://schemas.openxmlformats.org/officeDocument/2006/relationships/image" Target="../media/image143.jpg"/></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8" Type="http://schemas.openxmlformats.org/officeDocument/2006/relationships/image" Target="../media/image152.JPG"/><Relationship Id="rId3" Type="http://schemas.openxmlformats.org/officeDocument/2006/relationships/image" Target="../media/image148.JPG"/><Relationship Id="rId7" Type="http://schemas.openxmlformats.org/officeDocument/2006/relationships/image" Target="../media/image151.JPG"/><Relationship Id="rId2" Type="http://schemas.openxmlformats.org/officeDocument/2006/relationships/notesSlide" Target="../notesSlides/notesSlide30.xml"/><Relationship Id="rId1" Type="http://schemas.openxmlformats.org/officeDocument/2006/relationships/slideLayout" Target="../slideLayouts/slideLayout22.xml"/><Relationship Id="rId6" Type="http://schemas.openxmlformats.org/officeDocument/2006/relationships/image" Target="../media/image150.JPG"/><Relationship Id="rId5" Type="http://schemas.openxmlformats.org/officeDocument/2006/relationships/image" Target="../media/image149.JPG"/><Relationship Id="rId4" Type="http://schemas.openxmlformats.org/officeDocument/2006/relationships/image" Target="../media/image68.JPG"/></Relationships>
</file>

<file path=ppt/slides/_rels/slide61.xml.rels><?xml version="1.0" encoding="UTF-8" standalone="yes"?>
<Relationships xmlns="http://schemas.openxmlformats.org/package/2006/relationships"><Relationship Id="rId3" Type="http://schemas.openxmlformats.org/officeDocument/2006/relationships/image" Target="../media/image153.JPG"/><Relationship Id="rId7" Type="http://schemas.openxmlformats.org/officeDocument/2006/relationships/image" Target="../media/image157.png"/><Relationship Id="rId2" Type="http://schemas.openxmlformats.org/officeDocument/2006/relationships/notesSlide" Target="../notesSlides/notesSlide31.xml"/><Relationship Id="rId1" Type="http://schemas.openxmlformats.org/officeDocument/2006/relationships/slideLayout" Target="../slideLayouts/slideLayout22.xml"/><Relationship Id="rId6" Type="http://schemas.openxmlformats.org/officeDocument/2006/relationships/image" Target="../media/image156.png"/><Relationship Id="rId5" Type="http://schemas.openxmlformats.org/officeDocument/2006/relationships/image" Target="../media/image155.JPG"/><Relationship Id="rId4" Type="http://schemas.openxmlformats.org/officeDocument/2006/relationships/image" Target="../media/image154.png"/></Relationships>
</file>

<file path=ppt/slides/_rels/slide62.xml.rels><?xml version="1.0" encoding="UTF-8" standalone="yes"?>
<Relationships xmlns="http://schemas.openxmlformats.org/package/2006/relationships"><Relationship Id="rId3" Type="http://schemas.openxmlformats.org/officeDocument/2006/relationships/image" Target="../media/image153.JPG"/><Relationship Id="rId7" Type="http://schemas.openxmlformats.org/officeDocument/2006/relationships/image" Target="../media/image155.JPG"/><Relationship Id="rId2" Type="http://schemas.openxmlformats.org/officeDocument/2006/relationships/notesSlide" Target="../notesSlides/notesSlide32.xml"/><Relationship Id="rId1" Type="http://schemas.openxmlformats.org/officeDocument/2006/relationships/slideLayout" Target="../slideLayouts/slideLayout22.xml"/><Relationship Id="rId6" Type="http://schemas.openxmlformats.org/officeDocument/2006/relationships/image" Target="../media/image160.png"/><Relationship Id="rId5" Type="http://schemas.openxmlformats.org/officeDocument/2006/relationships/image" Target="../media/image159.png"/><Relationship Id="rId4" Type="http://schemas.openxmlformats.org/officeDocument/2006/relationships/image" Target="../media/image158.png"/></Relationships>
</file>

<file path=ppt/slides/_rels/slide63.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notesSlide" Target="../notesSlides/notesSlide33.xml"/><Relationship Id="rId1" Type="http://schemas.openxmlformats.org/officeDocument/2006/relationships/slideLayout" Target="../slideLayouts/slideLayout22.xml"/></Relationships>
</file>

<file path=ppt/slides/_rels/slide64.xml.rels><?xml version="1.0" encoding="UTF-8" standalone="yes"?>
<Relationships xmlns="http://schemas.openxmlformats.org/package/2006/relationships"><Relationship Id="rId2" Type="http://schemas.openxmlformats.org/officeDocument/2006/relationships/image" Target="../media/image162.JPG"/><Relationship Id="rId1" Type="http://schemas.openxmlformats.org/officeDocument/2006/relationships/slideLayout" Target="../slideLayouts/slideLayout22.xml"/></Relationships>
</file>

<file path=ppt/slides/_rels/slide65.xml.rels><?xml version="1.0" encoding="UTF-8" standalone="yes"?>
<Relationships xmlns="http://schemas.openxmlformats.org/package/2006/relationships"><Relationship Id="rId3" Type="http://schemas.openxmlformats.org/officeDocument/2006/relationships/image" Target="../media/image163.JPG"/><Relationship Id="rId2" Type="http://schemas.openxmlformats.org/officeDocument/2006/relationships/image" Target="../media/image161.png"/><Relationship Id="rId1" Type="http://schemas.openxmlformats.org/officeDocument/2006/relationships/slideLayout" Target="../slideLayouts/slideLayout22.xml"/><Relationship Id="rId5" Type="http://schemas.openxmlformats.org/officeDocument/2006/relationships/image" Target="../media/image165.jpeg"/><Relationship Id="rId4" Type="http://schemas.openxmlformats.org/officeDocument/2006/relationships/image" Target="../media/image164.JPG"/></Relationships>
</file>

<file path=ppt/slides/_rels/slide66.xml.rels><?xml version="1.0" encoding="UTF-8" standalone="yes"?>
<Relationships xmlns="http://schemas.openxmlformats.org/package/2006/relationships"><Relationship Id="rId8" Type="http://schemas.openxmlformats.org/officeDocument/2006/relationships/image" Target="../media/image171.PNG"/><Relationship Id="rId3" Type="http://schemas.openxmlformats.org/officeDocument/2006/relationships/image" Target="../media/image166.JPG"/><Relationship Id="rId7" Type="http://schemas.openxmlformats.org/officeDocument/2006/relationships/image" Target="../media/image170.PNG"/><Relationship Id="rId2" Type="http://schemas.openxmlformats.org/officeDocument/2006/relationships/image" Target="../media/image161.png"/><Relationship Id="rId1" Type="http://schemas.openxmlformats.org/officeDocument/2006/relationships/slideLayout" Target="../slideLayouts/slideLayout22.xml"/><Relationship Id="rId6" Type="http://schemas.openxmlformats.org/officeDocument/2006/relationships/image" Target="../media/image169.PNG"/><Relationship Id="rId5" Type="http://schemas.openxmlformats.org/officeDocument/2006/relationships/image" Target="../media/image168.JPG"/><Relationship Id="rId10" Type="http://schemas.openxmlformats.org/officeDocument/2006/relationships/image" Target="../media/image173.PNG"/><Relationship Id="rId4" Type="http://schemas.openxmlformats.org/officeDocument/2006/relationships/image" Target="../media/image167.PNG"/><Relationship Id="rId9" Type="http://schemas.openxmlformats.org/officeDocument/2006/relationships/image" Target="../media/image172.PNG"/></Relationships>
</file>

<file path=ppt/slides/_rels/slide67.xml.rels><?xml version="1.0" encoding="UTF-8" standalone="yes"?>
<Relationships xmlns="http://schemas.openxmlformats.org/package/2006/relationships"><Relationship Id="rId3" Type="http://schemas.openxmlformats.org/officeDocument/2006/relationships/image" Target="../media/image174.gif"/><Relationship Id="rId7" Type="http://schemas.openxmlformats.org/officeDocument/2006/relationships/image" Target="../media/image17.jpeg"/><Relationship Id="rId2" Type="http://schemas.openxmlformats.org/officeDocument/2006/relationships/notesSlide" Target="../notesSlides/notesSlide34.xml"/><Relationship Id="rId1" Type="http://schemas.openxmlformats.org/officeDocument/2006/relationships/slideLayout" Target="../slideLayouts/slideLayout24.xml"/><Relationship Id="rId6" Type="http://schemas.openxmlformats.org/officeDocument/2006/relationships/image" Target="../media/image11.jpeg"/><Relationship Id="rId5" Type="http://schemas.openxmlformats.org/officeDocument/2006/relationships/image" Target="../media/image176.jpg"/><Relationship Id="rId4" Type="http://schemas.openxmlformats.org/officeDocument/2006/relationships/image" Target="../media/image175.gif"/></Relationships>
</file>

<file path=ppt/slides/_rels/slide68.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notesSlide" Target="../notesSlides/notesSlide35.xml"/><Relationship Id="rId1" Type="http://schemas.openxmlformats.org/officeDocument/2006/relationships/slideLayout" Target="../slideLayouts/slideLayout22.xml"/><Relationship Id="rId5" Type="http://schemas.openxmlformats.org/officeDocument/2006/relationships/image" Target="../media/image179.jpeg"/><Relationship Id="rId4" Type="http://schemas.openxmlformats.org/officeDocument/2006/relationships/image" Target="../media/image178.JPG"/></Relationships>
</file>

<file path=ppt/slides/_rels/slide69.xml.rels><?xml version="1.0" encoding="UTF-8" standalone="yes"?>
<Relationships xmlns="http://schemas.openxmlformats.org/package/2006/relationships"><Relationship Id="rId3" Type="http://schemas.openxmlformats.org/officeDocument/2006/relationships/image" Target="../media/image180.JPG"/><Relationship Id="rId2" Type="http://schemas.openxmlformats.org/officeDocument/2006/relationships/notesSlide" Target="../notesSlides/notesSlide36.xml"/><Relationship Id="rId1" Type="http://schemas.openxmlformats.org/officeDocument/2006/relationships/slideLayout" Target="../slideLayouts/slideLayout22.xml"/><Relationship Id="rId5" Type="http://schemas.openxmlformats.org/officeDocument/2006/relationships/image" Target="../media/image182.jpg"/><Relationship Id="rId4" Type="http://schemas.openxmlformats.org/officeDocument/2006/relationships/image" Target="../media/image181.JP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5.xml"/><Relationship Id="rId4" Type="http://schemas.openxmlformats.org/officeDocument/2006/relationships/image" Target="../media/image18.JPG"/></Relationships>
</file>

<file path=ppt/slides/_rels/slide70.xml.rels><?xml version="1.0" encoding="UTF-8" standalone="yes"?>
<Relationships xmlns="http://schemas.openxmlformats.org/package/2006/relationships"><Relationship Id="rId3" Type="http://schemas.openxmlformats.org/officeDocument/2006/relationships/image" Target="../media/image180.JPG"/><Relationship Id="rId2" Type="http://schemas.openxmlformats.org/officeDocument/2006/relationships/notesSlide" Target="../notesSlides/notesSlide37.xml"/><Relationship Id="rId1" Type="http://schemas.openxmlformats.org/officeDocument/2006/relationships/slideLayout" Target="../slideLayouts/slideLayout22.xml"/><Relationship Id="rId4" Type="http://schemas.openxmlformats.org/officeDocument/2006/relationships/image" Target="../media/image183.JPG"/></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image" Target="../media/image184.png"/><Relationship Id="rId1" Type="http://schemas.openxmlformats.org/officeDocument/2006/relationships/slideLayout" Target="../slideLayouts/slideLayout2.xml"/><Relationship Id="rId4" Type="http://schemas.openxmlformats.org/officeDocument/2006/relationships/image" Target="../media/image185.emf"/></Relationships>
</file>

<file path=ppt/slides/_rels/slide72.xml.rels><?xml version="1.0" encoding="UTF-8" standalone="yes"?>
<Relationships xmlns="http://schemas.openxmlformats.org/package/2006/relationships"><Relationship Id="rId3" Type="http://schemas.openxmlformats.org/officeDocument/2006/relationships/image" Target="../media/image186.JPG"/><Relationship Id="rId2" Type="http://schemas.openxmlformats.org/officeDocument/2006/relationships/notesSlide" Target="../notesSlides/notesSlide38.xml"/><Relationship Id="rId1" Type="http://schemas.openxmlformats.org/officeDocument/2006/relationships/slideLayout" Target="../slideLayouts/slideLayout22.xml"/><Relationship Id="rId6" Type="http://schemas.openxmlformats.org/officeDocument/2006/relationships/image" Target="../media/image189.JPG"/><Relationship Id="rId5" Type="http://schemas.openxmlformats.org/officeDocument/2006/relationships/image" Target="../media/image188.JPG"/><Relationship Id="rId4" Type="http://schemas.openxmlformats.org/officeDocument/2006/relationships/image" Target="../media/image187.JP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2.xml"/></Relationships>
</file>

<file path=ppt/slides/_rels/slide74.xml.rels><?xml version="1.0" encoding="UTF-8" standalone="yes"?>
<Relationships xmlns="http://schemas.openxmlformats.org/package/2006/relationships"><Relationship Id="rId8" Type="http://schemas.openxmlformats.org/officeDocument/2006/relationships/image" Target="../media/image195.JPG"/><Relationship Id="rId3" Type="http://schemas.openxmlformats.org/officeDocument/2006/relationships/image" Target="../media/image190.jpeg"/><Relationship Id="rId7" Type="http://schemas.openxmlformats.org/officeDocument/2006/relationships/image" Target="../media/image194.JPG"/><Relationship Id="rId2" Type="http://schemas.openxmlformats.org/officeDocument/2006/relationships/notesSlide" Target="../notesSlides/notesSlide40.xml"/><Relationship Id="rId1" Type="http://schemas.openxmlformats.org/officeDocument/2006/relationships/slideLayout" Target="../slideLayouts/slideLayout22.xml"/><Relationship Id="rId6" Type="http://schemas.openxmlformats.org/officeDocument/2006/relationships/image" Target="../media/image193.JPG"/><Relationship Id="rId5" Type="http://schemas.openxmlformats.org/officeDocument/2006/relationships/image" Target="../media/image192.JPG"/><Relationship Id="rId4" Type="http://schemas.openxmlformats.org/officeDocument/2006/relationships/image" Target="../media/image191.JPG"/><Relationship Id="rId9" Type="http://schemas.openxmlformats.org/officeDocument/2006/relationships/image" Target="../media/image196.JPG"/></Relationships>
</file>

<file path=ppt/slides/_rels/slide75.xml.rels><?xml version="1.0" encoding="UTF-8" standalone="yes"?>
<Relationships xmlns="http://schemas.openxmlformats.org/package/2006/relationships"><Relationship Id="rId8" Type="http://schemas.openxmlformats.org/officeDocument/2006/relationships/image" Target="../media/image194.JPG"/><Relationship Id="rId3" Type="http://schemas.openxmlformats.org/officeDocument/2006/relationships/image" Target="../media/image190.jpeg"/><Relationship Id="rId7" Type="http://schemas.openxmlformats.org/officeDocument/2006/relationships/image" Target="../media/image197.JPG"/><Relationship Id="rId12" Type="http://schemas.openxmlformats.org/officeDocument/2006/relationships/image" Target="../media/image200.JPG"/><Relationship Id="rId2" Type="http://schemas.openxmlformats.org/officeDocument/2006/relationships/notesSlide" Target="../notesSlides/notesSlide41.xml"/><Relationship Id="rId1" Type="http://schemas.openxmlformats.org/officeDocument/2006/relationships/slideLayout" Target="../slideLayouts/slideLayout22.xml"/><Relationship Id="rId6" Type="http://schemas.openxmlformats.org/officeDocument/2006/relationships/image" Target="../media/image193.JPG"/><Relationship Id="rId11" Type="http://schemas.openxmlformats.org/officeDocument/2006/relationships/image" Target="../media/image85.JPG"/><Relationship Id="rId5" Type="http://schemas.openxmlformats.org/officeDocument/2006/relationships/image" Target="../media/image192.JPG"/><Relationship Id="rId10" Type="http://schemas.openxmlformats.org/officeDocument/2006/relationships/image" Target="../media/image199.JPG"/><Relationship Id="rId4" Type="http://schemas.openxmlformats.org/officeDocument/2006/relationships/image" Target="../media/image191.JPG"/><Relationship Id="rId9" Type="http://schemas.openxmlformats.org/officeDocument/2006/relationships/image" Target="../media/image198.JPG"/></Relationships>
</file>

<file path=ppt/slides/_rels/slide76.xml.rels><?xml version="1.0" encoding="UTF-8" standalone="yes"?>
<Relationships xmlns="http://schemas.openxmlformats.org/package/2006/relationships"><Relationship Id="rId3" Type="http://schemas.openxmlformats.org/officeDocument/2006/relationships/image" Target="../media/image85.JPG"/><Relationship Id="rId7" Type="http://schemas.openxmlformats.org/officeDocument/2006/relationships/image" Target="../media/image190.jpeg"/><Relationship Id="rId2" Type="http://schemas.openxmlformats.org/officeDocument/2006/relationships/notesSlide" Target="../notesSlides/notesSlide42.xml"/><Relationship Id="rId1" Type="http://schemas.openxmlformats.org/officeDocument/2006/relationships/slideLayout" Target="../slideLayouts/slideLayout22.xml"/><Relationship Id="rId6" Type="http://schemas.openxmlformats.org/officeDocument/2006/relationships/image" Target="../media/image202.JPG"/><Relationship Id="rId5" Type="http://schemas.openxmlformats.org/officeDocument/2006/relationships/image" Target="../media/image201.JPG"/><Relationship Id="rId4" Type="http://schemas.openxmlformats.org/officeDocument/2006/relationships/image" Target="../media/image200.JPG"/></Relationships>
</file>

<file path=ppt/slides/_rels/slide77.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85.JPG"/><Relationship Id="rId7" Type="http://schemas.openxmlformats.org/officeDocument/2006/relationships/image" Target="../media/image190.jpeg"/><Relationship Id="rId12" Type="http://schemas.openxmlformats.org/officeDocument/2006/relationships/image" Target="../media/image205.png"/><Relationship Id="rId2" Type="http://schemas.openxmlformats.org/officeDocument/2006/relationships/notesSlide" Target="../notesSlides/notesSlide43.xml"/><Relationship Id="rId1" Type="http://schemas.openxmlformats.org/officeDocument/2006/relationships/slideLayout" Target="../slideLayouts/slideLayout22.xml"/><Relationship Id="rId6" Type="http://schemas.openxmlformats.org/officeDocument/2006/relationships/image" Target="../media/image202.JPG"/><Relationship Id="rId11" Type="http://schemas.openxmlformats.org/officeDocument/2006/relationships/image" Target="../media/image204.wmf"/><Relationship Id="rId5" Type="http://schemas.openxmlformats.org/officeDocument/2006/relationships/image" Target="../media/image201.JPG"/><Relationship Id="rId10" Type="http://schemas.openxmlformats.org/officeDocument/2006/relationships/oleObject" Target="../embeddings/oleObject4.bin"/><Relationship Id="rId4" Type="http://schemas.openxmlformats.org/officeDocument/2006/relationships/image" Target="../media/image200.JPG"/><Relationship Id="rId9" Type="http://schemas.openxmlformats.org/officeDocument/2006/relationships/image" Target="../media/image203.wmf"/></Relationships>
</file>

<file path=ppt/slides/_rels/slide78.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image" Target="../media/image206.png"/><Relationship Id="rId1" Type="http://schemas.openxmlformats.org/officeDocument/2006/relationships/slideLayout" Target="../slideLayouts/slideLayout2.xml"/><Relationship Id="rId5" Type="http://schemas.openxmlformats.org/officeDocument/2006/relationships/image" Target="../media/image209.png"/><Relationship Id="rId4" Type="http://schemas.openxmlformats.org/officeDocument/2006/relationships/image" Target="../media/image208.png"/></Relationships>
</file>

<file path=ppt/slides/_rels/slide79.xml.rels><?xml version="1.0" encoding="UTF-8" standalone="yes"?>
<Relationships xmlns="http://schemas.openxmlformats.org/package/2006/relationships"><Relationship Id="rId3" Type="http://schemas.openxmlformats.org/officeDocument/2006/relationships/image" Target="../media/image211.jpg"/><Relationship Id="rId2" Type="http://schemas.openxmlformats.org/officeDocument/2006/relationships/image" Target="../media/image210.jpg"/><Relationship Id="rId1" Type="http://schemas.openxmlformats.org/officeDocument/2006/relationships/slideLayout" Target="../slideLayouts/slideLayout2.xml"/><Relationship Id="rId5" Type="http://schemas.openxmlformats.org/officeDocument/2006/relationships/image" Target="../media/image205.png"/><Relationship Id="rId4" Type="http://schemas.openxmlformats.org/officeDocument/2006/relationships/image" Target="../media/image212.tif"/></Relationships>
</file>

<file path=ppt/slides/_rels/slide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5.xml"/><Relationship Id="rId4" Type="http://schemas.openxmlformats.org/officeDocument/2006/relationships/image" Target="../media/image21.JP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214.png"/><Relationship Id="rId2" Type="http://schemas.openxmlformats.org/officeDocument/2006/relationships/image" Target="../media/image213.png"/><Relationship Id="rId1" Type="http://schemas.openxmlformats.org/officeDocument/2006/relationships/slideLayout" Target="../slideLayouts/slideLayout2.xml"/><Relationship Id="rId4" Type="http://schemas.openxmlformats.org/officeDocument/2006/relationships/image" Target="../media/image205.png"/></Relationships>
</file>

<file path=ppt/slides/_rels/slide82.xml.rels><?xml version="1.0" encoding="UTF-8" standalone="yes"?>
<Relationships xmlns="http://schemas.openxmlformats.org/package/2006/relationships"><Relationship Id="rId3" Type="http://schemas.openxmlformats.org/officeDocument/2006/relationships/image" Target="../media/image215.png"/><Relationship Id="rId2" Type="http://schemas.openxmlformats.org/officeDocument/2006/relationships/image" Target="../media/image205.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217.jpg"/><Relationship Id="rId2" Type="http://schemas.openxmlformats.org/officeDocument/2006/relationships/image" Target="../media/image216.png"/><Relationship Id="rId1" Type="http://schemas.openxmlformats.org/officeDocument/2006/relationships/slideLayout" Target="../slideLayouts/slideLayout2.xml"/><Relationship Id="rId4" Type="http://schemas.openxmlformats.org/officeDocument/2006/relationships/hyperlink" Target="https://en.wikipedia.org/wiki/Transmitter_Solt" TargetMode="Externa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218.JPG"/><Relationship Id="rId2" Type="http://schemas.openxmlformats.org/officeDocument/2006/relationships/notesSlide" Target="../notesSlides/notesSlide44.xml"/><Relationship Id="rId1" Type="http://schemas.openxmlformats.org/officeDocument/2006/relationships/slideLayout" Target="../slideLayouts/slideLayout22.xml"/><Relationship Id="rId4" Type="http://schemas.openxmlformats.org/officeDocument/2006/relationships/image" Target="../media/image219.JPG"/></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6.xml"/><Relationship Id="rId1" Type="http://schemas.openxmlformats.org/officeDocument/2006/relationships/slideLayout" Target="../slideLayouts/slideLayout22.xml"/></Relationships>
</file>

<file path=ppt/slides/_rels/slide89.xml.rels><?xml version="1.0" encoding="UTF-8" standalone="yes"?>
<Relationships xmlns="http://schemas.openxmlformats.org/package/2006/relationships"><Relationship Id="rId3" Type="http://schemas.openxmlformats.org/officeDocument/2006/relationships/image" Target="../media/image220.png"/><Relationship Id="rId7" Type="http://schemas.openxmlformats.org/officeDocument/2006/relationships/image" Target="../media/image224.JPG"/><Relationship Id="rId2" Type="http://schemas.openxmlformats.org/officeDocument/2006/relationships/notesSlide" Target="../notesSlides/notesSlide47.xml"/><Relationship Id="rId1" Type="http://schemas.openxmlformats.org/officeDocument/2006/relationships/slideLayout" Target="../slideLayouts/slideLayout22.xml"/><Relationship Id="rId6" Type="http://schemas.openxmlformats.org/officeDocument/2006/relationships/image" Target="../media/image223.JPG"/><Relationship Id="rId5" Type="http://schemas.openxmlformats.org/officeDocument/2006/relationships/image" Target="../media/image222.JPG"/><Relationship Id="rId4" Type="http://schemas.openxmlformats.org/officeDocument/2006/relationships/image" Target="../media/image22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3" Type="http://schemas.openxmlformats.org/officeDocument/2006/relationships/image" Target="../media/image225.jpeg"/><Relationship Id="rId2" Type="http://schemas.openxmlformats.org/officeDocument/2006/relationships/notesSlide" Target="../notesSlides/notesSlide48.xml"/><Relationship Id="rId1" Type="http://schemas.openxmlformats.org/officeDocument/2006/relationships/slideLayout" Target="../slideLayouts/slideLayout22.xml"/><Relationship Id="rId5" Type="http://schemas.openxmlformats.org/officeDocument/2006/relationships/image" Target="../media/image226.JPG"/><Relationship Id="rId4" Type="http://schemas.openxmlformats.org/officeDocument/2006/relationships/image" Target="../media/image220.png"/></Relationships>
</file>

<file path=ppt/slides/_rels/slide91.xml.rels><?xml version="1.0" encoding="UTF-8" standalone="yes"?>
<Relationships xmlns="http://schemas.openxmlformats.org/package/2006/relationships"><Relationship Id="rId3" Type="http://schemas.openxmlformats.org/officeDocument/2006/relationships/image" Target="../media/image227.JPG"/><Relationship Id="rId2" Type="http://schemas.openxmlformats.org/officeDocument/2006/relationships/notesSlide" Target="../notesSlides/notesSlide49.xml"/><Relationship Id="rId1" Type="http://schemas.openxmlformats.org/officeDocument/2006/relationships/slideLayout" Target="../slideLayouts/slideLayout22.xml"/><Relationship Id="rId6" Type="http://schemas.openxmlformats.org/officeDocument/2006/relationships/image" Target="../media/image130.JPG"/><Relationship Id="rId5" Type="http://schemas.openxmlformats.org/officeDocument/2006/relationships/image" Target="../media/image135.JPG"/><Relationship Id="rId4" Type="http://schemas.openxmlformats.org/officeDocument/2006/relationships/image" Target="../media/image228.JPG"/></Relationships>
</file>

<file path=ppt/slides/_rels/slide92.xml.rels><?xml version="1.0" encoding="UTF-8" standalone="yes"?>
<Relationships xmlns="http://schemas.openxmlformats.org/package/2006/relationships"><Relationship Id="rId3" Type="http://schemas.openxmlformats.org/officeDocument/2006/relationships/image" Target="../media/image229.JPG"/><Relationship Id="rId2" Type="http://schemas.openxmlformats.org/officeDocument/2006/relationships/notesSlide" Target="../notesSlides/notesSlide50.xml"/><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3" Type="http://schemas.openxmlformats.org/officeDocument/2006/relationships/image" Target="../media/image230.JPG"/><Relationship Id="rId2" Type="http://schemas.openxmlformats.org/officeDocument/2006/relationships/notesSlide" Target="../notesSlides/notesSlide51.xml"/><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3" Type="http://schemas.openxmlformats.org/officeDocument/2006/relationships/image" Target="../media/image231.JPG"/><Relationship Id="rId2" Type="http://schemas.openxmlformats.org/officeDocument/2006/relationships/notesSlide" Target="../notesSlides/notesSlide52.xml"/><Relationship Id="rId1" Type="http://schemas.openxmlformats.org/officeDocument/2006/relationships/slideLayout" Target="../slideLayouts/slideLayout22.xml"/></Relationships>
</file>

<file path=ppt/slides/_rels/slide9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53.xml"/><Relationship Id="rId1" Type="http://schemas.openxmlformats.org/officeDocument/2006/relationships/slideLayout" Target="../slideLayouts/slideLayout22.xml"/><Relationship Id="rId5" Type="http://schemas.openxmlformats.org/officeDocument/2006/relationships/image" Target="../media/image233.jpeg"/><Relationship Id="rId4" Type="http://schemas.openxmlformats.org/officeDocument/2006/relationships/image" Target="../media/image232.JPG"/></Relationships>
</file>

<file path=ppt/slides/_rels/slide96.xml.rels><?xml version="1.0" encoding="UTF-8" standalone="yes"?>
<Relationships xmlns="http://schemas.openxmlformats.org/package/2006/relationships"><Relationship Id="rId3" Type="http://schemas.openxmlformats.org/officeDocument/2006/relationships/image" Target="../media/image234.JPG"/><Relationship Id="rId2" Type="http://schemas.openxmlformats.org/officeDocument/2006/relationships/notesSlide" Target="../notesSlides/notesSlide54.xml"/><Relationship Id="rId1" Type="http://schemas.openxmlformats.org/officeDocument/2006/relationships/slideLayout" Target="../slideLayouts/slideLayout22.xml"/></Relationships>
</file>

<file path=ppt/slides/_rels/slide97.xml.rels><?xml version="1.0" encoding="UTF-8" standalone="yes"?>
<Relationships xmlns="http://schemas.openxmlformats.org/package/2006/relationships"><Relationship Id="rId3" Type="http://schemas.openxmlformats.org/officeDocument/2006/relationships/image" Target="../media/image235.jpeg"/><Relationship Id="rId2" Type="http://schemas.openxmlformats.org/officeDocument/2006/relationships/notesSlide" Target="../notesSlides/notesSlide55.xml"/><Relationship Id="rId1" Type="http://schemas.openxmlformats.org/officeDocument/2006/relationships/slideLayout" Target="../slideLayouts/slideLayout22.xml"/></Relationships>
</file>

<file path=ppt/slides/_rels/slide98.xml.rels><?xml version="1.0" encoding="UTF-8" standalone="yes"?>
<Relationships xmlns="http://schemas.openxmlformats.org/package/2006/relationships"><Relationship Id="rId3" Type="http://schemas.openxmlformats.org/officeDocument/2006/relationships/image" Target="../media/image236.png"/><Relationship Id="rId2" Type="http://schemas.openxmlformats.org/officeDocument/2006/relationships/notesSlide" Target="../notesSlides/notesSlide56.xml"/><Relationship Id="rId1" Type="http://schemas.openxmlformats.org/officeDocument/2006/relationships/slideLayout" Target="../slideLayouts/slideLayout22.xml"/><Relationship Id="rId6" Type="http://schemas.openxmlformats.org/officeDocument/2006/relationships/image" Target="../media/image239.JPG"/><Relationship Id="rId5" Type="http://schemas.openxmlformats.org/officeDocument/2006/relationships/image" Target="../media/image238.JPG"/><Relationship Id="rId4" Type="http://schemas.openxmlformats.org/officeDocument/2006/relationships/image" Target="../media/image237.JPG"/></Relationships>
</file>

<file path=ppt/slides/_rels/slide99.xml.rels><?xml version="1.0" encoding="UTF-8" standalone="yes"?>
<Relationships xmlns="http://schemas.openxmlformats.org/package/2006/relationships"><Relationship Id="rId3" Type="http://schemas.openxmlformats.org/officeDocument/2006/relationships/image" Target="../media/image236.png"/><Relationship Id="rId7" Type="http://schemas.openxmlformats.org/officeDocument/2006/relationships/image" Target="../media/image241.jpg"/><Relationship Id="rId2" Type="http://schemas.openxmlformats.org/officeDocument/2006/relationships/notesSlide" Target="../notesSlides/notesSlide57.xml"/><Relationship Id="rId1" Type="http://schemas.openxmlformats.org/officeDocument/2006/relationships/slideLayout" Target="../slideLayouts/slideLayout22.xml"/><Relationship Id="rId6" Type="http://schemas.openxmlformats.org/officeDocument/2006/relationships/image" Target="../media/image240.JPG"/><Relationship Id="rId5" Type="http://schemas.openxmlformats.org/officeDocument/2006/relationships/image" Target="../media/image238.JPG"/><Relationship Id="rId4" Type="http://schemas.openxmlformats.org/officeDocument/2006/relationships/image" Target="../media/image23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4AA926-388D-FB1D-C2B8-CF414DBCDD57}"/>
              </a:ext>
            </a:extLst>
          </p:cNvPr>
          <p:cNvSpPr>
            <a:spLocks noGrp="1"/>
          </p:cNvSpPr>
          <p:nvPr>
            <p:ph type="ctrTitle"/>
          </p:nvPr>
        </p:nvSpPr>
        <p:spPr>
          <a:xfrm>
            <a:off x="2862157" y="1886149"/>
            <a:ext cx="9144000" cy="1053278"/>
          </a:xfrm>
        </p:spPr>
        <p:txBody>
          <a:bodyPr/>
          <a:lstStyle/>
          <a:p>
            <a:r>
              <a:rPr lang="en-US" sz="5400" dirty="0">
                <a:solidFill>
                  <a:srgbClr val="0070C0"/>
                </a:solidFill>
                <a:latin typeface="Constantia" panose="02030602050306030303" pitchFamily="18" charset="0"/>
              </a:rPr>
              <a:t>RF</a:t>
            </a:r>
            <a:r>
              <a:rPr lang="en-US" sz="4000" dirty="0">
                <a:solidFill>
                  <a:srgbClr val="0070C0"/>
                </a:solidFill>
                <a:latin typeface="Constantia" panose="02030602050306030303" pitchFamily="18" charset="0"/>
              </a:rPr>
              <a:t> </a:t>
            </a:r>
            <a:r>
              <a:rPr lang="en-US" sz="5400" dirty="0">
                <a:solidFill>
                  <a:srgbClr val="0070C0"/>
                </a:solidFill>
                <a:latin typeface="Constantia" panose="02030602050306030303" pitchFamily="18" charset="0"/>
              </a:rPr>
              <a:t>Systems</a:t>
            </a:r>
            <a:r>
              <a:rPr lang="en-US" sz="4000" dirty="0">
                <a:solidFill>
                  <a:srgbClr val="0070C0"/>
                </a:solidFill>
                <a:latin typeface="Constantia" panose="02030602050306030303" pitchFamily="18" charset="0"/>
              </a:rPr>
              <a:t> </a:t>
            </a:r>
            <a:endParaRPr lang="en-150" sz="4000" dirty="0">
              <a:solidFill>
                <a:srgbClr val="0070C0"/>
              </a:solidFill>
            </a:endParaRPr>
          </a:p>
        </p:txBody>
      </p:sp>
      <p:sp>
        <p:nvSpPr>
          <p:cNvPr id="6" name="Text Box 8">
            <a:extLst>
              <a:ext uri="{FF2B5EF4-FFF2-40B4-BE49-F238E27FC236}">
                <a16:creationId xmlns:a16="http://schemas.microsoft.com/office/drawing/2014/main" id="{7D2D84D5-1C98-5E61-2EE6-307249F83669}"/>
              </a:ext>
            </a:extLst>
          </p:cNvPr>
          <p:cNvSpPr txBox="1">
            <a:spLocks noGrp="1" noChangeArrowheads="1"/>
          </p:cNvSpPr>
          <p:nvPr>
            <p:ph type="subTitle" idx="1"/>
          </p:nvPr>
        </p:nvSpPr>
        <p:spPr bwMode="auto">
          <a:xfrm>
            <a:off x="4142791" y="3258505"/>
            <a:ext cx="6848175" cy="2009781"/>
          </a:xfrm>
          <a:prstGeom prst="rect">
            <a:avLst/>
          </a:prstGeom>
          <a:noFill/>
          <a:ln w="9525">
            <a:noFill/>
            <a:miter lim="800000"/>
            <a:headEnd/>
            <a:tailEnd/>
          </a:ln>
        </p:spPr>
        <p:txBody>
          <a:bodyPr wrap="square">
            <a:spAutoFit/>
          </a:bodyPr>
          <a:lstStyle/>
          <a:p>
            <a:pPr algn="ctr"/>
            <a:r>
              <a:rPr lang="en-GB" sz="2100" b="1" dirty="0">
                <a:solidFill>
                  <a:srgbClr val="000000"/>
                </a:solidFill>
                <a:latin typeface="Constantia" panose="02030602050306030303" pitchFamily="18" charset="0"/>
              </a:rPr>
              <a:t>Christine.Vollinger@cern.ch</a:t>
            </a:r>
          </a:p>
          <a:p>
            <a:pPr algn="ctr"/>
            <a:r>
              <a:rPr lang="en-GB" sz="2100" b="1" dirty="0">
                <a:solidFill>
                  <a:srgbClr val="000000"/>
                </a:solidFill>
                <a:latin typeface="Constantia" panose="02030602050306030303" pitchFamily="18" charset="0"/>
              </a:rPr>
              <a:t>CAS - Introduction to Accelerator Physics</a:t>
            </a:r>
          </a:p>
          <a:p>
            <a:pPr algn="ctr"/>
            <a:endParaRPr lang="en-GB" sz="2100" b="1" dirty="0">
              <a:solidFill>
                <a:srgbClr val="000000"/>
              </a:solidFill>
              <a:latin typeface="Constantia" panose="02030602050306030303" pitchFamily="18" charset="0"/>
            </a:endParaRPr>
          </a:p>
          <a:p>
            <a:pPr algn="ctr"/>
            <a:r>
              <a:rPr lang="en-GB" sz="2100" dirty="0">
                <a:solidFill>
                  <a:srgbClr val="000000"/>
                </a:solidFill>
                <a:latin typeface="Constantia" panose="02030602050306030303" pitchFamily="18" charset="0"/>
              </a:rPr>
              <a:t>30 September 2024</a:t>
            </a:r>
          </a:p>
        </p:txBody>
      </p:sp>
      <p:pic>
        <p:nvPicPr>
          <p:cNvPr id="8" name="Picture 7">
            <a:extLst>
              <a:ext uri="{FF2B5EF4-FFF2-40B4-BE49-F238E27FC236}">
                <a16:creationId xmlns:a16="http://schemas.microsoft.com/office/drawing/2014/main" id="{9E601E58-6444-D09F-010D-79FB38684A23}"/>
              </a:ext>
            </a:extLst>
          </p:cNvPr>
          <p:cNvPicPr>
            <a:picLocks noChangeAspect="1"/>
          </p:cNvPicPr>
          <p:nvPr/>
        </p:nvPicPr>
        <p:blipFill>
          <a:blip r:embed="rId2">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531451" y="552610"/>
            <a:ext cx="2846232" cy="1854912"/>
          </a:xfrm>
          <a:prstGeom prst="rect">
            <a:avLst/>
          </a:prstGeom>
        </p:spPr>
      </p:pic>
      <p:pic>
        <p:nvPicPr>
          <p:cNvPr id="10" name="Picture 9" descr="A blue triangle with white text&#10;&#10;Description automatically generated">
            <a:extLst>
              <a:ext uri="{FF2B5EF4-FFF2-40B4-BE49-F238E27FC236}">
                <a16:creationId xmlns:a16="http://schemas.microsoft.com/office/drawing/2014/main" id="{85837412-3146-E645-84F2-1B96455F67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7571" y="2720466"/>
            <a:ext cx="1894502" cy="1076077"/>
          </a:xfrm>
          <a:prstGeom prst="rect">
            <a:avLst/>
          </a:prstGeom>
        </p:spPr>
      </p:pic>
      <p:sp>
        <p:nvSpPr>
          <p:cNvPr id="11" name="TextBox 10">
            <a:extLst>
              <a:ext uri="{FF2B5EF4-FFF2-40B4-BE49-F238E27FC236}">
                <a16:creationId xmlns:a16="http://schemas.microsoft.com/office/drawing/2014/main" id="{4648B263-A67C-049F-38C8-437D6A2B595A}"/>
              </a:ext>
            </a:extLst>
          </p:cNvPr>
          <p:cNvSpPr txBox="1"/>
          <p:nvPr/>
        </p:nvSpPr>
        <p:spPr>
          <a:xfrm>
            <a:off x="149290" y="5875243"/>
            <a:ext cx="1119673" cy="982757"/>
          </a:xfrm>
          <a:prstGeom prst="rect">
            <a:avLst/>
          </a:prstGeom>
          <a:solidFill>
            <a:schemeClr val="bg1"/>
          </a:solidFill>
          <a:ln>
            <a:noFill/>
          </a:ln>
        </p:spPr>
        <p:txBody>
          <a:bodyPr wrap="square" lIns="0" tIns="0" rIns="0" bIns="0" rtlCol="0">
            <a:spAutoFit/>
          </a:bodyPr>
          <a:lstStyle/>
          <a:p>
            <a:pPr algn="l"/>
            <a:endParaRPr lang="en-GB" dirty="0"/>
          </a:p>
        </p:txBody>
      </p:sp>
      <p:pic>
        <p:nvPicPr>
          <p:cNvPr id="7" name="Picture 6">
            <a:extLst>
              <a:ext uri="{FF2B5EF4-FFF2-40B4-BE49-F238E27FC236}">
                <a16:creationId xmlns:a16="http://schemas.microsoft.com/office/drawing/2014/main" id="{F985B582-2686-8DBD-4E35-6154055C00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7512" y="4191122"/>
            <a:ext cx="1674619" cy="1684144"/>
          </a:xfrm>
          <a:prstGeom prst="rect">
            <a:avLst/>
          </a:prstGeom>
        </p:spPr>
      </p:pic>
      <p:sp>
        <p:nvSpPr>
          <p:cNvPr id="12" name="Footer Placeholder 11">
            <a:extLst>
              <a:ext uri="{FF2B5EF4-FFF2-40B4-BE49-F238E27FC236}">
                <a16:creationId xmlns:a16="http://schemas.microsoft.com/office/drawing/2014/main" id="{C2E06DF6-FE43-33BE-94CB-5A1C22FF3A5B}"/>
              </a:ext>
            </a:extLst>
          </p:cNvPr>
          <p:cNvSpPr>
            <a:spLocks noGrp="1"/>
          </p:cNvSpPr>
          <p:nvPr>
            <p:ph type="ftr" sz="quarter" idx="11"/>
          </p:nvPr>
        </p:nvSpPr>
        <p:spPr/>
        <p:txBody>
          <a:bodyPr/>
          <a:lstStyle/>
          <a:p>
            <a:pPr algn="ctr">
              <a:lnSpc>
                <a:spcPct val="100000"/>
              </a:lnSpc>
            </a:pPr>
            <a:r>
              <a:rPr lang="en-US" sz="1200" b="0" strike="noStrike" spc="-1">
                <a:solidFill>
                  <a:srgbClr val="FFFFFF"/>
                </a:solidFill>
                <a:latin typeface="Arial"/>
              </a:rPr>
              <a:t>Christine.Vollinger@cern.ch, RF Systems I &amp; II</a:t>
            </a:r>
            <a:endParaRPr lang="en-GB" sz="1200" b="0" strike="noStrike" spc="-1">
              <a:latin typeface="Times New Roman"/>
            </a:endParaRPr>
          </a:p>
        </p:txBody>
      </p:sp>
      <p:sp>
        <p:nvSpPr>
          <p:cNvPr id="3" name="Slide Number Placeholder 2">
            <a:extLst>
              <a:ext uri="{FF2B5EF4-FFF2-40B4-BE49-F238E27FC236}">
                <a16:creationId xmlns:a16="http://schemas.microsoft.com/office/drawing/2014/main" id="{27A84DBA-5CC2-18C5-3E63-0B447AECDD42}"/>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1</a:t>
            </a:fld>
            <a:endParaRPr lang="en-GB" sz="1000" b="0" strike="noStrike" spc="-1">
              <a:latin typeface="Times New Roman"/>
            </a:endParaRPr>
          </a:p>
        </p:txBody>
      </p:sp>
    </p:spTree>
    <p:extLst>
      <p:ext uri="{BB962C8B-B14F-4D97-AF65-F5344CB8AC3E}">
        <p14:creationId xmlns:p14="http://schemas.microsoft.com/office/powerpoint/2010/main" val="774253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702816435"/>
                  </p:ext>
                </p:extLst>
              </p:nvPr>
            </p:nvGraphicFramePr>
            <p:xfrm>
              <a:off x="403200" y="807973"/>
              <a:ext cx="11568406" cy="5114525"/>
            </p:xfrm>
            <a:graphic>
              <a:graphicData uri="http://schemas.openxmlformats.org/drawingml/2006/table">
                <a:tbl>
                  <a:tblPr firstRow="1" bandRow="1">
                    <a:tableStyleId>{5C22544A-7EE6-4342-B048-85BDC9FD1C3A}</a:tableStyleId>
                  </a:tblPr>
                  <a:tblGrid>
                    <a:gridCol w="5763382">
                      <a:extLst>
                        <a:ext uri="{9D8B030D-6E8A-4147-A177-3AD203B41FA5}">
                          <a16:colId xmlns:a16="http://schemas.microsoft.com/office/drawing/2014/main" val="20000"/>
                        </a:ext>
                      </a:extLst>
                    </a:gridCol>
                    <a:gridCol w="5805024">
                      <a:extLst>
                        <a:ext uri="{9D8B030D-6E8A-4147-A177-3AD203B41FA5}">
                          <a16:colId xmlns:a16="http://schemas.microsoft.com/office/drawing/2014/main" val="20001"/>
                        </a:ext>
                      </a:extLst>
                    </a:gridCol>
                  </a:tblGrid>
                  <a:tr h="524927">
                    <a:tc>
                      <a:txBody>
                        <a:bodyPr/>
                        <a:lstStyle/>
                        <a:p>
                          <a:pPr algn="ctr"/>
                          <a:r>
                            <a:rPr lang="en-US" dirty="0">
                              <a:latin typeface="Constantia" panose="02030602050306030303" pitchFamily="18" charset="0"/>
                            </a:rPr>
                            <a:t>Advantages</a:t>
                          </a:r>
                          <a:endParaRPr lang="en-GB" dirty="0">
                            <a:latin typeface="Constantia" panose="02030602050306030303" pitchFamily="18" charset="0"/>
                          </a:endParaRPr>
                        </a:p>
                      </a:txBody>
                      <a:tcPr/>
                    </a:tc>
                    <a:tc>
                      <a:txBody>
                        <a:bodyPr/>
                        <a:lstStyle/>
                        <a:p>
                          <a:pPr algn="ctr"/>
                          <a:r>
                            <a:rPr lang="en-US" dirty="0">
                              <a:latin typeface="Constantia" panose="02030602050306030303" pitchFamily="18" charset="0"/>
                            </a:rPr>
                            <a:t>Disadvantages</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3033147">
                    <a:tc>
                      <a:txBody>
                        <a:bodyPr/>
                        <a:lstStyle/>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Large beam aperture</a:t>
                          </a:r>
                          <a:br>
                            <a:rPr lang="en-US" b="1" i="1" baseline="30000" dirty="0">
                              <a:solidFill>
                                <a:schemeClr val="tx1"/>
                              </a:solidFill>
                              <a:latin typeface="Constantia" panose="02030602050306030303" pitchFamily="18" charset="0"/>
                              <a:sym typeface="Symbol" panose="05050102010706020507" pitchFamily="18" charset="2"/>
                            </a:rPr>
                          </a:br>
                          <a:endParaRPr lang="en-US" b="1" i="1" baseline="0" dirty="0">
                            <a:solidFill>
                              <a:schemeClr val="tx1"/>
                            </a:solidFill>
                            <a:latin typeface="Constantia" panose="02030602050306030303" pitchFamily="18" charset="0"/>
                            <a:sym typeface="Symbol" panose="05050102010706020507" pitchFamily="18" charset="2"/>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i="0" baseline="0" dirty="0">
                              <a:solidFill>
                                <a:schemeClr val="tx1"/>
                              </a:solidFill>
                              <a:latin typeface="Constantia" panose="02030602050306030303" pitchFamily="18" charset="0"/>
                              <a:sym typeface="Symbol" panose="05050102010706020507" pitchFamily="18" charset="2"/>
                            </a:rPr>
                            <a:t>Long RF buckets, large acceptance</a:t>
                          </a:r>
                        </a:p>
                        <a:p>
                          <a:pPr marL="285750" indent="-285750">
                            <a:buFont typeface="Arial" panose="020B0604020202020204" pitchFamily="34" charset="0"/>
                            <a:buChar char="•"/>
                          </a:pPr>
                          <a:endParaRPr lang="en-US" b="1" i="0"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r>
                            <a:rPr lang="en-US" b="1" i="0" baseline="0" dirty="0">
                              <a:solidFill>
                                <a:srgbClr val="FF0000"/>
                              </a:solidFill>
                              <a:latin typeface="Constantia" panose="02030602050306030303" pitchFamily="18" charset="0"/>
                              <a:sym typeface="Symbol" panose="05050102010706020507" pitchFamily="18" charset="2"/>
                            </a:rPr>
                            <a:t>Wide-band </a:t>
                          </a:r>
                          <a:r>
                            <a:rPr lang="en-US" b="1" i="0" baseline="0" dirty="0">
                              <a:solidFill>
                                <a:schemeClr val="tx1"/>
                              </a:solidFill>
                              <a:latin typeface="Constantia" panose="02030602050306030303" pitchFamily="18" charset="0"/>
                              <a:sym typeface="Symbol" panose="05050102010706020507" pitchFamily="18" charset="2"/>
                            </a:rPr>
                            <a:t>or</a:t>
                          </a:r>
                          <a:r>
                            <a:rPr lang="en-US" b="1" i="0" baseline="0" dirty="0">
                              <a:solidFill>
                                <a:srgbClr val="FF0000"/>
                              </a:solidFill>
                              <a:latin typeface="Constantia" panose="02030602050306030303" pitchFamily="18" charset="0"/>
                              <a:sym typeface="Symbol" panose="05050102010706020507" pitchFamily="18" charset="2"/>
                            </a:rPr>
                            <a:t> wide range tunable cavities </a:t>
                          </a:r>
                          <a:r>
                            <a:rPr lang="en-US" b="1" i="0" baseline="0" dirty="0">
                              <a:solidFill>
                                <a:schemeClr val="tx1"/>
                              </a:solidFill>
                              <a:latin typeface="Constantia" panose="02030602050306030303" pitchFamily="18" charset="0"/>
                              <a:sym typeface="Symbol" panose="05050102010706020507" pitchFamily="18" charset="2"/>
                            </a:rPr>
                            <a:t>possible</a:t>
                          </a:r>
                        </a:p>
                        <a:p>
                          <a:pPr marL="285750" indent="-285750">
                            <a:buFont typeface="Arial" panose="020B0604020202020204" pitchFamily="34" charset="0"/>
                            <a:buChar char="•"/>
                          </a:pPr>
                          <a:endParaRPr lang="en-US" b="1" i="0"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i="0" baseline="0" dirty="0">
                              <a:solidFill>
                                <a:schemeClr val="tx1"/>
                              </a:solidFill>
                              <a:latin typeface="Constantia" panose="02030602050306030303" pitchFamily="18" charset="0"/>
                              <a:sym typeface="Symbol" panose="05050102010706020507" pitchFamily="18" charset="2"/>
                            </a:rPr>
                            <a:t>Power amplification and transmission straightforward</a:t>
                          </a:r>
                        </a:p>
                      </a:txBody>
                      <a:tcPr/>
                    </a:tc>
                    <a:tc>
                      <a:txBody>
                        <a:bodyPr/>
                        <a:lstStyle/>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Bulky cavities, size scales </a:t>
                          </a:r>
                          <a14:m>
                            <m:oMath xmlns:m="http://schemas.openxmlformats.org/officeDocument/2006/math">
                              <m:r>
                                <a:rPr lang="en-US" b="1" i="1" baseline="0" smtClean="0">
                                  <a:solidFill>
                                    <a:schemeClr val="tx1"/>
                                  </a:solidFill>
                                  <a:latin typeface="Cambria Math" panose="02040503050406030204" pitchFamily="18" charset="0"/>
                                  <a:ea typeface="Cambria Math" panose="02040503050406030204" pitchFamily="18" charset="0"/>
                                  <a:sym typeface="Symbol" panose="05050102010706020507" pitchFamily="18" charset="2"/>
                                </a:rPr>
                                <m:t>∝</m:t>
                              </m:r>
                            </m:oMath>
                          </a14:m>
                          <a:r>
                            <a:rPr lang="en-US" b="1" baseline="0" dirty="0">
                              <a:solidFill>
                                <a:schemeClr val="tx1"/>
                              </a:solidFill>
                              <a:latin typeface="Constantia" panose="02030602050306030303" pitchFamily="18" charset="0"/>
                              <a:sym typeface="Symbol" panose="05050102010706020507" pitchFamily="18" charset="2"/>
                            </a:rPr>
                            <a:t> 1/</a:t>
                          </a:r>
                          <a:r>
                            <a:rPr lang="en-US" b="1" i="1" baseline="0" dirty="0">
                              <a:solidFill>
                                <a:schemeClr val="tx1"/>
                              </a:solidFill>
                              <a:latin typeface="Constantia" panose="02030602050306030303" pitchFamily="18" charset="0"/>
                              <a:sym typeface="Symbol" panose="05050102010706020507" pitchFamily="18" charset="2"/>
                            </a:rPr>
                            <a:t>f</a:t>
                          </a:r>
                          <a:r>
                            <a:rPr lang="en-US" b="1" i="0" baseline="0" dirty="0">
                              <a:solidFill>
                                <a:schemeClr val="tx1"/>
                              </a:solidFill>
                              <a:latin typeface="Constantia" panose="02030602050306030303" pitchFamily="18" charset="0"/>
                              <a:sym typeface="Symbol" panose="05050102010706020507" pitchFamily="18" charset="2"/>
                            </a:rPr>
                            <a:t>, volume </a:t>
                          </a:r>
                          <a14:m>
                            <m:oMath xmlns:m="http://schemas.openxmlformats.org/officeDocument/2006/math">
                              <m:r>
                                <a:rPr lang="en-US" b="1" i="1" baseline="0" smtClean="0">
                                  <a:solidFill>
                                    <a:schemeClr val="tx1"/>
                                  </a:solidFill>
                                  <a:latin typeface="Cambria Math" panose="02040503050406030204" pitchFamily="18" charset="0"/>
                                  <a:ea typeface="Cambria Math" panose="02040503050406030204" pitchFamily="18" charset="0"/>
                                  <a:sym typeface="Symbol" panose="05050102010706020507" pitchFamily="18" charset="2"/>
                                </a:rPr>
                                <m:t>∝</m:t>
                              </m:r>
                            </m:oMath>
                          </a14:m>
                          <a:r>
                            <a:rPr lang="en-US" b="1" baseline="0" dirty="0">
                              <a:solidFill>
                                <a:schemeClr val="tx1"/>
                              </a:solidFill>
                              <a:latin typeface="Constantia" panose="02030602050306030303" pitchFamily="18" charset="0"/>
                              <a:sym typeface="Symbol" panose="05050102010706020507" pitchFamily="18" charset="2"/>
                            </a:rPr>
                            <a:t> 1/</a:t>
                          </a:r>
                          <a:r>
                            <a:rPr lang="en-US" b="1" i="1" baseline="0" dirty="0">
                              <a:solidFill>
                                <a:schemeClr val="tx1"/>
                              </a:solidFill>
                              <a:latin typeface="Constantia" panose="02030602050306030303" pitchFamily="18" charset="0"/>
                              <a:sym typeface="Symbol" panose="05050102010706020507" pitchFamily="18" charset="2"/>
                            </a:rPr>
                            <a:t>f</a:t>
                          </a:r>
                          <a:r>
                            <a:rPr lang="en-US" b="1" i="1" baseline="30000" dirty="0">
                              <a:solidFill>
                                <a:schemeClr val="tx1"/>
                              </a:solidFill>
                              <a:latin typeface="Constantia" panose="02030602050306030303" pitchFamily="18" charset="0"/>
                              <a:sym typeface="Symbol" panose="05050102010706020507" pitchFamily="18" charset="2"/>
                            </a:rPr>
                            <a:t>3</a:t>
                          </a:r>
                          <a:endParaRPr lang="en-US" b="1" i="1" baseline="0" dirty="0">
                            <a:solidFill>
                              <a:schemeClr val="tx1"/>
                            </a:solidFill>
                            <a:latin typeface="Constantia" panose="02030602050306030303" pitchFamily="18" charset="0"/>
                            <a:sym typeface="Symbol" panose="05050102010706020507" pitchFamily="18" charset="2"/>
                          </a:endParaRPr>
                        </a:p>
                        <a:p>
                          <a:pPr marL="342900" indent="-342900">
                            <a:buClr>
                              <a:schemeClr val="tx1"/>
                            </a:buClr>
                            <a:buFont typeface="Arial" panose="020B0604020202020204" pitchFamily="34" charset="0"/>
                            <a:buChar char="•"/>
                          </a:pPr>
                          <a:endParaRPr lang="en-US" b="1" i="1" baseline="0" dirty="0">
                            <a:solidFill>
                              <a:schemeClr val="tx1"/>
                            </a:solidFill>
                            <a:latin typeface="Constantia" panose="02030602050306030303" pitchFamily="18" charset="0"/>
                            <a:sym typeface="Symbol" panose="05050102010706020507" pitchFamily="18" charset="2"/>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a:solidFill>
                                <a:schemeClr val="tx1"/>
                              </a:solidFill>
                              <a:latin typeface="Constantia" panose="02030602050306030303" pitchFamily="18" charset="0"/>
                            </a:rPr>
                            <a:t>To downsize cavities, often lossy material used</a:t>
                          </a: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GB" b="1" baseline="0" dirty="0">
                            <a:solidFill>
                              <a:schemeClr val="tx1"/>
                            </a:solidFill>
                            <a:latin typeface="Constantia" panose="02030602050306030303" pitchFamily="18" charset="0"/>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a:solidFill>
                                <a:schemeClr val="tx1"/>
                              </a:solidFill>
                              <a:latin typeface="Constantia" panose="02030602050306030303" pitchFamily="18" charset="0"/>
                            </a:rPr>
                            <a:t>Moderate or low acceleration gradient</a:t>
                          </a: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GB" b="1" baseline="0" dirty="0">
                            <a:solidFill>
                              <a:schemeClr val="tx1"/>
                            </a:solidFill>
                            <a:latin typeface="Constantia" panose="02030602050306030303" pitchFamily="18" charset="0"/>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a:solidFill>
                                <a:schemeClr val="tx1"/>
                              </a:solidFill>
                              <a:latin typeface="Constantia" panose="02030602050306030303" pitchFamily="18" charset="0"/>
                            </a:rPr>
                            <a:t>Short particle bunches difficult to generate</a:t>
                          </a: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GB" b="1" baseline="0" dirty="0">
                            <a:solidFill>
                              <a:schemeClr val="tx1"/>
                            </a:solidFill>
                            <a:latin typeface="Constantia" panose="02030602050306030303" pitchFamily="18" charset="0"/>
                          </a:endParaRPr>
                        </a:p>
                      </a:txBody>
                      <a:tcPr/>
                    </a:tc>
                    <a:extLst>
                      <a:ext uri="{0D108BD9-81ED-4DB2-BD59-A6C34878D82A}">
                        <a16:rowId xmlns:a16="http://schemas.microsoft.com/office/drawing/2014/main" val="10001"/>
                      </a:ext>
                    </a:extLst>
                  </a:tr>
                  <a:tr h="1556451">
                    <a:tc gridSpan="2">
                      <a:txBody>
                        <a:bodyPr/>
                        <a:lstStyle/>
                        <a:p>
                          <a:pPr marL="266700" lvl="1" indent="-266700">
                            <a:buFont typeface="Symbol" panose="05050102010706020507" pitchFamily="18" charset="2"/>
                            <a:buChar char="®"/>
                          </a:pPr>
                          <a:endParaRPr lang="en-GB" b="1" baseline="0" dirty="0">
                            <a:solidFill>
                              <a:srgbClr val="1F497D"/>
                            </a:solidFill>
                            <a:latin typeface="Constantia" panose="02030602050306030303" pitchFamily="18" charset="0"/>
                          </a:endParaRPr>
                        </a:p>
                      </a:txBody>
                      <a:tcPr/>
                    </a:tc>
                    <a:tc hMerge="1">
                      <a:txBody>
                        <a:bodyPr/>
                        <a:lstStyle/>
                        <a:p>
                          <a:pPr marL="342900" indent="-342900">
                            <a:buFont typeface="Arial" panose="020B0604020202020204" pitchFamily="34" charset="0"/>
                            <a:buChar char="•"/>
                          </a:pPr>
                          <a:endParaRPr lang="en-GB" b="1" baseline="0" dirty="0">
                            <a:solidFill>
                              <a:srgbClr val="C0504D"/>
                            </a:solidFill>
                            <a:latin typeface="Constantia" panose="02030602050306030303" pitchFamily="18" charset="0"/>
                          </a:endParaRPr>
                        </a:p>
                      </a:txBody>
                      <a:tcPr/>
                    </a:tc>
                    <a:extLst>
                      <a:ext uri="{0D108BD9-81ED-4DB2-BD59-A6C34878D82A}">
                        <a16:rowId xmlns:a16="http://schemas.microsoft.com/office/drawing/2014/main" val="10002"/>
                      </a:ext>
                    </a:extLst>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702816435"/>
                  </p:ext>
                </p:extLst>
              </p:nvPr>
            </p:nvGraphicFramePr>
            <p:xfrm>
              <a:off x="403200" y="807973"/>
              <a:ext cx="11568406" cy="5114525"/>
            </p:xfrm>
            <a:graphic>
              <a:graphicData uri="http://schemas.openxmlformats.org/drawingml/2006/table">
                <a:tbl>
                  <a:tblPr firstRow="1" bandRow="1">
                    <a:tableStyleId>{5C22544A-7EE6-4342-B048-85BDC9FD1C3A}</a:tableStyleId>
                  </a:tblPr>
                  <a:tblGrid>
                    <a:gridCol w="5763382">
                      <a:extLst>
                        <a:ext uri="{9D8B030D-6E8A-4147-A177-3AD203B41FA5}">
                          <a16:colId xmlns:a16="http://schemas.microsoft.com/office/drawing/2014/main" val="20000"/>
                        </a:ext>
                      </a:extLst>
                    </a:gridCol>
                    <a:gridCol w="5805024">
                      <a:extLst>
                        <a:ext uri="{9D8B030D-6E8A-4147-A177-3AD203B41FA5}">
                          <a16:colId xmlns:a16="http://schemas.microsoft.com/office/drawing/2014/main" val="20001"/>
                        </a:ext>
                      </a:extLst>
                    </a:gridCol>
                  </a:tblGrid>
                  <a:tr h="524927">
                    <a:tc>
                      <a:txBody>
                        <a:bodyPr/>
                        <a:lstStyle/>
                        <a:p>
                          <a:pPr algn="ctr"/>
                          <a:r>
                            <a:rPr lang="en-US" dirty="0">
                              <a:latin typeface="Constantia" panose="02030602050306030303" pitchFamily="18" charset="0"/>
                            </a:rPr>
                            <a:t>Advantages</a:t>
                          </a:r>
                          <a:endParaRPr lang="en-GB" dirty="0">
                            <a:latin typeface="Constantia" panose="02030602050306030303" pitchFamily="18" charset="0"/>
                          </a:endParaRPr>
                        </a:p>
                      </a:txBody>
                      <a:tcPr/>
                    </a:tc>
                    <a:tc>
                      <a:txBody>
                        <a:bodyPr/>
                        <a:lstStyle/>
                        <a:p>
                          <a:pPr algn="ctr"/>
                          <a:r>
                            <a:rPr lang="en-US" dirty="0">
                              <a:latin typeface="Constantia" panose="02030602050306030303" pitchFamily="18" charset="0"/>
                            </a:rPr>
                            <a:t>Disadvantages</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3033147">
                    <a:tc>
                      <a:txBody>
                        <a:bodyPr/>
                        <a:lstStyle/>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Large beam aperture</a:t>
                          </a:r>
                          <a:br>
                            <a:rPr lang="en-US" b="1" i="1" baseline="30000" dirty="0">
                              <a:solidFill>
                                <a:schemeClr val="tx1"/>
                              </a:solidFill>
                              <a:latin typeface="Constantia" panose="02030602050306030303" pitchFamily="18" charset="0"/>
                              <a:sym typeface="Symbol" panose="05050102010706020507" pitchFamily="18" charset="2"/>
                            </a:rPr>
                          </a:br>
                          <a:endParaRPr lang="en-US" b="1" i="1" baseline="0" dirty="0">
                            <a:solidFill>
                              <a:schemeClr val="tx1"/>
                            </a:solidFill>
                            <a:latin typeface="Constantia" panose="02030602050306030303" pitchFamily="18" charset="0"/>
                            <a:sym typeface="Symbol" panose="05050102010706020507" pitchFamily="18" charset="2"/>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i="0" baseline="0" dirty="0">
                              <a:solidFill>
                                <a:schemeClr val="tx1"/>
                              </a:solidFill>
                              <a:latin typeface="Constantia" panose="02030602050306030303" pitchFamily="18" charset="0"/>
                              <a:sym typeface="Symbol" panose="05050102010706020507" pitchFamily="18" charset="2"/>
                            </a:rPr>
                            <a:t>Long RF buckets, large acceptance</a:t>
                          </a:r>
                        </a:p>
                        <a:p>
                          <a:pPr marL="285750" indent="-285750">
                            <a:buFont typeface="Arial" panose="020B0604020202020204" pitchFamily="34" charset="0"/>
                            <a:buChar char="•"/>
                          </a:pPr>
                          <a:endParaRPr lang="en-US" b="1" i="0" baseline="0" dirty="0">
                            <a:solidFill>
                              <a:schemeClr val="tx1"/>
                            </a:solidFill>
                            <a:latin typeface="Constantia" panose="02030602050306030303" pitchFamily="18" charset="0"/>
                            <a:sym typeface="Symbol" panose="05050102010706020507" pitchFamily="18" charset="2"/>
                          </a:endParaRPr>
                        </a:p>
                        <a:p>
                          <a:pPr marL="285750" indent="-285750">
                            <a:buClr>
                              <a:schemeClr val="tx1"/>
                            </a:buClr>
                            <a:buFont typeface="Arial" panose="020B0604020202020204" pitchFamily="34" charset="0"/>
                            <a:buChar char="•"/>
                          </a:pPr>
                          <a:r>
                            <a:rPr lang="en-US" b="1" i="0" baseline="0" dirty="0">
                              <a:solidFill>
                                <a:srgbClr val="FF0000"/>
                              </a:solidFill>
                              <a:latin typeface="Constantia" panose="02030602050306030303" pitchFamily="18" charset="0"/>
                              <a:sym typeface="Symbol" panose="05050102010706020507" pitchFamily="18" charset="2"/>
                            </a:rPr>
                            <a:t>Wide-band </a:t>
                          </a:r>
                          <a:r>
                            <a:rPr lang="en-US" b="1" i="0" baseline="0" dirty="0">
                              <a:solidFill>
                                <a:schemeClr val="tx1"/>
                              </a:solidFill>
                              <a:latin typeface="Constantia" panose="02030602050306030303" pitchFamily="18" charset="0"/>
                              <a:sym typeface="Symbol" panose="05050102010706020507" pitchFamily="18" charset="2"/>
                            </a:rPr>
                            <a:t>or</a:t>
                          </a:r>
                          <a:r>
                            <a:rPr lang="en-US" b="1" i="0" baseline="0" dirty="0">
                              <a:solidFill>
                                <a:srgbClr val="FF0000"/>
                              </a:solidFill>
                              <a:latin typeface="Constantia" panose="02030602050306030303" pitchFamily="18" charset="0"/>
                              <a:sym typeface="Symbol" panose="05050102010706020507" pitchFamily="18" charset="2"/>
                            </a:rPr>
                            <a:t> wide range tunable cavities </a:t>
                          </a:r>
                          <a:r>
                            <a:rPr lang="en-US" b="1" i="0" baseline="0" dirty="0">
                              <a:solidFill>
                                <a:schemeClr val="tx1"/>
                              </a:solidFill>
                              <a:latin typeface="Constantia" panose="02030602050306030303" pitchFamily="18" charset="0"/>
                              <a:sym typeface="Symbol" panose="05050102010706020507" pitchFamily="18" charset="2"/>
                            </a:rPr>
                            <a:t>possible</a:t>
                          </a:r>
                        </a:p>
                        <a:p>
                          <a:pPr marL="285750" indent="-285750">
                            <a:buFont typeface="Arial" panose="020B0604020202020204" pitchFamily="34" charset="0"/>
                            <a:buChar char="•"/>
                          </a:pPr>
                          <a:endParaRPr lang="en-US" b="1" i="0"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i="0" baseline="0" dirty="0">
                              <a:solidFill>
                                <a:schemeClr val="tx1"/>
                              </a:solidFill>
                              <a:latin typeface="Constantia" panose="02030602050306030303" pitchFamily="18" charset="0"/>
                              <a:sym typeface="Symbol" panose="05050102010706020507" pitchFamily="18" charset="2"/>
                            </a:rPr>
                            <a:t>Power amplification and transmission straightforward</a:t>
                          </a:r>
                        </a:p>
                      </a:txBody>
                      <a:tcPr/>
                    </a:tc>
                    <a:tc>
                      <a:txBody>
                        <a:bodyPr/>
                        <a:lstStyle/>
                        <a:p>
                          <a:endParaRPr lang="en-CH"/>
                        </a:p>
                      </a:txBody>
                      <a:tcPr>
                        <a:blipFill>
                          <a:blip r:embed="rId2"/>
                          <a:stretch>
                            <a:fillRect l="-99127" t="-17917" r="-655" b="-51667"/>
                          </a:stretch>
                        </a:blipFill>
                      </a:tcPr>
                    </a:tc>
                    <a:extLst>
                      <a:ext uri="{0D108BD9-81ED-4DB2-BD59-A6C34878D82A}">
                        <a16:rowId xmlns:a16="http://schemas.microsoft.com/office/drawing/2014/main" val="10001"/>
                      </a:ext>
                    </a:extLst>
                  </a:tr>
                  <a:tr h="1556451">
                    <a:tc gridSpan="2">
                      <a:txBody>
                        <a:bodyPr/>
                        <a:lstStyle/>
                        <a:p>
                          <a:pPr marL="266700" lvl="1" indent="-266700">
                            <a:buFont typeface="Symbol" panose="05050102010706020507" pitchFamily="18" charset="2"/>
                            <a:buChar char="®"/>
                          </a:pPr>
                          <a:endParaRPr lang="en-GB" b="1" baseline="0" dirty="0">
                            <a:solidFill>
                              <a:srgbClr val="1F497D"/>
                            </a:solidFill>
                            <a:latin typeface="Constantia" panose="02030602050306030303" pitchFamily="18" charset="0"/>
                          </a:endParaRPr>
                        </a:p>
                      </a:txBody>
                      <a:tcPr/>
                    </a:tc>
                    <a:tc hMerge="1">
                      <a:txBody>
                        <a:bodyPr/>
                        <a:lstStyle/>
                        <a:p>
                          <a:pPr marL="342900" indent="-342900">
                            <a:buFont typeface="Arial" panose="020B0604020202020204" pitchFamily="34" charset="0"/>
                            <a:buChar char="•"/>
                          </a:pPr>
                          <a:endParaRPr lang="en-GB" b="1" baseline="0" dirty="0">
                            <a:solidFill>
                              <a:srgbClr val="C0504D"/>
                            </a:solidFill>
                            <a:latin typeface="Constantia" panose="02030602050306030303" pitchFamily="18" charset="0"/>
                          </a:endParaRPr>
                        </a:p>
                      </a:txBody>
                      <a:tcPr/>
                    </a:tc>
                    <a:extLst>
                      <a:ext uri="{0D108BD9-81ED-4DB2-BD59-A6C34878D82A}">
                        <a16:rowId xmlns:a16="http://schemas.microsoft.com/office/drawing/2014/main" val="10002"/>
                      </a:ext>
                    </a:extLst>
                  </a:tr>
                </a:tbl>
              </a:graphicData>
            </a:graphic>
          </p:graphicFrame>
        </mc:Fallback>
      </mc:AlternateContent>
      <p:sp>
        <p:nvSpPr>
          <p:cNvPr id="6" name="Rectangle 3"/>
          <p:cNvSpPr>
            <a:spLocks noChangeArrowheads="1"/>
          </p:cNvSpPr>
          <p:nvPr/>
        </p:nvSpPr>
        <p:spPr bwMode="auto">
          <a:xfrm>
            <a:off x="152400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Why choose a </a:t>
            </a:r>
            <a:r>
              <a:rPr lang="en-GB" sz="3200" b="1" dirty="0">
                <a:solidFill>
                  <a:srgbClr val="C0504D"/>
                </a:solidFill>
                <a:latin typeface="Constantia" pitchFamily="18" charset="0"/>
              </a:rPr>
              <a:t>low</a:t>
            </a:r>
            <a:r>
              <a:rPr lang="en-GB" sz="3200" b="1" dirty="0">
                <a:solidFill>
                  <a:srgbClr val="1F497D"/>
                </a:solidFill>
                <a:latin typeface="Constantia" pitchFamily="18" charset="0"/>
              </a:rPr>
              <a:t> RF frequency?</a:t>
            </a:r>
            <a:endParaRPr lang="en-GB" sz="3200" dirty="0">
              <a:solidFill>
                <a:srgbClr val="1F497D"/>
              </a:solidFill>
              <a:latin typeface="Constantia" pitchFamily="18" charset="0"/>
            </a:endParaRPr>
          </a:p>
        </p:txBody>
      </p:sp>
      <p:grpSp>
        <p:nvGrpSpPr>
          <p:cNvPr id="2" name="Group 1"/>
          <p:cNvGrpSpPr/>
          <p:nvPr/>
        </p:nvGrpSpPr>
        <p:grpSpPr>
          <a:xfrm>
            <a:off x="2290764" y="4445170"/>
            <a:ext cx="8224837" cy="1477328"/>
            <a:chOff x="583883" y="5157405"/>
            <a:chExt cx="8224837" cy="1477328"/>
          </a:xfrm>
        </p:grpSpPr>
        <p:sp>
          <p:nvSpPr>
            <p:cNvPr id="7" name="Rectangle 6"/>
            <p:cNvSpPr/>
            <p:nvPr/>
          </p:nvSpPr>
          <p:spPr>
            <a:xfrm>
              <a:off x="583883" y="5533807"/>
              <a:ext cx="2803525" cy="646331"/>
            </a:xfrm>
            <a:prstGeom prst="rect">
              <a:avLst/>
            </a:prstGeom>
          </p:spPr>
          <p:txBody>
            <a:bodyPr wrap="square">
              <a:spAutoFit/>
            </a:bodyPr>
            <a:lstStyle/>
            <a:p>
              <a:pPr marL="85725" lvl="1"/>
              <a:r>
                <a:rPr lang="en-GB" b="1" dirty="0">
                  <a:latin typeface="Constantia" panose="02030602050306030303" pitchFamily="18" charset="0"/>
                </a:rPr>
                <a:t>RF frequencies</a:t>
              </a:r>
              <a:r>
                <a:rPr lang="en-GB" b="1" dirty="0">
                  <a:solidFill>
                    <a:srgbClr val="C0504D"/>
                  </a:solidFill>
                  <a:latin typeface="Constantia" panose="02030602050306030303" pitchFamily="18" charset="0"/>
                </a:rPr>
                <a:t> </a:t>
              </a:r>
            </a:p>
            <a:p>
              <a:pPr marL="85725" lvl="1"/>
              <a:r>
                <a:rPr lang="en-GB" b="1" dirty="0">
                  <a:solidFill>
                    <a:srgbClr val="C0504D"/>
                  </a:solidFill>
                  <a:latin typeface="Constantia" panose="02030602050306030303" pitchFamily="18" charset="0"/>
                </a:rPr>
                <a:t>below ~200 MHz</a:t>
              </a:r>
              <a:r>
                <a:rPr lang="en-GB" b="1" dirty="0">
                  <a:latin typeface="Constantia" panose="02030602050306030303" pitchFamily="18" charset="0"/>
                </a:rPr>
                <a:t> for</a:t>
              </a:r>
            </a:p>
          </p:txBody>
        </p:sp>
        <p:sp>
          <p:nvSpPr>
            <p:cNvPr id="8" name="Rectangle 7"/>
            <p:cNvSpPr/>
            <p:nvPr/>
          </p:nvSpPr>
          <p:spPr>
            <a:xfrm>
              <a:off x="3810318" y="5157405"/>
              <a:ext cx="4998402" cy="1477328"/>
            </a:xfrm>
            <a:prstGeom prst="rect">
              <a:avLst/>
            </a:prstGeom>
          </p:spPr>
          <p:txBody>
            <a:bodyPr wrap="square">
              <a:spAutoFit/>
            </a:bodyPr>
            <a:lstStyle/>
            <a:p>
              <a:pPr marL="342900" indent="-342900">
                <a:buFont typeface="Symbol" panose="05050102010706020507" pitchFamily="18" charset="2"/>
                <a:buChar char="®"/>
              </a:pPr>
              <a:r>
                <a:rPr lang="en-GB" b="1" dirty="0">
                  <a:solidFill>
                    <a:srgbClr val="C0504D"/>
                  </a:solidFill>
                  <a:latin typeface="Constantia" panose="02030602050306030303" pitchFamily="18" charset="0"/>
                </a:rPr>
                <a:t>Mainly electrons, some hadron linear accelerators</a:t>
              </a:r>
            </a:p>
            <a:p>
              <a:pPr marL="342900" indent="-342900">
                <a:buFont typeface="Symbol" panose="05050102010706020507" pitchFamily="18" charset="2"/>
                <a:buChar char="®"/>
              </a:pPr>
              <a:r>
                <a:rPr lang="en-GB" b="1" dirty="0">
                  <a:solidFill>
                    <a:srgbClr val="C0504D"/>
                  </a:solidFill>
                  <a:latin typeface="Constantia" panose="02030602050306030303" pitchFamily="18" charset="0"/>
                </a:rPr>
                <a:t>Cyclotrons</a:t>
              </a:r>
            </a:p>
            <a:p>
              <a:pPr marL="342900" indent="-342900">
                <a:buFont typeface="Symbol" panose="05050102010706020507" pitchFamily="18" charset="2"/>
                <a:buChar char="®"/>
              </a:pPr>
              <a:r>
                <a:rPr lang="en-GB" b="1" dirty="0">
                  <a:solidFill>
                    <a:srgbClr val="C0504D"/>
                  </a:solidFill>
                  <a:latin typeface="Constantia" panose="02030602050306030303" pitchFamily="18" charset="0"/>
                </a:rPr>
                <a:t>Low- and medium energy hadron synchrotrons</a:t>
              </a:r>
            </a:p>
          </p:txBody>
        </p:sp>
        <p:sp>
          <p:nvSpPr>
            <p:cNvPr id="9" name="Down Arrow 8"/>
            <p:cNvSpPr/>
            <p:nvPr/>
          </p:nvSpPr>
          <p:spPr>
            <a:xfrm rot="16200000">
              <a:off x="2973096" y="5599958"/>
              <a:ext cx="681305" cy="58419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Footer Placeholder 3">
            <a:extLst>
              <a:ext uri="{FF2B5EF4-FFF2-40B4-BE49-F238E27FC236}">
                <a16:creationId xmlns:a16="http://schemas.microsoft.com/office/drawing/2014/main" id="{527132C0-7CC0-9BCD-9B7D-ADD54276B731}"/>
              </a:ext>
            </a:extLst>
          </p:cNvPr>
          <p:cNvSpPr>
            <a:spLocks noGrp="1"/>
          </p:cNvSpPr>
          <p:nvPr>
            <p:ph type="ftr" sz="quarter" idx="11"/>
          </p:nvPr>
        </p:nvSpPr>
        <p:spPr/>
        <p:txBody>
          <a:bodyPr/>
          <a:lstStyle/>
          <a:p>
            <a:r>
              <a:rPr lang="en-US" spc="-1"/>
              <a:t>Christine.Vollinger@cern.ch, RF Systems I &amp; II</a:t>
            </a:r>
            <a:endParaRPr lang="en-GB" spc="-1" dirty="0">
              <a:latin typeface="Times New Roman"/>
            </a:endParaRPr>
          </a:p>
        </p:txBody>
      </p:sp>
      <p:sp>
        <p:nvSpPr>
          <p:cNvPr id="5" name="Slide Number Placeholder 4">
            <a:extLst>
              <a:ext uri="{FF2B5EF4-FFF2-40B4-BE49-F238E27FC236}">
                <a16:creationId xmlns:a16="http://schemas.microsoft.com/office/drawing/2014/main" id="{359630C5-1CAA-B2BD-00DF-A81C31416183}"/>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chemeClr val="bg2">
                    <a:lumMod val="50000"/>
                  </a:schemeClr>
                </a:solidFill>
                <a:latin typeface="Arial"/>
              </a:rPr>
              <a:t>10</a:t>
            </a:fld>
            <a:endParaRPr lang="en-GB" sz="1000" b="0" strike="noStrike" spc="-1">
              <a:solidFill>
                <a:schemeClr val="bg2">
                  <a:lumMod val="50000"/>
                </a:schemeClr>
              </a:solidFill>
              <a:latin typeface="Times New Roman"/>
            </a:endParaRPr>
          </a:p>
        </p:txBody>
      </p:sp>
    </p:spTree>
    <p:extLst>
      <p:ext uri="{BB962C8B-B14F-4D97-AF65-F5344CB8AC3E}">
        <p14:creationId xmlns:p14="http://schemas.microsoft.com/office/powerpoint/2010/main" val="216289665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220035" y="167882"/>
            <a:ext cx="8333885" cy="629095"/>
          </a:xfrm>
        </p:spPr>
        <p:txBody>
          <a:bodyPr/>
          <a:lstStyle/>
          <a:p>
            <a:r>
              <a:rPr lang="en-US" dirty="0">
                <a:solidFill>
                  <a:schemeClr val="bg2">
                    <a:lumMod val="50000"/>
                  </a:schemeClr>
                </a:solidFill>
              </a:rPr>
              <a:t>200 MHz TWC of SPS (3/3)</a:t>
            </a:r>
            <a:endParaRPr lang="en-GB" dirty="0">
              <a:solidFill>
                <a:schemeClr val="bg2">
                  <a:lumMod val="50000"/>
                </a:schemeClr>
              </a:solidFill>
            </a:endParaRPr>
          </a:p>
        </p:txBody>
      </p:sp>
      <p:grpSp>
        <p:nvGrpSpPr>
          <p:cNvPr id="15" name="Group 14">
            <a:extLst>
              <a:ext uri="{FF2B5EF4-FFF2-40B4-BE49-F238E27FC236}">
                <a16:creationId xmlns:a16="http://schemas.microsoft.com/office/drawing/2014/main" id="{645CB8C3-9A28-4492-BBAB-59DB454F98D8}"/>
              </a:ext>
            </a:extLst>
          </p:cNvPr>
          <p:cNvGrpSpPr/>
          <p:nvPr/>
        </p:nvGrpSpPr>
        <p:grpSpPr>
          <a:xfrm>
            <a:off x="220035" y="932675"/>
            <a:ext cx="12980890" cy="1928646"/>
            <a:chOff x="220035" y="932675"/>
            <a:chExt cx="12980890" cy="1928646"/>
          </a:xfrm>
        </p:grpSpPr>
        <p:pic>
          <p:nvPicPr>
            <p:cNvPr id="13" name="Picture 12">
              <a:extLst>
                <a:ext uri="{FF2B5EF4-FFF2-40B4-BE49-F238E27FC236}">
                  <a16:creationId xmlns:a16="http://schemas.microsoft.com/office/drawing/2014/main" id="{D7E9D533-A227-43D1-ACFE-AF54C8266F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035" y="932675"/>
              <a:ext cx="11858677" cy="1928646"/>
            </a:xfrm>
            <a:prstGeom prst="rect">
              <a:avLst/>
            </a:prstGeom>
          </p:spPr>
        </p:pic>
        <p:sp>
          <p:nvSpPr>
            <p:cNvPr id="14" name="TextBox 13">
              <a:extLst>
                <a:ext uri="{FF2B5EF4-FFF2-40B4-BE49-F238E27FC236}">
                  <a16:creationId xmlns:a16="http://schemas.microsoft.com/office/drawing/2014/main" id="{5E3492F0-472B-49AC-8C64-1AD813C37FBE}"/>
                </a:ext>
              </a:extLst>
            </p:cNvPr>
            <p:cNvSpPr txBox="1"/>
            <p:nvPr/>
          </p:nvSpPr>
          <p:spPr>
            <a:xfrm>
              <a:off x="8784350" y="940969"/>
              <a:ext cx="4416575" cy="369332"/>
            </a:xfrm>
            <a:prstGeom prst="rect">
              <a:avLst/>
            </a:prstGeom>
            <a:noFill/>
          </p:spPr>
          <p:txBody>
            <a:bodyPr wrap="square" rtlCol="0">
              <a:spAutoFit/>
            </a:bodyPr>
            <a:lstStyle/>
            <a:p>
              <a:r>
                <a:rPr lang="en-US" dirty="0"/>
                <a:t>courtesy: E. Montesinos, CERN</a:t>
              </a:r>
              <a:endParaRPr lang="en-GB" dirty="0"/>
            </a:p>
          </p:txBody>
        </p:sp>
      </p:grpSp>
      <p:sp>
        <p:nvSpPr>
          <p:cNvPr id="17" name="TextBox 16">
            <a:extLst>
              <a:ext uri="{FF2B5EF4-FFF2-40B4-BE49-F238E27FC236}">
                <a16:creationId xmlns:a16="http://schemas.microsoft.com/office/drawing/2014/main" id="{771F5E13-FF63-4131-8D5E-5933E9E53871}"/>
              </a:ext>
            </a:extLst>
          </p:cNvPr>
          <p:cNvSpPr txBox="1"/>
          <p:nvPr/>
        </p:nvSpPr>
        <p:spPr>
          <a:xfrm>
            <a:off x="695863" y="2873157"/>
            <a:ext cx="10907020" cy="2031325"/>
          </a:xfrm>
          <a:prstGeom prst="rect">
            <a:avLst/>
          </a:prstGeom>
          <a:noFill/>
        </p:spPr>
        <p:txBody>
          <a:bodyPr wrap="square" rtlCol="0">
            <a:spAutoFit/>
          </a:bodyPr>
          <a:lstStyle/>
          <a:p>
            <a:pPr marL="285750" indent="-285750">
              <a:buFont typeface="Arial" panose="020B0604020202020204" pitchFamily="34" charset="0"/>
              <a:buChar char="•"/>
            </a:pPr>
            <a:r>
              <a:rPr lang="en-US" dirty="0"/>
              <a:t>Cavity is part of the LHC injector chain and was upgraded recently and equipped with new power amplifiers to reach a higher accelerating voltage.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 number of HOMs are developing, mostly as standing wave and these were taken out by HOM-couplers.</a:t>
            </a:r>
            <a:br>
              <a:rPr lang="en-US" dirty="0"/>
            </a:br>
            <a:r>
              <a:rPr lang="en-US" dirty="0"/>
              <a:t>Most harmful was the mode at 630 MHz, each section of the cavity has a number of these </a:t>
            </a:r>
            <a:r>
              <a:rPr lang="en-US" dirty="0" err="1"/>
              <a:t>Hom</a:t>
            </a:r>
            <a:r>
              <a:rPr lang="en-US" dirty="0"/>
              <a:t> couplers installed: </a:t>
            </a:r>
            <a:endParaRPr lang="en-GB" dirty="0"/>
          </a:p>
        </p:txBody>
      </p:sp>
      <p:pic>
        <p:nvPicPr>
          <p:cNvPr id="18" name="Picture 17" descr="A picture containing diagram&#10;&#10;Description automatically generated">
            <a:extLst>
              <a:ext uri="{FF2B5EF4-FFF2-40B4-BE49-F238E27FC236}">
                <a16:creationId xmlns:a16="http://schemas.microsoft.com/office/drawing/2014/main" id="{13ECF062-8A58-4C91-BABA-E6FAEA25DB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5875" y="4581150"/>
            <a:ext cx="4723815" cy="1610391"/>
          </a:xfrm>
          <a:prstGeom prst="rect">
            <a:avLst/>
          </a:prstGeom>
        </p:spPr>
      </p:pic>
      <p:sp>
        <p:nvSpPr>
          <p:cNvPr id="19" name="TextBox 18">
            <a:extLst>
              <a:ext uri="{FF2B5EF4-FFF2-40B4-BE49-F238E27FC236}">
                <a16:creationId xmlns:a16="http://schemas.microsoft.com/office/drawing/2014/main" id="{C4C0A843-60A4-4A41-84AB-C129516F82D9}"/>
              </a:ext>
            </a:extLst>
          </p:cNvPr>
          <p:cNvSpPr txBox="1"/>
          <p:nvPr/>
        </p:nvSpPr>
        <p:spPr>
          <a:xfrm>
            <a:off x="4290965" y="5822209"/>
            <a:ext cx="2381110" cy="369332"/>
          </a:xfrm>
          <a:prstGeom prst="rect">
            <a:avLst/>
          </a:prstGeom>
          <a:noFill/>
        </p:spPr>
        <p:txBody>
          <a:bodyPr wrap="square" rtlCol="0">
            <a:spAutoFit/>
          </a:bodyPr>
          <a:lstStyle/>
          <a:p>
            <a:r>
              <a:rPr lang="en-US" i="1" dirty="0">
                <a:solidFill>
                  <a:srgbClr val="C00000"/>
                </a:solidFill>
              </a:rPr>
              <a:t>E-field pick-up probe</a:t>
            </a:r>
            <a:endParaRPr lang="en-GB" i="1" dirty="0">
              <a:solidFill>
                <a:srgbClr val="C00000"/>
              </a:solidFill>
            </a:endParaRPr>
          </a:p>
        </p:txBody>
      </p:sp>
      <p:sp>
        <p:nvSpPr>
          <p:cNvPr id="20" name="TextBox 19">
            <a:extLst>
              <a:ext uri="{FF2B5EF4-FFF2-40B4-BE49-F238E27FC236}">
                <a16:creationId xmlns:a16="http://schemas.microsoft.com/office/drawing/2014/main" id="{07B86363-F27D-4686-8B6C-24D16DB67679}"/>
              </a:ext>
            </a:extLst>
          </p:cNvPr>
          <p:cNvSpPr txBox="1"/>
          <p:nvPr/>
        </p:nvSpPr>
        <p:spPr>
          <a:xfrm>
            <a:off x="3522865" y="5232427"/>
            <a:ext cx="2381110" cy="369332"/>
          </a:xfrm>
          <a:prstGeom prst="rect">
            <a:avLst/>
          </a:prstGeom>
          <a:noFill/>
        </p:spPr>
        <p:txBody>
          <a:bodyPr wrap="square" rtlCol="0">
            <a:spAutoFit/>
          </a:bodyPr>
          <a:lstStyle/>
          <a:p>
            <a:r>
              <a:rPr lang="en-US" i="1" dirty="0">
                <a:solidFill>
                  <a:srgbClr val="C00000"/>
                </a:solidFill>
              </a:rPr>
              <a:t>Schematic illustration</a:t>
            </a:r>
            <a:endParaRPr lang="en-GB" i="1" dirty="0">
              <a:solidFill>
                <a:srgbClr val="C00000"/>
              </a:solidFill>
            </a:endParaRPr>
          </a:p>
        </p:txBody>
      </p:sp>
      <p:sp>
        <p:nvSpPr>
          <p:cNvPr id="21" name="TextBox 20">
            <a:extLst>
              <a:ext uri="{FF2B5EF4-FFF2-40B4-BE49-F238E27FC236}">
                <a16:creationId xmlns:a16="http://schemas.microsoft.com/office/drawing/2014/main" id="{94296D71-2E6B-41A1-9294-C6E65CD5B031}"/>
              </a:ext>
            </a:extLst>
          </p:cNvPr>
          <p:cNvSpPr txBox="1"/>
          <p:nvPr/>
        </p:nvSpPr>
        <p:spPr>
          <a:xfrm>
            <a:off x="9665689" y="5040180"/>
            <a:ext cx="2381110" cy="646331"/>
          </a:xfrm>
          <a:prstGeom prst="rect">
            <a:avLst/>
          </a:prstGeom>
          <a:noFill/>
        </p:spPr>
        <p:txBody>
          <a:bodyPr wrap="square" rtlCol="0">
            <a:spAutoFit/>
          </a:bodyPr>
          <a:lstStyle/>
          <a:p>
            <a:r>
              <a:rPr lang="en-US" i="1" dirty="0">
                <a:solidFill>
                  <a:srgbClr val="C00000"/>
                </a:solidFill>
              </a:rPr>
              <a:t>Modelling in CST</a:t>
            </a:r>
          </a:p>
          <a:p>
            <a:r>
              <a:rPr lang="en-US" i="1" dirty="0">
                <a:solidFill>
                  <a:srgbClr val="C00000"/>
                </a:solidFill>
              </a:rPr>
              <a:t>(P. Kramer, CERN)</a:t>
            </a:r>
            <a:endParaRPr lang="en-GB" i="1" dirty="0">
              <a:solidFill>
                <a:srgbClr val="C00000"/>
              </a:solidFill>
            </a:endParaRPr>
          </a:p>
        </p:txBody>
      </p:sp>
      <p:cxnSp>
        <p:nvCxnSpPr>
          <p:cNvPr id="23" name="Straight Arrow Connector 22">
            <a:extLst>
              <a:ext uri="{FF2B5EF4-FFF2-40B4-BE49-F238E27FC236}">
                <a16:creationId xmlns:a16="http://schemas.microsoft.com/office/drawing/2014/main" id="{354DE43C-440B-45EB-AF3F-101AFB4E26E3}"/>
              </a:ext>
            </a:extLst>
          </p:cNvPr>
          <p:cNvCxnSpPr/>
          <p:nvPr/>
        </p:nvCxnSpPr>
        <p:spPr bwMode="auto">
          <a:xfrm flipV="1">
            <a:off x="6556860" y="5886920"/>
            <a:ext cx="307240" cy="119955"/>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spTree>
    <p:extLst>
      <p:ext uri="{BB962C8B-B14F-4D97-AF65-F5344CB8AC3E}">
        <p14:creationId xmlns:p14="http://schemas.microsoft.com/office/powerpoint/2010/main" val="175837476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17020" y="151876"/>
            <a:ext cx="8333885" cy="629095"/>
          </a:xfrm>
        </p:spPr>
        <p:txBody>
          <a:bodyPr/>
          <a:lstStyle/>
          <a:p>
            <a:r>
              <a:rPr lang="en-US" dirty="0">
                <a:solidFill>
                  <a:schemeClr val="bg2">
                    <a:lumMod val="50000"/>
                  </a:schemeClr>
                </a:solidFill>
              </a:rPr>
              <a:t>630 MHz - HOM Couplers </a:t>
            </a:r>
            <a:endParaRPr lang="en-GB" dirty="0">
              <a:solidFill>
                <a:schemeClr val="bg2">
                  <a:lumMod val="50000"/>
                </a:schemeClr>
              </a:solidFill>
            </a:endParaRPr>
          </a:p>
        </p:txBody>
      </p:sp>
      <p:pic>
        <p:nvPicPr>
          <p:cNvPr id="9" name="Picture 8" descr="A picture containing diagram&#10;&#10;Description automatically generated">
            <a:extLst>
              <a:ext uri="{FF2B5EF4-FFF2-40B4-BE49-F238E27FC236}">
                <a16:creationId xmlns:a16="http://schemas.microsoft.com/office/drawing/2014/main" id="{44A21DDC-4FD5-4BE8-AE2F-020CD6DD28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705" y="1623965"/>
            <a:ext cx="10919824" cy="3722666"/>
          </a:xfrm>
          <a:prstGeom prst="rect">
            <a:avLst/>
          </a:prstGeom>
        </p:spPr>
      </p:pic>
      <p:sp>
        <p:nvSpPr>
          <p:cNvPr id="10" name="TextBox 9">
            <a:extLst>
              <a:ext uri="{FF2B5EF4-FFF2-40B4-BE49-F238E27FC236}">
                <a16:creationId xmlns:a16="http://schemas.microsoft.com/office/drawing/2014/main" id="{69E412F4-A24C-4CCB-BA63-5E1E6F4D8313}"/>
              </a:ext>
            </a:extLst>
          </p:cNvPr>
          <p:cNvSpPr txBox="1"/>
          <p:nvPr/>
        </p:nvSpPr>
        <p:spPr>
          <a:xfrm>
            <a:off x="8707540" y="6023036"/>
            <a:ext cx="3407650" cy="307777"/>
          </a:xfrm>
          <a:prstGeom prst="rect">
            <a:avLst/>
          </a:prstGeom>
          <a:noFill/>
        </p:spPr>
        <p:txBody>
          <a:bodyPr wrap="square" rtlCol="0">
            <a:spAutoFit/>
          </a:bodyPr>
          <a:lstStyle/>
          <a:p>
            <a:r>
              <a:rPr lang="en-US" sz="1400" dirty="0"/>
              <a:t>courtesy: E. Montesinos, CERN</a:t>
            </a:r>
            <a:endParaRPr lang="en-GB" sz="1400" dirty="0"/>
          </a:p>
        </p:txBody>
      </p:sp>
    </p:spTree>
    <p:extLst>
      <p:ext uri="{BB962C8B-B14F-4D97-AF65-F5344CB8AC3E}">
        <p14:creationId xmlns:p14="http://schemas.microsoft.com/office/powerpoint/2010/main" val="61016372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4687C-B4B4-4BA8-538D-3E1C92A314FE}"/>
              </a:ext>
            </a:extLst>
          </p:cNvPr>
          <p:cNvSpPr>
            <a:spLocks noGrp="1"/>
          </p:cNvSpPr>
          <p:nvPr>
            <p:ph type="ctrTitle"/>
          </p:nvPr>
        </p:nvSpPr>
        <p:spPr>
          <a:xfrm>
            <a:off x="1524000" y="1041400"/>
            <a:ext cx="9144000" cy="2387600"/>
          </a:xfrm>
        </p:spPr>
        <p:txBody>
          <a:bodyPr/>
          <a:lstStyle/>
          <a:p>
            <a:r>
              <a:rPr lang="en-CH" dirty="0">
                <a:solidFill>
                  <a:schemeClr val="bg2">
                    <a:lumMod val="50000"/>
                  </a:schemeClr>
                </a:solidFill>
              </a:rPr>
              <a:t>End of the extra part!</a:t>
            </a:r>
          </a:p>
        </p:txBody>
      </p:sp>
      <p:sp>
        <p:nvSpPr>
          <p:cNvPr id="4" name="Footer Placeholder 3">
            <a:extLst>
              <a:ext uri="{FF2B5EF4-FFF2-40B4-BE49-F238E27FC236}">
                <a16:creationId xmlns:a16="http://schemas.microsoft.com/office/drawing/2014/main" id="{59D49D39-A8B0-D2BA-138E-7AE5C83CE65D}"/>
              </a:ext>
            </a:extLst>
          </p:cNvPr>
          <p:cNvSpPr>
            <a:spLocks noGrp="1"/>
          </p:cNvSpPr>
          <p:nvPr>
            <p:ph type="ftr" sz="quarter" idx="11"/>
          </p:nvPr>
        </p:nvSpPr>
        <p:spPr/>
        <p:txBody>
          <a:bodyPr/>
          <a:lstStyle/>
          <a:p>
            <a:r>
              <a:rPr lang="en-US" spc="-1"/>
              <a:t>Christine.Vollinger@cern.ch, RF Systems I &amp; II</a:t>
            </a:r>
            <a:endParaRPr lang="en-GB" spc="-1" dirty="0">
              <a:latin typeface="Times New Roman"/>
            </a:endParaRPr>
          </a:p>
        </p:txBody>
      </p:sp>
      <p:sp>
        <p:nvSpPr>
          <p:cNvPr id="5" name="Slide Number Placeholder 4">
            <a:extLst>
              <a:ext uri="{FF2B5EF4-FFF2-40B4-BE49-F238E27FC236}">
                <a16:creationId xmlns:a16="http://schemas.microsoft.com/office/drawing/2014/main" id="{84EA8385-B8E8-7F9B-7884-0DBB510E3DBA}"/>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102</a:t>
            </a:fld>
            <a:endParaRPr lang="en-GB" sz="1000" b="0" strike="noStrike" spc="-1">
              <a:latin typeface="Times New Roman"/>
            </a:endParaRPr>
          </a:p>
        </p:txBody>
      </p:sp>
    </p:spTree>
    <p:extLst>
      <p:ext uri="{BB962C8B-B14F-4D97-AF65-F5344CB8AC3E}">
        <p14:creationId xmlns:p14="http://schemas.microsoft.com/office/powerpoint/2010/main" val="344662732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2D5ED3-A2ED-8134-88E5-36696FF2ED22}"/>
              </a:ext>
            </a:extLst>
          </p:cNvPr>
          <p:cNvSpPr>
            <a:spLocks noGrp="1"/>
          </p:cNvSpPr>
          <p:nvPr>
            <p:ph idx="1"/>
          </p:nvPr>
        </p:nvSpPr>
        <p:spPr/>
        <p:txBody>
          <a:bodyPr/>
          <a:lstStyle/>
          <a:p>
            <a:pPr marL="0" indent="0" algn="ctr">
              <a:buNone/>
            </a:pPr>
            <a:r>
              <a:rPr lang="en-US" dirty="0">
                <a:solidFill>
                  <a:schemeClr val="bg2">
                    <a:lumMod val="50000"/>
                  </a:schemeClr>
                </a:solidFill>
              </a:rPr>
              <a:t>Many thanks to </a:t>
            </a:r>
          </a:p>
          <a:p>
            <a:pPr marL="0" indent="0" algn="ctr">
              <a:buNone/>
            </a:pPr>
            <a:r>
              <a:rPr lang="en-US" dirty="0">
                <a:solidFill>
                  <a:schemeClr val="bg2">
                    <a:lumMod val="50000"/>
                  </a:schemeClr>
                </a:solidFill>
              </a:rPr>
              <a:t>Frank </a:t>
            </a:r>
            <a:r>
              <a:rPr lang="en-US" dirty="0" err="1">
                <a:solidFill>
                  <a:schemeClr val="bg2">
                    <a:lumMod val="50000"/>
                  </a:schemeClr>
                </a:solidFill>
              </a:rPr>
              <a:t>Gerigk</a:t>
            </a:r>
            <a:r>
              <a:rPr lang="en-US" dirty="0">
                <a:solidFill>
                  <a:schemeClr val="bg2">
                    <a:lumMod val="50000"/>
                  </a:schemeClr>
                </a:solidFill>
              </a:rPr>
              <a:t>, </a:t>
            </a:r>
            <a:r>
              <a:rPr lang="en-US" dirty="0" err="1">
                <a:solidFill>
                  <a:schemeClr val="bg2">
                    <a:lumMod val="50000"/>
                  </a:schemeClr>
                </a:solidFill>
              </a:rPr>
              <a:t>Erk</a:t>
            </a:r>
            <a:r>
              <a:rPr lang="en-US" dirty="0">
                <a:solidFill>
                  <a:schemeClr val="bg2">
                    <a:lumMod val="50000"/>
                  </a:schemeClr>
                </a:solidFill>
              </a:rPr>
              <a:t> Jensen, Heiko Damerau, Maurizio </a:t>
            </a:r>
            <a:r>
              <a:rPr lang="en-US" dirty="0" err="1">
                <a:solidFill>
                  <a:schemeClr val="bg2">
                    <a:lumMod val="50000"/>
                  </a:schemeClr>
                </a:solidFill>
              </a:rPr>
              <a:t>Vretenar</a:t>
            </a:r>
            <a:r>
              <a:rPr lang="en-US" dirty="0">
                <a:solidFill>
                  <a:schemeClr val="bg2">
                    <a:lumMod val="50000"/>
                  </a:schemeClr>
                </a:solidFill>
              </a:rPr>
              <a:t>, Manfred Wendt </a:t>
            </a:r>
          </a:p>
          <a:p>
            <a:pPr marL="0" indent="0" algn="ctr">
              <a:buNone/>
            </a:pPr>
            <a:r>
              <a:rPr lang="en-US" dirty="0">
                <a:solidFill>
                  <a:schemeClr val="bg2">
                    <a:lumMod val="50000"/>
                  </a:schemeClr>
                </a:solidFill>
              </a:rPr>
              <a:t>who all kindly provided material to this presentation!</a:t>
            </a:r>
            <a:endParaRPr lang="en-GB" dirty="0">
              <a:solidFill>
                <a:schemeClr val="bg2">
                  <a:lumMod val="50000"/>
                </a:schemeClr>
              </a:solidFill>
            </a:endParaRPr>
          </a:p>
        </p:txBody>
      </p:sp>
      <p:sp>
        <p:nvSpPr>
          <p:cNvPr id="4" name="Footer Placeholder 3">
            <a:extLst>
              <a:ext uri="{FF2B5EF4-FFF2-40B4-BE49-F238E27FC236}">
                <a16:creationId xmlns:a16="http://schemas.microsoft.com/office/drawing/2014/main" id="{1A55103C-F669-76D5-A521-968F2233CEBF}"/>
              </a:ext>
            </a:extLst>
          </p:cNvPr>
          <p:cNvSpPr>
            <a:spLocks noGrp="1"/>
          </p:cNvSpPr>
          <p:nvPr>
            <p:ph type="ftr" sz="quarter" idx="11"/>
          </p:nvPr>
        </p:nvSpPr>
        <p:spPr/>
        <p:txBody>
          <a:bodyPr/>
          <a:lstStyle/>
          <a:p>
            <a:r>
              <a:rPr lang="en-US" spc="-1"/>
              <a:t>Christine.Vollinger@cern.ch, RF Systems I &amp; II</a:t>
            </a:r>
            <a:endParaRPr lang="en-GB" spc="-1" dirty="0">
              <a:latin typeface="Times New Roman"/>
            </a:endParaRPr>
          </a:p>
        </p:txBody>
      </p:sp>
      <p:sp>
        <p:nvSpPr>
          <p:cNvPr id="5" name="Slide Number Placeholder 4">
            <a:extLst>
              <a:ext uri="{FF2B5EF4-FFF2-40B4-BE49-F238E27FC236}">
                <a16:creationId xmlns:a16="http://schemas.microsoft.com/office/drawing/2014/main" id="{C5D971BD-D76D-4940-AE5A-A5698E968BF5}"/>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103</a:t>
            </a:fld>
            <a:endParaRPr lang="en-GB" sz="1000" b="0" strike="noStrike" spc="-1">
              <a:latin typeface="Times New Roman"/>
            </a:endParaRPr>
          </a:p>
        </p:txBody>
      </p:sp>
    </p:spTree>
    <p:extLst>
      <p:ext uri="{BB962C8B-B14F-4D97-AF65-F5344CB8AC3E}">
        <p14:creationId xmlns:p14="http://schemas.microsoft.com/office/powerpoint/2010/main" val="1891329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1246095259"/>
                  </p:ext>
                </p:extLst>
              </p:nvPr>
            </p:nvGraphicFramePr>
            <p:xfrm>
              <a:off x="379828" y="990599"/>
              <a:ext cx="11408972" cy="4730738"/>
            </p:xfrm>
            <a:graphic>
              <a:graphicData uri="http://schemas.openxmlformats.org/drawingml/2006/table">
                <a:tbl>
                  <a:tblPr firstRow="1" bandRow="1">
                    <a:tableStyleId>{5C22544A-7EE6-4342-B048-85BDC9FD1C3A}</a:tableStyleId>
                  </a:tblPr>
                  <a:tblGrid>
                    <a:gridCol w="5683952">
                      <a:extLst>
                        <a:ext uri="{9D8B030D-6E8A-4147-A177-3AD203B41FA5}">
                          <a16:colId xmlns:a16="http://schemas.microsoft.com/office/drawing/2014/main" val="20000"/>
                        </a:ext>
                      </a:extLst>
                    </a:gridCol>
                    <a:gridCol w="5725020">
                      <a:extLst>
                        <a:ext uri="{9D8B030D-6E8A-4147-A177-3AD203B41FA5}">
                          <a16:colId xmlns:a16="http://schemas.microsoft.com/office/drawing/2014/main" val="20001"/>
                        </a:ext>
                      </a:extLst>
                    </a:gridCol>
                  </a:tblGrid>
                  <a:tr h="474490">
                    <a:tc>
                      <a:txBody>
                        <a:bodyPr/>
                        <a:lstStyle/>
                        <a:p>
                          <a:pPr algn="ctr"/>
                          <a:r>
                            <a:rPr lang="en-US" dirty="0">
                              <a:latin typeface="Constantia" panose="02030602050306030303" pitchFamily="18" charset="0"/>
                            </a:rPr>
                            <a:t>Advantages</a:t>
                          </a:r>
                          <a:endParaRPr lang="en-GB" dirty="0">
                            <a:latin typeface="Constantia" panose="02030602050306030303" pitchFamily="18" charset="0"/>
                          </a:endParaRPr>
                        </a:p>
                      </a:txBody>
                      <a:tcPr/>
                    </a:tc>
                    <a:tc>
                      <a:txBody>
                        <a:bodyPr/>
                        <a:lstStyle/>
                        <a:p>
                          <a:pPr algn="ctr"/>
                          <a:r>
                            <a:rPr lang="en-US" dirty="0">
                              <a:latin typeface="Constantia" panose="02030602050306030303" pitchFamily="18" charset="0"/>
                            </a:rPr>
                            <a:t>Disadvantages</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2691144">
                    <a:tc>
                      <a:txBody>
                        <a:bodyPr/>
                        <a:lstStyle/>
                        <a:p>
                          <a:pPr marL="285750" indent="-285750">
                            <a:buFont typeface="Arial" panose="020B0604020202020204" pitchFamily="34" charset="0"/>
                            <a:buChar char="•"/>
                          </a:pPr>
                          <a:endParaRPr lang="en-US" b="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baseline="0" dirty="0">
                              <a:solidFill>
                                <a:schemeClr val="tx1"/>
                              </a:solidFill>
                              <a:latin typeface="Constantia" panose="02030602050306030303" pitchFamily="18" charset="0"/>
                              <a:sym typeface="Symbol" panose="05050102010706020507" pitchFamily="18" charset="2"/>
                            </a:rPr>
                            <a:t>Reasonable cavity size </a:t>
                          </a:r>
                          <a:br>
                            <a:rPr lang="en-US" b="1" baseline="0" dirty="0">
                              <a:solidFill>
                                <a:schemeClr val="tx1"/>
                              </a:solidFill>
                              <a:latin typeface="Constantia" panose="02030602050306030303" pitchFamily="18" charset="0"/>
                              <a:sym typeface="Symbol" panose="05050102010706020507" pitchFamily="18" charset="2"/>
                            </a:rPr>
                          </a:br>
                          <a:r>
                            <a:rPr lang="en-US" b="1" baseline="0" dirty="0">
                              <a:solidFill>
                                <a:schemeClr val="tx1"/>
                              </a:solidFill>
                              <a:latin typeface="Constantia" panose="02030602050306030303" pitchFamily="18" charset="0"/>
                              <a:sym typeface="Symbol" panose="05050102010706020507" pitchFamily="18" charset="2"/>
                            </a:rPr>
                            <a:t>scales </a:t>
                          </a:r>
                          <a14:m>
                            <m:oMath xmlns:m="http://schemas.openxmlformats.org/officeDocument/2006/math">
                              <m:r>
                                <a:rPr lang="en-US" b="1" i="1" baseline="0" smtClean="0">
                                  <a:solidFill>
                                    <a:schemeClr val="tx1"/>
                                  </a:solidFill>
                                  <a:latin typeface="Cambria Math" panose="02040503050406030204" pitchFamily="18" charset="0"/>
                                  <a:ea typeface="Cambria Math" panose="02040503050406030204" pitchFamily="18" charset="0"/>
                                  <a:sym typeface="Symbol" panose="05050102010706020507" pitchFamily="18" charset="2"/>
                                </a:rPr>
                                <m:t>∝</m:t>
                              </m:r>
                            </m:oMath>
                          </a14:m>
                          <a:r>
                            <a:rPr lang="en-US" b="1" baseline="0" dirty="0">
                              <a:solidFill>
                                <a:schemeClr val="tx1"/>
                              </a:solidFill>
                              <a:latin typeface="Constantia" panose="02030602050306030303" pitchFamily="18" charset="0"/>
                              <a:sym typeface="Symbol" panose="05050102010706020507" pitchFamily="18" charset="2"/>
                            </a:rPr>
                            <a:t> 1/</a:t>
                          </a:r>
                          <a:r>
                            <a:rPr lang="en-US" b="1" i="1" baseline="0" dirty="0">
                              <a:solidFill>
                                <a:schemeClr val="tx1"/>
                              </a:solidFill>
                              <a:latin typeface="Constantia" panose="02030602050306030303" pitchFamily="18" charset="0"/>
                              <a:sym typeface="Symbol" panose="05050102010706020507" pitchFamily="18" charset="2"/>
                            </a:rPr>
                            <a:t>f</a:t>
                          </a:r>
                          <a:r>
                            <a:rPr lang="en-US" b="1" i="0" baseline="0" dirty="0">
                              <a:solidFill>
                                <a:schemeClr val="tx1"/>
                              </a:solidFill>
                              <a:latin typeface="Constantia" panose="02030602050306030303" pitchFamily="18" charset="0"/>
                              <a:sym typeface="Symbol" panose="05050102010706020507" pitchFamily="18" charset="2"/>
                            </a:rPr>
                            <a:t>,</a:t>
                          </a:r>
                          <a:br>
                            <a:rPr lang="en-US" b="1" i="0" baseline="0" dirty="0">
                              <a:solidFill>
                                <a:schemeClr val="tx1"/>
                              </a:solidFill>
                              <a:latin typeface="Constantia" panose="02030602050306030303" pitchFamily="18" charset="0"/>
                              <a:sym typeface="Symbol" panose="05050102010706020507" pitchFamily="18" charset="2"/>
                            </a:rPr>
                          </a:br>
                          <a:r>
                            <a:rPr lang="en-US" b="1" i="0" baseline="0" dirty="0">
                              <a:solidFill>
                                <a:schemeClr val="tx1"/>
                              </a:solidFill>
                              <a:latin typeface="Constantia" panose="02030602050306030303" pitchFamily="18" charset="0"/>
                              <a:sym typeface="Symbol" panose="05050102010706020507" pitchFamily="18" charset="2"/>
                            </a:rPr>
                            <a:t>volume </a:t>
                          </a:r>
                          <a14:m>
                            <m:oMath xmlns:m="http://schemas.openxmlformats.org/officeDocument/2006/math">
                              <m:r>
                                <a:rPr lang="en-US" b="1" i="1" baseline="0" smtClean="0">
                                  <a:solidFill>
                                    <a:schemeClr val="tx1"/>
                                  </a:solidFill>
                                  <a:latin typeface="Cambria Math" panose="02040503050406030204" pitchFamily="18" charset="0"/>
                                  <a:ea typeface="Cambria Math" panose="02040503050406030204" pitchFamily="18" charset="0"/>
                                  <a:sym typeface="Symbol" panose="05050102010706020507" pitchFamily="18" charset="2"/>
                                </a:rPr>
                                <m:t>∝</m:t>
                              </m:r>
                            </m:oMath>
                          </a14:m>
                          <a:r>
                            <a:rPr lang="en-US" b="1" baseline="0" dirty="0">
                              <a:solidFill>
                                <a:schemeClr val="tx1"/>
                              </a:solidFill>
                              <a:latin typeface="Constantia" panose="02030602050306030303" pitchFamily="18" charset="0"/>
                              <a:sym typeface="Symbol" panose="05050102010706020507" pitchFamily="18" charset="2"/>
                            </a:rPr>
                            <a:t> 1/</a:t>
                          </a:r>
                          <a:r>
                            <a:rPr lang="en-US" b="1" i="1" baseline="0" dirty="0">
                              <a:solidFill>
                                <a:schemeClr val="tx1"/>
                              </a:solidFill>
                              <a:latin typeface="Constantia" panose="02030602050306030303" pitchFamily="18" charset="0"/>
                              <a:sym typeface="Symbol" panose="05050102010706020507" pitchFamily="18" charset="2"/>
                            </a:rPr>
                            <a:t>f</a:t>
                          </a:r>
                          <a:r>
                            <a:rPr lang="en-US" b="1" i="1" baseline="30000" dirty="0">
                              <a:solidFill>
                                <a:schemeClr val="tx1"/>
                              </a:solidFill>
                              <a:latin typeface="Constantia" panose="02030602050306030303" pitchFamily="18" charset="0"/>
                              <a:sym typeface="Symbol" panose="05050102010706020507" pitchFamily="18" charset="2"/>
                            </a:rPr>
                            <a:t>3</a:t>
                          </a:r>
                          <a:br>
                            <a:rPr lang="en-US" b="1" i="1" baseline="30000" dirty="0">
                              <a:solidFill>
                                <a:schemeClr val="tx1"/>
                              </a:solidFill>
                              <a:latin typeface="Constantia" panose="02030602050306030303" pitchFamily="18" charset="0"/>
                              <a:sym typeface="Symbol" panose="05050102010706020507" pitchFamily="18" charset="2"/>
                            </a:rPr>
                          </a:br>
                          <a:endParaRPr lang="en-US" b="1" i="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endParaRPr lang="en-US" b="1" i="1"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i="0" baseline="0" dirty="0">
                              <a:solidFill>
                                <a:schemeClr val="tx1"/>
                              </a:solidFill>
                              <a:latin typeface="Constantia" panose="02030602050306030303" pitchFamily="18" charset="0"/>
                              <a:sym typeface="Symbol" panose="05050102010706020507" pitchFamily="18" charset="2"/>
                            </a:rPr>
                            <a:t>Break down voltage increases</a:t>
                          </a:r>
                          <a:br>
                            <a:rPr lang="en-US" b="1" i="0" baseline="0" dirty="0">
                              <a:solidFill>
                                <a:schemeClr val="tx1"/>
                              </a:solidFill>
                              <a:latin typeface="Constantia" panose="02030602050306030303" pitchFamily="18" charset="0"/>
                              <a:sym typeface="Symbol" panose="05050102010706020507" pitchFamily="18" charset="2"/>
                            </a:rPr>
                          </a:br>
                          <a:endParaRPr lang="en-US" b="1" i="0"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i="0" baseline="0" dirty="0">
                              <a:solidFill>
                                <a:schemeClr val="tx1"/>
                              </a:solidFill>
                              <a:latin typeface="Constantia" panose="02030602050306030303" pitchFamily="18" charset="0"/>
                              <a:sym typeface="Symbol" panose="05050102010706020507" pitchFamily="18" charset="2"/>
                            </a:rPr>
                            <a:t>High gradient per length</a:t>
                          </a:r>
                        </a:p>
                        <a:p>
                          <a:pPr marL="285750" indent="-285750">
                            <a:buFont typeface="Arial" panose="020B0604020202020204" pitchFamily="34" charset="0"/>
                            <a:buChar char="•"/>
                          </a:pPr>
                          <a:endParaRPr lang="en-US" b="1" i="0" baseline="0" dirty="0">
                            <a:solidFill>
                              <a:schemeClr val="tx1"/>
                            </a:solidFill>
                            <a:latin typeface="Constantia" panose="02030602050306030303" pitchFamily="18" charset="0"/>
                            <a:sym typeface="Symbol" panose="05050102010706020507" pitchFamily="18" charset="2"/>
                          </a:endParaRPr>
                        </a:p>
                        <a:p>
                          <a:pPr marL="285750" indent="-285750">
                            <a:buFont typeface="Arial" panose="020B0604020202020204" pitchFamily="34" charset="0"/>
                            <a:buChar char="•"/>
                          </a:pPr>
                          <a:r>
                            <a:rPr lang="en-US" b="1" i="0" baseline="0" dirty="0">
                              <a:solidFill>
                                <a:schemeClr val="tx1"/>
                              </a:solidFill>
                              <a:latin typeface="Constantia" panose="02030602050306030303" pitchFamily="18" charset="0"/>
                              <a:sym typeface="Symbol" panose="05050102010706020507" pitchFamily="18" charset="2"/>
                            </a:rPr>
                            <a:t>Particle bunches are short</a:t>
                          </a:r>
                        </a:p>
                      </a:txBody>
                      <a:tcPr/>
                    </a:tc>
                    <a:tc>
                      <a:txBody>
                        <a:bodyPr/>
                        <a:lstStyle/>
                        <a:p>
                          <a:pPr marL="342900" indent="-342900">
                            <a:buClr>
                              <a:schemeClr val="tx1"/>
                            </a:buClr>
                            <a:buFont typeface="Arial" panose="020B0604020202020204" pitchFamily="34" charset="0"/>
                            <a:buChar char="•"/>
                          </a:pPr>
                          <a:endParaRPr lang="en-GB" b="1" baseline="0" dirty="0">
                            <a:solidFill>
                              <a:schemeClr val="tx1"/>
                            </a:solidFill>
                            <a:latin typeface="Constantia" panose="02030602050306030303" pitchFamily="18" charset="0"/>
                          </a:endParaRPr>
                        </a:p>
                        <a:p>
                          <a:pPr marL="342900" indent="-342900">
                            <a:buClr>
                              <a:schemeClr val="tx1"/>
                            </a:buClr>
                            <a:buFont typeface="Arial" panose="020B0604020202020204" pitchFamily="34" charset="0"/>
                            <a:buChar char="•"/>
                          </a:pPr>
                          <a:r>
                            <a:rPr lang="en-GB" b="1" baseline="0" dirty="0">
                              <a:solidFill>
                                <a:schemeClr val="tx1"/>
                              </a:solidFill>
                              <a:latin typeface="Constantia" panose="02030602050306030303" pitchFamily="18" charset="0"/>
                            </a:rPr>
                            <a:t>Maximum beam available aperture scales </a:t>
                          </a:r>
                          <a14:m>
                            <m:oMath xmlns:m="http://schemas.openxmlformats.org/officeDocument/2006/math">
                              <m:r>
                                <a:rPr lang="en-US" b="1" i="1" baseline="0" smtClean="0">
                                  <a:solidFill>
                                    <a:schemeClr val="tx1"/>
                                  </a:solidFill>
                                  <a:latin typeface="Cambria Math" panose="02040503050406030204" pitchFamily="18" charset="0"/>
                                  <a:ea typeface="Cambria Math" panose="02040503050406030204" pitchFamily="18" charset="0"/>
                                  <a:sym typeface="Symbol" panose="05050102010706020507" pitchFamily="18" charset="2"/>
                                </a:rPr>
                                <m:t>∝</m:t>
                              </m:r>
                            </m:oMath>
                          </a14:m>
                          <a:r>
                            <a:rPr lang="en-US" b="1" baseline="0" dirty="0">
                              <a:solidFill>
                                <a:srgbClr val="C0504D"/>
                              </a:solidFill>
                              <a:latin typeface="Constantia" panose="02030602050306030303" pitchFamily="18" charset="0"/>
                              <a:sym typeface="Symbol" panose="05050102010706020507" pitchFamily="18" charset="2"/>
                            </a:rPr>
                            <a:t> </a:t>
                          </a:r>
                          <a:r>
                            <a:rPr lang="en-US" b="1" baseline="0" dirty="0">
                              <a:solidFill>
                                <a:schemeClr val="tx1"/>
                              </a:solidFill>
                              <a:latin typeface="Constantia" panose="02030602050306030303" pitchFamily="18" charset="0"/>
                              <a:sym typeface="Symbol" panose="05050102010706020507" pitchFamily="18" charset="2"/>
                            </a:rPr>
                            <a:t>1/</a:t>
                          </a:r>
                          <a:r>
                            <a:rPr lang="en-US" b="1" i="1" baseline="0" dirty="0">
                              <a:solidFill>
                                <a:schemeClr val="tx1"/>
                              </a:solidFill>
                              <a:latin typeface="Constantia" panose="02030602050306030303" pitchFamily="18" charset="0"/>
                              <a:sym typeface="Symbol" panose="05050102010706020507" pitchFamily="18" charset="2"/>
                            </a:rPr>
                            <a:t>f</a:t>
                          </a:r>
                        </a:p>
                        <a:p>
                          <a:pPr marL="342900" indent="-342900">
                            <a:buClr>
                              <a:schemeClr val="tx1"/>
                            </a:buClr>
                            <a:buFont typeface="Arial" panose="020B0604020202020204" pitchFamily="34" charset="0"/>
                            <a:buChar char="•"/>
                          </a:pPr>
                          <a:endParaRPr lang="en-US" b="1" i="1" baseline="0" dirty="0">
                            <a:solidFill>
                              <a:schemeClr val="tx1"/>
                            </a:solidFill>
                            <a:latin typeface="Constantia" panose="02030602050306030303" pitchFamily="18" charset="0"/>
                            <a:sym typeface="Symbol" panose="05050102010706020507" pitchFamily="18" charset="2"/>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a:solidFill>
                                <a:srgbClr val="FF0000"/>
                              </a:solidFill>
                              <a:latin typeface="Constantia" panose="02030602050306030303" pitchFamily="18" charset="0"/>
                            </a:rPr>
                            <a:t>No technology for wide-band </a:t>
                          </a:r>
                          <a:r>
                            <a:rPr lang="en-GB" b="1" baseline="0" dirty="0">
                              <a:solidFill>
                                <a:schemeClr val="tx1"/>
                              </a:solidFill>
                              <a:latin typeface="Constantia" panose="02030602050306030303" pitchFamily="18" charset="0"/>
                            </a:rPr>
                            <a:t>or </a:t>
                          </a:r>
                          <a:r>
                            <a:rPr lang="en-GB" b="1" baseline="0" dirty="0" err="1">
                              <a:solidFill>
                                <a:srgbClr val="FF0000"/>
                              </a:solidFill>
                              <a:latin typeface="Constantia" panose="02030602050306030303" pitchFamily="18" charset="0"/>
                            </a:rPr>
                            <a:t>tunable</a:t>
                          </a:r>
                          <a:r>
                            <a:rPr lang="en-GB" b="1" baseline="0" dirty="0">
                              <a:solidFill>
                                <a:schemeClr val="tx1"/>
                              </a:solidFill>
                              <a:latin typeface="Constantia" panose="02030602050306030303" pitchFamily="18" charset="0"/>
                            </a:rPr>
                            <a:t> cavities</a:t>
                          </a: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GB" b="1" baseline="0" dirty="0">
                            <a:solidFill>
                              <a:schemeClr val="tx1"/>
                            </a:solidFill>
                            <a:latin typeface="Constantia" panose="02030602050306030303" pitchFamily="18" charset="0"/>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a:solidFill>
                                <a:schemeClr val="tx1"/>
                              </a:solidFill>
                              <a:latin typeface="Constantia" panose="02030602050306030303" pitchFamily="18" charset="0"/>
                            </a:rPr>
                            <a:t>Power amplifiers more difficult</a:t>
                          </a: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endParaRPr lang="en-GB" b="1" baseline="0" dirty="0">
                            <a:solidFill>
                              <a:schemeClr val="tx1"/>
                            </a:solidFill>
                            <a:latin typeface="Constantia" panose="02030602050306030303" pitchFamily="18" charset="0"/>
                          </a:endParaRPr>
                        </a:p>
                        <a:p>
                          <a:pPr marL="342900" marR="0" lvl="0" indent="-34290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Char char="•"/>
                            <a:tabLst/>
                            <a:defRPr/>
                          </a:pPr>
                          <a:r>
                            <a:rPr lang="en-GB" b="1" baseline="0" dirty="0">
                              <a:solidFill>
                                <a:schemeClr val="tx1"/>
                              </a:solidFill>
                              <a:latin typeface="Constantia" panose="02030602050306030303" pitchFamily="18" charset="0"/>
                            </a:rPr>
                            <a:t>Power transmission losses</a:t>
                          </a:r>
                          <a:endParaRPr lang="en-GB" b="1" baseline="0" dirty="0">
                            <a:solidFill>
                              <a:srgbClr val="C0504D"/>
                            </a:solidFill>
                            <a:latin typeface="Constantia" panose="02030602050306030303" pitchFamily="18" charset="0"/>
                          </a:endParaRPr>
                        </a:p>
                        <a:p>
                          <a:pPr marL="342900" indent="-342900">
                            <a:buClr>
                              <a:schemeClr val="tx1"/>
                            </a:buClr>
                            <a:buFont typeface="Arial" panose="020B0604020202020204" pitchFamily="34" charset="0"/>
                            <a:buChar char="•"/>
                          </a:pPr>
                          <a:endParaRPr lang="en-GB" b="1" baseline="0" dirty="0">
                            <a:solidFill>
                              <a:srgbClr val="C0504D"/>
                            </a:solidFill>
                            <a:latin typeface="Constantia" panose="02030602050306030303" pitchFamily="18" charset="0"/>
                          </a:endParaRPr>
                        </a:p>
                      </a:txBody>
                      <a:tcPr/>
                    </a:tc>
                    <a:extLst>
                      <a:ext uri="{0D108BD9-81ED-4DB2-BD59-A6C34878D82A}">
                        <a16:rowId xmlns:a16="http://schemas.microsoft.com/office/drawing/2014/main" val="10001"/>
                      </a:ext>
                    </a:extLst>
                  </a:tr>
                  <a:tr h="1147288">
                    <a:tc gridSpan="2">
                      <a:txBody>
                        <a:bodyPr/>
                        <a:lstStyle/>
                        <a:p>
                          <a:pPr marL="266700" lvl="1" indent="-266700">
                            <a:buFont typeface="Symbol" panose="05050102010706020507" pitchFamily="18" charset="2"/>
                            <a:buChar char="®"/>
                          </a:pPr>
                          <a:endParaRPr lang="en-GB" b="1" baseline="0" dirty="0">
                            <a:solidFill>
                              <a:srgbClr val="1F497D"/>
                            </a:solidFill>
                            <a:latin typeface="Constantia" panose="02030602050306030303" pitchFamily="18" charset="0"/>
                          </a:endParaRPr>
                        </a:p>
                      </a:txBody>
                      <a:tcPr/>
                    </a:tc>
                    <a:tc hMerge="1">
                      <a:txBody>
                        <a:bodyPr/>
                        <a:lstStyle/>
                        <a:p>
                          <a:pPr marL="342900" indent="-342900">
                            <a:buFont typeface="Arial" panose="020B0604020202020204" pitchFamily="34" charset="0"/>
                            <a:buChar char="•"/>
                          </a:pPr>
                          <a:endParaRPr lang="en-GB" b="1" baseline="0" dirty="0">
                            <a:solidFill>
                              <a:srgbClr val="C0504D"/>
                            </a:solidFill>
                            <a:latin typeface="Constantia" panose="02030602050306030303" pitchFamily="18" charset="0"/>
                          </a:endParaRPr>
                        </a:p>
                      </a:txBody>
                      <a:tcPr/>
                    </a:tc>
                    <a:extLst>
                      <a:ext uri="{0D108BD9-81ED-4DB2-BD59-A6C34878D82A}">
                        <a16:rowId xmlns:a16="http://schemas.microsoft.com/office/drawing/2014/main" val="10002"/>
                      </a:ext>
                    </a:extLst>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1246095259"/>
                  </p:ext>
                </p:extLst>
              </p:nvPr>
            </p:nvGraphicFramePr>
            <p:xfrm>
              <a:off x="379828" y="990599"/>
              <a:ext cx="11408972" cy="4730738"/>
            </p:xfrm>
            <a:graphic>
              <a:graphicData uri="http://schemas.openxmlformats.org/drawingml/2006/table">
                <a:tbl>
                  <a:tblPr firstRow="1" bandRow="1">
                    <a:tableStyleId>{5C22544A-7EE6-4342-B048-85BDC9FD1C3A}</a:tableStyleId>
                  </a:tblPr>
                  <a:tblGrid>
                    <a:gridCol w="5683952">
                      <a:extLst>
                        <a:ext uri="{9D8B030D-6E8A-4147-A177-3AD203B41FA5}">
                          <a16:colId xmlns:a16="http://schemas.microsoft.com/office/drawing/2014/main" val="20000"/>
                        </a:ext>
                      </a:extLst>
                    </a:gridCol>
                    <a:gridCol w="5725020">
                      <a:extLst>
                        <a:ext uri="{9D8B030D-6E8A-4147-A177-3AD203B41FA5}">
                          <a16:colId xmlns:a16="http://schemas.microsoft.com/office/drawing/2014/main" val="20001"/>
                        </a:ext>
                      </a:extLst>
                    </a:gridCol>
                  </a:tblGrid>
                  <a:tr h="474490">
                    <a:tc>
                      <a:txBody>
                        <a:bodyPr/>
                        <a:lstStyle/>
                        <a:p>
                          <a:pPr algn="ctr"/>
                          <a:r>
                            <a:rPr lang="en-US" dirty="0">
                              <a:latin typeface="Constantia" panose="02030602050306030303" pitchFamily="18" charset="0"/>
                            </a:rPr>
                            <a:t>Advantages</a:t>
                          </a:r>
                          <a:endParaRPr lang="en-GB" dirty="0">
                            <a:latin typeface="Constantia" panose="02030602050306030303" pitchFamily="18" charset="0"/>
                          </a:endParaRPr>
                        </a:p>
                      </a:txBody>
                      <a:tcPr/>
                    </a:tc>
                    <a:tc>
                      <a:txBody>
                        <a:bodyPr/>
                        <a:lstStyle/>
                        <a:p>
                          <a:pPr algn="ctr"/>
                          <a:r>
                            <a:rPr lang="en-US" dirty="0">
                              <a:latin typeface="Constantia" panose="02030602050306030303" pitchFamily="18" charset="0"/>
                            </a:rPr>
                            <a:t>Disadvantages</a:t>
                          </a:r>
                          <a:endParaRPr lang="en-GB" dirty="0">
                            <a:latin typeface="Constantia" panose="02030602050306030303" pitchFamily="18" charset="0"/>
                          </a:endParaRPr>
                        </a:p>
                      </a:txBody>
                      <a:tcPr/>
                    </a:tc>
                    <a:extLst>
                      <a:ext uri="{0D108BD9-81ED-4DB2-BD59-A6C34878D82A}">
                        <a16:rowId xmlns:a16="http://schemas.microsoft.com/office/drawing/2014/main" val="10000"/>
                      </a:ext>
                    </a:extLst>
                  </a:tr>
                  <a:tr h="3108960">
                    <a:tc>
                      <a:txBody>
                        <a:bodyPr/>
                        <a:lstStyle/>
                        <a:p>
                          <a:endParaRPr lang="en-CH"/>
                        </a:p>
                      </a:txBody>
                      <a:tcPr>
                        <a:blipFill>
                          <a:blip r:embed="rId2"/>
                          <a:stretch>
                            <a:fillRect t="-16327" r="-101339" b="-37551"/>
                          </a:stretch>
                        </a:blipFill>
                      </a:tcPr>
                    </a:tc>
                    <a:tc>
                      <a:txBody>
                        <a:bodyPr/>
                        <a:lstStyle/>
                        <a:p>
                          <a:endParaRPr lang="en-CH"/>
                        </a:p>
                      </a:txBody>
                      <a:tcPr>
                        <a:blipFill>
                          <a:blip r:embed="rId2"/>
                          <a:stretch>
                            <a:fillRect l="-99115" t="-16327" r="-442" b="-37551"/>
                          </a:stretch>
                        </a:blipFill>
                      </a:tcPr>
                    </a:tc>
                    <a:extLst>
                      <a:ext uri="{0D108BD9-81ED-4DB2-BD59-A6C34878D82A}">
                        <a16:rowId xmlns:a16="http://schemas.microsoft.com/office/drawing/2014/main" val="10001"/>
                      </a:ext>
                    </a:extLst>
                  </a:tr>
                  <a:tr h="1147288">
                    <a:tc gridSpan="2">
                      <a:txBody>
                        <a:bodyPr/>
                        <a:lstStyle/>
                        <a:p>
                          <a:pPr marL="266700" lvl="1" indent="-266700">
                            <a:buFont typeface="Symbol" panose="05050102010706020507" pitchFamily="18" charset="2"/>
                            <a:buChar char="®"/>
                          </a:pPr>
                          <a:endParaRPr lang="en-GB" b="1" baseline="0" dirty="0">
                            <a:solidFill>
                              <a:srgbClr val="1F497D"/>
                            </a:solidFill>
                            <a:latin typeface="Constantia" panose="02030602050306030303" pitchFamily="18" charset="0"/>
                          </a:endParaRPr>
                        </a:p>
                      </a:txBody>
                      <a:tcPr/>
                    </a:tc>
                    <a:tc hMerge="1">
                      <a:txBody>
                        <a:bodyPr/>
                        <a:lstStyle/>
                        <a:p>
                          <a:pPr marL="342900" indent="-342900">
                            <a:buFont typeface="Arial" panose="020B0604020202020204" pitchFamily="34" charset="0"/>
                            <a:buChar char="•"/>
                          </a:pPr>
                          <a:endParaRPr lang="en-GB" b="1" baseline="0" dirty="0">
                            <a:solidFill>
                              <a:srgbClr val="C0504D"/>
                            </a:solidFill>
                            <a:latin typeface="Constantia" panose="02030602050306030303" pitchFamily="18" charset="0"/>
                          </a:endParaRPr>
                        </a:p>
                      </a:txBody>
                      <a:tcPr/>
                    </a:tc>
                    <a:extLst>
                      <a:ext uri="{0D108BD9-81ED-4DB2-BD59-A6C34878D82A}">
                        <a16:rowId xmlns:a16="http://schemas.microsoft.com/office/drawing/2014/main" val="10002"/>
                      </a:ext>
                    </a:extLst>
                  </a:tr>
                </a:tbl>
              </a:graphicData>
            </a:graphic>
          </p:graphicFrame>
        </mc:Fallback>
      </mc:AlternateContent>
      <p:sp>
        <p:nvSpPr>
          <p:cNvPr id="6" name="Rectangle 3"/>
          <p:cNvSpPr>
            <a:spLocks noChangeArrowheads="1"/>
          </p:cNvSpPr>
          <p:nvPr/>
        </p:nvSpPr>
        <p:spPr bwMode="auto">
          <a:xfrm>
            <a:off x="152400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Why choose a </a:t>
            </a:r>
            <a:r>
              <a:rPr lang="en-GB" sz="3200" b="1" dirty="0">
                <a:solidFill>
                  <a:srgbClr val="C0504D"/>
                </a:solidFill>
                <a:latin typeface="Constantia" pitchFamily="18" charset="0"/>
              </a:rPr>
              <a:t>high</a:t>
            </a:r>
            <a:r>
              <a:rPr lang="en-GB" sz="3200" b="1" dirty="0">
                <a:solidFill>
                  <a:srgbClr val="1F497D"/>
                </a:solidFill>
                <a:latin typeface="Constantia" pitchFamily="18" charset="0"/>
              </a:rPr>
              <a:t> RF frequency?</a:t>
            </a:r>
            <a:endParaRPr lang="en-GB" sz="3200" dirty="0">
              <a:solidFill>
                <a:srgbClr val="1F497D"/>
              </a:solidFill>
              <a:latin typeface="Constantia" pitchFamily="18" charset="0"/>
            </a:endParaRPr>
          </a:p>
        </p:txBody>
      </p:sp>
      <p:grpSp>
        <p:nvGrpSpPr>
          <p:cNvPr id="10" name="Group 9"/>
          <p:cNvGrpSpPr/>
          <p:nvPr/>
        </p:nvGrpSpPr>
        <p:grpSpPr>
          <a:xfrm>
            <a:off x="2063750" y="4670405"/>
            <a:ext cx="8070850" cy="923330"/>
            <a:chOff x="539750" y="4670405"/>
            <a:chExt cx="8070850" cy="923330"/>
          </a:xfrm>
        </p:grpSpPr>
        <p:sp>
          <p:nvSpPr>
            <p:cNvPr id="7" name="Rectangle 6"/>
            <p:cNvSpPr/>
            <p:nvPr/>
          </p:nvSpPr>
          <p:spPr>
            <a:xfrm>
              <a:off x="539750" y="4832330"/>
              <a:ext cx="2803525" cy="646331"/>
            </a:xfrm>
            <a:prstGeom prst="rect">
              <a:avLst/>
            </a:prstGeom>
          </p:spPr>
          <p:txBody>
            <a:bodyPr wrap="square">
              <a:spAutoFit/>
            </a:bodyPr>
            <a:lstStyle/>
            <a:p>
              <a:pPr marL="85725" lvl="1"/>
              <a:r>
                <a:rPr lang="en-GB" b="1" dirty="0">
                  <a:latin typeface="Constantia" panose="02030602050306030303" pitchFamily="18" charset="0"/>
                </a:rPr>
                <a:t>RF frequencies</a:t>
              </a:r>
              <a:r>
                <a:rPr lang="en-GB" b="1" dirty="0">
                  <a:solidFill>
                    <a:srgbClr val="C0504D"/>
                  </a:solidFill>
                  <a:latin typeface="Constantia" panose="02030602050306030303" pitchFamily="18" charset="0"/>
                </a:rPr>
                <a:t> above</a:t>
              </a:r>
              <a:br>
                <a:rPr lang="en-GB" b="1" dirty="0">
                  <a:solidFill>
                    <a:srgbClr val="C0504D"/>
                  </a:solidFill>
                  <a:latin typeface="Constantia" panose="02030602050306030303" pitchFamily="18" charset="0"/>
                </a:rPr>
              </a:br>
              <a:r>
                <a:rPr lang="en-GB" b="1" dirty="0">
                  <a:solidFill>
                    <a:srgbClr val="C0504D"/>
                  </a:solidFill>
                  <a:latin typeface="Constantia" panose="02030602050306030303" pitchFamily="18" charset="0"/>
                </a:rPr>
                <a:t> ~200 MHz </a:t>
              </a:r>
              <a:r>
                <a:rPr lang="en-GB" b="1" dirty="0">
                  <a:latin typeface="Constantia" panose="02030602050306030303" pitchFamily="18" charset="0"/>
                </a:rPr>
                <a:t>used for</a:t>
              </a:r>
            </a:p>
          </p:txBody>
        </p:sp>
        <p:sp>
          <p:nvSpPr>
            <p:cNvPr id="8" name="Rectangle 7"/>
            <p:cNvSpPr/>
            <p:nvPr/>
          </p:nvSpPr>
          <p:spPr>
            <a:xfrm>
              <a:off x="3746500" y="4670405"/>
              <a:ext cx="4864100" cy="923330"/>
            </a:xfrm>
            <a:prstGeom prst="rect">
              <a:avLst/>
            </a:prstGeom>
          </p:spPr>
          <p:txBody>
            <a:bodyPr wrap="square">
              <a:spAutoFit/>
            </a:bodyPr>
            <a:lstStyle/>
            <a:p>
              <a:pPr marL="800100" lvl="1" indent="-342900">
                <a:buFont typeface="Symbol" panose="05050102010706020507" pitchFamily="18" charset="2"/>
                <a:buChar char="®"/>
              </a:pPr>
              <a:r>
                <a:rPr lang="en-GB" b="1" dirty="0">
                  <a:solidFill>
                    <a:srgbClr val="C0504D"/>
                  </a:solidFill>
                  <a:latin typeface="Constantia" panose="02030602050306030303" pitchFamily="18" charset="0"/>
                </a:rPr>
                <a:t>Linear accelerators</a:t>
              </a:r>
            </a:p>
            <a:p>
              <a:pPr marL="800100" lvl="1" indent="-342900">
                <a:buFont typeface="Symbol" panose="05050102010706020507" pitchFamily="18" charset="2"/>
                <a:buChar char="®"/>
              </a:pPr>
              <a:r>
                <a:rPr lang="en-GB" b="1" dirty="0">
                  <a:solidFill>
                    <a:srgbClr val="C0504D"/>
                  </a:solidFill>
                  <a:latin typeface="Constantia" panose="02030602050306030303" pitchFamily="18" charset="0"/>
                </a:rPr>
                <a:t>Electron storage rings</a:t>
              </a:r>
            </a:p>
            <a:p>
              <a:pPr marL="800100" lvl="1" indent="-342900">
                <a:buFont typeface="Symbol" panose="05050102010706020507" pitchFamily="18" charset="2"/>
                <a:buChar char="®"/>
              </a:pPr>
              <a:r>
                <a:rPr lang="en-GB" b="1" dirty="0">
                  <a:solidFill>
                    <a:srgbClr val="C0504D"/>
                  </a:solidFill>
                  <a:latin typeface="Constantia" panose="02030602050306030303" pitchFamily="18" charset="0"/>
                </a:rPr>
                <a:t>High energy hadron storage rings</a:t>
              </a:r>
            </a:p>
          </p:txBody>
        </p:sp>
        <p:sp>
          <p:nvSpPr>
            <p:cNvPr id="9" name="Down Arrow 8"/>
            <p:cNvSpPr/>
            <p:nvPr/>
          </p:nvSpPr>
          <p:spPr>
            <a:xfrm rot="16200000">
              <a:off x="3405847" y="4859020"/>
              <a:ext cx="681305" cy="58419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Footer Placeholder 1">
            <a:extLst>
              <a:ext uri="{FF2B5EF4-FFF2-40B4-BE49-F238E27FC236}">
                <a16:creationId xmlns:a16="http://schemas.microsoft.com/office/drawing/2014/main" id="{8E24CDEB-D662-3359-F54E-BBB02BBC3E8B}"/>
              </a:ext>
            </a:extLst>
          </p:cNvPr>
          <p:cNvSpPr>
            <a:spLocks noGrp="1"/>
          </p:cNvSpPr>
          <p:nvPr>
            <p:ph type="ftr" sz="quarter" idx="11"/>
          </p:nvPr>
        </p:nvSpPr>
        <p:spPr/>
        <p:txBody>
          <a:bodyPr/>
          <a:lstStyle/>
          <a:p>
            <a:r>
              <a:rPr lang="en-US" spc="-1"/>
              <a:t>Christine.Vollinger@cern.ch, RF Systems I &amp; II</a:t>
            </a:r>
            <a:endParaRPr lang="en-GB" spc="-1" dirty="0">
              <a:latin typeface="Times New Roman"/>
            </a:endParaRPr>
          </a:p>
        </p:txBody>
      </p:sp>
      <p:sp>
        <p:nvSpPr>
          <p:cNvPr id="4" name="Slide Number Placeholder 3">
            <a:extLst>
              <a:ext uri="{FF2B5EF4-FFF2-40B4-BE49-F238E27FC236}">
                <a16:creationId xmlns:a16="http://schemas.microsoft.com/office/drawing/2014/main" id="{1A441E8E-C110-64BA-40E0-B09093B884FD}"/>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chemeClr val="bg2">
                    <a:lumMod val="50000"/>
                  </a:schemeClr>
                </a:solidFill>
                <a:latin typeface="Arial"/>
              </a:rPr>
              <a:t>11</a:t>
            </a:fld>
            <a:endParaRPr lang="en-GB" sz="1000" b="0" strike="noStrike" spc="-1">
              <a:solidFill>
                <a:schemeClr val="bg2">
                  <a:lumMod val="50000"/>
                </a:schemeClr>
              </a:solidFill>
              <a:latin typeface="Times New Roman"/>
            </a:endParaRPr>
          </a:p>
        </p:txBody>
      </p:sp>
    </p:spTree>
    <p:extLst>
      <p:ext uri="{BB962C8B-B14F-4D97-AF65-F5344CB8AC3E}">
        <p14:creationId xmlns:p14="http://schemas.microsoft.com/office/powerpoint/2010/main" val="214662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DC5C796-11C2-A013-FF68-D62A51FE168B}"/>
              </a:ext>
            </a:extLst>
          </p:cNvPr>
          <p:cNvSpPr txBox="1">
            <a:spLocks/>
          </p:cNvSpPr>
          <p:nvPr/>
        </p:nvSpPr>
        <p:spPr>
          <a:xfrm>
            <a:off x="2679701" y="241301"/>
            <a:ext cx="6551411" cy="7620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3600" dirty="0">
                <a:solidFill>
                  <a:srgbClr val="FF0000"/>
                </a:solidFill>
              </a:rPr>
              <a:t>Small side remark:</a:t>
            </a:r>
          </a:p>
        </p:txBody>
      </p:sp>
      <p:pic>
        <p:nvPicPr>
          <p:cNvPr id="4" name="Picture 2">
            <a:extLst>
              <a:ext uri="{FF2B5EF4-FFF2-40B4-BE49-F238E27FC236}">
                <a16:creationId xmlns:a16="http://schemas.microsoft.com/office/drawing/2014/main" id="{074C0A8C-1FEE-2C20-20F4-1A1760AE5921}"/>
              </a:ext>
            </a:extLst>
          </p:cNvPr>
          <p:cNvPicPr>
            <a:picLocks noChangeAspect="1" noChangeArrowheads="1"/>
          </p:cNvPicPr>
          <p:nvPr/>
        </p:nvPicPr>
        <p:blipFill>
          <a:blip r:embed="rId2" cstate="print"/>
          <a:srcRect/>
          <a:stretch>
            <a:fillRect/>
          </a:stretch>
        </p:blipFill>
        <p:spPr bwMode="auto">
          <a:xfrm rot="5400000">
            <a:off x="8737805" y="812521"/>
            <a:ext cx="2667001" cy="3524808"/>
          </a:xfrm>
          <a:prstGeom prst="rect">
            <a:avLst/>
          </a:prstGeom>
          <a:noFill/>
          <a:ln w="9525">
            <a:noFill/>
            <a:miter lim="800000"/>
            <a:headEnd/>
            <a:tailEnd/>
          </a:ln>
        </p:spPr>
      </p:pic>
      <p:sp>
        <p:nvSpPr>
          <p:cNvPr id="6" name="Rectangle 5">
            <a:extLst>
              <a:ext uri="{FF2B5EF4-FFF2-40B4-BE49-F238E27FC236}">
                <a16:creationId xmlns:a16="http://schemas.microsoft.com/office/drawing/2014/main" id="{AC36F6F5-04E3-2220-F2D3-AF095B2C0FEF}"/>
              </a:ext>
            </a:extLst>
          </p:cNvPr>
          <p:cNvSpPr>
            <a:spLocks noChangeArrowheads="1"/>
          </p:cNvSpPr>
          <p:nvPr/>
        </p:nvSpPr>
        <p:spPr bwMode="auto">
          <a:xfrm>
            <a:off x="220006" y="1003154"/>
            <a:ext cx="8078512" cy="35814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GB" dirty="0">
                <a:solidFill>
                  <a:srgbClr val="0070C0"/>
                </a:solidFill>
                <a:latin typeface="Constantia" panose="02030602050306030303" pitchFamily="18" charset="0"/>
                <a:sym typeface="Symbol" pitchFamily="18" charset="2"/>
              </a:rPr>
              <a:t>Luis Alvarez and the Drift Tube Linac</a:t>
            </a:r>
          </a:p>
          <a:p>
            <a:pPr marL="457200" indent="-457200">
              <a:lnSpc>
                <a:spcPct val="110000"/>
              </a:lnSpc>
              <a:spcBef>
                <a:spcPct val="50000"/>
              </a:spcBef>
              <a:buClr>
                <a:schemeClr val="hlink"/>
              </a:buClr>
              <a:buSzPct val="70000"/>
              <a:buFont typeface="Symbol" pitchFamily="18" charset="2"/>
              <a:buNone/>
            </a:pPr>
            <a:r>
              <a:rPr lang="en-GB" sz="1600" b="0" dirty="0">
                <a:latin typeface="Constantia" panose="02030602050306030303" pitchFamily="18" charset="0"/>
                <a:sym typeface="Symbol" pitchFamily="18" charset="2"/>
              </a:rPr>
              <a:t>The war effort forced to develop the </a:t>
            </a:r>
            <a:r>
              <a:rPr lang="en-GB" sz="1600" b="0" u="sng" dirty="0">
                <a:solidFill>
                  <a:srgbClr val="FF0000"/>
                </a:solidFill>
                <a:latin typeface="Constantia" panose="02030602050306030303" pitchFamily="18" charset="0"/>
                <a:sym typeface="Symbol" pitchFamily="18" charset="2"/>
              </a:rPr>
              <a:t>competences</a:t>
            </a:r>
            <a:r>
              <a:rPr lang="en-GB" sz="1600" b="0" dirty="0">
                <a:latin typeface="Constantia" panose="02030602050306030303" pitchFamily="18" charset="0"/>
                <a:sym typeface="Symbol" pitchFamily="18" charset="2"/>
              </a:rPr>
              <a:t> </a:t>
            </a:r>
            <a:r>
              <a:rPr lang="en-GB" sz="1600" dirty="0">
                <a:latin typeface="Constantia" panose="02030602050306030303" pitchFamily="18" charset="0"/>
                <a:sym typeface="Symbol" pitchFamily="18" charset="2"/>
              </a:rPr>
              <a:t>and gave the </a:t>
            </a:r>
            <a:r>
              <a:rPr lang="en-GB" sz="1600" b="0" u="sng" dirty="0">
                <a:solidFill>
                  <a:srgbClr val="FF0000"/>
                </a:solidFill>
                <a:latin typeface="Constantia" panose="02030602050306030303" pitchFamily="18" charset="0"/>
                <a:sym typeface="Symbol" pitchFamily="18" charset="2"/>
              </a:rPr>
              <a:t>components</a:t>
            </a:r>
            <a:r>
              <a:rPr lang="en-GB" sz="1600" b="0" dirty="0">
                <a:latin typeface="Constantia" panose="02030602050306030303" pitchFamily="18" charset="0"/>
                <a:sym typeface="Symbol" pitchFamily="18" charset="2"/>
              </a:rPr>
              <a:t> to go to higher frequencies (in the MHz – GHz range) .</a:t>
            </a:r>
          </a:p>
          <a:p>
            <a:pPr marL="457200" indent="-457200">
              <a:lnSpc>
                <a:spcPct val="110000"/>
              </a:lnSpc>
              <a:spcBef>
                <a:spcPct val="50000"/>
              </a:spcBef>
              <a:buClr>
                <a:schemeClr val="hlink"/>
              </a:buClr>
              <a:buSzPct val="70000"/>
            </a:pPr>
            <a:r>
              <a:rPr lang="en-GB" sz="1600" dirty="0">
                <a:latin typeface="Constantia" panose="02030602050306030303" pitchFamily="18" charset="0"/>
                <a:sym typeface="Symbol" pitchFamily="18" charset="2"/>
              </a:rPr>
              <a:t>Alvarez tried acceleration of a proton beam to the MeV range using the </a:t>
            </a:r>
            <a:r>
              <a:rPr lang="en-GB" sz="1600" dirty="0" err="1">
                <a:latin typeface="Constantia" panose="02030602050306030303" pitchFamily="18" charset="0"/>
                <a:sym typeface="Symbol" pitchFamily="18" charset="2"/>
              </a:rPr>
              <a:t>Wideröe</a:t>
            </a:r>
            <a:r>
              <a:rPr lang="en-GB" sz="1600" dirty="0">
                <a:latin typeface="Constantia" panose="02030602050306030303" pitchFamily="18" charset="0"/>
                <a:sym typeface="Symbol" pitchFamily="18" charset="2"/>
              </a:rPr>
              <a:t> principle.</a:t>
            </a:r>
          </a:p>
          <a:p>
            <a:pPr marL="457200" indent="-457200">
              <a:lnSpc>
                <a:spcPct val="110000"/>
              </a:lnSpc>
              <a:spcBef>
                <a:spcPct val="50000"/>
              </a:spcBef>
              <a:buClr>
                <a:schemeClr val="hlink"/>
              </a:buClr>
              <a:buSzPct val="70000"/>
            </a:pPr>
            <a:r>
              <a:rPr lang="en-GB" sz="1600" b="0" dirty="0">
                <a:latin typeface="Constantia" panose="02030602050306030303" pitchFamily="18" charset="0"/>
                <a:sym typeface="Symbol" pitchFamily="18" charset="2"/>
              </a:rPr>
              <a:t>He worked at MIT on radar during the war. In 1945, he had the tools and the competences to build his own accelerator.</a:t>
            </a:r>
          </a:p>
          <a:p>
            <a:pPr marL="457200" indent="-457200">
              <a:lnSpc>
                <a:spcPct val="110000"/>
              </a:lnSpc>
              <a:spcBef>
                <a:spcPct val="50000"/>
              </a:spcBef>
              <a:buClr>
                <a:schemeClr val="hlink"/>
              </a:buClr>
              <a:buSzPct val="70000"/>
            </a:pPr>
            <a:endParaRPr lang="en-GB" sz="1600" dirty="0">
              <a:latin typeface="Constantia" panose="02030602050306030303" pitchFamily="18" charset="0"/>
              <a:sym typeface="Symbol" pitchFamily="18" charset="2"/>
            </a:endParaRPr>
          </a:p>
          <a:p>
            <a:pPr marL="457200" indent="-457200">
              <a:lnSpc>
                <a:spcPct val="110000"/>
              </a:lnSpc>
              <a:spcBef>
                <a:spcPct val="50000"/>
              </a:spcBef>
              <a:buClr>
                <a:schemeClr val="hlink"/>
              </a:buClr>
              <a:buSzPct val="70000"/>
            </a:pPr>
            <a:r>
              <a:rPr lang="en-GB" sz="1600" dirty="0">
                <a:latin typeface="Constantia" panose="02030602050306030303" pitchFamily="18" charset="0"/>
                <a:sym typeface="Symbol" pitchFamily="18" charset="2"/>
              </a:rPr>
              <a:t>The 1</a:t>
            </a:r>
            <a:r>
              <a:rPr lang="en-GB" sz="1600" baseline="30000" dirty="0">
                <a:latin typeface="Constantia" panose="02030602050306030303" pitchFamily="18" charset="0"/>
                <a:sym typeface="Symbol" pitchFamily="18" charset="2"/>
              </a:rPr>
              <a:t>st</a:t>
            </a:r>
            <a:r>
              <a:rPr lang="en-GB" sz="1600" dirty="0">
                <a:latin typeface="Constantia" panose="02030602050306030303" pitchFamily="18" charset="0"/>
                <a:sym typeface="Symbol" pitchFamily="18" charset="2"/>
              </a:rPr>
              <a:t> Drift Tube Linac by L. Alvarez and his team at Berkeley, reaches 32 MeV in 1947.</a:t>
            </a:r>
          </a:p>
        </p:txBody>
      </p:sp>
      <p:pic>
        <p:nvPicPr>
          <p:cNvPr id="7" name="Picture 2" descr="http://upload.wikimedia.org/wikipedia/commons/thumb/6/6e/LWA_Picture_Final.jpg/160px-LWA_Picture_Final.jpg">
            <a:hlinkClick r:id="rId3"/>
            <a:extLst>
              <a:ext uri="{FF2B5EF4-FFF2-40B4-BE49-F238E27FC236}">
                <a16:creationId xmlns:a16="http://schemas.microsoft.com/office/drawing/2014/main" id="{1BCE67EA-0769-3281-CAE9-095112A86088}"/>
              </a:ext>
            </a:extLst>
          </p:cNvPr>
          <p:cNvPicPr>
            <a:picLocks noChangeAspect="1" noChangeArrowheads="1"/>
          </p:cNvPicPr>
          <p:nvPr/>
        </p:nvPicPr>
        <p:blipFill>
          <a:blip r:embed="rId4" cstate="print"/>
          <a:srcRect/>
          <a:stretch>
            <a:fillRect/>
          </a:stretch>
        </p:blipFill>
        <p:spPr bwMode="auto">
          <a:xfrm>
            <a:off x="8308901" y="4017816"/>
            <a:ext cx="1580972" cy="2114550"/>
          </a:xfrm>
          <a:prstGeom prst="rect">
            <a:avLst/>
          </a:prstGeom>
          <a:noFill/>
        </p:spPr>
      </p:pic>
      <p:sp>
        <p:nvSpPr>
          <p:cNvPr id="8" name="Rectangle 7">
            <a:extLst>
              <a:ext uri="{FF2B5EF4-FFF2-40B4-BE49-F238E27FC236}">
                <a16:creationId xmlns:a16="http://schemas.microsoft.com/office/drawing/2014/main" id="{C30A4F34-D02D-3017-D28B-028CA71F9E91}"/>
              </a:ext>
            </a:extLst>
          </p:cNvPr>
          <p:cNvSpPr>
            <a:spLocks noChangeArrowheads="1"/>
          </p:cNvSpPr>
          <p:nvPr/>
        </p:nvSpPr>
        <p:spPr bwMode="auto">
          <a:xfrm>
            <a:off x="638566" y="4017815"/>
            <a:ext cx="6906806" cy="2114549"/>
          </a:xfrm>
          <a:prstGeom prst="rect">
            <a:avLst/>
          </a:prstGeom>
          <a:noFill/>
          <a:ln w="9525">
            <a:noFill/>
            <a:miter lim="800000"/>
            <a:headEnd/>
            <a:tailEnd/>
          </a:ln>
          <a:effectLst/>
        </p:spPr>
        <p:txBody>
          <a:bodyPr lIns="92075" tIns="46038" rIns="92075" bIns="46038"/>
          <a:lstStyle/>
          <a:p>
            <a:pPr>
              <a:lnSpc>
                <a:spcPct val="110000"/>
              </a:lnSpc>
              <a:spcBef>
                <a:spcPct val="50000"/>
              </a:spcBef>
              <a:buClr>
                <a:schemeClr val="hlink"/>
              </a:buClr>
              <a:buSzPct val="100000"/>
            </a:pPr>
            <a:r>
              <a:rPr lang="en-GB" sz="1600" b="1" dirty="0">
                <a:solidFill>
                  <a:srgbClr val="FF0000"/>
                </a:solidFill>
                <a:latin typeface="Constantia" panose="02030602050306030303" pitchFamily="18" charset="0"/>
                <a:sym typeface="Symbol" pitchFamily="18" charset="2"/>
              </a:rPr>
              <a:t>Choice of Frequency</a:t>
            </a:r>
            <a:r>
              <a:rPr lang="en-GB" sz="1600" dirty="0">
                <a:latin typeface="Constantia" panose="02030602050306030303" pitchFamily="18" charset="0"/>
                <a:sym typeface="Symbol" pitchFamily="18" charset="2"/>
              </a:rPr>
              <a:t> : </a:t>
            </a:r>
            <a:br>
              <a:rPr lang="en-GB" sz="1600" dirty="0">
                <a:latin typeface="Constantia" panose="02030602050306030303" pitchFamily="18" charset="0"/>
                <a:sym typeface="Symbol" pitchFamily="18" charset="2"/>
              </a:rPr>
            </a:br>
            <a:r>
              <a:rPr lang="en-GB" sz="1600" dirty="0">
                <a:latin typeface="Constantia" panose="02030602050306030303" pitchFamily="18" charset="0"/>
                <a:sym typeface="Symbol" pitchFamily="18" charset="2"/>
              </a:rPr>
              <a:t>Alvarez received from the US Army a stock of </a:t>
            </a:r>
            <a:r>
              <a:rPr lang="en-GB" sz="1600" dirty="0">
                <a:solidFill>
                  <a:srgbClr val="FF0000"/>
                </a:solidFill>
                <a:latin typeface="Constantia" panose="02030602050306030303" pitchFamily="18" charset="0"/>
                <a:sym typeface="Symbol" pitchFamily="18" charset="2"/>
              </a:rPr>
              <a:t>2’000</a:t>
            </a:r>
            <a:r>
              <a:rPr lang="en-GB" sz="1600" dirty="0">
                <a:latin typeface="Constantia" panose="02030602050306030303" pitchFamily="18" charset="0"/>
                <a:sym typeface="Symbol" pitchFamily="18" charset="2"/>
              </a:rPr>
              <a:t> (!) surplus </a:t>
            </a:r>
            <a:r>
              <a:rPr lang="en-GB" sz="1600" b="1" dirty="0">
                <a:latin typeface="Constantia" panose="02030602050306030303" pitchFamily="18" charset="0"/>
                <a:sym typeface="Symbol" pitchFamily="18" charset="2"/>
              </a:rPr>
              <a:t>202.56 MHz</a:t>
            </a:r>
            <a:r>
              <a:rPr lang="en-GB" sz="1600" dirty="0">
                <a:latin typeface="Constantia" panose="02030602050306030303" pitchFamily="18" charset="0"/>
                <a:sym typeface="Symbol" pitchFamily="18" charset="2"/>
              </a:rPr>
              <a:t> transmitters, produced for a radar surveillance system. </a:t>
            </a:r>
            <a:br>
              <a:rPr lang="en-GB" sz="1600" dirty="0">
                <a:latin typeface="Constantia" panose="02030602050306030303" pitchFamily="18" charset="0"/>
                <a:sym typeface="Symbol" pitchFamily="18" charset="2"/>
              </a:rPr>
            </a:br>
            <a:r>
              <a:rPr lang="en-GB" sz="1600" dirty="0">
                <a:latin typeface="Constantia" panose="02030602050306030303" pitchFamily="18" charset="0"/>
                <a:sym typeface="Symbol" pitchFamily="18" charset="2"/>
              </a:rPr>
              <a:t>26 were installed to power the DTL with a total of </a:t>
            </a:r>
            <a:r>
              <a:rPr lang="en-GB" sz="1600" dirty="0">
                <a:solidFill>
                  <a:srgbClr val="FF0000"/>
                </a:solidFill>
                <a:latin typeface="Constantia" panose="02030602050306030303" pitchFamily="18" charset="0"/>
                <a:sym typeface="Symbol" pitchFamily="18" charset="2"/>
              </a:rPr>
              <a:t>2.2 MW</a:t>
            </a:r>
            <a:r>
              <a:rPr lang="en-GB" sz="1600" dirty="0">
                <a:latin typeface="Constantia" panose="02030602050306030303" pitchFamily="18" charset="0"/>
                <a:sym typeface="Symbol" pitchFamily="18" charset="2"/>
              </a:rPr>
              <a:t>. </a:t>
            </a:r>
            <a:br>
              <a:rPr lang="en-GB" sz="1600" dirty="0">
                <a:latin typeface="Constantia" panose="02030602050306030303" pitchFamily="18" charset="0"/>
                <a:sym typeface="Symbol" pitchFamily="18" charset="2"/>
              </a:rPr>
            </a:br>
            <a:br>
              <a:rPr lang="en-GB" sz="1600" dirty="0">
                <a:latin typeface="Constantia" panose="02030602050306030303" pitchFamily="18" charset="0"/>
                <a:sym typeface="Symbol" pitchFamily="18" charset="2"/>
              </a:rPr>
            </a:br>
            <a:r>
              <a:rPr lang="en-GB" sz="1600" dirty="0">
                <a:latin typeface="Constantia" panose="02030602050306030303" pitchFamily="18" charset="0"/>
                <a:sym typeface="Symbol" pitchFamily="18" charset="2"/>
              </a:rPr>
              <a:t>They were soon replaced because unreliable, but </a:t>
            </a:r>
            <a:r>
              <a:rPr lang="en-GB" sz="1600" u="sng" dirty="0">
                <a:latin typeface="Constantia" panose="02030602050306030303" pitchFamily="18" charset="0"/>
                <a:sym typeface="Symbol" pitchFamily="18" charset="2"/>
              </a:rPr>
              <a:t>this frequency remained</a:t>
            </a:r>
            <a:r>
              <a:rPr lang="en-GB" sz="1600" dirty="0">
                <a:latin typeface="Constantia" panose="02030602050306030303" pitchFamily="18" charset="0"/>
                <a:sym typeface="Symbol" pitchFamily="18" charset="2"/>
              </a:rPr>
              <a:t> as the standard linac frequency.</a:t>
            </a:r>
          </a:p>
          <a:p>
            <a:pPr marL="457200" indent="-457200">
              <a:lnSpc>
                <a:spcPct val="110000"/>
              </a:lnSpc>
              <a:spcBef>
                <a:spcPct val="50000"/>
              </a:spcBef>
              <a:buClr>
                <a:schemeClr val="hlink"/>
              </a:buClr>
              <a:buSzPct val="70000"/>
              <a:buFont typeface="Arial" panose="020B0604020202020204" pitchFamily="34" charset="0"/>
              <a:buChar char="•"/>
            </a:pPr>
            <a:endParaRPr lang="en-GB" dirty="0">
              <a:latin typeface="Constantia" panose="02030602050306030303" pitchFamily="18" charset="0"/>
              <a:sym typeface="Symbol" pitchFamily="18" charset="2"/>
            </a:endParaRPr>
          </a:p>
        </p:txBody>
      </p:sp>
      <p:sp>
        <p:nvSpPr>
          <p:cNvPr id="10" name="Footer Placeholder 9">
            <a:extLst>
              <a:ext uri="{FF2B5EF4-FFF2-40B4-BE49-F238E27FC236}">
                <a16:creationId xmlns:a16="http://schemas.microsoft.com/office/drawing/2014/main" id="{75CBF311-7B51-5D2D-77F2-2617CC810249}"/>
              </a:ext>
            </a:extLst>
          </p:cNvPr>
          <p:cNvSpPr>
            <a:spLocks noGrp="1"/>
          </p:cNvSpPr>
          <p:nvPr>
            <p:ph type="ftr" sz="quarter" idx="11"/>
          </p:nvPr>
        </p:nvSpPr>
        <p:spPr/>
        <p:txBody>
          <a:bodyPr/>
          <a:lstStyle/>
          <a:p>
            <a:r>
              <a:rPr lang="en-US" spc="-1" dirty="0" err="1"/>
              <a:t>Christine.Vollinger@cern.ch</a:t>
            </a:r>
            <a:r>
              <a:rPr lang="en-US" spc="-1" dirty="0"/>
              <a:t>, RF Systems I &amp; II</a:t>
            </a:r>
            <a:endParaRPr lang="en-GB" spc="-1" dirty="0">
              <a:latin typeface="Times New Roman"/>
            </a:endParaRPr>
          </a:p>
        </p:txBody>
      </p:sp>
      <p:sp>
        <p:nvSpPr>
          <p:cNvPr id="11" name="Slide Number Placeholder 10">
            <a:extLst>
              <a:ext uri="{FF2B5EF4-FFF2-40B4-BE49-F238E27FC236}">
                <a16:creationId xmlns:a16="http://schemas.microsoft.com/office/drawing/2014/main" id="{D6CB201A-5E68-9B9E-4519-3EDCA31A41AF}"/>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12</a:t>
            </a:fld>
            <a:endParaRPr lang="en-GB" sz="1000" b="0" strike="noStrike" spc="-1">
              <a:latin typeface="Times New Roman"/>
            </a:endParaRPr>
          </a:p>
        </p:txBody>
      </p:sp>
      <p:sp>
        <p:nvSpPr>
          <p:cNvPr id="2" name="TextBox 1">
            <a:extLst>
              <a:ext uri="{FF2B5EF4-FFF2-40B4-BE49-F238E27FC236}">
                <a16:creationId xmlns:a16="http://schemas.microsoft.com/office/drawing/2014/main" id="{352F3286-52F9-387E-1D91-5CA080A92FF2}"/>
              </a:ext>
            </a:extLst>
          </p:cNvPr>
          <p:cNvSpPr txBox="1"/>
          <p:nvPr/>
        </p:nvSpPr>
        <p:spPr>
          <a:xfrm>
            <a:off x="9972475" y="4132410"/>
            <a:ext cx="1816326" cy="400110"/>
          </a:xfrm>
          <a:prstGeom prst="rect">
            <a:avLst/>
          </a:prstGeom>
          <a:noFill/>
        </p:spPr>
        <p:txBody>
          <a:bodyPr wrap="square" rtlCol="0">
            <a:spAutoFit/>
          </a:bodyPr>
          <a:lstStyle/>
          <a:p>
            <a:r>
              <a:rPr lang="en-US" sz="1000" dirty="0"/>
              <a:t>Following M. </a:t>
            </a:r>
            <a:r>
              <a:rPr lang="en-US" sz="1000" dirty="0" err="1"/>
              <a:t>Vretenar</a:t>
            </a:r>
            <a:r>
              <a:rPr lang="en-US" sz="1000" dirty="0"/>
              <a:t>,</a:t>
            </a:r>
          </a:p>
          <a:p>
            <a:r>
              <a:rPr lang="en-US" sz="1000" dirty="0"/>
              <a:t>RF CAS 2023</a:t>
            </a:r>
            <a:endParaRPr lang="en-GB" sz="1000" dirty="0"/>
          </a:p>
        </p:txBody>
      </p:sp>
    </p:spTree>
    <p:extLst>
      <p:ext uri="{BB962C8B-B14F-4D97-AF65-F5344CB8AC3E}">
        <p14:creationId xmlns:p14="http://schemas.microsoft.com/office/powerpoint/2010/main" val="200723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858129" y="763712"/>
            <a:ext cx="10930671" cy="838200"/>
          </a:xfrm>
          <a:prstGeom prst="rect">
            <a:avLst/>
          </a:prstGeom>
          <a:noFill/>
          <a:ln w="9525">
            <a:noFill/>
            <a:miter lim="800000"/>
            <a:headEnd/>
            <a:tailEnd/>
          </a:ln>
          <a:effectLst/>
        </p:spPr>
        <p:txBody>
          <a:bodyPr/>
          <a:lstStyle/>
          <a:p>
            <a:pPr algn="l">
              <a:spcBef>
                <a:spcPct val="20000"/>
              </a:spcBef>
              <a:buClr>
                <a:schemeClr val="tx1"/>
              </a:buClr>
            </a:pPr>
            <a:r>
              <a:rPr lang="en-GB" sz="2100" b="1" dirty="0">
                <a:latin typeface="Constantia" pitchFamily="18" charset="0"/>
                <a:cs typeface="Times New Roman" pitchFamily="18" charset="0"/>
                <a:sym typeface="Wingdings" pitchFamily="2" charset="2"/>
              </a:rPr>
              <a:t>If exact RF frequency not critical, </a:t>
            </a:r>
            <a:r>
              <a:rPr lang="en-GB" sz="2100" b="1" dirty="0">
                <a:solidFill>
                  <a:srgbClr val="1F497D"/>
                </a:solidFill>
                <a:latin typeface="Constantia" pitchFamily="18" charset="0"/>
                <a:cs typeface="Times New Roman" pitchFamily="18" charset="0"/>
                <a:sym typeface="Wingdings" pitchFamily="2" charset="2"/>
              </a:rPr>
              <a:t>choose standard value</a:t>
            </a: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Off-the-shelf </a:t>
            </a:r>
            <a:r>
              <a:rPr lang="en-GB" sz="2100" b="1" dirty="0">
                <a:solidFill>
                  <a:srgbClr val="1F497D"/>
                </a:solidFill>
                <a:latin typeface="Constantia" pitchFamily="18" charset="0"/>
                <a:cs typeface="Times New Roman" pitchFamily="18" charset="0"/>
                <a:sym typeface="Wingdings" pitchFamily="2" charset="2"/>
              </a:rPr>
              <a:t>RF components easily available </a:t>
            </a:r>
            <a:r>
              <a:rPr lang="en-GB" sz="2100" b="1" dirty="0">
                <a:latin typeface="Constantia" pitchFamily="18" charset="0"/>
                <a:cs typeface="Times New Roman" pitchFamily="18" charset="0"/>
                <a:sym typeface="Wingdings" pitchFamily="2" charset="2"/>
              </a:rPr>
              <a:t>in frequency ranges used by industry.</a:t>
            </a:r>
          </a:p>
          <a:p>
            <a:pPr marL="342900" indent="-342900">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Exchange of developments and equipment </a:t>
            </a:r>
            <a:r>
              <a:rPr lang="en-GB" sz="2100" b="1" dirty="0">
                <a:latin typeface="Constantia" pitchFamily="18" charset="0"/>
                <a:cs typeface="Times New Roman" pitchFamily="18" charset="0"/>
                <a:sym typeface="Wingdings" pitchFamily="2" charset="2"/>
              </a:rPr>
              <a:t>amongst research laboratories.</a:t>
            </a:r>
          </a:p>
          <a:p>
            <a:pPr marL="342900" indent="-3429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Exchange expertise with colleagues from other labs!</a:t>
            </a:r>
          </a:p>
        </p:txBody>
      </p:sp>
      <p:sp>
        <p:nvSpPr>
          <p:cNvPr id="6" name="Rectangle 3"/>
          <p:cNvSpPr>
            <a:spLocks noChangeArrowheads="1"/>
          </p:cNvSpPr>
          <p:nvPr/>
        </p:nvSpPr>
        <p:spPr bwMode="auto">
          <a:xfrm>
            <a:off x="152400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Some standard frequencies = your choice</a:t>
            </a:r>
            <a:endParaRPr lang="en-GB" sz="3200" dirty="0">
              <a:solidFill>
                <a:srgbClr val="1F497D"/>
              </a:solidFill>
              <a:latin typeface="Constantia" pitchFamily="18" charset="0"/>
            </a:endParaRPr>
          </a:p>
        </p:txBody>
      </p:sp>
      <p:graphicFrame>
        <p:nvGraphicFramePr>
          <p:cNvPr id="3" name="Table 2"/>
          <p:cNvGraphicFramePr>
            <a:graphicFrameLocks noGrp="1"/>
          </p:cNvGraphicFramePr>
          <p:nvPr/>
        </p:nvGraphicFramePr>
        <p:xfrm>
          <a:off x="2063751" y="1298825"/>
          <a:ext cx="8101013" cy="2966720"/>
        </p:xfrm>
        <a:graphic>
          <a:graphicData uri="http://schemas.openxmlformats.org/drawingml/2006/table">
            <a:tbl>
              <a:tblPr firstRow="1" bandRow="1">
                <a:tableStyleId>{5C22544A-7EE6-4342-B048-85BDC9FD1C3A}</a:tableStyleId>
              </a:tblPr>
              <a:tblGrid>
                <a:gridCol w="5822413">
                  <a:extLst>
                    <a:ext uri="{9D8B030D-6E8A-4147-A177-3AD203B41FA5}">
                      <a16:colId xmlns:a16="http://schemas.microsoft.com/office/drawing/2014/main" val="4219077158"/>
                    </a:ext>
                  </a:extLst>
                </a:gridCol>
                <a:gridCol w="2278600">
                  <a:extLst>
                    <a:ext uri="{9D8B030D-6E8A-4147-A177-3AD203B41FA5}">
                      <a16:colId xmlns:a16="http://schemas.microsoft.com/office/drawing/2014/main" val="2559531745"/>
                    </a:ext>
                  </a:extLst>
                </a:gridCol>
              </a:tblGrid>
              <a:tr h="370840">
                <a:tc>
                  <a:txBody>
                    <a:bodyPr/>
                    <a:lstStyle/>
                    <a:p>
                      <a:r>
                        <a:rPr lang="en-GB" dirty="0">
                          <a:latin typeface="Constantia" panose="02030602050306030303" pitchFamily="18" charset="0"/>
                        </a:rPr>
                        <a:t>Accelerator</a:t>
                      </a:r>
                    </a:p>
                  </a:txBody>
                  <a:tcPr/>
                </a:tc>
                <a:tc>
                  <a:txBody>
                    <a:bodyPr/>
                    <a:lstStyle/>
                    <a:p>
                      <a:r>
                        <a:rPr lang="en-GB" dirty="0">
                          <a:latin typeface="Constantia" panose="02030602050306030303" pitchFamily="18" charset="0"/>
                        </a:rPr>
                        <a:t>Frequency</a:t>
                      </a:r>
                    </a:p>
                  </a:txBody>
                  <a:tcPr/>
                </a:tc>
                <a:extLst>
                  <a:ext uri="{0D108BD9-81ED-4DB2-BD59-A6C34878D82A}">
                    <a16:rowId xmlns:a16="http://schemas.microsoft.com/office/drawing/2014/main" val="258251343"/>
                  </a:ext>
                </a:extLst>
              </a:tr>
              <a:tr h="370840">
                <a:tc>
                  <a:txBody>
                    <a:bodyPr/>
                    <a:lstStyle/>
                    <a:p>
                      <a:r>
                        <a:rPr lang="en-GB" dirty="0">
                          <a:latin typeface="Constantia" panose="02030602050306030303" pitchFamily="18" charset="0"/>
                        </a:rPr>
                        <a:t>Hadron synchrotrons (PSB</a:t>
                      </a:r>
                      <a:r>
                        <a:rPr lang="en-GB" baseline="0" dirty="0">
                          <a:latin typeface="Constantia" panose="02030602050306030303" pitchFamily="18" charset="0"/>
                        </a:rPr>
                        <a:t>, PS, JPARC RCS, MR)</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&lt;10 MHz</a:t>
                      </a:r>
                    </a:p>
                  </a:txBody>
                  <a:tcPr/>
                </a:tc>
                <a:extLst>
                  <a:ext uri="{0D108BD9-81ED-4DB2-BD59-A6C34878D82A}">
                    <a16:rowId xmlns:a16="http://schemas.microsoft.com/office/drawing/2014/main" val="2677100805"/>
                  </a:ext>
                </a:extLst>
              </a:tr>
              <a:tr h="370840">
                <a:tc>
                  <a:txBody>
                    <a:bodyPr/>
                    <a:lstStyle/>
                    <a:p>
                      <a:r>
                        <a:rPr lang="en-GB" dirty="0">
                          <a:latin typeface="Constantia" panose="02030602050306030303" pitchFamily="18" charset="0"/>
                        </a:rPr>
                        <a:t>Hadron</a:t>
                      </a:r>
                      <a:r>
                        <a:rPr lang="en-GB" baseline="0" dirty="0">
                          <a:latin typeface="Constantia" panose="02030602050306030303" pitchFamily="18" charset="0"/>
                        </a:rPr>
                        <a:t> accelerators and storage rings (RHIC, SPS)</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~200</a:t>
                      </a:r>
                      <a:r>
                        <a:rPr lang="en-GB" baseline="0" dirty="0">
                          <a:latin typeface="Constantia" panose="02030602050306030303" pitchFamily="18" charset="0"/>
                        </a:rPr>
                        <a:t> MHz</a:t>
                      </a:r>
                      <a:endParaRPr lang="en-GB" dirty="0">
                        <a:latin typeface="Constantia" panose="02030602050306030303" pitchFamily="18" charset="0"/>
                      </a:endParaRPr>
                    </a:p>
                  </a:txBody>
                  <a:tcPr/>
                </a:tc>
                <a:extLst>
                  <a:ext uri="{0D108BD9-81ED-4DB2-BD59-A6C34878D82A}">
                    <a16:rowId xmlns:a16="http://schemas.microsoft.com/office/drawing/2014/main" val="1597786188"/>
                  </a:ext>
                </a:extLst>
              </a:tr>
              <a:tr h="370840">
                <a:tc>
                  <a:txBody>
                    <a:bodyPr/>
                    <a:lstStyle/>
                    <a:p>
                      <a:r>
                        <a:rPr lang="en-GB" dirty="0">
                          <a:latin typeface="Constantia" panose="02030602050306030303" pitchFamily="18" charset="0"/>
                        </a:rPr>
                        <a:t>Electron</a:t>
                      </a:r>
                      <a:r>
                        <a:rPr lang="en-GB" baseline="0" dirty="0">
                          <a:latin typeface="Constantia" panose="02030602050306030303" pitchFamily="18" charset="0"/>
                        </a:rPr>
                        <a:t> storage rings (LEP, ESRF, Soleil)</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352 MHz</a:t>
                      </a:r>
                    </a:p>
                  </a:txBody>
                  <a:tcPr/>
                </a:tc>
                <a:extLst>
                  <a:ext uri="{0D108BD9-81ED-4DB2-BD59-A6C34878D82A}">
                    <a16:rowId xmlns:a16="http://schemas.microsoft.com/office/drawing/2014/main" val="4149894869"/>
                  </a:ext>
                </a:extLst>
              </a:tr>
              <a:tr h="370840">
                <a:tc>
                  <a:txBody>
                    <a:bodyPr/>
                    <a:lstStyle/>
                    <a:p>
                      <a:r>
                        <a:rPr lang="en-GB" dirty="0">
                          <a:latin typeface="Constantia" panose="02030602050306030303" pitchFamily="18" charset="0"/>
                        </a:rPr>
                        <a:t>Electron storage rings (DORIS, BESSY,</a:t>
                      </a:r>
                      <a:r>
                        <a:rPr lang="en-GB" baseline="0" dirty="0">
                          <a:latin typeface="Constantia" panose="02030602050306030303" pitchFamily="18" charset="0"/>
                        </a:rPr>
                        <a:t> SLS,…)</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499.6…499.8 MHz</a:t>
                      </a:r>
                    </a:p>
                  </a:txBody>
                  <a:tcPr/>
                </a:tc>
                <a:extLst>
                  <a:ext uri="{0D108BD9-81ED-4DB2-BD59-A6C34878D82A}">
                    <a16:rowId xmlns:a16="http://schemas.microsoft.com/office/drawing/2014/main" val="2510383317"/>
                  </a:ext>
                </a:extLst>
              </a:tr>
              <a:tr h="370840">
                <a:tc>
                  <a:txBody>
                    <a:bodyPr/>
                    <a:lstStyle/>
                    <a:p>
                      <a:r>
                        <a:rPr lang="en-GB" dirty="0">
                          <a:latin typeface="Constantia" panose="02030602050306030303" pitchFamily="18" charset="0"/>
                        </a:rPr>
                        <a:t>Superconducting</a:t>
                      </a:r>
                      <a:r>
                        <a:rPr lang="en-GB" baseline="0" dirty="0">
                          <a:latin typeface="Constantia" panose="02030602050306030303" pitchFamily="18" charset="0"/>
                        </a:rPr>
                        <a:t> electron </a:t>
                      </a:r>
                      <a:r>
                        <a:rPr lang="en-GB" baseline="0" dirty="0" err="1">
                          <a:latin typeface="Constantia" panose="02030602050306030303" pitchFamily="18" charset="0"/>
                        </a:rPr>
                        <a:t>linacs</a:t>
                      </a:r>
                      <a:r>
                        <a:rPr lang="en-GB" baseline="0" dirty="0">
                          <a:latin typeface="Constantia" panose="02030602050306030303" pitchFamily="18" charset="0"/>
                        </a:rPr>
                        <a:t> and FELs (X-FEL, ILC)</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1300</a:t>
                      </a:r>
                      <a:r>
                        <a:rPr lang="en-GB" baseline="0" dirty="0">
                          <a:latin typeface="Constantia" panose="02030602050306030303" pitchFamily="18" charset="0"/>
                        </a:rPr>
                        <a:t> MHz</a:t>
                      </a:r>
                      <a:endParaRPr lang="en-GB" dirty="0">
                        <a:latin typeface="Constantia" panose="02030602050306030303" pitchFamily="18" charset="0"/>
                      </a:endParaRPr>
                    </a:p>
                  </a:txBody>
                  <a:tcPr/>
                </a:tc>
                <a:extLst>
                  <a:ext uri="{0D108BD9-81ED-4DB2-BD59-A6C34878D82A}">
                    <a16:rowId xmlns:a16="http://schemas.microsoft.com/office/drawing/2014/main" val="515454573"/>
                  </a:ext>
                </a:extLst>
              </a:tr>
              <a:tr h="370840">
                <a:tc>
                  <a:txBody>
                    <a:bodyPr/>
                    <a:lstStyle/>
                    <a:p>
                      <a:r>
                        <a:rPr lang="en-GB" dirty="0">
                          <a:latin typeface="Constantia" panose="02030602050306030303" pitchFamily="18" charset="0"/>
                        </a:rPr>
                        <a:t>Normal</a:t>
                      </a:r>
                      <a:r>
                        <a:rPr lang="en-GB" baseline="0" dirty="0">
                          <a:latin typeface="Constantia" panose="02030602050306030303" pitchFamily="18" charset="0"/>
                        </a:rPr>
                        <a:t> conducting electron </a:t>
                      </a:r>
                      <a:r>
                        <a:rPr lang="en-GB" baseline="0" dirty="0" err="1">
                          <a:latin typeface="Constantia" panose="02030602050306030303" pitchFamily="18" charset="0"/>
                        </a:rPr>
                        <a:t>linacs</a:t>
                      </a:r>
                      <a:r>
                        <a:rPr lang="en-GB" baseline="0" dirty="0">
                          <a:latin typeface="Constantia" panose="02030602050306030303" pitchFamily="18" charset="0"/>
                        </a:rPr>
                        <a:t> (SLAC)</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2856 MHz</a:t>
                      </a:r>
                    </a:p>
                  </a:txBody>
                  <a:tcPr/>
                </a:tc>
                <a:extLst>
                  <a:ext uri="{0D108BD9-81ED-4DB2-BD59-A6C34878D82A}">
                    <a16:rowId xmlns:a16="http://schemas.microsoft.com/office/drawing/2014/main" val="2989744355"/>
                  </a:ext>
                </a:extLst>
              </a:tr>
              <a:tr h="370840">
                <a:tc>
                  <a:txBody>
                    <a:bodyPr/>
                    <a:lstStyle/>
                    <a:p>
                      <a:r>
                        <a:rPr lang="en-GB" dirty="0">
                          <a:latin typeface="Constantia" panose="02030602050306030303" pitchFamily="18" charset="0"/>
                        </a:rPr>
                        <a:t>High-gradient</a:t>
                      </a:r>
                      <a:r>
                        <a:rPr lang="en-GB" baseline="0" dirty="0">
                          <a:latin typeface="Constantia" panose="02030602050306030303" pitchFamily="18" charset="0"/>
                        </a:rPr>
                        <a:t> electron </a:t>
                      </a:r>
                      <a:r>
                        <a:rPr lang="en-GB" baseline="0" dirty="0" err="1">
                          <a:latin typeface="Constantia" panose="02030602050306030303" pitchFamily="18" charset="0"/>
                        </a:rPr>
                        <a:t>linac</a:t>
                      </a:r>
                      <a:r>
                        <a:rPr lang="en-GB" baseline="0" dirty="0">
                          <a:latin typeface="Constantia" panose="02030602050306030303" pitchFamily="18" charset="0"/>
                        </a:rPr>
                        <a:t> (CLIC)</a:t>
                      </a:r>
                      <a:endParaRPr lang="en-GB" dirty="0">
                        <a:latin typeface="Constantia" panose="02030602050306030303" pitchFamily="18" charset="0"/>
                      </a:endParaRPr>
                    </a:p>
                  </a:txBody>
                  <a:tcPr/>
                </a:tc>
                <a:tc>
                  <a:txBody>
                    <a:bodyPr/>
                    <a:lstStyle/>
                    <a:p>
                      <a:r>
                        <a:rPr lang="en-GB" dirty="0">
                          <a:latin typeface="Constantia" panose="02030602050306030303" pitchFamily="18" charset="0"/>
                        </a:rPr>
                        <a:t>11.99 GHz</a:t>
                      </a:r>
                    </a:p>
                  </a:txBody>
                  <a:tcPr/>
                </a:tc>
                <a:extLst>
                  <a:ext uri="{0D108BD9-81ED-4DB2-BD59-A6C34878D82A}">
                    <a16:rowId xmlns:a16="http://schemas.microsoft.com/office/drawing/2014/main" val="2277706581"/>
                  </a:ext>
                </a:extLst>
              </a:tr>
            </a:tbl>
          </a:graphicData>
        </a:graphic>
      </p:graphicFrame>
      <p:sp>
        <p:nvSpPr>
          <p:cNvPr id="2" name="Footer Placeholder 1">
            <a:extLst>
              <a:ext uri="{FF2B5EF4-FFF2-40B4-BE49-F238E27FC236}">
                <a16:creationId xmlns:a16="http://schemas.microsoft.com/office/drawing/2014/main" id="{9EF6D39D-DDF2-66EE-B144-CE765DDEED30}"/>
              </a:ext>
            </a:extLst>
          </p:cNvPr>
          <p:cNvSpPr>
            <a:spLocks noGrp="1"/>
          </p:cNvSpPr>
          <p:nvPr>
            <p:ph type="ftr" sz="quarter" idx="11"/>
          </p:nvPr>
        </p:nvSpPr>
        <p:spPr/>
        <p:txBody>
          <a:bodyPr/>
          <a:lstStyle/>
          <a:p>
            <a:r>
              <a:rPr lang="en-US" spc="-1"/>
              <a:t>Christine.Vollinger@cern.ch, RF Systems I &amp; II</a:t>
            </a:r>
            <a:endParaRPr lang="en-GB" spc="-1" dirty="0">
              <a:latin typeface="Times New Roman"/>
            </a:endParaRPr>
          </a:p>
        </p:txBody>
      </p:sp>
      <p:sp>
        <p:nvSpPr>
          <p:cNvPr id="5" name="Slide Number Placeholder 4">
            <a:extLst>
              <a:ext uri="{FF2B5EF4-FFF2-40B4-BE49-F238E27FC236}">
                <a16:creationId xmlns:a16="http://schemas.microsoft.com/office/drawing/2014/main" id="{DDC092D5-4FBC-DDED-3F98-DFE092027116}"/>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chemeClr val="bg2">
                    <a:lumMod val="50000"/>
                  </a:schemeClr>
                </a:solidFill>
                <a:latin typeface="Arial"/>
              </a:rPr>
              <a:t>13</a:t>
            </a:fld>
            <a:endParaRPr lang="en-GB" sz="1000" b="0" strike="noStrike" spc="-1">
              <a:solidFill>
                <a:schemeClr val="bg2">
                  <a:lumMod val="50000"/>
                </a:schemeClr>
              </a:solidFill>
              <a:latin typeface="Times New Roman"/>
            </a:endParaRPr>
          </a:p>
        </p:txBody>
      </p:sp>
    </p:spTree>
    <p:extLst>
      <p:ext uri="{BB962C8B-B14F-4D97-AF65-F5344CB8AC3E}">
        <p14:creationId xmlns:p14="http://schemas.microsoft.com/office/powerpoint/2010/main" val="1512673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F9899C3-1123-810C-68D2-7166F1999E58}"/>
              </a:ext>
            </a:extLst>
          </p:cNvPr>
          <p:cNvSpPr>
            <a:spLocks noGrp="1"/>
          </p:cNvSpPr>
          <p:nvPr>
            <p:ph type="ftr" sz="quarter" idx="11"/>
          </p:nvPr>
        </p:nvSpPr>
        <p:spPr/>
        <p:txBody>
          <a:bodyPr/>
          <a:lstStyle/>
          <a:p>
            <a:r>
              <a:rPr lang="en-US" spc="-1"/>
              <a:t>Christine.Vollinger@cern.ch, RF Systems I &amp; II</a:t>
            </a:r>
            <a:endParaRPr lang="en-GB" spc="-1" dirty="0">
              <a:latin typeface="Times New Roman"/>
            </a:endParaRPr>
          </a:p>
        </p:txBody>
      </p:sp>
      <p:sp>
        <p:nvSpPr>
          <p:cNvPr id="2" name="Title 1">
            <a:extLst>
              <a:ext uri="{FF2B5EF4-FFF2-40B4-BE49-F238E27FC236}">
                <a16:creationId xmlns:a16="http://schemas.microsoft.com/office/drawing/2014/main" id="{1A99DF87-8092-E230-5DF8-611AA42AE973}"/>
              </a:ext>
            </a:extLst>
          </p:cNvPr>
          <p:cNvSpPr>
            <a:spLocks noGrp="1"/>
          </p:cNvSpPr>
          <p:nvPr>
            <p:ph type="title"/>
          </p:nvPr>
        </p:nvSpPr>
        <p:spPr>
          <a:xfrm>
            <a:off x="147297" y="72165"/>
            <a:ext cx="11824700" cy="629095"/>
          </a:xfrm>
        </p:spPr>
        <p:txBody>
          <a:bodyPr/>
          <a:lstStyle/>
          <a:p>
            <a:r>
              <a:rPr lang="en-US" kern="0" dirty="0">
                <a:solidFill>
                  <a:srgbClr val="0070C0"/>
                </a:solidFill>
              </a:rPr>
              <a:t>How to get to the electric field of this RF cavity?</a:t>
            </a:r>
            <a:endParaRPr lang="en-GB" kern="0" dirty="0">
              <a:solidFill>
                <a:srgbClr val="0070C0"/>
              </a:solidFill>
            </a:endParaRPr>
          </a:p>
        </p:txBody>
      </p:sp>
      <p:grpSp>
        <p:nvGrpSpPr>
          <p:cNvPr id="3" name="Group 2">
            <a:extLst>
              <a:ext uri="{FF2B5EF4-FFF2-40B4-BE49-F238E27FC236}">
                <a16:creationId xmlns:a16="http://schemas.microsoft.com/office/drawing/2014/main" id="{569D392A-9D8F-F2E4-7C03-CCE1F6AAA6F3}"/>
              </a:ext>
            </a:extLst>
          </p:cNvPr>
          <p:cNvGrpSpPr/>
          <p:nvPr/>
        </p:nvGrpSpPr>
        <p:grpSpPr>
          <a:xfrm>
            <a:off x="3677138" y="1393535"/>
            <a:ext cx="7833967" cy="4391218"/>
            <a:chOff x="1083986" y="1533698"/>
            <a:chExt cx="7833967" cy="4391218"/>
          </a:xfrm>
        </p:grpSpPr>
        <p:sp>
          <p:nvSpPr>
            <p:cNvPr id="5" name="Oval 4">
              <a:extLst>
                <a:ext uri="{FF2B5EF4-FFF2-40B4-BE49-F238E27FC236}">
                  <a16:creationId xmlns:a16="http://schemas.microsoft.com/office/drawing/2014/main" id="{83CE8F06-5744-367D-E3CB-1552D0F0A8DD}"/>
                </a:ext>
              </a:extLst>
            </p:cNvPr>
            <p:cNvSpPr/>
            <p:nvPr/>
          </p:nvSpPr>
          <p:spPr bwMode="auto">
            <a:xfrm>
              <a:off x="1360777" y="2253216"/>
              <a:ext cx="666235" cy="662148"/>
            </a:xfrm>
            <a:prstGeom prst="ellipse">
              <a:avLst/>
            </a:prstGeom>
            <a:solidFill>
              <a:srgbClr val="00B0F0"/>
            </a:solidFill>
            <a:ln w="19050" cap="flat" cmpd="sng" algn="ctr">
              <a:solidFill>
                <a:srgbClr val="0000FF"/>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indent="-381000" eaLnBrk="0" hangingPunct="0">
                <a:lnSpc>
                  <a:spcPct val="90000"/>
                </a:lnSpc>
                <a:spcBef>
                  <a:spcPct val="30000"/>
                </a:spcBef>
                <a:buClr>
                  <a:schemeClr val="hlink"/>
                </a:buClr>
                <a:buSzPct val="70000"/>
                <a:buFont typeface="Wingdings" pitchFamily="2" charset="2"/>
                <a:buAutoNum type="arabicPeriod"/>
              </a:pPr>
              <a:endParaRPr lang="en-US" sz="2000" i="1">
                <a:solidFill>
                  <a:srgbClr val="0000FF"/>
                </a:solidFill>
              </a:endParaRPr>
            </a:p>
          </p:txBody>
        </p:sp>
        <p:cxnSp>
          <p:nvCxnSpPr>
            <p:cNvPr id="6" name="Straight Connector 5">
              <a:extLst>
                <a:ext uri="{FF2B5EF4-FFF2-40B4-BE49-F238E27FC236}">
                  <a16:creationId xmlns:a16="http://schemas.microsoft.com/office/drawing/2014/main" id="{4DD9B988-BFFB-7292-F87C-94EF07A99EAF}"/>
                </a:ext>
              </a:extLst>
            </p:cNvPr>
            <p:cNvCxnSpPr/>
            <p:nvPr/>
          </p:nvCxnSpPr>
          <p:spPr bwMode="auto">
            <a:xfrm flipV="1">
              <a:off x="1896337" y="4479239"/>
              <a:ext cx="2880000" cy="0"/>
            </a:xfrm>
            <a:prstGeom prst="line">
              <a:avLst/>
            </a:prstGeom>
            <a:noFill/>
            <a:ln w="22225" cap="flat" cmpd="sng" algn="ctr">
              <a:solidFill>
                <a:schemeClr val="tx1"/>
              </a:solidFill>
              <a:prstDash val="solid"/>
              <a:round/>
              <a:headEnd type="none" w="med" len="med"/>
              <a:tailEnd type="none" w="lg" len="lg"/>
            </a:ln>
            <a:effectLst/>
          </p:spPr>
        </p:cxnSp>
        <p:cxnSp>
          <p:nvCxnSpPr>
            <p:cNvPr id="7" name="Straight Connector 6">
              <a:extLst>
                <a:ext uri="{FF2B5EF4-FFF2-40B4-BE49-F238E27FC236}">
                  <a16:creationId xmlns:a16="http://schemas.microsoft.com/office/drawing/2014/main" id="{3FE11DCD-4638-B918-4F1A-D7A5ECB4BD4A}"/>
                </a:ext>
              </a:extLst>
            </p:cNvPr>
            <p:cNvCxnSpPr/>
            <p:nvPr/>
          </p:nvCxnSpPr>
          <p:spPr bwMode="auto">
            <a:xfrm flipV="1">
              <a:off x="1896337" y="4965272"/>
              <a:ext cx="2880000" cy="0"/>
            </a:xfrm>
            <a:prstGeom prst="line">
              <a:avLst/>
            </a:prstGeom>
            <a:noFill/>
            <a:ln w="22225" cap="flat" cmpd="sng" algn="ctr">
              <a:solidFill>
                <a:schemeClr val="tx1"/>
              </a:solidFill>
              <a:prstDash val="solid"/>
              <a:round/>
              <a:headEnd type="none" w="med" len="med"/>
              <a:tailEnd type="none" w="lg" len="lg"/>
            </a:ln>
            <a:effectLst/>
          </p:spPr>
        </p:cxnSp>
        <p:cxnSp>
          <p:nvCxnSpPr>
            <p:cNvPr id="8" name="Straight Connector 7">
              <a:extLst>
                <a:ext uri="{FF2B5EF4-FFF2-40B4-BE49-F238E27FC236}">
                  <a16:creationId xmlns:a16="http://schemas.microsoft.com/office/drawing/2014/main" id="{14677F95-2E64-FBFA-00BE-61D42768BE51}"/>
                </a:ext>
              </a:extLst>
            </p:cNvPr>
            <p:cNvCxnSpPr/>
            <p:nvPr/>
          </p:nvCxnSpPr>
          <p:spPr bwMode="auto">
            <a:xfrm flipV="1">
              <a:off x="5385061" y="4466883"/>
              <a:ext cx="2880000" cy="0"/>
            </a:xfrm>
            <a:prstGeom prst="line">
              <a:avLst/>
            </a:prstGeom>
            <a:noFill/>
            <a:ln w="22225" cap="flat" cmpd="sng" algn="ctr">
              <a:solidFill>
                <a:schemeClr val="tx1"/>
              </a:solidFill>
              <a:prstDash val="solid"/>
              <a:round/>
              <a:headEnd type="none" w="med" len="med"/>
              <a:tailEnd type="none" w="lg" len="lg"/>
            </a:ln>
            <a:effectLst/>
          </p:spPr>
        </p:cxnSp>
        <p:cxnSp>
          <p:nvCxnSpPr>
            <p:cNvPr id="9" name="Straight Connector 8">
              <a:extLst>
                <a:ext uri="{FF2B5EF4-FFF2-40B4-BE49-F238E27FC236}">
                  <a16:creationId xmlns:a16="http://schemas.microsoft.com/office/drawing/2014/main" id="{844F12F0-BC4B-689A-05D2-8D1849B41E21}"/>
                </a:ext>
              </a:extLst>
            </p:cNvPr>
            <p:cNvCxnSpPr/>
            <p:nvPr/>
          </p:nvCxnSpPr>
          <p:spPr bwMode="auto">
            <a:xfrm flipV="1">
              <a:off x="5385061" y="4952916"/>
              <a:ext cx="2880000" cy="0"/>
            </a:xfrm>
            <a:prstGeom prst="line">
              <a:avLst/>
            </a:prstGeom>
            <a:noFill/>
            <a:ln w="22225" cap="flat" cmpd="sng" algn="ctr">
              <a:solidFill>
                <a:schemeClr val="tx1"/>
              </a:solidFill>
              <a:prstDash val="solid"/>
              <a:round/>
              <a:headEnd type="none" w="med" len="med"/>
              <a:tailEnd type="none" w="lg" len="lg"/>
            </a:ln>
            <a:effectLst/>
          </p:spPr>
        </p:cxnSp>
        <p:cxnSp>
          <p:nvCxnSpPr>
            <p:cNvPr id="10" name="Straight Connector 9">
              <a:extLst>
                <a:ext uri="{FF2B5EF4-FFF2-40B4-BE49-F238E27FC236}">
                  <a16:creationId xmlns:a16="http://schemas.microsoft.com/office/drawing/2014/main" id="{89FB16EF-A12C-F178-DE79-EB9D6B2B57A4}"/>
                </a:ext>
              </a:extLst>
            </p:cNvPr>
            <p:cNvCxnSpPr/>
            <p:nvPr/>
          </p:nvCxnSpPr>
          <p:spPr bwMode="auto">
            <a:xfrm flipV="1">
              <a:off x="4772560" y="3507238"/>
              <a:ext cx="612501" cy="4120"/>
            </a:xfrm>
            <a:prstGeom prst="line">
              <a:avLst/>
            </a:prstGeom>
            <a:noFill/>
            <a:ln w="22225" cap="flat" cmpd="sng" algn="ctr">
              <a:solidFill>
                <a:schemeClr val="tx1"/>
              </a:solidFill>
              <a:prstDash val="solid"/>
              <a:round/>
              <a:headEnd type="none" w="med" len="med"/>
              <a:tailEnd type="none" w="lg" len="lg"/>
            </a:ln>
            <a:effectLst/>
          </p:spPr>
        </p:cxnSp>
        <p:cxnSp>
          <p:nvCxnSpPr>
            <p:cNvPr id="11" name="Straight Connector 10">
              <a:extLst>
                <a:ext uri="{FF2B5EF4-FFF2-40B4-BE49-F238E27FC236}">
                  <a16:creationId xmlns:a16="http://schemas.microsoft.com/office/drawing/2014/main" id="{B4159436-6E6B-7182-B624-51F5C86CEBC9}"/>
                </a:ext>
              </a:extLst>
            </p:cNvPr>
            <p:cNvCxnSpPr/>
            <p:nvPr/>
          </p:nvCxnSpPr>
          <p:spPr bwMode="auto">
            <a:xfrm flipV="1">
              <a:off x="4774448" y="3507239"/>
              <a:ext cx="0" cy="972000"/>
            </a:xfrm>
            <a:prstGeom prst="line">
              <a:avLst/>
            </a:prstGeom>
            <a:noFill/>
            <a:ln w="22225" cap="flat" cmpd="sng" algn="ctr">
              <a:solidFill>
                <a:schemeClr val="tx1"/>
              </a:solidFill>
              <a:prstDash val="solid"/>
              <a:round/>
              <a:headEnd type="none" w="med" len="med"/>
              <a:tailEnd type="none" w="lg" len="lg"/>
            </a:ln>
            <a:effectLst/>
          </p:spPr>
        </p:cxnSp>
        <p:cxnSp>
          <p:nvCxnSpPr>
            <p:cNvPr id="12" name="Straight Connector 11">
              <a:extLst>
                <a:ext uri="{FF2B5EF4-FFF2-40B4-BE49-F238E27FC236}">
                  <a16:creationId xmlns:a16="http://schemas.microsoft.com/office/drawing/2014/main" id="{68837613-1C18-4488-7523-95A52AB5DDB5}"/>
                </a:ext>
              </a:extLst>
            </p:cNvPr>
            <p:cNvCxnSpPr/>
            <p:nvPr/>
          </p:nvCxnSpPr>
          <p:spPr bwMode="auto">
            <a:xfrm flipV="1">
              <a:off x="5385061" y="3507239"/>
              <a:ext cx="0" cy="972000"/>
            </a:xfrm>
            <a:prstGeom prst="line">
              <a:avLst/>
            </a:prstGeom>
            <a:noFill/>
            <a:ln w="22225" cap="flat" cmpd="sng" algn="ctr">
              <a:solidFill>
                <a:schemeClr val="tx1"/>
              </a:solidFill>
              <a:prstDash val="solid"/>
              <a:round/>
              <a:headEnd type="none" w="med" len="med"/>
              <a:tailEnd type="none" w="lg" len="lg"/>
            </a:ln>
            <a:effectLst/>
          </p:spPr>
        </p:cxnSp>
        <p:cxnSp>
          <p:nvCxnSpPr>
            <p:cNvPr id="13" name="Straight Connector 12">
              <a:extLst>
                <a:ext uri="{FF2B5EF4-FFF2-40B4-BE49-F238E27FC236}">
                  <a16:creationId xmlns:a16="http://schemas.microsoft.com/office/drawing/2014/main" id="{68F73807-2714-6C25-66F9-9BEBCED55BA1}"/>
                </a:ext>
              </a:extLst>
            </p:cNvPr>
            <p:cNvCxnSpPr/>
            <p:nvPr/>
          </p:nvCxnSpPr>
          <p:spPr bwMode="auto">
            <a:xfrm flipV="1">
              <a:off x="4772560" y="4952916"/>
              <a:ext cx="0" cy="972000"/>
            </a:xfrm>
            <a:prstGeom prst="line">
              <a:avLst/>
            </a:prstGeom>
            <a:noFill/>
            <a:ln w="22225" cap="flat" cmpd="sng" algn="ctr">
              <a:solidFill>
                <a:schemeClr val="tx1"/>
              </a:solidFill>
              <a:prstDash val="solid"/>
              <a:round/>
              <a:headEnd type="none" w="med" len="med"/>
              <a:tailEnd type="none" w="lg" len="lg"/>
            </a:ln>
            <a:effectLst/>
          </p:spPr>
        </p:cxnSp>
        <p:cxnSp>
          <p:nvCxnSpPr>
            <p:cNvPr id="14" name="Straight Connector 13">
              <a:extLst>
                <a:ext uri="{FF2B5EF4-FFF2-40B4-BE49-F238E27FC236}">
                  <a16:creationId xmlns:a16="http://schemas.microsoft.com/office/drawing/2014/main" id="{6B14072F-D1CC-2042-33B7-4D4295C22D29}"/>
                </a:ext>
              </a:extLst>
            </p:cNvPr>
            <p:cNvCxnSpPr/>
            <p:nvPr/>
          </p:nvCxnSpPr>
          <p:spPr bwMode="auto">
            <a:xfrm flipV="1">
              <a:off x="5383173" y="4952916"/>
              <a:ext cx="0" cy="972000"/>
            </a:xfrm>
            <a:prstGeom prst="line">
              <a:avLst/>
            </a:prstGeom>
            <a:noFill/>
            <a:ln w="22225" cap="flat" cmpd="sng" algn="ctr">
              <a:solidFill>
                <a:schemeClr val="tx1"/>
              </a:solidFill>
              <a:prstDash val="solid"/>
              <a:round/>
              <a:headEnd type="none" w="med" len="med"/>
              <a:tailEnd type="none" w="lg" len="lg"/>
            </a:ln>
            <a:effectLst/>
          </p:spPr>
        </p:cxnSp>
        <p:cxnSp>
          <p:nvCxnSpPr>
            <p:cNvPr id="15" name="Straight Connector 14">
              <a:extLst>
                <a:ext uri="{FF2B5EF4-FFF2-40B4-BE49-F238E27FC236}">
                  <a16:creationId xmlns:a16="http://schemas.microsoft.com/office/drawing/2014/main" id="{70EBE63C-6C0C-71EF-0250-451FF9E2D144}"/>
                </a:ext>
              </a:extLst>
            </p:cNvPr>
            <p:cNvCxnSpPr/>
            <p:nvPr/>
          </p:nvCxnSpPr>
          <p:spPr bwMode="auto">
            <a:xfrm flipV="1">
              <a:off x="4770672" y="5916677"/>
              <a:ext cx="612501" cy="4120"/>
            </a:xfrm>
            <a:prstGeom prst="line">
              <a:avLst/>
            </a:prstGeom>
            <a:noFill/>
            <a:ln w="22225" cap="flat" cmpd="sng" algn="ctr">
              <a:solidFill>
                <a:schemeClr val="tx1"/>
              </a:solidFill>
              <a:prstDash val="solid"/>
              <a:round/>
              <a:headEnd type="none" w="med" len="med"/>
              <a:tailEnd type="none" w="lg" len="lg"/>
            </a:ln>
            <a:effectLst/>
          </p:spPr>
        </p:cxnSp>
        <p:sp>
          <p:nvSpPr>
            <p:cNvPr id="16" name="Arc 15">
              <a:extLst>
                <a:ext uri="{FF2B5EF4-FFF2-40B4-BE49-F238E27FC236}">
                  <a16:creationId xmlns:a16="http://schemas.microsoft.com/office/drawing/2014/main" id="{00B86484-B957-C77A-18AF-FB1F5DB9BBAB}"/>
                </a:ext>
              </a:extLst>
            </p:cNvPr>
            <p:cNvSpPr/>
            <p:nvPr/>
          </p:nvSpPr>
          <p:spPr bwMode="auto">
            <a:xfrm>
              <a:off x="5087813" y="3386126"/>
              <a:ext cx="168189" cy="242224"/>
            </a:xfrm>
            <a:prstGeom prst="arc">
              <a:avLst>
                <a:gd name="adj1" fmla="val 65390"/>
                <a:gd name="adj2" fmla="val 10785191"/>
              </a:avLst>
            </a:prstGeom>
            <a:noFill/>
            <a:ln w="31750" cap="flat" cmpd="sng" algn="ctr">
              <a:solidFill>
                <a:srgbClr val="FF0000"/>
              </a:solidFill>
              <a:prstDash val="solid"/>
              <a:round/>
              <a:headEnd type="none" w="med" len="med"/>
              <a:tailEnd type="none" w="lg" len="lg"/>
            </a:ln>
            <a:effectLst/>
          </p:spPr>
          <p:txBody>
            <a:bodyPr rtlCol="0" anchor="ctr"/>
            <a:lstStyle/>
            <a:p>
              <a:pPr algn="ctr"/>
              <a:endParaRPr lang="en-US"/>
            </a:p>
          </p:txBody>
        </p:sp>
        <p:sp>
          <p:nvSpPr>
            <p:cNvPr id="17" name="Triangle 16">
              <a:extLst>
                <a:ext uri="{FF2B5EF4-FFF2-40B4-BE49-F238E27FC236}">
                  <a16:creationId xmlns:a16="http://schemas.microsoft.com/office/drawing/2014/main" id="{2FD99B97-8D3C-0A8B-55ED-32FD370DFBBC}"/>
                </a:ext>
              </a:extLst>
            </p:cNvPr>
            <p:cNvSpPr/>
            <p:nvPr/>
          </p:nvSpPr>
          <p:spPr bwMode="auto">
            <a:xfrm rot="5400000">
              <a:off x="3884590" y="2290934"/>
              <a:ext cx="716692" cy="582827"/>
            </a:xfrm>
            <a:prstGeom prst="triangle">
              <a:avLst/>
            </a:prstGeom>
            <a:solidFill>
              <a:srgbClr val="FFC000"/>
            </a:solidFill>
            <a:ln w="19050" cap="flat" cmpd="sng" algn="ctr">
              <a:solidFill>
                <a:srgbClr val="FF0000"/>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indent="-571500" eaLnBrk="0" hangingPunct="0">
                <a:lnSpc>
                  <a:spcPct val="90000"/>
                </a:lnSpc>
                <a:spcBef>
                  <a:spcPct val="30000"/>
                </a:spcBef>
                <a:buClr>
                  <a:schemeClr val="hlink"/>
                </a:buClr>
                <a:buSzPct val="70000"/>
                <a:buFont typeface="Wingdings" pitchFamily="2" charset="2"/>
                <a:buChar char="u"/>
              </a:pPr>
              <a:endParaRPr lang="en-US" sz="2400" b="1">
                <a:solidFill>
                  <a:srgbClr val="0000FF"/>
                </a:solidFill>
                <a:effectLst>
                  <a:outerShdw blurRad="38100" dist="38100" dir="2700000" algn="tl">
                    <a:srgbClr val="000000">
                      <a:alpha val="43137"/>
                    </a:srgbClr>
                  </a:outerShdw>
                </a:effectLst>
              </a:endParaRPr>
            </a:p>
          </p:txBody>
        </p:sp>
        <p:sp>
          <p:nvSpPr>
            <p:cNvPr id="18" name="Rounded Rectangle 17">
              <a:extLst>
                <a:ext uri="{FF2B5EF4-FFF2-40B4-BE49-F238E27FC236}">
                  <a16:creationId xmlns:a16="http://schemas.microsoft.com/office/drawing/2014/main" id="{C2338A0A-6840-1F00-EA4C-0D779EAFCD46}"/>
                </a:ext>
              </a:extLst>
            </p:cNvPr>
            <p:cNvSpPr/>
            <p:nvPr/>
          </p:nvSpPr>
          <p:spPr bwMode="auto">
            <a:xfrm>
              <a:off x="2589112" y="2288483"/>
              <a:ext cx="803189" cy="607606"/>
            </a:xfrm>
            <a:prstGeom prst="roundRect">
              <a:avLst/>
            </a:prstGeom>
            <a:solidFill>
              <a:srgbClr val="00B0F0"/>
            </a:solidFill>
            <a:ln w="19050" cap="flat" cmpd="sng" algn="ctr">
              <a:solidFill>
                <a:srgbClr val="0000FF"/>
              </a:solidFill>
              <a:prstDash val="solid"/>
              <a:round/>
              <a:headEnd type="none" w="med" len="med"/>
              <a:tailEnd type="stealth" w="lg" len="lg"/>
            </a:ln>
            <a:effectLst/>
          </p:spPr>
          <p:txBody>
            <a:bodyPr vert="horz" wrap="square" lIns="92075" tIns="46038" rIns="92075" bIns="46038" numCol="1" rtlCol="0" anchor="ctr" anchorCtr="1" compatLnSpc="1">
              <a:prstTxWarp prst="textNoShape">
                <a:avLst/>
              </a:prstTxWarp>
            </a:bodyPr>
            <a:lstStyle/>
            <a:p>
              <a:pPr marL="571500" indent="-571500" algn="ctr" fontAlgn="auto">
                <a:spcBef>
                  <a:spcPts val="0"/>
                </a:spcBef>
                <a:spcAft>
                  <a:spcPts val="0"/>
                </a:spcAft>
                <a:defRPr/>
              </a:pPr>
              <a:r>
                <a:rPr lang="en-US" sz="1600" b="1" dirty="0">
                  <a:solidFill>
                    <a:srgbClr val="0000FF"/>
                  </a:solidFill>
                  <a:effectLst>
                    <a:outerShdw blurRad="38100" dist="38100" dir="2700000" algn="tl">
                      <a:srgbClr val="000000">
                        <a:alpha val="43137"/>
                      </a:srgbClr>
                    </a:outerShdw>
                  </a:effectLst>
                </a:rPr>
                <a:t>LLRF</a:t>
              </a:r>
            </a:p>
          </p:txBody>
        </p:sp>
        <p:sp>
          <p:nvSpPr>
            <p:cNvPr id="19" name="Arc 18">
              <a:extLst>
                <a:ext uri="{FF2B5EF4-FFF2-40B4-BE49-F238E27FC236}">
                  <a16:creationId xmlns:a16="http://schemas.microsoft.com/office/drawing/2014/main" id="{81FDA476-B132-22A8-4F43-586B1D0360AC}"/>
                </a:ext>
              </a:extLst>
            </p:cNvPr>
            <p:cNvSpPr/>
            <p:nvPr/>
          </p:nvSpPr>
          <p:spPr bwMode="auto">
            <a:xfrm>
              <a:off x="1541663" y="2462858"/>
              <a:ext cx="144552" cy="355728"/>
            </a:xfrm>
            <a:prstGeom prst="arc">
              <a:avLst>
                <a:gd name="adj1" fmla="val 2003013"/>
                <a:gd name="adj2" fmla="val 8580098"/>
              </a:avLst>
            </a:prstGeom>
            <a:noFill/>
            <a:ln w="31750" cap="flat" cmpd="sng" algn="ctr">
              <a:solidFill>
                <a:srgbClr val="0000FF"/>
              </a:solidFill>
              <a:prstDash val="solid"/>
              <a:round/>
              <a:headEnd type="none" w="med" len="med"/>
              <a:tailEnd type="none" w="lg" len="lg"/>
            </a:ln>
            <a:effectLst/>
          </p:spPr>
          <p:txBody>
            <a:bodyPr rtlCol="0" anchor="ctr"/>
            <a:lstStyle/>
            <a:p>
              <a:pPr algn="ctr"/>
              <a:endParaRPr lang="en-US"/>
            </a:p>
          </p:txBody>
        </p:sp>
        <p:sp>
          <p:nvSpPr>
            <p:cNvPr id="20" name="Arc 19">
              <a:extLst>
                <a:ext uri="{FF2B5EF4-FFF2-40B4-BE49-F238E27FC236}">
                  <a16:creationId xmlns:a16="http://schemas.microsoft.com/office/drawing/2014/main" id="{C8EBC569-3A0E-77DA-E45E-B692B69D755B}"/>
                </a:ext>
              </a:extLst>
            </p:cNvPr>
            <p:cNvSpPr/>
            <p:nvPr/>
          </p:nvSpPr>
          <p:spPr bwMode="auto">
            <a:xfrm rot="10800000">
              <a:off x="1711614" y="2401675"/>
              <a:ext cx="168183" cy="358775"/>
            </a:xfrm>
            <a:prstGeom prst="arc">
              <a:avLst>
                <a:gd name="adj1" fmla="val 2064007"/>
                <a:gd name="adj2" fmla="val 8663158"/>
              </a:avLst>
            </a:prstGeom>
            <a:noFill/>
            <a:ln w="31750" cap="flat" cmpd="sng" algn="ctr">
              <a:solidFill>
                <a:srgbClr val="0000FF"/>
              </a:solidFill>
              <a:prstDash val="solid"/>
              <a:round/>
              <a:headEnd type="none" w="med" len="med"/>
              <a:tailEnd type="none" w="lg" len="lg"/>
            </a:ln>
            <a:effectLst/>
          </p:spPr>
          <p:txBody>
            <a:bodyPr rtlCol="0" anchor="ctr"/>
            <a:lstStyle/>
            <a:p>
              <a:pPr algn="ctr"/>
              <a:endParaRPr lang="en-US"/>
            </a:p>
          </p:txBody>
        </p:sp>
        <p:cxnSp>
          <p:nvCxnSpPr>
            <p:cNvPr id="21" name="Straight Connector 20">
              <a:extLst>
                <a:ext uri="{FF2B5EF4-FFF2-40B4-BE49-F238E27FC236}">
                  <a16:creationId xmlns:a16="http://schemas.microsoft.com/office/drawing/2014/main" id="{55A1DF77-6235-D7C2-E3B5-4BF300F77FC8}"/>
                </a:ext>
              </a:extLst>
            </p:cNvPr>
            <p:cNvCxnSpPr>
              <a:stCxn id="20" idx="0"/>
              <a:endCxn id="19" idx="0"/>
            </p:cNvCxnSpPr>
            <p:nvPr/>
          </p:nvCxnSpPr>
          <p:spPr bwMode="auto">
            <a:xfrm flipH="1">
              <a:off x="1683755" y="2526238"/>
              <a:ext cx="31882" cy="160491"/>
            </a:xfrm>
            <a:prstGeom prst="line">
              <a:avLst/>
            </a:prstGeom>
            <a:noFill/>
            <a:ln w="31750" cap="flat" cmpd="sng" algn="ctr">
              <a:solidFill>
                <a:srgbClr val="0000FF"/>
              </a:solidFill>
              <a:prstDash val="solid"/>
              <a:round/>
              <a:headEnd type="none" w="med" len="med"/>
              <a:tailEnd type="none" w="med" len="med"/>
            </a:ln>
            <a:effectLst/>
          </p:spPr>
        </p:cxnSp>
        <p:cxnSp>
          <p:nvCxnSpPr>
            <p:cNvPr id="22" name="Straight Connector 21">
              <a:extLst>
                <a:ext uri="{FF2B5EF4-FFF2-40B4-BE49-F238E27FC236}">
                  <a16:creationId xmlns:a16="http://schemas.microsoft.com/office/drawing/2014/main" id="{4FEE558B-9EBC-67C1-2CF4-F4255BBF32FE}"/>
                </a:ext>
              </a:extLst>
            </p:cNvPr>
            <p:cNvCxnSpPr>
              <a:stCxn id="20" idx="2"/>
            </p:cNvCxnSpPr>
            <p:nvPr/>
          </p:nvCxnSpPr>
          <p:spPr bwMode="auto">
            <a:xfrm>
              <a:off x="1875423" y="2523961"/>
              <a:ext cx="19262" cy="82522"/>
            </a:xfrm>
            <a:prstGeom prst="line">
              <a:avLst/>
            </a:prstGeom>
            <a:noFill/>
            <a:ln w="31750" cap="flat" cmpd="sng" algn="ctr">
              <a:solidFill>
                <a:srgbClr val="0000FF"/>
              </a:solidFill>
              <a:prstDash val="solid"/>
              <a:round/>
              <a:headEnd type="none" w="med" len="med"/>
              <a:tailEnd type="none" w="med" len="med"/>
            </a:ln>
            <a:effectLst/>
          </p:spPr>
        </p:cxnSp>
        <p:cxnSp>
          <p:nvCxnSpPr>
            <p:cNvPr id="23" name="Straight Connector 22">
              <a:extLst>
                <a:ext uri="{FF2B5EF4-FFF2-40B4-BE49-F238E27FC236}">
                  <a16:creationId xmlns:a16="http://schemas.microsoft.com/office/drawing/2014/main" id="{16EE3628-97F3-49D9-A2B0-BFAE736D00B3}"/>
                </a:ext>
              </a:extLst>
            </p:cNvPr>
            <p:cNvCxnSpPr/>
            <p:nvPr/>
          </p:nvCxnSpPr>
          <p:spPr bwMode="auto">
            <a:xfrm>
              <a:off x="1521310" y="2606483"/>
              <a:ext cx="22540" cy="93596"/>
            </a:xfrm>
            <a:prstGeom prst="line">
              <a:avLst/>
            </a:prstGeom>
            <a:noFill/>
            <a:ln w="31750" cap="flat" cmpd="sng" algn="ctr">
              <a:solidFill>
                <a:srgbClr val="0000FF"/>
              </a:solidFill>
              <a:prstDash val="solid"/>
              <a:round/>
              <a:headEnd type="none" w="med" len="med"/>
              <a:tailEnd type="none" w="med" len="med"/>
            </a:ln>
            <a:effectLst/>
          </p:spPr>
        </p:cxnSp>
        <p:cxnSp>
          <p:nvCxnSpPr>
            <p:cNvPr id="24" name="Straight Connector 23">
              <a:extLst>
                <a:ext uri="{FF2B5EF4-FFF2-40B4-BE49-F238E27FC236}">
                  <a16:creationId xmlns:a16="http://schemas.microsoft.com/office/drawing/2014/main" id="{97E0AE6A-B8E2-331C-7950-0885F303165B}"/>
                </a:ext>
              </a:extLst>
            </p:cNvPr>
            <p:cNvCxnSpPr/>
            <p:nvPr/>
          </p:nvCxnSpPr>
          <p:spPr bwMode="auto">
            <a:xfrm>
              <a:off x="1360778" y="2611561"/>
              <a:ext cx="666235" cy="0"/>
            </a:xfrm>
            <a:prstGeom prst="line">
              <a:avLst/>
            </a:prstGeom>
            <a:noFill/>
            <a:ln w="12700" cap="flat" cmpd="sng" algn="ctr">
              <a:solidFill>
                <a:srgbClr val="0000FF"/>
              </a:solidFill>
              <a:prstDash val="sysDot"/>
              <a:round/>
              <a:headEnd type="none" w="med" len="med"/>
              <a:tailEnd type="none" w="med" len="med"/>
            </a:ln>
            <a:effectLst/>
          </p:spPr>
        </p:cxnSp>
        <p:cxnSp>
          <p:nvCxnSpPr>
            <p:cNvPr id="25" name="Straight Connector 24">
              <a:extLst>
                <a:ext uri="{FF2B5EF4-FFF2-40B4-BE49-F238E27FC236}">
                  <a16:creationId xmlns:a16="http://schemas.microsoft.com/office/drawing/2014/main" id="{BD5CF2BF-3019-5E8D-6F30-1EA16930DA01}"/>
                </a:ext>
              </a:extLst>
            </p:cNvPr>
            <p:cNvCxnSpPr/>
            <p:nvPr/>
          </p:nvCxnSpPr>
          <p:spPr bwMode="auto">
            <a:xfrm flipV="1">
              <a:off x="4534350" y="2579650"/>
              <a:ext cx="553463" cy="0"/>
            </a:xfrm>
            <a:prstGeom prst="line">
              <a:avLst/>
            </a:prstGeom>
            <a:noFill/>
            <a:ln w="28575" cap="flat" cmpd="sng" algn="ctr">
              <a:solidFill>
                <a:srgbClr val="FF0000"/>
              </a:solidFill>
              <a:prstDash val="solid"/>
              <a:round/>
              <a:headEnd type="none" w="med" len="med"/>
              <a:tailEnd type="none" w="lg" len="lg"/>
            </a:ln>
            <a:effectLst/>
          </p:spPr>
        </p:cxnSp>
        <p:cxnSp>
          <p:nvCxnSpPr>
            <p:cNvPr id="26" name="Straight Connector 25">
              <a:extLst>
                <a:ext uri="{FF2B5EF4-FFF2-40B4-BE49-F238E27FC236}">
                  <a16:creationId xmlns:a16="http://schemas.microsoft.com/office/drawing/2014/main" id="{19481177-E524-BF99-B30E-C5E6AF85B180}"/>
                </a:ext>
              </a:extLst>
            </p:cNvPr>
            <p:cNvCxnSpPr>
              <a:cxnSpLocks/>
            </p:cNvCxnSpPr>
            <p:nvPr/>
          </p:nvCxnSpPr>
          <p:spPr bwMode="auto">
            <a:xfrm flipV="1">
              <a:off x="5090194" y="2565222"/>
              <a:ext cx="0" cy="967534"/>
            </a:xfrm>
            <a:prstGeom prst="line">
              <a:avLst/>
            </a:prstGeom>
            <a:noFill/>
            <a:ln w="28575" cap="flat" cmpd="sng" algn="ctr">
              <a:solidFill>
                <a:srgbClr val="FF0000"/>
              </a:solidFill>
              <a:prstDash val="solid"/>
              <a:round/>
              <a:headEnd type="arrow" w="med" len="med"/>
              <a:tailEnd type="none" w="lg" len="lg"/>
            </a:ln>
            <a:effectLst/>
          </p:spPr>
        </p:cxnSp>
        <p:cxnSp>
          <p:nvCxnSpPr>
            <p:cNvPr id="27" name="Straight Connector 26">
              <a:extLst>
                <a:ext uri="{FF2B5EF4-FFF2-40B4-BE49-F238E27FC236}">
                  <a16:creationId xmlns:a16="http://schemas.microsoft.com/office/drawing/2014/main" id="{5AA42E84-046A-AB58-E9EF-41D0BDC8C184}"/>
                </a:ext>
              </a:extLst>
            </p:cNvPr>
            <p:cNvCxnSpPr/>
            <p:nvPr/>
          </p:nvCxnSpPr>
          <p:spPr bwMode="auto">
            <a:xfrm flipV="1">
              <a:off x="3398059" y="2584290"/>
              <a:ext cx="553463" cy="0"/>
            </a:xfrm>
            <a:prstGeom prst="line">
              <a:avLst/>
            </a:prstGeom>
            <a:noFill/>
            <a:ln w="28575" cap="flat" cmpd="sng" algn="ctr">
              <a:solidFill>
                <a:srgbClr val="0000FF"/>
              </a:solidFill>
              <a:prstDash val="solid"/>
              <a:round/>
              <a:headEnd type="none" w="med" len="med"/>
              <a:tailEnd type="arrow" w="lg" len="lg"/>
            </a:ln>
            <a:effectLst/>
          </p:spPr>
        </p:cxnSp>
        <p:cxnSp>
          <p:nvCxnSpPr>
            <p:cNvPr id="28" name="Straight Connector 27">
              <a:extLst>
                <a:ext uri="{FF2B5EF4-FFF2-40B4-BE49-F238E27FC236}">
                  <a16:creationId xmlns:a16="http://schemas.microsoft.com/office/drawing/2014/main" id="{F1DDA0F4-EEF0-E051-3A1C-0EC1DF9D95AD}"/>
                </a:ext>
              </a:extLst>
            </p:cNvPr>
            <p:cNvCxnSpPr/>
            <p:nvPr/>
          </p:nvCxnSpPr>
          <p:spPr bwMode="auto">
            <a:xfrm flipV="1">
              <a:off x="2032770" y="2600366"/>
              <a:ext cx="553463" cy="0"/>
            </a:xfrm>
            <a:prstGeom prst="line">
              <a:avLst/>
            </a:prstGeom>
            <a:noFill/>
            <a:ln w="28575" cap="flat" cmpd="sng" algn="ctr">
              <a:solidFill>
                <a:srgbClr val="0000FF"/>
              </a:solidFill>
              <a:prstDash val="solid"/>
              <a:round/>
              <a:headEnd type="none" w="med" len="med"/>
              <a:tailEnd type="arrow" w="lg" len="lg"/>
            </a:ln>
            <a:effectLst/>
          </p:spPr>
        </p:cxnSp>
        <p:sp>
          <p:nvSpPr>
            <p:cNvPr id="29" name="Arc 28">
              <a:extLst>
                <a:ext uri="{FF2B5EF4-FFF2-40B4-BE49-F238E27FC236}">
                  <a16:creationId xmlns:a16="http://schemas.microsoft.com/office/drawing/2014/main" id="{3B64145F-B8AC-33D2-F6A0-75D333675CE3}"/>
                </a:ext>
              </a:extLst>
            </p:cNvPr>
            <p:cNvSpPr/>
            <p:nvPr/>
          </p:nvSpPr>
          <p:spPr bwMode="auto">
            <a:xfrm rot="16200000">
              <a:off x="4686578" y="4181734"/>
              <a:ext cx="168189" cy="242224"/>
            </a:xfrm>
            <a:prstGeom prst="arc">
              <a:avLst>
                <a:gd name="adj1" fmla="val 65390"/>
                <a:gd name="adj2" fmla="val 10785191"/>
              </a:avLst>
            </a:prstGeom>
            <a:noFill/>
            <a:ln w="31750" cap="flat" cmpd="sng" algn="ctr">
              <a:solidFill>
                <a:srgbClr val="0000FF"/>
              </a:solidFill>
              <a:prstDash val="solid"/>
              <a:round/>
              <a:headEnd type="none" w="med" len="med"/>
              <a:tailEnd type="none" w="lg" len="lg"/>
            </a:ln>
            <a:effectLst/>
          </p:spPr>
          <p:txBody>
            <a:bodyPr rtlCol="0" anchor="ctr"/>
            <a:lstStyle/>
            <a:p>
              <a:pPr algn="ctr"/>
              <a:endParaRPr lang="en-US"/>
            </a:p>
          </p:txBody>
        </p:sp>
        <p:cxnSp>
          <p:nvCxnSpPr>
            <p:cNvPr id="30" name="Straight Connector 29">
              <a:extLst>
                <a:ext uri="{FF2B5EF4-FFF2-40B4-BE49-F238E27FC236}">
                  <a16:creationId xmlns:a16="http://schemas.microsoft.com/office/drawing/2014/main" id="{B502DE16-0F04-7B80-57D5-1CA2CA9AA2CE}"/>
                </a:ext>
              </a:extLst>
            </p:cNvPr>
            <p:cNvCxnSpPr/>
            <p:nvPr/>
          </p:nvCxnSpPr>
          <p:spPr bwMode="auto">
            <a:xfrm flipV="1">
              <a:off x="2985942" y="2885016"/>
              <a:ext cx="1888" cy="1344403"/>
            </a:xfrm>
            <a:prstGeom prst="line">
              <a:avLst/>
            </a:prstGeom>
            <a:noFill/>
            <a:ln w="28575" cap="flat" cmpd="sng" algn="ctr">
              <a:solidFill>
                <a:srgbClr val="0000FF"/>
              </a:solidFill>
              <a:prstDash val="solid"/>
              <a:round/>
              <a:headEnd type="none" w="med" len="med"/>
              <a:tailEnd type="arrow" w="lg" len="lg"/>
            </a:ln>
            <a:effectLst/>
          </p:spPr>
        </p:cxnSp>
        <p:cxnSp>
          <p:nvCxnSpPr>
            <p:cNvPr id="31" name="Straight Connector 30">
              <a:extLst>
                <a:ext uri="{FF2B5EF4-FFF2-40B4-BE49-F238E27FC236}">
                  <a16:creationId xmlns:a16="http://schemas.microsoft.com/office/drawing/2014/main" id="{9F5FA121-9EF0-F4C9-0ABC-FB813727744E}"/>
                </a:ext>
              </a:extLst>
            </p:cNvPr>
            <p:cNvCxnSpPr>
              <a:cxnSpLocks/>
            </p:cNvCxnSpPr>
            <p:nvPr/>
          </p:nvCxnSpPr>
          <p:spPr bwMode="auto">
            <a:xfrm>
              <a:off x="2976324" y="4221101"/>
              <a:ext cx="1787998" cy="0"/>
            </a:xfrm>
            <a:prstGeom prst="line">
              <a:avLst/>
            </a:prstGeom>
            <a:noFill/>
            <a:ln w="28575" cap="flat" cmpd="sng" algn="ctr">
              <a:solidFill>
                <a:srgbClr val="0000FF"/>
              </a:solidFill>
              <a:prstDash val="solid"/>
              <a:round/>
              <a:headEnd type="none" w="med" len="med"/>
              <a:tailEnd type="none" w="lg" len="lg"/>
            </a:ln>
            <a:effectLst/>
          </p:spPr>
        </p:cxnSp>
        <p:sp>
          <p:nvSpPr>
            <p:cNvPr id="32" name="Arc 31">
              <a:extLst>
                <a:ext uri="{FF2B5EF4-FFF2-40B4-BE49-F238E27FC236}">
                  <a16:creationId xmlns:a16="http://schemas.microsoft.com/office/drawing/2014/main" id="{B8DD4E1D-A25D-4DA6-E671-D0D4FE62279B}"/>
                </a:ext>
              </a:extLst>
            </p:cNvPr>
            <p:cNvSpPr/>
            <p:nvPr/>
          </p:nvSpPr>
          <p:spPr bwMode="auto">
            <a:xfrm>
              <a:off x="4784575" y="4386940"/>
              <a:ext cx="598597" cy="192813"/>
            </a:xfrm>
            <a:prstGeom prst="arc">
              <a:avLst>
                <a:gd name="adj1" fmla="val 65390"/>
                <a:gd name="adj2" fmla="val 10785191"/>
              </a:avLst>
            </a:prstGeom>
            <a:noFill/>
            <a:ln w="19050" cap="flat" cmpd="sng" algn="ctr">
              <a:solidFill>
                <a:srgbClr val="FF0000"/>
              </a:solidFill>
              <a:prstDash val="dash"/>
              <a:round/>
              <a:headEnd type="triangle" w="med" len="med"/>
              <a:tailEnd type="none" w="lg" len="lg"/>
            </a:ln>
            <a:effectLst/>
          </p:spPr>
          <p:txBody>
            <a:bodyPr rtlCol="0" anchor="ctr"/>
            <a:lstStyle/>
            <a:p>
              <a:pPr algn="ctr"/>
              <a:endParaRPr lang="en-US"/>
            </a:p>
          </p:txBody>
        </p:sp>
        <p:sp>
          <p:nvSpPr>
            <p:cNvPr id="33" name="Arc 32">
              <a:extLst>
                <a:ext uri="{FF2B5EF4-FFF2-40B4-BE49-F238E27FC236}">
                  <a16:creationId xmlns:a16="http://schemas.microsoft.com/office/drawing/2014/main" id="{0078D5ED-C307-C016-A98E-0F89EF986460}"/>
                </a:ext>
              </a:extLst>
            </p:cNvPr>
            <p:cNvSpPr/>
            <p:nvPr/>
          </p:nvSpPr>
          <p:spPr bwMode="auto">
            <a:xfrm rot="10800000">
              <a:off x="4780800" y="4865717"/>
              <a:ext cx="598597" cy="192813"/>
            </a:xfrm>
            <a:prstGeom prst="arc">
              <a:avLst>
                <a:gd name="adj1" fmla="val 65390"/>
                <a:gd name="adj2" fmla="val 10785191"/>
              </a:avLst>
            </a:prstGeom>
            <a:noFill/>
            <a:ln w="19050" cap="flat" cmpd="sng" algn="ctr">
              <a:solidFill>
                <a:srgbClr val="FF0000"/>
              </a:solidFill>
              <a:prstDash val="dash"/>
              <a:round/>
              <a:headEnd type="none" w="med" len="med"/>
              <a:tailEnd type="triangle" w="med" len="med"/>
            </a:ln>
            <a:effectLst/>
          </p:spPr>
          <p:txBody>
            <a:bodyPr rtlCol="0" anchor="ctr"/>
            <a:lstStyle/>
            <a:p>
              <a:pPr algn="ctr"/>
              <a:endParaRPr lang="en-US"/>
            </a:p>
          </p:txBody>
        </p:sp>
        <p:cxnSp>
          <p:nvCxnSpPr>
            <p:cNvPr id="34" name="Straight Connector 33">
              <a:extLst>
                <a:ext uri="{FF2B5EF4-FFF2-40B4-BE49-F238E27FC236}">
                  <a16:creationId xmlns:a16="http://schemas.microsoft.com/office/drawing/2014/main" id="{0F989052-3909-CAF1-A00F-BAFFD22DB33E}"/>
                </a:ext>
              </a:extLst>
            </p:cNvPr>
            <p:cNvCxnSpPr/>
            <p:nvPr/>
          </p:nvCxnSpPr>
          <p:spPr bwMode="auto">
            <a:xfrm>
              <a:off x="3496423" y="4733365"/>
              <a:ext cx="291321" cy="0"/>
            </a:xfrm>
            <a:prstGeom prst="line">
              <a:avLst/>
            </a:prstGeom>
            <a:noFill/>
            <a:ln w="22225" cap="flat" cmpd="sng" algn="ctr">
              <a:solidFill>
                <a:srgbClr val="FF0000"/>
              </a:solidFill>
              <a:prstDash val="solid"/>
              <a:round/>
              <a:headEnd type="none" w="med" len="med"/>
              <a:tailEnd type="stealth" w="lg" len="lg"/>
            </a:ln>
            <a:effectLst/>
          </p:spPr>
        </p:cxnSp>
        <p:sp>
          <p:nvSpPr>
            <p:cNvPr id="35" name="Oval 34">
              <a:extLst>
                <a:ext uri="{FF2B5EF4-FFF2-40B4-BE49-F238E27FC236}">
                  <a16:creationId xmlns:a16="http://schemas.microsoft.com/office/drawing/2014/main" id="{51E3025E-4D88-CCE6-5230-5496D23F288C}"/>
                </a:ext>
              </a:extLst>
            </p:cNvPr>
            <p:cNvSpPr/>
            <p:nvPr/>
          </p:nvSpPr>
          <p:spPr bwMode="auto">
            <a:xfrm>
              <a:off x="3310340" y="4666364"/>
              <a:ext cx="108000" cy="108000"/>
            </a:xfrm>
            <a:prstGeom prst="ellipse">
              <a:avLst/>
            </a:prstGeom>
            <a:solidFill>
              <a:srgbClr val="FF0000"/>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indent="-381000" eaLnBrk="0" hangingPunct="0">
                <a:lnSpc>
                  <a:spcPct val="90000"/>
                </a:lnSpc>
                <a:spcBef>
                  <a:spcPct val="30000"/>
                </a:spcBef>
                <a:buClr>
                  <a:schemeClr val="hlink"/>
                </a:buClr>
                <a:buSzPct val="70000"/>
                <a:buFont typeface="Wingdings" pitchFamily="2" charset="2"/>
                <a:buAutoNum type="arabicPeriod"/>
              </a:pPr>
              <a:endParaRPr lang="en-US" sz="2000" i="1">
                <a:solidFill>
                  <a:srgbClr val="0000FF"/>
                </a:solidFill>
              </a:endParaRPr>
            </a:p>
          </p:txBody>
        </p:sp>
        <p:sp>
          <p:nvSpPr>
            <p:cNvPr id="36" name="TextBox 35">
              <a:extLst>
                <a:ext uri="{FF2B5EF4-FFF2-40B4-BE49-F238E27FC236}">
                  <a16:creationId xmlns:a16="http://schemas.microsoft.com/office/drawing/2014/main" id="{96AA9607-F58B-71E0-EEC3-5ED40153F118}"/>
                </a:ext>
              </a:extLst>
            </p:cNvPr>
            <p:cNvSpPr txBox="1"/>
            <p:nvPr/>
          </p:nvSpPr>
          <p:spPr>
            <a:xfrm>
              <a:off x="1083986" y="1799107"/>
              <a:ext cx="1010213" cy="307777"/>
            </a:xfrm>
            <a:prstGeom prst="rect">
              <a:avLst/>
            </a:prstGeom>
            <a:noFill/>
          </p:spPr>
          <p:txBody>
            <a:bodyPr wrap="none" rtlCol="0">
              <a:spAutoFit/>
            </a:bodyPr>
            <a:lstStyle/>
            <a:p>
              <a:pPr fontAlgn="auto">
                <a:spcBef>
                  <a:spcPts val="0"/>
                </a:spcBef>
                <a:spcAft>
                  <a:spcPts val="0"/>
                </a:spcAft>
                <a:defRPr/>
              </a:pPr>
              <a:r>
                <a:rPr lang="en-US" sz="1400" dirty="0"/>
                <a:t>RF source</a:t>
              </a:r>
            </a:p>
          </p:txBody>
        </p:sp>
        <p:sp>
          <p:nvSpPr>
            <p:cNvPr id="37" name="TextBox 36">
              <a:extLst>
                <a:ext uri="{FF2B5EF4-FFF2-40B4-BE49-F238E27FC236}">
                  <a16:creationId xmlns:a16="http://schemas.microsoft.com/office/drawing/2014/main" id="{A98D0E59-CD34-77E5-36C3-92064BF277D6}"/>
                </a:ext>
              </a:extLst>
            </p:cNvPr>
            <p:cNvSpPr txBox="1"/>
            <p:nvPr/>
          </p:nvSpPr>
          <p:spPr>
            <a:xfrm>
              <a:off x="2455989" y="1537652"/>
              <a:ext cx="1040670" cy="523220"/>
            </a:xfrm>
            <a:prstGeom prst="rect">
              <a:avLst/>
            </a:prstGeom>
            <a:noFill/>
          </p:spPr>
          <p:txBody>
            <a:bodyPr wrap="none" rtlCol="0">
              <a:spAutoFit/>
            </a:bodyPr>
            <a:lstStyle/>
            <a:p>
              <a:pPr fontAlgn="auto">
                <a:spcBef>
                  <a:spcPts val="0"/>
                </a:spcBef>
                <a:spcAft>
                  <a:spcPts val="0"/>
                </a:spcAft>
                <a:defRPr/>
              </a:pPr>
              <a:r>
                <a:rPr lang="en-US" sz="1400"/>
                <a:t>Low-level</a:t>
              </a:r>
              <a:br>
                <a:rPr lang="en-US" sz="1400"/>
              </a:br>
              <a:r>
                <a:rPr lang="en-US" sz="1400"/>
                <a:t>RF system</a:t>
              </a:r>
              <a:endParaRPr lang="en-US" sz="1400" dirty="0"/>
            </a:p>
          </p:txBody>
        </p:sp>
        <p:sp>
          <p:nvSpPr>
            <p:cNvPr id="38" name="TextBox 37">
              <a:extLst>
                <a:ext uri="{FF2B5EF4-FFF2-40B4-BE49-F238E27FC236}">
                  <a16:creationId xmlns:a16="http://schemas.microsoft.com/office/drawing/2014/main" id="{43D7ED41-FF4D-E9C1-2662-1940C9149258}"/>
                </a:ext>
              </a:extLst>
            </p:cNvPr>
            <p:cNvSpPr txBox="1"/>
            <p:nvPr/>
          </p:nvSpPr>
          <p:spPr>
            <a:xfrm>
              <a:off x="4104378" y="1533698"/>
              <a:ext cx="1090363" cy="523220"/>
            </a:xfrm>
            <a:prstGeom prst="rect">
              <a:avLst/>
            </a:prstGeom>
            <a:noFill/>
          </p:spPr>
          <p:txBody>
            <a:bodyPr wrap="none" rtlCol="0">
              <a:spAutoFit/>
            </a:bodyPr>
            <a:lstStyle/>
            <a:p>
              <a:pPr fontAlgn="auto">
                <a:spcBef>
                  <a:spcPts val="0"/>
                </a:spcBef>
                <a:spcAft>
                  <a:spcPts val="0"/>
                </a:spcAft>
                <a:defRPr/>
              </a:pPr>
              <a:r>
                <a:rPr lang="en-US" sz="1400" dirty="0">
                  <a:solidFill>
                    <a:schemeClr val="accent4"/>
                  </a:solidFill>
                </a:rPr>
                <a:t>High power</a:t>
              </a:r>
              <a:br>
                <a:rPr lang="en-US" sz="1400" dirty="0">
                  <a:solidFill>
                    <a:schemeClr val="accent4"/>
                  </a:solidFill>
                </a:rPr>
              </a:br>
              <a:r>
                <a:rPr lang="en-US" sz="1400" dirty="0">
                  <a:solidFill>
                    <a:schemeClr val="accent4"/>
                  </a:solidFill>
                </a:rPr>
                <a:t>RF system</a:t>
              </a:r>
            </a:p>
          </p:txBody>
        </p:sp>
        <p:sp>
          <p:nvSpPr>
            <p:cNvPr id="39" name="TextBox 38">
              <a:extLst>
                <a:ext uri="{FF2B5EF4-FFF2-40B4-BE49-F238E27FC236}">
                  <a16:creationId xmlns:a16="http://schemas.microsoft.com/office/drawing/2014/main" id="{E7F6CDAD-B813-8B4E-C66C-06DEBFFABD99}"/>
                </a:ext>
              </a:extLst>
            </p:cNvPr>
            <p:cNvSpPr txBox="1"/>
            <p:nvPr/>
          </p:nvSpPr>
          <p:spPr>
            <a:xfrm>
              <a:off x="5647159" y="3046149"/>
              <a:ext cx="1497526" cy="523220"/>
            </a:xfrm>
            <a:prstGeom prst="rect">
              <a:avLst/>
            </a:prstGeom>
            <a:noFill/>
          </p:spPr>
          <p:txBody>
            <a:bodyPr wrap="none" rtlCol="0">
              <a:spAutoFit/>
            </a:bodyPr>
            <a:lstStyle/>
            <a:p>
              <a:pPr fontAlgn="auto">
                <a:spcBef>
                  <a:spcPts val="0"/>
                </a:spcBef>
                <a:spcAft>
                  <a:spcPts val="0"/>
                </a:spcAft>
                <a:defRPr/>
              </a:pPr>
              <a:r>
                <a:rPr lang="en-US" sz="1400" dirty="0">
                  <a:solidFill>
                    <a:schemeClr val="accent4"/>
                  </a:solidFill>
                </a:rPr>
                <a:t>High power</a:t>
              </a:r>
              <a:br>
                <a:rPr lang="en-US" sz="1400" dirty="0">
                  <a:solidFill>
                    <a:schemeClr val="accent4"/>
                  </a:solidFill>
                </a:rPr>
              </a:br>
              <a:r>
                <a:rPr lang="en-US" sz="1400" dirty="0">
                  <a:solidFill>
                    <a:schemeClr val="accent4"/>
                  </a:solidFill>
                </a:rPr>
                <a:t>RF input coupler</a:t>
              </a:r>
            </a:p>
          </p:txBody>
        </p:sp>
        <p:cxnSp>
          <p:nvCxnSpPr>
            <p:cNvPr id="40" name="Straight Connector 39">
              <a:extLst>
                <a:ext uri="{FF2B5EF4-FFF2-40B4-BE49-F238E27FC236}">
                  <a16:creationId xmlns:a16="http://schemas.microsoft.com/office/drawing/2014/main" id="{F63288B9-3407-7F8F-DC90-524D1CBC194F}"/>
                </a:ext>
              </a:extLst>
            </p:cNvPr>
            <p:cNvCxnSpPr>
              <a:endCxn id="39" idx="1"/>
            </p:cNvCxnSpPr>
            <p:nvPr/>
          </p:nvCxnSpPr>
          <p:spPr bwMode="auto">
            <a:xfrm flipV="1">
              <a:off x="5329598" y="3307759"/>
              <a:ext cx="317561" cy="137496"/>
            </a:xfrm>
            <a:prstGeom prst="line">
              <a:avLst/>
            </a:prstGeom>
            <a:noFill/>
            <a:ln w="15875" cap="flat" cmpd="sng" algn="ctr">
              <a:solidFill>
                <a:schemeClr val="tx1">
                  <a:lumMod val="95000"/>
                  <a:lumOff val="5000"/>
                </a:schemeClr>
              </a:solidFill>
              <a:prstDash val="solid"/>
              <a:round/>
              <a:headEnd type="arrow" w="med" len="med"/>
              <a:tailEnd type="none" w="lg" len="lg"/>
            </a:ln>
            <a:effectLst/>
          </p:spPr>
        </p:cxnSp>
        <p:cxnSp>
          <p:nvCxnSpPr>
            <p:cNvPr id="41" name="Straight Connector 40">
              <a:extLst>
                <a:ext uri="{FF2B5EF4-FFF2-40B4-BE49-F238E27FC236}">
                  <a16:creationId xmlns:a16="http://schemas.microsoft.com/office/drawing/2014/main" id="{A988E469-8F4C-7470-3495-332AB25C2224}"/>
                </a:ext>
              </a:extLst>
            </p:cNvPr>
            <p:cNvCxnSpPr/>
            <p:nvPr/>
          </p:nvCxnSpPr>
          <p:spPr bwMode="auto">
            <a:xfrm flipV="1">
              <a:off x="5180481" y="2430236"/>
              <a:ext cx="345785" cy="150827"/>
            </a:xfrm>
            <a:prstGeom prst="line">
              <a:avLst/>
            </a:prstGeom>
            <a:noFill/>
            <a:ln w="15875" cap="flat" cmpd="sng" algn="ctr">
              <a:solidFill>
                <a:schemeClr val="tx1">
                  <a:lumMod val="95000"/>
                  <a:lumOff val="5000"/>
                </a:schemeClr>
              </a:solidFill>
              <a:prstDash val="solid"/>
              <a:round/>
              <a:headEnd type="arrow" w="med" len="med"/>
              <a:tailEnd type="none" w="lg" len="lg"/>
            </a:ln>
            <a:effectLst/>
          </p:spPr>
        </p:cxnSp>
        <p:sp>
          <p:nvSpPr>
            <p:cNvPr id="42" name="TextBox 41">
              <a:extLst>
                <a:ext uri="{FF2B5EF4-FFF2-40B4-BE49-F238E27FC236}">
                  <a16:creationId xmlns:a16="http://schemas.microsoft.com/office/drawing/2014/main" id="{16268A36-BC7B-CACF-DC58-3D5B9CCD7169}"/>
                </a:ext>
              </a:extLst>
            </p:cNvPr>
            <p:cNvSpPr txBox="1"/>
            <p:nvPr/>
          </p:nvSpPr>
          <p:spPr>
            <a:xfrm>
              <a:off x="5527716" y="2070647"/>
              <a:ext cx="1856598" cy="738664"/>
            </a:xfrm>
            <a:prstGeom prst="rect">
              <a:avLst/>
            </a:prstGeom>
            <a:noFill/>
          </p:spPr>
          <p:txBody>
            <a:bodyPr wrap="none" rtlCol="0">
              <a:spAutoFit/>
            </a:bodyPr>
            <a:lstStyle/>
            <a:p>
              <a:pPr fontAlgn="auto">
                <a:spcBef>
                  <a:spcPts val="0"/>
                </a:spcBef>
                <a:spcAft>
                  <a:spcPts val="0"/>
                </a:spcAft>
                <a:defRPr/>
              </a:pPr>
              <a:r>
                <a:rPr lang="en-US" sz="1400" dirty="0">
                  <a:solidFill>
                    <a:schemeClr val="accent4"/>
                  </a:solidFill>
                </a:rPr>
                <a:t>High power RF</a:t>
              </a:r>
              <a:br>
                <a:rPr lang="en-US" sz="1400" dirty="0">
                  <a:solidFill>
                    <a:schemeClr val="accent4"/>
                  </a:solidFill>
                </a:rPr>
              </a:br>
              <a:r>
                <a:rPr lang="en-US" sz="1400" dirty="0">
                  <a:solidFill>
                    <a:schemeClr val="accent4"/>
                  </a:solidFill>
                </a:rPr>
                <a:t>waveguide or coaxial</a:t>
              </a:r>
              <a:br>
                <a:rPr lang="en-US" sz="1400" dirty="0">
                  <a:solidFill>
                    <a:schemeClr val="accent4"/>
                  </a:solidFill>
                </a:rPr>
              </a:br>
              <a:r>
                <a:rPr lang="en-US" sz="1400" dirty="0">
                  <a:solidFill>
                    <a:schemeClr val="accent4"/>
                  </a:solidFill>
                </a:rPr>
                <a:t>distribution system</a:t>
              </a:r>
            </a:p>
          </p:txBody>
        </p:sp>
        <p:sp>
          <p:nvSpPr>
            <p:cNvPr id="43" name="TextBox 42">
              <a:extLst>
                <a:ext uri="{FF2B5EF4-FFF2-40B4-BE49-F238E27FC236}">
                  <a16:creationId xmlns:a16="http://schemas.microsoft.com/office/drawing/2014/main" id="{DA03609A-27CD-E4B2-CACB-3764C2A5CC60}"/>
                </a:ext>
              </a:extLst>
            </p:cNvPr>
            <p:cNvSpPr txBox="1"/>
            <p:nvPr/>
          </p:nvSpPr>
          <p:spPr>
            <a:xfrm>
              <a:off x="5878338" y="3802181"/>
              <a:ext cx="3039615" cy="307777"/>
            </a:xfrm>
            <a:prstGeom prst="rect">
              <a:avLst/>
            </a:prstGeom>
            <a:noFill/>
          </p:spPr>
          <p:txBody>
            <a:bodyPr wrap="none" rtlCol="0">
              <a:spAutoFit/>
            </a:bodyPr>
            <a:lstStyle/>
            <a:p>
              <a:pPr fontAlgn="auto">
                <a:spcBef>
                  <a:spcPts val="0"/>
                </a:spcBef>
                <a:spcAft>
                  <a:spcPts val="0"/>
                </a:spcAft>
                <a:defRPr/>
              </a:pPr>
              <a:r>
                <a:rPr lang="en-US" sz="1400" dirty="0"/>
                <a:t>RF cavity resonator (“pillbox cavity”)</a:t>
              </a:r>
            </a:p>
          </p:txBody>
        </p:sp>
        <p:cxnSp>
          <p:nvCxnSpPr>
            <p:cNvPr id="44" name="Straight Connector 43">
              <a:extLst>
                <a:ext uri="{FF2B5EF4-FFF2-40B4-BE49-F238E27FC236}">
                  <a16:creationId xmlns:a16="http://schemas.microsoft.com/office/drawing/2014/main" id="{1406363E-4368-0E50-54CD-B6117D9F182F}"/>
                </a:ext>
              </a:extLst>
            </p:cNvPr>
            <p:cNvCxnSpPr>
              <a:endCxn id="43" idx="1"/>
            </p:cNvCxnSpPr>
            <p:nvPr/>
          </p:nvCxnSpPr>
          <p:spPr bwMode="auto">
            <a:xfrm flipV="1">
              <a:off x="5386951" y="3956070"/>
              <a:ext cx="491387" cy="120674"/>
            </a:xfrm>
            <a:prstGeom prst="line">
              <a:avLst/>
            </a:prstGeom>
            <a:noFill/>
            <a:ln w="15875" cap="flat" cmpd="sng" algn="ctr">
              <a:solidFill>
                <a:schemeClr val="tx1"/>
              </a:solidFill>
              <a:prstDash val="solid"/>
              <a:round/>
              <a:headEnd type="arrow" w="med" len="med"/>
              <a:tailEnd type="none" w="lg" len="lg"/>
            </a:ln>
            <a:effectLst/>
          </p:spPr>
        </p:cxnSp>
        <p:sp>
          <p:nvSpPr>
            <p:cNvPr id="45" name="TextBox 44">
              <a:extLst>
                <a:ext uri="{FF2B5EF4-FFF2-40B4-BE49-F238E27FC236}">
                  <a16:creationId xmlns:a16="http://schemas.microsoft.com/office/drawing/2014/main" id="{59148725-E76E-52FE-C28B-8D24AD270D00}"/>
                </a:ext>
              </a:extLst>
            </p:cNvPr>
            <p:cNvSpPr txBox="1"/>
            <p:nvPr/>
          </p:nvSpPr>
          <p:spPr>
            <a:xfrm>
              <a:off x="3047159" y="4544591"/>
              <a:ext cx="293670" cy="307777"/>
            </a:xfrm>
            <a:prstGeom prst="rect">
              <a:avLst/>
            </a:prstGeom>
            <a:noFill/>
          </p:spPr>
          <p:txBody>
            <a:bodyPr wrap="none" rtlCol="0">
              <a:spAutoFit/>
            </a:bodyPr>
            <a:lstStyle/>
            <a:p>
              <a:pPr fontAlgn="auto">
                <a:spcBef>
                  <a:spcPts val="0"/>
                </a:spcBef>
                <a:spcAft>
                  <a:spcPts val="0"/>
                </a:spcAft>
                <a:defRPr/>
              </a:pPr>
              <a:r>
                <a:rPr lang="en-US" sz="1400" dirty="0">
                  <a:solidFill>
                    <a:srgbClr val="FF0000"/>
                  </a:solidFill>
                </a:rPr>
                <a:t>q</a:t>
              </a:r>
            </a:p>
          </p:txBody>
        </p:sp>
        <p:sp>
          <p:nvSpPr>
            <p:cNvPr id="46" name="TextBox 45">
              <a:extLst>
                <a:ext uri="{FF2B5EF4-FFF2-40B4-BE49-F238E27FC236}">
                  <a16:creationId xmlns:a16="http://schemas.microsoft.com/office/drawing/2014/main" id="{A9468084-E251-3D08-CF14-6F7C52F1374B}"/>
                </a:ext>
              </a:extLst>
            </p:cNvPr>
            <p:cNvSpPr txBox="1"/>
            <p:nvPr/>
          </p:nvSpPr>
          <p:spPr>
            <a:xfrm>
              <a:off x="3528375" y="4712644"/>
              <a:ext cx="284052" cy="307777"/>
            </a:xfrm>
            <a:prstGeom prst="rect">
              <a:avLst/>
            </a:prstGeom>
            <a:noFill/>
          </p:spPr>
          <p:txBody>
            <a:bodyPr wrap="none" rtlCol="0">
              <a:spAutoFit/>
            </a:bodyPr>
            <a:lstStyle/>
            <a:p>
              <a:pPr fontAlgn="auto">
                <a:spcBef>
                  <a:spcPts val="0"/>
                </a:spcBef>
                <a:spcAft>
                  <a:spcPts val="0"/>
                </a:spcAft>
                <a:defRPr/>
              </a:pPr>
              <a:r>
                <a:rPr lang="en-US" sz="1400" dirty="0">
                  <a:solidFill>
                    <a:srgbClr val="FF0000"/>
                  </a:solidFill>
                </a:rPr>
                <a:t>v</a:t>
              </a:r>
            </a:p>
          </p:txBody>
        </p:sp>
        <p:sp>
          <p:nvSpPr>
            <p:cNvPr id="47" name="TextBox 46">
              <a:extLst>
                <a:ext uri="{FF2B5EF4-FFF2-40B4-BE49-F238E27FC236}">
                  <a16:creationId xmlns:a16="http://schemas.microsoft.com/office/drawing/2014/main" id="{767C8A17-F449-B393-0E6B-DC9478EB877A}"/>
                </a:ext>
              </a:extLst>
            </p:cNvPr>
            <p:cNvSpPr txBox="1"/>
            <p:nvPr/>
          </p:nvSpPr>
          <p:spPr>
            <a:xfrm>
              <a:off x="4931649" y="4874655"/>
              <a:ext cx="304892" cy="307777"/>
            </a:xfrm>
            <a:prstGeom prst="rect">
              <a:avLst/>
            </a:prstGeom>
            <a:noFill/>
          </p:spPr>
          <p:txBody>
            <a:bodyPr wrap="none" rtlCol="0">
              <a:spAutoFit/>
            </a:bodyPr>
            <a:lstStyle/>
            <a:p>
              <a:pPr fontAlgn="auto">
                <a:spcBef>
                  <a:spcPts val="0"/>
                </a:spcBef>
                <a:spcAft>
                  <a:spcPts val="0"/>
                </a:spcAft>
                <a:defRPr/>
              </a:pPr>
              <a:r>
                <a:rPr lang="en-US" sz="1400" dirty="0">
                  <a:solidFill>
                    <a:srgbClr val="FF0000"/>
                  </a:solidFill>
                </a:rPr>
                <a:t>E</a:t>
              </a:r>
            </a:p>
          </p:txBody>
        </p:sp>
        <p:sp>
          <p:nvSpPr>
            <p:cNvPr id="48" name="TextBox 47">
              <a:extLst>
                <a:ext uri="{FF2B5EF4-FFF2-40B4-BE49-F238E27FC236}">
                  <a16:creationId xmlns:a16="http://schemas.microsoft.com/office/drawing/2014/main" id="{A6A6619A-2C62-F753-4685-66ABF64D6E47}"/>
                </a:ext>
              </a:extLst>
            </p:cNvPr>
            <p:cNvSpPr txBox="1"/>
            <p:nvPr/>
          </p:nvSpPr>
          <p:spPr>
            <a:xfrm>
              <a:off x="3163569" y="4988164"/>
              <a:ext cx="652743" cy="307777"/>
            </a:xfrm>
            <a:prstGeom prst="rect">
              <a:avLst/>
            </a:prstGeom>
            <a:noFill/>
          </p:spPr>
          <p:txBody>
            <a:bodyPr wrap="none" rtlCol="0">
              <a:spAutoFit/>
            </a:bodyPr>
            <a:lstStyle/>
            <a:p>
              <a:pPr fontAlgn="auto">
                <a:spcBef>
                  <a:spcPts val="0"/>
                </a:spcBef>
                <a:spcAft>
                  <a:spcPts val="0"/>
                </a:spcAft>
                <a:defRPr/>
              </a:pPr>
              <a:r>
                <a:rPr lang="en-US" sz="1400" dirty="0">
                  <a:solidFill>
                    <a:srgbClr val="FF0000"/>
                  </a:solidFill>
                </a:rPr>
                <a:t>beam</a:t>
              </a:r>
            </a:p>
          </p:txBody>
        </p:sp>
        <p:sp>
          <p:nvSpPr>
            <p:cNvPr id="49" name="TextBox 48">
              <a:extLst>
                <a:ext uri="{FF2B5EF4-FFF2-40B4-BE49-F238E27FC236}">
                  <a16:creationId xmlns:a16="http://schemas.microsoft.com/office/drawing/2014/main" id="{A36C0508-13BC-1404-D1B9-9536108730F3}"/>
                </a:ext>
              </a:extLst>
            </p:cNvPr>
            <p:cNvSpPr txBox="1"/>
            <p:nvPr/>
          </p:nvSpPr>
          <p:spPr>
            <a:xfrm>
              <a:off x="6359053" y="5127019"/>
              <a:ext cx="1677062" cy="307777"/>
            </a:xfrm>
            <a:prstGeom prst="rect">
              <a:avLst/>
            </a:prstGeom>
            <a:noFill/>
          </p:spPr>
          <p:txBody>
            <a:bodyPr wrap="none" rtlCol="0">
              <a:spAutoFit/>
            </a:bodyPr>
            <a:lstStyle/>
            <a:p>
              <a:pPr fontAlgn="auto">
                <a:spcBef>
                  <a:spcPts val="0"/>
                </a:spcBef>
                <a:spcAft>
                  <a:spcPts val="0"/>
                </a:spcAft>
                <a:defRPr/>
              </a:pPr>
              <a:r>
                <a:rPr lang="en-US" sz="1400" dirty="0"/>
                <a:t>metallic beam pipe</a:t>
              </a:r>
            </a:p>
          </p:txBody>
        </p:sp>
        <p:cxnSp>
          <p:nvCxnSpPr>
            <p:cNvPr id="50" name="Straight Connector 49">
              <a:extLst>
                <a:ext uri="{FF2B5EF4-FFF2-40B4-BE49-F238E27FC236}">
                  <a16:creationId xmlns:a16="http://schemas.microsoft.com/office/drawing/2014/main" id="{90A440FC-0CB9-092C-3F2C-D25B12D8971D}"/>
                </a:ext>
              </a:extLst>
            </p:cNvPr>
            <p:cNvCxnSpPr>
              <a:endCxn id="49" idx="1"/>
            </p:cNvCxnSpPr>
            <p:nvPr/>
          </p:nvCxnSpPr>
          <p:spPr bwMode="auto">
            <a:xfrm>
              <a:off x="6059528" y="4962124"/>
              <a:ext cx="299525" cy="318784"/>
            </a:xfrm>
            <a:prstGeom prst="line">
              <a:avLst/>
            </a:prstGeom>
            <a:noFill/>
            <a:ln w="15875" cap="flat" cmpd="sng" algn="ctr">
              <a:solidFill>
                <a:schemeClr val="tx1"/>
              </a:solidFill>
              <a:prstDash val="solid"/>
              <a:round/>
              <a:headEnd type="arrow" w="med" len="med"/>
              <a:tailEnd type="none" w="lg" len="lg"/>
            </a:ln>
            <a:effectLst/>
          </p:spPr>
        </p:cxnSp>
        <p:sp>
          <p:nvSpPr>
            <p:cNvPr id="51" name="TextBox 50">
              <a:extLst>
                <a:ext uri="{FF2B5EF4-FFF2-40B4-BE49-F238E27FC236}">
                  <a16:creationId xmlns:a16="http://schemas.microsoft.com/office/drawing/2014/main" id="{BB6B9855-4666-0171-4513-B465DD71022A}"/>
                </a:ext>
              </a:extLst>
            </p:cNvPr>
            <p:cNvSpPr txBox="1"/>
            <p:nvPr/>
          </p:nvSpPr>
          <p:spPr>
            <a:xfrm>
              <a:off x="3036012" y="3671428"/>
              <a:ext cx="1308371" cy="523220"/>
            </a:xfrm>
            <a:prstGeom prst="rect">
              <a:avLst/>
            </a:prstGeom>
            <a:noFill/>
          </p:spPr>
          <p:txBody>
            <a:bodyPr wrap="none" rtlCol="0">
              <a:spAutoFit/>
            </a:bodyPr>
            <a:lstStyle/>
            <a:p>
              <a:pPr fontAlgn="auto">
                <a:spcBef>
                  <a:spcPts val="0"/>
                </a:spcBef>
                <a:spcAft>
                  <a:spcPts val="0"/>
                </a:spcAft>
                <a:defRPr/>
              </a:pPr>
              <a:r>
                <a:rPr lang="en-US" sz="1400" dirty="0"/>
                <a:t>RF field probe</a:t>
              </a:r>
              <a:br>
                <a:rPr lang="en-US" sz="1400" dirty="0"/>
              </a:br>
              <a:r>
                <a:rPr lang="en-US" sz="1400" dirty="0"/>
                <a:t>signal</a:t>
              </a:r>
            </a:p>
          </p:txBody>
        </p:sp>
        <p:sp>
          <p:nvSpPr>
            <p:cNvPr id="52" name="Arc 51">
              <a:extLst>
                <a:ext uri="{FF2B5EF4-FFF2-40B4-BE49-F238E27FC236}">
                  <a16:creationId xmlns:a16="http://schemas.microsoft.com/office/drawing/2014/main" id="{2CBD6C9D-0944-33A5-1F96-C75CC82F9514}"/>
                </a:ext>
              </a:extLst>
            </p:cNvPr>
            <p:cNvSpPr/>
            <p:nvPr/>
          </p:nvSpPr>
          <p:spPr bwMode="auto">
            <a:xfrm rot="14972913" flipV="1">
              <a:off x="3209037" y="4561636"/>
              <a:ext cx="196359" cy="45719"/>
            </a:xfrm>
            <a:prstGeom prst="arc">
              <a:avLst>
                <a:gd name="adj1" fmla="val 65390"/>
                <a:gd name="adj2" fmla="val 10785191"/>
              </a:avLst>
            </a:prstGeom>
            <a:noFill/>
            <a:ln w="12700" cap="flat" cmpd="sng" algn="ctr">
              <a:solidFill>
                <a:srgbClr val="FF0000"/>
              </a:solidFill>
              <a:prstDash val="sysDot"/>
              <a:round/>
              <a:headEnd type="triangle" w="sm" len="sm"/>
              <a:tailEnd type="none" w="sm" len="sm"/>
            </a:ln>
            <a:effectLst/>
          </p:spPr>
          <p:txBody>
            <a:bodyPr rtlCol="0" anchor="ctr"/>
            <a:lstStyle/>
            <a:p>
              <a:pPr algn="ctr"/>
              <a:endParaRPr lang="en-US"/>
            </a:p>
          </p:txBody>
        </p:sp>
        <p:sp>
          <p:nvSpPr>
            <p:cNvPr id="53" name="Arc 52">
              <a:extLst>
                <a:ext uri="{FF2B5EF4-FFF2-40B4-BE49-F238E27FC236}">
                  <a16:creationId xmlns:a16="http://schemas.microsoft.com/office/drawing/2014/main" id="{5DA99D0A-5094-A7D8-DB48-F5D57539DD54}"/>
                </a:ext>
              </a:extLst>
            </p:cNvPr>
            <p:cNvSpPr/>
            <p:nvPr/>
          </p:nvSpPr>
          <p:spPr bwMode="auto">
            <a:xfrm rot="4196364" flipV="1">
              <a:off x="3313165" y="4839200"/>
              <a:ext cx="196359" cy="45719"/>
            </a:xfrm>
            <a:prstGeom prst="arc">
              <a:avLst>
                <a:gd name="adj1" fmla="val 65390"/>
                <a:gd name="adj2" fmla="val 10785191"/>
              </a:avLst>
            </a:prstGeom>
            <a:noFill/>
            <a:ln w="12700" cap="flat" cmpd="sng" algn="ctr">
              <a:solidFill>
                <a:srgbClr val="FF0000"/>
              </a:solidFill>
              <a:prstDash val="sysDot"/>
              <a:round/>
              <a:headEnd type="triangle" w="sm" len="sm"/>
              <a:tailEnd type="none" w="sm" len="sm"/>
            </a:ln>
            <a:effectLst/>
          </p:spPr>
          <p:txBody>
            <a:bodyPr rtlCol="0" anchor="ctr"/>
            <a:lstStyle/>
            <a:p>
              <a:pPr algn="ctr"/>
              <a:endParaRPr lang="en-US"/>
            </a:p>
          </p:txBody>
        </p:sp>
        <p:sp>
          <p:nvSpPr>
            <p:cNvPr id="54" name="Arc 53">
              <a:extLst>
                <a:ext uri="{FF2B5EF4-FFF2-40B4-BE49-F238E27FC236}">
                  <a16:creationId xmlns:a16="http://schemas.microsoft.com/office/drawing/2014/main" id="{68C58A05-7FF3-FC6C-7EEB-B44C5B22C404}"/>
                </a:ext>
              </a:extLst>
            </p:cNvPr>
            <p:cNvSpPr/>
            <p:nvPr/>
          </p:nvSpPr>
          <p:spPr bwMode="auto">
            <a:xfrm rot="17499921">
              <a:off x="3320166" y="4567209"/>
              <a:ext cx="196359" cy="45719"/>
            </a:xfrm>
            <a:prstGeom prst="arc">
              <a:avLst>
                <a:gd name="adj1" fmla="val 65390"/>
                <a:gd name="adj2" fmla="val 10785191"/>
              </a:avLst>
            </a:prstGeom>
            <a:noFill/>
            <a:ln w="12700" cap="flat" cmpd="sng" algn="ctr">
              <a:solidFill>
                <a:srgbClr val="FF0000"/>
              </a:solidFill>
              <a:prstDash val="sysDot"/>
              <a:round/>
              <a:headEnd type="triangle" w="sm" len="sm"/>
              <a:tailEnd type="none" w="sm" len="sm"/>
            </a:ln>
            <a:effectLst/>
          </p:spPr>
          <p:txBody>
            <a:bodyPr rtlCol="0" anchor="ctr"/>
            <a:lstStyle/>
            <a:p>
              <a:pPr algn="ctr"/>
              <a:endParaRPr lang="en-US"/>
            </a:p>
          </p:txBody>
        </p:sp>
        <p:sp>
          <p:nvSpPr>
            <p:cNvPr id="55" name="Arc 54">
              <a:extLst>
                <a:ext uri="{FF2B5EF4-FFF2-40B4-BE49-F238E27FC236}">
                  <a16:creationId xmlns:a16="http://schemas.microsoft.com/office/drawing/2014/main" id="{EC075751-2222-48CF-79E8-238696216DF8}"/>
                </a:ext>
              </a:extLst>
            </p:cNvPr>
            <p:cNvSpPr/>
            <p:nvPr/>
          </p:nvSpPr>
          <p:spPr bwMode="auto">
            <a:xfrm rot="6827158">
              <a:off x="3213828" y="4841009"/>
              <a:ext cx="196359" cy="45719"/>
            </a:xfrm>
            <a:prstGeom prst="arc">
              <a:avLst>
                <a:gd name="adj1" fmla="val 65390"/>
                <a:gd name="adj2" fmla="val 10785191"/>
              </a:avLst>
            </a:prstGeom>
            <a:noFill/>
            <a:ln w="12700" cap="flat" cmpd="sng" algn="ctr">
              <a:solidFill>
                <a:srgbClr val="FF0000"/>
              </a:solidFill>
              <a:prstDash val="sysDot"/>
              <a:round/>
              <a:headEnd type="triangle" w="sm" len="sm"/>
              <a:tailEnd type="none" w="sm" len="sm"/>
            </a:ln>
            <a:effectLst/>
          </p:spPr>
          <p:txBody>
            <a:bodyPr rtlCol="0" anchor="ctr"/>
            <a:lstStyle/>
            <a:p>
              <a:pPr algn="ctr"/>
              <a:endParaRPr lang="en-US"/>
            </a:p>
          </p:txBody>
        </p:sp>
        <p:cxnSp>
          <p:nvCxnSpPr>
            <p:cNvPr id="56" name="Straight Arrow Connector 55">
              <a:extLst>
                <a:ext uri="{FF2B5EF4-FFF2-40B4-BE49-F238E27FC236}">
                  <a16:creationId xmlns:a16="http://schemas.microsoft.com/office/drawing/2014/main" id="{AB1AB9C2-A07F-8DDA-D2F2-90441BC44F54}"/>
                </a:ext>
              </a:extLst>
            </p:cNvPr>
            <p:cNvCxnSpPr/>
            <p:nvPr/>
          </p:nvCxnSpPr>
          <p:spPr bwMode="auto">
            <a:xfrm flipV="1">
              <a:off x="3362941" y="4489937"/>
              <a:ext cx="674" cy="462979"/>
            </a:xfrm>
            <a:prstGeom prst="straightConnector1">
              <a:avLst/>
            </a:prstGeom>
            <a:noFill/>
            <a:ln w="12700" cap="flat" cmpd="sng" algn="ctr">
              <a:solidFill>
                <a:srgbClr val="FF0000"/>
              </a:solidFill>
              <a:prstDash val="sysDot"/>
              <a:round/>
              <a:headEnd type="triangle" w="sm" len="sm"/>
              <a:tailEnd type="triangle" w="sm" len="sm"/>
            </a:ln>
            <a:effectLst/>
          </p:spPr>
        </p:cxnSp>
      </p:grpSp>
      <p:pic>
        <p:nvPicPr>
          <p:cNvPr id="57" name="Picture 56" descr="A picture containing indoor, several, line, subway&#10;&#10;Description automatically generated">
            <a:extLst>
              <a:ext uri="{FF2B5EF4-FFF2-40B4-BE49-F238E27FC236}">
                <a16:creationId xmlns:a16="http://schemas.microsoft.com/office/drawing/2014/main" id="{0985EF45-B13D-79E6-A011-06B486FE11A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8080" r="16080" b="14438"/>
          <a:stretch/>
        </p:blipFill>
        <p:spPr>
          <a:xfrm>
            <a:off x="152241" y="814046"/>
            <a:ext cx="3365942" cy="2706625"/>
          </a:xfrm>
          <a:prstGeom prst="rect">
            <a:avLst/>
          </a:prstGeom>
        </p:spPr>
      </p:pic>
      <p:pic>
        <p:nvPicPr>
          <p:cNvPr id="58" name="Picture 57" descr="A picture containing indoor, equipment, cluttered, messy&#10;&#10;Description automatically generated">
            <a:extLst>
              <a:ext uri="{FF2B5EF4-FFF2-40B4-BE49-F238E27FC236}">
                <a16:creationId xmlns:a16="http://schemas.microsoft.com/office/drawing/2014/main" id="{230411FF-DA66-0375-A223-7731C5769F1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655"/>
          <a:stretch/>
        </p:blipFill>
        <p:spPr>
          <a:xfrm rot="5400000">
            <a:off x="499348" y="3950370"/>
            <a:ext cx="2520061" cy="2003348"/>
          </a:xfrm>
          <a:prstGeom prst="rect">
            <a:avLst/>
          </a:prstGeom>
        </p:spPr>
      </p:pic>
      <p:sp>
        <p:nvSpPr>
          <p:cNvPr id="59" name="Arrow: Right 58">
            <a:extLst>
              <a:ext uri="{FF2B5EF4-FFF2-40B4-BE49-F238E27FC236}">
                <a16:creationId xmlns:a16="http://schemas.microsoft.com/office/drawing/2014/main" id="{2FF2ADB3-0B83-02D7-51A9-AD8367D8F36E}"/>
              </a:ext>
            </a:extLst>
          </p:cNvPr>
          <p:cNvSpPr/>
          <p:nvPr/>
        </p:nvSpPr>
        <p:spPr bwMode="auto">
          <a:xfrm>
            <a:off x="2964386" y="3660681"/>
            <a:ext cx="1010213" cy="918583"/>
          </a:xfrm>
          <a:prstGeom prst="rightArrow">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60" name="TextBox 59">
            <a:extLst>
              <a:ext uri="{FF2B5EF4-FFF2-40B4-BE49-F238E27FC236}">
                <a16:creationId xmlns:a16="http://schemas.microsoft.com/office/drawing/2014/main" id="{17682130-2E59-3220-CD33-C804267F7FAD}"/>
              </a:ext>
            </a:extLst>
          </p:cNvPr>
          <p:cNvSpPr txBox="1"/>
          <p:nvPr/>
        </p:nvSpPr>
        <p:spPr>
          <a:xfrm>
            <a:off x="55674" y="3692013"/>
            <a:ext cx="738664" cy="2533653"/>
          </a:xfrm>
          <a:prstGeom prst="rect">
            <a:avLst/>
          </a:prstGeom>
          <a:noFill/>
        </p:spPr>
        <p:txBody>
          <a:bodyPr vert="vert270" wrap="square" rtlCol="0">
            <a:spAutoFit/>
          </a:bodyPr>
          <a:lstStyle/>
          <a:p>
            <a:pPr algn="ctr"/>
            <a:r>
              <a:rPr lang="en-US" dirty="0"/>
              <a:t>PS single cell cavity (“pillbox”)</a:t>
            </a:r>
            <a:endParaRPr lang="en-GB" dirty="0"/>
          </a:p>
        </p:txBody>
      </p:sp>
      <p:sp>
        <p:nvSpPr>
          <p:cNvPr id="61" name="TextBox 60">
            <a:extLst>
              <a:ext uri="{FF2B5EF4-FFF2-40B4-BE49-F238E27FC236}">
                <a16:creationId xmlns:a16="http://schemas.microsoft.com/office/drawing/2014/main" id="{79B0A386-94DA-9002-5502-76962E75B6AB}"/>
              </a:ext>
            </a:extLst>
          </p:cNvPr>
          <p:cNvSpPr txBox="1"/>
          <p:nvPr/>
        </p:nvSpPr>
        <p:spPr>
          <a:xfrm>
            <a:off x="10203302" y="6197304"/>
            <a:ext cx="2124322" cy="215444"/>
          </a:xfrm>
          <a:prstGeom prst="rect">
            <a:avLst/>
          </a:prstGeom>
          <a:noFill/>
        </p:spPr>
        <p:txBody>
          <a:bodyPr wrap="square" rtlCol="0">
            <a:spAutoFit/>
          </a:bodyPr>
          <a:lstStyle/>
          <a:p>
            <a:r>
              <a:rPr lang="en-US" sz="800" dirty="0"/>
              <a:t>Illustration from M. Wendt</a:t>
            </a:r>
            <a:endParaRPr lang="en-GB" sz="800" dirty="0"/>
          </a:p>
        </p:txBody>
      </p:sp>
      <p:pic>
        <p:nvPicPr>
          <p:cNvPr id="62" name="Picture 61" descr="A picture containing text, clock, watch, gauge&#10;&#10;Description automatically generated">
            <a:extLst>
              <a:ext uri="{FF2B5EF4-FFF2-40B4-BE49-F238E27FC236}">
                <a16:creationId xmlns:a16="http://schemas.microsoft.com/office/drawing/2014/main" id="{291063E2-3D63-C145-4835-4E2DB7A791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5958" y="5436862"/>
            <a:ext cx="2466975" cy="581761"/>
          </a:xfrm>
          <a:prstGeom prst="rect">
            <a:avLst/>
          </a:prstGeom>
        </p:spPr>
      </p:pic>
      <p:sp>
        <p:nvSpPr>
          <p:cNvPr id="63" name="Slide Number Placeholder 62">
            <a:extLst>
              <a:ext uri="{FF2B5EF4-FFF2-40B4-BE49-F238E27FC236}">
                <a16:creationId xmlns:a16="http://schemas.microsoft.com/office/drawing/2014/main" id="{620F9961-0092-2A4E-C90D-E672338D29E5}"/>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chemeClr val="bg2">
                    <a:lumMod val="50000"/>
                  </a:schemeClr>
                </a:solidFill>
                <a:latin typeface="Arial"/>
              </a:rPr>
              <a:t>14</a:t>
            </a:fld>
            <a:endParaRPr lang="en-GB" sz="1000" b="0" strike="noStrike" spc="-1">
              <a:solidFill>
                <a:schemeClr val="bg2">
                  <a:lumMod val="50000"/>
                </a:schemeClr>
              </a:solidFill>
              <a:latin typeface="Times New Roman"/>
            </a:endParaRPr>
          </a:p>
        </p:txBody>
      </p:sp>
    </p:spTree>
    <p:extLst>
      <p:ext uri="{BB962C8B-B14F-4D97-AF65-F5344CB8AC3E}">
        <p14:creationId xmlns:p14="http://schemas.microsoft.com/office/powerpoint/2010/main" val="15399023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B268E46-6170-97F0-F4CE-EB6BCC28EB43}"/>
              </a:ext>
            </a:extLst>
          </p:cNvPr>
          <p:cNvSpPr>
            <a:spLocks noGrp="1"/>
          </p:cNvSpPr>
          <p:nvPr>
            <p:ph type="title"/>
          </p:nvPr>
        </p:nvSpPr>
        <p:spPr>
          <a:xfrm>
            <a:off x="0" y="71725"/>
            <a:ext cx="11905861" cy="519214"/>
          </a:xfrm>
        </p:spPr>
        <p:txBody>
          <a:bodyPr/>
          <a:lstStyle/>
          <a:p>
            <a:r>
              <a:rPr lang="en-US" kern="0" dirty="0">
                <a:solidFill>
                  <a:srgbClr val="0070C0"/>
                </a:solidFill>
              </a:rPr>
              <a:t>How to get to the electric field of this RF cavity?</a:t>
            </a:r>
            <a:endParaRPr lang="en-GB" kern="0" dirty="0">
              <a:solidFill>
                <a:srgbClr val="0070C0"/>
              </a:solidFill>
            </a:endParaRPr>
          </a:p>
        </p:txBody>
      </p:sp>
      <p:sp>
        <p:nvSpPr>
          <p:cNvPr id="4" name="Footer Placeholder 3">
            <a:extLst>
              <a:ext uri="{FF2B5EF4-FFF2-40B4-BE49-F238E27FC236}">
                <a16:creationId xmlns:a16="http://schemas.microsoft.com/office/drawing/2014/main" id="{1A55103C-F669-76D5-A521-968F2233CEBF}"/>
              </a:ext>
            </a:extLst>
          </p:cNvPr>
          <p:cNvSpPr>
            <a:spLocks noGrp="1"/>
          </p:cNvSpPr>
          <p:nvPr>
            <p:ph type="ftr" sz="quarter" idx="11"/>
          </p:nvPr>
        </p:nvSpPr>
        <p:spPr/>
        <p:txBody>
          <a:bodyPr/>
          <a:lstStyle/>
          <a:p>
            <a:r>
              <a:rPr lang="en-US" spc="-1"/>
              <a:t>Christine.Vollinger@cern.ch, RF Systems I &amp; II</a:t>
            </a:r>
            <a:endParaRPr lang="en-GB" spc="-1" dirty="0">
              <a:latin typeface="Times New Roman"/>
            </a:endParaRPr>
          </a:p>
        </p:txBody>
      </p:sp>
      <p:sp>
        <p:nvSpPr>
          <p:cNvPr id="18" name="TextBox 17">
            <a:extLst>
              <a:ext uri="{FF2B5EF4-FFF2-40B4-BE49-F238E27FC236}">
                <a16:creationId xmlns:a16="http://schemas.microsoft.com/office/drawing/2014/main" id="{1E6267EC-0832-01D4-0371-F37D6B12EDA8}"/>
              </a:ext>
            </a:extLst>
          </p:cNvPr>
          <p:cNvSpPr txBox="1"/>
          <p:nvPr/>
        </p:nvSpPr>
        <p:spPr>
          <a:xfrm>
            <a:off x="316398" y="580348"/>
            <a:ext cx="11301330" cy="1938992"/>
          </a:xfrm>
          <a:prstGeom prst="rect">
            <a:avLst/>
          </a:prstGeom>
          <a:noFill/>
        </p:spPr>
        <p:txBody>
          <a:bodyPr wrap="square" lIns="0" tIns="0" rIns="0" bIns="0" rtlCol="0">
            <a:spAutoFit/>
          </a:bodyPr>
          <a:lstStyle/>
          <a:p>
            <a:pPr algn="l"/>
            <a:r>
              <a:rPr lang="en-US" dirty="0"/>
              <a:t>“Just apply Maxwell’s Equations*… </a:t>
            </a:r>
          </a:p>
          <a:p>
            <a:pPr algn="l"/>
            <a:r>
              <a:rPr lang="en-US" dirty="0"/>
              <a:t>... Simply superpose a forward and backward travelling wave to get a standing wave…</a:t>
            </a:r>
          </a:p>
          <a:p>
            <a:pPr algn="l"/>
            <a:r>
              <a:rPr lang="en-US" dirty="0"/>
              <a:t>… terminate a waveguide with two conducting walls…</a:t>
            </a:r>
          </a:p>
          <a:p>
            <a:pPr algn="l"/>
            <a:r>
              <a:rPr lang="en-US" dirty="0"/>
              <a:t>… use the EM-fields of a waveguide…</a:t>
            </a:r>
          </a:p>
          <a:p>
            <a:pPr algn="l"/>
            <a:r>
              <a:rPr lang="en-US" dirty="0"/>
              <a:t>… cut the inner conductor of a coaxial line…”</a:t>
            </a:r>
          </a:p>
          <a:p>
            <a:pPr algn="l"/>
            <a:endParaRPr lang="en-US" dirty="0"/>
          </a:p>
          <a:p>
            <a:pPr algn="l"/>
            <a:r>
              <a:rPr lang="en-US" dirty="0"/>
              <a:t>or maybe not?</a:t>
            </a:r>
          </a:p>
        </p:txBody>
      </p:sp>
      <p:sp>
        <p:nvSpPr>
          <p:cNvPr id="19" name="TextBox 18">
            <a:extLst>
              <a:ext uri="{FF2B5EF4-FFF2-40B4-BE49-F238E27FC236}">
                <a16:creationId xmlns:a16="http://schemas.microsoft.com/office/drawing/2014/main" id="{25A262F5-8B72-05A8-2B46-E7CE10FDB87C}"/>
              </a:ext>
            </a:extLst>
          </p:cNvPr>
          <p:cNvSpPr txBox="1"/>
          <p:nvPr/>
        </p:nvSpPr>
        <p:spPr>
          <a:xfrm>
            <a:off x="8796635" y="1424194"/>
            <a:ext cx="3222823" cy="153888"/>
          </a:xfrm>
          <a:prstGeom prst="rect">
            <a:avLst/>
          </a:prstGeom>
          <a:noFill/>
        </p:spPr>
        <p:txBody>
          <a:bodyPr wrap="square" lIns="0" tIns="0" rIns="0" bIns="0" rtlCol="0">
            <a:spAutoFit/>
          </a:bodyPr>
          <a:lstStyle/>
          <a:p>
            <a:pPr algn="l"/>
            <a:r>
              <a:rPr lang="en-US" sz="1000" dirty="0"/>
              <a:t>*for source-free, time-harmonic, linear, isotropic media.</a:t>
            </a:r>
          </a:p>
        </p:txBody>
      </p:sp>
      <p:sp>
        <p:nvSpPr>
          <p:cNvPr id="21" name="Arrow: Right 20">
            <a:extLst>
              <a:ext uri="{FF2B5EF4-FFF2-40B4-BE49-F238E27FC236}">
                <a16:creationId xmlns:a16="http://schemas.microsoft.com/office/drawing/2014/main" id="{EF2C34EF-0A1D-1D81-2500-C30F232A1862}"/>
              </a:ext>
            </a:extLst>
          </p:cNvPr>
          <p:cNvSpPr/>
          <p:nvPr/>
        </p:nvSpPr>
        <p:spPr bwMode="auto">
          <a:xfrm>
            <a:off x="4234394" y="2484449"/>
            <a:ext cx="706285" cy="3693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pic>
        <p:nvPicPr>
          <p:cNvPr id="22" name="Picture 21" descr="Text, letter&#10;&#10;Description automatically generated">
            <a:extLst>
              <a:ext uri="{FF2B5EF4-FFF2-40B4-BE49-F238E27FC236}">
                <a16:creationId xmlns:a16="http://schemas.microsoft.com/office/drawing/2014/main" id="{9A05E117-0C5D-6D73-256D-A37EA1FE55D0}"/>
              </a:ext>
            </a:extLst>
          </p:cNvPr>
          <p:cNvPicPr>
            <a:picLocks noChangeAspect="1"/>
          </p:cNvPicPr>
          <p:nvPr/>
        </p:nvPicPr>
        <p:blipFill rotWithShape="1">
          <a:blip r:embed="rId2">
            <a:extLst>
              <a:ext uri="{28A0092B-C50C-407E-A947-70E740481C1C}">
                <a14:useLocalDpi xmlns:a14="http://schemas.microsoft.com/office/drawing/2010/main" val="0"/>
              </a:ext>
            </a:extLst>
          </a:blip>
          <a:srcRect l="10590" t="2135" r="5190" b="4016"/>
          <a:stretch/>
        </p:blipFill>
        <p:spPr>
          <a:xfrm>
            <a:off x="5064727" y="1790303"/>
            <a:ext cx="1965400" cy="1653721"/>
          </a:xfrm>
          <a:prstGeom prst="rect">
            <a:avLst/>
          </a:prstGeom>
        </p:spPr>
      </p:pic>
      <p:sp>
        <p:nvSpPr>
          <p:cNvPr id="2" name="Slide Number Placeholder 1">
            <a:extLst>
              <a:ext uri="{FF2B5EF4-FFF2-40B4-BE49-F238E27FC236}">
                <a16:creationId xmlns:a16="http://schemas.microsoft.com/office/drawing/2014/main" id="{3BAF3CF8-CA97-5D19-43AC-886CB630499B}"/>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chemeClr val="bg2">
                    <a:lumMod val="50000"/>
                  </a:schemeClr>
                </a:solidFill>
                <a:latin typeface="Arial"/>
              </a:rPr>
              <a:t>15</a:t>
            </a:fld>
            <a:endParaRPr lang="en-GB" sz="1000" b="0" strike="noStrike" spc="-1" dirty="0">
              <a:solidFill>
                <a:schemeClr val="bg2">
                  <a:lumMod val="50000"/>
                </a:schemeClr>
              </a:solidFill>
              <a:latin typeface="Times New Roman"/>
            </a:endParaRPr>
          </a:p>
        </p:txBody>
      </p:sp>
      <p:grpSp>
        <p:nvGrpSpPr>
          <p:cNvPr id="8" name="Group 7">
            <a:extLst>
              <a:ext uri="{FF2B5EF4-FFF2-40B4-BE49-F238E27FC236}">
                <a16:creationId xmlns:a16="http://schemas.microsoft.com/office/drawing/2014/main" id="{3B62C03E-38E1-774B-EC87-63B7CDA8D035}"/>
              </a:ext>
            </a:extLst>
          </p:cNvPr>
          <p:cNvGrpSpPr/>
          <p:nvPr/>
        </p:nvGrpSpPr>
        <p:grpSpPr>
          <a:xfrm>
            <a:off x="156174" y="2563906"/>
            <a:ext cx="3917310" cy="3264425"/>
            <a:chOff x="335250" y="1547155"/>
            <a:chExt cx="3917310" cy="3264425"/>
          </a:xfrm>
        </p:grpSpPr>
        <p:sp>
          <p:nvSpPr>
            <p:cNvPr id="13" name="Rectangle 12">
              <a:extLst>
                <a:ext uri="{FF2B5EF4-FFF2-40B4-BE49-F238E27FC236}">
                  <a16:creationId xmlns:a16="http://schemas.microsoft.com/office/drawing/2014/main" id="{A0E7F21D-C8AC-9146-72EB-238C0D684932}"/>
                </a:ext>
              </a:extLst>
            </p:cNvPr>
            <p:cNvSpPr/>
            <p:nvPr/>
          </p:nvSpPr>
          <p:spPr bwMode="auto">
            <a:xfrm>
              <a:off x="335250" y="1547155"/>
              <a:ext cx="3917310" cy="3264425"/>
            </a:xfrm>
            <a:prstGeom prst="rect">
              <a:avLst/>
            </a:prstGeom>
            <a:noFill/>
            <a:ln w="38100" cap="flat" cmpd="sng" algn="ctr">
              <a:solidFill>
                <a:srgbClr val="CC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pic>
          <p:nvPicPr>
            <p:cNvPr id="15" name="Picture 14" descr="Text&#10;&#10;Description automatically generated">
              <a:extLst>
                <a:ext uri="{FF2B5EF4-FFF2-40B4-BE49-F238E27FC236}">
                  <a16:creationId xmlns:a16="http://schemas.microsoft.com/office/drawing/2014/main" id="{C396B53E-3B63-7CED-3878-444AA5B025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790" y="1781467"/>
              <a:ext cx="1288545" cy="426671"/>
            </a:xfrm>
            <a:prstGeom prst="rect">
              <a:avLst/>
            </a:prstGeom>
          </p:spPr>
        </p:pic>
        <p:pic>
          <p:nvPicPr>
            <p:cNvPr id="23" name="Picture 22" descr="A picture containing text, clock, watch&#10;&#10;Description automatically generated">
              <a:extLst>
                <a:ext uri="{FF2B5EF4-FFF2-40B4-BE49-F238E27FC236}">
                  <a16:creationId xmlns:a16="http://schemas.microsoft.com/office/drawing/2014/main" id="{2BD7F567-81B9-7819-5017-D72567E850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7846" y="1703775"/>
              <a:ext cx="1402689" cy="675369"/>
            </a:xfrm>
            <a:prstGeom prst="rect">
              <a:avLst/>
            </a:prstGeom>
          </p:spPr>
        </p:pic>
        <p:sp>
          <p:nvSpPr>
            <p:cNvPr id="24" name="TextBox 23">
              <a:extLst>
                <a:ext uri="{FF2B5EF4-FFF2-40B4-BE49-F238E27FC236}">
                  <a16:creationId xmlns:a16="http://schemas.microsoft.com/office/drawing/2014/main" id="{6BB614F9-9D43-079E-EE5B-CF3C1DF9EDA0}"/>
                </a:ext>
              </a:extLst>
            </p:cNvPr>
            <p:cNvSpPr txBox="1"/>
            <p:nvPr/>
          </p:nvSpPr>
          <p:spPr>
            <a:xfrm>
              <a:off x="2158318" y="1781467"/>
              <a:ext cx="492415" cy="369332"/>
            </a:xfrm>
            <a:prstGeom prst="rect">
              <a:avLst/>
            </a:prstGeom>
            <a:noFill/>
          </p:spPr>
          <p:txBody>
            <a:bodyPr wrap="square" rtlCol="0">
              <a:spAutoFit/>
            </a:bodyPr>
            <a:lstStyle/>
            <a:p>
              <a:r>
                <a:rPr lang="en-US" dirty="0"/>
                <a:t>or</a:t>
              </a:r>
              <a:endParaRPr lang="en-GB" dirty="0"/>
            </a:p>
          </p:txBody>
        </p:sp>
        <p:pic>
          <p:nvPicPr>
            <p:cNvPr id="26" name="Picture 25" descr="A picture containing text, clock, watch, gauge&#10;&#10;Description automatically generated">
              <a:extLst>
                <a:ext uri="{FF2B5EF4-FFF2-40B4-BE49-F238E27FC236}">
                  <a16:creationId xmlns:a16="http://schemas.microsoft.com/office/drawing/2014/main" id="{7C4C9F8D-B950-BF3A-D89A-7D5793A3A4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4085" y="3840163"/>
              <a:ext cx="2000250" cy="718705"/>
            </a:xfrm>
            <a:prstGeom prst="rect">
              <a:avLst/>
            </a:prstGeom>
          </p:spPr>
        </p:pic>
        <p:pic>
          <p:nvPicPr>
            <p:cNvPr id="27" name="Picture 26" descr="A picture containing clock, watch, gauge&#10;&#10;Description automatically generated">
              <a:extLst>
                <a:ext uri="{FF2B5EF4-FFF2-40B4-BE49-F238E27FC236}">
                  <a16:creationId xmlns:a16="http://schemas.microsoft.com/office/drawing/2014/main" id="{9F722F52-61FB-6BB2-1098-FCDB2C92AD0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5680" y="2886113"/>
              <a:ext cx="2320636" cy="805295"/>
            </a:xfrm>
            <a:prstGeom prst="rect">
              <a:avLst/>
            </a:prstGeom>
          </p:spPr>
        </p:pic>
        <p:pic>
          <p:nvPicPr>
            <p:cNvPr id="37" name="Picture 36" descr="Text&#10;&#10;Description automatically generated">
              <a:extLst>
                <a:ext uri="{FF2B5EF4-FFF2-40B4-BE49-F238E27FC236}">
                  <a16:creationId xmlns:a16="http://schemas.microsoft.com/office/drawing/2014/main" id="{2C9C6FD4-E2EE-0F63-7CF9-5D2C8C03534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7962" y="2326869"/>
              <a:ext cx="1281545" cy="458932"/>
            </a:xfrm>
            <a:prstGeom prst="rect">
              <a:avLst/>
            </a:prstGeom>
          </p:spPr>
        </p:pic>
      </p:grpSp>
      <p:sp>
        <p:nvSpPr>
          <p:cNvPr id="5" name="TextBox 6">
            <a:extLst>
              <a:ext uri="{FF2B5EF4-FFF2-40B4-BE49-F238E27FC236}">
                <a16:creationId xmlns:a16="http://schemas.microsoft.com/office/drawing/2014/main" id="{268E7661-7DD6-244F-36B9-00C0AEBC93FF}"/>
              </a:ext>
            </a:extLst>
          </p:cNvPr>
          <p:cNvSpPr txBox="1">
            <a:spLocks noChangeArrowheads="1"/>
          </p:cNvSpPr>
          <p:nvPr/>
        </p:nvSpPr>
        <p:spPr bwMode="auto">
          <a:xfrm>
            <a:off x="6941441" y="2607280"/>
            <a:ext cx="42608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it-IT"/>
            </a:defPPr>
            <a:lvl1pPr algn="l" defTabSz="457200" rtl="0" eaLnBrk="0" fontAlgn="base" hangingPunct="0">
              <a:spcBef>
                <a:spcPct val="0"/>
              </a:spcBef>
              <a:spcAft>
                <a:spcPct val="0"/>
              </a:spcAft>
              <a:defRPr kern="1200">
                <a:solidFill>
                  <a:schemeClr val="tx1"/>
                </a:solidFill>
                <a:latin typeface="Arial" charset="0"/>
                <a:ea typeface="ヒラギノ角ゴ Pro W3" charset="-128"/>
                <a:cs typeface="+mn-cs"/>
              </a:defRPr>
            </a:lvl1pPr>
            <a:lvl2pPr marL="457200" algn="l" defTabSz="457200" rtl="0" eaLnBrk="0" fontAlgn="base" hangingPunct="0">
              <a:spcBef>
                <a:spcPct val="0"/>
              </a:spcBef>
              <a:spcAft>
                <a:spcPct val="0"/>
              </a:spcAft>
              <a:defRPr kern="1200">
                <a:solidFill>
                  <a:schemeClr val="tx1"/>
                </a:solidFill>
                <a:latin typeface="Arial" charset="0"/>
                <a:ea typeface="ヒラギノ角ゴ Pro W3" charset="-128"/>
                <a:cs typeface="+mn-cs"/>
              </a:defRPr>
            </a:lvl2pPr>
            <a:lvl3pPr marL="914400" algn="l" defTabSz="457200" rtl="0" eaLnBrk="0" fontAlgn="base" hangingPunct="0">
              <a:spcBef>
                <a:spcPct val="0"/>
              </a:spcBef>
              <a:spcAft>
                <a:spcPct val="0"/>
              </a:spcAft>
              <a:defRPr kern="1200">
                <a:solidFill>
                  <a:schemeClr val="tx1"/>
                </a:solidFill>
                <a:latin typeface="Arial" charset="0"/>
                <a:ea typeface="ヒラギノ角ゴ Pro W3" charset="-128"/>
                <a:cs typeface="+mn-cs"/>
              </a:defRPr>
            </a:lvl3pPr>
            <a:lvl4pPr marL="1371600" algn="l" defTabSz="457200" rtl="0" eaLnBrk="0" fontAlgn="base" hangingPunct="0">
              <a:spcBef>
                <a:spcPct val="0"/>
              </a:spcBef>
              <a:spcAft>
                <a:spcPct val="0"/>
              </a:spcAft>
              <a:defRPr kern="1200">
                <a:solidFill>
                  <a:schemeClr val="tx1"/>
                </a:solidFill>
                <a:latin typeface="Arial" charset="0"/>
                <a:ea typeface="ヒラギノ角ゴ Pro W3" charset="-128"/>
                <a:cs typeface="+mn-cs"/>
              </a:defRPr>
            </a:lvl4pPr>
            <a:lvl5pPr marL="1828800" algn="l" defTabSz="457200" rtl="0" eaLnBrk="0" fontAlgn="base" hangingPunct="0">
              <a:spcBef>
                <a:spcPct val="0"/>
              </a:spcBef>
              <a:spcAft>
                <a:spcPct val="0"/>
              </a:spcAft>
              <a:defRPr kern="1200">
                <a:solidFill>
                  <a:schemeClr val="tx1"/>
                </a:solidFill>
                <a:latin typeface="Arial" charset="0"/>
                <a:ea typeface="ヒラギノ角ゴ Pro W3" charset="-128"/>
                <a:cs typeface="+mn-cs"/>
              </a:defRPr>
            </a:lvl5pPr>
            <a:lvl6pPr marL="2286000" algn="l" defTabSz="914400" rtl="0" eaLnBrk="1" latinLnBrk="0" hangingPunct="1">
              <a:defRPr kern="1200">
                <a:solidFill>
                  <a:schemeClr val="tx1"/>
                </a:solidFill>
                <a:latin typeface="Arial" charset="0"/>
                <a:ea typeface="ヒラギノ角ゴ Pro W3" charset="-128"/>
                <a:cs typeface="+mn-cs"/>
              </a:defRPr>
            </a:lvl6pPr>
            <a:lvl7pPr marL="2743200" algn="l" defTabSz="914400" rtl="0" eaLnBrk="1" latinLnBrk="0" hangingPunct="1">
              <a:defRPr kern="1200">
                <a:solidFill>
                  <a:schemeClr val="tx1"/>
                </a:solidFill>
                <a:latin typeface="Arial" charset="0"/>
                <a:ea typeface="ヒラギノ角ゴ Pro W3" charset="-128"/>
                <a:cs typeface="+mn-cs"/>
              </a:defRPr>
            </a:lvl7pPr>
            <a:lvl8pPr marL="3200400" algn="l" defTabSz="914400" rtl="0" eaLnBrk="1" latinLnBrk="0" hangingPunct="1">
              <a:defRPr kern="1200">
                <a:solidFill>
                  <a:schemeClr val="tx1"/>
                </a:solidFill>
                <a:latin typeface="Arial" charset="0"/>
                <a:ea typeface="ヒラギノ角ゴ Pro W3" charset="-128"/>
                <a:cs typeface="+mn-cs"/>
              </a:defRPr>
            </a:lvl8pPr>
            <a:lvl9pPr marL="3657600" algn="l" defTabSz="914400" rtl="0" eaLnBrk="1" latinLnBrk="0" hangingPunct="1">
              <a:defRPr kern="1200">
                <a:solidFill>
                  <a:schemeClr val="tx1"/>
                </a:solidFill>
                <a:latin typeface="Arial" charset="0"/>
                <a:ea typeface="ヒラギノ角ゴ Pro W3" charset="-128"/>
                <a:cs typeface="+mn-cs"/>
              </a:defRPr>
            </a:lvl9pPr>
          </a:lstStyle>
          <a:p>
            <a:pPr algn="ctr" eaLnBrk="1" hangingPunct="1"/>
            <a:r>
              <a:rPr lang="en-US" altLang="x-none" i="1" dirty="0"/>
              <a:t>Wave equation (=Helmholtz’ eq.)!</a:t>
            </a:r>
            <a:endParaRPr lang="en-US" altLang="x-none" dirty="0">
              <a:highlight>
                <a:srgbClr val="FFFF00"/>
              </a:highlight>
            </a:endParaRPr>
          </a:p>
        </p:txBody>
      </p:sp>
      <p:pic>
        <p:nvPicPr>
          <p:cNvPr id="6" name="Picture 5" descr="Text, letter&#10;&#10;Description automatically generated">
            <a:extLst>
              <a:ext uri="{FF2B5EF4-FFF2-40B4-BE49-F238E27FC236}">
                <a16:creationId xmlns:a16="http://schemas.microsoft.com/office/drawing/2014/main" id="{A1295E2C-E314-F954-81FC-D7F82D81C3E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50752" y="4150141"/>
            <a:ext cx="2393349" cy="936144"/>
          </a:xfrm>
          <a:prstGeom prst="rect">
            <a:avLst/>
          </a:prstGeom>
        </p:spPr>
      </p:pic>
      <p:sp>
        <p:nvSpPr>
          <p:cNvPr id="7" name="Arrow: Right 20">
            <a:extLst>
              <a:ext uri="{FF2B5EF4-FFF2-40B4-BE49-F238E27FC236}">
                <a16:creationId xmlns:a16="http://schemas.microsoft.com/office/drawing/2014/main" id="{807D4F04-601A-D7A0-C8AF-C43B9DBB35A3}"/>
              </a:ext>
            </a:extLst>
          </p:cNvPr>
          <p:cNvSpPr/>
          <p:nvPr/>
        </p:nvSpPr>
        <p:spPr bwMode="auto">
          <a:xfrm rot="5400000">
            <a:off x="5798587" y="3597477"/>
            <a:ext cx="706285" cy="3693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9" name="Group 8">
            <a:extLst>
              <a:ext uri="{FF2B5EF4-FFF2-40B4-BE49-F238E27FC236}">
                <a16:creationId xmlns:a16="http://schemas.microsoft.com/office/drawing/2014/main" id="{9DEA70D2-8A03-8642-F3A8-4E95FB939BBE}"/>
              </a:ext>
            </a:extLst>
          </p:cNvPr>
          <p:cNvGrpSpPr/>
          <p:nvPr/>
        </p:nvGrpSpPr>
        <p:grpSpPr>
          <a:xfrm>
            <a:off x="4183973" y="4792301"/>
            <a:ext cx="8392858" cy="1319273"/>
            <a:chOff x="3484459" y="4082856"/>
            <a:chExt cx="8392858" cy="1319273"/>
          </a:xfrm>
        </p:grpSpPr>
        <p:grpSp>
          <p:nvGrpSpPr>
            <p:cNvPr id="10" name="Group 9">
              <a:extLst>
                <a:ext uri="{FF2B5EF4-FFF2-40B4-BE49-F238E27FC236}">
                  <a16:creationId xmlns:a16="http://schemas.microsoft.com/office/drawing/2014/main" id="{D32A708B-DB75-9070-C2CD-DE5DDF0D0037}"/>
                </a:ext>
              </a:extLst>
            </p:cNvPr>
            <p:cNvGrpSpPr/>
            <p:nvPr/>
          </p:nvGrpSpPr>
          <p:grpSpPr>
            <a:xfrm>
              <a:off x="3484459" y="4617299"/>
              <a:ext cx="1060762" cy="646330"/>
              <a:chOff x="3191798" y="4389006"/>
              <a:chExt cx="1060762" cy="646330"/>
            </a:xfrm>
          </p:grpSpPr>
          <p:sp>
            <p:nvSpPr>
              <p:cNvPr id="14" name="Arrow: Right 31">
                <a:extLst>
                  <a:ext uri="{FF2B5EF4-FFF2-40B4-BE49-F238E27FC236}">
                    <a16:creationId xmlns:a16="http://schemas.microsoft.com/office/drawing/2014/main" id="{F802A6A4-920E-7BA4-B518-9D27B6DB6D29}"/>
                  </a:ext>
                </a:extLst>
              </p:cNvPr>
              <p:cNvSpPr/>
              <p:nvPr/>
            </p:nvSpPr>
            <p:spPr bwMode="auto">
              <a:xfrm>
                <a:off x="3191798" y="4389006"/>
                <a:ext cx="1060762" cy="646330"/>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6" name="TextBox 15">
                <a:extLst>
                  <a:ext uri="{FF2B5EF4-FFF2-40B4-BE49-F238E27FC236}">
                    <a16:creationId xmlns:a16="http://schemas.microsoft.com/office/drawing/2014/main" id="{5290A702-7BF0-E528-540A-35524934905F}"/>
                  </a:ext>
                </a:extLst>
              </p:cNvPr>
              <p:cNvSpPr txBox="1"/>
              <p:nvPr/>
            </p:nvSpPr>
            <p:spPr>
              <a:xfrm>
                <a:off x="3212365" y="4527505"/>
                <a:ext cx="830333" cy="369332"/>
              </a:xfrm>
              <a:prstGeom prst="rect">
                <a:avLst/>
              </a:prstGeom>
              <a:noFill/>
            </p:spPr>
            <p:txBody>
              <a:bodyPr wrap="square" rtlCol="0">
                <a:spAutoFit/>
              </a:bodyPr>
              <a:lstStyle/>
              <a:p>
                <a:r>
                  <a:rPr lang="en-US" dirty="0"/>
                  <a:t>define</a:t>
                </a:r>
                <a:endParaRPr lang="en-GB" dirty="0"/>
              </a:p>
            </p:txBody>
          </p:sp>
        </p:grpSp>
        <p:sp>
          <p:nvSpPr>
            <p:cNvPr id="11" name="TextBox 10">
              <a:extLst>
                <a:ext uri="{FF2B5EF4-FFF2-40B4-BE49-F238E27FC236}">
                  <a16:creationId xmlns:a16="http://schemas.microsoft.com/office/drawing/2014/main" id="{6C3E0A3B-5FC8-E6D4-D1EE-2EAFF8E29064}"/>
                </a:ext>
              </a:extLst>
            </p:cNvPr>
            <p:cNvSpPr txBox="1"/>
            <p:nvPr/>
          </p:nvSpPr>
          <p:spPr>
            <a:xfrm>
              <a:off x="4905444" y="4478799"/>
              <a:ext cx="6971873" cy="923330"/>
            </a:xfrm>
            <a:prstGeom prst="rect">
              <a:avLst/>
            </a:prstGeom>
            <a:noFill/>
          </p:spPr>
          <p:txBody>
            <a:bodyPr wrap="square" rtlCol="0">
              <a:spAutoFit/>
            </a:bodyPr>
            <a:lstStyle/>
            <a:p>
              <a:r>
                <a:rPr lang="en-US" i="1" dirty="0">
                  <a:solidFill>
                    <a:srgbClr val="C00000"/>
                  </a:solidFill>
                </a:rPr>
                <a:t>Propagation constant </a:t>
              </a:r>
              <a:r>
                <a:rPr lang="en-US" i="1" dirty="0">
                  <a:solidFill>
                    <a:srgbClr val="C00000"/>
                  </a:solidFill>
                  <a:latin typeface="Times New Roman" panose="02020603050405020304" pitchFamily="18" charset="0"/>
                  <a:cs typeface="Times New Roman" panose="02020603050405020304" pitchFamily="18" charset="0"/>
                </a:rPr>
                <a:t>k</a:t>
              </a:r>
              <a:r>
                <a:rPr lang="en-US" i="1" dirty="0">
                  <a:solidFill>
                    <a:srgbClr val="C00000"/>
                  </a:solidFill>
                </a:rPr>
                <a:t> </a:t>
              </a:r>
              <a:br>
                <a:rPr lang="en-US" dirty="0"/>
              </a:br>
              <a:r>
                <a:rPr lang="en-US" dirty="0"/>
                <a:t>(or: phase constant, or wave number, or separation constant), </a:t>
              </a:r>
            </a:p>
            <a:p>
              <a:r>
                <a:rPr lang="en-US" dirty="0"/>
                <a:t>with unit 1/m</a:t>
              </a:r>
              <a:endParaRPr lang="en-GB" i="1" dirty="0"/>
            </a:p>
          </p:txBody>
        </p:sp>
        <p:pic>
          <p:nvPicPr>
            <p:cNvPr id="12" name="Picture 11" descr="A picture containing text, clipart&#10;&#10;Description automatically generated">
              <a:extLst>
                <a:ext uri="{FF2B5EF4-FFF2-40B4-BE49-F238E27FC236}">
                  <a16:creationId xmlns:a16="http://schemas.microsoft.com/office/drawing/2014/main" id="{90C90EF6-CF8C-751D-703B-6DF0DDEE238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500236" y="4082856"/>
              <a:ext cx="1857375" cy="647700"/>
            </a:xfrm>
            <a:prstGeom prst="rect">
              <a:avLst/>
            </a:prstGeom>
            <a:ln w="28575">
              <a:solidFill>
                <a:srgbClr val="CC0000"/>
              </a:solidFill>
            </a:ln>
          </p:spPr>
        </p:pic>
      </p:grpSp>
    </p:spTree>
    <p:extLst>
      <p:ext uri="{BB962C8B-B14F-4D97-AF65-F5344CB8AC3E}">
        <p14:creationId xmlns:p14="http://schemas.microsoft.com/office/powerpoint/2010/main" val="1111141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91288" y="83840"/>
            <a:ext cx="10566400" cy="629095"/>
          </a:xfrm>
        </p:spPr>
        <p:txBody>
          <a:bodyPr/>
          <a:lstStyle/>
          <a:p>
            <a:r>
              <a:rPr lang="en-US" kern="0" dirty="0">
                <a:solidFill>
                  <a:srgbClr val="0070C0"/>
                </a:solidFill>
              </a:rPr>
              <a:t>Basic Wave Equation – Plane wave</a:t>
            </a:r>
            <a:endParaRPr lang="en-GB" kern="0" dirty="0">
              <a:solidFill>
                <a:srgbClr val="0070C0"/>
              </a:solidFill>
            </a:endParaRPr>
          </a:p>
        </p:txBody>
      </p:sp>
      <p:sp>
        <p:nvSpPr>
          <p:cNvPr id="11" name="TextBox 10">
            <a:extLst>
              <a:ext uri="{FF2B5EF4-FFF2-40B4-BE49-F238E27FC236}">
                <a16:creationId xmlns:a16="http://schemas.microsoft.com/office/drawing/2014/main" id="{F7B2D5C7-5997-4B71-8295-6741D640E019}"/>
              </a:ext>
            </a:extLst>
          </p:cNvPr>
          <p:cNvSpPr txBox="1"/>
          <p:nvPr/>
        </p:nvSpPr>
        <p:spPr>
          <a:xfrm>
            <a:off x="220035" y="1758481"/>
            <a:ext cx="5954759" cy="646331"/>
          </a:xfrm>
          <a:prstGeom prst="rect">
            <a:avLst/>
          </a:prstGeom>
          <a:noFill/>
        </p:spPr>
        <p:txBody>
          <a:bodyPr wrap="square" rtlCol="0">
            <a:spAutoFit/>
          </a:bodyPr>
          <a:lstStyle/>
          <a:p>
            <a:r>
              <a:rPr lang="en-US" dirty="0"/>
              <a:t>Simplest solution is: Plane wave (</a:t>
            </a:r>
            <a:r>
              <a:rPr lang="en-US" u="sng" dirty="0"/>
              <a:t>no variation in x and y</a:t>
            </a:r>
            <a:r>
              <a:rPr lang="en-US" dirty="0"/>
              <a:t>). We assume propagation in z-direction:</a:t>
            </a:r>
            <a:endParaRPr lang="en-GB" dirty="0"/>
          </a:p>
        </p:txBody>
      </p:sp>
      <p:pic>
        <p:nvPicPr>
          <p:cNvPr id="12" name="Picture 11" descr="Text, letter&#10;&#10;Description automatically generated">
            <a:extLst>
              <a:ext uri="{FF2B5EF4-FFF2-40B4-BE49-F238E27FC236}">
                <a16:creationId xmlns:a16="http://schemas.microsoft.com/office/drawing/2014/main" id="{05E91DDF-5898-4E58-BB8A-D77A7223518D}"/>
              </a:ext>
            </a:extLst>
          </p:cNvPr>
          <p:cNvPicPr>
            <a:picLocks noChangeAspect="1"/>
          </p:cNvPicPr>
          <p:nvPr/>
        </p:nvPicPr>
        <p:blipFill rotWithShape="1">
          <a:blip r:embed="rId3">
            <a:extLst>
              <a:ext uri="{28A0092B-C50C-407E-A947-70E740481C1C}">
                <a14:useLocalDpi xmlns:a14="http://schemas.microsoft.com/office/drawing/2010/main" val="0"/>
              </a:ext>
            </a:extLst>
          </a:blip>
          <a:srcRect b="58248"/>
          <a:stretch/>
        </p:blipFill>
        <p:spPr>
          <a:xfrm>
            <a:off x="220035" y="960850"/>
            <a:ext cx="2393349" cy="390858"/>
          </a:xfrm>
          <a:prstGeom prst="rect">
            <a:avLst/>
          </a:prstGeom>
        </p:spPr>
      </p:pic>
      <p:sp>
        <p:nvSpPr>
          <p:cNvPr id="5" name="Arrow: Right 4">
            <a:extLst>
              <a:ext uri="{FF2B5EF4-FFF2-40B4-BE49-F238E27FC236}">
                <a16:creationId xmlns:a16="http://schemas.microsoft.com/office/drawing/2014/main" id="{F2BC3710-99C2-4402-944C-46A5722E0FC4}"/>
              </a:ext>
            </a:extLst>
          </p:cNvPr>
          <p:cNvSpPr/>
          <p:nvPr/>
        </p:nvSpPr>
        <p:spPr bwMode="auto">
          <a:xfrm rot="11082299">
            <a:off x="2654084" y="924336"/>
            <a:ext cx="806505" cy="62909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 name="TextBox 6">
            <a:extLst>
              <a:ext uri="{FF2B5EF4-FFF2-40B4-BE49-F238E27FC236}">
                <a16:creationId xmlns:a16="http://schemas.microsoft.com/office/drawing/2014/main" id="{5BABE6D8-53FF-4433-A708-A62131B842E7}"/>
              </a:ext>
            </a:extLst>
          </p:cNvPr>
          <p:cNvSpPr txBox="1"/>
          <p:nvPr/>
        </p:nvSpPr>
        <p:spPr>
          <a:xfrm>
            <a:off x="3511846" y="1133368"/>
            <a:ext cx="3725285" cy="369332"/>
          </a:xfrm>
          <a:prstGeom prst="rect">
            <a:avLst/>
          </a:prstGeom>
          <a:noFill/>
        </p:spPr>
        <p:txBody>
          <a:bodyPr wrap="square" rtlCol="0">
            <a:spAutoFit/>
          </a:bodyPr>
          <a:lstStyle/>
          <a:p>
            <a:r>
              <a:rPr lang="en-US" dirty="0"/>
              <a:t>This is the equation to solve…</a:t>
            </a:r>
            <a:endParaRPr lang="en-GB" dirty="0"/>
          </a:p>
        </p:txBody>
      </p:sp>
      <p:sp>
        <p:nvSpPr>
          <p:cNvPr id="15" name="TextBox 14">
            <a:extLst>
              <a:ext uri="{FF2B5EF4-FFF2-40B4-BE49-F238E27FC236}">
                <a16:creationId xmlns:a16="http://schemas.microsoft.com/office/drawing/2014/main" id="{E3BF310A-B05F-471F-AAFB-FCD17B11D5A5}"/>
              </a:ext>
            </a:extLst>
          </p:cNvPr>
          <p:cNvSpPr txBox="1"/>
          <p:nvPr/>
        </p:nvSpPr>
        <p:spPr>
          <a:xfrm>
            <a:off x="225879" y="2463701"/>
            <a:ext cx="10446160"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E</a:t>
            </a:r>
            <a:r>
              <a:rPr lang="en-US" i="1" baseline="30000"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t>
            </a:r>
            <a:r>
              <a:rPr lang="en-US" dirty="0"/>
              <a:t>and </a:t>
            </a:r>
            <a:r>
              <a:rPr lang="en-US" i="1" dirty="0">
                <a:latin typeface="Times New Roman" panose="02020603050405020304" pitchFamily="18" charset="0"/>
                <a:cs typeface="Times New Roman" panose="02020603050405020304" pitchFamily="18" charset="0"/>
              </a:rPr>
              <a:t>E</a:t>
            </a:r>
            <a:r>
              <a:rPr lang="en-US" i="1" baseline="30000" dirty="0">
                <a:latin typeface="Times New Roman" panose="02020603050405020304" pitchFamily="18" charset="0"/>
                <a:cs typeface="Times New Roman" panose="02020603050405020304" pitchFamily="18" charset="0"/>
              </a:rPr>
              <a:t>-</a:t>
            </a:r>
            <a:r>
              <a:rPr lang="en-US" dirty="0"/>
              <a:t> denote the wave amplitudes for travelling in positive and negative z-direction.</a:t>
            </a:r>
            <a:endParaRPr lang="en-GB" dirty="0"/>
          </a:p>
        </p:txBody>
      </p:sp>
      <p:grpSp>
        <p:nvGrpSpPr>
          <p:cNvPr id="33" name="Group 32">
            <a:extLst>
              <a:ext uri="{FF2B5EF4-FFF2-40B4-BE49-F238E27FC236}">
                <a16:creationId xmlns:a16="http://schemas.microsoft.com/office/drawing/2014/main" id="{CD9A33A0-BF12-96CD-09D1-9FED16A2D674}"/>
              </a:ext>
            </a:extLst>
          </p:cNvPr>
          <p:cNvGrpSpPr/>
          <p:nvPr/>
        </p:nvGrpSpPr>
        <p:grpSpPr>
          <a:xfrm>
            <a:off x="4481439" y="4264509"/>
            <a:ext cx="4168190" cy="485799"/>
            <a:chOff x="1168125" y="3087003"/>
            <a:chExt cx="4168190" cy="485799"/>
          </a:xfrm>
        </p:grpSpPr>
        <p:sp>
          <p:nvSpPr>
            <p:cNvPr id="34" name="Left Brace 33">
              <a:extLst>
                <a:ext uri="{FF2B5EF4-FFF2-40B4-BE49-F238E27FC236}">
                  <a16:creationId xmlns:a16="http://schemas.microsoft.com/office/drawing/2014/main" id="{E5587F43-1F7A-013F-0F01-D12BC9C5BA65}"/>
                </a:ext>
              </a:extLst>
            </p:cNvPr>
            <p:cNvSpPr/>
            <p:nvPr/>
          </p:nvSpPr>
          <p:spPr bwMode="auto">
            <a:xfrm rot="16200000">
              <a:off x="4628589" y="2706647"/>
              <a:ext cx="141558" cy="902269"/>
            </a:xfrm>
            <a:prstGeom prst="leftBrace">
              <a:avLst/>
            </a:prstGeom>
            <a:noFill/>
            <a:ln w="9525" cap="flat" cmpd="sng" algn="ctr">
              <a:solidFill>
                <a:srgbClr val="FF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rgbClr val="FF9900"/>
                </a:solidFill>
                <a:effectLst/>
                <a:latin typeface="Comic Sans MS" pitchFamily="66" charset="0"/>
              </a:endParaRPr>
            </a:p>
          </p:txBody>
        </p:sp>
        <p:sp>
          <p:nvSpPr>
            <p:cNvPr id="35" name="TextBox 34">
              <a:extLst>
                <a:ext uri="{FF2B5EF4-FFF2-40B4-BE49-F238E27FC236}">
                  <a16:creationId xmlns:a16="http://schemas.microsoft.com/office/drawing/2014/main" id="{6C2ECC86-CB88-482D-8198-4CD4EE91B49E}"/>
                </a:ext>
              </a:extLst>
            </p:cNvPr>
            <p:cNvSpPr txBox="1"/>
            <p:nvPr/>
          </p:nvSpPr>
          <p:spPr>
            <a:xfrm>
              <a:off x="1168125" y="3203470"/>
              <a:ext cx="4168190" cy="369332"/>
            </a:xfrm>
            <a:prstGeom prst="rect">
              <a:avLst/>
            </a:prstGeom>
            <a:noFill/>
          </p:spPr>
          <p:txBody>
            <a:bodyPr wrap="square" rtlCol="0">
              <a:spAutoFit/>
            </a:bodyPr>
            <a:lstStyle/>
            <a:p>
              <a:r>
                <a:rPr lang="en-US" dirty="0">
                  <a:solidFill>
                    <a:srgbClr val="FF9900"/>
                  </a:solidFill>
                </a:rPr>
                <a:t>wave travelling in positive z-direction</a:t>
              </a:r>
              <a:endParaRPr lang="en-GB" dirty="0">
                <a:solidFill>
                  <a:srgbClr val="FF9900"/>
                </a:solidFill>
              </a:endParaRPr>
            </a:p>
          </p:txBody>
        </p:sp>
      </p:grpSp>
      <p:grpSp>
        <p:nvGrpSpPr>
          <p:cNvPr id="37" name="Group 36">
            <a:extLst>
              <a:ext uri="{FF2B5EF4-FFF2-40B4-BE49-F238E27FC236}">
                <a16:creationId xmlns:a16="http://schemas.microsoft.com/office/drawing/2014/main" id="{C7B3507B-2411-1AAD-333D-FEDEF8428E6F}"/>
              </a:ext>
            </a:extLst>
          </p:cNvPr>
          <p:cNvGrpSpPr/>
          <p:nvPr/>
        </p:nvGrpSpPr>
        <p:grpSpPr>
          <a:xfrm>
            <a:off x="6174794" y="4331150"/>
            <a:ext cx="4092154" cy="738664"/>
            <a:chOff x="5959561" y="2902552"/>
            <a:chExt cx="4092154" cy="738664"/>
          </a:xfrm>
        </p:grpSpPr>
        <p:sp>
          <p:nvSpPr>
            <p:cNvPr id="38" name="TextBox 37">
              <a:extLst>
                <a:ext uri="{FF2B5EF4-FFF2-40B4-BE49-F238E27FC236}">
                  <a16:creationId xmlns:a16="http://schemas.microsoft.com/office/drawing/2014/main" id="{BE39BE66-CB28-668F-CE8E-ED517EF98362}"/>
                </a:ext>
              </a:extLst>
            </p:cNvPr>
            <p:cNvSpPr txBox="1"/>
            <p:nvPr/>
          </p:nvSpPr>
          <p:spPr>
            <a:xfrm>
              <a:off x="5959561" y="3271884"/>
              <a:ext cx="4092154" cy="369332"/>
            </a:xfrm>
            <a:prstGeom prst="rect">
              <a:avLst/>
            </a:prstGeom>
            <a:noFill/>
          </p:spPr>
          <p:txBody>
            <a:bodyPr wrap="square" rtlCol="0">
              <a:spAutoFit/>
            </a:bodyPr>
            <a:lstStyle/>
            <a:p>
              <a:r>
                <a:rPr lang="en-US" dirty="0">
                  <a:solidFill>
                    <a:srgbClr val="FF9900"/>
                  </a:solidFill>
                </a:rPr>
                <a:t>wave travelling in negative z-direction</a:t>
              </a:r>
              <a:endParaRPr lang="en-GB" dirty="0">
                <a:solidFill>
                  <a:srgbClr val="FF9900"/>
                </a:solidFill>
              </a:endParaRPr>
            </a:p>
          </p:txBody>
        </p:sp>
        <p:sp>
          <p:nvSpPr>
            <p:cNvPr id="39" name="Left Brace 38">
              <a:extLst>
                <a:ext uri="{FF2B5EF4-FFF2-40B4-BE49-F238E27FC236}">
                  <a16:creationId xmlns:a16="http://schemas.microsoft.com/office/drawing/2014/main" id="{37AA402D-5300-B7C9-E9D5-CF2AFA504B94}"/>
                </a:ext>
              </a:extLst>
            </p:cNvPr>
            <p:cNvSpPr/>
            <p:nvPr/>
          </p:nvSpPr>
          <p:spPr bwMode="auto">
            <a:xfrm rot="16200000">
              <a:off x="9173053" y="2633283"/>
              <a:ext cx="369332" cy="907870"/>
            </a:xfrm>
            <a:prstGeom prst="leftBrace">
              <a:avLst/>
            </a:prstGeom>
            <a:noFill/>
            <a:ln w="9525" cap="flat" cmpd="sng" algn="ctr">
              <a:solidFill>
                <a:srgbClr val="FF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rgbClr val="FF9900"/>
                </a:solidFill>
                <a:effectLst/>
                <a:latin typeface="Comic Sans MS" pitchFamily="66" charset="0"/>
              </a:endParaRPr>
            </a:p>
          </p:txBody>
        </p:sp>
      </p:grpSp>
      <p:grpSp>
        <p:nvGrpSpPr>
          <p:cNvPr id="17" name="Group 16">
            <a:extLst>
              <a:ext uri="{FF2B5EF4-FFF2-40B4-BE49-F238E27FC236}">
                <a16:creationId xmlns:a16="http://schemas.microsoft.com/office/drawing/2014/main" id="{0022A3DB-FD91-9273-FBA4-6F0ABEA3B630}"/>
              </a:ext>
            </a:extLst>
          </p:cNvPr>
          <p:cNvGrpSpPr/>
          <p:nvPr/>
        </p:nvGrpSpPr>
        <p:grpSpPr>
          <a:xfrm>
            <a:off x="661675" y="2811585"/>
            <a:ext cx="9793275" cy="1494686"/>
            <a:chOff x="661675" y="2811585"/>
            <a:chExt cx="9793275" cy="1494686"/>
          </a:xfrm>
        </p:grpSpPr>
        <p:grpSp>
          <p:nvGrpSpPr>
            <p:cNvPr id="36" name="Group 35">
              <a:extLst>
                <a:ext uri="{FF2B5EF4-FFF2-40B4-BE49-F238E27FC236}">
                  <a16:creationId xmlns:a16="http://schemas.microsoft.com/office/drawing/2014/main" id="{F009898F-F386-B732-7908-3B59F7776489}"/>
                </a:ext>
              </a:extLst>
            </p:cNvPr>
            <p:cNvGrpSpPr/>
            <p:nvPr/>
          </p:nvGrpSpPr>
          <p:grpSpPr>
            <a:xfrm>
              <a:off x="661675" y="2811585"/>
              <a:ext cx="9793275" cy="1494686"/>
              <a:chOff x="642490" y="2196782"/>
              <a:chExt cx="9793275" cy="1494686"/>
            </a:xfrm>
          </p:grpSpPr>
          <p:pic>
            <p:nvPicPr>
              <p:cNvPr id="3" name="Picture 2">
                <a:extLst>
                  <a:ext uri="{FF2B5EF4-FFF2-40B4-BE49-F238E27FC236}">
                    <a16:creationId xmlns:a16="http://schemas.microsoft.com/office/drawing/2014/main" id="{A670BC7A-1931-EA48-AC50-AA54DB31B8D9}"/>
                  </a:ext>
                </a:extLst>
              </p:cNvPr>
              <p:cNvPicPr>
                <a:picLocks noChangeAspect="1"/>
              </p:cNvPicPr>
              <p:nvPr/>
            </p:nvPicPr>
            <p:blipFill>
              <a:blip r:embed="rId4"/>
              <a:stretch>
                <a:fillRect/>
              </a:stretch>
            </p:blipFill>
            <p:spPr>
              <a:xfrm>
                <a:off x="4252631" y="2697883"/>
                <a:ext cx="2984500" cy="266700"/>
              </a:xfrm>
              <a:prstGeom prst="rect">
                <a:avLst/>
              </a:prstGeom>
            </p:spPr>
          </p:pic>
          <p:pic>
            <p:nvPicPr>
              <p:cNvPr id="4" name="Picture 3" descr="latex-image-1.pdf">
                <a:extLst>
                  <a:ext uri="{FF2B5EF4-FFF2-40B4-BE49-F238E27FC236}">
                    <a16:creationId xmlns:a16="http://schemas.microsoft.com/office/drawing/2014/main" id="{8B4F6993-3259-4C85-9A64-B6B4E67E3F2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2490" y="2918657"/>
                <a:ext cx="1920250" cy="574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a:extLst>
                  <a:ext uri="{FF2B5EF4-FFF2-40B4-BE49-F238E27FC236}">
                    <a16:creationId xmlns:a16="http://schemas.microsoft.com/office/drawing/2014/main" id="{FD8DA01B-DE5E-4C88-A838-152FF65ADF3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90418" y="3364351"/>
                <a:ext cx="5947261" cy="327117"/>
              </a:xfrm>
              <a:prstGeom prst="rect">
                <a:avLst/>
              </a:prstGeom>
            </p:spPr>
          </p:pic>
          <p:grpSp>
            <p:nvGrpSpPr>
              <p:cNvPr id="18" name="Group 17">
                <a:extLst>
                  <a:ext uri="{FF2B5EF4-FFF2-40B4-BE49-F238E27FC236}">
                    <a16:creationId xmlns:a16="http://schemas.microsoft.com/office/drawing/2014/main" id="{81F50455-7A76-4F08-A4BF-18930D451BBB}"/>
                  </a:ext>
                </a:extLst>
              </p:cNvPr>
              <p:cNvGrpSpPr/>
              <p:nvPr/>
            </p:nvGrpSpPr>
            <p:grpSpPr>
              <a:xfrm>
                <a:off x="4905445" y="2196782"/>
                <a:ext cx="5530320" cy="536117"/>
                <a:chOff x="4905445" y="2501582"/>
                <a:chExt cx="5530320" cy="536117"/>
              </a:xfrm>
            </p:grpSpPr>
            <p:cxnSp>
              <p:nvCxnSpPr>
                <p:cNvPr id="8" name="Straight Arrow Connector 7">
                  <a:extLst>
                    <a:ext uri="{FF2B5EF4-FFF2-40B4-BE49-F238E27FC236}">
                      <a16:creationId xmlns:a16="http://schemas.microsoft.com/office/drawing/2014/main" id="{75BB1632-A0C9-4B76-94A6-73A31DDCBBFC}"/>
                    </a:ext>
                  </a:extLst>
                </p:cNvPr>
                <p:cNvCxnSpPr/>
                <p:nvPr/>
              </p:nvCxnSpPr>
              <p:spPr bwMode="auto">
                <a:xfrm flipH="1">
                  <a:off x="4905445" y="2781577"/>
                  <a:ext cx="230430" cy="256122"/>
                </a:xfrm>
                <a:prstGeom prst="straightConnector1">
                  <a:avLst/>
                </a:prstGeom>
                <a:solidFill>
                  <a:schemeClr val="accent1"/>
                </a:solidFill>
                <a:ln w="19050" cap="flat" cmpd="sng" algn="ctr">
                  <a:solidFill>
                    <a:srgbClr val="C00000"/>
                  </a:solidFill>
                  <a:prstDash val="solid"/>
                  <a:round/>
                  <a:headEnd type="none" w="med" len="med"/>
                  <a:tailEnd type="triangle"/>
                </a:ln>
                <a:effectLst/>
              </p:spPr>
            </p:cxnSp>
            <p:cxnSp>
              <p:nvCxnSpPr>
                <p:cNvPr id="10" name="Straight Connector 9">
                  <a:extLst>
                    <a:ext uri="{FF2B5EF4-FFF2-40B4-BE49-F238E27FC236}">
                      <a16:creationId xmlns:a16="http://schemas.microsoft.com/office/drawing/2014/main" id="{30F563E8-0F7C-4E00-874C-0EC735543CA8}"/>
                    </a:ext>
                  </a:extLst>
                </p:cNvPr>
                <p:cNvCxnSpPr>
                  <a:cxnSpLocks/>
                </p:cNvCxnSpPr>
                <p:nvPr/>
              </p:nvCxnSpPr>
              <p:spPr bwMode="auto">
                <a:xfrm flipV="1">
                  <a:off x="5126042" y="2704850"/>
                  <a:ext cx="768100" cy="81941"/>
                </a:xfrm>
                <a:prstGeom prst="line">
                  <a:avLst/>
                </a:prstGeom>
                <a:solidFill>
                  <a:schemeClr val="accent1"/>
                </a:solidFill>
                <a:ln w="19050" cap="flat" cmpd="sng" algn="ctr">
                  <a:solidFill>
                    <a:srgbClr val="C00000"/>
                  </a:solidFill>
                  <a:prstDash val="solid"/>
                  <a:round/>
                  <a:headEnd type="none" w="med" len="med"/>
                  <a:tailEnd type="none" w="med" len="med"/>
                </a:ln>
                <a:effectLst/>
              </p:spPr>
            </p:cxnSp>
            <p:sp>
              <p:nvSpPr>
                <p:cNvPr id="16" name="TextBox 15">
                  <a:extLst>
                    <a:ext uri="{FF2B5EF4-FFF2-40B4-BE49-F238E27FC236}">
                      <a16:creationId xmlns:a16="http://schemas.microsoft.com/office/drawing/2014/main" id="{B371594F-F587-43F1-92E3-F803E017C057}"/>
                    </a:ext>
                  </a:extLst>
                </p:cNvPr>
                <p:cNvSpPr txBox="1"/>
                <p:nvPr/>
              </p:nvSpPr>
              <p:spPr>
                <a:xfrm>
                  <a:off x="5865570" y="2501582"/>
                  <a:ext cx="4570195" cy="369332"/>
                </a:xfrm>
                <a:prstGeom prst="rect">
                  <a:avLst/>
                </a:prstGeom>
                <a:noFill/>
              </p:spPr>
              <p:txBody>
                <a:bodyPr wrap="square" rtlCol="0">
                  <a:spAutoFit/>
                </a:bodyPr>
                <a:lstStyle/>
                <a:p>
                  <a:r>
                    <a:rPr lang="en-US" dirty="0">
                      <a:solidFill>
                        <a:srgbClr val="C00000"/>
                      </a:solidFill>
                    </a:rPr>
                    <a:t>Exponential function in frequency domain</a:t>
                  </a:r>
                  <a:endParaRPr lang="en-GB" dirty="0">
                    <a:solidFill>
                      <a:srgbClr val="C00000"/>
                    </a:solidFill>
                  </a:endParaRPr>
                </a:p>
              </p:txBody>
            </p:sp>
          </p:grpSp>
          <p:sp>
            <p:nvSpPr>
              <p:cNvPr id="24" name="TextBox 23">
                <a:extLst>
                  <a:ext uri="{FF2B5EF4-FFF2-40B4-BE49-F238E27FC236}">
                    <a16:creationId xmlns:a16="http://schemas.microsoft.com/office/drawing/2014/main" id="{5899D231-2197-49E6-816B-BBDCC4CD1384}"/>
                  </a:ext>
                </a:extLst>
              </p:cNvPr>
              <p:cNvSpPr txBox="1"/>
              <p:nvPr/>
            </p:nvSpPr>
            <p:spPr>
              <a:xfrm>
                <a:off x="5792869" y="2935265"/>
                <a:ext cx="4570195" cy="369332"/>
              </a:xfrm>
              <a:prstGeom prst="rect">
                <a:avLst/>
              </a:prstGeom>
              <a:noFill/>
            </p:spPr>
            <p:txBody>
              <a:bodyPr wrap="square" rtlCol="0">
                <a:spAutoFit/>
              </a:bodyPr>
              <a:lstStyle/>
              <a:p>
                <a:r>
                  <a:rPr lang="en-US" dirty="0">
                    <a:solidFill>
                      <a:srgbClr val="C00000"/>
                    </a:solidFill>
                  </a:rPr>
                  <a:t>Real part of e-function in time domain</a:t>
                </a:r>
                <a:endParaRPr lang="en-GB" dirty="0">
                  <a:solidFill>
                    <a:srgbClr val="C00000"/>
                  </a:solidFill>
                </a:endParaRPr>
              </a:p>
            </p:txBody>
          </p:sp>
        </p:grpSp>
        <p:cxnSp>
          <p:nvCxnSpPr>
            <p:cNvPr id="40" name="Straight Arrow Connector 39">
              <a:extLst>
                <a:ext uri="{FF2B5EF4-FFF2-40B4-BE49-F238E27FC236}">
                  <a16:creationId xmlns:a16="http://schemas.microsoft.com/office/drawing/2014/main" id="{482E4DFB-6D7C-3A8E-8302-939EF762F0B5}"/>
                </a:ext>
              </a:extLst>
            </p:cNvPr>
            <p:cNvCxnSpPr/>
            <p:nvPr/>
          </p:nvCxnSpPr>
          <p:spPr bwMode="auto">
            <a:xfrm flipH="1">
              <a:off x="4823357" y="3770491"/>
              <a:ext cx="230430" cy="256122"/>
            </a:xfrm>
            <a:prstGeom prst="straightConnector1">
              <a:avLst/>
            </a:prstGeom>
            <a:solidFill>
              <a:schemeClr val="accent1"/>
            </a:solidFill>
            <a:ln w="19050" cap="flat" cmpd="sng" algn="ctr">
              <a:solidFill>
                <a:srgbClr val="C00000"/>
              </a:solidFill>
              <a:prstDash val="solid"/>
              <a:round/>
              <a:headEnd type="none" w="med" len="med"/>
              <a:tailEnd type="triangle"/>
            </a:ln>
            <a:effectLst/>
          </p:spPr>
        </p:cxnSp>
        <p:cxnSp>
          <p:nvCxnSpPr>
            <p:cNvPr id="41" name="Straight Connector 40">
              <a:extLst>
                <a:ext uri="{FF2B5EF4-FFF2-40B4-BE49-F238E27FC236}">
                  <a16:creationId xmlns:a16="http://schemas.microsoft.com/office/drawing/2014/main" id="{A0404E55-9FAD-7FCB-9E62-ABD04032043B}"/>
                </a:ext>
              </a:extLst>
            </p:cNvPr>
            <p:cNvCxnSpPr>
              <a:cxnSpLocks/>
            </p:cNvCxnSpPr>
            <p:nvPr/>
          </p:nvCxnSpPr>
          <p:spPr bwMode="auto">
            <a:xfrm flipV="1">
              <a:off x="5043954" y="3693764"/>
              <a:ext cx="768100" cy="81941"/>
            </a:xfrm>
            <a:prstGeom prst="line">
              <a:avLst/>
            </a:prstGeom>
            <a:solidFill>
              <a:schemeClr val="accent1"/>
            </a:solidFill>
            <a:ln w="19050" cap="flat" cmpd="sng" algn="ctr">
              <a:solidFill>
                <a:srgbClr val="C00000"/>
              </a:solidFill>
              <a:prstDash val="solid"/>
              <a:round/>
              <a:headEnd type="none" w="med" len="med"/>
              <a:tailEnd type="none" w="med" len="med"/>
            </a:ln>
            <a:effectLst/>
          </p:spPr>
        </p:cxnSp>
      </p:grpSp>
      <p:sp>
        <p:nvSpPr>
          <p:cNvPr id="42" name="TextBox 41">
            <a:extLst>
              <a:ext uri="{FF2B5EF4-FFF2-40B4-BE49-F238E27FC236}">
                <a16:creationId xmlns:a16="http://schemas.microsoft.com/office/drawing/2014/main" id="{5778EF25-6C28-7633-BB6B-7921784BEBD0}"/>
              </a:ext>
            </a:extLst>
          </p:cNvPr>
          <p:cNvSpPr txBox="1"/>
          <p:nvPr/>
        </p:nvSpPr>
        <p:spPr>
          <a:xfrm>
            <a:off x="1436885" y="5144519"/>
            <a:ext cx="3708770" cy="369332"/>
          </a:xfrm>
          <a:prstGeom prst="rect">
            <a:avLst/>
          </a:prstGeom>
          <a:noFill/>
        </p:spPr>
        <p:txBody>
          <a:bodyPr wrap="square" rtlCol="0">
            <a:spAutoFit/>
          </a:bodyPr>
          <a:lstStyle/>
          <a:p>
            <a:r>
              <a:rPr lang="en-US" dirty="0"/>
              <a:t>If you don’t see this so quickly:</a:t>
            </a:r>
            <a:endParaRPr lang="en-GB" dirty="0"/>
          </a:p>
        </p:txBody>
      </p:sp>
      <p:sp>
        <p:nvSpPr>
          <p:cNvPr id="43" name="TextBox 42">
            <a:extLst>
              <a:ext uri="{FF2B5EF4-FFF2-40B4-BE49-F238E27FC236}">
                <a16:creationId xmlns:a16="http://schemas.microsoft.com/office/drawing/2014/main" id="{67E54837-F3A8-9341-68A4-38A2465540AD}"/>
              </a:ext>
            </a:extLst>
          </p:cNvPr>
          <p:cNvSpPr txBox="1"/>
          <p:nvPr/>
        </p:nvSpPr>
        <p:spPr>
          <a:xfrm>
            <a:off x="1436885" y="6028933"/>
            <a:ext cx="10446160" cy="646331"/>
          </a:xfrm>
          <a:prstGeom prst="rect">
            <a:avLst/>
          </a:prstGeom>
          <a:noFill/>
        </p:spPr>
        <p:txBody>
          <a:bodyPr wrap="square" rtlCol="0">
            <a:spAutoFit/>
          </a:bodyPr>
          <a:lstStyle/>
          <a:p>
            <a:r>
              <a:rPr lang="en-US" dirty="0"/>
              <a:t>Keep the cosine argument constant to maintain a fixed point of the wave: for increasing time, z has to increase as well </a:t>
            </a:r>
            <a:r>
              <a:rPr lang="en-US" dirty="0">
                <a:sym typeface="Wingdings" panose="05000000000000000000" pitchFamily="2" charset="2"/>
              </a:rPr>
              <a:t> this describes a propagation in positive z-direction.</a:t>
            </a:r>
            <a:endParaRPr lang="en-GB" i="1" dirty="0">
              <a:latin typeface="Times New Roman" panose="02020603050405020304" pitchFamily="18" charset="0"/>
              <a:cs typeface="Times New Roman" panose="02020603050405020304" pitchFamily="18" charset="0"/>
            </a:endParaRPr>
          </a:p>
        </p:txBody>
      </p:sp>
      <p:grpSp>
        <p:nvGrpSpPr>
          <p:cNvPr id="44" name="Group 43">
            <a:extLst>
              <a:ext uri="{FF2B5EF4-FFF2-40B4-BE49-F238E27FC236}">
                <a16:creationId xmlns:a16="http://schemas.microsoft.com/office/drawing/2014/main" id="{1F2196C7-EB06-4F3A-629D-5B0DD61573BE}"/>
              </a:ext>
            </a:extLst>
          </p:cNvPr>
          <p:cNvGrpSpPr/>
          <p:nvPr/>
        </p:nvGrpSpPr>
        <p:grpSpPr>
          <a:xfrm>
            <a:off x="3881762" y="5432680"/>
            <a:ext cx="2534705" cy="637079"/>
            <a:chOff x="2869980" y="4661456"/>
            <a:chExt cx="2799552" cy="637079"/>
          </a:xfrm>
        </p:grpSpPr>
        <p:pic>
          <p:nvPicPr>
            <p:cNvPr id="45" name="Picture 44">
              <a:extLst>
                <a:ext uri="{FF2B5EF4-FFF2-40B4-BE49-F238E27FC236}">
                  <a16:creationId xmlns:a16="http://schemas.microsoft.com/office/drawing/2014/main" id="{0AE22328-A5F5-65B3-574B-BF9D67F8B224}"/>
                </a:ext>
              </a:extLst>
            </p:cNvPr>
            <p:cNvPicPr>
              <a:picLocks noChangeAspect="1"/>
            </p:cNvPicPr>
            <p:nvPr/>
          </p:nvPicPr>
          <p:blipFill rotWithShape="1">
            <a:blip r:embed="rId7"/>
            <a:srcRect l="60199" t="-30857" r="26762" b="174"/>
            <a:stretch/>
          </p:blipFill>
          <p:spPr>
            <a:xfrm>
              <a:off x="4770429" y="4661456"/>
              <a:ext cx="899103" cy="483501"/>
            </a:xfrm>
            <a:prstGeom prst="rect">
              <a:avLst/>
            </a:prstGeom>
          </p:spPr>
        </p:pic>
        <p:cxnSp>
          <p:nvCxnSpPr>
            <p:cNvPr id="46" name="Straight Arrow Connector 45">
              <a:extLst>
                <a:ext uri="{FF2B5EF4-FFF2-40B4-BE49-F238E27FC236}">
                  <a16:creationId xmlns:a16="http://schemas.microsoft.com/office/drawing/2014/main" id="{F2B393EA-6AFC-031F-8498-4A52A841BD2F}"/>
                </a:ext>
              </a:extLst>
            </p:cNvPr>
            <p:cNvCxnSpPr>
              <a:cxnSpLocks/>
              <a:endCxn id="45" idx="1"/>
            </p:cNvCxnSpPr>
            <p:nvPr/>
          </p:nvCxnSpPr>
          <p:spPr bwMode="auto">
            <a:xfrm flipV="1">
              <a:off x="2869980" y="4903207"/>
              <a:ext cx="1900449" cy="39532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nvGrpSpPr>
          <p:cNvPr id="14" name="Group 13">
            <a:extLst>
              <a:ext uri="{FF2B5EF4-FFF2-40B4-BE49-F238E27FC236}">
                <a16:creationId xmlns:a16="http://schemas.microsoft.com/office/drawing/2014/main" id="{E166C90B-A153-9C62-9F1F-5400779F5230}"/>
              </a:ext>
            </a:extLst>
          </p:cNvPr>
          <p:cNvGrpSpPr/>
          <p:nvPr/>
        </p:nvGrpSpPr>
        <p:grpSpPr>
          <a:xfrm>
            <a:off x="7465789" y="691185"/>
            <a:ext cx="4772821" cy="1772516"/>
            <a:chOff x="7465789" y="691185"/>
            <a:chExt cx="4772821" cy="1772516"/>
          </a:xfrm>
        </p:grpSpPr>
        <p:pic>
          <p:nvPicPr>
            <p:cNvPr id="9" name="Picture 12">
              <a:extLst>
                <a:ext uri="{FF2B5EF4-FFF2-40B4-BE49-F238E27FC236}">
                  <a16:creationId xmlns:a16="http://schemas.microsoft.com/office/drawing/2014/main" id="{78ADD046-F246-0C3F-8A62-B00DED6CA194}"/>
                </a:ext>
              </a:extLst>
            </p:cNvPr>
            <p:cNvPicPr>
              <a:picLocks noChangeAspect="1"/>
            </p:cNvPicPr>
            <p:nvPr/>
          </p:nvPicPr>
          <p:blipFill>
            <a:blip r:embed="rId8"/>
            <a:srcRect/>
            <a:stretch>
              <a:fillRect/>
            </a:stretch>
          </p:blipFill>
          <p:spPr>
            <a:xfrm>
              <a:off x="7465789" y="691185"/>
              <a:ext cx="4158532" cy="1772516"/>
            </a:xfrm>
            <a:prstGeom prst="rect">
              <a:avLst/>
            </a:prstGeom>
          </p:spPr>
        </p:pic>
        <p:sp>
          <p:nvSpPr>
            <p:cNvPr id="13" name="TextBox 12">
              <a:extLst>
                <a:ext uri="{FF2B5EF4-FFF2-40B4-BE49-F238E27FC236}">
                  <a16:creationId xmlns:a16="http://schemas.microsoft.com/office/drawing/2014/main" id="{A49B0F47-4AD6-1C36-745A-FCFE1C621BE2}"/>
                </a:ext>
              </a:extLst>
            </p:cNvPr>
            <p:cNvSpPr txBox="1"/>
            <p:nvPr/>
          </p:nvSpPr>
          <p:spPr>
            <a:xfrm>
              <a:off x="10717706" y="2250924"/>
              <a:ext cx="1520904" cy="153888"/>
            </a:xfrm>
            <a:prstGeom prst="rect">
              <a:avLst/>
            </a:prstGeom>
            <a:noFill/>
          </p:spPr>
          <p:txBody>
            <a:bodyPr wrap="square" lIns="0" tIns="0" rIns="0" bIns="0" rtlCol="0">
              <a:spAutoFit/>
            </a:bodyPr>
            <a:lstStyle/>
            <a:p>
              <a:pPr algn="l"/>
              <a:r>
                <a:rPr lang="en-GB" sz="1000" dirty="0"/>
                <a:t>I</a:t>
              </a:r>
              <a:r>
                <a:rPr lang="en-CH" sz="1000" dirty="0"/>
                <a:t>mage from I. Shreyber</a:t>
              </a:r>
            </a:p>
          </p:txBody>
        </p:sp>
      </p:grpSp>
    </p:spTree>
    <p:extLst>
      <p:ext uri="{BB962C8B-B14F-4D97-AF65-F5344CB8AC3E}">
        <p14:creationId xmlns:p14="http://schemas.microsoft.com/office/powerpoint/2010/main" val="1330791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ppt_x"/>
                                          </p:val>
                                        </p:tav>
                                        <p:tav tm="100000">
                                          <p:val>
                                            <p:strVal val="#ppt_x"/>
                                          </p:val>
                                        </p:tav>
                                      </p:tavLst>
                                    </p:anim>
                                    <p:anim calcmode="lin" valueType="num">
                                      <p:cBhvr additive="base">
                                        <p:cTn id="1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0-#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500" fill="hold"/>
                                        <p:tgtEl>
                                          <p:spTgt spid="43"/>
                                        </p:tgtEl>
                                        <p:attrNameLst>
                                          <p:attrName>ppt_x</p:attrName>
                                        </p:attrNameLst>
                                      </p:cBhvr>
                                      <p:tavLst>
                                        <p:tav tm="0">
                                          <p:val>
                                            <p:strVal val="0-#ppt_w/2"/>
                                          </p:val>
                                        </p:tav>
                                        <p:tav tm="100000">
                                          <p:val>
                                            <p:strVal val="#ppt_x"/>
                                          </p:val>
                                        </p:tav>
                                      </p:tavLst>
                                    </p:anim>
                                    <p:anim calcmode="lin" valueType="num">
                                      <p:cBhvr additive="base">
                                        <p:cTn id="30"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2" grpId="0"/>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clock, watch, gauge&#10;&#10;Description automatically generated">
            <a:extLst>
              <a:ext uri="{FF2B5EF4-FFF2-40B4-BE49-F238E27FC236}">
                <a16:creationId xmlns:a16="http://schemas.microsoft.com/office/drawing/2014/main" id="{5356F032-2677-4CB9-8D84-CA88549EB7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7547" y="4791771"/>
            <a:ext cx="2552700" cy="885825"/>
          </a:xfrm>
          <a:prstGeom prst="rect">
            <a:avLst/>
          </a:prstGeom>
          <a:ln w="28575">
            <a:solidFill>
              <a:schemeClr val="accent1">
                <a:lumMod val="75000"/>
              </a:schemeClr>
            </a:solidFill>
          </a:ln>
        </p:spPr>
      </p:pic>
      <p:sp>
        <p:nvSpPr>
          <p:cNvPr id="7" name="Lightning Bolt 6">
            <a:extLst>
              <a:ext uri="{FF2B5EF4-FFF2-40B4-BE49-F238E27FC236}">
                <a16:creationId xmlns:a16="http://schemas.microsoft.com/office/drawing/2014/main" id="{840554D0-8D34-4A02-92CA-D22F6D8E2E3D}"/>
              </a:ext>
            </a:extLst>
          </p:cNvPr>
          <p:cNvSpPr/>
          <p:nvPr/>
        </p:nvSpPr>
        <p:spPr bwMode="auto">
          <a:xfrm rot="382043">
            <a:off x="3987962" y="4483729"/>
            <a:ext cx="808065" cy="1662756"/>
          </a:xfrm>
          <a:prstGeom prst="lightningBol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11" name="Group 10">
            <a:extLst>
              <a:ext uri="{FF2B5EF4-FFF2-40B4-BE49-F238E27FC236}">
                <a16:creationId xmlns:a16="http://schemas.microsoft.com/office/drawing/2014/main" id="{A08F5452-5EBF-4098-A991-64CB2CEC8A87}"/>
              </a:ext>
            </a:extLst>
          </p:cNvPr>
          <p:cNvGrpSpPr/>
          <p:nvPr/>
        </p:nvGrpSpPr>
        <p:grpSpPr>
          <a:xfrm>
            <a:off x="5059571" y="4300912"/>
            <a:ext cx="4493385" cy="2058802"/>
            <a:chOff x="6096000" y="1163105"/>
            <a:chExt cx="4493385" cy="2058802"/>
          </a:xfrm>
        </p:grpSpPr>
        <p:sp>
          <p:nvSpPr>
            <p:cNvPr id="10" name="Rectangle 9">
              <a:extLst>
                <a:ext uri="{FF2B5EF4-FFF2-40B4-BE49-F238E27FC236}">
                  <a16:creationId xmlns:a16="http://schemas.microsoft.com/office/drawing/2014/main" id="{6C454ACA-B275-4C48-9AAE-852AB2A376DD}"/>
                </a:ext>
              </a:extLst>
            </p:cNvPr>
            <p:cNvSpPr/>
            <p:nvPr/>
          </p:nvSpPr>
          <p:spPr bwMode="auto">
            <a:xfrm>
              <a:off x="6096000" y="1163105"/>
              <a:ext cx="4493385" cy="2058802"/>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pic>
          <p:nvPicPr>
            <p:cNvPr id="3076" name="Picture 4" descr="Resistors, MFR resistors, मेटल का फिल्म रेसिस्टर, मेटल फिल्म रेजिस्टर, धातु  फिल्म प्रतिरोधी - Sheth Electronics, Bengaluru | ID: 1201673473">
              <a:extLst>
                <a:ext uri="{FF2B5EF4-FFF2-40B4-BE49-F238E27FC236}">
                  <a16:creationId xmlns:a16="http://schemas.microsoft.com/office/drawing/2014/main" id="{17BCFC74-92CE-43BC-BE66-7575043C6A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4965" y="1287158"/>
              <a:ext cx="1848506" cy="184850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4B5CF623-9887-4F95-B9FA-E76A9D93835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12017"/>
            <a:stretch/>
          </p:blipFill>
          <p:spPr>
            <a:xfrm>
              <a:off x="8122549" y="1259021"/>
              <a:ext cx="2392128" cy="1888826"/>
            </a:xfrm>
            <a:prstGeom prst="rect">
              <a:avLst/>
            </a:prstGeom>
          </p:spPr>
        </p:pic>
      </p:grpSp>
      <p:grpSp>
        <p:nvGrpSpPr>
          <p:cNvPr id="4" name="Group 3">
            <a:extLst>
              <a:ext uri="{FF2B5EF4-FFF2-40B4-BE49-F238E27FC236}">
                <a16:creationId xmlns:a16="http://schemas.microsoft.com/office/drawing/2014/main" id="{1A72A74A-F899-3FF7-4EEF-0176B9C0C2BD}"/>
              </a:ext>
            </a:extLst>
          </p:cNvPr>
          <p:cNvGrpSpPr/>
          <p:nvPr/>
        </p:nvGrpSpPr>
        <p:grpSpPr>
          <a:xfrm>
            <a:off x="7152238" y="663110"/>
            <a:ext cx="4772821" cy="1772516"/>
            <a:chOff x="7465789" y="691185"/>
            <a:chExt cx="4772821" cy="1772516"/>
          </a:xfrm>
        </p:grpSpPr>
        <p:pic>
          <p:nvPicPr>
            <p:cNvPr id="5" name="Picture 12">
              <a:extLst>
                <a:ext uri="{FF2B5EF4-FFF2-40B4-BE49-F238E27FC236}">
                  <a16:creationId xmlns:a16="http://schemas.microsoft.com/office/drawing/2014/main" id="{E9DD9443-0200-3330-22F3-5A6B088D6E52}"/>
                </a:ext>
              </a:extLst>
            </p:cNvPr>
            <p:cNvPicPr>
              <a:picLocks noChangeAspect="1"/>
            </p:cNvPicPr>
            <p:nvPr/>
          </p:nvPicPr>
          <p:blipFill>
            <a:blip r:embed="rId6"/>
            <a:srcRect/>
            <a:stretch>
              <a:fillRect/>
            </a:stretch>
          </p:blipFill>
          <p:spPr>
            <a:xfrm>
              <a:off x="7465789" y="691185"/>
              <a:ext cx="4158532" cy="1772516"/>
            </a:xfrm>
            <a:prstGeom prst="rect">
              <a:avLst/>
            </a:prstGeom>
          </p:spPr>
        </p:pic>
        <p:sp>
          <p:nvSpPr>
            <p:cNvPr id="8" name="TextBox 7">
              <a:extLst>
                <a:ext uri="{FF2B5EF4-FFF2-40B4-BE49-F238E27FC236}">
                  <a16:creationId xmlns:a16="http://schemas.microsoft.com/office/drawing/2014/main" id="{7564A787-D006-B9D7-3506-FFDEF4638101}"/>
                </a:ext>
              </a:extLst>
            </p:cNvPr>
            <p:cNvSpPr txBox="1"/>
            <p:nvPr/>
          </p:nvSpPr>
          <p:spPr>
            <a:xfrm>
              <a:off x="10717706" y="2250924"/>
              <a:ext cx="1520904" cy="153888"/>
            </a:xfrm>
            <a:prstGeom prst="rect">
              <a:avLst/>
            </a:prstGeom>
            <a:noFill/>
          </p:spPr>
          <p:txBody>
            <a:bodyPr wrap="square" lIns="0" tIns="0" rIns="0" bIns="0" rtlCol="0">
              <a:spAutoFit/>
            </a:bodyPr>
            <a:lstStyle/>
            <a:p>
              <a:pPr algn="l"/>
              <a:r>
                <a:rPr lang="en-GB" sz="1000" dirty="0"/>
                <a:t>I</a:t>
              </a:r>
              <a:r>
                <a:rPr lang="en-CH" sz="1000" dirty="0"/>
                <a:t>mage from I. Shreyber</a:t>
              </a:r>
            </a:p>
          </p:txBody>
        </p:sp>
      </p:grpSp>
      <p:grpSp>
        <p:nvGrpSpPr>
          <p:cNvPr id="21" name="Group 20">
            <a:extLst>
              <a:ext uri="{FF2B5EF4-FFF2-40B4-BE49-F238E27FC236}">
                <a16:creationId xmlns:a16="http://schemas.microsoft.com/office/drawing/2014/main" id="{A1107D7B-2DEA-BC1E-7BF6-C4B8856074CF}"/>
              </a:ext>
            </a:extLst>
          </p:cNvPr>
          <p:cNvGrpSpPr/>
          <p:nvPr/>
        </p:nvGrpSpPr>
        <p:grpSpPr>
          <a:xfrm>
            <a:off x="583256" y="2411907"/>
            <a:ext cx="9582463" cy="1494686"/>
            <a:chOff x="872487" y="2811585"/>
            <a:chExt cx="9582463" cy="1494686"/>
          </a:xfrm>
        </p:grpSpPr>
        <p:grpSp>
          <p:nvGrpSpPr>
            <p:cNvPr id="22" name="Group 21">
              <a:extLst>
                <a:ext uri="{FF2B5EF4-FFF2-40B4-BE49-F238E27FC236}">
                  <a16:creationId xmlns:a16="http://schemas.microsoft.com/office/drawing/2014/main" id="{B03A4AA6-CEE0-260A-35E8-4740F0D715F2}"/>
                </a:ext>
              </a:extLst>
            </p:cNvPr>
            <p:cNvGrpSpPr/>
            <p:nvPr/>
          </p:nvGrpSpPr>
          <p:grpSpPr>
            <a:xfrm>
              <a:off x="872487" y="2811585"/>
              <a:ext cx="9582463" cy="1494686"/>
              <a:chOff x="853302" y="2196782"/>
              <a:chExt cx="9582463" cy="1494686"/>
            </a:xfrm>
          </p:grpSpPr>
          <p:pic>
            <p:nvPicPr>
              <p:cNvPr id="25" name="Picture 24">
                <a:extLst>
                  <a:ext uri="{FF2B5EF4-FFF2-40B4-BE49-F238E27FC236}">
                    <a16:creationId xmlns:a16="http://schemas.microsoft.com/office/drawing/2014/main" id="{28ECFE12-4044-55FA-8A6C-4381A087E347}"/>
                  </a:ext>
                </a:extLst>
              </p:cNvPr>
              <p:cNvPicPr>
                <a:picLocks noChangeAspect="1"/>
              </p:cNvPicPr>
              <p:nvPr/>
            </p:nvPicPr>
            <p:blipFill>
              <a:blip r:embed="rId7"/>
              <a:stretch>
                <a:fillRect/>
              </a:stretch>
            </p:blipFill>
            <p:spPr>
              <a:xfrm>
                <a:off x="4252631" y="2697883"/>
                <a:ext cx="2984500" cy="266700"/>
              </a:xfrm>
              <a:prstGeom prst="rect">
                <a:avLst/>
              </a:prstGeom>
            </p:spPr>
          </p:pic>
          <p:pic>
            <p:nvPicPr>
              <p:cNvPr id="26" name="Picture 25" descr="latex-image-1.pdf">
                <a:extLst>
                  <a:ext uri="{FF2B5EF4-FFF2-40B4-BE49-F238E27FC236}">
                    <a16:creationId xmlns:a16="http://schemas.microsoft.com/office/drawing/2014/main" id="{6B7688E4-93D2-FAED-4643-07AD29EBDD62}"/>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53302" y="2410546"/>
                <a:ext cx="1920250" cy="574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6">
                <a:extLst>
                  <a:ext uri="{FF2B5EF4-FFF2-40B4-BE49-F238E27FC236}">
                    <a16:creationId xmlns:a16="http://schemas.microsoft.com/office/drawing/2014/main" id="{9F17EC50-FA90-7339-ABB5-1085EE4DC9A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190418" y="3364351"/>
                <a:ext cx="5947261" cy="327117"/>
              </a:xfrm>
              <a:prstGeom prst="rect">
                <a:avLst/>
              </a:prstGeom>
            </p:spPr>
          </p:pic>
          <p:grpSp>
            <p:nvGrpSpPr>
              <p:cNvPr id="28" name="Group 27">
                <a:extLst>
                  <a:ext uri="{FF2B5EF4-FFF2-40B4-BE49-F238E27FC236}">
                    <a16:creationId xmlns:a16="http://schemas.microsoft.com/office/drawing/2014/main" id="{5341E221-41A7-9C7C-DCF5-5907C76522C7}"/>
                  </a:ext>
                </a:extLst>
              </p:cNvPr>
              <p:cNvGrpSpPr/>
              <p:nvPr/>
            </p:nvGrpSpPr>
            <p:grpSpPr>
              <a:xfrm>
                <a:off x="4905445" y="2196782"/>
                <a:ext cx="5530320" cy="536117"/>
                <a:chOff x="4905445" y="2501582"/>
                <a:chExt cx="5530320" cy="536117"/>
              </a:xfrm>
            </p:grpSpPr>
            <p:cxnSp>
              <p:nvCxnSpPr>
                <p:cNvPr id="30" name="Straight Arrow Connector 29">
                  <a:extLst>
                    <a:ext uri="{FF2B5EF4-FFF2-40B4-BE49-F238E27FC236}">
                      <a16:creationId xmlns:a16="http://schemas.microsoft.com/office/drawing/2014/main" id="{4DBB03D0-193D-A5C4-7322-90D40E709331}"/>
                    </a:ext>
                  </a:extLst>
                </p:cNvPr>
                <p:cNvCxnSpPr/>
                <p:nvPr/>
              </p:nvCxnSpPr>
              <p:spPr bwMode="auto">
                <a:xfrm flipH="1">
                  <a:off x="4905445" y="2781577"/>
                  <a:ext cx="230430" cy="256122"/>
                </a:xfrm>
                <a:prstGeom prst="straightConnector1">
                  <a:avLst/>
                </a:prstGeom>
                <a:solidFill>
                  <a:schemeClr val="accent1"/>
                </a:solidFill>
                <a:ln w="19050" cap="flat" cmpd="sng" algn="ctr">
                  <a:solidFill>
                    <a:srgbClr val="C00000"/>
                  </a:solidFill>
                  <a:prstDash val="solid"/>
                  <a:round/>
                  <a:headEnd type="none" w="med" len="med"/>
                  <a:tailEnd type="triangle"/>
                </a:ln>
                <a:effectLst/>
              </p:spPr>
            </p:cxnSp>
            <p:cxnSp>
              <p:nvCxnSpPr>
                <p:cNvPr id="31" name="Straight Connector 30">
                  <a:extLst>
                    <a:ext uri="{FF2B5EF4-FFF2-40B4-BE49-F238E27FC236}">
                      <a16:creationId xmlns:a16="http://schemas.microsoft.com/office/drawing/2014/main" id="{A9499B85-C0D4-B38C-ABA1-79FC4A3CFDB6}"/>
                    </a:ext>
                  </a:extLst>
                </p:cNvPr>
                <p:cNvCxnSpPr>
                  <a:cxnSpLocks/>
                </p:cNvCxnSpPr>
                <p:nvPr/>
              </p:nvCxnSpPr>
              <p:spPr bwMode="auto">
                <a:xfrm flipV="1">
                  <a:off x="5126042" y="2704850"/>
                  <a:ext cx="768100" cy="81941"/>
                </a:xfrm>
                <a:prstGeom prst="line">
                  <a:avLst/>
                </a:prstGeom>
                <a:solidFill>
                  <a:schemeClr val="accent1"/>
                </a:solidFill>
                <a:ln w="19050" cap="flat" cmpd="sng" algn="ctr">
                  <a:solidFill>
                    <a:srgbClr val="C00000"/>
                  </a:solidFill>
                  <a:prstDash val="solid"/>
                  <a:round/>
                  <a:headEnd type="none" w="med" len="med"/>
                  <a:tailEnd type="none" w="med" len="med"/>
                </a:ln>
                <a:effectLst/>
              </p:spPr>
            </p:cxnSp>
            <p:sp>
              <p:nvSpPr>
                <p:cNvPr id="32" name="TextBox 31">
                  <a:extLst>
                    <a:ext uri="{FF2B5EF4-FFF2-40B4-BE49-F238E27FC236}">
                      <a16:creationId xmlns:a16="http://schemas.microsoft.com/office/drawing/2014/main" id="{F2465644-EC6C-31F3-E75F-9AC00C5CCA4F}"/>
                    </a:ext>
                  </a:extLst>
                </p:cNvPr>
                <p:cNvSpPr txBox="1"/>
                <p:nvPr/>
              </p:nvSpPr>
              <p:spPr>
                <a:xfrm>
                  <a:off x="5865570" y="2501582"/>
                  <a:ext cx="4570195" cy="369332"/>
                </a:xfrm>
                <a:prstGeom prst="rect">
                  <a:avLst/>
                </a:prstGeom>
                <a:noFill/>
              </p:spPr>
              <p:txBody>
                <a:bodyPr wrap="square" rtlCol="0">
                  <a:spAutoFit/>
                </a:bodyPr>
                <a:lstStyle/>
                <a:p>
                  <a:r>
                    <a:rPr lang="en-US" dirty="0">
                      <a:solidFill>
                        <a:srgbClr val="C00000"/>
                      </a:solidFill>
                    </a:rPr>
                    <a:t>Exponential function in frequency domain</a:t>
                  </a:r>
                  <a:endParaRPr lang="en-GB" dirty="0">
                    <a:solidFill>
                      <a:srgbClr val="C00000"/>
                    </a:solidFill>
                  </a:endParaRPr>
                </a:p>
              </p:txBody>
            </p:sp>
          </p:grpSp>
          <p:sp>
            <p:nvSpPr>
              <p:cNvPr id="29" name="TextBox 28">
                <a:extLst>
                  <a:ext uri="{FF2B5EF4-FFF2-40B4-BE49-F238E27FC236}">
                    <a16:creationId xmlns:a16="http://schemas.microsoft.com/office/drawing/2014/main" id="{E64F533E-1460-ADDB-B822-5AF4C658D522}"/>
                  </a:ext>
                </a:extLst>
              </p:cNvPr>
              <p:cNvSpPr txBox="1"/>
              <p:nvPr/>
            </p:nvSpPr>
            <p:spPr>
              <a:xfrm>
                <a:off x="5792869" y="2935265"/>
                <a:ext cx="4570195" cy="369332"/>
              </a:xfrm>
              <a:prstGeom prst="rect">
                <a:avLst/>
              </a:prstGeom>
              <a:noFill/>
            </p:spPr>
            <p:txBody>
              <a:bodyPr wrap="square" rtlCol="0">
                <a:spAutoFit/>
              </a:bodyPr>
              <a:lstStyle/>
              <a:p>
                <a:r>
                  <a:rPr lang="en-US" dirty="0">
                    <a:solidFill>
                      <a:srgbClr val="C00000"/>
                    </a:solidFill>
                  </a:rPr>
                  <a:t>Real part of e-function in time domain</a:t>
                </a:r>
                <a:endParaRPr lang="en-GB" dirty="0">
                  <a:solidFill>
                    <a:srgbClr val="C00000"/>
                  </a:solidFill>
                </a:endParaRPr>
              </a:p>
            </p:txBody>
          </p:sp>
        </p:grpSp>
        <p:cxnSp>
          <p:nvCxnSpPr>
            <p:cNvPr id="23" name="Straight Arrow Connector 22">
              <a:extLst>
                <a:ext uri="{FF2B5EF4-FFF2-40B4-BE49-F238E27FC236}">
                  <a16:creationId xmlns:a16="http://schemas.microsoft.com/office/drawing/2014/main" id="{84128466-8B70-3A5A-D502-9FE7ABAD304D}"/>
                </a:ext>
              </a:extLst>
            </p:cNvPr>
            <p:cNvCxnSpPr/>
            <p:nvPr/>
          </p:nvCxnSpPr>
          <p:spPr bwMode="auto">
            <a:xfrm flipH="1">
              <a:off x="4823357" y="3770491"/>
              <a:ext cx="230430" cy="256122"/>
            </a:xfrm>
            <a:prstGeom prst="straightConnector1">
              <a:avLst/>
            </a:prstGeom>
            <a:solidFill>
              <a:schemeClr val="accent1"/>
            </a:solidFill>
            <a:ln w="19050" cap="flat" cmpd="sng" algn="ctr">
              <a:solidFill>
                <a:srgbClr val="C00000"/>
              </a:solidFill>
              <a:prstDash val="solid"/>
              <a:round/>
              <a:headEnd type="none" w="med" len="med"/>
              <a:tailEnd type="triangle"/>
            </a:ln>
            <a:effectLst/>
          </p:spPr>
        </p:cxnSp>
        <p:cxnSp>
          <p:nvCxnSpPr>
            <p:cNvPr id="24" name="Straight Connector 23">
              <a:extLst>
                <a:ext uri="{FF2B5EF4-FFF2-40B4-BE49-F238E27FC236}">
                  <a16:creationId xmlns:a16="http://schemas.microsoft.com/office/drawing/2014/main" id="{D43FB615-904A-AF54-3677-FC07E86983DB}"/>
                </a:ext>
              </a:extLst>
            </p:cNvPr>
            <p:cNvCxnSpPr>
              <a:cxnSpLocks/>
            </p:cNvCxnSpPr>
            <p:nvPr/>
          </p:nvCxnSpPr>
          <p:spPr bwMode="auto">
            <a:xfrm flipV="1">
              <a:off x="5043954" y="3693764"/>
              <a:ext cx="768100" cy="81941"/>
            </a:xfrm>
            <a:prstGeom prst="line">
              <a:avLst/>
            </a:prstGeom>
            <a:solidFill>
              <a:schemeClr val="accent1"/>
            </a:solidFill>
            <a:ln w="19050" cap="flat" cmpd="sng" algn="ctr">
              <a:solidFill>
                <a:srgbClr val="C00000"/>
              </a:solidFill>
              <a:prstDash val="solid"/>
              <a:round/>
              <a:headEnd type="none" w="med" len="med"/>
              <a:tailEnd type="none" w="med" len="med"/>
            </a:ln>
            <a:effectLst/>
          </p:spPr>
        </p:cxnSp>
      </p:grpSp>
      <p:sp>
        <p:nvSpPr>
          <p:cNvPr id="35" name="Title 1">
            <a:extLst>
              <a:ext uri="{FF2B5EF4-FFF2-40B4-BE49-F238E27FC236}">
                <a16:creationId xmlns:a16="http://schemas.microsoft.com/office/drawing/2014/main" id="{94C4EC9C-6402-EF71-C1A4-7FC2C7E31169}"/>
              </a:ext>
            </a:extLst>
          </p:cNvPr>
          <p:cNvSpPr>
            <a:spLocks noGrp="1"/>
          </p:cNvSpPr>
          <p:nvPr>
            <p:ph type="title"/>
          </p:nvPr>
        </p:nvSpPr>
        <p:spPr>
          <a:xfrm>
            <a:off x="91288" y="83840"/>
            <a:ext cx="10566400" cy="629095"/>
          </a:xfrm>
        </p:spPr>
        <p:txBody>
          <a:bodyPr/>
          <a:lstStyle/>
          <a:p>
            <a:r>
              <a:rPr lang="en-US" kern="0" dirty="0">
                <a:solidFill>
                  <a:srgbClr val="0070C0"/>
                </a:solidFill>
              </a:rPr>
              <a:t>Basic Wave Equation – Plane wave</a:t>
            </a:r>
            <a:endParaRPr lang="en-GB" kern="0" dirty="0">
              <a:solidFill>
                <a:srgbClr val="0070C0"/>
              </a:solidFill>
            </a:endParaRPr>
          </a:p>
        </p:txBody>
      </p:sp>
      <p:sp>
        <p:nvSpPr>
          <p:cNvPr id="36" name="TextBox 35">
            <a:extLst>
              <a:ext uri="{FF2B5EF4-FFF2-40B4-BE49-F238E27FC236}">
                <a16:creationId xmlns:a16="http://schemas.microsoft.com/office/drawing/2014/main" id="{70B3AE9A-465B-E647-58D4-1C6ACAFF679A}"/>
              </a:ext>
            </a:extLst>
          </p:cNvPr>
          <p:cNvSpPr txBox="1"/>
          <p:nvPr/>
        </p:nvSpPr>
        <p:spPr>
          <a:xfrm>
            <a:off x="337625" y="846559"/>
            <a:ext cx="5308579" cy="1107996"/>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CH" dirty="0"/>
              <a:t>Plane wave = E-field and H-field are in phase.</a:t>
            </a:r>
          </a:p>
          <a:p>
            <a:pPr algn="l"/>
            <a:endParaRPr lang="en-CH" dirty="0"/>
          </a:p>
          <a:p>
            <a:pPr marL="285750" indent="-285750" algn="l">
              <a:buFont typeface="Arial" panose="020B0604020202020204" pitchFamily="34" charset="0"/>
              <a:buChar char="•"/>
            </a:pPr>
            <a:r>
              <a:rPr lang="en-GB" dirty="0"/>
              <a:t>In our equipment, boundary conditions lead to a phase difference in the EM-fields.</a:t>
            </a:r>
          </a:p>
        </p:txBody>
      </p:sp>
      <p:sp>
        <p:nvSpPr>
          <p:cNvPr id="2" name="TextBox 1">
            <a:extLst>
              <a:ext uri="{FF2B5EF4-FFF2-40B4-BE49-F238E27FC236}">
                <a16:creationId xmlns:a16="http://schemas.microsoft.com/office/drawing/2014/main" id="{110500D9-43ED-0DAA-A023-6B716F92C444}"/>
              </a:ext>
            </a:extLst>
          </p:cNvPr>
          <p:cNvSpPr txBox="1"/>
          <p:nvPr/>
        </p:nvSpPr>
        <p:spPr>
          <a:xfrm>
            <a:off x="1217523" y="4030646"/>
            <a:ext cx="8948196" cy="830997"/>
          </a:xfrm>
          <a:prstGeom prst="rect">
            <a:avLst/>
          </a:prstGeom>
          <a:solidFill>
            <a:srgbClr val="FFFF00"/>
          </a:solidFill>
          <a:ln w="28575">
            <a:solidFill>
              <a:srgbClr val="FF0000"/>
            </a:solidFill>
          </a:ln>
        </p:spPr>
        <p:txBody>
          <a:bodyPr wrap="square" lIns="0" tIns="0" rIns="0" bIns="0" rtlCol="0">
            <a:spAutoFit/>
          </a:bodyPr>
          <a:lstStyle/>
          <a:p>
            <a:pPr algn="ctr"/>
            <a:r>
              <a:rPr lang="en-GB" dirty="0"/>
              <a:t>In RF, almost all equipment sees EM-field effects, and needs to be treated accordingly.</a:t>
            </a:r>
          </a:p>
          <a:p>
            <a:pPr algn="ctr"/>
            <a:endParaRPr lang="en-GB" dirty="0"/>
          </a:p>
          <a:p>
            <a:pPr algn="ctr"/>
            <a:r>
              <a:rPr lang="en-CH" dirty="0"/>
              <a:t>This leads to Transmission Line Theory or Classical Field Theory concepts.</a:t>
            </a:r>
          </a:p>
        </p:txBody>
      </p:sp>
    </p:spTree>
    <p:extLst>
      <p:ext uri="{BB962C8B-B14F-4D97-AF65-F5344CB8AC3E}">
        <p14:creationId xmlns:p14="http://schemas.microsoft.com/office/powerpoint/2010/main" val="1203486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B90904B3-B8B1-4277-ABAB-24BC1BD84DD5}"/>
              </a:ext>
            </a:extLst>
          </p:cNvPr>
          <p:cNvGrpSpPr/>
          <p:nvPr/>
        </p:nvGrpSpPr>
        <p:grpSpPr>
          <a:xfrm>
            <a:off x="1556152" y="979802"/>
            <a:ext cx="1216234" cy="599777"/>
            <a:chOff x="2047953" y="1159503"/>
            <a:chExt cx="1228437" cy="749915"/>
          </a:xfrm>
        </p:grpSpPr>
        <p:pic>
          <p:nvPicPr>
            <p:cNvPr id="45" name="Picture 44" descr="Shape&#10;&#10;Description automatically generated with low confidence">
              <a:extLst>
                <a:ext uri="{FF2B5EF4-FFF2-40B4-BE49-F238E27FC236}">
                  <a16:creationId xmlns:a16="http://schemas.microsoft.com/office/drawing/2014/main" id="{04DCB083-2149-408E-8B4C-1234CE9F77D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47953" y="1166698"/>
              <a:ext cx="624066" cy="742720"/>
            </a:xfrm>
            <a:prstGeom prst="rect">
              <a:avLst/>
            </a:prstGeom>
          </p:spPr>
        </p:pic>
        <p:pic>
          <p:nvPicPr>
            <p:cNvPr id="161" name="Picture 160" descr="Shape&#10;&#10;Description automatically generated with low confidence">
              <a:extLst>
                <a:ext uri="{FF2B5EF4-FFF2-40B4-BE49-F238E27FC236}">
                  <a16:creationId xmlns:a16="http://schemas.microsoft.com/office/drawing/2014/main" id="{3B49FF01-5D22-4307-8334-761080DBD5B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52324" y="1159503"/>
              <a:ext cx="624066" cy="742720"/>
            </a:xfrm>
            <a:prstGeom prst="rect">
              <a:avLst/>
            </a:prstGeom>
          </p:spPr>
        </p:pic>
      </p:grpSp>
      <p:pic>
        <p:nvPicPr>
          <p:cNvPr id="36" name="Picture 35" descr="A picture containing lamp, light&#10;&#10;Description automatically generated">
            <a:extLst>
              <a:ext uri="{FF2B5EF4-FFF2-40B4-BE49-F238E27FC236}">
                <a16:creationId xmlns:a16="http://schemas.microsoft.com/office/drawing/2014/main" id="{4D37D951-9DF3-4553-B212-25ED5AF9DF9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85059" y="989826"/>
            <a:ext cx="2012944" cy="628158"/>
          </a:xfrm>
          <a:prstGeom prst="rect">
            <a:avLst/>
          </a:prstGeom>
        </p:spPr>
      </p:pic>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268425" y="51970"/>
            <a:ext cx="8333885" cy="629095"/>
          </a:xfrm>
        </p:spPr>
        <p:txBody>
          <a:bodyPr/>
          <a:lstStyle/>
          <a:p>
            <a:r>
              <a:rPr lang="en-US" kern="0" dirty="0">
                <a:solidFill>
                  <a:srgbClr val="0070C0"/>
                </a:solidFill>
              </a:rPr>
              <a:t>Basic</a:t>
            </a:r>
            <a:r>
              <a:rPr lang="en-US" dirty="0"/>
              <a:t> </a:t>
            </a:r>
            <a:r>
              <a:rPr lang="en-US" kern="0" dirty="0">
                <a:solidFill>
                  <a:srgbClr val="0070C0"/>
                </a:solidFill>
              </a:rPr>
              <a:t>Transmission Line Theory</a:t>
            </a:r>
            <a:endParaRPr lang="en-GB" kern="0" dirty="0">
              <a:solidFill>
                <a:srgbClr val="0070C0"/>
              </a:solidFill>
            </a:endParaRPr>
          </a:p>
        </p:txBody>
      </p:sp>
      <p:grpSp>
        <p:nvGrpSpPr>
          <p:cNvPr id="3" name="Group 2">
            <a:extLst>
              <a:ext uri="{FF2B5EF4-FFF2-40B4-BE49-F238E27FC236}">
                <a16:creationId xmlns:a16="http://schemas.microsoft.com/office/drawing/2014/main" id="{D653912B-E3D9-DFC9-0969-1302D8B70681}"/>
              </a:ext>
            </a:extLst>
          </p:cNvPr>
          <p:cNvGrpSpPr/>
          <p:nvPr/>
        </p:nvGrpSpPr>
        <p:grpSpPr>
          <a:xfrm>
            <a:off x="468108" y="941397"/>
            <a:ext cx="1121173" cy="838226"/>
            <a:chOff x="972112" y="1201510"/>
            <a:chExt cx="1121173" cy="838226"/>
          </a:xfrm>
        </p:grpSpPr>
        <p:grpSp>
          <p:nvGrpSpPr>
            <p:cNvPr id="51" name="Group 50">
              <a:extLst>
                <a:ext uri="{FF2B5EF4-FFF2-40B4-BE49-F238E27FC236}">
                  <a16:creationId xmlns:a16="http://schemas.microsoft.com/office/drawing/2014/main" id="{372F23AF-4C59-4210-8EA5-42D88349A19B}"/>
                </a:ext>
              </a:extLst>
            </p:cNvPr>
            <p:cNvGrpSpPr/>
            <p:nvPr/>
          </p:nvGrpSpPr>
          <p:grpSpPr>
            <a:xfrm>
              <a:off x="972112" y="1606461"/>
              <a:ext cx="560862" cy="433275"/>
              <a:chOff x="972112" y="1606461"/>
              <a:chExt cx="560862" cy="433275"/>
            </a:xfrm>
          </p:grpSpPr>
          <p:cxnSp>
            <p:nvCxnSpPr>
              <p:cNvPr id="11" name="Straight Arrow Connector 10">
                <a:extLst>
                  <a:ext uri="{FF2B5EF4-FFF2-40B4-BE49-F238E27FC236}">
                    <a16:creationId xmlns:a16="http://schemas.microsoft.com/office/drawing/2014/main" id="{557FBE29-A0CD-4E81-BFBC-7B3FB6B11FFE}"/>
                  </a:ext>
                </a:extLst>
              </p:cNvPr>
              <p:cNvCxnSpPr>
                <a:cxnSpLocks/>
              </p:cNvCxnSpPr>
              <p:nvPr/>
            </p:nvCxnSpPr>
            <p:spPr bwMode="auto">
              <a:xfrm>
                <a:off x="1523737" y="1606461"/>
                <a:ext cx="0" cy="433275"/>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sp>
            <p:nvSpPr>
              <p:cNvPr id="41" name="TextBox 40">
                <a:extLst>
                  <a:ext uri="{FF2B5EF4-FFF2-40B4-BE49-F238E27FC236}">
                    <a16:creationId xmlns:a16="http://schemas.microsoft.com/office/drawing/2014/main" id="{16F9C47D-369F-4015-BEE1-0A05BD4F4167}"/>
                  </a:ext>
                </a:extLst>
              </p:cNvPr>
              <p:cNvSpPr txBox="1"/>
              <p:nvPr/>
            </p:nvSpPr>
            <p:spPr>
              <a:xfrm>
                <a:off x="972112" y="1611618"/>
                <a:ext cx="560862"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v(z)</a:t>
                </a:r>
                <a:endParaRPr lang="en-GB" i="1" dirty="0">
                  <a:latin typeface="Times New Roman" panose="02020603050405020304" pitchFamily="18" charset="0"/>
                  <a:cs typeface="Times New Roman" panose="02020603050405020304" pitchFamily="18" charset="0"/>
                </a:endParaRPr>
              </a:p>
            </p:txBody>
          </p:sp>
        </p:grpSp>
        <p:grpSp>
          <p:nvGrpSpPr>
            <p:cNvPr id="50" name="Group 49">
              <a:extLst>
                <a:ext uri="{FF2B5EF4-FFF2-40B4-BE49-F238E27FC236}">
                  <a16:creationId xmlns:a16="http://schemas.microsoft.com/office/drawing/2014/main" id="{0B41F17B-193B-4812-9FEE-62A17AD540C7}"/>
                </a:ext>
              </a:extLst>
            </p:cNvPr>
            <p:cNvGrpSpPr/>
            <p:nvPr/>
          </p:nvGrpSpPr>
          <p:grpSpPr>
            <a:xfrm>
              <a:off x="1486937" y="1201510"/>
              <a:ext cx="606348" cy="369332"/>
              <a:chOff x="1486937" y="1201510"/>
              <a:chExt cx="606348" cy="369332"/>
            </a:xfrm>
          </p:grpSpPr>
          <p:cxnSp>
            <p:nvCxnSpPr>
              <p:cNvPr id="9" name="Straight Arrow Connector 8">
                <a:extLst>
                  <a:ext uri="{FF2B5EF4-FFF2-40B4-BE49-F238E27FC236}">
                    <a16:creationId xmlns:a16="http://schemas.microsoft.com/office/drawing/2014/main" id="{182739F9-2235-49AC-8B4B-99BE2014B5BF}"/>
                  </a:ext>
                </a:extLst>
              </p:cNvPr>
              <p:cNvCxnSpPr>
                <a:cxnSpLocks/>
              </p:cNvCxnSpPr>
              <p:nvPr/>
            </p:nvCxnSpPr>
            <p:spPr bwMode="auto">
              <a:xfrm>
                <a:off x="1638952" y="1556952"/>
                <a:ext cx="163727" cy="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sp>
            <p:nvSpPr>
              <p:cNvPr id="42" name="TextBox 41">
                <a:extLst>
                  <a:ext uri="{FF2B5EF4-FFF2-40B4-BE49-F238E27FC236}">
                    <a16:creationId xmlns:a16="http://schemas.microsoft.com/office/drawing/2014/main" id="{1F9B01D7-C884-4D87-BEF7-BEF24725B1FF}"/>
                  </a:ext>
                </a:extLst>
              </p:cNvPr>
              <p:cNvSpPr txBox="1"/>
              <p:nvPr/>
            </p:nvSpPr>
            <p:spPr>
              <a:xfrm>
                <a:off x="1486937" y="1201510"/>
                <a:ext cx="606348"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i(z)</a:t>
                </a:r>
                <a:endParaRPr lang="en-GB" i="1" dirty="0">
                  <a:latin typeface="Times New Roman" panose="02020603050405020304" pitchFamily="18" charset="0"/>
                  <a:cs typeface="Times New Roman" panose="02020603050405020304" pitchFamily="18" charset="0"/>
                </a:endParaRPr>
              </a:p>
            </p:txBody>
          </p:sp>
        </p:grpSp>
      </p:grpSp>
      <p:grpSp>
        <p:nvGrpSpPr>
          <p:cNvPr id="49" name="Group 48">
            <a:extLst>
              <a:ext uri="{FF2B5EF4-FFF2-40B4-BE49-F238E27FC236}">
                <a16:creationId xmlns:a16="http://schemas.microsoft.com/office/drawing/2014/main" id="{8A3D8DA2-AEF5-4A8F-9890-1CFE3AF12F28}"/>
              </a:ext>
            </a:extLst>
          </p:cNvPr>
          <p:cNvGrpSpPr/>
          <p:nvPr/>
        </p:nvGrpSpPr>
        <p:grpSpPr>
          <a:xfrm>
            <a:off x="1010898" y="905736"/>
            <a:ext cx="5118768" cy="906914"/>
            <a:chOff x="1523737" y="1165849"/>
            <a:chExt cx="5118768" cy="906914"/>
          </a:xfrm>
        </p:grpSpPr>
        <p:cxnSp>
          <p:nvCxnSpPr>
            <p:cNvPr id="5" name="Straight Connector 4">
              <a:extLst>
                <a:ext uri="{FF2B5EF4-FFF2-40B4-BE49-F238E27FC236}">
                  <a16:creationId xmlns:a16="http://schemas.microsoft.com/office/drawing/2014/main" id="{B839E446-2757-4A7B-9920-4C2A8AB1916C}"/>
                </a:ext>
              </a:extLst>
            </p:cNvPr>
            <p:cNvCxnSpPr>
              <a:cxnSpLocks/>
            </p:cNvCxnSpPr>
            <p:nvPr/>
          </p:nvCxnSpPr>
          <p:spPr bwMode="auto">
            <a:xfrm flipV="1">
              <a:off x="1523737" y="1547063"/>
              <a:ext cx="4572263" cy="10595"/>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6" name="Straight Connector 5">
              <a:extLst>
                <a:ext uri="{FF2B5EF4-FFF2-40B4-BE49-F238E27FC236}">
                  <a16:creationId xmlns:a16="http://schemas.microsoft.com/office/drawing/2014/main" id="{0B24838B-176B-4DB1-A456-8E45FBCE3450}"/>
                </a:ext>
              </a:extLst>
            </p:cNvPr>
            <p:cNvCxnSpPr>
              <a:cxnSpLocks/>
            </p:cNvCxnSpPr>
            <p:nvPr/>
          </p:nvCxnSpPr>
          <p:spPr bwMode="auto">
            <a:xfrm flipV="1">
              <a:off x="1532974" y="2039736"/>
              <a:ext cx="4572263" cy="33027"/>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23" name="Straight Arrow Connector 22">
              <a:extLst>
                <a:ext uri="{FF2B5EF4-FFF2-40B4-BE49-F238E27FC236}">
                  <a16:creationId xmlns:a16="http://schemas.microsoft.com/office/drawing/2014/main" id="{24AA6E27-5733-4403-B6E6-05B726B853FE}"/>
                </a:ext>
              </a:extLst>
            </p:cNvPr>
            <p:cNvCxnSpPr>
              <a:cxnSpLocks/>
            </p:cNvCxnSpPr>
            <p:nvPr/>
          </p:nvCxnSpPr>
          <p:spPr bwMode="auto">
            <a:xfrm>
              <a:off x="6211215" y="1538814"/>
              <a:ext cx="303029"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18" name="TextBox 117">
              <a:extLst>
                <a:ext uri="{FF2B5EF4-FFF2-40B4-BE49-F238E27FC236}">
                  <a16:creationId xmlns:a16="http://schemas.microsoft.com/office/drawing/2014/main" id="{20BF1904-A052-4BD4-9326-486049B493CD}"/>
                </a:ext>
              </a:extLst>
            </p:cNvPr>
            <p:cNvSpPr txBox="1"/>
            <p:nvPr/>
          </p:nvSpPr>
          <p:spPr>
            <a:xfrm>
              <a:off x="6362729" y="1165849"/>
              <a:ext cx="279776"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z</a:t>
              </a:r>
              <a:endParaRPr lang="en-GB" i="1" dirty="0">
                <a:latin typeface="Times New Roman" panose="02020603050405020304" pitchFamily="18" charset="0"/>
                <a:cs typeface="Times New Roman" panose="02020603050405020304" pitchFamily="18" charset="0"/>
              </a:endParaRPr>
            </a:p>
          </p:txBody>
        </p:sp>
      </p:grpSp>
      <p:sp>
        <p:nvSpPr>
          <p:cNvPr id="123" name="TextBox 122">
            <a:extLst>
              <a:ext uri="{FF2B5EF4-FFF2-40B4-BE49-F238E27FC236}">
                <a16:creationId xmlns:a16="http://schemas.microsoft.com/office/drawing/2014/main" id="{BA85357C-3A3C-472F-A2D1-3900A9CBF289}"/>
              </a:ext>
            </a:extLst>
          </p:cNvPr>
          <p:cNvSpPr txBox="1"/>
          <p:nvPr/>
        </p:nvSpPr>
        <p:spPr>
          <a:xfrm>
            <a:off x="5330484" y="2448615"/>
            <a:ext cx="6543652" cy="2862322"/>
          </a:xfrm>
          <a:prstGeom prst="rect">
            <a:avLst/>
          </a:prstGeom>
          <a:noFill/>
        </p:spPr>
        <p:txBody>
          <a:bodyPr wrap="square" rtlCol="0">
            <a:spAutoFit/>
          </a:bodyPr>
          <a:lstStyle/>
          <a:p>
            <a:pPr marL="285750" indent="-285750">
              <a:buFont typeface="Arial" panose="020B0604020202020204" pitchFamily="34" charset="0"/>
              <a:buChar char="•"/>
            </a:pPr>
            <a:r>
              <a:rPr lang="en-US" dirty="0"/>
              <a:t>Consider a transmission line of a certain length aligned in z-direction</a:t>
            </a:r>
            <a:r>
              <a:rPr lang="en-US" i="1" dirty="0">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endParaRPr lang="en-US" i="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latin typeface="+mj-lt"/>
                <a:cs typeface="Times New Roman" panose="02020603050405020304" pitchFamily="18" charset="0"/>
              </a:rPr>
              <a:t>Voltage and current along the line </a:t>
            </a:r>
            <a:r>
              <a:rPr lang="en-US" dirty="0">
                <a:solidFill>
                  <a:srgbClr val="C00000"/>
                </a:solidFill>
                <a:latin typeface="+mj-lt"/>
                <a:cs typeface="Times New Roman" panose="02020603050405020304" pitchFamily="18" charset="0"/>
              </a:rPr>
              <a:t>depend on </a:t>
            </a:r>
            <a:r>
              <a:rPr lang="en-US" i="1" dirty="0">
                <a:solidFill>
                  <a:srgbClr val="C00000"/>
                </a:solidFill>
                <a:latin typeface="Times New Roman" panose="02020603050405020304" pitchFamily="18" charset="0"/>
                <a:cs typeface="Times New Roman" panose="02020603050405020304" pitchFamily="18" charset="0"/>
              </a:rPr>
              <a:t>z</a:t>
            </a:r>
            <a:r>
              <a:rPr lang="en-US" dirty="0">
                <a:latin typeface="+mj-lt"/>
                <a:cs typeface="Times New Roman" panose="02020603050405020304" pitchFamily="18" charset="0"/>
              </a:rPr>
              <a:t>. </a:t>
            </a:r>
          </a:p>
          <a:p>
            <a:pPr marL="285750" indent="-285750">
              <a:buFont typeface="Arial" panose="020B0604020202020204" pitchFamily="34" charset="0"/>
              <a:buChar char="•"/>
            </a:pPr>
            <a:r>
              <a:rPr lang="en-US" dirty="0">
                <a:latin typeface="+mj-lt"/>
                <a:cs typeface="Times New Roman" panose="02020603050405020304" pitchFamily="18" charset="0"/>
              </a:rPr>
              <a:t>Their variation along the line depends on their wavelength.</a:t>
            </a:r>
            <a:br>
              <a:rPr lang="en-US" dirty="0">
                <a:latin typeface="+mj-lt"/>
                <a:cs typeface="Times New Roman" panose="02020603050405020304" pitchFamily="18" charset="0"/>
              </a:rPr>
            </a:br>
            <a:r>
              <a:rPr lang="en-US" i="1" dirty="0">
                <a:latin typeface="+mj-lt"/>
                <a:cs typeface="Times New Roman" panose="02020603050405020304" pitchFamily="18" charset="0"/>
              </a:rPr>
              <a:t>Remember? High frequency comes with short wavelength.</a:t>
            </a:r>
          </a:p>
          <a:p>
            <a:endParaRPr lang="en-US" dirty="0">
              <a:latin typeface="+mj-lt"/>
              <a:cs typeface="Times New Roman" panose="02020603050405020304" pitchFamily="18" charset="0"/>
            </a:endParaRPr>
          </a:p>
          <a:p>
            <a:pPr marL="285750" indent="-285750">
              <a:buFont typeface="Arial" panose="020B0604020202020204" pitchFamily="34" charset="0"/>
              <a:buChar char="•"/>
            </a:pPr>
            <a:r>
              <a:rPr lang="en-US" dirty="0">
                <a:latin typeface="+mj-lt"/>
                <a:cs typeface="Times New Roman" panose="02020603050405020304" pitchFamily="18" charset="0"/>
              </a:rPr>
              <a:t>We split the line in infinitesimal increments of length </a:t>
            </a:r>
            <a:r>
              <a:rPr lang="en-US" i="1" dirty="0">
                <a:latin typeface="Times New Roman" panose="02020603050405020304" pitchFamily="18" charset="0"/>
                <a:cs typeface="Times New Roman" panose="02020603050405020304" pitchFamily="18" charset="0"/>
              </a:rPr>
              <a:t>dz.</a:t>
            </a:r>
          </a:p>
          <a:p>
            <a:pPr marL="285750" indent="-285750">
              <a:buFont typeface="Arial" panose="020B0604020202020204" pitchFamily="34" charset="0"/>
              <a:buChar char="•"/>
            </a:pPr>
            <a:endParaRPr lang="en-US" i="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latin typeface="+mj-lt"/>
                <a:cs typeface="Times New Roman" panose="02020603050405020304" pitchFamily="18" charset="0"/>
              </a:rPr>
              <a:t>We model the length </a:t>
            </a:r>
            <a:r>
              <a:rPr lang="en-US" i="1" dirty="0" err="1">
                <a:latin typeface="Times New Roman" panose="02020603050405020304" pitchFamily="18" charset="0"/>
                <a:cs typeface="Times New Roman" panose="02020603050405020304" pitchFamily="18" charset="0"/>
              </a:rPr>
              <a:t>dz</a:t>
            </a:r>
            <a:r>
              <a:rPr lang="en-US" dirty="0">
                <a:latin typeface="+mj-lt"/>
                <a:cs typeface="Times New Roman" panose="02020603050405020304" pitchFamily="18" charset="0"/>
              </a:rPr>
              <a:t> with lumped elements.</a:t>
            </a:r>
          </a:p>
        </p:txBody>
      </p:sp>
      <p:grpSp>
        <p:nvGrpSpPr>
          <p:cNvPr id="34" name="Group 33">
            <a:extLst>
              <a:ext uri="{FF2B5EF4-FFF2-40B4-BE49-F238E27FC236}">
                <a16:creationId xmlns:a16="http://schemas.microsoft.com/office/drawing/2014/main" id="{ADAC723B-4BEB-4C25-9DBD-B1D5978C3D0F}"/>
              </a:ext>
            </a:extLst>
          </p:cNvPr>
          <p:cNvGrpSpPr/>
          <p:nvPr/>
        </p:nvGrpSpPr>
        <p:grpSpPr>
          <a:xfrm>
            <a:off x="2058735" y="850138"/>
            <a:ext cx="432796" cy="1983624"/>
            <a:chOff x="2562739" y="1110251"/>
            <a:chExt cx="432796" cy="1983624"/>
          </a:xfrm>
        </p:grpSpPr>
        <p:sp>
          <p:nvSpPr>
            <p:cNvPr id="60" name="TextBox 59">
              <a:extLst>
                <a:ext uri="{FF2B5EF4-FFF2-40B4-BE49-F238E27FC236}">
                  <a16:creationId xmlns:a16="http://schemas.microsoft.com/office/drawing/2014/main" id="{CF3BF5CE-0131-4816-BC0D-29A5A3745EFF}"/>
                </a:ext>
              </a:extLst>
            </p:cNvPr>
            <p:cNvSpPr txBox="1"/>
            <p:nvPr/>
          </p:nvSpPr>
          <p:spPr>
            <a:xfrm>
              <a:off x="2562739" y="2724543"/>
              <a:ext cx="432796" cy="369332"/>
            </a:xfrm>
            <a:prstGeom prst="rect">
              <a:avLst/>
            </a:prstGeom>
            <a:noFill/>
          </p:spPr>
          <p:txBody>
            <a:bodyPr wrap="square" rtlCol="0">
              <a:spAutoFit/>
            </a:bodyPr>
            <a:lstStyle/>
            <a:p>
              <a:r>
                <a:rPr lang="en-US" i="1" dirty="0" err="1">
                  <a:latin typeface="Times New Roman" panose="02020603050405020304" pitchFamily="18" charset="0"/>
                  <a:cs typeface="Times New Roman" panose="02020603050405020304" pitchFamily="18" charset="0"/>
                </a:rPr>
                <a:t>dz</a:t>
              </a:r>
              <a:endParaRPr lang="en-GB" i="1" dirty="0">
                <a:latin typeface="Times New Roman" panose="02020603050405020304" pitchFamily="18" charset="0"/>
                <a:cs typeface="Times New Roman" panose="02020603050405020304" pitchFamily="18" charset="0"/>
              </a:endParaRPr>
            </a:p>
          </p:txBody>
        </p:sp>
        <p:cxnSp>
          <p:nvCxnSpPr>
            <p:cNvPr id="48" name="Straight Connector 47">
              <a:extLst>
                <a:ext uri="{FF2B5EF4-FFF2-40B4-BE49-F238E27FC236}">
                  <a16:creationId xmlns:a16="http://schemas.microsoft.com/office/drawing/2014/main" id="{442E9548-4957-4BE9-A164-BA7C9DEF7D38}"/>
                </a:ext>
              </a:extLst>
            </p:cNvPr>
            <p:cNvCxnSpPr>
              <a:cxnSpLocks/>
            </p:cNvCxnSpPr>
            <p:nvPr/>
          </p:nvCxnSpPr>
          <p:spPr bwMode="auto">
            <a:xfrm flipV="1">
              <a:off x="2637482" y="1110251"/>
              <a:ext cx="0" cy="1483974"/>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22" name="Straight Connector 121">
              <a:extLst>
                <a:ext uri="{FF2B5EF4-FFF2-40B4-BE49-F238E27FC236}">
                  <a16:creationId xmlns:a16="http://schemas.microsoft.com/office/drawing/2014/main" id="{CE0C16CC-D4EB-4A73-8BD4-D7EF24A317B1}"/>
                </a:ext>
              </a:extLst>
            </p:cNvPr>
            <p:cNvCxnSpPr>
              <a:cxnSpLocks/>
            </p:cNvCxnSpPr>
            <p:nvPr/>
          </p:nvCxnSpPr>
          <p:spPr bwMode="auto">
            <a:xfrm flipV="1">
              <a:off x="2902324" y="1110251"/>
              <a:ext cx="0" cy="1483974"/>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33" name="Left Brace 32">
              <a:extLst>
                <a:ext uri="{FF2B5EF4-FFF2-40B4-BE49-F238E27FC236}">
                  <a16:creationId xmlns:a16="http://schemas.microsoft.com/office/drawing/2014/main" id="{63EAFC52-D6D5-41BD-AAF6-4C24A6441BB0}"/>
                </a:ext>
              </a:extLst>
            </p:cNvPr>
            <p:cNvSpPr/>
            <p:nvPr/>
          </p:nvSpPr>
          <p:spPr bwMode="auto">
            <a:xfrm rot="16200000">
              <a:off x="2711625" y="2571325"/>
              <a:ext cx="96065" cy="285333"/>
            </a:xfrm>
            <a:prstGeom prst="lef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8" name="Group 7">
            <a:extLst>
              <a:ext uri="{FF2B5EF4-FFF2-40B4-BE49-F238E27FC236}">
                <a16:creationId xmlns:a16="http://schemas.microsoft.com/office/drawing/2014/main" id="{C390AE94-E207-BBE8-A02A-555B3439771C}"/>
              </a:ext>
            </a:extLst>
          </p:cNvPr>
          <p:cNvGrpSpPr/>
          <p:nvPr/>
        </p:nvGrpSpPr>
        <p:grpSpPr>
          <a:xfrm>
            <a:off x="1519881" y="2770637"/>
            <a:ext cx="2552860" cy="2967545"/>
            <a:chOff x="1523737" y="2682625"/>
            <a:chExt cx="2552860" cy="2967545"/>
          </a:xfrm>
        </p:grpSpPr>
        <p:grpSp>
          <p:nvGrpSpPr>
            <p:cNvPr id="40" name="Group 39">
              <a:extLst>
                <a:ext uri="{FF2B5EF4-FFF2-40B4-BE49-F238E27FC236}">
                  <a16:creationId xmlns:a16="http://schemas.microsoft.com/office/drawing/2014/main" id="{3DD04BBC-3C23-417C-85B1-DEFF3E4E488A}"/>
                </a:ext>
              </a:extLst>
            </p:cNvPr>
            <p:cNvGrpSpPr/>
            <p:nvPr/>
          </p:nvGrpSpPr>
          <p:grpSpPr>
            <a:xfrm>
              <a:off x="1523737" y="3840290"/>
              <a:ext cx="2552860" cy="1809880"/>
              <a:chOff x="1711184" y="3328584"/>
              <a:chExt cx="2552860" cy="1809880"/>
            </a:xfrm>
          </p:grpSpPr>
          <p:grpSp>
            <p:nvGrpSpPr>
              <p:cNvPr id="125" name="Group 124">
                <a:extLst>
                  <a:ext uri="{FF2B5EF4-FFF2-40B4-BE49-F238E27FC236}">
                    <a16:creationId xmlns:a16="http://schemas.microsoft.com/office/drawing/2014/main" id="{D4E24D57-4611-48CC-A760-FE2CC0490465}"/>
                  </a:ext>
                </a:extLst>
              </p:cNvPr>
              <p:cNvGrpSpPr/>
              <p:nvPr/>
            </p:nvGrpSpPr>
            <p:grpSpPr>
              <a:xfrm>
                <a:off x="1711184" y="3630844"/>
                <a:ext cx="2549041" cy="713430"/>
                <a:chOff x="1134086" y="2295818"/>
                <a:chExt cx="1036935" cy="279304"/>
              </a:xfrm>
            </p:grpSpPr>
            <p:cxnSp>
              <p:nvCxnSpPr>
                <p:cNvPr id="15" name="Straight Connector 14">
                  <a:extLst>
                    <a:ext uri="{FF2B5EF4-FFF2-40B4-BE49-F238E27FC236}">
                      <a16:creationId xmlns:a16="http://schemas.microsoft.com/office/drawing/2014/main" id="{13CE6F6A-E763-432F-AF36-0191060FDD00}"/>
                    </a:ext>
                  </a:extLst>
                </p:cNvPr>
                <p:cNvCxnSpPr>
                  <a:cxnSpLocks/>
                </p:cNvCxnSpPr>
                <p:nvPr/>
              </p:nvCxnSpPr>
              <p:spPr bwMode="auto">
                <a:xfrm flipV="1">
                  <a:off x="1134086" y="2318934"/>
                  <a:ext cx="1036935" cy="968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 name="Straight Connector 16">
                  <a:extLst>
                    <a:ext uri="{FF2B5EF4-FFF2-40B4-BE49-F238E27FC236}">
                      <a16:creationId xmlns:a16="http://schemas.microsoft.com/office/drawing/2014/main" id="{E1CBE0D6-3B43-4EB0-8C03-F34AA375FF3B}"/>
                    </a:ext>
                  </a:extLst>
                </p:cNvPr>
                <p:cNvCxnSpPr>
                  <a:cxnSpLocks/>
                </p:cNvCxnSpPr>
                <p:nvPr/>
              </p:nvCxnSpPr>
              <p:spPr bwMode="auto">
                <a:xfrm>
                  <a:off x="1134086" y="2569732"/>
                  <a:ext cx="1036935" cy="539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9" name="Rectangle 18">
                  <a:extLst>
                    <a:ext uri="{FF2B5EF4-FFF2-40B4-BE49-F238E27FC236}">
                      <a16:creationId xmlns:a16="http://schemas.microsoft.com/office/drawing/2014/main" id="{463FCEC7-B320-4E1E-B9F3-30185F06C358}"/>
                    </a:ext>
                  </a:extLst>
                </p:cNvPr>
                <p:cNvSpPr/>
                <p:nvPr/>
              </p:nvSpPr>
              <p:spPr bwMode="auto">
                <a:xfrm rot="16200000">
                  <a:off x="1389017" y="2230844"/>
                  <a:ext cx="63213" cy="1931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24" name="Straight Connector 23">
                  <a:extLst>
                    <a:ext uri="{FF2B5EF4-FFF2-40B4-BE49-F238E27FC236}">
                      <a16:creationId xmlns:a16="http://schemas.microsoft.com/office/drawing/2014/main" id="{93F790D3-35FF-4C50-9B41-FED45F8F3D3B}"/>
                    </a:ext>
                  </a:extLst>
                </p:cNvPr>
                <p:cNvCxnSpPr>
                  <a:cxnSpLocks/>
                </p:cNvCxnSpPr>
                <p:nvPr/>
              </p:nvCxnSpPr>
              <p:spPr bwMode="auto">
                <a:xfrm>
                  <a:off x="1849749" y="2320460"/>
                  <a:ext cx="0" cy="25466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2" name="Rectangle 21">
                  <a:extLst>
                    <a:ext uri="{FF2B5EF4-FFF2-40B4-BE49-F238E27FC236}">
                      <a16:creationId xmlns:a16="http://schemas.microsoft.com/office/drawing/2014/main" id="{F58BEE92-7929-4B56-AA5E-7A0F060698E6}"/>
                    </a:ext>
                  </a:extLst>
                </p:cNvPr>
                <p:cNvSpPr/>
                <p:nvPr/>
              </p:nvSpPr>
              <p:spPr bwMode="auto">
                <a:xfrm rot="10800000">
                  <a:off x="1820235" y="2351899"/>
                  <a:ext cx="59029" cy="19152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26" name="Straight Connector 25">
                  <a:extLst>
                    <a:ext uri="{FF2B5EF4-FFF2-40B4-BE49-F238E27FC236}">
                      <a16:creationId xmlns:a16="http://schemas.microsoft.com/office/drawing/2014/main" id="{D5E2B53F-D8F3-42F4-8112-2E35D91B7E14}"/>
                    </a:ext>
                  </a:extLst>
                </p:cNvPr>
                <p:cNvCxnSpPr>
                  <a:cxnSpLocks/>
                </p:cNvCxnSpPr>
                <p:nvPr/>
              </p:nvCxnSpPr>
              <p:spPr bwMode="auto">
                <a:xfrm>
                  <a:off x="2043678" y="2459570"/>
                  <a:ext cx="0" cy="11555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8" name="Straight Connector 27">
                  <a:extLst>
                    <a:ext uri="{FF2B5EF4-FFF2-40B4-BE49-F238E27FC236}">
                      <a16:creationId xmlns:a16="http://schemas.microsoft.com/office/drawing/2014/main" id="{11566B09-2582-4C57-B0F0-2649DF782D90}"/>
                    </a:ext>
                  </a:extLst>
                </p:cNvPr>
                <p:cNvCxnSpPr>
                  <a:cxnSpLocks/>
                </p:cNvCxnSpPr>
                <p:nvPr/>
              </p:nvCxnSpPr>
              <p:spPr bwMode="auto">
                <a:xfrm>
                  <a:off x="2043678" y="2323104"/>
                  <a:ext cx="0" cy="11555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9" name="Straight Connector 28">
                  <a:extLst>
                    <a:ext uri="{FF2B5EF4-FFF2-40B4-BE49-F238E27FC236}">
                      <a16:creationId xmlns:a16="http://schemas.microsoft.com/office/drawing/2014/main" id="{56E172C9-9905-431F-90E6-C3178B8DD5B9}"/>
                    </a:ext>
                  </a:extLst>
                </p:cNvPr>
                <p:cNvCxnSpPr>
                  <a:cxnSpLocks/>
                </p:cNvCxnSpPr>
                <p:nvPr/>
              </p:nvCxnSpPr>
              <p:spPr bwMode="auto">
                <a:xfrm>
                  <a:off x="2007583" y="2459927"/>
                  <a:ext cx="7218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1" name="Straight Connector 30">
                  <a:extLst>
                    <a:ext uri="{FF2B5EF4-FFF2-40B4-BE49-F238E27FC236}">
                      <a16:creationId xmlns:a16="http://schemas.microsoft.com/office/drawing/2014/main" id="{D7F37143-1410-4AA2-AC61-22FC6C3516A3}"/>
                    </a:ext>
                  </a:extLst>
                </p:cNvPr>
                <p:cNvCxnSpPr>
                  <a:cxnSpLocks/>
                </p:cNvCxnSpPr>
                <p:nvPr/>
              </p:nvCxnSpPr>
              <p:spPr bwMode="auto">
                <a:xfrm>
                  <a:off x="2007583" y="2438656"/>
                  <a:ext cx="7218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cxnSp>
            <p:nvCxnSpPr>
              <p:cNvPr id="129" name="Straight Arrow Connector 128">
                <a:extLst>
                  <a:ext uri="{FF2B5EF4-FFF2-40B4-BE49-F238E27FC236}">
                    <a16:creationId xmlns:a16="http://schemas.microsoft.com/office/drawing/2014/main" id="{37C0668D-AC73-4D59-92F4-D3705A632280}"/>
                  </a:ext>
                </a:extLst>
              </p:cNvPr>
              <p:cNvCxnSpPr>
                <a:cxnSpLocks/>
              </p:cNvCxnSpPr>
              <p:nvPr/>
            </p:nvCxnSpPr>
            <p:spPr bwMode="auto">
              <a:xfrm>
                <a:off x="1746502" y="4769132"/>
                <a:ext cx="2513723" cy="0"/>
              </a:xfrm>
              <a:prstGeom prst="straightConnector1">
                <a:avLst/>
              </a:prstGeom>
              <a:solidFill>
                <a:schemeClr val="accent1"/>
              </a:solidFill>
              <a:ln w="9525" cap="flat" cmpd="sng" algn="ctr">
                <a:solidFill>
                  <a:schemeClr val="tx1"/>
                </a:solidFill>
                <a:prstDash val="solid"/>
                <a:round/>
                <a:headEnd type="triangle" w="med" len="med"/>
                <a:tailEnd type="triangle" w="med" len="med"/>
              </a:ln>
              <a:effectLst/>
            </p:spPr>
          </p:cxnSp>
          <p:sp>
            <p:nvSpPr>
              <p:cNvPr id="130" name="TextBox 129">
                <a:extLst>
                  <a:ext uri="{FF2B5EF4-FFF2-40B4-BE49-F238E27FC236}">
                    <a16:creationId xmlns:a16="http://schemas.microsoft.com/office/drawing/2014/main" id="{6227BA94-39BB-4F08-9ACD-70425DCDEBC7}"/>
                  </a:ext>
                </a:extLst>
              </p:cNvPr>
              <p:cNvSpPr txBox="1"/>
              <p:nvPr/>
            </p:nvSpPr>
            <p:spPr>
              <a:xfrm>
                <a:off x="2859466" y="4769132"/>
                <a:ext cx="432796" cy="369332"/>
              </a:xfrm>
              <a:prstGeom prst="rect">
                <a:avLst/>
              </a:prstGeom>
              <a:noFill/>
            </p:spPr>
            <p:txBody>
              <a:bodyPr wrap="square" rtlCol="0">
                <a:spAutoFit/>
              </a:bodyPr>
              <a:lstStyle/>
              <a:p>
                <a:r>
                  <a:rPr lang="en-US" i="1" dirty="0" err="1">
                    <a:latin typeface="Times New Roman" panose="02020603050405020304" pitchFamily="18" charset="0"/>
                    <a:cs typeface="Times New Roman" panose="02020603050405020304" pitchFamily="18" charset="0"/>
                  </a:rPr>
                  <a:t>dz</a:t>
                </a:r>
                <a:endParaRPr lang="en-GB" i="1" dirty="0">
                  <a:latin typeface="Times New Roman" panose="02020603050405020304" pitchFamily="18" charset="0"/>
                  <a:cs typeface="Times New Roman" panose="02020603050405020304" pitchFamily="18" charset="0"/>
                </a:endParaRPr>
              </a:p>
            </p:txBody>
          </p:sp>
          <p:cxnSp>
            <p:nvCxnSpPr>
              <p:cNvPr id="133" name="Straight Connector 132">
                <a:extLst>
                  <a:ext uri="{FF2B5EF4-FFF2-40B4-BE49-F238E27FC236}">
                    <a16:creationId xmlns:a16="http://schemas.microsoft.com/office/drawing/2014/main" id="{CCB75704-F2C6-4867-B89B-1DE897188172}"/>
                  </a:ext>
                </a:extLst>
              </p:cNvPr>
              <p:cNvCxnSpPr>
                <a:cxnSpLocks/>
              </p:cNvCxnSpPr>
              <p:nvPr/>
            </p:nvCxnSpPr>
            <p:spPr bwMode="auto">
              <a:xfrm flipV="1">
                <a:off x="1720815" y="3380912"/>
                <a:ext cx="0" cy="1483974"/>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4" name="Straight Connector 133">
                <a:extLst>
                  <a:ext uri="{FF2B5EF4-FFF2-40B4-BE49-F238E27FC236}">
                    <a16:creationId xmlns:a16="http://schemas.microsoft.com/office/drawing/2014/main" id="{16D6B2FB-934A-452F-9994-08940BEFB811}"/>
                  </a:ext>
                </a:extLst>
              </p:cNvPr>
              <p:cNvCxnSpPr>
                <a:cxnSpLocks/>
              </p:cNvCxnSpPr>
              <p:nvPr/>
            </p:nvCxnSpPr>
            <p:spPr bwMode="auto">
              <a:xfrm flipV="1">
                <a:off x="4264044" y="3328584"/>
                <a:ext cx="0" cy="1483974"/>
              </a:xfrm>
              <a:prstGeom prst="line">
                <a:avLst/>
              </a:prstGeom>
              <a:solidFill>
                <a:schemeClr val="accent1"/>
              </a:solidFill>
              <a:ln w="9525" cap="flat" cmpd="sng" algn="ctr">
                <a:solidFill>
                  <a:schemeClr val="tx1"/>
                </a:solidFill>
                <a:prstDash val="dash"/>
                <a:round/>
                <a:headEnd type="none" w="med" len="med"/>
                <a:tailEnd type="none" w="med" len="med"/>
              </a:ln>
              <a:effectLst/>
            </p:spPr>
          </p:cxnSp>
        </p:grpSp>
        <p:sp>
          <p:nvSpPr>
            <p:cNvPr id="43" name="Arrow: Down 42">
              <a:extLst>
                <a:ext uri="{FF2B5EF4-FFF2-40B4-BE49-F238E27FC236}">
                  <a16:creationId xmlns:a16="http://schemas.microsoft.com/office/drawing/2014/main" id="{2391E1F8-13A8-4F1D-8335-8BA2C38CE41A}"/>
                </a:ext>
              </a:extLst>
            </p:cNvPr>
            <p:cNvSpPr/>
            <p:nvPr/>
          </p:nvSpPr>
          <p:spPr bwMode="auto">
            <a:xfrm>
              <a:off x="2510728" y="2682625"/>
              <a:ext cx="690991" cy="1074367"/>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pic>
          <p:nvPicPr>
            <p:cNvPr id="7" name="Picture 6" descr="A black spiral with a white background&#10;&#10;Description automatically generated with medium confidence">
              <a:extLst>
                <a:ext uri="{FF2B5EF4-FFF2-40B4-BE49-F238E27FC236}">
                  <a16:creationId xmlns:a16="http://schemas.microsoft.com/office/drawing/2014/main" id="{ACEF4F3D-3829-A0DC-D9AF-42FB0AFF0FB3}"/>
                </a:ext>
              </a:extLst>
            </p:cNvPr>
            <p:cNvPicPr>
              <a:picLocks noChangeAspect="1"/>
            </p:cNvPicPr>
            <p:nvPr/>
          </p:nvPicPr>
          <p:blipFill>
            <a:blip r:embed="rId6"/>
            <a:stretch>
              <a:fillRect/>
            </a:stretch>
          </p:blipFill>
          <p:spPr>
            <a:xfrm rot="16200000">
              <a:off x="2744609" y="3947779"/>
              <a:ext cx="240567" cy="495802"/>
            </a:xfrm>
            <a:prstGeom prst="rect">
              <a:avLst/>
            </a:prstGeom>
          </p:spPr>
        </p:pic>
      </p:grpSp>
      <p:grpSp>
        <p:nvGrpSpPr>
          <p:cNvPr id="70" name="Group 69">
            <a:extLst>
              <a:ext uri="{FF2B5EF4-FFF2-40B4-BE49-F238E27FC236}">
                <a16:creationId xmlns:a16="http://schemas.microsoft.com/office/drawing/2014/main" id="{4A967C4D-F465-4F60-9625-8A380BD4C28C}"/>
              </a:ext>
            </a:extLst>
          </p:cNvPr>
          <p:cNvGrpSpPr/>
          <p:nvPr/>
        </p:nvGrpSpPr>
        <p:grpSpPr>
          <a:xfrm>
            <a:off x="131912" y="3421144"/>
            <a:ext cx="5751674" cy="2709960"/>
            <a:chOff x="131912" y="3421144"/>
            <a:chExt cx="5751674" cy="2709960"/>
          </a:xfrm>
        </p:grpSpPr>
        <p:sp>
          <p:nvSpPr>
            <p:cNvPr id="55" name="TextBox 54">
              <a:extLst>
                <a:ext uri="{FF2B5EF4-FFF2-40B4-BE49-F238E27FC236}">
                  <a16:creationId xmlns:a16="http://schemas.microsoft.com/office/drawing/2014/main" id="{D8F4E971-71D0-4474-9680-676648F489D0}"/>
                </a:ext>
              </a:extLst>
            </p:cNvPr>
            <p:cNvSpPr txBox="1"/>
            <p:nvPr/>
          </p:nvSpPr>
          <p:spPr>
            <a:xfrm>
              <a:off x="131912" y="3421144"/>
              <a:ext cx="1624322" cy="369332"/>
            </a:xfrm>
            <a:prstGeom prst="rect">
              <a:avLst/>
            </a:prstGeom>
            <a:noFill/>
          </p:spPr>
          <p:txBody>
            <a:bodyPr wrap="square" rtlCol="0">
              <a:spAutoFit/>
            </a:bodyPr>
            <a:lstStyle/>
            <a:p>
              <a:r>
                <a:rPr lang="en-US" dirty="0">
                  <a:solidFill>
                    <a:srgbClr val="C00000"/>
                  </a:solidFill>
                </a:rPr>
                <a:t>series resistor</a:t>
              </a:r>
              <a:endParaRPr lang="en-GB" dirty="0">
                <a:solidFill>
                  <a:srgbClr val="C00000"/>
                </a:solidFill>
              </a:endParaRPr>
            </a:p>
          </p:txBody>
        </p:sp>
        <p:sp>
          <p:nvSpPr>
            <p:cNvPr id="162" name="TextBox 161">
              <a:extLst>
                <a:ext uri="{FF2B5EF4-FFF2-40B4-BE49-F238E27FC236}">
                  <a16:creationId xmlns:a16="http://schemas.microsoft.com/office/drawing/2014/main" id="{3ADE9707-3D13-48C5-AF1E-1CE190769112}"/>
                </a:ext>
              </a:extLst>
            </p:cNvPr>
            <p:cNvSpPr txBox="1"/>
            <p:nvPr/>
          </p:nvSpPr>
          <p:spPr>
            <a:xfrm>
              <a:off x="3104815" y="3532859"/>
              <a:ext cx="2069465" cy="369332"/>
            </a:xfrm>
            <a:prstGeom prst="rect">
              <a:avLst/>
            </a:prstGeom>
            <a:noFill/>
          </p:spPr>
          <p:txBody>
            <a:bodyPr wrap="square" rtlCol="0">
              <a:spAutoFit/>
            </a:bodyPr>
            <a:lstStyle/>
            <a:p>
              <a:r>
                <a:rPr lang="en-US" dirty="0">
                  <a:solidFill>
                    <a:srgbClr val="C00000"/>
                  </a:solidFill>
                </a:rPr>
                <a:t>series inductance</a:t>
              </a:r>
              <a:endParaRPr lang="en-GB" dirty="0">
                <a:solidFill>
                  <a:srgbClr val="C00000"/>
                </a:solidFill>
              </a:endParaRPr>
            </a:p>
          </p:txBody>
        </p:sp>
        <p:sp>
          <p:nvSpPr>
            <p:cNvPr id="163" name="TextBox 162">
              <a:extLst>
                <a:ext uri="{FF2B5EF4-FFF2-40B4-BE49-F238E27FC236}">
                  <a16:creationId xmlns:a16="http://schemas.microsoft.com/office/drawing/2014/main" id="{C66425AA-7B88-4E7A-B5B5-2769C64993A1}"/>
                </a:ext>
              </a:extLst>
            </p:cNvPr>
            <p:cNvSpPr txBox="1"/>
            <p:nvPr/>
          </p:nvSpPr>
          <p:spPr>
            <a:xfrm>
              <a:off x="1238952" y="5761772"/>
              <a:ext cx="2283911" cy="369332"/>
            </a:xfrm>
            <a:prstGeom prst="rect">
              <a:avLst/>
            </a:prstGeom>
            <a:noFill/>
          </p:spPr>
          <p:txBody>
            <a:bodyPr wrap="square" rtlCol="0">
              <a:spAutoFit/>
            </a:bodyPr>
            <a:lstStyle/>
            <a:p>
              <a:r>
                <a:rPr lang="en-US" dirty="0">
                  <a:solidFill>
                    <a:srgbClr val="C00000"/>
                  </a:solidFill>
                </a:rPr>
                <a:t>parallel conductance</a:t>
              </a:r>
              <a:endParaRPr lang="en-GB" dirty="0">
                <a:solidFill>
                  <a:srgbClr val="C00000"/>
                </a:solidFill>
              </a:endParaRPr>
            </a:p>
          </p:txBody>
        </p:sp>
        <p:sp>
          <p:nvSpPr>
            <p:cNvPr id="164" name="TextBox 163">
              <a:extLst>
                <a:ext uri="{FF2B5EF4-FFF2-40B4-BE49-F238E27FC236}">
                  <a16:creationId xmlns:a16="http://schemas.microsoft.com/office/drawing/2014/main" id="{D23C242E-F216-44AF-A0F1-0FB863F14821}"/>
                </a:ext>
              </a:extLst>
            </p:cNvPr>
            <p:cNvSpPr txBox="1"/>
            <p:nvPr/>
          </p:nvSpPr>
          <p:spPr>
            <a:xfrm>
              <a:off x="3599675" y="5434213"/>
              <a:ext cx="2283911" cy="369332"/>
            </a:xfrm>
            <a:prstGeom prst="rect">
              <a:avLst/>
            </a:prstGeom>
            <a:noFill/>
          </p:spPr>
          <p:txBody>
            <a:bodyPr wrap="square" rtlCol="0">
              <a:spAutoFit/>
            </a:bodyPr>
            <a:lstStyle/>
            <a:p>
              <a:r>
                <a:rPr lang="en-US" dirty="0">
                  <a:solidFill>
                    <a:srgbClr val="C00000"/>
                  </a:solidFill>
                </a:rPr>
                <a:t>parallel capacitance</a:t>
              </a:r>
              <a:endParaRPr lang="en-GB" dirty="0">
                <a:solidFill>
                  <a:srgbClr val="C00000"/>
                </a:solidFill>
              </a:endParaRPr>
            </a:p>
          </p:txBody>
        </p:sp>
        <p:cxnSp>
          <p:nvCxnSpPr>
            <p:cNvPr id="165" name="Straight Arrow Connector 164">
              <a:extLst>
                <a:ext uri="{FF2B5EF4-FFF2-40B4-BE49-F238E27FC236}">
                  <a16:creationId xmlns:a16="http://schemas.microsoft.com/office/drawing/2014/main" id="{77544888-80E2-4380-A8FD-91D61850B609}"/>
                </a:ext>
              </a:extLst>
            </p:cNvPr>
            <p:cNvCxnSpPr>
              <a:cxnSpLocks/>
            </p:cNvCxnSpPr>
            <p:nvPr/>
          </p:nvCxnSpPr>
          <p:spPr bwMode="auto">
            <a:xfrm flipH="1" flipV="1">
              <a:off x="3915943" y="4617541"/>
              <a:ext cx="374464" cy="392538"/>
            </a:xfrm>
            <a:prstGeom prst="straightConnector1">
              <a:avLst/>
            </a:prstGeom>
            <a:solidFill>
              <a:schemeClr val="accent1"/>
            </a:solidFill>
            <a:ln w="19050" cap="flat" cmpd="sng" algn="ctr">
              <a:solidFill>
                <a:srgbClr val="C00000"/>
              </a:solidFill>
              <a:prstDash val="solid"/>
              <a:round/>
              <a:headEnd type="none" w="med" len="med"/>
              <a:tailEnd type="triangle"/>
            </a:ln>
            <a:effectLst/>
          </p:spPr>
        </p:cxnSp>
        <p:cxnSp>
          <p:nvCxnSpPr>
            <p:cNvPr id="167" name="Straight Connector 166">
              <a:extLst>
                <a:ext uri="{FF2B5EF4-FFF2-40B4-BE49-F238E27FC236}">
                  <a16:creationId xmlns:a16="http://schemas.microsoft.com/office/drawing/2014/main" id="{1B43106F-644E-4706-A2E6-B1B9FA16E6C2}"/>
                </a:ext>
              </a:extLst>
            </p:cNvPr>
            <p:cNvCxnSpPr>
              <a:cxnSpLocks/>
            </p:cNvCxnSpPr>
            <p:nvPr/>
          </p:nvCxnSpPr>
          <p:spPr bwMode="auto">
            <a:xfrm>
              <a:off x="4285644" y="5002937"/>
              <a:ext cx="0" cy="445561"/>
            </a:xfrm>
            <a:prstGeom prst="line">
              <a:avLst/>
            </a:prstGeom>
            <a:solidFill>
              <a:schemeClr val="accent1"/>
            </a:solidFill>
            <a:ln w="19050" cap="flat" cmpd="sng" algn="ctr">
              <a:solidFill>
                <a:srgbClr val="C00000"/>
              </a:solidFill>
              <a:prstDash val="solid"/>
              <a:round/>
              <a:headEnd type="none" w="med" len="med"/>
              <a:tailEnd type="none" w="med" len="med"/>
            </a:ln>
            <a:effectLst/>
          </p:spPr>
        </p:cxnSp>
        <p:cxnSp>
          <p:nvCxnSpPr>
            <p:cNvPr id="177" name="Straight Arrow Connector 176">
              <a:extLst>
                <a:ext uri="{FF2B5EF4-FFF2-40B4-BE49-F238E27FC236}">
                  <a16:creationId xmlns:a16="http://schemas.microsoft.com/office/drawing/2014/main" id="{B95A3047-AD2D-4A42-9D2E-B02C31FAA94E}"/>
                </a:ext>
              </a:extLst>
            </p:cNvPr>
            <p:cNvCxnSpPr>
              <a:cxnSpLocks/>
            </p:cNvCxnSpPr>
            <p:nvPr/>
          </p:nvCxnSpPr>
          <p:spPr bwMode="auto">
            <a:xfrm flipV="1">
              <a:off x="2343973" y="4532916"/>
              <a:ext cx="796171" cy="546773"/>
            </a:xfrm>
            <a:prstGeom prst="straightConnector1">
              <a:avLst/>
            </a:prstGeom>
            <a:solidFill>
              <a:schemeClr val="accent1"/>
            </a:solidFill>
            <a:ln w="19050" cap="flat" cmpd="sng" algn="ctr">
              <a:solidFill>
                <a:srgbClr val="C00000"/>
              </a:solidFill>
              <a:prstDash val="solid"/>
              <a:round/>
              <a:headEnd type="none" w="med" len="med"/>
              <a:tailEnd type="triangle"/>
            </a:ln>
            <a:effectLst/>
          </p:spPr>
        </p:cxnSp>
        <p:cxnSp>
          <p:nvCxnSpPr>
            <p:cNvPr id="179" name="Straight Connector 178">
              <a:extLst>
                <a:ext uri="{FF2B5EF4-FFF2-40B4-BE49-F238E27FC236}">
                  <a16:creationId xmlns:a16="http://schemas.microsoft.com/office/drawing/2014/main" id="{9E9A372D-87A3-4438-9D79-EF60058720FB}"/>
                </a:ext>
              </a:extLst>
            </p:cNvPr>
            <p:cNvCxnSpPr>
              <a:cxnSpLocks/>
            </p:cNvCxnSpPr>
            <p:nvPr/>
          </p:nvCxnSpPr>
          <p:spPr bwMode="auto">
            <a:xfrm flipH="1">
              <a:off x="1989063" y="5068407"/>
              <a:ext cx="364468" cy="735138"/>
            </a:xfrm>
            <a:prstGeom prst="line">
              <a:avLst/>
            </a:prstGeom>
            <a:solidFill>
              <a:schemeClr val="accent1"/>
            </a:solidFill>
            <a:ln w="19050" cap="flat" cmpd="sng" algn="ctr">
              <a:solidFill>
                <a:srgbClr val="C00000"/>
              </a:solidFill>
              <a:prstDash val="solid"/>
              <a:round/>
              <a:headEnd type="none" w="med" len="med"/>
              <a:tailEnd type="none" w="med" len="med"/>
            </a:ln>
            <a:effectLst/>
          </p:spPr>
        </p:cxnSp>
        <p:cxnSp>
          <p:nvCxnSpPr>
            <p:cNvPr id="181" name="Straight Arrow Connector 180">
              <a:extLst>
                <a:ext uri="{FF2B5EF4-FFF2-40B4-BE49-F238E27FC236}">
                  <a16:creationId xmlns:a16="http://schemas.microsoft.com/office/drawing/2014/main" id="{A858D4F2-4EBB-4E38-8281-0B68167D766B}"/>
                </a:ext>
              </a:extLst>
            </p:cNvPr>
            <p:cNvCxnSpPr>
              <a:cxnSpLocks/>
            </p:cNvCxnSpPr>
            <p:nvPr/>
          </p:nvCxnSpPr>
          <p:spPr bwMode="auto">
            <a:xfrm>
              <a:off x="621032" y="3765179"/>
              <a:ext cx="1611927" cy="326607"/>
            </a:xfrm>
            <a:prstGeom prst="straightConnector1">
              <a:avLst/>
            </a:prstGeom>
            <a:solidFill>
              <a:schemeClr val="accent1"/>
            </a:solidFill>
            <a:ln w="19050" cap="flat" cmpd="sng" algn="ctr">
              <a:solidFill>
                <a:srgbClr val="C00000"/>
              </a:solidFill>
              <a:prstDash val="solid"/>
              <a:round/>
              <a:headEnd type="none" w="med" len="med"/>
              <a:tailEnd type="triangle"/>
            </a:ln>
            <a:effectLst/>
          </p:spPr>
        </p:cxnSp>
        <p:cxnSp>
          <p:nvCxnSpPr>
            <p:cNvPr id="168" name="Straight Arrow Connector 167">
              <a:extLst>
                <a:ext uri="{FF2B5EF4-FFF2-40B4-BE49-F238E27FC236}">
                  <a16:creationId xmlns:a16="http://schemas.microsoft.com/office/drawing/2014/main" id="{94C78DDE-2B04-44F8-A395-2E42F3F9A318}"/>
                </a:ext>
              </a:extLst>
            </p:cNvPr>
            <p:cNvCxnSpPr>
              <a:cxnSpLocks/>
            </p:cNvCxnSpPr>
            <p:nvPr/>
          </p:nvCxnSpPr>
          <p:spPr bwMode="auto">
            <a:xfrm flipH="1">
              <a:off x="2999496" y="3892617"/>
              <a:ext cx="570786" cy="222005"/>
            </a:xfrm>
            <a:prstGeom prst="straightConnector1">
              <a:avLst/>
            </a:prstGeom>
            <a:solidFill>
              <a:schemeClr val="accent1"/>
            </a:solidFill>
            <a:ln w="19050" cap="flat" cmpd="sng" algn="ctr">
              <a:solidFill>
                <a:srgbClr val="C00000"/>
              </a:solidFill>
              <a:prstDash val="solid"/>
              <a:round/>
              <a:headEnd type="none" w="med" len="med"/>
              <a:tailEnd type="triangle"/>
            </a:ln>
            <a:effectLst/>
          </p:spPr>
        </p:cxnSp>
      </p:grpSp>
    </p:spTree>
    <p:extLst>
      <p:ext uri="{BB962C8B-B14F-4D97-AF65-F5344CB8AC3E}">
        <p14:creationId xmlns:p14="http://schemas.microsoft.com/office/powerpoint/2010/main" val="19500589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wipe(down)">
                                      <p:cBhvr>
                                        <p:cTn id="13" dur="290">
                                          <p:stCondLst>
                                            <p:cond delay="0"/>
                                          </p:stCondLst>
                                        </p:cTn>
                                        <p:tgtEl>
                                          <p:spTgt spid="47"/>
                                        </p:tgtEl>
                                      </p:cBhvr>
                                    </p:animEffect>
                                    <p:anim calcmode="lin" valueType="num">
                                      <p:cBhvr>
                                        <p:cTn id="14" dur="911" tmFilter="0,0; 0.14,0.36; 0.43,0.73; 0.71,0.91; 1.0,1.0">
                                          <p:stCondLst>
                                            <p:cond delay="0"/>
                                          </p:stCondLst>
                                        </p:cTn>
                                        <p:tgtEl>
                                          <p:spTgt spid="47"/>
                                        </p:tgtEl>
                                        <p:attrNameLst>
                                          <p:attrName>ppt_x</p:attrName>
                                        </p:attrNameLst>
                                      </p:cBhvr>
                                      <p:tavLst>
                                        <p:tav tm="0">
                                          <p:val>
                                            <p:strVal val="#ppt_x-0.25"/>
                                          </p:val>
                                        </p:tav>
                                        <p:tav tm="100000">
                                          <p:val>
                                            <p:strVal val="#ppt_x"/>
                                          </p:val>
                                        </p:tav>
                                      </p:tavLst>
                                    </p:anim>
                                    <p:anim calcmode="lin" valueType="num">
                                      <p:cBhvr>
                                        <p:cTn id="15" dur="332" tmFilter="0.0,0.0; 0.25,0.07; 0.50,0.2; 0.75,0.467; 1.0,1.0">
                                          <p:stCondLst>
                                            <p:cond delay="0"/>
                                          </p:stCondLst>
                                        </p:cTn>
                                        <p:tgtEl>
                                          <p:spTgt spid="47"/>
                                        </p:tgtEl>
                                        <p:attrNameLst>
                                          <p:attrName>ppt_y</p:attrName>
                                        </p:attrNameLst>
                                      </p:cBhvr>
                                      <p:tavLst>
                                        <p:tav tm="0" fmla="#ppt_y-sin(pi*$)/3">
                                          <p:val>
                                            <p:fltVal val="0.5"/>
                                          </p:val>
                                        </p:tav>
                                        <p:tav tm="100000">
                                          <p:val>
                                            <p:fltVal val="1"/>
                                          </p:val>
                                        </p:tav>
                                      </p:tavLst>
                                    </p:anim>
                                    <p:anim calcmode="lin" valueType="num">
                                      <p:cBhvr>
                                        <p:cTn id="16" dur="332" tmFilter="0, 0; 0.125,0.2665; 0.25,0.4; 0.375,0.465; 0.5,0.5;  0.625,0.535; 0.75,0.6; 0.875,0.7335; 1,1">
                                          <p:stCondLst>
                                            <p:cond delay="332"/>
                                          </p:stCondLst>
                                        </p:cTn>
                                        <p:tgtEl>
                                          <p:spTgt spid="47"/>
                                        </p:tgtEl>
                                        <p:attrNameLst>
                                          <p:attrName>ppt_y</p:attrName>
                                        </p:attrNameLst>
                                      </p:cBhvr>
                                      <p:tavLst>
                                        <p:tav tm="0" fmla="#ppt_y-sin(pi*$)/9">
                                          <p:val>
                                            <p:fltVal val="0"/>
                                          </p:val>
                                        </p:tav>
                                        <p:tav tm="100000">
                                          <p:val>
                                            <p:fltVal val="1"/>
                                          </p:val>
                                        </p:tav>
                                      </p:tavLst>
                                    </p:anim>
                                    <p:anim calcmode="lin" valueType="num">
                                      <p:cBhvr>
                                        <p:cTn id="17" dur="166" tmFilter="0, 0; 0.125,0.2665; 0.25,0.4; 0.375,0.465; 0.5,0.5;  0.625,0.535; 0.75,0.6; 0.875,0.7335; 1,1">
                                          <p:stCondLst>
                                            <p:cond delay="662"/>
                                          </p:stCondLst>
                                        </p:cTn>
                                        <p:tgtEl>
                                          <p:spTgt spid="47"/>
                                        </p:tgtEl>
                                        <p:attrNameLst>
                                          <p:attrName>ppt_y</p:attrName>
                                        </p:attrNameLst>
                                      </p:cBhvr>
                                      <p:tavLst>
                                        <p:tav tm="0" fmla="#ppt_y-sin(pi*$)/27">
                                          <p:val>
                                            <p:fltVal val="0"/>
                                          </p:val>
                                        </p:tav>
                                        <p:tav tm="100000">
                                          <p:val>
                                            <p:fltVal val="1"/>
                                          </p:val>
                                        </p:tav>
                                      </p:tavLst>
                                    </p:anim>
                                    <p:anim calcmode="lin" valueType="num">
                                      <p:cBhvr>
                                        <p:cTn id="18" dur="82" tmFilter="0, 0; 0.125,0.2665; 0.25,0.4; 0.375,0.465; 0.5,0.5;  0.625,0.535; 0.75,0.6; 0.875,0.7335; 1,1">
                                          <p:stCondLst>
                                            <p:cond delay="828"/>
                                          </p:stCondLst>
                                        </p:cTn>
                                        <p:tgtEl>
                                          <p:spTgt spid="47"/>
                                        </p:tgtEl>
                                        <p:attrNameLst>
                                          <p:attrName>ppt_y</p:attrName>
                                        </p:attrNameLst>
                                      </p:cBhvr>
                                      <p:tavLst>
                                        <p:tav tm="0" fmla="#ppt_y-sin(pi*$)/81">
                                          <p:val>
                                            <p:fltVal val="0"/>
                                          </p:val>
                                        </p:tav>
                                        <p:tav tm="100000">
                                          <p:val>
                                            <p:fltVal val="1"/>
                                          </p:val>
                                        </p:tav>
                                      </p:tavLst>
                                    </p:anim>
                                    <p:animScale>
                                      <p:cBhvr>
                                        <p:cTn id="19" dur="13">
                                          <p:stCondLst>
                                            <p:cond delay="325"/>
                                          </p:stCondLst>
                                        </p:cTn>
                                        <p:tgtEl>
                                          <p:spTgt spid="47"/>
                                        </p:tgtEl>
                                      </p:cBhvr>
                                      <p:to x="100000" y="60000"/>
                                    </p:animScale>
                                    <p:animScale>
                                      <p:cBhvr>
                                        <p:cTn id="20" dur="83" decel="50000">
                                          <p:stCondLst>
                                            <p:cond delay="338"/>
                                          </p:stCondLst>
                                        </p:cTn>
                                        <p:tgtEl>
                                          <p:spTgt spid="47"/>
                                        </p:tgtEl>
                                      </p:cBhvr>
                                      <p:to x="100000" y="100000"/>
                                    </p:animScale>
                                    <p:animScale>
                                      <p:cBhvr>
                                        <p:cTn id="21" dur="13">
                                          <p:stCondLst>
                                            <p:cond delay="656"/>
                                          </p:stCondLst>
                                        </p:cTn>
                                        <p:tgtEl>
                                          <p:spTgt spid="47"/>
                                        </p:tgtEl>
                                      </p:cBhvr>
                                      <p:to x="100000" y="80000"/>
                                    </p:animScale>
                                    <p:animScale>
                                      <p:cBhvr>
                                        <p:cTn id="22" dur="83" decel="50000">
                                          <p:stCondLst>
                                            <p:cond delay="669"/>
                                          </p:stCondLst>
                                        </p:cTn>
                                        <p:tgtEl>
                                          <p:spTgt spid="47"/>
                                        </p:tgtEl>
                                      </p:cBhvr>
                                      <p:to x="100000" y="100000"/>
                                    </p:animScale>
                                    <p:animScale>
                                      <p:cBhvr>
                                        <p:cTn id="23" dur="13">
                                          <p:stCondLst>
                                            <p:cond delay="821"/>
                                          </p:stCondLst>
                                        </p:cTn>
                                        <p:tgtEl>
                                          <p:spTgt spid="47"/>
                                        </p:tgtEl>
                                      </p:cBhvr>
                                      <p:to x="100000" y="90000"/>
                                    </p:animScale>
                                    <p:animScale>
                                      <p:cBhvr>
                                        <p:cTn id="24" dur="83" decel="50000">
                                          <p:stCondLst>
                                            <p:cond delay="834"/>
                                          </p:stCondLst>
                                        </p:cTn>
                                        <p:tgtEl>
                                          <p:spTgt spid="47"/>
                                        </p:tgtEl>
                                      </p:cBhvr>
                                      <p:to x="100000" y="100000"/>
                                    </p:animScale>
                                    <p:animScale>
                                      <p:cBhvr>
                                        <p:cTn id="25" dur="13">
                                          <p:stCondLst>
                                            <p:cond delay="904"/>
                                          </p:stCondLst>
                                        </p:cTn>
                                        <p:tgtEl>
                                          <p:spTgt spid="47"/>
                                        </p:tgtEl>
                                      </p:cBhvr>
                                      <p:to x="100000" y="95000"/>
                                    </p:animScale>
                                    <p:animScale>
                                      <p:cBhvr>
                                        <p:cTn id="26" dur="83" decel="50000">
                                          <p:stCondLst>
                                            <p:cond delay="917"/>
                                          </p:stCondLst>
                                        </p:cTn>
                                        <p:tgtEl>
                                          <p:spTgt spid="47"/>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2000" fill="hold"/>
                                        <p:tgtEl>
                                          <p:spTgt spid="36"/>
                                        </p:tgtEl>
                                        <p:attrNameLst>
                                          <p:attrName>ppt_x</p:attrName>
                                        </p:attrNameLst>
                                      </p:cBhvr>
                                      <p:tavLst>
                                        <p:tav tm="0">
                                          <p:val>
                                            <p:strVal val="#ppt_x"/>
                                          </p:val>
                                        </p:tav>
                                        <p:tav tm="100000">
                                          <p:val>
                                            <p:strVal val="#ppt_x"/>
                                          </p:val>
                                        </p:tav>
                                      </p:tavLst>
                                    </p:anim>
                                    <p:anim calcmode="lin" valueType="num">
                                      <p:cBhvr additive="base">
                                        <p:cTn id="32" dur="20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2000" fill="hold"/>
                                        <p:tgtEl>
                                          <p:spTgt spid="34"/>
                                        </p:tgtEl>
                                        <p:attrNameLst>
                                          <p:attrName>ppt_x</p:attrName>
                                        </p:attrNameLst>
                                      </p:cBhvr>
                                      <p:tavLst>
                                        <p:tav tm="0">
                                          <p:val>
                                            <p:strVal val="#ppt_x"/>
                                          </p:val>
                                        </p:tav>
                                        <p:tav tm="100000">
                                          <p:val>
                                            <p:strVal val="#ppt_x"/>
                                          </p:val>
                                        </p:tav>
                                      </p:tavLst>
                                    </p:anim>
                                    <p:anim calcmode="lin" valueType="num">
                                      <p:cBhvr additive="base">
                                        <p:cTn id="38" dur="20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ppt_x"/>
                                          </p:val>
                                        </p:tav>
                                        <p:tav tm="100000">
                                          <p:val>
                                            <p:strVal val="#ppt_x"/>
                                          </p:val>
                                        </p:tav>
                                      </p:tavLst>
                                    </p:anim>
                                    <p:anim calcmode="lin" valueType="num">
                                      <p:cBhvr additive="base">
                                        <p:cTn id="50"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Box 71">
            <a:extLst>
              <a:ext uri="{FF2B5EF4-FFF2-40B4-BE49-F238E27FC236}">
                <a16:creationId xmlns:a16="http://schemas.microsoft.com/office/drawing/2014/main" id="{D7CA0FFE-0FAC-4A7D-A571-B47A3E592CEA}"/>
              </a:ext>
            </a:extLst>
          </p:cNvPr>
          <p:cNvSpPr txBox="1"/>
          <p:nvPr/>
        </p:nvSpPr>
        <p:spPr>
          <a:xfrm>
            <a:off x="102323" y="2936289"/>
            <a:ext cx="5688830" cy="2031325"/>
          </a:xfrm>
          <a:prstGeom prst="rect">
            <a:avLst/>
          </a:prstGeom>
          <a:noFill/>
        </p:spPr>
        <p:txBody>
          <a:bodyPr wrap="square" rtlCol="0">
            <a:spAutoFit/>
          </a:bodyPr>
          <a:lstStyle/>
          <a:p>
            <a:pPr marL="285750" indent="-285750">
              <a:buFont typeface="Arial" panose="020B0604020202020204" pitchFamily="34" charset="0"/>
              <a:buChar char="•"/>
            </a:pPr>
            <a:r>
              <a:rPr lang="en-US" dirty="0"/>
              <a:t>Consider a transmission line of length </a:t>
            </a:r>
            <a:r>
              <a:rPr lang="en-US" i="1" dirty="0">
                <a:latin typeface="Times New Roman" panose="02020603050405020304" pitchFamily="18" charset="0"/>
                <a:cs typeface="Times New Roman" panose="02020603050405020304" pitchFamily="18" charset="0"/>
              </a:rPr>
              <a:t>dz.</a:t>
            </a:r>
          </a:p>
          <a:p>
            <a:pPr marL="285750" indent="-285750">
              <a:buFont typeface="Arial" panose="020B0604020202020204" pitchFamily="34" charset="0"/>
              <a:buChar char="•"/>
            </a:pPr>
            <a:endParaRPr lang="en-US" i="1"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dirty="0">
                <a:latin typeface="+mj-lt"/>
                <a:cs typeface="Times New Roman" panose="02020603050405020304" pitchFamily="18" charset="0"/>
              </a:rPr>
              <a:t>Voltage and current along the line </a:t>
            </a:r>
            <a:r>
              <a:rPr lang="en-US" dirty="0">
                <a:solidFill>
                  <a:srgbClr val="C00000"/>
                </a:solidFill>
                <a:latin typeface="+mj-lt"/>
                <a:cs typeface="Times New Roman" panose="02020603050405020304" pitchFamily="18" charset="0"/>
              </a:rPr>
              <a:t>depend on </a:t>
            </a:r>
            <a:r>
              <a:rPr lang="en-US" i="1" dirty="0">
                <a:solidFill>
                  <a:srgbClr val="C00000"/>
                </a:solidFill>
                <a:latin typeface="Times New Roman" panose="02020603050405020304" pitchFamily="18" charset="0"/>
                <a:cs typeface="Times New Roman" panose="02020603050405020304" pitchFamily="18" charset="0"/>
              </a:rPr>
              <a:t>z</a:t>
            </a:r>
            <a:r>
              <a:rPr lang="en-US" dirty="0">
                <a:latin typeface="+mj-lt"/>
                <a:cs typeface="Times New Roman" panose="02020603050405020304" pitchFamily="18" charset="0"/>
              </a:rPr>
              <a:t>.</a:t>
            </a:r>
          </a:p>
          <a:p>
            <a:pPr marL="285750" indent="-285750">
              <a:buFont typeface="Arial" panose="020B0604020202020204" pitchFamily="34" charset="0"/>
              <a:buChar char="•"/>
            </a:pPr>
            <a:endParaRPr lang="en-US" dirty="0">
              <a:latin typeface="+mj-lt"/>
              <a:cs typeface="Times New Roman" panose="02020603050405020304" pitchFamily="18" charset="0"/>
            </a:endParaRPr>
          </a:p>
          <a:p>
            <a:pPr marL="285750" indent="-285750">
              <a:buFont typeface="Arial" panose="020B0604020202020204" pitchFamily="34" charset="0"/>
              <a:buChar char="•"/>
            </a:pPr>
            <a:r>
              <a:rPr lang="en-US" dirty="0">
                <a:latin typeface="+mj-lt"/>
                <a:cs typeface="Times New Roman" panose="02020603050405020304" pitchFamily="18" charset="0"/>
              </a:rPr>
              <a:t>We model the line length </a:t>
            </a:r>
            <a:r>
              <a:rPr lang="en-US" i="1" dirty="0" err="1">
                <a:latin typeface="Times New Roman" panose="02020603050405020304" pitchFamily="18" charset="0"/>
                <a:cs typeface="Times New Roman" panose="02020603050405020304" pitchFamily="18" charset="0"/>
              </a:rPr>
              <a:t>dz</a:t>
            </a:r>
            <a:r>
              <a:rPr lang="en-US" dirty="0">
                <a:latin typeface="+mj-lt"/>
                <a:cs typeface="Times New Roman" panose="02020603050405020304" pitchFamily="18" charset="0"/>
              </a:rPr>
              <a:t> with lumped elements.</a:t>
            </a:r>
          </a:p>
          <a:p>
            <a:pPr marL="285750" indent="-285750">
              <a:buFont typeface="Arial" panose="020B0604020202020204" pitchFamily="34" charset="0"/>
              <a:buChar char="•"/>
            </a:pPr>
            <a:endParaRPr lang="en-US" dirty="0">
              <a:latin typeface="+mj-lt"/>
              <a:cs typeface="Times New Roman" panose="02020603050405020304" pitchFamily="18" charset="0"/>
            </a:endParaRPr>
          </a:p>
          <a:p>
            <a:pPr marL="285750" indent="-285750">
              <a:buFont typeface="Arial" panose="020B0604020202020204" pitchFamily="34" charset="0"/>
              <a:buChar char="•"/>
            </a:pPr>
            <a:r>
              <a:rPr lang="en-US" dirty="0">
                <a:latin typeface="+mj-lt"/>
                <a:cs typeface="Times New Roman" panose="02020603050405020304" pitchFamily="18" charset="0"/>
              </a:rPr>
              <a:t>We express all lumped elements per unit length </a:t>
            </a:r>
            <a:r>
              <a:rPr lang="en-US" i="1" dirty="0" err="1">
                <a:latin typeface="Times New Roman" panose="02020603050405020304" pitchFamily="18" charset="0"/>
                <a:cs typeface="Times New Roman" panose="02020603050405020304" pitchFamily="18" charset="0"/>
              </a:rPr>
              <a:t>dz</a:t>
            </a:r>
            <a:r>
              <a:rPr lang="en-US" i="1" dirty="0">
                <a:latin typeface="Times New Roman" panose="02020603050405020304" pitchFamily="18" charset="0"/>
                <a:cs typeface="Times New Roman" panose="02020603050405020304" pitchFamily="18" charset="0"/>
              </a:rPr>
              <a:t> </a:t>
            </a:r>
            <a:r>
              <a:rPr lang="en-US" dirty="0">
                <a:latin typeface="+mj-lt"/>
                <a:cs typeface="Times New Roman" panose="02020603050405020304" pitchFamily="18" charset="0"/>
              </a:rPr>
              <a:t>:</a:t>
            </a:r>
          </a:p>
        </p:txBody>
      </p:sp>
      <p:cxnSp>
        <p:nvCxnSpPr>
          <p:cNvPr id="5" name="Straight Connector 4">
            <a:extLst>
              <a:ext uri="{FF2B5EF4-FFF2-40B4-BE49-F238E27FC236}">
                <a16:creationId xmlns:a16="http://schemas.microsoft.com/office/drawing/2014/main" id="{B839E446-2757-4A7B-9920-4C2A8AB1916C}"/>
              </a:ext>
            </a:extLst>
          </p:cNvPr>
          <p:cNvCxnSpPr>
            <a:cxnSpLocks/>
          </p:cNvCxnSpPr>
          <p:nvPr/>
        </p:nvCxnSpPr>
        <p:spPr bwMode="auto">
          <a:xfrm>
            <a:off x="1639415" y="1389412"/>
            <a:ext cx="2227490"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6" name="Straight Connector 5">
            <a:extLst>
              <a:ext uri="{FF2B5EF4-FFF2-40B4-BE49-F238E27FC236}">
                <a16:creationId xmlns:a16="http://schemas.microsoft.com/office/drawing/2014/main" id="{0B24838B-176B-4DB1-A456-8E45FBCE3450}"/>
              </a:ext>
            </a:extLst>
          </p:cNvPr>
          <p:cNvCxnSpPr>
            <a:cxnSpLocks/>
          </p:cNvCxnSpPr>
          <p:nvPr/>
        </p:nvCxnSpPr>
        <p:spPr bwMode="auto">
          <a:xfrm>
            <a:off x="1639415" y="1644799"/>
            <a:ext cx="2227490"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9" name="Straight Arrow Connector 8">
            <a:extLst>
              <a:ext uri="{FF2B5EF4-FFF2-40B4-BE49-F238E27FC236}">
                <a16:creationId xmlns:a16="http://schemas.microsoft.com/office/drawing/2014/main" id="{182739F9-2235-49AC-8B4B-99BE2014B5BF}"/>
              </a:ext>
            </a:extLst>
          </p:cNvPr>
          <p:cNvCxnSpPr>
            <a:cxnSpLocks/>
          </p:cNvCxnSpPr>
          <p:nvPr/>
        </p:nvCxnSpPr>
        <p:spPr bwMode="auto">
          <a:xfrm>
            <a:off x="1754630" y="1388706"/>
            <a:ext cx="163727" cy="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cxnSp>
        <p:nvCxnSpPr>
          <p:cNvPr id="11" name="Straight Arrow Connector 10">
            <a:extLst>
              <a:ext uri="{FF2B5EF4-FFF2-40B4-BE49-F238E27FC236}">
                <a16:creationId xmlns:a16="http://schemas.microsoft.com/office/drawing/2014/main" id="{557FBE29-A0CD-4E81-BFBC-7B3FB6B11FFE}"/>
              </a:ext>
            </a:extLst>
          </p:cNvPr>
          <p:cNvCxnSpPr>
            <a:cxnSpLocks/>
          </p:cNvCxnSpPr>
          <p:nvPr/>
        </p:nvCxnSpPr>
        <p:spPr bwMode="auto">
          <a:xfrm>
            <a:off x="1639415" y="1438215"/>
            <a:ext cx="0" cy="173557"/>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sp>
        <p:nvSpPr>
          <p:cNvPr id="41" name="TextBox 40">
            <a:extLst>
              <a:ext uri="{FF2B5EF4-FFF2-40B4-BE49-F238E27FC236}">
                <a16:creationId xmlns:a16="http://schemas.microsoft.com/office/drawing/2014/main" id="{16F9C47D-369F-4015-BEE1-0A05BD4F4167}"/>
              </a:ext>
            </a:extLst>
          </p:cNvPr>
          <p:cNvSpPr txBox="1"/>
          <p:nvPr/>
        </p:nvSpPr>
        <p:spPr>
          <a:xfrm>
            <a:off x="1140735" y="1278320"/>
            <a:ext cx="560862"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v(z)</a:t>
            </a:r>
            <a:endParaRPr lang="en-GB" i="1" dirty="0">
              <a:latin typeface="Times New Roman" panose="02020603050405020304" pitchFamily="18" charset="0"/>
              <a:cs typeface="Times New Roman" panose="02020603050405020304" pitchFamily="18" charset="0"/>
            </a:endParaRPr>
          </a:p>
        </p:txBody>
      </p:sp>
      <p:sp>
        <p:nvSpPr>
          <p:cNvPr id="42" name="TextBox 41">
            <a:extLst>
              <a:ext uri="{FF2B5EF4-FFF2-40B4-BE49-F238E27FC236}">
                <a16:creationId xmlns:a16="http://schemas.microsoft.com/office/drawing/2014/main" id="{1F9B01D7-C884-4D87-BEF7-BEF24725B1FF}"/>
              </a:ext>
            </a:extLst>
          </p:cNvPr>
          <p:cNvSpPr txBox="1"/>
          <p:nvPr/>
        </p:nvSpPr>
        <p:spPr>
          <a:xfrm>
            <a:off x="1602615" y="1009485"/>
            <a:ext cx="606348"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i(z)</a:t>
            </a:r>
            <a:endParaRPr lang="en-GB" i="1" dirty="0">
              <a:latin typeface="Times New Roman" panose="02020603050405020304" pitchFamily="18" charset="0"/>
              <a:cs typeface="Times New Roman" panose="02020603050405020304" pitchFamily="18" charset="0"/>
            </a:endParaRPr>
          </a:p>
        </p:txBody>
      </p:sp>
      <p:cxnSp>
        <p:nvCxnSpPr>
          <p:cNvPr id="46" name="Straight Connector 45">
            <a:extLst>
              <a:ext uri="{FF2B5EF4-FFF2-40B4-BE49-F238E27FC236}">
                <a16:creationId xmlns:a16="http://schemas.microsoft.com/office/drawing/2014/main" id="{098B749A-9366-4BF3-8E42-2E864EC99E74}"/>
              </a:ext>
            </a:extLst>
          </p:cNvPr>
          <p:cNvCxnSpPr>
            <a:cxnSpLocks/>
          </p:cNvCxnSpPr>
          <p:nvPr/>
        </p:nvCxnSpPr>
        <p:spPr bwMode="auto">
          <a:xfrm flipV="1">
            <a:off x="2178691" y="1834595"/>
            <a:ext cx="362050" cy="416237"/>
          </a:xfrm>
          <a:prstGeom prst="line">
            <a:avLst/>
          </a:prstGeom>
          <a:solidFill>
            <a:schemeClr val="accent1"/>
          </a:solidFill>
          <a:ln w="9525" cap="flat" cmpd="sng" algn="ctr">
            <a:solidFill>
              <a:schemeClr val="tx1"/>
            </a:solidFill>
            <a:prstDash val="sysDash"/>
            <a:round/>
            <a:headEnd type="none" w="med" len="med"/>
            <a:tailEnd type="none" w="med" len="med"/>
          </a:ln>
          <a:effectLst/>
        </p:spPr>
      </p:cxnSp>
      <p:cxnSp>
        <p:nvCxnSpPr>
          <p:cNvPr id="48" name="Straight Connector 47">
            <a:extLst>
              <a:ext uri="{FF2B5EF4-FFF2-40B4-BE49-F238E27FC236}">
                <a16:creationId xmlns:a16="http://schemas.microsoft.com/office/drawing/2014/main" id="{442E9548-4957-4BE9-A164-BA7C9DEF7D38}"/>
              </a:ext>
            </a:extLst>
          </p:cNvPr>
          <p:cNvCxnSpPr>
            <a:cxnSpLocks/>
          </p:cNvCxnSpPr>
          <p:nvPr/>
        </p:nvCxnSpPr>
        <p:spPr bwMode="auto">
          <a:xfrm flipV="1">
            <a:off x="2540741" y="1314668"/>
            <a:ext cx="0" cy="519925"/>
          </a:xfrm>
          <a:prstGeom prst="line">
            <a:avLst/>
          </a:prstGeom>
          <a:solidFill>
            <a:schemeClr val="accent1"/>
          </a:solidFill>
          <a:ln w="9525" cap="flat" cmpd="sng" algn="ctr">
            <a:solidFill>
              <a:schemeClr val="tx1"/>
            </a:solidFill>
            <a:prstDash val="sysDash"/>
            <a:round/>
            <a:headEnd type="none" w="med" len="med"/>
            <a:tailEnd type="none" w="med" len="med"/>
          </a:ln>
          <a:effectLst/>
        </p:spPr>
      </p:cxnSp>
      <p:cxnSp>
        <p:nvCxnSpPr>
          <p:cNvPr id="53" name="Straight Connector 52">
            <a:extLst>
              <a:ext uri="{FF2B5EF4-FFF2-40B4-BE49-F238E27FC236}">
                <a16:creationId xmlns:a16="http://schemas.microsoft.com/office/drawing/2014/main" id="{AACFDADE-F097-4890-950C-6943E9597CDE}"/>
              </a:ext>
            </a:extLst>
          </p:cNvPr>
          <p:cNvCxnSpPr>
            <a:cxnSpLocks/>
          </p:cNvCxnSpPr>
          <p:nvPr/>
        </p:nvCxnSpPr>
        <p:spPr bwMode="auto">
          <a:xfrm flipH="1" flipV="1">
            <a:off x="2651146" y="1839169"/>
            <a:ext cx="419690" cy="397421"/>
          </a:xfrm>
          <a:prstGeom prst="line">
            <a:avLst/>
          </a:prstGeom>
          <a:solidFill>
            <a:schemeClr val="accent1"/>
          </a:solidFill>
          <a:ln w="9525" cap="flat" cmpd="sng" algn="ctr">
            <a:solidFill>
              <a:schemeClr val="tx1"/>
            </a:solidFill>
            <a:prstDash val="sysDash"/>
            <a:round/>
            <a:headEnd type="none" w="med" len="med"/>
            <a:tailEnd type="none" w="med" len="med"/>
          </a:ln>
          <a:effectLst/>
        </p:spPr>
      </p:cxnSp>
      <p:cxnSp>
        <p:nvCxnSpPr>
          <p:cNvPr id="54" name="Straight Connector 53">
            <a:extLst>
              <a:ext uri="{FF2B5EF4-FFF2-40B4-BE49-F238E27FC236}">
                <a16:creationId xmlns:a16="http://schemas.microsoft.com/office/drawing/2014/main" id="{9EEFA9C4-AF53-42AB-8910-EA77A9725A58}"/>
              </a:ext>
            </a:extLst>
          </p:cNvPr>
          <p:cNvCxnSpPr>
            <a:cxnSpLocks/>
          </p:cNvCxnSpPr>
          <p:nvPr/>
        </p:nvCxnSpPr>
        <p:spPr bwMode="auto">
          <a:xfrm flipV="1">
            <a:off x="2651145" y="1319244"/>
            <a:ext cx="0" cy="519924"/>
          </a:xfrm>
          <a:prstGeom prst="line">
            <a:avLst/>
          </a:prstGeom>
          <a:solidFill>
            <a:schemeClr val="accent1"/>
          </a:solidFill>
          <a:ln w="9525" cap="flat" cmpd="sng" algn="ctr">
            <a:solidFill>
              <a:schemeClr val="tx1"/>
            </a:solidFill>
            <a:prstDash val="sysDash"/>
            <a:round/>
            <a:headEnd type="none" w="med" len="med"/>
            <a:tailEnd type="none" w="med" len="med"/>
          </a:ln>
          <a:effectLst/>
        </p:spPr>
      </p:cxnSp>
      <p:sp>
        <p:nvSpPr>
          <p:cNvPr id="60" name="TextBox 59">
            <a:extLst>
              <a:ext uri="{FF2B5EF4-FFF2-40B4-BE49-F238E27FC236}">
                <a16:creationId xmlns:a16="http://schemas.microsoft.com/office/drawing/2014/main" id="{CF3BF5CE-0131-4816-BC0D-29A5A3745EFF}"/>
              </a:ext>
            </a:extLst>
          </p:cNvPr>
          <p:cNvSpPr txBox="1"/>
          <p:nvPr/>
        </p:nvSpPr>
        <p:spPr>
          <a:xfrm>
            <a:off x="2407170" y="983942"/>
            <a:ext cx="432796" cy="369332"/>
          </a:xfrm>
          <a:prstGeom prst="rect">
            <a:avLst/>
          </a:prstGeom>
          <a:noFill/>
        </p:spPr>
        <p:txBody>
          <a:bodyPr wrap="square" rtlCol="0">
            <a:spAutoFit/>
          </a:bodyPr>
          <a:lstStyle/>
          <a:p>
            <a:r>
              <a:rPr lang="en-US" i="1" dirty="0" err="1">
                <a:latin typeface="Times New Roman" panose="02020603050405020304" pitchFamily="18" charset="0"/>
                <a:cs typeface="Times New Roman" panose="02020603050405020304" pitchFamily="18" charset="0"/>
              </a:rPr>
              <a:t>dz</a:t>
            </a:r>
            <a:endParaRPr lang="en-GB" i="1" dirty="0">
              <a:latin typeface="Times New Roman" panose="02020603050405020304" pitchFamily="18" charset="0"/>
              <a:cs typeface="Times New Roman" panose="02020603050405020304" pitchFamily="18" charset="0"/>
            </a:endParaRPr>
          </a:p>
        </p:txBody>
      </p:sp>
      <p:cxnSp>
        <p:nvCxnSpPr>
          <p:cNvPr id="159" name="Straight Connector 158">
            <a:extLst>
              <a:ext uri="{FF2B5EF4-FFF2-40B4-BE49-F238E27FC236}">
                <a16:creationId xmlns:a16="http://schemas.microsoft.com/office/drawing/2014/main" id="{7B4AD742-8413-4215-BEE9-6303062505CB}"/>
              </a:ext>
            </a:extLst>
          </p:cNvPr>
          <p:cNvCxnSpPr>
            <a:cxnSpLocks/>
          </p:cNvCxnSpPr>
          <p:nvPr/>
        </p:nvCxnSpPr>
        <p:spPr bwMode="auto">
          <a:xfrm flipV="1">
            <a:off x="2178691" y="2252601"/>
            <a:ext cx="0" cy="362047"/>
          </a:xfrm>
          <a:prstGeom prst="line">
            <a:avLst/>
          </a:prstGeom>
          <a:solidFill>
            <a:schemeClr val="accent1"/>
          </a:solidFill>
          <a:ln w="9525" cap="flat" cmpd="sng" algn="ctr">
            <a:solidFill>
              <a:schemeClr val="tx1"/>
            </a:solidFill>
            <a:prstDash val="sysDash"/>
            <a:round/>
            <a:headEnd type="none" w="med" len="med"/>
            <a:tailEnd type="none" w="med" len="med"/>
          </a:ln>
          <a:effectLst/>
        </p:spPr>
      </p:cxnSp>
      <p:cxnSp>
        <p:nvCxnSpPr>
          <p:cNvPr id="160" name="Straight Connector 159">
            <a:extLst>
              <a:ext uri="{FF2B5EF4-FFF2-40B4-BE49-F238E27FC236}">
                <a16:creationId xmlns:a16="http://schemas.microsoft.com/office/drawing/2014/main" id="{BD54813D-8404-4B52-B2FC-BAF955C03D92}"/>
              </a:ext>
            </a:extLst>
          </p:cNvPr>
          <p:cNvCxnSpPr>
            <a:cxnSpLocks/>
          </p:cNvCxnSpPr>
          <p:nvPr/>
        </p:nvCxnSpPr>
        <p:spPr bwMode="auto">
          <a:xfrm flipV="1">
            <a:off x="3075382" y="2239757"/>
            <a:ext cx="0" cy="392993"/>
          </a:xfrm>
          <a:prstGeom prst="line">
            <a:avLst/>
          </a:prstGeom>
          <a:solidFill>
            <a:schemeClr val="accent1"/>
          </a:solidFill>
          <a:ln w="9525" cap="flat" cmpd="sng" algn="ctr">
            <a:solidFill>
              <a:schemeClr val="tx1"/>
            </a:solidFill>
            <a:prstDash val="sysDash"/>
            <a:round/>
            <a:headEnd type="none" w="med" len="med"/>
            <a:tailEnd type="none" w="med" len="med"/>
          </a:ln>
          <a:effectLst/>
        </p:spPr>
      </p:cxnSp>
      <p:cxnSp>
        <p:nvCxnSpPr>
          <p:cNvPr id="172" name="Straight Connector 171">
            <a:extLst>
              <a:ext uri="{FF2B5EF4-FFF2-40B4-BE49-F238E27FC236}">
                <a16:creationId xmlns:a16="http://schemas.microsoft.com/office/drawing/2014/main" id="{5CB34154-5CCB-4A16-9F25-49506ED75EF8}"/>
              </a:ext>
            </a:extLst>
          </p:cNvPr>
          <p:cNvCxnSpPr>
            <a:cxnSpLocks/>
          </p:cNvCxnSpPr>
          <p:nvPr/>
        </p:nvCxnSpPr>
        <p:spPr bwMode="auto">
          <a:xfrm flipH="1" flipV="1">
            <a:off x="3095632" y="2560442"/>
            <a:ext cx="234943" cy="916"/>
          </a:xfrm>
          <a:prstGeom prst="line">
            <a:avLst/>
          </a:prstGeom>
          <a:solidFill>
            <a:schemeClr val="accent1"/>
          </a:solidFill>
          <a:ln w="9525" cap="flat" cmpd="sng" algn="ctr">
            <a:solidFill>
              <a:schemeClr val="tx1"/>
            </a:solidFill>
            <a:prstDash val="sysDash"/>
            <a:round/>
            <a:headEnd type="none" w="med" len="med"/>
            <a:tailEnd type="none" w="med" len="med"/>
          </a:ln>
          <a:effectLst/>
        </p:spPr>
      </p:cxnSp>
      <p:cxnSp>
        <p:nvCxnSpPr>
          <p:cNvPr id="74" name="Straight Connector 73">
            <a:extLst>
              <a:ext uri="{FF2B5EF4-FFF2-40B4-BE49-F238E27FC236}">
                <a16:creationId xmlns:a16="http://schemas.microsoft.com/office/drawing/2014/main" id="{BCD7323B-7820-429C-8338-021443D2112D}"/>
              </a:ext>
            </a:extLst>
          </p:cNvPr>
          <p:cNvCxnSpPr>
            <a:cxnSpLocks/>
          </p:cNvCxnSpPr>
          <p:nvPr/>
        </p:nvCxnSpPr>
        <p:spPr bwMode="auto">
          <a:xfrm flipV="1">
            <a:off x="6363341" y="2789241"/>
            <a:ext cx="4531790" cy="40142"/>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75" name="Straight Connector 74">
            <a:extLst>
              <a:ext uri="{FF2B5EF4-FFF2-40B4-BE49-F238E27FC236}">
                <a16:creationId xmlns:a16="http://schemas.microsoft.com/office/drawing/2014/main" id="{09DBB605-FEEC-4513-B552-129ADFE48C01}"/>
              </a:ext>
            </a:extLst>
          </p:cNvPr>
          <p:cNvCxnSpPr>
            <a:cxnSpLocks/>
          </p:cNvCxnSpPr>
          <p:nvPr/>
        </p:nvCxnSpPr>
        <p:spPr bwMode="auto">
          <a:xfrm>
            <a:off x="6363341" y="3829109"/>
            <a:ext cx="4531790" cy="22346"/>
          </a:xfrm>
          <a:prstGeom prst="line">
            <a:avLst/>
          </a:prstGeom>
          <a:solidFill>
            <a:schemeClr val="accent1"/>
          </a:solidFill>
          <a:ln w="9525" cap="flat" cmpd="sng" algn="ctr">
            <a:solidFill>
              <a:schemeClr val="tx1"/>
            </a:solidFill>
            <a:prstDash val="solid"/>
            <a:round/>
            <a:headEnd type="oval" w="med" len="med"/>
            <a:tailEnd type="oval" w="med" len="med"/>
          </a:ln>
          <a:effectLst/>
        </p:spPr>
      </p:cxnSp>
      <p:sp>
        <p:nvSpPr>
          <p:cNvPr id="76" name="Rectangle 75">
            <a:extLst>
              <a:ext uri="{FF2B5EF4-FFF2-40B4-BE49-F238E27FC236}">
                <a16:creationId xmlns:a16="http://schemas.microsoft.com/office/drawing/2014/main" id="{59E3F8EC-F412-4B1A-A86C-0D010326BE53}"/>
              </a:ext>
            </a:extLst>
          </p:cNvPr>
          <p:cNvSpPr/>
          <p:nvPr/>
        </p:nvSpPr>
        <p:spPr bwMode="auto">
          <a:xfrm rot="16200000">
            <a:off x="7484568" y="2402353"/>
            <a:ext cx="262094" cy="84418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78" name="Straight Connector 77">
            <a:extLst>
              <a:ext uri="{FF2B5EF4-FFF2-40B4-BE49-F238E27FC236}">
                <a16:creationId xmlns:a16="http://schemas.microsoft.com/office/drawing/2014/main" id="{7D832C41-7A63-4A08-AC5B-2D1C9F78C4FA}"/>
              </a:ext>
            </a:extLst>
          </p:cNvPr>
          <p:cNvCxnSpPr>
            <a:cxnSpLocks/>
          </p:cNvCxnSpPr>
          <p:nvPr/>
        </p:nvCxnSpPr>
        <p:spPr bwMode="auto">
          <a:xfrm>
            <a:off x="9491053" y="2795567"/>
            <a:ext cx="0" cy="10558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9" name="Rectangle 78">
            <a:extLst>
              <a:ext uri="{FF2B5EF4-FFF2-40B4-BE49-F238E27FC236}">
                <a16:creationId xmlns:a16="http://schemas.microsoft.com/office/drawing/2014/main" id="{59153B9E-6203-427C-ABD1-3B8ACB4EC245}"/>
              </a:ext>
            </a:extLst>
          </p:cNvPr>
          <p:cNvSpPr/>
          <p:nvPr/>
        </p:nvSpPr>
        <p:spPr bwMode="auto">
          <a:xfrm rot="10800000">
            <a:off x="9362065" y="2925923"/>
            <a:ext cx="257977" cy="79410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80" name="Straight Connector 79">
            <a:extLst>
              <a:ext uri="{FF2B5EF4-FFF2-40B4-BE49-F238E27FC236}">
                <a16:creationId xmlns:a16="http://schemas.microsoft.com/office/drawing/2014/main" id="{5C413EFC-8419-4D07-96B8-3CE4EB513608}"/>
              </a:ext>
            </a:extLst>
          </p:cNvPr>
          <p:cNvCxnSpPr>
            <a:cxnSpLocks/>
          </p:cNvCxnSpPr>
          <p:nvPr/>
        </p:nvCxnSpPr>
        <p:spPr bwMode="auto">
          <a:xfrm>
            <a:off x="10338595" y="3372352"/>
            <a:ext cx="0" cy="4791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1" name="Straight Connector 80">
            <a:extLst>
              <a:ext uri="{FF2B5EF4-FFF2-40B4-BE49-F238E27FC236}">
                <a16:creationId xmlns:a16="http://schemas.microsoft.com/office/drawing/2014/main" id="{969144D0-4F8C-4334-8074-2BFCDD714BD8}"/>
              </a:ext>
            </a:extLst>
          </p:cNvPr>
          <p:cNvCxnSpPr>
            <a:cxnSpLocks/>
          </p:cNvCxnSpPr>
          <p:nvPr/>
        </p:nvCxnSpPr>
        <p:spPr bwMode="auto">
          <a:xfrm>
            <a:off x="10338595" y="2806532"/>
            <a:ext cx="0" cy="4791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2" name="Straight Connector 81">
            <a:extLst>
              <a:ext uri="{FF2B5EF4-FFF2-40B4-BE49-F238E27FC236}">
                <a16:creationId xmlns:a16="http://schemas.microsoft.com/office/drawing/2014/main" id="{E90D2F1C-EBF1-49CB-8D19-C13F24D775A0}"/>
              </a:ext>
            </a:extLst>
          </p:cNvPr>
          <p:cNvCxnSpPr>
            <a:cxnSpLocks/>
          </p:cNvCxnSpPr>
          <p:nvPr/>
        </p:nvCxnSpPr>
        <p:spPr bwMode="auto">
          <a:xfrm>
            <a:off x="10180848" y="3373832"/>
            <a:ext cx="3154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3" name="Straight Connector 82">
            <a:extLst>
              <a:ext uri="{FF2B5EF4-FFF2-40B4-BE49-F238E27FC236}">
                <a16:creationId xmlns:a16="http://schemas.microsoft.com/office/drawing/2014/main" id="{B1DD85C2-4602-419B-A553-DB5922243DBA}"/>
              </a:ext>
            </a:extLst>
          </p:cNvPr>
          <p:cNvCxnSpPr>
            <a:cxnSpLocks/>
          </p:cNvCxnSpPr>
          <p:nvPr/>
        </p:nvCxnSpPr>
        <p:spPr bwMode="auto">
          <a:xfrm>
            <a:off x="10180848" y="3285636"/>
            <a:ext cx="3154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88" name="Group 87">
            <a:extLst>
              <a:ext uri="{FF2B5EF4-FFF2-40B4-BE49-F238E27FC236}">
                <a16:creationId xmlns:a16="http://schemas.microsoft.com/office/drawing/2014/main" id="{850A3EE8-0F1A-461F-8827-E5C35C03B67A}"/>
              </a:ext>
            </a:extLst>
          </p:cNvPr>
          <p:cNvGrpSpPr/>
          <p:nvPr/>
        </p:nvGrpSpPr>
        <p:grpSpPr>
          <a:xfrm>
            <a:off x="6297306" y="1859848"/>
            <a:ext cx="4648610" cy="369332"/>
            <a:chOff x="6403240" y="739536"/>
            <a:chExt cx="4648610" cy="369332"/>
          </a:xfrm>
        </p:grpSpPr>
        <p:cxnSp>
          <p:nvCxnSpPr>
            <p:cNvPr id="86" name="Straight Arrow Connector 85">
              <a:extLst>
                <a:ext uri="{FF2B5EF4-FFF2-40B4-BE49-F238E27FC236}">
                  <a16:creationId xmlns:a16="http://schemas.microsoft.com/office/drawing/2014/main" id="{D22FA36B-4B56-4268-B7DF-23B55D1F4E8C}"/>
                </a:ext>
              </a:extLst>
            </p:cNvPr>
            <p:cNvCxnSpPr/>
            <p:nvPr/>
          </p:nvCxnSpPr>
          <p:spPr bwMode="auto">
            <a:xfrm>
              <a:off x="6403240" y="1083442"/>
              <a:ext cx="4648610" cy="0"/>
            </a:xfrm>
            <a:prstGeom prst="straightConnector1">
              <a:avLst/>
            </a:prstGeom>
            <a:solidFill>
              <a:schemeClr val="accent1"/>
            </a:solidFill>
            <a:ln w="9525" cap="flat" cmpd="sng" algn="ctr">
              <a:solidFill>
                <a:schemeClr val="tx1"/>
              </a:solidFill>
              <a:prstDash val="solid"/>
              <a:round/>
              <a:headEnd type="triangle" w="med" len="med"/>
              <a:tailEnd type="triangle" w="med" len="med"/>
            </a:ln>
            <a:effectLst/>
          </p:spPr>
        </p:cxnSp>
        <p:sp>
          <p:nvSpPr>
            <p:cNvPr id="87" name="TextBox 86">
              <a:extLst>
                <a:ext uri="{FF2B5EF4-FFF2-40B4-BE49-F238E27FC236}">
                  <a16:creationId xmlns:a16="http://schemas.microsoft.com/office/drawing/2014/main" id="{42DDBB35-BF79-45FA-9212-0ABDB8E12026}"/>
                </a:ext>
              </a:extLst>
            </p:cNvPr>
            <p:cNvSpPr txBox="1"/>
            <p:nvPr/>
          </p:nvSpPr>
          <p:spPr>
            <a:xfrm>
              <a:off x="8452737" y="739536"/>
              <a:ext cx="432796" cy="369332"/>
            </a:xfrm>
            <a:prstGeom prst="rect">
              <a:avLst/>
            </a:prstGeom>
            <a:noFill/>
          </p:spPr>
          <p:txBody>
            <a:bodyPr wrap="square" rtlCol="0">
              <a:spAutoFit/>
            </a:bodyPr>
            <a:lstStyle/>
            <a:p>
              <a:r>
                <a:rPr lang="en-US" i="1" dirty="0" err="1">
                  <a:latin typeface="Times New Roman" panose="02020603050405020304" pitchFamily="18" charset="0"/>
                  <a:cs typeface="Times New Roman" panose="02020603050405020304" pitchFamily="18" charset="0"/>
                </a:rPr>
                <a:t>dz</a:t>
              </a:r>
              <a:endParaRPr lang="en-GB" i="1" dirty="0">
                <a:latin typeface="Times New Roman" panose="02020603050405020304" pitchFamily="18" charset="0"/>
                <a:cs typeface="Times New Roman" panose="02020603050405020304" pitchFamily="18" charset="0"/>
              </a:endParaRPr>
            </a:p>
          </p:txBody>
        </p:sp>
      </p:grpSp>
      <p:grpSp>
        <p:nvGrpSpPr>
          <p:cNvPr id="199" name="Group 198">
            <a:extLst>
              <a:ext uri="{FF2B5EF4-FFF2-40B4-BE49-F238E27FC236}">
                <a16:creationId xmlns:a16="http://schemas.microsoft.com/office/drawing/2014/main" id="{54F7A7EF-7D5E-405C-9D5F-445D187D7B06}"/>
              </a:ext>
            </a:extLst>
          </p:cNvPr>
          <p:cNvGrpSpPr/>
          <p:nvPr/>
        </p:nvGrpSpPr>
        <p:grpSpPr>
          <a:xfrm>
            <a:off x="5791153" y="2941248"/>
            <a:ext cx="572188" cy="778780"/>
            <a:chOff x="5791153" y="2941248"/>
            <a:chExt cx="572188" cy="778780"/>
          </a:xfrm>
        </p:grpSpPr>
        <p:sp>
          <p:nvSpPr>
            <p:cNvPr id="84" name="TextBox 83">
              <a:extLst>
                <a:ext uri="{FF2B5EF4-FFF2-40B4-BE49-F238E27FC236}">
                  <a16:creationId xmlns:a16="http://schemas.microsoft.com/office/drawing/2014/main" id="{6447F12A-8215-4369-8631-33E72267E741}"/>
                </a:ext>
              </a:extLst>
            </p:cNvPr>
            <p:cNvSpPr txBox="1"/>
            <p:nvPr/>
          </p:nvSpPr>
          <p:spPr>
            <a:xfrm>
              <a:off x="5791153" y="3130578"/>
              <a:ext cx="560862"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v(z)</a:t>
              </a:r>
              <a:endParaRPr lang="en-GB" i="1" dirty="0">
                <a:latin typeface="Times New Roman" panose="02020603050405020304" pitchFamily="18" charset="0"/>
                <a:cs typeface="Times New Roman" panose="02020603050405020304" pitchFamily="18" charset="0"/>
              </a:endParaRPr>
            </a:p>
          </p:txBody>
        </p:sp>
        <p:cxnSp>
          <p:nvCxnSpPr>
            <p:cNvPr id="89" name="Straight Arrow Connector 88">
              <a:extLst>
                <a:ext uri="{FF2B5EF4-FFF2-40B4-BE49-F238E27FC236}">
                  <a16:creationId xmlns:a16="http://schemas.microsoft.com/office/drawing/2014/main" id="{2630A32A-2E69-4B15-8B74-FCDB2F2661CA}"/>
                </a:ext>
              </a:extLst>
            </p:cNvPr>
            <p:cNvCxnSpPr>
              <a:cxnSpLocks/>
            </p:cNvCxnSpPr>
            <p:nvPr/>
          </p:nvCxnSpPr>
          <p:spPr bwMode="auto">
            <a:xfrm>
              <a:off x="6363341" y="2941248"/>
              <a:ext cx="0" cy="77878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grpSp>
      <p:grpSp>
        <p:nvGrpSpPr>
          <p:cNvPr id="201" name="Group 200">
            <a:extLst>
              <a:ext uri="{FF2B5EF4-FFF2-40B4-BE49-F238E27FC236}">
                <a16:creationId xmlns:a16="http://schemas.microsoft.com/office/drawing/2014/main" id="{21F57BBE-BD86-4108-8EF6-8FBF82D63D85}"/>
              </a:ext>
            </a:extLst>
          </p:cNvPr>
          <p:cNvGrpSpPr/>
          <p:nvPr/>
        </p:nvGrpSpPr>
        <p:grpSpPr>
          <a:xfrm>
            <a:off x="6483954" y="2462116"/>
            <a:ext cx="606348" cy="369332"/>
            <a:chOff x="6483954" y="2462116"/>
            <a:chExt cx="606348" cy="369332"/>
          </a:xfrm>
        </p:grpSpPr>
        <p:sp>
          <p:nvSpPr>
            <p:cNvPr id="91" name="TextBox 90">
              <a:extLst>
                <a:ext uri="{FF2B5EF4-FFF2-40B4-BE49-F238E27FC236}">
                  <a16:creationId xmlns:a16="http://schemas.microsoft.com/office/drawing/2014/main" id="{B277CA4C-3083-4B30-9E8C-237DC07F1A78}"/>
                </a:ext>
              </a:extLst>
            </p:cNvPr>
            <p:cNvSpPr txBox="1"/>
            <p:nvPr/>
          </p:nvSpPr>
          <p:spPr>
            <a:xfrm>
              <a:off x="6483954" y="2462116"/>
              <a:ext cx="606348"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i(z)</a:t>
              </a:r>
              <a:endParaRPr lang="en-GB" i="1" dirty="0">
                <a:latin typeface="Times New Roman" panose="02020603050405020304" pitchFamily="18" charset="0"/>
                <a:cs typeface="Times New Roman" panose="02020603050405020304" pitchFamily="18" charset="0"/>
              </a:endParaRPr>
            </a:p>
          </p:txBody>
        </p:sp>
        <p:cxnSp>
          <p:nvCxnSpPr>
            <p:cNvPr id="92" name="Straight Arrow Connector 91">
              <a:extLst>
                <a:ext uri="{FF2B5EF4-FFF2-40B4-BE49-F238E27FC236}">
                  <a16:creationId xmlns:a16="http://schemas.microsoft.com/office/drawing/2014/main" id="{851D9500-C4B4-4440-AF21-F09E53CB16B4}"/>
                </a:ext>
              </a:extLst>
            </p:cNvPr>
            <p:cNvCxnSpPr>
              <a:cxnSpLocks/>
            </p:cNvCxnSpPr>
            <p:nvPr/>
          </p:nvCxnSpPr>
          <p:spPr bwMode="auto">
            <a:xfrm>
              <a:off x="6518455" y="2824445"/>
              <a:ext cx="384050" cy="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grpSp>
      <p:sp>
        <p:nvSpPr>
          <p:cNvPr id="100" name="TextBox 99">
            <a:extLst>
              <a:ext uri="{FF2B5EF4-FFF2-40B4-BE49-F238E27FC236}">
                <a16:creationId xmlns:a16="http://schemas.microsoft.com/office/drawing/2014/main" id="{159E73AA-0116-4652-8EA0-AC5D99224288}"/>
              </a:ext>
            </a:extLst>
          </p:cNvPr>
          <p:cNvSpPr txBox="1"/>
          <p:nvPr/>
        </p:nvSpPr>
        <p:spPr>
          <a:xfrm>
            <a:off x="7314134" y="2357215"/>
            <a:ext cx="723571"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R’ </a:t>
            </a:r>
            <a:r>
              <a:rPr lang="en-US" i="1" dirty="0" err="1">
                <a:latin typeface="Times New Roman" panose="02020603050405020304" pitchFamily="18" charset="0"/>
                <a:cs typeface="Times New Roman" panose="02020603050405020304" pitchFamily="18" charset="0"/>
              </a:rPr>
              <a:t>dz</a:t>
            </a:r>
            <a:endParaRPr lang="en-GB" i="1" dirty="0">
              <a:latin typeface="Times New Roman" panose="02020603050405020304" pitchFamily="18" charset="0"/>
              <a:cs typeface="Times New Roman" panose="02020603050405020304" pitchFamily="18" charset="0"/>
            </a:endParaRPr>
          </a:p>
        </p:txBody>
      </p:sp>
      <p:sp>
        <p:nvSpPr>
          <p:cNvPr id="101" name="TextBox 100">
            <a:extLst>
              <a:ext uri="{FF2B5EF4-FFF2-40B4-BE49-F238E27FC236}">
                <a16:creationId xmlns:a16="http://schemas.microsoft.com/office/drawing/2014/main" id="{726419A3-FE22-408B-98F9-B6B15CBD2B16}"/>
              </a:ext>
            </a:extLst>
          </p:cNvPr>
          <p:cNvSpPr txBox="1"/>
          <p:nvPr/>
        </p:nvSpPr>
        <p:spPr>
          <a:xfrm>
            <a:off x="8384316" y="2280593"/>
            <a:ext cx="731680"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L’ </a:t>
            </a:r>
            <a:r>
              <a:rPr lang="en-US" i="1" dirty="0" err="1">
                <a:latin typeface="Times New Roman" panose="02020603050405020304" pitchFamily="18" charset="0"/>
                <a:cs typeface="Times New Roman" panose="02020603050405020304" pitchFamily="18" charset="0"/>
              </a:rPr>
              <a:t>dz</a:t>
            </a:r>
            <a:endParaRPr lang="en-GB" i="1" dirty="0">
              <a:latin typeface="Times New Roman" panose="02020603050405020304" pitchFamily="18" charset="0"/>
              <a:cs typeface="Times New Roman" panose="02020603050405020304" pitchFamily="18" charset="0"/>
            </a:endParaRPr>
          </a:p>
        </p:txBody>
      </p:sp>
      <p:grpSp>
        <p:nvGrpSpPr>
          <p:cNvPr id="200" name="Group 199">
            <a:extLst>
              <a:ext uri="{FF2B5EF4-FFF2-40B4-BE49-F238E27FC236}">
                <a16:creationId xmlns:a16="http://schemas.microsoft.com/office/drawing/2014/main" id="{C0E710D4-4828-4F03-B6C7-D3671E90716A}"/>
              </a:ext>
            </a:extLst>
          </p:cNvPr>
          <p:cNvGrpSpPr/>
          <p:nvPr/>
        </p:nvGrpSpPr>
        <p:grpSpPr>
          <a:xfrm>
            <a:off x="10892738" y="2929735"/>
            <a:ext cx="1095994" cy="778780"/>
            <a:chOff x="10892738" y="2929735"/>
            <a:chExt cx="1095994" cy="778780"/>
          </a:xfrm>
        </p:grpSpPr>
        <p:sp>
          <p:nvSpPr>
            <p:cNvPr id="173" name="TextBox 172">
              <a:extLst>
                <a:ext uri="{FF2B5EF4-FFF2-40B4-BE49-F238E27FC236}">
                  <a16:creationId xmlns:a16="http://schemas.microsoft.com/office/drawing/2014/main" id="{99947707-4057-4C4E-82AC-67CB78C78D4E}"/>
                </a:ext>
              </a:extLst>
            </p:cNvPr>
            <p:cNvSpPr txBox="1"/>
            <p:nvPr/>
          </p:nvSpPr>
          <p:spPr>
            <a:xfrm>
              <a:off x="10980952" y="3112172"/>
              <a:ext cx="1007780"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v(</a:t>
              </a:r>
              <a:r>
                <a:rPr lang="en-US" i="1" dirty="0" err="1">
                  <a:latin typeface="Times New Roman" panose="02020603050405020304" pitchFamily="18" charset="0"/>
                  <a:cs typeface="Times New Roman" panose="02020603050405020304" pitchFamily="18" charset="0"/>
                </a:rPr>
                <a:t>z+dz</a:t>
              </a:r>
              <a:r>
                <a:rPr lang="en-US" i="1" dirty="0">
                  <a:latin typeface="Times New Roman" panose="02020603050405020304" pitchFamily="18" charset="0"/>
                  <a:cs typeface="Times New Roman" panose="02020603050405020304" pitchFamily="18" charset="0"/>
                </a:rPr>
                <a:t>)</a:t>
              </a:r>
              <a:endParaRPr lang="en-GB" i="1" dirty="0">
                <a:latin typeface="Times New Roman" panose="02020603050405020304" pitchFamily="18" charset="0"/>
                <a:cs typeface="Times New Roman" panose="02020603050405020304" pitchFamily="18" charset="0"/>
              </a:endParaRPr>
            </a:p>
          </p:txBody>
        </p:sp>
        <p:cxnSp>
          <p:nvCxnSpPr>
            <p:cNvPr id="174" name="Straight Arrow Connector 173">
              <a:extLst>
                <a:ext uri="{FF2B5EF4-FFF2-40B4-BE49-F238E27FC236}">
                  <a16:creationId xmlns:a16="http://schemas.microsoft.com/office/drawing/2014/main" id="{02EEEDE3-EE4E-4271-B5C2-E672D279C057}"/>
                </a:ext>
              </a:extLst>
            </p:cNvPr>
            <p:cNvCxnSpPr>
              <a:cxnSpLocks/>
            </p:cNvCxnSpPr>
            <p:nvPr/>
          </p:nvCxnSpPr>
          <p:spPr bwMode="auto">
            <a:xfrm>
              <a:off x="10892738" y="2929735"/>
              <a:ext cx="0" cy="77878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grpSp>
      <p:grpSp>
        <p:nvGrpSpPr>
          <p:cNvPr id="202" name="Group 201">
            <a:extLst>
              <a:ext uri="{FF2B5EF4-FFF2-40B4-BE49-F238E27FC236}">
                <a16:creationId xmlns:a16="http://schemas.microsoft.com/office/drawing/2014/main" id="{4AE486C4-A63E-41AD-A7FB-49E4CC159F43}"/>
              </a:ext>
            </a:extLst>
          </p:cNvPr>
          <p:cNvGrpSpPr/>
          <p:nvPr/>
        </p:nvGrpSpPr>
        <p:grpSpPr>
          <a:xfrm>
            <a:off x="7210883" y="3055360"/>
            <a:ext cx="664531" cy="373698"/>
            <a:chOff x="7210883" y="3055360"/>
            <a:chExt cx="664531" cy="373698"/>
          </a:xfrm>
        </p:grpSpPr>
        <p:cxnSp>
          <p:nvCxnSpPr>
            <p:cNvPr id="96" name="Straight Arrow Connector 95">
              <a:extLst>
                <a:ext uri="{FF2B5EF4-FFF2-40B4-BE49-F238E27FC236}">
                  <a16:creationId xmlns:a16="http://schemas.microsoft.com/office/drawing/2014/main" id="{77939998-41E5-4B87-834C-D4E994A99993}"/>
                </a:ext>
              </a:extLst>
            </p:cNvPr>
            <p:cNvCxnSpPr>
              <a:cxnSpLocks/>
            </p:cNvCxnSpPr>
            <p:nvPr/>
          </p:nvCxnSpPr>
          <p:spPr bwMode="auto">
            <a:xfrm>
              <a:off x="7423590" y="3055360"/>
              <a:ext cx="384050" cy="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sp>
          <p:nvSpPr>
            <p:cNvPr id="175" name="TextBox 174">
              <a:extLst>
                <a:ext uri="{FF2B5EF4-FFF2-40B4-BE49-F238E27FC236}">
                  <a16:creationId xmlns:a16="http://schemas.microsoft.com/office/drawing/2014/main" id="{F7948695-253B-4585-8816-013FCE679621}"/>
                </a:ext>
              </a:extLst>
            </p:cNvPr>
            <p:cNvSpPr txBox="1"/>
            <p:nvPr/>
          </p:nvSpPr>
          <p:spPr>
            <a:xfrm>
              <a:off x="7210883" y="3059726"/>
              <a:ext cx="664531" cy="369332"/>
            </a:xfrm>
            <a:prstGeom prst="rect">
              <a:avLst/>
            </a:prstGeom>
            <a:noFill/>
          </p:spPr>
          <p:txBody>
            <a:bodyPr wrap="square" rtlCol="0">
              <a:spAutoFit/>
            </a:bodyPr>
            <a:lstStyle/>
            <a:p>
              <a:r>
                <a:rPr lang="en-US" i="1" dirty="0" err="1">
                  <a:latin typeface="Times New Roman" panose="02020603050405020304" pitchFamily="18" charset="0"/>
                  <a:cs typeface="Times New Roman" panose="02020603050405020304" pitchFamily="18" charset="0"/>
                </a:rPr>
                <a:t>v</a:t>
              </a:r>
              <a:r>
                <a:rPr lang="en-US" i="1" baseline="-25000" dirty="0" err="1">
                  <a:latin typeface="Times New Roman" panose="02020603050405020304" pitchFamily="18" charset="0"/>
                  <a:cs typeface="Times New Roman" panose="02020603050405020304" pitchFamily="18" charset="0"/>
                </a:rPr>
                <a:t>R</a:t>
              </a:r>
              <a:r>
                <a:rPr lang="en-US" i="1" dirty="0">
                  <a:latin typeface="Times New Roman" panose="02020603050405020304" pitchFamily="18" charset="0"/>
                  <a:cs typeface="Times New Roman" panose="02020603050405020304" pitchFamily="18" charset="0"/>
                </a:rPr>
                <a:t>(z)</a:t>
              </a:r>
              <a:endParaRPr lang="en-GB" i="1" dirty="0">
                <a:latin typeface="Times New Roman" panose="02020603050405020304" pitchFamily="18" charset="0"/>
                <a:cs typeface="Times New Roman" panose="02020603050405020304" pitchFamily="18" charset="0"/>
              </a:endParaRPr>
            </a:p>
          </p:txBody>
        </p:sp>
      </p:grpSp>
      <p:grpSp>
        <p:nvGrpSpPr>
          <p:cNvPr id="203" name="Group 202">
            <a:extLst>
              <a:ext uri="{FF2B5EF4-FFF2-40B4-BE49-F238E27FC236}">
                <a16:creationId xmlns:a16="http://schemas.microsoft.com/office/drawing/2014/main" id="{03CB21FF-6950-471B-A95E-96FB63D66A65}"/>
              </a:ext>
            </a:extLst>
          </p:cNvPr>
          <p:cNvGrpSpPr/>
          <p:nvPr/>
        </p:nvGrpSpPr>
        <p:grpSpPr>
          <a:xfrm>
            <a:off x="8430410" y="2965122"/>
            <a:ext cx="708127" cy="369332"/>
            <a:chOff x="8361895" y="3098073"/>
            <a:chExt cx="708127" cy="369332"/>
          </a:xfrm>
        </p:grpSpPr>
        <p:cxnSp>
          <p:nvCxnSpPr>
            <p:cNvPr id="97" name="Straight Arrow Connector 96">
              <a:extLst>
                <a:ext uri="{FF2B5EF4-FFF2-40B4-BE49-F238E27FC236}">
                  <a16:creationId xmlns:a16="http://schemas.microsoft.com/office/drawing/2014/main" id="{4EC1633E-A7F0-4291-BA1C-36B38985F555}"/>
                </a:ext>
              </a:extLst>
            </p:cNvPr>
            <p:cNvCxnSpPr>
              <a:cxnSpLocks/>
            </p:cNvCxnSpPr>
            <p:nvPr/>
          </p:nvCxnSpPr>
          <p:spPr bwMode="auto">
            <a:xfrm>
              <a:off x="8476971" y="3134606"/>
              <a:ext cx="384050" cy="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sp>
          <p:nvSpPr>
            <p:cNvPr id="176" name="TextBox 175">
              <a:extLst>
                <a:ext uri="{FF2B5EF4-FFF2-40B4-BE49-F238E27FC236}">
                  <a16:creationId xmlns:a16="http://schemas.microsoft.com/office/drawing/2014/main" id="{B3FA74A6-FC62-48EA-973F-EB86666FBAC9}"/>
                </a:ext>
              </a:extLst>
            </p:cNvPr>
            <p:cNvSpPr txBox="1"/>
            <p:nvPr/>
          </p:nvSpPr>
          <p:spPr>
            <a:xfrm>
              <a:off x="8361895" y="3098073"/>
              <a:ext cx="708127" cy="369332"/>
            </a:xfrm>
            <a:prstGeom prst="rect">
              <a:avLst/>
            </a:prstGeom>
            <a:noFill/>
          </p:spPr>
          <p:txBody>
            <a:bodyPr wrap="square" rtlCol="0">
              <a:spAutoFit/>
            </a:bodyPr>
            <a:lstStyle/>
            <a:p>
              <a:r>
                <a:rPr lang="en-US" i="1" dirty="0" err="1">
                  <a:latin typeface="Times New Roman" panose="02020603050405020304" pitchFamily="18" charset="0"/>
                  <a:cs typeface="Times New Roman" panose="02020603050405020304" pitchFamily="18" charset="0"/>
                </a:rPr>
                <a:t>v</a:t>
              </a:r>
              <a:r>
                <a:rPr lang="en-US" i="1" baseline="-25000" dirty="0" err="1">
                  <a:latin typeface="Times New Roman" panose="02020603050405020304" pitchFamily="18" charset="0"/>
                  <a:cs typeface="Times New Roman" panose="02020603050405020304" pitchFamily="18" charset="0"/>
                </a:rPr>
                <a:t>L</a:t>
              </a:r>
              <a:r>
                <a:rPr lang="en-US" i="1" dirty="0">
                  <a:latin typeface="Times New Roman" panose="02020603050405020304" pitchFamily="18" charset="0"/>
                  <a:cs typeface="Times New Roman" panose="02020603050405020304" pitchFamily="18" charset="0"/>
                </a:rPr>
                <a:t>(z)</a:t>
              </a:r>
              <a:endParaRPr lang="en-GB" i="1" dirty="0">
                <a:latin typeface="Times New Roman" panose="02020603050405020304" pitchFamily="18" charset="0"/>
                <a:cs typeface="Times New Roman" panose="02020603050405020304" pitchFamily="18" charset="0"/>
              </a:endParaRPr>
            </a:p>
          </p:txBody>
        </p:sp>
      </p:grpSp>
      <p:sp>
        <p:nvSpPr>
          <p:cNvPr id="185" name="TextBox 184">
            <a:extLst>
              <a:ext uri="{FF2B5EF4-FFF2-40B4-BE49-F238E27FC236}">
                <a16:creationId xmlns:a16="http://schemas.microsoft.com/office/drawing/2014/main" id="{FB310E28-EDA5-44CC-AFAB-4917F01B14B1}"/>
              </a:ext>
            </a:extLst>
          </p:cNvPr>
          <p:cNvSpPr txBox="1"/>
          <p:nvPr/>
        </p:nvSpPr>
        <p:spPr>
          <a:xfrm>
            <a:off x="8750156" y="3406055"/>
            <a:ext cx="723571"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G’ </a:t>
            </a:r>
            <a:r>
              <a:rPr lang="en-US" i="1" dirty="0" err="1">
                <a:latin typeface="Times New Roman" panose="02020603050405020304" pitchFamily="18" charset="0"/>
                <a:cs typeface="Times New Roman" panose="02020603050405020304" pitchFamily="18" charset="0"/>
              </a:rPr>
              <a:t>dz</a:t>
            </a:r>
            <a:endParaRPr lang="en-GB" i="1" dirty="0">
              <a:latin typeface="Times New Roman" panose="02020603050405020304" pitchFamily="18" charset="0"/>
              <a:cs typeface="Times New Roman" panose="02020603050405020304" pitchFamily="18" charset="0"/>
            </a:endParaRPr>
          </a:p>
        </p:txBody>
      </p:sp>
      <p:sp>
        <p:nvSpPr>
          <p:cNvPr id="186" name="TextBox 185">
            <a:extLst>
              <a:ext uri="{FF2B5EF4-FFF2-40B4-BE49-F238E27FC236}">
                <a16:creationId xmlns:a16="http://schemas.microsoft.com/office/drawing/2014/main" id="{41002CD0-0C3A-4C3B-ABEC-D8B7D11385ED}"/>
              </a:ext>
            </a:extLst>
          </p:cNvPr>
          <p:cNvSpPr txBox="1"/>
          <p:nvPr/>
        </p:nvSpPr>
        <p:spPr>
          <a:xfrm>
            <a:off x="9708255" y="3425786"/>
            <a:ext cx="723571"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C’ </a:t>
            </a:r>
            <a:r>
              <a:rPr lang="en-US" i="1" dirty="0" err="1">
                <a:latin typeface="Times New Roman" panose="02020603050405020304" pitchFamily="18" charset="0"/>
                <a:cs typeface="Times New Roman" panose="02020603050405020304" pitchFamily="18" charset="0"/>
              </a:rPr>
              <a:t>dz</a:t>
            </a:r>
            <a:endParaRPr lang="en-GB" i="1" dirty="0">
              <a:latin typeface="Times New Roman" panose="02020603050405020304" pitchFamily="18" charset="0"/>
              <a:cs typeface="Times New Roman" panose="02020603050405020304" pitchFamily="18" charset="0"/>
            </a:endParaRPr>
          </a:p>
        </p:txBody>
      </p:sp>
      <p:grpSp>
        <p:nvGrpSpPr>
          <p:cNvPr id="188" name="Group 187">
            <a:extLst>
              <a:ext uri="{FF2B5EF4-FFF2-40B4-BE49-F238E27FC236}">
                <a16:creationId xmlns:a16="http://schemas.microsoft.com/office/drawing/2014/main" id="{E5166974-541E-42AC-AD89-87A25DB023F9}"/>
              </a:ext>
            </a:extLst>
          </p:cNvPr>
          <p:cNvGrpSpPr/>
          <p:nvPr/>
        </p:nvGrpSpPr>
        <p:grpSpPr>
          <a:xfrm>
            <a:off x="550643" y="5150733"/>
            <a:ext cx="2151567" cy="1088403"/>
            <a:chOff x="550643" y="5150733"/>
            <a:chExt cx="2151567" cy="1088403"/>
          </a:xfrm>
        </p:grpSpPr>
        <p:pic>
          <p:nvPicPr>
            <p:cNvPr id="180" name="Picture 179" descr="Text&#10;&#10;Description automatically generated">
              <a:extLst>
                <a:ext uri="{FF2B5EF4-FFF2-40B4-BE49-F238E27FC236}">
                  <a16:creationId xmlns:a16="http://schemas.microsoft.com/office/drawing/2014/main" id="{DC8F5404-8AB2-4C48-99A1-179635BAA794}"/>
                </a:ext>
              </a:extLst>
            </p:cNvPr>
            <p:cNvPicPr>
              <a:picLocks noChangeAspect="1"/>
            </p:cNvPicPr>
            <p:nvPr/>
          </p:nvPicPr>
          <p:blipFill rotWithShape="1">
            <a:blip r:embed="rId3">
              <a:extLst>
                <a:ext uri="{28A0092B-C50C-407E-A947-70E740481C1C}">
                  <a14:useLocalDpi xmlns:a14="http://schemas.microsoft.com/office/drawing/2010/main" val="0"/>
                </a:ext>
              </a:extLst>
            </a:blip>
            <a:srcRect l="11610" t="5264" b="12416"/>
            <a:stretch/>
          </p:blipFill>
          <p:spPr>
            <a:xfrm>
              <a:off x="1026540" y="5150733"/>
              <a:ext cx="1035554" cy="580240"/>
            </a:xfrm>
            <a:prstGeom prst="rect">
              <a:avLst/>
            </a:prstGeom>
          </p:spPr>
        </p:pic>
        <p:sp>
          <p:nvSpPr>
            <p:cNvPr id="187" name="TextBox 186">
              <a:extLst>
                <a:ext uri="{FF2B5EF4-FFF2-40B4-BE49-F238E27FC236}">
                  <a16:creationId xmlns:a16="http://schemas.microsoft.com/office/drawing/2014/main" id="{92032734-0BAB-4DE5-BB49-2DD1D70003CD}"/>
                </a:ext>
              </a:extLst>
            </p:cNvPr>
            <p:cNvSpPr txBox="1"/>
            <p:nvPr/>
          </p:nvSpPr>
          <p:spPr>
            <a:xfrm>
              <a:off x="550643" y="5869804"/>
              <a:ext cx="2151567" cy="369332"/>
            </a:xfrm>
            <a:prstGeom prst="rect">
              <a:avLst/>
            </a:prstGeom>
            <a:noFill/>
          </p:spPr>
          <p:txBody>
            <a:bodyPr wrap="square" rtlCol="0">
              <a:spAutoFit/>
            </a:bodyPr>
            <a:lstStyle/>
            <a:p>
              <a:r>
                <a:rPr lang="en-US" i="1" dirty="0"/>
                <a:t>resistance in [</a:t>
              </a:r>
              <a:r>
                <a:rPr lang="en-US" i="1" dirty="0">
                  <a:latin typeface="Times New Roman" panose="02020603050405020304" pitchFamily="18" charset="0"/>
                  <a:cs typeface="Times New Roman" panose="02020603050405020304" pitchFamily="18" charset="0"/>
                </a:rPr>
                <a:t>Ω/m]</a:t>
              </a:r>
              <a:endParaRPr lang="en-GB" i="1" dirty="0">
                <a:latin typeface="Times New Roman" panose="02020603050405020304" pitchFamily="18" charset="0"/>
                <a:cs typeface="Times New Roman" panose="02020603050405020304" pitchFamily="18" charset="0"/>
              </a:endParaRPr>
            </a:p>
          </p:txBody>
        </p:sp>
      </p:grpSp>
      <p:grpSp>
        <p:nvGrpSpPr>
          <p:cNvPr id="194" name="Group 193">
            <a:extLst>
              <a:ext uri="{FF2B5EF4-FFF2-40B4-BE49-F238E27FC236}">
                <a16:creationId xmlns:a16="http://schemas.microsoft.com/office/drawing/2014/main" id="{F2B70368-604D-40EC-A114-797EC6131212}"/>
              </a:ext>
            </a:extLst>
          </p:cNvPr>
          <p:cNvGrpSpPr/>
          <p:nvPr/>
        </p:nvGrpSpPr>
        <p:grpSpPr>
          <a:xfrm>
            <a:off x="3383249" y="5150733"/>
            <a:ext cx="2188563" cy="1109626"/>
            <a:chOff x="2710298" y="5150733"/>
            <a:chExt cx="2188563" cy="1109626"/>
          </a:xfrm>
        </p:grpSpPr>
        <p:pic>
          <p:nvPicPr>
            <p:cNvPr id="178" name="Picture 177" descr="A picture containing text, clock, watch&#10;&#10;Description automatically generated">
              <a:extLst>
                <a:ext uri="{FF2B5EF4-FFF2-40B4-BE49-F238E27FC236}">
                  <a16:creationId xmlns:a16="http://schemas.microsoft.com/office/drawing/2014/main" id="{A4A6FCB4-0262-4E77-BE5F-1F4C99F537B5}"/>
                </a:ext>
              </a:extLst>
            </p:cNvPr>
            <p:cNvPicPr>
              <a:picLocks noChangeAspect="1"/>
            </p:cNvPicPr>
            <p:nvPr/>
          </p:nvPicPr>
          <p:blipFill rotWithShape="1">
            <a:blip r:embed="rId4">
              <a:extLst>
                <a:ext uri="{28A0092B-C50C-407E-A947-70E740481C1C}">
                  <a14:useLocalDpi xmlns:a14="http://schemas.microsoft.com/office/drawing/2010/main" val="0"/>
                </a:ext>
              </a:extLst>
            </a:blip>
            <a:srcRect l="5357" t="6673"/>
            <a:stretch/>
          </p:blipFill>
          <p:spPr>
            <a:xfrm>
              <a:off x="3204505" y="5150733"/>
              <a:ext cx="1009650" cy="622263"/>
            </a:xfrm>
            <a:prstGeom prst="rect">
              <a:avLst/>
            </a:prstGeom>
          </p:spPr>
        </p:pic>
        <p:sp>
          <p:nvSpPr>
            <p:cNvPr id="189" name="TextBox 188">
              <a:extLst>
                <a:ext uri="{FF2B5EF4-FFF2-40B4-BE49-F238E27FC236}">
                  <a16:creationId xmlns:a16="http://schemas.microsoft.com/office/drawing/2014/main" id="{945760A8-618F-4580-849F-F641AB4E6D8A}"/>
                </a:ext>
              </a:extLst>
            </p:cNvPr>
            <p:cNvSpPr txBox="1"/>
            <p:nvPr/>
          </p:nvSpPr>
          <p:spPr>
            <a:xfrm>
              <a:off x="2710298" y="5891027"/>
              <a:ext cx="2188563" cy="369332"/>
            </a:xfrm>
            <a:prstGeom prst="rect">
              <a:avLst/>
            </a:prstGeom>
            <a:noFill/>
          </p:spPr>
          <p:txBody>
            <a:bodyPr wrap="square" rtlCol="0">
              <a:spAutoFit/>
            </a:bodyPr>
            <a:lstStyle/>
            <a:p>
              <a:r>
                <a:rPr lang="en-US" i="1" dirty="0"/>
                <a:t>inductance in [</a:t>
              </a:r>
              <a:r>
                <a:rPr lang="en-US" i="1" dirty="0">
                  <a:latin typeface="Times New Roman" panose="02020603050405020304" pitchFamily="18" charset="0"/>
                  <a:cs typeface="Times New Roman" panose="02020603050405020304" pitchFamily="18" charset="0"/>
                </a:rPr>
                <a:t>H/m]</a:t>
              </a:r>
              <a:endParaRPr lang="en-GB" i="1" dirty="0">
                <a:latin typeface="Times New Roman" panose="02020603050405020304" pitchFamily="18" charset="0"/>
                <a:cs typeface="Times New Roman" panose="02020603050405020304" pitchFamily="18" charset="0"/>
              </a:endParaRPr>
            </a:p>
          </p:txBody>
        </p:sp>
      </p:grpSp>
      <p:grpSp>
        <p:nvGrpSpPr>
          <p:cNvPr id="193" name="Group 192">
            <a:extLst>
              <a:ext uri="{FF2B5EF4-FFF2-40B4-BE49-F238E27FC236}">
                <a16:creationId xmlns:a16="http://schemas.microsoft.com/office/drawing/2014/main" id="{68230EBA-3076-484B-A305-514466AE3C42}"/>
              </a:ext>
            </a:extLst>
          </p:cNvPr>
          <p:cNvGrpSpPr/>
          <p:nvPr/>
        </p:nvGrpSpPr>
        <p:grpSpPr>
          <a:xfrm>
            <a:off x="6194697" y="5165728"/>
            <a:ext cx="2282413" cy="1105242"/>
            <a:chOff x="4911110" y="5133894"/>
            <a:chExt cx="2282413" cy="1105242"/>
          </a:xfrm>
        </p:grpSpPr>
        <p:pic>
          <p:nvPicPr>
            <p:cNvPr id="184" name="Picture 183" descr="Text&#10;&#10;Description automatically generated">
              <a:extLst>
                <a:ext uri="{FF2B5EF4-FFF2-40B4-BE49-F238E27FC236}">
                  <a16:creationId xmlns:a16="http://schemas.microsoft.com/office/drawing/2014/main" id="{FEB3FCA4-AE78-435B-9C51-E83D82295459}"/>
                </a:ext>
              </a:extLst>
            </p:cNvPr>
            <p:cNvPicPr>
              <a:picLocks noChangeAspect="1"/>
            </p:cNvPicPr>
            <p:nvPr/>
          </p:nvPicPr>
          <p:blipFill rotWithShape="1">
            <a:blip r:embed="rId5">
              <a:extLst>
                <a:ext uri="{28A0092B-C50C-407E-A947-70E740481C1C}">
                  <a14:useLocalDpi xmlns:a14="http://schemas.microsoft.com/office/drawing/2010/main" val="0"/>
                </a:ext>
              </a:extLst>
            </a:blip>
            <a:srcRect l="12397" t="5270" b="2716"/>
            <a:stretch/>
          </p:blipFill>
          <p:spPr>
            <a:xfrm>
              <a:off x="5393590" y="5133894"/>
              <a:ext cx="1009650" cy="622263"/>
            </a:xfrm>
            <a:prstGeom prst="rect">
              <a:avLst/>
            </a:prstGeom>
          </p:spPr>
        </p:pic>
        <p:sp>
          <p:nvSpPr>
            <p:cNvPr id="190" name="TextBox 189">
              <a:extLst>
                <a:ext uri="{FF2B5EF4-FFF2-40B4-BE49-F238E27FC236}">
                  <a16:creationId xmlns:a16="http://schemas.microsoft.com/office/drawing/2014/main" id="{774BD7F3-8531-476A-9D4A-774FF0341072}"/>
                </a:ext>
              </a:extLst>
            </p:cNvPr>
            <p:cNvSpPr txBox="1"/>
            <p:nvPr/>
          </p:nvSpPr>
          <p:spPr>
            <a:xfrm>
              <a:off x="4911110" y="5869804"/>
              <a:ext cx="2282413" cy="369332"/>
            </a:xfrm>
            <a:prstGeom prst="rect">
              <a:avLst/>
            </a:prstGeom>
            <a:noFill/>
          </p:spPr>
          <p:txBody>
            <a:bodyPr wrap="square" rtlCol="0">
              <a:spAutoFit/>
            </a:bodyPr>
            <a:lstStyle/>
            <a:p>
              <a:r>
                <a:rPr lang="en-US" i="1" dirty="0"/>
                <a:t>conductance in [</a:t>
              </a:r>
              <a:r>
                <a:rPr lang="en-US" i="1" dirty="0">
                  <a:latin typeface="Times New Roman" panose="02020603050405020304" pitchFamily="18" charset="0"/>
                  <a:cs typeface="Times New Roman" panose="02020603050405020304" pitchFamily="18" charset="0"/>
                </a:rPr>
                <a:t>S/m]</a:t>
              </a:r>
              <a:endParaRPr lang="en-GB" i="1" dirty="0">
                <a:latin typeface="Times New Roman" panose="02020603050405020304" pitchFamily="18" charset="0"/>
                <a:cs typeface="Times New Roman" panose="02020603050405020304" pitchFamily="18" charset="0"/>
              </a:endParaRPr>
            </a:p>
          </p:txBody>
        </p:sp>
      </p:grpSp>
      <p:grpSp>
        <p:nvGrpSpPr>
          <p:cNvPr id="192" name="Group 191">
            <a:extLst>
              <a:ext uri="{FF2B5EF4-FFF2-40B4-BE49-F238E27FC236}">
                <a16:creationId xmlns:a16="http://schemas.microsoft.com/office/drawing/2014/main" id="{E111EC05-5ED4-4441-992B-2DCFB6C48665}"/>
              </a:ext>
            </a:extLst>
          </p:cNvPr>
          <p:cNvGrpSpPr/>
          <p:nvPr/>
        </p:nvGrpSpPr>
        <p:grpSpPr>
          <a:xfrm>
            <a:off x="8886805" y="5135162"/>
            <a:ext cx="2366469" cy="1125197"/>
            <a:chOff x="8760586" y="5135162"/>
            <a:chExt cx="2366469" cy="1125197"/>
          </a:xfrm>
        </p:grpSpPr>
        <p:pic>
          <p:nvPicPr>
            <p:cNvPr id="182" name="Picture 181" descr="Text, letter&#10;&#10;Description automatically generated">
              <a:extLst>
                <a:ext uri="{FF2B5EF4-FFF2-40B4-BE49-F238E27FC236}">
                  <a16:creationId xmlns:a16="http://schemas.microsoft.com/office/drawing/2014/main" id="{62C557D8-C4A3-4CDF-BD39-04F931DF9A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87710" y="5135162"/>
              <a:ext cx="1009650" cy="628650"/>
            </a:xfrm>
            <a:prstGeom prst="rect">
              <a:avLst/>
            </a:prstGeom>
          </p:spPr>
        </p:pic>
        <p:sp>
          <p:nvSpPr>
            <p:cNvPr id="191" name="TextBox 190">
              <a:extLst>
                <a:ext uri="{FF2B5EF4-FFF2-40B4-BE49-F238E27FC236}">
                  <a16:creationId xmlns:a16="http://schemas.microsoft.com/office/drawing/2014/main" id="{8EBA9AEA-1FDA-4D6E-927F-94C633A4EE96}"/>
                </a:ext>
              </a:extLst>
            </p:cNvPr>
            <p:cNvSpPr txBox="1"/>
            <p:nvPr/>
          </p:nvSpPr>
          <p:spPr>
            <a:xfrm>
              <a:off x="8760586" y="5891027"/>
              <a:ext cx="2366469" cy="369332"/>
            </a:xfrm>
            <a:prstGeom prst="rect">
              <a:avLst/>
            </a:prstGeom>
            <a:noFill/>
          </p:spPr>
          <p:txBody>
            <a:bodyPr wrap="square" rtlCol="0">
              <a:spAutoFit/>
            </a:bodyPr>
            <a:lstStyle/>
            <a:p>
              <a:r>
                <a:rPr lang="en-US" i="1" dirty="0"/>
                <a:t>capacitance in [</a:t>
              </a:r>
              <a:r>
                <a:rPr lang="en-US" i="1" dirty="0">
                  <a:latin typeface="Times New Roman" panose="02020603050405020304" pitchFamily="18" charset="0"/>
                  <a:cs typeface="Times New Roman" panose="02020603050405020304" pitchFamily="18" charset="0"/>
                </a:rPr>
                <a:t>F/m]</a:t>
              </a:r>
              <a:endParaRPr lang="en-GB" i="1" dirty="0">
                <a:latin typeface="Times New Roman" panose="02020603050405020304" pitchFamily="18" charset="0"/>
                <a:cs typeface="Times New Roman" panose="02020603050405020304" pitchFamily="18" charset="0"/>
              </a:endParaRPr>
            </a:p>
          </p:txBody>
        </p:sp>
      </p:grpSp>
      <p:grpSp>
        <p:nvGrpSpPr>
          <p:cNvPr id="204" name="Group 203">
            <a:extLst>
              <a:ext uri="{FF2B5EF4-FFF2-40B4-BE49-F238E27FC236}">
                <a16:creationId xmlns:a16="http://schemas.microsoft.com/office/drawing/2014/main" id="{740B6BCD-9EEB-4B28-9A0E-49EB961467CC}"/>
              </a:ext>
            </a:extLst>
          </p:cNvPr>
          <p:cNvGrpSpPr/>
          <p:nvPr/>
        </p:nvGrpSpPr>
        <p:grpSpPr>
          <a:xfrm>
            <a:off x="10115257" y="2445188"/>
            <a:ext cx="874655" cy="369332"/>
            <a:chOff x="10115257" y="2445188"/>
            <a:chExt cx="874655" cy="369332"/>
          </a:xfrm>
        </p:grpSpPr>
        <p:sp>
          <p:nvSpPr>
            <p:cNvPr id="197" name="TextBox 196">
              <a:extLst>
                <a:ext uri="{FF2B5EF4-FFF2-40B4-BE49-F238E27FC236}">
                  <a16:creationId xmlns:a16="http://schemas.microsoft.com/office/drawing/2014/main" id="{FF740029-9823-4A8A-8F8A-A63E26324E23}"/>
                </a:ext>
              </a:extLst>
            </p:cNvPr>
            <p:cNvSpPr txBox="1"/>
            <p:nvPr/>
          </p:nvSpPr>
          <p:spPr>
            <a:xfrm>
              <a:off x="10115257" y="2445188"/>
              <a:ext cx="874655"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i(</a:t>
              </a:r>
              <a:r>
                <a:rPr lang="en-US" i="1" dirty="0" err="1">
                  <a:latin typeface="Times New Roman" panose="02020603050405020304" pitchFamily="18" charset="0"/>
                  <a:cs typeface="Times New Roman" panose="02020603050405020304" pitchFamily="18" charset="0"/>
                </a:rPr>
                <a:t>z+dz</a:t>
              </a:r>
              <a:r>
                <a:rPr lang="en-US" i="1" dirty="0">
                  <a:latin typeface="Times New Roman" panose="02020603050405020304" pitchFamily="18" charset="0"/>
                  <a:cs typeface="Times New Roman" panose="02020603050405020304" pitchFamily="18" charset="0"/>
                </a:rPr>
                <a:t>)</a:t>
              </a:r>
              <a:endParaRPr lang="en-GB" i="1" dirty="0">
                <a:latin typeface="Times New Roman" panose="02020603050405020304" pitchFamily="18" charset="0"/>
                <a:cs typeface="Times New Roman" panose="02020603050405020304" pitchFamily="18" charset="0"/>
              </a:endParaRPr>
            </a:p>
          </p:txBody>
        </p:sp>
        <p:cxnSp>
          <p:nvCxnSpPr>
            <p:cNvPr id="198" name="Straight Arrow Connector 197">
              <a:extLst>
                <a:ext uri="{FF2B5EF4-FFF2-40B4-BE49-F238E27FC236}">
                  <a16:creationId xmlns:a16="http://schemas.microsoft.com/office/drawing/2014/main" id="{DE75A47C-6437-4EC4-9CD4-9E127651F524}"/>
                </a:ext>
              </a:extLst>
            </p:cNvPr>
            <p:cNvCxnSpPr>
              <a:cxnSpLocks/>
            </p:cNvCxnSpPr>
            <p:nvPr/>
          </p:nvCxnSpPr>
          <p:spPr bwMode="auto">
            <a:xfrm>
              <a:off x="10406320" y="2784866"/>
              <a:ext cx="384050" cy="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grpSp>
      <p:pic>
        <p:nvPicPr>
          <p:cNvPr id="4" name="Picture 3" descr="A black spiral with a white background&#10;&#10;Description automatically generated with medium confidence">
            <a:extLst>
              <a:ext uri="{FF2B5EF4-FFF2-40B4-BE49-F238E27FC236}">
                <a16:creationId xmlns:a16="http://schemas.microsoft.com/office/drawing/2014/main" id="{090D3B90-DBE4-E9F9-9F7E-DD39E73F6CC8}"/>
              </a:ext>
            </a:extLst>
          </p:cNvPr>
          <p:cNvPicPr>
            <a:picLocks noChangeAspect="1"/>
          </p:cNvPicPr>
          <p:nvPr/>
        </p:nvPicPr>
        <p:blipFill>
          <a:blip r:embed="rId7"/>
          <a:stretch>
            <a:fillRect/>
          </a:stretch>
        </p:blipFill>
        <p:spPr>
          <a:xfrm rot="16200000">
            <a:off x="8567651" y="2459023"/>
            <a:ext cx="316963" cy="653252"/>
          </a:xfrm>
          <a:prstGeom prst="rect">
            <a:avLst/>
          </a:prstGeom>
        </p:spPr>
      </p:pic>
      <p:grpSp>
        <p:nvGrpSpPr>
          <p:cNvPr id="32" name="Group 31">
            <a:extLst>
              <a:ext uri="{FF2B5EF4-FFF2-40B4-BE49-F238E27FC236}">
                <a16:creationId xmlns:a16="http://schemas.microsoft.com/office/drawing/2014/main" id="{1C729827-CB83-182C-A978-935AB351C93C}"/>
              </a:ext>
            </a:extLst>
          </p:cNvPr>
          <p:cNvGrpSpPr/>
          <p:nvPr/>
        </p:nvGrpSpPr>
        <p:grpSpPr>
          <a:xfrm>
            <a:off x="946860" y="2289725"/>
            <a:ext cx="1036935" cy="271633"/>
            <a:chOff x="988135" y="2289725"/>
            <a:chExt cx="1036935" cy="271633"/>
          </a:xfrm>
        </p:grpSpPr>
        <p:cxnSp>
          <p:nvCxnSpPr>
            <p:cNvPr id="149" name="Straight Connector 148">
              <a:extLst>
                <a:ext uri="{FF2B5EF4-FFF2-40B4-BE49-F238E27FC236}">
                  <a16:creationId xmlns:a16="http://schemas.microsoft.com/office/drawing/2014/main" id="{925E5CC1-C649-4FC3-818D-D4BE35BB4845}"/>
                </a:ext>
              </a:extLst>
            </p:cNvPr>
            <p:cNvCxnSpPr>
              <a:cxnSpLocks/>
            </p:cNvCxnSpPr>
            <p:nvPr/>
          </p:nvCxnSpPr>
          <p:spPr bwMode="auto">
            <a:xfrm flipV="1">
              <a:off x="988135" y="2316876"/>
              <a:ext cx="1036935" cy="924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0" name="Straight Connector 149">
              <a:extLst>
                <a:ext uri="{FF2B5EF4-FFF2-40B4-BE49-F238E27FC236}">
                  <a16:creationId xmlns:a16="http://schemas.microsoft.com/office/drawing/2014/main" id="{65442869-4313-4FE0-8D0E-81D0AEF6D665}"/>
                </a:ext>
              </a:extLst>
            </p:cNvPr>
            <p:cNvCxnSpPr>
              <a:cxnSpLocks/>
            </p:cNvCxnSpPr>
            <p:nvPr/>
          </p:nvCxnSpPr>
          <p:spPr bwMode="auto">
            <a:xfrm>
              <a:off x="988135" y="2556214"/>
              <a:ext cx="1036935" cy="514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1" name="Rectangle 150">
              <a:extLst>
                <a:ext uri="{FF2B5EF4-FFF2-40B4-BE49-F238E27FC236}">
                  <a16:creationId xmlns:a16="http://schemas.microsoft.com/office/drawing/2014/main" id="{7D023819-E1F3-4E27-B9CE-A3EF6A398FE1}"/>
                </a:ext>
              </a:extLst>
            </p:cNvPr>
            <p:cNvSpPr/>
            <p:nvPr/>
          </p:nvSpPr>
          <p:spPr bwMode="auto">
            <a:xfrm rot="16200000">
              <a:off x="1244510" y="2228398"/>
              <a:ext cx="60325" cy="1931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153" name="Straight Connector 152">
              <a:extLst>
                <a:ext uri="{FF2B5EF4-FFF2-40B4-BE49-F238E27FC236}">
                  <a16:creationId xmlns:a16="http://schemas.microsoft.com/office/drawing/2014/main" id="{84A6FEB8-FE6C-4BAF-9D81-0E1A67DF126B}"/>
                </a:ext>
              </a:extLst>
            </p:cNvPr>
            <p:cNvCxnSpPr>
              <a:cxnSpLocks/>
            </p:cNvCxnSpPr>
            <p:nvPr/>
          </p:nvCxnSpPr>
          <p:spPr bwMode="auto">
            <a:xfrm>
              <a:off x="1703798" y="2318332"/>
              <a:ext cx="0" cy="24302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4" name="Rectangle 153">
              <a:extLst>
                <a:ext uri="{FF2B5EF4-FFF2-40B4-BE49-F238E27FC236}">
                  <a16:creationId xmlns:a16="http://schemas.microsoft.com/office/drawing/2014/main" id="{FE5E6748-AAB1-4BD6-8924-869BA167B878}"/>
                </a:ext>
              </a:extLst>
            </p:cNvPr>
            <p:cNvSpPr/>
            <p:nvPr/>
          </p:nvSpPr>
          <p:spPr bwMode="auto">
            <a:xfrm rot="10800000">
              <a:off x="1674284" y="2348335"/>
              <a:ext cx="59029" cy="1827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155" name="Straight Connector 154">
              <a:extLst>
                <a:ext uri="{FF2B5EF4-FFF2-40B4-BE49-F238E27FC236}">
                  <a16:creationId xmlns:a16="http://schemas.microsoft.com/office/drawing/2014/main" id="{E1BDF3D9-DFFE-47FB-9B7F-9695B7870AAF}"/>
                </a:ext>
              </a:extLst>
            </p:cNvPr>
            <p:cNvCxnSpPr>
              <a:cxnSpLocks/>
            </p:cNvCxnSpPr>
            <p:nvPr/>
          </p:nvCxnSpPr>
          <p:spPr bwMode="auto">
            <a:xfrm>
              <a:off x="1897727" y="2451086"/>
              <a:ext cx="0" cy="11027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6" name="Straight Connector 155">
              <a:extLst>
                <a:ext uri="{FF2B5EF4-FFF2-40B4-BE49-F238E27FC236}">
                  <a16:creationId xmlns:a16="http://schemas.microsoft.com/office/drawing/2014/main" id="{716E2CB1-563B-44D8-9FF7-1B5F46467ED4}"/>
                </a:ext>
              </a:extLst>
            </p:cNvPr>
            <p:cNvCxnSpPr>
              <a:cxnSpLocks/>
            </p:cNvCxnSpPr>
            <p:nvPr/>
          </p:nvCxnSpPr>
          <p:spPr bwMode="auto">
            <a:xfrm>
              <a:off x="1897727" y="2320855"/>
              <a:ext cx="0" cy="11027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7" name="Straight Connector 156">
              <a:extLst>
                <a:ext uri="{FF2B5EF4-FFF2-40B4-BE49-F238E27FC236}">
                  <a16:creationId xmlns:a16="http://schemas.microsoft.com/office/drawing/2014/main" id="{115E83BF-29FA-493A-AF2A-8A467379E4B0}"/>
                </a:ext>
              </a:extLst>
            </p:cNvPr>
            <p:cNvCxnSpPr>
              <a:cxnSpLocks/>
            </p:cNvCxnSpPr>
            <p:nvPr/>
          </p:nvCxnSpPr>
          <p:spPr bwMode="auto">
            <a:xfrm>
              <a:off x="1861632" y="2451427"/>
              <a:ext cx="7218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8" name="Straight Connector 157">
              <a:extLst>
                <a:ext uri="{FF2B5EF4-FFF2-40B4-BE49-F238E27FC236}">
                  <a16:creationId xmlns:a16="http://schemas.microsoft.com/office/drawing/2014/main" id="{4F66780C-C999-4AED-A64B-2EA0A55E193A}"/>
                </a:ext>
              </a:extLst>
            </p:cNvPr>
            <p:cNvCxnSpPr>
              <a:cxnSpLocks/>
            </p:cNvCxnSpPr>
            <p:nvPr/>
          </p:nvCxnSpPr>
          <p:spPr bwMode="auto">
            <a:xfrm>
              <a:off x="1861632" y="2431128"/>
              <a:ext cx="7218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0" name="Picture 9" descr="A black spiral with a white background&#10;&#10;Description automatically generated with medium confidence">
              <a:extLst>
                <a:ext uri="{FF2B5EF4-FFF2-40B4-BE49-F238E27FC236}">
                  <a16:creationId xmlns:a16="http://schemas.microsoft.com/office/drawing/2014/main" id="{33B0D909-8E3C-5E13-3F27-95BFD98645C8}"/>
                </a:ext>
              </a:extLst>
            </p:cNvPr>
            <p:cNvPicPr>
              <a:picLocks noChangeAspect="1"/>
            </p:cNvPicPr>
            <p:nvPr/>
          </p:nvPicPr>
          <p:blipFill>
            <a:blip r:embed="rId7"/>
            <a:stretch>
              <a:fillRect/>
            </a:stretch>
          </p:blipFill>
          <p:spPr>
            <a:xfrm rot="16200000">
              <a:off x="1507887" y="2256696"/>
              <a:ext cx="62260" cy="128317"/>
            </a:xfrm>
            <a:prstGeom prst="rect">
              <a:avLst/>
            </a:prstGeom>
          </p:spPr>
        </p:pic>
      </p:grpSp>
      <p:grpSp>
        <p:nvGrpSpPr>
          <p:cNvPr id="33" name="Group 32">
            <a:extLst>
              <a:ext uri="{FF2B5EF4-FFF2-40B4-BE49-F238E27FC236}">
                <a16:creationId xmlns:a16="http://schemas.microsoft.com/office/drawing/2014/main" id="{A9443A66-F756-4A97-AF5E-620D1C977A28}"/>
              </a:ext>
            </a:extLst>
          </p:cNvPr>
          <p:cNvGrpSpPr/>
          <p:nvPr/>
        </p:nvGrpSpPr>
        <p:grpSpPr>
          <a:xfrm>
            <a:off x="2118693" y="2280775"/>
            <a:ext cx="1036935" cy="280583"/>
            <a:chOff x="988135" y="2289725"/>
            <a:chExt cx="1036935" cy="271633"/>
          </a:xfrm>
        </p:grpSpPr>
        <p:cxnSp>
          <p:nvCxnSpPr>
            <p:cNvPr id="34" name="Straight Connector 33">
              <a:extLst>
                <a:ext uri="{FF2B5EF4-FFF2-40B4-BE49-F238E27FC236}">
                  <a16:creationId xmlns:a16="http://schemas.microsoft.com/office/drawing/2014/main" id="{249F6375-D3C5-C5F0-863C-2048F84342A7}"/>
                </a:ext>
              </a:extLst>
            </p:cNvPr>
            <p:cNvCxnSpPr>
              <a:cxnSpLocks/>
            </p:cNvCxnSpPr>
            <p:nvPr/>
          </p:nvCxnSpPr>
          <p:spPr bwMode="auto">
            <a:xfrm flipV="1">
              <a:off x="988135" y="2316876"/>
              <a:ext cx="1036935" cy="924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5" name="Straight Connector 34">
              <a:extLst>
                <a:ext uri="{FF2B5EF4-FFF2-40B4-BE49-F238E27FC236}">
                  <a16:creationId xmlns:a16="http://schemas.microsoft.com/office/drawing/2014/main" id="{392DFEF0-2AB4-4B72-0E0B-6F9BC8D8D956}"/>
                </a:ext>
              </a:extLst>
            </p:cNvPr>
            <p:cNvCxnSpPr>
              <a:cxnSpLocks/>
            </p:cNvCxnSpPr>
            <p:nvPr/>
          </p:nvCxnSpPr>
          <p:spPr bwMode="auto">
            <a:xfrm>
              <a:off x="988135" y="2556214"/>
              <a:ext cx="1036935" cy="514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6" name="Rectangle 35">
              <a:extLst>
                <a:ext uri="{FF2B5EF4-FFF2-40B4-BE49-F238E27FC236}">
                  <a16:creationId xmlns:a16="http://schemas.microsoft.com/office/drawing/2014/main" id="{D4146A5E-200E-F281-5240-010EA84DEA29}"/>
                </a:ext>
              </a:extLst>
            </p:cNvPr>
            <p:cNvSpPr/>
            <p:nvPr/>
          </p:nvSpPr>
          <p:spPr bwMode="auto">
            <a:xfrm rot="16200000">
              <a:off x="1244510" y="2228398"/>
              <a:ext cx="60325" cy="1931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37" name="Straight Connector 36">
              <a:extLst>
                <a:ext uri="{FF2B5EF4-FFF2-40B4-BE49-F238E27FC236}">
                  <a16:creationId xmlns:a16="http://schemas.microsoft.com/office/drawing/2014/main" id="{85D04898-6DBE-4F68-AA06-2DB30B511C19}"/>
                </a:ext>
              </a:extLst>
            </p:cNvPr>
            <p:cNvCxnSpPr>
              <a:cxnSpLocks/>
            </p:cNvCxnSpPr>
            <p:nvPr/>
          </p:nvCxnSpPr>
          <p:spPr bwMode="auto">
            <a:xfrm>
              <a:off x="1703798" y="2318332"/>
              <a:ext cx="0" cy="24302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8" name="Rectangle 37">
              <a:extLst>
                <a:ext uri="{FF2B5EF4-FFF2-40B4-BE49-F238E27FC236}">
                  <a16:creationId xmlns:a16="http://schemas.microsoft.com/office/drawing/2014/main" id="{D29C6931-C7AE-A5E9-0D54-3062C1BF98B8}"/>
                </a:ext>
              </a:extLst>
            </p:cNvPr>
            <p:cNvSpPr/>
            <p:nvPr/>
          </p:nvSpPr>
          <p:spPr bwMode="auto">
            <a:xfrm rot="10800000">
              <a:off x="1674284" y="2348335"/>
              <a:ext cx="59029" cy="1827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39" name="Straight Connector 38">
              <a:extLst>
                <a:ext uri="{FF2B5EF4-FFF2-40B4-BE49-F238E27FC236}">
                  <a16:creationId xmlns:a16="http://schemas.microsoft.com/office/drawing/2014/main" id="{D2EA3C7D-FA72-B525-26FE-4BE69600861F}"/>
                </a:ext>
              </a:extLst>
            </p:cNvPr>
            <p:cNvCxnSpPr>
              <a:cxnSpLocks/>
            </p:cNvCxnSpPr>
            <p:nvPr/>
          </p:nvCxnSpPr>
          <p:spPr bwMode="auto">
            <a:xfrm>
              <a:off x="1897727" y="2451086"/>
              <a:ext cx="0" cy="11027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0" name="Straight Connector 39">
              <a:extLst>
                <a:ext uri="{FF2B5EF4-FFF2-40B4-BE49-F238E27FC236}">
                  <a16:creationId xmlns:a16="http://schemas.microsoft.com/office/drawing/2014/main" id="{EF174F53-8FBB-C91A-18EE-0539A804052A}"/>
                </a:ext>
              </a:extLst>
            </p:cNvPr>
            <p:cNvCxnSpPr>
              <a:cxnSpLocks/>
            </p:cNvCxnSpPr>
            <p:nvPr/>
          </p:nvCxnSpPr>
          <p:spPr bwMode="auto">
            <a:xfrm>
              <a:off x="1897727" y="2320855"/>
              <a:ext cx="0" cy="11027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3" name="Straight Connector 42">
              <a:extLst>
                <a:ext uri="{FF2B5EF4-FFF2-40B4-BE49-F238E27FC236}">
                  <a16:creationId xmlns:a16="http://schemas.microsoft.com/office/drawing/2014/main" id="{3EAF1EA0-4104-2F6D-8CAA-D47F9717794E}"/>
                </a:ext>
              </a:extLst>
            </p:cNvPr>
            <p:cNvCxnSpPr>
              <a:cxnSpLocks/>
            </p:cNvCxnSpPr>
            <p:nvPr/>
          </p:nvCxnSpPr>
          <p:spPr bwMode="auto">
            <a:xfrm>
              <a:off x="1861632" y="2451427"/>
              <a:ext cx="7218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4" name="Straight Connector 43">
              <a:extLst>
                <a:ext uri="{FF2B5EF4-FFF2-40B4-BE49-F238E27FC236}">
                  <a16:creationId xmlns:a16="http://schemas.microsoft.com/office/drawing/2014/main" id="{1F7B2C25-9684-2B9A-6117-880566E94D84}"/>
                </a:ext>
              </a:extLst>
            </p:cNvPr>
            <p:cNvCxnSpPr>
              <a:cxnSpLocks/>
            </p:cNvCxnSpPr>
            <p:nvPr/>
          </p:nvCxnSpPr>
          <p:spPr bwMode="auto">
            <a:xfrm>
              <a:off x="1861632" y="2431128"/>
              <a:ext cx="7218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45" name="Picture 44" descr="A black spiral with a white background&#10;&#10;Description automatically generated with medium confidence">
              <a:extLst>
                <a:ext uri="{FF2B5EF4-FFF2-40B4-BE49-F238E27FC236}">
                  <a16:creationId xmlns:a16="http://schemas.microsoft.com/office/drawing/2014/main" id="{F1B5F095-FA91-D195-71B8-BA9873407567}"/>
                </a:ext>
              </a:extLst>
            </p:cNvPr>
            <p:cNvPicPr>
              <a:picLocks noChangeAspect="1"/>
            </p:cNvPicPr>
            <p:nvPr/>
          </p:nvPicPr>
          <p:blipFill>
            <a:blip r:embed="rId7"/>
            <a:stretch>
              <a:fillRect/>
            </a:stretch>
          </p:blipFill>
          <p:spPr>
            <a:xfrm rot="16200000">
              <a:off x="1507887" y="2256696"/>
              <a:ext cx="62260" cy="128317"/>
            </a:xfrm>
            <a:prstGeom prst="rect">
              <a:avLst/>
            </a:prstGeom>
          </p:spPr>
        </p:pic>
      </p:grpSp>
      <p:grpSp>
        <p:nvGrpSpPr>
          <p:cNvPr id="47" name="Group 46">
            <a:extLst>
              <a:ext uri="{FF2B5EF4-FFF2-40B4-BE49-F238E27FC236}">
                <a16:creationId xmlns:a16="http://schemas.microsoft.com/office/drawing/2014/main" id="{CE41344C-A438-26CF-C7F0-DC8D241957B4}"/>
              </a:ext>
            </a:extLst>
          </p:cNvPr>
          <p:cNvGrpSpPr/>
          <p:nvPr/>
        </p:nvGrpSpPr>
        <p:grpSpPr>
          <a:xfrm>
            <a:off x="3299594" y="2274387"/>
            <a:ext cx="1020921" cy="290690"/>
            <a:chOff x="988135" y="2289725"/>
            <a:chExt cx="1036935" cy="271633"/>
          </a:xfrm>
        </p:grpSpPr>
        <p:cxnSp>
          <p:nvCxnSpPr>
            <p:cNvPr id="49" name="Straight Connector 48">
              <a:extLst>
                <a:ext uri="{FF2B5EF4-FFF2-40B4-BE49-F238E27FC236}">
                  <a16:creationId xmlns:a16="http://schemas.microsoft.com/office/drawing/2014/main" id="{45DBAD8A-BABA-BBFB-BE05-47CB458AD4DB}"/>
                </a:ext>
              </a:extLst>
            </p:cNvPr>
            <p:cNvCxnSpPr>
              <a:cxnSpLocks/>
            </p:cNvCxnSpPr>
            <p:nvPr/>
          </p:nvCxnSpPr>
          <p:spPr bwMode="auto">
            <a:xfrm flipV="1">
              <a:off x="988135" y="2316876"/>
              <a:ext cx="1036935" cy="924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0" name="Straight Connector 49">
              <a:extLst>
                <a:ext uri="{FF2B5EF4-FFF2-40B4-BE49-F238E27FC236}">
                  <a16:creationId xmlns:a16="http://schemas.microsoft.com/office/drawing/2014/main" id="{4592957F-EAA7-8502-400C-A9E3761D0D8C}"/>
                </a:ext>
              </a:extLst>
            </p:cNvPr>
            <p:cNvCxnSpPr>
              <a:cxnSpLocks/>
            </p:cNvCxnSpPr>
            <p:nvPr/>
          </p:nvCxnSpPr>
          <p:spPr bwMode="auto">
            <a:xfrm>
              <a:off x="988135" y="2556214"/>
              <a:ext cx="1036935" cy="5144"/>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1" name="Rectangle 50">
              <a:extLst>
                <a:ext uri="{FF2B5EF4-FFF2-40B4-BE49-F238E27FC236}">
                  <a16:creationId xmlns:a16="http://schemas.microsoft.com/office/drawing/2014/main" id="{35E092A5-73DA-E61E-4037-E631AD978CFF}"/>
                </a:ext>
              </a:extLst>
            </p:cNvPr>
            <p:cNvSpPr/>
            <p:nvPr/>
          </p:nvSpPr>
          <p:spPr bwMode="auto">
            <a:xfrm rot="16200000">
              <a:off x="1244510" y="2228398"/>
              <a:ext cx="60325" cy="1931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52" name="Straight Connector 51">
              <a:extLst>
                <a:ext uri="{FF2B5EF4-FFF2-40B4-BE49-F238E27FC236}">
                  <a16:creationId xmlns:a16="http://schemas.microsoft.com/office/drawing/2014/main" id="{A3B912D7-6AD5-9122-C83F-E559663BB2DE}"/>
                </a:ext>
              </a:extLst>
            </p:cNvPr>
            <p:cNvCxnSpPr>
              <a:cxnSpLocks/>
            </p:cNvCxnSpPr>
            <p:nvPr/>
          </p:nvCxnSpPr>
          <p:spPr bwMode="auto">
            <a:xfrm>
              <a:off x="1703798" y="2318332"/>
              <a:ext cx="0" cy="24302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5" name="Rectangle 54">
              <a:extLst>
                <a:ext uri="{FF2B5EF4-FFF2-40B4-BE49-F238E27FC236}">
                  <a16:creationId xmlns:a16="http://schemas.microsoft.com/office/drawing/2014/main" id="{42AD6C30-2F6B-110E-30C4-E70642F6E47C}"/>
                </a:ext>
              </a:extLst>
            </p:cNvPr>
            <p:cNvSpPr/>
            <p:nvPr/>
          </p:nvSpPr>
          <p:spPr bwMode="auto">
            <a:xfrm rot="10800000">
              <a:off x="1674284" y="2348335"/>
              <a:ext cx="59029" cy="1827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56" name="Straight Connector 55">
              <a:extLst>
                <a:ext uri="{FF2B5EF4-FFF2-40B4-BE49-F238E27FC236}">
                  <a16:creationId xmlns:a16="http://schemas.microsoft.com/office/drawing/2014/main" id="{8B300133-C437-49DE-2BFF-BD900CC9B4B5}"/>
                </a:ext>
              </a:extLst>
            </p:cNvPr>
            <p:cNvCxnSpPr>
              <a:cxnSpLocks/>
            </p:cNvCxnSpPr>
            <p:nvPr/>
          </p:nvCxnSpPr>
          <p:spPr bwMode="auto">
            <a:xfrm>
              <a:off x="1897727" y="2451086"/>
              <a:ext cx="0" cy="11027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7" name="Straight Connector 56">
              <a:extLst>
                <a:ext uri="{FF2B5EF4-FFF2-40B4-BE49-F238E27FC236}">
                  <a16:creationId xmlns:a16="http://schemas.microsoft.com/office/drawing/2014/main" id="{9A32954B-BA95-98D6-91B7-D8F1076762D0}"/>
                </a:ext>
              </a:extLst>
            </p:cNvPr>
            <p:cNvCxnSpPr>
              <a:cxnSpLocks/>
            </p:cNvCxnSpPr>
            <p:nvPr/>
          </p:nvCxnSpPr>
          <p:spPr bwMode="auto">
            <a:xfrm>
              <a:off x="1897727" y="2320855"/>
              <a:ext cx="0" cy="11027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8" name="Straight Connector 57">
              <a:extLst>
                <a:ext uri="{FF2B5EF4-FFF2-40B4-BE49-F238E27FC236}">
                  <a16:creationId xmlns:a16="http://schemas.microsoft.com/office/drawing/2014/main" id="{F46AB459-3BB0-A863-98CB-3C2C4FBB4D51}"/>
                </a:ext>
              </a:extLst>
            </p:cNvPr>
            <p:cNvCxnSpPr>
              <a:cxnSpLocks/>
            </p:cNvCxnSpPr>
            <p:nvPr/>
          </p:nvCxnSpPr>
          <p:spPr bwMode="auto">
            <a:xfrm>
              <a:off x="1861632" y="2451427"/>
              <a:ext cx="7218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9" name="Straight Connector 58">
              <a:extLst>
                <a:ext uri="{FF2B5EF4-FFF2-40B4-BE49-F238E27FC236}">
                  <a16:creationId xmlns:a16="http://schemas.microsoft.com/office/drawing/2014/main" id="{A3B95CF3-439B-03B3-026A-39285FD44B27}"/>
                </a:ext>
              </a:extLst>
            </p:cNvPr>
            <p:cNvCxnSpPr>
              <a:cxnSpLocks/>
            </p:cNvCxnSpPr>
            <p:nvPr/>
          </p:nvCxnSpPr>
          <p:spPr bwMode="auto">
            <a:xfrm>
              <a:off x="1861632" y="2431128"/>
              <a:ext cx="7218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61" name="Picture 60" descr="A black spiral with a white background&#10;&#10;Description automatically generated with medium confidence">
              <a:extLst>
                <a:ext uri="{FF2B5EF4-FFF2-40B4-BE49-F238E27FC236}">
                  <a16:creationId xmlns:a16="http://schemas.microsoft.com/office/drawing/2014/main" id="{F2E81D3C-01FA-2EC2-5043-22F991A58089}"/>
                </a:ext>
              </a:extLst>
            </p:cNvPr>
            <p:cNvPicPr>
              <a:picLocks noChangeAspect="1"/>
            </p:cNvPicPr>
            <p:nvPr/>
          </p:nvPicPr>
          <p:blipFill>
            <a:blip r:embed="rId7"/>
            <a:stretch>
              <a:fillRect/>
            </a:stretch>
          </p:blipFill>
          <p:spPr>
            <a:xfrm rot="16200000">
              <a:off x="1507887" y="2256696"/>
              <a:ext cx="62260" cy="128317"/>
            </a:xfrm>
            <a:prstGeom prst="rect">
              <a:avLst/>
            </a:prstGeom>
          </p:spPr>
        </p:pic>
      </p:grpSp>
      <p:cxnSp>
        <p:nvCxnSpPr>
          <p:cNvPr id="63" name="Straight Connector 62">
            <a:extLst>
              <a:ext uri="{FF2B5EF4-FFF2-40B4-BE49-F238E27FC236}">
                <a16:creationId xmlns:a16="http://schemas.microsoft.com/office/drawing/2014/main" id="{4F315556-B750-6A4A-FA75-133DC30E9802}"/>
              </a:ext>
            </a:extLst>
          </p:cNvPr>
          <p:cNvCxnSpPr>
            <a:cxnSpLocks/>
          </p:cNvCxnSpPr>
          <p:nvPr/>
        </p:nvCxnSpPr>
        <p:spPr bwMode="auto">
          <a:xfrm flipH="1" flipV="1">
            <a:off x="3107708" y="2309458"/>
            <a:ext cx="234943" cy="916"/>
          </a:xfrm>
          <a:prstGeom prst="line">
            <a:avLst/>
          </a:prstGeom>
          <a:solidFill>
            <a:schemeClr val="accent1"/>
          </a:solidFill>
          <a:ln w="9525" cap="flat" cmpd="sng" algn="ctr">
            <a:solidFill>
              <a:schemeClr val="tx1"/>
            </a:solidFill>
            <a:prstDash val="sysDash"/>
            <a:round/>
            <a:headEnd type="none" w="med" len="med"/>
            <a:tailEnd type="none" w="med" len="med"/>
          </a:ln>
          <a:effectLst/>
        </p:spPr>
      </p:cxnSp>
      <p:cxnSp>
        <p:nvCxnSpPr>
          <p:cNvPr id="64" name="Straight Connector 63">
            <a:extLst>
              <a:ext uri="{FF2B5EF4-FFF2-40B4-BE49-F238E27FC236}">
                <a16:creationId xmlns:a16="http://schemas.microsoft.com/office/drawing/2014/main" id="{DA234CFE-C5F0-EF47-36CB-9D20E46D9129}"/>
              </a:ext>
            </a:extLst>
          </p:cNvPr>
          <p:cNvCxnSpPr>
            <a:cxnSpLocks/>
          </p:cNvCxnSpPr>
          <p:nvPr/>
        </p:nvCxnSpPr>
        <p:spPr bwMode="auto">
          <a:xfrm flipH="1" flipV="1">
            <a:off x="1963041" y="2318913"/>
            <a:ext cx="234943" cy="916"/>
          </a:xfrm>
          <a:prstGeom prst="line">
            <a:avLst/>
          </a:prstGeom>
          <a:solidFill>
            <a:schemeClr val="accent1"/>
          </a:solidFill>
          <a:ln w="9525" cap="flat" cmpd="sng" algn="ctr">
            <a:solidFill>
              <a:schemeClr val="tx1"/>
            </a:solidFill>
            <a:prstDash val="sysDash"/>
            <a:round/>
            <a:headEnd type="none" w="med" len="med"/>
            <a:tailEnd type="none" w="med" len="med"/>
          </a:ln>
          <a:effectLst/>
        </p:spPr>
      </p:cxnSp>
      <p:cxnSp>
        <p:nvCxnSpPr>
          <p:cNvPr id="65" name="Straight Connector 64">
            <a:extLst>
              <a:ext uri="{FF2B5EF4-FFF2-40B4-BE49-F238E27FC236}">
                <a16:creationId xmlns:a16="http://schemas.microsoft.com/office/drawing/2014/main" id="{24ADB06B-6014-CD6E-320A-715805EA3103}"/>
              </a:ext>
            </a:extLst>
          </p:cNvPr>
          <p:cNvCxnSpPr>
            <a:cxnSpLocks/>
          </p:cNvCxnSpPr>
          <p:nvPr/>
        </p:nvCxnSpPr>
        <p:spPr bwMode="auto">
          <a:xfrm flipH="1" flipV="1">
            <a:off x="1954403" y="2560115"/>
            <a:ext cx="234943" cy="916"/>
          </a:xfrm>
          <a:prstGeom prst="line">
            <a:avLst/>
          </a:prstGeom>
          <a:solidFill>
            <a:schemeClr val="accent1"/>
          </a:solidFill>
          <a:ln w="9525" cap="flat" cmpd="sng" algn="ctr">
            <a:solidFill>
              <a:schemeClr val="tx1"/>
            </a:solidFill>
            <a:prstDash val="sysDash"/>
            <a:round/>
            <a:headEnd type="none" w="med" len="med"/>
            <a:tailEnd type="none" w="med" len="med"/>
          </a:ln>
          <a:effectLst/>
        </p:spPr>
      </p:cxnSp>
      <p:sp>
        <p:nvSpPr>
          <p:cNvPr id="8" name="Title 1">
            <a:extLst>
              <a:ext uri="{FF2B5EF4-FFF2-40B4-BE49-F238E27FC236}">
                <a16:creationId xmlns:a16="http://schemas.microsoft.com/office/drawing/2014/main" id="{A3120D9D-7A80-776C-7A6D-6A0FF4F018CF}"/>
              </a:ext>
            </a:extLst>
          </p:cNvPr>
          <p:cNvSpPr>
            <a:spLocks noGrp="1"/>
          </p:cNvSpPr>
          <p:nvPr>
            <p:ph type="title"/>
          </p:nvPr>
        </p:nvSpPr>
        <p:spPr>
          <a:xfrm>
            <a:off x="268425" y="51970"/>
            <a:ext cx="8333885" cy="629095"/>
          </a:xfrm>
        </p:spPr>
        <p:txBody>
          <a:bodyPr/>
          <a:lstStyle/>
          <a:p>
            <a:r>
              <a:rPr lang="en-US" kern="0" dirty="0">
                <a:solidFill>
                  <a:srgbClr val="0070C0"/>
                </a:solidFill>
              </a:rPr>
              <a:t>Basic</a:t>
            </a:r>
            <a:r>
              <a:rPr lang="en-US" dirty="0"/>
              <a:t> </a:t>
            </a:r>
            <a:r>
              <a:rPr lang="en-US" kern="0" dirty="0">
                <a:solidFill>
                  <a:srgbClr val="0070C0"/>
                </a:solidFill>
              </a:rPr>
              <a:t>Transmission Line Theory</a:t>
            </a:r>
            <a:endParaRPr lang="en-GB" kern="0" dirty="0">
              <a:solidFill>
                <a:srgbClr val="0070C0"/>
              </a:solidFill>
            </a:endParaRPr>
          </a:p>
        </p:txBody>
      </p:sp>
    </p:spTree>
    <p:extLst>
      <p:ext uri="{BB962C8B-B14F-4D97-AF65-F5344CB8AC3E}">
        <p14:creationId xmlns:p14="http://schemas.microsoft.com/office/powerpoint/2010/main" val="2903170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8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9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9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9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201"/>
                                        </p:tgtEl>
                                        <p:attrNameLst>
                                          <p:attrName>style.visibility</p:attrName>
                                        </p:attrNameLst>
                                      </p:cBhvr>
                                      <p:to>
                                        <p:strVal val="visible"/>
                                      </p:to>
                                    </p:set>
                                    <p:anim calcmode="lin" valueType="num">
                                      <p:cBhvr additive="base">
                                        <p:cTn id="28" dur="500" fill="hold"/>
                                        <p:tgtEl>
                                          <p:spTgt spid="201"/>
                                        </p:tgtEl>
                                        <p:attrNameLst>
                                          <p:attrName>ppt_x</p:attrName>
                                        </p:attrNameLst>
                                      </p:cBhvr>
                                      <p:tavLst>
                                        <p:tav tm="0">
                                          <p:val>
                                            <p:strVal val="#ppt_x"/>
                                          </p:val>
                                        </p:tav>
                                        <p:tav tm="100000">
                                          <p:val>
                                            <p:strVal val="#ppt_x"/>
                                          </p:val>
                                        </p:tav>
                                      </p:tavLst>
                                    </p:anim>
                                    <p:anim calcmode="lin" valueType="num">
                                      <p:cBhvr additive="base">
                                        <p:cTn id="29" dur="500" fill="hold"/>
                                        <p:tgtEl>
                                          <p:spTgt spid="201"/>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199"/>
                                        </p:tgtEl>
                                        <p:attrNameLst>
                                          <p:attrName>style.visibility</p:attrName>
                                        </p:attrNameLst>
                                      </p:cBhvr>
                                      <p:to>
                                        <p:strVal val="visible"/>
                                      </p:to>
                                    </p:set>
                                    <p:anim calcmode="lin" valueType="num">
                                      <p:cBhvr additive="base">
                                        <p:cTn id="32" dur="500" fill="hold"/>
                                        <p:tgtEl>
                                          <p:spTgt spid="199"/>
                                        </p:tgtEl>
                                        <p:attrNameLst>
                                          <p:attrName>ppt_x</p:attrName>
                                        </p:attrNameLst>
                                      </p:cBhvr>
                                      <p:tavLst>
                                        <p:tav tm="0">
                                          <p:val>
                                            <p:strVal val="#ppt_x"/>
                                          </p:val>
                                        </p:tav>
                                        <p:tav tm="100000">
                                          <p:val>
                                            <p:strVal val="#ppt_x"/>
                                          </p:val>
                                        </p:tav>
                                      </p:tavLst>
                                    </p:anim>
                                    <p:anim calcmode="lin" valueType="num">
                                      <p:cBhvr additive="base">
                                        <p:cTn id="33" dur="500" fill="hold"/>
                                        <p:tgtEl>
                                          <p:spTgt spid="199"/>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200"/>
                                        </p:tgtEl>
                                        <p:attrNameLst>
                                          <p:attrName>style.visibility</p:attrName>
                                        </p:attrNameLst>
                                      </p:cBhvr>
                                      <p:to>
                                        <p:strVal val="visible"/>
                                      </p:to>
                                    </p:set>
                                    <p:anim calcmode="lin" valueType="num">
                                      <p:cBhvr additive="base">
                                        <p:cTn id="38" dur="500" fill="hold"/>
                                        <p:tgtEl>
                                          <p:spTgt spid="200"/>
                                        </p:tgtEl>
                                        <p:attrNameLst>
                                          <p:attrName>ppt_x</p:attrName>
                                        </p:attrNameLst>
                                      </p:cBhvr>
                                      <p:tavLst>
                                        <p:tav tm="0">
                                          <p:val>
                                            <p:strVal val="#ppt_x"/>
                                          </p:val>
                                        </p:tav>
                                        <p:tav tm="100000">
                                          <p:val>
                                            <p:strVal val="#ppt_x"/>
                                          </p:val>
                                        </p:tav>
                                      </p:tavLst>
                                    </p:anim>
                                    <p:anim calcmode="lin" valueType="num">
                                      <p:cBhvr additive="base">
                                        <p:cTn id="39" dur="500" fill="hold"/>
                                        <p:tgtEl>
                                          <p:spTgt spid="200"/>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204"/>
                                        </p:tgtEl>
                                        <p:attrNameLst>
                                          <p:attrName>style.visibility</p:attrName>
                                        </p:attrNameLst>
                                      </p:cBhvr>
                                      <p:to>
                                        <p:strVal val="visible"/>
                                      </p:to>
                                    </p:set>
                                    <p:anim calcmode="lin" valueType="num">
                                      <p:cBhvr additive="base">
                                        <p:cTn id="42" dur="500" fill="hold"/>
                                        <p:tgtEl>
                                          <p:spTgt spid="204"/>
                                        </p:tgtEl>
                                        <p:attrNameLst>
                                          <p:attrName>ppt_x</p:attrName>
                                        </p:attrNameLst>
                                      </p:cBhvr>
                                      <p:tavLst>
                                        <p:tav tm="0">
                                          <p:val>
                                            <p:strVal val="#ppt_x"/>
                                          </p:val>
                                        </p:tav>
                                        <p:tav tm="100000">
                                          <p:val>
                                            <p:strVal val="#ppt_x"/>
                                          </p:val>
                                        </p:tav>
                                      </p:tavLst>
                                    </p:anim>
                                    <p:anim calcmode="lin" valueType="num">
                                      <p:cBhvr additive="base">
                                        <p:cTn id="43" dur="500" fill="hold"/>
                                        <p:tgtEl>
                                          <p:spTgt spid="204"/>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202"/>
                                        </p:tgtEl>
                                        <p:attrNameLst>
                                          <p:attrName>style.visibility</p:attrName>
                                        </p:attrNameLst>
                                      </p:cBhvr>
                                      <p:to>
                                        <p:strVal val="visible"/>
                                      </p:to>
                                    </p:set>
                                    <p:anim calcmode="lin" valueType="num">
                                      <p:cBhvr additive="base">
                                        <p:cTn id="48" dur="500" fill="hold"/>
                                        <p:tgtEl>
                                          <p:spTgt spid="202"/>
                                        </p:tgtEl>
                                        <p:attrNameLst>
                                          <p:attrName>ppt_x</p:attrName>
                                        </p:attrNameLst>
                                      </p:cBhvr>
                                      <p:tavLst>
                                        <p:tav tm="0">
                                          <p:val>
                                            <p:strVal val="#ppt_x"/>
                                          </p:val>
                                        </p:tav>
                                        <p:tav tm="100000">
                                          <p:val>
                                            <p:strVal val="#ppt_x"/>
                                          </p:val>
                                        </p:tav>
                                      </p:tavLst>
                                    </p:anim>
                                    <p:anim calcmode="lin" valueType="num">
                                      <p:cBhvr additive="base">
                                        <p:cTn id="49" dur="500" fill="hold"/>
                                        <p:tgtEl>
                                          <p:spTgt spid="202"/>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203"/>
                                        </p:tgtEl>
                                        <p:attrNameLst>
                                          <p:attrName>style.visibility</p:attrName>
                                        </p:attrNameLst>
                                      </p:cBhvr>
                                      <p:to>
                                        <p:strVal val="visible"/>
                                      </p:to>
                                    </p:set>
                                    <p:anim calcmode="lin" valueType="num">
                                      <p:cBhvr additive="base">
                                        <p:cTn id="52" dur="500" fill="hold"/>
                                        <p:tgtEl>
                                          <p:spTgt spid="203"/>
                                        </p:tgtEl>
                                        <p:attrNameLst>
                                          <p:attrName>ppt_x</p:attrName>
                                        </p:attrNameLst>
                                      </p:cBhvr>
                                      <p:tavLst>
                                        <p:tav tm="0">
                                          <p:val>
                                            <p:strVal val="#ppt_x"/>
                                          </p:val>
                                        </p:tav>
                                        <p:tav tm="100000">
                                          <p:val>
                                            <p:strVal val="#ppt_x"/>
                                          </p:val>
                                        </p:tav>
                                      </p:tavLst>
                                    </p:anim>
                                    <p:anim calcmode="lin" valueType="num">
                                      <p:cBhvr additive="base">
                                        <p:cTn id="53" dur="500" fill="hold"/>
                                        <p:tgtEl>
                                          <p:spTgt spid="2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C00294B-9EB6-0C4B-B2A2-EF9A70A97809}"/>
              </a:ext>
            </a:extLst>
          </p:cNvPr>
          <p:cNvSpPr>
            <a:spLocks noGrp="1"/>
          </p:cNvSpPr>
          <p:nvPr>
            <p:ph type="title"/>
          </p:nvPr>
        </p:nvSpPr>
        <p:spPr>
          <a:xfrm>
            <a:off x="407988" y="373593"/>
            <a:ext cx="11376025" cy="591607"/>
          </a:xfrm>
        </p:spPr>
        <p:txBody>
          <a:bodyPr/>
          <a:lstStyle/>
          <a:p>
            <a:r>
              <a:rPr lang="en-US" dirty="0">
                <a:solidFill>
                  <a:schemeClr val="bg2">
                    <a:lumMod val="50000"/>
                  </a:schemeClr>
                </a:solidFill>
              </a:rPr>
              <a:t>Outline – Part 1</a:t>
            </a:r>
            <a:endParaRPr lang="en-150" dirty="0">
              <a:solidFill>
                <a:schemeClr val="bg2">
                  <a:lumMod val="50000"/>
                </a:schemeClr>
              </a:solidFill>
            </a:endParaRPr>
          </a:p>
        </p:txBody>
      </p:sp>
      <p:sp>
        <p:nvSpPr>
          <p:cNvPr id="7" name="Footer Placeholder 6">
            <a:extLst>
              <a:ext uri="{FF2B5EF4-FFF2-40B4-BE49-F238E27FC236}">
                <a16:creationId xmlns:a16="http://schemas.microsoft.com/office/drawing/2014/main" id="{9434114C-274F-AFE4-C704-5A44F7FFDC3C}"/>
              </a:ext>
            </a:extLst>
          </p:cNvPr>
          <p:cNvSpPr>
            <a:spLocks noGrp="1"/>
          </p:cNvSpPr>
          <p:nvPr>
            <p:ph type="ftr" sz="quarter" idx="11"/>
          </p:nvPr>
        </p:nvSpPr>
        <p:spPr/>
        <p:txBody>
          <a:bodyPr/>
          <a:lstStyle/>
          <a:p>
            <a:pPr algn="ctr">
              <a:lnSpc>
                <a:spcPct val="100000"/>
              </a:lnSpc>
            </a:pPr>
            <a:r>
              <a:rPr lang="en-US" sz="1200" b="0" strike="noStrike" spc="-1">
                <a:solidFill>
                  <a:srgbClr val="FFFFFF"/>
                </a:solidFill>
                <a:latin typeface="Arial"/>
              </a:rPr>
              <a:t>Christine.Vollinger@cern.ch, RF Systems I &amp; II</a:t>
            </a:r>
            <a:endParaRPr lang="en-GB" sz="1200" b="0" strike="noStrike" spc="-1" dirty="0">
              <a:latin typeface="Times New Roman"/>
            </a:endParaRPr>
          </a:p>
        </p:txBody>
      </p:sp>
      <p:sp>
        <p:nvSpPr>
          <p:cNvPr id="5" name="Content Placeholder 4">
            <a:extLst>
              <a:ext uri="{FF2B5EF4-FFF2-40B4-BE49-F238E27FC236}">
                <a16:creationId xmlns:a16="http://schemas.microsoft.com/office/drawing/2014/main" id="{80D7694E-B2B0-0C90-FE54-7DE574974950}"/>
              </a:ext>
            </a:extLst>
          </p:cNvPr>
          <p:cNvSpPr>
            <a:spLocks noGrp="1"/>
          </p:cNvSpPr>
          <p:nvPr>
            <p:ph idx="1"/>
          </p:nvPr>
        </p:nvSpPr>
        <p:spPr>
          <a:xfrm>
            <a:off x="407988" y="1439335"/>
            <a:ext cx="11376024" cy="4608512"/>
          </a:xfrm>
        </p:spPr>
        <p:txBody>
          <a:bodyPr/>
          <a:lstStyle/>
          <a:p>
            <a:pPr marL="342900" indent="-342900" algn="l" eaLnBrk="1" fontAlgn="auto" hangingPunct="1">
              <a:spcBef>
                <a:spcPct val="20000"/>
              </a:spcBef>
              <a:spcAft>
                <a:spcPts val="0"/>
              </a:spcAft>
              <a:buFontTx/>
              <a:buChar char="•"/>
            </a:pPr>
            <a:r>
              <a:rPr lang="en-GB" sz="2400" dirty="0">
                <a:solidFill>
                  <a:schemeClr val="bg2">
                    <a:lumMod val="50000"/>
                  </a:schemeClr>
                </a:solidFill>
              </a:rPr>
              <a:t>Introduction – what is RF for accelerators?</a:t>
            </a:r>
          </a:p>
          <a:p>
            <a:pPr marL="342900" indent="-342900" algn="l" eaLnBrk="1" fontAlgn="auto" hangingPunct="1">
              <a:spcBef>
                <a:spcPct val="20000"/>
              </a:spcBef>
              <a:spcAft>
                <a:spcPts val="0"/>
              </a:spcAft>
              <a:buFontTx/>
              <a:buChar char="•"/>
            </a:pPr>
            <a:r>
              <a:rPr lang="en-GB" sz="2400" dirty="0">
                <a:solidFill>
                  <a:schemeClr val="bg2">
                    <a:lumMod val="50000"/>
                  </a:schemeClr>
                </a:solidFill>
              </a:rPr>
              <a:t>Simplified RF system and first RF-accelerator principles</a:t>
            </a:r>
          </a:p>
          <a:p>
            <a:pPr marL="342900" indent="-342900" algn="l" eaLnBrk="1" fontAlgn="auto" hangingPunct="1">
              <a:spcBef>
                <a:spcPct val="20000"/>
              </a:spcBef>
              <a:spcAft>
                <a:spcPts val="0"/>
              </a:spcAft>
              <a:buFontTx/>
              <a:buChar char="•"/>
            </a:pPr>
            <a:endParaRPr lang="en-GB" sz="1800" dirty="0">
              <a:solidFill>
                <a:schemeClr val="bg2">
                  <a:lumMod val="50000"/>
                </a:schemeClr>
              </a:solidFill>
            </a:endParaRPr>
          </a:p>
          <a:p>
            <a:pPr marL="342900" indent="-342900" algn="l" eaLnBrk="1" fontAlgn="auto" hangingPunct="1">
              <a:spcBef>
                <a:spcPct val="20000"/>
              </a:spcBef>
              <a:spcAft>
                <a:spcPts val="0"/>
              </a:spcAft>
              <a:buFontTx/>
              <a:buChar char="•"/>
            </a:pPr>
            <a:r>
              <a:rPr lang="en-GB" sz="2400" dirty="0">
                <a:solidFill>
                  <a:schemeClr val="bg2">
                    <a:lumMod val="50000"/>
                  </a:schemeClr>
                </a:solidFill>
              </a:rPr>
              <a:t>Choice of parameters for an RF system</a:t>
            </a:r>
            <a:endParaRPr lang="en-US" sz="2400" dirty="0">
              <a:solidFill>
                <a:schemeClr val="bg2">
                  <a:lumMod val="50000"/>
                </a:schemeClr>
              </a:solidFill>
            </a:endParaRPr>
          </a:p>
          <a:p>
            <a:pPr marL="812800" lvl="1" indent="-355600" algn="l" eaLnBrk="1" fontAlgn="auto" hangingPunct="1">
              <a:spcBef>
                <a:spcPct val="20000"/>
              </a:spcBef>
              <a:spcAft>
                <a:spcPts val="0"/>
              </a:spcAft>
              <a:buFontTx/>
              <a:buChar char="•"/>
            </a:pPr>
            <a:r>
              <a:rPr lang="en-GB" dirty="0">
                <a:solidFill>
                  <a:schemeClr val="bg2">
                    <a:lumMod val="50000"/>
                  </a:schemeClr>
                </a:solidFill>
              </a:rPr>
              <a:t>Frequency and voltage</a:t>
            </a:r>
            <a:endParaRPr lang="en-US" dirty="0">
              <a:solidFill>
                <a:schemeClr val="bg2">
                  <a:lumMod val="50000"/>
                </a:schemeClr>
              </a:solidFill>
            </a:endParaRPr>
          </a:p>
          <a:p>
            <a:pPr algn="l" eaLnBrk="1" fontAlgn="auto" hangingPunct="1">
              <a:spcBef>
                <a:spcPct val="20000"/>
              </a:spcBef>
              <a:spcAft>
                <a:spcPts val="0"/>
              </a:spcAft>
            </a:pPr>
            <a:endParaRPr lang="en-GB" sz="1800" dirty="0">
              <a:solidFill>
                <a:schemeClr val="bg2">
                  <a:lumMod val="50000"/>
                </a:schemeClr>
              </a:solidFill>
            </a:endParaRPr>
          </a:p>
          <a:p>
            <a:pPr marL="355600" indent="-355600" algn="l" eaLnBrk="1" fontAlgn="auto" hangingPunct="1">
              <a:spcBef>
                <a:spcPct val="20000"/>
              </a:spcBef>
              <a:spcAft>
                <a:spcPts val="0"/>
              </a:spcAft>
              <a:buFontTx/>
              <a:buChar char="•"/>
            </a:pPr>
            <a:r>
              <a:rPr lang="en-GB" sz="2400" dirty="0">
                <a:solidFill>
                  <a:schemeClr val="bg2">
                    <a:lumMod val="50000"/>
                  </a:schemeClr>
                </a:solidFill>
              </a:rPr>
              <a:t>RF cavity types and accelerating fields in an RF cavity</a:t>
            </a:r>
            <a:endParaRPr lang="en-US" sz="2400" dirty="0">
              <a:solidFill>
                <a:schemeClr val="bg2">
                  <a:lumMod val="50000"/>
                </a:schemeClr>
              </a:solidFill>
            </a:endParaRPr>
          </a:p>
          <a:p>
            <a:pPr marL="812800" lvl="1" indent="-355600" algn="l" eaLnBrk="1" fontAlgn="auto" hangingPunct="1">
              <a:spcBef>
                <a:spcPct val="20000"/>
              </a:spcBef>
              <a:spcAft>
                <a:spcPts val="0"/>
              </a:spcAft>
              <a:buFontTx/>
              <a:buChar char="•"/>
            </a:pPr>
            <a:r>
              <a:rPr lang="en-GB" sz="1800" b="1" dirty="0">
                <a:solidFill>
                  <a:schemeClr val="bg2">
                    <a:lumMod val="50000"/>
                  </a:schemeClr>
                </a:solidFill>
                <a:latin typeface="Symbol" panose="05050102010706020507" pitchFamily="18" charset="2"/>
                <a:cs typeface="Times New Roman" pitchFamily="18" charset="0"/>
                <a:sym typeface="Wingdings" pitchFamily="2" charset="2"/>
              </a:rPr>
              <a:t>l</a:t>
            </a:r>
            <a:r>
              <a:rPr lang="en-GB" sz="1800" b="1" dirty="0">
                <a:solidFill>
                  <a:schemeClr val="bg2">
                    <a:lumMod val="50000"/>
                  </a:schemeClr>
                </a:solidFill>
                <a:latin typeface="Constantia" pitchFamily="18" charset="0"/>
                <a:cs typeface="Times New Roman" pitchFamily="18" charset="0"/>
                <a:sym typeface="Wingdings" pitchFamily="2" charset="2"/>
              </a:rPr>
              <a:t>/2 </a:t>
            </a:r>
            <a:r>
              <a:rPr lang="en-GB" sz="1800" b="1" dirty="0">
                <a:solidFill>
                  <a:schemeClr val="bg2">
                    <a:lumMod val="50000"/>
                  </a:schemeClr>
                </a:solidFill>
                <a:cs typeface="Times New Roman" pitchFamily="18" charset="0"/>
                <a:sym typeface="Wingdings" pitchFamily="2" charset="2"/>
              </a:rPr>
              <a:t>or</a:t>
            </a:r>
            <a:r>
              <a:rPr lang="en-GB" sz="1800" b="1" dirty="0">
                <a:solidFill>
                  <a:schemeClr val="bg2">
                    <a:lumMod val="50000"/>
                  </a:schemeClr>
                </a:solidFill>
                <a:latin typeface="Constantia" pitchFamily="18" charset="0"/>
                <a:cs typeface="Times New Roman" pitchFamily="18" charset="0"/>
                <a:sym typeface="Wingdings" pitchFamily="2" charset="2"/>
              </a:rPr>
              <a:t> </a:t>
            </a:r>
            <a:r>
              <a:rPr lang="en-GB" sz="1800" b="1" dirty="0">
                <a:solidFill>
                  <a:schemeClr val="bg2">
                    <a:lumMod val="50000"/>
                  </a:schemeClr>
                </a:solidFill>
                <a:latin typeface="Symbol" panose="05050102010706020507" pitchFamily="18" charset="2"/>
                <a:cs typeface="Times New Roman" pitchFamily="18" charset="0"/>
                <a:sym typeface="Wingdings" pitchFamily="2" charset="2"/>
              </a:rPr>
              <a:t>l</a:t>
            </a:r>
            <a:r>
              <a:rPr lang="en-GB" sz="1800" b="1" dirty="0">
                <a:solidFill>
                  <a:schemeClr val="bg2">
                    <a:lumMod val="50000"/>
                  </a:schemeClr>
                </a:solidFill>
                <a:latin typeface="Constantia" pitchFamily="18" charset="0"/>
                <a:cs typeface="Times New Roman" pitchFamily="18" charset="0"/>
                <a:sym typeface="Wingdings" pitchFamily="2" charset="2"/>
              </a:rPr>
              <a:t>/4 </a:t>
            </a:r>
            <a:r>
              <a:rPr lang="en-GB" dirty="0">
                <a:solidFill>
                  <a:schemeClr val="bg2">
                    <a:lumMod val="50000"/>
                  </a:schemeClr>
                </a:solidFill>
                <a:sym typeface="Wingdings" pitchFamily="2" charset="2"/>
              </a:rPr>
              <a:t>resonator</a:t>
            </a:r>
          </a:p>
          <a:p>
            <a:pPr marL="812800" lvl="1" indent="-355600" algn="l" eaLnBrk="1" fontAlgn="auto" hangingPunct="1">
              <a:spcBef>
                <a:spcPct val="20000"/>
              </a:spcBef>
              <a:spcAft>
                <a:spcPts val="0"/>
              </a:spcAft>
              <a:buFontTx/>
              <a:buChar char="•"/>
            </a:pPr>
            <a:r>
              <a:rPr lang="en-GB" dirty="0">
                <a:solidFill>
                  <a:schemeClr val="bg2">
                    <a:lumMod val="50000"/>
                  </a:schemeClr>
                </a:solidFill>
                <a:sym typeface="Wingdings" pitchFamily="2" charset="2"/>
              </a:rPr>
              <a:t>Principle of tuneable cavities</a:t>
            </a:r>
            <a:endParaRPr lang="en-GB" dirty="0">
              <a:solidFill>
                <a:schemeClr val="bg2">
                  <a:lumMod val="50000"/>
                </a:schemeClr>
              </a:solidFill>
            </a:endParaRPr>
          </a:p>
          <a:p>
            <a:pPr marL="800100" lvl="1" indent="-342900" algn="l" eaLnBrk="1" fontAlgn="auto" hangingPunct="1">
              <a:spcBef>
                <a:spcPct val="20000"/>
              </a:spcBef>
              <a:spcAft>
                <a:spcPts val="0"/>
              </a:spcAft>
              <a:buFontTx/>
              <a:buChar char="•"/>
            </a:pPr>
            <a:endParaRPr lang="en-GB" dirty="0">
              <a:solidFill>
                <a:schemeClr val="bg2">
                  <a:lumMod val="50000"/>
                </a:schemeClr>
              </a:solidFill>
            </a:endParaRPr>
          </a:p>
          <a:p>
            <a:pPr marL="0" indent="0" algn="l" eaLnBrk="1" fontAlgn="auto" hangingPunct="1">
              <a:spcBef>
                <a:spcPct val="20000"/>
              </a:spcBef>
              <a:spcAft>
                <a:spcPts val="0"/>
              </a:spcAft>
              <a:buNone/>
            </a:pPr>
            <a:endParaRPr lang="en-GB" sz="1800" dirty="0">
              <a:solidFill>
                <a:schemeClr val="bg2">
                  <a:lumMod val="50000"/>
                </a:schemeClr>
              </a:solidFill>
            </a:endParaRPr>
          </a:p>
        </p:txBody>
      </p:sp>
      <p:sp>
        <p:nvSpPr>
          <p:cNvPr id="2" name="Slide Number Placeholder 1">
            <a:extLst>
              <a:ext uri="{FF2B5EF4-FFF2-40B4-BE49-F238E27FC236}">
                <a16:creationId xmlns:a16="http://schemas.microsoft.com/office/drawing/2014/main" id="{5A155D6A-FEF6-40DD-4B35-070122FC1C12}"/>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0070C0"/>
                </a:solidFill>
                <a:latin typeface="Arial"/>
              </a:rPr>
              <a:t>2</a:t>
            </a:fld>
            <a:endParaRPr lang="en-GB" sz="1000" b="0" strike="noStrike" spc="-1" dirty="0">
              <a:solidFill>
                <a:srgbClr val="0070C0"/>
              </a:solidFill>
              <a:latin typeface="Times New Roman"/>
            </a:endParaRPr>
          </a:p>
        </p:txBody>
      </p:sp>
    </p:spTree>
    <p:extLst>
      <p:ext uri="{BB962C8B-B14F-4D97-AF65-F5344CB8AC3E}">
        <p14:creationId xmlns:p14="http://schemas.microsoft.com/office/powerpoint/2010/main" val="4439761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33CE1757-A33C-7860-6CD9-B4F8CF223C1E}"/>
              </a:ext>
            </a:extLst>
          </p:cNvPr>
          <p:cNvGrpSpPr/>
          <p:nvPr/>
        </p:nvGrpSpPr>
        <p:grpSpPr>
          <a:xfrm>
            <a:off x="36724" y="1581158"/>
            <a:ext cx="1361585" cy="1242587"/>
            <a:chOff x="66415" y="1582862"/>
            <a:chExt cx="1361585" cy="1242587"/>
          </a:xfrm>
        </p:grpSpPr>
        <p:grpSp>
          <p:nvGrpSpPr>
            <p:cNvPr id="199" name="Group 198">
              <a:extLst>
                <a:ext uri="{FF2B5EF4-FFF2-40B4-BE49-F238E27FC236}">
                  <a16:creationId xmlns:a16="http://schemas.microsoft.com/office/drawing/2014/main" id="{54F7A7EF-7D5E-405C-9D5F-445D187D7B06}"/>
                </a:ext>
              </a:extLst>
            </p:cNvPr>
            <p:cNvGrpSpPr/>
            <p:nvPr/>
          </p:nvGrpSpPr>
          <p:grpSpPr>
            <a:xfrm>
              <a:off x="66415" y="2046669"/>
              <a:ext cx="617265" cy="778780"/>
              <a:chOff x="5746076" y="2941248"/>
              <a:chExt cx="617265" cy="778780"/>
            </a:xfrm>
          </p:grpSpPr>
          <p:sp>
            <p:nvSpPr>
              <p:cNvPr id="84" name="TextBox 83">
                <a:extLst>
                  <a:ext uri="{FF2B5EF4-FFF2-40B4-BE49-F238E27FC236}">
                    <a16:creationId xmlns:a16="http://schemas.microsoft.com/office/drawing/2014/main" id="{6447F12A-8215-4369-8631-33E72267E741}"/>
                  </a:ext>
                </a:extLst>
              </p:cNvPr>
              <p:cNvSpPr txBox="1"/>
              <p:nvPr/>
            </p:nvSpPr>
            <p:spPr>
              <a:xfrm>
                <a:off x="5746076" y="3130578"/>
                <a:ext cx="560862"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v(z)</a:t>
                </a:r>
                <a:endParaRPr lang="en-GB" i="1" dirty="0">
                  <a:latin typeface="Times New Roman" panose="02020603050405020304" pitchFamily="18" charset="0"/>
                  <a:cs typeface="Times New Roman" panose="02020603050405020304" pitchFamily="18" charset="0"/>
                </a:endParaRPr>
              </a:p>
            </p:txBody>
          </p:sp>
          <p:cxnSp>
            <p:nvCxnSpPr>
              <p:cNvPr id="89" name="Straight Arrow Connector 88">
                <a:extLst>
                  <a:ext uri="{FF2B5EF4-FFF2-40B4-BE49-F238E27FC236}">
                    <a16:creationId xmlns:a16="http://schemas.microsoft.com/office/drawing/2014/main" id="{2630A32A-2E69-4B15-8B74-FCDB2F2661CA}"/>
                  </a:ext>
                </a:extLst>
              </p:cNvPr>
              <p:cNvCxnSpPr>
                <a:cxnSpLocks/>
              </p:cNvCxnSpPr>
              <p:nvPr/>
            </p:nvCxnSpPr>
            <p:spPr bwMode="auto">
              <a:xfrm>
                <a:off x="6363341" y="2941248"/>
                <a:ext cx="0" cy="77878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grpSp>
        <p:grpSp>
          <p:nvGrpSpPr>
            <p:cNvPr id="201" name="Group 200">
              <a:extLst>
                <a:ext uri="{FF2B5EF4-FFF2-40B4-BE49-F238E27FC236}">
                  <a16:creationId xmlns:a16="http://schemas.microsoft.com/office/drawing/2014/main" id="{21F57BBE-BD86-4108-8EF6-8FBF82D63D85}"/>
                </a:ext>
              </a:extLst>
            </p:cNvPr>
            <p:cNvGrpSpPr/>
            <p:nvPr/>
          </p:nvGrpSpPr>
          <p:grpSpPr>
            <a:xfrm>
              <a:off x="821652" y="1582862"/>
              <a:ext cx="606348" cy="369332"/>
              <a:chOff x="6483954" y="2462116"/>
              <a:chExt cx="606348" cy="369332"/>
            </a:xfrm>
          </p:grpSpPr>
          <p:sp>
            <p:nvSpPr>
              <p:cNvPr id="91" name="TextBox 90">
                <a:extLst>
                  <a:ext uri="{FF2B5EF4-FFF2-40B4-BE49-F238E27FC236}">
                    <a16:creationId xmlns:a16="http://schemas.microsoft.com/office/drawing/2014/main" id="{B277CA4C-3083-4B30-9E8C-237DC07F1A78}"/>
                  </a:ext>
                </a:extLst>
              </p:cNvPr>
              <p:cNvSpPr txBox="1"/>
              <p:nvPr/>
            </p:nvSpPr>
            <p:spPr>
              <a:xfrm>
                <a:off x="6483954" y="2462116"/>
                <a:ext cx="606348"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i(z)</a:t>
                </a:r>
                <a:endParaRPr lang="en-GB" i="1" dirty="0">
                  <a:latin typeface="Times New Roman" panose="02020603050405020304" pitchFamily="18" charset="0"/>
                  <a:cs typeface="Times New Roman" panose="02020603050405020304" pitchFamily="18" charset="0"/>
                </a:endParaRPr>
              </a:p>
            </p:txBody>
          </p:sp>
          <p:cxnSp>
            <p:nvCxnSpPr>
              <p:cNvPr id="92" name="Straight Arrow Connector 91">
                <a:extLst>
                  <a:ext uri="{FF2B5EF4-FFF2-40B4-BE49-F238E27FC236}">
                    <a16:creationId xmlns:a16="http://schemas.microsoft.com/office/drawing/2014/main" id="{851D9500-C4B4-4440-AF21-F09E53CB16B4}"/>
                  </a:ext>
                </a:extLst>
              </p:cNvPr>
              <p:cNvCxnSpPr>
                <a:cxnSpLocks/>
              </p:cNvCxnSpPr>
              <p:nvPr/>
            </p:nvCxnSpPr>
            <p:spPr bwMode="auto">
              <a:xfrm>
                <a:off x="6518455" y="2824445"/>
                <a:ext cx="384050" cy="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grpSp>
      </p:grpSp>
      <p:grpSp>
        <p:nvGrpSpPr>
          <p:cNvPr id="202" name="Group 201">
            <a:extLst>
              <a:ext uri="{FF2B5EF4-FFF2-40B4-BE49-F238E27FC236}">
                <a16:creationId xmlns:a16="http://schemas.microsoft.com/office/drawing/2014/main" id="{4AE486C4-A63E-41AD-A7FB-49E4CC159F43}"/>
              </a:ext>
            </a:extLst>
          </p:cNvPr>
          <p:cNvGrpSpPr/>
          <p:nvPr/>
        </p:nvGrpSpPr>
        <p:grpSpPr>
          <a:xfrm>
            <a:off x="1761288" y="2116342"/>
            <a:ext cx="667093" cy="369332"/>
            <a:chOff x="7423590" y="2995596"/>
            <a:chExt cx="667093" cy="369332"/>
          </a:xfrm>
        </p:grpSpPr>
        <p:cxnSp>
          <p:nvCxnSpPr>
            <p:cNvPr id="96" name="Straight Arrow Connector 95">
              <a:extLst>
                <a:ext uri="{FF2B5EF4-FFF2-40B4-BE49-F238E27FC236}">
                  <a16:creationId xmlns:a16="http://schemas.microsoft.com/office/drawing/2014/main" id="{77939998-41E5-4B87-834C-D4E994A99993}"/>
                </a:ext>
              </a:extLst>
            </p:cNvPr>
            <p:cNvCxnSpPr>
              <a:cxnSpLocks/>
            </p:cNvCxnSpPr>
            <p:nvPr/>
          </p:nvCxnSpPr>
          <p:spPr bwMode="auto">
            <a:xfrm>
              <a:off x="7423590" y="3055360"/>
              <a:ext cx="384050" cy="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sp>
          <p:nvSpPr>
            <p:cNvPr id="175" name="TextBox 174">
              <a:extLst>
                <a:ext uri="{FF2B5EF4-FFF2-40B4-BE49-F238E27FC236}">
                  <a16:creationId xmlns:a16="http://schemas.microsoft.com/office/drawing/2014/main" id="{F7948695-253B-4585-8816-013FCE679621}"/>
                </a:ext>
              </a:extLst>
            </p:cNvPr>
            <p:cNvSpPr txBox="1"/>
            <p:nvPr/>
          </p:nvSpPr>
          <p:spPr>
            <a:xfrm>
              <a:off x="7426152" y="2995596"/>
              <a:ext cx="664531" cy="369332"/>
            </a:xfrm>
            <a:prstGeom prst="rect">
              <a:avLst/>
            </a:prstGeom>
            <a:noFill/>
          </p:spPr>
          <p:txBody>
            <a:bodyPr wrap="square" rtlCol="0">
              <a:spAutoFit/>
            </a:bodyPr>
            <a:lstStyle/>
            <a:p>
              <a:r>
                <a:rPr lang="en-US" i="1" dirty="0" err="1">
                  <a:latin typeface="Times New Roman" panose="02020603050405020304" pitchFamily="18" charset="0"/>
                  <a:cs typeface="Times New Roman" panose="02020603050405020304" pitchFamily="18" charset="0"/>
                </a:rPr>
                <a:t>v</a:t>
              </a:r>
              <a:r>
                <a:rPr lang="en-US" i="1" baseline="-25000" dirty="0" err="1">
                  <a:latin typeface="Times New Roman" panose="02020603050405020304" pitchFamily="18" charset="0"/>
                  <a:cs typeface="Times New Roman" panose="02020603050405020304" pitchFamily="18" charset="0"/>
                </a:rPr>
                <a:t>R</a:t>
              </a:r>
              <a:endParaRPr lang="en-GB" i="1" dirty="0">
                <a:latin typeface="Times New Roman" panose="02020603050405020304" pitchFamily="18" charset="0"/>
                <a:cs typeface="Times New Roman" panose="02020603050405020304" pitchFamily="18" charset="0"/>
              </a:endParaRPr>
            </a:p>
          </p:txBody>
        </p:sp>
      </p:grpSp>
      <p:grpSp>
        <p:nvGrpSpPr>
          <p:cNvPr id="203" name="Group 202">
            <a:extLst>
              <a:ext uri="{FF2B5EF4-FFF2-40B4-BE49-F238E27FC236}">
                <a16:creationId xmlns:a16="http://schemas.microsoft.com/office/drawing/2014/main" id="{03CB21FF-6950-471B-A95E-96FB63D66A65}"/>
              </a:ext>
            </a:extLst>
          </p:cNvPr>
          <p:cNvGrpSpPr/>
          <p:nvPr/>
        </p:nvGrpSpPr>
        <p:grpSpPr>
          <a:xfrm>
            <a:off x="2786684" y="2123230"/>
            <a:ext cx="708127" cy="369332"/>
            <a:chOff x="8448986" y="3002484"/>
            <a:chExt cx="708127" cy="369332"/>
          </a:xfrm>
        </p:grpSpPr>
        <p:cxnSp>
          <p:nvCxnSpPr>
            <p:cNvPr id="97" name="Straight Arrow Connector 96">
              <a:extLst>
                <a:ext uri="{FF2B5EF4-FFF2-40B4-BE49-F238E27FC236}">
                  <a16:creationId xmlns:a16="http://schemas.microsoft.com/office/drawing/2014/main" id="{4EC1633E-A7F0-4291-BA1C-36B38985F555}"/>
                </a:ext>
              </a:extLst>
            </p:cNvPr>
            <p:cNvCxnSpPr>
              <a:cxnSpLocks/>
            </p:cNvCxnSpPr>
            <p:nvPr/>
          </p:nvCxnSpPr>
          <p:spPr bwMode="auto">
            <a:xfrm>
              <a:off x="8476971" y="3079294"/>
              <a:ext cx="384050" cy="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sp>
          <p:nvSpPr>
            <p:cNvPr id="176" name="TextBox 175">
              <a:extLst>
                <a:ext uri="{FF2B5EF4-FFF2-40B4-BE49-F238E27FC236}">
                  <a16:creationId xmlns:a16="http://schemas.microsoft.com/office/drawing/2014/main" id="{B3FA74A6-FC62-48EA-973F-EB86666FBAC9}"/>
                </a:ext>
              </a:extLst>
            </p:cNvPr>
            <p:cNvSpPr txBox="1"/>
            <p:nvPr/>
          </p:nvSpPr>
          <p:spPr>
            <a:xfrm>
              <a:off x="8448986" y="3002484"/>
              <a:ext cx="708127" cy="369332"/>
            </a:xfrm>
            <a:prstGeom prst="rect">
              <a:avLst/>
            </a:prstGeom>
            <a:noFill/>
          </p:spPr>
          <p:txBody>
            <a:bodyPr wrap="square" rtlCol="0">
              <a:spAutoFit/>
            </a:bodyPr>
            <a:lstStyle/>
            <a:p>
              <a:r>
                <a:rPr lang="en-US" i="1" dirty="0" err="1">
                  <a:latin typeface="Times New Roman" panose="02020603050405020304" pitchFamily="18" charset="0"/>
                  <a:cs typeface="Times New Roman" panose="02020603050405020304" pitchFamily="18" charset="0"/>
                </a:rPr>
                <a:t>v</a:t>
              </a:r>
              <a:r>
                <a:rPr lang="en-US" i="1" baseline="-25000" dirty="0" err="1">
                  <a:latin typeface="Times New Roman" panose="02020603050405020304" pitchFamily="18" charset="0"/>
                  <a:cs typeface="Times New Roman" panose="02020603050405020304" pitchFamily="18" charset="0"/>
                </a:rPr>
                <a:t>L</a:t>
              </a:r>
              <a:endParaRPr lang="en-GB" i="1" dirty="0">
                <a:latin typeface="Times New Roman" panose="02020603050405020304" pitchFamily="18" charset="0"/>
                <a:cs typeface="Times New Roman" panose="02020603050405020304" pitchFamily="18" charset="0"/>
              </a:endParaRPr>
            </a:p>
          </p:txBody>
        </p:sp>
      </p:grpSp>
      <p:grpSp>
        <p:nvGrpSpPr>
          <p:cNvPr id="11" name="Group 10">
            <a:extLst>
              <a:ext uri="{FF2B5EF4-FFF2-40B4-BE49-F238E27FC236}">
                <a16:creationId xmlns:a16="http://schemas.microsoft.com/office/drawing/2014/main" id="{54E66E77-639C-C808-A17F-CF226EBBD6C7}"/>
              </a:ext>
            </a:extLst>
          </p:cNvPr>
          <p:cNvGrpSpPr/>
          <p:nvPr/>
        </p:nvGrpSpPr>
        <p:grpSpPr>
          <a:xfrm>
            <a:off x="4451950" y="1568376"/>
            <a:ext cx="1873475" cy="1263327"/>
            <a:chOff x="4452955" y="1565934"/>
            <a:chExt cx="1873475" cy="1263327"/>
          </a:xfrm>
        </p:grpSpPr>
        <p:grpSp>
          <p:nvGrpSpPr>
            <p:cNvPr id="200" name="Group 199">
              <a:extLst>
                <a:ext uri="{FF2B5EF4-FFF2-40B4-BE49-F238E27FC236}">
                  <a16:creationId xmlns:a16="http://schemas.microsoft.com/office/drawing/2014/main" id="{C0E710D4-4828-4F03-B6C7-D3671E90716A}"/>
                </a:ext>
              </a:extLst>
            </p:cNvPr>
            <p:cNvGrpSpPr/>
            <p:nvPr/>
          </p:nvGrpSpPr>
          <p:grpSpPr>
            <a:xfrm>
              <a:off x="5230436" y="2050481"/>
              <a:ext cx="1095994" cy="778780"/>
              <a:chOff x="10892738" y="2929735"/>
              <a:chExt cx="1095994" cy="778780"/>
            </a:xfrm>
          </p:grpSpPr>
          <p:sp>
            <p:nvSpPr>
              <p:cNvPr id="173" name="TextBox 172">
                <a:extLst>
                  <a:ext uri="{FF2B5EF4-FFF2-40B4-BE49-F238E27FC236}">
                    <a16:creationId xmlns:a16="http://schemas.microsoft.com/office/drawing/2014/main" id="{99947707-4057-4C4E-82AC-67CB78C78D4E}"/>
                  </a:ext>
                </a:extLst>
              </p:cNvPr>
              <p:cNvSpPr txBox="1"/>
              <p:nvPr/>
            </p:nvSpPr>
            <p:spPr>
              <a:xfrm>
                <a:off x="10980952" y="3112172"/>
                <a:ext cx="1007780"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v(</a:t>
                </a:r>
                <a:r>
                  <a:rPr lang="en-US" i="1" dirty="0" err="1">
                    <a:latin typeface="Times New Roman" panose="02020603050405020304" pitchFamily="18" charset="0"/>
                    <a:cs typeface="Times New Roman" panose="02020603050405020304" pitchFamily="18" charset="0"/>
                  </a:rPr>
                  <a:t>z+dz</a:t>
                </a:r>
                <a:r>
                  <a:rPr lang="en-US" i="1" dirty="0">
                    <a:latin typeface="Times New Roman" panose="02020603050405020304" pitchFamily="18" charset="0"/>
                    <a:cs typeface="Times New Roman" panose="02020603050405020304" pitchFamily="18" charset="0"/>
                  </a:rPr>
                  <a:t>)</a:t>
                </a:r>
                <a:endParaRPr lang="en-GB" i="1" dirty="0">
                  <a:latin typeface="Times New Roman" panose="02020603050405020304" pitchFamily="18" charset="0"/>
                  <a:cs typeface="Times New Roman" panose="02020603050405020304" pitchFamily="18" charset="0"/>
                </a:endParaRPr>
              </a:p>
            </p:txBody>
          </p:sp>
          <p:cxnSp>
            <p:nvCxnSpPr>
              <p:cNvPr id="174" name="Straight Arrow Connector 173">
                <a:extLst>
                  <a:ext uri="{FF2B5EF4-FFF2-40B4-BE49-F238E27FC236}">
                    <a16:creationId xmlns:a16="http://schemas.microsoft.com/office/drawing/2014/main" id="{02EEEDE3-EE4E-4271-B5C2-E672D279C057}"/>
                  </a:ext>
                </a:extLst>
              </p:cNvPr>
              <p:cNvCxnSpPr>
                <a:cxnSpLocks/>
              </p:cNvCxnSpPr>
              <p:nvPr/>
            </p:nvCxnSpPr>
            <p:spPr bwMode="auto">
              <a:xfrm>
                <a:off x="10892738" y="2929735"/>
                <a:ext cx="0" cy="77878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grpSp>
        <p:grpSp>
          <p:nvGrpSpPr>
            <p:cNvPr id="204" name="Group 203">
              <a:extLst>
                <a:ext uri="{FF2B5EF4-FFF2-40B4-BE49-F238E27FC236}">
                  <a16:creationId xmlns:a16="http://schemas.microsoft.com/office/drawing/2014/main" id="{740B6BCD-9EEB-4B28-9A0E-49EB961467CC}"/>
                </a:ext>
              </a:extLst>
            </p:cNvPr>
            <p:cNvGrpSpPr/>
            <p:nvPr/>
          </p:nvGrpSpPr>
          <p:grpSpPr>
            <a:xfrm>
              <a:off x="4452955" y="1565934"/>
              <a:ext cx="874655" cy="369332"/>
              <a:chOff x="10115257" y="2445188"/>
              <a:chExt cx="874655" cy="369332"/>
            </a:xfrm>
          </p:grpSpPr>
          <p:sp>
            <p:nvSpPr>
              <p:cNvPr id="197" name="TextBox 196">
                <a:extLst>
                  <a:ext uri="{FF2B5EF4-FFF2-40B4-BE49-F238E27FC236}">
                    <a16:creationId xmlns:a16="http://schemas.microsoft.com/office/drawing/2014/main" id="{FF740029-9823-4A8A-8F8A-A63E26324E23}"/>
                  </a:ext>
                </a:extLst>
              </p:cNvPr>
              <p:cNvSpPr txBox="1"/>
              <p:nvPr/>
            </p:nvSpPr>
            <p:spPr>
              <a:xfrm>
                <a:off x="10115257" y="2445188"/>
                <a:ext cx="874655"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i(</a:t>
                </a:r>
                <a:r>
                  <a:rPr lang="en-US" i="1" dirty="0" err="1">
                    <a:latin typeface="Times New Roman" panose="02020603050405020304" pitchFamily="18" charset="0"/>
                    <a:cs typeface="Times New Roman" panose="02020603050405020304" pitchFamily="18" charset="0"/>
                  </a:rPr>
                  <a:t>z+dz</a:t>
                </a:r>
                <a:r>
                  <a:rPr lang="en-US" i="1" dirty="0">
                    <a:latin typeface="Times New Roman" panose="02020603050405020304" pitchFamily="18" charset="0"/>
                    <a:cs typeface="Times New Roman" panose="02020603050405020304" pitchFamily="18" charset="0"/>
                  </a:rPr>
                  <a:t>)</a:t>
                </a:r>
                <a:endParaRPr lang="en-GB" i="1" dirty="0">
                  <a:latin typeface="Times New Roman" panose="02020603050405020304" pitchFamily="18" charset="0"/>
                  <a:cs typeface="Times New Roman" panose="02020603050405020304" pitchFamily="18" charset="0"/>
                </a:endParaRPr>
              </a:p>
            </p:txBody>
          </p:sp>
          <p:cxnSp>
            <p:nvCxnSpPr>
              <p:cNvPr id="198" name="Straight Arrow Connector 197">
                <a:extLst>
                  <a:ext uri="{FF2B5EF4-FFF2-40B4-BE49-F238E27FC236}">
                    <a16:creationId xmlns:a16="http://schemas.microsoft.com/office/drawing/2014/main" id="{DE75A47C-6437-4EC4-9CD4-9E127651F524}"/>
                  </a:ext>
                </a:extLst>
              </p:cNvPr>
              <p:cNvCxnSpPr>
                <a:cxnSpLocks/>
              </p:cNvCxnSpPr>
              <p:nvPr/>
            </p:nvCxnSpPr>
            <p:spPr bwMode="auto">
              <a:xfrm>
                <a:off x="10406320" y="2784866"/>
                <a:ext cx="384050" cy="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grpSp>
      </p:grpSp>
      <p:sp>
        <p:nvSpPr>
          <p:cNvPr id="59" name="Oval 58">
            <a:extLst>
              <a:ext uri="{FF2B5EF4-FFF2-40B4-BE49-F238E27FC236}">
                <a16:creationId xmlns:a16="http://schemas.microsoft.com/office/drawing/2014/main" id="{4518EB4E-7593-4886-8FC9-85DE2C0492AA}"/>
              </a:ext>
            </a:extLst>
          </p:cNvPr>
          <p:cNvSpPr/>
          <p:nvPr/>
        </p:nvSpPr>
        <p:spPr bwMode="auto">
          <a:xfrm>
            <a:off x="3729176" y="1828431"/>
            <a:ext cx="196655" cy="177166"/>
          </a:xfrm>
          <a:prstGeom prst="ellipse">
            <a:avLst/>
          </a:prstGeom>
          <a:noFill/>
          <a:ln w="19050" cap="flat" cmpd="sng" algn="ctr">
            <a:solidFill>
              <a:srgbClr val="FF33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61" name="Group 60">
            <a:extLst>
              <a:ext uri="{FF2B5EF4-FFF2-40B4-BE49-F238E27FC236}">
                <a16:creationId xmlns:a16="http://schemas.microsoft.com/office/drawing/2014/main" id="{070FA317-CFD7-4731-BFA4-D61817205E80}"/>
              </a:ext>
            </a:extLst>
          </p:cNvPr>
          <p:cNvGrpSpPr/>
          <p:nvPr/>
        </p:nvGrpSpPr>
        <p:grpSpPr>
          <a:xfrm>
            <a:off x="6756850" y="1284946"/>
            <a:ext cx="3962915" cy="561975"/>
            <a:chOff x="7546757" y="1301874"/>
            <a:chExt cx="3962915" cy="561975"/>
          </a:xfrm>
        </p:grpSpPr>
        <p:pic>
          <p:nvPicPr>
            <p:cNvPr id="161" name="Picture 160" descr="A picture containing text, clock, watch&#10;&#10;Description automatically generated">
              <a:extLst>
                <a:ext uri="{FF2B5EF4-FFF2-40B4-BE49-F238E27FC236}">
                  <a16:creationId xmlns:a16="http://schemas.microsoft.com/office/drawing/2014/main" id="{CE7078F0-0A3A-4144-AB83-B1457FB60D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1597" y="1301874"/>
              <a:ext cx="3648075" cy="561975"/>
            </a:xfrm>
            <a:prstGeom prst="rect">
              <a:avLst/>
            </a:prstGeom>
          </p:spPr>
        </p:pic>
        <p:sp>
          <p:nvSpPr>
            <p:cNvPr id="162" name="Oval 161">
              <a:extLst>
                <a:ext uri="{FF2B5EF4-FFF2-40B4-BE49-F238E27FC236}">
                  <a16:creationId xmlns:a16="http://schemas.microsoft.com/office/drawing/2014/main" id="{C34E2708-7551-4997-AE1E-FB5F2A2CD3DB}"/>
                </a:ext>
              </a:extLst>
            </p:cNvPr>
            <p:cNvSpPr/>
            <p:nvPr/>
          </p:nvSpPr>
          <p:spPr bwMode="auto">
            <a:xfrm>
              <a:off x="7546757" y="1494278"/>
              <a:ext cx="196655" cy="177166"/>
            </a:xfrm>
            <a:prstGeom prst="ellipse">
              <a:avLst/>
            </a:prstGeom>
            <a:noFill/>
            <a:ln w="19050" cap="flat" cmpd="sng" algn="ctr">
              <a:solidFill>
                <a:srgbClr val="FF330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93" name="Group 92">
            <a:extLst>
              <a:ext uri="{FF2B5EF4-FFF2-40B4-BE49-F238E27FC236}">
                <a16:creationId xmlns:a16="http://schemas.microsoft.com/office/drawing/2014/main" id="{4D843461-E3DC-4470-BCCE-F787997B5A9C}"/>
              </a:ext>
            </a:extLst>
          </p:cNvPr>
          <p:cNvGrpSpPr/>
          <p:nvPr/>
        </p:nvGrpSpPr>
        <p:grpSpPr>
          <a:xfrm>
            <a:off x="1131322" y="2492556"/>
            <a:ext cx="1939206" cy="369332"/>
            <a:chOff x="1131322" y="2492556"/>
            <a:chExt cx="1939206" cy="369332"/>
          </a:xfrm>
        </p:grpSpPr>
        <p:sp>
          <p:nvSpPr>
            <p:cNvPr id="66" name="Rectangle: Rounded Corners 65">
              <a:extLst>
                <a:ext uri="{FF2B5EF4-FFF2-40B4-BE49-F238E27FC236}">
                  <a16:creationId xmlns:a16="http://schemas.microsoft.com/office/drawing/2014/main" id="{DACA8971-9ADB-4D78-BAE0-A88CA617CC72}"/>
                </a:ext>
              </a:extLst>
            </p:cNvPr>
            <p:cNvSpPr/>
            <p:nvPr/>
          </p:nvSpPr>
          <p:spPr bwMode="auto">
            <a:xfrm>
              <a:off x="1131322" y="2546276"/>
              <a:ext cx="1939206" cy="277469"/>
            </a:xfrm>
            <a:prstGeom prst="roundRect">
              <a:avLst/>
            </a:prstGeom>
            <a:noFill/>
            <a:ln w="28575" cap="flat" cmpd="sng" algn="ctr">
              <a:solidFill>
                <a:srgbClr val="CC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67" name="TextBox 66">
              <a:extLst>
                <a:ext uri="{FF2B5EF4-FFF2-40B4-BE49-F238E27FC236}">
                  <a16:creationId xmlns:a16="http://schemas.microsoft.com/office/drawing/2014/main" id="{C08ABD98-5976-4A0A-8A14-C3B7FCDD864D}"/>
                </a:ext>
              </a:extLst>
            </p:cNvPr>
            <p:cNvSpPr txBox="1"/>
            <p:nvPr/>
          </p:nvSpPr>
          <p:spPr>
            <a:xfrm>
              <a:off x="1490161" y="2492556"/>
              <a:ext cx="1197764" cy="369332"/>
            </a:xfrm>
            <a:prstGeom prst="rect">
              <a:avLst/>
            </a:prstGeom>
            <a:noFill/>
          </p:spPr>
          <p:txBody>
            <a:bodyPr wrap="none" rtlCol="0">
              <a:spAutoFit/>
            </a:bodyPr>
            <a:lstStyle/>
            <a:p>
              <a:r>
                <a:rPr lang="en-US" dirty="0"/>
                <a:t>mesh rule</a:t>
              </a:r>
              <a:endParaRPr lang="en-GB" dirty="0"/>
            </a:p>
          </p:txBody>
        </p:sp>
        <p:cxnSp>
          <p:nvCxnSpPr>
            <p:cNvPr id="168" name="Straight Arrow Connector 167">
              <a:extLst>
                <a:ext uri="{FF2B5EF4-FFF2-40B4-BE49-F238E27FC236}">
                  <a16:creationId xmlns:a16="http://schemas.microsoft.com/office/drawing/2014/main" id="{787D823B-14EB-4D13-811B-5518964745B4}"/>
                </a:ext>
              </a:extLst>
            </p:cNvPr>
            <p:cNvCxnSpPr>
              <a:cxnSpLocks/>
            </p:cNvCxnSpPr>
            <p:nvPr/>
          </p:nvCxnSpPr>
          <p:spPr bwMode="auto">
            <a:xfrm>
              <a:off x="1531221" y="2543370"/>
              <a:ext cx="1244917" cy="2315"/>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cxnSp>
          <p:nvCxnSpPr>
            <p:cNvPr id="169" name="Straight Arrow Connector 168">
              <a:extLst>
                <a:ext uri="{FF2B5EF4-FFF2-40B4-BE49-F238E27FC236}">
                  <a16:creationId xmlns:a16="http://schemas.microsoft.com/office/drawing/2014/main" id="{F182BFD9-43E3-4273-8EA4-D921A263F8D0}"/>
                </a:ext>
              </a:extLst>
            </p:cNvPr>
            <p:cNvCxnSpPr>
              <a:cxnSpLocks/>
            </p:cNvCxnSpPr>
            <p:nvPr/>
          </p:nvCxnSpPr>
          <p:spPr bwMode="auto">
            <a:xfrm flipH="1">
              <a:off x="1391402" y="2823080"/>
              <a:ext cx="977899" cy="665"/>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grpSp>
      <p:pic>
        <p:nvPicPr>
          <p:cNvPr id="4" name="Picture 3" descr="A picture containing clock, watch, gauge&#10;&#10;Description automatically generated">
            <a:extLst>
              <a:ext uri="{FF2B5EF4-FFF2-40B4-BE49-F238E27FC236}">
                <a16:creationId xmlns:a16="http://schemas.microsoft.com/office/drawing/2014/main" id="{83BFE94F-63B2-F05F-2976-B1D3F3F20472}"/>
              </a:ext>
            </a:extLst>
          </p:cNvPr>
          <p:cNvPicPr>
            <a:picLocks noChangeAspect="1"/>
          </p:cNvPicPr>
          <p:nvPr/>
        </p:nvPicPr>
        <p:blipFill>
          <a:blip r:embed="rId4"/>
          <a:stretch>
            <a:fillRect/>
          </a:stretch>
        </p:blipFill>
        <p:spPr>
          <a:xfrm>
            <a:off x="255656" y="3391718"/>
            <a:ext cx="3754164" cy="536308"/>
          </a:xfrm>
          <a:prstGeom prst="rect">
            <a:avLst/>
          </a:prstGeom>
        </p:spPr>
      </p:pic>
      <p:pic>
        <p:nvPicPr>
          <p:cNvPr id="6" name="Picture 5">
            <a:extLst>
              <a:ext uri="{FF2B5EF4-FFF2-40B4-BE49-F238E27FC236}">
                <a16:creationId xmlns:a16="http://schemas.microsoft.com/office/drawing/2014/main" id="{9085C885-1DC7-1614-3BFE-A63FBB91D9BC}"/>
              </a:ext>
            </a:extLst>
          </p:cNvPr>
          <p:cNvPicPr>
            <a:picLocks noChangeAspect="1"/>
          </p:cNvPicPr>
          <p:nvPr/>
        </p:nvPicPr>
        <p:blipFill>
          <a:blip r:embed="rId5"/>
          <a:stretch>
            <a:fillRect/>
          </a:stretch>
        </p:blipFill>
        <p:spPr>
          <a:xfrm>
            <a:off x="310183" y="3931712"/>
            <a:ext cx="5777071" cy="508911"/>
          </a:xfrm>
          <a:prstGeom prst="rect">
            <a:avLst/>
          </a:prstGeom>
        </p:spPr>
      </p:pic>
      <p:grpSp>
        <p:nvGrpSpPr>
          <p:cNvPr id="22" name="Group 21">
            <a:extLst>
              <a:ext uri="{FF2B5EF4-FFF2-40B4-BE49-F238E27FC236}">
                <a16:creationId xmlns:a16="http://schemas.microsoft.com/office/drawing/2014/main" id="{E974706A-E05F-B31D-9B0C-E98CD2D2BBF7}"/>
              </a:ext>
            </a:extLst>
          </p:cNvPr>
          <p:cNvGrpSpPr/>
          <p:nvPr/>
        </p:nvGrpSpPr>
        <p:grpSpPr>
          <a:xfrm>
            <a:off x="309483" y="4498435"/>
            <a:ext cx="6342783" cy="1504519"/>
            <a:chOff x="309483" y="4498435"/>
            <a:chExt cx="6342783" cy="1504519"/>
          </a:xfrm>
        </p:grpSpPr>
        <p:sp>
          <p:nvSpPr>
            <p:cNvPr id="49" name="Right Brace 48">
              <a:extLst>
                <a:ext uri="{FF2B5EF4-FFF2-40B4-BE49-F238E27FC236}">
                  <a16:creationId xmlns:a16="http://schemas.microsoft.com/office/drawing/2014/main" id="{52DCDDE5-E1C3-4BFF-8A38-E422A9480E67}"/>
                </a:ext>
              </a:extLst>
            </p:cNvPr>
            <p:cNvSpPr/>
            <p:nvPr/>
          </p:nvSpPr>
          <p:spPr bwMode="auto">
            <a:xfrm rot="5400000">
              <a:off x="1316263" y="3896766"/>
              <a:ext cx="305513" cy="2301925"/>
            </a:xfrm>
            <a:prstGeom prst="rightBrace">
              <a:avLst>
                <a:gd name="adj1" fmla="val 107799"/>
                <a:gd name="adj2" fmla="val 72446"/>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pic>
          <p:nvPicPr>
            <p:cNvPr id="8" name="Picture 7">
              <a:extLst>
                <a:ext uri="{FF2B5EF4-FFF2-40B4-BE49-F238E27FC236}">
                  <a16:creationId xmlns:a16="http://schemas.microsoft.com/office/drawing/2014/main" id="{ED4290F9-4CEF-2A1D-A70C-DCB6D8F0A654}"/>
                </a:ext>
              </a:extLst>
            </p:cNvPr>
            <p:cNvPicPr>
              <a:picLocks noChangeAspect="1"/>
            </p:cNvPicPr>
            <p:nvPr/>
          </p:nvPicPr>
          <p:blipFill>
            <a:blip r:embed="rId6"/>
            <a:stretch>
              <a:fillRect/>
            </a:stretch>
          </p:blipFill>
          <p:spPr>
            <a:xfrm>
              <a:off x="309483" y="4498435"/>
              <a:ext cx="6342783" cy="404658"/>
            </a:xfrm>
            <a:prstGeom prst="rect">
              <a:avLst/>
            </a:prstGeom>
          </p:spPr>
        </p:pic>
        <p:pic>
          <p:nvPicPr>
            <p:cNvPr id="10" name="Picture 9" descr="Text&#10;&#10;Description automatically generated">
              <a:extLst>
                <a:ext uri="{FF2B5EF4-FFF2-40B4-BE49-F238E27FC236}">
                  <a16:creationId xmlns:a16="http://schemas.microsoft.com/office/drawing/2014/main" id="{F2A0E9A2-6720-36B8-0A67-FE332352A3F1}"/>
                </a:ext>
              </a:extLst>
            </p:cNvPr>
            <p:cNvPicPr>
              <a:picLocks noChangeAspect="1"/>
            </p:cNvPicPr>
            <p:nvPr/>
          </p:nvPicPr>
          <p:blipFill>
            <a:blip r:embed="rId7"/>
            <a:stretch>
              <a:fillRect/>
            </a:stretch>
          </p:blipFill>
          <p:spPr>
            <a:xfrm>
              <a:off x="657739" y="5235922"/>
              <a:ext cx="4065270" cy="767032"/>
            </a:xfrm>
            <a:prstGeom prst="rect">
              <a:avLst/>
            </a:prstGeom>
          </p:spPr>
        </p:pic>
      </p:grpSp>
      <p:grpSp>
        <p:nvGrpSpPr>
          <p:cNvPr id="15" name="Group 14">
            <a:extLst>
              <a:ext uri="{FF2B5EF4-FFF2-40B4-BE49-F238E27FC236}">
                <a16:creationId xmlns:a16="http://schemas.microsoft.com/office/drawing/2014/main" id="{C3D17E81-2169-05B5-E2F2-0175CE44B334}"/>
              </a:ext>
            </a:extLst>
          </p:cNvPr>
          <p:cNvGrpSpPr/>
          <p:nvPr/>
        </p:nvGrpSpPr>
        <p:grpSpPr>
          <a:xfrm>
            <a:off x="7053543" y="1922215"/>
            <a:ext cx="5111063" cy="982804"/>
            <a:chOff x="7053543" y="1922215"/>
            <a:chExt cx="5111063" cy="982804"/>
          </a:xfrm>
        </p:grpSpPr>
        <p:pic>
          <p:nvPicPr>
            <p:cNvPr id="12" name="Picture 11">
              <a:extLst>
                <a:ext uri="{FF2B5EF4-FFF2-40B4-BE49-F238E27FC236}">
                  <a16:creationId xmlns:a16="http://schemas.microsoft.com/office/drawing/2014/main" id="{9ACB6F27-B573-344B-45BC-D34C29273050}"/>
                </a:ext>
              </a:extLst>
            </p:cNvPr>
            <p:cNvPicPr>
              <a:picLocks noChangeAspect="1"/>
            </p:cNvPicPr>
            <p:nvPr/>
          </p:nvPicPr>
          <p:blipFill>
            <a:blip r:embed="rId8"/>
            <a:stretch>
              <a:fillRect/>
            </a:stretch>
          </p:blipFill>
          <p:spPr>
            <a:xfrm>
              <a:off x="7053543" y="1922215"/>
              <a:ext cx="3448531" cy="495369"/>
            </a:xfrm>
            <a:prstGeom prst="rect">
              <a:avLst/>
            </a:prstGeom>
          </p:spPr>
        </p:pic>
        <p:pic>
          <p:nvPicPr>
            <p:cNvPr id="14" name="Picture 13" descr="A picture containing clock, watch, gauge&#10;&#10;Description automatically generated">
              <a:extLst>
                <a:ext uri="{FF2B5EF4-FFF2-40B4-BE49-F238E27FC236}">
                  <a16:creationId xmlns:a16="http://schemas.microsoft.com/office/drawing/2014/main" id="{CC83AA1E-62CC-ED74-0D2A-360E1E4A7B4C}"/>
                </a:ext>
              </a:extLst>
            </p:cNvPr>
            <p:cNvPicPr>
              <a:picLocks noChangeAspect="1"/>
            </p:cNvPicPr>
            <p:nvPr/>
          </p:nvPicPr>
          <p:blipFill>
            <a:blip r:embed="rId9"/>
            <a:stretch>
              <a:fillRect/>
            </a:stretch>
          </p:blipFill>
          <p:spPr>
            <a:xfrm>
              <a:off x="8163548" y="2352492"/>
              <a:ext cx="4001058" cy="552527"/>
            </a:xfrm>
            <a:prstGeom prst="rect">
              <a:avLst/>
            </a:prstGeom>
          </p:spPr>
        </p:pic>
      </p:grpSp>
      <p:grpSp>
        <p:nvGrpSpPr>
          <p:cNvPr id="24" name="Group 23">
            <a:extLst>
              <a:ext uri="{FF2B5EF4-FFF2-40B4-BE49-F238E27FC236}">
                <a16:creationId xmlns:a16="http://schemas.microsoft.com/office/drawing/2014/main" id="{2FDAA7E4-6B11-2FDA-FEEF-9907CBC70AA5}"/>
              </a:ext>
            </a:extLst>
          </p:cNvPr>
          <p:cNvGrpSpPr/>
          <p:nvPr/>
        </p:nvGrpSpPr>
        <p:grpSpPr>
          <a:xfrm>
            <a:off x="8102391" y="3211751"/>
            <a:ext cx="3458058" cy="1835977"/>
            <a:chOff x="8102391" y="3211751"/>
            <a:chExt cx="3458058" cy="1835977"/>
          </a:xfrm>
        </p:grpSpPr>
        <p:sp>
          <p:nvSpPr>
            <p:cNvPr id="167" name="Arrow: Right 166">
              <a:extLst>
                <a:ext uri="{FF2B5EF4-FFF2-40B4-BE49-F238E27FC236}">
                  <a16:creationId xmlns:a16="http://schemas.microsoft.com/office/drawing/2014/main" id="{FF90A385-53B3-435C-9618-76A2ED453462}"/>
                </a:ext>
              </a:extLst>
            </p:cNvPr>
            <p:cNvSpPr/>
            <p:nvPr/>
          </p:nvSpPr>
          <p:spPr bwMode="auto">
            <a:xfrm rot="5400000">
              <a:off x="8719856" y="3399505"/>
              <a:ext cx="842234" cy="46672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sng" strike="noStrike" cap="none" normalizeH="0" baseline="0">
                <a:ln>
                  <a:noFill/>
                </a:ln>
                <a:solidFill>
                  <a:schemeClr val="tx1"/>
                </a:solidFill>
                <a:effectLst/>
                <a:latin typeface="Comic Sans MS" pitchFamily="66" charset="0"/>
              </a:endParaRPr>
            </a:p>
          </p:txBody>
        </p:sp>
        <p:pic>
          <p:nvPicPr>
            <p:cNvPr id="17" name="Picture 16" descr="Chart&#10;&#10;Description automatically generated with low confidence">
              <a:extLst>
                <a:ext uri="{FF2B5EF4-FFF2-40B4-BE49-F238E27FC236}">
                  <a16:creationId xmlns:a16="http://schemas.microsoft.com/office/drawing/2014/main" id="{6CA1A51B-AD16-D5DF-86E6-31D219E428BD}"/>
                </a:ext>
              </a:extLst>
            </p:cNvPr>
            <p:cNvPicPr>
              <a:picLocks noChangeAspect="1"/>
            </p:cNvPicPr>
            <p:nvPr/>
          </p:nvPicPr>
          <p:blipFill rotWithShape="1">
            <a:blip r:embed="rId10"/>
            <a:srcRect t="3874"/>
            <a:stretch/>
          </p:blipFill>
          <p:spPr>
            <a:xfrm>
              <a:off x="8102391" y="4251043"/>
              <a:ext cx="3458058" cy="796685"/>
            </a:xfrm>
            <a:prstGeom prst="rect">
              <a:avLst/>
            </a:prstGeom>
            <a:ln w="28575">
              <a:solidFill>
                <a:srgbClr val="C00000"/>
              </a:solidFill>
            </a:ln>
          </p:spPr>
        </p:pic>
      </p:grpSp>
      <p:grpSp>
        <p:nvGrpSpPr>
          <p:cNvPr id="23" name="Group 22">
            <a:extLst>
              <a:ext uri="{FF2B5EF4-FFF2-40B4-BE49-F238E27FC236}">
                <a16:creationId xmlns:a16="http://schemas.microsoft.com/office/drawing/2014/main" id="{7F67E44B-088C-4E72-9701-15CF92B249A0}"/>
              </a:ext>
            </a:extLst>
          </p:cNvPr>
          <p:cNvGrpSpPr/>
          <p:nvPr/>
        </p:nvGrpSpPr>
        <p:grpSpPr>
          <a:xfrm>
            <a:off x="6652266" y="5309141"/>
            <a:ext cx="4774814" cy="771633"/>
            <a:chOff x="6652266" y="5309141"/>
            <a:chExt cx="4774814" cy="771633"/>
          </a:xfrm>
        </p:grpSpPr>
        <p:sp>
          <p:nvSpPr>
            <p:cNvPr id="57" name="Arrow: Right 56">
              <a:extLst>
                <a:ext uri="{FF2B5EF4-FFF2-40B4-BE49-F238E27FC236}">
                  <a16:creationId xmlns:a16="http://schemas.microsoft.com/office/drawing/2014/main" id="{96BC995F-8004-4927-80A7-527968C55AB4}"/>
                </a:ext>
              </a:extLst>
            </p:cNvPr>
            <p:cNvSpPr/>
            <p:nvPr/>
          </p:nvSpPr>
          <p:spPr bwMode="auto">
            <a:xfrm>
              <a:off x="6652266" y="5473502"/>
              <a:ext cx="1152150" cy="46672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pic>
          <p:nvPicPr>
            <p:cNvPr id="19" name="Picture 18" descr="Chart&#10;&#10;Description automatically generated">
              <a:extLst>
                <a:ext uri="{FF2B5EF4-FFF2-40B4-BE49-F238E27FC236}">
                  <a16:creationId xmlns:a16="http://schemas.microsoft.com/office/drawing/2014/main" id="{E82C3D38-6ABA-0E49-D236-43AF2FAC5B99}"/>
                </a:ext>
              </a:extLst>
            </p:cNvPr>
            <p:cNvPicPr>
              <a:picLocks noChangeAspect="1"/>
            </p:cNvPicPr>
            <p:nvPr/>
          </p:nvPicPr>
          <p:blipFill>
            <a:blip r:embed="rId11"/>
            <a:stretch>
              <a:fillRect/>
            </a:stretch>
          </p:blipFill>
          <p:spPr>
            <a:xfrm>
              <a:off x="8102391" y="5309141"/>
              <a:ext cx="3324689" cy="771633"/>
            </a:xfrm>
            <a:prstGeom prst="rect">
              <a:avLst/>
            </a:prstGeom>
            <a:ln w="28575">
              <a:solidFill>
                <a:srgbClr val="C00000"/>
              </a:solidFill>
            </a:ln>
          </p:spPr>
        </p:pic>
      </p:grpSp>
      <p:grpSp>
        <p:nvGrpSpPr>
          <p:cNvPr id="13" name="Group 12">
            <a:extLst>
              <a:ext uri="{FF2B5EF4-FFF2-40B4-BE49-F238E27FC236}">
                <a16:creationId xmlns:a16="http://schemas.microsoft.com/office/drawing/2014/main" id="{83282DBD-5B7F-BB7B-A7C2-DC0B2B8905ED}"/>
              </a:ext>
            </a:extLst>
          </p:cNvPr>
          <p:cNvGrpSpPr/>
          <p:nvPr/>
        </p:nvGrpSpPr>
        <p:grpSpPr>
          <a:xfrm>
            <a:off x="635004" y="980594"/>
            <a:ext cx="4648610" cy="1991607"/>
            <a:chOff x="635004" y="980594"/>
            <a:chExt cx="4648610" cy="1991607"/>
          </a:xfrm>
        </p:grpSpPr>
        <p:cxnSp>
          <p:nvCxnSpPr>
            <p:cNvPr id="74" name="Straight Connector 73">
              <a:extLst>
                <a:ext uri="{FF2B5EF4-FFF2-40B4-BE49-F238E27FC236}">
                  <a16:creationId xmlns:a16="http://schemas.microsoft.com/office/drawing/2014/main" id="{BCD7323B-7820-429C-8338-021443D2112D}"/>
                </a:ext>
              </a:extLst>
            </p:cNvPr>
            <p:cNvCxnSpPr>
              <a:cxnSpLocks/>
            </p:cNvCxnSpPr>
            <p:nvPr/>
          </p:nvCxnSpPr>
          <p:spPr bwMode="auto">
            <a:xfrm flipV="1">
              <a:off x="701039" y="1909987"/>
              <a:ext cx="4531790" cy="40142"/>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75" name="Straight Connector 74">
              <a:extLst>
                <a:ext uri="{FF2B5EF4-FFF2-40B4-BE49-F238E27FC236}">
                  <a16:creationId xmlns:a16="http://schemas.microsoft.com/office/drawing/2014/main" id="{09DBB605-FEEC-4513-B552-129ADFE48C01}"/>
                </a:ext>
              </a:extLst>
            </p:cNvPr>
            <p:cNvCxnSpPr>
              <a:cxnSpLocks/>
            </p:cNvCxnSpPr>
            <p:nvPr/>
          </p:nvCxnSpPr>
          <p:spPr bwMode="auto">
            <a:xfrm>
              <a:off x="701039" y="2949855"/>
              <a:ext cx="4531790" cy="22346"/>
            </a:xfrm>
            <a:prstGeom prst="line">
              <a:avLst/>
            </a:prstGeom>
            <a:solidFill>
              <a:schemeClr val="accent1"/>
            </a:solidFill>
            <a:ln w="9525" cap="flat" cmpd="sng" algn="ctr">
              <a:solidFill>
                <a:schemeClr val="tx1"/>
              </a:solidFill>
              <a:prstDash val="solid"/>
              <a:round/>
              <a:headEnd type="oval" w="med" len="med"/>
              <a:tailEnd type="oval" w="med" len="med"/>
            </a:ln>
            <a:effectLst/>
          </p:spPr>
        </p:cxnSp>
        <p:sp>
          <p:nvSpPr>
            <p:cNvPr id="76" name="Rectangle 75">
              <a:extLst>
                <a:ext uri="{FF2B5EF4-FFF2-40B4-BE49-F238E27FC236}">
                  <a16:creationId xmlns:a16="http://schemas.microsoft.com/office/drawing/2014/main" id="{59E3F8EC-F412-4B1A-A86C-0D010326BE53}"/>
                </a:ext>
              </a:extLst>
            </p:cNvPr>
            <p:cNvSpPr/>
            <p:nvPr/>
          </p:nvSpPr>
          <p:spPr bwMode="auto">
            <a:xfrm rot="16200000">
              <a:off x="1822266" y="1523099"/>
              <a:ext cx="262094" cy="84418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78" name="Straight Connector 77">
              <a:extLst>
                <a:ext uri="{FF2B5EF4-FFF2-40B4-BE49-F238E27FC236}">
                  <a16:creationId xmlns:a16="http://schemas.microsoft.com/office/drawing/2014/main" id="{7D832C41-7A63-4A08-AC5B-2D1C9F78C4FA}"/>
                </a:ext>
              </a:extLst>
            </p:cNvPr>
            <p:cNvCxnSpPr>
              <a:cxnSpLocks/>
            </p:cNvCxnSpPr>
            <p:nvPr/>
          </p:nvCxnSpPr>
          <p:spPr bwMode="auto">
            <a:xfrm>
              <a:off x="3828751" y="1916313"/>
              <a:ext cx="0" cy="10558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9" name="Rectangle 78">
              <a:extLst>
                <a:ext uri="{FF2B5EF4-FFF2-40B4-BE49-F238E27FC236}">
                  <a16:creationId xmlns:a16="http://schemas.microsoft.com/office/drawing/2014/main" id="{59153B9E-6203-427C-ABD1-3B8ACB4EC245}"/>
                </a:ext>
              </a:extLst>
            </p:cNvPr>
            <p:cNvSpPr/>
            <p:nvPr/>
          </p:nvSpPr>
          <p:spPr bwMode="auto">
            <a:xfrm rot="10800000">
              <a:off x="3699763" y="2046669"/>
              <a:ext cx="257977" cy="79410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80" name="Straight Connector 79">
              <a:extLst>
                <a:ext uri="{FF2B5EF4-FFF2-40B4-BE49-F238E27FC236}">
                  <a16:creationId xmlns:a16="http://schemas.microsoft.com/office/drawing/2014/main" id="{5C413EFC-8419-4D07-96B8-3CE4EB513608}"/>
                </a:ext>
              </a:extLst>
            </p:cNvPr>
            <p:cNvCxnSpPr>
              <a:cxnSpLocks/>
            </p:cNvCxnSpPr>
            <p:nvPr/>
          </p:nvCxnSpPr>
          <p:spPr bwMode="auto">
            <a:xfrm>
              <a:off x="4676293" y="2493098"/>
              <a:ext cx="0" cy="4791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1" name="Straight Connector 80">
              <a:extLst>
                <a:ext uri="{FF2B5EF4-FFF2-40B4-BE49-F238E27FC236}">
                  <a16:creationId xmlns:a16="http://schemas.microsoft.com/office/drawing/2014/main" id="{969144D0-4F8C-4334-8074-2BFCDD714BD8}"/>
                </a:ext>
              </a:extLst>
            </p:cNvPr>
            <p:cNvCxnSpPr>
              <a:cxnSpLocks/>
            </p:cNvCxnSpPr>
            <p:nvPr/>
          </p:nvCxnSpPr>
          <p:spPr bwMode="auto">
            <a:xfrm>
              <a:off x="4676293" y="1927278"/>
              <a:ext cx="0" cy="4791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2" name="Straight Connector 81">
              <a:extLst>
                <a:ext uri="{FF2B5EF4-FFF2-40B4-BE49-F238E27FC236}">
                  <a16:creationId xmlns:a16="http://schemas.microsoft.com/office/drawing/2014/main" id="{E90D2F1C-EBF1-49CB-8D19-C13F24D775A0}"/>
                </a:ext>
              </a:extLst>
            </p:cNvPr>
            <p:cNvCxnSpPr>
              <a:cxnSpLocks/>
            </p:cNvCxnSpPr>
            <p:nvPr/>
          </p:nvCxnSpPr>
          <p:spPr bwMode="auto">
            <a:xfrm>
              <a:off x="4518546" y="2494578"/>
              <a:ext cx="3154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3" name="Straight Connector 82">
              <a:extLst>
                <a:ext uri="{FF2B5EF4-FFF2-40B4-BE49-F238E27FC236}">
                  <a16:creationId xmlns:a16="http://schemas.microsoft.com/office/drawing/2014/main" id="{B1DD85C2-4602-419B-A553-DB5922243DBA}"/>
                </a:ext>
              </a:extLst>
            </p:cNvPr>
            <p:cNvCxnSpPr>
              <a:cxnSpLocks/>
            </p:cNvCxnSpPr>
            <p:nvPr/>
          </p:nvCxnSpPr>
          <p:spPr bwMode="auto">
            <a:xfrm>
              <a:off x="4518546" y="2406382"/>
              <a:ext cx="3154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88" name="Group 87">
              <a:extLst>
                <a:ext uri="{FF2B5EF4-FFF2-40B4-BE49-F238E27FC236}">
                  <a16:creationId xmlns:a16="http://schemas.microsoft.com/office/drawing/2014/main" id="{850A3EE8-0F1A-461F-8827-E5C35C03B67A}"/>
                </a:ext>
              </a:extLst>
            </p:cNvPr>
            <p:cNvGrpSpPr/>
            <p:nvPr/>
          </p:nvGrpSpPr>
          <p:grpSpPr>
            <a:xfrm>
              <a:off x="635004" y="980594"/>
              <a:ext cx="4648610" cy="369332"/>
              <a:chOff x="6403240" y="739536"/>
              <a:chExt cx="4648610" cy="369332"/>
            </a:xfrm>
          </p:grpSpPr>
          <p:cxnSp>
            <p:nvCxnSpPr>
              <p:cNvPr id="86" name="Straight Arrow Connector 85">
                <a:extLst>
                  <a:ext uri="{FF2B5EF4-FFF2-40B4-BE49-F238E27FC236}">
                    <a16:creationId xmlns:a16="http://schemas.microsoft.com/office/drawing/2014/main" id="{D22FA36B-4B56-4268-B7DF-23B55D1F4E8C}"/>
                  </a:ext>
                </a:extLst>
              </p:cNvPr>
              <p:cNvCxnSpPr/>
              <p:nvPr/>
            </p:nvCxnSpPr>
            <p:spPr bwMode="auto">
              <a:xfrm>
                <a:off x="6403240" y="1083442"/>
                <a:ext cx="4648610" cy="0"/>
              </a:xfrm>
              <a:prstGeom prst="straightConnector1">
                <a:avLst/>
              </a:prstGeom>
              <a:solidFill>
                <a:schemeClr val="accent1"/>
              </a:solidFill>
              <a:ln w="9525" cap="flat" cmpd="sng" algn="ctr">
                <a:solidFill>
                  <a:schemeClr val="tx1"/>
                </a:solidFill>
                <a:prstDash val="solid"/>
                <a:round/>
                <a:headEnd type="triangle" w="med" len="med"/>
                <a:tailEnd type="triangle" w="med" len="med"/>
              </a:ln>
              <a:effectLst/>
            </p:spPr>
          </p:cxnSp>
          <p:sp>
            <p:nvSpPr>
              <p:cNvPr id="87" name="TextBox 86">
                <a:extLst>
                  <a:ext uri="{FF2B5EF4-FFF2-40B4-BE49-F238E27FC236}">
                    <a16:creationId xmlns:a16="http://schemas.microsoft.com/office/drawing/2014/main" id="{42DDBB35-BF79-45FA-9212-0ABDB8E12026}"/>
                  </a:ext>
                </a:extLst>
              </p:cNvPr>
              <p:cNvSpPr txBox="1"/>
              <p:nvPr/>
            </p:nvSpPr>
            <p:spPr>
              <a:xfrm>
                <a:off x="8452737" y="739536"/>
                <a:ext cx="432796" cy="369332"/>
              </a:xfrm>
              <a:prstGeom prst="rect">
                <a:avLst/>
              </a:prstGeom>
              <a:noFill/>
            </p:spPr>
            <p:txBody>
              <a:bodyPr wrap="square" rtlCol="0">
                <a:spAutoFit/>
              </a:bodyPr>
              <a:lstStyle/>
              <a:p>
                <a:r>
                  <a:rPr lang="en-US" i="1" dirty="0" err="1">
                    <a:latin typeface="Times New Roman" panose="02020603050405020304" pitchFamily="18" charset="0"/>
                    <a:cs typeface="Times New Roman" panose="02020603050405020304" pitchFamily="18" charset="0"/>
                  </a:rPr>
                  <a:t>dz</a:t>
                </a:r>
                <a:endParaRPr lang="en-GB" i="1" dirty="0">
                  <a:latin typeface="Times New Roman" panose="02020603050405020304" pitchFamily="18" charset="0"/>
                  <a:cs typeface="Times New Roman" panose="02020603050405020304" pitchFamily="18" charset="0"/>
                </a:endParaRPr>
              </a:p>
            </p:txBody>
          </p:sp>
        </p:grpSp>
        <p:sp>
          <p:nvSpPr>
            <p:cNvPr id="100" name="TextBox 99">
              <a:extLst>
                <a:ext uri="{FF2B5EF4-FFF2-40B4-BE49-F238E27FC236}">
                  <a16:creationId xmlns:a16="http://schemas.microsoft.com/office/drawing/2014/main" id="{159E73AA-0116-4652-8EA0-AC5D99224288}"/>
                </a:ext>
              </a:extLst>
            </p:cNvPr>
            <p:cNvSpPr txBox="1"/>
            <p:nvPr/>
          </p:nvSpPr>
          <p:spPr>
            <a:xfrm>
              <a:off x="1651832" y="1477961"/>
              <a:ext cx="723571"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R’ </a:t>
              </a:r>
              <a:r>
                <a:rPr lang="en-US" i="1" dirty="0" err="1">
                  <a:latin typeface="Times New Roman" panose="02020603050405020304" pitchFamily="18" charset="0"/>
                  <a:cs typeface="Times New Roman" panose="02020603050405020304" pitchFamily="18" charset="0"/>
                </a:rPr>
                <a:t>dz</a:t>
              </a:r>
              <a:endParaRPr lang="en-GB" i="1" dirty="0">
                <a:latin typeface="Times New Roman" panose="02020603050405020304" pitchFamily="18" charset="0"/>
                <a:cs typeface="Times New Roman" panose="02020603050405020304" pitchFamily="18" charset="0"/>
              </a:endParaRPr>
            </a:p>
          </p:txBody>
        </p:sp>
        <p:sp>
          <p:nvSpPr>
            <p:cNvPr id="101" name="TextBox 100">
              <a:extLst>
                <a:ext uri="{FF2B5EF4-FFF2-40B4-BE49-F238E27FC236}">
                  <a16:creationId xmlns:a16="http://schemas.microsoft.com/office/drawing/2014/main" id="{726419A3-FE22-408B-98F9-B6B15CBD2B16}"/>
                </a:ext>
              </a:extLst>
            </p:cNvPr>
            <p:cNvSpPr txBox="1"/>
            <p:nvPr/>
          </p:nvSpPr>
          <p:spPr>
            <a:xfrm>
              <a:off x="2722014" y="1401339"/>
              <a:ext cx="731680"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L’ </a:t>
              </a:r>
              <a:r>
                <a:rPr lang="en-US" i="1" dirty="0" err="1">
                  <a:latin typeface="Times New Roman" panose="02020603050405020304" pitchFamily="18" charset="0"/>
                  <a:cs typeface="Times New Roman" panose="02020603050405020304" pitchFamily="18" charset="0"/>
                </a:rPr>
                <a:t>dz</a:t>
              </a:r>
              <a:endParaRPr lang="en-GB" i="1" dirty="0">
                <a:latin typeface="Times New Roman" panose="02020603050405020304" pitchFamily="18" charset="0"/>
                <a:cs typeface="Times New Roman" panose="02020603050405020304" pitchFamily="18" charset="0"/>
              </a:endParaRPr>
            </a:p>
          </p:txBody>
        </p:sp>
        <p:sp>
          <p:nvSpPr>
            <p:cNvPr id="185" name="TextBox 184">
              <a:extLst>
                <a:ext uri="{FF2B5EF4-FFF2-40B4-BE49-F238E27FC236}">
                  <a16:creationId xmlns:a16="http://schemas.microsoft.com/office/drawing/2014/main" id="{FB310E28-EDA5-44CC-AFAB-4917F01B14B1}"/>
                </a:ext>
              </a:extLst>
            </p:cNvPr>
            <p:cNvSpPr txBox="1"/>
            <p:nvPr/>
          </p:nvSpPr>
          <p:spPr>
            <a:xfrm>
              <a:off x="3087854" y="2526801"/>
              <a:ext cx="723571"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G’ </a:t>
              </a:r>
              <a:r>
                <a:rPr lang="en-US" i="1" dirty="0" err="1">
                  <a:latin typeface="Times New Roman" panose="02020603050405020304" pitchFamily="18" charset="0"/>
                  <a:cs typeface="Times New Roman" panose="02020603050405020304" pitchFamily="18" charset="0"/>
                </a:rPr>
                <a:t>dz</a:t>
              </a:r>
              <a:endParaRPr lang="en-GB" i="1" dirty="0">
                <a:latin typeface="Times New Roman" panose="02020603050405020304" pitchFamily="18" charset="0"/>
                <a:cs typeface="Times New Roman" panose="02020603050405020304" pitchFamily="18" charset="0"/>
              </a:endParaRPr>
            </a:p>
          </p:txBody>
        </p:sp>
        <p:sp>
          <p:nvSpPr>
            <p:cNvPr id="186" name="TextBox 185">
              <a:extLst>
                <a:ext uri="{FF2B5EF4-FFF2-40B4-BE49-F238E27FC236}">
                  <a16:creationId xmlns:a16="http://schemas.microsoft.com/office/drawing/2014/main" id="{41002CD0-0C3A-4C3B-ABEC-D8B7D11385ED}"/>
                </a:ext>
              </a:extLst>
            </p:cNvPr>
            <p:cNvSpPr txBox="1"/>
            <p:nvPr/>
          </p:nvSpPr>
          <p:spPr>
            <a:xfrm>
              <a:off x="4045953" y="2546532"/>
              <a:ext cx="723571"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C’ </a:t>
              </a:r>
              <a:r>
                <a:rPr lang="en-US" i="1" dirty="0" err="1">
                  <a:latin typeface="Times New Roman" panose="02020603050405020304" pitchFamily="18" charset="0"/>
                  <a:cs typeface="Times New Roman" panose="02020603050405020304" pitchFamily="18" charset="0"/>
                </a:rPr>
                <a:t>dz</a:t>
              </a:r>
              <a:endParaRPr lang="en-GB" i="1" dirty="0">
                <a:latin typeface="Times New Roman" panose="02020603050405020304" pitchFamily="18" charset="0"/>
                <a:cs typeface="Times New Roman" panose="02020603050405020304" pitchFamily="18" charset="0"/>
              </a:endParaRPr>
            </a:p>
          </p:txBody>
        </p:sp>
        <p:pic>
          <p:nvPicPr>
            <p:cNvPr id="5" name="Picture 4" descr="A black spiral with a white background&#10;&#10;Description automatically generated with medium confidence">
              <a:extLst>
                <a:ext uri="{FF2B5EF4-FFF2-40B4-BE49-F238E27FC236}">
                  <a16:creationId xmlns:a16="http://schemas.microsoft.com/office/drawing/2014/main" id="{7DF775DC-3140-7013-1E82-6B3919FB39C5}"/>
                </a:ext>
              </a:extLst>
            </p:cNvPr>
            <p:cNvPicPr>
              <a:picLocks noChangeAspect="1"/>
            </p:cNvPicPr>
            <p:nvPr/>
          </p:nvPicPr>
          <p:blipFill>
            <a:blip r:embed="rId12"/>
            <a:stretch>
              <a:fillRect/>
            </a:stretch>
          </p:blipFill>
          <p:spPr>
            <a:xfrm rot="16200000">
              <a:off x="2929071" y="1582455"/>
              <a:ext cx="316963" cy="653252"/>
            </a:xfrm>
            <a:prstGeom prst="rect">
              <a:avLst/>
            </a:prstGeom>
          </p:spPr>
        </p:pic>
      </p:grpSp>
      <p:sp>
        <p:nvSpPr>
          <p:cNvPr id="16" name="Title 1">
            <a:extLst>
              <a:ext uri="{FF2B5EF4-FFF2-40B4-BE49-F238E27FC236}">
                <a16:creationId xmlns:a16="http://schemas.microsoft.com/office/drawing/2014/main" id="{13C95E26-A633-A3C3-4CE2-01D957A1BDDB}"/>
              </a:ext>
            </a:extLst>
          </p:cNvPr>
          <p:cNvSpPr>
            <a:spLocks noGrp="1"/>
          </p:cNvSpPr>
          <p:nvPr>
            <p:ph type="title"/>
          </p:nvPr>
        </p:nvSpPr>
        <p:spPr>
          <a:xfrm>
            <a:off x="268425" y="51970"/>
            <a:ext cx="8333885" cy="629095"/>
          </a:xfrm>
        </p:spPr>
        <p:txBody>
          <a:bodyPr/>
          <a:lstStyle/>
          <a:p>
            <a:r>
              <a:rPr lang="en-US" kern="0" dirty="0">
                <a:solidFill>
                  <a:srgbClr val="0070C0"/>
                </a:solidFill>
              </a:rPr>
              <a:t>Basic</a:t>
            </a:r>
            <a:r>
              <a:rPr lang="en-US" dirty="0"/>
              <a:t> </a:t>
            </a:r>
            <a:r>
              <a:rPr lang="en-US" kern="0" dirty="0">
                <a:solidFill>
                  <a:srgbClr val="0070C0"/>
                </a:solidFill>
              </a:rPr>
              <a:t>Transmission Line Theory</a:t>
            </a:r>
            <a:endParaRPr lang="en-GB" kern="0" dirty="0">
              <a:solidFill>
                <a:srgbClr val="0070C0"/>
              </a:solidFill>
            </a:endParaRPr>
          </a:p>
        </p:txBody>
      </p:sp>
    </p:spTree>
    <p:extLst>
      <p:ext uri="{BB962C8B-B14F-4D97-AF65-F5344CB8AC3E}">
        <p14:creationId xmlns:p14="http://schemas.microsoft.com/office/powerpoint/2010/main" val="1282644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2"/>
                                        </p:tgtEl>
                                        <p:attrNameLst>
                                          <p:attrName>style.visibility</p:attrName>
                                        </p:attrNameLst>
                                      </p:cBhvr>
                                      <p:to>
                                        <p:strVal val="visible"/>
                                      </p:to>
                                    </p:set>
                                    <p:anim calcmode="lin" valueType="num">
                                      <p:cBhvr additive="base">
                                        <p:cTn id="7" dur="500" fill="hold"/>
                                        <p:tgtEl>
                                          <p:spTgt spid="202"/>
                                        </p:tgtEl>
                                        <p:attrNameLst>
                                          <p:attrName>ppt_x</p:attrName>
                                        </p:attrNameLst>
                                      </p:cBhvr>
                                      <p:tavLst>
                                        <p:tav tm="0">
                                          <p:val>
                                            <p:strVal val="#ppt_x"/>
                                          </p:val>
                                        </p:tav>
                                        <p:tav tm="100000">
                                          <p:val>
                                            <p:strVal val="#ppt_x"/>
                                          </p:val>
                                        </p:tav>
                                      </p:tavLst>
                                    </p:anim>
                                    <p:anim calcmode="lin" valueType="num">
                                      <p:cBhvr additive="base">
                                        <p:cTn id="8" dur="500" fill="hold"/>
                                        <p:tgtEl>
                                          <p:spTgt spid="20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3"/>
                                        </p:tgtEl>
                                        <p:attrNameLst>
                                          <p:attrName>style.visibility</p:attrName>
                                        </p:attrNameLst>
                                      </p:cBhvr>
                                      <p:to>
                                        <p:strVal val="visible"/>
                                      </p:to>
                                    </p:set>
                                    <p:anim calcmode="lin" valueType="num">
                                      <p:cBhvr additive="base">
                                        <p:cTn id="11" dur="500" fill="hold"/>
                                        <p:tgtEl>
                                          <p:spTgt spid="203"/>
                                        </p:tgtEl>
                                        <p:attrNameLst>
                                          <p:attrName>ppt_x</p:attrName>
                                        </p:attrNameLst>
                                      </p:cBhvr>
                                      <p:tavLst>
                                        <p:tav tm="0">
                                          <p:val>
                                            <p:strVal val="#ppt_x"/>
                                          </p:val>
                                        </p:tav>
                                        <p:tav tm="100000">
                                          <p:val>
                                            <p:strVal val="#ppt_x"/>
                                          </p:val>
                                        </p:tav>
                                      </p:tavLst>
                                    </p:anim>
                                    <p:anim calcmode="lin" valueType="num">
                                      <p:cBhvr additive="base">
                                        <p:cTn id="12" dur="500" fill="hold"/>
                                        <p:tgtEl>
                                          <p:spTgt spid="20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ppt_x"/>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0-#ppt_w/2"/>
                                          </p:val>
                                        </p:tav>
                                        <p:tav tm="100000">
                                          <p:val>
                                            <p:strVal val="#ppt_x"/>
                                          </p:val>
                                        </p:tav>
                                      </p:tavLst>
                                    </p:anim>
                                    <p:anim calcmode="lin" valueType="num">
                                      <p:cBhvr additive="base">
                                        <p:cTn id="36"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59"/>
                                        </p:tgtEl>
                                        <p:attrNameLst>
                                          <p:attrName>style.visibility</p:attrName>
                                        </p:attrNameLst>
                                      </p:cBhvr>
                                      <p:to>
                                        <p:strVal val="visible"/>
                                      </p:to>
                                    </p:set>
                                    <p:animEffect transition="in" filter="fade">
                                      <p:cBhvr>
                                        <p:cTn id="41" dur="500"/>
                                        <p:tgtEl>
                                          <p:spTgt spid="59"/>
                                        </p:tgtEl>
                                      </p:cBhvr>
                                    </p:animEffect>
                                  </p:childTnLst>
                                </p:cTn>
                              </p:par>
                              <p:par>
                                <p:cTn id="42" presetID="10" presetClass="entr" presetSubtype="0" fill="hold" nodeType="withEffect">
                                  <p:stCondLst>
                                    <p:cond delay="0"/>
                                  </p:stCondLst>
                                  <p:childTnLst>
                                    <p:set>
                                      <p:cBhvr>
                                        <p:cTn id="43" dur="1" fill="hold">
                                          <p:stCondLst>
                                            <p:cond delay="0"/>
                                          </p:stCondLst>
                                        </p:cTn>
                                        <p:tgtEl>
                                          <p:spTgt spid="61"/>
                                        </p:tgtEl>
                                        <p:attrNameLst>
                                          <p:attrName>style.visibility</p:attrName>
                                        </p:attrNameLst>
                                      </p:cBhvr>
                                      <p:to>
                                        <p:strVal val="visible"/>
                                      </p:to>
                                    </p:set>
                                    <p:animEffect transition="in" filter="fade">
                                      <p:cBhvr>
                                        <p:cTn id="44" dur="500"/>
                                        <p:tgtEl>
                                          <p:spTgt spid="6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1" fill="hold" nodeType="click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500" fill="hold"/>
                                        <p:tgtEl>
                                          <p:spTgt spid="24"/>
                                        </p:tgtEl>
                                        <p:attrNameLst>
                                          <p:attrName>ppt_x</p:attrName>
                                        </p:attrNameLst>
                                      </p:cBhvr>
                                      <p:tavLst>
                                        <p:tav tm="0">
                                          <p:val>
                                            <p:strVal val="#ppt_x"/>
                                          </p:val>
                                        </p:tav>
                                        <p:tav tm="100000">
                                          <p:val>
                                            <p:strVal val="#ppt_x"/>
                                          </p:val>
                                        </p:tav>
                                      </p:tavLst>
                                    </p:anim>
                                    <p:anim calcmode="lin" valueType="num">
                                      <p:cBhvr additive="base">
                                        <p:cTn id="55" dur="500" fill="hold"/>
                                        <p:tgtEl>
                                          <p:spTgt spid="2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ABEC1CDF-485E-4E95-9F7F-E01562364231}"/>
              </a:ext>
            </a:extLst>
          </p:cNvPr>
          <p:cNvSpPr txBox="1"/>
          <p:nvPr/>
        </p:nvSpPr>
        <p:spPr>
          <a:xfrm>
            <a:off x="983905" y="3367516"/>
            <a:ext cx="10392525" cy="646331"/>
          </a:xfrm>
          <a:prstGeom prst="rect">
            <a:avLst/>
          </a:prstGeom>
          <a:noFill/>
        </p:spPr>
        <p:txBody>
          <a:bodyPr wrap="none" rtlCol="0">
            <a:spAutoFit/>
          </a:bodyPr>
          <a:lstStyle/>
          <a:p>
            <a:r>
              <a:rPr lang="en-US" dirty="0"/>
              <a:t>This equation, we know already! </a:t>
            </a:r>
            <a:br>
              <a:rPr lang="en-US" dirty="0"/>
            </a:br>
            <a:r>
              <a:rPr lang="en-US" dirty="0"/>
              <a:t>Mathematically, it is the same type as the one-dimensional, scalar Helmholtz’ equation for EM-fields.</a:t>
            </a:r>
            <a:endParaRPr lang="en-GB" dirty="0"/>
          </a:p>
        </p:txBody>
      </p:sp>
      <p:grpSp>
        <p:nvGrpSpPr>
          <p:cNvPr id="36" name="Group 35">
            <a:extLst>
              <a:ext uri="{FF2B5EF4-FFF2-40B4-BE49-F238E27FC236}">
                <a16:creationId xmlns:a16="http://schemas.microsoft.com/office/drawing/2014/main" id="{03E3606E-5605-48A3-9BD1-EF410CA08F1B}"/>
              </a:ext>
            </a:extLst>
          </p:cNvPr>
          <p:cNvGrpSpPr/>
          <p:nvPr/>
        </p:nvGrpSpPr>
        <p:grpSpPr>
          <a:xfrm>
            <a:off x="373655" y="916872"/>
            <a:ext cx="5338295" cy="1789064"/>
            <a:chOff x="373655" y="916872"/>
            <a:chExt cx="5338295" cy="1789064"/>
          </a:xfrm>
        </p:grpSpPr>
        <p:sp>
          <p:nvSpPr>
            <p:cNvPr id="15" name="Arrow: Right 14">
              <a:extLst>
                <a:ext uri="{FF2B5EF4-FFF2-40B4-BE49-F238E27FC236}">
                  <a16:creationId xmlns:a16="http://schemas.microsoft.com/office/drawing/2014/main" id="{34790094-4F1C-4EDF-8632-27F4DEF7EA91}"/>
                </a:ext>
              </a:extLst>
            </p:cNvPr>
            <p:cNvSpPr/>
            <p:nvPr/>
          </p:nvSpPr>
          <p:spPr bwMode="auto">
            <a:xfrm>
              <a:off x="4329370" y="1888489"/>
              <a:ext cx="1152150" cy="46672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3" name="TextBox 2">
              <a:extLst>
                <a:ext uri="{FF2B5EF4-FFF2-40B4-BE49-F238E27FC236}">
                  <a16:creationId xmlns:a16="http://schemas.microsoft.com/office/drawing/2014/main" id="{E60E2CF5-7139-46AC-8674-92ACA80BBF8A}"/>
                </a:ext>
              </a:extLst>
            </p:cNvPr>
            <p:cNvSpPr txBox="1"/>
            <p:nvPr/>
          </p:nvSpPr>
          <p:spPr>
            <a:xfrm>
              <a:off x="4098940" y="1561873"/>
              <a:ext cx="1613010" cy="369332"/>
            </a:xfrm>
            <a:prstGeom prst="rect">
              <a:avLst/>
            </a:prstGeom>
            <a:noFill/>
          </p:spPr>
          <p:txBody>
            <a:bodyPr wrap="square" rtlCol="0">
              <a:spAutoFit/>
            </a:bodyPr>
            <a:lstStyle/>
            <a:p>
              <a:r>
                <a:rPr lang="en-US" dirty="0"/>
                <a:t>2</a:t>
              </a:r>
              <a:r>
                <a:rPr lang="en-US" baseline="30000" dirty="0"/>
                <a:t>nd</a:t>
              </a:r>
              <a:r>
                <a:rPr lang="en-US" dirty="0"/>
                <a:t> derivative</a:t>
              </a:r>
              <a:endParaRPr lang="en-GB" dirty="0"/>
            </a:p>
          </p:txBody>
        </p:sp>
        <p:sp>
          <p:nvSpPr>
            <p:cNvPr id="17" name="TextBox 16">
              <a:extLst>
                <a:ext uri="{FF2B5EF4-FFF2-40B4-BE49-F238E27FC236}">
                  <a16:creationId xmlns:a16="http://schemas.microsoft.com/office/drawing/2014/main" id="{2CC118E4-56DD-4686-BE59-6EB066FC0A4F}"/>
                </a:ext>
              </a:extLst>
            </p:cNvPr>
            <p:cNvSpPr txBox="1"/>
            <p:nvPr/>
          </p:nvSpPr>
          <p:spPr>
            <a:xfrm>
              <a:off x="4098940" y="2336604"/>
              <a:ext cx="1613010" cy="369332"/>
            </a:xfrm>
            <a:prstGeom prst="rect">
              <a:avLst/>
            </a:prstGeom>
            <a:noFill/>
          </p:spPr>
          <p:txBody>
            <a:bodyPr wrap="square" rtlCol="0">
              <a:spAutoFit/>
            </a:bodyPr>
            <a:lstStyle/>
            <a:p>
              <a:r>
                <a:rPr lang="en-US" dirty="0"/>
                <a:t>&amp; combine…</a:t>
              </a:r>
              <a:endParaRPr lang="en-GB" dirty="0"/>
            </a:p>
          </p:txBody>
        </p:sp>
        <p:sp>
          <p:nvSpPr>
            <p:cNvPr id="35" name="TextBox 34">
              <a:extLst>
                <a:ext uri="{FF2B5EF4-FFF2-40B4-BE49-F238E27FC236}">
                  <a16:creationId xmlns:a16="http://schemas.microsoft.com/office/drawing/2014/main" id="{7A82061A-E518-48FC-A057-5846DA3290D5}"/>
                </a:ext>
              </a:extLst>
            </p:cNvPr>
            <p:cNvSpPr txBox="1"/>
            <p:nvPr/>
          </p:nvSpPr>
          <p:spPr>
            <a:xfrm>
              <a:off x="373655" y="916872"/>
              <a:ext cx="4839030" cy="369332"/>
            </a:xfrm>
            <a:prstGeom prst="rect">
              <a:avLst/>
            </a:prstGeom>
            <a:noFill/>
          </p:spPr>
          <p:txBody>
            <a:bodyPr wrap="square" rtlCol="0">
              <a:spAutoFit/>
            </a:bodyPr>
            <a:lstStyle/>
            <a:p>
              <a:r>
                <a:rPr lang="en-US" dirty="0">
                  <a:solidFill>
                    <a:srgbClr val="C00000"/>
                  </a:solidFill>
                </a:rPr>
                <a:t>Transmission line equations</a:t>
              </a:r>
              <a:endParaRPr lang="en-GB" dirty="0">
                <a:solidFill>
                  <a:srgbClr val="C00000"/>
                </a:solidFill>
              </a:endParaRPr>
            </a:p>
          </p:txBody>
        </p:sp>
      </p:grpSp>
      <p:grpSp>
        <p:nvGrpSpPr>
          <p:cNvPr id="66" name="Group 65">
            <a:extLst>
              <a:ext uri="{FF2B5EF4-FFF2-40B4-BE49-F238E27FC236}">
                <a16:creationId xmlns:a16="http://schemas.microsoft.com/office/drawing/2014/main" id="{670FB536-3C56-4740-9E73-E1EC7C1A5EAA}"/>
              </a:ext>
            </a:extLst>
          </p:cNvPr>
          <p:cNvGrpSpPr/>
          <p:nvPr/>
        </p:nvGrpSpPr>
        <p:grpSpPr>
          <a:xfrm>
            <a:off x="7966223" y="4128881"/>
            <a:ext cx="4428197" cy="1911659"/>
            <a:chOff x="7966223" y="4128881"/>
            <a:chExt cx="4428197" cy="1911659"/>
          </a:xfrm>
        </p:grpSpPr>
        <p:pic>
          <p:nvPicPr>
            <p:cNvPr id="29" name="Picture 28" descr="Text&#10;&#10;Description automatically generated with low confidence">
              <a:extLst>
                <a:ext uri="{FF2B5EF4-FFF2-40B4-BE49-F238E27FC236}">
                  <a16:creationId xmlns:a16="http://schemas.microsoft.com/office/drawing/2014/main" id="{CD701926-108D-4119-96BD-2626EF41E937}"/>
                </a:ext>
              </a:extLst>
            </p:cNvPr>
            <p:cNvPicPr>
              <a:picLocks noChangeAspect="1"/>
            </p:cNvPicPr>
            <p:nvPr/>
          </p:nvPicPr>
          <p:blipFill rotWithShape="1">
            <a:blip r:embed="rId3">
              <a:extLst>
                <a:ext uri="{28A0092B-C50C-407E-A947-70E740481C1C}">
                  <a14:useLocalDpi xmlns:a14="http://schemas.microsoft.com/office/drawing/2010/main" val="0"/>
                </a:ext>
              </a:extLst>
            </a:blip>
            <a:srcRect t="14669" r="71725" b="30342"/>
            <a:stretch/>
          </p:blipFill>
          <p:spPr>
            <a:xfrm>
              <a:off x="8123024" y="4244179"/>
              <a:ext cx="1414082" cy="413781"/>
            </a:xfrm>
            <a:prstGeom prst="rect">
              <a:avLst/>
            </a:prstGeom>
          </p:spPr>
        </p:pic>
        <p:grpSp>
          <p:nvGrpSpPr>
            <p:cNvPr id="51" name="Group 50">
              <a:extLst>
                <a:ext uri="{FF2B5EF4-FFF2-40B4-BE49-F238E27FC236}">
                  <a16:creationId xmlns:a16="http://schemas.microsoft.com/office/drawing/2014/main" id="{E6F98B2F-74EC-450E-BAAB-6C5C06C6E78F}"/>
                </a:ext>
              </a:extLst>
            </p:cNvPr>
            <p:cNvGrpSpPr/>
            <p:nvPr/>
          </p:nvGrpSpPr>
          <p:grpSpPr>
            <a:xfrm>
              <a:off x="7966223" y="4128881"/>
              <a:ext cx="4428197" cy="1911659"/>
              <a:chOff x="7966223" y="3925275"/>
              <a:chExt cx="4428197" cy="1911659"/>
            </a:xfrm>
          </p:grpSpPr>
          <p:sp>
            <p:nvSpPr>
              <p:cNvPr id="40" name="TextBox 39">
                <a:extLst>
                  <a:ext uri="{FF2B5EF4-FFF2-40B4-BE49-F238E27FC236}">
                    <a16:creationId xmlns:a16="http://schemas.microsoft.com/office/drawing/2014/main" id="{431805C9-DFDE-4376-B5B7-C17B5517B397}"/>
                  </a:ext>
                </a:extLst>
              </p:cNvPr>
              <p:cNvSpPr txBox="1"/>
              <p:nvPr/>
            </p:nvSpPr>
            <p:spPr>
              <a:xfrm>
                <a:off x="7966223" y="5467602"/>
                <a:ext cx="3413021" cy="369332"/>
              </a:xfrm>
              <a:prstGeom prst="rect">
                <a:avLst/>
              </a:prstGeom>
              <a:noFill/>
            </p:spPr>
            <p:txBody>
              <a:bodyPr wrap="square" rtlCol="0">
                <a:spAutoFit/>
              </a:bodyPr>
              <a:lstStyle/>
              <a:p>
                <a:r>
                  <a:rPr lang="en-US" i="1" dirty="0">
                    <a:solidFill>
                      <a:srgbClr val="C00000"/>
                    </a:solidFill>
                  </a:rPr>
                  <a:t>Complex propagation constant </a:t>
                </a:r>
                <a:endParaRPr lang="en-GB" i="1" dirty="0">
                  <a:solidFill>
                    <a:srgbClr val="C00000"/>
                  </a:solidFill>
                </a:endParaRPr>
              </a:p>
            </p:txBody>
          </p:sp>
          <p:cxnSp>
            <p:nvCxnSpPr>
              <p:cNvPr id="41" name="Straight Arrow Connector 40">
                <a:extLst>
                  <a:ext uri="{FF2B5EF4-FFF2-40B4-BE49-F238E27FC236}">
                    <a16:creationId xmlns:a16="http://schemas.microsoft.com/office/drawing/2014/main" id="{FC6AC04B-4ABC-4AA6-9333-4DD38AD6E736}"/>
                  </a:ext>
                </a:extLst>
              </p:cNvPr>
              <p:cNvCxnSpPr>
                <a:cxnSpLocks/>
              </p:cNvCxnSpPr>
              <p:nvPr/>
            </p:nvCxnSpPr>
            <p:spPr bwMode="auto">
              <a:xfrm flipH="1" flipV="1">
                <a:off x="8876590" y="4372705"/>
                <a:ext cx="374464" cy="388144"/>
              </a:xfrm>
              <a:prstGeom prst="straightConnector1">
                <a:avLst/>
              </a:prstGeom>
              <a:solidFill>
                <a:schemeClr val="accent1"/>
              </a:solidFill>
              <a:ln w="19050" cap="flat" cmpd="sng" algn="ctr">
                <a:solidFill>
                  <a:srgbClr val="C00000"/>
                </a:solidFill>
                <a:prstDash val="solid"/>
                <a:round/>
                <a:headEnd type="none" w="med" len="med"/>
                <a:tailEnd type="triangle"/>
              </a:ln>
              <a:effectLst/>
            </p:spPr>
          </p:cxnSp>
          <p:cxnSp>
            <p:nvCxnSpPr>
              <p:cNvPr id="42" name="Straight Arrow Connector 41">
                <a:extLst>
                  <a:ext uri="{FF2B5EF4-FFF2-40B4-BE49-F238E27FC236}">
                    <a16:creationId xmlns:a16="http://schemas.microsoft.com/office/drawing/2014/main" id="{42B0C416-0938-4377-BD0D-E2059EFE49B8}"/>
                  </a:ext>
                </a:extLst>
              </p:cNvPr>
              <p:cNvCxnSpPr>
                <a:cxnSpLocks/>
              </p:cNvCxnSpPr>
              <p:nvPr/>
            </p:nvCxnSpPr>
            <p:spPr bwMode="auto">
              <a:xfrm flipH="1">
                <a:off x="9537105" y="4111136"/>
                <a:ext cx="187232" cy="145982"/>
              </a:xfrm>
              <a:prstGeom prst="straightConnector1">
                <a:avLst/>
              </a:prstGeom>
              <a:solidFill>
                <a:schemeClr val="accent1"/>
              </a:solidFill>
              <a:ln w="19050" cap="flat" cmpd="sng" algn="ctr">
                <a:solidFill>
                  <a:srgbClr val="C00000"/>
                </a:solidFill>
                <a:prstDash val="solid"/>
                <a:round/>
                <a:headEnd type="none" w="med" len="med"/>
                <a:tailEnd type="triangle"/>
              </a:ln>
              <a:effectLst/>
            </p:spPr>
          </p:cxnSp>
          <p:cxnSp>
            <p:nvCxnSpPr>
              <p:cNvPr id="43" name="Straight Connector 42">
                <a:extLst>
                  <a:ext uri="{FF2B5EF4-FFF2-40B4-BE49-F238E27FC236}">
                    <a16:creationId xmlns:a16="http://schemas.microsoft.com/office/drawing/2014/main" id="{E08C7601-CA3C-4248-90A9-9B7B781468E5}"/>
                  </a:ext>
                </a:extLst>
              </p:cNvPr>
              <p:cNvCxnSpPr/>
              <p:nvPr/>
            </p:nvCxnSpPr>
            <p:spPr bwMode="auto">
              <a:xfrm>
                <a:off x="9251054" y="4760849"/>
                <a:ext cx="615726" cy="0"/>
              </a:xfrm>
              <a:prstGeom prst="line">
                <a:avLst/>
              </a:prstGeom>
              <a:solidFill>
                <a:schemeClr val="accent1"/>
              </a:solidFill>
              <a:ln w="19050" cap="flat" cmpd="sng" algn="ctr">
                <a:solidFill>
                  <a:srgbClr val="C00000"/>
                </a:solidFill>
                <a:prstDash val="solid"/>
                <a:round/>
                <a:headEnd type="none" w="med" len="med"/>
                <a:tailEnd type="none" w="med" len="med"/>
              </a:ln>
              <a:effectLst/>
            </p:spPr>
          </p:cxnSp>
          <p:cxnSp>
            <p:nvCxnSpPr>
              <p:cNvPr id="44" name="Straight Connector 43">
                <a:extLst>
                  <a:ext uri="{FF2B5EF4-FFF2-40B4-BE49-F238E27FC236}">
                    <a16:creationId xmlns:a16="http://schemas.microsoft.com/office/drawing/2014/main" id="{43AF35EA-A58B-43B0-9F90-934CB98ADD5E}"/>
                  </a:ext>
                </a:extLst>
              </p:cNvPr>
              <p:cNvCxnSpPr>
                <a:cxnSpLocks/>
              </p:cNvCxnSpPr>
              <p:nvPr/>
            </p:nvCxnSpPr>
            <p:spPr bwMode="auto">
              <a:xfrm>
                <a:off x="9724337" y="4109941"/>
                <a:ext cx="366124" cy="0"/>
              </a:xfrm>
              <a:prstGeom prst="line">
                <a:avLst/>
              </a:prstGeom>
              <a:solidFill>
                <a:schemeClr val="accent1"/>
              </a:solidFill>
              <a:ln w="19050" cap="flat" cmpd="sng" algn="ctr">
                <a:solidFill>
                  <a:srgbClr val="C00000"/>
                </a:solidFill>
                <a:prstDash val="solid"/>
                <a:round/>
                <a:headEnd type="none" w="med" len="med"/>
                <a:tailEnd type="none" w="med" len="med"/>
              </a:ln>
              <a:effectLst/>
            </p:spPr>
          </p:cxnSp>
          <p:sp>
            <p:nvSpPr>
              <p:cNvPr id="45" name="TextBox 44">
                <a:extLst>
                  <a:ext uri="{FF2B5EF4-FFF2-40B4-BE49-F238E27FC236}">
                    <a16:creationId xmlns:a16="http://schemas.microsoft.com/office/drawing/2014/main" id="{2012672F-D225-41FD-9D73-A11B4B12CC9A}"/>
                  </a:ext>
                </a:extLst>
              </p:cNvPr>
              <p:cNvSpPr txBox="1"/>
              <p:nvPr/>
            </p:nvSpPr>
            <p:spPr>
              <a:xfrm>
                <a:off x="10068405" y="3925275"/>
                <a:ext cx="2326015" cy="369332"/>
              </a:xfrm>
              <a:prstGeom prst="rect">
                <a:avLst/>
              </a:prstGeom>
              <a:noFill/>
            </p:spPr>
            <p:txBody>
              <a:bodyPr wrap="square" rtlCol="0">
                <a:spAutoFit/>
              </a:bodyPr>
              <a:lstStyle/>
              <a:p>
                <a:r>
                  <a:rPr lang="en-US" i="1" dirty="0">
                    <a:solidFill>
                      <a:srgbClr val="CC0000"/>
                    </a:solidFill>
                  </a:rPr>
                  <a:t>phase constant</a:t>
                </a:r>
                <a:endParaRPr lang="en-GB" i="1" dirty="0">
                  <a:solidFill>
                    <a:srgbClr val="CC0000"/>
                  </a:solidFill>
                </a:endParaRPr>
              </a:p>
            </p:txBody>
          </p:sp>
          <p:sp>
            <p:nvSpPr>
              <p:cNvPr id="46" name="TextBox 45">
                <a:extLst>
                  <a:ext uri="{FF2B5EF4-FFF2-40B4-BE49-F238E27FC236}">
                    <a16:creationId xmlns:a16="http://schemas.microsoft.com/office/drawing/2014/main" id="{C6A29F47-ADCF-44B7-BC18-E7634781403F}"/>
                  </a:ext>
                </a:extLst>
              </p:cNvPr>
              <p:cNvSpPr txBox="1"/>
              <p:nvPr/>
            </p:nvSpPr>
            <p:spPr>
              <a:xfrm>
                <a:off x="9865985" y="4533493"/>
                <a:ext cx="2326015" cy="369332"/>
              </a:xfrm>
              <a:prstGeom prst="rect">
                <a:avLst/>
              </a:prstGeom>
              <a:noFill/>
            </p:spPr>
            <p:txBody>
              <a:bodyPr wrap="square" rtlCol="0">
                <a:spAutoFit/>
              </a:bodyPr>
              <a:lstStyle/>
              <a:p>
                <a:r>
                  <a:rPr lang="en-US" i="1" dirty="0">
                    <a:solidFill>
                      <a:srgbClr val="CC0000"/>
                    </a:solidFill>
                  </a:rPr>
                  <a:t>attenuation constant</a:t>
                </a:r>
                <a:endParaRPr lang="en-GB" i="1" dirty="0">
                  <a:solidFill>
                    <a:srgbClr val="CC0000"/>
                  </a:solidFill>
                </a:endParaRPr>
              </a:p>
            </p:txBody>
          </p:sp>
          <p:cxnSp>
            <p:nvCxnSpPr>
              <p:cNvPr id="47" name="Straight Arrow Connector 46">
                <a:extLst>
                  <a:ext uri="{FF2B5EF4-FFF2-40B4-BE49-F238E27FC236}">
                    <a16:creationId xmlns:a16="http://schemas.microsoft.com/office/drawing/2014/main" id="{734A1E3B-FB6C-4EE3-8AC3-7D9358D555D3}"/>
                  </a:ext>
                </a:extLst>
              </p:cNvPr>
              <p:cNvCxnSpPr>
                <a:cxnSpLocks/>
              </p:cNvCxnSpPr>
              <p:nvPr/>
            </p:nvCxnSpPr>
            <p:spPr bwMode="auto">
              <a:xfrm flipH="1" flipV="1">
                <a:off x="8323490" y="4428736"/>
                <a:ext cx="277653" cy="1038867"/>
              </a:xfrm>
              <a:prstGeom prst="straightConnector1">
                <a:avLst/>
              </a:prstGeom>
              <a:solidFill>
                <a:schemeClr val="accent1"/>
              </a:solidFill>
              <a:ln w="19050" cap="flat" cmpd="sng" algn="ctr">
                <a:solidFill>
                  <a:srgbClr val="C00000"/>
                </a:solidFill>
                <a:prstDash val="solid"/>
                <a:round/>
                <a:headEnd type="none" w="med" len="med"/>
                <a:tailEnd type="triangle"/>
              </a:ln>
              <a:effectLst/>
            </p:spPr>
          </p:cxnSp>
        </p:grpSp>
      </p:grpSp>
      <p:pic>
        <p:nvPicPr>
          <p:cNvPr id="4" name="Picture 3" descr="Chart&#10;&#10;Description automatically generated with low confidence">
            <a:extLst>
              <a:ext uri="{FF2B5EF4-FFF2-40B4-BE49-F238E27FC236}">
                <a16:creationId xmlns:a16="http://schemas.microsoft.com/office/drawing/2014/main" id="{BC925428-51F2-9AAC-FDE6-95F56E339F7B}"/>
              </a:ext>
            </a:extLst>
          </p:cNvPr>
          <p:cNvPicPr>
            <a:picLocks noChangeAspect="1"/>
          </p:cNvPicPr>
          <p:nvPr/>
        </p:nvPicPr>
        <p:blipFill rotWithShape="1">
          <a:blip r:embed="rId4"/>
          <a:srcRect t="3874"/>
          <a:stretch/>
        </p:blipFill>
        <p:spPr>
          <a:xfrm>
            <a:off x="511529" y="1282607"/>
            <a:ext cx="3543992" cy="816483"/>
          </a:xfrm>
          <a:prstGeom prst="rect">
            <a:avLst/>
          </a:prstGeom>
          <a:ln w="28575">
            <a:solidFill>
              <a:srgbClr val="C00000"/>
            </a:solidFill>
          </a:ln>
        </p:spPr>
      </p:pic>
      <p:pic>
        <p:nvPicPr>
          <p:cNvPr id="5" name="Picture 4" descr="Chart&#10;&#10;Description automatically generated">
            <a:extLst>
              <a:ext uri="{FF2B5EF4-FFF2-40B4-BE49-F238E27FC236}">
                <a16:creationId xmlns:a16="http://schemas.microsoft.com/office/drawing/2014/main" id="{95DD2681-A912-E018-E070-A2AC0F44777D}"/>
              </a:ext>
            </a:extLst>
          </p:cNvPr>
          <p:cNvPicPr>
            <a:picLocks noChangeAspect="1"/>
          </p:cNvPicPr>
          <p:nvPr/>
        </p:nvPicPr>
        <p:blipFill>
          <a:blip r:embed="rId5"/>
          <a:stretch>
            <a:fillRect/>
          </a:stretch>
        </p:blipFill>
        <p:spPr>
          <a:xfrm>
            <a:off x="511529" y="2259663"/>
            <a:ext cx="3442944" cy="799079"/>
          </a:xfrm>
          <a:prstGeom prst="rect">
            <a:avLst/>
          </a:prstGeom>
          <a:ln w="28575">
            <a:solidFill>
              <a:srgbClr val="C00000"/>
            </a:solidFill>
          </a:ln>
        </p:spPr>
      </p:pic>
      <p:grpSp>
        <p:nvGrpSpPr>
          <p:cNvPr id="18" name="Group 17">
            <a:extLst>
              <a:ext uri="{FF2B5EF4-FFF2-40B4-BE49-F238E27FC236}">
                <a16:creationId xmlns:a16="http://schemas.microsoft.com/office/drawing/2014/main" id="{09E781B5-BE06-13D9-A956-799619A98A77}"/>
              </a:ext>
            </a:extLst>
          </p:cNvPr>
          <p:cNvGrpSpPr/>
          <p:nvPr/>
        </p:nvGrpSpPr>
        <p:grpSpPr>
          <a:xfrm>
            <a:off x="610899" y="4214666"/>
            <a:ext cx="6277851" cy="1726462"/>
            <a:chOff x="610899" y="4214666"/>
            <a:chExt cx="6277851" cy="1726462"/>
          </a:xfrm>
        </p:grpSpPr>
        <p:pic>
          <p:nvPicPr>
            <p:cNvPr id="65" name="Picture 64">
              <a:extLst>
                <a:ext uri="{FF2B5EF4-FFF2-40B4-BE49-F238E27FC236}">
                  <a16:creationId xmlns:a16="http://schemas.microsoft.com/office/drawing/2014/main" id="{FCB1DA7E-B36B-47A5-9A3F-A24CDC4621A6}"/>
                </a:ext>
              </a:extLst>
            </p:cNvPr>
            <p:cNvPicPr>
              <a:picLocks noChangeAspect="1"/>
            </p:cNvPicPr>
            <p:nvPr/>
          </p:nvPicPr>
          <p:blipFill rotWithShape="1">
            <a:blip r:embed="rId6">
              <a:extLst>
                <a:ext uri="{28A0092B-C50C-407E-A947-70E740481C1C}">
                  <a14:useLocalDpi xmlns:a14="http://schemas.microsoft.com/office/drawing/2010/main" val="0"/>
                </a:ext>
              </a:extLst>
            </a:blip>
            <a:srcRect r="22772"/>
            <a:stretch/>
          </p:blipFill>
          <p:spPr>
            <a:xfrm>
              <a:off x="1180159" y="5460342"/>
              <a:ext cx="3483809" cy="480786"/>
            </a:xfrm>
            <a:prstGeom prst="rect">
              <a:avLst/>
            </a:prstGeom>
          </p:spPr>
        </p:pic>
        <p:grpSp>
          <p:nvGrpSpPr>
            <p:cNvPr id="10" name="Group 9">
              <a:extLst>
                <a:ext uri="{FF2B5EF4-FFF2-40B4-BE49-F238E27FC236}">
                  <a16:creationId xmlns:a16="http://schemas.microsoft.com/office/drawing/2014/main" id="{E696816D-0625-2ACF-54E7-695BD0432993}"/>
                </a:ext>
              </a:extLst>
            </p:cNvPr>
            <p:cNvGrpSpPr/>
            <p:nvPr/>
          </p:nvGrpSpPr>
          <p:grpSpPr>
            <a:xfrm>
              <a:off x="610899" y="4214666"/>
              <a:ext cx="6277851" cy="1065023"/>
              <a:chOff x="610899" y="4065511"/>
              <a:chExt cx="6277851" cy="1065023"/>
            </a:xfrm>
          </p:grpSpPr>
          <p:pic>
            <p:nvPicPr>
              <p:cNvPr id="7" name="Picture 6">
                <a:extLst>
                  <a:ext uri="{FF2B5EF4-FFF2-40B4-BE49-F238E27FC236}">
                    <a16:creationId xmlns:a16="http://schemas.microsoft.com/office/drawing/2014/main" id="{6D2E186C-26CA-904E-A5C9-968C50EE0C9A}"/>
                  </a:ext>
                </a:extLst>
              </p:cNvPr>
              <p:cNvPicPr>
                <a:picLocks noChangeAspect="1"/>
              </p:cNvPicPr>
              <p:nvPr/>
            </p:nvPicPr>
            <p:blipFill>
              <a:blip r:embed="rId7"/>
              <a:stretch>
                <a:fillRect/>
              </a:stretch>
            </p:blipFill>
            <p:spPr>
              <a:xfrm>
                <a:off x="642630" y="4065511"/>
                <a:ext cx="5992061" cy="600159"/>
              </a:xfrm>
              <a:prstGeom prst="rect">
                <a:avLst/>
              </a:prstGeom>
            </p:spPr>
          </p:pic>
          <p:pic>
            <p:nvPicPr>
              <p:cNvPr id="9" name="Picture 8">
                <a:extLst>
                  <a:ext uri="{FF2B5EF4-FFF2-40B4-BE49-F238E27FC236}">
                    <a16:creationId xmlns:a16="http://schemas.microsoft.com/office/drawing/2014/main" id="{839DFD61-749A-1B0D-BD00-77CB633B77C5}"/>
                  </a:ext>
                </a:extLst>
              </p:cNvPr>
              <p:cNvPicPr>
                <a:picLocks noChangeAspect="1"/>
              </p:cNvPicPr>
              <p:nvPr/>
            </p:nvPicPr>
            <p:blipFill>
              <a:blip r:embed="rId8"/>
              <a:stretch>
                <a:fillRect/>
              </a:stretch>
            </p:blipFill>
            <p:spPr>
              <a:xfrm>
                <a:off x="610899" y="4654218"/>
                <a:ext cx="6277851" cy="476316"/>
              </a:xfrm>
              <a:prstGeom prst="rect">
                <a:avLst/>
              </a:prstGeom>
            </p:spPr>
          </p:pic>
        </p:grpSp>
      </p:grpSp>
      <p:grpSp>
        <p:nvGrpSpPr>
          <p:cNvPr id="16" name="Group 15">
            <a:extLst>
              <a:ext uri="{FF2B5EF4-FFF2-40B4-BE49-F238E27FC236}">
                <a16:creationId xmlns:a16="http://schemas.microsoft.com/office/drawing/2014/main" id="{7B6FB89C-4410-AA35-36DF-A63B945EF64E}"/>
              </a:ext>
            </a:extLst>
          </p:cNvPr>
          <p:cNvGrpSpPr/>
          <p:nvPr/>
        </p:nvGrpSpPr>
        <p:grpSpPr>
          <a:xfrm>
            <a:off x="6480052" y="1304716"/>
            <a:ext cx="4972744" cy="1610744"/>
            <a:chOff x="6480052" y="1304716"/>
            <a:chExt cx="4972744" cy="1610744"/>
          </a:xfrm>
        </p:grpSpPr>
        <p:pic>
          <p:nvPicPr>
            <p:cNvPr id="59" name="Picture 58" descr="Text&#10;&#10;Description automatically generated">
              <a:extLst>
                <a:ext uri="{FF2B5EF4-FFF2-40B4-BE49-F238E27FC236}">
                  <a16:creationId xmlns:a16="http://schemas.microsoft.com/office/drawing/2014/main" id="{23E45F46-FC49-438D-9CC8-B46976337AD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598432" y="1304716"/>
              <a:ext cx="4701901" cy="834784"/>
            </a:xfrm>
            <a:prstGeom prst="rect">
              <a:avLst/>
            </a:prstGeom>
          </p:spPr>
        </p:pic>
        <p:pic>
          <p:nvPicPr>
            <p:cNvPr id="14" name="Picture 13" descr="A picture containing text, clock, gauge&#10;&#10;Description automatically generated">
              <a:extLst>
                <a:ext uri="{FF2B5EF4-FFF2-40B4-BE49-F238E27FC236}">
                  <a16:creationId xmlns:a16="http://schemas.microsoft.com/office/drawing/2014/main" id="{C5F71715-4187-3867-A938-A7EC828784F0}"/>
                </a:ext>
              </a:extLst>
            </p:cNvPr>
            <p:cNvPicPr>
              <a:picLocks noChangeAspect="1"/>
            </p:cNvPicPr>
            <p:nvPr/>
          </p:nvPicPr>
          <p:blipFill rotWithShape="1">
            <a:blip r:embed="rId10"/>
            <a:srcRect t="3703" b="9229"/>
            <a:stretch/>
          </p:blipFill>
          <p:spPr>
            <a:xfrm>
              <a:off x="6480052" y="2160679"/>
              <a:ext cx="4972744" cy="754781"/>
            </a:xfrm>
            <a:prstGeom prst="rect">
              <a:avLst/>
            </a:prstGeom>
          </p:spPr>
        </p:pic>
      </p:grpSp>
      <p:grpSp>
        <p:nvGrpSpPr>
          <p:cNvPr id="38" name="Group 37">
            <a:extLst>
              <a:ext uri="{FF2B5EF4-FFF2-40B4-BE49-F238E27FC236}">
                <a16:creationId xmlns:a16="http://schemas.microsoft.com/office/drawing/2014/main" id="{5CC6A454-E9DA-4A59-A251-66E9F64E4880}"/>
              </a:ext>
            </a:extLst>
          </p:cNvPr>
          <p:cNvGrpSpPr/>
          <p:nvPr/>
        </p:nvGrpSpPr>
        <p:grpSpPr>
          <a:xfrm>
            <a:off x="7568360" y="2827505"/>
            <a:ext cx="3110805" cy="778872"/>
            <a:chOff x="7555390" y="2859930"/>
            <a:chExt cx="3110805" cy="778872"/>
          </a:xfrm>
        </p:grpSpPr>
        <p:pic>
          <p:nvPicPr>
            <p:cNvPr id="33" name="Picture 32">
              <a:extLst>
                <a:ext uri="{FF2B5EF4-FFF2-40B4-BE49-F238E27FC236}">
                  <a16:creationId xmlns:a16="http://schemas.microsoft.com/office/drawing/2014/main" id="{2D8A79D2-DD9C-4753-97CD-ABB605B31EB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876590" y="3133977"/>
              <a:ext cx="466725" cy="504825"/>
            </a:xfrm>
            <a:prstGeom prst="rect">
              <a:avLst/>
            </a:prstGeom>
          </p:spPr>
        </p:pic>
        <p:sp>
          <p:nvSpPr>
            <p:cNvPr id="34" name="Left Brace 33">
              <a:extLst>
                <a:ext uri="{FF2B5EF4-FFF2-40B4-BE49-F238E27FC236}">
                  <a16:creationId xmlns:a16="http://schemas.microsoft.com/office/drawing/2014/main" id="{7443B303-DD64-41FE-9CBF-C2763D69B5CB}"/>
                </a:ext>
              </a:extLst>
            </p:cNvPr>
            <p:cNvSpPr/>
            <p:nvPr/>
          </p:nvSpPr>
          <p:spPr bwMode="auto">
            <a:xfrm rot="16200000">
              <a:off x="8923054" y="1492266"/>
              <a:ext cx="375478" cy="3110805"/>
            </a:xfrm>
            <a:prstGeom prst="leftBrace">
              <a:avLst>
                <a:gd name="adj1" fmla="val 49390"/>
                <a:gd name="adj2" fmla="val 50417"/>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sp>
        <p:nvSpPr>
          <p:cNvPr id="11" name="Title 1">
            <a:extLst>
              <a:ext uri="{FF2B5EF4-FFF2-40B4-BE49-F238E27FC236}">
                <a16:creationId xmlns:a16="http://schemas.microsoft.com/office/drawing/2014/main" id="{C59460B6-03DE-D48D-C757-3D0FFB230F8D}"/>
              </a:ext>
            </a:extLst>
          </p:cNvPr>
          <p:cNvSpPr>
            <a:spLocks noGrp="1"/>
          </p:cNvSpPr>
          <p:nvPr>
            <p:ph type="title"/>
          </p:nvPr>
        </p:nvSpPr>
        <p:spPr>
          <a:xfrm>
            <a:off x="268425" y="51970"/>
            <a:ext cx="8333885" cy="629095"/>
          </a:xfrm>
        </p:spPr>
        <p:txBody>
          <a:bodyPr/>
          <a:lstStyle/>
          <a:p>
            <a:r>
              <a:rPr lang="en-US" kern="0" dirty="0">
                <a:solidFill>
                  <a:srgbClr val="0070C0"/>
                </a:solidFill>
              </a:rPr>
              <a:t>Basic</a:t>
            </a:r>
            <a:r>
              <a:rPr lang="en-US" dirty="0"/>
              <a:t> </a:t>
            </a:r>
            <a:r>
              <a:rPr lang="en-US" kern="0" dirty="0">
                <a:solidFill>
                  <a:srgbClr val="0070C0"/>
                </a:solidFill>
              </a:rPr>
              <a:t>Transmission Line Theory</a:t>
            </a:r>
            <a:endParaRPr lang="en-GB" kern="0" dirty="0">
              <a:solidFill>
                <a:srgbClr val="0070C0"/>
              </a:solidFill>
            </a:endParaRPr>
          </a:p>
        </p:txBody>
      </p:sp>
    </p:spTree>
    <p:extLst>
      <p:ext uri="{BB962C8B-B14F-4D97-AF65-F5344CB8AC3E}">
        <p14:creationId xmlns:p14="http://schemas.microsoft.com/office/powerpoint/2010/main" val="4013121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5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500" fill="hold"/>
                                        <p:tgtEl>
                                          <p:spTgt spid="38"/>
                                        </p:tgtEl>
                                        <p:attrNameLst>
                                          <p:attrName>ppt_x</p:attrName>
                                        </p:attrNameLst>
                                      </p:cBhvr>
                                      <p:tavLst>
                                        <p:tav tm="0">
                                          <p:val>
                                            <p:strVal val="#ppt_x"/>
                                          </p:val>
                                        </p:tav>
                                        <p:tav tm="100000">
                                          <p:val>
                                            <p:strVal val="#ppt_x"/>
                                          </p:val>
                                        </p:tav>
                                      </p:tavLst>
                                    </p:anim>
                                    <p:anim calcmode="lin" valueType="num">
                                      <p:cBhvr additive="base">
                                        <p:cTn id="31"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66"/>
                                        </p:tgtEl>
                                        <p:attrNameLst>
                                          <p:attrName>style.visibility</p:attrName>
                                        </p:attrNameLst>
                                      </p:cBhvr>
                                      <p:to>
                                        <p:strVal val="visible"/>
                                      </p:to>
                                    </p:set>
                                    <p:anim calcmode="lin" valueType="num">
                                      <p:cBhvr additive="base">
                                        <p:cTn id="36" dur="500" fill="hold"/>
                                        <p:tgtEl>
                                          <p:spTgt spid="66"/>
                                        </p:tgtEl>
                                        <p:attrNameLst>
                                          <p:attrName>ppt_x</p:attrName>
                                        </p:attrNameLst>
                                      </p:cBhvr>
                                      <p:tavLst>
                                        <p:tav tm="0">
                                          <p:val>
                                            <p:strVal val="#ppt_x"/>
                                          </p:val>
                                        </p:tav>
                                        <p:tav tm="100000">
                                          <p:val>
                                            <p:strVal val="#ppt_x"/>
                                          </p:val>
                                        </p:tav>
                                      </p:tavLst>
                                    </p:anim>
                                    <p:anim calcmode="lin" valueType="num">
                                      <p:cBhvr additive="base">
                                        <p:cTn id="37"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575606" y="3983432"/>
            <a:ext cx="8487505" cy="629095"/>
          </a:xfrm>
        </p:spPr>
        <p:txBody>
          <a:bodyPr/>
          <a:lstStyle/>
          <a:p>
            <a:r>
              <a:rPr lang="en-US" kern="0" dirty="0">
                <a:solidFill>
                  <a:srgbClr val="0070C0"/>
                </a:solidFill>
              </a:rPr>
              <a:t>Transmission Lines and Waveguides</a:t>
            </a:r>
            <a:endParaRPr lang="en-GB" kern="0" dirty="0">
              <a:solidFill>
                <a:srgbClr val="0070C0"/>
              </a:solidFill>
            </a:endParaRPr>
          </a:p>
        </p:txBody>
      </p:sp>
      <p:grpSp>
        <p:nvGrpSpPr>
          <p:cNvPr id="10" name="Group 9">
            <a:extLst>
              <a:ext uri="{FF2B5EF4-FFF2-40B4-BE49-F238E27FC236}">
                <a16:creationId xmlns:a16="http://schemas.microsoft.com/office/drawing/2014/main" id="{13F860C5-68CF-8A86-0DCB-70DC2FC9FCA0}"/>
              </a:ext>
            </a:extLst>
          </p:cNvPr>
          <p:cNvGrpSpPr/>
          <p:nvPr/>
        </p:nvGrpSpPr>
        <p:grpSpPr>
          <a:xfrm>
            <a:off x="1079656" y="1964769"/>
            <a:ext cx="10506280" cy="1291052"/>
            <a:chOff x="812800" y="1086295"/>
            <a:chExt cx="10506280" cy="1291052"/>
          </a:xfrm>
        </p:grpSpPr>
        <p:sp>
          <p:nvSpPr>
            <p:cNvPr id="3" name="TextBox 2">
              <a:extLst>
                <a:ext uri="{FF2B5EF4-FFF2-40B4-BE49-F238E27FC236}">
                  <a16:creationId xmlns:a16="http://schemas.microsoft.com/office/drawing/2014/main" id="{26E80532-D3C2-4EF3-A2FA-6B0382D2BC73}"/>
                </a:ext>
              </a:extLst>
            </p:cNvPr>
            <p:cNvSpPr txBox="1"/>
            <p:nvPr/>
          </p:nvSpPr>
          <p:spPr>
            <a:xfrm>
              <a:off x="812800" y="1470345"/>
              <a:ext cx="2841970" cy="646331"/>
            </a:xfrm>
            <a:prstGeom prst="rect">
              <a:avLst/>
            </a:prstGeom>
            <a:noFill/>
            <a:ln w="19050">
              <a:solidFill>
                <a:srgbClr val="CC0000"/>
              </a:solidFill>
            </a:ln>
          </p:spPr>
          <p:txBody>
            <a:bodyPr wrap="square" rtlCol="0">
              <a:spAutoFit/>
            </a:bodyPr>
            <a:lstStyle/>
            <a:p>
              <a:r>
                <a:rPr lang="en-US" dirty="0"/>
                <a:t>Two categories of electromagnetic waves</a:t>
              </a:r>
              <a:endParaRPr lang="en-GB" dirty="0"/>
            </a:p>
          </p:txBody>
        </p:sp>
        <p:sp>
          <p:nvSpPr>
            <p:cNvPr id="4" name="TextBox 3">
              <a:extLst>
                <a:ext uri="{FF2B5EF4-FFF2-40B4-BE49-F238E27FC236}">
                  <a16:creationId xmlns:a16="http://schemas.microsoft.com/office/drawing/2014/main" id="{962CB4D1-16EC-48BE-991F-6657AD44506F}"/>
                </a:ext>
              </a:extLst>
            </p:cNvPr>
            <p:cNvSpPr txBox="1"/>
            <p:nvPr/>
          </p:nvSpPr>
          <p:spPr>
            <a:xfrm>
              <a:off x="4558580" y="1086295"/>
              <a:ext cx="3131448" cy="369332"/>
            </a:xfrm>
            <a:prstGeom prst="rect">
              <a:avLst/>
            </a:prstGeom>
            <a:noFill/>
            <a:ln w="19050">
              <a:solidFill>
                <a:srgbClr val="CC0000"/>
              </a:solidFill>
            </a:ln>
          </p:spPr>
          <p:txBody>
            <a:bodyPr wrap="square" rtlCol="0">
              <a:spAutoFit/>
            </a:bodyPr>
            <a:lstStyle/>
            <a:p>
              <a:r>
                <a:rPr lang="en-US" dirty="0"/>
                <a:t>Waves in unbounded media.</a:t>
              </a:r>
              <a:endParaRPr lang="en-GB" dirty="0"/>
            </a:p>
          </p:txBody>
        </p:sp>
        <p:sp>
          <p:nvSpPr>
            <p:cNvPr id="5" name="TextBox 4">
              <a:extLst>
                <a:ext uri="{FF2B5EF4-FFF2-40B4-BE49-F238E27FC236}">
                  <a16:creationId xmlns:a16="http://schemas.microsoft.com/office/drawing/2014/main" id="{C5A3253B-F3C2-41EC-A872-DE4FD5BECF7F}"/>
                </a:ext>
              </a:extLst>
            </p:cNvPr>
            <p:cNvSpPr txBox="1"/>
            <p:nvPr/>
          </p:nvSpPr>
          <p:spPr>
            <a:xfrm>
              <a:off x="4409840" y="2008015"/>
              <a:ext cx="6909240" cy="369332"/>
            </a:xfrm>
            <a:prstGeom prst="rect">
              <a:avLst/>
            </a:prstGeom>
            <a:noFill/>
            <a:ln w="19050">
              <a:solidFill>
                <a:srgbClr val="CC0000"/>
              </a:solidFill>
            </a:ln>
          </p:spPr>
          <p:txBody>
            <a:bodyPr wrap="square" rtlCol="0">
              <a:spAutoFit/>
            </a:bodyPr>
            <a:lstStyle/>
            <a:p>
              <a:r>
                <a:rPr lang="en-US" dirty="0"/>
                <a:t>Waves confined by material boundaries, so-called </a:t>
              </a:r>
              <a:r>
                <a:rPr lang="en-US" dirty="0">
                  <a:solidFill>
                    <a:srgbClr val="C00000"/>
                  </a:solidFill>
                </a:rPr>
                <a:t>guided waves</a:t>
              </a:r>
              <a:r>
                <a:rPr lang="en-US" dirty="0"/>
                <a:t>.</a:t>
              </a:r>
              <a:endParaRPr lang="en-GB" dirty="0"/>
            </a:p>
          </p:txBody>
        </p:sp>
        <p:cxnSp>
          <p:nvCxnSpPr>
            <p:cNvPr id="7" name="Straight Arrow Connector 6">
              <a:extLst>
                <a:ext uri="{FF2B5EF4-FFF2-40B4-BE49-F238E27FC236}">
                  <a16:creationId xmlns:a16="http://schemas.microsoft.com/office/drawing/2014/main" id="{B5643A12-0B1F-44E6-BC0F-F47C33C5FE35}"/>
                </a:ext>
              </a:extLst>
            </p:cNvPr>
            <p:cNvCxnSpPr>
              <a:cxnSpLocks/>
              <a:stCxn id="3" idx="3"/>
              <a:endCxn id="4" idx="1"/>
            </p:cNvCxnSpPr>
            <p:nvPr/>
          </p:nvCxnSpPr>
          <p:spPr bwMode="auto">
            <a:xfrm flipV="1">
              <a:off x="3654770" y="1270961"/>
              <a:ext cx="903810" cy="52255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cxnSp>
          <p:nvCxnSpPr>
            <p:cNvPr id="8" name="Straight Arrow Connector 7">
              <a:extLst>
                <a:ext uri="{FF2B5EF4-FFF2-40B4-BE49-F238E27FC236}">
                  <a16:creationId xmlns:a16="http://schemas.microsoft.com/office/drawing/2014/main" id="{F284D79F-4E4D-4EB4-AF62-50CC04B61526}"/>
                </a:ext>
              </a:extLst>
            </p:cNvPr>
            <p:cNvCxnSpPr>
              <a:cxnSpLocks/>
              <a:stCxn id="3" idx="3"/>
              <a:endCxn id="5" idx="1"/>
            </p:cNvCxnSpPr>
            <p:nvPr/>
          </p:nvCxnSpPr>
          <p:spPr bwMode="auto">
            <a:xfrm>
              <a:off x="3654770" y="1793511"/>
              <a:ext cx="755070" cy="39917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grpSp>
    </p:spTree>
    <p:extLst>
      <p:ext uri="{BB962C8B-B14F-4D97-AF65-F5344CB8AC3E}">
        <p14:creationId xmlns:p14="http://schemas.microsoft.com/office/powerpoint/2010/main" val="13134975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66B15961-545A-4786-823D-69B07F86EDFD}"/>
              </a:ext>
            </a:extLst>
          </p:cNvPr>
          <p:cNvSpPr txBox="1"/>
          <p:nvPr/>
        </p:nvSpPr>
        <p:spPr>
          <a:xfrm>
            <a:off x="872920" y="829298"/>
            <a:ext cx="10446160" cy="369332"/>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C00000"/>
                </a:solidFill>
              </a:rPr>
              <a:t>Wave patterns in guided wave systems depend on the number of conductors used.</a:t>
            </a:r>
          </a:p>
        </p:txBody>
      </p:sp>
      <p:grpSp>
        <p:nvGrpSpPr>
          <p:cNvPr id="64" name="Group 63">
            <a:extLst>
              <a:ext uri="{FF2B5EF4-FFF2-40B4-BE49-F238E27FC236}">
                <a16:creationId xmlns:a16="http://schemas.microsoft.com/office/drawing/2014/main" id="{6B154FAF-B3B3-46F6-932D-BE4B6850C8F0}"/>
              </a:ext>
            </a:extLst>
          </p:cNvPr>
          <p:cNvGrpSpPr/>
          <p:nvPr/>
        </p:nvGrpSpPr>
        <p:grpSpPr>
          <a:xfrm>
            <a:off x="373922" y="1560618"/>
            <a:ext cx="4066238" cy="2476011"/>
            <a:chOff x="373656" y="1809499"/>
            <a:chExt cx="4066238" cy="2476011"/>
          </a:xfrm>
        </p:grpSpPr>
        <p:pic>
          <p:nvPicPr>
            <p:cNvPr id="11" name="Picture 10" descr="Diagram&#10;&#10;Description automatically generated">
              <a:extLst>
                <a:ext uri="{FF2B5EF4-FFF2-40B4-BE49-F238E27FC236}">
                  <a16:creationId xmlns:a16="http://schemas.microsoft.com/office/drawing/2014/main" id="{ACC0D7FA-D329-4B8C-A30A-B264D2BE3C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691" y="2238445"/>
              <a:ext cx="3702902" cy="1724212"/>
            </a:xfrm>
            <a:prstGeom prst="rect">
              <a:avLst/>
            </a:prstGeom>
            <a:ln>
              <a:noFill/>
            </a:ln>
          </p:spPr>
        </p:pic>
        <p:sp>
          <p:nvSpPr>
            <p:cNvPr id="12" name="TextBox 11">
              <a:extLst>
                <a:ext uri="{FF2B5EF4-FFF2-40B4-BE49-F238E27FC236}">
                  <a16:creationId xmlns:a16="http://schemas.microsoft.com/office/drawing/2014/main" id="{DB64D46F-55A2-41BA-A940-609A370D89F1}"/>
                </a:ext>
              </a:extLst>
            </p:cNvPr>
            <p:cNvSpPr txBox="1"/>
            <p:nvPr/>
          </p:nvSpPr>
          <p:spPr>
            <a:xfrm>
              <a:off x="373656" y="4070066"/>
              <a:ext cx="3613684" cy="215444"/>
            </a:xfrm>
            <a:prstGeom prst="rect">
              <a:avLst/>
            </a:prstGeom>
            <a:noFill/>
            <a:ln>
              <a:noFill/>
            </a:ln>
          </p:spPr>
          <p:txBody>
            <a:bodyPr wrap="square" rtlCol="0">
              <a:spAutoFit/>
            </a:bodyPr>
            <a:lstStyle/>
            <a:p>
              <a:r>
                <a:rPr lang="en-US" sz="800" dirty="0"/>
                <a:t>Source: Ma, </a:t>
              </a:r>
              <a:r>
                <a:rPr lang="en-US" sz="800" i="1" dirty="0"/>
                <a:t>Electromagnetic Waves and Applications Part III, univ. lecture</a:t>
              </a:r>
              <a:r>
                <a:rPr lang="en-US" sz="800" dirty="0"/>
                <a:t> </a:t>
              </a:r>
              <a:endParaRPr lang="en-GB" sz="800" dirty="0"/>
            </a:p>
          </p:txBody>
        </p:sp>
        <p:sp>
          <p:nvSpPr>
            <p:cNvPr id="14" name="TextBox 13">
              <a:extLst>
                <a:ext uri="{FF2B5EF4-FFF2-40B4-BE49-F238E27FC236}">
                  <a16:creationId xmlns:a16="http://schemas.microsoft.com/office/drawing/2014/main" id="{1B3061CC-CF47-4DCB-9015-8CCA8917B827}"/>
                </a:ext>
              </a:extLst>
            </p:cNvPr>
            <p:cNvSpPr txBox="1"/>
            <p:nvPr/>
          </p:nvSpPr>
          <p:spPr>
            <a:xfrm>
              <a:off x="1062046" y="1809499"/>
              <a:ext cx="3377848" cy="369332"/>
            </a:xfrm>
            <a:prstGeom prst="rect">
              <a:avLst/>
            </a:prstGeom>
            <a:noFill/>
            <a:ln>
              <a:noFill/>
            </a:ln>
          </p:spPr>
          <p:txBody>
            <a:bodyPr wrap="none" rtlCol="0">
              <a:spAutoFit/>
            </a:bodyPr>
            <a:lstStyle/>
            <a:p>
              <a:r>
                <a:rPr lang="en-US" dirty="0">
                  <a:solidFill>
                    <a:srgbClr val="C00000"/>
                  </a:solidFill>
                </a:rPr>
                <a:t>“Open” two-wire system (TEM)</a:t>
              </a:r>
              <a:endParaRPr lang="en-GB" dirty="0">
                <a:solidFill>
                  <a:srgbClr val="C00000"/>
                </a:solidFill>
              </a:endParaRPr>
            </a:p>
          </p:txBody>
        </p:sp>
      </p:grpSp>
      <p:grpSp>
        <p:nvGrpSpPr>
          <p:cNvPr id="65" name="Group 64">
            <a:extLst>
              <a:ext uri="{FF2B5EF4-FFF2-40B4-BE49-F238E27FC236}">
                <a16:creationId xmlns:a16="http://schemas.microsoft.com/office/drawing/2014/main" id="{4DFBF535-7A15-4B18-A2FB-70EA9F70EBF5}"/>
              </a:ext>
            </a:extLst>
          </p:cNvPr>
          <p:cNvGrpSpPr/>
          <p:nvPr/>
        </p:nvGrpSpPr>
        <p:grpSpPr>
          <a:xfrm>
            <a:off x="7099263" y="1559822"/>
            <a:ext cx="3863094" cy="2476011"/>
            <a:chOff x="6783747" y="1809499"/>
            <a:chExt cx="3863094" cy="2476011"/>
          </a:xfrm>
        </p:grpSpPr>
        <p:sp>
          <p:nvSpPr>
            <p:cNvPr id="20" name="TextBox 19">
              <a:extLst>
                <a:ext uri="{FF2B5EF4-FFF2-40B4-BE49-F238E27FC236}">
                  <a16:creationId xmlns:a16="http://schemas.microsoft.com/office/drawing/2014/main" id="{C88E20E8-04C2-424E-AA16-F9361DB67739}"/>
                </a:ext>
              </a:extLst>
            </p:cNvPr>
            <p:cNvSpPr txBox="1"/>
            <p:nvPr/>
          </p:nvSpPr>
          <p:spPr>
            <a:xfrm>
              <a:off x="8391549" y="1809499"/>
              <a:ext cx="2082621" cy="369332"/>
            </a:xfrm>
            <a:prstGeom prst="rect">
              <a:avLst/>
            </a:prstGeom>
            <a:noFill/>
            <a:ln>
              <a:noFill/>
            </a:ln>
          </p:spPr>
          <p:txBody>
            <a:bodyPr wrap="none" rtlCol="0">
              <a:spAutoFit/>
            </a:bodyPr>
            <a:lstStyle/>
            <a:p>
              <a:r>
                <a:rPr lang="en-US" dirty="0">
                  <a:solidFill>
                    <a:srgbClr val="C00000"/>
                  </a:solidFill>
                </a:rPr>
                <a:t>Coaxial line (TEM)</a:t>
              </a:r>
              <a:endParaRPr lang="en-GB" dirty="0">
                <a:solidFill>
                  <a:srgbClr val="C00000"/>
                </a:solidFill>
              </a:endParaRPr>
            </a:p>
          </p:txBody>
        </p:sp>
        <p:grpSp>
          <p:nvGrpSpPr>
            <p:cNvPr id="61" name="Group 60">
              <a:extLst>
                <a:ext uri="{FF2B5EF4-FFF2-40B4-BE49-F238E27FC236}">
                  <a16:creationId xmlns:a16="http://schemas.microsoft.com/office/drawing/2014/main" id="{5219D983-7B57-4502-B1CE-563F38E4D6DC}"/>
                </a:ext>
              </a:extLst>
            </p:cNvPr>
            <p:cNvGrpSpPr/>
            <p:nvPr/>
          </p:nvGrpSpPr>
          <p:grpSpPr>
            <a:xfrm>
              <a:off x="8511843" y="2699305"/>
              <a:ext cx="2134998" cy="1165667"/>
              <a:chOff x="2061831" y="5154078"/>
              <a:chExt cx="2134998" cy="1165667"/>
            </a:xfrm>
          </p:grpSpPr>
          <p:sp>
            <p:nvSpPr>
              <p:cNvPr id="53" name="TextBox 52">
                <a:extLst>
                  <a:ext uri="{FF2B5EF4-FFF2-40B4-BE49-F238E27FC236}">
                    <a16:creationId xmlns:a16="http://schemas.microsoft.com/office/drawing/2014/main" id="{712676D9-B9C2-4DB9-B322-0421E9804C47}"/>
                  </a:ext>
                </a:extLst>
              </p:cNvPr>
              <p:cNvSpPr txBox="1"/>
              <p:nvPr/>
            </p:nvSpPr>
            <p:spPr>
              <a:xfrm>
                <a:off x="2279114" y="5950413"/>
                <a:ext cx="1917715" cy="369332"/>
              </a:xfrm>
              <a:prstGeom prst="rect">
                <a:avLst/>
              </a:prstGeom>
              <a:noFill/>
            </p:spPr>
            <p:txBody>
              <a:bodyPr wrap="square" rtlCol="0">
                <a:spAutoFit/>
              </a:bodyPr>
              <a:lstStyle/>
              <a:p>
                <a:r>
                  <a:rPr lang="en-US" dirty="0"/>
                  <a:t> E-field ---H-field</a:t>
                </a:r>
                <a:endParaRPr lang="en-GB" dirty="0"/>
              </a:p>
            </p:txBody>
          </p:sp>
          <p:grpSp>
            <p:nvGrpSpPr>
              <p:cNvPr id="57" name="Group 56">
                <a:extLst>
                  <a:ext uri="{FF2B5EF4-FFF2-40B4-BE49-F238E27FC236}">
                    <a16:creationId xmlns:a16="http://schemas.microsoft.com/office/drawing/2014/main" id="{24247C86-F748-48A5-B9F5-EAE30E17D866}"/>
                  </a:ext>
                </a:extLst>
              </p:cNvPr>
              <p:cNvGrpSpPr/>
              <p:nvPr/>
            </p:nvGrpSpPr>
            <p:grpSpPr>
              <a:xfrm>
                <a:off x="2601145" y="5154078"/>
                <a:ext cx="808945" cy="797126"/>
                <a:chOff x="2601145" y="5154078"/>
                <a:chExt cx="808945" cy="797126"/>
              </a:xfrm>
            </p:grpSpPr>
            <p:grpSp>
              <p:nvGrpSpPr>
                <p:cNvPr id="21" name="Group 20">
                  <a:extLst>
                    <a:ext uri="{FF2B5EF4-FFF2-40B4-BE49-F238E27FC236}">
                      <a16:creationId xmlns:a16="http://schemas.microsoft.com/office/drawing/2014/main" id="{C2B90A68-92AA-44D8-990D-E8C1F631B4A6}"/>
                    </a:ext>
                  </a:extLst>
                </p:cNvPr>
                <p:cNvGrpSpPr/>
                <p:nvPr/>
              </p:nvGrpSpPr>
              <p:grpSpPr>
                <a:xfrm>
                  <a:off x="2601145" y="5154078"/>
                  <a:ext cx="808945" cy="797126"/>
                  <a:chOff x="8400300" y="3087434"/>
                  <a:chExt cx="808945" cy="797126"/>
                </a:xfrm>
              </p:grpSpPr>
              <p:sp>
                <p:nvSpPr>
                  <p:cNvPr id="22" name="Oval 21">
                    <a:extLst>
                      <a:ext uri="{FF2B5EF4-FFF2-40B4-BE49-F238E27FC236}">
                        <a16:creationId xmlns:a16="http://schemas.microsoft.com/office/drawing/2014/main" id="{F05AA6A7-C525-4D49-86BE-4B3136040E50}"/>
                      </a:ext>
                    </a:extLst>
                  </p:cNvPr>
                  <p:cNvSpPr/>
                  <p:nvPr/>
                </p:nvSpPr>
                <p:spPr bwMode="auto">
                  <a:xfrm>
                    <a:off x="8400300" y="3087434"/>
                    <a:ext cx="808945" cy="797126"/>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3" name="Oval 22">
                    <a:extLst>
                      <a:ext uri="{FF2B5EF4-FFF2-40B4-BE49-F238E27FC236}">
                        <a16:creationId xmlns:a16="http://schemas.microsoft.com/office/drawing/2014/main" id="{AC1E9FDB-C01A-4608-B840-C2C37B1094E7}"/>
                      </a:ext>
                    </a:extLst>
                  </p:cNvPr>
                  <p:cNvSpPr/>
                  <p:nvPr/>
                </p:nvSpPr>
                <p:spPr bwMode="auto">
                  <a:xfrm>
                    <a:off x="8442556" y="3122692"/>
                    <a:ext cx="730915" cy="730915"/>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4" name="Oval 23">
                    <a:extLst>
                      <a:ext uri="{FF2B5EF4-FFF2-40B4-BE49-F238E27FC236}">
                        <a16:creationId xmlns:a16="http://schemas.microsoft.com/office/drawing/2014/main" id="{0C85BC1D-98F4-440A-A5EA-7CDBA0BC00ED}"/>
                      </a:ext>
                    </a:extLst>
                  </p:cNvPr>
                  <p:cNvSpPr/>
                  <p:nvPr/>
                </p:nvSpPr>
                <p:spPr bwMode="auto">
                  <a:xfrm>
                    <a:off x="8708759" y="3389984"/>
                    <a:ext cx="192025" cy="1920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cxnSp>
              <p:nvCxnSpPr>
                <p:cNvPr id="30" name="Straight Arrow Connector 29">
                  <a:extLst>
                    <a:ext uri="{FF2B5EF4-FFF2-40B4-BE49-F238E27FC236}">
                      <a16:creationId xmlns:a16="http://schemas.microsoft.com/office/drawing/2014/main" id="{D06993A6-EAAD-4D46-8F50-4F0B5E09F73D}"/>
                    </a:ext>
                  </a:extLst>
                </p:cNvPr>
                <p:cNvCxnSpPr>
                  <a:cxnSpLocks/>
                  <a:endCxn id="23" idx="6"/>
                </p:cNvCxnSpPr>
                <p:nvPr/>
              </p:nvCxnSpPr>
              <p:spPr bwMode="auto">
                <a:xfrm>
                  <a:off x="3101629" y="5552639"/>
                  <a:ext cx="272687" cy="215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2" name="Straight Arrow Connector 31">
                  <a:extLst>
                    <a:ext uri="{FF2B5EF4-FFF2-40B4-BE49-F238E27FC236}">
                      <a16:creationId xmlns:a16="http://schemas.microsoft.com/office/drawing/2014/main" id="{9C4B5555-F6C6-4981-A804-454EDCCF4A9B}"/>
                    </a:ext>
                  </a:extLst>
                </p:cNvPr>
                <p:cNvCxnSpPr>
                  <a:cxnSpLocks/>
                  <a:stCxn id="24" idx="4"/>
                  <a:endCxn id="23" idx="4"/>
                </p:cNvCxnSpPr>
                <p:nvPr/>
              </p:nvCxnSpPr>
              <p:spPr bwMode="auto">
                <a:xfrm>
                  <a:off x="3005617" y="5648653"/>
                  <a:ext cx="3242" cy="27159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5" name="Straight Arrow Connector 34">
                  <a:extLst>
                    <a:ext uri="{FF2B5EF4-FFF2-40B4-BE49-F238E27FC236}">
                      <a16:creationId xmlns:a16="http://schemas.microsoft.com/office/drawing/2014/main" id="{4F5DD7B4-DDC5-41BA-B6FE-B97A97BD35EB}"/>
                    </a:ext>
                  </a:extLst>
                </p:cNvPr>
                <p:cNvCxnSpPr>
                  <a:cxnSpLocks/>
                  <a:stCxn id="24" idx="5"/>
                  <a:endCxn id="23" idx="5"/>
                </p:cNvCxnSpPr>
                <p:nvPr/>
              </p:nvCxnSpPr>
              <p:spPr bwMode="auto">
                <a:xfrm>
                  <a:off x="3073508" y="5620532"/>
                  <a:ext cx="193768" cy="19267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8" name="Straight Arrow Connector 37">
                  <a:extLst>
                    <a:ext uri="{FF2B5EF4-FFF2-40B4-BE49-F238E27FC236}">
                      <a16:creationId xmlns:a16="http://schemas.microsoft.com/office/drawing/2014/main" id="{AF6FE4F4-7094-4F0A-A300-D0E7C6045009}"/>
                    </a:ext>
                  </a:extLst>
                </p:cNvPr>
                <p:cNvCxnSpPr>
                  <a:cxnSpLocks/>
                  <a:stCxn id="24" idx="3"/>
                  <a:endCxn id="23" idx="3"/>
                </p:cNvCxnSpPr>
                <p:nvPr/>
              </p:nvCxnSpPr>
              <p:spPr bwMode="auto">
                <a:xfrm flipH="1">
                  <a:off x="2750441" y="5620532"/>
                  <a:ext cx="187284" cy="19267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1" name="Straight Arrow Connector 40">
                  <a:extLst>
                    <a:ext uri="{FF2B5EF4-FFF2-40B4-BE49-F238E27FC236}">
                      <a16:creationId xmlns:a16="http://schemas.microsoft.com/office/drawing/2014/main" id="{EC7CF42C-05A3-4215-8625-0756419B2A98}"/>
                    </a:ext>
                  </a:extLst>
                </p:cNvPr>
                <p:cNvCxnSpPr>
                  <a:cxnSpLocks/>
                  <a:stCxn id="24" idx="7"/>
                  <a:endCxn id="23" idx="7"/>
                </p:cNvCxnSpPr>
                <p:nvPr/>
              </p:nvCxnSpPr>
              <p:spPr bwMode="auto">
                <a:xfrm flipV="1">
                  <a:off x="3073508" y="5296376"/>
                  <a:ext cx="193768" cy="18837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4" name="Straight Arrow Connector 43">
                  <a:extLst>
                    <a:ext uri="{FF2B5EF4-FFF2-40B4-BE49-F238E27FC236}">
                      <a16:creationId xmlns:a16="http://schemas.microsoft.com/office/drawing/2014/main" id="{59F3F3F5-D19B-4155-B148-26A8D363AA05}"/>
                    </a:ext>
                  </a:extLst>
                </p:cNvPr>
                <p:cNvCxnSpPr>
                  <a:cxnSpLocks/>
                  <a:stCxn id="24" idx="0"/>
                  <a:endCxn id="23" idx="0"/>
                </p:cNvCxnSpPr>
                <p:nvPr/>
              </p:nvCxnSpPr>
              <p:spPr bwMode="auto">
                <a:xfrm flipV="1">
                  <a:off x="3005617" y="5189336"/>
                  <a:ext cx="3242" cy="26729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47" name="Straight Arrow Connector 46">
                  <a:extLst>
                    <a:ext uri="{FF2B5EF4-FFF2-40B4-BE49-F238E27FC236}">
                      <a16:creationId xmlns:a16="http://schemas.microsoft.com/office/drawing/2014/main" id="{D4187199-5D63-4E79-B8A9-4612C34B1100}"/>
                    </a:ext>
                  </a:extLst>
                </p:cNvPr>
                <p:cNvCxnSpPr>
                  <a:cxnSpLocks/>
                  <a:endCxn id="23" idx="1"/>
                </p:cNvCxnSpPr>
                <p:nvPr/>
              </p:nvCxnSpPr>
              <p:spPr bwMode="auto">
                <a:xfrm flipH="1" flipV="1">
                  <a:off x="2750441" y="5296376"/>
                  <a:ext cx="185664" cy="17614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0" name="Straight Arrow Connector 49">
                  <a:extLst>
                    <a:ext uri="{FF2B5EF4-FFF2-40B4-BE49-F238E27FC236}">
                      <a16:creationId xmlns:a16="http://schemas.microsoft.com/office/drawing/2014/main" id="{065F6CDD-5809-4921-8DAA-02745A54804F}"/>
                    </a:ext>
                  </a:extLst>
                </p:cNvPr>
                <p:cNvCxnSpPr>
                  <a:cxnSpLocks/>
                  <a:stCxn id="24" idx="2"/>
                  <a:endCxn id="23" idx="2"/>
                </p:cNvCxnSpPr>
                <p:nvPr/>
              </p:nvCxnSpPr>
              <p:spPr bwMode="auto">
                <a:xfrm flipH="1">
                  <a:off x="2643401" y="5552641"/>
                  <a:ext cx="266203" cy="215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54" name="Oval 53">
                  <a:extLst>
                    <a:ext uri="{FF2B5EF4-FFF2-40B4-BE49-F238E27FC236}">
                      <a16:creationId xmlns:a16="http://schemas.microsoft.com/office/drawing/2014/main" id="{836C6A30-5A7F-414A-9492-8628D88B952D}"/>
                    </a:ext>
                  </a:extLst>
                </p:cNvPr>
                <p:cNvSpPr/>
                <p:nvPr/>
              </p:nvSpPr>
              <p:spPr bwMode="auto">
                <a:xfrm>
                  <a:off x="2831575" y="5384446"/>
                  <a:ext cx="345645" cy="335707"/>
                </a:xfrm>
                <a:prstGeom prst="ellipse">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55" name="Oval 54">
                  <a:extLst>
                    <a:ext uri="{FF2B5EF4-FFF2-40B4-BE49-F238E27FC236}">
                      <a16:creationId xmlns:a16="http://schemas.microsoft.com/office/drawing/2014/main" id="{D86BDA16-5D96-48F7-A866-62D51DC868AE}"/>
                    </a:ext>
                  </a:extLst>
                </p:cNvPr>
                <p:cNvSpPr/>
                <p:nvPr/>
              </p:nvSpPr>
              <p:spPr bwMode="auto">
                <a:xfrm>
                  <a:off x="2785881" y="5345682"/>
                  <a:ext cx="437852" cy="416604"/>
                </a:xfrm>
                <a:prstGeom prst="ellipse">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56" name="Oval 55">
                  <a:extLst>
                    <a:ext uri="{FF2B5EF4-FFF2-40B4-BE49-F238E27FC236}">
                      <a16:creationId xmlns:a16="http://schemas.microsoft.com/office/drawing/2014/main" id="{0A05F894-4E9C-44C6-AB27-5D93B4A9251D}"/>
                    </a:ext>
                  </a:extLst>
                </p:cNvPr>
                <p:cNvSpPr/>
                <p:nvPr/>
              </p:nvSpPr>
              <p:spPr bwMode="auto">
                <a:xfrm>
                  <a:off x="2736782" y="5290753"/>
                  <a:ext cx="537670" cy="523776"/>
                </a:xfrm>
                <a:prstGeom prst="ellipse">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cxnSp>
            <p:nvCxnSpPr>
              <p:cNvPr id="60" name="Straight Connector 59">
                <a:extLst>
                  <a:ext uri="{FF2B5EF4-FFF2-40B4-BE49-F238E27FC236}">
                    <a16:creationId xmlns:a16="http://schemas.microsoft.com/office/drawing/2014/main" id="{9D936D4A-CA1C-4CD1-998A-4943CE705E03}"/>
                  </a:ext>
                </a:extLst>
              </p:cNvPr>
              <p:cNvCxnSpPr>
                <a:cxnSpLocks/>
              </p:cNvCxnSpPr>
              <p:nvPr/>
            </p:nvCxnSpPr>
            <p:spPr bwMode="auto">
              <a:xfrm>
                <a:off x="2061831" y="6135079"/>
                <a:ext cx="34728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pic>
          <p:nvPicPr>
            <p:cNvPr id="62" name="Picture 61">
              <a:extLst>
                <a:ext uri="{FF2B5EF4-FFF2-40B4-BE49-F238E27FC236}">
                  <a16:creationId xmlns:a16="http://schemas.microsoft.com/office/drawing/2014/main" id="{4BD8095B-8723-4DA1-80CC-68029FA641A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741"/>
            <a:stretch/>
          </p:blipFill>
          <p:spPr>
            <a:xfrm rot="5400000">
              <a:off x="6636829" y="2270148"/>
              <a:ext cx="1839426" cy="1545589"/>
            </a:xfrm>
            <a:prstGeom prst="rect">
              <a:avLst/>
            </a:prstGeom>
          </p:spPr>
        </p:pic>
        <p:sp>
          <p:nvSpPr>
            <p:cNvPr id="63" name="TextBox 62">
              <a:extLst>
                <a:ext uri="{FF2B5EF4-FFF2-40B4-BE49-F238E27FC236}">
                  <a16:creationId xmlns:a16="http://schemas.microsoft.com/office/drawing/2014/main" id="{B19DF551-5C17-4BF5-843D-22C8BEC113A6}"/>
                </a:ext>
              </a:extLst>
            </p:cNvPr>
            <p:cNvSpPr txBox="1"/>
            <p:nvPr/>
          </p:nvSpPr>
          <p:spPr>
            <a:xfrm>
              <a:off x="6822081" y="4070066"/>
              <a:ext cx="3613684" cy="215444"/>
            </a:xfrm>
            <a:prstGeom prst="rect">
              <a:avLst/>
            </a:prstGeom>
            <a:noFill/>
            <a:ln>
              <a:noFill/>
            </a:ln>
          </p:spPr>
          <p:txBody>
            <a:bodyPr wrap="square" rtlCol="0">
              <a:spAutoFit/>
            </a:bodyPr>
            <a:lstStyle/>
            <a:p>
              <a:r>
                <a:rPr lang="en-US" sz="800" dirty="0"/>
                <a:t>Picture: Coaxial loads for the SPS 200 MHz cavity © CERN</a:t>
              </a:r>
              <a:endParaRPr lang="en-GB" sz="800" dirty="0"/>
            </a:p>
          </p:txBody>
        </p:sp>
      </p:grpSp>
      <p:sp>
        <p:nvSpPr>
          <p:cNvPr id="66" name="TextBox 65">
            <a:extLst>
              <a:ext uri="{FF2B5EF4-FFF2-40B4-BE49-F238E27FC236}">
                <a16:creationId xmlns:a16="http://schemas.microsoft.com/office/drawing/2014/main" id="{FECC6A12-BDFA-49D2-ABB5-BE194D578A89}"/>
              </a:ext>
            </a:extLst>
          </p:cNvPr>
          <p:cNvSpPr txBox="1"/>
          <p:nvPr/>
        </p:nvSpPr>
        <p:spPr>
          <a:xfrm>
            <a:off x="1823108" y="4225293"/>
            <a:ext cx="7930441" cy="369332"/>
          </a:xfrm>
          <a:prstGeom prst="rect">
            <a:avLst/>
          </a:prstGeom>
          <a:noFill/>
          <a:ln>
            <a:noFill/>
          </a:ln>
        </p:spPr>
        <p:txBody>
          <a:bodyPr wrap="none" rtlCol="0">
            <a:spAutoFit/>
          </a:bodyPr>
          <a:lstStyle/>
          <a:p>
            <a:r>
              <a:rPr lang="en-US" dirty="0">
                <a:solidFill>
                  <a:srgbClr val="C00000"/>
                </a:solidFill>
              </a:rPr>
              <a:t>Uniform waveguides rectangular, round, random cross-section (all non-TEM)</a:t>
            </a:r>
            <a:endParaRPr lang="en-GB" dirty="0">
              <a:solidFill>
                <a:srgbClr val="C00000"/>
              </a:solidFill>
            </a:endParaRPr>
          </a:p>
        </p:txBody>
      </p:sp>
      <p:grpSp>
        <p:nvGrpSpPr>
          <p:cNvPr id="103" name="Group 102">
            <a:extLst>
              <a:ext uri="{FF2B5EF4-FFF2-40B4-BE49-F238E27FC236}">
                <a16:creationId xmlns:a16="http://schemas.microsoft.com/office/drawing/2014/main" id="{5E6C82BC-4C73-459E-B4E6-FAB8FDF3F580}"/>
              </a:ext>
            </a:extLst>
          </p:cNvPr>
          <p:cNvGrpSpPr/>
          <p:nvPr/>
        </p:nvGrpSpPr>
        <p:grpSpPr>
          <a:xfrm>
            <a:off x="4598205" y="1989564"/>
            <a:ext cx="1843440" cy="1577738"/>
            <a:chOff x="4598205" y="1989564"/>
            <a:chExt cx="1843440" cy="1577738"/>
          </a:xfrm>
        </p:grpSpPr>
        <p:sp>
          <p:nvSpPr>
            <p:cNvPr id="87" name="Oval 86">
              <a:extLst>
                <a:ext uri="{FF2B5EF4-FFF2-40B4-BE49-F238E27FC236}">
                  <a16:creationId xmlns:a16="http://schemas.microsoft.com/office/drawing/2014/main" id="{0D4CE4B2-75E4-444A-BA23-AE12BAC8669D}"/>
                </a:ext>
              </a:extLst>
            </p:cNvPr>
            <p:cNvSpPr/>
            <p:nvPr/>
          </p:nvSpPr>
          <p:spPr bwMode="auto">
            <a:xfrm>
              <a:off x="4598205" y="1989564"/>
              <a:ext cx="1843440" cy="1577738"/>
            </a:xfrm>
            <a:prstGeom prst="ellipse">
              <a:avLst/>
            </a:prstGeom>
            <a:solidFill>
              <a:srgbClr val="FFFF99"/>
            </a:solidFill>
            <a:ln w="28575" cap="flat" cmpd="sng" algn="ctr">
              <a:solidFill>
                <a:srgbClr val="CC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86" name="TextBox 85">
              <a:extLst>
                <a:ext uri="{FF2B5EF4-FFF2-40B4-BE49-F238E27FC236}">
                  <a16:creationId xmlns:a16="http://schemas.microsoft.com/office/drawing/2014/main" id="{DC6BD8C9-EF53-42E7-B0D0-B32D6EC5B5E0}"/>
                </a:ext>
              </a:extLst>
            </p:cNvPr>
            <p:cNvSpPr txBox="1"/>
            <p:nvPr/>
          </p:nvSpPr>
          <p:spPr>
            <a:xfrm>
              <a:off x="4713420" y="2161635"/>
              <a:ext cx="1620885" cy="1200329"/>
            </a:xfrm>
            <a:prstGeom prst="rect">
              <a:avLst/>
            </a:prstGeom>
            <a:noFill/>
          </p:spPr>
          <p:txBody>
            <a:bodyPr wrap="square" rtlCol="0">
              <a:spAutoFit/>
            </a:bodyPr>
            <a:lstStyle/>
            <a:p>
              <a:pPr algn="ctr"/>
              <a:r>
                <a:rPr lang="en-US" dirty="0"/>
                <a:t>TEM-propagation = 2 conductor system</a:t>
              </a:r>
              <a:endParaRPr lang="en-GB" dirty="0"/>
            </a:p>
          </p:txBody>
        </p:sp>
      </p:grpSp>
      <p:grpSp>
        <p:nvGrpSpPr>
          <p:cNvPr id="113" name="Group 112">
            <a:extLst>
              <a:ext uri="{FF2B5EF4-FFF2-40B4-BE49-F238E27FC236}">
                <a16:creationId xmlns:a16="http://schemas.microsoft.com/office/drawing/2014/main" id="{5646F4D5-910A-4BEA-B019-1C033DB2DF62}"/>
              </a:ext>
            </a:extLst>
          </p:cNvPr>
          <p:cNvGrpSpPr/>
          <p:nvPr/>
        </p:nvGrpSpPr>
        <p:grpSpPr>
          <a:xfrm>
            <a:off x="333880" y="4603674"/>
            <a:ext cx="11236535" cy="1700437"/>
            <a:chOff x="333880" y="4603674"/>
            <a:chExt cx="11236535" cy="1700437"/>
          </a:xfrm>
        </p:grpSpPr>
        <p:grpSp>
          <p:nvGrpSpPr>
            <p:cNvPr id="112" name="Group 111">
              <a:extLst>
                <a:ext uri="{FF2B5EF4-FFF2-40B4-BE49-F238E27FC236}">
                  <a16:creationId xmlns:a16="http://schemas.microsoft.com/office/drawing/2014/main" id="{0ED3801F-89D3-41A3-B89E-D81ADD9583D7}"/>
                </a:ext>
              </a:extLst>
            </p:cNvPr>
            <p:cNvGrpSpPr/>
            <p:nvPr/>
          </p:nvGrpSpPr>
          <p:grpSpPr>
            <a:xfrm>
              <a:off x="333880" y="4603674"/>
              <a:ext cx="7550623" cy="1700437"/>
              <a:chOff x="333880" y="4603674"/>
              <a:chExt cx="7550623" cy="1700437"/>
            </a:xfrm>
          </p:grpSpPr>
          <p:pic>
            <p:nvPicPr>
              <p:cNvPr id="68" name="Picture 9" descr="rect_modes2">
                <a:extLst>
                  <a:ext uri="{FF2B5EF4-FFF2-40B4-BE49-F238E27FC236}">
                    <a16:creationId xmlns:a16="http://schemas.microsoft.com/office/drawing/2014/main" id="{C8EFF72C-A7D0-4C4C-9E9D-8EC2FBE29270}"/>
                  </a:ext>
                </a:extLst>
              </p:cNvPr>
              <p:cNvPicPr>
                <a:picLocks noChangeAspect="1" noChangeArrowheads="1"/>
              </p:cNvPicPr>
              <p:nvPr/>
            </p:nvPicPr>
            <p:blipFill rotWithShape="1">
              <a:blip r:embed="rId5" cstate="print"/>
              <a:srcRect l="50812" t="2504" b="55490"/>
              <a:stretch/>
            </p:blipFill>
            <p:spPr bwMode="auto">
              <a:xfrm>
                <a:off x="812800" y="4676175"/>
                <a:ext cx="3265709" cy="1366364"/>
              </a:xfrm>
              <a:prstGeom prst="rect">
                <a:avLst/>
              </a:prstGeom>
              <a:noFill/>
              <a:ln w="9525">
                <a:noFill/>
                <a:miter lim="800000"/>
                <a:headEnd/>
                <a:tailEnd/>
              </a:ln>
            </p:spPr>
          </p:pic>
          <p:sp>
            <p:nvSpPr>
              <p:cNvPr id="69" name="TextBox 68">
                <a:extLst>
                  <a:ext uri="{FF2B5EF4-FFF2-40B4-BE49-F238E27FC236}">
                    <a16:creationId xmlns:a16="http://schemas.microsoft.com/office/drawing/2014/main" id="{84008466-E959-438F-AA03-0ECB600B8AE1}"/>
                  </a:ext>
                </a:extLst>
              </p:cNvPr>
              <p:cNvSpPr txBox="1"/>
              <p:nvPr/>
            </p:nvSpPr>
            <p:spPr>
              <a:xfrm>
                <a:off x="488871" y="6088667"/>
                <a:ext cx="3533260" cy="215444"/>
              </a:xfrm>
              <a:prstGeom prst="rect">
                <a:avLst/>
              </a:prstGeom>
              <a:noFill/>
              <a:ln>
                <a:noFill/>
              </a:ln>
            </p:spPr>
            <p:txBody>
              <a:bodyPr wrap="square" rtlCol="0">
                <a:spAutoFit/>
              </a:bodyPr>
              <a:lstStyle/>
              <a:p>
                <a:r>
                  <a:rPr lang="en-US" sz="800" dirty="0"/>
                  <a:t>Source: Saad, </a:t>
                </a:r>
                <a:r>
                  <a:rPr lang="en-US" sz="800" i="1" dirty="0"/>
                  <a:t>Microwave Engineers Handbook, vol. 1, </a:t>
                </a:r>
                <a:r>
                  <a:rPr lang="en-US" sz="800" dirty="0"/>
                  <a:t>Artech House </a:t>
                </a:r>
                <a:endParaRPr lang="en-GB" sz="800" dirty="0"/>
              </a:p>
            </p:txBody>
          </p:sp>
          <p:grpSp>
            <p:nvGrpSpPr>
              <p:cNvPr id="111" name="Group 110">
                <a:extLst>
                  <a:ext uri="{FF2B5EF4-FFF2-40B4-BE49-F238E27FC236}">
                    <a16:creationId xmlns:a16="http://schemas.microsoft.com/office/drawing/2014/main" id="{C5DA0970-B9A6-4D81-B5CA-C81A9A36FA7F}"/>
                  </a:ext>
                </a:extLst>
              </p:cNvPr>
              <p:cNvGrpSpPr/>
              <p:nvPr/>
            </p:nvGrpSpPr>
            <p:grpSpPr>
              <a:xfrm>
                <a:off x="333880" y="4953703"/>
                <a:ext cx="808945" cy="461665"/>
                <a:chOff x="333880" y="4953703"/>
                <a:chExt cx="808945" cy="461665"/>
              </a:xfrm>
            </p:grpSpPr>
            <p:cxnSp>
              <p:nvCxnSpPr>
                <p:cNvPr id="72" name="Straight Connector 71">
                  <a:extLst>
                    <a:ext uri="{FF2B5EF4-FFF2-40B4-BE49-F238E27FC236}">
                      <a16:creationId xmlns:a16="http://schemas.microsoft.com/office/drawing/2014/main" id="{54B1E050-EF33-471B-B105-04C8F6E717A5}"/>
                    </a:ext>
                  </a:extLst>
                </p:cNvPr>
                <p:cNvCxnSpPr>
                  <a:cxnSpLocks/>
                </p:cNvCxnSpPr>
                <p:nvPr/>
              </p:nvCxnSpPr>
              <p:spPr bwMode="auto">
                <a:xfrm>
                  <a:off x="422116" y="5080415"/>
                  <a:ext cx="151751"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70" name="TextBox 69">
                  <a:extLst>
                    <a:ext uri="{FF2B5EF4-FFF2-40B4-BE49-F238E27FC236}">
                      <a16:creationId xmlns:a16="http://schemas.microsoft.com/office/drawing/2014/main" id="{B840FA6C-6999-4BD3-A6D7-383CCEB40941}"/>
                    </a:ext>
                  </a:extLst>
                </p:cNvPr>
                <p:cNvSpPr txBox="1"/>
                <p:nvPr/>
              </p:nvSpPr>
              <p:spPr>
                <a:xfrm>
                  <a:off x="333880" y="4953703"/>
                  <a:ext cx="808945" cy="461665"/>
                </a:xfrm>
                <a:prstGeom prst="rect">
                  <a:avLst/>
                </a:prstGeom>
                <a:noFill/>
              </p:spPr>
              <p:txBody>
                <a:bodyPr wrap="square" rtlCol="0">
                  <a:spAutoFit/>
                </a:bodyPr>
                <a:lstStyle/>
                <a:p>
                  <a:r>
                    <a:rPr lang="en-US" sz="1200" dirty="0"/>
                    <a:t>    E-field </a:t>
                  </a:r>
                </a:p>
                <a:p>
                  <a:r>
                    <a:rPr lang="en-US" sz="1200" dirty="0"/>
                    <a:t>---H-field</a:t>
                  </a:r>
                  <a:endParaRPr lang="en-GB" sz="1200" dirty="0"/>
                </a:p>
              </p:txBody>
            </p:sp>
          </p:grpSp>
          <p:pic>
            <p:nvPicPr>
              <p:cNvPr id="76" name="Picture 75" descr="circ_modes2">
                <a:extLst>
                  <a:ext uri="{FF2B5EF4-FFF2-40B4-BE49-F238E27FC236}">
                    <a16:creationId xmlns:a16="http://schemas.microsoft.com/office/drawing/2014/main" id="{37F19A7A-F92C-4A91-B9D1-98AA12D53527}"/>
                  </a:ext>
                </a:extLst>
              </p:cNvPr>
              <p:cNvPicPr>
                <a:picLocks noChangeAspect="1" noChangeArrowheads="1"/>
              </p:cNvPicPr>
              <p:nvPr/>
            </p:nvPicPr>
            <p:blipFill rotWithShape="1">
              <a:blip r:embed="rId6" cstate="print"/>
              <a:srcRect t="419" r="55593" b="56329"/>
              <a:stretch/>
            </p:blipFill>
            <p:spPr bwMode="auto">
              <a:xfrm>
                <a:off x="4707070" y="4603674"/>
                <a:ext cx="3177433" cy="1520535"/>
              </a:xfrm>
              <a:prstGeom prst="rect">
                <a:avLst/>
              </a:prstGeom>
              <a:noFill/>
              <a:ln w="9525">
                <a:noFill/>
                <a:miter lim="800000"/>
                <a:headEnd/>
                <a:tailEnd/>
              </a:ln>
            </p:spPr>
          </p:pic>
        </p:grpSp>
        <p:grpSp>
          <p:nvGrpSpPr>
            <p:cNvPr id="109" name="Group 108">
              <a:extLst>
                <a:ext uri="{FF2B5EF4-FFF2-40B4-BE49-F238E27FC236}">
                  <a16:creationId xmlns:a16="http://schemas.microsoft.com/office/drawing/2014/main" id="{56323A0A-41CE-4E22-874D-B0744E5AB84C}"/>
                </a:ext>
              </a:extLst>
            </p:cNvPr>
            <p:cNvGrpSpPr/>
            <p:nvPr/>
          </p:nvGrpSpPr>
          <p:grpSpPr>
            <a:xfrm>
              <a:off x="8951515" y="4926757"/>
              <a:ext cx="2618900" cy="1375994"/>
              <a:chOff x="8951515" y="4926757"/>
              <a:chExt cx="2618900" cy="1375994"/>
            </a:xfrm>
          </p:grpSpPr>
          <p:sp>
            <p:nvSpPr>
              <p:cNvPr id="77" name="TextBox 76">
                <a:extLst>
                  <a:ext uri="{FF2B5EF4-FFF2-40B4-BE49-F238E27FC236}">
                    <a16:creationId xmlns:a16="http://schemas.microsoft.com/office/drawing/2014/main" id="{20AE210A-AFA8-4F56-9F4B-8139926AB1D6}"/>
                  </a:ext>
                </a:extLst>
              </p:cNvPr>
              <p:cNvSpPr txBox="1"/>
              <p:nvPr/>
            </p:nvSpPr>
            <p:spPr>
              <a:xfrm>
                <a:off x="8951515" y="5964197"/>
                <a:ext cx="2618900" cy="338554"/>
              </a:xfrm>
              <a:prstGeom prst="rect">
                <a:avLst/>
              </a:prstGeom>
              <a:noFill/>
            </p:spPr>
            <p:txBody>
              <a:bodyPr wrap="square" rtlCol="0">
                <a:spAutoFit/>
              </a:bodyPr>
              <a:lstStyle/>
              <a:p>
                <a:r>
                  <a:rPr lang="en-US" sz="800" dirty="0"/>
                  <a:t>Source: Zhang, </a:t>
                </a:r>
                <a:r>
                  <a:rPr lang="en-US" sz="800" i="1" dirty="0"/>
                  <a:t>Electromagnetic Theory for Microwaves and Optoelectronics</a:t>
                </a:r>
                <a:r>
                  <a:rPr lang="en-US" sz="800" dirty="0"/>
                  <a:t>, 2</a:t>
                </a:r>
                <a:r>
                  <a:rPr lang="en-US" sz="800" baseline="30000" dirty="0"/>
                  <a:t>nd</a:t>
                </a:r>
                <a:r>
                  <a:rPr lang="en-US" sz="800" dirty="0"/>
                  <a:t> ed., Springer</a:t>
                </a:r>
                <a:endParaRPr lang="en-GB" sz="800" dirty="0"/>
              </a:p>
            </p:txBody>
          </p:sp>
          <p:grpSp>
            <p:nvGrpSpPr>
              <p:cNvPr id="106" name="Group 105">
                <a:extLst>
                  <a:ext uri="{FF2B5EF4-FFF2-40B4-BE49-F238E27FC236}">
                    <a16:creationId xmlns:a16="http://schemas.microsoft.com/office/drawing/2014/main" id="{69B8F17A-BC13-43E3-9691-E5806E5BCA8C}"/>
                  </a:ext>
                </a:extLst>
              </p:cNvPr>
              <p:cNvGrpSpPr/>
              <p:nvPr/>
            </p:nvGrpSpPr>
            <p:grpSpPr>
              <a:xfrm>
                <a:off x="8995154" y="4926757"/>
                <a:ext cx="2419515" cy="1028664"/>
                <a:chOff x="9001504" y="4899200"/>
                <a:chExt cx="2419515" cy="1028664"/>
              </a:xfrm>
            </p:grpSpPr>
            <p:pic>
              <p:nvPicPr>
                <p:cNvPr id="84" name="Picture 83" descr="Diagram, shape&#10;&#10;Description automatically generated">
                  <a:extLst>
                    <a:ext uri="{FF2B5EF4-FFF2-40B4-BE49-F238E27FC236}">
                      <a16:creationId xmlns:a16="http://schemas.microsoft.com/office/drawing/2014/main" id="{34A17C00-7D58-4F03-9DF4-37AF7A647877}"/>
                    </a:ext>
                  </a:extLst>
                </p:cNvPr>
                <p:cNvPicPr>
                  <a:picLocks noChangeAspect="1"/>
                </p:cNvPicPr>
                <p:nvPr/>
              </p:nvPicPr>
              <p:blipFill rotWithShape="1">
                <a:blip r:embed="rId7">
                  <a:extLst>
                    <a:ext uri="{28A0092B-C50C-407E-A947-70E740481C1C}">
                      <a14:useLocalDpi xmlns:a14="http://schemas.microsoft.com/office/drawing/2010/main" val="0"/>
                    </a:ext>
                  </a:extLst>
                </a:blip>
                <a:srcRect l="57170" t="52722" r="4916" b="17609"/>
                <a:stretch/>
              </p:blipFill>
              <p:spPr>
                <a:xfrm>
                  <a:off x="9001504" y="4899200"/>
                  <a:ext cx="2419515" cy="1028664"/>
                </a:xfrm>
                <a:prstGeom prst="rect">
                  <a:avLst/>
                </a:prstGeom>
              </p:spPr>
            </p:pic>
            <p:sp>
              <p:nvSpPr>
                <p:cNvPr id="88" name="Rectangle 87">
                  <a:extLst>
                    <a:ext uri="{FF2B5EF4-FFF2-40B4-BE49-F238E27FC236}">
                      <a16:creationId xmlns:a16="http://schemas.microsoft.com/office/drawing/2014/main" id="{6DE514A5-EBCD-4E64-94FB-4DABFB477452}"/>
                    </a:ext>
                  </a:extLst>
                </p:cNvPr>
                <p:cNvSpPr/>
                <p:nvPr/>
              </p:nvSpPr>
              <p:spPr bwMode="auto">
                <a:xfrm>
                  <a:off x="9245210" y="5118821"/>
                  <a:ext cx="213962" cy="2544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89" name="Rectangle 88">
                  <a:extLst>
                    <a:ext uri="{FF2B5EF4-FFF2-40B4-BE49-F238E27FC236}">
                      <a16:creationId xmlns:a16="http://schemas.microsoft.com/office/drawing/2014/main" id="{CAF99079-E485-4431-9EFE-B1D429BDFB17}"/>
                    </a:ext>
                  </a:extLst>
                </p:cNvPr>
                <p:cNvSpPr/>
                <p:nvPr/>
              </p:nvSpPr>
              <p:spPr bwMode="auto">
                <a:xfrm>
                  <a:off x="9608065" y="5118821"/>
                  <a:ext cx="1211749" cy="2544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0" name="Rectangle 89">
                  <a:extLst>
                    <a:ext uri="{FF2B5EF4-FFF2-40B4-BE49-F238E27FC236}">
                      <a16:creationId xmlns:a16="http://schemas.microsoft.com/office/drawing/2014/main" id="{8F2C01FF-9978-4FD2-ABE2-BDD6BAC7D63C}"/>
                    </a:ext>
                  </a:extLst>
                </p:cNvPr>
                <p:cNvSpPr/>
                <p:nvPr/>
              </p:nvSpPr>
              <p:spPr bwMode="auto">
                <a:xfrm>
                  <a:off x="9631995" y="5506637"/>
                  <a:ext cx="1187820" cy="2544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1" name="Rectangle 90">
                  <a:extLst>
                    <a:ext uri="{FF2B5EF4-FFF2-40B4-BE49-F238E27FC236}">
                      <a16:creationId xmlns:a16="http://schemas.microsoft.com/office/drawing/2014/main" id="{152FC4E4-FAC4-49D3-9467-8DD8D4F80AD8}"/>
                    </a:ext>
                  </a:extLst>
                </p:cNvPr>
                <p:cNvSpPr/>
                <p:nvPr/>
              </p:nvSpPr>
              <p:spPr bwMode="auto">
                <a:xfrm>
                  <a:off x="9278633" y="5551082"/>
                  <a:ext cx="213962" cy="1542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2" name="Rectangle 91">
                  <a:extLst>
                    <a:ext uri="{FF2B5EF4-FFF2-40B4-BE49-F238E27FC236}">
                      <a16:creationId xmlns:a16="http://schemas.microsoft.com/office/drawing/2014/main" id="{10BB7048-88BE-491E-B5E7-2A61DF623B01}"/>
                    </a:ext>
                  </a:extLst>
                </p:cNvPr>
                <p:cNvSpPr/>
                <p:nvPr/>
              </p:nvSpPr>
              <p:spPr bwMode="auto">
                <a:xfrm>
                  <a:off x="9319657" y="5109143"/>
                  <a:ext cx="213962" cy="1542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3" name="Rectangle 92">
                  <a:extLst>
                    <a:ext uri="{FF2B5EF4-FFF2-40B4-BE49-F238E27FC236}">
                      <a16:creationId xmlns:a16="http://schemas.microsoft.com/office/drawing/2014/main" id="{E2C3221F-05C8-4959-945C-12FDFCFA701B}"/>
                    </a:ext>
                  </a:extLst>
                </p:cNvPr>
                <p:cNvSpPr/>
                <p:nvPr/>
              </p:nvSpPr>
              <p:spPr bwMode="auto">
                <a:xfrm>
                  <a:off x="9330657" y="5627493"/>
                  <a:ext cx="213962" cy="10580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4" name="Rectangle 93">
                  <a:extLst>
                    <a:ext uri="{FF2B5EF4-FFF2-40B4-BE49-F238E27FC236}">
                      <a16:creationId xmlns:a16="http://schemas.microsoft.com/office/drawing/2014/main" id="{FF82B80A-551C-4B8C-BF91-4F3135300A9F}"/>
                    </a:ext>
                  </a:extLst>
                </p:cNvPr>
                <p:cNvSpPr/>
                <p:nvPr/>
              </p:nvSpPr>
              <p:spPr bwMode="auto">
                <a:xfrm>
                  <a:off x="10702592" y="5676233"/>
                  <a:ext cx="213962" cy="10580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5" name="Rectangle 94">
                  <a:extLst>
                    <a:ext uri="{FF2B5EF4-FFF2-40B4-BE49-F238E27FC236}">
                      <a16:creationId xmlns:a16="http://schemas.microsoft.com/office/drawing/2014/main" id="{81AB937F-EC2C-4B63-A64D-19057C1C5DB3}"/>
                    </a:ext>
                  </a:extLst>
                </p:cNvPr>
                <p:cNvSpPr/>
                <p:nvPr/>
              </p:nvSpPr>
              <p:spPr bwMode="auto">
                <a:xfrm>
                  <a:off x="10968707" y="5133387"/>
                  <a:ext cx="204274" cy="2544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6" name="Rectangle 95">
                  <a:extLst>
                    <a:ext uri="{FF2B5EF4-FFF2-40B4-BE49-F238E27FC236}">
                      <a16:creationId xmlns:a16="http://schemas.microsoft.com/office/drawing/2014/main" id="{5A2110F2-A2F0-4211-9D37-2998C88903B0}"/>
                    </a:ext>
                  </a:extLst>
                </p:cNvPr>
                <p:cNvSpPr/>
                <p:nvPr/>
              </p:nvSpPr>
              <p:spPr bwMode="auto">
                <a:xfrm>
                  <a:off x="10935029" y="5351473"/>
                  <a:ext cx="237951" cy="2544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8" name="Rectangle 97">
                  <a:extLst>
                    <a:ext uri="{FF2B5EF4-FFF2-40B4-BE49-F238E27FC236}">
                      <a16:creationId xmlns:a16="http://schemas.microsoft.com/office/drawing/2014/main" id="{150ADED8-297F-4B70-99BC-8EEB12099222}"/>
                    </a:ext>
                  </a:extLst>
                </p:cNvPr>
                <p:cNvSpPr/>
                <p:nvPr/>
              </p:nvSpPr>
              <p:spPr bwMode="auto">
                <a:xfrm>
                  <a:off x="11052013" y="5599571"/>
                  <a:ext cx="213962" cy="10580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0" name="Rectangle 99">
                  <a:extLst>
                    <a:ext uri="{FF2B5EF4-FFF2-40B4-BE49-F238E27FC236}">
                      <a16:creationId xmlns:a16="http://schemas.microsoft.com/office/drawing/2014/main" id="{89B5255A-5BC0-4FC2-821D-2535FD9F4A0F}"/>
                    </a:ext>
                  </a:extLst>
                </p:cNvPr>
                <p:cNvSpPr/>
                <p:nvPr/>
              </p:nvSpPr>
              <p:spPr bwMode="auto">
                <a:xfrm>
                  <a:off x="9551421" y="5347230"/>
                  <a:ext cx="213962" cy="9107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1" name="Rectangle 100">
                  <a:extLst>
                    <a:ext uri="{FF2B5EF4-FFF2-40B4-BE49-F238E27FC236}">
                      <a16:creationId xmlns:a16="http://schemas.microsoft.com/office/drawing/2014/main" id="{B22CA4BA-0FC2-4C3F-B220-1BDADE285CAD}"/>
                    </a:ext>
                  </a:extLst>
                </p:cNvPr>
                <p:cNvSpPr/>
                <p:nvPr/>
              </p:nvSpPr>
              <p:spPr bwMode="auto">
                <a:xfrm>
                  <a:off x="9598256" y="5508494"/>
                  <a:ext cx="213962" cy="9107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sp>
        <p:nvSpPr>
          <p:cNvPr id="6" name="Title 1">
            <a:extLst>
              <a:ext uri="{FF2B5EF4-FFF2-40B4-BE49-F238E27FC236}">
                <a16:creationId xmlns:a16="http://schemas.microsoft.com/office/drawing/2014/main" id="{2B9D958D-EB2E-18A4-9E89-E846417554AB}"/>
              </a:ext>
            </a:extLst>
          </p:cNvPr>
          <p:cNvSpPr>
            <a:spLocks noGrp="1"/>
          </p:cNvSpPr>
          <p:nvPr>
            <p:ph type="title"/>
          </p:nvPr>
        </p:nvSpPr>
        <p:spPr>
          <a:xfrm>
            <a:off x="157348" y="82234"/>
            <a:ext cx="8487505" cy="629095"/>
          </a:xfrm>
        </p:spPr>
        <p:txBody>
          <a:bodyPr/>
          <a:lstStyle/>
          <a:p>
            <a:r>
              <a:rPr lang="en-US" kern="0" dirty="0">
                <a:solidFill>
                  <a:srgbClr val="0070C0"/>
                </a:solidFill>
              </a:rPr>
              <a:t>Transmission Lines and Waveguides</a:t>
            </a:r>
            <a:endParaRPr lang="en-GB" kern="0" dirty="0">
              <a:solidFill>
                <a:srgbClr val="0070C0"/>
              </a:solidFill>
            </a:endParaRPr>
          </a:p>
        </p:txBody>
      </p:sp>
    </p:spTree>
    <p:extLst>
      <p:ext uri="{BB962C8B-B14F-4D97-AF65-F5344CB8AC3E}">
        <p14:creationId xmlns:p14="http://schemas.microsoft.com/office/powerpoint/2010/main" val="1597396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3"/>
                                        </p:tgtEl>
                                        <p:attrNameLst>
                                          <p:attrName>style.visibility</p:attrName>
                                        </p:attrNameLst>
                                      </p:cBhvr>
                                      <p:to>
                                        <p:strVal val="visible"/>
                                      </p:to>
                                    </p:set>
                                    <p:anim calcmode="lin" valueType="num">
                                      <p:cBhvr additive="base">
                                        <p:cTn id="17" dur="500" fill="hold"/>
                                        <p:tgtEl>
                                          <p:spTgt spid="103"/>
                                        </p:tgtEl>
                                        <p:attrNameLst>
                                          <p:attrName>ppt_x</p:attrName>
                                        </p:attrNameLst>
                                      </p:cBhvr>
                                      <p:tavLst>
                                        <p:tav tm="0">
                                          <p:val>
                                            <p:strVal val="#ppt_x"/>
                                          </p:val>
                                        </p:tav>
                                        <p:tav tm="100000">
                                          <p:val>
                                            <p:strVal val="#ppt_x"/>
                                          </p:val>
                                        </p:tav>
                                      </p:tavLst>
                                    </p:anim>
                                    <p:anim calcmode="lin" valueType="num">
                                      <p:cBhvr additive="base">
                                        <p:cTn id="18" dur="500" fill="hold"/>
                                        <p:tgtEl>
                                          <p:spTgt spid="10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500" fill="hold"/>
                                        <p:tgtEl>
                                          <p:spTgt spid="66"/>
                                        </p:tgtEl>
                                        <p:attrNameLst>
                                          <p:attrName>ppt_x</p:attrName>
                                        </p:attrNameLst>
                                      </p:cBhvr>
                                      <p:tavLst>
                                        <p:tav tm="0">
                                          <p:val>
                                            <p:strVal val="#ppt_x"/>
                                          </p:val>
                                        </p:tav>
                                        <p:tav tm="100000">
                                          <p:val>
                                            <p:strVal val="#ppt_x"/>
                                          </p:val>
                                        </p:tav>
                                      </p:tavLst>
                                    </p:anim>
                                    <p:anim calcmode="lin" valueType="num">
                                      <p:cBhvr additive="base">
                                        <p:cTn id="24"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13"/>
                                        </p:tgtEl>
                                        <p:attrNameLst>
                                          <p:attrName>style.visibility</p:attrName>
                                        </p:attrNameLst>
                                      </p:cBhvr>
                                      <p:to>
                                        <p:strVal val="visible"/>
                                      </p:to>
                                    </p:set>
                                    <p:anim calcmode="lin" valueType="num">
                                      <p:cBhvr additive="base">
                                        <p:cTn id="29" dur="500" fill="hold"/>
                                        <p:tgtEl>
                                          <p:spTgt spid="113"/>
                                        </p:tgtEl>
                                        <p:attrNameLst>
                                          <p:attrName>ppt_x</p:attrName>
                                        </p:attrNameLst>
                                      </p:cBhvr>
                                      <p:tavLst>
                                        <p:tav tm="0">
                                          <p:val>
                                            <p:strVal val="#ppt_x"/>
                                          </p:val>
                                        </p:tav>
                                        <p:tav tm="100000">
                                          <p:val>
                                            <p:strVal val="#ppt_x"/>
                                          </p:val>
                                        </p:tav>
                                      </p:tavLst>
                                    </p:anim>
                                    <p:anim calcmode="lin" valueType="num">
                                      <p:cBhvr additive="base">
                                        <p:cTn id="30" dur="500" fill="hold"/>
                                        <p:tgtEl>
                                          <p:spTgt spid="1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6BDF67A-95B6-7900-804D-2B169DD4AB95}"/>
              </a:ext>
            </a:extLst>
          </p:cNvPr>
          <p:cNvSpPr txBox="1"/>
          <p:nvPr/>
        </p:nvSpPr>
        <p:spPr>
          <a:xfrm>
            <a:off x="5003840" y="579613"/>
            <a:ext cx="6770626" cy="1384995"/>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solidFill>
                  <a:schemeClr val="accent3">
                    <a:lumMod val="75000"/>
                  </a:schemeClr>
                </a:solidFill>
              </a:rPr>
              <a:t>Usually operated in TEM mode, but also carries waveguide modes if the frequency is sufficiently high.</a:t>
            </a:r>
          </a:p>
          <a:p>
            <a:pPr marL="285750" indent="-285750" algn="l">
              <a:buFont typeface="Arial" panose="020B0604020202020204" pitchFamily="34" charset="0"/>
              <a:buChar char="•"/>
            </a:pPr>
            <a:r>
              <a:rPr lang="en-US" dirty="0">
                <a:solidFill>
                  <a:schemeClr val="accent3">
                    <a:lumMod val="75000"/>
                  </a:schemeClr>
                </a:solidFill>
              </a:rPr>
              <a:t>Different coaxial cables are used for measurements, or for power transport to the cavity. They need to be optimized for their purpose.</a:t>
            </a:r>
          </a:p>
        </p:txBody>
      </p:sp>
      <p:grpSp>
        <p:nvGrpSpPr>
          <p:cNvPr id="5" name="Group 4">
            <a:extLst>
              <a:ext uri="{FF2B5EF4-FFF2-40B4-BE49-F238E27FC236}">
                <a16:creationId xmlns:a16="http://schemas.microsoft.com/office/drawing/2014/main" id="{35E773C2-91C1-9C7F-3C28-90780CD8333C}"/>
              </a:ext>
            </a:extLst>
          </p:cNvPr>
          <p:cNvGrpSpPr/>
          <p:nvPr/>
        </p:nvGrpSpPr>
        <p:grpSpPr>
          <a:xfrm>
            <a:off x="415368" y="3177399"/>
            <a:ext cx="4943215" cy="3126359"/>
            <a:chOff x="1000891" y="3634805"/>
            <a:chExt cx="3736655" cy="2682734"/>
          </a:xfrm>
        </p:grpSpPr>
        <p:pic>
          <p:nvPicPr>
            <p:cNvPr id="6" name="Picture 5" descr="Diagram&#10;&#10;Description automatically generated with low confidence">
              <a:extLst>
                <a:ext uri="{FF2B5EF4-FFF2-40B4-BE49-F238E27FC236}">
                  <a16:creationId xmlns:a16="http://schemas.microsoft.com/office/drawing/2014/main" id="{A83E6C2C-7129-D1A5-1063-33DDD01116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3350" y="3634805"/>
              <a:ext cx="3634196" cy="2405735"/>
            </a:xfrm>
            <a:prstGeom prst="rect">
              <a:avLst/>
            </a:prstGeom>
          </p:spPr>
        </p:pic>
        <p:sp>
          <p:nvSpPr>
            <p:cNvPr id="7" name="TextBox 6">
              <a:extLst>
                <a:ext uri="{FF2B5EF4-FFF2-40B4-BE49-F238E27FC236}">
                  <a16:creationId xmlns:a16="http://schemas.microsoft.com/office/drawing/2014/main" id="{D88D3F90-C8E7-7324-0D94-26DCE52AEC6C}"/>
                </a:ext>
              </a:extLst>
            </p:cNvPr>
            <p:cNvSpPr txBox="1"/>
            <p:nvPr/>
          </p:nvSpPr>
          <p:spPr>
            <a:xfrm>
              <a:off x="1000891" y="6040540"/>
              <a:ext cx="2521974" cy="276999"/>
            </a:xfrm>
            <a:prstGeom prst="rect">
              <a:avLst/>
            </a:prstGeom>
            <a:noFill/>
          </p:spPr>
          <p:txBody>
            <a:bodyPr wrap="square" rtlCol="0">
              <a:spAutoFit/>
            </a:bodyPr>
            <a:lstStyle/>
            <a:p>
              <a:r>
                <a:rPr lang="en-US" sz="1200" dirty="0"/>
                <a:t>Source: www.winpoint.com.tw</a:t>
              </a:r>
              <a:endParaRPr lang="en-GB" sz="1200" dirty="0"/>
            </a:p>
          </p:txBody>
        </p:sp>
      </p:grpSp>
      <p:pic>
        <p:nvPicPr>
          <p:cNvPr id="8" name="Picture 7" descr="A picture containing metalware, screw, gear&#10;&#10;Description automatically generated">
            <a:extLst>
              <a:ext uri="{FF2B5EF4-FFF2-40B4-BE49-F238E27FC236}">
                <a16:creationId xmlns:a16="http://schemas.microsoft.com/office/drawing/2014/main" id="{1C3AECB0-C946-A68F-1916-FB5379FAE1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906" y="886788"/>
            <a:ext cx="3816781" cy="2155641"/>
          </a:xfrm>
          <a:prstGeom prst="rect">
            <a:avLst/>
          </a:prstGeom>
          <a:ln w="28575">
            <a:solidFill>
              <a:schemeClr val="accent3">
                <a:lumMod val="75000"/>
              </a:schemeClr>
            </a:solidFill>
          </a:ln>
        </p:spPr>
      </p:pic>
      <p:sp>
        <p:nvSpPr>
          <p:cNvPr id="10" name="Title 1">
            <a:extLst>
              <a:ext uri="{FF2B5EF4-FFF2-40B4-BE49-F238E27FC236}">
                <a16:creationId xmlns:a16="http://schemas.microsoft.com/office/drawing/2014/main" id="{45B0AC68-285F-61FA-4EB1-86678B549883}"/>
              </a:ext>
            </a:extLst>
          </p:cNvPr>
          <p:cNvSpPr>
            <a:spLocks noGrp="1"/>
          </p:cNvSpPr>
          <p:nvPr>
            <p:ph type="title"/>
          </p:nvPr>
        </p:nvSpPr>
        <p:spPr>
          <a:xfrm>
            <a:off x="172167" y="122723"/>
            <a:ext cx="8487505" cy="629095"/>
          </a:xfrm>
        </p:spPr>
        <p:txBody>
          <a:bodyPr/>
          <a:lstStyle/>
          <a:p>
            <a:r>
              <a:rPr lang="en-US" kern="0" dirty="0">
                <a:solidFill>
                  <a:srgbClr val="0070C0"/>
                </a:solidFill>
              </a:rPr>
              <a:t>Coaxial Lines</a:t>
            </a:r>
            <a:endParaRPr lang="en-GB" kern="0" dirty="0">
              <a:solidFill>
                <a:srgbClr val="0070C0"/>
              </a:solidFill>
            </a:endParaRPr>
          </a:p>
        </p:txBody>
      </p:sp>
      <p:grpSp>
        <p:nvGrpSpPr>
          <p:cNvPr id="12" name="Group 11">
            <a:extLst>
              <a:ext uri="{FF2B5EF4-FFF2-40B4-BE49-F238E27FC236}">
                <a16:creationId xmlns:a16="http://schemas.microsoft.com/office/drawing/2014/main" id="{CB73E3F7-1C56-3F51-8325-579ACD1F20B9}"/>
              </a:ext>
            </a:extLst>
          </p:cNvPr>
          <p:cNvGrpSpPr/>
          <p:nvPr/>
        </p:nvGrpSpPr>
        <p:grpSpPr>
          <a:xfrm>
            <a:off x="5753543" y="2191424"/>
            <a:ext cx="5714257" cy="4322528"/>
            <a:chOff x="5753543" y="2191424"/>
            <a:chExt cx="5714257" cy="4322528"/>
          </a:xfrm>
        </p:grpSpPr>
        <p:pic>
          <p:nvPicPr>
            <p:cNvPr id="9" name="Picture 8" descr="A picture containing orange&#10;&#10;Description automatically generated">
              <a:extLst>
                <a:ext uri="{FF2B5EF4-FFF2-40B4-BE49-F238E27FC236}">
                  <a16:creationId xmlns:a16="http://schemas.microsoft.com/office/drawing/2014/main" id="{EC86106C-1994-2A4F-D041-41B3927ED8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1543" y="2191424"/>
              <a:ext cx="5616257" cy="3980115"/>
            </a:xfrm>
            <a:prstGeom prst="rect">
              <a:avLst/>
            </a:prstGeom>
            <a:effectLst>
              <a:outerShdw blurRad="50800" dist="38100" dir="2700000" algn="tl" rotWithShape="0">
                <a:prstClr val="black">
                  <a:alpha val="40000"/>
                </a:prstClr>
              </a:outerShdw>
            </a:effectLst>
          </p:spPr>
        </p:pic>
        <p:sp>
          <p:nvSpPr>
            <p:cNvPr id="11" name="TextBox 10">
              <a:extLst>
                <a:ext uri="{FF2B5EF4-FFF2-40B4-BE49-F238E27FC236}">
                  <a16:creationId xmlns:a16="http://schemas.microsoft.com/office/drawing/2014/main" id="{0F8C6943-0A74-2B43-E611-461867F87A6A}"/>
                </a:ext>
              </a:extLst>
            </p:cNvPr>
            <p:cNvSpPr txBox="1"/>
            <p:nvPr/>
          </p:nvSpPr>
          <p:spPr>
            <a:xfrm>
              <a:off x="5753543" y="6236953"/>
              <a:ext cx="3336315" cy="276999"/>
            </a:xfrm>
            <a:prstGeom prst="rect">
              <a:avLst/>
            </a:prstGeom>
            <a:noFill/>
          </p:spPr>
          <p:txBody>
            <a:bodyPr wrap="square" rtlCol="0">
              <a:spAutoFit/>
            </a:bodyPr>
            <a:lstStyle/>
            <a:p>
              <a:r>
                <a:rPr lang="en-US" sz="1200" dirty="0"/>
                <a:t>SPS 200 MHz cavity feeder line.</a:t>
              </a:r>
              <a:endParaRPr lang="en-GB" sz="1200" dirty="0"/>
            </a:p>
          </p:txBody>
        </p:sp>
      </p:grpSp>
    </p:spTree>
    <p:extLst>
      <p:ext uri="{BB962C8B-B14F-4D97-AF65-F5344CB8AC3E}">
        <p14:creationId xmlns:p14="http://schemas.microsoft.com/office/powerpoint/2010/main" val="4265624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a:extLst>
              <a:ext uri="{FF2B5EF4-FFF2-40B4-BE49-F238E27FC236}">
                <a16:creationId xmlns:a16="http://schemas.microsoft.com/office/drawing/2014/main" id="{8B184E52-2B6F-AF95-9ACE-7E26503B4A4C}"/>
              </a:ext>
            </a:extLst>
          </p:cNvPr>
          <p:cNvSpPr>
            <a:spLocks noGrp="1"/>
          </p:cNvSpPr>
          <p:nvPr>
            <p:ph type="title"/>
          </p:nvPr>
        </p:nvSpPr>
        <p:spPr>
          <a:xfrm>
            <a:off x="232423" y="150000"/>
            <a:ext cx="8333885" cy="629095"/>
          </a:xfrm>
        </p:spPr>
        <p:txBody>
          <a:bodyPr/>
          <a:lstStyle/>
          <a:p>
            <a:r>
              <a:rPr lang="en-US" kern="0" dirty="0">
                <a:solidFill>
                  <a:srgbClr val="0070C0"/>
                </a:solidFill>
              </a:rPr>
              <a:t>Coaxial Line in TEM-mode</a:t>
            </a:r>
            <a:endParaRPr lang="en-GB" kern="0" dirty="0">
              <a:solidFill>
                <a:srgbClr val="0070C0"/>
              </a:solidFill>
            </a:endParaRPr>
          </a:p>
        </p:txBody>
      </p:sp>
      <p:grpSp>
        <p:nvGrpSpPr>
          <p:cNvPr id="36" name="Group 35">
            <a:extLst>
              <a:ext uri="{FF2B5EF4-FFF2-40B4-BE49-F238E27FC236}">
                <a16:creationId xmlns:a16="http://schemas.microsoft.com/office/drawing/2014/main" id="{CF68C10E-7A40-11CB-F3FE-33123B2F3369}"/>
              </a:ext>
            </a:extLst>
          </p:cNvPr>
          <p:cNvGrpSpPr/>
          <p:nvPr/>
        </p:nvGrpSpPr>
        <p:grpSpPr>
          <a:xfrm>
            <a:off x="335250" y="1047890"/>
            <a:ext cx="3592781" cy="2696711"/>
            <a:chOff x="988135" y="1116339"/>
            <a:chExt cx="3592781" cy="2696711"/>
          </a:xfrm>
        </p:grpSpPr>
        <p:cxnSp>
          <p:nvCxnSpPr>
            <p:cNvPr id="37" name="Straight Connector 36">
              <a:extLst>
                <a:ext uri="{FF2B5EF4-FFF2-40B4-BE49-F238E27FC236}">
                  <a16:creationId xmlns:a16="http://schemas.microsoft.com/office/drawing/2014/main" id="{985628C2-E106-4E84-6332-F54AC6280AAD}"/>
                </a:ext>
              </a:extLst>
            </p:cNvPr>
            <p:cNvCxnSpPr>
              <a:cxnSpLocks/>
            </p:cNvCxnSpPr>
            <p:nvPr/>
          </p:nvCxnSpPr>
          <p:spPr bwMode="auto">
            <a:xfrm>
              <a:off x="2386556" y="1423978"/>
              <a:ext cx="1336725" cy="1283051"/>
            </a:xfrm>
            <a:prstGeom prst="line">
              <a:avLst/>
            </a:prstGeom>
            <a:solidFill>
              <a:schemeClr val="accent1"/>
            </a:solidFill>
            <a:ln w="19050" cap="flat" cmpd="sng" algn="ctr">
              <a:solidFill>
                <a:schemeClr val="tx1"/>
              </a:solidFill>
              <a:prstDash val="solid"/>
              <a:round/>
              <a:headEnd type="none" w="med" len="med"/>
              <a:tailEnd type="none" w="med" len="med"/>
            </a:ln>
            <a:effectLst/>
          </p:spPr>
        </p:cxnSp>
        <p:grpSp>
          <p:nvGrpSpPr>
            <p:cNvPr id="38" name="Group 37">
              <a:extLst>
                <a:ext uri="{FF2B5EF4-FFF2-40B4-BE49-F238E27FC236}">
                  <a16:creationId xmlns:a16="http://schemas.microsoft.com/office/drawing/2014/main" id="{94BB79AB-B067-8C47-547A-3CC48AE4217D}"/>
                </a:ext>
              </a:extLst>
            </p:cNvPr>
            <p:cNvGrpSpPr/>
            <p:nvPr/>
          </p:nvGrpSpPr>
          <p:grpSpPr>
            <a:xfrm>
              <a:off x="988135" y="1250085"/>
              <a:ext cx="1713434" cy="1679650"/>
              <a:chOff x="2601145" y="5154078"/>
              <a:chExt cx="808945" cy="797126"/>
            </a:xfrm>
          </p:grpSpPr>
          <p:grpSp>
            <p:nvGrpSpPr>
              <p:cNvPr id="49" name="Group 48">
                <a:extLst>
                  <a:ext uri="{FF2B5EF4-FFF2-40B4-BE49-F238E27FC236}">
                    <a16:creationId xmlns:a16="http://schemas.microsoft.com/office/drawing/2014/main" id="{2B51445A-C93C-713A-F4A3-6075234B1451}"/>
                  </a:ext>
                </a:extLst>
              </p:cNvPr>
              <p:cNvGrpSpPr/>
              <p:nvPr/>
            </p:nvGrpSpPr>
            <p:grpSpPr>
              <a:xfrm>
                <a:off x="2601145" y="5154078"/>
                <a:ext cx="808945" cy="797126"/>
                <a:chOff x="8400300" y="3087434"/>
                <a:chExt cx="808945" cy="797126"/>
              </a:xfrm>
            </p:grpSpPr>
            <p:sp>
              <p:nvSpPr>
                <p:cNvPr id="61" name="Oval 60">
                  <a:extLst>
                    <a:ext uri="{FF2B5EF4-FFF2-40B4-BE49-F238E27FC236}">
                      <a16:creationId xmlns:a16="http://schemas.microsoft.com/office/drawing/2014/main" id="{CB4E5839-3607-59A7-3321-042131A65B02}"/>
                    </a:ext>
                  </a:extLst>
                </p:cNvPr>
                <p:cNvSpPr/>
                <p:nvPr/>
              </p:nvSpPr>
              <p:spPr bwMode="auto">
                <a:xfrm>
                  <a:off x="8400300" y="3087434"/>
                  <a:ext cx="808945" cy="797126"/>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62" name="Oval 61">
                  <a:extLst>
                    <a:ext uri="{FF2B5EF4-FFF2-40B4-BE49-F238E27FC236}">
                      <a16:creationId xmlns:a16="http://schemas.microsoft.com/office/drawing/2014/main" id="{394D5C44-E88F-78E6-EFFA-72F2B933DBD0}"/>
                    </a:ext>
                  </a:extLst>
                </p:cNvPr>
                <p:cNvSpPr/>
                <p:nvPr/>
              </p:nvSpPr>
              <p:spPr bwMode="auto">
                <a:xfrm>
                  <a:off x="8442556" y="3122692"/>
                  <a:ext cx="730915" cy="730915"/>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63" name="Oval 62">
                  <a:extLst>
                    <a:ext uri="{FF2B5EF4-FFF2-40B4-BE49-F238E27FC236}">
                      <a16:creationId xmlns:a16="http://schemas.microsoft.com/office/drawing/2014/main" id="{39919760-C26D-9C72-8E34-0FDB02236A14}"/>
                    </a:ext>
                  </a:extLst>
                </p:cNvPr>
                <p:cNvSpPr/>
                <p:nvPr/>
              </p:nvSpPr>
              <p:spPr bwMode="auto">
                <a:xfrm>
                  <a:off x="8708759" y="3389984"/>
                  <a:ext cx="192025" cy="1920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cxnSp>
            <p:nvCxnSpPr>
              <p:cNvPr id="50" name="Straight Arrow Connector 49">
                <a:extLst>
                  <a:ext uri="{FF2B5EF4-FFF2-40B4-BE49-F238E27FC236}">
                    <a16:creationId xmlns:a16="http://schemas.microsoft.com/office/drawing/2014/main" id="{B6460209-B95A-F229-D1B4-4F863680B77F}"/>
                  </a:ext>
                </a:extLst>
              </p:cNvPr>
              <p:cNvCxnSpPr>
                <a:cxnSpLocks/>
                <a:endCxn id="62" idx="6"/>
              </p:cNvCxnSpPr>
              <p:nvPr/>
            </p:nvCxnSpPr>
            <p:spPr bwMode="auto">
              <a:xfrm>
                <a:off x="3101629" y="5552639"/>
                <a:ext cx="272687" cy="215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1" name="Straight Arrow Connector 50">
                <a:extLst>
                  <a:ext uri="{FF2B5EF4-FFF2-40B4-BE49-F238E27FC236}">
                    <a16:creationId xmlns:a16="http://schemas.microsoft.com/office/drawing/2014/main" id="{5C57F289-B87C-0951-318A-48E918D1D2B9}"/>
                  </a:ext>
                </a:extLst>
              </p:cNvPr>
              <p:cNvCxnSpPr>
                <a:cxnSpLocks/>
                <a:stCxn id="63" idx="4"/>
                <a:endCxn id="62" idx="4"/>
              </p:cNvCxnSpPr>
              <p:nvPr/>
            </p:nvCxnSpPr>
            <p:spPr bwMode="auto">
              <a:xfrm>
                <a:off x="3005617" y="5648653"/>
                <a:ext cx="3242" cy="27159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2" name="Straight Arrow Connector 51">
                <a:extLst>
                  <a:ext uri="{FF2B5EF4-FFF2-40B4-BE49-F238E27FC236}">
                    <a16:creationId xmlns:a16="http://schemas.microsoft.com/office/drawing/2014/main" id="{8FDFDFBB-C0EA-97C7-B3B4-ED08E90F3180}"/>
                  </a:ext>
                </a:extLst>
              </p:cNvPr>
              <p:cNvCxnSpPr>
                <a:cxnSpLocks/>
                <a:stCxn id="63" idx="5"/>
                <a:endCxn id="62" idx="5"/>
              </p:cNvCxnSpPr>
              <p:nvPr/>
            </p:nvCxnSpPr>
            <p:spPr bwMode="auto">
              <a:xfrm>
                <a:off x="3073508" y="5620532"/>
                <a:ext cx="193768" cy="19267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3" name="Straight Arrow Connector 52">
                <a:extLst>
                  <a:ext uri="{FF2B5EF4-FFF2-40B4-BE49-F238E27FC236}">
                    <a16:creationId xmlns:a16="http://schemas.microsoft.com/office/drawing/2014/main" id="{10E6E172-7536-2A3D-86DD-EA9A667A73A9}"/>
                  </a:ext>
                </a:extLst>
              </p:cNvPr>
              <p:cNvCxnSpPr>
                <a:cxnSpLocks/>
                <a:stCxn id="63" idx="3"/>
                <a:endCxn id="62" idx="3"/>
              </p:cNvCxnSpPr>
              <p:nvPr/>
            </p:nvCxnSpPr>
            <p:spPr bwMode="auto">
              <a:xfrm flipH="1">
                <a:off x="2750441" y="5620532"/>
                <a:ext cx="187284" cy="19267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4" name="Straight Arrow Connector 53">
                <a:extLst>
                  <a:ext uri="{FF2B5EF4-FFF2-40B4-BE49-F238E27FC236}">
                    <a16:creationId xmlns:a16="http://schemas.microsoft.com/office/drawing/2014/main" id="{8CFF1F11-C2CB-2E37-F037-14BDF58B7D45}"/>
                  </a:ext>
                </a:extLst>
              </p:cNvPr>
              <p:cNvCxnSpPr>
                <a:cxnSpLocks/>
                <a:stCxn id="63" idx="7"/>
                <a:endCxn id="62" idx="7"/>
              </p:cNvCxnSpPr>
              <p:nvPr/>
            </p:nvCxnSpPr>
            <p:spPr bwMode="auto">
              <a:xfrm flipV="1">
                <a:off x="3073508" y="5296376"/>
                <a:ext cx="193768" cy="18837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5" name="Straight Arrow Connector 54">
                <a:extLst>
                  <a:ext uri="{FF2B5EF4-FFF2-40B4-BE49-F238E27FC236}">
                    <a16:creationId xmlns:a16="http://schemas.microsoft.com/office/drawing/2014/main" id="{61022852-A7C8-7EBB-423B-984E671EF929}"/>
                  </a:ext>
                </a:extLst>
              </p:cNvPr>
              <p:cNvCxnSpPr>
                <a:cxnSpLocks/>
                <a:stCxn id="63" idx="0"/>
                <a:endCxn id="62" idx="0"/>
              </p:cNvCxnSpPr>
              <p:nvPr/>
            </p:nvCxnSpPr>
            <p:spPr bwMode="auto">
              <a:xfrm flipV="1">
                <a:off x="3005617" y="5189336"/>
                <a:ext cx="3242" cy="26729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6" name="Straight Arrow Connector 55">
                <a:extLst>
                  <a:ext uri="{FF2B5EF4-FFF2-40B4-BE49-F238E27FC236}">
                    <a16:creationId xmlns:a16="http://schemas.microsoft.com/office/drawing/2014/main" id="{C011D0E2-5BD6-F2E8-CBB8-29369F7BBF7A}"/>
                  </a:ext>
                </a:extLst>
              </p:cNvPr>
              <p:cNvCxnSpPr>
                <a:cxnSpLocks/>
                <a:endCxn id="62" idx="1"/>
              </p:cNvCxnSpPr>
              <p:nvPr/>
            </p:nvCxnSpPr>
            <p:spPr bwMode="auto">
              <a:xfrm flipH="1" flipV="1">
                <a:off x="2750441" y="5296376"/>
                <a:ext cx="185664" cy="17614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7" name="Straight Arrow Connector 56">
                <a:extLst>
                  <a:ext uri="{FF2B5EF4-FFF2-40B4-BE49-F238E27FC236}">
                    <a16:creationId xmlns:a16="http://schemas.microsoft.com/office/drawing/2014/main" id="{5CF35A58-7ED5-47BC-28A4-7BB5E2C4B859}"/>
                  </a:ext>
                </a:extLst>
              </p:cNvPr>
              <p:cNvCxnSpPr>
                <a:cxnSpLocks/>
                <a:stCxn id="63" idx="2"/>
                <a:endCxn id="62" idx="2"/>
              </p:cNvCxnSpPr>
              <p:nvPr/>
            </p:nvCxnSpPr>
            <p:spPr bwMode="auto">
              <a:xfrm flipH="1">
                <a:off x="2643401" y="5552641"/>
                <a:ext cx="266203" cy="215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58" name="Oval 57">
                <a:extLst>
                  <a:ext uri="{FF2B5EF4-FFF2-40B4-BE49-F238E27FC236}">
                    <a16:creationId xmlns:a16="http://schemas.microsoft.com/office/drawing/2014/main" id="{BE89D0B1-3D61-78F5-7598-7AE0FDF10D79}"/>
                  </a:ext>
                </a:extLst>
              </p:cNvPr>
              <p:cNvSpPr/>
              <p:nvPr/>
            </p:nvSpPr>
            <p:spPr bwMode="auto">
              <a:xfrm>
                <a:off x="2831575" y="5384446"/>
                <a:ext cx="345645" cy="335707"/>
              </a:xfrm>
              <a:prstGeom prst="ellipse">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59" name="Oval 58">
                <a:extLst>
                  <a:ext uri="{FF2B5EF4-FFF2-40B4-BE49-F238E27FC236}">
                    <a16:creationId xmlns:a16="http://schemas.microsoft.com/office/drawing/2014/main" id="{BCEBBA8E-DEC8-F6BA-CA22-577AC8743519}"/>
                  </a:ext>
                </a:extLst>
              </p:cNvPr>
              <p:cNvSpPr/>
              <p:nvPr/>
            </p:nvSpPr>
            <p:spPr bwMode="auto">
              <a:xfrm>
                <a:off x="2785881" y="5345682"/>
                <a:ext cx="437852" cy="416604"/>
              </a:xfrm>
              <a:prstGeom prst="ellipse">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60" name="Oval 59">
                <a:extLst>
                  <a:ext uri="{FF2B5EF4-FFF2-40B4-BE49-F238E27FC236}">
                    <a16:creationId xmlns:a16="http://schemas.microsoft.com/office/drawing/2014/main" id="{7F455007-1750-342E-EBB4-D9742B381936}"/>
                  </a:ext>
                </a:extLst>
              </p:cNvPr>
              <p:cNvSpPr/>
              <p:nvPr/>
            </p:nvSpPr>
            <p:spPr bwMode="auto">
              <a:xfrm>
                <a:off x="2736782" y="5290753"/>
                <a:ext cx="537670" cy="523776"/>
              </a:xfrm>
              <a:prstGeom prst="ellipse">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39" name="Group 38">
              <a:extLst>
                <a:ext uri="{FF2B5EF4-FFF2-40B4-BE49-F238E27FC236}">
                  <a16:creationId xmlns:a16="http://schemas.microsoft.com/office/drawing/2014/main" id="{5E40F9A2-9B0F-B17C-57D6-C052C5381E42}"/>
                </a:ext>
              </a:extLst>
            </p:cNvPr>
            <p:cNvGrpSpPr/>
            <p:nvPr/>
          </p:nvGrpSpPr>
          <p:grpSpPr>
            <a:xfrm>
              <a:off x="2414273" y="1116339"/>
              <a:ext cx="2166643" cy="369332"/>
              <a:chOff x="988135" y="3928265"/>
              <a:chExt cx="2166643" cy="369332"/>
            </a:xfrm>
          </p:grpSpPr>
          <p:sp>
            <p:nvSpPr>
              <p:cNvPr id="47" name="TextBox 46">
                <a:extLst>
                  <a:ext uri="{FF2B5EF4-FFF2-40B4-BE49-F238E27FC236}">
                    <a16:creationId xmlns:a16="http://schemas.microsoft.com/office/drawing/2014/main" id="{0B3249AA-69CC-5E21-F322-BC0ACB35A2A2}"/>
                  </a:ext>
                </a:extLst>
              </p:cNvPr>
              <p:cNvSpPr txBox="1"/>
              <p:nvPr/>
            </p:nvSpPr>
            <p:spPr>
              <a:xfrm>
                <a:off x="1237063" y="3928265"/>
                <a:ext cx="1917715" cy="369332"/>
              </a:xfrm>
              <a:prstGeom prst="rect">
                <a:avLst/>
              </a:prstGeom>
              <a:noFill/>
            </p:spPr>
            <p:txBody>
              <a:bodyPr wrap="square" rtlCol="0">
                <a:spAutoFit/>
              </a:bodyPr>
              <a:lstStyle/>
              <a:p>
                <a:r>
                  <a:rPr lang="en-US" dirty="0"/>
                  <a:t> E-field ---H-field</a:t>
                </a:r>
                <a:endParaRPr lang="en-GB" dirty="0"/>
              </a:p>
            </p:txBody>
          </p:sp>
          <p:cxnSp>
            <p:nvCxnSpPr>
              <p:cNvPr id="48" name="Straight Connector 47">
                <a:extLst>
                  <a:ext uri="{FF2B5EF4-FFF2-40B4-BE49-F238E27FC236}">
                    <a16:creationId xmlns:a16="http://schemas.microsoft.com/office/drawing/2014/main" id="{CED96563-44D6-5980-7535-61D4CB8936C6}"/>
                  </a:ext>
                </a:extLst>
              </p:cNvPr>
              <p:cNvCxnSpPr>
                <a:cxnSpLocks/>
              </p:cNvCxnSpPr>
              <p:nvPr/>
            </p:nvCxnSpPr>
            <p:spPr bwMode="auto">
              <a:xfrm>
                <a:off x="988135" y="4134768"/>
                <a:ext cx="34728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cxnSp>
          <p:nvCxnSpPr>
            <p:cNvPr id="40" name="Straight Connector 39">
              <a:extLst>
                <a:ext uri="{FF2B5EF4-FFF2-40B4-BE49-F238E27FC236}">
                  <a16:creationId xmlns:a16="http://schemas.microsoft.com/office/drawing/2014/main" id="{E2CEB86E-66B2-E946-FDAC-7D8599F8875D}"/>
                </a:ext>
              </a:extLst>
            </p:cNvPr>
            <p:cNvCxnSpPr/>
            <p:nvPr/>
          </p:nvCxnSpPr>
          <p:spPr bwMode="auto">
            <a:xfrm>
              <a:off x="1641020" y="2175414"/>
              <a:ext cx="1060549" cy="9656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41" name="Straight Connector 40">
              <a:extLst>
                <a:ext uri="{FF2B5EF4-FFF2-40B4-BE49-F238E27FC236}">
                  <a16:creationId xmlns:a16="http://schemas.microsoft.com/office/drawing/2014/main" id="{656BFE74-BC51-3383-8BF0-106EBC5C901F}"/>
                </a:ext>
              </a:extLst>
            </p:cNvPr>
            <p:cNvCxnSpPr/>
            <p:nvPr/>
          </p:nvCxnSpPr>
          <p:spPr bwMode="auto">
            <a:xfrm>
              <a:off x="1959211" y="1893738"/>
              <a:ext cx="1060549" cy="96560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42" name="Straight Arrow Connector 41">
              <a:extLst>
                <a:ext uri="{FF2B5EF4-FFF2-40B4-BE49-F238E27FC236}">
                  <a16:creationId xmlns:a16="http://schemas.microsoft.com/office/drawing/2014/main" id="{7A2B8E6E-E042-CF99-25D6-CF6949415EC2}"/>
                </a:ext>
              </a:extLst>
            </p:cNvPr>
            <p:cNvCxnSpPr/>
            <p:nvPr/>
          </p:nvCxnSpPr>
          <p:spPr bwMode="auto">
            <a:xfrm flipV="1">
              <a:off x="2463898" y="2638240"/>
              <a:ext cx="320994" cy="307240"/>
            </a:xfrm>
            <a:prstGeom prst="straightConnector1">
              <a:avLst/>
            </a:prstGeom>
            <a:solidFill>
              <a:schemeClr val="accent1"/>
            </a:solidFill>
            <a:ln w="9525" cap="flat" cmpd="sng" algn="ctr">
              <a:solidFill>
                <a:schemeClr val="tx1"/>
              </a:solidFill>
              <a:prstDash val="solid"/>
              <a:round/>
              <a:headEnd type="triangle" w="med" len="med"/>
              <a:tailEnd type="triangle" w="med" len="med"/>
            </a:ln>
            <a:effectLst/>
          </p:spPr>
        </p:cxnSp>
        <p:sp>
          <p:nvSpPr>
            <p:cNvPr id="43" name="TextBox 42">
              <a:extLst>
                <a:ext uri="{FF2B5EF4-FFF2-40B4-BE49-F238E27FC236}">
                  <a16:creationId xmlns:a16="http://schemas.microsoft.com/office/drawing/2014/main" id="{EB0AB5AC-795F-B12F-B1AF-36DE09AC1308}"/>
                </a:ext>
              </a:extLst>
            </p:cNvPr>
            <p:cNvSpPr txBox="1"/>
            <p:nvPr/>
          </p:nvSpPr>
          <p:spPr>
            <a:xfrm>
              <a:off x="2578396" y="2709873"/>
              <a:ext cx="282268" cy="369332"/>
            </a:xfrm>
            <a:prstGeom prst="rect">
              <a:avLst/>
            </a:prstGeom>
            <a:noFill/>
          </p:spPr>
          <p:txBody>
            <a:bodyPr wrap="square" rtlCol="0">
              <a:spAutoFit/>
            </a:bodyPr>
            <a:lstStyle/>
            <a:p>
              <a:r>
                <a:rPr lang="en-US" dirty="0"/>
                <a:t>d</a:t>
              </a:r>
              <a:endParaRPr lang="en-GB" dirty="0"/>
            </a:p>
          </p:txBody>
        </p:sp>
        <p:cxnSp>
          <p:nvCxnSpPr>
            <p:cNvPr id="44" name="Straight Connector 43">
              <a:extLst>
                <a:ext uri="{FF2B5EF4-FFF2-40B4-BE49-F238E27FC236}">
                  <a16:creationId xmlns:a16="http://schemas.microsoft.com/office/drawing/2014/main" id="{28D992A0-9D48-85A4-48A5-DF0349D1628E}"/>
                </a:ext>
              </a:extLst>
            </p:cNvPr>
            <p:cNvCxnSpPr>
              <a:cxnSpLocks/>
            </p:cNvCxnSpPr>
            <p:nvPr/>
          </p:nvCxnSpPr>
          <p:spPr bwMode="auto">
            <a:xfrm>
              <a:off x="1233356" y="2699305"/>
              <a:ext cx="1256129" cy="1113745"/>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45" name="TextBox 44">
              <a:extLst>
                <a:ext uri="{FF2B5EF4-FFF2-40B4-BE49-F238E27FC236}">
                  <a16:creationId xmlns:a16="http://schemas.microsoft.com/office/drawing/2014/main" id="{6F245E40-0668-5EB4-86B9-A4798A4464C3}"/>
                </a:ext>
              </a:extLst>
            </p:cNvPr>
            <p:cNvSpPr txBox="1"/>
            <p:nvPr/>
          </p:nvSpPr>
          <p:spPr>
            <a:xfrm>
              <a:off x="2926026" y="2997382"/>
              <a:ext cx="282268" cy="369332"/>
            </a:xfrm>
            <a:prstGeom prst="rect">
              <a:avLst/>
            </a:prstGeom>
            <a:noFill/>
          </p:spPr>
          <p:txBody>
            <a:bodyPr wrap="square" rtlCol="0">
              <a:spAutoFit/>
            </a:bodyPr>
            <a:lstStyle/>
            <a:p>
              <a:r>
                <a:rPr lang="en-US" dirty="0"/>
                <a:t>D</a:t>
              </a:r>
              <a:endParaRPr lang="en-GB" dirty="0"/>
            </a:p>
          </p:txBody>
        </p:sp>
        <p:cxnSp>
          <p:nvCxnSpPr>
            <p:cNvPr id="46" name="Straight Arrow Connector 45">
              <a:extLst>
                <a:ext uri="{FF2B5EF4-FFF2-40B4-BE49-F238E27FC236}">
                  <a16:creationId xmlns:a16="http://schemas.microsoft.com/office/drawing/2014/main" id="{26191900-E471-B8E0-F851-930384D4971E}"/>
                </a:ext>
              </a:extLst>
            </p:cNvPr>
            <p:cNvCxnSpPr>
              <a:cxnSpLocks/>
            </p:cNvCxnSpPr>
            <p:nvPr/>
          </p:nvCxnSpPr>
          <p:spPr bwMode="auto">
            <a:xfrm flipV="1">
              <a:off x="2397144" y="2523318"/>
              <a:ext cx="1125721" cy="1191219"/>
            </a:xfrm>
            <a:prstGeom prst="straightConnector1">
              <a:avLst/>
            </a:prstGeom>
            <a:solidFill>
              <a:schemeClr val="accent1"/>
            </a:solidFill>
            <a:ln w="9525" cap="flat" cmpd="sng" algn="ctr">
              <a:solidFill>
                <a:schemeClr val="tx1"/>
              </a:solidFill>
              <a:prstDash val="solid"/>
              <a:round/>
              <a:headEnd type="triangle" w="med" len="med"/>
              <a:tailEnd type="triangle" w="med" len="med"/>
            </a:ln>
            <a:effectLst/>
          </p:spPr>
        </p:cxnSp>
      </p:grpSp>
      <p:grpSp>
        <p:nvGrpSpPr>
          <p:cNvPr id="64" name="Group 63">
            <a:extLst>
              <a:ext uri="{FF2B5EF4-FFF2-40B4-BE49-F238E27FC236}">
                <a16:creationId xmlns:a16="http://schemas.microsoft.com/office/drawing/2014/main" id="{A30DA1C7-8147-0B4F-3E89-65CA70609F07}"/>
              </a:ext>
            </a:extLst>
          </p:cNvPr>
          <p:cNvGrpSpPr/>
          <p:nvPr/>
        </p:nvGrpSpPr>
        <p:grpSpPr>
          <a:xfrm>
            <a:off x="3530663" y="1892233"/>
            <a:ext cx="7873025" cy="1234332"/>
            <a:chOff x="3537560" y="2093879"/>
            <a:chExt cx="7873025" cy="1234332"/>
          </a:xfrm>
        </p:grpSpPr>
        <p:sp>
          <p:nvSpPr>
            <p:cNvPr id="65" name="TextBox 64">
              <a:extLst>
                <a:ext uri="{FF2B5EF4-FFF2-40B4-BE49-F238E27FC236}">
                  <a16:creationId xmlns:a16="http://schemas.microsoft.com/office/drawing/2014/main" id="{AC36E8D9-972A-6EF7-8CC2-0B84E16A1045}"/>
                </a:ext>
              </a:extLst>
            </p:cNvPr>
            <p:cNvSpPr txBox="1"/>
            <p:nvPr/>
          </p:nvSpPr>
          <p:spPr>
            <a:xfrm>
              <a:off x="3537560" y="2093879"/>
              <a:ext cx="7873025" cy="369332"/>
            </a:xfrm>
            <a:prstGeom prst="rect">
              <a:avLst/>
            </a:prstGeom>
            <a:noFill/>
          </p:spPr>
          <p:txBody>
            <a:bodyPr wrap="square" rtlCol="0">
              <a:spAutoFit/>
            </a:bodyPr>
            <a:lstStyle/>
            <a:p>
              <a:pPr marL="285750" indent="-285750">
                <a:buFont typeface="Arial" panose="020B0604020202020204" pitchFamily="34" charset="0"/>
                <a:buChar char="•"/>
              </a:pPr>
              <a:r>
                <a:rPr lang="en-US" dirty="0"/>
                <a:t>From textbook, we look up </a:t>
              </a:r>
              <a:r>
                <a:rPr lang="en-US" i="1" dirty="0"/>
                <a:t>(calculated from electrostatic equations…)</a:t>
              </a:r>
              <a:r>
                <a:rPr lang="en-US" dirty="0"/>
                <a:t>:</a:t>
              </a:r>
              <a:endParaRPr lang="en-GB" dirty="0"/>
            </a:p>
          </p:txBody>
        </p:sp>
        <p:pic>
          <p:nvPicPr>
            <p:cNvPr id="66" name="Picture 65" descr="A picture containing diagram&#10;&#10;Description automatically generated">
              <a:extLst>
                <a:ext uri="{FF2B5EF4-FFF2-40B4-BE49-F238E27FC236}">
                  <a16:creationId xmlns:a16="http://schemas.microsoft.com/office/drawing/2014/main" id="{4693DDF9-996F-9C69-B9B5-22F11A82B7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8523" y="2622495"/>
              <a:ext cx="1265980" cy="705716"/>
            </a:xfrm>
            <a:prstGeom prst="rect">
              <a:avLst/>
            </a:prstGeom>
          </p:spPr>
        </p:pic>
        <p:pic>
          <p:nvPicPr>
            <p:cNvPr id="67" name="Picture 66" descr="A picture containing text, clock, watch, gauge&#10;&#10;Description automatically generated">
              <a:extLst>
                <a:ext uri="{FF2B5EF4-FFF2-40B4-BE49-F238E27FC236}">
                  <a16:creationId xmlns:a16="http://schemas.microsoft.com/office/drawing/2014/main" id="{2BDA7611-F2A9-0062-6CC8-B68190911E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205" y="2694267"/>
              <a:ext cx="1407875" cy="562172"/>
            </a:xfrm>
            <a:prstGeom prst="rect">
              <a:avLst/>
            </a:prstGeom>
          </p:spPr>
        </p:pic>
      </p:grpSp>
      <p:pic>
        <p:nvPicPr>
          <p:cNvPr id="68" name="Picture 67" descr="A close-up of a calculator&#10;&#10;Description automatically generated with medium confidence">
            <a:extLst>
              <a:ext uri="{FF2B5EF4-FFF2-40B4-BE49-F238E27FC236}">
                <a16:creationId xmlns:a16="http://schemas.microsoft.com/office/drawing/2014/main" id="{A1AA46B5-CE86-9CCE-F20F-31CAB0F46E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37451" y="4101188"/>
            <a:ext cx="1879222" cy="571707"/>
          </a:xfrm>
          <a:prstGeom prst="rect">
            <a:avLst/>
          </a:prstGeom>
        </p:spPr>
      </p:pic>
      <p:grpSp>
        <p:nvGrpSpPr>
          <p:cNvPr id="70" name="Group 69">
            <a:extLst>
              <a:ext uri="{FF2B5EF4-FFF2-40B4-BE49-F238E27FC236}">
                <a16:creationId xmlns:a16="http://schemas.microsoft.com/office/drawing/2014/main" id="{94A02B1F-E12B-FC7F-06EA-E93C1766FD5D}"/>
              </a:ext>
            </a:extLst>
          </p:cNvPr>
          <p:cNvGrpSpPr/>
          <p:nvPr/>
        </p:nvGrpSpPr>
        <p:grpSpPr>
          <a:xfrm>
            <a:off x="2592724" y="3539943"/>
            <a:ext cx="7873025" cy="1009966"/>
            <a:chOff x="2427460" y="3589660"/>
            <a:chExt cx="7873025" cy="1009966"/>
          </a:xfrm>
        </p:grpSpPr>
        <p:sp>
          <p:nvSpPr>
            <p:cNvPr id="71" name="TextBox 70">
              <a:extLst>
                <a:ext uri="{FF2B5EF4-FFF2-40B4-BE49-F238E27FC236}">
                  <a16:creationId xmlns:a16="http://schemas.microsoft.com/office/drawing/2014/main" id="{41FEE2C6-56F6-6485-ACF6-D287081D6987}"/>
                </a:ext>
              </a:extLst>
            </p:cNvPr>
            <p:cNvSpPr txBox="1"/>
            <p:nvPr/>
          </p:nvSpPr>
          <p:spPr>
            <a:xfrm>
              <a:off x="2427460" y="3589660"/>
              <a:ext cx="7873025" cy="369332"/>
            </a:xfrm>
            <a:prstGeom prst="rect">
              <a:avLst/>
            </a:prstGeom>
            <a:noFill/>
          </p:spPr>
          <p:txBody>
            <a:bodyPr wrap="square" rtlCol="0">
              <a:spAutoFit/>
            </a:bodyPr>
            <a:lstStyle/>
            <a:p>
              <a:pPr marL="285750" indent="-285750">
                <a:buFont typeface="Arial" panose="020B0604020202020204" pitchFamily="34" charset="0"/>
                <a:buChar char="•"/>
              </a:pPr>
              <a:r>
                <a:rPr lang="en-US" dirty="0"/>
                <a:t>Usually, there is low-loss dielectric between inner and outer conductor.</a:t>
              </a:r>
              <a:endParaRPr lang="en-GB" dirty="0"/>
            </a:p>
          </p:txBody>
        </p:sp>
        <p:grpSp>
          <p:nvGrpSpPr>
            <p:cNvPr id="72" name="Group 71">
              <a:extLst>
                <a:ext uri="{FF2B5EF4-FFF2-40B4-BE49-F238E27FC236}">
                  <a16:creationId xmlns:a16="http://schemas.microsoft.com/office/drawing/2014/main" id="{CDF02D13-7A32-64D3-0373-A44C835E794F}"/>
                </a:ext>
              </a:extLst>
            </p:cNvPr>
            <p:cNvGrpSpPr/>
            <p:nvPr/>
          </p:nvGrpSpPr>
          <p:grpSpPr>
            <a:xfrm>
              <a:off x="2575200" y="4081885"/>
              <a:ext cx="1824166" cy="517741"/>
              <a:chOff x="2575200" y="4081885"/>
              <a:chExt cx="1824166" cy="517741"/>
            </a:xfrm>
          </p:grpSpPr>
          <p:pic>
            <p:nvPicPr>
              <p:cNvPr id="73" name="Picture 72" descr="Text&#10;&#10;Description automatically generated">
                <a:extLst>
                  <a:ext uri="{FF2B5EF4-FFF2-40B4-BE49-F238E27FC236}">
                    <a16:creationId xmlns:a16="http://schemas.microsoft.com/office/drawing/2014/main" id="{510FBC1B-B830-B5D9-1463-34697AF8BB2D}"/>
                  </a:ext>
                </a:extLst>
              </p:cNvPr>
              <p:cNvPicPr>
                <a:picLocks noChangeAspect="1"/>
              </p:cNvPicPr>
              <p:nvPr/>
            </p:nvPicPr>
            <p:blipFill rotWithShape="1">
              <a:blip r:embed="rId5">
                <a:extLst>
                  <a:ext uri="{28A0092B-C50C-407E-A947-70E740481C1C}">
                    <a14:useLocalDpi xmlns:a14="http://schemas.microsoft.com/office/drawing/2010/main" val="0"/>
                  </a:ext>
                </a:extLst>
              </a:blip>
              <a:srcRect l="64444" t="-12305" b="-1"/>
              <a:stretch/>
            </p:blipFill>
            <p:spPr>
              <a:xfrm>
                <a:off x="3709725" y="4299561"/>
                <a:ext cx="689641" cy="300065"/>
              </a:xfrm>
              <a:prstGeom prst="rect">
                <a:avLst/>
              </a:prstGeom>
            </p:spPr>
          </p:pic>
          <p:pic>
            <p:nvPicPr>
              <p:cNvPr id="74" name="Picture 73">
                <a:extLst>
                  <a:ext uri="{FF2B5EF4-FFF2-40B4-BE49-F238E27FC236}">
                    <a16:creationId xmlns:a16="http://schemas.microsoft.com/office/drawing/2014/main" id="{96AB1395-EF4F-645C-9A47-EF5E8DD967C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75200" y="4350720"/>
                <a:ext cx="940907" cy="247324"/>
              </a:xfrm>
              <a:prstGeom prst="rect">
                <a:avLst/>
              </a:prstGeom>
            </p:spPr>
          </p:pic>
          <p:pic>
            <p:nvPicPr>
              <p:cNvPr id="75" name="Picture 74">
                <a:extLst>
                  <a:ext uri="{FF2B5EF4-FFF2-40B4-BE49-F238E27FC236}">
                    <a16:creationId xmlns:a16="http://schemas.microsoft.com/office/drawing/2014/main" id="{36984202-D580-D265-2386-17A49E23614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97319" y="4081885"/>
                <a:ext cx="887141" cy="224742"/>
              </a:xfrm>
              <a:prstGeom prst="rect">
                <a:avLst/>
              </a:prstGeom>
            </p:spPr>
          </p:pic>
        </p:grpSp>
      </p:grpSp>
      <p:grpSp>
        <p:nvGrpSpPr>
          <p:cNvPr id="80" name="Group 79">
            <a:extLst>
              <a:ext uri="{FF2B5EF4-FFF2-40B4-BE49-F238E27FC236}">
                <a16:creationId xmlns:a16="http://schemas.microsoft.com/office/drawing/2014/main" id="{E134E4F8-8498-5D39-FE2C-58B0612E9814}"/>
              </a:ext>
            </a:extLst>
          </p:cNvPr>
          <p:cNvGrpSpPr/>
          <p:nvPr/>
        </p:nvGrpSpPr>
        <p:grpSpPr>
          <a:xfrm>
            <a:off x="4502109" y="958100"/>
            <a:ext cx="5956220" cy="629855"/>
            <a:chOff x="4098940" y="1223688"/>
            <a:chExt cx="5956220" cy="629855"/>
          </a:xfrm>
        </p:grpSpPr>
        <p:sp>
          <p:nvSpPr>
            <p:cNvPr id="81" name="TextBox 80">
              <a:extLst>
                <a:ext uri="{FF2B5EF4-FFF2-40B4-BE49-F238E27FC236}">
                  <a16:creationId xmlns:a16="http://schemas.microsoft.com/office/drawing/2014/main" id="{E0A99C4A-9C6C-7AD6-54EF-F537A7AB629C}"/>
                </a:ext>
              </a:extLst>
            </p:cNvPr>
            <p:cNvSpPr txBox="1"/>
            <p:nvPr/>
          </p:nvSpPr>
          <p:spPr>
            <a:xfrm>
              <a:off x="4098940" y="1356561"/>
              <a:ext cx="526148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Characteristic impedance for a lossless line: </a:t>
              </a:r>
              <a:endParaRPr lang="en-GB" dirty="0"/>
            </a:p>
          </p:txBody>
        </p:sp>
        <p:pic>
          <p:nvPicPr>
            <p:cNvPr id="82" name="Picture 81" descr="A picture containing text, clock&#10;&#10;Description automatically generated">
              <a:extLst>
                <a:ext uri="{FF2B5EF4-FFF2-40B4-BE49-F238E27FC236}">
                  <a16:creationId xmlns:a16="http://schemas.microsoft.com/office/drawing/2014/main" id="{3FB4C1BB-1B77-EB79-49A1-054C23D14BF4}"/>
                </a:ext>
              </a:extLst>
            </p:cNvPr>
            <p:cNvPicPr>
              <a:picLocks noChangeAspect="1"/>
            </p:cNvPicPr>
            <p:nvPr/>
          </p:nvPicPr>
          <p:blipFill>
            <a:blip r:embed="rId8"/>
            <a:stretch>
              <a:fillRect/>
            </a:stretch>
          </p:blipFill>
          <p:spPr>
            <a:xfrm>
              <a:off x="9048627" y="1223688"/>
              <a:ext cx="1006533" cy="629855"/>
            </a:xfrm>
            <a:prstGeom prst="rect">
              <a:avLst/>
            </a:prstGeom>
          </p:spPr>
        </p:pic>
      </p:grpSp>
      <p:grpSp>
        <p:nvGrpSpPr>
          <p:cNvPr id="83" name="Group 82">
            <a:extLst>
              <a:ext uri="{FF2B5EF4-FFF2-40B4-BE49-F238E27FC236}">
                <a16:creationId xmlns:a16="http://schemas.microsoft.com/office/drawing/2014/main" id="{8A1CDCCC-CECB-7CF6-828D-BED26583CF5B}"/>
              </a:ext>
            </a:extLst>
          </p:cNvPr>
          <p:cNvGrpSpPr/>
          <p:nvPr/>
        </p:nvGrpSpPr>
        <p:grpSpPr>
          <a:xfrm>
            <a:off x="7892362" y="2882693"/>
            <a:ext cx="2226934" cy="647422"/>
            <a:chOff x="7862630" y="2632132"/>
            <a:chExt cx="2226934" cy="647422"/>
          </a:xfrm>
        </p:grpSpPr>
        <p:sp>
          <p:nvSpPr>
            <p:cNvPr id="84" name="Arrow: Right 71">
              <a:extLst>
                <a:ext uri="{FF2B5EF4-FFF2-40B4-BE49-F238E27FC236}">
                  <a16:creationId xmlns:a16="http://schemas.microsoft.com/office/drawing/2014/main" id="{6ABD8636-FFB9-F43F-77FD-1F330A61FC6F}"/>
                </a:ext>
              </a:extLst>
            </p:cNvPr>
            <p:cNvSpPr/>
            <p:nvPr/>
          </p:nvSpPr>
          <p:spPr bwMode="auto">
            <a:xfrm>
              <a:off x="7862630" y="2776115"/>
              <a:ext cx="345089" cy="3693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pic>
          <p:nvPicPr>
            <p:cNvPr id="85" name="Picture 84" descr="A picture containing text, watch, clock, gauge&#10;&#10;Description automatically generated">
              <a:extLst>
                <a:ext uri="{FF2B5EF4-FFF2-40B4-BE49-F238E27FC236}">
                  <a16:creationId xmlns:a16="http://schemas.microsoft.com/office/drawing/2014/main" id="{A7131579-8772-EA7C-8AC2-FD49C272BDA5}"/>
                </a:ext>
              </a:extLst>
            </p:cNvPr>
            <p:cNvPicPr>
              <a:picLocks noChangeAspect="1"/>
            </p:cNvPicPr>
            <p:nvPr/>
          </p:nvPicPr>
          <p:blipFill rotWithShape="1">
            <a:blip r:embed="rId9"/>
            <a:srcRect l="4956" t="8631" b="2054"/>
            <a:stretch/>
          </p:blipFill>
          <p:spPr>
            <a:xfrm>
              <a:off x="8419166" y="2632132"/>
              <a:ext cx="1670398" cy="647422"/>
            </a:xfrm>
            <a:prstGeom prst="rect">
              <a:avLst/>
            </a:prstGeom>
            <a:ln w="19050">
              <a:solidFill>
                <a:srgbClr val="C00000"/>
              </a:solidFill>
            </a:ln>
          </p:spPr>
        </p:pic>
      </p:grpSp>
      <p:grpSp>
        <p:nvGrpSpPr>
          <p:cNvPr id="86" name="Group 85">
            <a:extLst>
              <a:ext uri="{FF2B5EF4-FFF2-40B4-BE49-F238E27FC236}">
                <a16:creationId xmlns:a16="http://schemas.microsoft.com/office/drawing/2014/main" id="{EF104079-DC0C-C935-5894-76873AD7C0FE}"/>
              </a:ext>
            </a:extLst>
          </p:cNvPr>
          <p:cNvGrpSpPr/>
          <p:nvPr/>
        </p:nvGrpSpPr>
        <p:grpSpPr>
          <a:xfrm>
            <a:off x="5376556" y="4117303"/>
            <a:ext cx="2688350" cy="1117480"/>
            <a:chOff x="4905445" y="4063700"/>
            <a:chExt cx="2688350" cy="1117480"/>
          </a:xfrm>
        </p:grpSpPr>
        <p:sp>
          <p:nvSpPr>
            <p:cNvPr id="87" name="TextBox 86">
              <a:extLst>
                <a:ext uri="{FF2B5EF4-FFF2-40B4-BE49-F238E27FC236}">
                  <a16:creationId xmlns:a16="http://schemas.microsoft.com/office/drawing/2014/main" id="{5F9C52BB-A591-30BB-FC93-46A198B1A3EA}"/>
                </a:ext>
              </a:extLst>
            </p:cNvPr>
            <p:cNvSpPr txBox="1"/>
            <p:nvPr/>
          </p:nvSpPr>
          <p:spPr>
            <a:xfrm>
              <a:off x="4905445" y="4657960"/>
              <a:ext cx="2688350" cy="523220"/>
            </a:xfrm>
            <a:prstGeom prst="rect">
              <a:avLst/>
            </a:prstGeom>
            <a:noFill/>
          </p:spPr>
          <p:txBody>
            <a:bodyPr wrap="square" rtlCol="0">
              <a:spAutoFit/>
            </a:bodyPr>
            <a:lstStyle/>
            <a:p>
              <a:r>
                <a:rPr lang="en-US" sz="1400" dirty="0">
                  <a:solidFill>
                    <a:srgbClr val="C00000"/>
                  </a:solidFill>
                </a:rPr>
                <a:t>Coax characteristic impedance </a:t>
              </a:r>
            </a:p>
            <a:p>
              <a:r>
                <a:rPr lang="en-US" sz="1400" dirty="0">
                  <a:solidFill>
                    <a:srgbClr val="C00000"/>
                  </a:solidFill>
                </a:rPr>
                <a:t>with low-loss dielectric</a:t>
              </a:r>
              <a:endParaRPr lang="en-GB" sz="1400" dirty="0">
                <a:solidFill>
                  <a:srgbClr val="C00000"/>
                </a:solidFill>
              </a:endParaRPr>
            </a:p>
          </p:txBody>
        </p:sp>
        <p:pic>
          <p:nvPicPr>
            <p:cNvPr id="88" name="Picture 87" descr="Text&#10;&#10;Description automatically generated with low confidence">
              <a:extLst>
                <a:ext uri="{FF2B5EF4-FFF2-40B4-BE49-F238E27FC236}">
                  <a16:creationId xmlns:a16="http://schemas.microsoft.com/office/drawing/2014/main" id="{BE6D2357-489A-A40A-41C7-2D096EE0BBD7}"/>
                </a:ext>
              </a:extLst>
            </p:cNvPr>
            <p:cNvPicPr>
              <a:picLocks noChangeAspect="1"/>
            </p:cNvPicPr>
            <p:nvPr/>
          </p:nvPicPr>
          <p:blipFill>
            <a:blip r:embed="rId10"/>
            <a:stretch>
              <a:fillRect/>
            </a:stretch>
          </p:blipFill>
          <p:spPr>
            <a:xfrm>
              <a:off x="5002477" y="4063700"/>
              <a:ext cx="1700501" cy="618933"/>
            </a:xfrm>
            <a:prstGeom prst="rect">
              <a:avLst/>
            </a:prstGeom>
            <a:ln w="19050">
              <a:solidFill>
                <a:srgbClr val="C00000"/>
              </a:solidFill>
            </a:ln>
          </p:spPr>
        </p:pic>
      </p:grpSp>
      <p:sp>
        <p:nvSpPr>
          <p:cNvPr id="92" name="TextBox 91">
            <a:extLst>
              <a:ext uri="{FF2B5EF4-FFF2-40B4-BE49-F238E27FC236}">
                <a16:creationId xmlns:a16="http://schemas.microsoft.com/office/drawing/2014/main" id="{0E3AE1E5-1497-4051-8ADC-0915E609D453}"/>
              </a:ext>
            </a:extLst>
          </p:cNvPr>
          <p:cNvSpPr txBox="1"/>
          <p:nvPr/>
        </p:nvSpPr>
        <p:spPr>
          <a:xfrm>
            <a:off x="1221410" y="5442595"/>
            <a:ext cx="10204855" cy="276999"/>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CH" dirty="0"/>
              <a:t>Full shielding properties is making the coaxial line very popular for RF measurement equipment.</a:t>
            </a:r>
          </a:p>
        </p:txBody>
      </p:sp>
      <p:sp>
        <p:nvSpPr>
          <p:cNvPr id="2" name="TextBox 1">
            <a:extLst>
              <a:ext uri="{FF2B5EF4-FFF2-40B4-BE49-F238E27FC236}">
                <a16:creationId xmlns:a16="http://schemas.microsoft.com/office/drawing/2014/main" id="{DBBEF151-BA20-9F0B-2E99-774402C66D46}"/>
              </a:ext>
            </a:extLst>
          </p:cNvPr>
          <p:cNvSpPr txBox="1"/>
          <p:nvPr/>
        </p:nvSpPr>
        <p:spPr>
          <a:xfrm>
            <a:off x="3333807" y="6107821"/>
            <a:ext cx="5232501" cy="276999"/>
          </a:xfrm>
          <a:prstGeom prst="rect">
            <a:avLst/>
          </a:prstGeom>
          <a:noFill/>
        </p:spPr>
        <p:txBody>
          <a:bodyPr wrap="square" lIns="0" tIns="0" rIns="0" bIns="0" rtlCol="0">
            <a:spAutoFit/>
          </a:bodyPr>
          <a:lstStyle/>
          <a:p>
            <a:pPr algn="l"/>
            <a:r>
              <a:rPr lang="en-CH" dirty="0"/>
              <a:t>How about: we use a coaxial line for acceleration?</a:t>
            </a:r>
          </a:p>
        </p:txBody>
      </p:sp>
    </p:spTree>
    <p:extLst>
      <p:ext uri="{BB962C8B-B14F-4D97-AF65-F5344CB8AC3E}">
        <p14:creationId xmlns:p14="http://schemas.microsoft.com/office/powerpoint/2010/main" val="3673229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fade">
                                      <p:cBhvr>
                                        <p:cTn id="12" dur="500"/>
                                        <p:tgtEl>
                                          <p:spTgt spid="6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70"/>
                                        </p:tgtEl>
                                        <p:attrNameLst>
                                          <p:attrName>style.visibility</p:attrName>
                                        </p:attrNameLst>
                                      </p:cBhvr>
                                      <p:to>
                                        <p:strVal val="visible"/>
                                      </p:to>
                                    </p:set>
                                    <p:animEffect transition="in" filter="fade">
                                      <p:cBhvr>
                                        <p:cTn id="21" dur="500"/>
                                        <p:tgtEl>
                                          <p:spTgt spid="7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86"/>
                                        </p:tgtEl>
                                        <p:attrNameLst>
                                          <p:attrName>style.visibility</p:attrName>
                                        </p:attrNameLst>
                                      </p:cBhvr>
                                      <p:to>
                                        <p:strVal val="visible"/>
                                      </p:to>
                                    </p:set>
                                    <p:animEffect transition="in" filter="fade">
                                      <p:cBhvr>
                                        <p:cTn id="26" dur="500"/>
                                        <p:tgtEl>
                                          <p:spTgt spid="8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92"/>
                                        </p:tgtEl>
                                        <p:attrNameLst>
                                          <p:attrName>style.visibility</p:attrName>
                                        </p:attrNameLst>
                                      </p:cBhvr>
                                      <p:to>
                                        <p:strVal val="visible"/>
                                      </p:to>
                                    </p:set>
                                    <p:anim calcmode="lin" valueType="num">
                                      <p:cBhvr additive="base">
                                        <p:cTn id="36" dur="500" fill="hold"/>
                                        <p:tgtEl>
                                          <p:spTgt spid="92"/>
                                        </p:tgtEl>
                                        <p:attrNameLst>
                                          <p:attrName>ppt_x</p:attrName>
                                        </p:attrNameLst>
                                      </p:cBhvr>
                                      <p:tavLst>
                                        <p:tav tm="0">
                                          <p:val>
                                            <p:strVal val="#ppt_x"/>
                                          </p:val>
                                        </p:tav>
                                        <p:tav tm="100000">
                                          <p:val>
                                            <p:strVal val="#ppt_x"/>
                                          </p:val>
                                        </p:tav>
                                      </p:tavLst>
                                    </p:anim>
                                    <p:anim calcmode="lin" valueType="num">
                                      <p:cBhvr additive="base">
                                        <p:cTn id="37" dur="500" fill="hold"/>
                                        <p:tgtEl>
                                          <p:spTgt spid="92"/>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additive="base">
                                        <p:cTn id="42" dur="500" fill="hold"/>
                                        <p:tgtEl>
                                          <p:spTgt spid="2"/>
                                        </p:tgtEl>
                                        <p:attrNameLst>
                                          <p:attrName>ppt_x</p:attrName>
                                        </p:attrNameLst>
                                      </p:cBhvr>
                                      <p:tavLst>
                                        <p:tav tm="0">
                                          <p:val>
                                            <p:strVal val="#ppt_x"/>
                                          </p:val>
                                        </p:tav>
                                        <p:tav tm="100000">
                                          <p:val>
                                            <p:strVal val="#ppt_x"/>
                                          </p:val>
                                        </p:tav>
                                      </p:tavLst>
                                    </p:anim>
                                    <p:anim calcmode="lin" valueType="num">
                                      <p:cBhvr additive="base">
                                        <p:cTn id="4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92722" y="1340374"/>
            <a:ext cx="11458741" cy="1045726"/>
          </a:xfrm>
          <a:prstGeom prst="rect">
            <a:avLst/>
          </a:prstGeom>
          <a:noFill/>
          <a:ln w="9525">
            <a:noFill/>
            <a:miter lim="800000"/>
            <a:headEnd/>
            <a:tailEnd/>
          </a:ln>
          <a:effectLst/>
        </p:spPr>
        <p:txBody>
          <a:bodyPr/>
          <a:lstStyle/>
          <a:p>
            <a:pPr>
              <a:spcBef>
                <a:spcPct val="20000"/>
              </a:spcBef>
            </a:pPr>
            <a:r>
              <a:rPr lang="en-GB" dirty="0">
                <a:solidFill>
                  <a:srgbClr val="C00000"/>
                </a:solidFill>
                <a:sym typeface="Wingdings" pitchFamily="2" charset="2"/>
              </a:rPr>
              <a:t>Frequency below ~10 MHz gives an RF wavelength largely above &gt;30 m</a:t>
            </a:r>
          </a:p>
          <a:p>
            <a:pPr marL="457200" indent="-457200">
              <a:spcBef>
                <a:spcPct val="20000"/>
              </a:spcBef>
              <a:buFont typeface="Symbol" panose="05050102010706020507" pitchFamily="18" charset="2"/>
              <a:buChar char="®"/>
            </a:pPr>
            <a:r>
              <a:rPr lang="en-GB" dirty="0">
                <a:sym typeface="Wingdings" pitchFamily="2" charset="2"/>
              </a:rPr>
              <a:t>With classical cavity (pillbox design), we would need huge cavities </a:t>
            </a:r>
            <a:r>
              <a:rPr lang="en-GB" dirty="0">
                <a:sym typeface="Symbol" panose="05050102010706020507" pitchFamily="18" charset="2"/>
              </a:rPr>
              <a:t> not suited for accelerators</a:t>
            </a:r>
            <a:endParaRPr lang="en-GB" dirty="0">
              <a:sym typeface="Wingdings" pitchFamily="2" charset="2"/>
            </a:endParaRPr>
          </a:p>
          <a:p>
            <a:pPr marL="457200" indent="-457200">
              <a:spcBef>
                <a:spcPct val="20000"/>
              </a:spcBef>
              <a:buFont typeface="Symbol" panose="05050102010706020507" pitchFamily="18" charset="2"/>
              <a:buChar char="®"/>
            </a:pPr>
            <a:r>
              <a:rPr lang="en-GB" dirty="0">
                <a:sym typeface="Wingdings" pitchFamily="2" charset="2"/>
              </a:rPr>
              <a:t>Line resonators: </a:t>
            </a:r>
            <a:r>
              <a:rPr lang="en-GB" sz="2100" b="1" dirty="0">
                <a:solidFill>
                  <a:srgbClr val="C0504D"/>
                </a:solidFill>
                <a:latin typeface="Symbol" panose="05050102010706020507" pitchFamily="18" charset="2"/>
                <a:cs typeface="Times New Roman" pitchFamily="18" charset="0"/>
                <a:sym typeface="Wingdings" pitchFamily="2" charset="2"/>
              </a:rPr>
              <a:t>l</a:t>
            </a:r>
            <a:r>
              <a:rPr lang="en-GB" sz="2100" b="1" dirty="0">
                <a:solidFill>
                  <a:srgbClr val="C0504D"/>
                </a:solidFill>
                <a:latin typeface="Constantia" pitchFamily="18" charset="0"/>
                <a:cs typeface="Times New Roman" pitchFamily="18" charset="0"/>
                <a:sym typeface="Wingdings" pitchFamily="2" charset="2"/>
              </a:rPr>
              <a:t>/2 </a:t>
            </a:r>
            <a:r>
              <a:rPr lang="en-GB" sz="2100" b="1" dirty="0">
                <a:solidFill>
                  <a:srgbClr val="C0504D"/>
                </a:solidFill>
                <a:cs typeface="Times New Roman" pitchFamily="18" charset="0"/>
                <a:sym typeface="Wingdings" pitchFamily="2" charset="2"/>
              </a:rPr>
              <a:t>or</a:t>
            </a:r>
            <a:r>
              <a:rPr lang="en-GB" sz="2100" b="1" dirty="0">
                <a:solidFill>
                  <a:srgbClr val="C0504D"/>
                </a:solidFill>
                <a:latin typeface="Constantia" pitchFamily="18" charset="0"/>
                <a:cs typeface="Times New Roman" pitchFamily="18" charset="0"/>
                <a:sym typeface="Wingdings" pitchFamily="2" charset="2"/>
              </a:rPr>
              <a:t> </a:t>
            </a:r>
            <a:r>
              <a:rPr lang="en-GB" sz="2100" b="1" dirty="0">
                <a:solidFill>
                  <a:srgbClr val="C0504D"/>
                </a:solidFill>
                <a:latin typeface="Symbol" panose="05050102010706020507" pitchFamily="18" charset="2"/>
                <a:cs typeface="Times New Roman" pitchFamily="18" charset="0"/>
                <a:sym typeface="Wingdings" pitchFamily="2" charset="2"/>
              </a:rPr>
              <a:t>l</a:t>
            </a:r>
            <a:r>
              <a:rPr lang="en-GB" sz="2100" b="1" dirty="0">
                <a:solidFill>
                  <a:srgbClr val="C0504D"/>
                </a:solidFill>
                <a:latin typeface="Constantia" pitchFamily="18" charset="0"/>
                <a:cs typeface="Times New Roman" pitchFamily="18" charset="0"/>
                <a:sym typeface="Wingdings" pitchFamily="2" charset="2"/>
              </a:rPr>
              <a:t>/4 </a:t>
            </a:r>
            <a:r>
              <a:rPr lang="en-GB" dirty="0">
                <a:solidFill>
                  <a:srgbClr val="C00000"/>
                </a:solidFill>
                <a:sym typeface="Wingdings" pitchFamily="2" charset="2"/>
              </a:rPr>
              <a:t>resonator</a:t>
            </a: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spcBef>
                <a:spcPct val="20000"/>
              </a:spcBef>
              <a:buClr>
                <a:schemeClr val="tx1"/>
              </a:buClr>
            </a:pPr>
            <a:endParaRPr lang="en-GB" sz="2100" b="1" dirty="0">
              <a:latin typeface="Constantia" pitchFamily="18" charset="0"/>
              <a:cs typeface="Times New Roman" pitchFamily="18" charset="0"/>
              <a:sym typeface="Wingdings" pitchFamily="2" charset="2"/>
            </a:endParaRPr>
          </a:p>
        </p:txBody>
      </p:sp>
      <p:sp>
        <p:nvSpPr>
          <p:cNvPr id="37" name="Rectangle 3"/>
          <p:cNvSpPr>
            <a:spLocks noChangeArrowheads="1"/>
          </p:cNvSpPr>
          <p:nvPr/>
        </p:nvSpPr>
        <p:spPr bwMode="auto">
          <a:xfrm>
            <a:off x="1875694" y="507249"/>
            <a:ext cx="8440615" cy="519423"/>
          </a:xfrm>
          <a:prstGeom prst="rect">
            <a:avLst/>
          </a:prstGeom>
          <a:noFill/>
          <a:ln w="9525">
            <a:noFill/>
            <a:miter lim="800000"/>
            <a:headEnd/>
            <a:tailEnd/>
          </a:ln>
          <a:effectLst/>
        </p:spPr>
        <p:txBody>
          <a:bodyPr anchor="ctr"/>
          <a:lstStyle/>
          <a:p>
            <a:pPr defTabSz="779173">
              <a:spcBef>
                <a:spcPct val="0"/>
              </a:spcBef>
            </a:pPr>
            <a:endParaRPr lang="en-GB" sz="2727" dirty="0">
              <a:solidFill>
                <a:srgbClr val="1F497D"/>
              </a:solidFill>
              <a:latin typeface="Constantia" panose="02030602050306030303" pitchFamily="18" charset="0"/>
              <a:cs typeface="Arial" panose="020B0604020202020204" pitchFamily="34" charset="0"/>
            </a:endParaRPr>
          </a:p>
        </p:txBody>
      </p:sp>
      <p:sp>
        <p:nvSpPr>
          <p:cNvPr id="15" name="Rectangle 3"/>
          <p:cNvSpPr>
            <a:spLocks noChangeArrowheads="1"/>
          </p:cNvSpPr>
          <p:nvPr/>
        </p:nvSpPr>
        <p:spPr bwMode="auto">
          <a:xfrm>
            <a:off x="17717" y="89353"/>
            <a:ext cx="11934418" cy="950413"/>
          </a:xfrm>
          <a:prstGeom prst="rect">
            <a:avLst/>
          </a:prstGeom>
          <a:noFill/>
          <a:ln w="9525">
            <a:noFill/>
            <a:miter lim="800000"/>
            <a:headEnd/>
            <a:tailEnd/>
          </a:ln>
          <a:effectLst/>
        </p:spPr>
        <p:txBody>
          <a:bodyPr anchor="ctr"/>
          <a:lstStyle/>
          <a:p>
            <a:pPr>
              <a:spcBef>
                <a:spcPct val="0"/>
              </a:spcBef>
            </a:pPr>
            <a:r>
              <a:rPr lang="en-GB" sz="3600" b="1" kern="0" dirty="0">
                <a:solidFill>
                  <a:srgbClr val="0070C0"/>
                </a:solidFill>
                <a:latin typeface="+mj-lt"/>
                <a:ea typeface="+mj-ea"/>
                <a:cs typeface="+mj-cs"/>
              </a:rPr>
              <a:t>From Coaxial Line to RF Cavities </a:t>
            </a:r>
            <a:br>
              <a:rPr lang="en-GB" sz="3600" b="1" kern="0" dirty="0">
                <a:solidFill>
                  <a:srgbClr val="0070C0"/>
                </a:solidFill>
                <a:latin typeface="+mj-lt"/>
                <a:ea typeface="+mj-ea"/>
                <a:cs typeface="+mj-cs"/>
              </a:rPr>
            </a:br>
            <a:r>
              <a:rPr lang="en-GB" sz="3600" b="1" kern="0" dirty="0">
                <a:solidFill>
                  <a:srgbClr val="0070C0"/>
                </a:solidFill>
                <a:latin typeface="+mj-lt"/>
                <a:ea typeface="+mj-ea"/>
                <a:cs typeface="+mj-cs"/>
              </a:rPr>
              <a:t>in low frequency range</a:t>
            </a:r>
          </a:p>
        </p:txBody>
      </p:sp>
      <p:grpSp>
        <p:nvGrpSpPr>
          <p:cNvPr id="3" name="Group 2">
            <a:extLst>
              <a:ext uri="{FF2B5EF4-FFF2-40B4-BE49-F238E27FC236}">
                <a16:creationId xmlns:a16="http://schemas.microsoft.com/office/drawing/2014/main" id="{8CBC82BE-2381-B90B-8ED9-B879462463C1}"/>
              </a:ext>
            </a:extLst>
          </p:cNvPr>
          <p:cNvGrpSpPr/>
          <p:nvPr/>
        </p:nvGrpSpPr>
        <p:grpSpPr>
          <a:xfrm>
            <a:off x="9345130" y="321588"/>
            <a:ext cx="2242402" cy="1070265"/>
            <a:chOff x="988135" y="1116339"/>
            <a:chExt cx="3518976" cy="1813396"/>
          </a:xfrm>
        </p:grpSpPr>
        <p:grpSp>
          <p:nvGrpSpPr>
            <p:cNvPr id="4" name="Group 3">
              <a:extLst>
                <a:ext uri="{FF2B5EF4-FFF2-40B4-BE49-F238E27FC236}">
                  <a16:creationId xmlns:a16="http://schemas.microsoft.com/office/drawing/2014/main" id="{1DA8179D-D279-B100-0752-9A63926BD7F9}"/>
                </a:ext>
              </a:extLst>
            </p:cNvPr>
            <p:cNvGrpSpPr/>
            <p:nvPr/>
          </p:nvGrpSpPr>
          <p:grpSpPr>
            <a:xfrm>
              <a:off x="988135" y="1250085"/>
              <a:ext cx="1713434" cy="1679650"/>
              <a:chOff x="2601145" y="5154078"/>
              <a:chExt cx="808945" cy="797126"/>
            </a:xfrm>
          </p:grpSpPr>
          <p:grpSp>
            <p:nvGrpSpPr>
              <p:cNvPr id="8" name="Group 7">
                <a:extLst>
                  <a:ext uri="{FF2B5EF4-FFF2-40B4-BE49-F238E27FC236}">
                    <a16:creationId xmlns:a16="http://schemas.microsoft.com/office/drawing/2014/main" id="{3A763387-2D00-EF38-B1C1-F1BFCE3F81C3}"/>
                  </a:ext>
                </a:extLst>
              </p:cNvPr>
              <p:cNvGrpSpPr/>
              <p:nvPr/>
            </p:nvGrpSpPr>
            <p:grpSpPr>
              <a:xfrm>
                <a:off x="2601145" y="5154078"/>
                <a:ext cx="808945" cy="797126"/>
                <a:chOff x="8400300" y="3087434"/>
                <a:chExt cx="808945" cy="797126"/>
              </a:xfrm>
            </p:grpSpPr>
            <p:sp>
              <p:nvSpPr>
                <p:cNvPr id="39" name="Oval 38">
                  <a:extLst>
                    <a:ext uri="{FF2B5EF4-FFF2-40B4-BE49-F238E27FC236}">
                      <a16:creationId xmlns:a16="http://schemas.microsoft.com/office/drawing/2014/main" id="{93CE40E4-A10E-073C-42D4-55D4B1542BA3}"/>
                    </a:ext>
                  </a:extLst>
                </p:cNvPr>
                <p:cNvSpPr/>
                <p:nvPr/>
              </p:nvSpPr>
              <p:spPr bwMode="auto">
                <a:xfrm>
                  <a:off x="8400300" y="3087434"/>
                  <a:ext cx="808945" cy="797126"/>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40" name="Oval 39">
                  <a:extLst>
                    <a:ext uri="{FF2B5EF4-FFF2-40B4-BE49-F238E27FC236}">
                      <a16:creationId xmlns:a16="http://schemas.microsoft.com/office/drawing/2014/main" id="{C434BED9-31EC-216E-EEBF-EE89B68B6AC7}"/>
                    </a:ext>
                  </a:extLst>
                </p:cNvPr>
                <p:cNvSpPr/>
                <p:nvPr/>
              </p:nvSpPr>
              <p:spPr bwMode="auto">
                <a:xfrm>
                  <a:off x="8442556" y="3122692"/>
                  <a:ext cx="730915" cy="730915"/>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41" name="Oval 40">
                  <a:extLst>
                    <a:ext uri="{FF2B5EF4-FFF2-40B4-BE49-F238E27FC236}">
                      <a16:creationId xmlns:a16="http://schemas.microsoft.com/office/drawing/2014/main" id="{4E33E5C8-891F-5F63-B74D-E68E2AE9FBFA}"/>
                    </a:ext>
                  </a:extLst>
                </p:cNvPr>
                <p:cNvSpPr/>
                <p:nvPr/>
              </p:nvSpPr>
              <p:spPr bwMode="auto">
                <a:xfrm>
                  <a:off x="8708759" y="3389984"/>
                  <a:ext cx="192025" cy="1920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grpSp>
          <p:cxnSp>
            <p:nvCxnSpPr>
              <p:cNvPr id="9" name="Straight Arrow Connector 8">
                <a:extLst>
                  <a:ext uri="{FF2B5EF4-FFF2-40B4-BE49-F238E27FC236}">
                    <a16:creationId xmlns:a16="http://schemas.microsoft.com/office/drawing/2014/main" id="{48E538F5-0B7D-B858-57B3-09E4F20D6FE9}"/>
                  </a:ext>
                </a:extLst>
              </p:cNvPr>
              <p:cNvCxnSpPr>
                <a:cxnSpLocks/>
                <a:endCxn id="40" idx="6"/>
              </p:cNvCxnSpPr>
              <p:nvPr/>
            </p:nvCxnSpPr>
            <p:spPr bwMode="auto">
              <a:xfrm>
                <a:off x="3101629" y="5552639"/>
                <a:ext cx="272687" cy="215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0" name="Straight Arrow Connector 9">
                <a:extLst>
                  <a:ext uri="{FF2B5EF4-FFF2-40B4-BE49-F238E27FC236}">
                    <a16:creationId xmlns:a16="http://schemas.microsoft.com/office/drawing/2014/main" id="{0EDC4132-0B1E-79BB-585B-C86530E8165D}"/>
                  </a:ext>
                </a:extLst>
              </p:cNvPr>
              <p:cNvCxnSpPr>
                <a:cxnSpLocks/>
                <a:stCxn id="41" idx="4"/>
                <a:endCxn id="40" idx="4"/>
              </p:cNvCxnSpPr>
              <p:nvPr/>
            </p:nvCxnSpPr>
            <p:spPr bwMode="auto">
              <a:xfrm>
                <a:off x="3005617" y="5648653"/>
                <a:ext cx="3242" cy="27159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2" name="Straight Arrow Connector 11">
                <a:extLst>
                  <a:ext uri="{FF2B5EF4-FFF2-40B4-BE49-F238E27FC236}">
                    <a16:creationId xmlns:a16="http://schemas.microsoft.com/office/drawing/2014/main" id="{7401BCDC-AF60-65C1-17B7-05AB971E793F}"/>
                  </a:ext>
                </a:extLst>
              </p:cNvPr>
              <p:cNvCxnSpPr>
                <a:cxnSpLocks/>
                <a:stCxn id="41" idx="5"/>
                <a:endCxn id="40" idx="5"/>
              </p:cNvCxnSpPr>
              <p:nvPr/>
            </p:nvCxnSpPr>
            <p:spPr bwMode="auto">
              <a:xfrm>
                <a:off x="3073508" y="5620532"/>
                <a:ext cx="193768" cy="19267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4" name="Straight Arrow Connector 23">
                <a:extLst>
                  <a:ext uri="{FF2B5EF4-FFF2-40B4-BE49-F238E27FC236}">
                    <a16:creationId xmlns:a16="http://schemas.microsoft.com/office/drawing/2014/main" id="{9DEE8D45-4942-0169-E15D-53793D7835E6}"/>
                  </a:ext>
                </a:extLst>
              </p:cNvPr>
              <p:cNvCxnSpPr>
                <a:cxnSpLocks/>
                <a:stCxn id="41" idx="3"/>
                <a:endCxn id="40" idx="3"/>
              </p:cNvCxnSpPr>
              <p:nvPr/>
            </p:nvCxnSpPr>
            <p:spPr bwMode="auto">
              <a:xfrm flipH="1">
                <a:off x="2750441" y="5620532"/>
                <a:ext cx="187284" cy="19267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5" name="Straight Arrow Connector 24">
                <a:extLst>
                  <a:ext uri="{FF2B5EF4-FFF2-40B4-BE49-F238E27FC236}">
                    <a16:creationId xmlns:a16="http://schemas.microsoft.com/office/drawing/2014/main" id="{9EA8B44C-3C6A-DD4E-B8B8-F27FFB83CA53}"/>
                  </a:ext>
                </a:extLst>
              </p:cNvPr>
              <p:cNvCxnSpPr>
                <a:cxnSpLocks/>
                <a:stCxn id="41" idx="7"/>
                <a:endCxn id="40" idx="7"/>
              </p:cNvCxnSpPr>
              <p:nvPr/>
            </p:nvCxnSpPr>
            <p:spPr bwMode="auto">
              <a:xfrm flipV="1">
                <a:off x="3073508" y="5296376"/>
                <a:ext cx="193768" cy="18837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1" name="Straight Arrow Connector 30">
                <a:extLst>
                  <a:ext uri="{FF2B5EF4-FFF2-40B4-BE49-F238E27FC236}">
                    <a16:creationId xmlns:a16="http://schemas.microsoft.com/office/drawing/2014/main" id="{0C179F3C-13B6-AE1E-3F04-C262221FD191}"/>
                  </a:ext>
                </a:extLst>
              </p:cNvPr>
              <p:cNvCxnSpPr>
                <a:cxnSpLocks/>
                <a:stCxn id="41" idx="0"/>
                <a:endCxn id="40" idx="0"/>
              </p:cNvCxnSpPr>
              <p:nvPr/>
            </p:nvCxnSpPr>
            <p:spPr bwMode="auto">
              <a:xfrm flipV="1">
                <a:off x="3005617" y="5189336"/>
                <a:ext cx="3242" cy="26729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3" name="Straight Arrow Connector 32">
                <a:extLst>
                  <a:ext uri="{FF2B5EF4-FFF2-40B4-BE49-F238E27FC236}">
                    <a16:creationId xmlns:a16="http://schemas.microsoft.com/office/drawing/2014/main" id="{1BDB60E5-65D1-AB12-14AB-10080C7C3552}"/>
                  </a:ext>
                </a:extLst>
              </p:cNvPr>
              <p:cNvCxnSpPr>
                <a:cxnSpLocks/>
                <a:endCxn id="40" idx="1"/>
              </p:cNvCxnSpPr>
              <p:nvPr/>
            </p:nvCxnSpPr>
            <p:spPr bwMode="auto">
              <a:xfrm flipH="1" flipV="1">
                <a:off x="2750441" y="5296376"/>
                <a:ext cx="185664" cy="17614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4" name="Straight Arrow Connector 33">
                <a:extLst>
                  <a:ext uri="{FF2B5EF4-FFF2-40B4-BE49-F238E27FC236}">
                    <a16:creationId xmlns:a16="http://schemas.microsoft.com/office/drawing/2014/main" id="{2BFD527A-C97E-C228-D43A-3FC5B11D07FA}"/>
                  </a:ext>
                </a:extLst>
              </p:cNvPr>
              <p:cNvCxnSpPr>
                <a:cxnSpLocks/>
                <a:stCxn id="41" idx="2"/>
                <a:endCxn id="40" idx="2"/>
              </p:cNvCxnSpPr>
              <p:nvPr/>
            </p:nvCxnSpPr>
            <p:spPr bwMode="auto">
              <a:xfrm flipH="1">
                <a:off x="2643401" y="5552641"/>
                <a:ext cx="266203" cy="215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5" name="Oval 34">
                <a:extLst>
                  <a:ext uri="{FF2B5EF4-FFF2-40B4-BE49-F238E27FC236}">
                    <a16:creationId xmlns:a16="http://schemas.microsoft.com/office/drawing/2014/main" id="{4FC3E113-161B-A9BD-B8CD-566C077F851B}"/>
                  </a:ext>
                </a:extLst>
              </p:cNvPr>
              <p:cNvSpPr/>
              <p:nvPr/>
            </p:nvSpPr>
            <p:spPr bwMode="auto">
              <a:xfrm>
                <a:off x="2831575" y="5384446"/>
                <a:ext cx="345645" cy="335707"/>
              </a:xfrm>
              <a:prstGeom prst="ellipse">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36" name="Oval 35">
                <a:extLst>
                  <a:ext uri="{FF2B5EF4-FFF2-40B4-BE49-F238E27FC236}">
                    <a16:creationId xmlns:a16="http://schemas.microsoft.com/office/drawing/2014/main" id="{38FF229A-B3CB-1238-CA26-8F4185771E8F}"/>
                  </a:ext>
                </a:extLst>
              </p:cNvPr>
              <p:cNvSpPr/>
              <p:nvPr/>
            </p:nvSpPr>
            <p:spPr bwMode="auto">
              <a:xfrm>
                <a:off x="2785881" y="5345682"/>
                <a:ext cx="437852" cy="416604"/>
              </a:xfrm>
              <a:prstGeom prst="ellipse">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38" name="Oval 37">
                <a:extLst>
                  <a:ext uri="{FF2B5EF4-FFF2-40B4-BE49-F238E27FC236}">
                    <a16:creationId xmlns:a16="http://schemas.microsoft.com/office/drawing/2014/main" id="{2A1238D2-2FED-1ECC-ABFF-E62EF25F6A7C}"/>
                  </a:ext>
                </a:extLst>
              </p:cNvPr>
              <p:cNvSpPr/>
              <p:nvPr/>
            </p:nvSpPr>
            <p:spPr bwMode="auto">
              <a:xfrm>
                <a:off x="2736782" y="5290753"/>
                <a:ext cx="537670" cy="523776"/>
              </a:xfrm>
              <a:prstGeom prst="ellipse">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grpSp>
        <p:grpSp>
          <p:nvGrpSpPr>
            <p:cNvPr id="5" name="Group 4">
              <a:extLst>
                <a:ext uri="{FF2B5EF4-FFF2-40B4-BE49-F238E27FC236}">
                  <a16:creationId xmlns:a16="http://schemas.microsoft.com/office/drawing/2014/main" id="{C7654FA6-B5C5-50ED-0C41-66FD7168228F}"/>
                </a:ext>
              </a:extLst>
            </p:cNvPr>
            <p:cNvGrpSpPr/>
            <p:nvPr/>
          </p:nvGrpSpPr>
          <p:grpSpPr>
            <a:xfrm>
              <a:off x="2414273" y="1116339"/>
              <a:ext cx="2092838" cy="1095106"/>
              <a:chOff x="988135" y="3928265"/>
              <a:chExt cx="2092838" cy="1095106"/>
            </a:xfrm>
          </p:grpSpPr>
          <p:sp>
            <p:nvSpPr>
              <p:cNvPr id="6" name="TextBox 5">
                <a:extLst>
                  <a:ext uri="{FF2B5EF4-FFF2-40B4-BE49-F238E27FC236}">
                    <a16:creationId xmlns:a16="http://schemas.microsoft.com/office/drawing/2014/main" id="{BCD184AB-630D-5C0D-5368-BF29E805E1D9}"/>
                  </a:ext>
                </a:extLst>
              </p:cNvPr>
              <p:cNvSpPr txBox="1"/>
              <p:nvPr/>
            </p:nvSpPr>
            <p:spPr>
              <a:xfrm>
                <a:off x="1237062" y="3928265"/>
                <a:ext cx="1843911" cy="1095106"/>
              </a:xfrm>
              <a:prstGeom prst="rect">
                <a:avLst/>
              </a:prstGeom>
              <a:noFill/>
            </p:spPr>
            <p:txBody>
              <a:bodyPr wrap="square" rtlCol="0">
                <a:spAutoFit/>
              </a:bodyPr>
              <a:lstStyle/>
              <a:p>
                <a:r>
                  <a:rPr lang="en-US" dirty="0"/>
                  <a:t> E-field</a:t>
                </a:r>
              </a:p>
              <a:p>
                <a:r>
                  <a:rPr lang="en-US" dirty="0"/>
                  <a:t> ---H-field</a:t>
                </a:r>
                <a:endParaRPr lang="en-GB" dirty="0"/>
              </a:p>
            </p:txBody>
          </p:sp>
          <p:cxnSp>
            <p:nvCxnSpPr>
              <p:cNvPr id="7" name="Straight Connector 6">
                <a:extLst>
                  <a:ext uri="{FF2B5EF4-FFF2-40B4-BE49-F238E27FC236}">
                    <a16:creationId xmlns:a16="http://schemas.microsoft.com/office/drawing/2014/main" id="{79B6D2DC-F12E-1D3E-9E99-E7FFC94BE2D2}"/>
                  </a:ext>
                </a:extLst>
              </p:cNvPr>
              <p:cNvCxnSpPr>
                <a:cxnSpLocks/>
              </p:cNvCxnSpPr>
              <p:nvPr/>
            </p:nvCxnSpPr>
            <p:spPr bwMode="auto">
              <a:xfrm>
                <a:off x="988135" y="4134768"/>
                <a:ext cx="34728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grpSp>
        <p:nvGrpSpPr>
          <p:cNvPr id="13" name="Group 12">
            <a:extLst>
              <a:ext uri="{FF2B5EF4-FFF2-40B4-BE49-F238E27FC236}">
                <a16:creationId xmlns:a16="http://schemas.microsoft.com/office/drawing/2014/main" id="{11616A44-76B0-618C-15EE-BD5050B6012F}"/>
              </a:ext>
            </a:extLst>
          </p:cNvPr>
          <p:cNvGrpSpPr/>
          <p:nvPr/>
        </p:nvGrpSpPr>
        <p:grpSpPr>
          <a:xfrm>
            <a:off x="736373" y="2976055"/>
            <a:ext cx="5404531" cy="3091161"/>
            <a:chOff x="736373" y="2976055"/>
            <a:chExt cx="5404531" cy="3091161"/>
          </a:xfrm>
        </p:grpSpPr>
        <p:grpSp>
          <p:nvGrpSpPr>
            <p:cNvPr id="2" name="Group 1">
              <a:extLst>
                <a:ext uri="{FF2B5EF4-FFF2-40B4-BE49-F238E27FC236}">
                  <a16:creationId xmlns:a16="http://schemas.microsoft.com/office/drawing/2014/main" id="{D2893409-9D0E-B7C1-13F7-1DA70C0275E1}"/>
                </a:ext>
              </a:extLst>
            </p:cNvPr>
            <p:cNvGrpSpPr/>
            <p:nvPr/>
          </p:nvGrpSpPr>
          <p:grpSpPr>
            <a:xfrm>
              <a:off x="736373" y="2976055"/>
              <a:ext cx="5404531" cy="3091161"/>
              <a:chOff x="736373" y="2976055"/>
              <a:chExt cx="5404531" cy="3091161"/>
            </a:xfrm>
          </p:grpSpPr>
          <p:grpSp>
            <p:nvGrpSpPr>
              <p:cNvPr id="111" name="Group 110">
                <a:extLst>
                  <a:ext uri="{FF2B5EF4-FFF2-40B4-BE49-F238E27FC236}">
                    <a16:creationId xmlns:a16="http://schemas.microsoft.com/office/drawing/2014/main" id="{A59C5FC5-DF5E-BF4A-4331-1973F417512A}"/>
                  </a:ext>
                </a:extLst>
              </p:cNvPr>
              <p:cNvGrpSpPr/>
              <p:nvPr/>
            </p:nvGrpSpPr>
            <p:grpSpPr>
              <a:xfrm>
                <a:off x="865188" y="2976055"/>
                <a:ext cx="5085587" cy="1106664"/>
                <a:chOff x="273408" y="2432953"/>
                <a:chExt cx="5085587" cy="1106664"/>
              </a:xfrm>
            </p:grpSpPr>
            <p:pic>
              <p:nvPicPr>
                <p:cNvPr id="86" name="Picture 85" descr="A picture containing lamp, light&#10;&#10;Description automatically generated">
                  <a:extLst>
                    <a:ext uri="{FF2B5EF4-FFF2-40B4-BE49-F238E27FC236}">
                      <a16:creationId xmlns:a16="http://schemas.microsoft.com/office/drawing/2014/main" id="{0AF30CEB-168B-9EE8-C735-FD9A2679906E}"/>
                    </a:ext>
                  </a:extLst>
                </p:cNvPr>
                <p:cNvPicPr>
                  <a:picLocks noChangeAspect="1"/>
                </p:cNvPicPr>
                <p:nvPr/>
              </p:nvPicPr>
              <p:blipFill rotWithShape="1">
                <a:blip r:embed="rId3">
                  <a:extLst>
                    <a:ext uri="{28A0092B-C50C-407E-A947-70E740481C1C}">
                      <a14:useLocalDpi xmlns:a14="http://schemas.microsoft.com/office/drawing/2010/main" val="0"/>
                    </a:ext>
                  </a:extLst>
                </a:blip>
                <a:srcRect r="50727" b="51091"/>
                <a:stretch/>
              </p:blipFill>
              <p:spPr>
                <a:xfrm>
                  <a:off x="478377" y="2432953"/>
                  <a:ext cx="4377213" cy="1057426"/>
                </a:xfrm>
                <a:prstGeom prst="rect">
                  <a:avLst/>
                </a:prstGeom>
              </p:spPr>
            </p:pic>
            <p:cxnSp>
              <p:nvCxnSpPr>
                <p:cNvPr id="98" name="Straight Arrow Connector 97">
                  <a:extLst>
                    <a:ext uri="{FF2B5EF4-FFF2-40B4-BE49-F238E27FC236}">
                      <a16:creationId xmlns:a16="http://schemas.microsoft.com/office/drawing/2014/main" id="{9C83CB2E-D49D-B2BC-6462-3F6981E2C7CB}"/>
                    </a:ext>
                  </a:extLst>
                </p:cNvPr>
                <p:cNvCxnSpPr>
                  <a:cxnSpLocks/>
                </p:cNvCxnSpPr>
                <p:nvPr/>
              </p:nvCxnSpPr>
              <p:spPr>
                <a:xfrm flipH="1" flipV="1">
                  <a:off x="679580" y="2482191"/>
                  <a:ext cx="12583" cy="1057426"/>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109" name="TextBox 108">
                  <a:extLst>
                    <a:ext uri="{FF2B5EF4-FFF2-40B4-BE49-F238E27FC236}">
                      <a16:creationId xmlns:a16="http://schemas.microsoft.com/office/drawing/2014/main" id="{D6F2CCBE-4EDB-A82F-6BDA-82B70894F140}"/>
                    </a:ext>
                  </a:extLst>
                </p:cNvPr>
                <p:cNvSpPr txBox="1"/>
                <p:nvPr/>
              </p:nvSpPr>
              <p:spPr>
                <a:xfrm rot="16200000">
                  <a:off x="56624" y="2916414"/>
                  <a:ext cx="717676" cy="284108"/>
                </a:xfrm>
                <a:prstGeom prst="rect">
                  <a:avLst/>
                </a:prstGeom>
                <a:noFill/>
              </p:spPr>
              <p:txBody>
                <a:bodyPr wrap="square" lIns="0" tIns="0" rIns="0" bIns="0" rtlCol="0">
                  <a:spAutoFit/>
                </a:bodyPr>
                <a:lstStyle/>
                <a:p>
                  <a:pPr algn="l"/>
                  <a:r>
                    <a:rPr lang="en-CH" dirty="0">
                      <a:solidFill>
                        <a:schemeClr val="bg2">
                          <a:lumMod val="50000"/>
                        </a:schemeClr>
                      </a:solidFill>
                    </a:rPr>
                    <a:t>E-field</a:t>
                  </a:r>
                </a:p>
              </p:txBody>
            </p:sp>
            <p:cxnSp>
              <p:nvCxnSpPr>
                <p:cNvPr id="103" name="Straight Arrow Connector 102">
                  <a:extLst>
                    <a:ext uri="{FF2B5EF4-FFF2-40B4-BE49-F238E27FC236}">
                      <a16:creationId xmlns:a16="http://schemas.microsoft.com/office/drawing/2014/main" id="{EDA9D1F9-2261-9ED6-724E-3495434276CE}"/>
                    </a:ext>
                  </a:extLst>
                </p:cNvPr>
                <p:cNvCxnSpPr>
                  <a:cxnSpLocks/>
                </p:cNvCxnSpPr>
                <p:nvPr/>
              </p:nvCxnSpPr>
              <p:spPr>
                <a:xfrm>
                  <a:off x="577873" y="3477853"/>
                  <a:ext cx="4781122" cy="0"/>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grpSp>
          <p:grpSp>
            <p:nvGrpSpPr>
              <p:cNvPr id="118" name="Group 117">
                <a:extLst>
                  <a:ext uri="{FF2B5EF4-FFF2-40B4-BE49-F238E27FC236}">
                    <a16:creationId xmlns:a16="http://schemas.microsoft.com/office/drawing/2014/main" id="{30376CB8-FEC8-6AEE-D4F8-1B711B22EF4A}"/>
                  </a:ext>
                </a:extLst>
              </p:cNvPr>
              <p:cNvGrpSpPr/>
              <p:nvPr/>
            </p:nvGrpSpPr>
            <p:grpSpPr>
              <a:xfrm>
                <a:off x="736373" y="4236719"/>
                <a:ext cx="5404531" cy="1830497"/>
                <a:chOff x="303865" y="3916750"/>
                <a:chExt cx="5404531" cy="1830497"/>
              </a:xfrm>
            </p:grpSpPr>
            <p:grpSp>
              <p:nvGrpSpPr>
                <p:cNvPr id="113" name="Group 112">
                  <a:extLst>
                    <a:ext uri="{FF2B5EF4-FFF2-40B4-BE49-F238E27FC236}">
                      <a16:creationId xmlns:a16="http://schemas.microsoft.com/office/drawing/2014/main" id="{6158D516-E8FF-2F93-16E9-68DEE5C226B9}"/>
                    </a:ext>
                  </a:extLst>
                </p:cNvPr>
                <p:cNvGrpSpPr/>
                <p:nvPr/>
              </p:nvGrpSpPr>
              <p:grpSpPr>
                <a:xfrm>
                  <a:off x="303865" y="3916750"/>
                  <a:ext cx="5404531" cy="1830497"/>
                  <a:chOff x="103449" y="3728860"/>
                  <a:chExt cx="5404531" cy="1830497"/>
                </a:xfrm>
              </p:grpSpPr>
              <p:grpSp>
                <p:nvGrpSpPr>
                  <p:cNvPr id="42" name="Group 41">
                    <a:extLst>
                      <a:ext uri="{FF2B5EF4-FFF2-40B4-BE49-F238E27FC236}">
                        <a16:creationId xmlns:a16="http://schemas.microsoft.com/office/drawing/2014/main" id="{E7F8F01B-7F35-7870-A24B-3E6FB9DC52FB}"/>
                      </a:ext>
                    </a:extLst>
                  </p:cNvPr>
                  <p:cNvGrpSpPr/>
                  <p:nvPr/>
                </p:nvGrpSpPr>
                <p:grpSpPr>
                  <a:xfrm>
                    <a:off x="526058" y="3728860"/>
                    <a:ext cx="4363954" cy="1080000"/>
                    <a:chOff x="2128542" y="2160000"/>
                    <a:chExt cx="4363954" cy="1080000"/>
                  </a:xfrm>
                </p:grpSpPr>
                <p:cxnSp>
                  <p:nvCxnSpPr>
                    <p:cNvPr id="43" name="Straight Connector 42">
                      <a:extLst>
                        <a:ext uri="{FF2B5EF4-FFF2-40B4-BE49-F238E27FC236}">
                          <a16:creationId xmlns:a16="http://schemas.microsoft.com/office/drawing/2014/main" id="{5B3CD925-5903-F2BF-7B6A-4E33638B4CC0}"/>
                        </a:ext>
                      </a:extLst>
                    </p:cNvPr>
                    <p:cNvCxnSpPr/>
                    <p:nvPr/>
                  </p:nvCxnSpPr>
                  <p:spPr>
                    <a:xfrm>
                      <a:off x="2160000" y="216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9223F096-43AC-B34A-D2DC-30B2A52A5379}"/>
                        </a:ext>
                      </a:extLst>
                    </p:cNvPr>
                    <p:cNvCxnSpPr/>
                    <p:nvPr/>
                  </p:nvCxnSpPr>
                  <p:spPr>
                    <a:xfrm>
                      <a:off x="2160000" y="324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BEC4DDDF-617E-6FD1-8037-2B13000F46D2}"/>
                        </a:ext>
                      </a:extLst>
                    </p:cNvPr>
                    <p:cNvSpPr/>
                    <p:nvPr/>
                  </p:nvSpPr>
                  <p:spPr>
                    <a:xfrm>
                      <a:off x="6420496"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7" name="Straight Connector 46">
                      <a:extLst>
                        <a:ext uri="{FF2B5EF4-FFF2-40B4-BE49-F238E27FC236}">
                          <a16:creationId xmlns:a16="http://schemas.microsoft.com/office/drawing/2014/main" id="{8AF94458-3556-242B-22B6-D70DE7393CB6}"/>
                        </a:ext>
                      </a:extLst>
                    </p:cNvPr>
                    <p:cNvCxnSpPr/>
                    <p:nvPr/>
                  </p:nvCxnSpPr>
                  <p:spPr>
                    <a:xfrm>
                      <a:off x="2160000" y="252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62A99AA-3EA8-2263-C426-12234D663452}"/>
                        </a:ext>
                      </a:extLst>
                    </p:cNvPr>
                    <p:cNvCxnSpPr/>
                    <p:nvPr/>
                  </p:nvCxnSpPr>
                  <p:spPr>
                    <a:xfrm>
                      <a:off x="2160000" y="288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74FA8E2E-A6A5-145F-2FD7-EFE8708B7130}"/>
                        </a:ext>
                      </a:extLst>
                    </p:cNvPr>
                    <p:cNvSpPr/>
                    <p:nvPr/>
                  </p:nvSpPr>
                  <p:spPr>
                    <a:xfrm>
                      <a:off x="2128542"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9" name="Oval 78">
                    <a:extLst>
                      <a:ext uri="{FF2B5EF4-FFF2-40B4-BE49-F238E27FC236}">
                        <a16:creationId xmlns:a16="http://schemas.microsoft.com/office/drawing/2014/main" id="{C96EA17D-0194-BE93-B1E0-161329520822}"/>
                      </a:ext>
                    </a:extLst>
                  </p:cNvPr>
                  <p:cNvSpPr/>
                  <p:nvPr/>
                </p:nvSpPr>
                <p:spPr>
                  <a:xfrm>
                    <a:off x="4756994" y="3728860"/>
                    <a:ext cx="216000" cy="1080000"/>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0" name="Oval 79">
                    <a:extLst>
                      <a:ext uri="{FF2B5EF4-FFF2-40B4-BE49-F238E27FC236}">
                        <a16:creationId xmlns:a16="http://schemas.microsoft.com/office/drawing/2014/main" id="{57E4A247-6C06-2FA9-6496-CDA5E31C95F1}"/>
                      </a:ext>
                    </a:extLst>
                  </p:cNvPr>
                  <p:cNvSpPr/>
                  <p:nvPr/>
                </p:nvSpPr>
                <p:spPr>
                  <a:xfrm>
                    <a:off x="469873" y="3728860"/>
                    <a:ext cx="216000" cy="1080000"/>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1" name="Oval 80">
                    <a:extLst>
                      <a:ext uri="{FF2B5EF4-FFF2-40B4-BE49-F238E27FC236}">
                        <a16:creationId xmlns:a16="http://schemas.microsoft.com/office/drawing/2014/main" id="{894C2379-4A3E-3DC0-C146-DEF68C7D1897}"/>
                      </a:ext>
                    </a:extLst>
                  </p:cNvPr>
                  <p:cNvSpPr/>
                  <p:nvPr/>
                </p:nvSpPr>
                <p:spPr>
                  <a:xfrm>
                    <a:off x="521516" y="4088859"/>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a:extLst>
                      <a:ext uri="{FF2B5EF4-FFF2-40B4-BE49-F238E27FC236}">
                        <a16:creationId xmlns:a16="http://schemas.microsoft.com/office/drawing/2014/main" id="{40818DF4-B936-B202-7510-8A49AA8C5051}"/>
                      </a:ext>
                    </a:extLst>
                  </p:cNvPr>
                  <p:cNvSpPr/>
                  <p:nvPr/>
                </p:nvSpPr>
                <p:spPr>
                  <a:xfrm>
                    <a:off x="4818012" y="408886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TextBox 92">
                    <a:extLst>
                      <a:ext uri="{FF2B5EF4-FFF2-40B4-BE49-F238E27FC236}">
                        <a16:creationId xmlns:a16="http://schemas.microsoft.com/office/drawing/2014/main" id="{B4ED4264-FBCB-9BAA-16A5-5ACEBE5F640D}"/>
                      </a:ext>
                    </a:extLst>
                  </p:cNvPr>
                  <p:cNvSpPr txBox="1"/>
                  <p:nvPr/>
                </p:nvSpPr>
                <p:spPr>
                  <a:xfrm>
                    <a:off x="103449" y="4913026"/>
                    <a:ext cx="1069973" cy="646331"/>
                  </a:xfrm>
                  <a:prstGeom prst="rect">
                    <a:avLst/>
                  </a:prstGeom>
                  <a:noFill/>
                </p:spPr>
                <p:txBody>
                  <a:bodyPr wrap="square" rtlCol="0">
                    <a:spAutoFit/>
                  </a:bodyPr>
                  <a:lstStyle/>
                  <a:p>
                    <a:pPr defTabSz="422041"/>
                    <a:r>
                      <a:rPr lang="en-GB" dirty="0">
                        <a:solidFill>
                          <a:srgbClr val="C00000"/>
                        </a:solidFill>
                      </a:rPr>
                      <a:t>Electric Short</a:t>
                    </a:r>
                  </a:p>
                </p:txBody>
              </p:sp>
              <p:sp>
                <p:nvSpPr>
                  <p:cNvPr id="94" name="TextBox 93">
                    <a:extLst>
                      <a:ext uri="{FF2B5EF4-FFF2-40B4-BE49-F238E27FC236}">
                        <a16:creationId xmlns:a16="http://schemas.microsoft.com/office/drawing/2014/main" id="{0E40BCC0-3D2F-7348-3F35-682FBDE011A5}"/>
                      </a:ext>
                    </a:extLst>
                  </p:cNvPr>
                  <p:cNvSpPr txBox="1"/>
                  <p:nvPr/>
                </p:nvSpPr>
                <p:spPr>
                  <a:xfrm>
                    <a:off x="4438007" y="4913025"/>
                    <a:ext cx="1069973" cy="646331"/>
                  </a:xfrm>
                  <a:prstGeom prst="rect">
                    <a:avLst/>
                  </a:prstGeom>
                  <a:noFill/>
                </p:spPr>
                <p:txBody>
                  <a:bodyPr wrap="square" rtlCol="0">
                    <a:spAutoFit/>
                  </a:bodyPr>
                  <a:lstStyle/>
                  <a:p>
                    <a:pPr defTabSz="422041"/>
                    <a:r>
                      <a:rPr lang="en-GB" dirty="0">
                        <a:solidFill>
                          <a:srgbClr val="C00000"/>
                        </a:solidFill>
                      </a:rPr>
                      <a:t>Electric Short</a:t>
                    </a:r>
                  </a:p>
                </p:txBody>
              </p:sp>
            </p:grpSp>
            <p:sp>
              <p:nvSpPr>
                <p:cNvPr id="116" name="TextBox 115">
                  <a:extLst>
                    <a:ext uri="{FF2B5EF4-FFF2-40B4-BE49-F238E27FC236}">
                      <a16:creationId xmlns:a16="http://schemas.microsoft.com/office/drawing/2014/main" id="{AE50DDA1-6E3C-DD85-8257-EAC4FE55EB93}"/>
                    </a:ext>
                  </a:extLst>
                </p:cNvPr>
                <p:cNvSpPr txBox="1"/>
                <p:nvPr/>
              </p:nvSpPr>
              <p:spPr>
                <a:xfrm>
                  <a:off x="2140497" y="4318249"/>
                  <a:ext cx="2141950" cy="276999"/>
                </a:xfrm>
                <a:prstGeom prst="rect">
                  <a:avLst/>
                </a:prstGeom>
                <a:noFill/>
              </p:spPr>
              <p:txBody>
                <a:bodyPr wrap="square" lIns="0" tIns="0" rIns="0" bIns="0" rtlCol="0">
                  <a:spAutoFit/>
                </a:bodyPr>
                <a:lstStyle/>
                <a:p>
                  <a:pPr algn="l"/>
                  <a:r>
                    <a:rPr lang="en-GB" sz="1800" b="1" dirty="0">
                      <a:solidFill>
                        <a:srgbClr val="C0504D"/>
                      </a:solidFill>
                      <a:latin typeface="Symbol" panose="05050102010706020507" pitchFamily="18" charset="2"/>
                      <a:cs typeface="Times New Roman" pitchFamily="18" charset="0"/>
                      <a:sym typeface="Wingdings" pitchFamily="2" charset="2"/>
                    </a:rPr>
                    <a:t>l</a:t>
                  </a:r>
                  <a:r>
                    <a:rPr lang="en-GB" sz="1800" b="1" dirty="0">
                      <a:solidFill>
                        <a:srgbClr val="C0504D"/>
                      </a:solidFill>
                      <a:latin typeface="Constantia" pitchFamily="18" charset="0"/>
                      <a:cs typeface="Times New Roman" pitchFamily="18" charset="0"/>
                      <a:sym typeface="Wingdings" pitchFamily="2" charset="2"/>
                    </a:rPr>
                    <a:t>/2 </a:t>
                  </a:r>
                  <a:r>
                    <a:rPr lang="en-GB" dirty="0">
                      <a:solidFill>
                        <a:srgbClr val="C00000"/>
                      </a:solidFill>
                      <a:sym typeface="Wingdings" pitchFamily="2" charset="2"/>
                    </a:rPr>
                    <a:t>resonator</a:t>
                  </a:r>
                  <a:endParaRPr lang="en-CH" dirty="0"/>
                </a:p>
              </p:txBody>
            </p:sp>
          </p:grpSp>
        </p:grpSp>
        <p:grpSp>
          <p:nvGrpSpPr>
            <p:cNvPr id="151" name="Group 150">
              <a:extLst>
                <a:ext uri="{FF2B5EF4-FFF2-40B4-BE49-F238E27FC236}">
                  <a16:creationId xmlns:a16="http://schemas.microsoft.com/office/drawing/2014/main" id="{F722F0D5-FF4B-DEFD-6724-0AE83930C4DB}"/>
                </a:ext>
              </a:extLst>
            </p:cNvPr>
            <p:cNvGrpSpPr/>
            <p:nvPr/>
          </p:nvGrpSpPr>
          <p:grpSpPr>
            <a:xfrm>
              <a:off x="1806346" y="3105931"/>
              <a:ext cx="3262985" cy="935318"/>
              <a:chOff x="1806346" y="3105931"/>
              <a:chExt cx="3262985" cy="935318"/>
            </a:xfrm>
          </p:grpSpPr>
          <p:cxnSp>
            <p:nvCxnSpPr>
              <p:cNvPr id="121" name="Straight Arrow Connector 120">
                <a:extLst>
                  <a:ext uri="{FF2B5EF4-FFF2-40B4-BE49-F238E27FC236}">
                    <a16:creationId xmlns:a16="http://schemas.microsoft.com/office/drawing/2014/main" id="{52201635-F817-04A5-3F31-4C1D49E1B839}"/>
                  </a:ext>
                </a:extLst>
              </p:cNvPr>
              <p:cNvCxnSpPr>
                <a:cxnSpLocks/>
              </p:cNvCxnSpPr>
              <p:nvPr/>
            </p:nvCxnSpPr>
            <p:spPr>
              <a:xfrm flipV="1">
                <a:off x="3401961" y="3105931"/>
                <a:ext cx="0" cy="935318"/>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D62F8111-7041-6C72-2B78-F40B3A5E2F7E}"/>
                  </a:ext>
                </a:extLst>
              </p:cNvPr>
              <p:cNvCxnSpPr>
                <a:cxnSpLocks/>
              </p:cNvCxnSpPr>
              <p:nvPr/>
            </p:nvCxnSpPr>
            <p:spPr>
              <a:xfrm flipV="1">
                <a:off x="3683781" y="3105931"/>
                <a:ext cx="0" cy="927550"/>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7" name="Straight Arrow Connector 126">
                <a:extLst>
                  <a:ext uri="{FF2B5EF4-FFF2-40B4-BE49-F238E27FC236}">
                    <a16:creationId xmlns:a16="http://schemas.microsoft.com/office/drawing/2014/main" id="{BF5719D7-6352-6093-0D7B-1BA739607FA4}"/>
                  </a:ext>
                </a:extLst>
              </p:cNvPr>
              <p:cNvCxnSpPr>
                <a:cxnSpLocks/>
              </p:cNvCxnSpPr>
              <p:nvPr/>
            </p:nvCxnSpPr>
            <p:spPr>
              <a:xfrm flipV="1">
                <a:off x="2856271" y="3184905"/>
                <a:ext cx="0" cy="833755"/>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a:extLst>
                  <a:ext uri="{FF2B5EF4-FFF2-40B4-BE49-F238E27FC236}">
                    <a16:creationId xmlns:a16="http://schemas.microsoft.com/office/drawing/2014/main" id="{D01C349B-F63E-4579-E185-F82F656B2DD7}"/>
                  </a:ext>
                </a:extLst>
              </p:cNvPr>
              <p:cNvCxnSpPr>
                <a:cxnSpLocks/>
              </p:cNvCxnSpPr>
              <p:nvPr/>
            </p:nvCxnSpPr>
            <p:spPr>
              <a:xfrm flipV="1">
                <a:off x="3131574" y="3120752"/>
                <a:ext cx="0" cy="884377"/>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F22A426C-10C5-F154-7F8A-968F6B3C8A15}"/>
                  </a:ext>
                </a:extLst>
              </p:cNvPr>
              <p:cNvCxnSpPr>
                <a:cxnSpLocks/>
              </p:cNvCxnSpPr>
              <p:nvPr/>
            </p:nvCxnSpPr>
            <p:spPr>
              <a:xfrm flipV="1">
                <a:off x="3919754" y="3156872"/>
                <a:ext cx="0" cy="848257"/>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9" name="Straight Arrow Connector 128">
                <a:extLst>
                  <a:ext uri="{FF2B5EF4-FFF2-40B4-BE49-F238E27FC236}">
                    <a16:creationId xmlns:a16="http://schemas.microsoft.com/office/drawing/2014/main" id="{C6762AC7-D061-EF1F-E112-661871255D25}"/>
                  </a:ext>
                </a:extLst>
              </p:cNvPr>
              <p:cNvCxnSpPr>
                <a:cxnSpLocks/>
              </p:cNvCxnSpPr>
              <p:nvPr/>
            </p:nvCxnSpPr>
            <p:spPr>
              <a:xfrm flipV="1">
                <a:off x="4171049" y="3242732"/>
                <a:ext cx="0" cy="775928"/>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Straight Arrow Connector 129">
                <a:extLst>
                  <a:ext uri="{FF2B5EF4-FFF2-40B4-BE49-F238E27FC236}">
                    <a16:creationId xmlns:a16="http://schemas.microsoft.com/office/drawing/2014/main" id="{16C8F25C-4302-5265-9CB5-20F5F70BB99B}"/>
                  </a:ext>
                </a:extLst>
              </p:cNvPr>
              <p:cNvCxnSpPr>
                <a:cxnSpLocks/>
              </p:cNvCxnSpPr>
              <p:nvPr/>
            </p:nvCxnSpPr>
            <p:spPr>
              <a:xfrm flipV="1">
                <a:off x="4417427" y="3352342"/>
                <a:ext cx="0" cy="666318"/>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647A43F9-3F22-9C17-1AF3-8E8D1B4D88F4}"/>
                  </a:ext>
                </a:extLst>
              </p:cNvPr>
              <p:cNvCxnSpPr>
                <a:cxnSpLocks/>
              </p:cNvCxnSpPr>
              <p:nvPr/>
            </p:nvCxnSpPr>
            <p:spPr>
              <a:xfrm flipV="1">
                <a:off x="4626077" y="3467481"/>
                <a:ext cx="0" cy="537648"/>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2" name="Straight Arrow Connector 131">
                <a:extLst>
                  <a:ext uri="{FF2B5EF4-FFF2-40B4-BE49-F238E27FC236}">
                    <a16:creationId xmlns:a16="http://schemas.microsoft.com/office/drawing/2014/main" id="{3BD465D8-866A-FDC5-D044-0A0C756B1368}"/>
                  </a:ext>
                </a:extLst>
              </p:cNvPr>
              <p:cNvCxnSpPr>
                <a:cxnSpLocks/>
              </p:cNvCxnSpPr>
              <p:nvPr/>
            </p:nvCxnSpPr>
            <p:spPr>
              <a:xfrm flipV="1">
                <a:off x="4841930" y="3599060"/>
                <a:ext cx="0" cy="419600"/>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C25F8FF9-C70B-4FA7-E706-C4C706A341F8}"/>
                  </a:ext>
                </a:extLst>
              </p:cNvPr>
              <p:cNvCxnSpPr>
                <a:cxnSpLocks/>
              </p:cNvCxnSpPr>
              <p:nvPr/>
            </p:nvCxnSpPr>
            <p:spPr>
              <a:xfrm flipV="1">
                <a:off x="2597585" y="3261040"/>
                <a:ext cx="0" cy="757620"/>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75010FE7-7C9B-2868-1E12-E6645DC1374A}"/>
                  </a:ext>
                </a:extLst>
              </p:cNvPr>
              <p:cNvCxnSpPr>
                <a:cxnSpLocks/>
              </p:cNvCxnSpPr>
              <p:nvPr/>
            </p:nvCxnSpPr>
            <p:spPr>
              <a:xfrm flipV="1">
                <a:off x="2369573" y="3352342"/>
                <a:ext cx="0" cy="666318"/>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A3191550-7774-5F98-D48D-CF57F703B1DB}"/>
                  </a:ext>
                </a:extLst>
              </p:cNvPr>
              <p:cNvCxnSpPr>
                <a:cxnSpLocks/>
              </p:cNvCxnSpPr>
              <p:nvPr/>
            </p:nvCxnSpPr>
            <p:spPr>
              <a:xfrm flipV="1">
                <a:off x="2099187" y="3518220"/>
                <a:ext cx="0" cy="500440"/>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778E68E7-F9EE-C736-7B8C-DEF9339A96E7}"/>
                  </a:ext>
                </a:extLst>
              </p:cNvPr>
              <p:cNvCxnSpPr>
                <a:cxnSpLocks/>
              </p:cNvCxnSpPr>
              <p:nvPr/>
            </p:nvCxnSpPr>
            <p:spPr>
              <a:xfrm flipV="1">
                <a:off x="1806346" y="3684920"/>
                <a:ext cx="0" cy="333740"/>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660A1749-E775-A950-6BCD-5132E920EA6C}"/>
                  </a:ext>
                </a:extLst>
              </p:cNvPr>
              <p:cNvCxnSpPr>
                <a:cxnSpLocks/>
              </p:cNvCxnSpPr>
              <p:nvPr/>
            </p:nvCxnSpPr>
            <p:spPr>
              <a:xfrm flipV="1">
                <a:off x="5069331" y="3745091"/>
                <a:ext cx="0" cy="27356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14" name="Group 13">
            <a:extLst>
              <a:ext uri="{FF2B5EF4-FFF2-40B4-BE49-F238E27FC236}">
                <a16:creationId xmlns:a16="http://schemas.microsoft.com/office/drawing/2014/main" id="{3026E2F8-BAC7-DDB3-11F7-71C25318A1C5}"/>
              </a:ext>
            </a:extLst>
          </p:cNvPr>
          <p:cNvGrpSpPr/>
          <p:nvPr/>
        </p:nvGrpSpPr>
        <p:grpSpPr>
          <a:xfrm>
            <a:off x="7620016" y="2976055"/>
            <a:ext cx="3979274" cy="3064639"/>
            <a:chOff x="7620016" y="2976055"/>
            <a:chExt cx="3979274" cy="3064639"/>
          </a:xfrm>
        </p:grpSpPr>
        <p:grpSp>
          <p:nvGrpSpPr>
            <p:cNvPr id="11" name="Group 10">
              <a:extLst>
                <a:ext uri="{FF2B5EF4-FFF2-40B4-BE49-F238E27FC236}">
                  <a16:creationId xmlns:a16="http://schemas.microsoft.com/office/drawing/2014/main" id="{1E93E2AA-72F5-3864-00DC-F9E5AEBA72EF}"/>
                </a:ext>
              </a:extLst>
            </p:cNvPr>
            <p:cNvGrpSpPr/>
            <p:nvPr/>
          </p:nvGrpSpPr>
          <p:grpSpPr>
            <a:xfrm>
              <a:off x="7620016" y="2976055"/>
              <a:ext cx="3979274" cy="3064639"/>
              <a:chOff x="7620016" y="2976055"/>
              <a:chExt cx="3979274" cy="3064639"/>
            </a:xfrm>
          </p:grpSpPr>
          <p:grpSp>
            <p:nvGrpSpPr>
              <p:cNvPr id="112" name="Group 111">
                <a:extLst>
                  <a:ext uri="{FF2B5EF4-FFF2-40B4-BE49-F238E27FC236}">
                    <a16:creationId xmlns:a16="http://schemas.microsoft.com/office/drawing/2014/main" id="{FB5631FC-6097-C6ED-FA43-A92B00BA8C85}"/>
                  </a:ext>
                </a:extLst>
              </p:cNvPr>
              <p:cNvGrpSpPr/>
              <p:nvPr/>
            </p:nvGrpSpPr>
            <p:grpSpPr>
              <a:xfrm>
                <a:off x="7822369" y="2976055"/>
                <a:ext cx="3203520" cy="1065194"/>
                <a:chOff x="6593714" y="2482191"/>
                <a:chExt cx="3203520" cy="1065194"/>
              </a:xfrm>
            </p:grpSpPr>
            <p:pic>
              <p:nvPicPr>
                <p:cNvPr id="87" name="Picture 86" descr="A picture containing lamp, light&#10;&#10;Description automatically generated">
                  <a:extLst>
                    <a:ext uri="{FF2B5EF4-FFF2-40B4-BE49-F238E27FC236}">
                      <a16:creationId xmlns:a16="http://schemas.microsoft.com/office/drawing/2014/main" id="{D53104FF-2E1B-21F6-E0EF-4BCFC559256E}"/>
                    </a:ext>
                  </a:extLst>
                </p:cNvPr>
                <p:cNvPicPr>
                  <a:picLocks noChangeAspect="1"/>
                </p:cNvPicPr>
                <p:nvPr/>
              </p:nvPicPr>
              <p:blipFill rotWithShape="1">
                <a:blip r:embed="rId3">
                  <a:extLst>
                    <a:ext uri="{28A0092B-C50C-407E-A947-70E740481C1C}">
                      <a14:useLocalDpi xmlns:a14="http://schemas.microsoft.com/office/drawing/2010/main" val="0"/>
                    </a:ext>
                  </a:extLst>
                </a:blip>
                <a:srcRect l="1" r="73265" b="51091"/>
                <a:stretch/>
              </p:blipFill>
              <p:spPr>
                <a:xfrm flipH="1">
                  <a:off x="6901001" y="2489959"/>
                  <a:ext cx="2896233" cy="1057426"/>
                </a:xfrm>
                <a:prstGeom prst="rect">
                  <a:avLst/>
                </a:prstGeom>
              </p:spPr>
            </p:pic>
            <p:cxnSp>
              <p:nvCxnSpPr>
                <p:cNvPr id="102" name="Straight Arrow Connector 101">
                  <a:extLst>
                    <a:ext uri="{FF2B5EF4-FFF2-40B4-BE49-F238E27FC236}">
                      <a16:creationId xmlns:a16="http://schemas.microsoft.com/office/drawing/2014/main" id="{64AC657B-701E-7424-9E28-8EAEE96C381C}"/>
                    </a:ext>
                  </a:extLst>
                </p:cNvPr>
                <p:cNvCxnSpPr>
                  <a:cxnSpLocks/>
                </p:cNvCxnSpPr>
                <p:nvPr/>
              </p:nvCxnSpPr>
              <p:spPr>
                <a:xfrm flipH="1" flipV="1">
                  <a:off x="6892851" y="2482191"/>
                  <a:ext cx="12583" cy="1057426"/>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105" name="Straight Arrow Connector 104">
                  <a:extLst>
                    <a:ext uri="{FF2B5EF4-FFF2-40B4-BE49-F238E27FC236}">
                      <a16:creationId xmlns:a16="http://schemas.microsoft.com/office/drawing/2014/main" id="{29881C95-1BB5-9836-EF6D-8D10DB973A24}"/>
                    </a:ext>
                  </a:extLst>
                </p:cNvPr>
                <p:cNvCxnSpPr>
                  <a:cxnSpLocks/>
                </p:cNvCxnSpPr>
                <p:nvPr/>
              </p:nvCxnSpPr>
              <p:spPr>
                <a:xfrm>
                  <a:off x="6892851" y="3524796"/>
                  <a:ext cx="2791358" cy="0"/>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110" name="TextBox 109">
                  <a:extLst>
                    <a:ext uri="{FF2B5EF4-FFF2-40B4-BE49-F238E27FC236}">
                      <a16:creationId xmlns:a16="http://schemas.microsoft.com/office/drawing/2014/main" id="{3117DEAE-4AE2-664D-0FAB-B0F0429386D4}"/>
                    </a:ext>
                  </a:extLst>
                </p:cNvPr>
                <p:cNvSpPr txBox="1"/>
                <p:nvPr/>
              </p:nvSpPr>
              <p:spPr>
                <a:xfrm rot="16200000">
                  <a:off x="6376930" y="2914914"/>
                  <a:ext cx="717676" cy="284108"/>
                </a:xfrm>
                <a:prstGeom prst="rect">
                  <a:avLst/>
                </a:prstGeom>
                <a:noFill/>
              </p:spPr>
              <p:txBody>
                <a:bodyPr wrap="square" lIns="0" tIns="0" rIns="0" bIns="0" rtlCol="0">
                  <a:spAutoFit/>
                </a:bodyPr>
                <a:lstStyle/>
                <a:p>
                  <a:pPr algn="l"/>
                  <a:r>
                    <a:rPr lang="en-CH" dirty="0">
                      <a:solidFill>
                        <a:schemeClr val="bg2">
                          <a:lumMod val="50000"/>
                        </a:schemeClr>
                      </a:solidFill>
                    </a:rPr>
                    <a:t>E-field</a:t>
                  </a:r>
                </a:p>
              </p:txBody>
            </p:sp>
          </p:grpSp>
          <p:grpSp>
            <p:nvGrpSpPr>
              <p:cNvPr id="119" name="Group 118">
                <a:extLst>
                  <a:ext uri="{FF2B5EF4-FFF2-40B4-BE49-F238E27FC236}">
                    <a16:creationId xmlns:a16="http://schemas.microsoft.com/office/drawing/2014/main" id="{D5D536E3-C17C-BA15-BD33-BE87CC6ABE1F}"/>
                  </a:ext>
                </a:extLst>
              </p:cNvPr>
              <p:cNvGrpSpPr/>
              <p:nvPr/>
            </p:nvGrpSpPr>
            <p:grpSpPr>
              <a:xfrm>
                <a:off x="7620016" y="4276823"/>
                <a:ext cx="3979274" cy="1763871"/>
                <a:chOff x="6504095" y="3983375"/>
                <a:chExt cx="3979274" cy="1763871"/>
              </a:xfrm>
            </p:grpSpPr>
            <p:grpSp>
              <p:nvGrpSpPr>
                <p:cNvPr id="115" name="Group 114">
                  <a:extLst>
                    <a:ext uri="{FF2B5EF4-FFF2-40B4-BE49-F238E27FC236}">
                      <a16:creationId xmlns:a16="http://schemas.microsoft.com/office/drawing/2014/main" id="{F85D74E7-1524-4BC4-E773-B54AB1A616E5}"/>
                    </a:ext>
                  </a:extLst>
                </p:cNvPr>
                <p:cNvGrpSpPr/>
                <p:nvPr/>
              </p:nvGrpSpPr>
              <p:grpSpPr>
                <a:xfrm>
                  <a:off x="6504095" y="3983375"/>
                  <a:ext cx="3979274" cy="1763871"/>
                  <a:chOff x="6378835" y="3757907"/>
                  <a:chExt cx="3979274" cy="1763871"/>
                </a:xfrm>
              </p:grpSpPr>
              <p:grpSp>
                <p:nvGrpSpPr>
                  <p:cNvPr id="114" name="Group 113">
                    <a:extLst>
                      <a:ext uri="{FF2B5EF4-FFF2-40B4-BE49-F238E27FC236}">
                        <a16:creationId xmlns:a16="http://schemas.microsoft.com/office/drawing/2014/main" id="{98C4A88C-D06A-10E4-C052-CAB377E6C941}"/>
                      </a:ext>
                    </a:extLst>
                  </p:cNvPr>
                  <p:cNvGrpSpPr/>
                  <p:nvPr/>
                </p:nvGrpSpPr>
                <p:grpSpPr>
                  <a:xfrm>
                    <a:off x="6794088" y="3757907"/>
                    <a:ext cx="2877849" cy="926794"/>
                    <a:chOff x="6794088" y="3757907"/>
                    <a:chExt cx="2877849" cy="926794"/>
                  </a:xfrm>
                </p:grpSpPr>
                <p:cxnSp>
                  <p:nvCxnSpPr>
                    <p:cNvPr id="53" name="Straight Connector 52">
                      <a:extLst>
                        <a:ext uri="{FF2B5EF4-FFF2-40B4-BE49-F238E27FC236}">
                          <a16:creationId xmlns:a16="http://schemas.microsoft.com/office/drawing/2014/main" id="{A8F0B6F1-7B10-4D61-DDBF-25EBA46A06B3}"/>
                        </a:ext>
                      </a:extLst>
                    </p:cNvPr>
                    <p:cNvCxnSpPr>
                      <a:cxnSpLocks/>
                    </p:cNvCxnSpPr>
                    <p:nvPr/>
                  </p:nvCxnSpPr>
                  <p:spPr>
                    <a:xfrm>
                      <a:off x="6877822" y="3757907"/>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0AAE4F40-CA39-565F-C023-4EE06ECB8DC4}"/>
                        </a:ext>
                      </a:extLst>
                    </p:cNvPr>
                    <p:cNvCxnSpPr>
                      <a:cxnSpLocks/>
                      <a:stCxn id="60" idx="4"/>
                    </p:cNvCxnSpPr>
                    <p:nvPr/>
                  </p:nvCxnSpPr>
                  <p:spPr>
                    <a:xfrm>
                      <a:off x="6902088" y="4684701"/>
                      <a:ext cx="267470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EEB712F1-270B-94C1-DA28-42B1A0372654}"/>
                        </a:ext>
                      </a:extLst>
                    </p:cNvPr>
                    <p:cNvSpPr/>
                    <p:nvPr/>
                  </p:nvSpPr>
                  <p:spPr>
                    <a:xfrm>
                      <a:off x="9455937" y="3757907"/>
                      <a:ext cx="216000" cy="926794"/>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6" name="Oval 55">
                      <a:extLst>
                        <a:ext uri="{FF2B5EF4-FFF2-40B4-BE49-F238E27FC236}">
                          <a16:creationId xmlns:a16="http://schemas.microsoft.com/office/drawing/2014/main" id="{8D5A5D1E-3122-E7E1-D111-45A910A224D0}"/>
                        </a:ext>
                      </a:extLst>
                    </p:cNvPr>
                    <p:cNvSpPr/>
                    <p:nvPr/>
                  </p:nvSpPr>
                  <p:spPr>
                    <a:xfrm>
                      <a:off x="9527937" y="4066838"/>
                      <a:ext cx="72000" cy="308931"/>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Straight Connector 56">
                      <a:extLst>
                        <a:ext uri="{FF2B5EF4-FFF2-40B4-BE49-F238E27FC236}">
                          <a16:creationId xmlns:a16="http://schemas.microsoft.com/office/drawing/2014/main" id="{D6254246-391F-603D-B02D-BDFBE991148C}"/>
                        </a:ext>
                      </a:extLst>
                    </p:cNvPr>
                    <p:cNvCxnSpPr>
                      <a:cxnSpLocks/>
                    </p:cNvCxnSpPr>
                    <p:nvPr/>
                  </p:nvCxnSpPr>
                  <p:spPr>
                    <a:xfrm>
                      <a:off x="6877822" y="4066838"/>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0ED5AA0-CE77-B6EB-D649-7A1840230121}"/>
                        </a:ext>
                      </a:extLst>
                    </p:cNvPr>
                    <p:cNvCxnSpPr>
                      <a:cxnSpLocks/>
                    </p:cNvCxnSpPr>
                    <p:nvPr/>
                  </p:nvCxnSpPr>
                  <p:spPr>
                    <a:xfrm>
                      <a:off x="6877822" y="4375770"/>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Oval 58">
                      <a:extLst>
                        <a:ext uri="{FF2B5EF4-FFF2-40B4-BE49-F238E27FC236}">
                          <a16:creationId xmlns:a16="http://schemas.microsoft.com/office/drawing/2014/main" id="{3F43E787-FE29-90A8-0590-9AFFF587D79F}"/>
                        </a:ext>
                      </a:extLst>
                    </p:cNvPr>
                    <p:cNvSpPr/>
                    <p:nvPr/>
                  </p:nvSpPr>
                  <p:spPr>
                    <a:xfrm>
                      <a:off x="6841822" y="4068261"/>
                      <a:ext cx="72000" cy="308931"/>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val 59">
                      <a:extLst>
                        <a:ext uri="{FF2B5EF4-FFF2-40B4-BE49-F238E27FC236}">
                          <a16:creationId xmlns:a16="http://schemas.microsoft.com/office/drawing/2014/main" id="{CD6B92BD-387F-AF72-D5F8-BE75076C9D30}"/>
                        </a:ext>
                      </a:extLst>
                    </p:cNvPr>
                    <p:cNvSpPr/>
                    <p:nvPr/>
                  </p:nvSpPr>
                  <p:spPr>
                    <a:xfrm>
                      <a:off x="6794088" y="3757907"/>
                      <a:ext cx="216000" cy="926794"/>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5" name="TextBox 94">
                    <a:extLst>
                      <a:ext uri="{FF2B5EF4-FFF2-40B4-BE49-F238E27FC236}">
                        <a16:creationId xmlns:a16="http://schemas.microsoft.com/office/drawing/2014/main" id="{6B39F652-C2C9-A15D-A40D-C06EFBD2A4BF}"/>
                      </a:ext>
                    </a:extLst>
                  </p:cNvPr>
                  <p:cNvSpPr txBox="1"/>
                  <p:nvPr/>
                </p:nvSpPr>
                <p:spPr>
                  <a:xfrm>
                    <a:off x="9288136" y="4875447"/>
                    <a:ext cx="1069973" cy="646331"/>
                  </a:xfrm>
                  <a:prstGeom prst="rect">
                    <a:avLst/>
                  </a:prstGeom>
                  <a:noFill/>
                </p:spPr>
                <p:txBody>
                  <a:bodyPr wrap="square" rtlCol="0">
                    <a:spAutoFit/>
                  </a:bodyPr>
                  <a:lstStyle/>
                  <a:p>
                    <a:pPr defTabSz="422041"/>
                    <a:r>
                      <a:rPr lang="en-GB" dirty="0">
                        <a:solidFill>
                          <a:srgbClr val="C00000"/>
                        </a:solidFill>
                      </a:rPr>
                      <a:t>Electric Short</a:t>
                    </a:r>
                  </a:p>
                </p:txBody>
              </p:sp>
              <p:sp>
                <p:nvSpPr>
                  <p:cNvPr id="96" name="TextBox 95">
                    <a:extLst>
                      <a:ext uri="{FF2B5EF4-FFF2-40B4-BE49-F238E27FC236}">
                        <a16:creationId xmlns:a16="http://schemas.microsoft.com/office/drawing/2014/main" id="{F83E8D9E-58D9-01A3-E3A0-3A118F2442B6}"/>
                      </a:ext>
                    </a:extLst>
                  </p:cNvPr>
                  <p:cNvSpPr txBox="1"/>
                  <p:nvPr/>
                </p:nvSpPr>
                <p:spPr>
                  <a:xfrm>
                    <a:off x="6378835" y="4820215"/>
                    <a:ext cx="1069973" cy="646331"/>
                  </a:xfrm>
                  <a:prstGeom prst="rect">
                    <a:avLst/>
                  </a:prstGeom>
                  <a:noFill/>
                </p:spPr>
                <p:txBody>
                  <a:bodyPr wrap="square" rtlCol="0">
                    <a:spAutoFit/>
                  </a:bodyPr>
                  <a:lstStyle/>
                  <a:p>
                    <a:pPr defTabSz="422041"/>
                    <a:r>
                      <a:rPr lang="en-GB" dirty="0">
                        <a:solidFill>
                          <a:srgbClr val="C00000"/>
                        </a:solidFill>
                      </a:rPr>
                      <a:t>Electric Open</a:t>
                    </a:r>
                  </a:p>
                </p:txBody>
              </p:sp>
            </p:grpSp>
            <p:sp>
              <p:nvSpPr>
                <p:cNvPr id="117" name="TextBox 116">
                  <a:extLst>
                    <a:ext uri="{FF2B5EF4-FFF2-40B4-BE49-F238E27FC236}">
                      <a16:creationId xmlns:a16="http://schemas.microsoft.com/office/drawing/2014/main" id="{E19A4C07-4464-5255-A8C9-FA8B21F31530}"/>
                    </a:ext>
                  </a:extLst>
                </p:cNvPr>
                <p:cNvSpPr txBox="1"/>
                <p:nvPr/>
              </p:nvSpPr>
              <p:spPr>
                <a:xfrm>
                  <a:off x="7641721" y="4284725"/>
                  <a:ext cx="2141950" cy="276999"/>
                </a:xfrm>
                <a:prstGeom prst="rect">
                  <a:avLst/>
                </a:prstGeom>
                <a:noFill/>
              </p:spPr>
              <p:txBody>
                <a:bodyPr wrap="square" lIns="0" tIns="0" rIns="0" bIns="0" rtlCol="0">
                  <a:spAutoFit/>
                </a:bodyPr>
                <a:lstStyle/>
                <a:p>
                  <a:pPr algn="l"/>
                  <a:r>
                    <a:rPr lang="en-GB" sz="1800" b="1" dirty="0">
                      <a:solidFill>
                        <a:srgbClr val="C0504D"/>
                      </a:solidFill>
                      <a:latin typeface="Symbol" panose="05050102010706020507" pitchFamily="18" charset="2"/>
                      <a:cs typeface="Times New Roman" pitchFamily="18" charset="0"/>
                      <a:sym typeface="Wingdings" pitchFamily="2" charset="2"/>
                    </a:rPr>
                    <a:t>l</a:t>
                  </a:r>
                  <a:r>
                    <a:rPr lang="en-GB" sz="1800" b="1" dirty="0">
                      <a:solidFill>
                        <a:srgbClr val="C0504D"/>
                      </a:solidFill>
                      <a:latin typeface="Constantia" pitchFamily="18" charset="0"/>
                      <a:cs typeface="Times New Roman" pitchFamily="18" charset="0"/>
                      <a:sym typeface="Wingdings" pitchFamily="2" charset="2"/>
                    </a:rPr>
                    <a:t>/4 </a:t>
                  </a:r>
                  <a:r>
                    <a:rPr lang="en-GB" dirty="0">
                      <a:solidFill>
                        <a:srgbClr val="C00000"/>
                      </a:solidFill>
                      <a:sym typeface="Wingdings" pitchFamily="2" charset="2"/>
                    </a:rPr>
                    <a:t>resonator</a:t>
                  </a:r>
                  <a:endParaRPr lang="en-CH" dirty="0"/>
                </a:p>
              </p:txBody>
            </p:sp>
          </p:grpSp>
        </p:grpSp>
        <p:grpSp>
          <p:nvGrpSpPr>
            <p:cNvPr id="170" name="Group 169">
              <a:extLst>
                <a:ext uri="{FF2B5EF4-FFF2-40B4-BE49-F238E27FC236}">
                  <a16:creationId xmlns:a16="http://schemas.microsoft.com/office/drawing/2014/main" id="{2D0925DA-8E7F-B224-050B-D7444DB0989A}"/>
                </a:ext>
              </a:extLst>
            </p:cNvPr>
            <p:cNvGrpSpPr/>
            <p:nvPr/>
          </p:nvGrpSpPr>
          <p:grpSpPr>
            <a:xfrm>
              <a:off x="8247423" y="3105931"/>
              <a:ext cx="1789885" cy="912729"/>
              <a:chOff x="7879123" y="3105931"/>
              <a:chExt cx="1789885" cy="912729"/>
            </a:xfrm>
          </p:grpSpPr>
          <p:cxnSp>
            <p:nvCxnSpPr>
              <p:cNvPr id="152" name="Straight Arrow Connector 151">
                <a:extLst>
                  <a:ext uri="{FF2B5EF4-FFF2-40B4-BE49-F238E27FC236}">
                    <a16:creationId xmlns:a16="http://schemas.microsoft.com/office/drawing/2014/main" id="{26A3BDEC-4B8C-59E1-0447-048E19735F2C}"/>
                  </a:ext>
                </a:extLst>
              </p:cNvPr>
              <p:cNvCxnSpPr>
                <a:cxnSpLocks/>
              </p:cNvCxnSpPr>
              <p:nvPr/>
            </p:nvCxnSpPr>
            <p:spPr>
              <a:xfrm flipV="1">
                <a:off x="7879123" y="3105931"/>
                <a:ext cx="0" cy="91272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6" name="Straight Arrow Connector 155">
                <a:extLst>
                  <a:ext uri="{FF2B5EF4-FFF2-40B4-BE49-F238E27FC236}">
                    <a16:creationId xmlns:a16="http://schemas.microsoft.com/office/drawing/2014/main" id="{AABC77EA-D5DA-223C-6AD4-473F0ABC8EE3}"/>
                  </a:ext>
                </a:extLst>
              </p:cNvPr>
              <p:cNvCxnSpPr>
                <a:cxnSpLocks/>
              </p:cNvCxnSpPr>
              <p:nvPr/>
            </p:nvCxnSpPr>
            <p:spPr>
              <a:xfrm flipV="1">
                <a:off x="8128413" y="3134283"/>
                <a:ext cx="0" cy="884377"/>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CE04FC43-BD71-514F-84C7-6F4FBBC14B72}"/>
                  </a:ext>
                </a:extLst>
              </p:cNvPr>
              <p:cNvCxnSpPr>
                <a:cxnSpLocks/>
              </p:cNvCxnSpPr>
              <p:nvPr/>
            </p:nvCxnSpPr>
            <p:spPr>
              <a:xfrm flipV="1">
                <a:off x="8381740" y="3184905"/>
                <a:ext cx="0" cy="820224"/>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0" name="Straight Arrow Connector 159">
                <a:extLst>
                  <a:ext uri="{FF2B5EF4-FFF2-40B4-BE49-F238E27FC236}">
                    <a16:creationId xmlns:a16="http://schemas.microsoft.com/office/drawing/2014/main" id="{2BD24FE6-AB05-1C57-7EAE-3F7DF7C20583}"/>
                  </a:ext>
                </a:extLst>
              </p:cNvPr>
              <p:cNvCxnSpPr>
                <a:cxnSpLocks/>
              </p:cNvCxnSpPr>
              <p:nvPr/>
            </p:nvCxnSpPr>
            <p:spPr>
              <a:xfrm flipV="1">
                <a:off x="8654243" y="3261040"/>
                <a:ext cx="0" cy="757620"/>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3A21363B-CC85-02A9-47A2-99F18C1D0BA9}"/>
                  </a:ext>
                </a:extLst>
              </p:cNvPr>
              <p:cNvCxnSpPr>
                <a:cxnSpLocks/>
              </p:cNvCxnSpPr>
              <p:nvPr/>
            </p:nvCxnSpPr>
            <p:spPr>
              <a:xfrm flipV="1">
                <a:off x="8938858" y="3352342"/>
                <a:ext cx="0" cy="652787"/>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1F799A62-456C-B4B9-82D3-D71D757C54CC}"/>
                  </a:ext>
                </a:extLst>
              </p:cNvPr>
              <p:cNvCxnSpPr>
                <a:cxnSpLocks/>
              </p:cNvCxnSpPr>
              <p:nvPr/>
            </p:nvCxnSpPr>
            <p:spPr>
              <a:xfrm flipV="1">
                <a:off x="9199250" y="3467481"/>
                <a:ext cx="0" cy="55117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6" name="Straight Arrow Connector 165">
                <a:extLst>
                  <a:ext uri="{FF2B5EF4-FFF2-40B4-BE49-F238E27FC236}">
                    <a16:creationId xmlns:a16="http://schemas.microsoft.com/office/drawing/2014/main" id="{F4F3CEFC-D98A-822C-BEAF-E3502B63DD0C}"/>
                  </a:ext>
                </a:extLst>
              </p:cNvPr>
              <p:cNvCxnSpPr>
                <a:cxnSpLocks/>
              </p:cNvCxnSpPr>
              <p:nvPr/>
            </p:nvCxnSpPr>
            <p:spPr>
              <a:xfrm flipV="1">
                <a:off x="9453587" y="3599060"/>
                <a:ext cx="0" cy="40606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8" name="Straight Arrow Connector 167">
                <a:extLst>
                  <a:ext uri="{FF2B5EF4-FFF2-40B4-BE49-F238E27FC236}">
                    <a16:creationId xmlns:a16="http://schemas.microsoft.com/office/drawing/2014/main" id="{86346C77-93F6-1D02-30B8-898F26B73DEB}"/>
                  </a:ext>
                </a:extLst>
              </p:cNvPr>
              <p:cNvCxnSpPr>
                <a:cxnSpLocks/>
              </p:cNvCxnSpPr>
              <p:nvPr/>
            </p:nvCxnSpPr>
            <p:spPr>
              <a:xfrm flipV="1">
                <a:off x="9669008" y="3712341"/>
                <a:ext cx="0" cy="292788"/>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177" name="Group 176">
            <a:extLst>
              <a:ext uri="{FF2B5EF4-FFF2-40B4-BE49-F238E27FC236}">
                <a16:creationId xmlns:a16="http://schemas.microsoft.com/office/drawing/2014/main" id="{8BE2FCC5-437D-7D21-50E9-7A5EC50F4385}"/>
              </a:ext>
            </a:extLst>
          </p:cNvPr>
          <p:cNvGrpSpPr/>
          <p:nvPr/>
        </p:nvGrpSpPr>
        <p:grpSpPr>
          <a:xfrm>
            <a:off x="3158125" y="2723414"/>
            <a:ext cx="646331" cy="4000831"/>
            <a:chOff x="3158125" y="2723414"/>
            <a:chExt cx="646331" cy="4000831"/>
          </a:xfrm>
        </p:grpSpPr>
        <p:sp>
          <p:nvSpPr>
            <p:cNvPr id="172" name="Right Arrow 171">
              <a:extLst>
                <a:ext uri="{FF2B5EF4-FFF2-40B4-BE49-F238E27FC236}">
                  <a16:creationId xmlns:a16="http://schemas.microsoft.com/office/drawing/2014/main" id="{8EE34400-D122-47F9-2A1A-E0CCC4F5C50B}"/>
                </a:ext>
              </a:extLst>
            </p:cNvPr>
            <p:cNvSpPr/>
            <p:nvPr/>
          </p:nvSpPr>
          <p:spPr>
            <a:xfrm rot="16200000">
              <a:off x="1771086" y="4187833"/>
              <a:ext cx="3200435" cy="271597"/>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3" name="TextBox 172">
              <a:extLst>
                <a:ext uri="{FF2B5EF4-FFF2-40B4-BE49-F238E27FC236}">
                  <a16:creationId xmlns:a16="http://schemas.microsoft.com/office/drawing/2014/main" id="{5B0291F2-2773-72C9-390E-2A07465E3A26}"/>
                </a:ext>
              </a:extLst>
            </p:cNvPr>
            <p:cNvSpPr txBox="1"/>
            <p:nvPr/>
          </p:nvSpPr>
          <p:spPr>
            <a:xfrm rot="16200000">
              <a:off x="2756776" y="5676565"/>
              <a:ext cx="1449029" cy="646331"/>
            </a:xfrm>
            <a:prstGeom prst="rect">
              <a:avLst/>
            </a:prstGeom>
            <a:noFill/>
          </p:spPr>
          <p:txBody>
            <a:bodyPr wrap="square" rtlCol="0">
              <a:spAutoFit/>
            </a:bodyPr>
            <a:lstStyle/>
            <a:p>
              <a:pPr defTabSz="422041"/>
              <a:r>
                <a:rPr lang="en-GB" dirty="0">
                  <a:solidFill>
                    <a:srgbClr val="C00000"/>
                  </a:solidFill>
                </a:rPr>
                <a:t>Beam orientation</a:t>
              </a:r>
            </a:p>
          </p:txBody>
        </p:sp>
      </p:grpSp>
      <p:grpSp>
        <p:nvGrpSpPr>
          <p:cNvPr id="178" name="Group 177">
            <a:extLst>
              <a:ext uri="{FF2B5EF4-FFF2-40B4-BE49-F238E27FC236}">
                <a16:creationId xmlns:a16="http://schemas.microsoft.com/office/drawing/2014/main" id="{802DCE7D-19F1-AB87-D1E7-AA8CFD2BB662}"/>
              </a:ext>
            </a:extLst>
          </p:cNvPr>
          <p:cNvGrpSpPr/>
          <p:nvPr/>
        </p:nvGrpSpPr>
        <p:grpSpPr>
          <a:xfrm>
            <a:off x="6679423" y="4587041"/>
            <a:ext cx="2055077" cy="646331"/>
            <a:chOff x="6679423" y="4587041"/>
            <a:chExt cx="2055077" cy="646331"/>
          </a:xfrm>
        </p:grpSpPr>
        <p:sp>
          <p:nvSpPr>
            <p:cNvPr id="171" name="Right Arrow 170">
              <a:extLst>
                <a:ext uri="{FF2B5EF4-FFF2-40B4-BE49-F238E27FC236}">
                  <a16:creationId xmlns:a16="http://schemas.microsoft.com/office/drawing/2014/main" id="{D741DFC4-EE5E-E598-0023-7B39EB09C7D7}"/>
                </a:ext>
              </a:extLst>
            </p:cNvPr>
            <p:cNvSpPr/>
            <p:nvPr/>
          </p:nvSpPr>
          <p:spPr>
            <a:xfrm>
              <a:off x="7462412" y="4661264"/>
              <a:ext cx="1272088" cy="241772"/>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5" name="TextBox 174">
              <a:extLst>
                <a:ext uri="{FF2B5EF4-FFF2-40B4-BE49-F238E27FC236}">
                  <a16:creationId xmlns:a16="http://schemas.microsoft.com/office/drawing/2014/main" id="{8694C04D-C24A-F068-AACF-6394C3F4F866}"/>
                </a:ext>
              </a:extLst>
            </p:cNvPr>
            <p:cNvSpPr txBox="1"/>
            <p:nvPr/>
          </p:nvSpPr>
          <p:spPr>
            <a:xfrm>
              <a:off x="6679423" y="4587041"/>
              <a:ext cx="1449029" cy="646331"/>
            </a:xfrm>
            <a:prstGeom prst="rect">
              <a:avLst/>
            </a:prstGeom>
            <a:noFill/>
          </p:spPr>
          <p:txBody>
            <a:bodyPr wrap="square" rtlCol="0">
              <a:spAutoFit/>
            </a:bodyPr>
            <a:lstStyle/>
            <a:p>
              <a:pPr defTabSz="422041"/>
              <a:r>
                <a:rPr lang="en-GB" dirty="0">
                  <a:solidFill>
                    <a:srgbClr val="C00000"/>
                  </a:solidFill>
                </a:rPr>
                <a:t>Beam orientation</a:t>
              </a:r>
            </a:p>
          </p:txBody>
        </p:sp>
      </p:grpSp>
      <p:grpSp>
        <p:nvGrpSpPr>
          <p:cNvPr id="179" name="Group 178">
            <a:extLst>
              <a:ext uri="{FF2B5EF4-FFF2-40B4-BE49-F238E27FC236}">
                <a16:creationId xmlns:a16="http://schemas.microsoft.com/office/drawing/2014/main" id="{90F9F6B1-C218-CD2D-5DE6-4D03792217B6}"/>
              </a:ext>
            </a:extLst>
          </p:cNvPr>
          <p:cNvGrpSpPr/>
          <p:nvPr/>
        </p:nvGrpSpPr>
        <p:grpSpPr>
          <a:xfrm>
            <a:off x="8160573" y="2866780"/>
            <a:ext cx="646331" cy="4035221"/>
            <a:chOff x="8160573" y="2866780"/>
            <a:chExt cx="646331" cy="4035221"/>
          </a:xfrm>
        </p:grpSpPr>
        <p:sp>
          <p:nvSpPr>
            <p:cNvPr id="174" name="TextBox 173">
              <a:extLst>
                <a:ext uri="{FF2B5EF4-FFF2-40B4-BE49-F238E27FC236}">
                  <a16:creationId xmlns:a16="http://schemas.microsoft.com/office/drawing/2014/main" id="{0FB1CB9B-AFD9-E064-087D-4A90E33E5200}"/>
                </a:ext>
              </a:extLst>
            </p:cNvPr>
            <p:cNvSpPr txBox="1"/>
            <p:nvPr/>
          </p:nvSpPr>
          <p:spPr>
            <a:xfrm rot="16200000">
              <a:off x="7759224" y="5854321"/>
              <a:ext cx="1449029" cy="646331"/>
            </a:xfrm>
            <a:prstGeom prst="rect">
              <a:avLst/>
            </a:prstGeom>
            <a:noFill/>
          </p:spPr>
          <p:txBody>
            <a:bodyPr wrap="square" rtlCol="0">
              <a:spAutoFit/>
            </a:bodyPr>
            <a:lstStyle/>
            <a:p>
              <a:pPr defTabSz="422041"/>
              <a:r>
                <a:rPr lang="en-GB" dirty="0">
                  <a:solidFill>
                    <a:srgbClr val="C00000"/>
                  </a:solidFill>
                </a:rPr>
                <a:t>Beam orientation</a:t>
              </a:r>
            </a:p>
          </p:txBody>
        </p:sp>
        <p:sp>
          <p:nvSpPr>
            <p:cNvPr id="176" name="Right Arrow 175">
              <a:extLst>
                <a:ext uri="{FF2B5EF4-FFF2-40B4-BE49-F238E27FC236}">
                  <a16:creationId xmlns:a16="http://schemas.microsoft.com/office/drawing/2014/main" id="{109DB817-6042-5C7F-F7A2-7FBC67A0BFFA}"/>
                </a:ext>
              </a:extLst>
            </p:cNvPr>
            <p:cNvSpPr/>
            <p:nvPr/>
          </p:nvSpPr>
          <p:spPr>
            <a:xfrm rot="16200000">
              <a:off x="6786640" y="4331199"/>
              <a:ext cx="3200435" cy="271597"/>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Tree>
    <p:extLst>
      <p:ext uri="{BB962C8B-B14F-4D97-AF65-F5344CB8AC3E}">
        <p14:creationId xmlns:p14="http://schemas.microsoft.com/office/powerpoint/2010/main" val="1864298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77"/>
                                        </p:tgtEl>
                                        <p:attrNameLst>
                                          <p:attrName>style.visibility</p:attrName>
                                        </p:attrNameLst>
                                      </p:cBhvr>
                                      <p:to>
                                        <p:strVal val="visible"/>
                                      </p:to>
                                    </p:set>
                                    <p:anim calcmode="lin" valueType="num">
                                      <p:cBhvr additive="base">
                                        <p:cTn id="12" dur="500" fill="hold"/>
                                        <p:tgtEl>
                                          <p:spTgt spid="177"/>
                                        </p:tgtEl>
                                        <p:attrNameLst>
                                          <p:attrName>ppt_x</p:attrName>
                                        </p:attrNameLst>
                                      </p:cBhvr>
                                      <p:tavLst>
                                        <p:tav tm="0">
                                          <p:val>
                                            <p:strVal val="#ppt_x"/>
                                          </p:val>
                                        </p:tav>
                                        <p:tav tm="100000">
                                          <p:val>
                                            <p:strVal val="#ppt_x"/>
                                          </p:val>
                                        </p:tav>
                                      </p:tavLst>
                                    </p:anim>
                                    <p:anim calcmode="lin" valueType="num">
                                      <p:cBhvr additive="base">
                                        <p:cTn id="13" dur="500" fill="hold"/>
                                        <p:tgtEl>
                                          <p:spTgt spid="17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arn(inVertical)">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78"/>
                                        </p:tgtEl>
                                        <p:attrNameLst>
                                          <p:attrName>style.visibility</p:attrName>
                                        </p:attrNameLst>
                                      </p:cBhvr>
                                      <p:to>
                                        <p:strVal val="visible"/>
                                      </p:to>
                                    </p:set>
                                    <p:anim calcmode="lin" valueType="num">
                                      <p:cBhvr additive="base">
                                        <p:cTn id="23" dur="500" fill="hold"/>
                                        <p:tgtEl>
                                          <p:spTgt spid="178"/>
                                        </p:tgtEl>
                                        <p:attrNameLst>
                                          <p:attrName>ppt_x</p:attrName>
                                        </p:attrNameLst>
                                      </p:cBhvr>
                                      <p:tavLst>
                                        <p:tav tm="0">
                                          <p:val>
                                            <p:strVal val="#ppt_x"/>
                                          </p:val>
                                        </p:tav>
                                        <p:tav tm="100000">
                                          <p:val>
                                            <p:strVal val="#ppt_x"/>
                                          </p:val>
                                        </p:tav>
                                      </p:tavLst>
                                    </p:anim>
                                    <p:anim calcmode="lin" valueType="num">
                                      <p:cBhvr additive="base">
                                        <p:cTn id="24" dur="500" fill="hold"/>
                                        <p:tgtEl>
                                          <p:spTgt spid="17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79"/>
                                        </p:tgtEl>
                                        <p:attrNameLst>
                                          <p:attrName>style.visibility</p:attrName>
                                        </p:attrNameLst>
                                      </p:cBhvr>
                                      <p:to>
                                        <p:strVal val="visible"/>
                                      </p:to>
                                    </p:set>
                                    <p:anim calcmode="lin" valueType="num">
                                      <p:cBhvr additive="base">
                                        <p:cTn id="29" dur="500" fill="hold"/>
                                        <p:tgtEl>
                                          <p:spTgt spid="179"/>
                                        </p:tgtEl>
                                        <p:attrNameLst>
                                          <p:attrName>ppt_x</p:attrName>
                                        </p:attrNameLst>
                                      </p:cBhvr>
                                      <p:tavLst>
                                        <p:tav tm="0">
                                          <p:val>
                                            <p:strVal val="#ppt_x"/>
                                          </p:val>
                                        </p:tav>
                                        <p:tav tm="100000">
                                          <p:val>
                                            <p:strVal val="#ppt_x"/>
                                          </p:val>
                                        </p:tav>
                                      </p:tavLst>
                                    </p:anim>
                                    <p:anim calcmode="lin" valueType="num">
                                      <p:cBhvr additive="base">
                                        <p:cTn id="30" dur="500" fill="hold"/>
                                        <p:tgtEl>
                                          <p:spTgt spid="1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id="{EBEBFFFF-979B-9EDC-B873-EC7EFF52713B}"/>
              </a:ext>
            </a:extLst>
          </p:cNvPr>
          <p:cNvSpPr>
            <a:spLocks noChangeArrowheads="1"/>
          </p:cNvSpPr>
          <p:nvPr/>
        </p:nvSpPr>
        <p:spPr bwMode="auto">
          <a:xfrm>
            <a:off x="0" y="-63500"/>
            <a:ext cx="11934418" cy="950413"/>
          </a:xfrm>
          <a:prstGeom prst="rect">
            <a:avLst/>
          </a:prstGeom>
          <a:noFill/>
          <a:ln w="9525">
            <a:noFill/>
            <a:miter lim="800000"/>
            <a:headEnd/>
            <a:tailEnd/>
          </a:ln>
          <a:effectLst/>
        </p:spPr>
        <p:txBody>
          <a:bodyPr anchor="ctr"/>
          <a:lstStyle/>
          <a:p>
            <a:pPr>
              <a:spcBef>
                <a:spcPct val="0"/>
              </a:spcBef>
            </a:pPr>
            <a:r>
              <a:rPr lang="en-GB" sz="3600" b="1" kern="0" dirty="0">
                <a:solidFill>
                  <a:srgbClr val="0070C0"/>
                </a:solidFill>
                <a:latin typeface="+mj-lt"/>
                <a:ea typeface="+mj-ea"/>
                <a:cs typeface="+mj-cs"/>
              </a:rPr>
              <a:t>QW-Cavities in low frequency range</a:t>
            </a:r>
          </a:p>
        </p:txBody>
      </p:sp>
      <p:grpSp>
        <p:nvGrpSpPr>
          <p:cNvPr id="43" name="Group 42">
            <a:extLst>
              <a:ext uri="{FF2B5EF4-FFF2-40B4-BE49-F238E27FC236}">
                <a16:creationId xmlns:a16="http://schemas.microsoft.com/office/drawing/2014/main" id="{B3F92A37-C85E-B251-2B94-952AF4A954BA}"/>
              </a:ext>
            </a:extLst>
          </p:cNvPr>
          <p:cNvGrpSpPr/>
          <p:nvPr/>
        </p:nvGrpSpPr>
        <p:grpSpPr>
          <a:xfrm>
            <a:off x="1400528" y="886913"/>
            <a:ext cx="3203520" cy="1065194"/>
            <a:chOff x="6593714" y="2482191"/>
            <a:chExt cx="3203520" cy="1065194"/>
          </a:xfrm>
        </p:grpSpPr>
        <p:pic>
          <p:nvPicPr>
            <p:cNvPr id="44" name="Picture 43" descr="A picture containing lamp, light&#10;&#10;Description automatically generated">
              <a:extLst>
                <a:ext uri="{FF2B5EF4-FFF2-40B4-BE49-F238E27FC236}">
                  <a16:creationId xmlns:a16="http://schemas.microsoft.com/office/drawing/2014/main" id="{A7420279-F3EB-359D-DDE6-46205B10FAB9}"/>
                </a:ext>
              </a:extLst>
            </p:cNvPr>
            <p:cNvPicPr>
              <a:picLocks noChangeAspect="1"/>
            </p:cNvPicPr>
            <p:nvPr/>
          </p:nvPicPr>
          <p:blipFill rotWithShape="1">
            <a:blip r:embed="rId2">
              <a:extLst>
                <a:ext uri="{28A0092B-C50C-407E-A947-70E740481C1C}">
                  <a14:useLocalDpi xmlns:a14="http://schemas.microsoft.com/office/drawing/2010/main" val="0"/>
                </a:ext>
              </a:extLst>
            </a:blip>
            <a:srcRect l="1" r="73265" b="51091"/>
            <a:stretch/>
          </p:blipFill>
          <p:spPr>
            <a:xfrm flipH="1">
              <a:off x="6901001" y="2489959"/>
              <a:ext cx="2896233" cy="1057426"/>
            </a:xfrm>
            <a:prstGeom prst="rect">
              <a:avLst/>
            </a:prstGeom>
          </p:spPr>
        </p:pic>
        <p:cxnSp>
          <p:nvCxnSpPr>
            <p:cNvPr id="45" name="Straight Arrow Connector 44">
              <a:extLst>
                <a:ext uri="{FF2B5EF4-FFF2-40B4-BE49-F238E27FC236}">
                  <a16:creationId xmlns:a16="http://schemas.microsoft.com/office/drawing/2014/main" id="{C889E96C-B850-7630-8F6B-1848C3062DBD}"/>
                </a:ext>
              </a:extLst>
            </p:cNvPr>
            <p:cNvCxnSpPr>
              <a:cxnSpLocks/>
            </p:cNvCxnSpPr>
            <p:nvPr/>
          </p:nvCxnSpPr>
          <p:spPr>
            <a:xfrm flipH="1" flipV="1">
              <a:off x="6892851" y="2482191"/>
              <a:ext cx="12583" cy="1057426"/>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46" name="Straight Arrow Connector 45">
              <a:extLst>
                <a:ext uri="{FF2B5EF4-FFF2-40B4-BE49-F238E27FC236}">
                  <a16:creationId xmlns:a16="http://schemas.microsoft.com/office/drawing/2014/main" id="{B372A875-C1FC-1DFB-E70A-2F679300E257}"/>
                </a:ext>
              </a:extLst>
            </p:cNvPr>
            <p:cNvCxnSpPr>
              <a:cxnSpLocks/>
            </p:cNvCxnSpPr>
            <p:nvPr/>
          </p:nvCxnSpPr>
          <p:spPr>
            <a:xfrm>
              <a:off x="6892851" y="3524796"/>
              <a:ext cx="2791358" cy="0"/>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47" name="TextBox 46">
              <a:extLst>
                <a:ext uri="{FF2B5EF4-FFF2-40B4-BE49-F238E27FC236}">
                  <a16:creationId xmlns:a16="http://schemas.microsoft.com/office/drawing/2014/main" id="{F1DE9FA2-D787-9740-E55E-6F7C9BB1435A}"/>
                </a:ext>
              </a:extLst>
            </p:cNvPr>
            <p:cNvSpPr txBox="1"/>
            <p:nvPr/>
          </p:nvSpPr>
          <p:spPr>
            <a:xfrm rot="16200000">
              <a:off x="6376930" y="2914914"/>
              <a:ext cx="717676" cy="284108"/>
            </a:xfrm>
            <a:prstGeom prst="rect">
              <a:avLst/>
            </a:prstGeom>
            <a:noFill/>
          </p:spPr>
          <p:txBody>
            <a:bodyPr wrap="square" lIns="0" tIns="0" rIns="0" bIns="0" rtlCol="0">
              <a:spAutoFit/>
            </a:bodyPr>
            <a:lstStyle/>
            <a:p>
              <a:pPr algn="l"/>
              <a:r>
                <a:rPr lang="en-CH" dirty="0">
                  <a:solidFill>
                    <a:schemeClr val="bg2">
                      <a:lumMod val="50000"/>
                    </a:schemeClr>
                  </a:solidFill>
                </a:rPr>
                <a:t>E-field</a:t>
              </a:r>
            </a:p>
          </p:txBody>
        </p:sp>
      </p:grpSp>
      <p:grpSp>
        <p:nvGrpSpPr>
          <p:cNvPr id="48" name="Group 47">
            <a:extLst>
              <a:ext uri="{FF2B5EF4-FFF2-40B4-BE49-F238E27FC236}">
                <a16:creationId xmlns:a16="http://schemas.microsoft.com/office/drawing/2014/main" id="{7178B73E-9DD3-ECF0-B093-2DABFB255F20}"/>
              </a:ext>
            </a:extLst>
          </p:cNvPr>
          <p:cNvGrpSpPr/>
          <p:nvPr/>
        </p:nvGrpSpPr>
        <p:grpSpPr>
          <a:xfrm>
            <a:off x="1198175" y="2187681"/>
            <a:ext cx="3979274" cy="1763871"/>
            <a:chOff x="6504095" y="3983375"/>
            <a:chExt cx="3979274" cy="1763871"/>
          </a:xfrm>
        </p:grpSpPr>
        <p:grpSp>
          <p:nvGrpSpPr>
            <p:cNvPr id="49" name="Group 48">
              <a:extLst>
                <a:ext uri="{FF2B5EF4-FFF2-40B4-BE49-F238E27FC236}">
                  <a16:creationId xmlns:a16="http://schemas.microsoft.com/office/drawing/2014/main" id="{139D0C71-17E4-EBB1-1FB4-668858378AE0}"/>
                </a:ext>
              </a:extLst>
            </p:cNvPr>
            <p:cNvGrpSpPr/>
            <p:nvPr/>
          </p:nvGrpSpPr>
          <p:grpSpPr>
            <a:xfrm>
              <a:off x="6504095" y="3983375"/>
              <a:ext cx="3979274" cy="1763871"/>
              <a:chOff x="6378835" y="3757907"/>
              <a:chExt cx="3979274" cy="1763871"/>
            </a:xfrm>
          </p:grpSpPr>
          <p:grpSp>
            <p:nvGrpSpPr>
              <p:cNvPr id="51" name="Group 50">
                <a:extLst>
                  <a:ext uri="{FF2B5EF4-FFF2-40B4-BE49-F238E27FC236}">
                    <a16:creationId xmlns:a16="http://schemas.microsoft.com/office/drawing/2014/main" id="{886B6180-B5C8-080A-D38D-A7D5ED26002F}"/>
                  </a:ext>
                </a:extLst>
              </p:cNvPr>
              <p:cNvGrpSpPr/>
              <p:nvPr/>
            </p:nvGrpSpPr>
            <p:grpSpPr>
              <a:xfrm>
                <a:off x="6794088" y="3757907"/>
                <a:ext cx="2877849" cy="926794"/>
                <a:chOff x="6794088" y="3757907"/>
                <a:chExt cx="2877849" cy="926794"/>
              </a:xfrm>
            </p:grpSpPr>
            <p:cxnSp>
              <p:nvCxnSpPr>
                <p:cNvPr id="54" name="Straight Connector 53">
                  <a:extLst>
                    <a:ext uri="{FF2B5EF4-FFF2-40B4-BE49-F238E27FC236}">
                      <a16:creationId xmlns:a16="http://schemas.microsoft.com/office/drawing/2014/main" id="{02808A41-58E0-C0E7-C0DA-1BD071239F65}"/>
                    </a:ext>
                  </a:extLst>
                </p:cNvPr>
                <p:cNvCxnSpPr>
                  <a:cxnSpLocks/>
                </p:cNvCxnSpPr>
                <p:nvPr/>
              </p:nvCxnSpPr>
              <p:spPr>
                <a:xfrm>
                  <a:off x="6877822" y="3757907"/>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CE77B7F-56A3-1D6B-6775-D7E7EF7D4BC1}"/>
                    </a:ext>
                  </a:extLst>
                </p:cNvPr>
                <p:cNvCxnSpPr>
                  <a:cxnSpLocks/>
                  <a:stCxn id="61" idx="4"/>
                </p:cNvCxnSpPr>
                <p:nvPr/>
              </p:nvCxnSpPr>
              <p:spPr>
                <a:xfrm>
                  <a:off x="6902088" y="4684701"/>
                  <a:ext cx="267470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Oval 55">
                  <a:extLst>
                    <a:ext uri="{FF2B5EF4-FFF2-40B4-BE49-F238E27FC236}">
                      <a16:creationId xmlns:a16="http://schemas.microsoft.com/office/drawing/2014/main" id="{782AA7E0-510D-9266-79B2-3409C1072F17}"/>
                    </a:ext>
                  </a:extLst>
                </p:cNvPr>
                <p:cNvSpPr/>
                <p:nvPr/>
              </p:nvSpPr>
              <p:spPr>
                <a:xfrm>
                  <a:off x="9455937" y="3757907"/>
                  <a:ext cx="216000" cy="926794"/>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Oval 56">
                  <a:extLst>
                    <a:ext uri="{FF2B5EF4-FFF2-40B4-BE49-F238E27FC236}">
                      <a16:creationId xmlns:a16="http://schemas.microsoft.com/office/drawing/2014/main" id="{8192BDEF-1AC8-2031-528B-FA04AD7FEE06}"/>
                    </a:ext>
                  </a:extLst>
                </p:cNvPr>
                <p:cNvSpPr/>
                <p:nvPr/>
              </p:nvSpPr>
              <p:spPr>
                <a:xfrm>
                  <a:off x="9527937" y="4066838"/>
                  <a:ext cx="72000" cy="308931"/>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8" name="Straight Connector 57">
                  <a:extLst>
                    <a:ext uri="{FF2B5EF4-FFF2-40B4-BE49-F238E27FC236}">
                      <a16:creationId xmlns:a16="http://schemas.microsoft.com/office/drawing/2014/main" id="{B674AF01-33C1-60B4-FBDA-FB7E05D50763}"/>
                    </a:ext>
                  </a:extLst>
                </p:cNvPr>
                <p:cNvCxnSpPr>
                  <a:cxnSpLocks/>
                </p:cNvCxnSpPr>
                <p:nvPr/>
              </p:nvCxnSpPr>
              <p:spPr>
                <a:xfrm>
                  <a:off x="6877822" y="4066838"/>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98EB0D0B-8500-3478-6549-147217A24BF5}"/>
                    </a:ext>
                  </a:extLst>
                </p:cNvPr>
                <p:cNvCxnSpPr>
                  <a:cxnSpLocks/>
                </p:cNvCxnSpPr>
                <p:nvPr/>
              </p:nvCxnSpPr>
              <p:spPr>
                <a:xfrm>
                  <a:off x="6877822" y="4375770"/>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Oval 59">
                  <a:extLst>
                    <a:ext uri="{FF2B5EF4-FFF2-40B4-BE49-F238E27FC236}">
                      <a16:creationId xmlns:a16="http://schemas.microsoft.com/office/drawing/2014/main" id="{B03731E9-BA7D-092A-80C8-F234EA819A12}"/>
                    </a:ext>
                  </a:extLst>
                </p:cNvPr>
                <p:cNvSpPr/>
                <p:nvPr/>
              </p:nvSpPr>
              <p:spPr>
                <a:xfrm>
                  <a:off x="6841822" y="4068261"/>
                  <a:ext cx="72000" cy="308931"/>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a:extLst>
                    <a:ext uri="{FF2B5EF4-FFF2-40B4-BE49-F238E27FC236}">
                      <a16:creationId xmlns:a16="http://schemas.microsoft.com/office/drawing/2014/main" id="{6139A64D-403C-C4CB-EB54-5B905453BEC7}"/>
                    </a:ext>
                  </a:extLst>
                </p:cNvPr>
                <p:cNvSpPr/>
                <p:nvPr/>
              </p:nvSpPr>
              <p:spPr>
                <a:xfrm>
                  <a:off x="6794088" y="3757907"/>
                  <a:ext cx="216000" cy="926794"/>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2" name="TextBox 51">
                <a:extLst>
                  <a:ext uri="{FF2B5EF4-FFF2-40B4-BE49-F238E27FC236}">
                    <a16:creationId xmlns:a16="http://schemas.microsoft.com/office/drawing/2014/main" id="{203077B1-34B5-7996-F1D8-BD46C75F3582}"/>
                  </a:ext>
                </a:extLst>
              </p:cNvPr>
              <p:cNvSpPr txBox="1"/>
              <p:nvPr/>
            </p:nvSpPr>
            <p:spPr>
              <a:xfrm>
                <a:off x="9288136" y="4875447"/>
                <a:ext cx="1069973" cy="646331"/>
              </a:xfrm>
              <a:prstGeom prst="rect">
                <a:avLst/>
              </a:prstGeom>
              <a:noFill/>
            </p:spPr>
            <p:txBody>
              <a:bodyPr wrap="square" rtlCol="0">
                <a:spAutoFit/>
              </a:bodyPr>
              <a:lstStyle/>
              <a:p>
                <a:pPr defTabSz="422041"/>
                <a:r>
                  <a:rPr lang="en-GB" dirty="0">
                    <a:solidFill>
                      <a:srgbClr val="C00000"/>
                    </a:solidFill>
                  </a:rPr>
                  <a:t>Electric Short</a:t>
                </a:r>
              </a:p>
            </p:txBody>
          </p:sp>
          <p:sp>
            <p:nvSpPr>
              <p:cNvPr id="53" name="TextBox 52">
                <a:extLst>
                  <a:ext uri="{FF2B5EF4-FFF2-40B4-BE49-F238E27FC236}">
                    <a16:creationId xmlns:a16="http://schemas.microsoft.com/office/drawing/2014/main" id="{5C28DE37-2DC5-2F53-28BF-2496E9FC97F8}"/>
                  </a:ext>
                </a:extLst>
              </p:cNvPr>
              <p:cNvSpPr txBox="1"/>
              <p:nvPr/>
            </p:nvSpPr>
            <p:spPr>
              <a:xfrm>
                <a:off x="6378835" y="4820215"/>
                <a:ext cx="1069973" cy="646331"/>
              </a:xfrm>
              <a:prstGeom prst="rect">
                <a:avLst/>
              </a:prstGeom>
              <a:noFill/>
            </p:spPr>
            <p:txBody>
              <a:bodyPr wrap="square" rtlCol="0">
                <a:spAutoFit/>
              </a:bodyPr>
              <a:lstStyle/>
              <a:p>
                <a:pPr defTabSz="422041"/>
                <a:r>
                  <a:rPr lang="en-GB" dirty="0">
                    <a:solidFill>
                      <a:srgbClr val="C00000"/>
                    </a:solidFill>
                  </a:rPr>
                  <a:t>Electric Open</a:t>
                </a:r>
              </a:p>
            </p:txBody>
          </p:sp>
        </p:grpSp>
        <p:sp>
          <p:nvSpPr>
            <p:cNvPr id="50" name="TextBox 49">
              <a:extLst>
                <a:ext uri="{FF2B5EF4-FFF2-40B4-BE49-F238E27FC236}">
                  <a16:creationId xmlns:a16="http://schemas.microsoft.com/office/drawing/2014/main" id="{CFC945BD-02CB-768F-5101-3715F9BFAC39}"/>
                </a:ext>
              </a:extLst>
            </p:cNvPr>
            <p:cNvSpPr txBox="1"/>
            <p:nvPr/>
          </p:nvSpPr>
          <p:spPr>
            <a:xfrm>
              <a:off x="7641721" y="4284725"/>
              <a:ext cx="2141950" cy="276999"/>
            </a:xfrm>
            <a:prstGeom prst="rect">
              <a:avLst/>
            </a:prstGeom>
            <a:noFill/>
          </p:spPr>
          <p:txBody>
            <a:bodyPr wrap="square" lIns="0" tIns="0" rIns="0" bIns="0" rtlCol="0">
              <a:spAutoFit/>
            </a:bodyPr>
            <a:lstStyle/>
            <a:p>
              <a:pPr algn="l"/>
              <a:r>
                <a:rPr lang="en-GB" sz="1800" b="1" dirty="0">
                  <a:solidFill>
                    <a:srgbClr val="C0504D"/>
                  </a:solidFill>
                  <a:latin typeface="Symbol" panose="05050102010706020507" pitchFamily="18" charset="2"/>
                  <a:cs typeface="Times New Roman" pitchFamily="18" charset="0"/>
                  <a:sym typeface="Wingdings" pitchFamily="2" charset="2"/>
                </a:rPr>
                <a:t>l</a:t>
              </a:r>
              <a:r>
                <a:rPr lang="en-GB" sz="1800" b="1" dirty="0">
                  <a:solidFill>
                    <a:srgbClr val="C0504D"/>
                  </a:solidFill>
                  <a:latin typeface="Constantia" pitchFamily="18" charset="0"/>
                  <a:cs typeface="Times New Roman" pitchFamily="18" charset="0"/>
                  <a:sym typeface="Wingdings" pitchFamily="2" charset="2"/>
                </a:rPr>
                <a:t>/4 </a:t>
              </a:r>
              <a:r>
                <a:rPr lang="en-GB" dirty="0">
                  <a:solidFill>
                    <a:srgbClr val="C00000"/>
                  </a:solidFill>
                  <a:sym typeface="Wingdings" pitchFamily="2" charset="2"/>
                </a:rPr>
                <a:t>resonator</a:t>
              </a:r>
              <a:endParaRPr lang="en-CH" dirty="0"/>
            </a:p>
          </p:txBody>
        </p:sp>
      </p:grpSp>
      <p:grpSp>
        <p:nvGrpSpPr>
          <p:cNvPr id="62" name="Group 61">
            <a:extLst>
              <a:ext uri="{FF2B5EF4-FFF2-40B4-BE49-F238E27FC236}">
                <a16:creationId xmlns:a16="http://schemas.microsoft.com/office/drawing/2014/main" id="{A8DA99A4-4A01-D9EC-1267-9BA4E08C9BBF}"/>
              </a:ext>
            </a:extLst>
          </p:cNvPr>
          <p:cNvGrpSpPr/>
          <p:nvPr/>
        </p:nvGrpSpPr>
        <p:grpSpPr>
          <a:xfrm>
            <a:off x="1825582" y="1016789"/>
            <a:ext cx="1789885" cy="912729"/>
            <a:chOff x="7879123" y="3105931"/>
            <a:chExt cx="1789885" cy="912729"/>
          </a:xfrm>
        </p:grpSpPr>
        <p:cxnSp>
          <p:nvCxnSpPr>
            <p:cNvPr id="63" name="Straight Arrow Connector 62">
              <a:extLst>
                <a:ext uri="{FF2B5EF4-FFF2-40B4-BE49-F238E27FC236}">
                  <a16:creationId xmlns:a16="http://schemas.microsoft.com/office/drawing/2014/main" id="{BDB8D8C5-118F-8229-5D50-9957FF584B4B}"/>
                </a:ext>
              </a:extLst>
            </p:cNvPr>
            <p:cNvCxnSpPr>
              <a:cxnSpLocks/>
            </p:cNvCxnSpPr>
            <p:nvPr/>
          </p:nvCxnSpPr>
          <p:spPr>
            <a:xfrm flipV="1">
              <a:off x="7879123" y="3105931"/>
              <a:ext cx="0" cy="91272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E07C13F6-6E67-6EAD-FB65-0BA1BA80E944}"/>
                </a:ext>
              </a:extLst>
            </p:cNvPr>
            <p:cNvCxnSpPr>
              <a:cxnSpLocks/>
            </p:cNvCxnSpPr>
            <p:nvPr/>
          </p:nvCxnSpPr>
          <p:spPr>
            <a:xfrm flipV="1">
              <a:off x="8128413" y="3134283"/>
              <a:ext cx="0" cy="884377"/>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59795032-63E6-7FE4-D1D5-AD3764B2F8B5}"/>
                </a:ext>
              </a:extLst>
            </p:cNvPr>
            <p:cNvCxnSpPr>
              <a:cxnSpLocks/>
            </p:cNvCxnSpPr>
            <p:nvPr/>
          </p:nvCxnSpPr>
          <p:spPr>
            <a:xfrm flipV="1">
              <a:off x="8381740" y="3184905"/>
              <a:ext cx="0" cy="820224"/>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242D70FF-5F1F-52AA-9E86-DFA0F94FB446}"/>
                </a:ext>
              </a:extLst>
            </p:cNvPr>
            <p:cNvCxnSpPr>
              <a:cxnSpLocks/>
            </p:cNvCxnSpPr>
            <p:nvPr/>
          </p:nvCxnSpPr>
          <p:spPr>
            <a:xfrm flipV="1">
              <a:off x="8654243" y="3261040"/>
              <a:ext cx="0" cy="757620"/>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3F64229D-30DB-741A-35A5-5C6FBAD5E622}"/>
                </a:ext>
              </a:extLst>
            </p:cNvPr>
            <p:cNvCxnSpPr>
              <a:cxnSpLocks/>
            </p:cNvCxnSpPr>
            <p:nvPr/>
          </p:nvCxnSpPr>
          <p:spPr>
            <a:xfrm flipV="1">
              <a:off x="8938858" y="3352342"/>
              <a:ext cx="0" cy="652787"/>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478B791C-05A4-13F9-3BA1-13E8277E9BDF}"/>
                </a:ext>
              </a:extLst>
            </p:cNvPr>
            <p:cNvCxnSpPr>
              <a:cxnSpLocks/>
            </p:cNvCxnSpPr>
            <p:nvPr/>
          </p:nvCxnSpPr>
          <p:spPr>
            <a:xfrm flipV="1">
              <a:off x="9199250" y="3467481"/>
              <a:ext cx="0" cy="55117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A643B4AE-9E43-5E07-7980-E013FC32D67B}"/>
                </a:ext>
              </a:extLst>
            </p:cNvPr>
            <p:cNvCxnSpPr>
              <a:cxnSpLocks/>
            </p:cNvCxnSpPr>
            <p:nvPr/>
          </p:nvCxnSpPr>
          <p:spPr>
            <a:xfrm flipV="1">
              <a:off x="9453587" y="3599060"/>
              <a:ext cx="0" cy="40606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660C8973-0FEE-5721-B710-B95528D57A19}"/>
                </a:ext>
              </a:extLst>
            </p:cNvPr>
            <p:cNvCxnSpPr>
              <a:cxnSpLocks/>
            </p:cNvCxnSpPr>
            <p:nvPr/>
          </p:nvCxnSpPr>
          <p:spPr>
            <a:xfrm flipV="1">
              <a:off x="9669008" y="3712341"/>
              <a:ext cx="0" cy="292788"/>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1" name="Group 70">
            <a:extLst>
              <a:ext uri="{FF2B5EF4-FFF2-40B4-BE49-F238E27FC236}">
                <a16:creationId xmlns:a16="http://schemas.microsoft.com/office/drawing/2014/main" id="{A6234565-A132-D63B-D06C-1DB59FBE500B}"/>
              </a:ext>
            </a:extLst>
          </p:cNvPr>
          <p:cNvGrpSpPr/>
          <p:nvPr/>
        </p:nvGrpSpPr>
        <p:grpSpPr>
          <a:xfrm>
            <a:off x="257582" y="2497899"/>
            <a:ext cx="2055077" cy="646331"/>
            <a:chOff x="6679423" y="4587041"/>
            <a:chExt cx="2055077" cy="646331"/>
          </a:xfrm>
        </p:grpSpPr>
        <p:sp>
          <p:nvSpPr>
            <p:cNvPr id="72" name="Right Arrow 71">
              <a:extLst>
                <a:ext uri="{FF2B5EF4-FFF2-40B4-BE49-F238E27FC236}">
                  <a16:creationId xmlns:a16="http://schemas.microsoft.com/office/drawing/2014/main" id="{C92DD186-4F4C-CFD7-2501-B2BE20EE5EEC}"/>
                </a:ext>
              </a:extLst>
            </p:cNvPr>
            <p:cNvSpPr/>
            <p:nvPr/>
          </p:nvSpPr>
          <p:spPr>
            <a:xfrm>
              <a:off x="7462412" y="4661264"/>
              <a:ext cx="1272088" cy="241772"/>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3" name="TextBox 72">
              <a:extLst>
                <a:ext uri="{FF2B5EF4-FFF2-40B4-BE49-F238E27FC236}">
                  <a16:creationId xmlns:a16="http://schemas.microsoft.com/office/drawing/2014/main" id="{F300F1AF-98F7-B0B3-881B-FCE4199369EB}"/>
                </a:ext>
              </a:extLst>
            </p:cNvPr>
            <p:cNvSpPr txBox="1"/>
            <p:nvPr/>
          </p:nvSpPr>
          <p:spPr>
            <a:xfrm>
              <a:off x="6679423" y="4587041"/>
              <a:ext cx="1449029" cy="646331"/>
            </a:xfrm>
            <a:prstGeom prst="rect">
              <a:avLst/>
            </a:prstGeom>
            <a:noFill/>
          </p:spPr>
          <p:txBody>
            <a:bodyPr wrap="square" rtlCol="0">
              <a:spAutoFit/>
            </a:bodyPr>
            <a:lstStyle/>
            <a:p>
              <a:pPr defTabSz="422041"/>
              <a:r>
                <a:rPr lang="en-GB" dirty="0">
                  <a:solidFill>
                    <a:srgbClr val="C00000"/>
                  </a:solidFill>
                </a:rPr>
                <a:t>Beam orientation</a:t>
              </a:r>
            </a:p>
          </p:txBody>
        </p:sp>
      </p:grpSp>
      <p:grpSp>
        <p:nvGrpSpPr>
          <p:cNvPr id="123" name="Group 122">
            <a:extLst>
              <a:ext uri="{FF2B5EF4-FFF2-40B4-BE49-F238E27FC236}">
                <a16:creationId xmlns:a16="http://schemas.microsoft.com/office/drawing/2014/main" id="{63193E13-833D-60AB-3FBC-4E6D592C4F79}"/>
              </a:ext>
            </a:extLst>
          </p:cNvPr>
          <p:cNvGrpSpPr/>
          <p:nvPr/>
        </p:nvGrpSpPr>
        <p:grpSpPr>
          <a:xfrm>
            <a:off x="7686268" y="2464055"/>
            <a:ext cx="2205854" cy="1454805"/>
            <a:chOff x="3460812" y="3600891"/>
            <a:chExt cx="2205854" cy="1454805"/>
          </a:xfrm>
        </p:grpSpPr>
        <p:sp>
          <p:nvSpPr>
            <p:cNvPr id="124" name="TextBox 123">
              <a:extLst>
                <a:ext uri="{FF2B5EF4-FFF2-40B4-BE49-F238E27FC236}">
                  <a16:creationId xmlns:a16="http://schemas.microsoft.com/office/drawing/2014/main" id="{83292852-75CC-9ED3-A0EA-AF277C0349ED}"/>
                </a:ext>
              </a:extLst>
            </p:cNvPr>
            <p:cNvSpPr txBox="1"/>
            <p:nvPr/>
          </p:nvSpPr>
          <p:spPr>
            <a:xfrm>
              <a:off x="3460812" y="4409365"/>
              <a:ext cx="2205854" cy="646331"/>
            </a:xfrm>
            <a:prstGeom prst="rect">
              <a:avLst/>
            </a:prstGeom>
            <a:noFill/>
          </p:spPr>
          <p:txBody>
            <a:bodyPr wrap="square" rtlCol="0">
              <a:spAutoFit/>
            </a:bodyPr>
            <a:lstStyle/>
            <a:p>
              <a:pPr defTabSz="422041"/>
              <a:r>
                <a:rPr lang="en-GB" dirty="0">
                  <a:solidFill>
                    <a:srgbClr val="C00000"/>
                  </a:solidFill>
                </a:rPr>
                <a:t>Ceramic gap = Electric Open</a:t>
              </a:r>
            </a:p>
          </p:txBody>
        </p:sp>
        <p:grpSp>
          <p:nvGrpSpPr>
            <p:cNvPr id="125" name="Group 124">
              <a:extLst>
                <a:ext uri="{FF2B5EF4-FFF2-40B4-BE49-F238E27FC236}">
                  <a16:creationId xmlns:a16="http://schemas.microsoft.com/office/drawing/2014/main" id="{BCBD7ED6-7B25-4C26-1150-BB8A23EF1596}"/>
                </a:ext>
              </a:extLst>
            </p:cNvPr>
            <p:cNvGrpSpPr/>
            <p:nvPr/>
          </p:nvGrpSpPr>
          <p:grpSpPr>
            <a:xfrm>
              <a:off x="3850288" y="3600891"/>
              <a:ext cx="416647" cy="360000"/>
              <a:chOff x="3216146" y="3581081"/>
              <a:chExt cx="570633" cy="360000"/>
            </a:xfrm>
          </p:grpSpPr>
          <p:sp>
            <p:nvSpPr>
              <p:cNvPr id="126" name="Oval 125">
                <a:extLst>
                  <a:ext uri="{FF2B5EF4-FFF2-40B4-BE49-F238E27FC236}">
                    <a16:creationId xmlns:a16="http://schemas.microsoft.com/office/drawing/2014/main" id="{EBBC2028-FE75-42EB-77DB-42302EB6EBF3}"/>
                  </a:ext>
                </a:extLst>
              </p:cNvPr>
              <p:cNvSpPr/>
              <p:nvPr/>
            </p:nvSpPr>
            <p:spPr>
              <a:xfrm>
                <a:off x="3706283" y="3581081"/>
                <a:ext cx="72000" cy="360000"/>
              </a:xfrm>
              <a:prstGeom prst="ellipse">
                <a:avLst/>
              </a:prstGeom>
              <a:solidFill>
                <a:schemeClr val="bg1"/>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7" name="Straight Connector 126">
                <a:extLst>
                  <a:ext uri="{FF2B5EF4-FFF2-40B4-BE49-F238E27FC236}">
                    <a16:creationId xmlns:a16="http://schemas.microsoft.com/office/drawing/2014/main" id="{51CEAFE1-6502-73DD-8F3C-2544AB182336}"/>
                  </a:ext>
                </a:extLst>
              </p:cNvPr>
              <p:cNvCxnSpPr/>
              <p:nvPr/>
            </p:nvCxnSpPr>
            <p:spPr>
              <a:xfrm>
                <a:off x="3259830" y="3581081"/>
                <a:ext cx="526949"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276B557-168E-F7B2-5C1C-886ECED734E3}"/>
                  </a:ext>
                </a:extLst>
              </p:cNvPr>
              <p:cNvCxnSpPr/>
              <p:nvPr/>
            </p:nvCxnSpPr>
            <p:spPr>
              <a:xfrm>
                <a:off x="3259830" y="3941081"/>
                <a:ext cx="526949"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29" name="Oval 128">
                <a:extLst>
                  <a:ext uri="{FF2B5EF4-FFF2-40B4-BE49-F238E27FC236}">
                    <a16:creationId xmlns:a16="http://schemas.microsoft.com/office/drawing/2014/main" id="{2FCC0410-7296-0BFC-DFF2-CD2E96EAB190}"/>
                  </a:ext>
                </a:extLst>
              </p:cNvPr>
              <p:cNvSpPr/>
              <p:nvPr/>
            </p:nvSpPr>
            <p:spPr>
              <a:xfrm>
                <a:off x="3216146" y="3581081"/>
                <a:ext cx="72000" cy="360000"/>
              </a:xfrm>
              <a:prstGeom prst="ellipse">
                <a:avLst/>
              </a:prstGeom>
              <a:solidFill>
                <a:schemeClr val="bg1"/>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44" name="TextBox 143">
            <a:extLst>
              <a:ext uri="{FF2B5EF4-FFF2-40B4-BE49-F238E27FC236}">
                <a16:creationId xmlns:a16="http://schemas.microsoft.com/office/drawing/2014/main" id="{2E251797-F7B4-B9F3-05E4-2F244866AE44}"/>
              </a:ext>
            </a:extLst>
          </p:cNvPr>
          <p:cNvSpPr txBox="1"/>
          <p:nvPr/>
        </p:nvSpPr>
        <p:spPr>
          <a:xfrm>
            <a:off x="6364823" y="4013429"/>
            <a:ext cx="5229800" cy="646331"/>
          </a:xfrm>
          <a:prstGeom prst="rect">
            <a:avLst/>
          </a:prstGeom>
          <a:noFill/>
        </p:spPr>
        <p:txBody>
          <a:bodyPr wrap="square" rtlCol="0">
            <a:spAutoFit/>
          </a:bodyPr>
          <a:lstStyle/>
          <a:p>
            <a:r>
              <a:rPr lang="en-US" dirty="0"/>
              <a:t>This side acts like a capacitor, we speak of capacitive loading.</a:t>
            </a:r>
            <a:endParaRPr lang="de-DE" dirty="0"/>
          </a:p>
        </p:txBody>
      </p:sp>
      <p:sp>
        <p:nvSpPr>
          <p:cNvPr id="145" name="Rectangle 7">
            <a:extLst>
              <a:ext uri="{FF2B5EF4-FFF2-40B4-BE49-F238E27FC236}">
                <a16:creationId xmlns:a16="http://schemas.microsoft.com/office/drawing/2014/main" id="{1622DDDE-BE2C-21C2-A3D9-CD583DEF14F9}"/>
              </a:ext>
            </a:extLst>
          </p:cNvPr>
          <p:cNvSpPr>
            <a:spLocks noChangeArrowheads="1"/>
          </p:cNvSpPr>
          <p:nvPr/>
        </p:nvSpPr>
        <p:spPr bwMode="auto">
          <a:xfrm>
            <a:off x="6092890" y="5144489"/>
            <a:ext cx="5312841" cy="419099"/>
          </a:xfrm>
          <a:prstGeom prst="rect">
            <a:avLst/>
          </a:prstGeom>
          <a:noFill/>
          <a:ln w="9525">
            <a:noFill/>
            <a:miter lim="800000"/>
            <a:headEnd/>
            <a:tailEnd/>
          </a:ln>
          <a:effectLst/>
        </p:spPr>
        <p:txBody>
          <a:bodyPr/>
          <a:lstStyle/>
          <a:p>
            <a:pPr marL="457200" indent="-457200">
              <a:spcBef>
                <a:spcPct val="20000"/>
              </a:spcBef>
              <a:buFont typeface="Symbol" panose="05050102010706020507" pitchFamily="18" charset="2"/>
              <a:buChar char="®"/>
            </a:pPr>
            <a:r>
              <a:rPr lang="en-GB" b="1" dirty="0">
                <a:sym typeface="Wingdings" pitchFamily="2" charset="2"/>
              </a:rPr>
              <a:t>Still rather long geometry, 7.5 m at 10 MHz</a:t>
            </a: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grpSp>
        <p:nvGrpSpPr>
          <p:cNvPr id="170" name="Group 169">
            <a:extLst>
              <a:ext uri="{FF2B5EF4-FFF2-40B4-BE49-F238E27FC236}">
                <a16:creationId xmlns:a16="http://schemas.microsoft.com/office/drawing/2014/main" id="{2AED682A-D73B-083B-9889-A7EB96203E22}"/>
              </a:ext>
            </a:extLst>
          </p:cNvPr>
          <p:cNvGrpSpPr/>
          <p:nvPr/>
        </p:nvGrpSpPr>
        <p:grpSpPr>
          <a:xfrm>
            <a:off x="7530917" y="2097959"/>
            <a:ext cx="2888661" cy="1080000"/>
            <a:chOff x="7530917" y="2097959"/>
            <a:chExt cx="2888661" cy="1080000"/>
          </a:xfrm>
        </p:grpSpPr>
        <p:grpSp>
          <p:nvGrpSpPr>
            <p:cNvPr id="102" name="Group 101">
              <a:extLst>
                <a:ext uri="{FF2B5EF4-FFF2-40B4-BE49-F238E27FC236}">
                  <a16:creationId xmlns:a16="http://schemas.microsoft.com/office/drawing/2014/main" id="{BBAB4A6F-FB47-F7A3-001A-3A303CC5FFB2}"/>
                </a:ext>
              </a:extLst>
            </p:cNvPr>
            <p:cNvGrpSpPr/>
            <p:nvPr/>
          </p:nvGrpSpPr>
          <p:grpSpPr>
            <a:xfrm>
              <a:off x="8007976" y="2097959"/>
              <a:ext cx="2411602" cy="1080000"/>
              <a:chOff x="1635583" y="2160000"/>
              <a:chExt cx="2794246" cy="1080000"/>
            </a:xfrm>
          </p:grpSpPr>
          <p:sp>
            <p:nvSpPr>
              <p:cNvPr id="105" name="Oval 104">
                <a:extLst>
                  <a:ext uri="{FF2B5EF4-FFF2-40B4-BE49-F238E27FC236}">
                    <a16:creationId xmlns:a16="http://schemas.microsoft.com/office/drawing/2014/main" id="{0AA19088-6278-D8FA-810D-053F5EC040C6}"/>
                  </a:ext>
                </a:extLst>
              </p:cNvPr>
              <p:cNvSpPr/>
              <p:nvPr/>
            </p:nvSpPr>
            <p:spPr>
              <a:xfrm>
                <a:off x="4213829" y="2160000"/>
                <a:ext cx="216000" cy="1080000"/>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3" name="Straight Connector 102">
                <a:extLst>
                  <a:ext uri="{FF2B5EF4-FFF2-40B4-BE49-F238E27FC236}">
                    <a16:creationId xmlns:a16="http://schemas.microsoft.com/office/drawing/2014/main" id="{036CA094-7941-4CE7-4857-345F5C97C6BC}"/>
                  </a:ext>
                </a:extLst>
              </p:cNvPr>
              <p:cNvCxnSpPr>
                <a:cxnSpLocks/>
              </p:cNvCxnSpPr>
              <p:nvPr/>
            </p:nvCxnSpPr>
            <p:spPr>
              <a:xfrm>
                <a:off x="1730725" y="2160000"/>
                <a:ext cx="26129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6A84CF48-48CA-D848-D5A8-394823588D4B}"/>
                  </a:ext>
                </a:extLst>
              </p:cNvPr>
              <p:cNvCxnSpPr>
                <a:cxnSpLocks/>
                <a:stCxn id="110" idx="4"/>
                <a:endCxn id="105" idx="4"/>
              </p:cNvCxnSpPr>
              <p:nvPr/>
            </p:nvCxnSpPr>
            <p:spPr>
              <a:xfrm>
                <a:off x="1743584" y="3240000"/>
                <a:ext cx="257824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Oval 105">
                <a:extLst>
                  <a:ext uri="{FF2B5EF4-FFF2-40B4-BE49-F238E27FC236}">
                    <a16:creationId xmlns:a16="http://schemas.microsoft.com/office/drawing/2014/main" id="{3B248A35-B6C3-AB1E-DF6A-8358075EBF92}"/>
                  </a:ext>
                </a:extLst>
              </p:cNvPr>
              <p:cNvSpPr/>
              <p:nvPr/>
            </p:nvSpPr>
            <p:spPr>
              <a:xfrm>
                <a:off x="4303137" y="2509825"/>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7" name="Straight Connector 106">
                <a:extLst>
                  <a:ext uri="{FF2B5EF4-FFF2-40B4-BE49-F238E27FC236}">
                    <a16:creationId xmlns:a16="http://schemas.microsoft.com/office/drawing/2014/main" id="{A90299F8-3DB8-1F32-7201-185A0EF8C83A}"/>
                  </a:ext>
                </a:extLst>
              </p:cNvPr>
              <p:cNvCxnSpPr>
                <a:cxnSpLocks/>
              </p:cNvCxnSpPr>
              <p:nvPr/>
            </p:nvCxnSpPr>
            <p:spPr>
              <a:xfrm>
                <a:off x="2160000" y="2520000"/>
                <a:ext cx="21836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EF531295-1B1C-896F-7739-6D4A4E60D657}"/>
                  </a:ext>
                </a:extLst>
              </p:cNvPr>
              <p:cNvCxnSpPr>
                <a:cxnSpLocks/>
              </p:cNvCxnSpPr>
              <p:nvPr/>
            </p:nvCxnSpPr>
            <p:spPr>
              <a:xfrm>
                <a:off x="2160000" y="2880000"/>
                <a:ext cx="2183685" cy="609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Oval 108">
                <a:extLst>
                  <a:ext uri="{FF2B5EF4-FFF2-40B4-BE49-F238E27FC236}">
                    <a16:creationId xmlns:a16="http://schemas.microsoft.com/office/drawing/2014/main" id="{8212931D-3685-A264-00F1-726EAF41A12F}"/>
                  </a:ext>
                </a:extLst>
              </p:cNvPr>
              <p:cNvSpPr/>
              <p:nvPr/>
            </p:nvSpPr>
            <p:spPr>
              <a:xfrm>
                <a:off x="2128542"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extLst>
                  <a:ext uri="{FF2B5EF4-FFF2-40B4-BE49-F238E27FC236}">
                    <a16:creationId xmlns:a16="http://schemas.microsoft.com/office/drawing/2014/main" id="{195C1912-92A4-F7AB-953F-58852421583A}"/>
                  </a:ext>
                </a:extLst>
              </p:cNvPr>
              <p:cNvSpPr/>
              <p:nvPr/>
            </p:nvSpPr>
            <p:spPr>
              <a:xfrm>
                <a:off x="1635583" y="2160000"/>
                <a:ext cx="216000" cy="1080000"/>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7" name="Oval 96">
              <a:extLst>
                <a:ext uri="{FF2B5EF4-FFF2-40B4-BE49-F238E27FC236}">
                  <a16:creationId xmlns:a16="http://schemas.microsoft.com/office/drawing/2014/main" id="{8231D8C6-957B-9E96-C6B5-5C67E8A54EB2}"/>
                </a:ext>
              </a:extLst>
            </p:cNvPr>
            <p:cNvSpPr/>
            <p:nvPr/>
          </p:nvSpPr>
          <p:spPr>
            <a:xfrm>
              <a:off x="8059017" y="2464056"/>
              <a:ext cx="6214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8" name="Straight Connector 97">
              <a:extLst>
                <a:ext uri="{FF2B5EF4-FFF2-40B4-BE49-F238E27FC236}">
                  <a16:creationId xmlns:a16="http://schemas.microsoft.com/office/drawing/2014/main" id="{2367D2D6-7B37-91EB-B94E-9E7873C81C8C}"/>
                </a:ext>
              </a:extLst>
            </p:cNvPr>
            <p:cNvCxnSpPr/>
            <p:nvPr/>
          </p:nvCxnSpPr>
          <p:spPr>
            <a:xfrm>
              <a:off x="7550890" y="2464056"/>
              <a:ext cx="55029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D5786E56-1FEF-E82C-2A43-2F80573B6F08}"/>
                </a:ext>
              </a:extLst>
            </p:cNvPr>
            <p:cNvCxnSpPr/>
            <p:nvPr/>
          </p:nvCxnSpPr>
          <p:spPr>
            <a:xfrm>
              <a:off x="7550890" y="2824056"/>
              <a:ext cx="55029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Oval 99">
              <a:extLst>
                <a:ext uri="{FF2B5EF4-FFF2-40B4-BE49-F238E27FC236}">
                  <a16:creationId xmlns:a16="http://schemas.microsoft.com/office/drawing/2014/main" id="{19330B0A-6970-3548-ACC1-855AFFC4D9E6}"/>
                </a:ext>
              </a:extLst>
            </p:cNvPr>
            <p:cNvSpPr/>
            <p:nvPr/>
          </p:nvSpPr>
          <p:spPr>
            <a:xfrm>
              <a:off x="7530917" y="2464056"/>
              <a:ext cx="6214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71" name="Group 170">
            <a:extLst>
              <a:ext uri="{FF2B5EF4-FFF2-40B4-BE49-F238E27FC236}">
                <a16:creationId xmlns:a16="http://schemas.microsoft.com/office/drawing/2014/main" id="{D8777A34-8443-EA67-D7D7-E25B7DF501BB}"/>
              </a:ext>
            </a:extLst>
          </p:cNvPr>
          <p:cNvGrpSpPr/>
          <p:nvPr/>
        </p:nvGrpSpPr>
        <p:grpSpPr>
          <a:xfrm>
            <a:off x="8036570" y="2097028"/>
            <a:ext cx="1974094" cy="1094453"/>
            <a:chOff x="8036570" y="2097028"/>
            <a:chExt cx="1974094" cy="1094453"/>
          </a:xfrm>
        </p:grpSpPr>
        <p:grpSp>
          <p:nvGrpSpPr>
            <p:cNvPr id="130" name="Group 129">
              <a:extLst>
                <a:ext uri="{FF2B5EF4-FFF2-40B4-BE49-F238E27FC236}">
                  <a16:creationId xmlns:a16="http://schemas.microsoft.com/office/drawing/2014/main" id="{F52937B4-94F4-F8CE-19A3-EC276A3B9C42}"/>
                </a:ext>
              </a:extLst>
            </p:cNvPr>
            <p:cNvGrpSpPr/>
            <p:nvPr/>
          </p:nvGrpSpPr>
          <p:grpSpPr>
            <a:xfrm>
              <a:off x="8036570" y="2110010"/>
              <a:ext cx="469817" cy="1057668"/>
              <a:chOff x="3868669" y="3256924"/>
              <a:chExt cx="469817" cy="1057668"/>
            </a:xfrm>
          </p:grpSpPr>
          <p:cxnSp>
            <p:nvCxnSpPr>
              <p:cNvPr id="131" name="Straight Arrow Connector 130">
                <a:extLst>
                  <a:ext uri="{FF2B5EF4-FFF2-40B4-BE49-F238E27FC236}">
                    <a16:creationId xmlns:a16="http://schemas.microsoft.com/office/drawing/2014/main" id="{735EA30C-32E2-ED3F-AD5C-AFB5CCB5D3A7}"/>
                  </a:ext>
                </a:extLst>
              </p:cNvPr>
              <p:cNvCxnSpPr/>
              <p:nvPr/>
            </p:nvCxnSpPr>
            <p:spPr>
              <a:xfrm flipH="1">
                <a:off x="3868669" y="3603941"/>
                <a:ext cx="433817" cy="609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2" name="Straight Arrow Connector 131">
                <a:extLst>
                  <a:ext uri="{FF2B5EF4-FFF2-40B4-BE49-F238E27FC236}">
                    <a16:creationId xmlns:a16="http://schemas.microsoft.com/office/drawing/2014/main" id="{301ECDE0-1977-FBB8-FC2B-69697C20F69F}"/>
                  </a:ext>
                </a:extLst>
              </p:cNvPr>
              <p:cNvCxnSpPr/>
              <p:nvPr/>
            </p:nvCxnSpPr>
            <p:spPr>
              <a:xfrm flipH="1">
                <a:off x="3890304" y="3963941"/>
                <a:ext cx="412182" cy="609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520D713C-940A-DA5C-3FEF-8E019B4E54F0}"/>
                  </a:ext>
                </a:extLst>
              </p:cNvPr>
              <p:cNvCxnSpPr/>
              <p:nvPr/>
            </p:nvCxnSpPr>
            <p:spPr>
              <a:xfrm flipH="1">
                <a:off x="3931589" y="3966990"/>
                <a:ext cx="366355" cy="18789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54CF9AA7-FB67-605B-E3BF-80EB607BDDD7}"/>
                  </a:ext>
                </a:extLst>
              </p:cNvPr>
              <p:cNvCxnSpPr/>
              <p:nvPr/>
            </p:nvCxnSpPr>
            <p:spPr>
              <a:xfrm flipH="1" flipV="1">
                <a:off x="3897417" y="3447797"/>
                <a:ext cx="405069" cy="15614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EBFDEAF0-3340-BC0B-ED98-3C14AA2657A1}"/>
                  </a:ext>
                </a:extLst>
              </p:cNvPr>
              <p:cNvCxnSpPr/>
              <p:nvPr/>
            </p:nvCxnSpPr>
            <p:spPr>
              <a:xfrm flipH="1" flipV="1">
                <a:off x="4046523" y="3256924"/>
                <a:ext cx="261227" cy="33702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582BF973-2DA0-0B9E-67E3-8F0E5F9F28CC}"/>
                  </a:ext>
                </a:extLst>
              </p:cNvPr>
              <p:cNvCxnSpPr/>
              <p:nvPr/>
            </p:nvCxnSpPr>
            <p:spPr>
              <a:xfrm flipH="1">
                <a:off x="3969418" y="3978792"/>
                <a:ext cx="369068" cy="3358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cxnSp>
          <p:nvCxnSpPr>
            <p:cNvPr id="146" name="Straight Arrow Connector 145">
              <a:extLst>
                <a:ext uri="{FF2B5EF4-FFF2-40B4-BE49-F238E27FC236}">
                  <a16:creationId xmlns:a16="http://schemas.microsoft.com/office/drawing/2014/main" id="{CE02962D-227D-E971-2D89-280187F4CCBE}"/>
                </a:ext>
              </a:extLst>
            </p:cNvPr>
            <p:cNvCxnSpPr>
              <a:cxnSpLocks/>
            </p:cNvCxnSpPr>
            <p:nvPr/>
          </p:nvCxnSpPr>
          <p:spPr>
            <a:xfrm flipV="1">
              <a:off x="8721129" y="2097028"/>
              <a:ext cx="0" cy="36702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5" name="Straight Arrow Connector 154">
              <a:extLst>
                <a:ext uri="{FF2B5EF4-FFF2-40B4-BE49-F238E27FC236}">
                  <a16:creationId xmlns:a16="http://schemas.microsoft.com/office/drawing/2014/main" id="{448C028B-4772-36D2-C6A0-A6A0196F7EED}"/>
                </a:ext>
              </a:extLst>
            </p:cNvPr>
            <p:cNvCxnSpPr>
              <a:cxnSpLocks/>
            </p:cNvCxnSpPr>
            <p:nvPr/>
          </p:nvCxnSpPr>
          <p:spPr>
            <a:xfrm flipV="1">
              <a:off x="9481747" y="2114289"/>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6" name="Straight Arrow Connector 155">
              <a:extLst>
                <a:ext uri="{FF2B5EF4-FFF2-40B4-BE49-F238E27FC236}">
                  <a16:creationId xmlns:a16="http://schemas.microsoft.com/office/drawing/2014/main" id="{7E9DCAC3-0F41-67F1-49CC-F5CD79D55A8E}"/>
                </a:ext>
              </a:extLst>
            </p:cNvPr>
            <p:cNvCxnSpPr>
              <a:cxnSpLocks/>
            </p:cNvCxnSpPr>
            <p:nvPr/>
          </p:nvCxnSpPr>
          <p:spPr>
            <a:xfrm flipV="1">
              <a:off x="8941624" y="2114289"/>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7" name="Straight Arrow Connector 156">
              <a:extLst>
                <a:ext uri="{FF2B5EF4-FFF2-40B4-BE49-F238E27FC236}">
                  <a16:creationId xmlns:a16="http://schemas.microsoft.com/office/drawing/2014/main" id="{C600D1F3-182F-4C82-1427-2A1204742740}"/>
                </a:ext>
              </a:extLst>
            </p:cNvPr>
            <p:cNvCxnSpPr>
              <a:cxnSpLocks/>
            </p:cNvCxnSpPr>
            <p:nvPr/>
          </p:nvCxnSpPr>
          <p:spPr>
            <a:xfrm flipV="1">
              <a:off x="9197118" y="2114289"/>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6E54641D-5279-3A62-B18E-B9F267760751}"/>
                </a:ext>
              </a:extLst>
            </p:cNvPr>
            <p:cNvCxnSpPr>
              <a:cxnSpLocks/>
            </p:cNvCxnSpPr>
            <p:nvPr/>
          </p:nvCxnSpPr>
          <p:spPr>
            <a:xfrm flipV="1">
              <a:off x="9748447" y="2124584"/>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9" name="Straight Arrow Connector 158">
              <a:extLst>
                <a:ext uri="{FF2B5EF4-FFF2-40B4-BE49-F238E27FC236}">
                  <a16:creationId xmlns:a16="http://schemas.microsoft.com/office/drawing/2014/main" id="{C7BAF439-4041-B663-9481-8907C8B494C8}"/>
                </a:ext>
              </a:extLst>
            </p:cNvPr>
            <p:cNvCxnSpPr>
              <a:cxnSpLocks/>
            </p:cNvCxnSpPr>
            <p:nvPr/>
          </p:nvCxnSpPr>
          <p:spPr>
            <a:xfrm flipV="1">
              <a:off x="10010664" y="2110010"/>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4E9A35E6-620A-546B-0E8A-A82FF0BA4A61}"/>
                </a:ext>
              </a:extLst>
            </p:cNvPr>
            <p:cNvCxnSpPr>
              <a:cxnSpLocks/>
            </p:cNvCxnSpPr>
            <p:nvPr/>
          </p:nvCxnSpPr>
          <p:spPr>
            <a:xfrm rot="10800000" flipV="1">
              <a:off x="9994266" y="2824454"/>
              <a:ext cx="0" cy="36702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5F03011F-CA42-A647-D50E-2331C40028F0}"/>
                </a:ext>
              </a:extLst>
            </p:cNvPr>
            <p:cNvCxnSpPr>
              <a:cxnSpLocks/>
            </p:cNvCxnSpPr>
            <p:nvPr/>
          </p:nvCxnSpPr>
          <p:spPr>
            <a:xfrm rot="10800000" flipV="1">
              <a:off x="9233648" y="2848197"/>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A9E38BEF-E842-A2C8-EF31-4B9B62CE739F}"/>
                </a:ext>
              </a:extLst>
            </p:cNvPr>
            <p:cNvCxnSpPr>
              <a:cxnSpLocks/>
            </p:cNvCxnSpPr>
            <p:nvPr/>
          </p:nvCxnSpPr>
          <p:spPr>
            <a:xfrm rot="10800000" flipV="1">
              <a:off x="9773771" y="2848197"/>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5" name="Straight Arrow Connector 164">
              <a:extLst>
                <a:ext uri="{FF2B5EF4-FFF2-40B4-BE49-F238E27FC236}">
                  <a16:creationId xmlns:a16="http://schemas.microsoft.com/office/drawing/2014/main" id="{55E6F0F7-2C00-90AC-A4A6-BFE01625063C}"/>
                </a:ext>
              </a:extLst>
            </p:cNvPr>
            <p:cNvCxnSpPr>
              <a:cxnSpLocks/>
            </p:cNvCxnSpPr>
            <p:nvPr/>
          </p:nvCxnSpPr>
          <p:spPr>
            <a:xfrm rot="10800000" flipV="1">
              <a:off x="9518277" y="2848197"/>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6" name="Straight Arrow Connector 165">
              <a:extLst>
                <a:ext uri="{FF2B5EF4-FFF2-40B4-BE49-F238E27FC236}">
                  <a16:creationId xmlns:a16="http://schemas.microsoft.com/office/drawing/2014/main" id="{391FBB5D-F612-5C8A-FA82-C5C8CEDB15BD}"/>
                </a:ext>
              </a:extLst>
            </p:cNvPr>
            <p:cNvCxnSpPr>
              <a:cxnSpLocks/>
            </p:cNvCxnSpPr>
            <p:nvPr/>
          </p:nvCxnSpPr>
          <p:spPr>
            <a:xfrm rot="10800000" flipV="1">
              <a:off x="8966948" y="2837902"/>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31558CA3-AA20-79E0-BEEE-803791A096C5}"/>
                </a:ext>
              </a:extLst>
            </p:cNvPr>
            <p:cNvCxnSpPr>
              <a:cxnSpLocks/>
            </p:cNvCxnSpPr>
            <p:nvPr/>
          </p:nvCxnSpPr>
          <p:spPr>
            <a:xfrm rot="10800000" flipV="1">
              <a:off x="8704731" y="2852476"/>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grpSp>
        <p:nvGrpSpPr>
          <p:cNvPr id="175" name="Group 174">
            <a:extLst>
              <a:ext uri="{FF2B5EF4-FFF2-40B4-BE49-F238E27FC236}">
                <a16:creationId xmlns:a16="http://schemas.microsoft.com/office/drawing/2014/main" id="{8D4408E6-F718-0671-545B-476872B870EA}"/>
              </a:ext>
            </a:extLst>
          </p:cNvPr>
          <p:cNvGrpSpPr/>
          <p:nvPr/>
        </p:nvGrpSpPr>
        <p:grpSpPr>
          <a:xfrm>
            <a:off x="3615467" y="3986677"/>
            <a:ext cx="2582943" cy="2692329"/>
            <a:chOff x="3386058" y="3954530"/>
            <a:chExt cx="2582943" cy="2692329"/>
          </a:xfrm>
        </p:grpSpPr>
        <p:pic>
          <p:nvPicPr>
            <p:cNvPr id="173" name="Picture 5" descr="C:\Heiko\Vorträge\3D-gross-koax.tif">
              <a:extLst>
                <a:ext uri="{FF2B5EF4-FFF2-40B4-BE49-F238E27FC236}">
                  <a16:creationId xmlns:a16="http://schemas.microsoft.com/office/drawing/2014/main" id="{05C66F17-CA8B-EE1F-02B9-CAA1A3AFD9AE}"/>
                </a:ext>
              </a:extLst>
            </p:cNvPr>
            <p:cNvPicPr>
              <a:picLocks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0588" t="8007" r="9570" b="10480"/>
            <a:stretch/>
          </p:blipFill>
          <p:spPr bwMode="auto">
            <a:xfrm>
              <a:off x="3386058" y="3954530"/>
              <a:ext cx="2037610" cy="2580233"/>
            </a:xfrm>
            <a:prstGeom prst="rect">
              <a:avLst/>
            </a:prstGeom>
            <a:noFill/>
            <a:extLst>
              <a:ext uri="{909E8E84-426E-40DD-AFC4-6F175D3DCCD1}">
                <a14:hiddenFill xmlns:a14="http://schemas.microsoft.com/office/drawing/2010/main">
                  <a:solidFill>
                    <a:srgbClr val="FFFFFF"/>
                  </a:solidFill>
                </a14:hiddenFill>
              </a:ext>
            </a:extLst>
          </p:spPr>
        </p:pic>
        <p:sp>
          <p:nvSpPr>
            <p:cNvPr id="174" name="TextBox 173">
              <a:extLst>
                <a:ext uri="{FF2B5EF4-FFF2-40B4-BE49-F238E27FC236}">
                  <a16:creationId xmlns:a16="http://schemas.microsoft.com/office/drawing/2014/main" id="{3D57F99A-3198-C1EA-B718-AD40EAF673C7}"/>
                </a:ext>
              </a:extLst>
            </p:cNvPr>
            <p:cNvSpPr txBox="1"/>
            <p:nvPr/>
          </p:nvSpPr>
          <p:spPr>
            <a:xfrm>
              <a:off x="4424733" y="6369860"/>
              <a:ext cx="1544268" cy="276999"/>
            </a:xfrm>
            <a:prstGeom prst="rect">
              <a:avLst/>
            </a:prstGeom>
            <a:noFill/>
          </p:spPr>
          <p:txBody>
            <a:bodyPr wrap="square" rtlCol="0">
              <a:spAutoFit/>
            </a:bodyPr>
            <a:lstStyle/>
            <a:p>
              <a:r>
                <a:rPr lang="en-US" sz="1200" dirty="0"/>
                <a:t>Image: H. </a:t>
              </a:r>
              <a:r>
                <a:rPr lang="en-US" sz="1200" dirty="0" err="1"/>
                <a:t>Damerau</a:t>
              </a:r>
              <a:endParaRPr lang="en-GB" sz="1200" dirty="0"/>
            </a:p>
          </p:txBody>
        </p:sp>
      </p:grpSp>
    </p:spTree>
    <p:extLst>
      <p:ext uri="{BB962C8B-B14F-4D97-AF65-F5344CB8AC3E}">
        <p14:creationId xmlns:p14="http://schemas.microsoft.com/office/powerpoint/2010/main" val="2858353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0"/>
                                        </p:tgtEl>
                                        <p:attrNameLst>
                                          <p:attrName>style.visibility</p:attrName>
                                        </p:attrNameLst>
                                      </p:cBhvr>
                                      <p:to>
                                        <p:strVal val="visible"/>
                                      </p:to>
                                    </p:set>
                                    <p:anim calcmode="lin" valueType="num">
                                      <p:cBhvr additive="base">
                                        <p:cTn id="7" dur="500" fill="hold"/>
                                        <p:tgtEl>
                                          <p:spTgt spid="170"/>
                                        </p:tgtEl>
                                        <p:attrNameLst>
                                          <p:attrName>ppt_x</p:attrName>
                                        </p:attrNameLst>
                                      </p:cBhvr>
                                      <p:tavLst>
                                        <p:tav tm="0">
                                          <p:val>
                                            <p:strVal val="#ppt_x"/>
                                          </p:val>
                                        </p:tav>
                                        <p:tav tm="100000">
                                          <p:val>
                                            <p:strVal val="#ppt_x"/>
                                          </p:val>
                                        </p:tav>
                                      </p:tavLst>
                                    </p:anim>
                                    <p:anim calcmode="lin" valueType="num">
                                      <p:cBhvr additive="base">
                                        <p:cTn id="8" dur="500" fill="hold"/>
                                        <p:tgtEl>
                                          <p:spTgt spid="1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23"/>
                                        </p:tgtEl>
                                        <p:attrNameLst>
                                          <p:attrName>style.visibility</p:attrName>
                                        </p:attrNameLst>
                                      </p:cBhvr>
                                      <p:to>
                                        <p:strVal val="visible"/>
                                      </p:to>
                                    </p:set>
                                    <p:animEffect transition="in" filter="fade">
                                      <p:cBhvr>
                                        <p:cTn id="13" dur="500"/>
                                        <p:tgtEl>
                                          <p:spTgt spid="123"/>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44"/>
                                        </p:tgtEl>
                                        <p:attrNameLst>
                                          <p:attrName>style.visibility</p:attrName>
                                        </p:attrNameLst>
                                      </p:cBhvr>
                                      <p:to>
                                        <p:strVal val="visible"/>
                                      </p:to>
                                    </p:set>
                                    <p:animEffect transition="in" filter="dissolve">
                                      <p:cBhvr>
                                        <p:cTn id="18" dur="500"/>
                                        <p:tgtEl>
                                          <p:spTgt spid="144"/>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171"/>
                                        </p:tgtEl>
                                        <p:attrNameLst>
                                          <p:attrName>style.visibility</p:attrName>
                                        </p:attrNameLst>
                                      </p:cBhvr>
                                      <p:to>
                                        <p:strVal val="visible"/>
                                      </p:to>
                                    </p:set>
                                    <p:animEffect transition="in" filter="dissolve">
                                      <p:cBhvr>
                                        <p:cTn id="23" dur="500"/>
                                        <p:tgtEl>
                                          <p:spTgt spid="171"/>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175"/>
                                        </p:tgtEl>
                                        <p:attrNameLst>
                                          <p:attrName>style.visibility</p:attrName>
                                        </p:attrNameLst>
                                      </p:cBhvr>
                                      <p:to>
                                        <p:strVal val="visible"/>
                                      </p:to>
                                    </p:set>
                                    <p:anim calcmode="lin" valueType="num">
                                      <p:cBhvr additive="base">
                                        <p:cTn id="28" dur="500" fill="hold"/>
                                        <p:tgtEl>
                                          <p:spTgt spid="175"/>
                                        </p:tgtEl>
                                        <p:attrNameLst>
                                          <p:attrName>ppt_x</p:attrName>
                                        </p:attrNameLst>
                                      </p:cBhvr>
                                      <p:tavLst>
                                        <p:tav tm="0">
                                          <p:val>
                                            <p:strVal val="#ppt_x"/>
                                          </p:val>
                                        </p:tav>
                                        <p:tav tm="100000">
                                          <p:val>
                                            <p:strVal val="#ppt_x"/>
                                          </p:val>
                                        </p:tav>
                                      </p:tavLst>
                                    </p:anim>
                                    <p:anim calcmode="lin" valueType="num">
                                      <p:cBhvr additive="base">
                                        <p:cTn id="29" dur="500" fill="hold"/>
                                        <p:tgtEl>
                                          <p:spTgt spid="175"/>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p:bldP spid="1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
          <p:cNvSpPr>
            <a:spLocks noChangeArrowheads="1"/>
          </p:cNvSpPr>
          <p:nvPr/>
        </p:nvSpPr>
        <p:spPr bwMode="auto">
          <a:xfrm>
            <a:off x="25758" y="0"/>
            <a:ext cx="9144000" cy="609600"/>
          </a:xfrm>
          <a:prstGeom prst="rect">
            <a:avLst/>
          </a:prstGeom>
          <a:noFill/>
          <a:ln w="9525">
            <a:noFill/>
            <a:miter lim="800000"/>
            <a:headEnd/>
            <a:tailEnd/>
          </a:ln>
          <a:effectLst/>
        </p:spPr>
        <p:txBody>
          <a:bodyPr anchor="ctr"/>
          <a:lstStyle/>
          <a:p>
            <a:pPr>
              <a:spcBef>
                <a:spcPct val="0"/>
              </a:spcBef>
            </a:pPr>
            <a:r>
              <a:rPr lang="en-GB" sz="3600" b="1" kern="0" dirty="0">
                <a:solidFill>
                  <a:srgbClr val="0070C0"/>
                </a:solidFill>
                <a:latin typeface="+mj-lt"/>
                <a:ea typeface="+mj-ea"/>
                <a:cs typeface="+mj-cs"/>
              </a:rPr>
              <a:t>Capacitive loading in real world</a:t>
            </a:r>
          </a:p>
        </p:txBody>
      </p:sp>
      <p:sp>
        <p:nvSpPr>
          <p:cNvPr id="20" name="Rectangle 7"/>
          <p:cNvSpPr>
            <a:spLocks noChangeArrowheads="1"/>
          </p:cNvSpPr>
          <p:nvPr/>
        </p:nvSpPr>
        <p:spPr bwMode="auto">
          <a:xfrm>
            <a:off x="231777" y="766139"/>
            <a:ext cx="8101012" cy="426928"/>
          </a:xfrm>
          <a:prstGeom prst="rect">
            <a:avLst/>
          </a:prstGeom>
          <a:noFill/>
          <a:ln w="9525">
            <a:noFill/>
            <a:miter lim="800000"/>
            <a:headEnd/>
            <a:tailEnd/>
          </a:ln>
          <a:effectLst/>
        </p:spPr>
        <p:txBody>
          <a:bodyPr/>
          <a:lstStyle/>
          <a:p>
            <a:pPr marL="457200" indent="-457200">
              <a:spcBef>
                <a:spcPct val="20000"/>
              </a:spcBef>
              <a:buFont typeface="Symbol" panose="05050102010706020507" pitchFamily="18" charset="2"/>
              <a:buChar char="®"/>
            </a:pPr>
            <a:r>
              <a:rPr lang="en-GB" sz="2100" b="1" dirty="0">
                <a:cs typeface="Times New Roman" pitchFamily="18" charset="0"/>
                <a:sym typeface="Wingdings" pitchFamily="2" charset="2"/>
              </a:rPr>
              <a:t>Add capacitor at gap of cavity to shorten the resonator</a:t>
            </a:r>
          </a:p>
          <a:p>
            <a:pPr marL="457200" indent="-457200">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21" name="Rectangle 7"/>
          <p:cNvSpPr>
            <a:spLocks noChangeArrowheads="1"/>
          </p:cNvSpPr>
          <p:nvPr/>
        </p:nvSpPr>
        <p:spPr bwMode="auto">
          <a:xfrm>
            <a:off x="1537504" y="4609941"/>
            <a:ext cx="8677308" cy="1681877"/>
          </a:xfrm>
          <a:prstGeom prst="rect">
            <a:avLst/>
          </a:prstGeom>
          <a:noFill/>
          <a:ln w="9525">
            <a:noFill/>
            <a:miter lim="800000"/>
            <a:headEnd/>
            <a:tailEnd/>
          </a:ln>
          <a:effectLst/>
        </p:spPr>
        <p:txBody>
          <a:bodyPr/>
          <a:lstStyle/>
          <a:p>
            <a:pPr marL="444500" indent="-444500">
              <a:spcBef>
                <a:spcPct val="20000"/>
              </a:spcBef>
              <a:buFont typeface="Symbol" panose="05050102010706020507" pitchFamily="18" charset="2"/>
              <a:buChar char="®"/>
            </a:pPr>
            <a:r>
              <a:rPr lang="en-GB" sz="2100" b="1" dirty="0">
                <a:solidFill>
                  <a:srgbClr val="1F497D"/>
                </a:solidFill>
                <a:cs typeface="Times New Roman" pitchFamily="18" charset="0"/>
                <a:sym typeface="Wingdings" pitchFamily="2" charset="2"/>
              </a:rPr>
              <a:t>Significantly reduces cavity size (recall: at 10 MHz, QW is 7.5m)</a:t>
            </a:r>
          </a:p>
          <a:p>
            <a:pPr marL="444500" indent="-444500">
              <a:spcBef>
                <a:spcPct val="20000"/>
              </a:spcBef>
              <a:buFont typeface="Symbol" panose="05050102010706020507" pitchFamily="18" charset="2"/>
              <a:buChar char="®"/>
            </a:pPr>
            <a:r>
              <a:rPr lang="en-GB" sz="2100" b="1" dirty="0">
                <a:solidFill>
                  <a:srgbClr val="1F497D"/>
                </a:solidFill>
                <a:cs typeface="Times New Roman" pitchFamily="18" charset="0"/>
                <a:sym typeface="Wingdings" pitchFamily="2" charset="2"/>
              </a:rPr>
              <a:t>Fixed frequency only</a:t>
            </a:r>
          </a:p>
          <a:p>
            <a:pPr marL="444500" indent="-444500">
              <a:spcBef>
                <a:spcPct val="20000"/>
              </a:spcBef>
              <a:buFont typeface="Symbol" panose="05050102010706020507" pitchFamily="18" charset="2"/>
              <a:buChar char="®"/>
            </a:pPr>
            <a:r>
              <a:rPr lang="en-GB" sz="2100" b="1" dirty="0">
                <a:solidFill>
                  <a:srgbClr val="1F497D"/>
                </a:solidFill>
                <a:cs typeface="Times New Roman" pitchFamily="18" charset="0"/>
                <a:sym typeface="Wingdings" pitchFamily="2" charset="2"/>
              </a:rPr>
              <a:t>Adds small losses due to capacitor</a:t>
            </a:r>
          </a:p>
          <a:p>
            <a:pPr marL="444500" indent="-444500">
              <a:spcBef>
                <a:spcPct val="20000"/>
              </a:spcBef>
              <a:buFont typeface="Symbol" panose="05050102010706020507" pitchFamily="18" charset="2"/>
              <a:buChar char="®"/>
            </a:pPr>
            <a:r>
              <a:rPr lang="en-GB" sz="2100" b="1" dirty="0">
                <a:solidFill>
                  <a:srgbClr val="1F497D"/>
                </a:solidFill>
                <a:cs typeface="Times New Roman" pitchFamily="18" charset="0"/>
                <a:sym typeface="Wingdings" pitchFamily="2" charset="2"/>
              </a:rPr>
              <a:t>Advantage: entire cavity in vacuum</a:t>
            </a: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p:txBody>
      </p:sp>
      <p:grpSp>
        <p:nvGrpSpPr>
          <p:cNvPr id="2" name="Group 1">
            <a:extLst>
              <a:ext uri="{FF2B5EF4-FFF2-40B4-BE49-F238E27FC236}">
                <a16:creationId xmlns:a16="http://schemas.microsoft.com/office/drawing/2014/main" id="{B0696025-5F11-7EBB-A33D-ADCC681E1ECD}"/>
              </a:ext>
            </a:extLst>
          </p:cNvPr>
          <p:cNvGrpSpPr/>
          <p:nvPr/>
        </p:nvGrpSpPr>
        <p:grpSpPr>
          <a:xfrm>
            <a:off x="1346165" y="1275736"/>
            <a:ext cx="2070640" cy="2778986"/>
            <a:chOff x="2515648" y="1246533"/>
            <a:chExt cx="2070640" cy="2778986"/>
          </a:xfrm>
        </p:grpSpPr>
        <p:pic>
          <p:nvPicPr>
            <p:cNvPr id="11" name="Picture 5" descr="C:\Heiko\Vorträge\BNL-xrayrf.1.gif"/>
            <p:cNvPicPr>
              <a:picLocks noChangeArrowheads="1"/>
            </p:cNvPicPr>
            <p:nvPr/>
          </p:nvPicPr>
          <p:blipFill rotWithShape="1">
            <a:blip r:embed="rId3">
              <a:extLst>
                <a:ext uri="{28A0092B-C50C-407E-A947-70E740481C1C}">
                  <a14:useLocalDpi xmlns:a14="http://schemas.microsoft.com/office/drawing/2010/main" val="0"/>
                </a:ext>
              </a:extLst>
            </a:blip>
            <a:srcRect l="6380" t="14360" r="48113" b="16231"/>
            <a:stretch/>
          </p:blipFill>
          <p:spPr bwMode="auto">
            <a:xfrm>
              <a:off x="2515648" y="1577519"/>
              <a:ext cx="2019300" cy="24480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2566988" y="1246533"/>
              <a:ext cx="2019300" cy="348109"/>
            </a:xfrm>
            <a:prstGeom prst="rect">
              <a:avLst/>
            </a:prstGeom>
            <a:noFill/>
          </p:spPr>
          <p:txBody>
            <a:bodyPr wrap="square" rtlCol="0">
              <a:spAutoFit/>
            </a:bodyPr>
            <a:lstStyle/>
            <a:p>
              <a:pPr algn="ctr" defTabSz="422041"/>
              <a:r>
                <a:rPr lang="en-GB" sz="1662" b="1" dirty="0">
                  <a:solidFill>
                    <a:prstClr val="black"/>
                  </a:solidFill>
                </a:rPr>
                <a:t>NSLS, 52.88 MHz</a:t>
              </a:r>
              <a:endParaRPr lang="en-US" sz="1662" b="1" dirty="0">
                <a:solidFill>
                  <a:prstClr val="black"/>
                </a:solidFill>
              </a:endParaRPr>
            </a:p>
          </p:txBody>
        </p:sp>
      </p:grpSp>
      <p:grpSp>
        <p:nvGrpSpPr>
          <p:cNvPr id="3" name="Group 2">
            <a:extLst>
              <a:ext uri="{FF2B5EF4-FFF2-40B4-BE49-F238E27FC236}">
                <a16:creationId xmlns:a16="http://schemas.microsoft.com/office/drawing/2014/main" id="{9EE7C2F9-B03F-484E-9C5B-1C1C13A0E34E}"/>
              </a:ext>
            </a:extLst>
          </p:cNvPr>
          <p:cNvGrpSpPr/>
          <p:nvPr/>
        </p:nvGrpSpPr>
        <p:grpSpPr>
          <a:xfrm>
            <a:off x="4757593" y="1339520"/>
            <a:ext cx="3500682" cy="2785984"/>
            <a:chOff x="4832107" y="1246532"/>
            <a:chExt cx="3500682" cy="2785984"/>
          </a:xfrm>
        </p:grpSpPr>
        <p:pic>
          <p:nvPicPr>
            <p:cNvPr id="9" name="Picture 10" descr="C:\Heiko\Vorträge\Heidelberg-MPI\Bild 2  10.4 MHz Cavity.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2107" y="1584516"/>
              <a:ext cx="3488402" cy="24480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4832108" y="1246532"/>
              <a:ext cx="3500681" cy="348109"/>
            </a:xfrm>
            <a:prstGeom prst="rect">
              <a:avLst/>
            </a:prstGeom>
            <a:noFill/>
          </p:spPr>
          <p:txBody>
            <a:bodyPr wrap="square" rtlCol="0">
              <a:spAutoFit/>
            </a:bodyPr>
            <a:lstStyle/>
            <a:p>
              <a:pPr algn="ctr" defTabSz="422041"/>
              <a:r>
                <a:rPr lang="en-GB" sz="1662" b="1" dirty="0">
                  <a:solidFill>
                    <a:prstClr val="black"/>
                  </a:solidFill>
                </a:rPr>
                <a:t>DESY PIA, 10.4 MHz, inner cond.</a:t>
              </a:r>
              <a:endParaRPr lang="en-US" sz="1662" b="1" dirty="0">
                <a:solidFill>
                  <a:prstClr val="black"/>
                </a:solidFill>
              </a:endParaRPr>
            </a:p>
          </p:txBody>
        </p:sp>
      </p:grpSp>
      <p:cxnSp>
        <p:nvCxnSpPr>
          <p:cNvPr id="5" name="Straight Arrow Connector 4"/>
          <p:cNvCxnSpPr/>
          <p:nvPr/>
        </p:nvCxnSpPr>
        <p:spPr>
          <a:xfrm>
            <a:off x="5923186" y="3648197"/>
            <a:ext cx="1828800" cy="0"/>
          </a:xfrm>
          <a:prstGeom prst="straightConnector1">
            <a:avLst/>
          </a:prstGeom>
          <a:ln w="38100">
            <a:solidFill>
              <a:srgbClr val="C0504D"/>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554672" y="3570262"/>
            <a:ext cx="667170" cy="369332"/>
          </a:xfrm>
          <a:prstGeom prst="rect">
            <a:avLst/>
          </a:prstGeom>
          <a:noFill/>
        </p:spPr>
        <p:txBody>
          <a:bodyPr wrap="none" rtlCol="0">
            <a:spAutoFit/>
          </a:bodyPr>
          <a:lstStyle/>
          <a:p>
            <a:r>
              <a:rPr lang="en-GB" b="1" dirty="0">
                <a:solidFill>
                  <a:srgbClr val="C0504D"/>
                </a:solidFill>
                <a:latin typeface="Constantia" panose="02030602050306030303" pitchFamily="18" charset="0"/>
              </a:rPr>
              <a:t>~1 m</a:t>
            </a:r>
          </a:p>
        </p:txBody>
      </p:sp>
      <p:grpSp>
        <p:nvGrpSpPr>
          <p:cNvPr id="4" name="Group 3">
            <a:extLst>
              <a:ext uri="{FF2B5EF4-FFF2-40B4-BE49-F238E27FC236}">
                <a16:creationId xmlns:a16="http://schemas.microsoft.com/office/drawing/2014/main" id="{A9B92F47-5B4A-6597-B422-3F0A7E32E04E}"/>
              </a:ext>
            </a:extLst>
          </p:cNvPr>
          <p:cNvGrpSpPr/>
          <p:nvPr/>
        </p:nvGrpSpPr>
        <p:grpSpPr>
          <a:xfrm>
            <a:off x="8413045" y="1348353"/>
            <a:ext cx="1962385" cy="2794044"/>
            <a:chOff x="6468259" y="1434268"/>
            <a:chExt cx="1962385" cy="2794044"/>
          </a:xfrm>
        </p:grpSpPr>
        <p:pic>
          <p:nvPicPr>
            <p:cNvPr id="10" name="Picture 11" descr="C:\Heiko\Vorträge\Heidelberg-MPI\Bild 1  10.4 MHz Cavity.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68259" y="1773544"/>
              <a:ext cx="1665227" cy="244800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6468259" y="1434268"/>
              <a:ext cx="1670401" cy="348109"/>
            </a:xfrm>
            <a:prstGeom prst="rect">
              <a:avLst/>
            </a:prstGeom>
            <a:noFill/>
          </p:spPr>
          <p:txBody>
            <a:bodyPr wrap="square" rtlCol="0">
              <a:spAutoFit/>
            </a:bodyPr>
            <a:lstStyle/>
            <a:p>
              <a:pPr algn="ctr" defTabSz="422041"/>
              <a:r>
                <a:rPr lang="en-GB" sz="1662" b="1" dirty="0">
                  <a:solidFill>
                    <a:prstClr val="black"/>
                  </a:solidFill>
                </a:rPr>
                <a:t>Outer cond.</a:t>
              </a:r>
              <a:endParaRPr lang="en-US" sz="1662" b="1" dirty="0">
                <a:solidFill>
                  <a:prstClr val="black"/>
                </a:solidFill>
              </a:endParaRPr>
            </a:p>
          </p:txBody>
        </p:sp>
        <p:sp>
          <p:nvSpPr>
            <p:cNvPr id="27" name="TextBox 26"/>
            <p:cNvSpPr txBox="1"/>
            <p:nvPr/>
          </p:nvSpPr>
          <p:spPr>
            <a:xfrm rot="16200000">
              <a:off x="7839072" y="3636739"/>
              <a:ext cx="863506" cy="319639"/>
            </a:xfrm>
            <a:prstGeom prst="rect">
              <a:avLst/>
            </a:prstGeom>
            <a:noFill/>
          </p:spPr>
          <p:txBody>
            <a:bodyPr wrap="none" rtlCol="0">
              <a:spAutoFit/>
            </a:bodyPr>
            <a:lstStyle/>
            <a:p>
              <a:pPr algn="r" defTabSz="422041"/>
              <a:r>
                <a:rPr lang="en-GB" sz="1477" b="1" dirty="0">
                  <a:solidFill>
                    <a:prstClr val="black"/>
                  </a:solidFill>
                </a:rPr>
                <a:t>M. </a:t>
              </a:r>
              <a:r>
                <a:rPr lang="en-GB" sz="1477" b="1" dirty="0" err="1">
                  <a:solidFill>
                    <a:prstClr val="black"/>
                  </a:solidFill>
                </a:rPr>
                <a:t>Nagl</a:t>
              </a:r>
              <a:endParaRPr lang="en-US" sz="1477" b="1" dirty="0">
                <a:solidFill>
                  <a:prstClr val="black"/>
                </a:solidFill>
              </a:endParaRPr>
            </a:p>
          </p:txBody>
        </p:sp>
      </p:grpSp>
    </p:spTree>
    <p:extLst>
      <p:ext uri="{BB962C8B-B14F-4D97-AF65-F5344CB8AC3E}">
        <p14:creationId xmlns:p14="http://schemas.microsoft.com/office/powerpoint/2010/main" val="30266277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199616" y="722118"/>
            <a:ext cx="10372473" cy="540822"/>
          </a:xfrm>
          <a:prstGeom prst="rect">
            <a:avLst/>
          </a:prstGeom>
          <a:noFill/>
          <a:ln w="9525">
            <a:noFill/>
            <a:miter lim="800000"/>
            <a:headEnd/>
            <a:tailEnd/>
          </a:ln>
          <a:effectLst/>
        </p:spPr>
        <p:txBody>
          <a:bodyPr/>
          <a:lstStyle/>
          <a:p>
            <a:pPr marL="457200" indent="-457200">
              <a:spcBef>
                <a:spcPct val="20000"/>
              </a:spcBef>
              <a:buFont typeface="Arial" panose="020B0604020202020204" pitchFamily="34" charset="0"/>
              <a:buChar char="•"/>
            </a:pPr>
            <a:r>
              <a:rPr lang="en-GB" sz="2100" b="1" dirty="0">
                <a:cs typeface="Times New Roman" pitchFamily="18" charset="0"/>
                <a:sym typeface="Wingdings" pitchFamily="2" charset="2"/>
              </a:rPr>
              <a:t>Generally: with same geometric length, the frequency goes down, </a:t>
            </a:r>
            <a:br>
              <a:rPr lang="en-GB" sz="2100" b="1" dirty="0">
                <a:cs typeface="Times New Roman" pitchFamily="18" charset="0"/>
                <a:sym typeface="Wingdings" pitchFamily="2" charset="2"/>
              </a:rPr>
            </a:br>
            <a:r>
              <a:rPr lang="en-GB" sz="2100" b="1" dirty="0">
                <a:cs typeface="Times New Roman" pitchFamily="18" charset="0"/>
                <a:sym typeface="Wingdings" pitchFamily="2" charset="2"/>
              </a:rPr>
              <a:t>if inductance or capacitance goes up.</a:t>
            </a:r>
          </a:p>
          <a:p>
            <a:pPr marL="457200" indent="-457200">
              <a:spcBef>
                <a:spcPct val="20000"/>
              </a:spcBef>
              <a:buFont typeface="Arial" panose="020B0604020202020204" pitchFamily="34" charset="0"/>
              <a:buChar char="•"/>
            </a:pPr>
            <a:r>
              <a:rPr lang="en-GB" sz="2100" b="1" dirty="0">
                <a:cs typeface="Times New Roman" pitchFamily="18" charset="0"/>
                <a:sym typeface="Wingdings" pitchFamily="2" charset="2"/>
              </a:rPr>
              <a:t>Leads to an increase in </a:t>
            </a:r>
            <a:r>
              <a:rPr lang="en-GB" sz="2100" b="1" u="sng" dirty="0">
                <a:cs typeface="Times New Roman" pitchFamily="18" charset="0"/>
                <a:sym typeface="Wingdings" pitchFamily="2" charset="2"/>
              </a:rPr>
              <a:t>electrical length</a:t>
            </a:r>
            <a:r>
              <a:rPr lang="en-GB" sz="2100" b="1" dirty="0">
                <a:cs typeface="Times New Roman" pitchFamily="18" charset="0"/>
                <a:sym typeface="Wingdings" pitchFamily="2" charset="2"/>
              </a:rPr>
              <a:t>.</a:t>
            </a:r>
          </a:p>
        </p:txBody>
      </p:sp>
      <p:sp>
        <p:nvSpPr>
          <p:cNvPr id="15" name="Rectangle 3"/>
          <p:cNvSpPr>
            <a:spLocks noChangeArrowheads="1"/>
          </p:cNvSpPr>
          <p:nvPr/>
        </p:nvSpPr>
        <p:spPr bwMode="auto">
          <a:xfrm>
            <a:off x="53378" y="-12387"/>
            <a:ext cx="9144000" cy="609600"/>
          </a:xfrm>
          <a:prstGeom prst="rect">
            <a:avLst/>
          </a:prstGeom>
          <a:noFill/>
          <a:ln w="9525">
            <a:noFill/>
            <a:miter lim="800000"/>
            <a:headEnd/>
            <a:tailEnd/>
          </a:ln>
          <a:effectLst/>
        </p:spPr>
        <p:txBody>
          <a:bodyPr anchor="ctr"/>
          <a:lstStyle/>
          <a:p>
            <a:pPr>
              <a:spcBef>
                <a:spcPct val="0"/>
              </a:spcBef>
            </a:pPr>
            <a:r>
              <a:rPr lang="en-GB" sz="3200" b="1" dirty="0">
                <a:solidFill>
                  <a:schemeClr val="bg2">
                    <a:lumMod val="50000"/>
                  </a:schemeClr>
                </a:solidFill>
                <a:latin typeface="+mj-lt"/>
              </a:rPr>
              <a:t>RF cavities in low frequency range</a:t>
            </a:r>
            <a:endParaRPr lang="en-GB" sz="3200" dirty="0">
              <a:solidFill>
                <a:schemeClr val="bg2">
                  <a:lumMod val="50000"/>
                </a:schemeClr>
              </a:solidFill>
              <a:latin typeface="+mj-lt"/>
            </a:endParaRPr>
          </a:p>
        </p:txBody>
      </p:sp>
      <p:grpSp>
        <p:nvGrpSpPr>
          <p:cNvPr id="96" name="Group 95"/>
          <p:cNvGrpSpPr/>
          <p:nvPr/>
        </p:nvGrpSpPr>
        <p:grpSpPr>
          <a:xfrm>
            <a:off x="2120784" y="5189731"/>
            <a:ext cx="1225015" cy="899786"/>
            <a:chOff x="1455944" y="5816601"/>
            <a:chExt cx="1225015" cy="899786"/>
          </a:xfrm>
        </p:grpSpPr>
        <p:sp>
          <p:nvSpPr>
            <p:cNvPr id="89" name="TextBox 88"/>
            <p:cNvSpPr txBox="1"/>
            <p:nvPr/>
          </p:nvSpPr>
          <p:spPr>
            <a:xfrm>
              <a:off x="1455944" y="6008501"/>
              <a:ext cx="1225015" cy="707886"/>
            </a:xfrm>
            <a:prstGeom prst="rect">
              <a:avLst/>
            </a:prstGeom>
            <a:noFill/>
          </p:spPr>
          <p:txBody>
            <a:bodyPr wrap="none" rtlCol="0">
              <a:spAutoFit/>
            </a:bodyPr>
            <a:lstStyle/>
            <a:p>
              <a:pPr defTabSz="422041"/>
              <a:r>
                <a:rPr lang="en-GB" sz="2000" i="1" dirty="0">
                  <a:solidFill>
                    <a:srgbClr val="C00000"/>
                  </a:solidFill>
                </a:rPr>
                <a:t>Plate</a:t>
              </a:r>
              <a:br>
                <a:rPr lang="en-GB" sz="2000" i="1" dirty="0">
                  <a:solidFill>
                    <a:srgbClr val="C00000"/>
                  </a:solidFill>
                </a:rPr>
              </a:br>
              <a:r>
                <a:rPr lang="en-GB" sz="2000" i="1" dirty="0">
                  <a:solidFill>
                    <a:srgbClr val="C00000"/>
                  </a:solidFill>
                </a:rPr>
                <a:t>capacitor</a:t>
              </a:r>
            </a:p>
          </p:txBody>
        </p:sp>
        <p:cxnSp>
          <p:nvCxnSpPr>
            <p:cNvPr id="91" name="Straight Arrow Connector 90"/>
            <p:cNvCxnSpPr/>
            <p:nvPr/>
          </p:nvCxnSpPr>
          <p:spPr>
            <a:xfrm flipV="1">
              <a:off x="2159794" y="5816601"/>
              <a:ext cx="380206" cy="350837"/>
            </a:xfrm>
            <a:prstGeom prst="straightConnector1">
              <a:avLst/>
            </a:prstGeom>
            <a:ln w="381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grpSp>
      <p:grpSp>
        <p:nvGrpSpPr>
          <p:cNvPr id="70" name="Group 69">
            <a:extLst>
              <a:ext uri="{FF2B5EF4-FFF2-40B4-BE49-F238E27FC236}">
                <a16:creationId xmlns:a16="http://schemas.microsoft.com/office/drawing/2014/main" id="{15D9B79D-EFE6-4DB2-A212-F0E7156BB5DF}"/>
              </a:ext>
            </a:extLst>
          </p:cNvPr>
          <p:cNvGrpSpPr/>
          <p:nvPr/>
        </p:nvGrpSpPr>
        <p:grpSpPr>
          <a:xfrm>
            <a:off x="53378" y="3112158"/>
            <a:ext cx="2577950" cy="979917"/>
            <a:chOff x="335250" y="1526714"/>
            <a:chExt cx="3437266" cy="1306556"/>
          </a:xfrm>
        </p:grpSpPr>
        <p:pic>
          <p:nvPicPr>
            <p:cNvPr id="72" name="Picture 71" descr="A picture containing text, clock&#10;&#10;Description automatically generated">
              <a:extLst>
                <a:ext uri="{FF2B5EF4-FFF2-40B4-BE49-F238E27FC236}">
                  <a16:creationId xmlns:a16="http://schemas.microsoft.com/office/drawing/2014/main" id="{19C6E9C2-B95D-438A-B6A2-072F0BFDC0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801" y="1526714"/>
              <a:ext cx="1676977" cy="773075"/>
            </a:xfrm>
            <a:prstGeom prst="rect">
              <a:avLst/>
            </a:prstGeom>
            <a:ln w="28575">
              <a:solidFill>
                <a:srgbClr val="CC0000"/>
              </a:solidFill>
            </a:ln>
          </p:spPr>
        </p:pic>
        <p:sp>
          <p:nvSpPr>
            <p:cNvPr id="73" name="TextBox 72">
              <a:extLst>
                <a:ext uri="{FF2B5EF4-FFF2-40B4-BE49-F238E27FC236}">
                  <a16:creationId xmlns:a16="http://schemas.microsoft.com/office/drawing/2014/main" id="{9D42CBA8-9F03-4018-AED3-611DBD5FAEE2}"/>
                </a:ext>
              </a:extLst>
            </p:cNvPr>
            <p:cNvSpPr txBox="1"/>
            <p:nvPr/>
          </p:nvSpPr>
          <p:spPr>
            <a:xfrm>
              <a:off x="335250" y="2299790"/>
              <a:ext cx="3437266" cy="533480"/>
            </a:xfrm>
            <a:prstGeom prst="rect">
              <a:avLst/>
            </a:prstGeom>
            <a:noFill/>
          </p:spPr>
          <p:txBody>
            <a:bodyPr wrap="none" rtlCol="0">
              <a:spAutoFit/>
            </a:bodyPr>
            <a:lstStyle/>
            <a:p>
              <a:r>
                <a:rPr lang="en-US" sz="2000" i="1" dirty="0">
                  <a:solidFill>
                    <a:srgbClr val="C00000"/>
                  </a:solidFill>
                </a:rPr>
                <a:t>resonance frequency</a:t>
              </a:r>
              <a:endParaRPr lang="en-GB" sz="2000" i="1" dirty="0">
                <a:solidFill>
                  <a:srgbClr val="C00000"/>
                </a:solidFill>
              </a:endParaRPr>
            </a:p>
          </p:txBody>
        </p:sp>
      </p:grpSp>
      <p:grpSp>
        <p:nvGrpSpPr>
          <p:cNvPr id="2" name="Group 1">
            <a:extLst>
              <a:ext uri="{FF2B5EF4-FFF2-40B4-BE49-F238E27FC236}">
                <a16:creationId xmlns:a16="http://schemas.microsoft.com/office/drawing/2014/main" id="{6723D4EE-6053-FA38-24AE-3D34805321A9}"/>
              </a:ext>
            </a:extLst>
          </p:cNvPr>
          <p:cNvGrpSpPr/>
          <p:nvPr/>
        </p:nvGrpSpPr>
        <p:grpSpPr>
          <a:xfrm>
            <a:off x="2027437" y="2037522"/>
            <a:ext cx="9969462" cy="3350275"/>
            <a:chOff x="1738153" y="1688597"/>
            <a:chExt cx="9969462" cy="3350275"/>
          </a:xfrm>
        </p:grpSpPr>
        <p:grpSp>
          <p:nvGrpSpPr>
            <p:cNvPr id="97" name="Group 96"/>
            <p:cNvGrpSpPr/>
            <p:nvPr/>
          </p:nvGrpSpPr>
          <p:grpSpPr>
            <a:xfrm>
              <a:off x="1738153" y="1688597"/>
              <a:ext cx="8289242" cy="3350275"/>
              <a:chOff x="503238" y="4014868"/>
              <a:chExt cx="8289242" cy="3350275"/>
            </a:xfrm>
          </p:grpSpPr>
          <p:graphicFrame>
            <p:nvGraphicFramePr>
              <p:cNvPr id="21" name="Object 24"/>
              <p:cNvGraphicFramePr>
                <a:graphicFrameLocks noChangeAspect="1"/>
              </p:cNvGraphicFramePr>
              <p:nvPr/>
            </p:nvGraphicFramePr>
            <p:xfrm>
              <a:off x="4317019" y="4499152"/>
              <a:ext cx="4475461" cy="2865991"/>
            </p:xfrm>
            <a:graphic>
              <a:graphicData uri="http://schemas.openxmlformats.org/presentationml/2006/ole">
                <mc:AlternateContent xmlns:mc="http://schemas.openxmlformats.org/markup-compatibility/2006">
                  <mc:Choice xmlns:v="urn:schemas-microsoft-com:vml" Requires="v">
                    <p:oleObj name="Image" r:id="rId4" imgW="19504762" imgH="14628571" progId="PSP7.Image">
                      <p:embed/>
                    </p:oleObj>
                  </mc:Choice>
                  <mc:Fallback>
                    <p:oleObj name="Image" r:id="rId4" imgW="19504762" imgH="14628571" progId="PSP7.Image">
                      <p:embed/>
                      <p:pic>
                        <p:nvPicPr>
                          <p:cNvPr id="21"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7019" y="4499152"/>
                            <a:ext cx="4475461" cy="2865991"/>
                          </a:xfrm>
                          <a:prstGeom prst="rect">
                            <a:avLst/>
                          </a:prstGeom>
                          <a:noFill/>
                          <a:ln>
                            <a:noFill/>
                          </a:ln>
                          <a:effectLst/>
                        </p:spPr>
                      </p:pic>
                    </p:oleObj>
                  </mc:Fallback>
                </mc:AlternateContent>
              </a:graphicData>
            </a:graphic>
          </p:graphicFrame>
          <p:pic>
            <p:nvPicPr>
              <p:cNvPr id="85" name="Picture 5" descr="C:\Heiko\Vorträge\3D-gross-koax.tif"/>
              <p:cNvPicPr>
                <a:picLocks noChangeArrowheads="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20588" t="8007" r="9570" b="10480"/>
              <a:stretch/>
            </p:blipFill>
            <p:spPr bwMode="auto">
              <a:xfrm>
                <a:off x="1498125" y="4691346"/>
                <a:ext cx="2037610" cy="2580233"/>
              </a:xfrm>
              <a:prstGeom prst="rect">
                <a:avLst/>
              </a:prstGeom>
              <a:noFill/>
              <a:extLst>
                <a:ext uri="{909E8E84-426E-40DD-AFC4-6F175D3DCCD1}">
                  <a14:hiddenFill xmlns:a14="http://schemas.microsoft.com/office/drawing/2010/main">
                    <a:solidFill>
                      <a:srgbClr val="FFFFFF"/>
                    </a:solidFill>
                  </a14:hiddenFill>
                </a:ext>
              </a:extLst>
            </p:spPr>
          </p:pic>
          <p:sp>
            <p:nvSpPr>
              <p:cNvPr id="86" name="Rectangle 7"/>
              <p:cNvSpPr>
                <a:spLocks noChangeArrowheads="1"/>
              </p:cNvSpPr>
              <p:nvPr/>
            </p:nvSpPr>
            <p:spPr bwMode="auto">
              <a:xfrm>
                <a:off x="503238" y="4014868"/>
                <a:ext cx="8101012" cy="838200"/>
              </a:xfrm>
              <a:prstGeom prst="rect">
                <a:avLst/>
              </a:prstGeom>
              <a:noFill/>
              <a:ln w="9525">
                <a:noFill/>
                <a:miter lim="800000"/>
                <a:headEnd/>
                <a:tailEnd/>
              </a:ln>
              <a:effectLst/>
            </p:spPr>
            <p:txBody>
              <a:bodyPr/>
              <a:lstStyle/>
              <a:p>
                <a:pPr marL="457200" indent="-457200" algn="ctr">
                  <a:spcBef>
                    <a:spcPct val="20000"/>
                  </a:spcBef>
                  <a:buFont typeface="Symbol" panose="05050102010706020507" pitchFamily="18" charset="2"/>
                  <a:buChar char="®"/>
                </a:pPr>
                <a:r>
                  <a:rPr lang="en-GB" sz="2100" b="1" dirty="0">
                    <a:cs typeface="Times New Roman" pitchFamily="18" charset="0"/>
                    <a:sym typeface="Wingdings" pitchFamily="2" charset="2"/>
                  </a:rPr>
                  <a:t>Add more capacitive          or            inductive loading</a:t>
                </a:r>
              </a:p>
            </p:txBody>
          </p:sp>
          <p:sp>
            <p:nvSpPr>
              <p:cNvPr id="87" name="Down Arrow 86"/>
              <p:cNvSpPr/>
              <p:nvPr/>
            </p:nvSpPr>
            <p:spPr bwMode="auto">
              <a:xfrm>
                <a:off x="6043197" y="4384800"/>
                <a:ext cx="511553" cy="305051"/>
              </a:xfrm>
              <a:prstGeom prst="downArrow">
                <a:avLst/>
              </a:prstGeom>
              <a:solidFill>
                <a:srgbClr val="1F497D"/>
              </a:solidFill>
              <a:ln w="9525" cap="flat" cmpd="sng" algn="ctr">
                <a:noFill/>
                <a:prstDash val="solid"/>
                <a:round/>
                <a:headEnd type="none" w="med" len="med"/>
                <a:tailEnd type="none" w="med" len="med"/>
              </a:ln>
              <a:effectLst/>
            </p:spPr>
            <p:txBody>
              <a:bodyPr vert="horz" wrap="square" lIns="84406" tIns="42203" rIns="84406" bIns="42203" numCol="1" rtlCol="0" anchor="t" anchorCtr="0" compatLnSpc="1">
                <a:prstTxWarp prst="textNoShape">
                  <a:avLst/>
                </a:prstTxWarp>
              </a:bodyPr>
              <a:lstStyle/>
              <a:p>
                <a:endParaRPr lang="en-US" sz="1662">
                  <a:solidFill>
                    <a:srgbClr val="000000"/>
                  </a:solidFill>
                </a:endParaRPr>
              </a:p>
            </p:txBody>
          </p:sp>
          <p:sp>
            <p:nvSpPr>
              <p:cNvPr id="88" name="Down Arrow 87"/>
              <p:cNvSpPr/>
              <p:nvPr/>
            </p:nvSpPr>
            <p:spPr bwMode="auto">
              <a:xfrm>
                <a:off x="2125246" y="4462892"/>
                <a:ext cx="511553" cy="305051"/>
              </a:xfrm>
              <a:prstGeom prst="downArrow">
                <a:avLst/>
              </a:prstGeom>
              <a:solidFill>
                <a:srgbClr val="1F497D"/>
              </a:solidFill>
              <a:ln w="9525" cap="flat" cmpd="sng" algn="ctr">
                <a:noFill/>
                <a:prstDash val="solid"/>
                <a:round/>
                <a:headEnd type="none" w="med" len="med"/>
                <a:tailEnd type="none" w="med" len="med"/>
              </a:ln>
              <a:effectLst/>
            </p:spPr>
            <p:txBody>
              <a:bodyPr vert="horz" wrap="square" lIns="84406" tIns="42203" rIns="84406" bIns="42203" numCol="1" rtlCol="0" anchor="t" anchorCtr="0" compatLnSpc="1">
                <a:prstTxWarp prst="textNoShape">
                  <a:avLst/>
                </a:prstTxWarp>
              </a:bodyPr>
              <a:lstStyle/>
              <a:p>
                <a:endParaRPr lang="en-US" sz="1662">
                  <a:solidFill>
                    <a:srgbClr val="000000"/>
                  </a:solidFill>
                </a:endParaRPr>
              </a:p>
            </p:txBody>
          </p:sp>
        </p:grpSp>
        <p:sp>
          <p:nvSpPr>
            <p:cNvPr id="3" name="TextBox 2">
              <a:extLst>
                <a:ext uri="{FF2B5EF4-FFF2-40B4-BE49-F238E27FC236}">
                  <a16:creationId xmlns:a16="http://schemas.microsoft.com/office/drawing/2014/main" id="{77FDBFE1-8620-2580-81AB-55BB4503EF00}"/>
                </a:ext>
              </a:extLst>
            </p:cNvPr>
            <p:cNvSpPr txBox="1"/>
            <p:nvPr/>
          </p:nvSpPr>
          <p:spPr>
            <a:xfrm>
              <a:off x="9799955" y="4009162"/>
              <a:ext cx="1907660" cy="276999"/>
            </a:xfrm>
            <a:prstGeom prst="rect">
              <a:avLst/>
            </a:prstGeom>
            <a:noFill/>
          </p:spPr>
          <p:txBody>
            <a:bodyPr wrap="square" rtlCol="0">
              <a:spAutoFit/>
            </a:bodyPr>
            <a:lstStyle/>
            <a:p>
              <a:r>
                <a:rPr lang="en-US" sz="1200" dirty="0"/>
                <a:t>Images: H. </a:t>
              </a:r>
              <a:r>
                <a:rPr lang="en-US" sz="1200" dirty="0" err="1"/>
                <a:t>Damerau</a:t>
              </a:r>
              <a:endParaRPr lang="en-GB" sz="1200" dirty="0"/>
            </a:p>
          </p:txBody>
        </p:sp>
      </p:grpSp>
      <p:grpSp>
        <p:nvGrpSpPr>
          <p:cNvPr id="63" name="Group 62"/>
          <p:cNvGrpSpPr/>
          <p:nvPr/>
        </p:nvGrpSpPr>
        <p:grpSpPr>
          <a:xfrm>
            <a:off x="7047356" y="4817154"/>
            <a:ext cx="3900043" cy="1139050"/>
            <a:chOff x="4325887" y="5816601"/>
            <a:chExt cx="3900043" cy="1139050"/>
          </a:xfrm>
        </p:grpSpPr>
        <p:sp>
          <p:nvSpPr>
            <p:cNvPr id="66" name="TextBox 65"/>
            <p:cNvSpPr txBox="1"/>
            <p:nvPr/>
          </p:nvSpPr>
          <p:spPr>
            <a:xfrm>
              <a:off x="4325887" y="6247765"/>
              <a:ext cx="3900043" cy="707886"/>
            </a:xfrm>
            <a:prstGeom prst="rect">
              <a:avLst/>
            </a:prstGeom>
            <a:noFill/>
          </p:spPr>
          <p:txBody>
            <a:bodyPr wrap="square" rtlCol="0">
              <a:spAutoFit/>
            </a:bodyPr>
            <a:lstStyle/>
            <a:p>
              <a:pPr defTabSz="422041"/>
              <a:r>
                <a:rPr lang="en-GB" sz="2000" i="1" dirty="0">
                  <a:solidFill>
                    <a:srgbClr val="C00000"/>
                  </a:solidFill>
                </a:rPr>
                <a:t>Ferrite inductivity</a:t>
              </a:r>
              <a:br>
                <a:rPr lang="en-GB" sz="2000" i="1" dirty="0">
                  <a:solidFill>
                    <a:srgbClr val="C00000"/>
                  </a:solidFill>
                </a:rPr>
              </a:br>
              <a:r>
                <a:rPr lang="en-GB" sz="2000" i="1" dirty="0">
                  <a:solidFill>
                    <a:srgbClr val="C00000"/>
                  </a:solidFill>
                </a:rPr>
                <a:t>(also allows frequency tuning)</a:t>
              </a:r>
            </a:p>
          </p:txBody>
        </p:sp>
        <p:cxnSp>
          <p:nvCxnSpPr>
            <p:cNvPr id="67" name="Straight Arrow Connector 66"/>
            <p:cNvCxnSpPr/>
            <p:nvPr/>
          </p:nvCxnSpPr>
          <p:spPr>
            <a:xfrm flipV="1">
              <a:off x="5015019" y="5816601"/>
              <a:ext cx="380206" cy="350837"/>
            </a:xfrm>
            <a:prstGeom prst="straightConnector1">
              <a:avLst/>
            </a:prstGeom>
            <a:ln w="381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03851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ppt_x"/>
                                          </p:val>
                                        </p:tav>
                                        <p:tav tm="100000">
                                          <p:val>
                                            <p:strVal val="#ppt_x"/>
                                          </p:val>
                                        </p:tav>
                                      </p:tavLst>
                                    </p:anim>
                                    <p:anim calcmode="lin" valueType="num">
                                      <p:cBhvr additive="base">
                                        <p:cTn id="8"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70A98E-B11C-5C90-B75A-D7C28B4FAC29}"/>
              </a:ext>
            </a:extLst>
          </p:cNvPr>
          <p:cNvSpPr>
            <a:spLocks noGrp="1"/>
          </p:cNvSpPr>
          <p:nvPr>
            <p:ph type="title"/>
          </p:nvPr>
        </p:nvSpPr>
        <p:spPr>
          <a:xfrm>
            <a:off x="3993161" y="2700334"/>
            <a:ext cx="3485002" cy="1065742"/>
          </a:xfrm>
        </p:spPr>
        <p:txBody>
          <a:bodyPr/>
          <a:lstStyle/>
          <a:p>
            <a:r>
              <a:rPr lang="en-US" dirty="0">
                <a:solidFill>
                  <a:srgbClr val="0070C0"/>
                </a:solidFill>
              </a:rPr>
              <a:t>Introduction</a:t>
            </a:r>
            <a:endParaRPr lang="en-GB" dirty="0">
              <a:solidFill>
                <a:srgbClr val="0070C0"/>
              </a:solidFill>
            </a:endParaRPr>
          </a:p>
        </p:txBody>
      </p:sp>
      <p:sp>
        <p:nvSpPr>
          <p:cNvPr id="4" name="Footer Placeholder 3">
            <a:extLst>
              <a:ext uri="{FF2B5EF4-FFF2-40B4-BE49-F238E27FC236}">
                <a16:creationId xmlns:a16="http://schemas.microsoft.com/office/drawing/2014/main" id="{3827BD91-ED04-78DA-CB2C-A0F3C9FC86BF}"/>
              </a:ext>
            </a:extLst>
          </p:cNvPr>
          <p:cNvSpPr>
            <a:spLocks noGrp="1"/>
          </p:cNvSpPr>
          <p:nvPr>
            <p:ph type="ftr" sz="quarter" idx="11"/>
          </p:nvPr>
        </p:nvSpPr>
        <p:spPr/>
        <p:txBody>
          <a:bodyPr/>
          <a:lstStyle/>
          <a:p>
            <a:r>
              <a:rPr lang="en-US" spc="-1"/>
              <a:t>Christine.Vollinger@cern.ch, RF Systems I &amp; II</a:t>
            </a:r>
            <a:endParaRPr lang="en-GB" spc="-1" dirty="0">
              <a:latin typeface="Times New Roman"/>
            </a:endParaRPr>
          </a:p>
        </p:txBody>
      </p:sp>
      <p:sp>
        <p:nvSpPr>
          <p:cNvPr id="7" name="Slide Number Placeholder 6">
            <a:extLst>
              <a:ext uri="{FF2B5EF4-FFF2-40B4-BE49-F238E27FC236}">
                <a16:creationId xmlns:a16="http://schemas.microsoft.com/office/drawing/2014/main" id="{BD6285FE-6AF0-F801-5780-EE3A6B2FA5CA}"/>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3</a:t>
            </a:fld>
            <a:endParaRPr lang="en-GB" sz="1000" b="0" strike="noStrike" spc="-1">
              <a:latin typeface="Times New Roman"/>
            </a:endParaRPr>
          </a:p>
        </p:txBody>
      </p:sp>
    </p:spTree>
    <p:extLst>
      <p:ext uri="{BB962C8B-B14F-4D97-AF65-F5344CB8AC3E}">
        <p14:creationId xmlns:p14="http://schemas.microsoft.com/office/powerpoint/2010/main" val="34575773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04916" y="781545"/>
            <a:ext cx="6950127" cy="4445102"/>
            <a:chOff x="56300" y="2401538"/>
            <a:chExt cx="6050482" cy="4051738"/>
          </a:xfrm>
        </p:grpSpPr>
        <p:pic>
          <p:nvPicPr>
            <p:cNvPr id="3" name="Picture 2" descr="boosterCavity.jpg"/>
            <p:cNvPicPr>
              <a:picLocks noChangeAspect="1"/>
            </p:cNvPicPr>
            <p:nvPr/>
          </p:nvPicPr>
          <p:blipFill>
            <a:blip r:embed="rId2" cstate="print"/>
            <a:stretch>
              <a:fillRect/>
            </a:stretch>
          </p:blipFill>
          <p:spPr>
            <a:xfrm>
              <a:off x="56301" y="2401538"/>
              <a:ext cx="6050481" cy="3613684"/>
            </a:xfrm>
            <a:prstGeom prst="rect">
              <a:avLst/>
            </a:prstGeom>
          </p:spPr>
        </p:pic>
        <p:sp>
          <p:nvSpPr>
            <p:cNvPr id="4" name="TextBox 3"/>
            <p:cNvSpPr txBox="1"/>
            <p:nvPr/>
          </p:nvSpPr>
          <p:spPr>
            <a:xfrm>
              <a:off x="56300" y="6088573"/>
              <a:ext cx="2917086" cy="364703"/>
            </a:xfrm>
            <a:prstGeom prst="rect">
              <a:avLst/>
            </a:prstGeom>
            <a:solidFill>
              <a:schemeClr val="bg1"/>
            </a:solidFill>
          </p:spPr>
          <p:txBody>
            <a:bodyPr wrap="square" rtlCol="0">
              <a:spAutoFit/>
            </a:bodyPr>
            <a:lstStyle/>
            <a:p>
              <a:r>
                <a:rPr lang="en-US" sz="2000" dirty="0" err="1">
                  <a:solidFill>
                    <a:srgbClr val="FF0000"/>
                  </a:solidFill>
                  <a:latin typeface="Arial Narrow" pitchFamily="34" charset="0"/>
                </a:rPr>
                <a:t>PSBooster</a:t>
              </a:r>
              <a:r>
                <a:rPr lang="en-US" sz="2000" dirty="0">
                  <a:solidFill>
                    <a:srgbClr val="FF0000"/>
                  </a:solidFill>
                  <a:latin typeface="Arial Narrow" pitchFamily="34" charset="0"/>
                </a:rPr>
                <a:t> Cavity, below 20 MHz</a:t>
              </a:r>
            </a:p>
          </p:txBody>
        </p:sp>
      </p:grpSp>
      <p:sp>
        <p:nvSpPr>
          <p:cNvPr id="5" name="Rectangle 3"/>
          <p:cNvSpPr>
            <a:spLocks noChangeArrowheads="1"/>
          </p:cNvSpPr>
          <p:nvPr/>
        </p:nvSpPr>
        <p:spPr bwMode="auto">
          <a:xfrm>
            <a:off x="140368" y="91473"/>
            <a:ext cx="9144000" cy="609600"/>
          </a:xfrm>
          <a:prstGeom prst="rect">
            <a:avLst/>
          </a:prstGeom>
          <a:noFill/>
          <a:ln w="9525">
            <a:noFill/>
            <a:miter lim="800000"/>
            <a:headEnd/>
            <a:tailEnd/>
          </a:ln>
          <a:effectLst/>
        </p:spPr>
        <p:txBody>
          <a:bodyPr anchor="ctr"/>
          <a:lstStyle/>
          <a:p>
            <a:pPr>
              <a:spcBef>
                <a:spcPct val="0"/>
              </a:spcBef>
            </a:pPr>
            <a:r>
              <a:rPr lang="en-GB" sz="3200" b="1" dirty="0" err="1">
                <a:solidFill>
                  <a:schemeClr val="bg2">
                    <a:lumMod val="50000"/>
                  </a:schemeClr>
                </a:solidFill>
                <a:latin typeface="+mj-lt"/>
              </a:rPr>
              <a:t>Tunable</a:t>
            </a:r>
            <a:r>
              <a:rPr lang="en-GB" sz="3200" b="1" dirty="0">
                <a:solidFill>
                  <a:schemeClr val="bg2">
                    <a:lumMod val="50000"/>
                  </a:schemeClr>
                </a:solidFill>
                <a:latin typeface="+mj-lt"/>
              </a:rPr>
              <a:t> cavities – example (former) PSB </a:t>
            </a:r>
          </a:p>
        </p:txBody>
      </p:sp>
      <p:sp>
        <p:nvSpPr>
          <p:cNvPr id="7" name="TextBox 6">
            <a:extLst>
              <a:ext uri="{FF2B5EF4-FFF2-40B4-BE49-F238E27FC236}">
                <a16:creationId xmlns:a16="http://schemas.microsoft.com/office/drawing/2014/main" id="{F1F3C263-45C5-DD6D-5B9B-AACE24D2A525}"/>
              </a:ext>
            </a:extLst>
          </p:cNvPr>
          <p:cNvSpPr txBox="1"/>
          <p:nvPr/>
        </p:nvSpPr>
        <p:spPr>
          <a:xfrm>
            <a:off x="7712358" y="781545"/>
            <a:ext cx="4479641" cy="2554545"/>
          </a:xfrm>
          <a:prstGeom prst="rect">
            <a:avLst/>
          </a:prstGeom>
          <a:solidFill>
            <a:schemeClr val="bg1"/>
          </a:solidFill>
        </p:spPr>
        <p:txBody>
          <a:bodyPr wrap="square" rtlCol="0">
            <a:spAutoFit/>
          </a:bodyPr>
          <a:lstStyle/>
          <a:p>
            <a:pPr marL="342900" indent="-342900">
              <a:buFont typeface="Arial" panose="020B0604020202020204" pitchFamily="34" charset="0"/>
              <a:buChar char="•"/>
            </a:pPr>
            <a:r>
              <a:rPr lang="en-US" sz="2000" dirty="0">
                <a:solidFill>
                  <a:srgbClr val="FF0000"/>
                </a:solidFill>
                <a:latin typeface="Arial Narrow" pitchFamily="34" charset="0"/>
              </a:rPr>
              <a:t>Makes use of </a:t>
            </a:r>
            <a:r>
              <a:rPr lang="en-US" sz="2000" dirty="0" err="1">
                <a:solidFill>
                  <a:srgbClr val="FF0000"/>
                </a:solidFill>
                <a:latin typeface="Arial Narrow" pitchFamily="34" charset="0"/>
              </a:rPr>
              <a:t>spinnel</a:t>
            </a:r>
            <a:r>
              <a:rPr lang="en-US" sz="2000" dirty="0">
                <a:solidFill>
                  <a:srgbClr val="FF0000"/>
                </a:solidFill>
                <a:latin typeface="Arial Narrow" pitchFamily="34" charset="0"/>
              </a:rPr>
              <a:t> ferrites.</a:t>
            </a:r>
          </a:p>
          <a:p>
            <a:pPr marL="342900" indent="-342900">
              <a:buFont typeface="Arial" panose="020B0604020202020204" pitchFamily="34" charset="0"/>
              <a:buChar char="•"/>
            </a:pPr>
            <a:r>
              <a:rPr lang="en-US" sz="2000" dirty="0">
                <a:solidFill>
                  <a:srgbClr val="FF0000"/>
                </a:solidFill>
                <a:latin typeface="Arial Narrow" pitchFamily="34" charset="0"/>
              </a:rPr>
              <a:t>Tuning via external magnetic field.</a:t>
            </a:r>
          </a:p>
          <a:p>
            <a:pPr marL="342900" indent="-342900">
              <a:buFont typeface="Arial" panose="020B0604020202020204" pitchFamily="34" charset="0"/>
              <a:buChar char="•"/>
            </a:pPr>
            <a:r>
              <a:rPr lang="en-US" sz="2000" dirty="0">
                <a:solidFill>
                  <a:srgbClr val="FF0000"/>
                </a:solidFill>
                <a:latin typeface="Arial Narrow" pitchFamily="34" charset="0"/>
              </a:rPr>
              <a:t>So-called “figure-of-eight” biasing</a:t>
            </a:r>
            <a:br>
              <a:rPr lang="en-US" sz="2000" dirty="0">
                <a:solidFill>
                  <a:srgbClr val="FF0000"/>
                </a:solidFill>
                <a:latin typeface="Arial Narrow" pitchFamily="34" charset="0"/>
              </a:rPr>
            </a:br>
            <a:r>
              <a:rPr lang="en-US" sz="2000" dirty="0">
                <a:solidFill>
                  <a:srgbClr val="FF0000"/>
                </a:solidFill>
                <a:latin typeface="Arial Narrow" pitchFamily="34" charset="0"/>
              </a:rPr>
              <a:t>(= parallel biasing)</a:t>
            </a:r>
          </a:p>
          <a:p>
            <a:pPr marL="342900" indent="-342900">
              <a:buFont typeface="Arial" panose="020B0604020202020204" pitchFamily="34" charset="0"/>
              <a:buChar char="•"/>
            </a:pPr>
            <a:r>
              <a:rPr lang="en-US" sz="2000" dirty="0">
                <a:solidFill>
                  <a:srgbClr val="FF0000"/>
                </a:solidFill>
                <a:latin typeface="Arial Narrow" pitchFamily="34" charset="0"/>
              </a:rPr>
              <a:t>Cavity, operating  8-12 MHz</a:t>
            </a:r>
          </a:p>
          <a:p>
            <a:pPr marL="342900" indent="-342900">
              <a:buFont typeface="Arial" panose="020B0604020202020204" pitchFamily="34" charset="0"/>
              <a:buChar char="•"/>
            </a:pPr>
            <a:r>
              <a:rPr lang="en-US" sz="2000" dirty="0">
                <a:solidFill>
                  <a:srgbClr val="FF0000"/>
                </a:solidFill>
                <a:latin typeface="Arial Narrow" pitchFamily="34" charset="0"/>
              </a:rPr>
              <a:t>Ferrite material is lossy and brings the Q of the cavity down.</a:t>
            </a:r>
          </a:p>
          <a:p>
            <a:pPr marL="342900" indent="-342900">
              <a:buFont typeface="Arial" panose="020B0604020202020204" pitchFamily="34" charset="0"/>
              <a:buChar char="•"/>
            </a:pPr>
            <a:r>
              <a:rPr lang="en-US" sz="2000" dirty="0">
                <a:solidFill>
                  <a:srgbClr val="FF0000"/>
                </a:solidFill>
                <a:latin typeface="Arial Narrow" pitchFamily="34" charset="0"/>
              </a:rPr>
              <a:t>Q</a:t>
            </a:r>
            <a:r>
              <a:rPr lang="en-US" sz="2000" baseline="-25000" dirty="0">
                <a:solidFill>
                  <a:srgbClr val="FF0000"/>
                </a:solidFill>
                <a:latin typeface="Arial Narrow" pitchFamily="34" charset="0"/>
              </a:rPr>
              <a:t>0 </a:t>
            </a:r>
            <a:r>
              <a:rPr lang="en-US" sz="2000" dirty="0">
                <a:solidFill>
                  <a:srgbClr val="FF0000"/>
                </a:solidFill>
                <a:latin typeface="Arial Narrow" pitchFamily="34" charset="0"/>
              </a:rPr>
              <a:t>=  50</a:t>
            </a:r>
          </a:p>
        </p:txBody>
      </p:sp>
      <p:pic>
        <p:nvPicPr>
          <p:cNvPr id="8" name="Picture 7" descr="A picture containing indoor&#10;&#10;Description automatically generated">
            <a:extLst>
              <a:ext uri="{FF2B5EF4-FFF2-40B4-BE49-F238E27FC236}">
                <a16:creationId xmlns:a16="http://schemas.microsoft.com/office/drawing/2014/main" id="{F9D612FE-8DD3-66F1-EF3B-5DFBDA86C15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573"/>
          <a:stretch/>
        </p:blipFill>
        <p:spPr>
          <a:xfrm>
            <a:off x="8536257" y="3285550"/>
            <a:ext cx="2831841" cy="3338819"/>
          </a:xfrm>
          <a:prstGeom prst="rect">
            <a:avLst/>
          </a:prstGeom>
        </p:spPr>
      </p:pic>
      <p:grpSp>
        <p:nvGrpSpPr>
          <p:cNvPr id="14" name="Group 13">
            <a:extLst>
              <a:ext uri="{FF2B5EF4-FFF2-40B4-BE49-F238E27FC236}">
                <a16:creationId xmlns:a16="http://schemas.microsoft.com/office/drawing/2014/main" id="{CAEA0744-B3F1-4290-2FE0-23C1564E3FBD}"/>
              </a:ext>
            </a:extLst>
          </p:cNvPr>
          <p:cNvGrpSpPr/>
          <p:nvPr/>
        </p:nvGrpSpPr>
        <p:grpSpPr>
          <a:xfrm>
            <a:off x="5786694" y="5305926"/>
            <a:ext cx="3790443" cy="922300"/>
            <a:chOff x="5786694" y="5305926"/>
            <a:chExt cx="3790443" cy="922300"/>
          </a:xfrm>
        </p:grpSpPr>
        <p:sp>
          <p:nvSpPr>
            <p:cNvPr id="9" name="TextBox 8">
              <a:extLst>
                <a:ext uri="{FF2B5EF4-FFF2-40B4-BE49-F238E27FC236}">
                  <a16:creationId xmlns:a16="http://schemas.microsoft.com/office/drawing/2014/main" id="{4D66236B-B2FF-5158-A348-A65400B1D6A5}"/>
                </a:ext>
              </a:extLst>
            </p:cNvPr>
            <p:cNvSpPr txBox="1"/>
            <p:nvPr/>
          </p:nvSpPr>
          <p:spPr>
            <a:xfrm>
              <a:off x="5786694" y="5520340"/>
              <a:ext cx="2394780" cy="707886"/>
            </a:xfrm>
            <a:prstGeom prst="rect">
              <a:avLst/>
            </a:prstGeom>
            <a:solidFill>
              <a:schemeClr val="bg1"/>
            </a:solidFill>
          </p:spPr>
          <p:txBody>
            <a:bodyPr wrap="square" rtlCol="0">
              <a:spAutoFit/>
            </a:bodyPr>
            <a:lstStyle/>
            <a:p>
              <a:r>
                <a:rPr lang="en-US" sz="2000" dirty="0">
                  <a:solidFill>
                    <a:srgbClr val="FF0000"/>
                  </a:solidFill>
                  <a:latin typeface="Arial Narrow" pitchFamily="34" charset="0"/>
                </a:rPr>
                <a:t>Beam vacuum pipe with ceramic gap.</a:t>
              </a:r>
            </a:p>
          </p:txBody>
        </p:sp>
        <p:cxnSp>
          <p:nvCxnSpPr>
            <p:cNvPr id="11" name="Straight Arrow Connector 10">
              <a:extLst>
                <a:ext uri="{FF2B5EF4-FFF2-40B4-BE49-F238E27FC236}">
                  <a16:creationId xmlns:a16="http://schemas.microsoft.com/office/drawing/2014/main" id="{161746DE-AA6D-B66A-6DF6-8D3195C25B4E}"/>
                </a:ext>
              </a:extLst>
            </p:cNvPr>
            <p:cNvCxnSpPr>
              <a:cxnSpLocks/>
            </p:cNvCxnSpPr>
            <p:nvPr/>
          </p:nvCxnSpPr>
          <p:spPr>
            <a:xfrm flipV="1">
              <a:off x="7844589" y="5305926"/>
              <a:ext cx="1732548" cy="70788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683904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iagram of a machine&#10;&#10;Description automatically generated">
            <a:extLst>
              <a:ext uri="{FF2B5EF4-FFF2-40B4-BE49-F238E27FC236}">
                <a16:creationId xmlns:a16="http://schemas.microsoft.com/office/drawing/2014/main" id="{A47B4AE8-0016-49EC-5E34-0FB62CDE6E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3470" y="1151890"/>
            <a:ext cx="7772400" cy="5525238"/>
          </a:xfrm>
          <a:prstGeom prst="rect">
            <a:avLst/>
          </a:prstGeom>
        </p:spPr>
      </p:pic>
      <p:sp>
        <p:nvSpPr>
          <p:cNvPr id="5" name="Rectangle 3">
            <a:extLst>
              <a:ext uri="{FF2B5EF4-FFF2-40B4-BE49-F238E27FC236}">
                <a16:creationId xmlns:a16="http://schemas.microsoft.com/office/drawing/2014/main" id="{882F3741-718A-AF2B-6F3F-115AA039F093}"/>
              </a:ext>
            </a:extLst>
          </p:cNvPr>
          <p:cNvSpPr>
            <a:spLocks noChangeArrowheads="1"/>
          </p:cNvSpPr>
          <p:nvPr/>
        </p:nvSpPr>
        <p:spPr bwMode="auto">
          <a:xfrm>
            <a:off x="140368" y="91473"/>
            <a:ext cx="9144000" cy="609600"/>
          </a:xfrm>
          <a:prstGeom prst="rect">
            <a:avLst/>
          </a:prstGeom>
          <a:noFill/>
          <a:ln w="9525">
            <a:noFill/>
            <a:miter lim="800000"/>
            <a:headEnd/>
            <a:tailEnd/>
          </a:ln>
          <a:effectLst/>
        </p:spPr>
        <p:txBody>
          <a:bodyPr anchor="ctr"/>
          <a:lstStyle/>
          <a:p>
            <a:pPr>
              <a:spcBef>
                <a:spcPct val="0"/>
              </a:spcBef>
            </a:pPr>
            <a:r>
              <a:rPr lang="en-GB" sz="3200" b="1" dirty="0" err="1">
                <a:solidFill>
                  <a:schemeClr val="bg2">
                    <a:lumMod val="50000"/>
                  </a:schemeClr>
                </a:solidFill>
                <a:latin typeface="+mj-lt"/>
              </a:rPr>
              <a:t>Tunable</a:t>
            </a:r>
            <a:r>
              <a:rPr lang="en-GB" sz="3200" b="1" dirty="0">
                <a:solidFill>
                  <a:schemeClr val="bg2">
                    <a:lumMod val="50000"/>
                  </a:schemeClr>
                </a:solidFill>
                <a:latin typeface="+mj-lt"/>
              </a:rPr>
              <a:t> cavities – figure-of-eight biasing</a:t>
            </a:r>
          </a:p>
        </p:txBody>
      </p:sp>
      <p:sp>
        <p:nvSpPr>
          <p:cNvPr id="7" name="TextBox 6">
            <a:extLst>
              <a:ext uri="{FF2B5EF4-FFF2-40B4-BE49-F238E27FC236}">
                <a16:creationId xmlns:a16="http://schemas.microsoft.com/office/drawing/2014/main" id="{80AC9031-3300-03AA-3FB3-513704030B73}"/>
              </a:ext>
            </a:extLst>
          </p:cNvPr>
          <p:cNvSpPr txBox="1"/>
          <p:nvPr/>
        </p:nvSpPr>
        <p:spPr>
          <a:xfrm>
            <a:off x="2540000" y="1282700"/>
            <a:ext cx="7391400" cy="2997200"/>
          </a:xfrm>
          <a:prstGeom prst="rect">
            <a:avLst/>
          </a:prstGeom>
          <a:noFill/>
          <a:ln w="38100">
            <a:solidFill>
              <a:srgbClr val="C00000"/>
            </a:solidFill>
          </a:ln>
        </p:spPr>
        <p:txBody>
          <a:bodyPr wrap="square" lIns="0" tIns="0" rIns="0" bIns="0" rtlCol="0">
            <a:spAutoFit/>
          </a:bodyPr>
          <a:lstStyle/>
          <a:p>
            <a:pPr algn="l"/>
            <a:endParaRPr lang="en-CH" dirty="0"/>
          </a:p>
        </p:txBody>
      </p:sp>
      <p:grpSp>
        <p:nvGrpSpPr>
          <p:cNvPr id="22" name="Group 21">
            <a:extLst>
              <a:ext uri="{FF2B5EF4-FFF2-40B4-BE49-F238E27FC236}">
                <a16:creationId xmlns:a16="http://schemas.microsoft.com/office/drawing/2014/main" id="{D290A51C-3310-D8B4-7F4B-4273434FD396}"/>
              </a:ext>
            </a:extLst>
          </p:cNvPr>
          <p:cNvGrpSpPr/>
          <p:nvPr/>
        </p:nvGrpSpPr>
        <p:grpSpPr>
          <a:xfrm>
            <a:off x="3340100" y="2260599"/>
            <a:ext cx="5600700" cy="406401"/>
            <a:chOff x="3340100" y="2260599"/>
            <a:chExt cx="5600700" cy="406401"/>
          </a:xfrm>
        </p:grpSpPr>
        <p:cxnSp>
          <p:nvCxnSpPr>
            <p:cNvPr id="9" name="Straight Connector 8">
              <a:extLst>
                <a:ext uri="{FF2B5EF4-FFF2-40B4-BE49-F238E27FC236}">
                  <a16:creationId xmlns:a16="http://schemas.microsoft.com/office/drawing/2014/main" id="{FFA40893-0936-3695-93D1-6CA684A22ECA}"/>
                </a:ext>
              </a:extLst>
            </p:cNvPr>
            <p:cNvCxnSpPr/>
            <p:nvPr/>
          </p:nvCxnSpPr>
          <p:spPr>
            <a:xfrm>
              <a:off x="3340100" y="2260600"/>
              <a:ext cx="24511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64EA8BC-B52D-303C-BF77-7ED95DC2A709}"/>
                </a:ext>
              </a:extLst>
            </p:cNvPr>
            <p:cNvCxnSpPr/>
            <p:nvPr/>
          </p:nvCxnSpPr>
          <p:spPr>
            <a:xfrm>
              <a:off x="3352800" y="2667000"/>
              <a:ext cx="24511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B01559D-D3FD-F177-380F-F157292A30A2}"/>
                </a:ext>
              </a:extLst>
            </p:cNvPr>
            <p:cNvCxnSpPr/>
            <p:nvPr/>
          </p:nvCxnSpPr>
          <p:spPr>
            <a:xfrm>
              <a:off x="6489700" y="2260600"/>
              <a:ext cx="24511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00AE375-3591-D05C-C97E-7FECC6F70773}"/>
                </a:ext>
              </a:extLst>
            </p:cNvPr>
            <p:cNvCxnSpPr/>
            <p:nvPr/>
          </p:nvCxnSpPr>
          <p:spPr>
            <a:xfrm>
              <a:off x="6477000" y="2654300"/>
              <a:ext cx="24511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090B65B-26FE-3717-DA12-A4246D3BBF1E}"/>
                </a:ext>
              </a:extLst>
            </p:cNvPr>
            <p:cNvCxnSpPr>
              <a:cxnSpLocks/>
            </p:cNvCxnSpPr>
            <p:nvPr/>
          </p:nvCxnSpPr>
          <p:spPr>
            <a:xfrm>
              <a:off x="5803900" y="2260600"/>
              <a:ext cx="698500" cy="39370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2B87A88-C346-783E-CEBC-93CB46A7F3EA}"/>
                </a:ext>
              </a:extLst>
            </p:cNvPr>
            <p:cNvCxnSpPr>
              <a:cxnSpLocks/>
            </p:cNvCxnSpPr>
            <p:nvPr/>
          </p:nvCxnSpPr>
          <p:spPr>
            <a:xfrm flipV="1">
              <a:off x="5816600" y="2260599"/>
              <a:ext cx="685800" cy="406401"/>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C3E28FF-C9F3-102F-7D49-44745F904147}"/>
                </a:ext>
              </a:extLst>
            </p:cNvPr>
            <p:cNvCxnSpPr>
              <a:cxnSpLocks/>
            </p:cNvCxnSpPr>
            <p:nvPr/>
          </p:nvCxnSpPr>
          <p:spPr>
            <a:xfrm flipV="1">
              <a:off x="3378200" y="2273301"/>
              <a:ext cx="0" cy="380999"/>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353659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599261" y="4784942"/>
            <a:ext cx="3867150" cy="348109"/>
          </a:xfrm>
          <a:prstGeom prst="rect">
            <a:avLst/>
          </a:prstGeom>
          <a:noFill/>
        </p:spPr>
        <p:txBody>
          <a:bodyPr wrap="square" rtlCol="0">
            <a:spAutoFit/>
          </a:bodyPr>
          <a:lstStyle/>
          <a:p>
            <a:pPr algn="ctr" defTabSz="422041"/>
            <a:r>
              <a:rPr lang="en-GB" sz="1662" b="1" dirty="0">
                <a:solidFill>
                  <a:prstClr val="black"/>
                </a:solidFill>
              </a:rPr>
              <a:t>CERN PSB </a:t>
            </a:r>
            <a:r>
              <a:rPr lang="en-GB" sz="1662" b="1" dirty="0" err="1">
                <a:solidFill>
                  <a:prstClr val="black"/>
                </a:solidFill>
              </a:rPr>
              <a:t>Finemet</a:t>
            </a:r>
            <a:r>
              <a:rPr lang="en-GB" sz="1662" b="1" dirty="0">
                <a:solidFill>
                  <a:prstClr val="black"/>
                </a:solidFill>
              </a:rPr>
              <a:t> cav., 0.6-18 MHz</a:t>
            </a:r>
            <a:endParaRPr lang="en-US" sz="1662" b="1" dirty="0">
              <a:solidFill>
                <a:prstClr val="black"/>
              </a:solidFill>
            </a:endParaRPr>
          </a:p>
        </p:txBody>
      </p:sp>
      <p:pic>
        <p:nvPicPr>
          <p:cNvPr id="23" name="Picture 22"/>
          <p:cNvPicPr>
            <a:picLocks noChangeAspect="1"/>
          </p:cNvPicPr>
          <p:nvPr/>
        </p:nvPicPr>
        <p:blipFill rotWithShape="1">
          <a:blip r:embed="rId3"/>
          <a:srcRect l="6200" r="8851"/>
          <a:stretch/>
        </p:blipFill>
        <p:spPr>
          <a:xfrm>
            <a:off x="582372" y="1045520"/>
            <a:ext cx="4537868" cy="3249030"/>
          </a:xfrm>
          <a:prstGeom prst="rect">
            <a:avLst/>
          </a:prstGeom>
        </p:spPr>
      </p:pic>
      <p:sp>
        <p:nvSpPr>
          <p:cNvPr id="24" name="TextBox 23"/>
          <p:cNvSpPr txBox="1"/>
          <p:nvPr/>
        </p:nvSpPr>
        <p:spPr>
          <a:xfrm rot="16200000">
            <a:off x="-459203" y="3269181"/>
            <a:ext cx="1797288" cy="319639"/>
          </a:xfrm>
          <a:prstGeom prst="rect">
            <a:avLst/>
          </a:prstGeom>
          <a:noFill/>
        </p:spPr>
        <p:txBody>
          <a:bodyPr wrap="none" rtlCol="0">
            <a:spAutoFit/>
          </a:bodyPr>
          <a:lstStyle/>
          <a:p>
            <a:pPr algn="r" defTabSz="422041"/>
            <a:r>
              <a:rPr lang="en-GB" sz="1477" dirty="0">
                <a:solidFill>
                  <a:prstClr val="black"/>
                </a:solidFill>
              </a:rPr>
              <a:t>Image: M. Paoluzzi</a:t>
            </a:r>
            <a:endParaRPr lang="en-US" sz="1477" dirty="0">
              <a:solidFill>
                <a:prstClr val="black"/>
              </a:solidFill>
            </a:endParaRPr>
          </a:p>
        </p:txBody>
      </p:sp>
      <p:sp>
        <p:nvSpPr>
          <p:cNvPr id="6" name="Rectangle 3">
            <a:extLst>
              <a:ext uri="{FF2B5EF4-FFF2-40B4-BE49-F238E27FC236}">
                <a16:creationId xmlns:a16="http://schemas.microsoft.com/office/drawing/2014/main" id="{7B6931FB-E2F8-A87F-15CF-7CDDB5ACD52A}"/>
              </a:ext>
            </a:extLst>
          </p:cNvPr>
          <p:cNvSpPr>
            <a:spLocks noChangeArrowheads="1"/>
          </p:cNvSpPr>
          <p:nvPr/>
        </p:nvSpPr>
        <p:spPr bwMode="auto">
          <a:xfrm>
            <a:off x="140368" y="91473"/>
            <a:ext cx="9144000" cy="609600"/>
          </a:xfrm>
          <a:prstGeom prst="rect">
            <a:avLst/>
          </a:prstGeom>
          <a:noFill/>
          <a:ln w="9525">
            <a:noFill/>
            <a:miter lim="800000"/>
            <a:headEnd/>
            <a:tailEnd/>
          </a:ln>
          <a:effectLst/>
        </p:spPr>
        <p:txBody>
          <a:bodyPr anchor="ctr"/>
          <a:lstStyle/>
          <a:p>
            <a:pPr>
              <a:spcBef>
                <a:spcPct val="0"/>
              </a:spcBef>
            </a:pPr>
            <a:r>
              <a:rPr lang="en-GB" sz="3200" b="1" dirty="0" err="1">
                <a:solidFill>
                  <a:schemeClr val="bg2">
                    <a:lumMod val="50000"/>
                  </a:schemeClr>
                </a:solidFill>
                <a:latin typeface="+mj-lt"/>
              </a:rPr>
              <a:t>Tunable</a:t>
            </a:r>
            <a:r>
              <a:rPr lang="en-GB" sz="3200" b="1" dirty="0">
                <a:solidFill>
                  <a:schemeClr val="bg2">
                    <a:lumMod val="50000"/>
                  </a:schemeClr>
                </a:solidFill>
                <a:latin typeface="+mj-lt"/>
              </a:rPr>
              <a:t> cavities – the PSB </a:t>
            </a:r>
            <a:r>
              <a:rPr lang="en-GB" sz="3200" b="1" dirty="0" err="1">
                <a:solidFill>
                  <a:schemeClr val="bg2">
                    <a:lumMod val="50000"/>
                  </a:schemeClr>
                </a:solidFill>
                <a:latin typeface="+mj-lt"/>
              </a:rPr>
              <a:t>finemet</a:t>
            </a:r>
            <a:r>
              <a:rPr lang="en-GB" sz="3200" b="1" dirty="0">
                <a:solidFill>
                  <a:schemeClr val="bg2">
                    <a:lumMod val="50000"/>
                  </a:schemeClr>
                </a:solidFill>
                <a:latin typeface="+mj-lt"/>
              </a:rPr>
              <a:t> cavity </a:t>
            </a:r>
          </a:p>
        </p:txBody>
      </p:sp>
      <p:pic>
        <p:nvPicPr>
          <p:cNvPr id="8" name="Picture 7" descr="A close-up of a machine&#10;&#10;Description automatically generated">
            <a:extLst>
              <a:ext uri="{FF2B5EF4-FFF2-40B4-BE49-F238E27FC236}">
                <a16:creationId xmlns:a16="http://schemas.microsoft.com/office/drawing/2014/main" id="{330BBB7D-723E-51DD-EB41-D937D85B14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84323" y="1045520"/>
            <a:ext cx="5809582" cy="4720285"/>
          </a:xfrm>
          <a:prstGeom prst="rect">
            <a:avLst/>
          </a:prstGeom>
        </p:spPr>
      </p:pic>
    </p:spTree>
    <p:extLst>
      <p:ext uri="{BB962C8B-B14F-4D97-AF65-F5344CB8AC3E}">
        <p14:creationId xmlns:p14="http://schemas.microsoft.com/office/powerpoint/2010/main" val="36111977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67238" y="790280"/>
            <a:ext cx="12124762" cy="838200"/>
          </a:xfrm>
          <a:prstGeom prst="rect">
            <a:avLst/>
          </a:prstGeom>
          <a:noFill/>
          <a:ln w="9525">
            <a:noFill/>
            <a:miter lim="800000"/>
            <a:headEnd/>
            <a:tailEnd/>
          </a:ln>
          <a:effectLst/>
        </p:spPr>
        <p:txBody>
          <a:bodyPr/>
          <a:lstStyle/>
          <a:p>
            <a:pPr marL="457200" indent="-457200">
              <a:spcBef>
                <a:spcPct val="20000"/>
              </a:spcBef>
              <a:buFont typeface="Symbol" panose="05050102010706020507" pitchFamily="18" charset="2"/>
              <a:buChar char="®"/>
            </a:pPr>
            <a:r>
              <a:rPr lang="en-GB" sz="2100" b="1" dirty="0">
                <a:cs typeface="Times New Roman" pitchFamily="18" charset="0"/>
                <a:sym typeface="Wingdings" pitchFamily="2" charset="2"/>
              </a:rPr>
              <a:t>These cavities work with perpendicular biasing, and new type of low loss ferrites (garnet).</a:t>
            </a:r>
            <a:endParaRPr lang="en-GB" sz="2100" b="1" dirty="0">
              <a:solidFill>
                <a:srgbClr val="C0504D"/>
              </a:solidFill>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p:txBody>
      </p:sp>
      <p:grpSp>
        <p:nvGrpSpPr>
          <p:cNvPr id="3" name="Group 2">
            <a:extLst>
              <a:ext uri="{FF2B5EF4-FFF2-40B4-BE49-F238E27FC236}">
                <a16:creationId xmlns:a16="http://schemas.microsoft.com/office/drawing/2014/main" id="{54F410B7-8605-5AFF-E80D-2F9331E62CF2}"/>
              </a:ext>
            </a:extLst>
          </p:cNvPr>
          <p:cNvGrpSpPr/>
          <p:nvPr/>
        </p:nvGrpSpPr>
        <p:grpSpPr>
          <a:xfrm>
            <a:off x="2090824" y="2380161"/>
            <a:ext cx="3664628" cy="3823313"/>
            <a:chOff x="2090824" y="2380161"/>
            <a:chExt cx="3664628" cy="3823313"/>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0824" y="2380161"/>
              <a:ext cx="3385616" cy="3781407"/>
            </a:xfrm>
            <a:prstGeom prst="rect">
              <a:avLst/>
            </a:prstGeom>
          </p:spPr>
        </p:pic>
        <p:sp>
          <p:nvSpPr>
            <p:cNvPr id="9" name="TextBox 8"/>
            <p:cNvSpPr txBox="1"/>
            <p:nvPr/>
          </p:nvSpPr>
          <p:spPr>
            <a:xfrm rot="16200000">
              <a:off x="3914403" y="4362424"/>
              <a:ext cx="3362460"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C. C. </a:t>
              </a:r>
              <a:r>
                <a:rPr lang="en-GB" sz="1477" b="1" dirty="0" err="1">
                  <a:solidFill>
                    <a:prstClr val="black"/>
                  </a:solidFill>
                  <a:latin typeface="Constantia" panose="02030602050306030303" pitchFamily="18" charset="0"/>
                </a:rPr>
                <a:t>Friedrichs</a:t>
              </a:r>
              <a:r>
                <a:rPr lang="en-GB" sz="1477" b="1" dirty="0">
                  <a:solidFill>
                    <a:prstClr val="black"/>
                  </a:solidFill>
                  <a:latin typeface="Constantia" panose="02030602050306030303" pitchFamily="18" charset="0"/>
                </a:rPr>
                <a:t> et al., PAC91, p. 1020 </a:t>
              </a:r>
              <a:endParaRPr lang="en-US" sz="1477" b="1" dirty="0">
                <a:solidFill>
                  <a:prstClr val="black"/>
                </a:solidFill>
                <a:latin typeface="Constantia" panose="02030602050306030303" pitchFamily="18" charset="0"/>
              </a:endParaRPr>
            </a:p>
          </p:txBody>
        </p:sp>
      </p:grpSp>
      <p:grpSp>
        <p:nvGrpSpPr>
          <p:cNvPr id="4" name="Group 3">
            <a:extLst>
              <a:ext uri="{FF2B5EF4-FFF2-40B4-BE49-F238E27FC236}">
                <a16:creationId xmlns:a16="http://schemas.microsoft.com/office/drawing/2014/main" id="{869F9E82-1215-E1CC-5017-0D7F5717129F}"/>
              </a:ext>
            </a:extLst>
          </p:cNvPr>
          <p:cNvGrpSpPr/>
          <p:nvPr/>
        </p:nvGrpSpPr>
        <p:grpSpPr>
          <a:xfrm>
            <a:off x="6715562" y="2183853"/>
            <a:ext cx="4002345" cy="3977715"/>
            <a:chOff x="6715562" y="2183853"/>
            <a:chExt cx="4002345" cy="3977715"/>
          </a:xfrm>
        </p:grpSpPr>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5562" y="2183853"/>
              <a:ext cx="3682706" cy="3977715"/>
            </a:xfrm>
            <a:prstGeom prst="rect">
              <a:avLst/>
            </a:prstGeom>
          </p:spPr>
        </p:pic>
        <p:sp>
          <p:nvSpPr>
            <p:cNvPr id="10" name="TextBox 9"/>
            <p:cNvSpPr txBox="1"/>
            <p:nvPr/>
          </p:nvSpPr>
          <p:spPr>
            <a:xfrm rot="16200000">
              <a:off x="9244940" y="4616567"/>
              <a:ext cx="2626296"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R. L. </a:t>
              </a:r>
              <a:r>
                <a:rPr lang="en-GB" sz="1477" b="1" dirty="0" err="1">
                  <a:solidFill>
                    <a:prstClr val="black"/>
                  </a:solidFill>
                  <a:latin typeface="Constantia" panose="02030602050306030303" pitchFamily="18" charset="0"/>
                </a:rPr>
                <a:t>Madrak</a:t>
              </a:r>
              <a:r>
                <a:rPr lang="en-GB" sz="1477" b="1" dirty="0">
                  <a:solidFill>
                    <a:prstClr val="black"/>
                  </a:solidFill>
                  <a:latin typeface="Constantia" panose="02030602050306030303" pitchFamily="18" charset="0"/>
                </a:rPr>
                <a:t>, IPAC16, p. 130 </a:t>
              </a:r>
              <a:endParaRPr lang="en-US" sz="1477" b="1" dirty="0">
                <a:solidFill>
                  <a:prstClr val="black"/>
                </a:solidFill>
                <a:latin typeface="Constantia" panose="02030602050306030303" pitchFamily="18" charset="0"/>
              </a:endParaRPr>
            </a:p>
          </p:txBody>
        </p:sp>
      </p:grpSp>
      <p:sp>
        <p:nvSpPr>
          <p:cNvPr id="11" name="TextBox 10"/>
          <p:cNvSpPr txBox="1"/>
          <p:nvPr/>
        </p:nvSpPr>
        <p:spPr>
          <a:xfrm>
            <a:off x="2038864" y="1723940"/>
            <a:ext cx="3799033" cy="603883"/>
          </a:xfrm>
          <a:prstGeom prst="rect">
            <a:avLst/>
          </a:prstGeom>
          <a:noFill/>
        </p:spPr>
        <p:txBody>
          <a:bodyPr wrap="square" rtlCol="0">
            <a:spAutoFit/>
          </a:bodyPr>
          <a:lstStyle/>
          <a:p>
            <a:pPr defTabSz="422041"/>
            <a:r>
              <a:rPr lang="en-GB" sz="1662" b="1" dirty="0">
                <a:solidFill>
                  <a:prstClr val="black"/>
                </a:solidFill>
              </a:rPr>
              <a:t>SSC Low Energy Booster,</a:t>
            </a:r>
            <a:r>
              <a:rPr lang="en-US" sz="1662" b="1" dirty="0">
                <a:solidFill>
                  <a:prstClr val="black"/>
                </a:solidFill>
              </a:rPr>
              <a:t> </a:t>
            </a:r>
          </a:p>
          <a:p>
            <a:pPr defTabSz="422041"/>
            <a:r>
              <a:rPr lang="en-US" sz="1662" b="1" dirty="0">
                <a:solidFill>
                  <a:prstClr val="black"/>
                </a:solidFill>
              </a:rPr>
              <a:t>~47 MHz to 60 MHz</a:t>
            </a:r>
            <a:endParaRPr lang="en-GB" sz="1662" b="1" dirty="0">
              <a:solidFill>
                <a:prstClr val="black"/>
              </a:solidFill>
            </a:endParaRPr>
          </a:p>
        </p:txBody>
      </p:sp>
      <p:sp>
        <p:nvSpPr>
          <p:cNvPr id="13" name="TextBox 12"/>
          <p:cNvSpPr txBox="1"/>
          <p:nvPr/>
        </p:nvSpPr>
        <p:spPr>
          <a:xfrm>
            <a:off x="6892691" y="1546544"/>
            <a:ext cx="3040576" cy="603883"/>
          </a:xfrm>
          <a:prstGeom prst="rect">
            <a:avLst/>
          </a:prstGeom>
          <a:noFill/>
        </p:spPr>
        <p:txBody>
          <a:bodyPr wrap="none" rtlCol="0">
            <a:spAutoFit/>
          </a:bodyPr>
          <a:lstStyle/>
          <a:p>
            <a:pPr defTabSz="422041"/>
            <a:r>
              <a:rPr lang="en-GB" sz="1662" b="1" dirty="0">
                <a:solidFill>
                  <a:prstClr val="black"/>
                </a:solidFill>
              </a:rPr>
              <a:t>FNAL Booster 2</a:t>
            </a:r>
            <a:r>
              <a:rPr lang="en-GB" sz="1662" b="1" baseline="30000" dirty="0">
                <a:solidFill>
                  <a:prstClr val="black"/>
                </a:solidFill>
              </a:rPr>
              <a:t>nd</a:t>
            </a:r>
            <a:r>
              <a:rPr lang="en-GB" sz="1662" b="1" dirty="0">
                <a:solidFill>
                  <a:prstClr val="black"/>
                </a:solidFill>
              </a:rPr>
              <a:t> </a:t>
            </a:r>
            <a:r>
              <a:rPr lang="en-GB" sz="1662" b="1" dirty="0" err="1">
                <a:solidFill>
                  <a:prstClr val="black"/>
                </a:solidFill>
              </a:rPr>
              <a:t>harmoni</a:t>
            </a:r>
            <a:r>
              <a:rPr lang="en-US" sz="1662" b="1" dirty="0">
                <a:solidFill>
                  <a:prstClr val="black"/>
                </a:solidFill>
              </a:rPr>
              <a:t>c</a:t>
            </a:r>
            <a:r>
              <a:rPr lang="en-GB" sz="1662" b="1" dirty="0">
                <a:solidFill>
                  <a:prstClr val="black"/>
                </a:solidFill>
              </a:rPr>
              <a:t>,</a:t>
            </a:r>
            <a:br>
              <a:rPr lang="en-GB" sz="1662" b="1" dirty="0">
                <a:solidFill>
                  <a:prstClr val="black"/>
                </a:solidFill>
              </a:rPr>
            </a:br>
            <a:r>
              <a:rPr lang="en-GB" sz="1662" b="1" dirty="0">
                <a:solidFill>
                  <a:prstClr val="black"/>
                </a:solidFill>
              </a:rPr>
              <a:t>76 MHz – 106 MHz, 100 kV</a:t>
            </a:r>
            <a:endParaRPr lang="en-US" sz="1662" b="1" dirty="0">
              <a:solidFill>
                <a:prstClr val="black"/>
              </a:solidFill>
            </a:endParaRPr>
          </a:p>
        </p:txBody>
      </p:sp>
      <p:sp>
        <p:nvSpPr>
          <p:cNvPr id="2" name="Rectangle 3">
            <a:extLst>
              <a:ext uri="{FF2B5EF4-FFF2-40B4-BE49-F238E27FC236}">
                <a16:creationId xmlns:a16="http://schemas.microsoft.com/office/drawing/2014/main" id="{1A675F63-A333-7594-7456-F09661702F89}"/>
              </a:ext>
            </a:extLst>
          </p:cNvPr>
          <p:cNvSpPr>
            <a:spLocks noChangeArrowheads="1"/>
          </p:cNvSpPr>
          <p:nvPr/>
        </p:nvSpPr>
        <p:spPr bwMode="auto">
          <a:xfrm>
            <a:off x="140368" y="91473"/>
            <a:ext cx="9144000" cy="609600"/>
          </a:xfrm>
          <a:prstGeom prst="rect">
            <a:avLst/>
          </a:prstGeom>
          <a:noFill/>
          <a:ln w="9525">
            <a:noFill/>
            <a:miter lim="800000"/>
            <a:headEnd/>
            <a:tailEnd/>
          </a:ln>
          <a:effectLst/>
        </p:spPr>
        <p:txBody>
          <a:bodyPr anchor="ctr"/>
          <a:lstStyle/>
          <a:p>
            <a:pPr>
              <a:spcBef>
                <a:spcPct val="0"/>
              </a:spcBef>
            </a:pPr>
            <a:r>
              <a:rPr lang="en-GB" sz="3200" b="1" dirty="0" err="1">
                <a:solidFill>
                  <a:schemeClr val="bg2">
                    <a:lumMod val="50000"/>
                  </a:schemeClr>
                </a:solidFill>
                <a:latin typeface="+mj-lt"/>
              </a:rPr>
              <a:t>Tunable</a:t>
            </a:r>
            <a:r>
              <a:rPr lang="en-GB" sz="3200" b="1" dirty="0">
                <a:solidFill>
                  <a:schemeClr val="bg2">
                    <a:lumMod val="50000"/>
                  </a:schemeClr>
                </a:solidFill>
                <a:latin typeface="+mj-lt"/>
              </a:rPr>
              <a:t> cavities – higher frequencies</a:t>
            </a:r>
          </a:p>
        </p:txBody>
      </p:sp>
    </p:spTree>
    <p:extLst>
      <p:ext uri="{BB962C8B-B14F-4D97-AF65-F5344CB8AC3E}">
        <p14:creationId xmlns:p14="http://schemas.microsoft.com/office/powerpoint/2010/main" val="20720600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spcBef>
                <a:spcPct val="0"/>
              </a:spcBef>
            </a:pPr>
            <a:r>
              <a:rPr lang="en-GB" sz="3200" b="1" dirty="0" err="1">
                <a:solidFill>
                  <a:schemeClr val="bg2">
                    <a:lumMod val="50000"/>
                  </a:schemeClr>
                </a:solidFill>
                <a:latin typeface="+mj-lt"/>
              </a:rPr>
              <a:t>Tunable</a:t>
            </a:r>
            <a:r>
              <a:rPr lang="en-GB" sz="3200" b="1" dirty="0">
                <a:solidFill>
                  <a:schemeClr val="bg2">
                    <a:lumMod val="50000"/>
                  </a:schemeClr>
                </a:solidFill>
                <a:latin typeface="+mj-lt"/>
              </a:rPr>
              <a:t> cavities at higher frequencies</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3304" y="777809"/>
            <a:ext cx="3300463" cy="3564852"/>
          </a:xfrm>
          <a:prstGeom prst="rect">
            <a:avLst/>
          </a:prstGeom>
        </p:spPr>
      </p:pic>
      <p:sp>
        <p:nvSpPr>
          <p:cNvPr id="4" name="TextBox 3"/>
          <p:cNvSpPr txBox="1"/>
          <p:nvPr/>
        </p:nvSpPr>
        <p:spPr>
          <a:xfrm>
            <a:off x="1600200" y="5203287"/>
            <a:ext cx="8986520" cy="1477328"/>
          </a:xfrm>
          <a:prstGeom prst="rect">
            <a:avLst/>
          </a:prstGeom>
          <a:noFill/>
        </p:spPr>
        <p:txBody>
          <a:bodyPr wrap="square" rtlCol="0">
            <a:spAutoFit/>
          </a:bodyPr>
          <a:lstStyle/>
          <a:p>
            <a:pPr marL="285750" indent="-285750">
              <a:buFont typeface="Arial" panose="020B0604020202020204" pitchFamily="34" charset="0"/>
              <a:buChar char="•"/>
            </a:pPr>
            <a:r>
              <a:rPr lang="en-US" dirty="0"/>
              <a:t>Garnets are ferrites with a magnetic field-dependent relative permeability.</a:t>
            </a:r>
          </a:p>
          <a:p>
            <a:pPr marL="285750" indent="-285750">
              <a:buFont typeface="Arial" panose="020B0604020202020204" pitchFamily="34" charset="0"/>
              <a:buChar char="•"/>
            </a:pPr>
            <a:r>
              <a:rPr lang="en-US" dirty="0"/>
              <a:t>Exposed to a (slowly varying) magnetic field, their µ-value covers a certain range until they saturate.</a:t>
            </a:r>
          </a:p>
          <a:p>
            <a:pPr marL="285750" indent="-285750">
              <a:buFont typeface="Arial" panose="020B0604020202020204" pitchFamily="34" charset="0"/>
              <a:buChar char="•"/>
            </a:pPr>
            <a:r>
              <a:rPr lang="en-US" dirty="0"/>
              <a:t>Problems are the garnet outgassing (cannot be in vacuum), the limited Q-value of the the cavity due to material losses and the rather large H-fields needed.</a:t>
            </a:r>
            <a:endParaRPr lang="de-DE"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6653" y="1231306"/>
            <a:ext cx="4556547" cy="2844305"/>
          </a:xfrm>
          <a:prstGeom prst="rect">
            <a:avLst/>
          </a:prstGeom>
        </p:spPr>
      </p:pic>
      <p:sp>
        <p:nvSpPr>
          <p:cNvPr id="6" name="TextBox 5"/>
          <p:cNvSpPr txBox="1"/>
          <p:nvPr/>
        </p:nvSpPr>
        <p:spPr>
          <a:xfrm>
            <a:off x="2264689" y="792322"/>
            <a:ext cx="3396342" cy="369332"/>
          </a:xfrm>
          <a:prstGeom prst="rect">
            <a:avLst/>
          </a:prstGeom>
          <a:noFill/>
        </p:spPr>
        <p:txBody>
          <a:bodyPr wrap="square" rtlCol="0">
            <a:spAutoFit/>
          </a:bodyPr>
          <a:lstStyle/>
          <a:p>
            <a:r>
              <a:rPr lang="en-US" b="1" dirty="0">
                <a:solidFill>
                  <a:srgbClr val="1F497D"/>
                </a:solidFill>
                <a:latin typeface="Constantia" pitchFamily="18" charset="0"/>
                <a:cs typeface="Times New Roman" pitchFamily="18" charset="0"/>
              </a:rPr>
              <a:t>From: </a:t>
            </a:r>
            <a:r>
              <a:rPr lang="en-US" b="1" dirty="0" err="1">
                <a:solidFill>
                  <a:srgbClr val="1F497D"/>
                </a:solidFill>
                <a:latin typeface="Constantia" pitchFamily="18" charset="0"/>
                <a:cs typeface="Times New Roman" pitchFamily="18" charset="0"/>
              </a:rPr>
              <a:t>Smythe</a:t>
            </a:r>
            <a:r>
              <a:rPr lang="en-US" b="1" dirty="0">
                <a:solidFill>
                  <a:srgbClr val="1F497D"/>
                </a:solidFill>
                <a:latin typeface="Constantia" pitchFamily="18" charset="0"/>
                <a:cs typeface="Times New Roman" pitchFamily="18" charset="0"/>
              </a:rPr>
              <a:t>, IEEE, TNS </a:t>
            </a:r>
            <a:r>
              <a:rPr lang="en-GB" b="1" dirty="0">
                <a:solidFill>
                  <a:srgbClr val="1F497D"/>
                </a:solidFill>
                <a:latin typeface="Constantia" pitchFamily="18" charset="0"/>
                <a:cs typeface="Times New Roman" pitchFamily="18" charset="0"/>
              </a:rPr>
              <a:t>[3]</a:t>
            </a:r>
            <a:r>
              <a:rPr lang="en-US" dirty="0"/>
              <a:t> </a:t>
            </a:r>
            <a:endParaRPr lang="de-DE" dirty="0"/>
          </a:p>
        </p:txBody>
      </p:sp>
      <p:cxnSp>
        <p:nvCxnSpPr>
          <p:cNvPr id="8" name="Straight Connector 7"/>
          <p:cNvCxnSpPr/>
          <p:nvPr/>
        </p:nvCxnSpPr>
        <p:spPr>
          <a:xfrm flipV="1">
            <a:off x="2042160" y="2799295"/>
            <a:ext cx="462280" cy="79683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2555240" y="2418080"/>
            <a:ext cx="762000" cy="31522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890337" y="1610360"/>
            <a:ext cx="3432005" cy="3164335"/>
            <a:chOff x="-633663" y="1610360"/>
            <a:chExt cx="3432005" cy="3164335"/>
          </a:xfrm>
        </p:grpSpPr>
        <p:sp>
          <p:nvSpPr>
            <p:cNvPr id="18" name="Oval 17"/>
            <p:cNvSpPr/>
            <p:nvPr/>
          </p:nvSpPr>
          <p:spPr>
            <a:xfrm>
              <a:off x="599440" y="1610360"/>
              <a:ext cx="975360" cy="38608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0" name="Straight Arrow Connector 19"/>
            <p:cNvCxnSpPr/>
            <p:nvPr/>
          </p:nvCxnSpPr>
          <p:spPr>
            <a:xfrm flipV="1">
              <a:off x="270718" y="1986281"/>
              <a:ext cx="613202" cy="217349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33663" y="4128364"/>
              <a:ext cx="3432005" cy="646331"/>
            </a:xfrm>
            <a:prstGeom prst="rect">
              <a:avLst/>
            </a:prstGeom>
            <a:noFill/>
          </p:spPr>
          <p:txBody>
            <a:bodyPr wrap="square" rtlCol="0">
              <a:spAutoFit/>
            </a:bodyPr>
            <a:lstStyle/>
            <a:p>
              <a:r>
                <a:rPr lang="en-US" dirty="0">
                  <a:solidFill>
                    <a:srgbClr val="FF0000"/>
                  </a:solidFill>
                </a:rPr>
                <a:t>Parallel bias</a:t>
              </a:r>
              <a:br>
                <a:rPr lang="en-US" dirty="0">
                  <a:solidFill>
                    <a:srgbClr val="FF0000"/>
                  </a:solidFill>
                </a:rPr>
              </a:br>
              <a:r>
                <a:rPr lang="en-US" dirty="0">
                  <a:solidFill>
                    <a:srgbClr val="FF0000"/>
                  </a:solidFill>
                </a:rPr>
                <a:t> (= </a:t>
              </a:r>
              <a:r>
                <a:rPr lang="en-US" dirty="0" err="1">
                  <a:solidFill>
                    <a:srgbClr val="FF0000"/>
                  </a:solidFill>
                </a:rPr>
                <a:t>H</a:t>
              </a:r>
              <a:r>
                <a:rPr lang="en-US" baseline="-25000" dirty="0" err="1">
                  <a:solidFill>
                    <a:srgbClr val="FF0000"/>
                  </a:solidFill>
                </a:rPr>
                <a:t>mag,bias</a:t>
              </a:r>
              <a:r>
                <a:rPr lang="en-US" dirty="0">
                  <a:solidFill>
                    <a:srgbClr val="FF0000"/>
                  </a:solidFill>
                </a:rPr>
                <a:t> is parallel H</a:t>
              </a:r>
              <a:r>
                <a:rPr lang="en-US" baseline="-25000" dirty="0">
                  <a:solidFill>
                    <a:srgbClr val="FF0000"/>
                  </a:solidFill>
                </a:rPr>
                <a:t>RF</a:t>
              </a:r>
              <a:r>
                <a:rPr lang="en-US" dirty="0">
                  <a:solidFill>
                    <a:srgbClr val="FF0000"/>
                  </a:solidFill>
                </a:rPr>
                <a:t>)</a:t>
              </a:r>
              <a:endParaRPr lang="de-DE" dirty="0">
                <a:solidFill>
                  <a:srgbClr val="FF0000"/>
                </a:solidFill>
              </a:endParaRPr>
            </a:p>
          </p:txBody>
        </p:sp>
      </p:grpSp>
      <p:grpSp>
        <p:nvGrpSpPr>
          <p:cNvPr id="34" name="Group 33"/>
          <p:cNvGrpSpPr/>
          <p:nvPr/>
        </p:nvGrpSpPr>
        <p:grpSpPr>
          <a:xfrm>
            <a:off x="3988540" y="2799295"/>
            <a:ext cx="4529818" cy="2289233"/>
            <a:chOff x="2464539" y="2799295"/>
            <a:chExt cx="4529818" cy="2289233"/>
          </a:xfrm>
        </p:grpSpPr>
        <p:sp>
          <p:nvSpPr>
            <p:cNvPr id="23" name="Oval 22"/>
            <p:cNvSpPr/>
            <p:nvPr/>
          </p:nvSpPr>
          <p:spPr>
            <a:xfrm>
              <a:off x="2464539" y="2799295"/>
              <a:ext cx="975360" cy="386080"/>
            </a:xfrm>
            <a:prstGeom prst="ellipse">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Box 23"/>
            <p:cNvSpPr txBox="1"/>
            <p:nvPr/>
          </p:nvSpPr>
          <p:spPr>
            <a:xfrm>
              <a:off x="3232333" y="4442197"/>
              <a:ext cx="3762024" cy="646331"/>
            </a:xfrm>
            <a:prstGeom prst="rect">
              <a:avLst/>
            </a:prstGeom>
            <a:noFill/>
          </p:spPr>
          <p:txBody>
            <a:bodyPr wrap="square" rtlCol="0">
              <a:spAutoFit/>
            </a:bodyPr>
            <a:lstStyle/>
            <a:p>
              <a:r>
                <a:rPr lang="en-US" dirty="0">
                  <a:solidFill>
                    <a:srgbClr val="0000FF"/>
                  </a:solidFill>
                </a:rPr>
                <a:t>Perpendicular bias</a:t>
              </a:r>
              <a:br>
                <a:rPr lang="en-US" dirty="0">
                  <a:solidFill>
                    <a:srgbClr val="0000FF"/>
                  </a:solidFill>
                </a:rPr>
              </a:br>
              <a:r>
                <a:rPr lang="en-US" dirty="0">
                  <a:solidFill>
                    <a:srgbClr val="0000FF"/>
                  </a:solidFill>
                </a:rPr>
                <a:t> (= </a:t>
              </a:r>
              <a:r>
                <a:rPr lang="en-US" dirty="0" err="1">
                  <a:solidFill>
                    <a:srgbClr val="0000FF"/>
                  </a:solidFill>
                </a:rPr>
                <a:t>H</a:t>
              </a:r>
              <a:r>
                <a:rPr lang="en-US" baseline="-25000" dirty="0" err="1">
                  <a:solidFill>
                    <a:srgbClr val="0000FF"/>
                  </a:solidFill>
                </a:rPr>
                <a:t>mag,bias</a:t>
              </a:r>
              <a:r>
                <a:rPr lang="en-US" dirty="0">
                  <a:solidFill>
                    <a:srgbClr val="0000FF"/>
                  </a:solidFill>
                </a:rPr>
                <a:t> is perpendicular H</a:t>
              </a:r>
              <a:r>
                <a:rPr lang="en-US" baseline="-25000" dirty="0">
                  <a:solidFill>
                    <a:srgbClr val="0000FF"/>
                  </a:solidFill>
                </a:rPr>
                <a:t>RF</a:t>
              </a:r>
              <a:r>
                <a:rPr lang="en-US" dirty="0">
                  <a:solidFill>
                    <a:srgbClr val="0000FF"/>
                  </a:solidFill>
                </a:rPr>
                <a:t>)</a:t>
              </a:r>
              <a:endParaRPr lang="de-DE" dirty="0">
                <a:solidFill>
                  <a:srgbClr val="0000FF"/>
                </a:solidFill>
              </a:endParaRPr>
            </a:p>
          </p:txBody>
        </p:sp>
        <p:cxnSp>
          <p:nvCxnSpPr>
            <p:cNvPr id="25" name="Straight Arrow Connector 24"/>
            <p:cNvCxnSpPr/>
            <p:nvPr/>
          </p:nvCxnSpPr>
          <p:spPr>
            <a:xfrm flipH="1" flipV="1">
              <a:off x="3232333" y="3197713"/>
              <a:ext cx="587827" cy="1229112"/>
            </a:xfrm>
            <a:prstGeom prst="straightConnector1">
              <a:avLst/>
            </a:prstGeom>
            <a:ln w="28575">
              <a:solidFill>
                <a:srgbClr val="0000FF"/>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9" name="Straight Connector 28"/>
          <p:cNvCxnSpPr/>
          <p:nvPr/>
        </p:nvCxnSpPr>
        <p:spPr>
          <a:xfrm flipV="1">
            <a:off x="2004982" y="2148841"/>
            <a:ext cx="3915759" cy="1682405"/>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2042160" y="2751417"/>
            <a:ext cx="636478" cy="1046831"/>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5368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5"/>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1524000" y="0"/>
            <a:ext cx="9144000" cy="609600"/>
          </a:xfrm>
          <a:prstGeom prst="rect">
            <a:avLst/>
          </a:prstGeom>
          <a:noFill/>
          <a:ln w="9525">
            <a:noFill/>
            <a:miter lim="800000"/>
            <a:headEnd/>
            <a:tailEnd/>
          </a:ln>
          <a:effectLst/>
        </p:spPr>
        <p:txBody>
          <a:bodyPr anchor="ctr"/>
          <a:lstStyle/>
          <a:p>
            <a:pPr>
              <a:spcBef>
                <a:spcPct val="0"/>
              </a:spcBef>
            </a:pPr>
            <a:r>
              <a:rPr lang="en-GB" sz="3200" b="1" dirty="0">
                <a:solidFill>
                  <a:schemeClr val="bg2">
                    <a:lumMod val="50000"/>
                  </a:schemeClr>
                </a:solidFill>
                <a:latin typeface="+mj-lt"/>
              </a:rPr>
              <a:t>Can that also work on a single-gap cavity?</a:t>
            </a:r>
          </a:p>
        </p:txBody>
      </p:sp>
      <p:pic>
        <p:nvPicPr>
          <p:cNvPr id="3" name="Picture 2" descr="SmytheBHplot.bmp"/>
          <p:cNvPicPr>
            <a:picLocks noChangeAspect="1"/>
          </p:cNvPicPr>
          <p:nvPr/>
        </p:nvPicPr>
        <p:blipFill>
          <a:blip r:embed="rId2" cstate="print"/>
          <a:srcRect l="3580" t="2769" r="4212" b="3102"/>
          <a:stretch>
            <a:fillRect/>
          </a:stretch>
        </p:blipFill>
        <p:spPr>
          <a:xfrm>
            <a:off x="7010400" y="838200"/>
            <a:ext cx="3281218" cy="2165604"/>
          </a:xfrm>
          <a:prstGeom prst="rect">
            <a:avLst/>
          </a:prstGeom>
        </p:spPr>
      </p:pic>
      <p:pic>
        <p:nvPicPr>
          <p:cNvPr id="4" name="Picture 3" descr="SmallCavWithToroidCoilInMagnet 004.jpg"/>
          <p:cNvPicPr>
            <a:picLocks noChangeAspect="1"/>
          </p:cNvPicPr>
          <p:nvPr/>
        </p:nvPicPr>
        <p:blipFill>
          <a:blip r:embed="rId3" cstate="print"/>
          <a:stretch>
            <a:fillRect/>
          </a:stretch>
        </p:blipFill>
        <p:spPr>
          <a:xfrm>
            <a:off x="722376" y="911044"/>
            <a:ext cx="4876800" cy="3657600"/>
          </a:xfrm>
          <a:prstGeom prst="rect">
            <a:avLst/>
          </a:prstGeom>
        </p:spPr>
      </p:pic>
      <p:pic>
        <p:nvPicPr>
          <p:cNvPr id="5" name="Picture 4" descr="SmallCavWithToroidCoilInMagnet 001.jpg"/>
          <p:cNvPicPr>
            <a:picLocks noChangeAspect="1"/>
          </p:cNvPicPr>
          <p:nvPr/>
        </p:nvPicPr>
        <p:blipFill>
          <a:blip r:embed="rId4" cstate="print"/>
          <a:srcRect l="15306" t="10204" r="3571" b="10204"/>
          <a:stretch>
            <a:fillRect/>
          </a:stretch>
        </p:blipFill>
        <p:spPr>
          <a:xfrm>
            <a:off x="5178552" y="3034140"/>
            <a:ext cx="5105400" cy="3756804"/>
          </a:xfrm>
          <a:prstGeom prst="rect">
            <a:avLst/>
          </a:prstGeom>
        </p:spPr>
      </p:pic>
      <p:sp>
        <p:nvSpPr>
          <p:cNvPr id="6" name="Freeform 5"/>
          <p:cNvSpPr/>
          <p:nvPr/>
        </p:nvSpPr>
        <p:spPr>
          <a:xfrm>
            <a:off x="8071104" y="3553969"/>
            <a:ext cx="1408176" cy="2868349"/>
          </a:xfrm>
          <a:custGeom>
            <a:avLst/>
            <a:gdLst>
              <a:gd name="connsiteX0" fmla="*/ 0 w 1408176"/>
              <a:gd name="connsiteY0" fmla="*/ 0 h 2868349"/>
              <a:gd name="connsiteX1" fmla="*/ 18288 w 1408176"/>
              <a:gd name="connsiteY1" fmla="*/ 27432 h 2868349"/>
              <a:gd name="connsiteX2" fmla="*/ 82296 w 1408176"/>
              <a:gd name="connsiteY2" fmla="*/ 54864 h 2868349"/>
              <a:gd name="connsiteX3" fmla="*/ 118872 w 1408176"/>
              <a:gd name="connsiteY3" fmla="*/ 73152 h 2868349"/>
              <a:gd name="connsiteX4" fmla="*/ 164592 w 1408176"/>
              <a:gd name="connsiteY4" fmla="*/ 91440 h 2868349"/>
              <a:gd name="connsiteX5" fmla="*/ 201168 w 1408176"/>
              <a:gd name="connsiteY5" fmla="*/ 118872 h 2868349"/>
              <a:gd name="connsiteX6" fmla="*/ 228600 w 1408176"/>
              <a:gd name="connsiteY6" fmla="*/ 128016 h 2868349"/>
              <a:gd name="connsiteX7" fmla="*/ 265176 w 1408176"/>
              <a:gd name="connsiteY7" fmla="*/ 146304 h 2868349"/>
              <a:gd name="connsiteX8" fmla="*/ 365760 w 1408176"/>
              <a:gd name="connsiteY8" fmla="*/ 201168 h 2868349"/>
              <a:gd name="connsiteX9" fmla="*/ 393192 w 1408176"/>
              <a:gd name="connsiteY9" fmla="*/ 228600 h 2868349"/>
              <a:gd name="connsiteX10" fmla="*/ 420624 w 1408176"/>
              <a:gd name="connsiteY10" fmla="*/ 237744 h 2868349"/>
              <a:gd name="connsiteX11" fmla="*/ 457200 w 1408176"/>
              <a:gd name="connsiteY11" fmla="*/ 265176 h 2868349"/>
              <a:gd name="connsiteX12" fmla="*/ 512064 w 1408176"/>
              <a:gd name="connsiteY12" fmla="*/ 310896 h 2868349"/>
              <a:gd name="connsiteX13" fmla="*/ 548640 w 1408176"/>
              <a:gd name="connsiteY13" fmla="*/ 347472 h 2868349"/>
              <a:gd name="connsiteX14" fmla="*/ 658368 w 1408176"/>
              <a:gd name="connsiteY14" fmla="*/ 429768 h 2868349"/>
              <a:gd name="connsiteX15" fmla="*/ 694944 w 1408176"/>
              <a:gd name="connsiteY15" fmla="*/ 484632 h 2868349"/>
              <a:gd name="connsiteX16" fmla="*/ 713232 w 1408176"/>
              <a:gd name="connsiteY16" fmla="*/ 512064 h 2868349"/>
              <a:gd name="connsiteX17" fmla="*/ 841248 w 1408176"/>
              <a:gd name="connsiteY17" fmla="*/ 658368 h 2868349"/>
              <a:gd name="connsiteX18" fmla="*/ 868680 w 1408176"/>
              <a:gd name="connsiteY18" fmla="*/ 694944 h 2868349"/>
              <a:gd name="connsiteX19" fmla="*/ 905256 w 1408176"/>
              <a:gd name="connsiteY19" fmla="*/ 731520 h 2868349"/>
              <a:gd name="connsiteX20" fmla="*/ 941832 w 1408176"/>
              <a:gd name="connsiteY20" fmla="*/ 777240 h 2868349"/>
              <a:gd name="connsiteX21" fmla="*/ 996696 w 1408176"/>
              <a:gd name="connsiteY21" fmla="*/ 822960 h 2868349"/>
              <a:gd name="connsiteX22" fmla="*/ 1033272 w 1408176"/>
              <a:gd name="connsiteY22" fmla="*/ 932688 h 2868349"/>
              <a:gd name="connsiteX23" fmla="*/ 1051560 w 1408176"/>
              <a:gd name="connsiteY23" fmla="*/ 978408 h 2868349"/>
              <a:gd name="connsiteX24" fmla="*/ 1106424 w 1408176"/>
              <a:gd name="connsiteY24" fmla="*/ 1051560 h 2868349"/>
              <a:gd name="connsiteX25" fmla="*/ 1143000 w 1408176"/>
              <a:gd name="connsiteY25" fmla="*/ 1133856 h 2868349"/>
              <a:gd name="connsiteX26" fmla="*/ 1188720 w 1408176"/>
              <a:gd name="connsiteY26" fmla="*/ 1225296 h 2868349"/>
              <a:gd name="connsiteX27" fmla="*/ 1234440 w 1408176"/>
              <a:gd name="connsiteY27" fmla="*/ 1298448 h 2868349"/>
              <a:gd name="connsiteX28" fmla="*/ 1243584 w 1408176"/>
              <a:gd name="connsiteY28" fmla="*/ 1325880 h 2868349"/>
              <a:gd name="connsiteX29" fmla="*/ 1261872 w 1408176"/>
              <a:gd name="connsiteY29" fmla="*/ 1371600 h 2868349"/>
              <a:gd name="connsiteX30" fmla="*/ 1280160 w 1408176"/>
              <a:gd name="connsiteY30" fmla="*/ 1399032 h 2868349"/>
              <a:gd name="connsiteX31" fmla="*/ 1335024 w 1408176"/>
              <a:gd name="connsiteY31" fmla="*/ 1481328 h 2868349"/>
              <a:gd name="connsiteX32" fmla="*/ 1344168 w 1408176"/>
              <a:gd name="connsiteY32" fmla="*/ 1517904 h 2868349"/>
              <a:gd name="connsiteX33" fmla="*/ 1380744 w 1408176"/>
              <a:gd name="connsiteY33" fmla="*/ 1581912 h 2868349"/>
              <a:gd name="connsiteX34" fmla="*/ 1399032 w 1408176"/>
              <a:gd name="connsiteY34" fmla="*/ 1655064 h 2868349"/>
              <a:gd name="connsiteX35" fmla="*/ 1408176 w 1408176"/>
              <a:gd name="connsiteY35" fmla="*/ 1810512 h 2868349"/>
              <a:gd name="connsiteX36" fmla="*/ 1399032 w 1408176"/>
              <a:gd name="connsiteY36" fmla="*/ 2423160 h 2868349"/>
              <a:gd name="connsiteX37" fmla="*/ 1353312 w 1408176"/>
              <a:gd name="connsiteY37" fmla="*/ 2542032 h 2868349"/>
              <a:gd name="connsiteX38" fmla="*/ 1335024 w 1408176"/>
              <a:gd name="connsiteY38" fmla="*/ 2596896 h 2868349"/>
              <a:gd name="connsiteX39" fmla="*/ 1289304 w 1408176"/>
              <a:gd name="connsiteY39" fmla="*/ 2651760 h 2868349"/>
              <a:gd name="connsiteX40" fmla="*/ 1261872 w 1408176"/>
              <a:gd name="connsiteY40" fmla="*/ 2660904 h 2868349"/>
              <a:gd name="connsiteX41" fmla="*/ 1243584 w 1408176"/>
              <a:gd name="connsiteY41" fmla="*/ 2688336 h 2868349"/>
              <a:gd name="connsiteX42" fmla="*/ 1115568 w 1408176"/>
              <a:gd name="connsiteY42" fmla="*/ 2770632 h 2868349"/>
              <a:gd name="connsiteX43" fmla="*/ 1069848 w 1408176"/>
              <a:gd name="connsiteY43" fmla="*/ 2779776 h 2868349"/>
              <a:gd name="connsiteX44" fmla="*/ 941832 w 1408176"/>
              <a:gd name="connsiteY44" fmla="*/ 2825496 h 2868349"/>
              <a:gd name="connsiteX45" fmla="*/ 576072 w 1408176"/>
              <a:gd name="connsiteY45" fmla="*/ 2825496 h 2868349"/>
              <a:gd name="connsiteX46" fmla="*/ 521208 w 1408176"/>
              <a:gd name="connsiteY46" fmla="*/ 2788920 h 2868349"/>
              <a:gd name="connsiteX47" fmla="*/ 475488 w 1408176"/>
              <a:gd name="connsiteY47" fmla="*/ 2770632 h 2868349"/>
              <a:gd name="connsiteX48" fmla="*/ 448056 w 1408176"/>
              <a:gd name="connsiteY48" fmla="*/ 2761488 h 2868349"/>
              <a:gd name="connsiteX49" fmla="*/ 420624 w 1408176"/>
              <a:gd name="connsiteY49" fmla="*/ 2743200 h 2868349"/>
              <a:gd name="connsiteX50" fmla="*/ 347472 w 1408176"/>
              <a:gd name="connsiteY50" fmla="*/ 2660904 h 2868349"/>
              <a:gd name="connsiteX51" fmla="*/ 320040 w 1408176"/>
              <a:gd name="connsiteY51" fmla="*/ 2633472 h 2868349"/>
              <a:gd name="connsiteX52" fmla="*/ 256032 w 1408176"/>
              <a:gd name="connsiteY52" fmla="*/ 2560320 h 2868349"/>
              <a:gd name="connsiteX53" fmla="*/ 237744 w 1408176"/>
              <a:gd name="connsiteY53" fmla="*/ 2532888 h 2868349"/>
              <a:gd name="connsiteX54" fmla="*/ 210312 w 1408176"/>
              <a:gd name="connsiteY54" fmla="*/ 2514600 h 2868349"/>
              <a:gd name="connsiteX55" fmla="*/ 201168 w 1408176"/>
              <a:gd name="connsiteY55" fmla="*/ 2487168 h 2868349"/>
              <a:gd name="connsiteX56" fmla="*/ 182880 w 1408176"/>
              <a:gd name="connsiteY56" fmla="*/ 2459736 h 2868349"/>
              <a:gd name="connsiteX57" fmla="*/ 155448 w 1408176"/>
              <a:gd name="connsiteY57" fmla="*/ 2432304 h 286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408176" h="2868349">
                <a:moveTo>
                  <a:pt x="0" y="0"/>
                </a:moveTo>
                <a:cubicBezTo>
                  <a:pt x="6096" y="9144"/>
                  <a:pt x="9144" y="21336"/>
                  <a:pt x="18288" y="27432"/>
                </a:cubicBezTo>
                <a:cubicBezTo>
                  <a:pt x="37602" y="40308"/>
                  <a:pt x="61164" y="45258"/>
                  <a:pt x="82296" y="54864"/>
                </a:cubicBezTo>
                <a:cubicBezTo>
                  <a:pt x="94705" y="60505"/>
                  <a:pt x="106416" y="67616"/>
                  <a:pt x="118872" y="73152"/>
                </a:cubicBezTo>
                <a:cubicBezTo>
                  <a:pt x="133871" y="79818"/>
                  <a:pt x="150244" y="83469"/>
                  <a:pt x="164592" y="91440"/>
                </a:cubicBezTo>
                <a:cubicBezTo>
                  <a:pt x="177914" y="98841"/>
                  <a:pt x="187936" y="111311"/>
                  <a:pt x="201168" y="118872"/>
                </a:cubicBezTo>
                <a:cubicBezTo>
                  <a:pt x="209537" y="123654"/>
                  <a:pt x="219741" y="124219"/>
                  <a:pt x="228600" y="128016"/>
                </a:cubicBezTo>
                <a:cubicBezTo>
                  <a:pt x="241129" y="133386"/>
                  <a:pt x="253487" y="139291"/>
                  <a:pt x="265176" y="146304"/>
                </a:cubicBezTo>
                <a:cubicBezTo>
                  <a:pt x="356538" y="201121"/>
                  <a:pt x="282576" y="167894"/>
                  <a:pt x="365760" y="201168"/>
                </a:cubicBezTo>
                <a:cubicBezTo>
                  <a:pt x="374904" y="210312"/>
                  <a:pt x="382432" y="221427"/>
                  <a:pt x="393192" y="228600"/>
                </a:cubicBezTo>
                <a:cubicBezTo>
                  <a:pt x="401212" y="233947"/>
                  <a:pt x="412255" y="232962"/>
                  <a:pt x="420624" y="237744"/>
                </a:cubicBezTo>
                <a:cubicBezTo>
                  <a:pt x="433856" y="245305"/>
                  <a:pt x="445300" y="255656"/>
                  <a:pt x="457200" y="265176"/>
                </a:cubicBezTo>
                <a:cubicBezTo>
                  <a:pt x="475789" y="280047"/>
                  <a:pt x="494369" y="294971"/>
                  <a:pt x="512064" y="310896"/>
                </a:cubicBezTo>
                <a:cubicBezTo>
                  <a:pt x="524880" y="322430"/>
                  <a:pt x="535549" y="336251"/>
                  <a:pt x="548640" y="347472"/>
                </a:cubicBezTo>
                <a:cubicBezTo>
                  <a:pt x="589365" y="382379"/>
                  <a:pt x="616803" y="367420"/>
                  <a:pt x="658368" y="429768"/>
                </a:cubicBezTo>
                <a:lnTo>
                  <a:pt x="694944" y="484632"/>
                </a:lnTo>
                <a:cubicBezTo>
                  <a:pt x="701040" y="493776"/>
                  <a:pt x="705461" y="504293"/>
                  <a:pt x="713232" y="512064"/>
                </a:cubicBezTo>
                <a:cubicBezTo>
                  <a:pt x="765030" y="563862"/>
                  <a:pt x="781828" y="579141"/>
                  <a:pt x="841248" y="658368"/>
                </a:cubicBezTo>
                <a:cubicBezTo>
                  <a:pt x="850392" y="670560"/>
                  <a:pt x="858644" y="683475"/>
                  <a:pt x="868680" y="694944"/>
                </a:cubicBezTo>
                <a:cubicBezTo>
                  <a:pt x="880034" y="707920"/>
                  <a:pt x="893801" y="718633"/>
                  <a:pt x="905256" y="731520"/>
                </a:cubicBezTo>
                <a:cubicBezTo>
                  <a:pt x="918222" y="746107"/>
                  <a:pt x="928032" y="763440"/>
                  <a:pt x="941832" y="777240"/>
                </a:cubicBezTo>
                <a:cubicBezTo>
                  <a:pt x="981933" y="817341"/>
                  <a:pt x="959246" y="770530"/>
                  <a:pt x="996696" y="822960"/>
                </a:cubicBezTo>
                <a:cubicBezTo>
                  <a:pt x="1021395" y="857539"/>
                  <a:pt x="1020582" y="891447"/>
                  <a:pt x="1033272" y="932688"/>
                </a:cubicBezTo>
                <a:cubicBezTo>
                  <a:pt x="1038099" y="948376"/>
                  <a:pt x="1042957" y="964429"/>
                  <a:pt x="1051560" y="978408"/>
                </a:cubicBezTo>
                <a:cubicBezTo>
                  <a:pt x="1067534" y="1004367"/>
                  <a:pt x="1106424" y="1051560"/>
                  <a:pt x="1106424" y="1051560"/>
                </a:cubicBezTo>
                <a:cubicBezTo>
                  <a:pt x="1123363" y="1136253"/>
                  <a:pt x="1101530" y="1061284"/>
                  <a:pt x="1143000" y="1133856"/>
                </a:cubicBezTo>
                <a:cubicBezTo>
                  <a:pt x="1159907" y="1163444"/>
                  <a:pt x="1169817" y="1196942"/>
                  <a:pt x="1188720" y="1225296"/>
                </a:cubicBezTo>
                <a:cubicBezTo>
                  <a:pt x="1203227" y="1247057"/>
                  <a:pt x="1223411" y="1276391"/>
                  <a:pt x="1234440" y="1298448"/>
                </a:cubicBezTo>
                <a:cubicBezTo>
                  <a:pt x="1238751" y="1307069"/>
                  <a:pt x="1240200" y="1316855"/>
                  <a:pt x="1243584" y="1325880"/>
                </a:cubicBezTo>
                <a:cubicBezTo>
                  <a:pt x="1249347" y="1341249"/>
                  <a:pt x="1254531" y="1356919"/>
                  <a:pt x="1261872" y="1371600"/>
                </a:cubicBezTo>
                <a:cubicBezTo>
                  <a:pt x="1266787" y="1381430"/>
                  <a:pt x="1274708" y="1389490"/>
                  <a:pt x="1280160" y="1399032"/>
                </a:cubicBezTo>
                <a:cubicBezTo>
                  <a:pt x="1320684" y="1469949"/>
                  <a:pt x="1270592" y="1400788"/>
                  <a:pt x="1335024" y="1481328"/>
                </a:cubicBezTo>
                <a:cubicBezTo>
                  <a:pt x="1338072" y="1493520"/>
                  <a:pt x="1339218" y="1506353"/>
                  <a:pt x="1344168" y="1517904"/>
                </a:cubicBezTo>
                <a:cubicBezTo>
                  <a:pt x="1374269" y="1588139"/>
                  <a:pt x="1352268" y="1496484"/>
                  <a:pt x="1380744" y="1581912"/>
                </a:cubicBezTo>
                <a:cubicBezTo>
                  <a:pt x="1388692" y="1605757"/>
                  <a:pt x="1399032" y="1655064"/>
                  <a:pt x="1399032" y="1655064"/>
                </a:cubicBezTo>
                <a:cubicBezTo>
                  <a:pt x="1402080" y="1706880"/>
                  <a:pt x="1408176" y="1758606"/>
                  <a:pt x="1408176" y="1810512"/>
                </a:cubicBezTo>
                <a:cubicBezTo>
                  <a:pt x="1408176" y="2014751"/>
                  <a:pt x="1404703" y="2219000"/>
                  <a:pt x="1399032" y="2423160"/>
                </a:cubicBezTo>
                <a:cubicBezTo>
                  <a:pt x="1397402" y="2481845"/>
                  <a:pt x="1374280" y="2479128"/>
                  <a:pt x="1353312" y="2542032"/>
                </a:cubicBezTo>
                <a:cubicBezTo>
                  <a:pt x="1347216" y="2560320"/>
                  <a:pt x="1342853" y="2579280"/>
                  <a:pt x="1335024" y="2596896"/>
                </a:cubicBezTo>
                <a:cubicBezTo>
                  <a:pt x="1327922" y="2612876"/>
                  <a:pt x="1302904" y="2642693"/>
                  <a:pt x="1289304" y="2651760"/>
                </a:cubicBezTo>
                <a:cubicBezTo>
                  <a:pt x="1281284" y="2657107"/>
                  <a:pt x="1271016" y="2657856"/>
                  <a:pt x="1261872" y="2660904"/>
                </a:cubicBezTo>
                <a:cubicBezTo>
                  <a:pt x="1255776" y="2670048"/>
                  <a:pt x="1251753" y="2680984"/>
                  <a:pt x="1243584" y="2688336"/>
                </a:cubicBezTo>
                <a:cubicBezTo>
                  <a:pt x="1210232" y="2718352"/>
                  <a:pt x="1160022" y="2754467"/>
                  <a:pt x="1115568" y="2770632"/>
                </a:cubicBezTo>
                <a:cubicBezTo>
                  <a:pt x="1100962" y="2775943"/>
                  <a:pt x="1085088" y="2776728"/>
                  <a:pt x="1069848" y="2779776"/>
                </a:cubicBezTo>
                <a:cubicBezTo>
                  <a:pt x="994537" y="2829983"/>
                  <a:pt x="1036794" y="2813626"/>
                  <a:pt x="941832" y="2825496"/>
                </a:cubicBezTo>
                <a:cubicBezTo>
                  <a:pt x="813274" y="2868349"/>
                  <a:pt x="854961" y="2857925"/>
                  <a:pt x="576072" y="2825496"/>
                </a:cubicBezTo>
                <a:cubicBezTo>
                  <a:pt x="554240" y="2822957"/>
                  <a:pt x="541615" y="2797083"/>
                  <a:pt x="521208" y="2788920"/>
                </a:cubicBezTo>
                <a:cubicBezTo>
                  <a:pt x="505968" y="2782824"/>
                  <a:pt x="490857" y="2776395"/>
                  <a:pt x="475488" y="2770632"/>
                </a:cubicBezTo>
                <a:cubicBezTo>
                  <a:pt x="466463" y="2767248"/>
                  <a:pt x="456677" y="2765799"/>
                  <a:pt x="448056" y="2761488"/>
                </a:cubicBezTo>
                <a:cubicBezTo>
                  <a:pt x="438226" y="2756573"/>
                  <a:pt x="429768" y="2749296"/>
                  <a:pt x="420624" y="2743200"/>
                </a:cubicBezTo>
                <a:cubicBezTo>
                  <a:pt x="387990" y="2694249"/>
                  <a:pt x="410107" y="2723539"/>
                  <a:pt x="347472" y="2660904"/>
                </a:cubicBezTo>
                <a:cubicBezTo>
                  <a:pt x="338328" y="2651760"/>
                  <a:pt x="327213" y="2644232"/>
                  <a:pt x="320040" y="2633472"/>
                </a:cubicBezTo>
                <a:cubicBezTo>
                  <a:pt x="277368" y="2569464"/>
                  <a:pt x="301752" y="2590800"/>
                  <a:pt x="256032" y="2560320"/>
                </a:cubicBezTo>
                <a:cubicBezTo>
                  <a:pt x="249936" y="2551176"/>
                  <a:pt x="245515" y="2540659"/>
                  <a:pt x="237744" y="2532888"/>
                </a:cubicBezTo>
                <a:cubicBezTo>
                  <a:pt x="229973" y="2525117"/>
                  <a:pt x="217177" y="2523182"/>
                  <a:pt x="210312" y="2514600"/>
                </a:cubicBezTo>
                <a:cubicBezTo>
                  <a:pt x="204291" y="2507074"/>
                  <a:pt x="205479" y="2495789"/>
                  <a:pt x="201168" y="2487168"/>
                </a:cubicBezTo>
                <a:cubicBezTo>
                  <a:pt x="196253" y="2477338"/>
                  <a:pt x="190651" y="2467507"/>
                  <a:pt x="182880" y="2459736"/>
                </a:cubicBezTo>
                <a:cubicBezTo>
                  <a:pt x="152912" y="2429768"/>
                  <a:pt x="155448" y="2455208"/>
                  <a:pt x="155448" y="2432304"/>
                </a:cubicBezTo>
              </a:path>
            </a:pathLst>
          </a:custGeom>
          <a:ln w="57150">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7" name="Group 7"/>
          <p:cNvGrpSpPr/>
          <p:nvPr/>
        </p:nvGrpSpPr>
        <p:grpSpPr>
          <a:xfrm>
            <a:off x="5178552" y="3057144"/>
            <a:ext cx="1371600" cy="3124200"/>
            <a:chOff x="3581400" y="2667000"/>
            <a:chExt cx="1371600" cy="3124200"/>
          </a:xfrm>
        </p:grpSpPr>
        <p:cxnSp>
          <p:nvCxnSpPr>
            <p:cNvPr id="8" name="Straight Arrow Connector 7"/>
            <p:cNvCxnSpPr/>
            <p:nvPr/>
          </p:nvCxnSpPr>
          <p:spPr>
            <a:xfrm>
              <a:off x="4267200" y="3048000"/>
              <a:ext cx="0" cy="2743200"/>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581400" y="2667000"/>
              <a:ext cx="1371600" cy="381000"/>
            </a:xfrm>
            <a:prstGeom prst="rect">
              <a:avLst/>
            </a:prstGeom>
            <a:noFill/>
          </p:spPr>
          <p:txBody>
            <a:bodyPr wrap="square" rtlCol="0">
              <a:spAutoFit/>
            </a:bodyPr>
            <a:lstStyle/>
            <a:p>
              <a:r>
                <a:rPr lang="en-US" b="1" dirty="0">
                  <a:solidFill>
                    <a:srgbClr val="FF0000"/>
                  </a:solidFill>
                  <a:latin typeface="Arial Rounded MT Bold" pitchFamily="34" charset="0"/>
                </a:rPr>
                <a:t>Perp. bias</a:t>
              </a:r>
            </a:p>
          </p:txBody>
        </p:sp>
      </p:grpSp>
      <p:grpSp>
        <p:nvGrpSpPr>
          <p:cNvPr id="10" name="Group 10"/>
          <p:cNvGrpSpPr/>
          <p:nvPr/>
        </p:nvGrpSpPr>
        <p:grpSpPr>
          <a:xfrm>
            <a:off x="7067699" y="3624416"/>
            <a:ext cx="2012905" cy="2328329"/>
            <a:chOff x="5470546" y="3234271"/>
            <a:chExt cx="2012905" cy="2328329"/>
          </a:xfrm>
        </p:grpSpPr>
        <p:sp>
          <p:nvSpPr>
            <p:cNvPr id="11" name="Arc 10"/>
            <p:cNvSpPr/>
            <p:nvPr/>
          </p:nvSpPr>
          <p:spPr>
            <a:xfrm rot="8590036">
              <a:off x="5470546" y="3234271"/>
              <a:ext cx="2012905" cy="1888456"/>
            </a:xfrm>
            <a:prstGeom prst="arc">
              <a:avLst>
                <a:gd name="adj1" fmla="val 17056842"/>
                <a:gd name="adj2" fmla="val 19957081"/>
              </a:avLst>
            </a:prstGeom>
            <a:ln w="57150">
              <a:solidFill>
                <a:srgbClr val="FFFF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00"/>
                </a:solidFill>
              </a:endParaRPr>
            </a:p>
          </p:txBody>
        </p:sp>
        <p:sp>
          <p:nvSpPr>
            <p:cNvPr id="12" name="TextBox 11"/>
            <p:cNvSpPr txBox="1"/>
            <p:nvPr/>
          </p:nvSpPr>
          <p:spPr>
            <a:xfrm>
              <a:off x="5867400" y="5181600"/>
              <a:ext cx="1371600" cy="381000"/>
            </a:xfrm>
            <a:prstGeom prst="rect">
              <a:avLst/>
            </a:prstGeom>
            <a:noFill/>
          </p:spPr>
          <p:txBody>
            <a:bodyPr wrap="square" rtlCol="0">
              <a:spAutoFit/>
            </a:bodyPr>
            <a:lstStyle/>
            <a:p>
              <a:r>
                <a:rPr lang="en-US" b="1" dirty="0">
                  <a:solidFill>
                    <a:srgbClr val="FFFF00"/>
                  </a:solidFill>
                  <a:latin typeface="Arial Rounded MT Bold" pitchFamily="34" charset="0"/>
                </a:rPr>
                <a:t>Par. bias</a:t>
              </a:r>
            </a:p>
          </p:txBody>
        </p:sp>
      </p:grpSp>
    </p:spTree>
    <p:extLst>
      <p:ext uri="{BB962C8B-B14F-4D97-AF65-F5344CB8AC3E}">
        <p14:creationId xmlns:p14="http://schemas.microsoft.com/office/powerpoint/2010/main" val="24284589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PeakShift500Gperp_varyParBias.jpg"/>
          <p:cNvPicPr>
            <a:picLocks noChangeAspect="1"/>
          </p:cNvPicPr>
          <p:nvPr/>
        </p:nvPicPr>
        <p:blipFill>
          <a:blip r:embed="rId2" cstate="print"/>
          <a:stretch>
            <a:fillRect/>
          </a:stretch>
        </p:blipFill>
        <p:spPr>
          <a:xfrm>
            <a:off x="6172201" y="4800600"/>
            <a:ext cx="3907691" cy="2095500"/>
          </a:xfrm>
          <a:prstGeom prst="rect">
            <a:avLst/>
          </a:prstGeom>
        </p:spPr>
      </p:pic>
      <p:pic>
        <p:nvPicPr>
          <p:cNvPr id="19" name="Picture 18" descr="PeakShift127Gperp_varyParBias.jpg"/>
          <p:cNvPicPr>
            <a:picLocks noChangeAspect="1"/>
          </p:cNvPicPr>
          <p:nvPr/>
        </p:nvPicPr>
        <p:blipFill>
          <a:blip r:embed="rId3" cstate="print"/>
          <a:stretch>
            <a:fillRect/>
          </a:stretch>
        </p:blipFill>
        <p:spPr>
          <a:xfrm>
            <a:off x="1905001" y="396240"/>
            <a:ext cx="4092419" cy="2194560"/>
          </a:xfrm>
          <a:prstGeom prst="rect">
            <a:avLst/>
          </a:prstGeom>
        </p:spPr>
      </p:pic>
      <p:pic>
        <p:nvPicPr>
          <p:cNvPr id="20" name="Picture 19" descr="PeakShift150Gperp_varyParBias.jpg"/>
          <p:cNvPicPr>
            <a:picLocks noChangeAspect="1"/>
          </p:cNvPicPr>
          <p:nvPr/>
        </p:nvPicPr>
        <p:blipFill>
          <a:blip r:embed="rId4" cstate="print"/>
          <a:stretch>
            <a:fillRect/>
          </a:stretch>
        </p:blipFill>
        <p:spPr>
          <a:xfrm>
            <a:off x="1905001" y="2590800"/>
            <a:ext cx="4092419" cy="2194560"/>
          </a:xfrm>
          <a:prstGeom prst="rect">
            <a:avLst/>
          </a:prstGeom>
        </p:spPr>
      </p:pic>
      <p:pic>
        <p:nvPicPr>
          <p:cNvPr id="22" name="Picture 21" descr="PeakShift250Gperp_varyParBias.jpg"/>
          <p:cNvPicPr>
            <a:picLocks noChangeAspect="1"/>
          </p:cNvPicPr>
          <p:nvPr/>
        </p:nvPicPr>
        <p:blipFill>
          <a:blip r:embed="rId5" cstate="print"/>
          <a:stretch>
            <a:fillRect/>
          </a:stretch>
        </p:blipFill>
        <p:spPr>
          <a:xfrm>
            <a:off x="1905001" y="4724400"/>
            <a:ext cx="4092419" cy="2194560"/>
          </a:xfrm>
          <a:prstGeom prst="rect">
            <a:avLst/>
          </a:prstGeom>
        </p:spPr>
      </p:pic>
      <p:pic>
        <p:nvPicPr>
          <p:cNvPr id="23" name="Picture 22" descr="PeakShift300Gperp_varyParBias.jpg"/>
          <p:cNvPicPr>
            <a:picLocks noChangeAspect="1"/>
          </p:cNvPicPr>
          <p:nvPr/>
        </p:nvPicPr>
        <p:blipFill>
          <a:blip r:embed="rId6" cstate="print"/>
          <a:stretch>
            <a:fillRect/>
          </a:stretch>
        </p:blipFill>
        <p:spPr>
          <a:xfrm>
            <a:off x="6172201" y="396240"/>
            <a:ext cx="4092419" cy="2194560"/>
          </a:xfrm>
          <a:prstGeom prst="rect">
            <a:avLst/>
          </a:prstGeom>
        </p:spPr>
      </p:pic>
      <p:pic>
        <p:nvPicPr>
          <p:cNvPr id="25" name="Picture 24" descr="PeakShift400Gperp_varyParBias.jpg"/>
          <p:cNvPicPr>
            <a:picLocks noChangeAspect="1"/>
          </p:cNvPicPr>
          <p:nvPr/>
        </p:nvPicPr>
        <p:blipFill>
          <a:blip r:embed="rId7" cstate="print"/>
          <a:stretch>
            <a:fillRect/>
          </a:stretch>
        </p:blipFill>
        <p:spPr>
          <a:xfrm>
            <a:off x="6172201" y="2590800"/>
            <a:ext cx="4092419" cy="2194560"/>
          </a:xfrm>
          <a:prstGeom prst="rect">
            <a:avLst/>
          </a:prstGeom>
        </p:spPr>
      </p:pic>
      <p:sp>
        <p:nvSpPr>
          <p:cNvPr id="10" name="Slide Number Placeholder 9"/>
          <p:cNvSpPr>
            <a:spLocks noGrp="1"/>
          </p:cNvSpPr>
          <p:nvPr>
            <p:ph type="sldNum" sz="quarter" idx="12"/>
          </p:nvPr>
        </p:nvSpPr>
        <p:spPr/>
        <p:txBody>
          <a:bodyPr/>
          <a:lstStyle/>
          <a:p>
            <a:fld id="{49688BA1-195F-4E49-83BB-3B7AA5EDCB3A}" type="slidenum">
              <a:rPr lang="en-US" smtClean="0"/>
              <a:pPr/>
              <a:t>36</a:t>
            </a:fld>
            <a:endParaRPr lang="en-US"/>
          </a:p>
        </p:txBody>
      </p:sp>
      <p:grpSp>
        <p:nvGrpSpPr>
          <p:cNvPr id="2" name="Group 1"/>
          <p:cNvGrpSpPr/>
          <p:nvPr/>
        </p:nvGrpSpPr>
        <p:grpSpPr>
          <a:xfrm>
            <a:off x="7617822" y="4935583"/>
            <a:ext cx="2078628" cy="951412"/>
            <a:chOff x="6093822" y="4935583"/>
            <a:chExt cx="2078628" cy="951412"/>
          </a:xfrm>
        </p:grpSpPr>
        <p:cxnSp>
          <p:nvCxnSpPr>
            <p:cNvPr id="11" name="Straight Arrow Connector 10"/>
            <p:cNvCxnSpPr/>
            <p:nvPr/>
          </p:nvCxnSpPr>
          <p:spPr>
            <a:xfrm>
              <a:off x="6093822" y="5201195"/>
              <a:ext cx="0" cy="6858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6781800" y="4935583"/>
              <a:ext cx="0" cy="6858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800850" y="5024478"/>
              <a:ext cx="1371600" cy="646331"/>
            </a:xfrm>
            <a:prstGeom prst="rect">
              <a:avLst/>
            </a:prstGeom>
            <a:noFill/>
          </p:spPr>
          <p:txBody>
            <a:bodyPr wrap="square" rtlCol="0">
              <a:spAutoFit/>
            </a:bodyPr>
            <a:lstStyle/>
            <a:p>
              <a:r>
                <a:rPr lang="en-US" dirty="0">
                  <a:solidFill>
                    <a:srgbClr val="C00000"/>
                  </a:solidFill>
                </a:rPr>
                <a:t>tuning range</a:t>
              </a:r>
            </a:p>
          </p:txBody>
        </p:sp>
      </p:grpSp>
      <p:sp>
        <p:nvSpPr>
          <p:cNvPr id="14" name="Rectangle 3"/>
          <p:cNvSpPr>
            <a:spLocks noChangeArrowheads="1"/>
          </p:cNvSpPr>
          <p:nvPr/>
        </p:nvSpPr>
        <p:spPr bwMode="auto">
          <a:xfrm>
            <a:off x="1524000" y="0"/>
            <a:ext cx="9144000" cy="609600"/>
          </a:xfrm>
          <a:prstGeom prst="rect">
            <a:avLst/>
          </a:prstGeom>
          <a:noFill/>
          <a:ln w="9525">
            <a:noFill/>
            <a:miter lim="800000"/>
            <a:headEnd/>
            <a:tailEnd/>
          </a:ln>
          <a:effectLst/>
        </p:spPr>
        <p:txBody>
          <a:bodyPr anchor="ctr"/>
          <a:lstStyle/>
          <a:p>
            <a:pPr>
              <a:spcBef>
                <a:spcPct val="0"/>
              </a:spcBef>
            </a:pPr>
            <a:r>
              <a:rPr lang="en-GB" sz="3200" b="1" dirty="0">
                <a:solidFill>
                  <a:schemeClr val="bg2">
                    <a:lumMod val="50000"/>
                  </a:schemeClr>
                </a:solidFill>
                <a:latin typeface="+mj-lt"/>
              </a:rPr>
              <a:t>Can that also work on a single-gap cavity?</a:t>
            </a:r>
          </a:p>
        </p:txBody>
      </p:sp>
      <p:sp>
        <p:nvSpPr>
          <p:cNvPr id="3" name="TextBox 2">
            <a:extLst>
              <a:ext uri="{FF2B5EF4-FFF2-40B4-BE49-F238E27FC236}">
                <a16:creationId xmlns:a16="http://schemas.microsoft.com/office/drawing/2014/main" id="{4C683E6D-BC9E-89EA-ED11-3547EF7D8E4F}"/>
              </a:ext>
            </a:extLst>
          </p:cNvPr>
          <p:cNvSpPr txBox="1"/>
          <p:nvPr/>
        </p:nvSpPr>
        <p:spPr>
          <a:xfrm rot="16200000">
            <a:off x="-603528" y="3146461"/>
            <a:ext cx="3202036" cy="553998"/>
          </a:xfrm>
          <a:prstGeom prst="rect">
            <a:avLst/>
          </a:prstGeom>
          <a:noFill/>
        </p:spPr>
        <p:txBody>
          <a:bodyPr wrap="square" lIns="0" tIns="0" rIns="0" bIns="0" rtlCol="0">
            <a:spAutoFit/>
          </a:bodyPr>
          <a:lstStyle/>
          <a:p>
            <a:pPr algn="l"/>
            <a:r>
              <a:rPr lang="en-GB" dirty="0"/>
              <a:t>R</a:t>
            </a:r>
            <a:r>
              <a:rPr lang="en-CH" dirty="0"/>
              <a:t>esonance peaks  due to different magnetic bias fields</a:t>
            </a:r>
          </a:p>
        </p:txBody>
      </p:sp>
    </p:spTree>
    <p:extLst>
      <p:ext uri="{BB962C8B-B14F-4D97-AF65-F5344CB8AC3E}">
        <p14:creationId xmlns:p14="http://schemas.microsoft.com/office/powerpoint/2010/main" val="15037739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5179104" y="1663298"/>
            <a:ext cx="5088568" cy="3816425"/>
          </a:xfrm>
          <a:prstGeom prst="rect">
            <a:avLst/>
          </a:prstGeom>
        </p:spPr>
      </p:pic>
      <p:sp>
        <p:nvSpPr>
          <p:cNvPr id="2" name="TextBox 1"/>
          <p:cNvSpPr txBox="1"/>
          <p:nvPr/>
        </p:nvSpPr>
        <p:spPr>
          <a:xfrm>
            <a:off x="8192386" y="1147719"/>
            <a:ext cx="1875160" cy="646331"/>
          </a:xfrm>
          <a:prstGeom prst="rect">
            <a:avLst/>
          </a:prstGeom>
          <a:solidFill>
            <a:schemeClr val="bg1"/>
          </a:solidFill>
          <a:ln>
            <a:solidFill>
              <a:srgbClr val="DF6F13"/>
            </a:solidFill>
          </a:ln>
        </p:spPr>
        <p:txBody>
          <a:bodyPr wrap="square" rtlCol="0">
            <a:spAutoFit/>
          </a:bodyPr>
          <a:lstStyle/>
          <a:p>
            <a:r>
              <a:rPr lang="en-US" dirty="0"/>
              <a:t>Coupler to cavity</a:t>
            </a:r>
            <a:endParaRPr lang="en-GB" dirty="0"/>
          </a:p>
        </p:txBody>
      </p:sp>
      <p:sp>
        <p:nvSpPr>
          <p:cNvPr id="3" name="TextBox 2"/>
          <p:cNvSpPr txBox="1"/>
          <p:nvPr/>
        </p:nvSpPr>
        <p:spPr>
          <a:xfrm>
            <a:off x="7894724" y="5683736"/>
            <a:ext cx="2016224" cy="369332"/>
          </a:xfrm>
          <a:prstGeom prst="rect">
            <a:avLst/>
          </a:prstGeom>
          <a:solidFill>
            <a:schemeClr val="bg1"/>
          </a:solidFill>
          <a:ln>
            <a:solidFill>
              <a:srgbClr val="DF6F13"/>
            </a:solidFill>
          </a:ln>
        </p:spPr>
        <p:txBody>
          <a:bodyPr wrap="square" rtlCol="0">
            <a:spAutoFit/>
          </a:bodyPr>
          <a:lstStyle/>
          <a:p>
            <a:r>
              <a:rPr lang="en-US" dirty="0"/>
              <a:t>Support structure</a:t>
            </a:r>
            <a:endParaRPr lang="en-GB" dirty="0"/>
          </a:p>
        </p:txBody>
      </p:sp>
      <p:pic>
        <p:nvPicPr>
          <p:cNvPr id="7" name="Picture 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0666" y="995141"/>
            <a:ext cx="4126336" cy="508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3"/>
          <p:cNvSpPr>
            <a:spLocks noChangeArrowheads="1"/>
          </p:cNvSpPr>
          <p:nvPr/>
        </p:nvSpPr>
        <p:spPr bwMode="auto">
          <a:xfrm>
            <a:off x="112295" y="83636"/>
            <a:ext cx="10555705" cy="609600"/>
          </a:xfrm>
          <a:prstGeom prst="rect">
            <a:avLst/>
          </a:prstGeom>
          <a:noFill/>
          <a:ln w="9525">
            <a:noFill/>
            <a:miter lim="800000"/>
            <a:headEnd/>
            <a:tailEnd/>
          </a:ln>
          <a:effectLst/>
        </p:spPr>
        <p:txBody>
          <a:bodyPr anchor="ctr"/>
          <a:lstStyle/>
          <a:p>
            <a:pPr>
              <a:spcBef>
                <a:spcPct val="0"/>
              </a:spcBef>
            </a:pPr>
            <a:r>
              <a:rPr lang="en-GB" sz="3200" b="1" dirty="0">
                <a:solidFill>
                  <a:srgbClr val="1F497D"/>
                </a:solidFill>
              </a:rPr>
              <a:t>Applying the tuning principle to a single-gap cavity</a:t>
            </a:r>
            <a:endParaRPr lang="en-GB" sz="3200" dirty="0">
              <a:solidFill>
                <a:srgbClr val="1F497D"/>
              </a:solidFill>
            </a:endParaRPr>
          </a:p>
        </p:txBody>
      </p:sp>
    </p:spTree>
    <p:extLst>
      <p:ext uri="{BB962C8B-B14F-4D97-AF65-F5344CB8AC3E}">
        <p14:creationId xmlns:p14="http://schemas.microsoft.com/office/powerpoint/2010/main" val="29316900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id="{EBEBFFFF-979B-9EDC-B873-EC7EFF52713B}"/>
              </a:ext>
            </a:extLst>
          </p:cNvPr>
          <p:cNvSpPr>
            <a:spLocks noChangeArrowheads="1"/>
          </p:cNvSpPr>
          <p:nvPr/>
        </p:nvSpPr>
        <p:spPr bwMode="auto">
          <a:xfrm>
            <a:off x="0" y="-63500"/>
            <a:ext cx="11934418" cy="950413"/>
          </a:xfrm>
          <a:prstGeom prst="rect">
            <a:avLst/>
          </a:prstGeom>
          <a:noFill/>
          <a:ln w="9525">
            <a:noFill/>
            <a:miter lim="800000"/>
            <a:headEnd/>
            <a:tailEnd/>
          </a:ln>
          <a:effectLst/>
        </p:spPr>
        <p:txBody>
          <a:bodyPr anchor="ctr"/>
          <a:lstStyle/>
          <a:p>
            <a:pPr>
              <a:spcBef>
                <a:spcPct val="0"/>
              </a:spcBef>
            </a:pPr>
            <a:r>
              <a:rPr lang="en-GB" sz="3600" b="1" kern="0" dirty="0">
                <a:solidFill>
                  <a:srgbClr val="0070C0"/>
                </a:solidFill>
                <a:latin typeface="+mj-lt"/>
                <a:ea typeface="+mj-ea"/>
                <a:cs typeface="+mj-cs"/>
              </a:rPr>
              <a:t>QW-Cavities in low frequency range</a:t>
            </a:r>
          </a:p>
        </p:txBody>
      </p:sp>
      <p:grpSp>
        <p:nvGrpSpPr>
          <p:cNvPr id="43" name="Group 42">
            <a:extLst>
              <a:ext uri="{FF2B5EF4-FFF2-40B4-BE49-F238E27FC236}">
                <a16:creationId xmlns:a16="http://schemas.microsoft.com/office/drawing/2014/main" id="{B3F92A37-C85E-B251-2B94-952AF4A954BA}"/>
              </a:ext>
            </a:extLst>
          </p:cNvPr>
          <p:cNvGrpSpPr/>
          <p:nvPr/>
        </p:nvGrpSpPr>
        <p:grpSpPr>
          <a:xfrm>
            <a:off x="1400528" y="886913"/>
            <a:ext cx="3203520" cy="1065194"/>
            <a:chOff x="6593714" y="2482191"/>
            <a:chExt cx="3203520" cy="1065194"/>
          </a:xfrm>
        </p:grpSpPr>
        <p:pic>
          <p:nvPicPr>
            <p:cNvPr id="44" name="Picture 43" descr="A picture containing lamp, light&#10;&#10;Description automatically generated">
              <a:extLst>
                <a:ext uri="{FF2B5EF4-FFF2-40B4-BE49-F238E27FC236}">
                  <a16:creationId xmlns:a16="http://schemas.microsoft.com/office/drawing/2014/main" id="{A7420279-F3EB-359D-DDE6-46205B10FAB9}"/>
                </a:ext>
              </a:extLst>
            </p:cNvPr>
            <p:cNvPicPr>
              <a:picLocks noChangeAspect="1"/>
            </p:cNvPicPr>
            <p:nvPr/>
          </p:nvPicPr>
          <p:blipFill rotWithShape="1">
            <a:blip r:embed="rId2">
              <a:extLst>
                <a:ext uri="{28A0092B-C50C-407E-A947-70E740481C1C}">
                  <a14:useLocalDpi xmlns:a14="http://schemas.microsoft.com/office/drawing/2010/main" val="0"/>
                </a:ext>
              </a:extLst>
            </a:blip>
            <a:srcRect l="1" r="73265" b="51091"/>
            <a:stretch/>
          </p:blipFill>
          <p:spPr>
            <a:xfrm flipH="1">
              <a:off x="6901001" y="2489959"/>
              <a:ext cx="2896233" cy="1057426"/>
            </a:xfrm>
            <a:prstGeom prst="rect">
              <a:avLst/>
            </a:prstGeom>
          </p:spPr>
        </p:pic>
        <p:cxnSp>
          <p:nvCxnSpPr>
            <p:cNvPr id="45" name="Straight Arrow Connector 44">
              <a:extLst>
                <a:ext uri="{FF2B5EF4-FFF2-40B4-BE49-F238E27FC236}">
                  <a16:creationId xmlns:a16="http://schemas.microsoft.com/office/drawing/2014/main" id="{C889E96C-B850-7630-8F6B-1848C3062DBD}"/>
                </a:ext>
              </a:extLst>
            </p:cNvPr>
            <p:cNvCxnSpPr>
              <a:cxnSpLocks/>
            </p:cNvCxnSpPr>
            <p:nvPr/>
          </p:nvCxnSpPr>
          <p:spPr>
            <a:xfrm flipH="1" flipV="1">
              <a:off x="6892851" y="2482191"/>
              <a:ext cx="12583" cy="1057426"/>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46" name="Straight Arrow Connector 45">
              <a:extLst>
                <a:ext uri="{FF2B5EF4-FFF2-40B4-BE49-F238E27FC236}">
                  <a16:creationId xmlns:a16="http://schemas.microsoft.com/office/drawing/2014/main" id="{B372A875-C1FC-1DFB-E70A-2F679300E257}"/>
                </a:ext>
              </a:extLst>
            </p:cNvPr>
            <p:cNvCxnSpPr>
              <a:cxnSpLocks/>
            </p:cNvCxnSpPr>
            <p:nvPr/>
          </p:nvCxnSpPr>
          <p:spPr>
            <a:xfrm>
              <a:off x="6892851" y="3524796"/>
              <a:ext cx="2791358" cy="0"/>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47" name="TextBox 46">
              <a:extLst>
                <a:ext uri="{FF2B5EF4-FFF2-40B4-BE49-F238E27FC236}">
                  <a16:creationId xmlns:a16="http://schemas.microsoft.com/office/drawing/2014/main" id="{F1DE9FA2-D787-9740-E55E-6F7C9BB1435A}"/>
                </a:ext>
              </a:extLst>
            </p:cNvPr>
            <p:cNvSpPr txBox="1"/>
            <p:nvPr/>
          </p:nvSpPr>
          <p:spPr>
            <a:xfrm rot="16200000">
              <a:off x="6376930" y="2914914"/>
              <a:ext cx="717676" cy="284108"/>
            </a:xfrm>
            <a:prstGeom prst="rect">
              <a:avLst/>
            </a:prstGeom>
            <a:noFill/>
          </p:spPr>
          <p:txBody>
            <a:bodyPr wrap="square" lIns="0" tIns="0" rIns="0" bIns="0" rtlCol="0">
              <a:spAutoFit/>
            </a:bodyPr>
            <a:lstStyle/>
            <a:p>
              <a:pPr algn="l"/>
              <a:r>
                <a:rPr lang="en-CH" dirty="0">
                  <a:solidFill>
                    <a:schemeClr val="bg2">
                      <a:lumMod val="50000"/>
                    </a:schemeClr>
                  </a:solidFill>
                </a:rPr>
                <a:t>E-field</a:t>
              </a:r>
            </a:p>
          </p:txBody>
        </p:sp>
      </p:grpSp>
      <p:grpSp>
        <p:nvGrpSpPr>
          <p:cNvPr id="48" name="Group 47">
            <a:extLst>
              <a:ext uri="{FF2B5EF4-FFF2-40B4-BE49-F238E27FC236}">
                <a16:creationId xmlns:a16="http://schemas.microsoft.com/office/drawing/2014/main" id="{7178B73E-9DD3-ECF0-B093-2DABFB255F20}"/>
              </a:ext>
            </a:extLst>
          </p:cNvPr>
          <p:cNvGrpSpPr/>
          <p:nvPr/>
        </p:nvGrpSpPr>
        <p:grpSpPr>
          <a:xfrm>
            <a:off x="1198175" y="2187681"/>
            <a:ext cx="3979274" cy="1763871"/>
            <a:chOff x="6504095" y="3983375"/>
            <a:chExt cx="3979274" cy="1763871"/>
          </a:xfrm>
        </p:grpSpPr>
        <p:grpSp>
          <p:nvGrpSpPr>
            <p:cNvPr id="49" name="Group 48">
              <a:extLst>
                <a:ext uri="{FF2B5EF4-FFF2-40B4-BE49-F238E27FC236}">
                  <a16:creationId xmlns:a16="http://schemas.microsoft.com/office/drawing/2014/main" id="{139D0C71-17E4-EBB1-1FB4-668858378AE0}"/>
                </a:ext>
              </a:extLst>
            </p:cNvPr>
            <p:cNvGrpSpPr/>
            <p:nvPr/>
          </p:nvGrpSpPr>
          <p:grpSpPr>
            <a:xfrm>
              <a:off x="6504095" y="3983375"/>
              <a:ext cx="3979274" cy="1763871"/>
              <a:chOff x="6378835" y="3757907"/>
              <a:chExt cx="3979274" cy="1763871"/>
            </a:xfrm>
          </p:grpSpPr>
          <p:grpSp>
            <p:nvGrpSpPr>
              <p:cNvPr id="51" name="Group 50">
                <a:extLst>
                  <a:ext uri="{FF2B5EF4-FFF2-40B4-BE49-F238E27FC236}">
                    <a16:creationId xmlns:a16="http://schemas.microsoft.com/office/drawing/2014/main" id="{886B6180-B5C8-080A-D38D-A7D5ED26002F}"/>
                  </a:ext>
                </a:extLst>
              </p:cNvPr>
              <p:cNvGrpSpPr/>
              <p:nvPr/>
            </p:nvGrpSpPr>
            <p:grpSpPr>
              <a:xfrm>
                <a:off x="6794088" y="3757907"/>
                <a:ext cx="2877849" cy="926794"/>
                <a:chOff x="6794088" y="3757907"/>
                <a:chExt cx="2877849" cy="926794"/>
              </a:xfrm>
            </p:grpSpPr>
            <p:cxnSp>
              <p:nvCxnSpPr>
                <p:cNvPr id="54" name="Straight Connector 53">
                  <a:extLst>
                    <a:ext uri="{FF2B5EF4-FFF2-40B4-BE49-F238E27FC236}">
                      <a16:creationId xmlns:a16="http://schemas.microsoft.com/office/drawing/2014/main" id="{02808A41-58E0-C0E7-C0DA-1BD071239F65}"/>
                    </a:ext>
                  </a:extLst>
                </p:cNvPr>
                <p:cNvCxnSpPr>
                  <a:cxnSpLocks/>
                </p:cNvCxnSpPr>
                <p:nvPr/>
              </p:nvCxnSpPr>
              <p:spPr>
                <a:xfrm>
                  <a:off x="6877822" y="3757907"/>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CE77B7F-56A3-1D6B-6775-D7E7EF7D4BC1}"/>
                    </a:ext>
                  </a:extLst>
                </p:cNvPr>
                <p:cNvCxnSpPr>
                  <a:cxnSpLocks/>
                  <a:stCxn id="61" idx="4"/>
                </p:cNvCxnSpPr>
                <p:nvPr/>
              </p:nvCxnSpPr>
              <p:spPr>
                <a:xfrm>
                  <a:off x="6902088" y="4684701"/>
                  <a:ext cx="267470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Oval 55">
                  <a:extLst>
                    <a:ext uri="{FF2B5EF4-FFF2-40B4-BE49-F238E27FC236}">
                      <a16:creationId xmlns:a16="http://schemas.microsoft.com/office/drawing/2014/main" id="{782AA7E0-510D-9266-79B2-3409C1072F17}"/>
                    </a:ext>
                  </a:extLst>
                </p:cNvPr>
                <p:cNvSpPr/>
                <p:nvPr/>
              </p:nvSpPr>
              <p:spPr>
                <a:xfrm>
                  <a:off x="9455937" y="3757907"/>
                  <a:ext cx="216000" cy="926794"/>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Oval 56">
                  <a:extLst>
                    <a:ext uri="{FF2B5EF4-FFF2-40B4-BE49-F238E27FC236}">
                      <a16:creationId xmlns:a16="http://schemas.microsoft.com/office/drawing/2014/main" id="{8192BDEF-1AC8-2031-528B-FA04AD7FEE06}"/>
                    </a:ext>
                  </a:extLst>
                </p:cNvPr>
                <p:cNvSpPr/>
                <p:nvPr/>
              </p:nvSpPr>
              <p:spPr>
                <a:xfrm>
                  <a:off x="9527937" y="4066838"/>
                  <a:ext cx="72000" cy="308931"/>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8" name="Straight Connector 57">
                  <a:extLst>
                    <a:ext uri="{FF2B5EF4-FFF2-40B4-BE49-F238E27FC236}">
                      <a16:creationId xmlns:a16="http://schemas.microsoft.com/office/drawing/2014/main" id="{B674AF01-33C1-60B4-FBDA-FB7E05D50763}"/>
                    </a:ext>
                  </a:extLst>
                </p:cNvPr>
                <p:cNvCxnSpPr>
                  <a:cxnSpLocks/>
                </p:cNvCxnSpPr>
                <p:nvPr/>
              </p:nvCxnSpPr>
              <p:spPr>
                <a:xfrm>
                  <a:off x="6877822" y="4066838"/>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98EB0D0B-8500-3478-6549-147217A24BF5}"/>
                    </a:ext>
                  </a:extLst>
                </p:cNvPr>
                <p:cNvCxnSpPr>
                  <a:cxnSpLocks/>
                </p:cNvCxnSpPr>
                <p:nvPr/>
              </p:nvCxnSpPr>
              <p:spPr>
                <a:xfrm>
                  <a:off x="6877822" y="4375770"/>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Oval 59">
                  <a:extLst>
                    <a:ext uri="{FF2B5EF4-FFF2-40B4-BE49-F238E27FC236}">
                      <a16:creationId xmlns:a16="http://schemas.microsoft.com/office/drawing/2014/main" id="{B03731E9-BA7D-092A-80C8-F234EA819A12}"/>
                    </a:ext>
                  </a:extLst>
                </p:cNvPr>
                <p:cNvSpPr/>
                <p:nvPr/>
              </p:nvSpPr>
              <p:spPr>
                <a:xfrm>
                  <a:off x="6841822" y="4068261"/>
                  <a:ext cx="72000" cy="308931"/>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a:extLst>
                    <a:ext uri="{FF2B5EF4-FFF2-40B4-BE49-F238E27FC236}">
                      <a16:creationId xmlns:a16="http://schemas.microsoft.com/office/drawing/2014/main" id="{6139A64D-403C-C4CB-EB54-5B905453BEC7}"/>
                    </a:ext>
                  </a:extLst>
                </p:cNvPr>
                <p:cNvSpPr/>
                <p:nvPr/>
              </p:nvSpPr>
              <p:spPr>
                <a:xfrm>
                  <a:off x="6794088" y="3757907"/>
                  <a:ext cx="216000" cy="926794"/>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2" name="TextBox 51">
                <a:extLst>
                  <a:ext uri="{FF2B5EF4-FFF2-40B4-BE49-F238E27FC236}">
                    <a16:creationId xmlns:a16="http://schemas.microsoft.com/office/drawing/2014/main" id="{203077B1-34B5-7996-F1D8-BD46C75F3582}"/>
                  </a:ext>
                </a:extLst>
              </p:cNvPr>
              <p:cNvSpPr txBox="1"/>
              <p:nvPr/>
            </p:nvSpPr>
            <p:spPr>
              <a:xfrm>
                <a:off x="9288136" y="4875447"/>
                <a:ext cx="1069973" cy="646331"/>
              </a:xfrm>
              <a:prstGeom prst="rect">
                <a:avLst/>
              </a:prstGeom>
              <a:noFill/>
            </p:spPr>
            <p:txBody>
              <a:bodyPr wrap="square" rtlCol="0">
                <a:spAutoFit/>
              </a:bodyPr>
              <a:lstStyle/>
              <a:p>
                <a:pPr defTabSz="422041"/>
                <a:r>
                  <a:rPr lang="en-GB" dirty="0">
                    <a:solidFill>
                      <a:srgbClr val="C00000"/>
                    </a:solidFill>
                  </a:rPr>
                  <a:t>Electric Short</a:t>
                </a:r>
              </a:p>
            </p:txBody>
          </p:sp>
          <p:sp>
            <p:nvSpPr>
              <p:cNvPr id="53" name="TextBox 52">
                <a:extLst>
                  <a:ext uri="{FF2B5EF4-FFF2-40B4-BE49-F238E27FC236}">
                    <a16:creationId xmlns:a16="http://schemas.microsoft.com/office/drawing/2014/main" id="{5C28DE37-2DC5-2F53-28BF-2496E9FC97F8}"/>
                  </a:ext>
                </a:extLst>
              </p:cNvPr>
              <p:cNvSpPr txBox="1"/>
              <p:nvPr/>
            </p:nvSpPr>
            <p:spPr>
              <a:xfrm>
                <a:off x="6378835" y="4820215"/>
                <a:ext cx="1069973" cy="646331"/>
              </a:xfrm>
              <a:prstGeom prst="rect">
                <a:avLst/>
              </a:prstGeom>
              <a:noFill/>
            </p:spPr>
            <p:txBody>
              <a:bodyPr wrap="square" rtlCol="0">
                <a:spAutoFit/>
              </a:bodyPr>
              <a:lstStyle/>
              <a:p>
                <a:pPr defTabSz="422041"/>
                <a:r>
                  <a:rPr lang="en-GB" dirty="0">
                    <a:solidFill>
                      <a:srgbClr val="C00000"/>
                    </a:solidFill>
                  </a:rPr>
                  <a:t>Electric Open</a:t>
                </a:r>
              </a:p>
            </p:txBody>
          </p:sp>
        </p:grpSp>
        <p:sp>
          <p:nvSpPr>
            <p:cNvPr id="50" name="TextBox 49">
              <a:extLst>
                <a:ext uri="{FF2B5EF4-FFF2-40B4-BE49-F238E27FC236}">
                  <a16:creationId xmlns:a16="http://schemas.microsoft.com/office/drawing/2014/main" id="{CFC945BD-02CB-768F-5101-3715F9BFAC39}"/>
                </a:ext>
              </a:extLst>
            </p:cNvPr>
            <p:cNvSpPr txBox="1"/>
            <p:nvPr/>
          </p:nvSpPr>
          <p:spPr>
            <a:xfrm>
              <a:off x="7984476" y="4284978"/>
              <a:ext cx="2141950" cy="276999"/>
            </a:xfrm>
            <a:prstGeom prst="rect">
              <a:avLst/>
            </a:prstGeom>
            <a:noFill/>
          </p:spPr>
          <p:txBody>
            <a:bodyPr wrap="square" lIns="0" tIns="0" rIns="0" bIns="0" rtlCol="0">
              <a:spAutoFit/>
            </a:bodyPr>
            <a:lstStyle/>
            <a:p>
              <a:pPr algn="l"/>
              <a:r>
                <a:rPr lang="en-GB" sz="1800" b="1" dirty="0">
                  <a:solidFill>
                    <a:srgbClr val="C0504D"/>
                  </a:solidFill>
                  <a:latin typeface="Symbol" panose="05050102010706020507" pitchFamily="18" charset="2"/>
                  <a:cs typeface="Times New Roman" pitchFamily="18" charset="0"/>
                  <a:sym typeface="Wingdings" pitchFamily="2" charset="2"/>
                </a:rPr>
                <a:t>l</a:t>
              </a:r>
              <a:r>
                <a:rPr lang="en-GB" sz="1800" b="1" dirty="0">
                  <a:solidFill>
                    <a:srgbClr val="C0504D"/>
                  </a:solidFill>
                  <a:latin typeface="Constantia" pitchFamily="18" charset="0"/>
                  <a:cs typeface="Times New Roman" pitchFamily="18" charset="0"/>
                  <a:sym typeface="Wingdings" pitchFamily="2" charset="2"/>
                </a:rPr>
                <a:t>/4 </a:t>
              </a:r>
              <a:r>
                <a:rPr lang="en-GB" dirty="0">
                  <a:solidFill>
                    <a:srgbClr val="C00000"/>
                  </a:solidFill>
                  <a:sym typeface="Wingdings" pitchFamily="2" charset="2"/>
                </a:rPr>
                <a:t>resonator</a:t>
              </a:r>
              <a:endParaRPr lang="en-CH" dirty="0"/>
            </a:p>
          </p:txBody>
        </p:sp>
      </p:grpSp>
      <p:grpSp>
        <p:nvGrpSpPr>
          <p:cNvPr id="62" name="Group 61">
            <a:extLst>
              <a:ext uri="{FF2B5EF4-FFF2-40B4-BE49-F238E27FC236}">
                <a16:creationId xmlns:a16="http://schemas.microsoft.com/office/drawing/2014/main" id="{A8DA99A4-4A01-D9EC-1267-9BA4E08C9BBF}"/>
              </a:ext>
            </a:extLst>
          </p:cNvPr>
          <p:cNvGrpSpPr/>
          <p:nvPr/>
        </p:nvGrpSpPr>
        <p:grpSpPr>
          <a:xfrm>
            <a:off x="1825582" y="1016789"/>
            <a:ext cx="1789885" cy="912729"/>
            <a:chOff x="7879123" y="3105931"/>
            <a:chExt cx="1789885" cy="912729"/>
          </a:xfrm>
        </p:grpSpPr>
        <p:cxnSp>
          <p:nvCxnSpPr>
            <p:cNvPr id="63" name="Straight Arrow Connector 62">
              <a:extLst>
                <a:ext uri="{FF2B5EF4-FFF2-40B4-BE49-F238E27FC236}">
                  <a16:creationId xmlns:a16="http://schemas.microsoft.com/office/drawing/2014/main" id="{BDB8D8C5-118F-8229-5D50-9957FF584B4B}"/>
                </a:ext>
              </a:extLst>
            </p:cNvPr>
            <p:cNvCxnSpPr>
              <a:cxnSpLocks/>
            </p:cNvCxnSpPr>
            <p:nvPr/>
          </p:nvCxnSpPr>
          <p:spPr>
            <a:xfrm flipV="1">
              <a:off x="7879123" y="3105931"/>
              <a:ext cx="0" cy="91272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E07C13F6-6E67-6EAD-FB65-0BA1BA80E944}"/>
                </a:ext>
              </a:extLst>
            </p:cNvPr>
            <p:cNvCxnSpPr>
              <a:cxnSpLocks/>
            </p:cNvCxnSpPr>
            <p:nvPr/>
          </p:nvCxnSpPr>
          <p:spPr>
            <a:xfrm flipV="1">
              <a:off x="8128413" y="3134283"/>
              <a:ext cx="0" cy="884377"/>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59795032-63E6-7FE4-D1D5-AD3764B2F8B5}"/>
                </a:ext>
              </a:extLst>
            </p:cNvPr>
            <p:cNvCxnSpPr>
              <a:cxnSpLocks/>
            </p:cNvCxnSpPr>
            <p:nvPr/>
          </p:nvCxnSpPr>
          <p:spPr>
            <a:xfrm flipV="1">
              <a:off x="8381740" y="3184905"/>
              <a:ext cx="0" cy="820224"/>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242D70FF-5F1F-52AA-9E86-DFA0F94FB446}"/>
                </a:ext>
              </a:extLst>
            </p:cNvPr>
            <p:cNvCxnSpPr>
              <a:cxnSpLocks/>
            </p:cNvCxnSpPr>
            <p:nvPr/>
          </p:nvCxnSpPr>
          <p:spPr>
            <a:xfrm flipV="1">
              <a:off x="8654243" y="3261040"/>
              <a:ext cx="0" cy="757620"/>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3F64229D-30DB-741A-35A5-5C6FBAD5E622}"/>
                </a:ext>
              </a:extLst>
            </p:cNvPr>
            <p:cNvCxnSpPr>
              <a:cxnSpLocks/>
            </p:cNvCxnSpPr>
            <p:nvPr/>
          </p:nvCxnSpPr>
          <p:spPr>
            <a:xfrm flipV="1">
              <a:off x="8938858" y="3352342"/>
              <a:ext cx="0" cy="652787"/>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478B791C-05A4-13F9-3BA1-13E8277E9BDF}"/>
                </a:ext>
              </a:extLst>
            </p:cNvPr>
            <p:cNvCxnSpPr>
              <a:cxnSpLocks/>
            </p:cNvCxnSpPr>
            <p:nvPr/>
          </p:nvCxnSpPr>
          <p:spPr>
            <a:xfrm flipV="1">
              <a:off x="9199250" y="3467481"/>
              <a:ext cx="0" cy="55117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A643B4AE-9E43-5E07-7980-E013FC32D67B}"/>
                </a:ext>
              </a:extLst>
            </p:cNvPr>
            <p:cNvCxnSpPr>
              <a:cxnSpLocks/>
            </p:cNvCxnSpPr>
            <p:nvPr/>
          </p:nvCxnSpPr>
          <p:spPr>
            <a:xfrm flipV="1">
              <a:off x="9453587" y="3599060"/>
              <a:ext cx="0" cy="40606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660C8973-0FEE-5721-B710-B95528D57A19}"/>
                </a:ext>
              </a:extLst>
            </p:cNvPr>
            <p:cNvCxnSpPr>
              <a:cxnSpLocks/>
            </p:cNvCxnSpPr>
            <p:nvPr/>
          </p:nvCxnSpPr>
          <p:spPr>
            <a:xfrm flipV="1">
              <a:off x="9669008" y="3712341"/>
              <a:ext cx="0" cy="292788"/>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4" name="Group 73">
            <a:extLst>
              <a:ext uri="{FF2B5EF4-FFF2-40B4-BE49-F238E27FC236}">
                <a16:creationId xmlns:a16="http://schemas.microsoft.com/office/drawing/2014/main" id="{719D2B46-BDAC-FC65-7C90-6B606D1D756E}"/>
              </a:ext>
            </a:extLst>
          </p:cNvPr>
          <p:cNvGrpSpPr/>
          <p:nvPr/>
        </p:nvGrpSpPr>
        <p:grpSpPr>
          <a:xfrm>
            <a:off x="2093980" y="1959875"/>
            <a:ext cx="646331" cy="4035221"/>
            <a:chOff x="8160573" y="2866780"/>
            <a:chExt cx="646331" cy="4035221"/>
          </a:xfrm>
        </p:grpSpPr>
        <p:sp>
          <p:nvSpPr>
            <p:cNvPr id="75" name="TextBox 74">
              <a:extLst>
                <a:ext uri="{FF2B5EF4-FFF2-40B4-BE49-F238E27FC236}">
                  <a16:creationId xmlns:a16="http://schemas.microsoft.com/office/drawing/2014/main" id="{63F6A7F6-EF66-91EC-2A64-C23316BE214C}"/>
                </a:ext>
              </a:extLst>
            </p:cNvPr>
            <p:cNvSpPr txBox="1"/>
            <p:nvPr/>
          </p:nvSpPr>
          <p:spPr>
            <a:xfrm rot="16200000">
              <a:off x="7759224" y="5854321"/>
              <a:ext cx="1449029" cy="646331"/>
            </a:xfrm>
            <a:prstGeom prst="rect">
              <a:avLst/>
            </a:prstGeom>
            <a:noFill/>
          </p:spPr>
          <p:txBody>
            <a:bodyPr wrap="square" rtlCol="0">
              <a:spAutoFit/>
            </a:bodyPr>
            <a:lstStyle/>
            <a:p>
              <a:pPr defTabSz="422041"/>
              <a:r>
                <a:rPr lang="en-GB" dirty="0">
                  <a:solidFill>
                    <a:srgbClr val="C00000"/>
                  </a:solidFill>
                </a:rPr>
                <a:t>Beam orientation</a:t>
              </a:r>
            </a:p>
          </p:txBody>
        </p:sp>
        <p:sp>
          <p:nvSpPr>
            <p:cNvPr id="76" name="Right Arrow 75">
              <a:extLst>
                <a:ext uri="{FF2B5EF4-FFF2-40B4-BE49-F238E27FC236}">
                  <a16:creationId xmlns:a16="http://schemas.microsoft.com/office/drawing/2014/main" id="{948C0DDF-863D-9264-F9F4-1E3C7240D76E}"/>
                </a:ext>
              </a:extLst>
            </p:cNvPr>
            <p:cNvSpPr/>
            <p:nvPr/>
          </p:nvSpPr>
          <p:spPr>
            <a:xfrm rot="16200000">
              <a:off x="6786640" y="4331199"/>
              <a:ext cx="3200435" cy="271597"/>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123" name="Group 122">
            <a:extLst>
              <a:ext uri="{FF2B5EF4-FFF2-40B4-BE49-F238E27FC236}">
                <a16:creationId xmlns:a16="http://schemas.microsoft.com/office/drawing/2014/main" id="{63193E13-833D-60AB-3FBC-4E6D592C4F79}"/>
              </a:ext>
            </a:extLst>
          </p:cNvPr>
          <p:cNvGrpSpPr/>
          <p:nvPr/>
        </p:nvGrpSpPr>
        <p:grpSpPr>
          <a:xfrm>
            <a:off x="7686268" y="2464055"/>
            <a:ext cx="2205854" cy="1454805"/>
            <a:chOff x="3460812" y="3600891"/>
            <a:chExt cx="2205854" cy="1454805"/>
          </a:xfrm>
        </p:grpSpPr>
        <p:sp>
          <p:nvSpPr>
            <p:cNvPr id="124" name="TextBox 123">
              <a:extLst>
                <a:ext uri="{FF2B5EF4-FFF2-40B4-BE49-F238E27FC236}">
                  <a16:creationId xmlns:a16="http://schemas.microsoft.com/office/drawing/2014/main" id="{83292852-75CC-9ED3-A0EA-AF277C0349ED}"/>
                </a:ext>
              </a:extLst>
            </p:cNvPr>
            <p:cNvSpPr txBox="1"/>
            <p:nvPr/>
          </p:nvSpPr>
          <p:spPr>
            <a:xfrm>
              <a:off x="3460812" y="4409365"/>
              <a:ext cx="2205854" cy="646331"/>
            </a:xfrm>
            <a:prstGeom prst="rect">
              <a:avLst/>
            </a:prstGeom>
            <a:noFill/>
          </p:spPr>
          <p:txBody>
            <a:bodyPr wrap="square" rtlCol="0">
              <a:spAutoFit/>
            </a:bodyPr>
            <a:lstStyle/>
            <a:p>
              <a:pPr defTabSz="422041"/>
              <a:r>
                <a:rPr lang="en-GB" dirty="0">
                  <a:solidFill>
                    <a:srgbClr val="C00000"/>
                  </a:solidFill>
                </a:rPr>
                <a:t>Ceramic gap = electric Open</a:t>
              </a:r>
            </a:p>
          </p:txBody>
        </p:sp>
        <p:grpSp>
          <p:nvGrpSpPr>
            <p:cNvPr id="125" name="Group 124">
              <a:extLst>
                <a:ext uri="{FF2B5EF4-FFF2-40B4-BE49-F238E27FC236}">
                  <a16:creationId xmlns:a16="http://schemas.microsoft.com/office/drawing/2014/main" id="{BCBD7ED6-7B25-4C26-1150-BB8A23EF1596}"/>
                </a:ext>
              </a:extLst>
            </p:cNvPr>
            <p:cNvGrpSpPr/>
            <p:nvPr/>
          </p:nvGrpSpPr>
          <p:grpSpPr>
            <a:xfrm>
              <a:off x="3850288" y="3600891"/>
              <a:ext cx="416647" cy="360000"/>
              <a:chOff x="3216146" y="3581081"/>
              <a:chExt cx="570633" cy="360000"/>
            </a:xfrm>
          </p:grpSpPr>
          <p:sp>
            <p:nvSpPr>
              <p:cNvPr id="126" name="Oval 125">
                <a:extLst>
                  <a:ext uri="{FF2B5EF4-FFF2-40B4-BE49-F238E27FC236}">
                    <a16:creationId xmlns:a16="http://schemas.microsoft.com/office/drawing/2014/main" id="{EBBC2028-FE75-42EB-77DB-42302EB6EBF3}"/>
                  </a:ext>
                </a:extLst>
              </p:cNvPr>
              <p:cNvSpPr/>
              <p:nvPr/>
            </p:nvSpPr>
            <p:spPr>
              <a:xfrm>
                <a:off x="3706283" y="3581081"/>
                <a:ext cx="72000" cy="360000"/>
              </a:xfrm>
              <a:prstGeom prst="ellipse">
                <a:avLst/>
              </a:prstGeom>
              <a:solidFill>
                <a:schemeClr val="bg1"/>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7" name="Straight Connector 126">
                <a:extLst>
                  <a:ext uri="{FF2B5EF4-FFF2-40B4-BE49-F238E27FC236}">
                    <a16:creationId xmlns:a16="http://schemas.microsoft.com/office/drawing/2014/main" id="{51CEAFE1-6502-73DD-8F3C-2544AB182336}"/>
                  </a:ext>
                </a:extLst>
              </p:cNvPr>
              <p:cNvCxnSpPr/>
              <p:nvPr/>
            </p:nvCxnSpPr>
            <p:spPr>
              <a:xfrm>
                <a:off x="3259830" y="3581081"/>
                <a:ext cx="526949"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276B557-168E-F7B2-5C1C-886ECED734E3}"/>
                  </a:ext>
                </a:extLst>
              </p:cNvPr>
              <p:cNvCxnSpPr/>
              <p:nvPr/>
            </p:nvCxnSpPr>
            <p:spPr>
              <a:xfrm>
                <a:off x="3259830" y="3941081"/>
                <a:ext cx="526949"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29" name="Oval 128">
                <a:extLst>
                  <a:ext uri="{FF2B5EF4-FFF2-40B4-BE49-F238E27FC236}">
                    <a16:creationId xmlns:a16="http://schemas.microsoft.com/office/drawing/2014/main" id="{2FCC0410-7296-0BFC-DFF2-CD2E96EAB190}"/>
                  </a:ext>
                </a:extLst>
              </p:cNvPr>
              <p:cNvSpPr/>
              <p:nvPr/>
            </p:nvSpPr>
            <p:spPr>
              <a:xfrm>
                <a:off x="3216146" y="3581081"/>
                <a:ext cx="72000" cy="360000"/>
              </a:xfrm>
              <a:prstGeom prst="ellipse">
                <a:avLst/>
              </a:prstGeom>
              <a:solidFill>
                <a:schemeClr val="bg1"/>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44" name="TextBox 143">
            <a:extLst>
              <a:ext uri="{FF2B5EF4-FFF2-40B4-BE49-F238E27FC236}">
                <a16:creationId xmlns:a16="http://schemas.microsoft.com/office/drawing/2014/main" id="{2E251797-F7B4-B9F3-05E4-2F244866AE44}"/>
              </a:ext>
            </a:extLst>
          </p:cNvPr>
          <p:cNvSpPr txBox="1"/>
          <p:nvPr/>
        </p:nvSpPr>
        <p:spPr>
          <a:xfrm>
            <a:off x="6364823" y="4013429"/>
            <a:ext cx="5229800" cy="646331"/>
          </a:xfrm>
          <a:prstGeom prst="rect">
            <a:avLst/>
          </a:prstGeom>
          <a:noFill/>
        </p:spPr>
        <p:txBody>
          <a:bodyPr wrap="square" rtlCol="0">
            <a:spAutoFit/>
          </a:bodyPr>
          <a:lstStyle/>
          <a:p>
            <a:r>
              <a:rPr lang="en-US" dirty="0"/>
              <a:t>This side acts like a capacitor, we speak of capacitive loading.</a:t>
            </a:r>
            <a:endParaRPr lang="de-DE" dirty="0"/>
          </a:p>
        </p:txBody>
      </p:sp>
      <p:grpSp>
        <p:nvGrpSpPr>
          <p:cNvPr id="170" name="Group 169">
            <a:extLst>
              <a:ext uri="{FF2B5EF4-FFF2-40B4-BE49-F238E27FC236}">
                <a16:creationId xmlns:a16="http://schemas.microsoft.com/office/drawing/2014/main" id="{2AED682A-D73B-083B-9889-A7EB96203E22}"/>
              </a:ext>
            </a:extLst>
          </p:cNvPr>
          <p:cNvGrpSpPr/>
          <p:nvPr/>
        </p:nvGrpSpPr>
        <p:grpSpPr>
          <a:xfrm>
            <a:off x="7530917" y="2097959"/>
            <a:ext cx="2888661" cy="1080000"/>
            <a:chOff x="7530917" y="2097959"/>
            <a:chExt cx="2888661" cy="1080000"/>
          </a:xfrm>
        </p:grpSpPr>
        <p:grpSp>
          <p:nvGrpSpPr>
            <p:cNvPr id="102" name="Group 101">
              <a:extLst>
                <a:ext uri="{FF2B5EF4-FFF2-40B4-BE49-F238E27FC236}">
                  <a16:creationId xmlns:a16="http://schemas.microsoft.com/office/drawing/2014/main" id="{BBAB4A6F-FB47-F7A3-001A-3A303CC5FFB2}"/>
                </a:ext>
              </a:extLst>
            </p:cNvPr>
            <p:cNvGrpSpPr/>
            <p:nvPr/>
          </p:nvGrpSpPr>
          <p:grpSpPr>
            <a:xfrm>
              <a:off x="8007976" y="2097959"/>
              <a:ext cx="2411602" cy="1080000"/>
              <a:chOff x="1635583" y="2160000"/>
              <a:chExt cx="2794246" cy="1080000"/>
            </a:xfrm>
          </p:grpSpPr>
          <p:sp>
            <p:nvSpPr>
              <p:cNvPr id="105" name="Oval 104">
                <a:extLst>
                  <a:ext uri="{FF2B5EF4-FFF2-40B4-BE49-F238E27FC236}">
                    <a16:creationId xmlns:a16="http://schemas.microsoft.com/office/drawing/2014/main" id="{0AA19088-6278-D8FA-810D-053F5EC040C6}"/>
                  </a:ext>
                </a:extLst>
              </p:cNvPr>
              <p:cNvSpPr/>
              <p:nvPr/>
            </p:nvSpPr>
            <p:spPr>
              <a:xfrm>
                <a:off x="4213829" y="2160000"/>
                <a:ext cx="216000" cy="1080000"/>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3" name="Straight Connector 102">
                <a:extLst>
                  <a:ext uri="{FF2B5EF4-FFF2-40B4-BE49-F238E27FC236}">
                    <a16:creationId xmlns:a16="http://schemas.microsoft.com/office/drawing/2014/main" id="{036CA094-7941-4CE7-4857-345F5C97C6BC}"/>
                  </a:ext>
                </a:extLst>
              </p:cNvPr>
              <p:cNvCxnSpPr>
                <a:cxnSpLocks/>
              </p:cNvCxnSpPr>
              <p:nvPr/>
            </p:nvCxnSpPr>
            <p:spPr>
              <a:xfrm>
                <a:off x="1730725" y="2160000"/>
                <a:ext cx="26129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6A84CF48-48CA-D848-D5A8-394823588D4B}"/>
                  </a:ext>
                </a:extLst>
              </p:cNvPr>
              <p:cNvCxnSpPr>
                <a:cxnSpLocks/>
                <a:stCxn id="110" idx="4"/>
                <a:endCxn id="105" idx="4"/>
              </p:cNvCxnSpPr>
              <p:nvPr/>
            </p:nvCxnSpPr>
            <p:spPr>
              <a:xfrm>
                <a:off x="1743584" y="3240000"/>
                <a:ext cx="257824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Oval 105">
                <a:extLst>
                  <a:ext uri="{FF2B5EF4-FFF2-40B4-BE49-F238E27FC236}">
                    <a16:creationId xmlns:a16="http://schemas.microsoft.com/office/drawing/2014/main" id="{3B248A35-B6C3-AB1E-DF6A-8358075EBF92}"/>
                  </a:ext>
                </a:extLst>
              </p:cNvPr>
              <p:cNvSpPr/>
              <p:nvPr/>
            </p:nvSpPr>
            <p:spPr>
              <a:xfrm>
                <a:off x="4303137" y="2509825"/>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7" name="Straight Connector 106">
                <a:extLst>
                  <a:ext uri="{FF2B5EF4-FFF2-40B4-BE49-F238E27FC236}">
                    <a16:creationId xmlns:a16="http://schemas.microsoft.com/office/drawing/2014/main" id="{A90299F8-3DB8-1F32-7201-185A0EF8C83A}"/>
                  </a:ext>
                </a:extLst>
              </p:cNvPr>
              <p:cNvCxnSpPr>
                <a:cxnSpLocks/>
              </p:cNvCxnSpPr>
              <p:nvPr/>
            </p:nvCxnSpPr>
            <p:spPr>
              <a:xfrm>
                <a:off x="2160000" y="2520000"/>
                <a:ext cx="21836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EF531295-1B1C-896F-7739-6D4A4E60D657}"/>
                  </a:ext>
                </a:extLst>
              </p:cNvPr>
              <p:cNvCxnSpPr>
                <a:cxnSpLocks/>
              </p:cNvCxnSpPr>
              <p:nvPr/>
            </p:nvCxnSpPr>
            <p:spPr>
              <a:xfrm>
                <a:off x="2160000" y="2880000"/>
                <a:ext cx="2183685" cy="609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Oval 108">
                <a:extLst>
                  <a:ext uri="{FF2B5EF4-FFF2-40B4-BE49-F238E27FC236}">
                    <a16:creationId xmlns:a16="http://schemas.microsoft.com/office/drawing/2014/main" id="{8212931D-3685-A264-00F1-726EAF41A12F}"/>
                  </a:ext>
                </a:extLst>
              </p:cNvPr>
              <p:cNvSpPr/>
              <p:nvPr/>
            </p:nvSpPr>
            <p:spPr>
              <a:xfrm>
                <a:off x="2128542"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extLst>
                  <a:ext uri="{FF2B5EF4-FFF2-40B4-BE49-F238E27FC236}">
                    <a16:creationId xmlns:a16="http://schemas.microsoft.com/office/drawing/2014/main" id="{195C1912-92A4-F7AB-953F-58852421583A}"/>
                  </a:ext>
                </a:extLst>
              </p:cNvPr>
              <p:cNvSpPr/>
              <p:nvPr/>
            </p:nvSpPr>
            <p:spPr>
              <a:xfrm>
                <a:off x="1635583" y="2160000"/>
                <a:ext cx="216000" cy="1080000"/>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7" name="Oval 96">
              <a:extLst>
                <a:ext uri="{FF2B5EF4-FFF2-40B4-BE49-F238E27FC236}">
                  <a16:creationId xmlns:a16="http://schemas.microsoft.com/office/drawing/2014/main" id="{8231D8C6-957B-9E96-C6B5-5C67E8A54EB2}"/>
                </a:ext>
              </a:extLst>
            </p:cNvPr>
            <p:cNvSpPr/>
            <p:nvPr/>
          </p:nvSpPr>
          <p:spPr>
            <a:xfrm>
              <a:off x="8059017" y="2464056"/>
              <a:ext cx="6214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8" name="Straight Connector 97">
              <a:extLst>
                <a:ext uri="{FF2B5EF4-FFF2-40B4-BE49-F238E27FC236}">
                  <a16:creationId xmlns:a16="http://schemas.microsoft.com/office/drawing/2014/main" id="{2367D2D6-7B37-91EB-B94E-9E7873C81C8C}"/>
                </a:ext>
              </a:extLst>
            </p:cNvPr>
            <p:cNvCxnSpPr/>
            <p:nvPr/>
          </p:nvCxnSpPr>
          <p:spPr>
            <a:xfrm>
              <a:off x="7550890" y="2464056"/>
              <a:ext cx="55029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D5786E56-1FEF-E82C-2A43-2F80573B6F08}"/>
                </a:ext>
              </a:extLst>
            </p:cNvPr>
            <p:cNvCxnSpPr/>
            <p:nvPr/>
          </p:nvCxnSpPr>
          <p:spPr>
            <a:xfrm>
              <a:off x="7550890" y="2824056"/>
              <a:ext cx="55029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Oval 99">
              <a:extLst>
                <a:ext uri="{FF2B5EF4-FFF2-40B4-BE49-F238E27FC236}">
                  <a16:creationId xmlns:a16="http://schemas.microsoft.com/office/drawing/2014/main" id="{19330B0A-6970-3548-ACC1-855AFFC4D9E6}"/>
                </a:ext>
              </a:extLst>
            </p:cNvPr>
            <p:cNvSpPr/>
            <p:nvPr/>
          </p:nvSpPr>
          <p:spPr>
            <a:xfrm>
              <a:off x="7530917" y="2464056"/>
              <a:ext cx="6214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71" name="Group 170">
            <a:extLst>
              <a:ext uri="{FF2B5EF4-FFF2-40B4-BE49-F238E27FC236}">
                <a16:creationId xmlns:a16="http://schemas.microsoft.com/office/drawing/2014/main" id="{D8777A34-8443-EA67-D7D7-E25B7DF501BB}"/>
              </a:ext>
            </a:extLst>
          </p:cNvPr>
          <p:cNvGrpSpPr/>
          <p:nvPr/>
        </p:nvGrpSpPr>
        <p:grpSpPr>
          <a:xfrm>
            <a:off x="8036570" y="2097028"/>
            <a:ext cx="1974094" cy="1094453"/>
            <a:chOff x="8036570" y="2097028"/>
            <a:chExt cx="1974094" cy="1094453"/>
          </a:xfrm>
        </p:grpSpPr>
        <p:grpSp>
          <p:nvGrpSpPr>
            <p:cNvPr id="130" name="Group 129">
              <a:extLst>
                <a:ext uri="{FF2B5EF4-FFF2-40B4-BE49-F238E27FC236}">
                  <a16:creationId xmlns:a16="http://schemas.microsoft.com/office/drawing/2014/main" id="{F52937B4-94F4-F8CE-19A3-EC276A3B9C42}"/>
                </a:ext>
              </a:extLst>
            </p:cNvPr>
            <p:cNvGrpSpPr/>
            <p:nvPr/>
          </p:nvGrpSpPr>
          <p:grpSpPr>
            <a:xfrm>
              <a:off x="8036570" y="2110010"/>
              <a:ext cx="469817" cy="1057668"/>
              <a:chOff x="3868669" y="3256924"/>
              <a:chExt cx="469817" cy="1057668"/>
            </a:xfrm>
          </p:grpSpPr>
          <p:cxnSp>
            <p:nvCxnSpPr>
              <p:cNvPr id="131" name="Straight Arrow Connector 130">
                <a:extLst>
                  <a:ext uri="{FF2B5EF4-FFF2-40B4-BE49-F238E27FC236}">
                    <a16:creationId xmlns:a16="http://schemas.microsoft.com/office/drawing/2014/main" id="{735EA30C-32E2-ED3F-AD5C-AFB5CCB5D3A7}"/>
                  </a:ext>
                </a:extLst>
              </p:cNvPr>
              <p:cNvCxnSpPr/>
              <p:nvPr/>
            </p:nvCxnSpPr>
            <p:spPr>
              <a:xfrm flipH="1">
                <a:off x="3868669" y="3603941"/>
                <a:ext cx="433817" cy="609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2" name="Straight Arrow Connector 131">
                <a:extLst>
                  <a:ext uri="{FF2B5EF4-FFF2-40B4-BE49-F238E27FC236}">
                    <a16:creationId xmlns:a16="http://schemas.microsoft.com/office/drawing/2014/main" id="{301ECDE0-1977-FBB8-FC2B-69697C20F69F}"/>
                  </a:ext>
                </a:extLst>
              </p:cNvPr>
              <p:cNvCxnSpPr/>
              <p:nvPr/>
            </p:nvCxnSpPr>
            <p:spPr>
              <a:xfrm flipH="1">
                <a:off x="3890304" y="3963941"/>
                <a:ext cx="412182" cy="609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520D713C-940A-DA5C-3FEF-8E019B4E54F0}"/>
                  </a:ext>
                </a:extLst>
              </p:cNvPr>
              <p:cNvCxnSpPr/>
              <p:nvPr/>
            </p:nvCxnSpPr>
            <p:spPr>
              <a:xfrm flipH="1">
                <a:off x="3931589" y="3966990"/>
                <a:ext cx="366355" cy="18789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54CF9AA7-FB67-605B-E3BF-80EB607BDDD7}"/>
                  </a:ext>
                </a:extLst>
              </p:cNvPr>
              <p:cNvCxnSpPr/>
              <p:nvPr/>
            </p:nvCxnSpPr>
            <p:spPr>
              <a:xfrm flipH="1" flipV="1">
                <a:off x="3897417" y="3447797"/>
                <a:ext cx="405069" cy="15614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EBFDEAF0-3340-BC0B-ED98-3C14AA2657A1}"/>
                  </a:ext>
                </a:extLst>
              </p:cNvPr>
              <p:cNvCxnSpPr/>
              <p:nvPr/>
            </p:nvCxnSpPr>
            <p:spPr>
              <a:xfrm flipH="1" flipV="1">
                <a:off x="4046523" y="3256924"/>
                <a:ext cx="261227" cy="33702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582BF973-2DA0-0B9E-67E3-8F0E5F9F28CC}"/>
                  </a:ext>
                </a:extLst>
              </p:cNvPr>
              <p:cNvCxnSpPr/>
              <p:nvPr/>
            </p:nvCxnSpPr>
            <p:spPr>
              <a:xfrm flipH="1">
                <a:off x="3969418" y="3978792"/>
                <a:ext cx="369068" cy="3358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cxnSp>
          <p:nvCxnSpPr>
            <p:cNvPr id="146" name="Straight Arrow Connector 145">
              <a:extLst>
                <a:ext uri="{FF2B5EF4-FFF2-40B4-BE49-F238E27FC236}">
                  <a16:creationId xmlns:a16="http://schemas.microsoft.com/office/drawing/2014/main" id="{CE02962D-227D-E971-2D89-280187F4CCBE}"/>
                </a:ext>
              </a:extLst>
            </p:cNvPr>
            <p:cNvCxnSpPr>
              <a:cxnSpLocks/>
            </p:cNvCxnSpPr>
            <p:nvPr/>
          </p:nvCxnSpPr>
          <p:spPr>
            <a:xfrm flipV="1">
              <a:off x="8721129" y="2097028"/>
              <a:ext cx="0" cy="36702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5" name="Straight Arrow Connector 154">
              <a:extLst>
                <a:ext uri="{FF2B5EF4-FFF2-40B4-BE49-F238E27FC236}">
                  <a16:creationId xmlns:a16="http://schemas.microsoft.com/office/drawing/2014/main" id="{448C028B-4772-36D2-C6A0-A6A0196F7EED}"/>
                </a:ext>
              </a:extLst>
            </p:cNvPr>
            <p:cNvCxnSpPr>
              <a:cxnSpLocks/>
            </p:cNvCxnSpPr>
            <p:nvPr/>
          </p:nvCxnSpPr>
          <p:spPr>
            <a:xfrm flipV="1">
              <a:off x="9481747" y="2114289"/>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6" name="Straight Arrow Connector 155">
              <a:extLst>
                <a:ext uri="{FF2B5EF4-FFF2-40B4-BE49-F238E27FC236}">
                  <a16:creationId xmlns:a16="http://schemas.microsoft.com/office/drawing/2014/main" id="{7E9DCAC3-0F41-67F1-49CC-F5CD79D55A8E}"/>
                </a:ext>
              </a:extLst>
            </p:cNvPr>
            <p:cNvCxnSpPr>
              <a:cxnSpLocks/>
            </p:cNvCxnSpPr>
            <p:nvPr/>
          </p:nvCxnSpPr>
          <p:spPr>
            <a:xfrm flipV="1">
              <a:off x="8941624" y="2114289"/>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7" name="Straight Arrow Connector 156">
              <a:extLst>
                <a:ext uri="{FF2B5EF4-FFF2-40B4-BE49-F238E27FC236}">
                  <a16:creationId xmlns:a16="http://schemas.microsoft.com/office/drawing/2014/main" id="{C600D1F3-182F-4C82-1427-2A1204742740}"/>
                </a:ext>
              </a:extLst>
            </p:cNvPr>
            <p:cNvCxnSpPr>
              <a:cxnSpLocks/>
            </p:cNvCxnSpPr>
            <p:nvPr/>
          </p:nvCxnSpPr>
          <p:spPr>
            <a:xfrm flipV="1">
              <a:off x="9197118" y="2114289"/>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6E54641D-5279-3A62-B18E-B9F267760751}"/>
                </a:ext>
              </a:extLst>
            </p:cNvPr>
            <p:cNvCxnSpPr>
              <a:cxnSpLocks/>
            </p:cNvCxnSpPr>
            <p:nvPr/>
          </p:nvCxnSpPr>
          <p:spPr>
            <a:xfrm flipV="1">
              <a:off x="9748447" y="2124584"/>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9" name="Straight Arrow Connector 158">
              <a:extLst>
                <a:ext uri="{FF2B5EF4-FFF2-40B4-BE49-F238E27FC236}">
                  <a16:creationId xmlns:a16="http://schemas.microsoft.com/office/drawing/2014/main" id="{C7BAF439-4041-B663-9481-8907C8B494C8}"/>
                </a:ext>
              </a:extLst>
            </p:cNvPr>
            <p:cNvCxnSpPr>
              <a:cxnSpLocks/>
            </p:cNvCxnSpPr>
            <p:nvPr/>
          </p:nvCxnSpPr>
          <p:spPr>
            <a:xfrm flipV="1">
              <a:off x="10010664" y="2110010"/>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4E9A35E6-620A-546B-0E8A-A82FF0BA4A61}"/>
                </a:ext>
              </a:extLst>
            </p:cNvPr>
            <p:cNvCxnSpPr>
              <a:cxnSpLocks/>
            </p:cNvCxnSpPr>
            <p:nvPr/>
          </p:nvCxnSpPr>
          <p:spPr>
            <a:xfrm rot="10800000" flipV="1">
              <a:off x="9994266" y="2824454"/>
              <a:ext cx="0" cy="36702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5F03011F-CA42-A647-D50E-2331C40028F0}"/>
                </a:ext>
              </a:extLst>
            </p:cNvPr>
            <p:cNvCxnSpPr>
              <a:cxnSpLocks/>
            </p:cNvCxnSpPr>
            <p:nvPr/>
          </p:nvCxnSpPr>
          <p:spPr>
            <a:xfrm rot="10800000" flipV="1">
              <a:off x="9233648" y="2848197"/>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A9E38BEF-E842-A2C8-EF31-4B9B62CE739F}"/>
                </a:ext>
              </a:extLst>
            </p:cNvPr>
            <p:cNvCxnSpPr>
              <a:cxnSpLocks/>
            </p:cNvCxnSpPr>
            <p:nvPr/>
          </p:nvCxnSpPr>
          <p:spPr>
            <a:xfrm rot="10800000" flipV="1">
              <a:off x="9773771" y="2848197"/>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5" name="Straight Arrow Connector 164">
              <a:extLst>
                <a:ext uri="{FF2B5EF4-FFF2-40B4-BE49-F238E27FC236}">
                  <a16:creationId xmlns:a16="http://schemas.microsoft.com/office/drawing/2014/main" id="{55E6F0F7-2C00-90AC-A4A6-BFE01625063C}"/>
                </a:ext>
              </a:extLst>
            </p:cNvPr>
            <p:cNvCxnSpPr>
              <a:cxnSpLocks/>
            </p:cNvCxnSpPr>
            <p:nvPr/>
          </p:nvCxnSpPr>
          <p:spPr>
            <a:xfrm rot="10800000" flipV="1">
              <a:off x="9518277" y="2848197"/>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6" name="Straight Arrow Connector 165">
              <a:extLst>
                <a:ext uri="{FF2B5EF4-FFF2-40B4-BE49-F238E27FC236}">
                  <a16:creationId xmlns:a16="http://schemas.microsoft.com/office/drawing/2014/main" id="{391FBB5D-F612-5C8A-FA82-C5C8CEDB15BD}"/>
                </a:ext>
              </a:extLst>
            </p:cNvPr>
            <p:cNvCxnSpPr>
              <a:cxnSpLocks/>
            </p:cNvCxnSpPr>
            <p:nvPr/>
          </p:nvCxnSpPr>
          <p:spPr>
            <a:xfrm rot="10800000" flipV="1">
              <a:off x="8966948" y="2837902"/>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31558CA3-AA20-79E0-BEEE-803791A096C5}"/>
                </a:ext>
              </a:extLst>
            </p:cNvPr>
            <p:cNvCxnSpPr>
              <a:cxnSpLocks/>
            </p:cNvCxnSpPr>
            <p:nvPr/>
          </p:nvCxnSpPr>
          <p:spPr>
            <a:xfrm rot="10800000" flipV="1">
              <a:off x="8704731" y="2852476"/>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38469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680FBF87-8091-210E-19BE-B9DB70506DF0}"/>
              </a:ext>
            </a:extLst>
          </p:cNvPr>
          <p:cNvSpPr>
            <a:spLocks noChangeArrowheads="1"/>
          </p:cNvSpPr>
          <p:nvPr/>
        </p:nvSpPr>
        <p:spPr bwMode="auto">
          <a:xfrm>
            <a:off x="0" y="-63500"/>
            <a:ext cx="11934418" cy="950413"/>
          </a:xfrm>
          <a:prstGeom prst="rect">
            <a:avLst/>
          </a:prstGeom>
          <a:noFill/>
          <a:ln w="9525">
            <a:noFill/>
            <a:miter lim="800000"/>
            <a:headEnd/>
            <a:tailEnd/>
          </a:ln>
          <a:effectLst/>
        </p:spPr>
        <p:txBody>
          <a:bodyPr anchor="ctr"/>
          <a:lstStyle/>
          <a:p>
            <a:pPr>
              <a:spcBef>
                <a:spcPct val="0"/>
              </a:spcBef>
            </a:pPr>
            <a:r>
              <a:rPr lang="en-GB" sz="3600" b="1" kern="0" dirty="0">
                <a:solidFill>
                  <a:srgbClr val="0070C0"/>
                </a:solidFill>
                <a:latin typeface="+mj-lt"/>
                <a:ea typeface="+mj-ea"/>
                <a:cs typeface="+mj-cs"/>
              </a:rPr>
              <a:t>QW-Cavity at HIE-Isolde (CERN)</a:t>
            </a:r>
          </a:p>
        </p:txBody>
      </p:sp>
      <p:pic>
        <p:nvPicPr>
          <p:cNvPr id="7" name="Picture 6" descr="A close-up of a copper tube&#10;&#10;Description automatically generated">
            <a:extLst>
              <a:ext uri="{FF2B5EF4-FFF2-40B4-BE49-F238E27FC236}">
                <a16:creationId xmlns:a16="http://schemas.microsoft.com/office/drawing/2014/main" id="{6EF98425-8327-0935-FD24-3D2EB01007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7302" y="1354558"/>
            <a:ext cx="3038841" cy="3198780"/>
          </a:xfrm>
          <a:prstGeom prst="rect">
            <a:avLst/>
          </a:prstGeom>
        </p:spPr>
      </p:pic>
      <p:pic>
        <p:nvPicPr>
          <p:cNvPr id="9" name="Picture 8">
            <a:extLst>
              <a:ext uri="{FF2B5EF4-FFF2-40B4-BE49-F238E27FC236}">
                <a16:creationId xmlns:a16="http://schemas.microsoft.com/office/drawing/2014/main" id="{A609925C-CD2C-F962-DC2C-8F136C14ACB3}"/>
              </a:ext>
            </a:extLst>
          </p:cNvPr>
          <p:cNvPicPr>
            <a:picLocks noChangeAspect="1"/>
          </p:cNvPicPr>
          <p:nvPr/>
        </p:nvPicPr>
        <p:blipFill rotWithShape="1">
          <a:blip r:embed="rId3">
            <a:extLst>
              <a:ext uri="{28A0092B-C50C-407E-A947-70E740481C1C}">
                <a14:useLocalDpi xmlns:a14="http://schemas.microsoft.com/office/drawing/2010/main" val="0"/>
              </a:ext>
            </a:extLst>
          </a:blip>
          <a:srcRect l="10660" t="-1" r="13833" b="972"/>
          <a:stretch/>
        </p:blipFill>
        <p:spPr>
          <a:xfrm>
            <a:off x="787401" y="899613"/>
            <a:ext cx="1663700" cy="4040688"/>
          </a:xfrm>
          <a:prstGeom prst="rect">
            <a:avLst/>
          </a:prstGeom>
        </p:spPr>
      </p:pic>
      <p:pic>
        <p:nvPicPr>
          <p:cNvPr id="13" name="Picture 12" descr="A machine with copper pipes&#10;&#10;Description automatically generated">
            <a:extLst>
              <a:ext uri="{FF2B5EF4-FFF2-40B4-BE49-F238E27FC236}">
                <a16:creationId xmlns:a16="http://schemas.microsoft.com/office/drawing/2014/main" id="{2007A210-D121-FC0C-7808-25BD275D48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3949" y="805949"/>
            <a:ext cx="5885001" cy="4413751"/>
          </a:xfrm>
          <a:prstGeom prst="rect">
            <a:avLst/>
          </a:prstGeom>
        </p:spPr>
      </p:pic>
      <p:sp>
        <p:nvSpPr>
          <p:cNvPr id="17" name="TextBox 16">
            <a:extLst>
              <a:ext uri="{FF2B5EF4-FFF2-40B4-BE49-F238E27FC236}">
                <a16:creationId xmlns:a16="http://schemas.microsoft.com/office/drawing/2014/main" id="{16DD2362-1D01-3333-2834-73C7999674DC}"/>
              </a:ext>
            </a:extLst>
          </p:cNvPr>
          <p:cNvSpPr txBox="1"/>
          <p:nvPr/>
        </p:nvSpPr>
        <p:spPr>
          <a:xfrm>
            <a:off x="9622695" y="6396335"/>
            <a:ext cx="2311723" cy="319639"/>
          </a:xfrm>
          <a:prstGeom prst="rect">
            <a:avLst/>
          </a:prstGeom>
          <a:noFill/>
        </p:spPr>
        <p:txBody>
          <a:bodyPr wrap="none" rtlCol="0">
            <a:spAutoFit/>
          </a:bodyPr>
          <a:lstStyle/>
          <a:p>
            <a:pPr algn="r" defTabSz="422041"/>
            <a:r>
              <a:rPr lang="en-GB" sz="1477" dirty="0">
                <a:solidFill>
                  <a:prstClr val="black"/>
                </a:solidFill>
              </a:rPr>
              <a:t>Images: F. </a:t>
            </a:r>
            <a:r>
              <a:rPr lang="en-GB" sz="1477" dirty="0" err="1">
                <a:solidFill>
                  <a:prstClr val="black"/>
                </a:solidFill>
              </a:rPr>
              <a:t>Gerigk</a:t>
            </a:r>
            <a:r>
              <a:rPr lang="en-GB" sz="1477" dirty="0">
                <a:solidFill>
                  <a:prstClr val="black"/>
                </a:solidFill>
              </a:rPr>
              <a:t>, CERN</a:t>
            </a:r>
            <a:endParaRPr lang="en-US" sz="1477" dirty="0">
              <a:solidFill>
                <a:prstClr val="black"/>
              </a:solidFill>
            </a:endParaRPr>
          </a:p>
        </p:txBody>
      </p:sp>
      <p:sp>
        <p:nvSpPr>
          <p:cNvPr id="18" name="TextBox 17">
            <a:extLst>
              <a:ext uri="{FF2B5EF4-FFF2-40B4-BE49-F238E27FC236}">
                <a16:creationId xmlns:a16="http://schemas.microsoft.com/office/drawing/2014/main" id="{8C4E6D94-F6E7-C11B-DFCB-FBEB5CE84B6D}"/>
              </a:ext>
            </a:extLst>
          </p:cNvPr>
          <p:cNvSpPr txBox="1"/>
          <p:nvPr/>
        </p:nvSpPr>
        <p:spPr>
          <a:xfrm>
            <a:off x="287449" y="5160419"/>
            <a:ext cx="5679760" cy="774251"/>
          </a:xfrm>
          <a:prstGeom prst="rect">
            <a:avLst/>
          </a:prstGeom>
          <a:noFill/>
        </p:spPr>
        <p:txBody>
          <a:bodyPr wrap="none" rtlCol="0">
            <a:spAutoFit/>
          </a:bodyPr>
          <a:lstStyle/>
          <a:p>
            <a:pPr marL="285750" indent="-285750" defTabSz="422041">
              <a:buFont typeface="Arial" panose="020B0604020202020204" pitchFamily="34" charset="0"/>
              <a:buChar char="•"/>
            </a:pPr>
            <a:r>
              <a:rPr lang="en-GB" sz="1477" dirty="0">
                <a:solidFill>
                  <a:prstClr val="black"/>
                </a:solidFill>
              </a:rPr>
              <a:t>Accelerator for radioactive ion beams of REX-Isolde at CERN.</a:t>
            </a:r>
          </a:p>
          <a:p>
            <a:pPr marL="285750" indent="-285750" defTabSz="422041">
              <a:buFont typeface="Arial" panose="020B0604020202020204" pitchFamily="34" charset="0"/>
              <a:buChar char="•"/>
            </a:pPr>
            <a:r>
              <a:rPr lang="en-GB" sz="1477" dirty="0">
                <a:solidFill>
                  <a:prstClr val="black"/>
                </a:solidFill>
              </a:rPr>
              <a:t>100 MHz superconducting Nb on Cu structure.</a:t>
            </a:r>
          </a:p>
          <a:p>
            <a:pPr marL="285750" indent="-285750" defTabSz="422041">
              <a:buFont typeface="Arial" panose="020B0604020202020204" pitchFamily="34" charset="0"/>
              <a:buChar char="•"/>
            </a:pPr>
            <a:r>
              <a:rPr lang="en-GB" sz="1477" dirty="0">
                <a:solidFill>
                  <a:prstClr val="black"/>
                </a:solidFill>
              </a:rPr>
              <a:t>6 MV with Q &gt; 5 x 10</a:t>
            </a:r>
            <a:r>
              <a:rPr lang="en-GB" sz="1477" baseline="30000" dirty="0">
                <a:solidFill>
                  <a:prstClr val="black"/>
                </a:solidFill>
              </a:rPr>
              <a:t>8</a:t>
            </a:r>
          </a:p>
        </p:txBody>
      </p:sp>
      <p:sp>
        <p:nvSpPr>
          <p:cNvPr id="19" name="TextBox 18">
            <a:extLst>
              <a:ext uri="{FF2B5EF4-FFF2-40B4-BE49-F238E27FC236}">
                <a16:creationId xmlns:a16="http://schemas.microsoft.com/office/drawing/2014/main" id="{59B0311C-4203-A8D1-EA91-29BB222842B9}"/>
              </a:ext>
            </a:extLst>
          </p:cNvPr>
          <p:cNvSpPr txBox="1"/>
          <p:nvPr/>
        </p:nvSpPr>
        <p:spPr>
          <a:xfrm>
            <a:off x="6157709" y="5264599"/>
            <a:ext cx="4605748" cy="319639"/>
          </a:xfrm>
          <a:prstGeom prst="rect">
            <a:avLst/>
          </a:prstGeom>
          <a:noFill/>
        </p:spPr>
        <p:txBody>
          <a:bodyPr wrap="none" rtlCol="0">
            <a:spAutoFit/>
          </a:bodyPr>
          <a:lstStyle/>
          <a:p>
            <a:pPr marL="285750" indent="-285750" defTabSz="422041">
              <a:buFont typeface="Arial" panose="020B0604020202020204" pitchFamily="34" charset="0"/>
              <a:buChar char="•"/>
            </a:pPr>
            <a:r>
              <a:rPr lang="en-GB" sz="1477" dirty="0">
                <a:solidFill>
                  <a:prstClr val="black"/>
                </a:solidFill>
              </a:rPr>
              <a:t>Consisting of 4 cryomodules with 5 cavities each.</a:t>
            </a:r>
          </a:p>
        </p:txBody>
      </p:sp>
      <p:grpSp>
        <p:nvGrpSpPr>
          <p:cNvPr id="11" name="Group 10">
            <a:extLst>
              <a:ext uri="{FF2B5EF4-FFF2-40B4-BE49-F238E27FC236}">
                <a16:creationId xmlns:a16="http://schemas.microsoft.com/office/drawing/2014/main" id="{9B0EE660-F31A-ADF5-DF1B-5E1534643802}"/>
              </a:ext>
            </a:extLst>
          </p:cNvPr>
          <p:cNvGrpSpPr/>
          <p:nvPr/>
        </p:nvGrpSpPr>
        <p:grpSpPr>
          <a:xfrm>
            <a:off x="4102100" y="2548614"/>
            <a:ext cx="6835459" cy="4009448"/>
            <a:chOff x="4102100" y="2548614"/>
            <a:chExt cx="6835459" cy="4009448"/>
          </a:xfrm>
        </p:grpSpPr>
        <p:sp>
          <p:nvSpPr>
            <p:cNvPr id="3" name="Rectangle 2">
              <a:extLst>
                <a:ext uri="{FF2B5EF4-FFF2-40B4-BE49-F238E27FC236}">
                  <a16:creationId xmlns:a16="http://schemas.microsoft.com/office/drawing/2014/main" id="{CF581732-91C6-1BC0-60B0-2F9A143F3B43}"/>
                </a:ext>
              </a:extLst>
            </p:cNvPr>
            <p:cNvSpPr/>
            <p:nvPr/>
          </p:nvSpPr>
          <p:spPr>
            <a:xfrm>
              <a:off x="4102100" y="2548614"/>
              <a:ext cx="6835459" cy="40094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extBox 1">
              <a:extLst>
                <a:ext uri="{FF2B5EF4-FFF2-40B4-BE49-F238E27FC236}">
                  <a16:creationId xmlns:a16="http://schemas.microsoft.com/office/drawing/2014/main" id="{F2D00F98-CFD4-14A8-64C3-153B64FBB151}"/>
                </a:ext>
              </a:extLst>
            </p:cNvPr>
            <p:cNvSpPr txBox="1"/>
            <p:nvPr/>
          </p:nvSpPr>
          <p:spPr>
            <a:xfrm>
              <a:off x="4503117" y="2637808"/>
              <a:ext cx="5251657" cy="276999"/>
            </a:xfrm>
            <a:prstGeom prst="rect">
              <a:avLst/>
            </a:prstGeom>
            <a:solidFill>
              <a:schemeClr val="bg1"/>
            </a:solidFill>
          </p:spPr>
          <p:txBody>
            <a:bodyPr wrap="square" lIns="0" tIns="0" rIns="0" bIns="0" rtlCol="0">
              <a:spAutoFit/>
            </a:bodyPr>
            <a:lstStyle/>
            <a:p>
              <a:pPr algn="l"/>
              <a:r>
                <a:rPr lang="en-CH" dirty="0"/>
                <a:t>Small side-remark for mechanical engineers:</a:t>
              </a:r>
            </a:p>
          </p:txBody>
        </p:sp>
        <p:pic>
          <p:nvPicPr>
            <p:cNvPr id="6" name="Picture 5" descr="Diagram of a diagram of a vacuum space&#10;&#10;Description automatically generated">
              <a:extLst>
                <a:ext uri="{FF2B5EF4-FFF2-40B4-BE49-F238E27FC236}">
                  <a16:creationId xmlns:a16="http://schemas.microsoft.com/office/drawing/2014/main" id="{F2B6C8B2-D906-F8D5-E621-2CDB733528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6722" y="2930624"/>
              <a:ext cx="2852224" cy="3502098"/>
            </a:xfrm>
            <a:prstGeom prst="rect">
              <a:avLst/>
            </a:prstGeom>
          </p:spPr>
        </p:pic>
        <p:sp>
          <p:nvSpPr>
            <p:cNvPr id="8" name="TextBox 7">
              <a:extLst>
                <a:ext uri="{FF2B5EF4-FFF2-40B4-BE49-F238E27FC236}">
                  <a16:creationId xmlns:a16="http://schemas.microsoft.com/office/drawing/2014/main" id="{2CD37FA5-0E5A-0E48-715A-84AF55768F13}"/>
                </a:ext>
              </a:extLst>
            </p:cNvPr>
            <p:cNvSpPr txBox="1"/>
            <p:nvPr/>
          </p:nvSpPr>
          <p:spPr>
            <a:xfrm>
              <a:off x="7128945" y="3124719"/>
              <a:ext cx="3752849" cy="2215991"/>
            </a:xfrm>
            <a:prstGeom prst="rect">
              <a:avLst/>
            </a:prstGeom>
            <a:solidFill>
              <a:schemeClr val="bg1"/>
            </a:solidFill>
          </p:spPr>
          <p:txBody>
            <a:bodyPr wrap="square" lIns="0" tIns="0" rIns="0" bIns="0" rtlCol="0">
              <a:spAutoFit/>
            </a:bodyPr>
            <a:lstStyle/>
            <a:p>
              <a:pPr algn="l"/>
              <a:r>
                <a:rPr lang="en-CH" dirty="0"/>
                <a:t>New technology came with unforeseen problems: the inner conductor was made hollow for weight reasons, but then started to vibrate heavily.</a:t>
              </a:r>
            </a:p>
            <a:p>
              <a:pPr algn="l"/>
              <a:r>
                <a:rPr lang="en-CH" dirty="0"/>
                <a:t>Suggested solution: filled with heavy SS-spheres which work as suppressors.</a:t>
              </a:r>
            </a:p>
          </p:txBody>
        </p:sp>
        <p:sp>
          <p:nvSpPr>
            <p:cNvPr id="10" name="TextBox 9">
              <a:extLst>
                <a:ext uri="{FF2B5EF4-FFF2-40B4-BE49-F238E27FC236}">
                  <a16:creationId xmlns:a16="http://schemas.microsoft.com/office/drawing/2014/main" id="{C572555D-08E5-5520-AD93-86966660F0A1}"/>
                </a:ext>
              </a:extLst>
            </p:cNvPr>
            <p:cNvSpPr txBox="1"/>
            <p:nvPr/>
          </p:nvSpPr>
          <p:spPr>
            <a:xfrm>
              <a:off x="7128945" y="5998326"/>
              <a:ext cx="3752849" cy="184666"/>
            </a:xfrm>
            <a:prstGeom prst="rect">
              <a:avLst/>
            </a:prstGeom>
            <a:solidFill>
              <a:schemeClr val="bg1"/>
            </a:solidFill>
          </p:spPr>
          <p:txBody>
            <a:bodyPr wrap="square" lIns="0" tIns="0" rIns="0" bIns="0" rtlCol="0">
              <a:spAutoFit/>
            </a:bodyPr>
            <a:lstStyle/>
            <a:p>
              <a:pPr algn="l"/>
              <a:r>
                <a:rPr lang="en-CH" sz="1200" dirty="0"/>
                <a:t>Image: A. Roy, APAC 2007, THYMA04 </a:t>
              </a:r>
            </a:p>
          </p:txBody>
        </p:sp>
      </p:grpSp>
    </p:spTree>
    <p:extLst>
      <p:ext uri="{BB962C8B-B14F-4D97-AF65-F5344CB8AC3E}">
        <p14:creationId xmlns:p14="http://schemas.microsoft.com/office/powerpoint/2010/main" val="2456439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7222B90-CC89-A84A-538F-CA02A1DE0CA5}"/>
              </a:ext>
            </a:extLst>
          </p:cNvPr>
          <p:cNvSpPr>
            <a:spLocks noGrp="1"/>
          </p:cNvSpPr>
          <p:nvPr>
            <p:ph type="ftr" sz="quarter" idx="11"/>
          </p:nvPr>
        </p:nvSpPr>
        <p:spPr/>
        <p:txBody>
          <a:bodyPr/>
          <a:lstStyle/>
          <a:p>
            <a:r>
              <a:rPr lang="en-US" spc="-1"/>
              <a:t>Christine.Vollinger@cern.ch, RF Systems I &amp; II</a:t>
            </a:r>
            <a:endParaRPr lang="en-GB" spc="-1" dirty="0">
              <a:latin typeface="Times New Roman"/>
            </a:endParaRPr>
          </a:p>
        </p:txBody>
      </p:sp>
      <p:sp>
        <p:nvSpPr>
          <p:cNvPr id="5" name="Title 2">
            <a:extLst>
              <a:ext uri="{FF2B5EF4-FFF2-40B4-BE49-F238E27FC236}">
                <a16:creationId xmlns:a16="http://schemas.microsoft.com/office/drawing/2014/main" id="{DD1C989E-0182-50F0-5E03-AD044EC6BE99}"/>
              </a:ext>
            </a:extLst>
          </p:cNvPr>
          <p:cNvSpPr>
            <a:spLocks noGrp="1"/>
          </p:cNvSpPr>
          <p:nvPr>
            <p:ph type="title"/>
          </p:nvPr>
        </p:nvSpPr>
        <p:spPr>
          <a:xfrm>
            <a:off x="104820" y="158678"/>
            <a:ext cx="11376025" cy="1066800"/>
          </a:xfrm>
        </p:spPr>
        <p:txBody>
          <a:bodyPr/>
          <a:lstStyle/>
          <a:p>
            <a:r>
              <a:rPr lang="en-US" sz="3600" kern="0" dirty="0">
                <a:solidFill>
                  <a:srgbClr val="0070C0"/>
                </a:solidFill>
              </a:rPr>
              <a:t>What is Radio Frequency (for accelerators)?</a:t>
            </a:r>
            <a:br>
              <a:rPr lang="en-US" sz="3600" kern="0" dirty="0">
                <a:solidFill>
                  <a:srgbClr val="0070C0"/>
                </a:solidFill>
              </a:rPr>
            </a:br>
            <a:endParaRPr lang="en-GB" dirty="0">
              <a:solidFill>
                <a:srgbClr val="0070C0"/>
              </a:solidFill>
            </a:endParaRPr>
          </a:p>
        </p:txBody>
      </p:sp>
      <p:grpSp>
        <p:nvGrpSpPr>
          <p:cNvPr id="31" name="Group 30">
            <a:extLst>
              <a:ext uri="{FF2B5EF4-FFF2-40B4-BE49-F238E27FC236}">
                <a16:creationId xmlns:a16="http://schemas.microsoft.com/office/drawing/2014/main" id="{D40F22DB-E435-1E15-7EBD-914AB25C73B8}"/>
              </a:ext>
            </a:extLst>
          </p:cNvPr>
          <p:cNvGrpSpPr/>
          <p:nvPr/>
        </p:nvGrpSpPr>
        <p:grpSpPr>
          <a:xfrm>
            <a:off x="104820" y="857000"/>
            <a:ext cx="12192000" cy="3923093"/>
            <a:chOff x="0" y="2314608"/>
            <a:chExt cx="12192000" cy="3923093"/>
          </a:xfrm>
        </p:grpSpPr>
        <p:pic>
          <p:nvPicPr>
            <p:cNvPr id="7" name="Picture 6" descr="Graphical user interface, text, application, email&#10;&#10;Description automatically generated">
              <a:extLst>
                <a:ext uri="{FF2B5EF4-FFF2-40B4-BE49-F238E27FC236}">
                  <a16:creationId xmlns:a16="http://schemas.microsoft.com/office/drawing/2014/main" id="{BD5CDF4C-646E-AAED-B281-B894D666D6D2}"/>
                </a:ext>
              </a:extLst>
            </p:cNvPr>
            <p:cNvPicPr>
              <a:picLocks noChangeAspect="1"/>
            </p:cNvPicPr>
            <p:nvPr/>
          </p:nvPicPr>
          <p:blipFill rotWithShape="1">
            <a:blip r:embed="rId2">
              <a:extLst>
                <a:ext uri="{28A0092B-C50C-407E-A947-70E740481C1C}">
                  <a14:useLocalDpi xmlns:a14="http://schemas.microsoft.com/office/drawing/2010/main" val="0"/>
                </a:ext>
              </a:extLst>
            </a:blip>
            <a:srcRect t="52729"/>
            <a:stretch/>
          </p:blipFill>
          <p:spPr>
            <a:xfrm>
              <a:off x="0" y="3638741"/>
              <a:ext cx="12192000" cy="2357053"/>
            </a:xfrm>
            <a:prstGeom prst="rect">
              <a:avLst/>
            </a:prstGeom>
          </p:spPr>
        </p:pic>
        <p:sp>
          <p:nvSpPr>
            <p:cNvPr id="8" name="TextBox 7">
              <a:extLst>
                <a:ext uri="{FF2B5EF4-FFF2-40B4-BE49-F238E27FC236}">
                  <a16:creationId xmlns:a16="http://schemas.microsoft.com/office/drawing/2014/main" id="{03B02973-B055-8FC9-D701-631ACE9307E8}"/>
                </a:ext>
              </a:extLst>
            </p:cNvPr>
            <p:cNvSpPr txBox="1"/>
            <p:nvPr/>
          </p:nvSpPr>
          <p:spPr>
            <a:xfrm>
              <a:off x="0" y="5991480"/>
              <a:ext cx="5760750" cy="246221"/>
            </a:xfrm>
            <a:prstGeom prst="rect">
              <a:avLst/>
            </a:prstGeom>
            <a:noFill/>
          </p:spPr>
          <p:txBody>
            <a:bodyPr wrap="square" rtlCol="0">
              <a:spAutoFit/>
            </a:bodyPr>
            <a:lstStyle/>
            <a:p>
              <a:r>
                <a:rPr lang="en-US" sz="1000" dirty="0"/>
                <a:t>Source: en.wikipedia.org/wiki/Radio_spectrum</a:t>
              </a:r>
            </a:p>
          </p:txBody>
        </p:sp>
        <p:pic>
          <p:nvPicPr>
            <p:cNvPr id="25" name="Picture 24" descr="A picture containing microwave, kitchen appliance, appliance, oven&#10;&#10;Description automatically generated">
              <a:extLst>
                <a:ext uri="{FF2B5EF4-FFF2-40B4-BE49-F238E27FC236}">
                  <a16:creationId xmlns:a16="http://schemas.microsoft.com/office/drawing/2014/main" id="{823381AD-FB21-6D29-D239-FE59B255D3C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765" t="8873" r="3870" b="8823"/>
            <a:stretch/>
          </p:blipFill>
          <p:spPr>
            <a:xfrm>
              <a:off x="4552003" y="2314608"/>
              <a:ext cx="1667008" cy="1151455"/>
            </a:xfrm>
            <a:prstGeom prst="rect">
              <a:avLst/>
            </a:prstGeom>
          </p:spPr>
        </p:pic>
        <p:sp>
          <p:nvSpPr>
            <p:cNvPr id="26" name="Oval 25">
              <a:extLst>
                <a:ext uri="{FF2B5EF4-FFF2-40B4-BE49-F238E27FC236}">
                  <a16:creationId xmlns:a16="http://schemas.microsoft.com/office/drawing/2014/main" id="{332516F5-BA9B-E169-4BE8-CFCD635FDD9D}"/>
                </a:ext>
              </a:extLst>
            </p:cNvPr>
            <p:cNvSpPr/>
            <p:nvPr/>
          </p:nvSpPr>
          <p:spPr bwMode="auto">
            <a:xfrm>
              <a:off x="5135875" y="4427530"/>
              <a:ext cx="883316" cy="230430"/>
            </a:xfrm>
            <a:prstGeom prst="ellips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rgbClr val="CC0000"/>
                  </a:solidFill>
                </a:ln>
                <a:noFill/>
                <a:effectLst/>
                <a:latin typeface="Comic Sans MS" pitchFamily="66" charset="0"/>
              </a:endParaRPr>
            </a:p>
          </p:txBody>
        </p:sp>
        <p:cxnSp>
          <p:nvCxnSpPr>
            <p:cNvPr id="27" name="Straight Arrow Connector 26">
              <a:extLst>
                <a:ext uri="{FF2B5EF4-FFF2-40B4-BE49-F238E27FC236}">
                  <a16:creationId xmlns:a16="http://schemas.microsoft.com/office/drawing/2014/main" id="{8817564A-D7AA-1ECB-C90F-249815206944}"/>
                </a:ext>
              </a:extLst>
            </p:cNvPr>
            <p:cNvCxnSpPr/>
            <p:nvPr/>
          </p:nvCxnSpPr>
          <p:spPr bwMode="auto">
            <a:xfrm flipH="1" flipV="1">
              <a:off x="5212685" y="3428781"/>
              <a:ext cx="345645" cy="998749"/>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pic>
          <p:nvPicPr>
            <p:cNvPr id="28" name="Picture 27" descr="A picture containing icon&#10;&#10;Description automatically generated">
              <a:extLst>
                <a:ext uri="{FF2B5EF4-FFF2-40B4-BE49-F238E27FC236}">
                  <a16:creationId xmlns:a16="http://schemas.microsoft.com/office/drawing/2014/main" id="{6E5D01E4-BE3F-8D4A-A14B-E1E02012D9B3}"/>
                </a:ext>
              </a:extLst>
            </p:cNvPr>
            <p:cNvPicPr>
              <a:picLocks noChangeAspect="1"/>
            </p:cNvPicPr>
            <p:nvPr/>
          </p:nvPicPr>
          <p:blipFill rotWithShape="1">
            <a:blip r:embed="rId4">
              <a:extLst>
                <a:ext uri="{28A0092B-C50C-407E-A947-70E740481C1C}">
                  <a14:useLocalDpi xmlns:a14="http://schemas.microsoft.com/office/drawing/2010/main" val="0"/>
                </a:ext>
              </a:extLst>
            </a:blip>
            <a:srcRect l="4093" t="14335" r="3373" b="14676"/>
            <a:stretch/>
          </p:blipFill>
          <p:spPr>
            <a:xfrm>
              <a:off x="9399715" y="2742469"/>
              <a:ext cx="943202" cy="723594"/>
            </a:xfrm>
            <a:prstGeom prst="rect">
              <a:avLst/>
            </a:prstGeom>
          </p:spPr>
        </p:pic>
        <p:cxnSp>
          <p:nvCxnSpPr>
            <p:cNvPr id="29" name="Straight Arrow Connector 28">
              <a:extLst>
                <a:ext uri="{FF2B5EF4-FFF2-40B4-BE49-F238E27FC236}">
                  <a16:creationId xmlns:a16="http://schemas.microsoft.com/office/drawing/2014/main" id="{07588162-F8F9-50A0-05BF-6AE42F81627D}"/>
                </a:ext>
              </a:extLst>
            </p:cNvPr>
            <p:cNvCxnSpPr>
              <a:cxnSpLocks/>
              <a:stCxn id="30" idx="0"/>
              <a:endCxn id="28" idx="2"/>
            </p:cNvCxnSpPr>
            <p:nvPr/>
          </p:nvCxnSpPr>
          <p:spPr bwMode="auto">
            <a:xfrm flipV="1">
              <a:off x="9514045" y="3466063"/>
              <a:ext cx="357271" cy="951916"/>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30" name="Oval 29">
              <a:extLst>
                <a:ext uri="{FF2B5EF4-FFF2-40B4-BE49-F238E27FC236}">
                  <a16:creationId xmlns:a16="http://schemas.microsoft.com/office/drawing/2014/main" id="{53935420-E9F6-A894-B53A-9D190090046D}"/>
                </a:ext>
              </a:extLst>
            </p:cNvPr>
            <p:cNvSpPr/>
            <p:nvPr/>
          </p:nvSpPr>
          <p:spPr bwMode="auto">
            <a:xfrm>
              <a:off x="9072387" y="4417979"/>
              <a:ext cx="883316" cy="230430"/>
            </a:xfrm>
            <a:prstGeom prst="ellips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rgbClr val="CC0000"/>
                  </a:solidFill>
                </a:ln>
                <a:noFill/>
                <a:effectLst/>
                <a:latin typeface="Comic Sans MS" pitchFamily="66" charset="0"/>
              </a:endParaRPr>
            </a:p>
          </p:txBody>
        </p:sp>
      </p:grpSp>
      <p:grpSp>
        <p:nvGrpSpPr>
          <p:cNvPr id="65" name="Group 64">
            <a:extLst>
              <a:ext uri="{FF2B5EF4-FFF2-40B4-BE49-F238E27FC236}">
                <a16:creationId xmlns:a16="http://schemas.microsoft.com/office/drawing/2014/main" id="{04CE4E2B-9254-E431-F27C-57C4D33A4904}"/>
              </a:ext>
            </a:extLst>
          </p:cNvPr>
          <p:cNvGrpSpPr/>
          <p:nvPr/>
        </p:nvGrpSpPr>
        <p:grpSpPr>
          <a:xfrm>
            <a:off x="4259262" y="2160978"/>
            <a:ext cx="6369698" cy="2390941"/>
            <a:chOff x="4259262" y="2160978"/>
            <a:chExt cx="6369698" cy="2390941"/>
          </a:xfrm>
        </p:grpSpPr>
        <p:sp>
          <p:nvSpPr>
            <p:cNvPr id="14" name="Rectangle 13">
              <a:extLst>
                <a:ext uri="{FF2B5EF4-FFF2-40B4-BE49-F238E27FC236}">
                  <a16:creationId xmlns:a16="http://schemas.microsoft.com/office/drawing/2014/main" id="{9FA03D5B-37A6-ADA8-FF7F-4886BE1A42A8}"/>
                </a:ext>
              </a:extLst>
            </p:cNvPr>
            <p:cNvSpPr/>
            <p:nvPr/>
          </p:nvSpPr>
          <p:spPr>
            <a:xfrm>
              <a:off x="4259262" y="2160978"/>
              <a:ext cx="6369698" cy="2390941"/>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Arrow: Down 14">
              <a:extLst>
                <a:ext uri="{FF2B5EF4-FFF2-40B4-BE49-F238E27FC236}">
                  <a16:creationId xmlns:a16="http://schemas.microsoft.com/office/drawing/2014/main" id="{28F1B553-B762-108A-C84D-77A3917EFAB8}"/>
                </a:ext>
              </a:extLst>
            </p:cNvPr>
            <p:cNvSpPr/>
            <p:nvPr/>
          </p:nvSpPr>
          <p:spPr bwMode="auto">
            <a:xfrm>
              <a:off x="4351365" y="2209484"/>
              <a:ext cx="499265" cy="2246921"/>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6" name="Arrow: Down 15">
              <a:extLst>
                <a:ext uri="{FF2B5EF4-FFF2-40B4-BE49-F238E27FC236}">
                  <a16:creationId xmlns:a16="http://schemas.microsoft.com/office/drawing/2014/main" id="{33EF26AF-CFF2-73D0-F0A7-C85BE14F2223}"/>
                </a:ext>
              </a:extLst>
            </p:cNvPr>
            <p:cNvSpPr/>
            <p:nvPr/>
          </p:nvSpPr>
          <p:spPr bwMode="auto">
            <a:xfrm rot="10800000">
              <a:off x="4850628" y="2209484"/>
              <a:ext cx="499265" cy="2246921"/>
            </a:xfrm>
            <a:prstGeom prst="down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7" name="Right Brace 16">
              <a:extLst>
                <a:ext uri="{FF2B5EF4-FFF2-40B4-BE49-F238E27FC236}">
                  <a16:creationId xmlns:a16="http://schemas.microsoft.com/office/drawing/2014/main" id="{304CA522-42BD-0F20-0347-32C9351F5577}"/>
                </a:ext>
              </a:extLst>
            </p:cNvPr>
            <p:cNvSpPr/>
            <p:nvPr/>
          </p:nvSpPr>
          <p:spPr bwMode="auto">
            <a:xfrm>
              <a:off x="5397712" y="2339083"/>
              <a:ext cx="450156" cy="951916"/>
            </a:xfrm>
            <a:prstGeom prst="rightBrace">
              <a:avLst>
                <a:gd name="adj1" fmla="val 8333"/>
                <a:gd name="adj2" fmla="val 26475"/>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8" name="Right Brace 17">
              <a:extLst>
                <a:ext uri="{FF2B5EF4-FFF2-40B4-BE49-F238E27FC236}">
                  <a16:creationId xmlns:a16="http://schemas.microsoft.com/office/drawing/2014/main" id="{DC833CE3-3527-7C41-BEF6-A4A73D169D8D}"/>
                </a:ext>
              </a:extLst>
            </p:cNvPr>
            <p:cNvSpPr/>
            <p:nvPr/>
          </p:nvSpPr>
          <p:spPr bwMode="auto">
            <a:xfrm>
              <a:off x="5398999" y="3356448"/>
              <a:ext cx="450156" cy="1004746"/>
            </a:xfrm>
            <a:prstGeom prst="rightBrace">
              <a:avLst>
                <a:gd name="adj1" fmla="val 8333"/>
                <a:gd name="adj2" fmla="val 32002"/>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9" name="TextBox 18">
              <a:extLst>
                <a:ext uri="{FF2B5EF4-FFF2-40B4-BE49-F238E27FC236}">
                  <a16:creationId xmlns:a16="http://schemas.microsoft.com/office/drawing/2014/main" id="{2C32058C-EEF3-3200-798F-1103E1A7AB13}"/>
                </a:ext>
              </a:extLst>
            </p:cNvPr>
            <p:cNvSpPr txBox="1"/>
            <p:nvPr/>
          </p:nvSpPr>
          <p:spPr>
            <a:xfrm>
              <a:off x="5748927" y="2382515"/>
              <a:ext cx="2035465" cy="369332"/>
            </a:xfrm>
            <a:prstGeom prst="rect">
              <a:avLst/>
            </a:prstGeom>
            <a:noFill/>
          </p:spPr>
          <p:txBody>
            <a:bodyPr wrap="square" rtlCol="0">
              <a:spAutoFit/>
            </a:bodyPr>
            <a:lstStyle/>
            <a:p>
              <a:r>
                <a:rPr lang="en-US" dirty="0"/>
                <a:t>“RF frequencies”</a:t>
              </a:r>
              <a:endParaRPr lang="en-GB" dirty="0"/>
            </a:p>
          </p:txBody>
        </p:sp>
        <p:sp>
          <p:nvSpPr>
            <p:cNvPr id="20" name="TextBox 19">
              <a:extLst>
                <a:ext uri="{FF2B5EF4-FFF2-40B4-BE49-F238E27FC236}">
                  <a16:creationId xmlns:a16="http://schemas.microsoft.com/office/drawing/2014/main" id="{77E7A469-ACFF-11F0-00DC-C88264D415B5}"/>
                </a:ext>
              </a:extLst>
            </p:cNvPr>
            <p:cNvSpPr txBox="1"/>
            <p:nvPr/>
          </p:nvSpPr>
          <p:spPr>
            <a:xfrm>
              <a:off x="5875502" y="3499299"/>
              <a:ext cx="2112275" cy="369332"/>
            </a:xfrm>
            <a:prstGeom prst="rect">
              <a:avLst/>
            </a:prstGeom>
            <a:noFill/>
          </p:spPr>
          <p:txBody>
            <a:bodyPr wrap="square" rtlCol="0">
              <a:spAutoFit/>
            </a:bodyPr>
            <a:lstStyle/>
            <a:p>
              <a:r>
                <a:rPr lang="en-US" dirty="0"/>
                <a:t>“Microwave range”</a:t>
              </a:r>
              <a:endParaRPr lang="en-GB" dirty="0"/>
            </a:p>
          </p:txBody>
        </p:sp>
        <p:sp>
          <p:nvSpPr>
            <p:cNvPr id="21" name="TextBox 20">
              <a:extLst>
                <a:ext uri="{FF2B5EF4-FFF2-40B4-BE49-F238E27FC236}">
                  <a16:creationId xmlns:a16="http://schemas.microsoft.com/office/drawing/2014/main" id="{064D0AC4-6D17-AD15-B8D8-4421CB9283F6}"/>
                </a:ext>
              </a:extLst>
            </p:cNvPr>
            <p:cNvSpPr txBox="1"/>
            <p:nvPr/>
          </p:nvSpPr>
          <p:spPr>
            <a:xfrm>
              <a:off x="5875502" y="3822385"/>
              <a:ext cx="4316217" cy="369332"/>
            </a:xfrm>
            <a:prstGeom prst="rect">
              <a:avLst/>
            </a:prstGeom>
            <a:noFill/>
          </p:spPr>
          <p:txBody>
            <a:bodyPr wrap="square" rtlCol="0">
              <a:spAutoFit/>
            </a:bodyPr>
            <a:lstStyle/>
            <a:p>
              <a:r>
                <a:rPr lang="en-US" dirty="0"/>
                <a:t>“millimeter waves” (wavelengths in mm)</a:t>
              </a:r>
              <a:endParaRPr lang="en-GB" dirty="0"/>
            </a:p>
          </p:txBody>
        </p:sp>
        <p:sp>
          <p:nvSpPr>
            <p:cNvPr id="24" name="TextBox 23">
              <a:extLst>
                <a:ext uri="{FF2B5EF4-FFF2-40B4-BE49-F238E27FC236}">
                  <a16:creationId xmlns:a16="http://schemas.microsoft.com/office/drawing/2014/main" id="{A4FDF148-7BC1-4979-A772-A2B9B2791B0F}"/>
                </a:ext>
              </a:extLst>
            </p:cNvPr>
            <p:cNvSpPr txBox="1"/>
            <p:nvPr/>
          </p:nvSpPr>
          <p:spPr>
            <a:xfrm rot="16200000">
              <a:off x="3889352" y="3204186"/>
              <a:ext cx="1438815" cy="369332"/>
            </a:xfrm>
            <a:prstGeom prst="rect">
              <a:avLst/>
            </a:prstGeom>
            <a:noFill/>
          </p:spPr>
          <p:txBody>
            <a:bodyPr wrap="square" rtlCol="0">
              <a:spAutoFit/>
            </a:bodyPr>
            <a:lstStyle/>
            <a:p>
              <a:r>
                <a:rPr lang="en-US" dirty="0"/>
                <a:t>Frequency</a:t>
              </a:r>
              <a:endParaRPr lang="en-GB" dirty="0"/>
            </a:p>
          </p:txBody>
        </p:sp>
        <p:sp>
          <p:nvSpPr>
            <p:cNvPr id="32" name="TextBox 31">
              <a:extLst>
                <a:ext uri="{FF2B5EF4-FFF2-40B4-BE49-F238E27FC236}">
                  <a16:creationId xmlns:a16="http://schemas.microsoft.com/office/drawing/2014/main" id="{00E67506-C62F-37B3-4825-FE651423E449}"/>
                </a:ext>
              </a:extLst>
            </p:cNvPr>
            <p:cNvSpPr txBox="1"/>
            <p:nvPr/>
          </p:nvSpPr>
          <p:spPr>
            <a:xfrm rot="16200000">
              <a:off x="4417189" y="3179177"/>
              <a:ext cx="1419766" cy="369332"/>
            </a:xfrm>
            <a:prstGeom prst="rect">
              <a:avLst/>
            </a:prstGeom>
            <a:noFill/>
          </p:spPr>
          <p:txBody>
            <a:bodyPr wrap="square" rtlCol="0">
              <a:spAutoFit/>
            </a:bodyPr>
            <a:lstStyle/>
            <a:p>
              <a:r>
                <a:rPr lang="en-US" dirty="0"/>
                <a:t>Wavelength</a:t>
              </a:r>
              <a:endParaRPr lang="en-GB" dirty="0"/>
            </a:p>
          </p:txBody>
        </p:sp>
      </p:grpSp>
      <p:sp>
        <p:nvSpPr>
          <p:cNvPr id="33" name="TextBox 32">
            <a:extLst>
              <a:ext uri="{FF2B5EF4-FFF2-40B4-BE49-F238E27FC236}">
                <a16:creationId xmlns:a16="http://schemas.microsoft.com/office/drawing/2014/main" id="{FA663BAA-F655-20A3-02BD-6810EE9A9BFC}"/>
              </a:ext>
            </a:extLst>
          </p:cNvPr>
          <p:cNvSpPr txBox="1"/>
          <p:nvPr/>
        </p:nvSpPr>
        <p:spPr>
          <a:xfrm>
            <a:off x="7099121" y="848067"/>
            <a:ext cx="4657708" cy="1200329"/>
          </a:xfrm>
          <a:prstGeom prst="rect">
            <a:avLst/>
          </a:prstGeom>
          <a:solidFill>
            <a:schemeClr val="bg1"/>
          </a:solidFill>
        </p:spPr>
        <p:txBody>
          <a:bodyPr wrap="square" rtlCol="0">
            <a:spAutoFit/>
          </a:bodyPr>
          <a:lstStyle/>
          <a:p>
            <a:r>
              <a:rPr lang="en-US" dirty="0"/>
              <a:t>Hz “Hertz” is the unit of frequency: sec</a:t>
            </a:r>
            <a:r>
              <a:rPr lang="en-US" baseline="30000" dirty="0"/>
              <a:t>-1</a:t>
            </a:r>
          </a:p>
          <a:p>
            <a:endParaRPr lang="en-US" dirty="0"/>
          </a:p>
          <a:p>
            <a:r>
              <a:rPr lang="en-US" dirty="0"/>
              <a:t>1 MHz = 10</a:t>
            </a:r>
            <a:r>
              <a:rPr lang="en-US" baseline="30000" dirty="0">
                <a:solidFill>
                  <a:srgbClr val="FF0000"/>
                </a:solidFill>
              </a:rPr>
              <a:t>6</a:t>
            </a:r>
            <a:r>
              <a:rPr lang="en-US" baseline="30000" dirty="0"/>
              <a:t> </a:t>
            </a:r>
            <a:r>
              <a:rPr lang="en-US" dirty="0"/>
              <a:t>Hz (</a:t>
            </a:r>
            <a:r>
              <a:rPr lang="en-US" dirty="0">
                <a:solidFill>
                  <a:srgbClr val="FF0000"/>
                </a:solidFill>
              </a:rPr>
              <a:t>Mega</a:t>
            </a:r>
            <a:r>
              <a:rPr lang="en-US" dirty="0"/>
              <a:t>hertz)</a:t>
            </a:r>
          </a:p>
          <a:p>
            <a:r>
              <a:rPr lang="en-US" dirty="0"/>
              <a:t>1 GHz = 10</a:t>
            </a:r>
            <a:r>
              <a:rPr lang="en-US" baseline="30000" dirty="0">
                <a:solidFill>
                  <a:srgbClr val="FF0000"/>
                </a:solidFill>
              </a:rPr>
              <a:t>9</a:t>
            </a:r>
            <a:r>
              <a:rPr lang="en-US" baseline="30000" dirty="0"/>
              <a:t> </a:t>
            </a:r>
            <a:r>
              <a:rPr lang="en-US" dirty="0"/>
              <a:t>Hz (</a:t>
            </a:r>
            <a:r>
              <a:rPr lang="en-US" dirty="0">
                <a:solidFill>
                  <a:srgbClr val="FF0000"/>
                </a:solidFill>
              </a:rPr>
              <a:t>Giga</a:t>
            </a:r>
            <a:r>
              <a:rPr lang="en-US" dirty="0"/>
              <a:t>hertz)</a:t>
            </a:r>
          </a:p>
        </p:txBody>
      </p:sp>
      <p:sp>
        <p:nvSpPr>
          <p:cNvPr id="34" name="TextBox 33">
            <a:extLst>
              <a:ext uri="{FF2B5EF4-FFF2-40B4-BE49-F238E27FC236}">
                <a16:creationId xmlns:a16="http://schemas.microsoft.com/office/drawing/2014/main" id="{1517724F-14CE-48B8-FA6C-DD7D489E9269}"/>
              </a:ext>
            </a:extLst>
          </p:cNvPr>
          <p:cNvSpPr txBox="1"/>
          <p:nvPr/>
        </p:nvSpPr>
        <p:spPr>
          <a:xfrm>
            <a:off x="435171" y="812361"/>
            <a:ext cx="6011488" cy="1200329"/>
          </a:xfrm>
          <a:prstGeom prst="rect">
            <a:avLst/>
          </a:prstGeom>
          <a:solidFill>
            <a:schemeClr val="bg1"/>
          </a:solidFill>
        </p:spPr>
        <p:txBody>
          <a:bodyPr wrap="square" rtlCol="0">
            <a:spAutoFit/>
          </a:bodyPr>
          <a:lstStyle/>
          <a:p>
            <a:endParaRPr lang="en-US" dirty="0"/>
          </a:p>
          <a:p>
            <a:r>
              <a:rPr lang="en-US" dirty="0"/>
              <a:t>Frequency </a:t>
            </a:r>
            <a:r>
              <a:rPr lang="en-US" i="1" dirty="0">
                <a:latin typeface="Times New Roman" panose="02020603050405020304" pitchFamily="18" charset="0"/>
                <a:cs typeface="Times New Roman" panose="02020603050405020304" pitchFamily="18" charset="0"/>
              </a:rPr>
              <a:t>f</a:t>
            </a:r>
            <a:r>
              <a:rPr lang="en-US" dirty="0"/>
              <a:t> and wavelength </a:t>
            </a:r>
            <a:r>
              <a:rPr lang="el-GR" dirty="0">
                <a:latin typeface="Times New Roman" panose="02020603050405020304" pitchFamily="18" charset="0"/>
                <a:cs typeface="Times New Roman" panose="02020603050405020304" pitchFamily="18" charset="0"/>
              </a:rPr>
              <a:t>λ</a:t>
            </a:r>
            <a:r>
              <a:rPr lang="en-US" dirty="0"/>
              <a:t> are inversely proportional:</a:t>
            </a:r>
          </a:p>
          <a:p>
            <a:pPr algn="ctr"/>
            <a:r>
              <a:rPr lang="en-US" dirty="0">
                <a:solidFill>
                  <a:srgbClr val="C00000"/>
                </a:solidFill>
              </a:rPr>
              <a:t>Large frequency means small wavelength.</a:t>
            </a:r>
          </a:p>
          <a:p>
            <a:pPr algn="ctr"/>
            <a:endParaRPr lang="en-GB" dirty="0">
              <a:solidFill>
                <a:srgbClr val="C00000"/>
              </a:solidFill>
            </a:endParaRPr>
          </a:p>
        </p:txBody>
      </p:sp>
      <p:grpSp>
        <p:nvGrpSpPr>
          <p:cNvPr id="40" name="Group 39">
            <a:extLst>
              <a:ext uri="{FF2B5EF4-FFF2-40B4-BE49-F238E27FC236}">
                <a16:creationId xmlns:a16="http://schemas.microsoft.com/office/drawing/2014/main" id="{F7DCF45C-D003-F89F-E820-B9BFB055DCB1}"/>
              </a:ext>
            </a:extLst>
          </p:cNvPr>
          <p:cNvGrpSpPr/>
          <p:nvPr/>
        </p:nvGrpSpPr>
        <p:grpSpPr>
          <a:xfrm>
            <a:off x="1267773" y="4851752"/>
            <a:ext cx="3754106" cy="1806443"/>
            <a:chOff x="8371479" y="1070052"/>
            <a:chExt cx="3754106" cy="1806443"/>
          </a:xfrm>
        </p:grpSpPr>
        <p:grpSp>
          <p:nvGrpSpPr>
            <p:cNvPr id="41" name="Group 40">
              <a:extLst>
                <a:ext uri="{FF2B5EF4-FFF2-40B4-BE49-F238E27FC236}">
                  <a16:creationId xmlns:a16="http://schemas.microsoft.com/office/drawing/2014/main" id="{6F3A3392-115D-E410-6814-CCF2060F5928}"/>
                </a:ext>
              </a:extLst>
            </p:cNvPr>
            <p:cNvGrpSpPr/>
            <p:nvPr/>
          </p:nvGrpSpPr>
          <p:grpSpPr>
            <a:xfrm>
              <a:off x="8371479" y="1070052"/>
              <a:ext cx="3754106" cy="1806443"/>
              <a:chOff x="8823432" y="1070052"/>
              <a:chExt cx="3754106" cy="1806443"/>
            </a:xfrm>
          </p:grpSpPr>
          <p:grpSp>
            <p:nvGrpSpPr>
              <p:cNvPr id="48" name="Group 47">
                <a:extLst>
                  <a:ext uri="{FF2B5EF4-FFF2-40B4-BE49-F238E27FC236}">
                    <a16:creationId xmlns:a16="http://schemas.microsoft.com/office/drawing/2014/main" id="{F0D1B194-4582-BE8A-B51D-AD5A73DC71ED}"/>
                  </a:ext>
                </a:extLst>
              </p:cNvPr>
              <p:cNvGrpSpPr/>
              <p:nvPr/>
            </p:nvGrpSpPr>
            <p:grpSpPr>
              <a:xfrm>
                <a:off x="8823432" y="1070052"/>
                <a:ext cx="2896686" cy="1805833"/>
                <a:chOff x="8823432" y="1070052"/>
                <a:chExt cx="2896686" cy="1805833"/>
              </a:xfrm>
            </p:grpSpPr>
            <p:pic>
              <p:nvPicPr>
                <p:cNvPr id="50" name="Picture 49" descr="Shape&#10;&#10;Description automatically generated with medium confidence">
                  <a:extLst>
                    <a:ext uri="{FF2B5EF4-FFF2-40B4-BE49-F238E27FC236}">
                      <a16:creationId xmlns:a16="http://schemas.microsoft.com/office/drawing/2014/main" id="{AFCE04F4-2D02-E4A1-8FC3-67FD701C467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1530"/>
                <a:stretch/>
              </p:blipFill>
              <p:spPr>
                <a:xfrm>
                  <a:off x="8823432" y="1070052"/>
                  <a:ext cx="2879693" cy="1805833"/>
                </a:xfrm>
                <a:prstGeom prst="rect">
                  <a:avLst/>
                </a:prstGeom>
              </p:spPr>
            </p:pic>
            <p:cxnSp>
              <p:nvCxnSpPr>
                <p:cNvPr id="51" name="Straight Connector 50">
                  <a:extLst>
                    <a:ext uri="{FF2B5EF4-FFF2-40B4-BE49-F238E27FC236}">
                      <a16:creationId xmlns:a16="http://schemas.microsoft.com/office/drawing/2014/main" id="{DFD8D86F-50C9-5B79-6A33-4FC7F9FAEB77}"/>
                    </a:ext>
                  </a:extLst>
                </p:cNvPr>
                <p:cNvCxnSpPr/>
                <p:nvPr/>
              </p:nvCxnSpPr>
              <p:spPr bwMode="auto">
                <a:xfrm>
                  <a:off x="8899566" y="1163105"/>
                  <a:ext cx="0" cy="1190555"/>
                </a:xfrm>
                <a:prstGeom prst="line">
                  <a:avLst/>
                </a:prstGeom>
                <a:solidFill>
                  <a:schemeClr val="accent1"/>
                </a:solidFill>
                <a:ln w="19050" cap="flat" cmpd="sng" algn="ctr">
                  <a:solidFill>
                    <a:schemeClr val="tx1"/>
                  </a:solidFill>
                  <a:prstDash val="dash"/>
                  <a:round/>
                  <a:headEnd type="none" w="med" len="med"/>
                  <a:tailEnd type="none" w="med" len="med"/>
                </a:ln>
                <a:effectLst/>
              </p:spPr>
            </p:cxnSp>
            <p:cxnSp>
              <p:nvCxnSpPr>
                <p:cNvPr id="52" name="Straight Connector 51">
                  <a:extLst>
                    <a:ext uri="{FF2B5EF4-FFF2-40B4-BE49-F238E27FC236}">
                      <a16:creationId xmlns:a16="http://schemas.microsoft.com/office/drawing/2014/main" id="{930580BD-9AAF-8D20-5CE5-F3B0D80E116A}"/>
                    </a:ext>
                  </a:extLst>
                </p:cNvPr>
                <p:cNvCxnSpPr/>
                <p:nvPr/>
              </p:nvCxnSpPr>
              <p:spPr bwMode="auto">
                <a:xfrm>
                  <a:off x="11720118" y="1163105"/>
                  <a:ext cx="0" cy="1190555"/>
                </a:xfrm>
                <a:prstGeom prst="line">
                  <a:avLst/>
                </a:prstGeom>
                <a:solidFill>
                  <a:schemeClr val="accent1"/>
                </a:solidFill>
                <a:ln w="19050" cap="flat" cmpd="sng" algn="ctr">
                  <a:solidFill>
                    <a:schemeClr val="tx1"/>
                  </a:solidFill>
                  <a:prstDash val="dash"/>
                  <a:round/>
                  <a:headEnd type="none" w="med" len="med"/>
                  <a:tailEnd type="none" w="med" len="med"/>
                </a:ln>
                <a:effectLst/>
              </p:spPr>
            </p:cxnSp>
            <p:cxnSp>
              <p:nvCxnSpPr>
                <p:cNvPr id="53" name="Straight Arrow Connector 52">
                  <a:extLst>
                    <a:ext uri="{FF2B5EF4-FFF2-40B4-BE49-F238E27FC236}">
                      <a16:creationId xmlns:a16="http://schemas.microsoft.com/office/drawing/2014/main" id="{2310D641-4954-4A1B-DCF5-4873F5A4831E}"/>
                    </a:ext>
                  </a:extLst>
                </p:cNvPr>
                <p:cNvCxnSpPr/>
                <p:nvPr/>
              </p:nvCxnSpPr>
              <p:spPr bwMode="auto">
                <a:xfrm>
                  <a:off x="8899566" y="2161635"/>
                  <a:ext cx="2803564" cy="0"/>
                </a:xfrm>
                <a:prstGeom prst="straightConnector1">
                  <a:avLst/>
                </a:prstGeom>
                <a:solidFill>
                  <a:schemeClr val="accent1"/>
                </a:solidFill>
                <a:ln w="19050" cap="flat" cmpd="sng" algn="ctr">
                  <a:solidFill>
                    <a:schemeClr val="tx1"/>
                  </a:solidFill>
                  <a:prstDash val="solid"/>
                  <a:round/>
                  <a:headEnd type="triangle" w="med" len="med"/>
                  <a:tailEnd type="triangle" w="med" len="med"/>
                </a:ln>
                <a:effectLst/>
              </p:spPr>
            </p:cxnSp>
            <p:sp>
              <p:nvSpPr>
                <p:cNvPr id="54" name="TextBox 53">
                  <a:extLst>
                    <a:ext uri="{FF2B5EF4-FFF2-40B4-BE49-F238E27FC236}">
                      <a16:creationId xmlns:a16="http://schemas.microsoft.com/office/drawing/2014/main" id="{9DED6188-B543-E7FA-58A4-66438B016486}"/>
                    </a:ext>
                  </a:extLst>
                </p:cNvPr>
                <p:cNvSpPr txBox="1"/>
                <p:nvPr/>
              </p:nvSpPr>
              <p:spPr>
                <a:xfrm>
                  <a:off x="9168400" y="1969610"/>
                  <a:ext cx="307240" cy="369332"/>
                </a:xfrm>
                <a:prstGeom prst="rect">
                  <a:avLst/>
                </a:prstGeom>
                <a:solidFill>
                  <a:schemeClr val="bg1"/>
                </a:solidFill>
              </p:spPr>
              <p:txBody>
                <a:bodyPr wrap="square" rtlCol="0">
                  <a:spAutoFit/>
                </a:bodyPr>
                <a:lstStyle/>
                <a:p>
                  <a:r>
                    <a:rPr lang="el-GR" i="1" dirty="0">
                      <a:latin typeface="Times New Roman" panose="02020603050405020304" pitchFamily="18" charset="0"/>
                      <a:cs typeface="Times New Roman" panose="02020603050405020304" pitchFamily="18" charset="0"/>
                    </a:rPr>
                    <a:t>λ</a:t>
                  </a:r>
                  <a:endParaRPr lang="en-GB" i="1" dirty="0">
                    <a:latin typeface="Times New Roman" panose="02020603050405020304" pitchFamily="18" charset="0"/>
                    <a:cs typeface="Times New Roman" panose="02020603050405020304" pitchFamily="18" charset="0"/>
                  </a:endParaRPr>
                </a:p>
              </p:txBody>
            </p:sp>
          </p:grpSp>
          <p:pic>
            <p:nvPicPr>
              <p:cNvPr id="49" name="Picture 48" descr="Shape&#10;&#10;Description automatically generated with medium confidence">
                <a:extLst>
                  <a:ext uri="{FF2B5EF4-FFF2-40B4-BE49-F238E27FC236}">
                    <a16:creationId xmlns:a16="http://schemas.microsoft.com/office/drawing/2014/main" id="{66B090CD-418E-A92A-6E67-BFDD5A1959A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986" r="67810"/>
              <a:stretch/>
            </p:blipFill>
            <p:spPr>
              <a:xfrm>
                <a:off x="11694223" y="1070662"/>
                <a:ext cx="883315" cy="1805833"/>
              </a:xfrm>
              <a:prstGeom prst="rect">
                <a:avLst/>
              </a:prstGeom>
            </p:spPr>
          </p:pic>
        </p:grpSp>
        <p:grpSp>
          <p:nvGrpSpPr>
            <p:cNvPr id="42" name="Group 41">
              <a:extLst>
                <a:ext uri="{FF2B5EF4-FFF2-40B4-BE49-F238E27FC236}">
                  <a16:creationId xmlns:a16="http://schemas.microsoft.com/office/drawing/2014/main" id="{AFBF61CF-3ABA-CB44-7F37-C02B891E14EA}"/>
                </a:ext>
              </a:extLst>
            </p:cNvPr>
            <p:cNvGrpSpPr/>
            <p:nvPr/>
          </p:nvGrpSpPr>
          <p:grpSpPr>
            <a:xfrm>
              <a:off x="9023687" y="1160167"/>
              <a:ext cx="2848831" cy="1345893"/>
              <a:chOff x="9023687" y="1160167"/>
              <a:chExt cx="2848831" cy="1345893"/>
            </a:xfrm>
          </p:grpSpPr>
          <p:cxnSp>
            <p:nvCxnSpPr>
              <p:cNvPr id="43" name="Straight Connector 42">
                <a:extLst>
                  <a:ext uri="{FF2B5EF4-FFF2-40B4-BE49-F238E27FC236}">
                    <a16:creationId xmlns:a16="http://schemas.microsoft.com/office/drawing/2014/main" id="{81558F30-D69D-8FDB-1F77-9870CEC9FCD0}"/>
                  </a:ext>
                </a:extLst>
              </p:cNvPr>
              <p:cNvCxnSpPr>
                <a:cxnSpLocks/>
              </p:cNvCxnSpPr>
              <p:nvPr/>
            </p:nvCxnSpPr>
            <p:spPr bwMode="auto">
              <a:xfrm>
                <a:off x="9023687" y="1163105"/>
                <a:ext cx="28279" cy="1342955"/>
              </a:xfrm>
              <a:prstGeom prst="line">
                <a:avLst/>
              </a:prstGeom>
              <a:solidFill>
                <a:schemeClr val="accent1"/>
              </a:solidFill>
              <a:ln w="19050" cap="flat" cmpd="sng" algn="ctr">
                <a:solidFill>
                  <a:schemeClr val="tx1"/>
                </a:solidFill>
                <a:prstDash val="dash"/>
                <a:round/>
                <a:headEnd type="none" w="med" len="med"/>
                <a:tailEnd type="none" w="med" len="med"/>
              </a:ln>
              <a:effectLst/>
            </p:spPr>
          </p:cxnSp>
          <p:cxnSp>
            <p:nvCxnSpPr>
              <p:cNvPr id="44" name="Straight Connector 43">
                <a:extLst>
                  <a:ext uri="{FF2B5EF4-FFF2-40B4-BE49-F238E27FC236}">
                    <a16:creationId xmlns:a16="http://schemas.microsoft.com/office/drawing/2014/main" id="{B56E35E0-2D36-B63E-C94E-0E329265544C}"/>
                  </a:ext>
                </a:extLst>
              </p:cNvPr>
              <p:cNvCxnSpPr>
                <a:cxnSpLocks/>
              </p:cNvCxnSpPr>
              <p:nvPr/>
            </p:nvCxnSpPr>
            <p:spPr bwMode="auto">
              <a:xfrm>
                <a:off x="11872518" y="1160167"/>
                <a:ext cx="0" cy="1345893"/>
              </a:xfrm>
              <a:prstGeom prst="line">
                <a:avLst/>
              </a:prstGeom>
              <a:solidFill>
                <a:schemeClr val="accent1"/>
              </a:solidFill>
              <a:ln w="19050" cap="flat" cmpd="sng" algn="ctr">
                <a:solidFill>
                  <a:schemeClr val="tx1"/>
                </a:solidFill>
                <a:prstDash val="dash"/>
                <a:round/>
                <a:headEnd type="none" w="med" len="med"/>
                <a:tailEnd type="none" w="med" len="med"/>
              </a:ln>
              <a:effectLst/>
            </p:spPr>
          </p:cxnSp>
          <p:cxnSp>
            <p:nvCxnSpPr>
              <p:cNvPr id="45" name="Straight Arrow Connector 44">
                <a:extLst>
                  <a:ext uri="{FF2B5EF4-FFF2-40B4-BE49-F238E27FC236}">
                    <a16:creationId xmlns:a16="http://schemas.microsoft.com/office/drawing/2014/main" id="{69B090CC-C85D-BBEA-27EC-BF6499CCB146}"/>
                  </a:ext>
                </a:extLst>
              </p:cNvPr>
              <p:cNvCxnSpPr/>
              <p:nvPr/>
            </p:nvCxnSpPr>
            <p:spPr bwMode="auto">
              <a:xfrm>
                <a:off x="9051966" y="2314035"/>
                <a:ext cx="2803564" cy="0"/>
              </a:xfrm>
              <a:prstGeom prst="straightConnector1">
                <a:avLst/>
              </a:prstGeom>
              <a:solidFill>
                <a:schemeClr val="accent1"/>
              </a:solidFill>
              <a:ln w="19050" cap="flat" cmpd="sng" algn="ctr">
                <a:solidFill>
                  <a:schemeClr val="tx1"/>
                </a:solidFill>
                <a:prstDash val="solid"/>
                <a:round/>
                <a:headEnd type="triangle" w="med" len="med"/>
                <a:tailEnd type="triangle" w="med" len="med"/>
              </a:ln>
              <a:effectLst/>
            </p:spPr>
          </p:cxnSp>
          <p:sp>
            <p:nvSpPr>
              <p:cNvPr id="46" name="TextBox 45">
                <a:extLst>
                  <a:ext uri="{FF2B5EF4-FFF2-40B4-BE49-F238E27FC236}">
                    <a16:creationId xmlns:a16="http://schemas.microsoft.com/office/drawing/2014/main" id="{EF7B0BB2-AB27-129A-16F9-56FC77578C99}"/>
                  </a:ext>
                </a:extLst>
              </p:cNvPr>
              <p:cNvSpPr txBox="1"/>
              <p:nvPr/>
            </p:nvSpPr>
            <p:spPr>
              <a:xfrm>
                <a:off x="9320800" y="2122010"/>
                <a:ext cx="307240" cy="369332"/>
              </a:xfrm>
              <a:prstGeom prst="rect">
                <a:avLst/>
              </a:prstGeom>
              <a:solidFill>
                <a:schemeClr val="bg1"/>
              </a:solidFill>
            </p:spPr>
            <p:txBody>
              <a:bodyPr wrap="square" rtlCol="0">
                <a:spAutoFit/>
              </a:bodyPr>
              <a:lstStyle/>
              <a:p>
                <a:r>
                  <a:rPr lang="el-GR" i="1" dirty="0">
                    <a:latin typeface="Times New Roman" panose="02020603050405020304" pitchFamily="18" charset="0"/>
                    <a:cs typeface="Times New Roman" panose="02020603050405020304" pitchFamily="18" charset="0"/>
                  </a:rPr>
                  <a:t>λ</a:t>
                </a:r>
                <a:endParaRPr lang="en-GB" i="1" dirty="0">
                  <a:latin typeface="Times New Roman" panose="02020603050405020304" pitchFamily="18" charset="0"/>
                  <a:cs typeface="Times New Roman" panose="02020603050405020304" pitchFamily="18" charset="0"/>
                </a:endParaRPr>
              </a:p>
            </p:txBody>
          </p:sp>
          <p:cxnSp>
            <p:nvCxnSpPr>
              <p:cNvPr id="47" name="Straight Connector 46">
                <a:extLst>
                  <a:ext uri="{FF2B5EF4-FFF2-40B4-BE49-F238E27FC236}">
                    <a16:creationId xmlns:a16="http://schemas.microsoft.com/office/drawing/2014/main" id="{9227C5F8-B36E-B8B9-165F-E6E68A712121}"/>
                  </a:ext>
                </a:extLst>
              </p:cNvPr>
              <p:cNvCxnSpPr>
                <a:cxnSpLocks/>
              </p:cNvCxnSpPr>
              <p:nvPr/>
            </p:nvCxnSpPr>
            <p:spPr bwMode="auto">
              <a:xfrm>
                <a:off x="11209501" y="1160167"/>
                <a:ext cx="27532" cy="1084713"/>
              </a:xfrm>
              <a:prstGeom prst="line">
                <a:avLst/>
              </a:prstGeom>
              <a:solidFill>
                <a:schemeClr val="accent1"/>
              </a:solidFill>
              <a:ln w="19050" cap="flat" cmpd="sng" algn="ctr">
                <a:solidFill>
                  <a:schemeClr val="tx1"/>
                </a:solidFill>
                <a:prstDash val="dash"/>
                <a:round/>
                <a:headEnd type="none" w="med" len="med"/>
                <a:tailEnd type="none" w="med" len="med"/>
              </a:ln>
              <a:effectLst/>
            </p:spPr>
          </p:cxnSp>
        </p:grpSp>
      </p:grpSp>
      <p:grpSp>
        <p:nvGrpSpPr>
          <p:cNvPr id="64" name="Group 63">
            <a:extLst>
              <a:ext uri="{FF2B5EF4-FFF2-40B4-BE49-F238E27FC236}">
                <a16:creationId xmlns:a16="http://schemas.microsoft.com/office/drawing/2014/main" id="{4AA09E77-B7A0-3FE3-8069-F15EA057FEB7}"/>
              </a:ext>
            </a:extLst>
          </p:cNvPr>
          <p:cNvGrpSpPr/>
          <p:nvPr/>
        </p:nvGrpSpPr>
        <p:grpSpPr>
          <a:xfrm>
            <a:off x="6063707" y="4902243"/>
            <a:ext cx="5500032" cy="1262836"/>
            <a:chOff x="6063707" y="4902243"/>
            <a:chExt cx="5500032" cy="1262836"/>
          </a:xfrm>
        </p:grpSpPr>
        <p:pic>
          <p:nvPicPr>
            <p:cNvPr id="56" name="Picture 55" descr="A black and white math equation&#10;&#10;Description automatically generated with medium confidence">
              <a:extLst>
                <a:ext uri="{FF2B5EF4-FFF2-40B4-BE49-F238E27FC236}">
                  <a16:creationId xmlns:a16="http://schemas.microsoft.com/office/drawing/2014/main" id="{F0E70EBE-6633-5F32-F1F0-F8BFFD3F25C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63707" y="5309040"/>
              <a:ext cx="1720686" cy="469967"/>
            </a:xfrm>
            <a:prstGeom prst="rect">
              <a:avLst/>
            </a:prstGeom>
          </p:spPr>
        </p:pic>
        <p:cxnSp>
          <p:nvCxnSpPr>
            <p:cNvPr id="58" name="Straight Arrow Connector 57">
              <a:extLst>
                <a:ext uri="{FF2B5EF4-FFF2-40B4-BE49-F238E27FC236}">
                  <a16:creationId xmlns:a16="http://schemas.microsoft.com/office/drawing/2014/main" id="{899EB6F4-D130-C6EA-5282-9DC761DF403B}"/>
                </a:ext>
              </a:extLst>
            </p:cNvPr>
            <p:cNvCxnSpPr>
              <a:cxnSpLocks/>
            </p:cNvCxnSpPr>
            <p:nvPr/>
          </p:nvCxnSpPr>
          <p:spPr>
            <a:xfrm flipH="1">
              <a:off x="6985488" y="5093357"/>
              <a:ext cx="349079" cy="35153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F50BC162-9BC8-9C75-4629-7ED1E8448098}"/>
                </a:ext>
              </a:extLst>
            </p:cNvPr>
            <p:cNvCxnSpPr>
              <a:cxnSpLocks/>
            </p:cNvCxnSpPr>
            <p:nvPr/>
          </p:nvCxnSpPr>
          <p:spPr>
            <a:xfrm flipH="1" flipV="1">
              <a:off x="7563939" y="5715583"/>
              <a:ext cx="328731" cy="32227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17293CFA-57C4-4F51-8A17-EEBD5E47D7EA}"/>
                </a:ext>
              </a:extLst>
            </p:cNvPr>
            <p:cNvSpPr txBox="1"/>
            <p:nvPr/>
          </p:nvSpPr>
          <p:spPr>
            <a:xfrm>
              <a:off x="7334567" y="4902243"/>
              <a:ext cx="2804698" cy="276999"/>
            </a:xfrm>
            <a:prstGeom prst="rect">
              <a:avLst/>
            </a:prstGeom>
            <a:noFill/>
          </p:spPr>
          <p:txBody>
            <a:bodyPr wrap="square" lIns="0" tIns="0" rIns="0" bIns="0" rtlCol="0">
              <a:spAutoFit/>
            </a:bodyPr>
            <a:lstStyle/>
            <a:p>
              <a:pPr algn="l"/>
              <a:r>
                <a:rPr lang="en-US" dirty="0"/>
                <a:t>Speed of light in vacuum…</a:t>
              </a:r>
              <a:endParaRPr lang="en-GB" dirty="0"/>
            </a:p>
          </p:txBody>
        </p:sp>
        <p:sp>
          <p:nvSpPr>
            <p:cNvPr id="63" name="TextBox 62">
              <a:extLst>
                <a:ext uri="{FF2B5EF4-FFF2-40B4-BE49-F238E27FC236}">
                  <a16:creationId xmlns:a16="http://schemas.microsoft.com/office/drawing/2014/main" id="{C5E9512F-C75E-E1DD-BB8D-5D8E58532039}"/>
                </a:ext>
              </a:extLst>
            </p:cNvPr>
            <p:cNvSpPr txBox="1"/>
            <p:nvPr/>
          </p:nvSpPr>
          <p:spPr>
            <a:xfrm>
              <a:off x="7987777" y="5888080"/>
              <a:ext cx="3575962" cy="276999"/>
            </a:xfrm>
            <a:prstGeom prst="rect">
              <a:avLst/>
            </a:prstGeom>
            <a:noFill/>
          </p:spPr>
          <p:txBody>
            <a:bodyPr wrap="square" lIns="0" tIns="0" rIns="0" bIns="0" rtlCol="0">
              <a:spAutoFit/>
            </a:bodyPr>
            <a:lstStyle/>
            <a:p>
              <a:pPr algn="l"/>
              <a:r>
                <a:rPr lang="en-US" dirty="0"/>
                <a:t>Phase velocity “everywhere else”.</a:t>
              </a:r>
              <a:endParaRPr lang="en-GB" dirty="0"/>
            </a:p>
          </p:txBody>
        </p:sp>
      </p:grpSp>
      <p:pic>
        <p:nvPicPr>
          <p:cNvPr id="2" name="Picture 1" descr="Graphical user interface, text, application, email&#10;&#10;Description automatically generated">
            <a:extLst>
              <a:ext uri="{FF2B5EF4-FFF2-40B4-BE49-F238E27FC236}">
                <a16:creationId xmlns:a16="http://schemas.microsoft.com/office/drawing/2014/main" id="{A9527673-FE4A-0FAA-3DFE-8B6168EBBB82}"/>
              </a:ext>
            </a:extLst>
          </p:cNvPr>
          <p:cNvPicPr>
            <a:picLocks noChangeAspect="1"/>
          </p:cNvPicPr>
          <p:nvPr/>
        </p:nvPicPr>
        <p:blipFill rotWithShape="1">
          <a:blip r:embed="rId2">
            <a:extLst>
              <a:ext uri="{28A0092B-C50C-407E-A947-70E740481C1C}">
                <a14:useLocalDpi xmlns:a14="http://schemas.microsoft.com/office/drawing/2010/main" val="0"/>
              </a:ext>
            </a:extLst>
          </a:blip>
          <a:srcRect r="66065" b="90757"/>
          <a:stretch/>
        </p:blipFill>
        <p:spPr>
          <a:xfrm>
            <a:off x="104820" y="1752319"/>
            <a:ext cx="4140000" cy="455576"/>
          </a:xfrm>
          <a:prstGeom prst="rect">
            <a:avLst/>
          </a:prstGeom>
        </p:spPr>
      </p:pic>
      <p:sp>
        <p:nvSpPr>
          <p:cNvPr id="3" name="Slide Number Placeholder 2">
            <a:extLst>
              <a:ext uri="{FF2B5EF4-FFF2-40B4-BE49-F238E27FC236}">
                <a16:creationId xmlns:a16="http://schemas.microsoft.com/office/drawing/2014/main" id="{41F36D6E-EE07-39DF-3462-17951AE1BC19}"/>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0070C0"/>
                </a:solidFill>
                <a:latin typeface="Arial"/>
              </a:rPr>
              <a:t>4</a:t>
            </a:fld>
            <a:endParaRPr lang="en-GB" sz="1000" b="0" strike="noStrike" spc="-1">
              <a:solidFill>
                <a:srgbClr val="0070C0"/>
              </a:solidFill>
              <a:latin typeface="Times New Roman"/>
            </a:endParaRPr>
          </a:p>
        </p:txBody>
      </p:sp>
    </p:spTree>
    <p:extLst>
      <p:ext uri="{BB962C8B-B14F-4D97-AF65-F5344CB8AC3E}">
        <p14:creationId xmlns:p14="http://schemas.microsoft.com/office/powerpoint/2010/main" val="1019253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fill="hold"/>
                                        <p:tgtEl>
                                          <p:spTgt spid="33"/>
                                        </p:tgtEl>
                                        <p:attrNameLst>
                                          <p:attrName>ppt_x</p:attrName>
                                        </p:attrNameLst>
                                      </p:cBhvr>
                                      <p:tavLst>
                                        <p:tav tm="0">
                                          <p:val>
                                            <p:strVal val="#ppt_x"/>
                                          </p:val>
                                        </p:tav>
                                        <p:tav tm="100000">
                                          <p:val>
                                            <p:strVal val="#ppt_x"/>
                                          </p:val>
                                        </p:tav>
                                      </p:tavLst>
                                    </p:anim>
                                    <p:anim calcmode="lin" valueType="num">
                                      <p:cBhvr additive="base">
                                        <p:cTn id="13" dur="500" fill="hold"/>
                                        <p:tgtEl>
                                          <p:spTgt spid="33"/>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fill="hold"/>
                                        <p:tgtEl>
                                          <p:spTgt spid="34"/>
                                        </p:tgtEl>
                                        <p:attrNameLst>
                                          <p:attrName>ppt_x</p:attrName>
                                        </p:attrNameLst>
                                      </p:cBhvr>
                                      <p:tavLst>
                                        <p:tav tm="0">
                                          <p:val>
                                            <p:strVal val="#ppt_x"/>
                                          </p:val>
                                        </p:tav>
                                        <p:tav tm="100000">
                                          <p:val>
                                            <p:strVal val="#ppt_x"/>
                                          </p:val>
                                        </p:tav>
                                      </p:tavLst>
                                    </p:anim>
                                    <p:anim calcmode="lin" valueType="num">
                                      <p:cBhvr additive="base">
                                        <p:cTn id="17"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barn(inVertical)">
                                      <p:cBhvr>
                                        <p:cTn id="22" dur="500"/>
                                        <p:tgtEl>
                                          <p:spTgt spid="40"/>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barn(inVertical)">
                                      <p:cBhvr>
                                        <p:cTn id="2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BB1C2D88-84E6-B6A2-292A-724E36196C79}"/>
              </a:ext>
            </a:extLst>
          </p:cNvPr>
          <p:cNvSpPr>
            <a:spLocks noChangeArrowheads="1"/>
          </p:cNvSpPr>
          <p:nvPr/>
        </p:nvSpPr>
        <p:spPr bwMode="auto">
          <a:xfrm>
            <a:off x="0" y="-63500"/>
            <a:ext cx="11934418" cy="950413"/>
          </a:xfrm>
          <a:prstGeom prst="rect">
            <a:avLst/>
          </a:prstGeom>
          <a:noFill/>
          <a:ln w="9525">
            <a:noFill/>
            <a:miter lim="800000"/>
            <a:headEnd/>
            <a:tailEnd/>
          </a:ln>
          <a:effectLst/>
        </p:spPr>
        <p:txBody>
          <a:bodyPr anchor="ctr"/>
          <a:lstStyle/>
          <a:p>
            <a:pPr>
              <a:spcBef>
                <a:spcPct val="0"/>
              </a:spcBef>
            </a:pPr>
            <a:r>
              <a:rPr lang="en-GB" sz="3600" b="1" kern="0" dirty="0">
                <a:solidFill>
                  <a:srgbClr val="0070C0"/>
                </a:solidFill>
                <a:latin typeface="+mj-lt"/>
                <a:ea typeface="+mj-ea"/>
                <a:cs typeface="+mj-cs"/>
              </a:rPr>
              <a:t>Exotic TEM-Cavity (Spoke Cavity)</a:t>
            </a:r>
          </a:p>
        </p:txBody>
      </p:sp>
      <p:grpSp>
        <p:nvGrpSpPr>
          <p:cNvPr id="9" name="Group 8">
            <a:extLst>
              <a:ext uri="{FF2B5EF4-FFF2-40B4-BE49-F238E27FC236}">
                <a16:creationId xmlns:a16="http://schemas.microsoft.com/office/drawing/2014/main" id="{F876C034-1584-DAA3-BB76-98027D8216C9}"/>
              </a:ext>
            </a:extLst>
          </p:cNvPr>
          <p:cNvGrpSpPr/>
          <p:nvPr/>
        </p:nvGrpSpPr>
        <p:grpSpPr>
          <a:xfrm>
            <a:off x="201409" y="1133977"/>
            <a:ext cx="5765800" cy="4483583"/>
            <a:chOff x="201409" y="1133977"/>
            <a:chExt cx="5765800" cy="4483583"/>
          </a:xfrm>
        </p:grpSpPr>
        <p:pic>
          <p:nvPicPr>
            <p:cNvPr id="7" name="Picture 6" descr="A blue and pink object with holes&#10;&#10;Description automatically generated with medium confidence">
              <a:extLst>
                <a:ext uri="{FF2B5EF4-FFF2-40B4-BE49-F238E27FC236}">
                  <a16:creationId xmlns:a16="http://schemas.microsoft.com/office/drawing/2014/main" id="{5DFC5080-6227-3ACB-BDA5-4DC09340AD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409" y="1133977"/>
              <a:ext cx="5765800" cy="4076700"/>
            </a:xfrm>
            <a:prstGeom prst="rect">
              <a:avLst/>
            </a:prstGeom>
          </p:spPr>
        </p:pic>
        <p:sp>
          <p:nvSpPr>
            <p:cNvPr id="8" name="TextBox 7">
              <a:extLst>
                <a:ext uri="{FF2B5EF4-FFF2-40B4-BE49-F238E27FC236}">
                  <a16:creationId xmlns:a16="http://schemas.microsoft.com/office/drawing/2014/main" id="{4F1F9A44-44A9-CD75-62DB-936EF0EC399C}"/>
                </a:ext>
              </a:extLst>
            </p:cNvPr>
            <p:cNvSpPr txBox="1"/>
            <p:nvPr/>
          </p:nvSpPr>
          <p:spPr>
            <a:xfrm>
              <a:off x="364593" y="5297921"/>
              <a:ext cx="3494739" cy="319639"/>
            </a:xfrm>
            <a:prstGeom prst="rect">
              <a:avLst/>
            </a:prstGeom>
            <a:noFill/>
          </p:spPr>
          <p:txBody>
            <a:bodyPr wrap="none" rtlCol="0">
              <a:spAutoFit/>
            </a:bodyPr>
            <a:lstStyle/>
            <a:p>
              <a:pPr algn="r" defTabSz="422041"/>
              <a:r>
                <a:rPr lang="en-GB" sz="1477" dirty="0">
                  <a:solidFill>
                    <a:prstClr val="black"/>
                  </a:solidFill>
                </a:rPr>
                <a:t>Image: F. </a:t>
              </a:r>
              <a:r>
                <a:rPr lang="en-GB" sz="1477" dirty="0" err="1">
                  <a:solidFill>
                    <a:prstClr val="black"/>
                  </a:solidFill>
                </a:rPr>
                <a:t>Gerigk</a:t>
              </a:r>
              <a:r>
                <a:rPr lang="en-GB" sz="1477" dirty="0">
                  <a:solidFill>
                    <a:prstClr val="black"/>
                  </a:solidFill>
                </a:rPr>
                <a:t>, RF CAS Berlin 2024. </a:t>
              </a:r>
              <a:endParaRPr lang="en-US" sz="1477" dirty="0">
                <a:solidFill>
                  <a:prstClr val="black"/>
                </a:solidFill>
              </a:endParaRPr>
            </a:p>
          </p:txBody>
        </p:sp>
      </p:grpSp>
      <p:sp>
        <p:nvSpPr>
          <p:cNvPr id="10" name="TextBox 9">
            <a:extLst>
              <a:ext uri="{FF2B5EF4-FFF2-40B4-BE49-F238E27FC236}">
                <a16:creationId xmlns:a16="http://schemas.microsoft.com/office/drawing/2014/main" id="{457711C5-2266-BF50-607A-349BC6AE3BDE}"/>
              </a:ext>
            </a:extLst>
          </p:cNvPr>
          <p:cNvSpPr txBox="1"/>
          <p:nvPr/>
        </p:nvSpPr>
        <p:spPr>
          <a:xfrm>
            <a:off x="6754611" y="1934777"/>
            <a:ext cx="5179807" cy="1384995"/>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CH" dirty="0"/>
              <a:t>Spoke cavities are made of 1…n combined </a:t>
            </a:r>
            <a:br>
              <a:rPr lang="en-CH" dirty="0"/>
            </a:br>
            <a:r>
              <a:rPr lang="en-GB" sz="1800" b="1" dirty="0">
                <a:solidFill>
                  <a:srgbClr val="C0504D"/>
                </a:solidFill>
                <a:latin typeface="Symbol" panose="05050102010706020507" pitchFamily="18" charset="2"/>
                <a:cs typeface="Times New Roman" pitchFamily="18" charset="0"/>
                <a:sym typeface="Wingdings" pitchFamily="2" charset="2"/>
              </a:rPr>
              <a:t>l</a:t>
            </a:r>
            <a:r>
              <a:rPr lang="en-GB" sz="1800" b="1" dirty="0">
                <a:solidFill>
                  <a:srgbClr val="C0504D"/>
                </a:solidFill>
                <a:latin typeface="Constantia" pitchFamily="18" charset="0"/>
                <a:cs typeface="Times New Roman" pitchFamily="18" charset="0"/>
                <a:sym typeface="Wingdings" pitchFamily="2" charset="2"/>
              </a:rPr>
              <a:t>/2 </a:t>
            </a:r>
            <a:r>
              <a:rPr lang="en-GB" dirty="0">
                <a:sym typeface="Wingdings" pitchFamily="2" charset="2"/>
              </a:rPr>
              <a:t>–wave TEM cavities.</a:t>
            </a:r>
          </a:p>
          <a:p>
            <a:pPr marL="285750" indent="-285750" algn="l">
              <a:buFont typeface="Arial" panose="020B0604020202020204" pitchFamily="34" charset="0"/>
              <a:buChar char="•"/>
            </a:pPr>
            <a:r>
              <a:rPr lang="en-GB" dirty="0">
                <a:sym typeface="Wingdings" pitchFamily="2" charset="2"/>
              </a:rPr>
              <a:t>Typically, they have 1…3 spokes and are superconducting.</a:t>
            </a:r>
          </a:p>
          <a:p>
            <a:pPr marL="285750" indent="-285750" algn="l">
              <a:buFont typeface="Arial" panose="020B0604020202020204" pitchFamily="34" charset="0"/>
              <a:buChar char="•"/>
            </a:pPr>
            <a:r>
              <a:rPr lang="en-GB" dirty="0">
                <a:sym typeface="Wingdings" pitchFamily="2" charset="2"/>
              </a:rPr>
              <a:t>Used for lower to medium beta.</a:t>
            </a:r>
            <a:endParaRPr lang="en-CH" dirty="0"/>
          </a:p>
        </p:txBody>
      </p:sp>
      <p:sp>
        <p:nvSpPr>
          <p:cNvPr id="13" name="TextBox 12">
            <a:extLst>
              <a:ext uri="{FF2B5EF4-FFF2-40B4-BE49-F238E27FC236}">
                <a16:creationId xmlns:a16="http://schemas.microsoft.com/office/drawing/2014/main" id="{150D91D1-19F5-79A8-AB3B-B3EF5DF25074}"/>
              </a:ext>
            </a:extLst>
          </p:cNvPr>
          <p:cNvSpPr txBox="1"/>
          <p:nvPr/>
        </p:nvSpPr>
        <p:spPr>
          <a:xfrm flipH="1">
            <a:off x="5611218" y="4339029"/>
            <a:ext cx="6406955" cy="276999"/>
          </a:xfrm>
          <a:prstGeom prst="rect">
            <a:avLst/>
          </a:prstGeom>
          <a:noFill/>
        </p:spPr>
        <p:txBody>
          <a:bodyPr wrap="square" lIns="0" tIns="0" rIns="0" bIns="0" rtlCol="0">
            <a:spAutoFit/>
          </a:bodyPr>
          <a:lstStyle/>
          <a:p>
            <a:r>
              <a:rPr lang="en-GB" dirty="0">
                <a:solidFill>
                  <a:schemeClr val="bg2">
                    <a:lumMod val="50000"/>
                  </a:schemeClr>
                </a:solidFill>
                <a:latin typeface="GillSans" panose="020B0502020104020203" pitchFamily="34" charset="-79"/>
                <a:cs typeface="GillSans" panose="020B0502020104020203" pitchFamily="34" charset="-79"/>
              </a:rPr>
              <a:t>Reference: </a:t>
            </a:r>
            <a:r>
              <a:rPr lang="en-GB" sz="1800" dirty="0">
                <a:solidFill>
                  <a:schemeClr val="bg2">
                    <a:lumMod val="50000"/>
                  </a:schemeClr>
                </a:solidFill>
                <a:effectLst/>
                <a:latin typeface="GillSans" panose="020B0502020104020203" pitchFamily="34" charset="-79"/>
                <a:cs typeface="GillSans" panose="020B0502020104020203" pitchFamily="34" charset="-79"/>
              </a:rPr>
              <a:t>E. </a:t>
            </a:r>
            <a:r>
              <a:rPr lang="en-GB" sz="1800" dirty="0" err="1">
                <a:solidFill>
                  <a:schemeClr val="bg2">
                    <a:lumMod val="50000"/>
                  </a:schemeClr>
                </a:solidFill>
                <a:effectLst/>
                <a:latin typeface="GillSans" panose="020B0502020104020203" pitchFamily="34" charset="-79"/>
                <a:cs typeface="GillSans" panose="020B0502020104020203" pitchFamily="34" charset="-79"/>
              </a:rPr>
              <a:t>Zaplatin</a:t>
            </a:r>
            <a:r>
              <a:rPr lang="en-GB" sz="1800" dirty="0">
                <a:solidFill>
                  <a:schemeClr val="bg2">
                    <a:lumMod val="50000"/>
                  </a:schemeClr>
                </a:solidFill>
                <a:effectLst/>
                <a:latin typeface="GillSans" panose="020B0502020104020203" pitchFamily="34" charset="-79"/>
                <a:cs typeface="GillSans" panose="020B0502020104020203" pitchFamily="34" charset="-79"/>
              </a:rPr>
              <a:t> et al: “Triple Spoke Cavities at FZJ” EPAC 2004 </a:t>
            </a:r>
            <a:endParaRPr lang="en-GB" dirty="0">
              <a:solidFill>
                <a:schemeClr val="bg2">
                  <a:lumMod val="50000"/>
                </a:schemeClr>
              </a:solidFill>
              <a:effectLst/>
            </a:endParaRPr>
          </a:p>
        </p:txBody>
      </p:sp>
    </p:spTree>
    <p:extLst>
      <p:ext uri="{BB962C8B-B14F-4D97-AF65-F5344CB8AC3E}">
        <p14:creationId xmlns:p14="http://schemas.microsoft.com/office/powerpoint/2010/main" val="32490031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1524000" y="2514600"/>
            <a:ext cx="9144000" cy="1828800"/>
          </a:xfrm>
          <a:prstGeom prst="rect">
            <a:avLst/>
          </a:prstGeom>
          <a:noFill/>
          <a:ln w="9525">
            <a:noFill/>
            <a:miter lim="800000"/>
            <a:headEnd/>
            <a:tailEnd/>
          </a:ln>
          <a:effectLst/>
        </p:spPr>
        <p:txBody>
          <a:bodyPr anchor="ctr"/>
          <a:lstStyle/>
          <a:p>
            <a:pPr algn="ctr">
              <a:spcBef>
                <a:spcPct val="0"/>
              </a:spcBef>
            </a:pPr>
            <a:r>
              <a:rPr lang="en-US" sz="3600" b="1" dirty="0">
                <a:solidFill>
                  <a:schemeClr val="bg2">
                    <a:lumMod val="50000"/>
                  </a:schemeClr>
                </a:solidFill>
                <a:latin typeface="+mj-lt"/>
                <a:ea typeface="+mj-ea"/>
                <a:cs typeface="+mj-cs"/>
              </a:rPr>
              <a:t>End of Part 1!</a:t>
            </a:r>
          </a:p>
        </p:txBody>
      </p:sp>
    </p:spTree>
    <p:extLst>
      <p:ext uri="{BB962C8B-B14F-4D97-AF65-F5344CB8AC3E}">
        <p14:creationId xmlns:p14="http://schemas.microsoft.com/office/powerpoint/2010/main" val="18193423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1766AF-62BE-4D28-9744-6B2FDEF943EE}"/>
              </a:ext>
            </a:extLst>
          </p:cNvPr>
          <p:cNvSpPr>
            <a:spLocks noGrp="1"/>
          </p:cNvSpPr>
          <p:nvPr>
            <p:ph type="title"/>
          </p:nvPr>
        </p:nvSpPr>
        <p:spPr/>
        <p:txBody>
          <a:bodyPr/>
          <a:lstStyle/>
          <a:p>
            <a:r>
              <a:rPr lang="en-CH" dirty="0">
                <a:solidFill>
                  <a:schemeClr val="bg2">
                    <a:lumMod val="50000"/>
                  </a:schemeClr>
                </a:solidFill>
              </a:rPr>
              <a:t>From Waveguide to Cavity…</a:t>
            </a:r>
          </a:p>
        </p:txBody>
      </p:sp>
      <p:sp>
        <p:nvSpPr>
          <p:cNvPr id="4" name="Footer Placeholder 3">
            <a:extLst>
              <a:ext uri="{FF2B5EF4-FFF2-40B4-BE49-F238E27FC236}">
                <a16:creationId xmlns:a16="http://schemas.microsoft.com/office/drawing/2014/main" id="{EB9622F7-4AF4-4E5C-8697-822DF83ADF48}"/>
              </a:ext>
            </a:extLst>
          </p:cNvPr>
          <p:cNvSpPr>
            <a:spLocks noGrp="1"/>
          </p:cNvSpPr>
          <p:nvPr>
            <p:ph type="ftr" sz="quarter" idx="11"/>
          </p:nvPr>
        </p:nvSpPr>
        <p:spPr/>
        <p:txBody>
          <a:bodyPr/>
          <a:lstStyle/>
          <a:p>
            <a:r>
              <a:rPr lang="en-US" spc="-1">
                <a:solidFill>
                  <a:schemeClr val="bg2">
                    <a:lumMod val="50000"/>
                  </a:schemeClr>
                </a:solidFill>
              </a:rPr>
              <a:t>Christine.Vollinger@cern.ch, RF Systems I &amp; II</a:t>
            </a:r>
            <a:endParaRPr lang="en-GB" spc="-1" dirty="0">
              <a:solidFill>
                <a:schemeClr val="bg2">
                  <a:lumMod val="50000"/>
                </a:schemeClr>
              </a:solidFill>
              <a:latin typeface="Times New Roman"/>
            </a:endParaRPr>
          </a:p>
        </p:txBody>
      </p:sp>
      <p:sp>
        <p:nvSpPr>
          <p:cNvPr id="5" name="Slide Number Placeholder 4">
            <a:extLst>
              <a:ext uri="{FF2B5EF4-FFF2-40B4-BE49-F238E27FC236}">
                <a16:creationId xmlns:a16="http://schemas.microsoft.com/office/drawing/2014/main" id="{6E007BBD-F91A-E3C1-6D9F-98C39DF2479B}"/>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chemeClr val="bg2">
                    <a:lumMod val="50000"/>
                  </a:schemeClr>
                </a:solidFill>
                <a:latin typeface="Arial"/>
              </a:rPr>
              <a:t>42</a:t>
            </a:fld>
            <a:endParaRPr lang="en-GB" sz="1000" b="0" strike="noStrike" spc="-1">
              <a:solidFill>
                <a:schemeClr val="bg2">
                  <a:lumMod val="50000"/>
                </a:schemeClr>
              </a:solidFill>
              <a:latin typeface="Times New Roman"/>
            </a:endParaRPr>
          </a:p>
        </p:txBody>
      </p:sp>
      <p:sp>
        <p:nvSpPr>
          <p:cNvPr id="2" name="Content Placeholder 5">
            <a:extLst>
              <a:ext uri="{FF2B5EF4-FFF2-40B4-BE49-F238E27FC236}">
                <a16:creationId xmlns:a16="http://schemas.microsoft.com/office/drawing/2014/main" id="{A94D1C1E-CEC5-035A-057F-7DE96857F27A}"/>
              </a:ext>
            </a:extLst>
          </p:cNvPr>
          <p:cNvSpPr txBox="1">
            <a:spLocks noGrp="1"/>
          </p:cNvSpPr>
          <p:nvPr>
            <p:ph idx="1"/>
          </p:nvPr>
        </p:nvSpPr>
        <p:spPr>
          <a:xfrm>
            <a:off x="407988" y="1348450"/>
            <a:ext cx="11376024" cy="2582758"/>
          </a:xfrm>
          <a:prstGeom prst="rect">
            <a:avLst/>
          </a:prstGeom>
          <a:noFill/>
        </p:spPr>
        <p:txBody>
          <a:bodyPr wrap="square" lIns="0" tIns="0" rIns="0" bIns="0" rtlCol="0">
            <a:spAutoFit/>
          </a:bodyPr>
          <a:lstStyle/>
          <a:p>
            <a:pPr algn="l"/>
            <a:r>
              <a:rPr lang="en-US" dirty="0">
                <a:solidFill>
                  <a:schemeClr val="bg2">
                    <a:lumMod val="50000"/>
                  </a:schemeClr>
                </a:solidFill>
              </a:rPr>
              <a:t>Just apply Maxwell’s Equations*… </a:t>
            </a:r>
          </a:p>
          <a:p>
            <a:pPr algn="l"/>
            <a:r>
              <a:rPr lang="en-US" dirty="0">
                <a:solidFill>
                  <a:schemeClr val="bg2">
                    <a:lumMod val="50000"/>
                  </a:schemeClr>
                </a:solidFill>
              </a:rPr>
              <a:t>... superpose a forward and backward travelling wave to get a standing wave…</a:t>
            </a:r>
          </a:p>
          <a:p>
            <a:pPr algn="l"/>
            <a:r>
              <a:rPr lang="en-US" dirty="0">
                <a:solidFill>
                  <a:schemeClr val="bg2">
                    <a:lumMod val="50000"/>
                  </a:schemeClr>
                </a:solidFill>
              </a:rPr>
              <a:t>… terminate a waveguide with two conducting walls…</a:t>
            </a:r>
          </a:p>
          <a:p>
            <a:pPr algn="l"/>
            <a:r>
              <a:rPr lang="en-US" dirty="0">
                <a:solidFill>
                  <a:schemeClr val="bg2">
                    <a:lumMod val="50000"/>
                  </a:schemeClr>
                </a:solidFill>
              </a:rPr>
              <a:t>… use a waveguide for acceleration</a:t>
            </a:r>
          </a:p>
          <a:p>
            <a:pPr algn="l"/>
            <a:r>
              <a:rPr lang="en-US" dirty="0">
                <a:solidFill>
                  <a:schemeClr val="bg2">
                    <a:lumMod val="50000"/>
                  </a:schemeClr>
                </a:solidFill>
              </a:rPr>
              <a:t>… cut the inner conductor of a coaxial line… </a:t>
            </a:r>
          </a:p>
        </p:txBody>
      </p:sp>
      <p:grpSp>
        <p:nvGrpSpPr>
          <p:cNvPr id="9" name="Group 8">
            <a:extLst>
              <a:ext uri="{FF2B5EF4-FFF2-40B4-BE49-F238E27FC236}">
                <a16:creationId xmlns:a16="http://schemas.microsoft.com/office/drawing/2014/main" id="{EF0276FE-6629-9DAD-643A-0D4D6509E321}"/>
              </a:ext>
            </a:extLst>
          </p:cNvPr>
          <p:cNvGrpSpPr/>
          <p:nvPr/>
        </p:nvGrpSpPr>
        <p:grpSpPr>
          <a:xfrm>
            <a:off x="5212465" y="1130218"/>
            <a:ext cx="1767070" cy="2872532"/>
            <a:chOff x="5211245" y="1153368"/>
            <a:chExt cx="1767070" cy="2872532"/>
          </a:xfrm>
        </p:grpSpPr>
        <p:pic>
          <p:nvPicPr>
            <p:cNvPr id="7" name="Graphic 6" descr="Badge Tick1 with solid fill">
              <a:extLst>
                <a:ext uri="{FF2B5EF4-FFF2-40B4-BE49-F238E27FC236}">
                  <a16:creationId xmlns:a16="http://schemas.microsoft.com/office/drawing/2014/main" id="{C9802D06-D3CD-9614-8F83-DEAA1944C0F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06382" y="3453967"/>
              <a:ext cx="571933" cy="571933"/>
            </a:xfrm>
            <a:prstGeom prst="rect">
              <a:avLst/>
            </a:prstGeom>
          </p:spPr>
        </p:pic>
        <p:pic>
          <p:nvPicPr>
            <p:cNvPr id="8" name="Graphic 7" descr="Badge Tick1 with solid fill">
              <a:extLst>
                <a:ext uri="{FF2B5EF4-FFF2-40B4-BE49-F238E27FC236}">
                  <a16:creationId xmlns:a16="http://schemas.microsoft.com/office/drawing/2014/main" id="{8046AB3A-796C-AB7C-59DA-60B52DC99F2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11245" y="1153368"/>
              <a:ext cx="571933" cy="571933"/>
            </a:xfrm>
            <a:prstGeom prst="rect">
              <a:avLst/>
            </a:prstGeom>
          </p:spPr>
        </p:pic>
      </p:grpSp>
    </p:spTree>
    <p:extLst>
      <p:ext uri="{BB962C8B-B14F-4D97-AF65-F5344CB8AC3E}">
        <p14:creationId xmlns:p14="http://schemas.microsoft.com/office/powerpoint/2010/main" val="2395610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1524000" y="2514600"/>
            <a:ext cx="9144000" cy="1828800"/>
          </a:xfrm>
          <a:prstGeom prst="rect">
            <a:avLst/>
          </a:prstGeom>
          <a:noFill/>
          <a:ln w="9525">
            <a:noFill/>
            <a:miter lim="800000"/>
            <a:headEnd/>
            <a:tailEnd/>
          </a:ln>
          <a:effectLst/>
        </p:spPr>
        <p:txBody>
          <a:bodyPr anchor="ctr"/>
          <a:lstStyle/>
          <a:p>
            <a:pPr algn="ctr">
              <a:spcBef>
                <a:spcPct val="0"/>
              </a:spcBef>
            </a:pPr>
            <a:r>
              <a:rPr lang="en-US" sz="3600" b="1" dirty="0">
                <a:solidFill>
                  <a:schemeClr val="bg2">
                    <a:lumMod val="50000"/>
                  </a:schemeClr>
                </a:solidFill>
                <a:latin typeface="+mj-lt"/>
                <a:ea typeface="+mj-ea"/>
                <a:cs typeface="+mj-cs"/>
              </a:rPr>
              <a:t>RF components: </a:t>
            </a:r>
          </a:p>
          <a:p>
            <a:pPr algn="ctr">
              <a:spcBef>
                <a:spcPct val="0"/>
              </a:spcBef>
            </a:pPr>
            <a:r>
              <a:rPr lang="en-US" sz="3600" b="1" dirty="0">
                <a:solidFill>
                  <a:schemeClr val="bg2">
                    <a:lumMod val="50000"/>
                  </a:schemeClr>
                </a:solidFill>
                <a:latin typeface="+mj-lt"/>
                <a:ea typeface="+mj-ea"/>
                <a:cs typeface="+mj-cs"/>
              </a:rPr>
              <a:t>Waveguide and Cavity </a:t>
            </a:r>
          </a:p>
        </p:txBody>
      </p:sp>
    </p:spTree>
    <p:extLst>
      <p:ext uri="{BB962C8B-B14F-4D97-AF65-F5344CB8AC3E}">
        <p14:creationId xmlns:p14="http://schemas.microsoft.com/office/powerpoint/2010/main" val="6480544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B478307-6042-4525-A71A-B62D15FC5C47}"/>
              </a:ext>
            </a:extLst>
          </p:cNvPr>
          <p:cNvGrpSpPr/>
          <p:nvPr/>
        </p:nvGrpSpPr>
        <p:grpSpPr>
          <a:xfrm>
            <a:off x="330200" y="595509"/>
            <a:ext cx="11633200" cy="1760920"/>
            <a:chOff x="1252103" y="1048467"/>
            <a:chExt cx="9799795" cy="1985562"/>
          </a:xfrm>
        </p:grpSpPr>
        <p:grpSp>
          <p:nvGrpSpPr>
            <p:cNvPr id="4" name="Group 3">
              <a:extLst>
                <a:ext uri="{FF2B5EF4-FFF2-40B4-BE49-F238E27FC236}">
                  <a16:creationId xmlns:a16="http://schemas.microsoft.com/office/drawing/2014/main" id="{8D56C206-438F-47A8-B3D8-1422ED6CB1AB}"/>
                </a:ext>
              </a:extLst>
            </p:cNvPr>
            <p:cNvGrpSpPr/>
            <p:nvPr/>
          </p:nvGrpSpPr>
          <p:grpSpPr>
            <a:xfrm>
              <a:off x="1252103" y="1467790"/>
              <a:ext cx="9222067" cy="1566239"/>
              <a:chOff x="1252103" y="1189294"/>
              <a:chExt cx="9222067" cy="1566239"/>
            </a:xfrm>
          </p:grpSpPr>
          <p:pic>
            <p:nvPicPr>
              <p:cNvPr id="8" name="Picture 7" descr="Diagram, shape&#10;&#10;Description automatically generated">
                <a:extLst>
                  <a:ext uri="{FF2B5EF4-FFF2-40B4-BE49-F238E27FC236}">
                    <a16:creationId xmlns:a16="http://schemas.microsoft.com/office/drawing/2014/main" id="{85BF73C2-1BCE-496E-8DCE-23D61682A768}"/>
                  </a:ext>
                </a:extLst>
              </p:cNvPr>
              <p:cNvPicPr>
                <a:picLocks noChangeAspect="1"/>
              </p:cNvPicPr>
              <p:nvPr/>
            </p:nvPicPr>
            <p:blipFill rotWithShape="1">
              <a:blip r:embed="rId2">
                <a:extLst>
                  <a:ext uri="{28A0092B-C50C-407E-A947-70E740481C1C}">
                    <a14:useLocalDpi xmlns:a14="http://schemas.microsoft.com/office/drawing/2010/main" val="0"/>
                  </a:ext>
                </a:extLst>
              </a:blip>
              <a:srcRect b="62185"/>
              <a:stretch/>
            </p:blipFill>
            <p:spPr>
              <a:xfrm>
                <a:off x="1252103" y="1189294"/>
                <a:ext cx="6381750" cy="1311095"/>
              </a:xfrm>
              <a:prstGeom prst="rect">
                <a:avLst/>
              </a:prstGeom>
            </p:spPr>
          </p:pic>
          <p:grpSp>
            <p:nvGrpSpPr>
              <p:cNvPr id="9" name="Group 8">
                <a:extLst>
                  <a:ext uri="{FF2B5EF4-FFF2-40B4-BE49-F238E27FC236}">
                    <a16:creationId xmlns:a16="http://schemas.microsoft.com/office/drawing/2014/main" id="{96BB31FD-55BA-4921-AAD5-E607F5D29402}"/>
                  </a:ext>
                </a:extLst>
              </p:cNvPr>
              <p:cNvGrpSpPr/>
              <p:nvPr/>
            </p:nvGrpSpPr>
            <p:grpSpPr>
              <a:xfrm>
                <a:off x="7632200" y="1329582"/>
                <a:ext cx="2841970" cy="1183023"/>
                <a:chOff x="9001507" y="4899200"/>
                <a:chExt cx="2419515" cy="1028664"/>
              </a:xfrm>
            </p:grpSpPr>
            <p:pic>
              <p:nvPicPr>
                <p:cNvPr id="11" name="Picture 10" descr="Diagram, shape&#10;&#10;Description automatically generated">
                  <a:extLst>
                    <a:ext uri="{FF2B5EF4-FFF2-40B4-BE49-F238E27FC236}">
                      <a16:creationId xmlns:a16="http://schemas.microsoft.com/office/drawing/2014/main" id="{6F778EC0-DC4B-480A-8593-B30B5C540295}"/>
                    </a:ext>
                  </a:extLst>
                </p:cNvPr>
                <p:cNvPicPr>
                  <a:picLocks noChangeAspect="1"/>
                </p:cNvPicPr>
                <p:nvPr/>
              </p:nvPicPr>
              <p:blipFill rotWithShape="1">
                <a:blip r:embed="rId2">
                  <a:extLst>
                    <a:ext uri="{28A0092B-C50C-407E-A947-70E740481C1C}">
                      <a14:useLocalDpi xmlns:a14="http://schemas.microsoft.com/office/drawing/2010/main" val="0"/>
                    </a:ext>
                  </a:extLst>
                </a:blip>
                <a:srcRect l="57170" t="52722" r="4916" b="17609"/>
                <a:stretch/>
              </p:blipFill>
              <p:spPr>
                <a:xfrm>
                  <a:off x="9001507" y="4899200"/>
                  <a:ext cx="2419515" cy="1028664"/>
                </a:xfrm>
                <a:prstGeom prst="rect">
                  <a:avLst/>
                </a:prstGeom>
              </p:spPr>
            </p:pic>
            <p:sp>
              <p:nvSpPr>
                <p:cNvPr id="12" name="Rectangle 11">
                  <a:extLst>
                    <a:ext uri="{FF2B5EF4-FFF2-40B4-BE49-F238E27FC236}">
                      <a16:creationId xmlns:a16="http://schemas.microsoft.com/office/drawing/2014/main" id="{9DFD346D-D6BC-4238-9303-F2423B6261CD}"/>
                    </a:ext>
                  </a:extLst>
                </p:cNvPr>
                <p:cNvSpPr/>
                <p:nvPr/>
              </p:nvSpPr>
              <p:spPr bwMode="auto">
                <a:xfrm>
                  <a:off x="9245210" y="5118821"/>
                  <a:ext cx="213962" cy="2544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13" name="Rectangle 12">
                  <a:extLst>
                    <a:ext uri="{FF2B5EF4-FFF2-40B4-BE49-F238E27FC236}">
                      <a16:creationId xmlns:a16="http://schemas.microsoft.com/office/drawing/2014/main" id="{5A41F42F-575F-4AB4-83DC-8855C80283EB}"/>
                    </a:ext>
                  </a:extLst>
                </p:cNvPr>
                <p:cNvSpPr/>
                <p:nvPr/>
              </p:nvSpPr>
              <p:spPr bwMode="auto">
                <a:xfrm>
                  <a:off x="9608065" y="5118821"/>
                  <a:ext cx="1211749" cy="2544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14" name="Rectangle 13">
                  <a:extLst>
                    <a:ext uri="{FF2B5EF4-FFF2-40B4-BE49-F238E27FC236}">
                      <a16:creationId xmlns:a16="http://schemas.microsoft.com/office/drawing/2014/main" id="{D89C079D-AAD2-4D70-B829-9251FDC70467}"/>
                    </a:ext>
                  </a:extLst>
                </p:cNvPr>
                <p:cNvSpPr/>
                <p:nvPr/>
              </p:nvSpPr>
              <p:spPr bwMode="auto">
                <a:xfrm>
                  <a:off x="9631995" y="5506637"/>
                  <a:ext cx="1187820" cy="2544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15" name="Rectangle 14">
                  <a:extLst>
                    <a:ext uri="{FF2B5EF4-FFF2-40B4-BE49-F238E27FC236}">
                      <a16:creationId xmlns:a16="http://schemas.microsoft.com/office/drawing/2014/main" id="{102E46A4-4758-4B8F-A627-FF619F81E87A}"/>
                    </a:ext>
                  </a:extLst>
                </p:cNvPr>
                <p:cNvSpPr/>
                <p:nvPr/>
              </p:nvSpPr>
              <p:spPr bwMode="auto">
                <a:xfrm>
                  <a:off x="9278633" y="5551082"/>
                  <a:ext cx="213962" cy="1542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16" name="Rectangle 15">
                  <a:extLst>
                    <a:ext uri="{FF2B5EF4-FFF2-40B4-BE49-F238E27FC236}">
                      <a16:creationId xmlns:a16="http://schemas.microsoft.com/office/drawing/2014/main" id="{A801A9E9-F2CC-4553-9CBE-2A90638AB1D0}"/>
                    </a:ext>
                  </a:extLst>
                </p:cNvPr>
                <p:cNvSpPr/>
                <p:nvPr/>
              </p:nvSpPr>
              <p:spPr bwMode="auto">
                <a:xfrm>
                  <a:off x="9319657" y="5109143"/>
                  <a:ext cx="213962" cy="1542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17" name="Rectangle 16">
                  <a:extLst>
                    <a:ext uri="{FF2B5EF4-FFF2-40B4-BE49-F238E27FC236}">
                      <a16:creationId xmlns:a16="http://schemas.microsoft.com/office/drawing/2014/main" id="{63B6411A-E2C9-4D63-B5ED-4C53566259E3}"/>
                    </a:ext>
                  </a:extLst>
                </p:cNvPr>
                <p:cNvSpPr/>
                <p:nvPr/>
              </p:nvSpPr>
              <p:spPr bwMode="auto">
                <a:xfrm>
                  <a:off x="9330657" y="5627493"/>
                  <a:ext cx="213962" cy="10580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18" name="Rectangle 17">
                  <a:extLst>
                    <a:ext uri="{FF2B5EF4-FFF2-40B4-BE49-F238E27FC236}">
                      <a16:creationId xmlns:a16="http://schemas.microsoft.com/office/drawing/2014/main" id="{67542BE0-77A0-48C9-9A62-6413148D8159}"/>
                    </a:ext>
                  </a:extLst>
                </p:cNvPr>
                <p:cNvSpPr/>
                <p:nvPr/>
              </p:nvSpPr>
              <p:spPr bwMode="auto">
                <a:xfrm>
                  <a:off x="10702592" y="5676233"/>
                  <a:ext cx="213962" cy="10580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19" name="Rectangle 18">
                  <a:extLst>
                    <a:ext uri="{FF2B5EF4-FFF2-40B4-BE49-F238E27FC236}">
                      <a16:creationId xmlns:a16="http://schemas.microsoft.com/office/drawing/2014/main" id="{7191538A-BD0A-4277-97C0-E9F5D873418E}"/>
                    </a:ext>
                  </a:extLst>
                </p:cNvPr>
                <p:cNvSpPr/>
                <p:nvPr/>
              </p:nvSpPr>
              <p:spPr bwMode="auto">
                <a:xfrm>
                  <a:off x="10968707" y="5133387"/>
                  <a:ext cx="204274" cy="2544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20" name="Rectangle 19">
                  <a:extLst>
                    <a:ext uri="{FF2B5EF4-FFF2-40B4-BE49-F238E27FC236}">
                      <a16:creationId xmlns:a16="http://schemas.microsoft.com/office/drawing/2014/main" id="{3FC689A0-BE75-47BE-A446-5CD861713458}"/>
                    </a:ext>
                  </a:extLst>
                </p:cNvPr>
                <p:cNvSpPr/>
                <p:nvPr/>
              </p:nvSpPr>
              <p:spPr bwMode="auto">
                <a:xfrm>
                  <a:off x="10916783" y="5338752"/>
                  <a:ext cx="237951" cy="27986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21" name="Rectangle 20">
                  <a:extLst>
                    <a:ext uri="{FF2B5EF4-FFF2-40B4-BE49-F238E27FC236}">
                      <a16:creationId xmlns:a16="http://schemas.microsoft.com/office/drawing/2014/main" id="{87D556CB-7839-4B99-8EF2-D54BD1E7E456}"/>
                    </a:ext>
                  </a:extLst>
                </p:cNvPr>
                <p:cNvSpPr/>
                <p:nvPr/>
              </p:nvSpPr>
              <p:spPr bwMode="auto">
                <a:xfrm>
                  <a:off x="11052013" y="5599571"/>
                  <a:ext cx="213962" cy="10580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22" name="Rectangle 21">
                  <a:extLst>
                    <a:ext uri="{FF2B5EF4-FFF2-40B4-BE49-F238E27FC236}">
                      <a16:creationId xmlns:a16="http://schemas.microsoft.com/office/drawing/2014/main" id="{2419FDB8-A7A7-4F32-9847-5DA385ACCD79}"/>
                    </a:ext>
                  </a:extLst>
                </p:cNvPr>
                <p:cNvSpPr/>
                <p:nvPr/>
              </p:nvSpPr>
              <p:spPr bwMode="auto">
                <a:xfrm>
                  <a:off x="9551421" y="5347230"/>
                  <a:ext cx="213962" cy="9107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23" name="Rectangle 22">
                  <a:extLst>
                    <a:ext uri="{FF2B5EF4-FFF2-40B4-BE49-F238E27FC236}">
                      <a16:creationId xmlns:a16="http://schemas.microsoft.com/office/drawing/2014/main" id="{3CCB9C04-356C-48C6-B6CF-BA276E5612D4}"/>
                    </a:ext>
                  </a:extLst>
                </p:cNvPr>
                <p:cNvSpPr/>
                <p:nvPr/>
              </p:nvSpPr>
              <p:spPr bwMode="auto">
                <a:xfrm>
                  <a:off x="9598256" y="5508494"/>
                  <a:ext cx="213962" cy="9107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grpSp>
          <p:sp>
            <p:nvSpPr>
              <p:cNvPr id="10" name="TextBox 9">
                <a:extLst>
                  <a:ext uri="{FF2B5EF4-FFF2-40B4-BE49-F238E27FC236}">
                    <a16:creationId xmlns:a16="http://schemas.microsoft.com/office/drawing/2014/main" id="{D90F24CE-235C-4D23-B6C8-4768354B3D97}"/>
                  </a:ext>
                </a:extLst>
              </p:cNvPr>
              <p:cNvSpPr txBox="1"/>
              <p:nvPr/>
            </p:nvSpPr>
            <p:spPr>
              <a:xfrm>
                <a:off x="1333780" y="2512605"/>
                <a:ext cx="4570195" cy="242928"/>
              </a:xfrm>
              <a:prstGeom prst="rect">
                <a:avLst/>
              </a:prstGeom>
              <a:noFill/>
            </p:spPr>
            <p:txBody>
              <a:bodyPr wrap="square" rtlCol="0">
                <a:spAutoFit/>
              </a:bodyPr>
              <a:lstStyle/>
              <a:p>
                <a:r>
                  <a:rPr lang="en-US" sz="800" dirty="0"/>
                  <a:t>Source: Zhang, </a:t>
                </a:r>
                <a:r>
                  <a:rPr lang="en-US" sz="800" i="1" dirty="0"/>
                  <a:t>Electromagnetic Theory for Microwaves and Optoelectronics</a:t>
                </a:r>
                <a:r>
                  <a:rPr lang="en-US" sz="800" dirty="0"/>
                  <a:t>, 2</a:t>
                </a:r>
                <a:r>
                  <a:rPr lang="en-US" sz="800" baseline="30000" dirty="0"/>
                  <a:t>nd</a:t>
                </a:r>
                <a:r>
                  <a:rPr lang="en-US" sz="800" dirty="0"/>
                  <a:t> ed., Springer</a:t>
                </a:r>
                <a:endParaRPr lang="en-GB" sz="800" dirty="0"/>
              </a:p>
            </p:txBody>
          </p:sp>
        </p:grpSp>
        <p:sp>
          <p:nvSpPr>
            <p:cNvPr id="5" name="TextBox 4">
              <a:extLst>
                <a:ext uri="{FF2B5EF4-FFF2-40B4-BE49-F238E27FC236}">
                  <a16:creationId xmlns:a16="http://schemas.microsoft.com/office/drawing/2014/main" id="{7E33C73F-B8BD-4B4E-B0E7-BD24CE277225}"/>
                </a:ext>
              </a:extLst>
            </p:cNvPr>
            <p:cNvSpPr txBox="1"/>
            <p:nvPr/>
          </p:nvSpPr>
          <p:spPr>
            <a:xfrm>
              <a:off x="1564210" y="1308085"/>
              <a:ext cx="2649945" cy="416448"/>
            </a:xfrm>
            <a:prstGeom prst="rect">
              <a:avLst/>
            </a:prstGeom>
            <a:noFill/>
          </p:spPr>
          <p:txBody>
            <a:bodyPr wrap="square" rtlCol="0">
              <a:spAutoFit/>
            </a:bodyPr>
            <a:lstStyle/>
            <a:p>
              <a:r>
                <a:rPr lang="en-US" i="1" dirty="0">
                  <a:solidFill>
                    <a:srgbClr val="C00000"/>
                  </a:solidFill>
                </a:rPr>
                <a:t>Rectangular waveguide</a:t>
              </a:r>
            </a:p>
          </p:txBody>
        </p:sp>
        <p:sp>
          <p:nvSpPr>
            <p:cNvPr id="6" name="TextBox 5">
              <a:extLst>
                <a:ext uri="{FF2B5EF4-FFF2-40B4-BE49-F238E27FC236}">
                  <a16:creationId xmlns:a16="http://schemas.microsoft.com/office/drawing/2014/main" id="{293CB77A-EB91-4132-ACC2-2EB87933957C}"/>
                </a:ext>
              </a:extLst>
            </p:cNvPr>
            <p:cNvSpPr txBox="1"/>
            <p:nvPr/>
          </p:nvSpPr>
          <p:spPr>
            <a:xfrm>
              <a:off x="5097470" y="1176211"/>
              <a:ext cx="2150680" cy="728784"/>
            </a:xfrm>
            <a:prstGeom prst="rect">
              <a:avLst/>
            </a:prstGeom>
            <a:noFill/>
          </p:spPr>
          <p:txBody>
            <a:bodyPr wrap="square" rtlCol="0">
              <a:spAutoFit/>
            </a:bodyPr>
            <a:lstStyle/>
            <a:p>
              <a:r>
                <a:rPr lang="en-US" i="1" dirty="0">
                  <a:solidFill>
                    <a:srgbClr val="C00000"/>
                  </a:solidFill>
                </a:rPr>
                <a:t>Circular waveguide</a:t>
              </a:r>
            </a:p>
          </p:txBody>
        </p:sp>
        <p:sp>
          <p:nvSpPr>
            <p:cNvPr id="7" name="TextBox 6">
              <a:extLst>
                <a:ext uri="{FF2B5EF4-FFF2-40B4-BE49-F238E27FC236}">
                  <a16:creationId xmlns:a16="http://schemas.microsoft.com/office/drawing/2014/main" id="{0BB2AF79-8DBE-4480-926E-37871EC45C3F}"/>
                </a:ext>
              </a:extLst>
            </p:cNvPr>
            <p:cNvSpPr txBox="1"/>
            <p:nvPr/>
          </p:nvSpPr>
          <p:spPr>
            <a:xfrm>
              <a:off x="7876810" y="1048467"/>
              <a:ext cx="3175088" cy="728784"/>
            </a:xfrm>
            <a:prstGeom prst="rect">
              <a:avLst/>
            </a:prstGeom>
            <a:noFill/>
          </p:spPr>
          <p:txBody>
            <a:bodyPr wrap="square" rtlCol="0">
              <a:spAutoFit/>
            </a:bodyPr>
            <a:lstStyle/>
            <a:p>
              <a:r>
                <a:rPr lang="en-US" i="1" dirty="0" err="1">
                  <a:solidFill>
                    <a:srgbClr val="C00000"/>
                  </a:solidFill>
                </a:rPr>
                <a:t>Arbitrarly</a:t>
              </a:r>
              <a:r>
                <a:rPr lang="en-US" i="1" dirty="0">
                  <a:solidFill>
                    <a:srgbClr val="C00000"/>
                  </a:solidFill>
                </a:rPr>
                <a:t> shaped </a:t>
              </a:r>
              <a:br>
                <a:rPr lang="en-US" i="1" dirty="0">
                  <a:solidFill>
                    <a:srgbClr val="C00000"/>
                  </a:solidFill>
                </a:rPr>
              </a:br>
              <a:r>
                <a:rPr lang="en-US" i="1" dirty="0">
                  <a:solidFill>
                    <a:srgbClr val="C00000"/>
                  </a:solidFill>
                </a:rPr>
                <a:t>cross-section waveguide</a:t>
              </a:r>
            </a:p>
          </p:txBody>
        </p:sp>
      </p:grpSp>
      <p:sp>
        <p:nvSpPr>
          <p:cNvPr id="24" name="TextBox 23">
            <a:extLst>
              <a:ext uri="{FF2B5EF4-FFF2-40B4-BE49-F238E27FC236}">
                <a16:creationId xmlns:a16="http://schemas.microsoft.com/office/drawing/2014/main" id="{15EE6683-3C72-4F50-B071-B615D827621A}"/>
              </a:ext>
            </a:extLst>
          </p:cNvPr>
          <p:cNvSpPr txBox="1"/>
          <p:nvPr/>
        </p:nvSpPr>
        <p:spPr>
          <a:xfrm>
            <a:off x="330200" y="2755190"/>
            <a:ext cx="11633200" cy="1754326"/>
          </a:xfrm>
          <a:prstGeom prst="rect">
            <a:avLst/>
          </a:prstGeom>
          <a:noFill/>
        </p:spPr>
        <p:txBody>
          <a:bodyPr wrap="square" rtlCol="0">
            <a:spAutoFit/>
          </a:bodyPr>
          <a:lstStyle/>
          <a:p>
            <a:pPr marL="285750" indent="-285750">
              <a:buFont typeface="Arial" panose="020B0604020202020204" pitchFamily="34" charset="0"/>
              <a:buChar char="•"/>
            </a:pPr>
            <a:r>
              <a:rPr lang="en-US" dirty="0"/>
              <a:t>Waveguides are hollow metallic tubes with </a:t>
            </a:r>
            <a:r>
              <a:rPr lang="en-US" u="sng" dirty="0"/>
              <a:t>uniform cross-sections</a:t>
            </a:r>
            <a:r>
              <a:rPr lang="en-US" dirty="0"/>
              <a:t> of different shapes.</a:t>
            </a:r>
          </a:p>
          <a:p>
            <a:endParaRPr lang="en-US" dirty="0"/>
          </a:p>
          <a:p>
            <a:pPr marL="285750" indent="-285750">
              <a:buFont typeface="Arial" panose="020B0604020202020204" pitchFamily="34" charset="0"/>
              <a:buChar char="•"/>
            </a:pPr>
            <a:r>
              <a:rPr lang="en-US" dirty="0"/>
              <a:t>The metallic waveguide is a completely enclosed system </a:t>
            </a:r>
            <a:r>
              <a:rPr lang="en-US" u="sng" dirty="0"/>
              <a:t>without any radiation loss</a:t>
            </a:r>
            <a:r>
              <a:rPr lang="en-US" dirty="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Waveguides present a one-conductor system, so </a:t>
            </a:r>
            <a:r>
              <a:rPr lang="en-US" i="1" dirty="0"/>
              <a:t>no TEM-mode propagation </a:t>
            </a:r>
            <a:r>
              <a:rPr lang="en-US" dirty="0"/>
              <a:t>is possible. </a:t>
            </a:r>
            <a:br>
              <a:rPr lang="en-US" dirty="0"/>
            </a:br>
            <a:r>
              <a:rPr lang="en-US" dirty="0"/>
              <a:t>Propagation happens in TE-mode </a:t>
            </a:r>
            <a:r>
              <a:rPr lang="en-US" i="1" dirty="0"/>
              <a:t>(</a:t>
            </a:r>
            <a:r>
              <a:rPr lang="en-US" b="1" i="1" dirty="0"/>
              <a:t>T</a:t>
            </a:r>
            <a:r>
              <a:rPr lang="en-US" i="1" dirty="0"/>
              <a:t>ransverse-</a:t>
            </a:r>
            <a:r>
              <a:rPr lang="en-US" b="1" i="1" dirty="0"/>
              <a:t>E</a:t>
            </a:r>
            <a:r>
              <a:rPr lang="en-US" i="1" dirty="0"/>
              <a:t>lectric) </a:t>
            </a:r>
            <a:r>
              <a:rPr lang="en-US" dirty="0"/>
              <a:t>and TM-mode </a:t>
            </a:r>
            <a:r>
              <a:rPr lang="en-US" i="1" dirty="0"/>
              <a:t>(</a:t>
            </a:r>
            <a:r>
              <a:rPr lang="en-US" b="1" i="1" dirty="0"/>
              <a:t>T</a:t>
            </a:r>
            <a:r>
              <a:rPr lang="en-US" i="1" dirty="0"/>
              <a:t>ransverse-</a:t>
            </a:r>
            <a:r>
              <a:rPr lang="en-US" b="1" i="1" dirty="0"/>
              <a:t>M</a:t>
            </a:r>
            <a:r>
              <a:rPr lang="en-US" i="1" dirty="0"/>
              <a:t>agnetic). </a:t>
            </a:r>
            <a:endParaRPr lang="en-GB" dirty="0"/>
          </a:p>
        </p:txBody>
      </p:sp>
      <p:sp>
        <p:nvSpPr>
          <p:cNvPr id="25" name="Rectangle 3"/>
          <p:cNvSpPr>
            <a:spLocks noChangeArrowheads="1"/>
          </p:cNvSpPr>
          <p:nvPr/>
        </p:nvSpPr>
        <p:spPr bwMode="auto">
          <a:xfrm>
            <a:off x="1524000" y="0"/>
            <a:ext cx="9144000" cy="609600"/>
          </a:xfrm>
          <a:prstGeom prst="rect">
            <a:avLst/>
          </a:prstGeom>
          <a:noFill/>
          <a:ln w="9525">
            <a:noFill/>
            <a:miter lim="800000"/>
            <a:headEnd/>
            <a:tailEnd/>
          </a:ln>
          <a:effectLst/>
        </p:spPr>
        <p:txBody>
          <a:bodyPr anchor="ctr"/>
          <a:lstStyle/>
          <a:p>
            <a:pPr algn="ctr">
              <a:spcBef>
                <a:spcPct val="0"/>
              </a:spcBef>
            </a:pPr>
            <a:r>
              <a:rPr lang="en-GB" sz="3600" b="1" dirty="0">
                <a:solidFill>
                  <a:schemeClr val="bg2">
                    <a:lumMod val="50000"/>
                  </a:schemeClr>
                </a:solidFill>
                <a:latin typeface="+mj-lt"/>
                <a:ea typeface="+mj-ea"/>
                <a:cs typeface="+mj-cs"/>
              </a:rPr>
              <a:t>Waveguides</a:t>
            </a:r>
          </a:p>
        </p:txBody>
      </p:sp>
      <p:sp>
        <p:nvSpPr>
          <p:cNvPr id="26" name="TextBox 25"/>
          <p:cNvSpPr txBox="1"/>
          <p:nvPr/>
        </p:nvSpPr>
        <p:spPr>
          <a:xfrm>
            <a:off x="2846138" y="6481921"/>
            <a:ext cx="1916362" cy="246221"/>
          </a:xfrm>
          <a:prstGeom prst="rect">
            <a:avLst/>
          </a:prstGeom>
          <a:noFill/>
        </p:spPr>
        <p:txBody>
          <a:bodyPr wrap="square" rtlCol="0">
            <a:spAutoFit/>
          </a:bodyPr>
          <a:lstStyle/>
          <a:p>
            <a:r>
              <a:rPr lang="en-US" sz="1000" i="1" dirty="0"/>
              <a:t>Images: www.pasternak.com</a:t>
            </a:r>
            <a:endParaRPr lang="de-DE" sz="1000" i="1" dirty="0"/>
          </a:p>
        </p:txBody>
      </p:sp>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7882" y="4721548"/>
            <a:ext cx="1798476" cy="1630821"/>
          </a:xfrm>
          <a:prstGeom prst="rect">
            <a:avLst/>
          </a:prstGeom>
        </p:spPr>
      </p:pic>
      <p:pic>
        <p:nvPicPr>
          <p:cNvPr id="28"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0610" y="4851099"/>
            <a:ext cx="2423370" cy="1501270"/>
          </a:xfrm>
          <a:prstGeom prst="rect">
            <a:avLst/>
          </a:prstGeom>
        </p:spPr>
      </p:pic>
      <p:sp>
        <p:nvSpPr>
          <p:cNvPr id="29" name="TextBox 28">
            <a:extLst>
              <a:ext uri="{FF2B5EF4-FFF2-40B4-BE49-F238E27FC236}">
                <a16:creationId xmlns:a16="http://schemas.microsoft.com/office/drawing/2014/main" id="{D0967019-FD22-4FF5-A62F-673A85BA20A4}"/>
              </a:ext>
            </a:extLst>
          </p:cNvPr>
          <p:cNvSpPr txBox="1"/>
          <p:nvPr/>
        </p:nvSpPr>
        <p:spPr>
          <a:xfrm>
            <a:off x="6096000" y="5106366"/>
            <a:ext cx="4785390" cy="1477328"/>
          </a:xfrm>
          <a:prstGeom prst="rect">
            <a:avLst/>
          </a:prstGeom>
          <a:noFill/>
        </p:spPr>
        <p:txBody>
          <a:bodyPr wrap="square" rtlCol="0">
            <a:spAutoFit/>
          </a:bodyPr>
          <a:lstStyle/>
          <a:p>
            <a:pPr marL="285750" indent="-285750">
              <a:buFont typeface="Arial" panose="020B0604020202020204" pitchFamily="34" charset="0"/>
              <a:buChar char="•"/>
            </a:pPr>
            <a:r>
              <a:rPr lang="en-US" dirty="0"/>
              <a:t>Waves are following the waveguide shape, even if it is bend.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Propagating waves need to fulfill boundary conditions on the waveguide walls.</a:t>
            </a:r>
          </a:p>
        </p:txBody>
      </p:sp>
    </p:spTree>
    <p:extLst>
      <p:ext uri="{BB962C8B-B14F-4D97-AF65-F5344CB8AC3E}">
        <p14:creationId xmlns:p14="http://schemas.microsoft.com/office/powerpoint/2010/main" val="13810174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53900" y="112271"/>
            <a:ext cx="8487505" cy="629095"/>
          </a:xfrm>
        </p:spPr>
        <p:txBody>
          <a:bodyPr/>
          <a:lstStyle/>
          <a:p>
            <a:r>
              <a:rPr lang="en-US" dirty="0">
                <a:solidFill>
                  <a:schemeClr val="bg2">
                    <a:lumMod val="50000"/>
                  </a:schemeClr>
                </a:solidFill>
              </a:rPr>
              <a:t>Cavity resonators</a:t>
            </a:r>
            <a:endParaRPr lang="en-GB" dirty="0">
              <a:solidFill>
                <a:schemeClr val="bg2">
                  <a:lumMod val="50000"/>
                </a:schemeClr>
              </a:solidFill>
            </a:endParaRPr>
          </a:p>
        </p:txBody>
      </p:sp>
      <p:grpSp>
        <p:nvGrpSpPr>
          <p:cNvPr id="6" name="Group 5">
            <a:extLst>
              <a:ext uri="{FF2B5EF4-FFF2-40B4-BE49-F238E27FC236}">
                <a16:creationId xmlns:a16="http://schemas.microsoft.com/office/drawing/2014/main" id="{47E63644-BC51-412A-B763-D09CED357F6C}"/>
              </a:ext>
            </a:extLst>
          </p:cNvPr>
          <p:cNvGrpSpPr/>
          <p:nvPr/>
        </p:nvGrpSpPr>
        <p:grpSpPr>
          <a:xfrm>
            <a:off x="5810250" y="1124700"/>
            <a:ext cx="6381750" cy="1538755"/>
            <a:chOff x="1252103" y="1467790"/>
            <a:chExt cx="6381750" cy="1538755"/>
          </a:xfrm>
        </p:grpSpPr>
        <p:pic>
          <p:nvPicPr>
            <p:cNvPr id="15" name="Picture 14" descr="Diagram, shape&#10;&#10;Description automatically generated">
              <a:extLst>
                <a:ext uri="{FF2B5EF4-FFF2-40B4-BE49-F238E27FC236}">
                  <a16:creationId xmlns:a16="http://schemas.microsoft.com/office/drawing/2014/main" id="{934C40E3-FF03-4F8D-AB75-FE9E6D4380BA}"/>
                </a:ext>
              </a:extLst>
            </p:cNvPr>
            <p:cNvPicPr>
              <a:picLocks noChangeAspect="1"/>
            </p:cNvPicPr>
            <p:nvPr/>
          </p:nvPicPr>
          <p:blipFill rotWithShape="1">
            <a:blip r:embed="rId3">
              <a:extLst>
                <a:ext uri="{28A0092B-C50C-407E-A947-70E740481C1C}">
                  <a14:useLocalDpi xmlns:a14="http://schemas.microsoft.com/office/drawing/2010/main" val="0"/>
                </a:ext>
              </a:extLst>
            </a:blip>
            <a:srcRect b="62185"/>
            <a:stretch/>
          </p:blipFill>
          <p:spPr>
            <a:xfrm>
              <a:off x="1252103" y="1467790"/>
              <a:ext cx="6381750" cy="1311095"/>
            </a:xfrm>
            <a:prstGeom prst="rect">
              <a:avLst/>
            </a:prstGeom>
          </p:spPr>
        </p:pic>
        <p:sp>
          <p:nvSpPr>
            <p:cNvPr id="17" name="TextBox 16">
              <a:extLst>
                <a:ext uri="{FF2B5EF4-FFF2-40B4-BE49-F238E27FC236}">
                  <a16:creationId xmlns:a16="http://schemas.microsoft.com/office/drawing/2014/main" id="{1D25873A-BA35-4879-AF77-D017DF2BAD3F}"/>
                </a:ext>
              </a:extLst>
            </p:cNvPr>
            <p:cNvSpPr txBox="1"/>
            <p:nvPr/>
          </p:nvSpPr>
          <p:spPr>
            <a:xfrm>
              <a:off x="1333780" y="2791101"/>
              <a:ext cx="4570195" cy="215444"/>
            </a:xfrm>
            <a:prstGeom prst="rect">
              <a:avLst/>
            </a:prstGeom>
            <a:noFill/>
          </p:spPr>
          <p:txBody>
            <a:bodyPr wrap="square" rtlCol="0">
              <a:spAutoFit/>
            </a:bodyPr>
            <a:lstStyle/>
            <a:p>
              <a:r>
                <a:rPr lang="en-US" sz="800" dirty="0"/>
                <a:t>Source: Zhang, </a:t>
              </a:r>
              <a:r>
                <a:rPr lang="en-US" sz="800" i="1" dirty="0"/>
                <a:t>Electromagnetic Theory for Microwaves and Optoelectronics</a:t>
              </a:r>
              <a:r>
                <a:rPr lang="en-US" sz="800" dirty="0"/>
                <a:t>, 2</a:t>
              </a:r>
              <a:r>
                <a:rPr lang="en-US" sz="800" baseline="30000" dirty="0"/>
                <a:t>nd</a:t>
              </a:r>
              <a:r>
                <a:rPr lang="en-US" sz="800" dirty="0"/>
                <a:t> ed., Springer</a:t>
              </a:r>
              <a:endParaRPr lang="en-GB" sz="800" dirty="0"/>
            </a:p>
          </p:txBody>
        </p:sp>
      </p:grpSp>
      <p:sp>
        <p:nvSpPr>
          <p:cNvPr id="31" name="TextBox 30">
            <a:extLst>
              <a:ext uri="{FF2B5EF4-FFF2-40B4-BE49-F238E27FC236}">
                <a16:creationId xmlns:a16="http://schemas.microsoft.com/office/drawing/2014/main" id="{5455FB74-1828-4E50-836D-94A985E5CBB1}"/>
              </a:ext>
            </a:extLst>
          </p:cNvPr>
          <p:cNvSpPr txBox="1"/>
          <p:nvPr/>
        </p:nvSpPr>
        <p:spPr>
          <a:xfrm>
            <a:off x="642490" y="1180082"/>
            <a:ext cx="4799402" cy="1200329"/>
          </a:xfrm>
          <a:prstGeom prst="rect">
            <a:avLst/>
          </a:prstGeom>
          <a:noFill/>
        </p:spPr>
        <p:txBody>
          <a:bodyPr wrap="square" rtlCol="0">
            <a:spAutoFit/>
          </a:bodyPr>
          <a:lstStyle/>
          <a:p>
            <a:r>
              <a:rPr lang="en-US" dirty="0"/>
              <a:t>Microwave resonators can be built from waveguides by closing the open ends. </a:t>
            </a:r>
          </a:p>
          <a:p>
            <a:endParaRPr lang="en-US" dirty="0"/>
          </a:p>
          <a:p>
            <a:r>
              <a:rPr lang="en-US" i="1" dirty="0">
                <a:solidFill>
                  <a:srgbClr val="C00000"/>
                </a:solidFill>
              </a:rPr>
              <a:t>We can build an RF-resonator</a:t>
            </a:r>
            <a:r>
              <a:rPr lang="en-US" dirty="0"/>
              <a:t> or a </a:t>
            </a:r>
            <a:r>
              <a:rPr lang="en-US" i="1" dirty="0">
                <a:solidFill>
                  <a:srgbClr val="C00000"/>
                </a:solidFill>
              </a:rPr>
              <a:t>cavity</a:t>
            </a:r>
            <a:r>
              <a:rPr lang="en-US" dirty="0">
                <a:solidFill>
                  <a:srgbClr val="C00000"/>
                </a:solidFill>
              </a:rPr>
              <a:t>.</a:t>
            </a:r>
            <a:endParaRPr lang="en-GB" i="1" dirty="0">
              <a:solidFill>
                <a:srgbClr val="C00000"/>
              </a:solidFill>
            </a:endParaRPr>
          </a:p>
        </p:txBody>
      </p:sp>
      <p:grpSp>
        <p:nvGrpSpPr>
          <p:cNvPr id="40" name="Group 39">
            <a:extLst>
              <a:ext uri="{FF2B5EF4-FFF2-40B4-BE49-F238E27FC236}">
                <a16:creationId xmlns:a16="http://schemas.microsoft.com/office/drawing/2014/main" id="{A3DBFB07-41E9-41CE-9427-522326160C3D}"/>
              </a:ext>
            </a:extLst>
          </p:cNvPr>
          <p:cNvGrpSpPr/>
          <p:nvPr/>
        </p:nvGrpSpPr>
        <p:grpSpPr>
          <a:xfrm>
            <a:off x="5685531" y="1255791"/>
            <a:ext cx="4287390" cy="1156916"/>
            <a:chOff x="5685531" y="1255791"/>
            <a:chExt cx="4287390" cy="1156916"/>
          </a:xfrm>
        </p:grpSpPr>
        <p:grpSp>
          <p:nvGrpSpPr>
            <p:cNvPr id="38" name="Group 37">
              <a:extLst>
                <a:ext uri="{FF2B5EF4-FFF2-40B4-BE49-F238E27FC236}">
                  <a16:creationId xmlns:a16="http://schemas.microsoft.com/office/drawing/2014/main" id="{A6167766-1A93-46B1-92C1-B771DCCEB088}"/>
                </a:ext>
              </a:extLst>
            </p:cNvPr>
            <p:cNvGrpSpPr/>
            <p:nvPr/>
          </p:nvGrpSpPr>
          <p:grpSpPr>
            <a:xfrm>
              <a:off x="5685531" y="1356891"/>
              <a:ext cx="1214987" cy="1055816"/>
              <a:chOff x="5685531" y="1356891"/>
              <a:chExt cx="1214987" cy="1055816"/>
            </a:xfrm>
          </p:grpSpPr>
          <p:sp>
            <p:nvSpPr>
              <p:cNvPr id="33" name="Rectangle 32">
                <a:extLst>
                  <a:ext uri="{FF2B5EF4-FFF2-40B4-BE49-F238E27FC236}">
                    <a16:creationId xmlns:a16="http://schemas.microsoft.com/office/drawing/2014/main" id="{A56EDA97-9B61-47E6-BC68-9681538E4D90}"/>
                  </a:ext>
                </a:extLst>
              </p:cNvPr>
              <p:cNvSpPr/>
              <p:nvPr/>
            </p:nvSpPr>
            <p:spPr bwMode="auto">
              <a:xfrm rot="1619187">
                <a:off x="5894174" y="1547120"/>
                <a:ext cx="943787" cy="504664"/>
              </a:xfrm>
              <a:prstGeom prst="rect">
                <a:avLst/>
              </a:prstGeom>
              <a:solidFill>
                <a:schemeClr val="tx1">
                  <a:lumMod val="50000"/>
                  <a:lumOff val="50000"/>
                </a:schemeClr>
              </a:solidFill>
              <a:ln w="9525" cap="flat" cmpd="sng" algn="ctr">
                <a:solidFill>
                  <a:schemeClr val="tx1">
                    <a:lumMod val="50000"/>
                    <a:lumOff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sng" strike="noStrike" cap="none" normalizeH="0" baseline="0">
                  <a:ln>
                    <a:noFill/>
                  </a:ln>
                  <a:solidFill>
                    <a:schemeClr val="tx1"/>
                  </a:solidFill>
                  <a:effectLst/>
                  <a:latin typeface="Comic Sans MS" pitchFamily="66" charset="0"/>
                </a:endParaRPr>
              </a:p>
            </p:txBody>
          </p:sp>
          <p:sp>
            <p:nvSpPr>
              <p:cNvPr id="34" name="Rectangle 33">
                <a:extLst>
                  <a:ext uri="{FF2B5EF4-FFF2-40B4-BE49-F238E27FC236}">
                    <a16:creationId xmlns:a16="http://schemas.microsoft.com/office/drawing/2014/main" id="{B26E3CDA-6916-4B63-B912-90A637C500B7}"/>
                  </a:ext>
                </a:extLst>
              </p:cNvPr>
              <p:cNvSpPr/>
              <p:nvPr/>
            </p:nvSpPr>
            <p:spPr bwMode="auto">
              <a:xfrm>
                <a:off x="5685531" y="1356891"/>
                <a:ext cx="384050" cy="57341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sng" strike="noStrike" cap="none" normalizeH="0" baseline="0">
                  <a:ln>
                    <a:noFill/>
                  </a:ln>
                  <a:solidFill>
                    <a:schemeClr val="tx1"/>
                  </a:solidFill>
                  <a:effectLst/>
                  <a:latin typeface="Comic Sans MS" pitchFamily="66" charset="0"/>
                </a:endParaRPr>
              </a:p>
            </p:txBody>
          </p:sp>
          <p:sp>
            <p:nvSpPr>
              <p:cNvPr id="36" name="Rectangle 35">
                <a:extLst>
                  <a:ext uri="{FF2B5EF4-FFF2-40B4-BE49-F238E27FC236}">
                    <a16:creationId xmlns:a16="http://schemas.microsoft.com/office/drawing/2014/main" id="{41050B59-CB45-430B-A6DE-A22C47F0C43F}"/>
                  </a:ext>
                </a:extLst>
              </p:cNvPr>
              <p:cNvSpPr/>
              <p:nvPr/>
            </p:nvSpPr>
            <p:spPr bwMode="auto">
              <a:xfrm>
                <a:off x="6633669" y="1780247"/>
                <a:ext cx="266849" cy="573413"/>
              </a:xfrm>
              <a:prstGeom prst="rect">
                <a:avLst/>
              </a:prstGeom>
              <a:solidFill>
                <a:schemeClr val="tx1">
                  <a:lumMod val="50000"/>
                  <a:lumOff val="50000"/>
                </a:schemeClr>
              </a:solidFill>
              <a:ln w="9525" cap="flat" cmpd="sng" algn="ctr">
                <a:solidFill>
                  <a:schemeClr val="tx1">
                    <a:lumMod val="50000"/>
                    <a:lumOff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sng" strike="noStrike" cap="none" normalizeH="0" baseline="0">
                  <a:ln>
                    <a:noFill/>
                  </a:ln>
                  <a:solidFill>
                    <a:schemeClr val="tx1"/>
                  </a:solidFill>
                  <a:effectLst/>
                  <a:latin typeface="Comic Sans MS" pitchFamily="66" charset="0"/>
                </a:endParaRPr>
              </a:p>
            </p:txBody>
          </p:sp>
          <p:sp>
            <p:nvSpPr>
              <p:cNvPr id="37" name="Rectangle 36">
                <a:extLst>
                  <a:ext uri="{FF2B5EF4-FFF2-40B4-BE49-F238E27FC236}">
                    <a16:creationId xmlns:a16="http://schemas.microsoft.com/office/drawing/2014/main" id="{DF0C563E-B973-4513-A65D-BE23F450875E}"/>
                  </a:ext>
                </a:extLst>
              </p:cNvPr>
              <p:cNvSpPr/>
              <p:nvPr/>
            </p:nvSpPr>
            <p:spPr bwMode="auto">
              <a:xfrm rot="1621245">
                <a:off x="6502937" y="2273544"/>
                <a:ext cx="384050" cy="139163"/>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sng" strike="noStrike" cap="none" normalizeH="0" baseline="0">
                  <a:ln>
                    <a:noFill/>
                  </a:ln>
                  <a:solidFill>
                    <a:schemeClr val="tx1"/>
                  </a:solidFill>
                  <a:effectLst/>
                  <a:latin typeface="Comic Sans MS" pitchFamily="66" charset="0"/>
                </a:endParaRPr>
              </a:p>
            </p:txBody>
          </p:sp>
        </p:grpSp>
        <p:sp>
          <p:nvSpPr>
            <p:cNvPr id="39" name="Oval 38">
              <a:extLst>
                <a:ext uri="{FF2B5EF4-FFF2-40B4-BE49-F238E27FC236}">
                  <a16:creationId xmlns:a16="http://schemas.microsoft.com/office/drawing/2014/main" id="{B44B084A-614D-48E4-A5B3-0FFAD24D5792}"/>
                </a:ext>
              </a:extLst>
            </p:cNvPr>
            <p:cNvSpPr/>
            <p:nvPr/>
          </p:nvSpPr>
          <p:spPr bwMode="auto">
            <a:xfrm>
              <a:off x="9706071" y="1255791"/>
              <a:ext cx="266850" cy="1152149"/>
            </a:xfrm>
            <a:prstGeom prst="ellipse">
              <a:avLst/>
            </a:prstGeom>
            <a:solidFill>
              <a:schemeClr val="tx1">
                <a:lumMod val="50000"/>
                <a:lumOff val="50000"/>
              </a:schemeClr>
            </a:solidFill>
            <a:ln w="9525" cap="flat" cmpd="sng" algn="ctr">
              <a:solidFill>
                <a:schemeClr val="tx1">
                  <a:lumMod val="50000"/>
                  <a:lumOff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41" name="TextBox 40">
            <a:extLst>
              <a:ext uri="{FF2B5EF4-FFF2-40B4-BE49-F238E27FC236}">
                <a16:creationId xmlns:a16="http://schemas.microsoft.com/office/drawing/2014/main" id="{B6616A24-30AB-45DF-9A3F-73C948E73C97}"/>
              </a:ext>
            </a:extLst>
          </p:cNvPr>
          <p:cNvSpPr txBox="1"/>
          <p:nvPr/>
        </p:nvSpPr>
        <p:spPr>
          <a:xfrm>
            <a:off x="412060" y="2763745"/>
            <a:ext cx="11444691" cy="3416320"/>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C00000"/>
                </a:solidFill>
              </a:rPr>
              <a:t>A cavity stores electric and magnetic energy inside the hollow body</a:t>
            </a:r>
            <a:r>
              <a:rPr lang="en-US" dirty="0"/>
              <a:t>.</a:t>
            </a:r>
          </a:p>
          <a:p>
            <a:pPr marL="285750" indent="-285750">
              <a:buFont typeface="Arial" panose="020B0604020202020204" pitchFamily="34" charset="0"/>
              <a:buChar char="•"/>
            </a:pPr>
            <a:r>
              <a:rPr lang="en-US" dirty="0"/>
              <a:t>The </a:t>
            </a:r>
            <a:r>
              <a:rPr lang="en-US" dirty="0">
                <a:solidFill>
                  <a:srgbClr val="C00000"/>
                </a:solidFill>
              </a:rPr>
              <a:t>frequency</a:t>
            </a:r>
            <a:r>
              <a:rPr lang="en-US" dirty="0"/>
              <a:t> of the electromagnetic field resonance </a:t>
            </a:r>
            <a:r>
              <a:rPr lang="en-US" dirty="0">
                <a:solidFill>
                  <a:srgbClr val="C00000"/>
                </a:solidFill>
              </a:rPr>
              <a:t>depends on the cavity dimensions</a:t>
            </a:r>
            <a:r>
              <a:rPr lang="en-US" dirty="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Same as with the rectangular and the circular waveguide, </a:t>
            </a:r>
            <a:r>
              <a:rPr lang="en-US" dirty="0">
                <a:solidFill>
                  <a:srgbClr val="C00000"/>
                </a:solidFill>
              </a:rPr>
              <a:t>the electromagnetic field needs to fulfil the boundary conditions on the resonator walls</a:t>
            </a:r>
            <a:r>
              <a:rPr lang="en-US" dirty="0"/>
              <a:t>. The field builds up in </a:t>
            </a:r>
            <a:r>
              <a:rPr lang="en-US" dirty="0">
                <a:solidFill>
                  <a:srgbClr val="C00000"/>
                </a:solidFill>
              </a:rPr>
              <a:t>resonant modes</a:t>
            </a:r>
            <a:r>
              <a:rPr lang="en-US" dirty="0"/>
              <a:t>.</a:t>
            </a:r>
          </a:p>
          <a:p>
            <a:endParaRPr lang="en-US" dirty="0"/>
          </a:p>
          <a:p>
            <a:pPr marL="285750" indent="-285750">
              <a:buFont typeface="Arial" panose="020B0604020202020204" pitchFamily="34" charset="0"/>
              <a:buChar char="•"/>
            </a:pPr>
            <a:r>
              <a:rPr lang="en-US" dirty="0"/>
              <a:t>Cavities that are used for the acceleration of particles in our accelerators are mostly of a cylindrical and flat shape. This is why we call them pillbox cavities.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We will later see how resonances can be excited in cavities by feeding RF-signal in, and how such a cavity can be used in accelerators for particle acceleration.</a:t>
            </a:r>
            <a:endParaRPr lang="en-GB" dirty="0"/>
          </a:p>
        </p:txBody>
      </p:sp>
    </p:spTree>
    <p:extLst>
      <p:ext uri="{BB962C8B-B14F-4D97-AF65-F5344CB8AC3E}">
        <p14:creationId xmlns:p14="http://schemas.microsoft.com/office/powerpoint/2010/main" val="4257375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1)">
                                      <p:cBhvr>
                                        <p:cTn id="7"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7E680E3A-3550-4F07-8EE4-CA7C0EB0E14C}"/>
              </a:ext>
            </a:extLst>
          </p:cNvPr>
          <p:cNvSpPr txBox="1"/>
          <p:nvPr/>
        </p:nvSpPr>
        <p:spPr>
          <a:xfrm>
            <a:off x="317500" y="921656"/>
            <a:ext cx="11226799" cy="707886"/>
          </a:xfrm>
          <a:prstGeom prst="rect">
            <a:avLst/>
          </a:prstGeom>
          <a:noFill/>
        </p:spPr>
        <p:txBody>
          <a:bodyPr wrap="square" rtlCol="0">
            <a:spAutoFit/>
          </a:bodyPr>
          <a:lstStyle/>
          <a:p>
            <a:pPr marL="214313" indent="-214313">
              <a:buFont typeface="Arial" panose="020B0604020202020204" pitchFamily="34" charset="0"/>
              <a:buChar char="•"/>
            </a:pPr>
            <a:r>
              <a:rPr lang="en-US" sz="2000" dirty="0">
                <a:solidFill>
                  <a:srgbClr val="C00000"/>
                </a:solidFill>
              </a:rPr>
              <a:t>Resonators are classified by their quality factor </a:t>
            </a:r>
            <a:r>
              <a:rPr lang="en-US" sz="2000" i="1" dirty="0">
                <a:solidFill>
                  <a:srgbClr val="C00000"/>
                </a:solidFill>
              </a:rPr>
              <a:t>Q</a:t>
            </a:r>
            <a:r>
              <a:rPr lang="en-US" sz="2000" dirty="0"/>
              <a:t>.</a:t>
            </a:r>
          </a:p>
          <a:p>
            <a:pPr marL="214313" indent="-214313">
              <a:buFont typeface="Arial" panose="020B0604020202020204" pitchFamily="34" charset="0"/>
              <a:buChar char="•"/>
            </a:pPr>
            <a:r>
              <a:rPr lang="en-US" sz="2000" dirty="0"/>
              <a:t>The quality factor (or </a:t>
            </a:r>
            <a:r>
              <a:rPr lang="en-US" sz="2000" i="1" dirty="0"/>
              <a:t>Q-value</a:t>
            </a:r>
            <a:r>
              <a:rPr lang="en-US" sz="2000" dirty="0"/>
              <a:t>) can be used as a measure of “how well the cavity is resonating”.</a:t>
            </a:r>
          </a:p>
        </p:txBody>
      </p:sp>
      <p:sp>
        <p:nvSpPr>
          <p:cNvPr id="41" name="TextBox 40">
            <a:extLst>
              <a:ext uri="{FF2B5EF4-FFF2-40B4-BE49-F238E27FC236}">
                <a16:creationId xmlns:a16="http://schemas.microsoft.com/office/drawing/2014/main" id="{35262487-D000-4C1A-BA01-77CE559F669F}"/>
              </a:ext>
            </a:extLst>
          </p:cNvPr>
          <p:cNvSpPr txBox="1"/>
          <p:nvPr/>
        </p:nvSpPr>
        <p:spPr>
          <a:xfrm>
            <a:off x="317500" y="3547959"/>
            <a:ext cx="11379200" cy="2246769"/>
          </a:xfrm>
          <a:prstGeom prst="rect">
            <a:avLst/>
          </a:prstGeom>
          <a:noFill/>
        </p:spPr>
        <p:txBody>
          <a:bodyPr wrap="square" rtlCol="0">
            <a:spAutoFit/>
          </a:bodyPr>
          <a:lstStyle/>
          <a:p>
            <a:pPr marL="214313" indent="-214313">
              <a:buFont typeface="Arial" panose="020B0604020202020204" pitchFamily="34" charset="0"/>
              <a:buChar char="•"/>
            </a:pPr>
            <a:r>
              <a:rPr lang="en-US" sz="2000" dirty="0">
                <a:solidFill>
                  <a:srgbClr val="C00000"/>
                </a:solidFill>
              </a:rPr>
              <a:t>High </a:t>
            </a:r>
            <a:r>
              <a:rPr lang="en-US" sz="2000" i="1" dirty="0">
                <a:solidFill>
                  <a:srgbClr val="C00000"/>
                </a:solidFill>
              </a:rPr>
              <a:t>Q-</a:t>
            </a:r>
            <a:r>
              <a:rPr lang="en-US" sz="2000" dirty="0">
                <a:solidFill>
                  <a:srgbClr val="C00000"/>
                </a:solidFill>
              </a:rPr>
              <a:t>value is desired in accelerating cavities; </a:t>
            </a:r>
            <a:r>
              <a:rPr lang="en-US" sz="2000" i="1" dirty="0">
                <a:solidFill>
                  <a:srgbClr val="C00000"/>
                </a:solidFill>
              </a:rPr>
              <a:t>Q</a:t>
            </a:r>
            <a:r>
              <a:rPr lang="en-US" sz="2000" dirty="0">
                <a:solidFill>
                  <a:srgbClr val="C00000"/>
                </a:solidFill>
              </a:rPr>
              <a:t>-value is one of the accelerator efficiency figures-of-merit.</a:t>
            </a:r>
          </a:p>
          <a:p>
            <a:pPr marL="214313" indent="-214313">
              <a:buFont typeface="Arial" panose="020B0604020202020204" pitchFamily="34" charset="0"/>
              <a:buChar char="•"/>
            </a:pPr>
            <a:endParaRPr lang="en-US" sz="2000" dirty="0"/>
          </a:p>
          <a:p>
            <a:pPr marL="214313" indent="-214313">
              <a:buFont typeface="Arial" panose="020B0604020202020204" pitchFamily="34" charset="0"/>
              <a:buChar char="•"/>
            </a:pPr>
            <a:r>
              <a:rPr lang="en-US" sz="2000" i="1" dirty="0"/>
              <a:t>Q-</a:t>
            </a:r>
            <a:r>
              <a:rPr lang="en-US" sz="2000" dirty="0"/>
              <a:t>value reduces e.g. due to the power dissipated in the metallic walls or other loss mechanisms.</a:t>
            </a:r>
          </a:p>
          <a:p>
            <a:endParaRPr lang="en-US" sz="2000" dirty="0"/>
          </a:p>
          <a:p>
            <a:pPr marL="214313" indent="-214313">
              <a:buFont typeface="Arial" panose="020B0604020202020204" pitchFamily="34" charset="0"/>
              <a:buChar char="•"/>
            </a:pPr>
            <a:r>
              <a:rPr lang="en-US" sz="2000" dirty="0"/>
              <a:t>The connection of the cavity resonator to the outer world will reduce its </a:t>
            </a:r>
            <a:r>
              <a:rPr lang="en-US" sz="2000" i="1" dirty="0"/>
              <a:t>Q</a:t>
            </a:r>
            <a:r>
              <a:rPr lang="en-US" sz="2000" dirty="0"/>
              <a:t>-value as well </a:t>
            </a:r>
            <a:br>
              <a:rPr lang="en-US" sz="2000" dirty="0"/>
            </a:br>
            <a:r>
              <a:rPr lang="en-US" sz="2000" i="1" dirty="0"/>
              <a:t>(we say “it loads” the cavity with an additional loss mechanism)</a:t>
            </a:r>
            <a:r>
              <a:rPr lang="en-US" sz="2000" dirty="0"/>
              <a:t>.</a:t>
            </a:r>
          </a:p>
        </p:txBody>
      </p:sp>
      <p:grpSp>
        <p:nvGrpSpPr>
          <p:cNvPr id="4" name="Group 3"/>
          <p:cNvGrpSpPr/>
          <p:nvPr/>
        </p:nvGrpSpPr>
        <p:grpSpPr>
          <a:xfrm>
            <a:off x="3313101" y="2137317"/>
            <a:ext cx="2134262" cy="668835"/>
            <a:chOff x="1114697" y="2598990"/>
            <a:chExt cx="2134262" cy="668835"/>
          </a:xfrm>
        </p:grpSpPr>
        <p:sp>
          <p:nvSpPr>
            <p:cNvPr id="42" name="Arrow: Right 41">
              <a:extLst>
                <a:ext uri="{FF2B5EF4-FFF2-40B4-BE49-F238E27FC236}">
                  <a16:creationId xmlns:a16="http://schemas.microsoft.com/office/drawing/2014/main" id="{C62D7832-368B-4C7E-B9F3-6CD7F79E7E4E}"/>
                </a:ext>
              </a:extLst>
            </p:cNvPr>
            <p:cNvSpPr/>
            <p:nvPr/>
          </p:nvSpPr>
          <p:spPr bwMode="auto">
            <a:xfrm>
              <a:off x="1114697" y="2598990"/>
              <a:ext cx="1481209" cy="66883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43" name="TextBox 42">
              <a:extLst>
                <a:ext uri="{FF2B5EF4-FFF2-40B4-BE49-F238E27FC236}">
                  <a16:creationId xmlns:a16="http://schemas.microsoft.com/office/drawing/2014/main" id="{B8555ABD-F843-4882-A854-3E3C3EC5E969}"/>
                </a:ext>
              </a:extLst>
            </p:cNvPr>
            <p:cNvSpPr txBox="1"/>
            <p:nvPr/>
          </p:nvSpPr>
          <p:spPr>
            <a:xfrm>
              <a:off x="1369214" y="2783366"/>
              <a:ext cx="1879745" cy="300082"/>
            </a:xfrm>
            <a:prstGeom prst="rect">
              <a:avLst/>
            </a:prstGeom>
            <a:noFill/>
          </p:spPr>
          <p:txBody>
            <a:bodyPr wrap="square" rtlCol="0">
              <a:spAutoFit/>
            </a:bodyPr>
            <a:lstStyle/>
            <a:p>
              <a:r>
                <a:rPr lang="en-US" sz="1350" dirty="0"/>
                <a:t>define</a:t>
              </a:r>
              <a:endParaRPr lang="en-GB" sz="1350" dirty="0"/>
            </a:p>
          </p:txBody>
        </p:sp>
      </p:grpSp>
      <p:pic>
        <p:nvPicPr>
          <p:cNvPr id="46" name="Picture 45" descr="Text&#10;&#10;Description automatically generated with medium confidence">
            <a:extLst>
              <a:ext uri="{FF2B5EF4-FFF2-40B4-BE49-F238E27FC236}">
                <a16:creationId xmlns:a16="http://schemas.microsoft.com/office/drawing/2014/main" id="{B4662267-BC64-4AC2-9600-B35B1B4081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1572" y="2205828"/>
            <a:ext cx="4067129" cy="556778"/>
          </a:xfrm>
          <a:prstGeom prst="rect">
            <a:avLst/>
          </a:prstGeom>
        </p:spPr>
      </p:pic>
      <p:grpSp>
        <p:nvGrpSpPr>
          <p:cNvPr id="49" name="Group 48">
            <a:extLst>
              <a:ext uri="{FF2B5EF4-FFF2-40B4-BE49-F238E27FC236}">
                <a16:creationId xmlns:a16="http://schemas.microsoft.com/office/drawing/2014/main" id="{A44653C8-E467-4442-9A87-8FF73DAC3A28}"/>
              </a:ext>
            </a:extLst>
          </p:cNvPr>
          <p:cNvGrpSpPr/>
          <p:nvPr/>
        </p:nvGrpSpPr>
        <p:grpSpPr>
          <a:xfrm>
            <a:off x="3979199" y="3013219"/>
            <a:ext cx="2310477" cy="400110"/>
            <a:chOff x="613922" y="3447029"/>
            <a:chExt cx="3080637" cy="533479"/>
          </a:xfrm>
        </p:grpSpPr>
        <p:sp>
          <p:nvSpPr>
            <p:cNvPr id="47" name="TextBox 46">
              <a:extLst>
                <a:ext uri="{FF2B5EF4-FFF2-40B4-BE49-F238E27FC236}">
                  <a16:creationId xmlns:a16="http://schemas.microsoft.com/office/drawing/2014/main" id="{9C49B61D-86B7-4C67-AAC9-AA0A319C164A}"/>
                </a:ext>
              </a:extLst>
            </p:cNvPr>
            <p:cNvSpPr txBox="1"/>
            <p:nvPr/>
          </p:nvSpPr>
          <p:spPr>
            <a:xfrm>
              <a:off x="1195167" y="3447029"/>
              <a:ext cx="2499392" cy="533479"/>
            </a:xfrm>
            <a:prstGeom prst="rect">
              <a:avLst/>
            </a:prstGeom>
            <a:noFill/>
          </p:spPr>
          <p:txBody>
            <a:bodyPr wrap="square" rtlCol="0">
              <a:spAutoFit/>
            </a:bodyPr>
            <a:lstStyle/>
            <a:p>
              <a:r>
                <a:rPr lang="en-US" sz="2000" dirty="0"/>
                <a:t>= unloaded </a:t>
              </a:r>
              <a:r>
                <a:rPr lang="en-US" sz="2000" i="1" dirty="0"/>
                <a:t>Q</a:t>
              </a:r>
              <a:endParaRPr lang="en-GB" sz="2000" dirty="0"/>
            </a:p>
          </p:txBody>
        </p:sp>
        <p:pic>
          <p:nvPicPr>
            <p:cNvPr id="48" name="Picture 47" descr="Text&#10;&#10;Description automatically generated with medium confidence">
              <a:extLst>
                <a:ext uri="{FF2B5EF4-FFF2-40B4-BE49-F238E27FC236}">
                  <a16:creationId xmlns:a16="http://schemas.microsoft.com/office/drawing/2014/main" id="{841444E8-42F4-4615-A095-963F244989EE}"/>
                </a:ext>
              </a:extLst>
            </p:cNvPr>
            <p:cNvPicPr>
              <a:picLocks noChangeAspect="1"/>
            </p:cNvPicPr>
            <p:nvPr/>
          </p:nvPicPr>
          <p:blipFill rotWithShape="1">
            <a:blip r:embed="rId3">
              <a:extLst>
                <a:ext uri="{28A0092B-C50C-407E-A947-70E740481C1C}">
                  <a14:useLocalDpi xmlns:a14="http://schemas.microsoft.com/office/drawing/2010/main" val="0"/>
                </a:ext>
              </a:extLst>
            </a:blip>
            <a:srcRect l="-738" t="27962" r="91642" b="30514"/>
            <a:stretch/>
          </p:blipFill>
          <p:spPr>
            <a:xfrm>
              <a:off x="613922" y="3532139"/>
              <a:ext cx="581245" cy="363258"/>
            </a:xfrm>
            <a:prstGeom prst="rect">
              <a:avLst/>
            </a:prstGeom>
          </p:spPr>
        </p:pic>
      </p:grpSp>
      <p:cxnSp>
        <p:nvCxnSpPr>
          <p:cNvPr id="51" name="Straight Arrow Connector 50">
            <a:extLst>
              <a:ext uri="{FF2B5EF4-FFF2-40B4-BE49-F238E27FC236}">
                <a16:creationId xmlns:a16="http://schemas.microsoft.com/office/drawing/2014/main" id="{2E887E83-8714-4306-BFE1-C6DA0E911385}"/>
              </a:ext>
            </a:extLst>
          </p:cNvPr>
          <p:cNvCxnSpPr/>
          <p:nvPr/>
        </p:nvCxnSpPr>
        <p:spPr bwMode="auto">
          <a:xfrm flipV="1">
            <a:off x="4794310" y="2673230"/>
            <a:ext cx="230430" cy="332918"/>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13" name="Rectangle 3"/>
          <p:cNvSpPr>
            <a:spLocks noChangeArrowheads="1"/>
          </p:cNvSpPr>
          <p:nvPr/>
        </p:nvSpPr>
        <p:spPr bwMode="auto">
          <a:xfrm>
            <a:off x="246216" y="112058"/>
            <a:ext cx="8522547" cy="609600"/>
          </a:xfrm>
          <a:prstGeom prst="rect">
            <a:avLst/>
          </a:prstGeom>
          <a:noFill/>
          <a:ln w="9525">
            <a:noFill/>
            <a:miter lim="800000"/>
            <a:headEnd/>
            <a:tailEnd/>
          </a:ln>
          <a:effectLst/>
        </p:spPr>
        <p:txBody>
          <a:bodyPr anchor="ctr"/>
          <a:lstStyle/>
          <a:p>
            <a:pPr>
              <a:spcBef>
                <a:spcPct val="0"/>
              </a:spcBef>
            </a:pPr>
            <a:r>
              <a:rPr lang="en-GB" sz="3600" b="1" dirty="0">
                <a:solidFill>
                  <a:schemeClr val="bg2">
                    <a:lumMod val="50000"/>
                  </a:schemeClr>
                </a:solidFill>
                <a:latin typeface="+mj-lt"/>
                <a:ea typeface="+mj-ea"/>
                <a:cs typeface="+mj-cs"/>
              </a:rPr>
              <a:t>Cavity Resonators and Q-value (1/2)</a:t>
            </a:r>
          </a:p>
        </p:txBody>
      </p:sp>
    </p:spTree>
    <p:extLst>
      <p:ext uri="{BB962C8B-B14F-4D97-AF65-F5344CB8AC3E}">
        <p14:creationId xmlns:p14="http://schemas.microsoft.com/office/powerpoint/2010/main" val="31408313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descr="A picture containing engine, dirty&#10;&#10;Description automatically generated">
            <a:extLst>
              <a:ext uri="{FF2B5EF4-FFF2-40B4-BE49-F238E27FC236}">
                <a16:creationId xmlns:a16="http://schemas.microsoft.com/office/drawing/2014/main" id="{08306CE3-622B-403C-A616-E9917CEC57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646" t="2" r="42911" b="-3"/>
          <a:stretch/>
        </p:blipFill>
        <p:spPr>
          <a:xfrm rot="5400000">
            <a:off x="856474" y="701273"/>
            <a:ext cx="4028333" cy="4418717"/>
          </a:xfrm>
          <a:prstGeom prst="rect">
            <a:avLst/>
          </a:prstGeom>
          <a:noFill/>
        </p:spPr>
      </p:pic>
      <p:sp>
        <p:nvSpPr>
          <p:cNvPr id="3" name="TextBox 2">
            <a:extLst>
              <a:ext uri="{FF2B5EF4-FFF2-40B4-BE49-F238E27FC236}">
                <a16:creationId xmlns:a16="http://schemas.microsoft.com/office/drawing/2014/main" id="{D0F1D6B4-8D3B-4FA8-9854-CC9F9D93991B}"/>
              </a:ext>
            </a:extLst>
          </p:cNvPr>
          <p:cNvSpPr txBox="1"/>
          <p:nvPr/>
        </p:nvSpPr>
        <p:spPr bwMode="auto">
          <a:xfrm>
            <a:off x="5623992" y="811583"/>
            <a:ext cx="4983048" cy="710640"/>
          </a:xfrm>
          <a:prstGeom prst="rect">
            <a:avLst/>
          </a:prstGeom>
          <a:noFill/>
          <a:ln w="19050">
            <a:noFill/>
            <a:miter lim="800000"/>
            <a:headEnd/>
            <a:tailEnd/>
          </a:ln>
        </p:spPr>
        <p:txBody>
          <a:bodyPr vert="horz" wrap="square" lIns="68580" tIns="34290" rIns="68580" bIns="34290" numCol="1" rtlCol="0" anchor="t" anchorCtr="0" compatLnSpc="1">
            <a:prstTxWarp prst="textNoShape">
              <a:avLst/>
            </a:prstTxWarp>
            <a:noAutofit/>
          </a:bodyPr>
          <a:lstStyle/>
          <a:p>
            <a:pPr eaLnBrk="0" hangingPunct="0">
              <a:spcBef>
                <a:spcPct val="20000"/>
              </a:spcBef>
            </a:pPr>
            <a:r>
              <a:rPr kumimoji="1" lang="en-US" sz="2000" dirty="0"/>
              <a:t>Example: measurements taken on the PS 80MHz pillbox cavity</a:t>
            </a:r>
          </a:p>
        </p:txBody>
      </p:sp>
      <p:pic>
        <p:nvPicPr>
          <p:cNvPr id="45" name="Picture 44" descr="Chart&#10;&#10;Description automatically generated">
            <a:extLst>
              <a:ext uri="{FF2B5EF4-FFF2-40B4-BE49-F238E27FC236}">
                <a16:creationId xmlns:a16="http://schemas.microsoft.com/office/drawing/2014/main" id="{7BF8C764-D408-43B6-A13A-3FE21F54434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23992" y="1485040"/>
            <a:ext cx="5145608" cy="2015806"/>
          </a:xfrm>
          <a:prstGeom prst="rect">
            <a:avLst/>
          </a:prstGeom>
        </p:spPr>
      </p:pic>
      <p:pic>
        <p:nvPicPr>
          <p:cNvPr id="53" name="Picture 52" descr="Chart, line chart&#10;&#10;Description automatically generated">
            <a:extLst>
              <a:ext uri="{FF2B5EF4-FFF2-40B4-BE49-F238E27FC236}">
                <a16:creationId xmlns:a16="http://schemas.microsoft.com/office/drawing/2014/main" id="{18100B4A-73BC-4728-8DFF-478A204C39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5168" y="3254128"/>
            <a:ext cx="5171732" cy="1972656"/>
          </a:xfrm>
          <a:prstGeom prst="rect">
            <a:avLst/>
          </a:prstGeom>
        </p:spPr>
      </p:pic>
      <p:sp>
        <p:nvSpPr>
          <p:cNvPr id="54" name="TextBox 53">
            <a:extLst>
              <a:ext uri="{FF2B5EF4-FFF2-40B4-BE49-F238E27FC236}">
                <a16:creationId xmlns:a16="http://schemas.microsoft.com/office/drawing/2014/main" id="{220059C9-AF63-4E61-B38A-1BC30642546D}"/>
              </a:ext>
            </a:extLst>
          </p:cNvPr>
          <p:cNvSpPr txBox="1"/>
          <p:nvPr/>
        </p:nvSpPr>
        <p:spPr>
          <a:xfrm>
            <a:off x="952500" y="5226785"/>
            <a:ext cx="10566400" cy="1323439"/>
          </a:xfrm>
          <a:prstGeom prst="rect">
            <a:avLst/>
          </a:prstGeom>
          <a:noFill/>
        </p:spPr>
        <p:txBody>
          <a:bodyPr wrap="square" rtlCol="0">
            <a:spAutoFit/>
          </a:bodyPr>
          <a:lstStyle/>
          <a:p>
            <a:pPr marL="214313" indent="-214313">
              <a:buFont typeface="Arial" panose="020B0604020202020204" pitchFamily="34" charset="0"/>
              <a:buChar char="•"/>
            </a:pPr>
            <a:r>
              <a:rPr lang="en-US" sz="2000" dirty="0"/>
              <a:t>We tested this cavity for </a:t>
            </a:r>
            <a:r>
              <a:rPr lang="en-US" sz="2000" i="1" dirty="0"/>
              <a:t>Q</a:t>
            </a:r>
            <a:r>
              <a:rPr lang="en-US" sz="2000" dirty="0"/>
              <a:t>-deterioration and shifting of its fundamental mode (~80 MHz).</a:t>
            </a:r>
            <a:br>
              <a:rPr lang="en-US" sz="2000" dirty="0"/>
            </a:br>
            <a:endParaRPr lang="en-US" sz="2000" dirty="0"/>
          </a:p>
          <a:p>
            <a:pPr marL="214313" indent="-214313">
              <a:buFont typeface="Arial" panose="020B0604020202020204" pitchFamily="34" charset="0"/>
              <a:buChar char="•"/>
            </a:pPr>
            <a:r>
              <a:rPr lang="en-US" sz="2000" i="1" dirty="0"/>
              <a:t>Q</a:t>
            </a:r>
            <a:r>
              <a:rPr lang="en-US" sz="2000" dirty="0"/>
              <a:t>-values obtained from 3-dB-measurement (see dashed red lines).</a:t>
            </a:r>
            <a:br>
              <a:rPr lang="en-US" sz="2000" dirty="0"/>
            </a:br>
            <a:r>
              <a:rPr lang="en-US" sz="2000" dirty="0">
                <a:sym typeface="Wingdings" panose="05000000000000000000" pitchFamily="2" charset="2"/>
              </a:rPr>
              <a:t> </a:t>
            </a:r>
            <a:r>
              <a:rPr lang="en-US" sz="2000" dirty="0"/>
              <a:t>Plot on the top has a higher </a:t>
            </a:r>
            <a:r>
              <a:rPr lang="en-US" sz="2000" i="1" dirty="0"/>
              <a:t>Q</a:t>
            </a:r>
            <a:r>
              <a:rPr lang="en-US" sz="2000" dirty="0"/>
              <a:t>-value than the plot below.</a:t>
            </a:r>
          </a:p>
        </p:txBody>
      </p:sp>
      <p:sp>
        <p:nvSpPr>
          <p:cNvPr id="8" name="Rectangle 3"/>
          <p:cNvSpPr>
            <a:spLocks noChangeArrowheads="1"/>
          </p:cNvSpPr>
          <p:nvPr/>
        </p:nvSpPr>
        <p:spPr bwMode="auto">
          <a:xfrm>
            <a:off x="152400" y="52196"/>
            <a:ext cx="8604069" cy="609600"/>
          </a:xfrm>
          <a:prstGeom prst="rect">
            <a:avLst/>
          </a:prstGeom>
          <a:noFill/>
          <a:ln w="9525">
            <a:noFill/>
            <a:miter lim="800000"/>
            <a:headEnd/>
            <a:tailEnd/>
          </a:ln>
          <a:effectLst/>
        </p:spPr>
        <p:txBody>
          <a:bodyPr anchor="ctr"/>
          <a:lstStyle/>
          <a:p>
            <a:pPr>
              <a:spcBef>
                <a:spcPct val="0"/>
              </a:spcBef>
            </a:pPr>
            <a:r>
              <a:rPr lang="en-GB" sz="3600" b="1" dirty="0">
                <a:solidFill>
                  <a:schemeClr val="bg2">
                    <a:lumMod val="50000"/>
                  </a:schemeClr>
                </a:solidFill>
                <a:latin typeface="+mj-lt"/>
                <a:ea typeface="+mj-ea"/>
                <a:cs typeface="+mj-cs"/>
              </a:rPr>
              <a:t>Cavity Resonators and Q-value (2/2)</a:t>
            </a:r>
          </a:p>
        </p:txBody>
      </p:sp>
    </p:spTree>
    <p:extLst>
      <p:ext uri="{BB962C8B-B14F-4D97-AF65-F5344CB8AC3E}">
        <p14:creationId xmlns:p14="http://schemas.microsoft.com/office/powerpoint/2010/main" val="41350977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52300" y="53388"/>
            <a:ext cx="8487505" cy="629095"/>
          </a:xfrm>
        </p:spPr>
        <p:txBody>
          <a:bodyPr/>
          <a:lstStyle/>
          <a:p>
            <a:r>
              <a:rPr lang="en-US" dirty="0">
                <a:solidFill>
                  <a:schemeClr val="bg2">
                    <a:lumMod val="50000"/>
                  </a:schemeClr>
                </a:solidFill>
              </a:rPr>
              <a:t>Rectangular Waveguides (1/4)</a:t>
            </a:r>
            <a:endParaRPr lang="en-GB" dirty="0">
              <a:solidFill>
                <a:schemeClr val="bg2">
                  <a:lumMod val="50000"/>
                </a:schemeClr>
              </a:solidFill>
            </a:endParaRPr>
          </a:p>
        </p:txBody>
      </p:sp>
      <p:sp>
        <p:nvSpPr>
          <p:cNvPr id="40" name="TextBox 39">
            <a:extLst>
              <a:ext uri="{FF2B5EF4-FFF2-40B4-BE49-F238E27FC236}">
                <a16:creationId xmlns:a16="http://schemas.microsoft.com/office/drawing/2014/main" id="{3C9318BD-DE0F-4432-B79D-193D7C498816}"/>
              </a:ext>
            </a:extLst>
          </p:cNvPr>
          <p:cNvSpPr txBox="1"/>
          <p:nvPr/>
        </p:nvSpPr>
        <p:spPr>
          <a:xfrm>
            <a:off x="52300" y="1417656"/>
            <a:ext cx="6477979" cy="923330"/>
          </a:xfrm>
          <a:prstGeom prst="rect">
            <a:avLst/>
          </a:prstGeom>
          <a:noFill/>
        </p:spPr>
        <p:txBody>
          <a:bodyPr wrap="square" rtlCol="0">
            <a:spAutoFit/>
          </a:bodyPr>
          <a:lstStyle/>
          <a:p>
            <a:pPr marL="285750" indent="-285750">
              <a:buFont typeface="Arial" panose="020B0604020202020204" pitchFamily="34" charset="0"/>
              <a:buChar char="•"/>
            </a:pPr>
            <a:r>
              <a:rPr lang="en-US" dirty="0"/>
              <a:t>TE-modes are characterized by a zero </a:t>
            </a:r>
            <a:r>
              <a:rPr lang="en-US" i="1" dirty="0"/>
              <a:t>electric</a:t>
            </a:r>
            <a:r>
              <a:rPr lang="en-US" dirty="0"/>
              <a:t> field in propagation direction. The electric field is in the transverse plane, only.</a:t>
            </a:r>
          </a:p>
        </p:txBody>
      </p:sp>
      <p:sp>
        <p:nvSpPr>
          <p:cNvPr id="3" name="TextBox 2">
            <a:extLst>
              <a:ext uri="{FF2B5EF4-FFF2-40B4-BE49-F238E27FC236}">
                <a16:creationId xmlns:a16="http://schemas.microsoft.com/office/drawing/2014/main" id="{9E202EB1-0C0B-4849-8BA3-AA65E69BF67B}"/>
              </a:ext>
            </a:extLst>
          </p:cNvPr>
          <p:cNvSpPr txBox="1"/>
          <p:nvPr/>
        </p:nvSpPr>
        <p:spPr>
          <a:xfrm>
            <a:off x="1103350" y="931417"/>
            <a:ext cx="2765160" cy="430887"/>
          </a:xfrm>
          <a:prstGeom prst="rect">
            <a:avLst/>
          </a:prstGeom>
          <a:noFill/>
        </p:spPr>
        <p:txBody>
          <a:bodyPr wrap="square" rtlCol="0">
            <a:spAutoFit/>
          </a:bodyPr>
          <a:lstStyle/>
          <a:p>
            <a:r>
              <a:rPr lang="en-US" sz="2200" b="1" i="1" dirty="0">
                <a:solidFill>
                  <a:srgbClr val="C00000"/>
                </a:solidFill>
              </a:rPr>
              <a:t>TE-modes</a:t>
            </a:r>
            <a:endParaRPr lang="en-GB" sz="2200" b="1" i="1" dirty="0">
              <a:solidFill>
                <a:srgbClr val="C00000"/>
              </a:solidFill>
            </a:endParaRPr>
          </a:p>
        </p:txBody>
      </p:sp>
      <p:sp>
        <p:nvSpPr>
          <p:cNvPr id="6" name="TextBox 5">
            <a:extLst>
              <a:ext uri="{FF2B5EF4-FFF2-40B4-BE49-F238E27FC236}">
                <a16:creationId xmlns:a16="http://schemas.microsoft.com/office/drawing/2014/main" id="{54FFA1B9-B09C-4D94-B463-A46AC22B136B}"/>
              </a:ext>
            </a:extLst>
          </p:cNvPr>
          <p:cNvSpPr txBox="1"/>
          <p:nvPr/>
        </p:nvSpPr>
        <p:spPr>
          <a:xfrm>
            <a:off x="52300" y="4538707"/>
            <a:ext cx="11908946" cy="1477328"/>
          </a:xfrm>
          <a:prstGeom prst="rect">
            <a:avLst/>
          </a:prstGeom>
          <a:noFill/>
        </p:spPr>
        <p:txBody>
          <a:bodyPr wrap="square" rtlCol="0">
            <a:spAutoFit/>
          </a:bodyPr>
          <a:lstStyle/>
          <a:p>
            <a:r>
              <a:rPr lang="en-US" dirty="0"/>
              <a:t>The mode with the </a:t>
            </a:r>
            <a:r>
              <a:rPr lang="en-US" i="1" dirty="0">
                <a:solidFill>
                  <a:srgbClr val="C00000"/>
                </a:solidFill>
              </a:rPr>
              <a:t>lowest cut-off frequency </a:t>
            </a:r>
            <a:r>
              <a:rPr lang="en-US" dirty="0"/>
              <a:t>is called </a:t>
            </a:r>
            <a:r>
              <a:rPr lang="en-US" i="1" dirty="0">
                <a:solidFill>
                  <a:srgbClr val="C00000"/>
                </a:solidFill>
              </a:rPr>
              <a:t>the dominant mode</a:t>
            </a:r>
            <a:r>
              <a:rPr lang="en-US" dirty="0"/>
              <a:t>.</a:t>
            </a:r>
          </a:p>
          <a:p>
            <a:endParaRPr lang="en-US" dirty="0"/>
          </a:p>
          <a:p>
            <a:r>
              <a:rPr lang="en-US" dirty="0"/>
              <a:t>Note that if </a:t>
            </a:r>
            <a:r>
              <a:rPr lang="en-US" i="1" dirty="0">
                <a:latin typeface="Times New Roman" panose="02020603050405020304" pitchFamily="18" charset="0"/>
                <a:cs typeface="Times New Roman" panose="02020603050405020304" pitchFamily="18" charset="0"/>
              </a:rPr>
              <a:t>n=m=0</a:t>
            </a:r>
            <a:r>
              <a:rPr lang="en-US" dirty="0"/>
              <a:t>, all field components become zero, there is no TE</a:t>
            </a:r>
            <a:r>
              <a:rPr lang="en-US" baseline="-25000" dirty="0"/>
              <a:t>00</a:t>
            </a:r>
            <a:r>
              <a:rPr lang="en-US" dirty="0"/>
              <a:t> mode.</a:t>
            </a:r>
          </a:p>
          <a:p>
            <a:endParaRPr lang="en-US" dirty="0"/>
          </a:p>
          <a:p>
            <a:r>
              <a:rPr lang="en-US" dirty="0"/>
              <a:t>A waveguide is called </a:t>
            </a:r>
            <a:r>
              <a:rPr lang="en-US" i="1" dirty="0" err="1">
                <a:solidFill>
                  <a:srgbClr val="C00000"/>
                </a:solidFill>
              </a:rPr>
              <a:t>overmoded</a:t>
            </a:r>
            <a:r>
              <a:rPr lang="en-US" dirty="0"/>
              <a:t>, if more than one mode is propagating in the waveguide at the same time.</a:t>
            </a:r>
          </a:p>
        </p:txBody>
      </p:sp>
      <p:grpSp>
        <p:nvGrpSpPr>
          <p:cNvPr id="45" name="Group 44">
            <a:extLst>
              <a:ext uri="{FF2B5EF4-FFF2-40B4-BE49-F238E27FC236}">
                <a16:creationId xmlns:a16="http://schemas.microsoft.com/office/drawing/2014/main" id="{FD240625-33E6-424E-8BD9-EA1EBE127A9D}"/>
              </a:ext>
            </a:extLst>
          </p:cNvPr>
          <p:cNvGrpSpPr/>
          <p:nvPr/>
        </p:nvGrpSpPr>
        <p:grpSpPr>
          <a:xfrm>
            <a:off x="7209745" y="755790"/>
            <a:ext cx="4570195" cy="1523892"/>
            <a:chOff x="7209745" y="1047890"/>
            <a:chExt cx="4570195" cy="1523892"/>
          </a:xfrm>
        </p:grpSpPr>
        <p:pic>
          <p:nvPicPr>
            <p:cNvPr id="22" name="Picture 21" descr="Diagram, shape&#10;&#10;Description automatically generated">
              <a:extLst>
                <a:ext uri="{FF2B5EF4-FFF2-40B4-BE49-F238E27FC236}">
                  <a16:creationId xmlns:a16="http://schemas.microsoft.com/office/drawing/2014/main" id="{DFF07855-CB93-4852-8EC3-56801E68689F}"/>
                </a:ext>
              </a:extLst>
            </p:cNvPr>
            <p:cNvPicPr>
              <a:picLocks noChangeAspect="1"/>
            </p:cNvPicPr>
            <p:nvPr/>
          </p:nvPicPr>
          <p:blipFill rotWithShape="1">
            <a:blip r:embed="rId3">
              <a:extLst>
                <a:ext uri="{28A0092B-C50C-407E-A947-70E740481C1C}">
                  <a14:useLocalDpi xmlns:a14="http://schemas.microsoft.com/office/drawing/2010/main" val="0"/>
                </a:ext>
              </a:extLst>
            </a:blip>
            <a:srcRect r="46364" b="62185"/>
            <a:stretch/>
          </p:blipFill>
          <p:spPr>
            <a:xfrm>
              <a:off x="7593795" y="1047890"/>
              <a:ext cx="3422912" cy="1311095"/>
            </a:xfrm>
            <a:prstGeom prst="rect">
              <a:avLst/>
            </a:prstGeom>
          </p:spPr>
        </p:pic>
        <p:sp>
          <p:nvSpPr>
            <p:cNvPr id="23" name="TextBox 22">
              <a:extLst>
                <a:ext uri="{FF2B5EF4-FFF2-40B4-BE49-F238E27FC236}">
                  <a16:creationId xmlns:a16="http://schemas.microsoft.com/office/drawing/2014/main" id="{001CEB55-F357-4A85-AE6E-386207C46754}"/>
                </a:ext>
              </a:extLst>
            </p:cNvPr>
            <p:cNvSpPr txBox="1"/>
            <p:nvPr/>
          </p:nvSpPr>
          <p:spPr>
            <a:xfrm>
              <a:off x="7209745" y="2356338"/>
              <a:ext cx="4570195" cy="215444"/>
            </a:xfrm>
            <a:prstGeom prst="rect">
              <a:avLst/>
            </a:prstGeom>
            <a:noFill/>
          </p:spPr>
          <p:txBody>
            <a:bodyPr wrap="square" rtlCol="0">
              <a:spAutoFit/>
            </a:bodyPr>
            <a:lstStyle/>
            <a:p>
              <a:r>
                <a:rPr lang="en-US" sz="800" dirty="0"/>
                <a:t>Source: Zhang, </a:t>
              </a:r>
              <a:r>
                <a:rPr lang="en-US" sz="800" i="1" dirty="0"/>
                <a:t>Electromagnetic Theory for Microwaves and Optoelectronics</a:t>
              </a:r>
              <a:r>
                <a:rPr lang="en-US" sz="800" dirty="0"/>
                <a:t>, 2</a:t>
              </a:r>
              <a:r>
                <a:rPr lang="en-US" sz="800" baseline="30000" dirty="0"/>
                <a:t>nd</a:t>
              </a:r>
              <a:r>
                <a:rPr lang="en-US" sz="800" dirty="0"/>
                <a:t> ed., Springer</a:t>
              </a:r>
              <a:endParaRPr lang="en-GB" sz="800" dirty="0"/>
            </a:p>
          </p:txBody>
        </p:sp>
        <p:grpSp>
          <p:nvGrpSpPr>
            <p:cNvPr id="28" name="Group 27">
              <a:extLst>
                <a:ext uri="{FF2B5EF4-FFF2-40B4-BE49-F238E27FC236}">
                  <a16:creationId xmlns:a16="http://schemas.microsoft.com/office/drawing/2014/main" id="{FB7A33ED-4A69-461A-9DF0-4A2EB2E6E0E0}"/>
                </a:ext>
              </a:extLst>
            </p:cNvPr>
            <p:cNvGrpSpPr/>
            <p:nvPr/>
          </p:nvGrpSpPr>
          <p:grpSpPr>
            <a:xfrm>
              <a:off x="7440175" y="1273361"/>
              <a:ext cx="285524" cy="504224"/>
              <a:chOff x="488870" y="1234956"/>
              <a:chExt cx="285524" cy="504224"/>
            </a:xfrm>
          </p:grpSpPr>
          <p:cxnSp>
            <p:nvCxnSpPr>
              <p:cNvPr id="35" name="Straight Arrow Connector 34">
                <a:extLst>
                  <a:ext uri="{FF2B5EF4-FFF2-40B4-BE49-F238E27FC236}">
                    <a16:creationId xmlns:a16="http://schemas.microsoft.com/office/drawing/2014/main" id="{D13FC278-BF54-42F0-B7B6-B6585D1F9283}"/>
                  </a:ext>
                </a:extLst>
              </p:cNvPr>
              <p:cNvCxnSpPr>
                <a:cxnSpLocks/>
              </p:cNvCxnSpPr>
              <p:nvPr/>
            </p:nvCxnSpPr>
            <p:spPr bwMode="auto">
              <a:xfrm flipV="1">
                <a:off x="735989" y="1234956"/>
                <a:ext cx="0" cy="504224"/>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sp>
            <p:nvSpPr>
              <p:cNvPr id="41" name="TextBox 40">
                <a:extLst>
                  <a:ext uri="{FF2B5EF4-FFF2-40B4-BE49-F238E27FC236}">
                    <a16:creationId xmlns:a16="http://schemas.microsoft.com/office/drawing/2014/main" id="{5593FCB4-9F8A-483E-9F2D-C9A47B0E2529}"/>
                  </a:ext>
                </a:extLst>
              </p:cNvPr>
              <p:cNvSpPr txBox="1"/>
              <p:nvPr/>
            </p:nvSpPr>
            <p:spPr>
              <a:xfrm>
                <a:off x="488870" y="1278320"/>
                <a:ext cx="285524"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b</a:t>
                </a:r>
                <a:endParaRPr lang="en-GB" i="1" dirty="0">
                  <a:latin typeface="Times New Roman" panose="02020603050405020304" pitchFamily="18" charset="0"/>
                  <a:cs typeface="Times New Roman" panose="02020603050405020304" pitchFamily="18" charset="0"/>
                </a:endParaRPr>
              </a:p>
            </p:txBody>
          </p:sp>
        </p:grpSp>
        <p:grpSp>
          <p:nvGrpSpPr>
            <p:cNvPr id="29" name="Group 28">
              <a:extLst>
                <a:ext uri="{FF2B5EF4-FFF2-40B4-BE49-F238E27FC236}">
                  <a16:creationId xmlns:a16="http://schemas.microsoft.com/office/drawing/2014/main" id="{3A500D61-AFD1-478B-AF2D-88FC6D2197B5}"/>
                </a:ext>
              </a:extLst>
            </p:cNvPr>
            <p:cNvGrpSpPr/>
            <p:nvPr/>
          </p:nvGrpSpPr>
          <p:grpSpPr>
            <a:xfrm>
              <a:off x="7764105" y="1931205"/>
              <a:ext cx="789815" cy="422455"/>
              <a:chOff x="812800" y="1892800"/>
              <a:chExt cx="789815" cy="422455"/>
            </a:xfrm>
          </p:grpSpPr>
          <p:cxnSp>
            <p:nvCxnSpPr>
              <p:cNvPr id="31" name="Straight Arrow Connector 30">
                <a:extLst>
                  <a:ext uri="{FF2B5EF4-FFF2-40B4-BE49-F238E27FC236}">
                    <a16:creationId xmlns:a16="http://schemas.microsoft.com/office/drawing/2014/main" id="{0D13A28F-F975-4FCB-8664-43FB86D4FA86}"/>
                  </a:ext>
                </a:extLst>
              </p:cNvPr>
              <p:cNvCxnSpPr/>
              <p:nvPr/>
            </p:nvCxnSpPr>
            <p:spPr bwMode="auto">
              <a:xfrm>
                <a:off x="812800" y="1892800"/>
                <a:ext cx="789815" cy="419374"/>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sp>
            <p:nvSpPr>
              <p:cNvPr id="34" name="TextBox 33">
                <a:extLst>
                  <a:ext uri="{FF2B5EF4-FFF2-40B4-BE49-F238E27FC236}">
                    <a16:creationId xmlns:a16="http://schemas.microsoft.com/office/drawing/2014/main" id="{8DDD97DC-9CDC-48F4-9188-86043988493E}"/>
                  </a:ext>
                </a:extLst>
              </p:cNvPr>
              <p:cNvSpPr txBox="1"/>
              <p:nvPr/>
            </p:nvSpPr>
            <p:spPr>
              <a:xfrm>
                <a:off x="894636" y="1945923"/>
                <a:ext cx="285524"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a</a:t>
                </a:r>
                <a:endParaRPr lang="en-GB" i="1" dirty="0">
                  <a:latin typeface="Times New Roman" panose="02020603050405020304" pitchFamily="18" charset="0"/>
                  <a:cs typeface="Times New Roman" panose="02020603050405020304" pitchFamily="18" charset="0"/>
                </a:endParaRPr>
              </a:p>
            </p:txBody>
          </p:sp>
        </p:grpSp>
        <p:sp>
          <p:nvSpPr>
            <p:cNvPr id="21" name="TextBox 20">
              <a:extLst>
                <a:ext uri="{FF2B5EF4-FFF2-40B4-BE49-F238E27FC236}">
                  <a16:creationId xmlns:a16="http://schemas.microsoft.com/office/drawing/2014/main" id="{5993631C-9BF2-4736-8A92-B860016E1B97}"/>
                </a:ext>
              </a:extLst>
            </p:cNvPr>
            <p:cNvSpPr txBox="1"/>
            <p:nvPr/>
          </p:nvSpPr>
          <p:spPr>
            <a:xfrm>
              <a:off x="8822754" y="1271413"/>
              <a:ext cx="767839"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a &gt; b</a:t>
              </a:r>
              <a:endParaRPr lang="en-GB" i="1" dirty="0">
                <a:latin typeface="Times New Roman" panose="02020603050405020304" pitchFamily="18" charset="0"/>
                <a:cs typeface="Times New Roman" panose="02020603050405020304" pitchFamily="18" charset="0"/>
              </a:endParaRPr>
            </a:p>
          </p:txBody>
        </p:sp>
      </p:grpSp>
      <p:grpSp>
        <p:nvGrpSpPr>
          <p:cNvPr id="10" name="Group 9">
            <a:extLst>
              <a:ext uri="{FF2B5EF4-FFF2-40B4-BE49-F238E27FC236}">
                <a16:creationId xmlns:a16="http://schemas.microsoft.com/office/drawing/2014/main" id="{0AFA8E9E-CAE3-F439-7BE5-9C56D6DF94D5}"/>
              </a:ext>
            </a:extLst>
          </p:cNvPr>
          <p:cNvGrpSpPr/>
          <p:nvPr/>
        </p:nvGrpSpPr>
        <p:grpSpPr>
          <a:xfrm>
            <a:off x="52300" y="2483017"/>
            <a:ext cx="8590046" cy="1925145"/>
            <a:chOff x="52300" y="2775117"/>
            <a:chExt cx="8590046" cy="1925145"/>
          </a:xfrm>
        </p:grpSpPr>
        <p:sp>
          <p:nvSpPr>
            <p:cNvPr id="5" name="TextBox 4">
              <a:extLst>
                <a:ext uri="{FF2B5EF4-FFF2-40B4-BE49-F238E27FC236}">
                  <a16:creationId xmlns:a16="http://schemas.microsoft.com/office/drawing/2014/main" id="{2FCED38D-64BA-4D6A-81FD-461F416253F0}"/>
                </a:ext>
              </a:extLst>
            </p:cNvPr>
            <p:cNvSpPr txBox="1"/>
            <p:nvPr/>
          </p:nvSpPr>
          <p:spPr>
            <a:xfrm>
              <a:off x="52300" y="2775117"/>
              <a:ext cx="8271190" cy="1754326"/>
            </a:xfrm>
            <a:prstGeom prst="rect">
              <a:avLst/>
            </a:prstGeom>
            <a:noFill/>
          </p:spPr>
          <p:txBody>
            <a:bodyPr wrap="square" rtlCol="0">
              <a:spAutoFit/>
            </a:bodyPr>
            <a:lstStyle/>
            <a:p>
              <a:pPr marL="285750" indent="-285750">
                <a:buFont typeface="Arial" panose="020B0604020202020204" pitchFamily="34" charset="0"/>
                <a:buChar char="•"/>
              </a:pPr>
              <a:r>
                <a:rPr lang="en-GB" dirty="0"/>
                <a:t>Each mode has a cut-off frequency: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TE</a:t>
              </a:r>
              <a:r>
                <a:rPr lang="en-GB" baseline="-25000" dirty="0"/>
                <a:t>10</a:t>
              </a:r>
              <a:r>
                <a:rPr lang="en-GB" dirty="0"/>
                <a:t>-mode is the mode with the lowest cut-off frequency:</a:t>
              </a:r>
            </a:p>
          </p:txBody>
        </p:sp>
        <p:pic>
          <p:nvPicPr>
            <p:cNvPr id="47" name="Picture 46" descr="Text&#10;&#10;Description automatically generated with low confidence">
              <a:extLst>
                <a:ext uri="{FF2B5EF4-FFF2-40B4-BE49-F238E27FC236}">
                  <a16:creationId xmlns:a16="http://schemas.microsoft.com/office/drawing/2014/main" id="{B2E6A296-1762-4FDA-8902-7DD7A45692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49536" y="4035636"/>
              <a:ext cx="1592810" cy="664626"/>
            </a:xfrm>
            <a:prstGeom prst="rect">
              <a:avLst/>
            </a:prstGeom>
          </p:spPr>
        </p:pic>
        <p:pic>
          <p:nvPicPr>
            <p:cNvPr id="7" name="Picture 6" descr="A math equations and formulas&#10;&#10;Description automatically generated with medium confidence">
              <a:extLst>
                <a:ext uri="{FF2B5EF4-FFF2-40B4-BE49-F238E27FC236}">
                  <a16:creationId xmlns:a16="http://schemas.microsoft.com/office/drawing/2014/main" id="{3C494F01-9A0F-C086-8115-F0D7BC63DA7A}"/>
                </a:ext>
              </a:extLst>
            </p:cNvPr>
            <p:cNvPicPr>
              <a:picLocks noChangeAspect="1"/>
            </p:cNvPicPr>
            <p:nvPr/>
          </p:nvPicPr>
          <p:blipFill>
            <a:blip r:embed="rId5"/>
            <a:stretch>
              <a:fillRect/>
            </a:stretch>
          </p:blipFill>
          <p:spPr>
            <a:xfrm>
              <a:off x="2533672" y="3277013"/>
              <a:ext cx="2888784" cy="724164"/>
            </a:xfrm>
            <a:prstGeom prst="rect">
              <a:avLst/>
            </a:prstGeom>
          </p:spPr>
        </p:pic>
      </p:grpSp>
      <p:grpSp>
        <p:nvGrpSpPr>
          <p:cNvPr id="4" name="Group 3">
            <a:extLst>
              <a:ext uri="{FF2B5EF4-FFF2-40B4-BE49-F238E27FC236}">
                <a16:creationId xmlns:a16="http://schemas.microsoft.com/office/drawing/2014/main" id="{67E52EE9-2124-E35B-095D-76B52DC8D4D7}"/>
              </a:ext>
            </a:extLst>
          </p:cNvPr>
          <p:cNvGrpSpPr/>
          <p:nvPr/>
        </p:nvGrpSpPr>
        <p:grpSpPr>
          <a:xfrm rot="625157">
            <a:off x="10457520" y="780049"/>
            <a:ext cx="774134" cy="797270"/>
            <a:chOff x="10948236" y="1313786"/>
            <a:chExt cx="774134" cy="797270"/>
          </a:xfrm>
        </p:grpSpPr>
        <p:cxnSp>
          <p:nvCxnSpPr>
            <p:cNvPr id="9" name="Straight Arrow Connector 8">
              <a:extLst>
                <a:ext uri="{FF2B5EF4-FFF2-40B4-BE49-F238E27FC236}">
                  <a16:creationId xmlns:a16="http://schemas.microsoft.com/office/drawing/2014/main" id="{B73C6094-C226-A433-768B-127EF67433A6}"/>
                </a:ext>
              </a:extLst>
            </p:cNvPr>
            <p:cNvCxnSpPr>
              <a:cxnSpLocks/>
              <a:endCxn id="15" idx="1"/>
            </p:cNvCxnSpPr>
            <p:nvPr/>
          </p:nvCxnSpPr>
          <p:spPr bwMode="auto">
            <a:xfrm flipV="1">
              <a:off x="11035909" y="1483063"/>
              <a:ext cx="571247" cy="91854"/>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sp>
          <p:nvSpPr>
            <p:cNvPr id="11" name="TextBox 10">
              <a:extLst>
                <a:ext uri="{FF2B5EF4-FFF2-40B4-BE49-F238E27FC236}">
                  <a16:creationId xmlns:a16="http://schemas.microsoft.com/office/drawing/2014/main" id="{505DC18E-3E0C-A006-3056-0DD948101298}"/>
                </a:ext>
              </a:extLst>
            </p:cNvPr>
            <p:cNvSpPr txBox="1"/>
            <p:nvPr/>
          </p:nvSpPr>
          <p:spPr>
            <a:xfrm rot="21174941" flipH="1">
              <a:off x="11495571" y="1623322"/>
              <a:ext cx="116801"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x</a:t>
              </a:r>
              <a:endParaRPr lang="en-GB" sz="1600" i="1" dirty="0">
                <a:latin typeface="Times New Roman" panose="02020603050405020304" pitchFamily="18" charset="0"/>
                <a:cs typeface="Times New Roman" panose="02020603050405020304" pitchFamily="18" charset="0"/>
              </a:endParaRPr>
            </a:p>
          </p:txBody>
        </p:sp>
        <p:cxnSp>
          <p:nvCxnSpPr>
            <p:cNvPr id="12" name="Straight Arrow Connector 11">
              <a:extLst>
                <a:ext uri="{FF2B5EF4-FFF2-40B4-BE49-F238E27FC236}">
                  <a16:creationId xmlns:a16="http://schemas.microsoft.com/office/drawing/2014/main" id="{D13CA86C-D991-9EA8-83CA-328BDBA2AF9E}"/>
                </a:ext>
              </a:extLst>
            </p:cNvPr>
            <p:cNvCxnSpPr>
              <a:cxnSpLocks/>
            </p:cNvCxnSpPr>
            <p:nvPr/>
          </p:nvCxnSpPr>
          <p:spPr bwMode="auto">
            <a:xfrm rot="20974843">
              <a:off x="11097815" y="1524612"/>
              <a:ext cx="30303" cy="412994"/>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cxnSp>
          <p:nvCxnSpPr>
            <p:cNvPr id="13" name="Straight Arrow Connector 12">
              <a:extLst>
                <a:ext uri="{FF2B5EF4-FFF2-40B4-BE49-F238E27FC236}">
                  <a16:creationId xmlns:a16="http://schemas.microsoft.com/office/drawing/2014/main" id="{22B1FEA6-3C3C-FFCD-0832-4484858BC441}"/>
                </a:ext>
              </a:extLst>
            </p:cNvPr>
            <p:cNvCxnSpPr>
              <a:cxnSpLocks/>
            </p:cNvCxnSpPr>
            <p:nvPr/>
          </p:nvCxnSpPr>
          <p:spPr bwMode="auto">
            <a:xfrm rot="20974843">
              <a:off x="11092979" y="1530985"/>
              <a:ext cx="457963" cy="254016"/>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sp>
          <p:nvSpPr>
            <p:cNvPr id="14" name="TextBox 13">
              <a:extLst>
                <a:ext uri="{FF2B5EF4-FFF2-40B4-BE49-F238E27FC236}">
                  <a16:creationId xmlns:a16="http://schemas.microsoft.com/office/drawing/2014/main" id="{78297174-D3C5-2E31-D598-6F692A9B412A}"/>
                </a:ext>
              </a:extLst>
            </p:cNvPr>
            <p:cNvSpPr txBox="1"/>
            <p:nvPr/>
          </p:nvSpPr>
          <p:spPr>
            <a:xfrm rot="20974843">
              <a:off x="10948236" y="1772502"/>
              <a:ext cx="115214"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y</a:t>
              </a:r>
              <a:endParaRPr lang="en-GB" sz="1600" i="1"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5246D666-37C0-B057-E041-91D719CBAF40}"/>
                </a:ext>
              </a:extLst>
            </p:cNvPr>
            <p:cNvSpPr txBox="1"/>
            <p:nvPr/>
          </p:nvSpPr>
          <p:spPr>
            <a:xfrm>
              <a:off x="11607156" y="1313786"/>
              <a:ext cx="115214"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z</a:t>
              </a:r>
              <a:endParaRPr lang="en-GB" sz="1600" i="1"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663455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85478" y="99208"/>
            <a:ext cx="8487505" cy="629095"/>
          </a:xfrm>
        </p:spPr>
        <p:txBody>
          <a:bodyPr/>
          <a:lstStyle/>
          <a:p>
            <a:r>
              <a:rPr lang="en-US" dirty="0">
                <a:solidFill>
                  <a:schemeClr val="bg2">
                    <a:lumMod val="50000"/>
                  </a:schemeClr>
                </a:solidFill>
              </a:rPr>
              <a:t>Rectangular Waveguides (2/4)</a:t>
            </a:r>
            <a:endParaRPr lang="en-GB" dirty="0">
              <a:solidFill>
                <a:schemeClr val="bg2">
                  <a:lumMod val="50000"/>
                </a:schemeClr>
              </a:solidFill>
            </a:endParaRPr>
          </a:p>
        </p:txBody>
      </p:sp>
      <p:sp>
        <p:nvSpPr>
          <p:cNvPr id="3" name="TextBox 2">
            <a:extLst>
              <a:ext uri="{FF2B5EF4-FFF2-40B4-BE49-F238E27FC236}">
                <a16:creationId xmlns:a16="http://schemas.microsoft.com/office/drawing/2014/main" id="{9E202EB1-0C0B-4849-8BA3-AA65E69BF67B}"/>
              </a:ext>
            </a:extLst>
          </p:cNvPr>
          <p:cNvSpPr txBox="1"/>
          <p:nvPr/>
        </p:nvSpPr>
        <p:spPr>
          <a:xfrm>
            <a:off x="1103350" y="842517"/>
            <a:ext cx="2765160" cy="430887"/>
          </a:xfrm>
          <a:prstGeom prst="rect">
            <a:avLst/>
          </a:prstGeom>
          <a:noFill/>
        </p:spPr>
        <p:txBody>
          <a:bodyPr wrap="square" rtlCol="0">
            <a:spAutoFit/>
          </a:bodyPr>
          <a:lstStyle/>
          <a:p>
            <a:r>
              <a:rPr lang="en-US" sz="2200" b="1" i="1" dirty="0">
                <a:solidFill>
                  <a:srgbClr val="C00000"/>
                </a:solidFill>
              </a:rPr>
              <a:t>TM-modes</a:t>
            </a:r>
            <a:endParaRPr lang="en-GB" sz="2200" b="1" i="1" dirty="0">
              <a:solidFill>
                <a:srgbClr val="C00000"/>
              </a:solidFill>
            </a:endParaRPr>
          </a:p>
        </p:txBody>
      </p:sp>
      <p:grpSp>
        <p:nvGrpSpPr>
          <p:cNvPr id="45" name="Group 44">
            <a:extLst>
              <a:ext uri="{FF2B5EF4-FFF2-40B4-BE49-F238E27FC236}">
                <a16:creationId xmlns:a16="http://schemas.microsoft.com/office/drawing/2014/main" id="{FD240625-33E6-424E-8BD9-EA1EBE127A9D}"/>
              </a:ext>
            </a:extLst>
          </p:cNvPr>
          <p:cNvGrpSpPr/>
          <p:nvPr/>
        </p:nvGrpSpPr>
        <p:grpSpPr>
          <a:xfrm>
            <a:off x="7209745" y="666890"/>
            <a:ext cx="4570195" cy="1523892"/>
            <a:chOff x="7209745" y="1047890"/>
            <a:chExt cx="4570195" cy="1523892"/>
          </a:xfrm>
        </p:grpSpPr>
        <p:pic>
          <p:nvPicPr>
            <p:cNvPr id="22" name="Picture 21" descr="Diagram, shape&#10;&#10;Description automatically generated">
              <a:extLst>
                <a:ext uri="{FF2B5EF4-FFF2-40B4-BE49-F238E27FC236}">
                  <a16:creationId xmlns:a16="http://schemas.microsoft.com/office/drawing/2014/main" id="{DFF07855-CB93-4852-8EC3-56801E68689F}"/>
                </a:ext>
              </a:extLst>
            </p:cNvPr>
            <p:cNvPicPr>
              <a:picLocks noChangeAspect="1"/>
            </p:cNvPicPr>
            <p:nvPr/>
          </p:nvPicPr>
          <p:blipFill rotWithShape="1">
            <a:blip r:embed="rId3">
              <a:extLst>
                <a:ext uri="{28A0092B-C50C-407E-A947-70E740481C1C}">
                  <a14:useLocalDpi xmlns:a14="http://schemas.microsoft.com/office/drawing/2010/main" val="0"/>
                </a:ext>
              </a:extLst>
            </a:blip>
            <a:srcRect r="46364" b="62185"/>
            <a:stretch/>
          </p:blipFill>
          <p:spPr>
            <a:xfrm>
              <a:off x="7593795" y="1047890"/>
              <a:ext cx="3422912" cy="1311095"/>
            </a:xfrm>
            <a:prstGeom prst="rect">
              <a:avLst/>
            </a:prstGeom>
          </p:spPr>
        </p:pic>
        <p:sp>
          <p:nvSpPr>
            <p:cNvPr id="23" name="TextBox 22">
              <a:extLst>
                <a:ext uri="{FF2B5EF4-FFF2-40B4-BE49-F238E27FC236}">
                  <a16:creationId xmlns:a16="http://schemas.microsoft.com/office/drawing/2014/main" id="{001CEB55-F357-4A85-AE6E-386207C46754}"/>
                </a:ext>
              </a:extLst>
            </p:cNvPr>
            <p:cNvSpPr txBox="1"/>
            <p:nvPr/>
          </p:nvSpPr>
          <p:spPr>
            <a:xfrm>
              <a:off x="7209745" y="2356338"/>
              <a:ext cx="4570195" cy="215444"/>
            </a:xfrm>
            <a:prstGeom prst="rect">
              <a:avLst/>
            </a:prstGeom>
            <a:noFill/>
          </p:spPr>
          <p:txBody>
            <a:bodyPr wrap="square" rtlCol="0">
              <a:spAutoFit/>
            </a:bodyPr>
            <a:lstStyle/>
            <a:p>
              <a:r>
                <a:rPr lang="en-US" sz="800" dirty="0"/>
                <a:t>Source: Zhang, </a:t>
              </a:r>
              <a:r>
                <a:rPr lang="en-US" sz="800" i="1" dirty="0"/>
                <a:t>Electromagnetic Theory for Microwaves and Optoelectronics</a:t>
              </a:r>
              <a:r>
                <a:rPr lang="en-US" sz="800" dirty="0"/>
                <a:t>, 2</a:t>
              </a:r>
              <a:r>
                <a:rPr lang="en-US" sz="800" baseline="30000" dirty="0"/>
                <a:t>nd</a:t>
              </a:r>
              <a:r>
                <a:rPr lang="en-US" sz="800" dirty="0"/>
                <a:t> ed., Springer</a:t>
              </a:r>
              <a:endParaRPr lang="en-GB" sz="800" dirty="0"/>
            </a:p>
          </p:txBody>
        </p:sp>
        <p:grpSp>
          <p:nvGrpSpPr>
            <p:cNvPr id="28" name="Group 27">
              <a:extLst>
                <a:ext uri="{FF2B5EF4-FFF2-40B4-BE49-F238E27FC236}">
                  <a16:creationId xmlns:a16="http://schemas.microsoft.com/office/drawing/2014/main" id="{FB7A33ED-4A69-461A-9DF0-4A2EB2E6E0E0}"/>
                </a:ext>
              </a:extLst>
            </p:cNvPr>
            <p:cNvGrpSpPr/>
            <p:nvPr/>
          </p:nvGrpSpPr>
          <p:grpSpPr>
            <a:xfrm>
              <a:off x="7440175" y="1273361"/>
              <a:ext cx="285524" cy="504224"/>
              <a:chOff x="488870" y="1234956"/>
              <a:chExt cx="285524" cy="504224"/>
            </a:xfrm>
          </p:grpSpPr>
          <p:cxnSp>
            <p:nvCxnSpPr>
              <p:cNvPr id="35" name="Straight Arrow Connector 34">
                <a:extLst>
                  <a:ext uri="{FF2B5EF4-FFF2-40B4-BE49-F238E27FC236}">
                    <a16:creationId xmlns:a16="http://schemas.microsoft.com/office/drawing/2014/main" id="{D13FC278-BF54-42F0-B7B6-B6585D1F9283}"/>
                  </a:ext>
                </a:extLst>
              </p:cNvPr>
              <p:cNvCxnSpPr>
                <a:cxnSpLocks/>
              </p:cNvCxnSpPr>
              <p:nvPr/>
            </p:nvCxnSpPr>
            <p:spPr bwMode="auto">
              <a:xfrm flipV="1">
                <a:off x="735989" y="1234956"/>
                <a:ext cx="0" cy="504224"/>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sp>
            <p:nvSpPr>
              <p:cNvPr id="41" name="TextBox 40">
                <a:extLst>
                  <a:ext uri="{FF2B5EF4-FFF2-40B4-BE49-F238E27FC236}">
                    <a16:creationId xmlns:a16="http://schemas.microsoft.com/office/drawing/2014/main" id="{5593FCB4-9F8A-483E-9F2D-C9A47B0E2529}"/>
                  </a:ext>
                </a:extLst>
              </p:cNvPr>
              <p:cNvSpPr txBox="1"/>
              <p:nvPr/>
            </p:nvSpPr>
            <p:spPr>
              <a:xfrm>
                <a:off x="488870" y="1278320"/>
                <a:ext cx="285524"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b</a:t>
                </a:r>
                <a:endParaRPr lang="en-GB" i="1" dirty="0">
                  <a:latin typeface="Times New Roman" panose="02020603050405020304" pitchFamily="18" charset="0"/>
                  <a:cs typeface="Times New Roman" panose="02020603050405020304" pitchFamily="18" charset="0"/>
                </a:endParaRPr>
              </a:p>
            </p:txBody>
          </p:sp>
        </p:grpSp>
        <p:grpSp>
          <p:nvGrpSpPr>
            <p:cNvPr id="29" name="Group 28">
              <a:extLst>
                <a:ext uri="{FF2B5EF4-FFF2-40B4-BE49-F238E27FC236}">
                  <a16:creationId xmlns:a16="http://schemas.microsoft.com/office/drawing/2014/main" id="{3A500D61-AFD1-478B-AF2D-88FC6D2197B5}"/>
                </a:ext>
              </a:extLst>
            </p:cNvPr>
            <p:cNvGrpSpPr/>
            <p:nvPr/>
          </p:nvGrpSpPr>
          <p:grpSpPr>
            <a:xfrm>
              <a:off x="7764105" y="1931205"/>
              <a:ext cx="789815" cy="422455"/>
              <a:chOff x="812800" y="1892800"/>
              <a:chExt cx="789815" cy="422455"/>
            </a:xfrm>
          </p:grpSpPr>
          <p:cxnSp>
            <p:nvCxnSpPr>
              <p:cNvPr id="31" name="Straight Arrow Connector 30">
                <a:extLst>
                  <a:ext uri="{FF2B5EF4-FFF2-40B4-BE49-F238E27FC236}">
                    <a16:creationId xmlns:a16="http://schemas.microsoft.com/office/drawing/2014/main" id="{0D13A28F-F975-4FCB-8664-43FB86D4FA86}"/>
                  </a:ext>
                </a:extLst>
              </p:cNvPr>
              <p:cNvCxnSpPr/>
              <p:nvPr/>
            </p:nvCxnSpPr>
            <p:spPr bwMode="auto">
              <a:xfrm>
                <a:off x="812800" y="1892800"/>
                <a:ext cx="789815" cy="419374"/>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sp>
            <p:nvSpPr>
              <p:cNvPr id="34" name="TextBox 33">
                <a:extLst>
                  <a:ext uri="{FF2B5EF4-FFF2-40B4-BE49-F238E27FC236}">
                    <a16:creationId xmlns:a16="http://schemas.microsoft.com/office/drawing/2014/main" id="{8DDD97DC-9CDC-48F4-9188-86043988493E}"/>
                  </a:ext>
                </a:extLst>
              </p:cNvPr>
              <p:cNvSpPr txBox="1"/>
              <p:nvPr/>
            </p:nvSpPr>
            <p:spPr>
              <a:xfrm>
                <a:off x="894636" y="1945923"/>
                <a:ext cx="285524"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a</a:t>
                </a:r>
                <a:endParaRPr lang="en-GB" i="1" dirty="0">
                  <a:latin typeface="Times New Roman" panose="02020603050405020304" pitchFamily="18" charset="0"/>
                  <a:cs typeface="Times New Roman" panose="02020603050405020304" pitchFamily="18" charset="0"/>
                </a:endParaRPr>
              </a:p>
            </p:txBody>
          </p:sp>
        </p:grpSp>
        <p:sp>
          <p:nvSpPr>
            <p:cNvPr id="21" name="TextBox 20">
              <a:extLst>
                <a:ext uri="{FF2B5EF4-FFF2-40B4-BE49-F238E27FC236}">
                  <a16:creationId xmlns:a16="http://schemas.microsoft.com/office/drawing/2014/main" id="{5993631C-9BF2-4736-8A92-B860016E1B97}"/>
                </a:ext>
              </a:extLst>
            </p:cNvPr>
            <p:cNvSpPr txBox="1"/>
            <p:nvPr/>
          </p:nvSpPr>
          <p:spPr>
            <a:xfrm>
              <a:off x="8822754" y="1271413"/>
              <a:ext cx="767839"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a &gt; b</a:t>
              </a:r>
              <a:endParaRPr lang="en-GB" i="1" dirty="0">
                <a:latin typeface="Times New Roman" panose="02020603050405020304" pitchFamily="18" charset="0"/>
                <a:cs typeface="Times New Roman" panose="02020603050405020304" pitchFamily="18" charset="0"/>
              </a:endParaRPr>
            </a:p>
          </p:txBody>
        </p:sp>
      </p:grpSp>
      <p:sp>
        <p:nvSpPr>
          <p:cNvPr id="37" name="TextBox 36">
            <a:extLst>
              <a:ext uri="{FF2B5EF4-FFF2-40B4-BE49-F238E27FC236}">
                <a16:creationId xmlns:a16="http://schemas.microsoft.com/office/drawing/2014/main" id="{8F655E66-58F1-492F-94BB-85F5B3C951FA}"/>
              </a:ext>
            </a:extLst>
          </p:cNvPr>
          <p:cNvSpPr txBox="1"/>
          <p:nvPr/>
        </p:nvSpPr>
        <p:spPr>
          <a:xfrm>
            <a:off x="304800" y="1328756"/>
            <a:ext cx="6405680" cy="923330"/>
          </a:xfrm>
          <a:prstGeom prst="rect">
            <a:avLst/>
          </a:prstGeom>
          <a:noFill/>
        </p:spPr>
        <p:txBody>
          <a:bodyPr wrap="square" rtlCol="0">
            <a:spAutoFit/>
          </a:bodyPr>
          <a:lstStyle/>
          <a:p>
            <a:pPr marL="285750" indent="-285750">
              <a:buFont typeface="Arial" panose="020B0604020202020204" pitchFamily="34" charset="0"/>
              <a:buChar char="•"/>
            </a:pPr>
            <a:r>
              <a:rPr lang="en-US" dirty="0"/>
              <a:t>TM-modes are characterized by a zero </a:t>
            </a:r>
            <a:r>
              <a:rPr lang="en-US" i="1" dirty="0"/>
              <a:t>magnetic</a:t>
            </a:r>
            <a:r>
              <a:rPr lang="en-US" dirty="0"/>
              <a:t> field in propagation direction. The magnetic field is in the transverse plane, only.</a:t>
            </a:r>
          </a:p>
        </p:txBody>
      </p:sp>
      <p:sp>
        <p:nvSpPr>
          <p:cNvPr id="38" name="TextBox 37">
            <a:extLst>
              <a:ext uri="{FF2B5EF4-FFF2-40B4-BE49-F238E27FC236}">
                <a16:creationId xmlns:a16="http://schemas.microsoft.com/office/drawing/2014/main" id="{91772B9F-DE01-493D-B93D-091599859F8D}"/>
              </a:ext>
            </a:extLst>
          </p:cNvPr>
          <p:cNvSpPr txBox="1"/>
          <p:nvPr/>
        </p:nvSpPr>
        <p:spPr>
          <a:xfrm>
            <a:off x="623604" y="4811989"/>
            <a:ext cx="11337642" cy="923330"/>
          </a:xfrm>
          <a:prstGeom prst="rect">
            <a:avLst/>
          </a:prstGeom>
          <a:noFill/>
        </p:spPr>
        <p:txBody>
          <a:bodyPr wrap="square" rtlCol="0">
            <a:spAutoFit/>
          </a:bodyPr>
          <a:lstStyle/>
          <a:p>
            <a:r>
              <a:rPr lang="en-GB" dirty="0"/>
              <a:t>There is </a:t>
            </a:r>
            <a:r>
              <a:rPr lang="en-GB" dirty="0">
                <a:solidFill>
                  <a:srgbClr val="C00000"/>
                </a:solidFill>
              </a:rPr>
              <a:t>no TM</a:t>
            </a:r>
            <a:r>
              <a:rPr lang="en-GB" baseline="-25000" dirty="0">
                <a:solidFill>
                  <a:srgbClr val="C00000"/>
                </a:solidFill>
              </a:rPr>
              <a:t>00</a:t>
            </a:r>
            <a:r>
              <a:rPr lang="en-GB" dirty="0">
                <a:solidFill>
                  <a:srgbClr val="C00000"/>
                </a:solidFill>
              </a:rPr>
              <a:t>-mode</a:t>
            </a:r>
            <a:r>
              <a:rPr lang="en-GB" dirty="0"/>
              <a:t>, </a:t>
            </a:r>
            <a:r>
              <a:rPr lang="en-GB" dirty="0">
                <a:solidFill>
                  <a:srgbClr val="C00000"/>
                </a:solidFill>
              </a:rPr>
              <a:t>neither do TM</a:t>
            </a:r>
            <a:r>
              <a:rPr lang="en-GB" baseline="-25000" dirty="0">
                <a:solidFill>
                  <a:srgbClr val="C00000"/>
                </a:solidFill>
              </a:rPr>
              <a:t>01</a:t>
            </a:r>
            <a:r>
              <a:rPr lang="en-GB" dirty="0">
                <a:solidFill>
                  <a:srgbClr val="C00000"/>
                </a:solidFill>
              </a:rPr>
              <a:t> or TM</a:t>
            </a:r>
            <a:r>
              <a:rPr lang="en-GB" baseline="-25000" dirty="0">
                <a:solidFill>
                  <a:srgbClr val="C00000"/>
                </a:solidFill>
              </a:rPr>
              <a:t>10</a:t>
            </a:r>
            <a:r>
              <a:rPr lang="en-GB" dirty="0">
                <a:solidFill>
                  <a:srgbClr val="C00000"/>
                </a:solidFill>
              </a:rPr>
              <a:t> exist</a:t>
            </a:r>
            <a:r>
              <a:rPr lang="en-GB" dirty="0"/>
              <a:t>. </a:t>
            </a:r>
            <a:r>
              <a:rPr lang="en-US" dirty="0"/>
              <a:t>For </a:t>
            </a:r>
            <a:r>
              <a:rPr lang="en-US" i="1" dirty="0">
                <a:latin typeface="Times New Roman" panose="02020603050405020304" pitchFamily="18" charset="0"/>
                <a:cs typeface="Times New Roman" panose="02020603050405020304" pitchFamily="18" charset="0"/>
              </a:rPr>
              <a:t>n=m=0</a:t>
            </a:r>
            <a:r>
              <a:rPr lang="en-US" dirty="0"/>
              <a:t>, all field components become zero.</a:t>
            </a:r>
          </a:p>
          <a:p>
            <a:endParaRPr lang="en-US" dirty="0"/>
          </a:p>
          <a:p>
            <a:r>
              <a:rPr lang="en-US" dirty="0"/>
              <a:t>Note that </a:t>
            </a:r>
            <a:r>
              <a:rPr lang="en-GB" dirty="0"/>
              <a:t>TE</a:t>
            </a:r>
            <a:r>
              <a:rPr lang="en-GB" baseline="-25000" dirty="0"/>
              <a:t>10</a:t>
            </a:r>
            <a:r>
              <a:rPr lang="en-GB" dirty="0"/>
              <a:t>-mode remains the dominant mode, it is the mode with the lowest cut-off frequency.</a:t>
            </a:r>
            <a:endParaRPr lang="en-US" dirty="0"/>
          </a:p>
        </p:txBody>
      </p:sp>
      <p:grpSp>
        <p:nvGrpSpPr>
          <p:cNvPr id="9" name="Group 8">
            <a:extLst>
              <a:ext uri="{FF2B5EF4-FFF2-40B4-BE49-F238E27FC236}">
                <a16:creationId xmlns:a16="http://schemas.microsoft.com/office/drawing/2014/main" id="{F5221BB8-BE32-49DB-894B-ADA69A0E9956}"/>
              </a:ext>
            </a:extLst>
          </p:cNvPr>
          <p:cNvGrpSpPr/>
          <p:nvPr/>
        </p:nvGrpSpPr>
        <p:grpSpPr>
          <a:xfrm>
            <a:off x="304800" y="2394117"/>
            <a:ext cx="8018690" cy="2219643"/>
            <a:chOff x="304800" y="2775117"/>
            <a:chExt cx="8018690" cy="2219643"/>
          </a:xfrm>
        </p:grpSpPr>
        <p:sp>
          <p:nvSpPr>
            <p:cNvPr id="46" name="TextBox 45">
              <a:extLst>
                <a:ext uri="{FF2B5EF4-FFF2-40B4-BE49-F238E27FC236}">
                  <a16:creationId xmlns:a16="http://schemas.microsoft.com/office/drawing/2014/main" id="{49F5796F-8B78-4195-8D7E-89A5811758EB}"/>
                </a:ext>
              </a:extLst>
            </p:cNvPr>
            <p:cNvSpPr txBox="1"/>
            <p:nvPr/>
          </p:nvSpPr>
          <p:spPr>
            <a:xfrm>
              <a:off x="304800" y="2775117"/>
              <a:ext cx="8018690" cy="2031325"/>
            </a:xfrm>
            <a:prstGeom prst="rect">
              <a:avLst/>
            </a:prstGeom>
            <a:noFill/>
          </p:spPr>
          <p:txBody>
            <a:bodyPr wrap="square" rtlCol="0">
              <a:spAutoFit/>
            </a:bodyPr>
            <a:lstStyle/>
            <a:p>
              <a:pPr marL="285750" indent="-285750">
                <a:buFont typeface="Arial" panose="020B0604020202020204" pitchFamily="34" charset="0"/>
                <a:buChar char="•"/>
              </a:pPr>
              <a:r>
                <a:rPr lang="en-GB" dirty="0"/>
                <a:t>Also in this case, each mode has a cut-off frequency (identical to TE):</a:t>
              </a:r>
            </a:p>
            <a:p>
              <a:r>
                <a:rPr lang="en-GB" dirty="0"/>
                <a: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TM</a:t>
              </a:r>
              <a:r>
                <a:rPr lang="en-GB" baseline="-25000" dirty="0"/>
                <a:t>11</a:t>
              </a:r>
              <a:r>
                <a:rPr lang="en-GB" dirty="0"/>
                <a:t> has as cut-off frequency:</a:t>
              </a:r>
            </a:p>
          </p:txBody>
        </p:sp>
        <p:pic>
          <p:nvPicPr>
            <p:cNvPr id="7" name="Picture 6" descr="A picture containing text, clock, watch, gauge&#10;&#10;Description automatically generated">
              <a:extLst>
                <a:ext uri="{FF2B5EF4-FFF2-40B4-BE49-F238E27FC236}">
                  <a16:creationId xmlns:a16="http://schemas.microsoft.com/office/drawing/2014/main" id="{B7A47B92-F20E-4754-A2C3-FF8E67F5E2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29231" y="4234304"/>
              <a:ext cx="2880514" cy="760456"/>
            </a:xfrm>
            <a:prstGeom prst="rect">
              <a:avLst/>
            </a:prstGeom>
          </p:spPr>
        </p:pic>
      </p:grpSp>
      <p:pic>
        <p:nvPicPr>
          <p:cNvPr id="5" name="Picture 4">
            <a:extLst>
              <a:ext uri="{FF2B5EF4-FFF2-40B4-BE49-F238E27FC236}">
                <a16:creationId xmlns:a16="http://schemas.microsoft.com/office/drawing/2014/main" id="{7B69D35F-2FAC-7B55-4259-8BF06D06E22C}"/>
              </a:ext>
            </a:extLst>
          </p:cNvPr>
          <p:cNvPicPr>
            <a:picLocks noChangeAspect="1"/>
          </p:cNvPicPr>
          <p:nvPr/>
        </p:nvPicPr>
        <p:blipFill>
          <a:blip r:embed="rId5"/>
          <a:stretch>
            <a:fillRect/>
          </a:stretch>
        </p:blipFill>
        <p:spPr>
          <a:xfrm>
            <a:off x="2888974" y="2855139"/>
            <a:ext cx="2880514" cy="722091"/>
          </a:xfrm>
          <a:prstGeom prst="rect">
            <a:avLst/>
          </a:prstGeom>
        </p:spPr>
      </p:pic>
      <p:grpSp>
        <p:nvGrpSpPr>
          <p:cNvPr id="4" name="Group 3">
            <a:extLst>
              <a:ext uri="{FF2B5EF4-FFF2-40B4-BE49-F238E27FC236}">
                <a16:creationId xmlns:a16="http://schemas.microsoft.com/office/drawing/2014/main" id="{4719B9FA-C5B2-C6F6-F19F-E5012D59D4EC}"/>
              </a:ext>
            </a:extLst>
          </p:cNvPr>
          <p:cNvGrpSpPr/>
          <p:nvPr/>
        </p:nvGrpSpPr>
        <p:grpSpPr>
          <a:xfrm rot="625157">
            <a:off x="10719619" y="664775"/>
            <a:ext cx="774134" cy="797270"/>
            <a:chOff x="10948236" y="1313786"/>
            <a:chExt cx="774134" cy="797270"/>
          </a:xfrm>
        </p:grpSpPr>
        <p:cxnSp>
          <p:nvCxnSpPr>
            <p:cNvPr id="6" name="Straight Arrow Connector 5">
              <a:extLst>
                <a:ext uri="{FF2B5EF4-FFF2-40B4-BE49-F238E27FC236}">
                  <a16:creationId xmlns:a16="http://schemas.microsoft.com/office/drawing/2014/main" id="{664E6B8B-A488-4642-79E4-D8D415240640}"/>
                </a:ext>
              </a:extLst>
            </p:cNvPr>
            <p:cNvCxnSpPr>
              <a:cxnSpLocks/>
              <a:endCxn id="14" idx="1"/>
            </p:cNvCxnSpPr>
            <p:nvPr/>
          </p:nvCxnSpPr>
          <p:spPr bwMode="auto">
            <a:xfrm flipV="1">
              <a:off x="11035909" y="1483063"/>
              <a:ext cx="571247" cy="91854"/>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sp>
          <p:nvSpPr>
            <p:cNvPr id="10" name="TextBox 9">
              <a:extLst>
                <a:ext uri="{FF2B5EF4-FFF2-40B4-BE49-F238E27FC236}">
                  <a16:creationId xmlns:a16="http://schemas.microsoft.com/office/drawing/2014/main" id="{487049D3-16B7-F6E9-6C14-5A2516CF98E6}"/>
                </a:ext>
              </a:extLst>
            </p:cNvPr>
            <p:cNvSpPr txBox="1"/>
            <p:nvPr/>
          </p:nvSpPr>
          <p:spPr>
            <a:xfrm rot="21174941" flipH="1">
              <a:off x="11495571" y="1623322"/>
              <a:ext cx="116801"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x</a:t>
              </a:r>
              <a:endParaRPr lang="en-GB" sz="1600" i="1" dirty="0">
                <a:latin typeface="Times New Roman" panose="02020603050405020304" pitchFamily="18" charset="0"/>
                <a:cs typeface="Times New Roman" panose="02020603050405020304" pitchFamily="18" charset="0"/>
              </a:endParaRPr>
            </a:p>
          </p:txBody>
        </p:sp>
        <p:cxnSp>
          <p:nvCxnSpPr>
            <p:cNvPr id="11" name="Straight Arrow Connector 10">
              <a:extLst>
                <a:ext uri="{FF2B5EF4-FFF2-40B4-BE49-F238E27FC236}">
                  <a16:creationId xmlns:a16="http://schemas.microsoft.com/office/drawing/2014/main" id="{CDBF11C5-4EC0-A1C5-FFFF-198119B43257}"/>
                </a:ext>
              </a:extLst>
            </p:cNvPr>
            <p:cNvCxnSpPr>
              <a:cxnSpLocks/>
            </p:cNvCxnSpPr>
            <p:nvPr/>
          </p:nvCxnSpPr>
          <p:spPr bwMode="auto">
            <a:xfrm rot="20974843">
              <a:off x="11097815" y="1524612"/>
              <a:ext cx="30303" cy="412994"/>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cxnSp>
          <p:nvCxnSpPr>
            <p:cNvPr id="12" name="Straight Arrow Connector 11">
              <a:extLst>
                <a:ext uri="{FF2B5EF4-FFF2-40B4-BE49-F238E27FC236}">
                  <a16:creationId xmlns:a16="http://schemas.microsoft.com/office/drawing/2014/main" id="{64683D7C-72DA-2ABF-4487-A0C5AA5730DD}"/>
                </a:ext>
              </a:extLst>
            </p:cNvPr>
            <p:cNvCxnSpPr>
              <a:cxnSpLocks/>
            </p:cNvCxnSpPr>
            <p:nvPr/>
          </p:nvCxnSpPr>
          <p:spPr bwMode="auto">
            <a:xfrm rot="20974843">
              <a:off x="11092979" y="1530985"/>
              <a:ext cx="457963" cy="254016"/>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sp>
          <p:nvSpPr>
            <p:cNvPr id="13" name="TextBox 12">
              <a:extLst>
                <a:ext uri="{FF2B5EF4-FFF2-40B4-BE49-F238E27FC236}">
                  <a16:creationId xmlns:a16="http://schemas.microsoft.com/office/drawing/2014/main" id="{34D213B0-A36F-E314-4D8C-ACE8704D4CF3}"/>
                </a:ext>
              </a:extLst>
            </p:cNvPr>
            <p:cNvSpPr txBox="1"/>
            <p:nvPr/>
          </p:nvSpPr>
          <p:spPr>
            <a:xfrm rot="20974843">
              <a:off x="10948236" y="1772502"/>
              <a:ext cx="115214"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y</a:t>
              </a:r>
              <a:endParaRPr lang="en-GB" sz="1600" i="1" dirty="0">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D2A21D5F-9E85-0701-AA6D-D4AE8C4E2DD0}"/>
                </a:ext>
              </a:extLst>
            </p:cNvPr>
            <p:cNvSpPr txBox="1"/>
            <p:nvPr/>
          </p:nvSpPr>
          <p:spPr>
            <a:xfrm>
              <a:off x="11607156" y="1313786"/>
              <a:ext cx="115214"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z</a:t>
              </a:r>
              <a:endParaRPr lang="en-GB" sz="1600" i="1"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2955851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FABC1A3-2CDE-FFC1-6F0D-FA2A74311B89}"/>
              </a:ext>
            </a:extLst>
          </p:cNvPr>
          <p:cNvSpPr>
            <a:spLocks noGrp="1"/>
          </p:cNvSpPr>
          <p:nvPr>
            <p:ph type="title"/>
          </p:nvPr>
        </p:nvSpPr>
        <p:spPr>
          <a:xfrm>
            <a:off x="340808" y="135090"/>
            <a:ext cx="11376025" cy="656883"/>
          </a:xfrm>
        </p:spPr>
        <p:txBody>
          <a:bodyPr/>
          <a:lstStyle/>
          <a:p>
            <a:r>
              <a:rPr lang="en-US" sz="3600" kern="0" dirty="0">
                <a:solidFill>
                  <a:srgbClr val="0070C0"/>
                </a:solidFill>
              </a:rPr>
              <a:t>What is Radio Frequency (for accelerators)?</a:t>
            </a:r>
            <a:br>
              <a:rPr lang="en-US" sz="3600" kern="0" dirty="0">
                <a:solidFill>
                  <a:srgbClr val="0070C0"/>
                </a:solidFill>
              </a:rPr>
            </a:br>
            <a:endParaRPr lang="en-GB" dirty="0">
              <a:solidFill>
                <a:srgbClr val="0070C0"/>
              </a:solidFill>
            </a:endParaRPr>
          </a:p>
        </p:txBody>
      </p:sp>
      <p:sp>
        <p:nvSpPr>
          <p:cNvPr id="4" name="Footer Placeholder 3">
            <a:extLst>
              <a:ext uri="{FF2B5EF4-FFF2-40B4-BE49-F238E27FC236}">
                <a16:creationId xmlns:a16="http://schemas.microsoft.com/office/drawing/2014/main" id="{16DA013F-6314-287F-AFED-447B28F6FFA9}"/>
              </a:ext>
            </a:extLst>
          </p:cNvPr>
          <p:cNvSpPr>
            <a:spLocks noGrp="1"/>
          </p:cNvSpPr>
          <p:nvPr>
            <p:ph type="ftr" sz="quarter" idx="11"/>
          </p:nvPr>
        </p:nvSpPr>
        <p:spPr>
          <a:xfrm>
            <a:off x="4259261" y="6492875"/>
            <a:ext cx="6572221" cy="365125"/>
          </a:xfrm>
        </p:spPr>
        <p:txBody>
          <a:bodyPr/>
          <a:lstStyle/>
          <a:p>
            <a:pPr algn="ctr">
              <a:lnSpc>
                <a:spcPct val="100000"/>
              </a:lnSpc>
            </a:pPr>
            <a:r>
              <a:rPr lang="en-US" sz="1200" b="0" strike="noStrike" spc="-1" dirty="0">
                <a:latin typeface="Arial"/>
              </a:rPr>
              <a:t>Christine.Vollinger@cern.ch, RF Systems I &amp; II</a:t>
            </a:r>
            <a:endParaRPr lang="en-GB" sz="1200" b="0" strike="noStrike" spc="-1" dirty="0">
              <a:latin typeface="Times New Roman"/>
            </a:endParaRPr>
          </a:p>
        </p:txBody>
      </p:sp>
      <p:grpSp>
        <p:nvGrpSpPr>
          <p:cNvPr id="5" name="Group 4">
            <a:extLst>
              <a:ext uri="{FF2B5EF4-FFF2-40B4-BE49-F238E27FC236}">
                <a16:creationId xmlns:a16="http://schemas.microsoft.com/office/drawing/2014/main" id="{40D2D935-F1E7-E458-5583-BCA01FA20909}"/>
              </a:ext>
            </a:extLst>
          </p:cNvPr>
          <p:cNvGrpSpPr/>
          <p:nvPr/>
        </p:nvGrpSpPr>
        <p:grpSpPr>
          <a:xfrm>
            <a:off x="-35285" y="837973"/>
            <a:ext cx="5349000" cy="2983018"/>
            <a:chOff x="143224" y="1201510"/>
            <a:chExt cx="5349000" cy="2983018"/>
          </a:xfrm>
        </p:grpSpPr>
        <p:pic>
          <p:nvPicPr>
            <p:cNvPr id="6" name="Picture 5" descr="Graphical user interface, text, application, email&#10;&#10;Description automatically generated">
              <a:extLst>
                <a:ext uri="{FF2B5EF4-FFF2-40B4-BE49-F238E27FC236}">
                  <a16:creationId xmlns:a16="http://schemas.microsoft.com/office/drawing/2014/main" id="{DFDCA64D-DC84-C219-7B7F-9E96B7CD549C}"/>
                </a:ext>
              </a:extLst>
            </p:cNvPr>
            <p:cNvPicPr>
              <a:picLocks noChangeAspect="1"/>
            </p:cNvPicPr>
            <p:nvPr/>
          </p:nvPicPr>
          <p:blipFill rotWithShape="1">
            <a:blip r:embed="rId2">
              <a:extLst>
                <a:ext uri="{28A0092B-C50C-407E-A947-70E740481C1C}">
                  <a14:useLocalDpi xmlns:a14="http://schemas.microsoft.com/office/drawing/2010/main" val="0"/>
                </a:ext>
              </a:extLst>
            </a:blip>
            <a:srcRect t="54129" r="66065" b="8550"/>
            <a:stretch/>
          </p:blipFill>
          <p:spPr>
            <a:xfrm>
              <a:off x="143224" y="1778593"/>
              <a:ext cx="5349000" cy="2405935"/>
            </a:xfrm>
            <a:prstGeom prst="rect">
              <a:avLst/>
            </a:prstGeom>
          </p:spPr>
        </p:pic>
        <p:pic>
          <p:nvPicPr>
            <p:cNvPr id="7" name="Picture 6" descr="Graphical user interface, text, application, email&#10;&#10;Description automatically generated">
              <a:extLst>
                <a:ext uri="{FF2B5EF4-FFF2-40B4-BE49-F238E27FC236}">
                  <a16:creationId xmlns:a16="http://schemas.microsoft.com/office/drawing/2014/main" id="{FBC7E4D2-E931-B77C-A007-766698757B7D}"/>
                </a:ext>
              </a:extLst>
            </p:cNvPr>
            <p:cNvPicPr>
              <a:picLocks noChangeAspect="1"/>
            </p:cNvPicPr>
            <p:nvPr/>
          </p:nvPicPr>
          <p:blipFill rotWithShape="1">
            <a:blip r:embed="rId2">
              <a:extLst>
                <a:ext uri="{28A0092B-C50C-407E-A947-70E740481C1C}">
                  <a14:useLocalDpi xmlns:a14="http://schemas.microsoft.com/office/drawing/2010/main" val="0"/>
                </a:ext>
              </a:extLst>
            </a:blip>
            <a:srcRect r="66065" b="90757"/>
            <a:stretch/>
          </p:blipFill>
          <p:spPr>
            <a:xfrm>
              <a:off x="143224" y="1201510"/>
              <a:ext cx="5349000" cy="595828"/>
            </a:xfrm>
            <a:prstGeom prst="rect">
              <a:avLst/>
            </a:prstGeom>
          </p:spPr>
        </p:pic>
      </p:grpSp>
      <p:sp>
        <p:nvSpPr>
          <p:cNvPr id="8" name="TextBox 7">
            <a:extLst>
              <a:ext uri="{FF2B5EF4-FFF2-40B4-BE49-F238E27FC236}">
                <a16:creationId xmlns:a16="http://schemas.microsoft.com/office/drawing/2014/main" id="{0A9339A8-BA8B-BD92-3332-366DF64DEFC5}"/>
              </a:ext>
            </a:extLst>
          </p:cNvPr>
          <p:cNvSpPr txBox="1"/>
          <p:nvPr/>
        </p:nvSpPr>
        <p:spPr>
          <a:xfrm>
            <a:off x="-15198" y="677695"/>
            <a:ext cx="5760750" cy="246221"/>
          </a:xfrm>
          <a:prstGeom prst="rect">
            <a:avLst/>
          </a:prstGeom>
          <a:noFill/>
        </p:spPr>
        <p:txBody>
          <a:bodyPr wrap="square" rtlCol="0">
            <a:spAutoFit/>
          </a:bodyPr>
          <a:lstStyle/>
          <a:p>
            <a:r>
              <a:rPr lang="en-US" sz="1000" dirty="0"/>
              <a:t>Source: en.wikipedia.org/wiki/Radio_spectrum</a:t>
            </a:r>
          </a:p>
        </p:txBody>
      </p:sp>
      <p:sp>
        <p:nvSpPr>
          <p:cNvPr id="10" name="TextBox 9">
            <a:extLst>
              <a:ext uri="{FF2B5EF4-FFF2-40B4-BE49-F238E27FC236}">
                <a16:creationId xmlns:a16="http://schemas.microsoft.com/office/drawing/2014/main" id="{F39CB622-D8DB-C5C9-2ED7-3924C702811D}"/>
              </a:ext>
            </a:extLst>
          </p:cNvPr>
          <p:cNvSpPr txBox="1"/>
          <p:nvPr/>
        </p:nvSpPr>
        <p:spPr>
          <a:xfrm>
            <a:off x="9276080" y="5896916"/>
            <a:ext cx="3110805" cy="246221"/>
          </a:xfrm>
          <a:prstGeom prst="rect">
            <a:avLst/>
          </a:prstGeom>
          <a:noFill/>
        </p:spPr>
        <p:txBody>
          <a:bodyPr wrap="square" rtlCol="0">
            <a:spAutoFit/>
          </a:bodyPr>
          <a:lstStyle/>
          <a:p>
            <a:r>
              <a:rPr lang="en-US" sz="1000" dirty="0"/>
              <a:t>All pictures © CERN</a:t>
            </a:r>
          </a:p>
        </p:txBody>
      </p:sp>
      <p:grpSp>
        <p:nvGrpSpPr>
          <p:cNvPr id="11" name="Group 10">
            <a:extLst>
              <a:ext uri="{FF2B5EF4-FFF2-40B4-BE49-F238E27FC236}">
                <a16:creationId xmlns:a16="http://schemas.microsoft.com/office/drawing/2014/main" id="{95517D93-8D62-D8E0-E935-C3DCE713F4B9}"/>
              </a:ext>
            </a:extLst>
          </p:cNvPr>
          <p:cNvGrpSpPr/>
          <p:nvPr/>
        </p:nvGrpSpPr>
        <p:grpSpPr>
          <a:xfrm>
            <a:off x="9337082" y="837973"/>
            <a:ext cx="3049804" cy="5033405"/>
            <a:chOff x="8831796" y="986267"/>
            <a:chExt cx="3043936" cy="5033405"/>
          </a:xfrm>
        </p:grpSpPr>
        <p:pic>
          <p:nvPicPr>
            <p:cNvPr id="12" name="Picture 11" descr="A picture containing engine, dirty&#10;&#10;Description automatically generated">
              <a:extLst>
                <a:ext uri="{FF2B5EF4-FFF2-40B4-BE49-F238E27FC236}">
                  <a16:creationId xmlns:a16="http://schemas.microsoft.com/office/drawing/2014/main" id="{52111AE5-A7A0-F816-87BC-FEA1E33BF9A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712" r="14712"/>
            <a:stretch/>
          </p:blipFill>
          <p:spPr>
            <a:xfrm rot="5400000">
              <a:off x="8203116" y="2033237"/>
              <a:ext cx="4040048" cy="2782688"/>
            </a:xfrm>
            <a:prstGeom prst="rect">
              <a:avLst/>
            </a:prstGeom>
          </p:spPr>
        </p:pic>
        <p:sp>
          <p:nvSpPr>
            <p:cNvPr id="13" name="TextBox 12">
              <a:extLst>
                <a:ext uri="{FF2B5EF4-FFF2-40B4-BE49-F238E27FC236}">
                  <a16:creationId xmlns:a16="http://schemas.microsoft.com/office/drawing/2014/main" id="{2F9B1D91-6EC4-E995-131B-0022E9C8E5FB}"/>
                </a:ext>
              </a:extLst>
            </p:cNvPr>
            <p:cNvSpPr txBox="1"/>
            <p:nvPr/>
          </p:nvSpPr>
          <p:spPr>
            <a:xfrm>
              <a:off x="8831796" y="5496452"/>
              <a:ext cx="3043936" cy="523220"/>
            </a:xfrm>
            <a:prstGeom prst="rect">
              <a:avLst/>
            </a:prstGeom>
            <a:noFill/>
          </p:spPr>
          <p:txBody>
            <a:bodyPr wrap="square" rtlCol="0">
              <a:spAutoFit/>
            </a:bodyPr>
            <a:lstStyle/>
            <a:p>
              <a:r>
                <a:rPr lang="en-US" sz="1400" dirty="0"/>
                <a:t>Accelerating Cavity, </a:t>
              </a:r>
              <a:r>
                <a:rPr lang="en-US" sz="1400" dirty="0" err="1"/>
                <a:t>freq</a:t>
              </a:r>
              <a:r>
                <a:rPr lang="en-US" sz="1400" dirty="0"/>
                <a:t> = 80 MHz </a:t>
              </a:r>
            </a:p>
            <a:p>
              <a:r>
                <a:rPr lang="en-US" sz="1400" dirty="0"/>
                <a:t>(CERN PS)</a:t>
              </a:r>
            </a:p>
          </p:txBody>
        </p:sp>
        <p:cxnSp>
          <p:nvCxnSpPr>
            <p:cNvPr id="14" name="Straight Arrow Connector 13">
              <a:extLst>
                <a:ext uri="{FF2B5EF4-FFF2-40B4-BE49-F238E27FC236}">
                  <a16:creationId xmlns:a16="http://schemas.microsoft.com/office/drawing/2014/main" id="{DAF9DDBA-88AA-A914-1FF1-C223B35EF2BC}"/>
                </a:ext>
              </a:extLst>
            </p:cNvPr>
            <p:cNvCxnSpPr>
              <a:cxnSpLocks/>
            </p:cNvCxnSpPr>
            <p:nvPr/>
          </p:nvCxnSpPr>
          <p:spPr bwMode="auto">
            <a:xfrm>
              <a:off x="8905876" y="1346662"/>
              <a:ext cx="2602718" cy="21796"/>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sp>
          <p:nvSpPr>
            <p:cNvPr id="15" name="TextBox 14">
              <a:extLst>
                <a:ext uri="{FF2B5EF4-FFF2-40B4-BE49-F238E27FC236}">
                  <a16:creationId xmlns:a16="http://schemas.microsoft.com/office/drawing/2014/main" id="{381F5C97-53FC-533A-75B7-0DD96C3162A1}"/>
                </a:ext>
              </a:extLst>
            </p:cNvPr>
            <p:cNvSpPr txBox="1"/>
            <p:nvPr/>
          </p:nvSpPr>
          <p:spPr>
            <a:xfrm>
              <a:off x="9540614" y="986267"/>
              <a:ext cx="2073870" cy="307777"/>
            </a:xfrm>
            <a:prstGeom prst="rect">
              <a:avLst/>
            </a:prstGeom>
            <a:noFill/>
          </p:spPr>
          <p:txBody>
            <a:bodyPr wrap="square" rtlCol="0">
              <a:spAutoFit/>
            </a:bodyPr>
            <a:lstStyle/>
            <a:p>
              <a:r>
                <a:rPr lang="en-US" sz="1400" dirty="0"/>
                <a:t>approx. 2 m</a:t>
              </a:r>
              <a:endParaRPr lang="en-GB" sz="1400" dirty="0"/>
            </a:p>
          </p:txBody>
        </p:sp>
      </p:grpSp>
      <p:grpSp>
        <p:nvGrpSpPr>
          <p:cNvPr id="16" name="Group 15">
            <a:extLst>
              <a:ext uri="{FF2B5EF4-FFF2-40B4-BE49-F238E27FC236}">
                <a16:creationId xmlns:a16="http://schemas.microsoft.com/office/drawing/2014/main" id="{1E6CA2BA-C80F-7CB6-431E-1FD1784E4616}"/>
              </a:ext>
            </a:extLst>
          </p:cNvPr>
          <p:cNvGrpSpPr/>
          <p:nvPr/>
        </p:nvGrpSpPr>
        <p:grpSpPr>
          <a:xfrm>
            <a:off x="702947" y="3855880"/>
            <a:ext cx="4027419" cy="2427208"/>
            <a:chOff x="256406" y="4323129"/>
            <a:chExt cx="4027419" cy="2427208"/>
          </a:xfrm>
        </p:grpSpPr>
        <p:sp>
          <p:nvSpPr>
            <p:cNvPr id="17" name="TextBox 16">
              <a:extLst>
                <a:ext uri="{FF2B5EF4-FFF2-40B4-BE49-F238E27FC236}">
                  <a16:creationId xmlns:a16="http://schemas.microsoft.com/office/drawing/2014/main" id="{CED04469-F875-B9F1-641D-C459F7212B9D}"/>
                </a:ext>
              </a:extLst>
            </p:cNvPr>
            <p:cNvSpPr txBox="1"/>
            <p:nvPr/>
          </p:nvSpPr>
          <p:spPr>
            <a:xfrm>
              <a:off x="2261701" y="6011673"/>
              <a:ext cx="2022124" cy="738664"/>
            </a:xfrm>
            <a:prstGeom prst="rect">
              <a:avLst/>
            </a:prstGeom>
            <a:solidFill>
              <a:schemeClr val="bg1"/>
            </a:solidFill>
          </p:spPr>
          <p:txBody>
            <a:bodyPr wrap="square" rtlCol="0">
              <a:spAutoFit/>
            </a:bodyPr>
            <a:lstStyle/>
            <a:p>
              <a:r>
                <a:rPr lang="en-US" sz="1400" dirty="0"/>
                <a:t>Ferrite Loaded Cavity, </a:t>
              </a:r>
            </a:p>
            <a:p>
              <a:r>
                <a:rPr lang="en-US" sz="1400" dirty="0" err="1"/>
                <a:t>freq</a:t>
              </a:r>
              <a:r>
                <a:rPr lang="en-US" sz="1400" dirty="0"/>
                <a:t> = 3 – 8 MHz </a:t>
              </a:r>
            </a:p>
            <a:p>
              <a:r>
                <a:rPr lang="en-US" sz="1400" dirty="0"/>
                <a:t>(CERN PS Booster)</a:t>
              </a:r>
            </a:p>
          </p:txBody>
        </p:sp>
        <p:pic>
          <p:nvPicPr>
            <p:cNvPr id="18" name="Picture 17" descr="A picture containing indoor&#10;&#10;Description automatically generated">
              <a:extLst>
                <a:ext uri="{FF2B5EF4-FFF2-40B4-BE49-F238E27FC236}">
                  <a16:creationId xmlns:a16="http://schemas.microsoft.com/office/drawing/2014/main" id="{AAAF1FDD-E03A-2C2E-106F-111C022BBCF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1573"/>
            <a:stretch/>
          </p:blipFill>
          <p:spPr>
            <a:xfrm>
              <a:off x="256406" y="4323129"/>
              <a:ext cx="2022123" cy="2384139"/>
            </a:xfrm>
            <a:prstGeom prst="rect">
              <a:avLst/>
            </a:prstGeom>
          </p:spPr>
        </p:pic>
      </p:grpSp>
      <p:grpSp>
        <p:nvGrpSpPr>
          <p:cNvPr id="19" name="Group 18">
            <a:extLst>
              <a:ext uri="{FF2B5EF4-FFF2-40B4-BE49-F238E27FC236}">
                <a16:creationId xmlns:a16="http://schemas.microsoft.com/office/drawing/2014/main" id="{AF4F66AD-2C9E-2090-1725-72FE34407139}"/>
              </a:ext>
            </a:extLst>
          </p:cNvPr>
          <p:cNvGrpSpPr/>
          <p:nvPr/>
        </p:nvGrpSpPr>
        <p:grpSpPr>
          <a:xfrm>
            <a:off x="5401980" y="902486"/>
            <a:ext cx="3917310" cy="3084125"/>
            <a:chOff x="5327900" y="1160707"/>
            <a:chExt cx="3917310" cy="3084125"/>
          </a:xfrm>
        </p:grpSpPr>
        <p:pic>
          <p:nvPicPr>
            <p:cNvPr id="20" name="Picture 19">
              <a:extLst>
                <a:ext uri="{FF2B5EF4-FFF2-40B4-BE49-F238E27FC236}">
                  <a16:creationId xmlns:a16="http://schemas.microsoft.com/office/drawing/2014/main" id="{A1A75FEA-7EC6-3956-D470-D47557FE6D6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53204" y="1160707"/>
              <a:ext cx="3732466" cy="2828208"/>
            </a:xfrm>
            <a:prstGeom prst="rect">
              <a:avLst/>
            </a:prstGeom>
          </p:spPr>
        </p:pic>
        <p:sp>
          <p:nvSpPr>
            <p:cNvPr id="21" name="TextBox 20">
              <a:extLst>
                <a:ext uri="{FF2B5EF4-FFF2-40B4-BE49-F238E27FC236}">
                  <a16:creationId xmlns:a16="http://schemas.microsoft.com/office/drawing/2014/main" id="{C1111267-FC75-F173-2612-39CA29C7B3C0}"/>
                </a:ext>
              </a:extLst>
            </p:cNvPr>
            <p:cNvSpPr txBox="1"/>
            <p:nvPr/>
          </p:nvSpPr>
          <p:spPr>
            <a:xfrm>
              <a:off x="5327900" y="3721612"/>
              <a:ext cx="3917310" cy="523220"/>
            </a:xfrm>
            <a:prstGeom prst="rect">
              <a:avLst/>
            </a:prstGeom>
            <a:solidFill>
              <a:schemeClr val="bg1"/>
            </a:solidFill>
          </p:spPr>
          <p:txBody>
            <a:bodyPr wrap="square" rtlCol="0">
              <a:spAutoFit/>
            </a:bodyPr>
            <a:lstStyle/>
            <a:p>
              <a:r>
                <a:rPr lang="en-US" sz="1400" dirty="0"/>
                <a:t>Travelling wave cavity, </a:t>
              </a:r>
              <a:r>
                <a:rPr lang="en-US" sz="1400" dirty="0" err="1"/>
                <a:t>freq</a:t>
              </a:r>
              <a:r>
                <a:rPr lang="en-US" sz="1400" dirty="0"/>
                <a:t> = 200 MHz</a:t>
              </a:r>
            </a:p>
            <a:p>
              <a:r>
                <a:rPr lang="en-US" sz="1400" dirty="0"/>
                <a:t>Total length: 12 &amp; 16 m. (CERN SPS)</a:t>
              </a:r>
            </a:p>
          </p:txBody>
        </p:sp>
      </p:grpSp>
      <p:pic>
        <p:nvPicPr>
          <p:cNvPr id="22" name="Picture 21" descr="TD18#2 before installation to Nextef IMG_0346.JPG">
            <a:extLst>
              <a:ext uri="{FF2B5EF4-FFF2-40B4-BE49-F238E27FC236}">
                <a16:creationId xmlns:a16="http://schemas.microsoft.com/office/drawing/2014/main" id="{7393306A-A394-BFE8-5C11-68F1A8FEA63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40228" y="4178681"/>
            <a:ext cx="3110805" cy="1781606"/>
          </a:xfrm>
          <a:prstGeom prst="rect">
            <a:avLst/>
          </a:prstGeom>
        </p:spPr>
      </p:pic>
      <p:sp>
        <p:nvSpPr>
          <p:cNvPr id="23" name="TextBox 22">
            <a:extLst>
              <a:ext uri="{FF2B5EF4-FFF2-40B4-BE49-F238E27FC236}">
                <a16:creationId xmlns:a16="http://schemas.microsoft.com/office/drawing/2014/main" id="{8FCDB97A-2175-C6D0-69C4-30942ECF8D65}"/>
              </a:ext>
            </a:extLst>
          </p:cNvPr>
          <p:cNvSpPr txBox="1"/>
          <p:nvPr/>
        </p:nvSpPr>
        <p:spPr>
          <a:xfrm>
            <a:off x="5401980" y="6011673"/>
            <a:ext cx="3725285" cy="307777"/>
          </a:xfrm>
          <a:prstGeom prst="rect">
            <a:avLst/>
          </a:prstGeom>
          <a:solidFill>
            <a:schemeClr val="bg1"/>
          </a:solidFill>
        </p:spPr>
        <p:txBody>
          <a:bodyPr wrap="square" rtlCol="0">
            <a:spAutoFit/>
          </a:bodyPr>
          <a:lstStyle/>
          <a:p>
            <a:r>
              <a:rPr lang="en-US" sz="1400" dirty="0"/>
              <a:t>CLIC structure, </a:t>
            </a:r>
            <a:r>
              <a:rPr lang="en-US" sz="1400" dirty="0" err="1"/>
              <a:t>freq</a:t>
            </a:r>
            <a:r>
              <a:rPr lang="en-US" sz="1400" dirty="0"/>
              <a:t> = 12 GHz</a:t>
            </a:r>
          </a:p>
        </p:txBody>
      </p:sp>
      <p:sp>
        <p:nvSpPr>
          <p:cNvPr id="2" name="Slide Number Placeholder 1">
            <a:extLst>
              <a:ext uri="{FF2B5EF4-FFF2-40B4-BE49-F238E27FC236}">
                <a16:creationId xmlns:a16="http://schemas.microsoft.com/office/drawing/2014/main" id="{FEC4487F-E2C6-DBC9-3626-F48F4CAB03CC}"/>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0070C0"/>
                </a:solidFill>
                <a:latin typeface="Arial"/>
              </a:rPr>
              <a:t>5</a:t>
            </a:fld>
            <a:endParaRPr lang="en-GB" sz="1000" b="0" strike="noStrike" spc="-1">
              <a:solidFill>
                <a:srgbClr val="0070C0"/>
              </a:solidFill>
              <a:latin typeface="Times New Roman"/>
            </a:endParaRPr>
          </a:p>
        </p:txBody>
      </p:sp>
    </p:spTree>
    <p:extLst>
      <p:ext uri="{BB962C8B-B14F-4D97-AF65-F5344CB8AC3E}">
        <p14:creationId xmlns:p14="http://schemas.microsoft.com/office/powerpoint/2010/main" val="28289212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01600" y="87979"/>
            <a:ext cx="8487505" cy="629095"/>
          </a:xfrm>
        </p:spPr>
        <p:txBody>
          <a:bodyPr/>
          <a:lstStyle/>
          <a:p>
            <a:r>
              <a:rPr lang="en-US" dirty="0">
                <a:solidFill>
                  <a:schemeClr val="bg2">
                    <a:lumMod val="50000"/>
                  </a:schemeClr>
                </a:solidFill>
              </a:rPr>
              <a:t>Rectangular Waveguides (3/4)</a:t>
            </a:r>
            <a:endParaRPr lang="en-GB" dirty="0">
              <a:solidFill>
                <a:schemeClr val="bg2">
                  <a:lumMod val="50000"/>
                </a:schemeClr>
              </a:solidFill>
            </a:endParaRPr>
          </a:p>
        </p:txBody>
      </p:sp>
      <p:sp>
        <p:nvSpPr>
          <p:cNvPr id="14" name="TextBox 13">
            <a:extLst>
              <a:ext uri="{FF2B5EF4-FFF2-40B4-BE49-F238E27FC236}">
                <a16:creationId xmlns:a16="http://schemas.microsoft.com/office/drawing/2014/main" id="{3A275C17-DDB2-408C-BA9E-9B855F6F6581}"/>
              </a:ext>
            </a:extLst>
          </p:cNvPr>
          <p:cNvSpPr txBox="1"/>
          <p:nvPr/>
        </p:nvSpPr>
        <p:spPr>
          <a:xfrm>
            <a:off x="-38562" y="1150740"/>
            <a:ext cx="6435812" cy="430887"/>
          </a:xfrm>
          <a:prstGeom prst="rect">
            <a:avLst/>
          </a:prstGeom>
          <a:noFill/>
        </p:spPr>
        <p:txBody>
          <a:bodyPr wrap="square" rtlCol="0">
            <a:spAutoFit/>
          </a:bodyPr>
          <a:lstStyle/>
          <a:p>
            <a:r>
              <a:rPr lang="en-US" sz="2200" i="1" dirty="0">
                <a:solidFill>
                  <a:srgbClr val="C00000"/>
                </a:solidFill>
              </a:rPr>
              <a:t>Field pattern for TE</a:t>
            </a:r>
            <a:r>
              <a:rPr lang="en-US" sz="2200" i="1" baseline="-25000" dirty="0">
                <a:solidFill>
                  <a:srgbClr val="C00000"/>
                </a:solidFill>
              </a:rPr>
              <a:t>01</a:t>
            </a:r>
            <a:r>
              <a:rPr lang="en-US" sz="2200" i="1" dirty="0">
                <a:solidFill>
                  <a:srgbClr val="C00000"/>
                </a:solidFill>
              </a:rPr>
              <a:t>-mode</a:t>
            </a:r>
            <a:endParaRPr lang="en-GB" sz="2200" i="1" dirty="0">
              <a:solidFill>
                <a:srgbClr val="C00000"/>
              </a:solidFill>
            </a:endParaRPr>
          </a:p>
        </p:txBody>
      </p:sp>
      <p:grpSp>
        <p:nvGrpSpPr>
          <p:cNvPr id="18" name="Group 17">
            <a:extLst>
              <a:ext uri="{FF2B5EF4-FFF2-40B4-BE49-F238E27FC236}">
                <a16:creationId xmlns:a16="http://schemas.microsoft.com/office/drawing/2014/main" id="{18B34ACD-A5ED-4F54-8A66-E272A6569807}"/>
              </a:ext>
            </a:extLst>
          </p:cNvPr>
          <p:cNvGrpSpPr/>
          <p:nvPr/>
        </p:nvGrpSpPr>
        <p:grpSpPr>
          <a:xfrm>
            <a:off x="3747305" y="1150740"/>
            <a:ext cx="4567660" cy="5175848"/>
            <a:chOff x="4598205" y="1150740"/>
            <a:chExt cx="4567660" cy="5175848"/>
          </a:xfrm>
        </p:grpSpPr>
        <p:pic>
          <p:nvPicPr>
            <p:cNvPr id="13" name="Picture 12" descr="Diagram&#10;&#10;Description automatically generated">
              <a:extLst>
                <a:ext uri="{FF2B5EF4-FFF2-40B4-BE49-F238E27FC236}">
                  <a16:creationId xmlns:a16="http://schemas.microsoft.com/office/drawing/2014/main" id="{F8E2D3B8-575D-4E1E-8B48-8C30D556C7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4293913" y="1455032"/>
              <a:ext cx="4921932" cy="4313347"/>
            </a:xfrm>
            <a:prstGeom prst="rect">
              <a:avLst/>
            </a:prstGeom>
          </p:spPr>
        </p:pic>
        <p:sp>
          <p:nvSpPr>
            <p:cNvPr id="15" name="TextBox 14">
              <a:extLst>
                <a:ext uri="{FF2B5EF4-FFF2-40B4-BE49-F238E27FC236}">
                  <a16:creationId xmlns:a16="http://schemas.microsoft.com/office/drawing/2014/main" id="{F2EE7B86-5E8A-4B91-9B18-C9728B21800C}"/>
                </a:ext>
              </a:extLst>
            </p:cNvPr>
            <p:cNvSpPr txBox="1"/>
            <p:nvPr/>
          </p:nvSpPr>
          <p:spPr>
            <a:xfrm>
              <a:off x="4905445" y="6072672"/>
              <a:ext cx="3955715" cy="253916"/>
            </a:xfrm>
            <a:prstGeom prst="rect">
              <a:avLst/>
            </a:prstGeom>
            <a:noFill/>
          </p:spPr>
          <p:txBody>
            <a:bodyPr wrap="square" rtlCol="0">
              <a:spAutoFit/>
            </a:bodyPr>
            <a:lstStyle/>
            <a:p>
              <a:pPr>
                <a:buNone/>
              </a:pPr>
              <a:r>
                <a:rPr lang="en-GB" sz="1050" dirty="0"/>
                <a:t>source: </a:t>
              </a:r>
              <a:r>
                <a:rPr lang="en-US" sz="1050" dirty="0"/>
                <a:t>Zinke/Brunswig, </a:t>
              </a:r>
              <a:r>
                <a:rPr lang="en-US" sz="1050" i="1" dirty="0" err="1"/>
                <a:t>Hochfrequenztechnik</a:t>
              </a:r>
              <a:r>
                <a:rPr lang="en-US" sz="1050" i="1" dirty="0"/>
                <a:t>,</a:t>
              </a:r>
              <a:r>
                <a:rPr lang="en-US" sz="1050" dirty="0"/>
                <a:t> 5</a:t>
              </a:r>
              <a:r>
                <a:rPr lang="en-US" sz="1050" baseline="30000" dirty="0"/>
                <a:t>th</a:t>
              </a:r>
              <a:r>
                <a:rPr lang="en-US" sz="1050" dirty="0"/>
                <a:t> ed., Springer</a:t>
              </a:r>
              <a:endParaRPr lang="en-GB" sz="1050" b="0" dirty="0"/>
            </a:p>
          </p:txBody>
        </p:sp>
        <p:sp>
          <p:nvSpPr>
            <p:cNvPr id="17" name="TextBox 16">
              <a:extLst>
                <a:ext uri="{FF2B5EF4-FFF2-40B4-BE49-F238E27FC236}">
                  <a16:creationId xmlns:a16="http://schemas.microsoft.com/office/drawing/2014/main" id="{AF48C8CA-7BC0-4AA0-A70C-177B5724B603}"/>
                </a:ext>
              </a:extLst>
            </p:cNvPr>
            <p:cNvSpPr txBox="1"/>
            <p:nvPr/>
          </p:nvSpPr>
          <p:spPr>
            <a:xfrm>
              <a:off x="6946900" y="3057708"/>
              <a:ext cx="2218965" cy="369332"/>
            </a:xfrm>
            <a:prstGeom prst="rect">
              <a:avLst/>
            </a:prstGeom>
            <a:noFill/>
          </p:spPr>
          <p:txBody>
            <a:bodyPr wrap="square" rtlCol="0">
              <a:spAutoFit/>
            </a:bodyPr>
            <a:lstStyle/>
            <a:p>
              <a:pPr algn="ctr"/>
              <a:r>
                <a:rPr lang="en-US" dirty="0"/>
                <a:t> </a:t>
              </a:r>
              <a:r>
                <a:rPr lang="en-US" sz="1000" dirty="0"/>
                <a:t>o</a:t>
              </a:r>
              <a:r>
                <a:rPr lang="en-US" dirty="0"/>
                <a:t> E-field ---H-field</a:t>
              </a:r>
              <a:endParaRPr lang="en-GB" dirty="0"/>
            </a:p>
          </p:txBody>
        </p:sp>
      </p:grpSp>
      <p:sp>
        <p:nvSpPr>
          <p:cNvPr id="23" name="TextBox 22">
            <a:extLst>
              <a:ext uri="{FF2B5EF4-FFF2-40B4-BE49-F238E27FC236}">
                <a16:creationId xmlns:a16="http://schemas.microsoft.com/office/drawing/2014/main" id="{CE5BC279-8700-4D06-91AE-561C9919EEC4}"/>
              </a:ext>
            </a:extLst>
          </p:cNvPr>
          <p:cNvSpPr txBox="1"/>
          <p:nvPr/>
        </p:nvSpPr>
        <p:spPr>
          <a:xfrm>
            <a:off x="-24045" y="1597838"/>
            <a:ext cx="2813591" cy="369332"/>
          </a:xfrm>
          <a:prstGeom prst="rect">
            <a:avLst/>
          </a:prstGeom>
          <a:noFill/>
        </p:spPr>
        <p:txBody>
          <a:bodyPr wrap="none" rtlCol="0">
            <a:spAutoFit/>
          </a:bodyPr>
          <a:lstStyle/>
          <a:p>
            <a:r>
              <a:rPr lang="en-US" dirty="0"/>
              <a:t>What do we actually see?</a:t>
            </a:r>
            <a:endParaRPr lang="en-GB" dirty="0"/>
          </a:p>
        </p:txBody>
      </p:sp>
      <p:grpSp>
        <p:nvGrpSpPr>
          <p:cNvPr id="37" name="Group 36">
            <a:extLst>
              <a:ext uri="{FF2B5EF4-FFF2-40B4-BE49-F238E27FC236}">
                <a16:creationId xmlns:a16="http://schemas.microsoft.com/office/drawing/2014/main" id="{4A0D0DCB-F1BC-49BC-90C6-567C628916AD}"/>
              </a:ext>
            </a:extLst>
          </p:cNvPr>
          <p:cNvGrpSpPr/>
          <p:nvPr/>
        </p:nvGrpSpPr>
        <p:grpSpPr>
          <a:xfrm>
            <a:off x="7856640" y="1567640"/>
            <a:ext cx="2504304" cy="646331"/>
            <a:chOff x="8707540" y="1567640"/>
            <a:chExt cx="2504304" cy="646331"/>
          </a:xfrm>
        </p:grpSpPr>
        <p:sp>
          <p:nvSpPr>
            <p:cNvPr id="19" name="TextBox 18">
              <a:extLst>
                <a:ext uri="{FF2B5EF4-FFF2-40B4-BE49-F238E27FC236}">
                  <a16:creationId xmlns:a16="http://schemas.microsoft.com/office/drawing/2014/main" id="{86BBFD23-E7F6-4640-89F5-8B47C251FE42}"/>
                </a:ext>
              </a:extLst>
            </p:cNvPr>
            <p:cNvSpPr txBox="1"/>
            <p:nvPr/>
          </p:nvSpPr>
          <p:spPr>
            <a:xfrm>
              <a:off x="9479639" y="1567640"/>
              <a:ext cx="1732205" cy="646331"/>
            </a:xfrm>
            <a:prstGeom prst="rect">
              <a:avLst/>
            </a:prstGeom>
            <a:noFill/>
          </p:spPr>
          <p:txBody>
            <a:bodyPr wrap="none" rtlCol="0">
              <a:spAutoFit/>
            </a:bodyPr>
            <a:lstStyle/>
            <a:p>
              <a:r>
                <a:rPr lang="en-US" i="1" dirty="0">
                  <a:solidFill>
                    <a:srgbClr val="C00000"/>
                  </a:solidFill>
                </a:rPr>
                <a:t>View from front</a:t>
              </a:r>
            </a:p>
            <a:p>
              <a:r>
                <a:rPr lang="en-US" i="1" dirty="0">
                  <a:solidFill>
                    <a:srgbClr val="C00000"/>
                  </a:solidFill>
                </a:rPr>
                <a:t>(x/y-plane)</a:t>
              </a:r>
              <a:endParaRPr lang="en-GB" i="1" dirty="0">
                <a:solidFill>
                  <a:srgbClr val="C00000"/>
                </a:solidFill>
              </a:endParaRPr>
            </a:p>
          </p:txBody>
        </p:sp>
        <p:cxnSp>
          <p:nvCxnSpPr>
            <p:cNvPr id="25" name="Straight Arrow Connector 24">
              <a:extLst>
                <a:ext uri="{FF2B5EF4-FFF2-40B4-BE49-F238E27FC236}">
                  <a16:creationId xmlns:a16="http://schemas.microsoft.com/office/drawing/2014/main" id="{E58AED02-99D5-49BA-B9B1-F0971CC3DF84}"/>
                </a:ext>
              </a:extLst>
            </p:cNvPr>
            <p:cNvCxnSpPr>
              <a:cxnSpLocks/>
            </p:cNvCxnSpPr>
            <p:nvPr/>
          </p:nvCxnSpPr>
          <p:spPr bwMode="auto">
            <a:xfrm flipH="1" flipV="1">
              <a:off x="8707540" y="1752306"/>
              <a:ext cx="765064" cy="1"/>
            </a:xfrm>
            <a:prstGeom prst="straightConnector1">
              <a:avLst/>
            </a:prstGeom>
            <a:solidFill>
              <a:schemeClr val="accent1"/>
            </a:solidFill>
            <a:ln w="19050" cap="flat" cmpd="sng" algn="ctr">
              <a:solidFill>
                <a:srgbClr val="C00000"/>
              </a:solidFill>
              <a:prstDash val="solid"/>
              <a:round/>
              <a:headEnd type="none" w="med" len="med"/>
              <a:tailEnd type="triangle"/>
            </a:ln>
            <a:effectLst/>
          </p:spPr>
        </p:cxnSp>
      </p:grpSp>
      <p:grpSp>
        <p:nvGrpSpPr>
          <p:cNvPr id="39" name="Group 38">
            <a:extLst>
              <a:ext uri="{FF2B5EF4-FFF2-40B4-BE49-F238E27FC236}">
                <a16:creationId xmlns:a16="http://schemas.microsoft.com/office/drawing/2014/main" id="{09D1619B-95B3-4DE4-BFD0-F13789DCCDE8}"/>
              </a:ext>
            </a:extLst>
          </p:cNvPr>
          <p:cNvGrpSpPr/>
          <p:nvPr/>
        </p:nvGrpSpPr>
        <p:grpSpPr>
          <a:xfrm>
            <a:off x="7088541" y="5112104"/>
            <a:ext cx="4072303" cy="646331"/>
            <a:chOff x="7939441" y="5112104"/>
            <a:chExt cx="4072303" cy="646331"/>
          </a:xfrm>
        </p:grpSpPr>
        <p:sp>
          <p:nvSpPr>
            <p:cNvPr id="22" name="TextBox 21">
              <a:extLst>
                <a:ext uri="{FF2B5EF4-FFF2-40B4-BE49-F238E27FC236}">
                  <a16:creationId xmlns:a16="http://schemas.microsoft.com/office/drawing/2014/main" id="{55DEF61F-33D6-4A13-ACFF-7A5E8B23BB5D}"/>
                </a:ext>
              </a:extLst>
            </p:cNvPr>
            <p:cNvSpPr txBox="1"/>
            <p:nvPr/>
          </p:nvSpPr>
          <p:spPr>
            <a:xfrm>
              <a:off x="8552720" y="5112104"/>
              <a:ext cx="3459024" cy="646331"/>
            </a:xfrm>
            <a:prstGeom prst="rect">
              <a:avLst/>
            </a:prstGeom>
            <a:noFill/>
          </p:spPr>
          <p:txBody>
            <a:bodyPr wrap="none" rtlCol="0">
              <a:spAutoFit/>
            </a:bodyPr>
            <a:lstStyle/>
            <a:p>
              <a:r>
                <a:rPr lang="en-US" dirty="0">
                  <a:solidFill>
                    <a:srgbClr val="C00000"/>
                  </a:solidFill>
                </a:rPr>
                <a:t>Wall currents and displacement </a:t>
              </a:r>
            </a:p>
            <a:p>
              <a:r>
                <a:rPr lang="en-US" dirty="0">
                  <a:solidFill>
                    <a:srgbClr val="C00000"/>
                  </a:solidFill>
                </a:rPr>
                <a:t>currents inside the waveguide.</a:t>
              </a:r>
              <a:endParaRPr lang="en-GB" dirty="0">
                <a:solidFill>
                  <a:srgbClr val="C00000"/>
                </a:solidFill>
              </a:endParaRPr>
            </a:p>
          </p:txBody>
        </p:sp>
        <p:cxnSp>
          <p:nvCxnSpPr>
            <p:cNvPr id="28" name="Straight Arrow Connector 27">
              <a:extLst>
                <a:ext uri="{FF2B5EF4-FFF2-40B4-BE49-F238E27FC236}">
                  <a16:creationId xmlns:a16="http://schemas.microsoft.com/office/drawing/2014/main" id="{1BA2D251-EF2C-4F57-BBDF-EE3A0DD6099A}"/>
                </a:ext>
              </a:extLst>
            </p:cNvPr>
            <p:cNvCxnSpPr>
              <a:cxnSpLocks/>
            </p:cNvCxnSpPr>
            <p:nvPr/>
          </p:nvCxnSpPr>
          <p:spPr bwMode="auto">
            <a:xfrm flipH="1" flipV="1">
              <a:off x="7939441" y="5284717"/>
              <a:ext cx="614479" cy="141343"/>
            </a:xfrm>
            <a:prstGeom prst="straightConnector1">
              <a:avLst/>
            </a:prstGeom>
            <a:solidFill>
              <a:schemeClr val="accent1"/>
            </a:solidFill>
            <a:ln w="19050" cap="flat" cmpd="sng" algn="ctr">
              <a:solidFill>
                <a:srgbClr val="C00000"/>
              </a:solidFill>
              <a:prstDash val="solid"/>
              <a:round/>
              <a:headEnd type="none" w="med" len="med"/>
              <a:tailEnd type="triangle"/>
            </a:ln>
            <a:effectLst/>
          </p:spPr>
        </p:cxnSp>
      </p:grpSp>
      <p:grpSp>
        <p:nvGrpSpPr>
          <p:cNvPr id="36" name="Group 35">
            <a:extLst>
              <a:ext uri="{FF2B5EF4-FFF2-40B4-BE49-F238E27FC236}">
                <a16:creationId xmlns:a16="http://schemas.microsoft.com/office/drawing/2014/main" id="{C09B8214-806A-4778-A927-430B9971F83C}"/>
              </a:ext>
            </a:extLst>
          </p:cNvPr>
          <p:cNvGrpSpPr/>
          <p:nvPr/>
        </p:nvGrpSpPr>
        <p:grpSpPr>
          <a:xfrm>
            <a:off x="690127" y="3194180"/>
            <a:ext cx="2980369" cy="695735"/>
            <a:chOff x="1541027" y="3194180"/>
            <a:chExt cx="2980369" cy="695735"/>
          </a:xfrm>
        </p:grpSpPr>
        <p:sp>
          <p:nvSpPr>
            <p:cNvPr id="21" name="TextBox 20">
              <a:extLst>
                <a:ext uri="{FF2B5EF4-FFF2-40B4-BE49-F238E27FC236}">
                  <a16:creationId xmlns:a16="http://schemas.microsoft.com/office/drawing/2014/main" id="{0D7D866C-E38E-444C-86A1-958F1A1BB580}"/>
                </a:ext>
              </a:extLst>
            </p:cNvPr>
            <p:cNvSpPr txBox="1"/>
            <p:nvPr/>
          </p:nvSpPr>
          <p:spPr>
            <a:xfrm>
              <a:off x="1541027" y="3243584"/>
              <a:ext cx="1826141" cy="646331"/>
            </a:xfrm>
            <a:prstGeom prst="rect">
              <a:avLst/>
            </a:prstGeom>
            <a:noFill/>
          </p:spPr>
          <p:txBody>
            <a:bodyPr wrap="none" rtlCol="0">
              <a:spAutoFit/>
            </a:bodyPr>
            <a:lstStyle/>
            <a:p>
              <a:r>
                <a:rPr lang="en-US" dirty="0">
                  <a:solidFill>
                    <a:srgbClr val="C00000"/>
                  </a:solidFill>
                </a:rPr>
                <a:t>Side view broad</a:t>
              </a:r>
            </a:p>
            <a:p>
              <a:r>
                <a:rPr lang="en-US" i="1" dirty="0">
                  <a:solidFill>
                    <a:srgbClr val="C00000"/>
                  </a:solidFill>
                </a:rPr>
                <a:t>(x/z-plane)</a:t>
              </a:r>
              <a:endParaRPr lang="en-GB" i="1" dirty="0">
                <a:solidFill>
                  <a:srgbClr val="C00000"/>
                </a:solidFill>
              </a:endParaRPr>
            </a:p>
          </p:txBody>
        </p:sp>
        <p:cxnSp>
          <p:nvCxnSpPr>
            <p:cNvPr id="30" name="Straight Arrow Connector 29">
              <a:extLst>
                <a:ext uri="{FF2B5EF4-FFF2-40B4-BE49-F238E27FC236}">
                  <a16:creationId xmlns:a16="http://schemas.microsoft.com/office/drawing/2014/main" id="{073F1627-28BD-437B-BF74-950BE2BC52D9}"/>
                </a:ext>
              </a:extLst>
            </p:cNvPr>
            <p:cNvCxnSpPr>
              <a:cxnSpLocks/>
              <a:stCxn id="21" idx="3"/>
            </p:cNvCxnSpPr>
            <p:nvPr/>
          </p:nvCxnSpPr>
          <p:spPr bwMode="auto">
            <a:xfrm flipV="1">
              <a:off x="3367168" y="3194180"/>
              <a:ext cx="1154228" cy="372570"/>
            </a:xfrm>
            <a:prstGeom prst="straightConnector1">
              <a:avLst/>
            </a:prstGeom>
            <a:solidFill>
              <a:schemeClr val="accent1"/>
            </a:solidFill>
            <a:ln w="19050" cap="flat" cmpd="sng" algn="ctr">
              <a:solidFill>
                <a:srgbClr val="C00000"/>
              </a:solidFill>
              <a:prstDash val="solid"/>
              <a:round/>
              <a:headEnd type="none" w="med" len="med"/>
              <a:tailEnd type="triangle"/>
            </a:ln>
            <a:effectLst/>
          </p:spPr>
        </p:cxnSp>
      </p:grpSp>
      <p:grpSp>
        <p:nvGrpSpPr>
          <p:cNvPr id="35" name="Group 34">
            <a:extLst>
              <a:ext uri="{FF2B5EF4-FFF2-40B4-BE49-F238E27FC236}">
                <a16:creationId xmlns:a16="http://schemas.microsoft.com/office/drawing/2014/main" id="{0C2A182B-FC38-4887-AD7F-E5958858C6B6}"/>
              </a:ext>
            </a:extLst>
          </p:cNvPr>
          <p:cNvGrpSpPr/>
          <p:nvPr/>
        </p:nvGrpSpPr>
        <p:grpSpPr>
          <a:xfrm>
            <a:off x="482787" y="1938696"/>
            <a:ext cx="3233329" cy="940443"/>
            <a:chOff x="1333687" y="1938696"/>
            <a:chExt cx="3233329" cy="940443"/>
          </a:xfrm>
        </p:grpSpPr>
        <p:sp>
          <p:nvSpPr>
            <p:cNvPr id="20" name="TextBox 19">
              <a:extLst>
                <a:ext uri="{FF2B5EF4-FFF2-40B4-BE49-F238E27FC236}">
                  <a16:creationId xmlns:a16="http://schemas.microsoft.com/office/drawing/2014/main" id="{7B23D902-A4D2-4DB6-BC17-B3C75B9383B6}"/>
                </a:ext>
              </a:extLst>
            </p:cNvPr>
            <p:cNvSpPr txBox="1"/>
            <p:nvPr/>
          </p:nvSpPr>
          <p:spPr>
            <a:xfrm>
              <a:off x="1333687" y="2232808"/>
              <a:ext cx="1941557" cy="646331"/>
            </a:xfrm>
            <a:prstGeom prst="rect">
              <a:avLst/>
            </a:prstGeom>
            <a:noFill/>
          </p:spPr>
          <p:txBody>
            <a:bodyPr wrap="none" rtlCol="0">
              <a:spAutoFit/>
            </a:bodyPr>
            <a:lstStyle/>
            <a:p>
              <a:r>
                <a:rPr lang="en-US" dirty="0">
                  <a:solidFill>
                    <a:srgbClr val="C00000"/>
                  </a:solidFill>
                </a:rPr>
                <a:t>Side view narrow</a:t>
              </a:r>
            </a:p>
            <a:p>
              <a:r>
                <a:rPr lang="en-US" i="1" dirty="0">
                  <a:solidFill>
                    <a:srgbClr val="C00000"/>
                  </a:solidFill>
                </a:rPr>
                <a:t>(y/z-plane)</a:t>
              </a:r>
              <a:endParaRPr lang="en-GB" i="1" dirty="0">
                <a:solidFill>
                  <a:srgbClr val="C00000"/>
                </a:solidFill>
              </a:endParaRPr>
            </a:p>
          </p:txBody>
        </p:sp>
        <p:cxnSp>
          <p:nvCxnSpPr>
            <p:cNvPr id="33" name="Straight Arrow Connector 32">
              <a:extLst>
                <a:ext uri="{FF2B5EF4-FFF2-40B4-BE49-F238E27FC236}">
                  <a16:creationId xmlns:a16="http://schemas.microsoft.com/office/drawing/2014/main" id="{FA004E09-CAE1-4707-AFBD-75D0F5BC168D}"/>
                </a:ext>
              </a:extLst>
            </p:cNvPr>
            <p:cNvCxnSpPr>
              <a:cxnSpLocks/>
            </p:cNvCxnSpPr>
            <p:nvPr/>
          </p:nvCxnSpPr>
          <p:spPr bwMode="auto">
            <a:xfrm flipV="1">
              <a:off x="3205834" y="1938696"/>
              <a:ext cx="1361182" cy="449207"/>
            </a:xfrm>
            <a:prstGeom prst="straightConnector1">
              <a:avLst/>
            </a:prstGeom>
            <a:solidFill>
              <a:schemeClr val="accent1"/>
            </a:solidFill>
            <a:ln w="19050" cap="flat" cmpd="sng" algn="ctr">
              <a:solidFill>
                <a:srgbClr val="C00000"/>
              </a:solidFill>
              <a:prstDash val="solid"/>
              <a:round/>
              <a:headEnd type="none" w="med" len="med"/>
              <a:tailEnd type="triangle"/>
            </a:ln>
            <a:effectLst/>
          </p:spPr>
        </p:cxnSp>
      </p:grpSp>
      <p:pic>
        <p:nvPicPr>
          <p:cNvPr id="3" name="Picture 2" descr="Diagram, shape&#10;&#10;Description automatically generated">
            <a:extLst>
              <a:ext uri="{FF2B5EF4-FFF2-40B4-BE49-F238E27FC236}">
                <a16:creationId xmlns:a16="http://schemas.microsoft.com/office/drawing/2014/main" id="{E8E2C871-2EF4-0DB0-7F9F-FD05C3AEF447}"/>
              </a:ext>
            </a:extLst>
          </p:cNvPr>
          <p:cNvPicPr>
            <a:picLocks noChangeAspect="1"/>
          </p:cNvPicPr>
          <p:nvPr/>
        </p:nvPicPr>
        <p:blipFill rotWithShape="1">
          <a:blip r:embed="rId4">
            <a:extLst>
              <a:ext uri="{28A0092B-C50C-407E-A947-70E740481C1C}">
                <a14:useLocalDpi xmlns:a14="http://schemas.microsoft.com/office/drawing/2010/main" val="0"/>
              </a:ext>
            </a:extLst>
          </a:blip>
          <a:srcRect r="46364" b="62185"/>
          <a:stretch/>
        </p:blipFill>
        <p:spPr>
          <a:xfrm>
            <a:off x="8667488" y="37423"/>
            <a:ext cx="3422912" cy="1311095"/>
          </a:xfrm>
          <a:prstGeom prst="rect">
            <a:avLst/>
          </a:prstGeom>
        </p:spPr>
      </p:pic>
      <p:sp>
        <p:nvSpPr>
          <p:cNvPr id="4" name="Right Arrow 3">
            <a:extLst>
              <a:ext uri="{FF2B5EF4-FFF2-40B4-BE49-F238E27FC236}">
                <a16:creationId xmlns:a16="http://schemas.microsoft.com/office/drawing/2014/main" id="{244D5DBC-FCA7-3A91-A07E-A8EFE63FD8C9}"/>
              </a:ext>
            </a:extLst>
          </p:cNvPr>
          <p:cNvSpPr/>
          <p:nvPr/>
        </p:nvSpPr>
        <p:spPr>
          <a:xfrm rot="9490666">
            <a:off x="7708099" y="924699"/>
            <a:ext cx="1499592" cy="246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4" name="Group 23">
            <a:extLst>
              <a:ext uri="{FF2B5EF4-FFF2-40B4-BE49-F238E27FC236}">
                <a16:creationId xmlns:a16="http://schemas.microsoft.com/office/drawing/2014/main" id="{A8C41466-1112-F966-D91B-02231160D7C0}"/>
              </a:ext>
            </a:extLst>
          </p:cNvPr>
          <p:cNvGrpSpPr/>
          <p:nvPr/>
        </p:nvGrpSpPr>
        <p:grpSpPr>
          <a:xfrm rot="625157">
            <a:off x="11091802" y="1199200"/>
            <a:ext cx="774134" cy="797270"/>
            <a:chOff x="10948236" y="1313786"/>
            <a:chExt cx="774134" cy="797270"/>
          </a:xfrm>
        </p:grpSpPr>
        <p:cxnSp>
          <p:nvCxnSpPr>
            <p:cNvPr id="5" name="Straight Arrow Connector 4">
              <a:extLst>
                <a:ext uri="{FF2B5EF4-FFF2-40B4-BE49-F238E27FC236}">
                  <a16:creationId xmlns:a16="http://schemas.microsoft.com/office/drawing/2014/main" id="{CB7B13FE-A2F9-4B8F-1704-D40CAED6B365}"/>
                </a:ext>
              </a:extLst>
            </p:cNvPr>
            <p:cNvCxnSpPr>
              <a:cxnSpLocks/>
              <a:endCxn id="10" idx="1"/>
            </p:cNvCxnSpPr>
            <p:nvPr/>
          </p:nvCxnSpPr>
          <p:spPr bwMode="auto">
            <a:xfrm flipV="1">
              <a:off x="11035909" y="1483063"/>
              <a:ext cx="571247" cy="91854"/>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sp>
          <p:nvSpPr>
            <p:cNvPr id="6" name="TextBox 5">
              <a:extLst>
                <a:ext uri="{FF2B5EF4-FFF2-40B4-BE49-F238E27FC236}">
                  <a16:creationId xmlns:a16="http://schemas.microsoft.com/office/drawing/2014/main" id="{706C079E-0DF3-61D1-3B74-F0AAC9A670EE}"/>
                </a:ext>
              </a:extLst>
            </p:cNvPr>
            <p:cNvSpPr txBox="1"/>
            <p:nvPr/>
          </p:nvSpPr>
          <p:spPr>
            <a:xfrm rot="21174941" flipH="1">
              <a:off x="11495571" y="1623322"/>
              <a:ext cx="116801"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x</a:t>
              </a:r>
              <a:endParaRPr lang="en-GB" sz="1600" i="1" dirty="0">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1D7A37D3-BB46-00DD-2291-334BFA5883EE}"/>
                </a:ext>
              </a:extLst>
            </p:cNvPr>
            <p:cNvCxnSpPr>
              <a:cxnSpLocks/>
            </p:cNvCxnSpPr>
            <p:nvPr/>
          </p:nvCxnSpPr>
          <p:spPr bwMode="auto">
            <a:xfrm rot="20974843">
              <a:off x="11097815" y="1524612"/>
              <a:ext cx="30303" cy="412994"/>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cxnSp>
          <p:nvCxnSpPr>
            <p:cNvPr id="8" name="Straight Arrow Connector 7">
              <a:extLst>
                <a:ext uri="{FF2B5EF4-FFF2-40B4-BE49-F238E27FC236}">
                  <a16:creationId xmlns:a16="http://schemas.microsoft.com/office/drawing/2014/main" id="{F74D9DF4-7490-74A7-F10E-1E60CEC5D4DE}"/>
                </a:ext>
              </a:extLst>
            </p:cNvPr>
            <p:cNvCxnSpPr>
              <a:cxnSpLocks/>
            </p:cNvCxnSpPr>
            <p:nvPr/>
          </p:nvCxnSpPr>
          <p:spPr bwMode="auto">
            <a:xfrm rot="20974843">
              <a:off x="11092979" y="1530985"/>
              <a:ext cx="457963" cy="254016"/>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sp>
          <p:nvSpPr>
            <p:cNvPr id="9" name="TextBox 8">
              <a:extLst>
                <a:ext uri="{FF2B5EF4-FFF2-40B4-BE49-F238E27FC236}">
                  <a16:creationId xmlns:a16="http://schemas.microsoft.com/office/drawing/2014/main" id="{AB73B99D-6F2A-8CF2-E4B6-71DFF7771779}"/>
                </a:ext>
              </a:extLst>
            </p:cNvPr>
            <p:cNvSpPr txBox="1"/>
            <p:nvPr/>
          </p:nvSpPr>
          <p:spPr>
            <a:xfrm rot="20974843">
              <a:off x="10948236" y="1772502"/>
              <a:ext cx="115214"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y</a:t>
              </a:r>
              <a:endParaRPr lang="en-GB" sz="1600" i="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7BCCDA3E-ED58-3557-5C64-873A26D00487}"/>
                </a:ext>
              </a:extLst>
            </p:cNvPr>
            <p:cNvSpPr txBox="1"/>
            <p:nvPr/>
          </p:nvSpPr>
          <p:spPr>
            <a:xfrm>
              <a:off x="11607156" y="1313786"/>
              <a:ext cx="115214"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z</a:t>
              </a:r>
              <a:endParaRPr lang="en-GB" sz="1600" i="1"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10463119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59AD8A7A-3EA0-4A1A-97C5-DDDDE4B8D1AC}"/>
              </a:ext>
            </a:extLst>
          </p:cNvPr>
          <p:cNvSpPr txBox="1"/>
          <p:nvPr/>
        </p:nvSpPr>
        <p:spPr>
          <a:xfrm>
            <a:off x="1746659" y="794047"/>
            <a:ext cx="7343109" cy="346249"/>
          </a:xfrm>
          <a:prstGeom prst="rect">
            <a:avLst/>
          </a:prstGeom>
          <a:noFill/>
        </p:spPr>
        <p:txBody>
          <a:bodyPr wrap="square" rtlCol="0">
            <a:spAutoFit/>
          </a:bodyPr>
          <a:lstStyle/>
          <a:p>
            <a:r>
              <a:rPr lang="en-US" sz="1650" i="1" dirty="0">
                <a:solidFill>
                  <a:srgbClr val="C00000"/>
                </a:solidFill>
              </a:rPr>
              <a:t>Fundamental and higher waveguide modes and field patterns for TE-modes</a:t>
            </a:r>
            <a:endParaRPr lang="en-GB" sz="1650" i="1" dirty="0">
              <a:solidFill>
                <a:srgbClr val="C00000"/>
              </a:solidFill>
            </a:endParaRPr>
          </a:p>
        </p:txBody>
      </p:sp>
      <p:grpSp>
        <p:nvGrpSpPr>
          <p:cNvPr id="3" name="Group 2">
            <a:extLst>
              <a:ext uri="{FF2B5EF4-FFF2-40B4-BE49-F238E27FC236}">
                <a16:creationId xmlns:a16="http://schemas.microsoft.com/office/drawing/2014/main" id="{E15FAB76-5E62-4F1E-8046-C0C48BBF0478}"/>
              </a:ext>
            </a:extLst>
          </p:cNvPr>
          <p:cNvGrpSpPr/>
          <p:nvPr/>
        </p:nvGrpSpPr>
        <p:grpSpPr>
          <a:xfrm>
            <a:off x="4394200" y="1369452"/>
            <a:ext cx="3557981" cy="3888348"/>
            <a:chOff x="400625" y="2099543"/>
            <a:chExt cx="3226020" cy="3902588"/>
          </a:xfrm>
        </p:grpSpPr>
        <p:pic>
          <p:nvPicPr>
            <p:cNvPr id="5" name="Picture 4" descr="A picture containing text, receipt&#10;&#10;Description automatically generated">
              <a:extLst>
                <a:ext uri="{FF2B5EF4-FFF2-40B4-BE49-F238E27FC236}">
                  <a16:creationId xmlns:a16="http://schemas.microsoft.com/office/drawing/2014/main" id="{8C603C4E-E34E-40FF-A237-CF48EB4FF166}"/>
                </a:ext>
              </a:extLst>
            </p:cNvPr>
            <p:cNvPicPr>
              <a:picLocks noChangeAspect="1"/>
            </p:cNvPicPr>
            <p:nvPr/>
          </p:nvPicPr>
          <p:blipFill rotWithShape="1">
            <a:blip r:embed="rId3">
              <a:extLst>
                <a:ext uri="{28A0092B-C50C-407E-A947-70E740481C1C}">
                  <a14:useLocalDpi xmlns:a14="http://schemas.microsoft.com/office/drawing/2010/main" val="0"/>
                </a:ext>
              </a:extLst>
            </a:blip>
            <a:srcRect l="9310" t="33209" r="49311" b="34367"/>
            <a:stretch/>
          </p:blipFill>
          <p:spPr>
            <a:xfrm rot="5400000">
              <a:off x="861487" y="3236973"/>
              <a:ext cx="2304296" cy="3226020"/>
            </a:xfrm>
            <a:prstGeom prst="rect">
              <a:avLst/>
            </a:prstGeom>
          </p:spPr>
        </p:pic>
        <p:pic>
          <p:nvPicPr>
            <p:cNvPr id="8" name="Picture 5">
              <a:extLst>
                <a:ext uri="{FF2B5EF4-FFF2-40B4-BE49-F238E27FC236}">
                  <a16:creationId xmlns:a16="http://schemas.microsoft.com/office/drawing/2014/main" id="{C70BC549-5669-4196-B6BA-92FAE1EB73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6495" y="2315255"/>
              <a:ext cx="2952750" cy="146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TextBox 6">
              <a:extLst>
                <a:ext uri="{FF2B5EF4-FFF2-40B4-BE49-F238E27FC236}">
                  <a16:creationId xmlns:a16="http://schemas.microsoft.com/office/drawing/2014/main" id="{9BD888D8-3879-483E-96F9-B15C996BE115}"/>
                </a:ext>
              </a:extLst>
            </p:cNvPr>
            <p:cNvSpPr txBox="1"/>
            <p:nvPr/>
          </p:nvSpPr>
          <p:spPr>
            <a:xfrm>
              <a:off x="1267192" y="2099543"/>
              <a:ext cx="1333953" cy="677108"/>
            </a:xfrm>
            <a:prstGeom prst="rect">
              <a:avLst/>
            </a:prstGeom>
            <a:noFill/>
          </p:spPr>
          <p:txBody>
            <a:bodyPr wrap="square" rtlCol="0">
              <a:spAutoFit/>
            </a:bodyPr>
            <a:lstStyle/>
            <a:p>
              <a:pPr>
                <a:buNone/>
              </a:pPr>
              <a:r>
                <a:rPr lang="en-GB" sz="1350" dirty="0"/>
                <a:t>TE</a:t>
              </a:r>
              <a:r>
                <a:rPr lang="en-GB" sz="1350" baseline="-25000" dirty="0"/>
                <a:t>11</a:t>
              </a:r>
              <a:r>
                <a:rPr lang="en-GB" sz="1350" dirty="0"/>
                <a:t>-mode</a:t>
              </a:r>
            </a:p>
          </p:txBody>
        </p:sp>
      </p:grpSp>
      <p:grpSp>
        <p:nvGrpSpPr>
          <p:cNvPr id="13" name="Group 12">
            <a:extLst>
              <a:ext uri="{FF2B5EF4-FFF2-40B4-BE49-F238E27FC236}">
                <a16:creationId xmlns:a16="http://schemas.microsoft.com/office/drawing/2014/main" id="{E3D656DC-F235-4C4F-9F37-3D1577E19DC1}"/>
              </a:ext>
            </a:extLst>
          </p:cNvPr>
          <p:cNvGrpSpPr/>
          <p:nvPr/>
        </p:nvGrpSpPr>
        <p:grpSpPr>
          <a:xfrm>
            <a:off x="8054656" y="1369450"/>
            <a:ext cx="3667444" cy="3888349"/>
            <a:chOff x="4350789" y="2099543"/>
            <a:chExt cx="3226019" cy="3899168"/>
          </a:xfrm>
        </p:grpSpPr>
        <p:pic>
          <p:nvPicPr>
            <p:cNvPr id="9" name="Picture 3">
              <a:extLst>
                <a:ext uri="{FF2B5EF4-FFF2-40B4-BE49-F238E27FC236}">
                  <a16:creationId xmlns:a16="http://schemas.microsoft.com/office/drawing/2014/main" id="{3BA3B875-6753-40BE-B9C0-66E1211629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7425" y="2346200"/>
              <a:ext cx="2952750" cy="146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1" name="TextBox 10">
              <a:extLst>
                <a:ext uri="{FF2B5EF4-FFF2-40B4-BE49-F238E27FC236}">
                  <a16:creationId xmlns:a16="http://schemas.microsoft.com/office/drawing/2014/main" id="{DAFC4ABA-4355-46B4-A8C8-85E6A1C5C120}"/>
                </a:ext>
              </a:extLst>
            </p:cNvPr>
            <p:cNvSpPr txBox="1"/>
            <p:nvPr/>
          </p:nvSpPr>
          <p:spPr>
            <a:xfrm>
              <a:off x="5261312" y="2099543"/>
              <a:ext cx="1333953" cy="677108"/>
            </a:xfrm>
            <a:prstGeom prst="rect">
              <a:avLst/>
            </a:prstGeom>
            <a:noFill/>
          </p:spPr>
          <p:txBody>
            <a:bodyPr wrap="square" rtlCol="0">
              <a:spAutoFit/>
            </a:bodyPr>
            <a:lstStyle/>
            <a:p>
              <a:pPr>
                <a:buNone/>
              </a:pPr>
              <a:r>
                <a:rPr lang="en-GB" sz="1350" dirty="0"/>
                <a:t>TE</a:t>
              </a:r>
              <a:r>
                <a:rPr lang="en-GB" sz="1350" baseline="-25000" dirty="0"/>
                <a:t>21</a:t>
              </a:r>
              <a:r>
                <a:rPr lang="en-GB" sz="1350" dirty="0"/>
                <a:t>-mode</a:t>
              </a:r>
            </a:p>
          </p:txBody>
        </p:sp>
        <p:pic>
          <p:nvPicPr>
            <p:cNvPr id="12" name="Picture 11" descr="A picture containing text, receipt&#10;&#10;Description automatically generated">
              <a:extLst>
                <a:ext uri="{FF2B5EF4-FFF2-40B4-BE49-F238E27FC236}">
                  <a16:creationId xmlns:a16="http://schemas.microsoft.com/office/drawing/2014/main" id="{D6BED357-B113-463B-A745-14D33B84EB92}"/>
                </a:ext>
              </a:extLst>
            </p:cNvPr>
            <p:cNvPicPr>
              <a:picLocks noChangeAspect="1"/>
            </p:cNvPicPr>
            <p:nvPr/>
          </p:nvPicPr>
          <p:blipFill rotWithShape="1">
            <a:blip r:embed="rId3">
              <a:extLst>
                <a:ext uri="{28A0092B-C50C-407E-A947-70E740481C1C}">
                  <a14:useLocalDpi xmlns:a14="http://schemas.microsoft.com/office/drawing/2010/main" val="0"/>
                </a:ext>
              </a:extLst>
            </a:blip>
            <a:srcRect l="8873" r="49313" b="67370"/>
            <a:stretch/>
          </p:blipFill>
          <p:spPr>
            <a:xfrm rot="5400000">
              <a:off x="4806814" y="3228716"/>
              <a:ext cx="2313970" cy="3226019"/>
            </a:xfrm>
            <a:prstGeom prst="rect">
              <a:avLst/>
            </a:prstGeom>
          </p:spPr>
        </p:pic>
      </p:grpSp>
      <p:sp>
        <p:nvSpPr>
          <p:cNvPr id="14" name="TextBox 13">
            <a:extLst>
              <a:ext uri="{FF2B5EF4-FFF2-40B4-BE49-F238E27FC236}">
                <a16:creationId xmlns:a16="http://schemas.microsoft.com/office/drawing/2014/main" id="{80510BA5-688C-48AD-811B-AE9EB11456F9}"/>
              </a:ext>
            </a:extLst>
          </p:cNvPr>
          <p:cNvSpPr txBox="1"/>
          <p:nvPr/>
        </p:nvSpPr>
        <p:spPr>
          <a:xfrm>
            <a:off x="1506370" y="5381363"/>
            <a:ext cx="5106057" cy="213585"/>
          </a:xfrm>
          <a:prstGeom prst="rect">
            <a:avLst/>
          </a:prstGeom>
          <a:noFill/>
        </p:spPr>
        <p:txBody>
          <a:bodyPr wrap="square" rtlCol="0">
            <a:spAutoFit/>
          </a:bodyPr>
          <a:lstStyle/>
          <a:p>
            <a:pPr>
              <a:buNone/>
            </a:pPr>
            <a:r>
              <a:rPr lang="en-GB" sz="788" dirty="0" err="1"/>
              <a:t>Simulaton</a:t>
            </a:r>
            <a:r>
              <a:rPr lang="en-GB" sz="788" dirty="0"/>
              <a:t> pictures: courtesy E. Jensen, field pattern source: </a:t>
            </a:r>
            <a:r>
              <a:rPr lang="en-US" sz="788" dirty="0" err="1"/>
              <a:t>Pozar</a:t>
            </a:r>
            <a:r>
              <a:rPr lang="en-US" sz="788" i="1" dirty="0"/>
              <a:t>, Microwave engineering</a:t>
            </a:r>
            <a:r>
              <a:rPr lang="en-US" sz="788" dirty="0"/>
              <a:t>, 4</a:t>
            </a:r>
            <a:r>
              <a:rPr lang="en-US" sz="788" baseline="30000" dirty="0"/>
              <a:t>th</a:t>
            </a:r>
            <a:r>
              <a:rPr lang="en-US" sz="788" dirty="0"/>
              <a:t> ed., Wiley</a:t>
            </a:r>
            <a:endParaRPr lang="en-GB" sz="788" dirty="0"/>
          </a:p>
        </p:txBody>
      </p:sp>
      <p:grpSp>
        <p:nvGrpSpPr>
          <p:cNvPr id="18" name="Group 17">
            <a:extLst>
              <a:ext uri="{FF2B5EF4-FFF2-40B4-BE49-F238E27FC236}">
                <a16:creationId xmlns:a16="http://schemas.microsoft.com/office/drawing/2014/main" id="{24C01677-2380-45A5-A958-CC81A3741F0F}"/>
              </a:ext>
            </a:extLst>
          </p:cNvPr>
          <p:cNvGrpSpPr/>
          <p:nvPr/>
        </p:nvGrpSpPr>
        <p:grpSpPr>
          <a:xfrm>
            <a:off x="469900" y="1369844"/>
            <a:ext cx="3680003" cy="3887956"/>
            <a:chOff x="633376" y="2100065"/>
            <a:chExt cx="3341235" cy="3898647"/>
          </a:xfrm>
        </p:grpSpPr>
        <p:pic>
          <p:nvPicPr>
            <p:cNvPr id="15" name="Picture 8" descr="rect_fundamental">
              <a:extLst>
                <a:ext uri="{FF2B5EF4-FFF2-40B4-BE49-F238E27FC236}">
                  <a16:creationId xmlns:a16="http://schemas.microsoft.com/office/drawing/2014/main" id="{5FC2CCE6-AA7A-47D4-A94F-8202C105612F}"/>
                </a:ext>
              </a:extLst>
            </p:cNvPr>
            <p:cNvPicPr>
              <a:picLocks noChangeAspect="1" noChangeArrowheads="1"/>
            </p:cNvPicPr>
            <p:nvPr/>
          </p:nvPicPr>
          <p:blipFill>
            <a:blip r:embed="rId6" cstate="print"/>
            <a:srcRect/>
            <a:stretch>
              <a:fillRect/>
            </a:stretch>
          </p:blipFill>
          <p:spPr bwMode="auto">
            <a:xfrm rot="10800000">
              <a:off x="1166090" y="2513427"/>
              <a:ext cx="2115703" cy="1076320"/>
            </a:xfrm>
            <a:prstGeom prst="rect">
              <a:avLst/>
            </a:prstGeom>
            <a:noFill/>
            <a:ln w="9525">
              <a:noFill/>
              <a:miter lim="800000"/>
              <a:headEnd/>
              <a:tailEnd/>
            </a:ln>
          </p:spPr>
        </p:pic>
        <p:pic>
          <p:nvPicPr>
            <p:cNvPr id="16" name="Picture 15" descr="A picture containing text, receipt&#10;&#10;Description automatically generated">
              <a:extLst>
                <a:ext uri="{FF2B5EF4-FFF2-40B4-BE49-F238E27FC236}">
                  <a16:creationId xmlns:a16="http://schemas.microsoft.com/office/drawing/2014/main" id="{26D0880D-679D-4B1E-BA3B-5985295414AA}"/>
                </a:ext>
              </a:extLst>
            </p:cNvPr>
            <p:cNvPicPr>
              <a:picLocks noChangeAspect="1"/>
            </p:cNvPicPr>
            <p:nvPr/>
          </p:nvPicPr>
          <p:blipFill rotWithShape="1">
            <a:blip r:embed="rId3">
              <a:extLst>
                <a:ext uri="{28A0092B-C50C-407E-A947-70E740481C1C}">
                  <a14:useLocalDpi xmlns:a14="http://schemas.microsoft.com/office/drawing/2010/main" val="0"/>
                </a:ext>
              </a:extLst>
            </a:blip>
            <a:srcRect l="7859" t="66236" r="49875" b="951"/>
            <a:stretch/>
          </p:blipFill>
          <p:spPr>
            <a:xfrm rot="5400000">
              <a:off x="1099512" y="3123612"/>
              <a:ext cx="2408964" cy="3341235"/>
            </a:xfrm>
            <a:prstGeom prst="rect">
              <a:avLst/>
            </a:prstGeom>
          </p:spPr>
        </p:pic>
        <p:sp>
          <p:nvSpPr>
            <p:cNvPr id="17" name="TextBox 16">
              <a:extLst>
                <a:ext uri="{FF2B5EF4-FFF2-40B4-BE49-F238E27FC236}">
                  <a16:creationId xmlns:a16="http://schemas.microsoft.com/office/drawing/2014/main" id="{C967BFB0-C739-49F2-A33C-F65F1924BD6E}"/>
                </a:ext>
              </a:extLst>
            </p:cNvPr>
            <p:cNvSpPr txBox="1"/>
            <p:nvPr/>
          </p:nvSpPr>
          <p:spPr>
            <a:xfrm>
              <a:off x="1574432" y="2100065"/>
              <a:ext cx="1333953" cy="677108"/>
            </a:xfrm>
            <a:prstGeom prst="rect">
              <a:avLst/>
            </a:prstGeom>
            <a:noFill/>
          </p:spPr>
          <p:txBody>
            <a:bodyPr wrap="square" rtlCol="0">
              <a:spAutoFit/>
            </a:bodyPr>
            <a:lstStyle/>
            <a:p>
              <a:pPr>
                <a:buNone/>
              </a:pPr>
              <a:r>
                <a:rPr lang="en-GB" sz="1350" dirty="0"/>
                <a:t>TE</a:t>
              </a:r>
              <a:r>
                <a:rPr lang="en-GB" sz="1350" baseline="-25000" dirty="0"/>
                <a:t>10</a:t>
              </a:r>
              <a:r>
                <a:rPr lang="en-GB" sz="1350" dirty="0"/>
                <a:t>-mode</a:t>
              </a:r>
            </a:p>
          </p:txBody>
        </p:sp>
      </p:grpSp>
      <p:sp>
        <p:nvSpPr>
          <p:cNvPr id="2" name="Title 1">
            <a:extLst>
              <a:ext uri="{FF2B5EF4-FFF2-40B4-BE49-F238E27FC236}">
                <a16:creationId xmlns:a16="http://schemas.microsoft.com/office/drawing/2014/main" id="{9274C250-8F2E-BEF5-34AF-145431985801}"/>
              </a:ext>
            </a:extLst>
          </p:cNvPr>
          <p:cNvSpPr>
            <a:spLocks noGrp="1"/>
          </p:cNvSpPr>
          <p:nvPr>
            <p:ph type="title"/>
          </p:nvPr>
        </p:nvSpPr>
        <p:spPr>
          <a:xfrm>
            <a:off x="101600" y="87979"/>
            <a:ext cx="8487505" cy="629095"/>
          </a:xfrm>
        </p:spPr>
        <p:txBody>
          <a:bodyPr/>
          <a:lstStyle/>
          <a:p>
            <a:r>
              <a:rPr lang="en-US" dirty="0">
                <a:solidFill>
                  <a:schemeClr val="bg2">
                    <a:lumMod val="50000"/>
                  </a:schemeClr>
                </a:solidFill>
              </a:rPr>
              <a:t>Rectangular Waveguides (4/4)</a:t>
            </a:r>
            <a:endParaRPr lang="en-GB" dirty="0">
              <a:solidFill>
                <a:schemeClr val="bg2">
                  <a:lumMod val="50000"/>
                </a:schemeClr>
              </a:solidFill>
            </a:endParaRPr>
          </a:p>
        </p:txBody>
      </p:sp>
    </p:spTree>
    <p:extLst>
      <p:ext uri="{BB962C8B-B14F-4D97-AF65-F5344CB8AC3E}">
        <p14:creationId xmlns:p14="http://schemas.microsoft.com/office/powerpoint/2010/main" val="20532480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17020" y="137940"/>
            <a:ext cx="8333885" cy="629095"/>
          </a:xfrm>
        </p:spPr>
        <p:txBody>
          <a:bodyPr/>
          <a:lstStyle/>
          <a:p>
            <a:r>
              <a:rPr lang="en-US" dirty="0">
                <a:solidFill>
                  <a:schemeClr val="bg2">
                    <a:lumMod val="50000"/>
                  </a:schemeClr>
                </a:solidFill>
              </a:rPr>
              <a:t>Dispersion (1/3)</a:t>
            </a:r>
            <a:endParaRPr lang="en-GB" dirty="0">
              <a:solidFill>
                <a:schemeClr val="bg2">
                  <a:lumMod val="50000"/>
                </a:schemeClr>
              </a:solidFill>
            </a:endParaRPr>
          </a:p>
        </p:txBody>
      </p:sp>
      <p:sp>
        <p:nvSpPr>
          <p:cNvPr id="3" name="TextBox 2">
            <a:extLst>
              <a:ext uri="{FF2B5EF4-FFF2-40B4-BE49-F238E27FC236}">
                <a16:creationId xmlns:a16="http://schemas.microsoft.com/office/drawing/2014/main" id="{74DF0E49-76E3-4409-B843-DA643DB2C287}"/>
              </a:ext>
            </a:extLst>
          </p:cNvPr>
          <p:cNvSpPr txBox="1"/>
          <p:nvPr/>
        </p:nvSpPr>
        <p:spPr>
          <a:xfrm>
            <a:off x="488870" y="858072"/>
            <a:ext cx="11214260" cy="646331"/>
          </a:xfrm>
          <a:prstGeom prst="rect">
            <a:avLst/>
          </a:prstGeom>
          <a:noFill/>
        </p:spPr>
        <p:txBody>
          <a:bodyPr wrap="square" rtlCol="0">
            <a:spAutoFit/>
          </a:bodyPr>
          <a:lstStyle/>
          <a:p>
            <a:pPr marL="285750" indent="-285750">
              <a:buFont typeface="Arial" panose="020B0604020202020204" pitchFamily="34" charset="0"/>
              <a:buChar char="•"/>
            </a:pPr>
            <a:r>
              <a:rPr lang="en-US" i="1" dirty="0">
                <a:solidFill>
                  <a:srgbClr val="C00000"/>
                </a:solidFill>
              </a:rPr>
              <a:t>Dispersion</a:t>
            </a:r>
            <a:r>
              <a:rPr lang="en-US" dirty="0">
                <a:solidFill>
                  <a:srgbClr val="C00000"/>
                </a:solidFill>
              </a:rPr>
              <a:t> generally denotes frequency dependent </a:t>
            </a:r>
            <a:r>
              <a:rPr lang="en-US" dirty="0" err="1">
                <a:solidFill>
                  <a:srgbClr val="C00000"/>
                </a:solidFill>
              </a:rPr>
              <a:t>behaviour</a:t>
            </a:r>
            <a:r>
              <a:rPr lang="en-US" dirty="0"/>
              <a:t>.</a:t>
            </a:r>
            <a:br>
              <a:rPr lang="en-US" dirty="0"/>
            </a:br>
            <a:r>
              <a:rPr lang="en-US" dirty="0"/>
              <a:t>Best known example is dispersive media, changing its characteristics as a function of frequency. </a:t>
            </a:r>
          </a:p>
        </p:txBody>
      </p:sp>
      <p:sp>
        <p:nvSpPr>
          <p:cNvPr id="12" name="TextBox 11">
            <a:extLst>
              <a:ext uri="{FF2B5EF4-FFF2-40B4-BE49-F238E27FC236}">
                <a16:creationId xmlns:a16="http://schemas.microsoft.com/office/drawing/2014/main" id="{7E0F810A-306A-433D-AD21-D26B96A63A62}"/>
              </a:ext>
            </a:extLst>
          </p:cNvPr>
          <p:cNvSpPr txBox="1"/>
          <p:nvPr/>
        </p:nvSpPr>
        <p:spPr>
          <a:xfrm>
            <a:off x="6211216" y="3579795"/>
            <a:ext cx="4070929" cy="1200329"/>
          </a:xfrm>
          <a:prstGeom prst="rect">
            <a:avLst/>
          </a:prstGeom>
          <a:noFill/>
          <a:ln w="28575">
            <a:solidFill>
              <a:srgbClr val="C00000"/>
            </a:solidFill>
          </a:ln>
        </p:spPr>
        <p:txBody>
          <a:bodyPr wrap="square">
            <a:spAutoFit/>
          </a:bodyPr>
          <a:lstStyle/>
          <a:p>
            <a:r>
              <a:rPr lang="en-US" dirty="0"/>
              <a:t>Transmission lines and waveguides also show dispersive </a:t>
            </a:r>
            <a:r>
              <a:rPr lang="en-US" dirty="0" err="1"/>
              <a:t>behaviour</a:t>
            </a:r>
            <a:r>
              <a:rPr lang="en-US" dirty="0"/>
              <a:t>.</a:t>
            </a:r>
          </a:p>
          <a:p>
            <a:endParaRPr lang="en-US" dirty="0"/>
          </a:p>
          <a:p>
            <a:r>
              <a:rPr lang="en-US" dirty="0"/>
              <a:t>Except: coaxial line!</a:t>
            </a:r>
            <a:endParaRPr lang="en-GB" dirty="0"/>
          </a:p>
        </p:txBody>
      </p:sp>
      <p:grpSp>
        <p:nvGrpSpPr>
          <p:cNvPr id="23" name="Group 22">
            <a:extLst>
              <a:ext uri="{FF2B5EF4-FFF2-40B4-BE49-F238E27FC236}">
                <a16:creationId xmlns:a16="http://schemas.microsoft.com/office/drawing/2014/main" id="{56CBF66A-C87A-4722-B4C5-87CAE8DAA36E}"/>
              </a:ext>
            </a:extLst>
          </p:cNvPr>
          <p:cNvGrpSpPr/>
          <p:nvPr/>
        </p:nvGrpSpPr>
        <p:grpSpPr>
          <a:xfrm>
            <a:off x="510905" y="1568804"/>
            <a:ext cx="5469880" cy="4739098"/>
            <a:chOff x="1141755" y="2046420"/>
            <a:chExt cx="4801488" cy="4262452"/>
          </a:xfrm>
        </p:grpSpPr>
        <p:sp>
          <p:nvSpPr>
            <p:cNvPr id="10" name="TextBox 9">
              <a:extLst>
                <a:ext uri="{FF2B5EF4-FFF2-40B4-BE49-F238E27FC236}">
                  <a16:creationId xmlns:a16="http://schemas.microsoft.com/office/drawing/2014/main" id="{BEB3A470-9533-4043-BE33-DE13D2D3AF14}"/>
                </a:ext>
              </a:extLst>
            </p:cNvPr>
            <p:cNvSpPr txBox="1"/>
            <p:nvPr/>
          </p:nvSpPr>
          <p:spPr>
            <a:xfrm>
              <a:off x="1464350" y="6031873"/>
              <a:ext cx="3072400" cy="276999"/>
            </a:xfrm>
            <a:prstGeom prst="rect">
              <a:avLst/>
            </a:prstGeom>
            <a:noFill/>
          </p:spPr>
          <p:txBody>
            <a:bodyPr wrap="square" rtlCol="0">
              <a:spAutoFit/>
            </a:bodyPr>
            <a:lstStyle/>
            <a:p>
              <a:r>
                <a:rPr lang="en-US" sz="1200" dirty="0"/>
                <a:t>Source: </a:t>
              </a:r>
              <a:r>
                <a:rPr lang="en-US" sz="1200" i="1" dirty="0" err="1"/>
                <a:t>Ferroxcube</a:t>
              </a:r>
              <a:r>
                <a:rPr lang="en-US" sz="1200" i="1" dirty="0"/>
                <a:t> Data Handbook</a:t>
              </a:r>
              <a:endParaRPr lang="en-GB" sz="1200" i="1" dirty="0"/>
            </a:p>
          </p:txBody>
        </p:sp>
        <p:pic>
          <p:nvPicPr>
            <p:cNvPr id="14" name="Picture 13" descr="Chart, diagram&#10;&#10;Description automatically generated">
              <a:extLst>
                <a:ext uri="{FF2B5EF4-FFF2-40B4-BE49-F238E27FC236}">
                  <a16:creationId xmlns:a16="http://schemas.microsoft.com/office/drawing/2014/main" id="{4F22F0C2-AAD5-42D6-960D-77CADED65B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1755" y="2046420"/>
              <a:ext cx="4801488" cy="3934056"/>
            </a:xfrm>
            <a:prstGeom prst="rect">
              <a:avLst/>
            </a:prstGeom>
          </p:spPr>
        </p:pic>
        <p:pic>
          <p:nvPicPr>
            <p:cNvPr id="22" name="Picture 21" descr="Text, letter&#10;&#10;Description automatically generated">
              <a:extLst>
                <a:ext uri="{FF2B5EF4-FFF2-40B4-BE49-F238E27FC236}">
                  <a16:creationId xmlns:a16="http://schemas.microsoft.com/office/drawing/2014/main" id="{4313FA6C-24DF-4B40-B861-98078C1BFBDF}"/>
                </a:ext>
              </a:extLst>
            </p:cNvPr>
            <p:cNvPicPr>
              <a:picLocks noChangeAspect="1"/>
            </p:cNvPicPr>
            <p:nvPr/>
          </p:nvPicPr>
          <p:blipFill rotWithShape="1">
            <a:blip r:embed="rId4">
              <a:extLst>
                <a:ext uri="{28A0092B-C50C-407E-A947-70E740481C1C}">
                  <a14:useLocalDpi xmlns:a14="http://schemas.microsoft.com/office/drawing/2010/main" val="0"/>
                </a:ext>
              </a:extLst>
            </a:blip>
            <a:srcRect l="74497" t="57434" r="6879" b="11711"/>
            <a:stretch/>
          </p:blipFill>
          <p:spPr>
            <a:xfrm>
              <a:off x="1218565" y="2651976"/>
              <a:ext cx="230430" cy="192024"/>
            </a:xfrm>
            <a:prstGeom prst="rect">
              <a:avLst/>
            </a:prstGeom>
          </p:spPr>
        </p:pic>
      </p:grpSp>
      <p:grpSp>
        <p:nvGrpSpPr>
          <p:cNvPr id="25" name="Group 24">
            <a:extLst>
              <a:ext uri="{FF2B5EF4-FFF2-40B4-BE49-F238E27FC236}">
                <a16:creationId xmlns:a16="http://schemas.microsoft.com/office/drawing/2014/main" id="{AB901BF7-590C-401B-BDB8-0E0F45B681E7}"/>
              </a:ext>
            </a:extLst>
          </p:cNvPr>
          <p:cNvGrpSpPr/>
          <p:nvPr/>
        </p:nvGrpSpPr>
        <p:grpSpPr>
          <a:xfrm>
            <a:off x="6211216" y="2285324"/>
            <a:ext cx="4948196" cy="888887"/>
            <a:chOff x="6249619" y="2185130"/>
            <a:chExt cx="4948196" cy="888887"/>
          </a:xfrm>
        </p:grpSpPr>
        <p:pic>
          <p:nvPicPr>
            <p:cNvPr id="21" name="Picture 20" descr="Text, letter&#10;&#10;Description automatically generated">
              <a:extLst>
                <a:ext uri="{FF2B5EF4-FFF2-40B4-BE49-F238E27FC236}">
                  <a16:creationId xmlns:a16="http://schemas.microsoft.com/office/drawing/2014/main" id="{DEF5708A-8468-440E-9D52-99A42B07D7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64835" y="2185130"/>
              <a:ext cx="1190555" cy="598842"/>
            </a:xfrm>
            <a:prstGeom prst="rect">
              <a:avLst/>
            </a:prstGeom>
            <a:ln w="28575">
              <a:solidFill>
                <a:srgbClr val="C00000"/>
              </a:solidFill>
            </a:ln>
          </p:spPr>
        </p:pic>
        <p:sp>
          <p:nvSpPr>
            <p:cNvPr id="24" name="TextBox 23">
              <a:extLst>
                <a:ext uri="{FF2B5EF4-FFF2-40B4-BE49-F238E27FC236}">
                  <a16:creationId xmlns:a16="http://schemas.microsoft.com/office/drawing/2014/main" id="{BB7CE0B3-9EB9-4F0A-A97F-62B6D52BF8D3}"/>
                </a:ext>
              </a:extLst>
            </p:cNvPr>
            <p:cNvSpPr txBox="1"/>
            <p:nvPr/>
          </p:nvSpPr>
          <p:spPr>
            <a:xfrm>
              <a:off x="6249619" y="2735463"/>
              <a:ext cx="4948196" cy="338554"/>
            </a:xfrm>
            <a:prstGeom prst="rect">
              <a:avLst/>
            </a:prstGeom>
            <a:noFill/>
          </p:spPr>
          <p:txBody>
            <a:bodyPr wrap="square" rtlCol="0">
              <a:spAutoFit/>
            </a:bodyPr>
            <a:lstStyle/>
            <a:p>
              <a:r>
                <a:rPr lang="en-US" sz="1600" i="1" dirty="0">
                  <a:solidFill>
                    <a:srgbClr val="C00000"/>
                  </a:solidFill>
                </a:rPr>
                <a:t>magnetic loss tangent, frequency dependent as well</a:t>
              </a:r>
              <a:endParaRPr lang="en-GB" sz="1600" i="1" dirty="0">
                <a:solidFill>
                  <a:srgbClr val="C00000"/>
                </a:solidFill>
              </a:endParaRPr>
            </a:p>
          </p:txBody>
        </p:sp>
      </p:grpSp>
    </p:spTree>
    <p:extLst>
      <p:ext uri="{BB962C8B-B14F-4D97-AF65-F5344CB8AC3E}">
        <p14:creationId xmlns:p14="http://schemas.microsoft.com/office/powerpoint/2010/main" val="1583282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17020" y="67005"/>
            <a:ext cx="8333885" cy="629095"/>
          </a:xfrm>
        </p:spPr>
        <p:txBody>
          <a:bodyPr/>
          <a:lstStyle/>
          <a:p>
            <a:r>
              <a:rPr lang="en-US" dirty="0">
                <a:solidFill>
                  <a:schemeClr val="bg2">
                    <a:lumMod val="50000"/>
                  </a:schemeClr>
                </a:solidFill>
              </a:rPr>
              <a:t>Dispersion (2/3)</a:t>
            </a:r>
            <a:endParaRPr lang="en-GB" dirty="0">
              <a:solidFill>
                <a:schemeClr val="bg2">
                  <a:lumMod val="50000"/>
                </a:schemeClr>
              </a:solidFill>
            </a:endParaRPr>
          </a:p>
        </p:txBody>
      </p:sp>
      <p:grpSp>
        <p:nvGrpSpPr>
          <p:cNvPr id="11" name="Group 10">
            <a:extLst>
              <a:ext uri="{FF2B5EF4-FFF2-40B4-BE49-F238E27FC236}">
                <a16:creationId xmlns:a16="http://schemas.microsoft.com/office/drawing/2014/main" id="{F652F43A-2A7D-406B-82FA-6B3840DDABA4}"/>
              </a:ext>
            </a:extLst>
          </p:cNvPr>
          <p:cNvGrpSpPr/>
          <p:nvPr/>
        </p:nvGrpSpPr>
        <p:grpSpPr>
          <a:xfrm>
            <a:off x="559473" y="1056262"/>
            <a:ext cx="11291071" cy="923330"/>
            <a:chOff x="911324" y="2929735"/>
            <a:chExt cx="11060641" cy="923330"/>
          </a:xfrm>
        </p:grpSpPr>
        <p:sp>
          <p:nvSpPr>
            <p:cNvPr id="12" name="Arrow: Right 11">
              <a:extLst>
                <a:ext uri="{FF2B5EF4-FFF2-40B4-BE49-F238E27FC236}">
                  <a16:creationId xmlns:a16="http://schemas.microsoft.com/office/drawing/2014/main" id="{58011A15-6AF2-4D8B-A933-F020E310C9DB}"/>
                </a:ext>
              </a:extLst>
            </p:cNvPr>
            <p:cNvSpPr/>
            <p:nvPr/>
          </p:nvSpPr>
          <p:spPr bwMode="auto">
            <a:xfrm>
              <a:off x="911324" y="2929735"/>
              <a:ext cx="652885" cy="92172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3" name="TextBox 12">
              <a:extLst>
                <a:ext uri="{FF2B5EF4-FFF2-40B4-BE49-F238E27FC236}">
                  <a16:creationId xmlns:a16="http://schemas.microsoft.com/office/drawing/2014/main" id="{DD1396D2-862A-48E0-A5CB-22330E87372F}"/>
                </a:ext>
              </a:extLst>
            </p:cNvPr>
            <p:cNvSpPr txBox="1"/>
            <p:nvPr/>
          </p:nvSpPr>
          <p:spPr>
            <a:xfrm>
              <a:off x="1641020" y="2929735"/>
              <a:ext cx="10330945" cy="923330"/>
            </a:xfrm>
            <a:prstGeom prst="rect">
              <a:avLst/>
            </a:prstGeom>
            <a:noFill/>
          </p:spPr>
          <p:txBody>
            <a:bodyPr wrap="square" rtlCol="0">
              <a:spAutoFit/>
            </a:bodyPr>
            <a:lstStyle/>
            <a:p>
              <a:r>
                <a:rPr lang="en-US" dirty="0">
                  <a:solidFill>
                    <a:srgbClr val="C00000"/>
                  </a:solidFill>
                </a:rPr>
                <a:t>If phase velocity and attenuation</a:t>
              </a:r>
              <a:r>
                <a:rPr lang="en-US" dirty="0"/>
                <a:t> of a transmission line or wave guide </a:t>
              </a:r>
              <a:r>
                <a:rPr lang="en-US" dirty="0">
                  <a:solidFill>
                    <a:srgbClr val="C00000"/>
                  </a:solidFill>
                </a:rPr>
                <a:t>are constants</a:t>
              </a:r>
              <a:r>
                <a:rPr lang="en-US" dirty="0"/>
                <a:t> </a:t>
              </a:r>
              <a:r>
                <a:rPr lang="en-US" dirty="0">
                  <a:solidFill>
                    <a:srgbClr val="C00000"/>
                  </a:solidFill>
                </a:rPr>
                <a:t>that do not change with frequency, </a:t>
              </a:r>
              <a:r>
                <a:rPr lang="en-US" i="1" dirty="0">
                  <a:solidFill>
                    <a:srgbClr val="C00000"/>
                  </a:solidFill>
                </a:rPr>
                <a:t>THEN</a:t>
              </a:r>
              <a:r>
                <a:rPr lang="en-US" dirty="0"/>
                <a:t> the phase of a signal that contains more than one frequency will not be distorted </a:t>
              </a:r>
              <a:r>
                <a:rPr lang="en-US" dirty="0">
                  <a:solidFill>
                    <a:srgbClr val="C00000"/>
                  </a:solidFill>
                </a:rPr>
                <a:t>(= </a:t>
              </a:r>
              <a:r>
                <a:rPr lang="en-US" i="1" dirty="0">
                  <a:solidFill>
                    <a:srgbClr val="C00000"/>
                  </a:solidFill>
                </a:rPr>
                <a:t>no dispersion</a:t>
              </a:r>
              <a:r>
                <a:rPr lang="en-US" dirty="0">
                  <a:solidFill>
                    <a:srgbClr val="C00000"/>
                  </a:solidFill>
                </a:rPr>
                <a:t>)</a:t>
              </a:r>
              <a:r>
                <a:rPr lang="en-US" dirty="0"/>
                <a:t>.</a:t>
              </a:r>
              <a:endParaRPr lang="en-GB" dirty="0"/>
            </a:p>
          </p:txBody>
        </p:sp>
      </p:grpSp>
      <p:grpSp>
        <p:nvGrpSpPr>
          <p:cNvPr id="14" name="Group 13">
            <a:extLst>
              <a:ext uri="{FF2B5EF4-FFF2-40B4-BE49-F238E27FC236}">
                <a16:creationId xmlns:a16="http://schemas.microsoft.com/office/drawing/2014/main" id="{23CB76AE-80BD-4D24-92C5-6DF70CB0F6D1}"/>
              </a:ext>
            </a:extLst>
          </p:cNvPr>
          <p:cNvGrpSpPr/>
          <p:nvPr/>
        </p:nvGrpSpPr>
        <p:grpSpPr>
          <a:xfrm>
            <a:off x="574675" y="2551837"/>
            <a:ext cx="11275869" cy="1200329"/>
            <a:chOff x="911324" y="2929735"/>
            <a:chExt cx="11275869" cy="1200329"/>
          </a:xfrm>
        </p:grpSpPr>
        <p:sp>
          <p:nvSpPr>
            <p:cNvPr id="15" name="Arrow: Right 14">
              <a:extLst>
                <a:ext uri="{FF2B5EF4-FFF2-40B4-BE49-F238E27FC236}">
                  <a16:creationId xmlns:a16="http://schemas.microsoft.com/office/drawing/2014/main" id="{958BD01A-EA15-4B34-ABBB-B98A1740ACD9}"/>
                </a:ext>
              </a:extLst>
            </p:cNvPr>
            <p:cNvSpPr/>
            <p:nvPr/>
          </p:nvSpPr>
          <p:spPr bwMode="auto">
            <a:xfrm>
              <a:off x="911324" y="2929735"/>
              <a:ext cx="652885" cy="92172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6" name="TextBox 15">
              <a:extLst>
                <a:ext uri="{FF2B5EF4-FFF2-40B4-BE49-F238E27FC236}">
                  <a16:creationId xmlns:a16="http://schemas.microsoft.com/office/drawing/2014/main" id="{4B52B974-0E45-49B6-9B9A-E95879D23E0E}"/>
                </a:ext>
              </a:extLst>
            </p:cNvPr>
            <p:cNvSpPr txBox="1"/>
            <p:nvPr/>
          </p:nvSpPr>
          <p:spPr>
            <a:xfrm>
              <a:off x="1641020" y="2929735"/>
              <a:ext cx="10546173" cy="1200329"/>
            </a:xfrm>
            <a:prstGeom prst="rect">
              <a:avLst/>
            </a:prstGeom>
            <a:noFill/>
          </p:spPr>
          <p:txBody>
            <a:bodyPr wrap="square" rtlCol="0">
              <a:spAutoFit/>
            </a:bodyPr>
            <a:lstStyle/>
            <a:p>
              <a:r>
                <a:rPr lang="en-US" dirty="0">
                  <a:solidFill>
                    <a:srgbClr val="C00000"/>
                  </a:solidFill>
                </a:rPr>
                <a:t>If the phase velocity is different for different frequencies, </a:t>
              </a:r>
              <a:r>
                <a:rPr lang="en-US" i="1" dirty="0">
                  <a:solidFill>
                    <a:srgbClr val="C00000"/>
                  </a:solidFill>
                </a:rPr>
                <a:t>THEN</a:t>
              </a:r>
              <a:r>
                <a:rPr lang="en-US" dirty="0">
                  <a:solidFill>
                    <a:srgbClr val="C00000"/>
                  </a:solidFill>
                </a:rPr>
                <a:t> the line is dispersive</a:t>
              </a:r>
              <a:r>
                <a:rPr lang="en-US" dirty="0"/>
                <a:t>. </a:t>
              </a:r>
              <a:br>
                <a:rPr lang="en-US" dirty="0"/>
              </a:br>
              <a:r>
                <a:rPr lang="en-US" dirty="0"/>
                <a:t>This means that individual components of a wave will not maintain their original phase relationship when they propagate. </a:t>
              </a:r>
              <a:br>
                <a:rPr lang="en-US" dirty="0"/>
              </a:br>
              <a:r>
                <a:rPr lang="en-US" dirty="0"/>
                <a:t>We will experience a signal distortion if the signal contains more than one frequency.</a:t>
              </a:r>
              <a:endParaRPr lang="en-GB" dirty="0"/>
            </a:p>
          </p:txBody>
        </p:sp>
      </p:grpSp>
      <p:sp>
        <p:nvSpPr>
          <p:cNvPr id="18" name="TextBox 17">
            <a:extLst>
              <a:ext uri="{FF2B5EF4-FFF2-40B4-BE49-F238E27FC236}">
                <a16:creationId xmlns:a16="http://schemas.microsoft.com/office/drawing/2014/main" id="{FFB1C3FF-65E8-4368-BADD-E99FF5E5604D}"/>
              </a:ext>
            </a:extLst>
          </p:cNvPr>
          <p:cNvSpPr txBox="1"/>
          <p:nvPr/>
        </p:nvSpPr>
        <p:spPr>
          <a:xfrm>
            <a:off x="1529441" y="3973327"/>
            <a:ext cx="9133118" cy="1754326"/>
          </a:xfrm>
          <a:prstGeom prst="rect">
            <a:avLst/>
          </a:prstGeom>
          <a:noFill/>
          <a:ln w="28575">
            <a:solidFill>
              <a:srgbClr val="C00000"/>
            </a:solidFill>
          </a:ln>
        </p:spPr>
        <p:txBody>
          <a:bodyPr wrap="square">
            <a:spAutoFit/>
          </a:bodyPr>
          <a:lstStyle/>
          <a:p>
            <a:r>
              <a:rPr lang="en-US" dirty="0"/>
              <a:t>Dispersion = no single phase velocity can be attributed to the signal as a whole. </a:t>
            </a:r>
            <a:br>
              <a:rPr lang="en-US" dirty="0"/>
            </a:br>
            <a:br>
              <a:rPr lang="en-US" dirty="0"/>
            </a:br>
            <a:r>
              <a:rPr lang="en-US" dirty="0"/>
              <a:t>Different </a:t>
            </a:r>
            <a:r>
              <a:rPr lang="en-US" i="1" dirty="0" err="1">
                <a:latin typeface="Times New Roman" panose="02020603050405020304" pitchFamily="18" charset="0"/>
                <a:cs typeface="Times New Roman" panose="02020603050405020304" pitchFamily="18" charset="0"/>
              </a:rPr>
              <a:t>v</a:t>
            </a:r>
            <a:r>
              <a:rPr lang="en-US" i="1" baseline="-25000" dirty="0" err="1">
                <a:latin typeface="Times New Roman" panose="02020603050405020304" pitchFamily="18" charset="0"/>
                <a:cs typeface="Times New Roman" panose="02020603050405020304" pitchFamily="18" charset="0"/>
              </a:rPr>
              <a:t>p</a:t>
            </a:r>
            <a:r>
              <a:rPr lang="en-US" dirty="0"/>
              <a:t> means that some signal components travel faster than others.</a:t>
            </a:r>
            <a:br>
              <a:rPr lang="en-US" dirty="0"/>
            </a:br>
            <a:br>
              <a:rPr lang="en-US" dirty="0"/>
            </a:br>
            <a:r>
              <a:rPr lang="en-US" dirty="0"/>
              <a:t>If dispersion is small, a group velocity can be defined: </a:t>
            </a:r>
            <a:r>
              <a:rPr lang="en-US" i="1" dirty="0">
                <a:latin typeface="Times New Roman" panose="02020603050405020304" pitchFamily="18" charset="0"/>
                <a:cs typeface="Times New Roman" panose="02020603050405020304" pitchFamily="18" charset="0"/>
              </a:rPr>
              <a:t>v</a:t>
            </a:r>
            <a:r>
              <a:rPr lang="en-US" i="1" baseline="-25000" dirty="0">
                <a:latin typeface="Times New Roman" panose="02020603050405020304" pitchFamily="18" charset="0"/>
                <a:cs typeface="Times New Roman" panose="02020603050405020304" pitchFamily="18" charset="0"/>
              </a:rPr>
              <a:t>g</a:t>
            </a:r>
            <a:r>
              <a:rPr lang="en-US" i="1" dirty="0">
                <a:latin typeface="Times New Roman" panose="02020603050405020304" pitchFamily="18" charset="0"/>
                <a:cs typeface="Times New Roman" panose="02020603050405020304" pitchFamily="18" charset="0"/>
              </a:rPr>
              <a:t>. </a:t>
            </a:r>
            <a:br>
              <a:rPr lang="en-US" dirty="0">
                <a:latin typeface="Times New Roman" panose="02020603050405020304" pitchFamily="18" charset="0"/>
                <a:cs typeface="Times New Roman" panose="02020603050405020304" pitchFamily="18" charset="0"/>
              </a:rPr>
            </a:br>
            <a:r>
              <a:rPr lang="en-US" dirty="0"/>
              <a:t>Group velocity = speed at which a signal propagates and at which power is transported.</a:t>
            </a:r>
            <a:endParaRPr lang="en-GB" dirty="0"/>
          </a:p>
        </p:txBody>
      </p:sp>
    </p:spTree>
    <p:extLst>
      <p:ext uri="{BB962C8B-B14F-4D97-AF65-F5344CB8AC3E}">
        <p14:creationId xmlns:p14="http://schemas.microsoft.com/office/powerpoint/2010/main" val="1703493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7820" y="113776"/>
            <a:ext cx="8333885" cy="629095"/>
          </a:xfrm>
        </p:spPr>
        <p:txBody>
          <a:bodyPr/>
          <a:lstStyle/>
          <a:p>
            <a:r>
              <a:rPr lang="en-US" dirty="0">
                <a:solidFill>
                  <a:schemeClr val="bg2">
                    <a:lumMod val="50000"/>
                  </a:schemeClr>
                </a:solidFill>
              </a:rPr>
              <a:t>Dispersion (3/3)</a:t>
            </a:r>
            <a:endParaRPr lang="en-GB" dirty="0">
              <a:solidFill>
                <a:schemeClr val="bg2">
                  <a:lumMod val="50000"/>
                </a:schemeClr>
              </a:solidFill>
            </a:endParaRPr>
          </a:p>
        </p:txBody>
      </p:sp>
      <p:grpSp>
        <p:nvGrpSpPr>
          <p:cNvPr id="7" name="Group 6">
            <a:extLst>
              <a:ext uri="{FF2B5EF4-FFF2-40B4-BE49-F238E27FC236}">
                <a16:creationId xmlns:a16="http://schemas.microsoft.com/office/drawing/2014/main" id="{9C85F857-88AA-474B-BFC8-8207005CDB9A}"/>
              </a:ext>
            </a:extLst>
          </p:cNvPr>
          <p:cNvGrpSpPr/>
          <p:nvPr/>
        </p:nvGrpSpPr>
        <p:grpSpPr>
          <a:xfrm>
            <a:off x="931560" y="1386038"/>
            <a:ext cx="9392729" cy="4541349"/>
            <a:chOff x="719300" y="1216228"/>
            <a:chExt cx="8124825" cy="3746331"/>
          </a:xfrm>
        </p:grpSpPr>
        <p:pic>
          <p:nvPicPr>
            <p:cNvPr id="4" name="Picture 3" descr="Table&#10;&#10;Description automatically generated">
              <a:extLst>
                <a:ext uri="{FF2B5EF4-FFF2-40B4-BE49-F238E27FC236}">
                  <a16:creationId xmlns:a16="http://schemas.microsoft.com/office/drawing/2014/main" id="{4FC406B5-27AF-4784-AD4F-E344508D2E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300" y="1585560"/>
              <a:ext cx="8124825" cy="3238500"/>
            </a:xfrm>
            <a:prstGeom prst="rect">
              <a:avLst/>
            </a:prstGeom>
          </p:spPr>
        </p:pic>
        <p:sp>
          <p:nvSpPr>
            <p:cNvPr id="5" name="TextBox 4">
              <a:extLst>
                <a:ext uri="{FF2B5EF4-FFF2-40B4-BE49-F238E27FC236}">
                  <a16:creationId xmlns:a16="http://schemas.microsoft.com/office/drawing/2014/main" id="{195D4001-0EB7-43AF-99E9-5251F00123A7}"/>
                </a:ext>
              </a:extLst>
            </p:cNvPr>
            <p:cNvSpPr txBox="1"/>
            <p:nvPr/>
          </p:nvSpPr>
          <p:spPr>
            <a:xfrm>
              <a:off x="722126" y="1216228"/>
              <a:ext cx="7082699" cy="369332"/>
            </a:xfrm>
            <a:prstGeom prst="rect">
              <a:avLst/>
            </a:prstGeom>
            <a:noFill/>
          </p:spPr>
          <p:txBody>
            <a:bodyPr wrap="square" rtlCol="0">
              <a:spAutoFit/>
            </a:bodyPr>
            <a:lstStyle/>
            <a:p>
              <a:r>
                <a:rPr lang="en-US" b="1" dirty="0">
                  <a:solidFill>
                    <a:srgbClr val="C00000"/>
                  </a:solidFill>
                </a:rPr>
                <a:t>Comparison of Transmission lines and waveguides</a:t>
              </a:r>
              <a:endParaRPr lang="en-GB" b="1" dirty="0">
                <a:solidFill>
                  <a:srgbClr val="C00000"/>
                </a:solidFill>
              </a:endParaRPr>
            </a:p>
          </p:txBody>
        </p:sp>
        <p:sp>
          <p:nvSpPr>
            <p:cNvPr id="6" name="TextBox 5">
              <a:extLst>
                <a:ext uri="{FF2B5EF4-FFF2-40B4-BE49-F238E27FC236}">
                  <a16:creationId xmlns:a16="http://schemas.microsoft.com/office/drawing/2014/main" id="{715E97DB-A2C9-4454-B671-65BE650A596B}"/>
                </a:ext>
              </a:extLst>
            </p:cNvPr>
            <p:cNvSpPr txBox="1"/>
            <p:nvPr/>
          </p:nvSpPr>
          <p:spPr>
            <a:xfrm>
              <a:off x="796110" y="4685560"/>
              <a:ext cx="3849693" cy="276999"/>
            </a:xfrm>
            <a:prstGeom prst="rect">
              <a:avLst/>
            </a:prstGeom>
            <a:noFill/>
          </p:spPr>
          <p:txBody>
            <a:bodyPr wrap="square" rtlCol="0">
              <a:spAutoFit/>
            </a:bodyPr>
            <a:lstStyle/>
            <a:p>
              <a:r>
                <a:rPr lang="en-US" sz="1200" dirty="0"/>
                <a:t>Source: </a:t>
              </a:r>
              <a:r>
                <a:rPr lang="en-US" sz="1200" dirty="0" err="1"/>
                <a:t>Pozar</a:t>
              </a:r>
              <a:r>
                <a:rPr lang="en-US" sz="1200" i="1" dirty="0"/>
                <a:t>, Microwave engineering</a:t>
              </a:r>
              <a:r>
                <a:rPr lang="en-US" sz="1200" dirty="0"/>
                <a:t>, 4</a:t>
              </a:r>
              <a:r>
                <a:rPr lang="en-US" sz="1200" baseline="30000" dirty="0"/>
                <a:t>th</a:t>
              </a:r>
              <a:r>
                <a:rPr lang="en-US" sz="1200" dirty="0"/>
                <a:t> ed., Wiley</a:t>
              </a:r>
              <a:endParaRPr lang="en-GB" sz="1200" dirty="0"/>
            </a:p>
          </p:txBody>
        </p:sp>
      </p:grpSp>
    </p:spTree>
    <p:extLst>
      <p:ext uri="{BB962C8B-B14F-4D97-AF65-F5344CB8AC3E}">
        <p14:creationId xmlns:p14="http://schemas.microsoft.com/office/powerpoint/2010/main" val="9396853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a:extLst>
              <a:ext uri="{FF2B5EF4-FFF2-40B4-BE49-F238E27FC236}">
                <a16:creationId xmlns:a16="http://schemas.microsoft.com/office/drawing/2014/main" id="{9B65AB23-2EC6-4238-978A-E15D16D04459}"/>
              </a:ext>
            </a:extLst>
          </p:cNvPr>
          <p:cNvGrpSpPr/>
          <p:nvPr/>
        </p:nvGrpSpPr>
        <p:grpSpPr>
          <a:xfrm>
            <a:off x="390720" y="1361321"/>
            <a:ext cx="5628752" cy="2910705"/>
            <a:chOff x="390720" y="1361321"/>
            <a:chExt cx="5628752" cy="2910705"/>
          </a:xfrm>
        </p:grpSpPr>
        <p:pic>
          <p:nvPicPr>
            <p:cNvPr id="4" name="Picture 3" descr="A picture containing diagram&#10;&#10;Description automatically generated">
              <a:extLst>
                <a:ext uri="{FF2B5EF4-FFF2-40B4-BE49-F238E27FC236}">
                  <a16:creationId xmlns:a16="http://schemas.microsoft.com/office/drawing/2014/main" id="{6D8FE81A-1C14-4DB0-973F-F554E05028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390720" y="1361321"/>
              <a:ext cx="5628752" cy="2910705"/>
            </a:xfrm>
            <a:prstGeom prst="rect">
              <a:avLst/>
            </a:prstGeom>
          </p:spPr>
        </p:pic>
        <p:cxnSp>
          <p:nvCxnSpPr>
            <p:cNvPr id="9" name="Straight Arrow Connector 8">
              <a:extLst>
                <a:ext uri="{FF2B5EF4-FFF2-40B4-BE49-F238E27FC236}">
                  <a16:creationId xmlns:a16="http://schemas.microsoft.com/office/drawing/2014/main" id="{0EE5E308-1C15-471B-BF9C-3BA414EE8447}"/>
                </a:ext>
              </a:extLst>
            </p:cNvPr>
            <p:cNvCxnSpPr>
              <a:cxnSpLocks/>
            </p:cNvCxnSpPr>
            <p:nvPr/>
          </p:nvCxnSpPr>
          <p:spPr bwMode="auto">
            <a:xfrm>
              <a:off x="596277" y="4151551"/>
              <a:ext cx="5398896" cy="0"/>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cxnSp>
          <p:nvCxnSpPr>
            <p:cNvPr id="10" name="Straight Arrow Connector 9">
              <a:extLst>
                <a:ext uri="{FF2B5EF4-FFF2-40B4-BE49-F238E27FC236}">
                  <a16:creationId xmlns:a16="http://schemas.microsoft.com/office/drawing/2014/main" id="{BB53BA73-BADE-4BF2-9A5F-B5B11C877DF4}"/>
                </a:ext>
              </a:extLst>
            </p:cNvPr>
            <p:cNvCxnSpPr>
              <a:cxnSpLocks/>
            </p:cNvCxnSpPr>
            <p:nvPr/>
          </p:nvCxnSpPr>
          <p:spPr bwMode="auto">
            <a:xfrm flipV="1">
              <a:off x="3170076" y="1398468"/>
              <a:ext cx="0" cy="276022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pic>
          <p:nvPicPr>
            <p:cNvPr id="52" name="Picture 51" descr="Text, letter&#10;&#10;Description automatically generated">
              <a:extLst>
                <a:ext uri="{FF2B5EF4-FFF2-40B4-BE49-F238E27FC236}">
                  <a16:creationId xmlns:a16="http://schemas.microsoft.com/office/drawing/2014/main" id="{382CE1F1-1386-417F-8051-A647B3AC573A}"/>
                </a:ext>
              </a:extLst>
            </p:cNvPr>
            <p:cNvPicPr>
              <a:picLocks noChangeAspect="1"/>
            </p:cNvPicPr>
            <p:nvPr/>
          </p:nvPicPr>
          <p:blipFill rotWithShape="1">
            <a:blip r:embed="rId4">
              <a:extLst>
                <a:ext uri="{28A0092B-C50C-407E-A947-70E740481C1C}">
                  <a14:useLocalDpi xmlns:a14="http://schemas.microsoft.com/office/drawing/2010/main" val="0"/>
                </a:ext>
              </a:extLst>
            </a:blip>
            <a:srcRect l="64020" t="50258" r="8525"/>
            <a:stretch/>
          </p:blipFill>
          <p:spPr>
            <a:xfrm>
              <a:off x="5521089" y="3796290"/>
              <a:ext cx="230431" cy="276999"/>
            </a:xfrm>
            <a:prstGeom prst="rect">
              <a:avLst/>
            </a:prstGeom>
          </p:spPr>
        </p:pic>
        <p:pic>
          <p:nvPicPr>
            <p:cNvPr id="53" name="Picture 52" descr="Text, letter&#10;&#10;Description automatically generated">
              <a:extLst>
                <a:ext uri="{FF2B5EF4-FFF2-40B4-BE49-F238E27FC236}">
                  <a16:creationId xmlns:a16="http://schemas.microsoft.com/office/drawing/2014/main" id="{6F638A34-EEA4-4976-9455-9C76E1A225C8}"/>
                </a:ext>
              </a:extLst>
            </p:cNvPr>
            <p:cNvPicPr>
              <a:picLocks noChangeAspect="1"/>
            </p:cNvPicPr>
            <p:nvPr/>
          </p:nvPicPr>
          <p:blipFill rotWithShape="1">
            <a:blip r:embed="rId4">
              <a:extLst>
                <a:ext uri="{28A0092B-C50C-407E-A947-70E740481C1C}">
                  <a14:useLocalDpi xmlns:a14="http://schemas.microsoft.com/office/drawing/2010/main" val="0"/>
                </a:ext>
              </a:extLst>
            </a:blip>
            <a:srcRect l="66534" t="-1225" r="6012" b="63117"/>
            <a:stretch/>
          </p:blipFill>
          <p:spPr>
            <a:xfrm>
              <a:off x="3282140" y="1551083"/>
              <a:ext cx="230430" cy="212209"/>
            </a:xfrm>
            <a:prstGeom prst="rect">
              <a:avLst/>
            </a:prstGeom>
          </p:spPr>
        </p:pic>
      </p:grpSp>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26010" y="100646"/>
            <a:ext cx="8333885" cy="629095"/>
          </a:xfrm>
        </p:spPr>
        <p:txBody>
          <a:bodyPr/>
          <a:lstStyle/>
          <a:p>
            <a:r>
              <a:rPr lang="en-US" dirty="0">
                <a:solidFill>
                  <a:schemeClr val="bg2">
                    <a:lumMod val="50000"/>
                  </a:schemeClr>
                </a:solidFill>
              </a:rPr>
              <a:t>Dispersion Diagram for Waveguides</a:t>
            </a:r>
            <a:endParaRPr lang="en-GB" dirty="0">
              <a:solidFill>
                <a:schemeClr val="bg2">
                  <a:lumMod val="50000"/>
                </a:schemeClr>
              </a:solidFill>
            </a:endParaRPr>
          </a:p>
        </p:txBody>
      </p:sp>
      <p:sp>
        <p:nvSpPr>
          <p:cNvPr id="5" name="TextBox 4">
            <a:extLst>
              <a:ext uri="{FF2B5EF4-FFF2-40B4-BE49-F238E27FC236}">
                <a16:creationId xmlns:a16="http://schemas.microsoft.com/office/drawing/2014/main" id="{813D16CD-E25A-4F5D-8EA4-F40DA2F4D6B6}"/>
              </a:ext>
            </a:extLst>
          </p:cNvPr>
          <p:cNvSpPr txBox="1"/>
          <p:nvPr/>
        </p:nvSpPr>
        <p:spPr>
          <a:xfrm>
            <a:off x="1752215" y="988418"/>
            <a:ext cx="2961206" cy="369332"/>
          </a:xfrm>
          <a:prstGeom prst="rect">
            <a:avLst/>
          </a:prstGeom>
          <a:noFill/>
        </p:spPr>
        <p:txBody>
          <a:bodyPr wrap="square" rtlCol="0">
            <a:spAutoFit/>
          </a:bodyPr>
          <a:lstStyle/>
          <a:p>
            <a:r>
              <a:rPr lang="en-US" dirty="0"/>
              <a:t>general dispersion relation </a:t>
            </a:r>
            <a:endParaRPr lang="en-GB" dirty="0"/>
          </a:p>
        </p:txBody>
      </p:sp>
      <p:pic>
        <p:nvPicPr>
          <p:cNvPr id="27" name="Picture 26">
            <a:extLst>
              <a:ext uri="{FF2B5EF4-FFF2-40B4-BE49-F238E27FC236}">
                <a16:creationId xmlns:a16="http://schemas.microsoft.com/office/drawing/2014/main" id="{7768FF5C-1485-48F0-936A-374CD2FA25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53295" y="1831006"/>
            <a:ext cx="784231" cy="327397"/>
          </a:xfrm>
          <a:prstGeom prst="rect">
            <a:avLst/>
          </a:prstGeom>
        </p:spPr>
      </p:pic>
      <p:grpSp>
        <p:nvGrpSpPr>
          <p:cNvPr id="51" name="Group 50">
            <a:extLst>
              <a:ext uri="{FF2B5EF4-FFF2-40B4-BE49-F238E27FC236}">
                <a16:creationId xmlns:a16="http://schemas.microsoft.com/office/drawing/2014/main" id="{219645FF-5E7E-4261-80F1-D4357611D104}"/>
              </a:ext>
            </a:extLst>
          </p:cNvPr>
          <p:cNvGrpSpPr/>
          <p:nvPr/>
        </p:nvGrpSpPr>
        <p:grpSpPr>
          <a:xfrm>
            <a:off x="2761109" y="3297616"/>
            <a:ext cx="447372" cy="366191"/>
            <a:chOff x="2761109" y="3297616"/>
            <a:chExt cx="447372" cy="366191"/>
          </a:xfrm>
        </p:grpSpPr>
        <p:pic>
          <p:nvPicPr>
            <p:cNvPr id="19" name="Picture 18">
              <a:extLst>
                <a:ext uri="{FF2B5EF4-FFF2-40B4-BE49-F238E27FC236}">
                  <a16:creationId xmlns:a16="http://schemas.microsoft.com/office/drawing/2014/main" id="{78367D87-9832-4C5D-A53B-39590BC9C19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61109" y="3396307"/>
              <a:ext cx="305715" cy="267500"/>
            </a:xfrm>
            <a:prstGeom prst="rect">
              <a:avLst/>
            </a:prstGeom>
            <a:ln w="19050">
              <a:noFill/>
            </a:ln>
          </p:spPr>
        </p:pic>
        <p:sp>
          <p:nvSpPr>
            <p:cNvPr id="45" name="Oval 44">
              <a:extLst>
                <a:ext uri="{FF2B5EF4-FFF2-40B4-BE49-F238E27FC236}">
                  <a16:creationId xmlns:a16="http://schemas.microsoft.com/office/drawing/2014/main" id="{E87FD104-A726-449F-83EC-A088B536F82F}"/>
                </a:ext>
              </a:extLst>
            </p:cNvPr>
            <p:cNvSpPr/>
            <p:nvPr/>
          </p:nvSpPr>
          <p:spPr bwMode="auto">
            <a:xfrm>
              <a:off x="3131671" y="3297616"/>
              <a:ext cx="76810" cy="90632"/>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55" name="Group 54">
            <a:extLst>
              <a:ext uri="{FF2B5EF4-FFF2-40B4-BE49-F238E27FC236}">
                <a16:creationId xmlns:a16="http://schemas.microsoft.com/office/drawing/2014/main" id="{520D73C1-3CC5-44D3-9E0C-250042B16033}"/>
              </a:ext>
            </a:extLst>
          </p:cNvPr>
          <p:cNvGrpSpPr/>
          <p:nvPr/>
        </p:nvGrpSpPr>
        <p:grpSpPr>
          <a:xfrm>
            <a:off x="3205095" y="1556974"/>
            <a:ext cx="2533204" cy="2594577"/>
            <a:chOff x="3205095" y="1556974"/>
            <a:chExt cx="2533204" cy="2594577"/>
          </a:xfrm>
        </p:grpSpPr>
        <p:grpSp>
          <p:nvGrpSpPr>
            <p:cNvPr id="32" name="Group 31">
              <a:extLst>
                <a:ext uri="{FF2B5EF4-FFF2-40B4-BE49-F238E27FC236}">
                  <a16:creationId xmlns:a16="http://schemas.microsoft.com/office/drawing/2014/main" id="{C619633E-3536-4BAE-9ED1-ECA252A30847}"/>
                </a:ext>
              </a:extLst>
            </p:cNvPr>
            <p:cNvGrpSpPr/>
            <p:nvPr/>
          </p:nvGrpSpPr>
          <p:grpSpPr>
            <a:xfrm>
              <a:off x="4779512" y="2606644"/>
              <a:ext cx="958787" cy="343873"/>
              <a:chOff x="4406180" y="1969610"/>
              <a:chExt cx="958787" cy="343873"/>
            </a:xfrm>
          </p:grpSpPr>
          <p:pic>
            <p:nvPicPr>
              <p:cNvPr id="29" name="Picture 28">
                <a:extLst>
                  <a:ext uri="{FF2B5EF4-FFF2-40B4-BE49-F238E27FC236}">
                    <a16:creationId xmlns:a16="http://schemas.microsoft.com/office/drawing/2014/main" id="{5C1673BB-EBFA-4566-9C8A-09E51B1916C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35272" y="2024359"/>
                <a:ext cx="729695" cy="289124"/>
              </a:xfrm>
              <a:prstGeom prst="rect">
                <a:avLst/>
              </a:prstGeom>
            </p:spPr>
          </p:pic>
          <p:cxnSp>
            <p:nvCxnSpPr>
              <p:cNvPr id="31" name="Straight Arrow Connector 30">
                <a:extLst>
                  <a:ext uri="{FF2B5EF4-FFF2-40B4-BE49-F238E27FC236}">
                    <a16:creationId xmlns:a16="http://schemas.microsoft.com/office/drawing/2014/main" id="{AFC71FD0-5BAC-431F-9C6A-5171D61EBCC7}"/>
                  </a:ext>
                </a:extLst>
              </p:cNvPr>
              <p:cNvCxnSpPr/>
              <p:nvPr/>
            </p:nvCxnSpPr>
            <p:spPr bwMode="auto">
              <a:xfrm flipH="1" flipV="1">
                <a:off x="4406180" y="1969610"/>
                <a:ext cx="229092" cy="16668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cxnSp>
          <p:nvCxnSpPr>
            <p:cNvPr id="47" name="Straight Connector 46">
              <a:extLst>
                <a:ext uri="{FF2B5EF4-FFF2-40B4-BE49-F238E27FC236}">
                  <a16:creationId xmlns:a16="http://schemas.microsoft.com/office/drawing/2014/main" id="{1B658208-9F47-4722-B298-3965D2F6B7D7}"/>
                </a:ext>
              </a:extLst>
            </p:cNvPr>
            <p:cNvCxnSpPr/>
            <p:nvPr/>
          </p:nvCxnSpPr>
          <p:spPr bwMode="auto">
            <a:xfrm flipV="1">
              <a:off x="3205095" y="1556974"/>
              <a:ext cx="2533204" cy="259457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57" name="Straight Connector 56">
            <a:extLst>
              <a:ext uri="{FF2B5EF4-FFF2-40B4-BE49-F238E27FC236}">
                <a16:creationId xmlns:a16="http://schemas.microsoft.com/office/drawing/2014/main" id="{67FEEF59-4E7E-4BFE-B026-7F64DF7307F4}"/>
              </a:ext>
            </a:extLst>
          </p:cNvPr>
          <p:cNvCxnSpPr>
            <a:cxnSpLocks/>
          </p:cNvCxnSpPr>
          <p:nvPr/>
        </p:nvCxnSpPr>
        <p:spPr bwMode="auto">
          <a:xfrm flipV="1">
            <a:off x="3191874" y="3181930"/>
            <a:ext cx="561421" cy="962478"/>
          </a:xfrm>
          <a:prstGeom prst="line">
            <a:avLst/>
          </a:prstGeom>
          <a:solidFill>
            <a:schemeClr val="accent1"/>
          </a:solidFill>
          <a:ln w="19050" cap="flat" cmpd="sng" algn="ctr">
            <a:solidFill>
              <a:srgbClr val="CC0000"/>
            </a:solidFill>
            <a:prstDash val="dash"/>
            <a:round/>
            <a:headEnd type="none" w="med" len="med"/>
            <a:tailEnd type="none" w="med" len="med"/>
          </a:ln>
          <a:effectLst/>
        </p:spPr>
      </p:cxnSp>
      <p:sp>
        <p:nvSpPr>
          <p:cNvPr id="49" name="Oval 48">
            <a:extLst>
              <a:ext uri="{FF2B5EF4-FFF2-40B4-BE49-F238E27FC236}">
                <a16:creationId xmlns:a16="http://schemas.microsoft.com/office/drawing/2014/main" id="{567D66FA-83A4-47EE-AE0A-914A687BFDBF}"/>
              </a:ext>
            </a:extLst>
          </p:cNvPr>
          <p:cNvSpPr/>
          <p:nvPr/>
        </p:nvSpPr>
        <p:spPr bwMode="auto">
          <a:xfrm flipH="1">
            <a:off x="3707963" y="3118984"/>
            <a:ext cx="94162" cy="111605"/>
          </a:xfrm>
          <a:prstGeom prst="ellipse">
            <a:avLst/>
          </a:prstGeom>
          <a:solidFill>
            <a:srgbClr val="FF7C8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67" name="Group 66">
            <a:extLst>
              <a:ext uri="{FF2B5EF4-FFF2-40B4-BE49-F238E27FC236}">
                <a16:creationId xmlns:a16="http://schemas.microsoft.com/office/drawing/2014/main" id="{71656572-3AA8-46EF-916F-DA5344275851}"/>
              </a:ext>
            </a:extLst>
          </p:cNvPr>
          <p:cNvGrpSpPr/>
          <p:nvPr/>
        </p:nvGrpSpPr>
        <p:grpSpPr>
          <a:xfrm>
            <a:off x="565680" y="5004903"/>
            <a:ext cx="2604396" cy="1256465"/>
            <a:chOff x="565680" y="5004903"/>
            <a:chExt cx="2604396" cy="1256465"/>
          </a:xfrm>
        </p:grpSpPr>
        <p:pic>
          <p:nvPicPr>
            <p:cNvPr id="23" name="Picture 22" descr="Text, letter&#10;&#10;Description automatically generated">
              <a:extLst>
                <a:ext uri="{FF2B5EF4-FFF2-40B4-BE49-F238E27FC236}">
                  <a16:creationId xmlns:a16="http://schemas.microsoft.com/office/drawing/2014/main" id="{70CEDD97-E388-4D45-B447-4F7E7DB8DF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375" y="5004903"/>
              <a:ext cx="913678" cy="606191"/>
            </a:xfrm>
            <a:prstGeom prst="rect">
              <a:avLst/>
            </a:prstGeom>
            <a:ln w="19050">
              <a:solidFill>
                <a:srgbClr val="CC0000"/>
              </a:solidFill>
            </a:ln>
          </p:spPr>
        </p:pic>
        <p:sp>
          <p:nvSpPr>
            <p:cNvPr id="64" name="TextBox 63">
              <a:extLst>
                <a:ext uri="{FF2B5EF4-FFF2-40B4-BE49-F238E27FC236}">
                  <a16:creationId xmlns:a16="http://schemas.microsoft.com/office/drawing/2014/main" id="{8385F9A9-FB83-48B1-AF4C-E2D2D8AE08EF}"/>
                </a:ext>
              </a:extLst>
            </p:cNvPr>
            <p:cNvSpPr txBox="1"/>
            <p:nvPr/>
          </p:nvSpPr>
          <p:spPr>
            <a:xfrm>
              <a:off x="565680" y="5615037"/>
              <a:ext cx="2604396" cy="646331"/>
            </a:xfrm>
            <a:prstGeom prst="rect">
              <a:avLst/>
            </a:prstGeom>
            <a:noFill/>
          </p:spPr>
          <p:txBody>
            <a:bodyPr wrap="square" rtlCol="0">
              <a:spAutoFit/>
            </a:bodyPr>
            <a:lstStyle/>
            <a:p>
              <a:r>
                <a:rPr lang="en-US" dirty="0">
                  <a:solidFill>
                    <a:srgbClr val="C00000"/>
                  </a:solidFill>
                </a:rPr>
                <a:t>From origin to point on the dispersion curve</a:t>
              </a:r>
              <a:endParaRPr lang="en-GB" dirty="0">
                <a:solidFill>
                  <a:srgbClr val="C00000"/>
                </a:solidFill>
              </a:endParaRPr>
            </a:p>
          </p:txBody>
        </p:sp>
      </p:grpSp>
      <p:grpSp>
        <p:nvGrpSpPr>
          <p:cNvPr id="70" name="Group 69">
            <a:extLst>
              <a:ext uri="{FF2B5EF4-FFF2-40B4-BE49-F238E27FC236}">
                <a16:creationId xmlns:a16="http://schemas.microsoft.com/office/drawing/2014/main" id="{6145FE4B-EA23-4645-BDBD-857FC04C4F76}"/>
              </a:ext>
            </a:extLst>
          </p:cNvPr>
          <p:cNvGrpSpPr/>
          <p:nvPr/>
        </p:nvGrpSpPr>
        <p:grpSpPr>
          <a:xfrm>
            <a:off x="2882714" y="2850770"/>
            <a:ext cx="2604396" cy="2790750"/>
            <a:chOff x="2882714" y="2850770"/>
            <a:chExt cx="2604396" cy="2790750"/>
          </a:xfrm>
        </p:grpSpPr>
        <p:cxnSp>
          <p:nvCxnSpPr>
            <p:cNvPr id="61" name="Straight Connector 60">
              <a:extLst>
                <a:ext uri="{FF2B5EF4-FFF2-40B4-BE49-F238E27FC236}">
                  <a16:creationId xmlns:a16="http://schemas.microsoft.com/office/drawing/2014/main" id="{A41C65A5-949C-4F92-A40D-D13F19FCDF65}"/>
                </a:ext>
              </a:extLst>
            </p:cNvPr>
            <p:cNvCxnSpPr>
              <a:cxnSpLocks/>
            </p:cNvCxnSpPr>
            <p:nvPr/>
          </p:nvCxnSpPr>
          <p:spPr bwMode="auto">
            <a:xfrm flipV="1">
              <a:off x="3282140" y="2850770"/>
              <a:ext cx="1039261" cy="578230"/>
            </a:xfrm>
            <a:prstGeom prst="line">
              <a:avLst/>
            </a:prstGeom>
            <a:solidFill>
              <a:schemeClr val="accent1"/>
            </a:solidFill>
            <a:ln w="19050" cap="flat" cmpd="sng" algn="ctr">
              <a:solidFill>
                <a:srgbClr val="009900"/>
              </a:solidFill>
              <a:prstDash val="dash"/>
              <a:round/>
              <a:headEnd type="none" w="med" len="med"/>
              <a:tailEnd type="none" w="med" len="med"/>
            </a:ln>
            <a:effectLst/>
          </p:spPr>
        </p:cxnSp>
        <p:grpSp>
          <p:nvGrpSpPr>
            <p:cNvPr id="66" name="Group 65">
              <a:extLst>
                <a:ext uri="{FF2B5EF4-FFF2-40B4-BE49-F238E27FC236}">
                  <a16:creationId xmlns:a16="http://schemas.microsoft.com/office/drawing/2014/main" id="{A7B81F36-07D1-4629-981F-9300F8584495}"/>
                </a:ext>
              </a:extLst>
            </p:cNvPr>
            <p:cNvGrpSpPr/>
            <p:nvPr/>
          </p:nvGrpSpPr>
          <p:grpSpPr>
            <a:xfrm>
              <a:off x="2882714" y="4388998"/>
              <a:ext cx="2604396" cy="1252522"/>
              <a:chOff x="2882714" y="4388998"/>
              <a:chExt cx="2604396" cy="1252522"/>
            </a:xfrm>
          </p:grpSpPr>
          <p:pic>
            <p:nvPicPr>
              <p:cNvPr id="25" name="Picture 24" descr="Text, letter&#10;&#10;Description automatically generated">
                <a:extLst>
                  <a:ext uri="{FF2B5EF4-FFF2-40B4-BE49-F238E27FC236}">
                    <a16:creationId xmlns:a16="http://schemas.microsoft.com/office/drawing/2014/main" id="{BB2329AD-75DE-4959-AADE-14A378949EDC}"/>
                  </a:ext>
                </a:extLst>
              </p:cNvPr>
              <p:cNvPicPr>
                <a:picLocks noChangeAspect="1"/>
              </p:cNvPicPr>
              <p:nvPr/>
            </p:nvPicPr>
            <p:blipFill rotWithShape="1">
              <a:blip r:embed="rId8">
                <a:extLst>
                  <a:ext uri="{28A0092B-C50C-407E-A947-70E740481C1C}">
                    <a14:useLocalDpi xmlns:a14="http://schemas.microsoft.com/office/drawing/2010/main" val="0"/>
                  </a:ext>
                </a:extLst>
              </a:blip>
              <a:srcRect t="-1" b="9466"/>
              <a:stretch/>
            </p:blipFill>
            <p:spPr>
              <a:xfrm>
                <a:off x="3516644" y="5035329"/>
                <a:ext cx="988025" cy="606191"/>
              </a:xfrm>
              <a:prstGeom prst="rect">
                <a:avLst/>
              </a:prstGeom>
              <a:ln w="19050">
                <a:solidFill>
                  <a:srgbClr val="009900"/>
                </a:solidFill>
              </a:ln>
            </p:spPr>
          </p:pic>
          <p:sp>
            <p:nvSpPr>
              <p:cNvPr id="65" name="TextBox 64">
                <a:extLst>
                  <a:ext uri="{FF2B5EF4-FFF2-40B4-BE49-F238E27FC236}">
                    <a16:creationId xmlns:a16="http://schemas.microsoft.com/office/drawing/2014/main" id="{7AC83731-F477-4147-A082-1EAFFA3A034F}"/>
                  </a:ext>
                </a:extLst>
              </p:cNvPr>
              <p:cNvSpPr txBox="1"/>
              <p:nvPr/>
            </p:nvSpPr>
            <p:spPr>
              <a:xfrm>
                <a:off x="2882714" y="4388998"/>
                <a:ext cx="2604396" cy="646331"/>
              </a:xfrm>
              <a:prstGeom prst="rect">
                <a:avLst/>
              </a:prstGeom>
              <a:noFill/>
            </p:spPr>
            <p:txBody>
              <a:bodyPr wrap="square" rtlCol="0">
                <a:spAutoFit/>
              </a:bodyPr>
              <a:lstStyle/>
              <a:p>
                <a:r>
                  <a:rPr lang="en-US" dirty="0">
                    <a:solidFill>
                      <a:srgbClr val="008000"/>
                    </a:solidFill>
                  </a:rPr>
                  <a:t>Tangent at point on the dispersion curve</a:t>
                </a:r>
                <a:endParaRPr lang="en-GB" dirty="0">
                  <a:solidFill>
                    <a:srgbClr val="008000"/>
                  </a:solidFill>
                </a:endParaRPr>
              </a:p>
            </p:txBody>
          </p:sp>
        </p:grpSp>
      </p:grpSp>
      <p:pic>
        <p:nvPicPr>
          <p:cNvPr id="69" name="Picture 68">
            <a:extLst>
              <a:ext uri="{FF2B5EF4-FFF2-40B4-BE49-F238E27FC236}">
                <a16:creationId xmlns:a16="http://schemas.microsoft.com/office/drawing/2014/main" id="{26A9E137-E9A3-444C-A972-A8EAD346C23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496868" y="3481690"/>
            <a:ext cx="778563" cy="321906"/>
          </a:xfrm>
          <a:prstGeom prst="rect">
            <a:avLst/>
          </a:prstGeom>
        </p:spPr>
      </p:pic>
      <p:sp>
        <p:nvSpPr>
          <p:cNvPr id="71" name="TextBox 70">
            <a:extLst>
              <a:ext uri="{FF2B5EF4-FFF2-40B4-BE49-F238E27FC236}">
                <a16:creationId xmlns:a16="http://schemas.microsoft.com/office/drawing/2014/main" id="{BF76B9CF-36FA-4DB2-87F3-2857B16BE8BE}"/>
              </a:ext>
            </a:extLst>
          </p:cNvPr>
          <p:cNvSpPr txBox="1"/>
          <p:nvPr/>
        </p:nvSpPr>
        <p:spPr>
          <a:xfrm>
            <a:off x="4865618" y="5255970"/>
            <a:ext cx="3465957" cy="923330"/>
          </a:xfrm>
          <a:prstGeom prst="rect">
            <a:avLst/>
          </a:prstGeom>
          <a:noFill/>
        </p:spPr>
        <p:txBody>
          <a:bodyPr wrap="square" rtlCol="0">
            <a:spAutoFit/>
          </a:bodyPr>
          <a:lstStyle/>
          <a:p>
            <a:pPr marL="285750" indent="-285750">
              <a:buFont typeface="Arial" panose="020B0604020202020204" pitchFamily="34" charset="0"/>
              <a:buChar char="•"/>
            </a:pPr>
            <a:r>
              <a:rPr lang="en-US" i="1" dirty="0">
                <a:latin typeface="Times New Roman" panose="02020603050405020304" pitchFamily="18" charset="0"/>
                <a:cs typeface="Times New Roman" panose="02020603050405020304" pitchFamily="18" charset="0"/>
              </a:rPr>
              <a:t>v</a:t>
            </a:r>
            <a:r>
              <a:rPr lang="en-US" i="1" baseline="-25000" dirty="0">
                <a:latin typeface="Times New Roman" panose="02020603050405020304" pitchFamily="18" charset="0"/>
                <a:cs typeface="Times New Roman" panose="02020603050405020304" pitchFamily="18" charset="0"/>
              </a:rPr>
              <a:t>g</a:t>
            </a:r>
            <a:r>
              <a:rPr lang="en-US" dirty="0"/>
              <a:t> is zero at cut-off frequency</a:t>
            </a:r>
          </a:p>
          <a:p>
            <a:pPr marL="285750" indent="-285750">
              <a:buFont typeface="Arial" panose="020B0604020202020204" pitchFamily="34" charset="0"/>
              <a:buChar char="•"/>
            </a:pPr>
            <a:r>
              <a:rPr lang="en-US" i="1" dirty="0">
                <a:latin typeface="Times New Roman" panose="02020603050405020304" pitchFamily="18" charset="0"/>
                <a:cs typeface="Times New Roman" panose="02020603050405020304" pitchFamily="18" charset="0"/>
              </a:rPr>
              <a:t>v</a:t>
            </a:r>
            <a:r>
              <a:rPr lang="en-US" i="1" baseline="-25000" dirty="0">
                <a:latin typeface="Times New Roman" panose="02020603050405020304" pitchFamily="18" charset="0"/>
                <a:cs typeface="Times New Roman" panose="02020603050405020304" pitchFamily="18" charset="0"/>
              </a:rPr>
              <a:t>g</a:t>
            </a:r>
            <a:r>
              <a:rPr lang="en-US" dirty="0"/>
              <a:t> is smaller than </a:t>
            </a:r>
            <a:r>
              <a:rPr lang="en-US" i="1" dirty="0">
                <a:latin typeface="Times New Roman" panose="02020603050405020304" pitchFamily="18" charset="0"/>
                <a:cs typeface="Times New Roman" panose="02020603050405020304" pitchFamily="18" charset="0"/>
              </a:rPr>
              <a:t>c</a:t>
            </a:r>
            <a:r>
              <a:rPr lang="en-US" i="1" baseline="-25000" dirty="0">
                <a:latin typeface="Times New Roman" panose="02020603050405020304" pitchFamily="18" charset="0"/>
                <a:cs typeface="Times New Roman" panose="02020603050405020304" pitchFamily="18" charset="0"/>
              </a:rPr>
              <a:t>0</a:t>
            </a:r>
            <a:r>
              <a:rPr lang="en-GB" i="1" dirty="0">
                <a:latin typeface="Times New Roman" panose="02020603050405020304" pitchFamily="18" charset="0"/>
                <a:cs typeface="Times New Roman" panose="02020603050405020304" pitchFamily="18" charset="0"/>
              </a:rPr>
              <a:t> </a:t>
            </a:r>
          </a:p>
          <a:p>
            <a:pPr marL="285750" indent="-285750">
              <a:buFont typeface="Arial" panose="020B0604020202020204" pitchFamily="34" charset="0"/>
              <a:buChar char="•"/>
            </a:pPr>
            <a:r>
              <a:rPr lang="en-GB" i="1" dirty="0" err="1">
                <a:latin typeface="Times New Roman" panose="02020603050405020304" pitchFamily="18" charset="0"/>
                <a:cs typeface="Times New Roman" panose="02020603050405020304" pitchFamily="18" charset="0"/>
              </a:rPr>
              <a:t>v</a:t>
            </a:r>
            <a:r>
              <a:rPr lang="en-GB" i="1" baseline="-25000" dirty="0" err="1">
                <a:latin typeface="Times New Roman" panose="02020603050405020304" pitchFamily="18" charset="0"/>
                <a:cs typeface="Times New Roman" panose="02020603050405020304" pitchFamily="18" charset="0"/>
              </a:rPr>
              <a:t>p</a:t>
            </a:r>
            <a:r>
              <a:rPr lang="en-GB" i="1" dirty="0">
                <a:latin typeface="Times New Roman" panose="02020603050405020304" pitchFamily="18" charset="0"/>
                <a:cs typeface="Times New Roman" panose="02020603050405020304" pitchFamily="18" charset="0"/>
              </a:rPr>
              <a:t> </a:t>
            </a:r>
            <a:r>
              <a:rPr lang="en-GB" dirty="0"/>
              <a:t>can be larger than </a:t>
            </a:r>
            <a:r>
              <a:rPr lang="en-GB" i="1" dirty="0">
                <a:latin typeface="Times New Roman" panose="02020603050405020304" pitchFamily="18" charset="0"/>
                <a:cs typeface="Times New Roman" panose="02020603050405020304" pitchFamily="18" charset="0"/>
              </a:rPr>
              <a:t>c</a:t>
            </a:r>
            <a:r>
              <a:rPr lang="en-GB" i="1" baseline="-25000" dirty="0">
                <a:latin typeface="Times New Roman" panose="02020603050405020304" pitchFamily="18" charset="0"/>
                <a:cs typeface="Times New Roman" panose="02020603050405020304" pitchFamily="18" charset="0"/>
              </a:rPr>
              <a:t>0</a:t>
            </a:r>
            <a:endParaRPr lang="en-US" i="1" baseline="-25000" dirty="0">
              <a:latin typeface="Times New Roman" panose="02020603050405020304" pitchFamily="18" charset="0"/>
              <a:cs typeface="Times New Roman" panose="02020603050405020304" pitchFamily="18" charset="0"/>
            </a:endParaRPr>
          </a:p>
        </p:txBody>
      </p:sp>
      <p:grpSp>
        <p:nvGrpSpPr>
          <p:cNvPr id="73" name="Group 72">
            <a:extLst>
              <a:ext uri="{FF2B5EF4-FFF2-40B4-BE49-F238E27FC236}">
                <a16:creationId xmlns:a16="http://schemas.microsoft.com/office/drawing/2014/main" id="{A11655AD-DEB4-41B9-B508-0343D11D3480}"/>
              </a:ext>
            </a:extLst>
          </p:cNvPr>
          <p:cNvGrpSpPr/>
          <p:nvPr/>
        </p:nvGrpSpPr>
        <p:grpSpPr>
          <a:xfrm>
            <a:off x="6098205" y="983359"/>
            <a:ext cx="6375230" cy="4160044"/>
            <a:chOff x="6098205" y="983359"/>
            <a:chExt cx="6375230" cy="4160044"/>
          </a:xfrm>
        </p:grpSpPr>
        <p:grpSp>
          <p:nvGrpSpPr>
            <p:cNvPr id="40" name="Group 39">
              <a:extLst>
                <a:ext uri="{FF2B5EF4-FFF2-40B4-BE49-F238E27FC236}">
                  <a16:creationId xmlns:a16="http://schemas.microsoft.com/office/drawing/2014/main" id="{2192FCBC-631E-43F7-AD1D-1CC9D1F79E93}"/>
                </a:ext>
              </a:extLst>
            </p:cNvPr>
            <p:cNvGrpSpPr/>
            <p:nvPr/>
          </p:nvGrpSpPr>
          <p:grpSpPr>
            <a:xfrm>
              <a:off x="6098205" y="983359"/>
              <a:ext cx="6375230" cy="4160044"/>
              <a:chOff x="6098205" y="983359"/>
              <a:chExt cx="6375230" cy="4160044"/>
            </a:xfrm>
          </p:grpSpPr>
          <p:pic>
            <p:nvPicPr>
              <p:cNvPr id="34" name="Picture 33" descr="Diagram&#10;&#10;Description automatically generated">
                <a:extLst>
                  <a:ext uri="{FF2B5EF4-FFF2-40B4-BE49-F238E27FC236}">
                    <a16:creationId xmlns:a16="http://schemas.microsoft.com/office/drawing/2014/main" id="{E9B3F481-7C6F-498D-9243-99C6F95634E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2810" y="983359"/>
                <a:ext cx="5676900" cy="3810000"/>
              </a:xfrm>
              <a:prstGeom prst="rect">
                <a:avLst/>
              </a:prstGeom>
            </p:spPr>
          </p:pic>
          <p:sp>
            <p:nvSpPr>
              <p:cNvPr id="39" name="TextBox 38">
                <a:extLst>
                  <a:ext uri="{FF2B5EF4-FFF2-40B4-BE49-F238E27FC236}">
                    <a16:creationId xmlns:a16="http://schemas.microsoft.com/office/drawing/2014/main" id="{580D72FB-490F-4D13-BA33-401494F70410}"/>
                  </a:ext>
                </a:extLst>
              </p:cNvPr>
              <p:cNvSpPr txBox="1"/>
              <p:nvPr/>
            </p:nvSpPr>
            <p:spPr>
              <a:xfrm>
                <a:off x="6098205" y="4866404"/>
                <a:ext cx="6375230" cy="276999"/>
              </a:xfrm>
              <a:prstGeom prst="rect">
                <a:avLst/>
              </a:prstGeom>
              <a:noFill/>
            </p:spPr>
            <p:txBody>
              <a:bodyPr wrap="square" rtlCol="0">
                <a:spAutoFit/>
              </a:bodyPr>
              <a:lstStyle/>
              <a:p>
                <a:r>
                  <a:rPr lang="en-US" sz="1200" dirty="0"/>
                  <a:t>Source: Zhang,</a:t>
                </a:r>
                <a:r>
                  <a:rPr lang="en-US" sz="1200" i="1" dirty="0"/>
                  <a:t> Electromagnetic Theory for Microwaves and Optoelectronics, </a:t>
                </a:r>
                <a:r>
                  <a:rPr lang="en-US" sz="1200" dirty="0"/>
                  <a:t>Springer</a:t>
                </a:r>
                <a:endParaRPr lang="en-GB" sz="1200" i="1" dirty="0"/>
              </a:p>
            </p:txBody>
          </p:sp>
        </p:grpSp>
        <p:sp>
          <p:nvSpPr>
            <p:cNvPr id="72" name="TextBox 71">
              <a:extLst>
                <a:ext uri="{FF2B5EF4-FFF2-40B4-BE49-F238E27FC236}">
                  <a16:creationId xmlns:a16="http://schemas.microsoft.com/office/drawing/2014/main" id="{536A756F-745A-4B52-A82B-8906D099E09E}"/>
                </a:ext>
              </a:extLst>
            </p:cNvPr>
            <p:cNvSpPr txBox="1"/>
            <p:nvPr/>
          </p:nvSpPr>
          <p:spPr>
            <a:xfrm>
              <a:off x="6326430" y="3230083"/>
              <a:ext cx="1534998" cy="763083"/>
            </a:xfrm>
            <a:prstGeom prst="rect">
              <a:avLst/>
            </a:prstGeom>
            <a:solidFill>
              <a:schemeClr val="bg1"/>
            </a:solidFill>
          </p:spPr>
          <p:txBody>
            <a:bodyPr wrap="square" rtlCol="0">
              <a:spAutoFit/>
            </a:bodyPr>
            <a:lstStyle/>
            <a:p>
              <a:r>
                <a:rPr lang="en-US" dirty="0"/>
                <a:t>dispersion relation </a:t>
              </a:r>
            </a:p>
            <a:p>
              <a:r>
                <a:rPr lang="en-US" dirty="0"/>
                <a:t>of waveguide</a:t>
              </a:r>
              <a:endParaRPr lang="en-GB" dirty="0"/>
            </a:p>
          </p:txBody>
        </p:sp>
      </p:grpSp>
      <p:sp>
        <p:nvSpPr>
          <p:cNvPr id="11" name="TextBox 10">
            <a:extLst>
              <a:ext uri="{FF2B5EF4-FFF2-40B4-BE49-F238E27FC236}">
                <a16:creationId xmlns:a16="http://schemas.microsoft.com/office/drawing/2014/main" id="{D7BF16E8-86F5-D344-C0A4-DB111C59E991}"/>
              </a:ext>
            </a:extLst>
          </p:cNvPr>
          <p:cNvSpPr txBox="1"/>
          <p:nvPr/>
        </p:nvSpPr>
        <p:spPr>
          <a:xfrm>
            <a:off x="3235297" y="6390867"/>
            <a:ext cx="3392418" cy="276999"/>
          </a:xfrm>
          <a:prstGeom prst="rect">
            <a:avLst/>
          </a:prstGeom>
          <a:solidFill>
            <a:srgbClr val="FFFF00"/>
          </a:solidFill>
          <a:ln>
            <a:solidFill>
              <a:srgbClr val="FFFF00"/>
            </a:solidFill>
          </a:ln>
        </p:spPr>
        <p:txBody>
          <a:bodyPr wrap="square" lIns="0" tIns="0" rIns="0" bIns="0" rtlCol="0">
            <a:spAutoFit/>
          </a:bodyPr>
          <a:lstStyle/>
          <a:p>
            <a:pPr algn="ctr"/>
            <a:r>
              <a:rPr lang="en-GB" dirty="0">
                <a:solidFill>
                  <a:srgbClr val="C00000"/>
                </a:solidFill>
                <a:latin typeface="Symbol" pitchFamily="2" charset="2"/>
                <a:cs typeface="Arial" panose="020B0604020202020204" pitchFamily="34" charset="0"/>
              </a:rPr>
              <a:t>b</a:t>
            </a:r>
            <a:r>
              <a:rPr lang="en-CH" dirty="0">
                <a:solidFill>
                  <a:srgbClr val="C00000"/>
                </a:solidFill>
              </a:rPr>
              <a:t> is propagation constant (!)</a:t>
            </a:r>
          </a:p>
        </p:txBody>
      </p:sp>
    </p:spTree>
    <p:extLst>
      <p:ext uri="{BB962C8B-B14F-4D97-AF65-F5344CB8AC3E}">
        <p14:creationId xmlns:p14="http://schemas.microsoft.com/office/powerpoint/2010/main" val="3783223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500" fill="hold"/>
                                        <p:tgtEl>
                                          <p:spTgt spid="51"/>
                                        </p:tgtEl>
                                        <p:attrNameLst>
                                          <p:attrName>ppt_x</p:attrName>
                                        </p:attrNameLst>
                                      </p:cBhvr>
                                      <p:tavLst>
                                        <p:tav tm="0">
                                          <p:val>
                                            <p:strVal val="#ppt_x"/>
                                          </p:val>
                                        </p:tav>
                                        <p:tav tm="100000">
                                          <p:val>
                                            <p:strVal val="#ppt_x"/>
                                          </p:val>
                                        </p:tav>
                                      </p:tavLst>
                                    </p:anim>
                                    <p:anim calcmode="lin" valueType="num">
                                      <p:cBhvr additive="base">
                                        <p:cTn id="23"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4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7"/>
                                        </p:tgtEl>
                                        <p:attrNameLst>
                                          <p:attrName>style.visibility</p:attrName>
                                        </p:attrNameLst>
                                      </p:cBhvr>
                                      <p:to>
                                        <p:strVal val="visible"/>
                                      </p:to>
                                    </p:set>
                                    <p:animEffect transition="in" filter="fade">
                                      <p:cBhvr>
                                        <p:cTn id="32" dur="500"/>
                                        <p:tgtEl>
                                          <p:spTgt spid="67"/>
                                        </p:tgtEl>
                                      </p:cBhvr>
                                    </p:animEffect>
                                  </p:childTnLst>
                                </p:cTn>
                              </p:par>
                              <p:par>
                                <p:cTn id="33" presetID="10" presetClass="entr" presetSubtype="0"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500"/>
                                        <p:tgtEl>
                                          <p:spTgt spid="5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500"/>
                                        <p:tgtEl>
                                          <p:spTgt spid="7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71"/>
                                        </p:tgtEl>
                                        <p:attrNameLst>
                                          <p:attrName>style.visibility</p:attrName>
                                        </p:attrNameLst>
                                      </p:cBhvr>
                                      <p:to>
                                        <p:strVal val="visible"/>
                                      </p:to>
                                    </p:set>
                                    <p:animEffect transition="in" filter="fade">
                                      <p:cBhvr>
                                        <p:cTn id="45" dur="500"/>
                                        <p:tgtEl>
                                          <p:spTgt spid="71"/>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73"/>
                                        </p:tgtEl>
                                        <p:attrNameLst>
                                          <p:attrName>style.visibility</p:attrName>
                                        </p:attrNameLst>
                                      </p:cBhvr>
                                      <p:to>
                                        <p:strVal val="visible"/>
                                      </p:to>
                                    </p:set>
                                    <p:anim calcmode="lin" valueType="num">
                                      <p:cBhvr additive="base">
                                        <p:cTn id="50" dur="500" fill="hold"/>
                                        <p:tgtEl>
                                          <p:spTgt spid="73"/>
                                        </p:tgtEl>
                                        <p:attrNameLst>
                                          <p:attrName>ppt_x</p:attrName>
                                        </p:attrNameLst>
                                      </p:cBhvr>
                                      <p:tavLst>
                                        <p:tav tm="0">
                                          <p:val>
                                            <p:strVal val="#ppt_x"/>
                                          </p:val>
                                        </p:tav>
                                        <p:tav tm="100000">
                                          <p:val>
                                            <p:strVal val="#ppt_x"/>
                                          </p:val>
                                        </p:tav>
                                      </p:tavLst>
                                    </p:anim>
                                    <p:anim calcmode="lin" valueType="num">
                                      <p:cBhvr additive="base">
                                        <p:cTn id="51"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7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02891" y="114550"/>
            <a:ext cx="8487505" cy="629095"/>
          </a:xfrm>
        </p:spPr>
        <p:txBody>
          <a:bodyPr/>
          <a:lstStyle/>
          <a:p>
            <a:r>
              <a:rPr lang="en-US" dirty="0">
                <a:solidFill>
                  <a:schemeClr val="bg2">
                    <a:lumMod val="50000"/>
                  </a:schemeClr>
                </a:solidFill>
              </a:rPr>
              <a:t>Rectangular Cavity Resonators (1/3)</a:t>
            </a:r>
            <a:endParaRPr lang="en-GB" dirty="0">
              <a:solidFill>
                <a:schemeClr val="bg2">
                  <a:lumMod val="50000"/>
                </a:schemeClr>
              </a:solidFill>
            </a:endParaRPr>
          </a:p>
        </p:txBody>
      </p:sp>
      <p:grpSp>
        <p:nvGrpSpPr>
          <p:cNvPr id="4" name="Group 165">
            <a:extLst>
              <a:ext uri="{FF2B5EF4-FFF2-40B4-BE49-F238E27FC236}">
                <a16:creationId xmlns:a16="http://schemas.microsoft.com/office/drawing/2014/main" id="{799EA0ED-7017-447C-8303-11FBA9E93EB2}"/>
              </a:ext>
            </a:extLst>
          </p:cNvPr>
          <p:cNvGrpSpPr>
            <a:grpSpLocks/>
          </p:cNvGrpSpPr>
          <p:nvPr/>
        </p:nvGrpSpPr>
        <p:grpSpPr bwMode="auto">
          <a:xfrm>
            <a:off x="7234586" y="1380550"/>
            <a:ext cx="3791325" cy="2072408"/>
            <a:chOff x="667512" y="1600200"/>
            <a:chExt cx="5898334" cy="3384487"/>
          </a:xfrm>
        </p:grpSpPr>
        <p:cxnSp>
          <p:nvCxnSpPr>
            <p:cNvPr id="5" name="Straight Connector 33">
              <a:extLst>
                <a:ext uri="{FF2B5EF4-FFF2-40B4-BE49-F238E27FC236}">
                  <a16:creationId xmlns:a16="http://schemas.microsoft.com/office/drawing/2014/main" id="{F5BFBB45-CC80-49B7-9A05-CE8F4B898C81}"/>
                </a:ext>
              </a:extLst>
            </p:cNvPr>
            <p:cNvCxnSpPr>
              <a:cxnSpLocks noChangeShapeType="1"/>
            </p:cNvCxnSpPr>
            <p:nvPr/>
          </p:nvCxnSpPr>
          <p:spPr bwMode="auto">
            <a:xfrm rot="10800000" flipH="1">
              <a:off x="2505455" y="3135395"/>
              <a:ext cx="4036401" cy="1588"/>
            </a:xfrm>
            <a:prstGeom prst="line">
              <a:avLst/>
            </a:prstGeom>
            <a:noFill/>
            <a:ln w="25400" algn="ctr">
              <a:solidFill>
                <a:schemeClr val="bg2"/>
              </a:solidFill>
              <a:prstDash val="dash"/>
              <a:round/>
              <a:headEnd/>
              <a:tailEnd type="none" w="lg" len="lg"/>
            </a:ln>
          </p:spPr>
        </p:cxnSp>
        <p:sp>
          <p:nvSpPr>
            <p:cNvPr id="6" name="Cube 5">
              <a:extLst>
                <a:ext uri="{FF2B5EF4-FFF2-40B4-BE49-F238E27FC236}">
                  <a16:creationId xmlns:a16="http://schemas.microsoft.com/office/drawing/2014/main" id="{049710B0-190E-4214-84D4-351B1C4A7295}"/>
                </a:ext>
              </a:extLst>
            </p:cNvPr>
            <p:cNvSpPr/>
            <p:nvPr/>
          </p:nvSpPr>
          <p:spPr bwMode="auto">
            <a:xfrm>
              <a:off x="667512" y="1600200"/>
              <a:ext cx="5898334" cy="3384487"/>
            </a:xfrm>
            <a:prstGeom prst="cube">
              <a:avLst>
                <a:gd name="adj" fmla="val 54989"/>
              </a:avLst>
            </a:prstGeom>
            <a:noFill/>
            <a:ln w="25400" cap="flat" cmpd="sng" algn="ctr">
              <a:solidFill>
                <a:schemeClr val="tx1"/>
              </a:solidFill>
              <a:prstDash val="solid"/>
              <a:round/>
              <a:headEnd type="none" w="med" len="med"/>
              <a:tailEnd type="none"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7" name="TextBox 40">
              <a:extLst>
                <a:ext uri="{FF2B5EF4-FFF2-40B4-BE49-F238E27FC236}">
                  <a16:creationId xmlns:a16="http://schemas.microsoft.com/office/drawing/2014/main" id="{BAF8408B-2A12-4615-988C-3BED08E05B2A}"/>
                </a:ext>
              </a:extLst>
            </p:cNvPr>
            <p:cNvSpPr txBox="1">
              <a:spLocks noChangeArrowheads="1"/>
            </p:cNvSpPr>
            <p:nvPr/>
          </p:nvSpPr>
          <p:spPr bwMode="auto">
            <a:xfrm>
              <a:off x="3927563" y="2046285"/>
              <a:ext cx="1570986" cy="502636"/>
            </a:xfrm>
            <a:prstGeom prst="rect">
              <a:avLst/>
            </a:prstGeom>
            <a:noFill/>
            <a:ln w="9525">
              <a:noFill/>
              <a:miter lim="800000"/>
              <a:headEnd/>
              <a:tailEnd/>
            </a:ln>
          </p:spPr>
          <p:txBody>
            <a:bodyPr wrap="square">
              <a:spAutoFit/>
            </a:bodyPr>
            <a:lstStyle/>
            <a:p>
              <a:pPr>
                <a:buFont typeface="Wingdings" pitchFamily="2" charset="2"/>
                <a:buNone/>
              </a:pPr>
              <a:r>
                <a:rPr lang="en-US" sz="1400" i="1" dirty="0"/>
                <a:t>E-field</a:t>
              </a:r>
              <a:endParaRPr lang="en-GB" sz="1400" b="0" i="1" dirty="0"/>
            </a:p>
          </p:txBody>
        </p:sp>
        <p:cxnSp>
          <p:nvCxnSpPr>
            <p:cNvPr id="8" name="Straight Connector 27">
              <a:extLst>
                <a:ext uri="{FF2B5EF4-FFF2-40B4-BE49-F238E27FC236}">
                  <a16:creationId xmlns:a16="http://schemas.microsoft.com/office/drawing/2014/main" id="{785CDDDE-91C8-4D0F-ADAA-C10451FC12BD}"/>
                </a:ext>
              </a:extLst>
            </p:cNvPr>
            <p:cNvCxnSpPr>
              <a:cxnSpLocks noChangeShapeType="1"/>
            </p:cNvCxnSpPr>
            <p:nvPr/>
          </p:nvCxnSpPr>
          <p:spPr bwMode="auto">
            <a:xfrm rot="5400000" flipH="1" flipV="1">
              <a:off x="2228015" y="3124127"/>
              <a:ext cx="317139" cy="310896"/>
            </a:xfrm>
            <a:prstGeom prst="line">
              <a:avLst/>
            </a:prstGeom>
            <a:noFill/>
            <a:ln w="25400" algn="ctr">
              <a:solidFill>
                <a:schemeClr val="bg2"/>
              </a:solidFill>
              <a:prstDash val="dash"/>
              <a:round/>
              <a:headEnd/>
              <a:tailEnd type="none" w="lg" len="lg"/>
            </a:ln>
          </p:spPr>
        </p:cxnSp>
        <p:cxnSp>
          <p:nvCxnSpPr>
            <p:cNvPr id="9" name="Straight Connector 30">
              <a:extLst>
                <a:ext uri="{FF2B5EF4-FFF2-40B4-BE49-F238E27FC236}">
                  <a16:creationId xmlns:a16="http://schemas.microsoft.com/office/drawing/2014/main" id="{C6C3166D-64DC-4750-BE3C-581239D87B7D}"/>
                </a:ext>
              </a:extLst>
            </p:cNvPr>
            <p:cNvCxnSpPr>
              <a:cxnSpLocks noChangeShapeType="1"/>
            </p:cNvCxnSpPr>
            <p:nvPr/>
          </p:nvCxnSpPr>
          <p:spPr bwMode="auto">
            <a:xfrm rot="16200000" flipH="1">
              <a:off x="1759267" y="2376444"/>
              <a:ext cx="1523706" cy="1588"/>
            </a:xfrm>
            <a:prstGeom prst="line">
              <a:avLst/>
            </a:prstGeom>
            <a:noFill/>
            <a:ln w="25400" algn="ctr">
              <a:solidFill>
                <a:schemeClr val="bg2"/>
              </a:solidFill>
              <a:prstDash val="dash"/>
              <a:round/>
              <a:headEnd/>
              <a:tailEnd type="none" w="lg" len="lg"/>
            </a:ln>
          </p:spPr>
        </p:cxnSp>
        <p:cxnSp>
          <p:nvCxnSpPr>
            <p:cNvPr id="10" name="Straight Connector 35">
              <a:extLst>
                <a:ext uri="{FF2B5EF4-FFF2-40B4-BE49-F238E27FC236}">
                  <a16:creationId xmlns:a16="http://schemas.microsoft.com/office/drawing/2014/main" id="{2B9479F4-9C12-4BD4-A547-927D59725B88}"/>
                </a:ext>
              </a:extLst>
            </p:cNvPr>
            <p:cNvCxnSpPr>
              <a:cxnSpLocks noChangeShapeType="1"/>
            </p:cNvCxnSpPr>
            <p:nvPr/>
          </p:nvCxnSpPr>
          <p:spPr bwMode="auto">
            <a:xfrm rot="5400000" flipH="1" flipV="1">
              <a:off x="692819" y="3514271"/>
              <a:ext cx="1449851" cy="1443903"/>
            </a:xfrm>
            <a:prstGeom prst="line">
              <a:avLst/>
            </a:prstGeom>
            <a:noFill/>
            <a:ln w="25400" algn="ctr">
              <a:solidFill>
                <a:schemeClr val="tx1"/>
              </a:solidFill>
              <a:round/>
              <a:headEnd/>
              <a:tailEnd type="none" w="lg" len="lg"/>
            </a:ln>
          </p:spPr>
        </p:cxnSp>
        <p:sp>
          <p:nvSpPr>
            <p:cNvPr id="11" name="Freeform 43">
              <a:extLst>
                <a:ext uri="{FF2B5EF4-FFF2-40B4-BE49-F238E27FC236}">
                  <a16:creationId xmlns:a16="http://schemas.microsoft.com/office/drawing/2014/main" id="{78A521C7-4AA1-4A42-AD6E-E1D80F2869AD}"/>
                </a:ext>
              </a:extLst>
            </p:cNvPr>
            <p:cNvSpPr>
              <a:spLocks noChangeArrowheads="1"/>
            </p:cNvSpPr>
            <p:nvPr/>
          </p:nvSpPr>
          <p:spPr bwMode="auto">
            <a:xfrm>
              <a:off x="2670047" y="2744724"/>
              <a:ext cx="1871472" cy="2238755"/>
            </a:xfrm>
            <a:custGeom>
              <a:avLst/>
              <a:gdLst>
                <a:gd name="T0" fmla="*/ 0 w 2259146"/>
                <a:gd name="T1" fmla="*/ 2147483647 h 1133240"/>
                <a:gd name="T2" fmla="*/ 7249 w 2259146"/>
                <a:gd name="T3" fmla="*/ 2147483647 h 1133240"/>
                <a:gd name="T4" fmla="*/ 14008 w 2259146"/>
                <a:gd name="T5" fmla="*/ 2147483647 h 1133240"/>
                <a:gd name="T6" fmla="*/ 0 60000 65536"/>
                <a:gd name="T7" fmla="*/ 0 60000 65536"/>
                <a:gd name="T8" fmla="*/ 0 60000 65536"/>
                <a:gd name="T9" fmla="*/ 0 w 2259146"/>
                <a:gd name="T10" fmla="*/ 0 h 1133240"/>
                <a:gd name="T11" fmla="*/ 2259146 w 2259146"/>
                <a:gd name="T12" fmla="*/ 1133240 h 1133240"/>
              </a:gdLst>
              <a:ahLst/>
              <a:cxnLst>
                <a:cxn ang="T6">
                  <a:pos x="T0" y="T1"/>
                </a:cxn>
                <a:cxn ang="T7">
                  <a:pos x="T2" y="T3"/>
                </a:cxn>
                <a:cxn ang="T8">
                  <a:pos x="T4" y="T5"/>
                </a:cxn>
              </a:cxnLst>
              <a:rect l="T9" t="T10" r="T11" b="T12"/>
              <a:pathLst>
                <a:path w="2259146" h="1133240">
                  <a:moveTo>
                    <a:pt x="0" y="1133240"/>
                  </a:moveTo>
                  <a:cubicBezTo>
                    <a:pt x="272054" y="602492"/>
                    <a:pt x="715199" y="268460"/>
                    <a:pt x="1168990" y="108773"/>
                  </a:cubicBezTo>
                  <a:cubicBezTo>
                    <a:pt x="1766278" y="0"/>
                    <a:pt x="1990637" y="105752"/>
                    <a:pt x="2259146" y="202888"/>
                  </a:cubicBezTo>
                </a:path>
              </a:pathLst>
            </a:custGeom>
            <a:solidFill>
              <a:srgbClr val="FFFF00">
                <a:alpha val="20000"/>
              </a:srgbClr>
            </a:solidFill>
            <a:ln w="19050" algn="ctr">
              <a:solidFill>
                <a:srgbClr val="FF0000"/>
              </a:solidFill>
              <a:prstDash val="dash"/>
              <a:round/>
              <a:headEnd/>
              <a:tailEnd type="none" w="lg" len="lg"/>
            </a:ln>
          </p:spPr>
          <p:txBody>
            <a:bodyPr anchor="ctr"/>
            <a:lstStyle/>
            <a:p>
              <a:endParaRPr lang="en-US" dirty="0"/>
            </a:p>
          </p:txBody>
        </p:sp>
        <p:grpSp>
          <p:nvGrpSpPr>
            <p:cNvPr id="12" name="Group 87">
              <a:extLst>
                <a:ext uri="{FF2B5EF4-FFF2-40B4-BE49-F238E27FC236}">
                  <a16:creationId xmlns:a16="http://schemas.microsoft.com/office/drawing/2014/main" id="{8D8D4D42-81CC-4CF6-BCC6-2B88D120314F}"/>
                </a:ext>
              </a:extLst>
            </p:cNvPr>
            <p:cNvGrpSpPr/>
            <p:nvPr/>
          </p:nvGrpSpPr>
          <p:grpSpPr>
            <a:xfrm>
              <a:off x="1810511" y="2852928"/>
              <a:ext cx="4036401" cy="1005840"/>
              <a:chOff x="1810511" y="2990088"/>
              <a:chExt cx="4036401" cy="1005840"/>
            </a:xfrm>
            <a:solidFill>
              <a:srgbClr val="FFFF00">
                <a:alpha val="20000"/>
              </a:srgbClr>
            </a:solidFill>
          </p:grpSpPr>
          <p:cxnSp>
            <p:nvCxnSpPr>
              <p:cNvPr id="17" name="Straight Arrow Connector 37">
                <a:extLst>
                  <a:ext uri="{FF2B5EF4-FFF2-40B4-BE49-F238E27FC236}">
                    <a16:creationId xmlns:a16="http://schemas.microsoft.com/office/drawing/2014/main" id="{CE6FE33F-2E81-4BE7-AD48-75BBE02A9D00}"/>
                  </a:ext>
                </a:extLst>
              </p:cNvPr>
              <p:cNvCxnSpPr>
                <a:cxnSpLocks noChangeShapeType="1"/>
              </p:cNvCxnSpPr>
              <p:nvPr/>
            </p:nvCxnSpPr>
            <p:spPr bwMode="auto">
              <a:xfrm rot="5400000" flipH="1" flipV="1">
                <a:off x="3945687" y="3524836"/>
                <a:ext cx="924247" cy="1057"/>
              </a:xfrm>
              <a:prstGeom prst="straightConnector1">
                <a:avLst/>
              </a:prstGeom>
              <a:grpFill/>
              <a:ln w="25400" algn="ctr">
                <a:solidFill>
                  <a:srgbClr val="FF0000"/>
                </a:solidFill>
                <a:round/>
                <a:headEnd/>
                <a:tailEnd type="arrow" w="med" len="med"/>
              </a:ln>
            </p:spPr>
          </p:cxnSp>
          <p:cxnSp>
            <p:nvCxnSpPr>
              <p:cNvPr id="18" name="Straight Connector 17">
                <a:extLst>
                  <a:ext uri="{FF2B5EF4-FFF2-40B4-BE49-F238E27FC236}">
                    <a16:creationId xmlns:a16="http://schemas.microsoft.com/office/drawing/2014/main" id="{B35957B9-020A-4967-92E4-E6F947203F09}"/>
                  </a:ext>
                </a:extLst>
              </p:cNvPr>
              <p:cNvCxnSpPr/>
              <p:nvPr/>
            </p:nvCxnSpPr>
            <p:spPr bwMode="auto">
              <a:xfrm rot="10800000" flipH="1">
                <a:off x="1810511" y="3985787"/>
                <a:ext cx="4036401" cy="1588"/>
              </a:xfrm>
              <a:prstGeom prst="line">
                <a:avLst/>
              </a:prstGeom>
              <a:grpFill/>
              <a:ln w="12700" cap="flat" cmpd="sng" algn="ctr">
                <a:solidFill>
                  <a:srgbClr val="FF0000"/>
                </a:solidFill>
                <a:prstDash val="solid"/>
                <a:round/>
                <a:headEnd type="none" w="med" len="med"/>
                <a:tailEnd type="none" w="lg" len="lg"/>
              </a:ln>
              <a:effectLst/>
            </p:spPr>
          </p:cxnSp>
          <p:sp>
            <p:nvSpPr>
              <p:cNvPr id="19" name="Freeform 84">
                <a:extLst>
                  <a:ext uri="{FF2B5EF4-FFF2-40B4-BE49-F238E27FC236}">
                    <a16:creationId xmlns:a16="http://schemas.microsoft.com/office/drawing/2014/main" id="{251D9BB5-63FE-47DA-B565-626A63A80D0B}"/>
                  </a:ext>
                </a:extLst>
              </p:cNvPr>
              <p:cNvSpPr/>
              <p:nvPr/>
            </p:nvSpPr>
            <p:spPr bwMode="auto">
              <a:xfrm>
                <a:off x="1828800" y="2999232"/>
                <a:ext cx="4014216" cy="996696"/>
              </a:xfrm>
              <a:custGeom>
                <a:avLst/>
                <a:gdLst>
                  <a:gd name="connsiteX0" fmla="*/ 0 w 4014216"/>
                  <a:gd name="connsiteY0" fmla="*/ 996696 h 996696"/>
                  <a:gd name="connsiteX1" fmla="*/ 2029968 w 4014216"/>
                  <a:gd name="connsiteY1" fmla="*/ 0 h 996696"/>
                  <a:gd name="connsiteX2" fmla="*/ 4014216 w 4014216"/>
                  <a:gd name="connsiteY2" fmla="*/ 996696 h 996696"/>
                </a:gdLst>
                <a:ahLst/>
                <a:cxnLst>
                  <a:cxn ang="0">
                    <a:pos x="connsiteX0" y="connsiteY0"/>
                  </a:cxn>
                  <a:cxn ang="0">
                    <a:pos x="connsiteX1" y="connsiteY1"/>
                  </a:cxn>
                  <a:cxn ang="0">
                    <a:pos x="connsiteX2" y="connsiteY2"/>
                  </a:cxn>
                </a:cxnLst>
                <a:rect l="l" t="t" r="r" b="b"/>
                <a:pathLst>
                  <a:path w="4014216" h="996696">
                    <a:moveTo>
                      <a:pt x="0" y="996696"/>
                    </a:moveTo>
                    <a:cubicBezTo>
                      <a:pt x="680466" y="498348"/>
                      <a:pt x="1360932" y="0"/>
                      <a:pt x="2029968" y="0"/>
                    </a:cubicBezTo>
                    <a:cubicBezTo>
                      <a:pt x="2699004" y="0"/>
                      <a:pt x="3356610" y="498348"/>
                      <a:pt x="4014216" y="996696"/>
                    </a:cubicBezTo>
                  </a:path>
                </a:pathLst>
              </a:custGeom>
              <a:grpFill/>
              <a:ln w="19050" cap="flat" cmpd="sng" algn="ctr">
                <a:solidFill>
                  <a:srgbClr val="FF0000"/>
                </a:solidFill>
                <a:prstDash val="dash"/>
                <a:round/>
                <a:headEnd type="none" w="med" len="med"/>
                <a:tailEnd type="none" w="lg" len="lg"/>
              </a:ln>
              <a:effectLst/>
            </p:spPr>
            <p:txBody>
              <a:bodyPr anchor="ctr"/>
              <a:lstStyle/>
              <a:p>
                <a:pPr algn="ctr">
                  <a:defRPr/>
                </a:pPr>
                <a:endParaRPr lang="en-GB" dirty="0"/>
              </a:p>
            </p:txBody>
          </p:sp>
          <p:cxnSp>
            <p:nvCxnSpPr>
              <p:cNvPr id="20" name="Straight Arrow Connector 37">
                <a:extLst>
                  <a:ext uri="{FF2B5EF4-FFF2-40B4-BE49-F238E27FC236}">
                    <a16:creationId xmlns:a16="http://schemas.microsoft.com/office/drawing/2014/main" id="{1FC04A3C-6A47-4B07-9D1C-57607D3FC442}"/>
                  </a:ext>
                </a:extLst>
              </p:cNvPr>
              <p:cNvCxnSpPr>
                <a:cxnSpLocks noChangeShapeType="1"/>
              </p:cNvCxnSpPr>
              <p:nvPr/>
            </p:nvCxnSpPr>
            <p:spPr bwMode="auto">
              <a:xfrm rot="5400000" flipH="1" flipV="1">
                <a:off x="4347558" y="3598453"/>
                <a:ext cx="777946" cy="128"/>
              </a:xfrm>
              <a:prstGeom prst="straightConnector1">
                <a:avLst/>
              </a:prstGeom>
              <a:grpFill/>
              <a:ln w="25400" algn="ctr">
                <a:solidFill>
                  <a:srgbClr val="FF0000"/>
                </a:solidFill>
                <a:round/>
                <a:headEnd/>
                <a:tailEnd type="arrow" w="med" len="med"/>
              </a:ln>
            </p:spPr>
          </p:cxnSp>
          <p:cxnSp>
            <p:nvCxnSpPr>
              <p:cNvPr id="21" name="Straight Arrow Connector 37">
                <a:extLst>
                  <a:ext uri="{FF2B5EF4-FFF2-40B4-BE49-F238E27FC236}">
                    <a16:creationId xmlns:a16="http://schemas.microsoft.com/office/drawing/2014/main" id="{E9E469AC-D09B-4541-8F03-0AF93F187070}"/>
                  </a:ext>
                </a:extLst>
              </p:cNvPr>
              <p:cNvCxnSpPr>
                <a:cxnSpLocks noChangeShapeType="1"/>
              </p:cNvCxnSpPr>
              <p:nvPr/>
            </p:nvCxnSpPr>
            <p:spPr bwMode="auto">
              <a:xfrm rot="5400000" flipH="1" flipV="1">
                <a:off x="4736178" y="3685321"/>
                <a:ext cx="604210" cy="128"/>
              </a:xfrm>
              <a:prstGeom prst="straightConnector1">
                <a:avLst/>
              </a:prstGeom>
              <a:grpFill/>
              <a:ln w="25400" algn="ctr">
                <a:solidFill>
                  <a:srgbClr val="FF0000"/>
                </a:solidFill>
                <a:round/>
                <a:headEnd/>
                <a:tailEnd type="arrow" w="med" len="med"/>
              </a:ln>
            </p:spPr>
          </p:cxnSp>
          <p:cxnSp>
            <p:nvCxnSpPr>
              <p:cNvPr id="22" name="Straight Arrow Connector 37">
                <a:extLst>
                  <a:ext uri="{FF2B5EF4-FFF2-40B4-BE49-F238E27FC236}">
                    <a16:creationId xmlns:a16="http://schemas.microsoft.com/office/drawing/2014/main" id="{F2A1ACE8-8EE7-4E64-9EDD-24C11F644DF8}"/>
                  </a:ext>
                </a:extLst>
              </p:cNvPr>
              <p:cNvCxnSpPr>
                <a:cxnSpLocks noChangeShapeType="1"/>
              </p:cNvCxnSpPr>
              <p:nvPr/>
            </p:nvCxnSpPr>
            <p:spPr bwMode="auto">
              <a:xfrm rot="16200000" flipV="1">
                <a:off x="5152229" y="3790603"/>
                <a:ext cx="384754" cy="9019"/>
              </a:xfrm>
              <a:prstGeom prst="straightConnector1">
                <a:avLst/>
              </a:prstGeom>
              <a:grpFill/>
              <a:ln w="25400" algn="ctr">
                <a:solidFill>
                  <a:srgbClr val="FF0000"/>
                </a:solidFill>
                <a:round/>
                <a:headEnd/>
                <a:tailEnd type="arrow" w="med" len="med"/>
              </a:ln>
            </p:spPr>
          </p:cxnSp>
          <p:cxnSp>
            <p:nvCxnSpPr>
              <p:cNvPr id="23" name="Straight Arrow Connector 37">
                <a:extLst>
                  <a:ext uri="{FF2B5EF4-FFF2-40B4-BE49-F238E27FC236}">
                    <a16:creationId xmlns:a16="http://schemas.microsoft.com/office/drawing/2014/main" id="{8EFC89A3-E496-4A00-A5B8-6E42375EE3DF}"/>
                  </a:ext>
                </a:extLst>
              </p:cNvPr>
              <p:cNvCxnSpPr>
                <a:cxnSpLocks noChangeShapeType="1"/>
              </p:cNvCxnSpPr>
              <p:nvPr/>
            </p:nvCxnSpPr>
            <p:spPr bwMode="auto">
              <a:xfrm rot="5400000" flipH="1" flipV="1">
                <a:off x="5549993" y="3895634"/>
                <a:ext cx="183587" cy="129"/>
              </a:xfrm>
              <a:prstGeom prst="straightConnector1">
                <a:avLst/>
              </a:prstGeom>
              <a:grpFill/>
              <a:ln w="25400" algn="ctr">
                <a:solidFill>
                  <a:srgbClr val="FF0000"/>
                </a:solidFill>
                <a:round/>
                <a:headEnd/>
                <a:tailEnd type="arrow" w="med" len="med"/>
              </a:ln>
            </p:spPr>
          </p:cxnSp>
          <p:cxnSp>
            <p:nvCxnSpPr>
              <p:cNvPr id="24" name="Straight Arrow Connector 37">
                <a:extLst>
                  <a:ext uri="{FF2B5EF4-FFF2-40B4-BE49-F238E27FC236}">
                    <a16:creationId xmlns:a16="http://schemas.microsoft.com/office/drawing/2014/main" id="{73E1FB9A-0644-4CFA-85C3-B2295888E2D4}"/>
                  </a:ext>
                </a:extLst>
              </p:cNvPr>
              <p:cNvCxnSpPr>
                <a:cxnSpLocks noChangeShapeType="1"/>
              </p:cNvCxnSpPr>
              <p:nvPr/>
            </p:nvCxnSpPr>
            <p:spPr bwMode="auto">
              <a:xfrm rot="5400000" flipH="1" flipV="1">
                <a:off x="2509614" y="3635029"/>
                <a:ext cx="704794" cy="128"/>
              </a:xfrm>
              <a:prstGeom prst="straightConnector1">
                <a:avLst/>
              </a:prstGeom>
              <a:grpFill/>
              <a:ln w="25400" algn="ctr">
                <a:solidFill>
                  <a:srgbClr val="FF0000"/>
                </a:solidFill>
                <a:round/>
                <a:headEnd/>
                <a:tailEnd type="arrow" w="med" len="med"/>
              </a:ln>
            </p:spPr>
          </p:cxnSp>
          <p:cxnSp>
            <p:nvCxnSpPr>
              <p:cNvPr id="25" name="Straight Arrow Connector 37">
                <a:extLst>
                  <a:ext uri="{FF2B5EF4-FFF2-40B4-BE49-F238E27FC236}">
                    <a16:creationId xmlns:a16="http://schemas.microsoft.com/office/drawing/2014/main" id="{611D3D8D-F228-4E2B-88F0-1384B537945B}"/>
                  </a:ext>
                </a:extLst>
              </p:cNvPr>
              <p:cNvCxnSpPr>
                <a:cxnSpLocks noChangeShapeType="1"/>
              </p:cNvCxnSpPr>
              <p:nvPr/>
            </p:nvCxnSpPr>
            <p:spPr bwMode="auto">
              <a:xfrm rot="5400000" flipH="1" flipV="1">
                <a:off x="2747358" y="3561877"/>
                <a:ext cx="851098" cy="128"/>
              </a:xfrm>
              <a:prstGeom prst="straightConnector1">
                <a:avLst/>
              </a:prstGeom>
              <a:grpFill/>
              <a:ln w="25400" algn="ctr">
                <a:solidFill>
                  <a:srgbClr val="FF0000"/>
                </a:solidFill>
                <a:round/>
                <a:headEnd/>
                <a:tailEnd type="arrow" w="med" len="med"/>
              </a:ln>
            </p:spPr>
          </p:cxnSp>
          <p:cxnSp>
            <p:nvCxnSpPr>
              <p:cNvPr id="26" name="Straight Arrow Connector 37">
                <a:extLst>
                  <a:ext uri="{FF2B5EF4-FFF2-40B4-BE49-F238E27FC236}">
                    <a16:creationId xmlns:a16="http://schemas.microsoft.com/office/drawing/2014/main" id="{4AA1BF3E-838A-4B46-B69C-40D232F0739D}"/>
                  </a:ext>
                </a:extLst>
              </p:cNvPr>
              <p:cNvCxnSpPr>
                <a:cxnSpLocks noChangeShapeType="1"/>
              </p:cNvCxnSpPr>
              <p:nvPr/>
            </p:nvCxnSpPr>
            <p:spPr bwMode="auto">
              <a:xfrm rot="5400000" flipH="1" flipV="1">
                <a:off x="3012533" y="3507014"/>
                <a:ext cx="960825" cy="126"/>
              </a:xfrm>
              <a:prstGeom prst="straightConnector1">
                <a:avLst/>
              </a:prstGeom>
              <a:grpFill/>
              <a:ln w="25400" algn="ctr">
                <a:solidFill>
                  <a:srgbClr val="FF0000"/>
                </a:solidFill>
                <a:round/>
                <a:headEnd/>
                <a:tailEnd type="arrow" w="med" len="med"/>
              </a:ln>
            </p:spPr>
          </p:cxnSp>
          <p:cxnSp>
            <p:nvCxnSpPr>
              <p:cNvPr id="27" name="Straight Arrow Connector 37">
                <a:extLst>
                  <a:ext uri="{FF2B5EF4-FFF2-40B4-BE49-F238E27FC236}">
                    <a16:creationId xmlns:a16="http://schemas.microsoft.com/office/drawing/2014/main" id="{059F5D91-09F7-418B-91A7-6B8BD17BBA94}"/>
                  </a:ext>
                </a:extLst>
              </p:cNvPr>
              <p:cNvCxnSpPr>
                <a:cxnSpLocks noChangeShapeType="1"/>
              </p:cNvCxnSpPr>
              <p:nvPr/>
            </p:nvCxnSpPr>
            <p:spPr bwMode="auto">
              <a:xfrm rot="5400000" flipH="1" flipV="1">
                <a:off x="3309713" y="3493298"/>
                <a:ext cx="988257" cy="126"/>
              </a:xfrm>
              <a:prstGeom prst="straightConnector1">
                <a:avLst/>
              </a:prstGeom>
              <a:grpFill/>
              <a:ln w="25400" algn="ctr">
                <a:solidFill>
                  <a:srgbClr val="FF0000"/>
                </a:solidFill>
                <a:round/>
                <a:headEnd/>
                <a:tailEnd type="arrow" w="med" len="med"/>
              </a:ln>
            </p:spPr>
          </p:cxnSp>
          <p:cxnSp>
            <p:nvCxnSpPr>
              <p:cNvPr id="28" name="Straight Arrow Connector 37">
                <a:extLst>
                  <a:ext uri="{FF2B5EF4-FFF2-40B4-BE49-F238E27FC236}">
                    <a16:creationId xmlns:a16="http://schemas.microsoft.com/office/drawing/2014/main" id="{326F97A0-A5A5-42E7-874C-842A2F8CF4B1}"/>
                  </a:ext>
                </a:extLst>
              </p:cNvPr>
              <p:cNvCxnSpPr>
                <a:cxnSpLocks noChangeShapeType="1"/>
              </p:cNvCxnSpPr>
              <p:nvPr/>
            </p:nvCxnSpPr>
            <p:spPr bwMode="auto">
              <a:xfrm rot="5400000" flipH="1" flipV="1">
                <a:off x="3597749" y="3488726"/>
                <a:ext cx="997401" cy="126"/>
              </a:xfrm>
              <a:prstGeom prst="straightConnector1">
                <a:avLst/>
              </a:prstGeom>
              <a:grpFill/>
              <a:ln w="25400" algn="ctr">
                <a:solidFill>
                  <a:srgbClr val="FF0000"/>
                </a:solidFill>
                <a:round/>
                <a:headEnd/>
                <a:tailEnd type="arrow" w="med" len="med"/>
              </a:ln>
            </p:spPr>
          </p:cxnSp>
          <p:cxnSp>
            <p:nvCxnSpPr>
              <p:cNvPr id="29" name="Straight Arrow Connector 37">
                <a:extLst>
                  <a:ext uri="{FF2B5EF4-FFF2-40B4-BE49-F238E27FC236}">
                    <a16:creationId xmlns:a16="http://schemas.microsoft.com/office/drawing/2014/main" id="{A6D5302A-7847-47E4-8365-051E257F0B56}"/>
                  </a:ext>
                </a:extLst>
              </p:cNvPr>
              <p:cNvCxnSpPr>
                <a:cxnSpLocks noChangeShapeType="1"/>
              </p:cNvCxnSpPr>
              <p:nvPr/>
            </p:nvCxnSpPr>
            <p:spPr bwMode="auto">
              <a:xfrm rot="5400000" flipH="1" flipV="1">
                <a:off x="1892394" y="3913921"/>
                <a:ext cx="147010" cy="128"/>
              </a:xfrm>
              <a:prstGeom prst="straightConnector1">
                <a:avLst/>
              </a:prstGeom>
              <a:grpFill/>
              <a:ln w="25400" algn="ctr">
                <a:solidFill>
                  <a:srgbClr val="FF0000"/>
                </a:solidFill>
                <a:round/>
                <a:headEnd/>
                <a:tailEnd type="arrow" w="med" len="med"/>
              </a:ln>
            </p:spPr>
          </p:cxnSp>
          <p:cxnSp>
            <p:nvCxnSpPr>
              <p:cNvPr id="30" name="Straight Arrow Connector 37">
                <a:extLst>
                  <a:ext uri="{FF2B5EF4-FFF2-40B4-BE49-F238E27FC236}">
                    <a16:creationId xmlns:a16="http://schemas.microsoft.com/office/drawing/2014/main" id="{70431710-7E04-4AFB-AABA-E83F2183CFE2}"/>
                  </a:ext>
                </a:extLst>
              </p:cNvPr>
              <p:cNvCxnSpPr>
                <a:cxnSpLocks noChangeShapeType="1"/>
              </p:cNvCxnSpPr>
              <p:nvPr/>
            </p:nvCxnSpPr>
            <p:spPr bwMode="auto">
              <a:xfrm rot="16200000" flipV="1">
                <a:off x="2111850" y="3831753"/>
                <a:ext cx="265882" cy="9016"/>
              </a:xfrm>
              <a:prstGeom prst="straightConnector1">
                <a:avLst/>
              </a:prstGeom>
              <a:grpFill/>
              <a:ln w="25400" algn="ctr">
                <a:solidFill>
                  <a:srgbClr val="FF0000"/>
                </a:solidFill>
                <a:round/>
                <a:headEnd/>
                <a:tailEnd type="arrow" w="med" len="med"/>
              </a:ln>
            </p:spPr>
          </p:cxnSp>
          <p:cxnSp>
            <p:nvCxnSpPr>
              <p:cNvPr id="31" name="Straight Arrow Connector 37">
                <a:extLst>
                  <a:ext uri="{FF2B5EF4-FFF2-40B4-BE49-F238E27FC236}">
                    <a16:creationId xmlns:a16="http://schemas.microsoft.com/office/drawing/2014/main" id="{BF4D0EA9-A49C-4EA1-8752-D25AEBBC142C}"/>
                  </a:ext>
                </a:extLst>
              </p:cNvPr>
              <p:cNvCxnSpPr>
                <a:cxnSpLocks noChangeShapeType="1"/>
              </p:cNvCxnSpPr>
              <p:nvPr/>
            </p:nvCxnSpPr>
            <p:spPr bwMode="auto">
              <a:xfrm rot="5400000" flipH="1" flipV="1">
                <a:off x="2290158" y="3726469"/>
                <a:ext cx="521914" cy="128"/>
              </a:xfrm>
              <a:prstGeom prst="straightConnector1">
                <a:avLst/>
              </a:prstGeom>
              <a:grpFill/>
              <a:ln w="25400" algn="ctr">
                <a:solidFill>
                  <a:srgbClr val="FF0000"/>
                </a:solidFill>
                <a:round/>
                <a:headEnd/>
                <a:tailEnd type="arrow" w="med" len="med"/>
              </a:ln>
            </p:spPr>
          </p:cxnSp>
        </p:grpSp>
        <p:cxnSp>
          <p:nvCxnSpPr>
            <p:cNvPr id="13" name="Straight Connector 127">
              <a:extLst>
                <a:ext uri="{FF2B5EF4-FFF2-40B4-BE49-F238E27FC236}">
                  <a16:creationId xmlns:a16="http://schemas.microsoft.com/office/drawing/2014/main" id="{1A710C95-BC76-4029-ACCC-0E68BA37F04A}"/>
                </a:ext>
              </a:extLst>
            </p:cNvPr>
            <p:cNvCxnSpPr>
              <a:cxnSpLocks noChangeShapeType="1"/>
              <a:stCxn id="11" idx="0"/>
            </p:cNvCxnSpPr>
            <p:nvPr/>
          </p:nvCxnSpPr>
          <p:spPr bwMode="auto">
            <a:xfrm flipV="1">
              <a:off x="2670047" y="3145536"/>
              <a:ext cx="1847089" cy="1837943"/>
            </a:xfrm>
            <a:prstGeom prst="line">
              <a:avLst/>
            </a:prstGeom>
            <a:noFill/>
            <a:ln w="12700" algn="ctr">
              <a:solidFill>
                <a:srgbClr val="FF0000"/>
              </a:solidFill>
              <a:round/>
              <a:headEnd/>
              <a:tailEnd type="none" w="lg" len="lg"/>
            </a:ln>
          </p:spPr>
        </p:cxnSp>
        <p:cxnSp>
          <p:nvCxnSpPr>
            <p:cNvPr id="14" name="Straight Connector 132">
              <a:extLst>
                <a:ext uri="{FF2B5EF4-FFF2-40B4-BE49-F238E27FC236}">
                  <a16:creationId xmlns:a16="http://schemas.microsoft.com/office/drawing/2014/main" id="{3158E3B0-B48D-4802-B1B5-57F903EF489A}"/>
                </a:ext>
              </a:extLst>
            </p:cNvPr>
            <p:cNvCxnSpPr>
              <a:cxnSpLocks noChangeShapeType="1"/>
            </p:cNvCxnSpPr>
            <p:nvPr/>
          </p:nvCxnSpPr>
          <p:spPr bwMode="auto">
            <a:xfrm rot="10800000" flipH="1">
              <a:off x="676655" y="3455435"/>
              <a:ext cx="4036401" cy="1588"/>
            </a:xfrm>
            <a:prstGeom prst="line">
              <a:avLst/>
            </a:prstGeom>
            <a:noFill/>
            <a:ln w="25400" algn="ctr">
              <a:solidFill>
                <a:schemeClr val="tx1"/>
              </a:solidFill>
              <a:round/>
              <a:headEnd/>
              <a:tailEnd type="none" w="lg" len="lg"/>
            </a:ln>
          </p:spPr>
        </p:cxnSp>
      </p:grpSp>
      <p:sp>
        <p:nvSpPr>
          <p:cNvPr id="39" name="TextBox 38">
            <a:extLst>
              <a:ext uri="{FF2B5EF4-FFF2-40B4-BE49-F238E27FC236}">
                <a16:creationId xmlns:a16="http://schemas.microsoft.com/office/drawing/2014/main" id="{7BDE4EA6-728F-439B-A824-5F1E417F7F24}"/>
              </a:ext>
            </a:extLst>
          </p:cNvPr>
          <p:cNvSpPr txBox="1"/>
          <p:nvPr/>
        </p:nvSpPr>
        <p:spPr>
          <a:xfrm>
            <a:off x="388018" y="1083945"/>
            <a:ext cx="6550848" cy="923330"/>
          </a:xfrm>
          <a:prstGeom prst="rect">
            <a:avLst/>
          </a:prstGeom>
          <a:noFill/>
        </p:spPr>
        <p:txBody>
          <a:bodyPr wrap="square" rtlCol="0">
            <a:spAutoFit/>
          </a:bodyPr>
          <a:lstStyle/>
          <a:p>
            <a:r>
              <a:rPr lang="en-US" dirty="0"/>
              <a:t>From the field pattern of the TE10-mode in the rectangular waveguide </a:t>
            </a:r>
            <a:r>
              <a:rPr lang="en-US" dirty="0">
                <a:sym typeface="Wingdings" panose="05000000000000000000" pitchFamily="2" charset="2"/>
              </a:rPr>
              <a:t> </a:t>
            </a:r>
            <a:r>
              <a:rPr lang="en-US" dirty="0"/>
              <a:t>imagine that the resonant field in a rectangular resonator will build up in a similar way.</a:t>
            </a:r>
            <a:endParaRPr lang="en-GB" dirty="0"/>
          </a:p>
        </p:txBody>
      </p:sp>
      <p:pic>
        <p:nvPicPr>
          <p:cNvPr id="40" name="Picture 8" descr="rect_fundamental">
            <a:extLst>
              <a:ext uri="{FF2B5EF4-FFF2-40B4-BE49-F238E27FC236}">
                <a16:creationId xmlns:a16="http://schemas.microsoft.com/office/drawing/2014/main" id="{F0EBFA35-2983-4833-ACE1-28F070587027}"/>
              </a:ext>
            </a:extLst>
          </p:cNvPr>
          <p:cNvPicPr>
            <a:picLocks noChangeAspect="1" noChangeArrowheads="1"/>
          </p:cNvPicPr>
          <p:nvPr/>
        </p:nvPicPr>
        <p:blipFill>
          <a:blip r:embed="rId3" cstate="print"/>
          <a:srcRect/>
          <a:stretch>
            <a:fillRect/>
          </a:stretch>
        </p:blipFill>
        <p:spPr bwMode="auto">
          <a:xfrm>
            <a:off x="1160291" y="2513426"/>
            <a:ext cx="2115703" cy="1076320"/>
          </a:xfrm>
          <a:prstGeom prst="rect">
            <a:avLst/>
          </a:prstGeom>
          <a:noFill/>
          <a:ln w="9525">
            <a:noFill/>
            <a:miter lim="800000"/>
            <a:headEnd/>
            <a:tailEnd/>
          </a:ln>
        </p:spPr>
      </p:pic>
      <p:sp>
        <p:nvSpPr>
          <p:cNvPr id="41" name="Arrow: Right 40">
            <a:extLst>
              <a:ext uri="{FF2B5EF4-FFF2-40B4-BE49-F238E27FC236}">
                <a16:creationId xmlns:a16="http://schemas.microsoft.com/office/drawing/2014/main" id="{4CD8A32F-9C56-45F0-B8F4-5799E2437055}"/>
              </a:ext>
            </a:extLst>
          </p:cNvPr>
          <p:cNvSpPr/>
          <p:nvPr/>
        </p:nvSpPr>
        <p:spPr bwMode="auto">
          <a:xfrm>
            <a:off x="4466787" y="2337540"/>
            <a:ext cx="1629213" cy="1076321"/>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44" name="TextBox 43">
            <a:extLst>
              <a:ext uri="{FF2B5EF4-FFF2-40B4-BE49-F238E27FC236}">
                <a16:creationId xmlns:a16="http://schemas.microsoft.com/office/drawing/2014/main" id="{16E9EB64-B126-4F4A-911E-39C55AFE4A33}"/>
              </a:ext>
            </a:extLst>
          </p:cNvPr>
          <p:cNvSpPr txBox="1"/>
          <p:nvPr/>
        </p:nvSpPr>
        <p:spPr>
          <a:xfrm>
            <a:off x="4346644" y="3707027"/>
            <a:ext cx="7548509" cy="2585323"/>
          </a:xfrm>
          <a:prstGeom prst="rect">
            <a:avLst/>
          </a:prstGeom>
          <a:noFill/>
        </p:spPr>
        <p:txBody>
          <a:bodyPr wrap="square" rtlCol="0">
            <a:spAutoFit/>
          </a:bodyPr>
          <a:lstStyle/>
          <a:p>
            <a:pPr marL="285750" indent="-285750">
              <a:buFont typeface="Arial" panose="020B0604020202020204" pitchFamily="34" charset="0"/>
              <a:buChar char="•"/>
            </a:pPr>
            <a:r>
              <a:rPr lang="en-US" dirty="0"/>
              <a:t>The field is building up in a standing wave pattern, using sine and cosine functions.</a:t>
            </a:r>
          </a:p>
          <a:p>
            <a:pPr marL="285750" indent="-285750">
              <a:buFont typeface="Arial" panose="020B0604020202020204" pitchFamily="34" charset="0"/>
              <a:buChar char="•"/>
            </a:pPr>
            <a:r>
              <a:rPr lang="en-US" dirty="0"/>
              <a:t>From the boundary condition on the resonator wall, the electric field has to be zero, thus we can see multiples of electric field maxima.</a:t>
            </a:r>
            <a:br>
              <a:rPr lang="en-US" dirty="0"/>
            </a:br>
            <a:endParaRPr lang="en-US" dirty="0"/>
          </a:p>
          <a:p>
            <a:pPr marL="285750" indent="-285750">
              <a:buFont typeface="Arial" panose="020B0604020202020204" pitchFamily="34" charset="0"/>
              <a:buChar char="•"/>
            </a:pPr>
            <a:r>
              <a:rPr lang="en-US" dirty="0"/>
              <a:t>The </a:t>
            </a:r>
            <a:r>
              <a:rPr lang="en-US" i="1" dirty="0">
                <a:solidFill>
                  <a:srgbClr val="C00000"/>
                </a:solidFill>
              </a:rPr>
              <a:t>mode indices </a:t>
            </a:r>
            <a:r>
              <a:rPr lang="en-US" dirty="0"/>
              <a:t>are counting the maxima of the field along one axis (we see either a </a:t>
            </a:r>
            <a:r>
              <a:rPr lang="en-US" dirty="0" err="1"/>
              <a:t>TE</a:t>
            </a:r>
            <a:r>
              <a:rPr lang="en-US" baseline="-25000" dirty="0" err="1"/>
              <a:t>xyz</a:t>
            </a:r>
            <a:r>
              <a:rPr lang="en-US" dirty="0"/>
              <a:t> or a </a:t>
            </a:r>
            <a:r>
              <a:rPr lang="en-US" dirty="0" err="1"/>
              <a:t>TM</a:t>
            </a:r>
            <a:r>
              <a:rPr lang="en-US" baseline="-25000" dirty="0" err="1"/>
              <a:t>xyz</a:t>
            </a:r>
            <a:r>
              <a:rPr lang="en-US" dirty="0"/>
              <a:t>- mode).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mode shown is a TE</a:t>
            </a:r>
            <a:r>
              <a:rPr lang="en-US" baseline="-25000" dirty="0"/>
              <a:t>101</a:t>
            </a:r>
            <a:r>
              <a:rPr lang="en-US" dirty="0"/>
              <a:t>-mode.</a:t>
            </a:r>
            <a:endParaRPr lang="en-GB" dirty="0"/>
          </a:p>
        </p:txBody>
      </p:sp>
      <p:grpSp>
        <p:nvGrpSpPr>
          <p:cNvPr id="52" name="Group 51">
            <a:extLst>
              <a:ext uri="{FF2B5EF4-FFF2-40B4-BE49-F238E27FC236}">
                <a16:creationId xmlns:a16="http://schemas.microsoft.com/office/drawing/2014/main" id="{41491F6A-4452-46A6-B2B6-C80820A85745}"/>
              </a:ext>
            </a:extLst>
          </p:cNvPr>
          <p:cNvGrpSpPr/>
          <p:nvPr/>
        </p:nvGrpSpPr>
        <p:grpSpPr>
          <a:xfrm>
            <a:off x="11034017" y="1009485"/>
            <a:ext cx="630707" cy="1075340"/>
            <a:chOff x="11034017" y="1009485"/>
            <a:chExt cx="630707" cy="1075340"/>
          </a:xfrm>
        </p:grpSpPr>
        <p:cxnSp>
          <p:nvCxnSpPr>
            <p:cNvPr id="45" name="Straight Arrow Connector 44">
              <a:extLst>
                <a:ext uri="{FF2B5EF4-FFF2-40B4-BE49-F238E27FC236}">
                  <a16:creationId xmlns:a16="http://schemas.microsoft.com/office/drawing/2014/main" id="{A4BABA66-2381-4F10-8FF4-0E5955125A6F}"/>
                </a:ext>
              </a:extLst>
            </p:cNvPr>
            <p:cNvCxnSpPr>
              <a:cxnSpLocks/>
            </p:cNvCxnSpPr>
            <p:nvPr/>
          </p:nvCxnSpPr>
          <p:spPr bwMode="auto">
            <a:xfrm flipH="1" flipV="1">
              <a:off x="11165460" y="1574491"/>
              <a:ext cx="331309" cy="426"/>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sp>
          <p:nvSpPr>
            <p:cNvPr id="46" name="TextBox 45">
              <a:extLst>
                <a:ext uri="{FF2B5EF4-FFF2-40B4-BE49-F238E27FC236}">
                  <a16:creationId xmlns:a16="http://schemas.microsoft.com/office/drawing/2014/main" id="{60B38EB1-7476-45BE-9FEE-01AEFB77F10A}"/>
                </a:ext>
              </a:extLst>
            </p:cNvPr>
            <p:cNvSpPr txBox="1"/>
            <p:nvPr/>
          </p:nvSpPr>
          <p:spPr>
            <a:xfrm>
              <a:off x="11280675" y="1746271"/>
              <a:ext cx="115214"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x</a:t>
              </a:r>
              <a:endParaRPr lang="en-GB" sz="1600" i="1" dirty="0">
                <a:latin typeface="Times New Roman" panose="02020603050405020304" pitchFamily="18" charset="0"/>
                <a:cs typeface="Times New Roman" panose="02020603050405020304" pitchFamily="18" charset="0"/>
              </a:endParaRPr>
            </a:p>
          </p:txBody>
        </p:sp>
        <p:cxnSp>
          <p:nvCxnSpPr>
            <p:cNvPr id="47" name="Straight Arrow Connector 46">
              <a:extLst>
                <a:ext uri="{FF2B5EF4-FFF2-40B4-BE49-F238E27FC236}">
                  <a16:creationId xmlns:a16="http://schemas.microsoft.com/office/drawing/2014/main" id="{D75658E2-85F7-4AA7-86FB-80A3F1866205}"/>
                </a:ext>
              </a:extLst>
            </p:cNvPr>
            <p:cNvCxnSpPr>
              <a:cxnSpLocks/>
            </p:cNvCxnSpPr>
            <p:nvPr/>
          </p:nvCxnSpPr>
          <p:spPr bwMode="auto">
            <a:xfrm flipV="1">
              <a:off x="11521579" y="1247596"/>
              <a:ext cx="0" cy="337964"/>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cxnSp>
          <p:nvCxnSpPr>
            <p:cNvPr id="48" name="Straight Arrow Connector 47">
              <a:extLst>
                <a:ext uri="{FF2B5EF4-FFF2-40B4-BE49-F238E27FC236}">
                  <a16:creationId xmlns:a16="http://schemas.microsoft.com/office/drawing/2014/main" id="{50354AA5-84E8-4EB5-BA43-0D13F87A10E4}"/>
                </a:ext>
              </a:extLst>
            </p:cNvPr>
            <p:cNvCxnSpPr>
              <a:cxnSpLocks/>
            </p:cNvCxnSpPr>
            <p:nvPr/>
          </p:nvCxnSpPr>
          <p:spPr bwMode="auto">
            <a:xfrm flipH="1">
              <a:off x="11203865" y="1585560"/>
              <a:ext cx="316854" cy="295786"/>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sp>
          <p:nvSpPr>
            <p:cNvPr id="49" name="TextBox 48">
              <a:extLst>
                <a:ext uri="{FF2B5EF4-FFF2-40B4-BE49-F238E27FC236}">
                  <a16:creationId xmlns:a16="http://schemas.microsoft.com/office/drawing/2014/main" id="{38A0BF2B-521E-40EB-9441-18BD3E6D561E}"/>
                </a:ext>
              </a:extLst>
            </p:cNvPr>
            <p:cNvSpPr txBox="1"/>
            <p:nvPr/>
          </p:nvSpPr>
          <p:spPr>
            <a:xfrm>
              <a:off x="11549510" y="1009485"/>
              <a:ext cx="115214"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y</a:t>
              </a:r>
              <a:endParaRPr lang="en-GB" sz="1600" i="1" dirty="0">
                <a:latin typeface="Times New Roman" panose="02020603050405020304" pitchFamily="18" charset="0"/>
                <a:cs typeface="Times New Roman" panose="02020603050405020304" pitchFamily="18" charset="0"/>
              </a:endParaRPr>
            </a:p>
          </p:txBody>
        </p:sp>
        <p:sp>
          <p:nvSpPr>
            <p:cNvPr id="50" name="TextBox 49">
              <a:extLst>
                <a:ext uri="{FF2B5EF4-FFF2-40B4-BE49-F238E27FC236}">
                  <a16:creationId xmlns:a16="http://schemas.microsoft.com/office/drawing/2014/main" id="{00EAFF5E-2E08-4914-A14C-565363977DE3}"/>
                </a:ext>
              </a:extLst>
            </p:cNvPr>
            <p:cNvSpPr txBox="1"/>
            <p:nvPr/>
          </p:nvSpPr>
          <p:spPr>
            <a:xfrm>
              <a:off x="11034017" y="1288529"/>
              <a:ext cx="115214"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z</a:t>
              </a:r>
              <a:endParaRPr lang="en-GB" sz="1600" i="1" dirty="0">
                <a:latin typeface="Times New Roman" panose="02020603050405020304" pitchFamily="18" charset="0"/>
                <a:cs typeface="Times New Roman" panose="02020603050405020304" pitchFamily="18" charset="0"/>
              </a:endParaRPr>
            </a:p>
          </p:txBody>
        </p:sp>
      </p:grpSp>
      <p:grpSp>
        <p:nvGrpSpPr>
          <p:cNvPr id="3" name="Group 2">
            <a:extLst>
              <a:ext uri="{FF2B5EF4-FFF2-40B4-BE49-F238E27FC236}">
                <a16:creationId xmlns:a16="http://schemas.microsoft.com/office/drawing/2014/main" id="{4904D81C-7E01-44DD-96A5-CADD565E6528}"/>
              </a:ext>
            </a:extLst>
          </p:cNvPr>
          <p:cNvGrpSpPr/>
          <p:nvPr/>
        </p:nvGrpSpPr>
        <p:grpSpPr>
          <a:xfrm>
            <a:off x="527275" y="2159856"/>
            <a:ext cx="3849693" cy="4167361"/>
            <a:chOff x="527275" y="2159856"/>
            <a:chExt cx="3849693" cy="4167361"/>
          </a:xfrm>
        </p:grpSpPr>
        <p:grpSp>
          <p:nvGrpSpPr>
            <p:cNvPr id="35" name="Group 34">
              <a:extLst>
                <a:ext uri="{FF2B5EF4-FFF2-40B4-BE49-F238E27FC236}">
                  <a16:creationId xmlns:a16="http://schemas.microsoft.com/office/drawing/2014/main" id="{DBD408B2-BB52-4929-8288-120E4EF3075E}"/>
                </a:ext>
              </a:extLst>
            </p:cNvPr>
            <p:cNvGrpSpPr/>
            <p:nvPr/>
          </p:nvGrpSpPr>
          <p:grpSpPr>
            <a:xfrm>
              <a:off x="667969" y="2159856"/>
              <a:ext cx="3341235" cy="3838856"/>
              <a:chOff x="667969" y="2159856"/>
              <a:chExt cx="3341235" cy="3838856"/>
            </a:xfrm>
          </p:grpSpPr>
          <p:pic>
            <p:nvPicPr>
              <p:cNvPr id="36" name="Picture 8" descr="rect_fundamental">
                <a:extLst>
                  <a:ext uri="{FF2B5EF4-FFF2-40B4-BE49-F238E27FC236}">
                    <a16:creationId xmlns:a16="http://schemas.microsoft.com/office/drawing/2014/main" id="{801CE911-7F72-448F-8BD1-19CE7B4280BE}"/>
                  </a:ext>
                </a:extLst>
              </p:cNvPr>
              <p:cNvPicPr>
                <a:picLocks noChangeAspect="1" noChangeArrowheads="1"/>
              </p:cNvPicPr>
              <p:nvPr/>
            </p:nvPicPr>
            <p:blipFill>
              <a:blip r:embed="rId3" cstate="print"/>
              <a:srcRect/>
              <a:stretch>
                <a:fillRect/>
              </a:stretch>
            </p:blipFill>
            <p:spPr bwMode="auto">
              <a:xfrm rot="10800000">
                <a:off x="1166090" y="2513427"/>
                <a:ext cx="2115703" cy="1076320"/>
              </a:xfrm>
              <a:prstGeom prst="rect">
                <a:avLst/>
              </a:prstGeom>
              <a:noFill/>
              <a:ln w="9525">
                <a:noFill/>
                <a:miter lim="800000"/>
                <a:headEnd/>
                <a:tailEnd/>
              </a:ln>
            </p:spPr>
          </p:pic>
          <p:pic>
            <p:nvPicPr>
              <p:cNvPr id="37" name="Picture 36" descr="A picture containing text, receipt&#10;&#10;Description automatically generated">
                <a:extLst>
                  <a:ext uri="{FF2B5EF4-FFF2-40B4-BE49-F238E27FC236}">
                    <a16:creationId xmlns:a16="http://schemas.microsoft.com/office/drawing/2014/main" id="{7170EE61-0C75-4A56-A801-F5DBAAD396C7}"/>
                  </a:ext>
                </a:extLst>
              </p:cNvPr>
              <p:cNvPicPr>
                <a:picLocks noChangeAspect="1"/>
              </p:cNvPicPr>
              <p:nvPr/>
            </p:nvPicPr>
            <p:blipFill rotWithShape="1">
              <a:blip r:embed="rId4">
                <a:extLst>
                  <a:ext uri="{28A0092B-C50C-407E-A947-70E740481C1C}">
                    <a14:useLocalDpi xmlns:a14="http://schemas.microsoft.com/office/drawing/2010/main" val="0"/>
                  </a:ext>
                </a:extLst>
              </a:blip>
              <a:srcRect l="7859" t="66236" r="49875" b="951"/>
              <a:stretch/>
            </p:blipFill>
            <p:spPr>
              <a:xfrm rot="5400000">
                <a:off x="1134105" y="3123612"/>
                <a:ext cx="2408964" cy="3341235"/>
              </a:xfrm>
              <a:prstGeom prst="rect">
                <a:avLst/>
              </a:prstGeom>
            </p:spPr>
          </p:pic>
          <p:sp>
            <p:nvSpPr>
              <p:cNvPr id="38" name="TextBox 37">
                <a:extLst>
                  <a:ext uri="{FF2B5EF4-FFF2-40B4-BE49-F238E27FC236}">
                    <a16:creationId xmlns:a16="http://schemas.microsoft.com/office/drawing/2014/main" id="{3B999CD4-B45D-42B3-8517-66DC12BFD535}"/>
                  </a:ext>
                </a:extLst>
              </p:cNvPr>
              <p:cNvSpPr txBox="1"/>
              <p:nvPr/>
            </p:nvSpPr>
            <p:spPr>
              <a:xfrm>
                <a:off x="1033405" y="2159856"/>
                <a:ext cx="2594302" cy="369332"/>
              </a:xfrm>
              <a:prstGeom prst="rect">
                <a:avLst/>
              </a:prstGeom>
              <a:noFill/>
            </p:spPr>
            <p:txBody>
              <a:bodyPr wrap="square" rtlCol="0">
                <a:spAutoFit/>
              </a:bodyPr>
              <a:lstStyle/>
              <a:p>
                <a:pPr>
                  <a:buNone/>
                </a:pPr>
                <a:r>
                  <a:rPr lang="en-GB" sz="1800" b="0" dirty="0"/>
                  <a:t>Waveguide TE</a:t>
                </a:r>
                <a:r>
                  <a:rPr lang="en-GB" sz="1800" b="0" baseline="-25000" dirty="0"/>
                  <a:t>10</a:t>
                </a:r>
                <a:r>
                  <a:rPr lang="en-GB" sz="1800" b="0" dirty="0"/>
                  <a:t>-mode</a:t>
                </a:r>
              </a:p>
            </p:txBody>
          </p:sp>
        </p:grpSp>
        <p:sp>
          <p:nvSpPr>
            <p:cNvPr id="51" name="TextBox 50">
              <a:extLst>
                <a:ext uri="{FF2B5EF4-FFF2-40B4-BE49-F238E27FC236}">
                  <a16:creationId xmlns:a16="http://schemas.microsoft.com/office/drawing/2014/main" id="{AE77A476-073F-421A-930E-9C1BAE016AE3}"/>
                </a:ext>
              </a:extLst>
            </p:cNvPr>
            <p:cNvSpPr txBox="1"/>
            <p:nvPr/>
          </p:nvSpPr>
          <p:spPr>
            <a:xfrm>
              <a:off x="527275" y="6050218"/>
              <a:ext cx="3849693" cy="276999"/>
            </a:xfrm>
            <a:prstGeom prst="rect">
              <a:avLst/>
            </a:prstGeom>
            <a:noFill/>
          </p:spPr>
          <p:txBody>
            <a:bodyPr wrap="square" rtlCol="0">
              <a:spAutoFit/>
            </a:bodyPr>
            <a:lstStyle/>
            <a:p>
              <a:r>
                <a:rPr lang="en-US" sz="1200" dirty="0"/>
                <a:t>Source: </a:t>
              </a:r>
              <a:r>
                <a:rPr lang="en-US" sz="1200" dirty="0" err="1"/>
                <a:t>Pozar</a:t>
              </a:r>
              <a:r>
                <a:rPr lang="en-US" sz="1200" i="1" dirty="0"/>
                <a:t>, Microwave engineering</a:t>
              </a:r>
              <a:r>
                <a:rPr lang="en-US" sz="1200" dirty="0"/>
                <a:t>, 4</a:t>
              </a:r>
              <a:r>
                <a:rPr lang="en-US" sz="1200" baseline="30000" dirty="0"/>
                <a:t>th</a:t>
              </a:r>
              <a:r>
                <a:rPr lang="en-US" sz="1200" dirty="0"/>
                <a:t> ed., Wiley</a:t>
              </a:r>
              <a:endParaRPr lang="en-GB" sz="1200" dirty="0"/>
            </a:p>
          </p:txBody>
        </p:sp>
      </p:grpSp>
    </p:spTree>
    <p:extLst>
      <p:ext uri="{BB962C8B-B14F-4D97-AF65-F5344CB8AC3E}">
        <p14:creationId xmlns:p14="http://schemas.microsoft.com/office/powerpoint/2010/main" val="309538102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63775" y="137717"/>
            <a:ext cx="8487505" cy="629095"/>
          </a:xfrm>
        </p:spPr>
        <p:txBody>
          <a:bodyPr/>
          <a:lstStyle/>
          <a:p>
            <a:r>
              <a:rPr lang="en-US" dirty="0">
                <a:solidFill>
                  <a:schemeClr val="bg2">
                    <a:lumMod val="50000"/>
                  </a:schemeClr>
                </a:solidFill>
              </a:rPr>
              <a:t>Rectangular Cavity Resonators (2/3)</a:t>
            </a:r>
            <a:endParaRPr lang="en-GB" dirty="0">
              <a:solidFill>
                <a:schemeClr val="bg2">
                  <a:lumMod val="50000"/>
                </a:schemeClr>
              </a:solidFill>
            </a:endParaRPr>
          </a:p>
        </p:txBody>
      </p:sp>
      <p:sp>
        <p:nvSpPr>
          <p:cNvPr id="40" name="TextBox 39">
            <a:extLst>
              <a:ext uri="{FF2B5EF4-FFF2-40B4-BE49-F238E27FC236}">
                <a16:creationId xmlns:a16="http://schemas.microsoft.com/office/drawing/2014/main" id="{6125D20B-C96F-4C56-A0DC-48C7CD13020F}"/>
              </a:ext>
            </a:extLst>
          </p:cNvPr>
          <p:cNvSpPr txBox="1"/>
          <p:nvPr/>
        </p:nvSpPr>
        <p:spPr>
          <a:xfrm>
            <a:off x="388018" y="1083945"/>
            <a:ext cx="6550848" cy="923330"/>
          </a:xfrm>
          <a:prstGeom prst="rect">
            <a:avLst/>
          </a:prstGeom>
          <a:noFill/>
        </p:spPr>
        <p:txBody>
          <a:bodyPr wrap="square" rtlCol="0">
            <a:spAutoFit/>
          </a:bodyPr>
          <a:lstStyle/>
          <a:p>
            <a:r>
              <a:rPr lang="en-US" dirty="0"/>
              <a:t>Formulae for a rectangular resonator:</a:t>
            </a:r>
          </a:p>
          <a:p>
            <a:endParaRPr lang="en-US" dirty="0"/>
          </a:p>
          <a:p>
            <a:pPr marL="285750" indent="-285750">
              <a:buFont typeface="Arial" panose="020B0604020202020204" pitchFamily="34" charset="0"/>
              <a:buChar char="•"/>
            </a:pPr>
            <a:endParaRPr lang="en-GB" dirty="0"/>
          </a:p>
        </p:txBody>
      </p:sp>
      <p:sp>
        <p:nvSpPr>
          <p:cNvPr id="45" name="TextBox 44">
            <a:extLst>
              <a:ext uri="{FF2B5EF4-FFF2-40B4-BE49-F238E27FC236}">
                <a16:creationId xmlns:a16="http://schemas.microsoft.com/office/drawing/2014/main" id="{2171F437-D598-49E1-A723-E6213DFAED60}"/>
              </a:ext>
            </a:extLst>
          </p:cNvPr>
          <p:cNvSpPr txBox="1"/>
          <p:nvPr/>
        </p:nvSpPr>
        <p:spPr>
          <a:xfrm>
            <a:off x="606833" y="5911081"/>
            <a:ext cx="9968610" cy="369332"/>
          </a:xfrm>
          <a:prstGeom prst="rect">
            <a:avLst/>
          </a:prstGeom>
          <a:noFill/>
        </p:spPr>
        <p:txBody>
          <a:bodyPr wrap="square" rtlCol="0">
            <a:spAutoFit/>
          </a:bodyPr>
          <a:lstStyle/>
          <a:p>
            <a:r>
              <a:rPr lang="en-US" dirty="0">
                <a:solidFill>
                  <a:srgbClr val="C00000"/>
                </a:solidFill>
              </a:rPr>
              <a:t>TE</a:t>
            </a:r>
            <a:r>
              <a:rPr lang="en-US" baseline="-25000" dirty="0">
                <a:solidFill>
                  <a:srgbClr val="C00000"/>
                </a:solidFill>
              </a:rPr>
              <a:t>101</a:t>
            </a:r>
            <a:r>
              <a:rPr lang="en-US" dirty="0">
                <a:solidFill>
                  <a:srgbClr val="C00000"/>
                </a:solidFill>
              </a:rPr>
              <a:t>-mode is the lowest resonant mode, hence the </a:t>
            </a:r>
            <a:r>
              <a:rPr lang="en-US" b="1" dirty="0">
                <a:solidFill>
                  <a:srgbClr val="C00000"/>
                </a:solidFill>
              </a:rPr>
              <a:t>dominant mode</a:t>
            </a:r>
            <a:r>
              <a:rPr lang="en-US" dirty="0">
                <a:solidFill>
                  <a:srgbClr val="C00000"/>
                </a:solidFill>
              </a:rPr>
              <a:t> in this resonator.</a:t>
            </a:r>
            <a:endParaRPr lang="en-GB" dirty="0">
              <a:solidFill>
                <a:srgbClr val="C00000"/>
              </a:solidFill>
            </a:endParaRPr>
          </a:p>
        </p:txBody>
      </p:sp>
      <p:grpSp>
        <p:nvGrpSpPr>
          <p:cNvPr id="62" name="Group 61">
            <a:extLst>
              <a:ext uri="{FF2B5EF4-FFF2-40B4-BE49-F238E27FC236}">
                <a16:creationId xmlns:a16="http://schemas.microsoft.com/office/drawing/2014/main" id="{DEFAF70E-16CE-4CF6-AFEB-4878501410E1}"/>
              </a:ext>
            </a:extLst>
          </p:cNvPr>
          <p:cNvGrpSpPr/>
          <p:nvPr/>
        </p:nvGrpSpPr>
        <p:grpSpPr>
          <a:xfrm>
            <a:off x="349502" y="2023386"/>
            <a:ext cx="6679452" cy="3403383"/>
            <a:chOff x="349502" y="2023386"/>
            <a:chExt cx="6679452" cy="3403383"/>
          </a:xfrm>
        </p:grpSpPr>
        <p:sp>
          <p:nvSpPr>
            <p:cNvPr id="44" name="TextBox 43">
              <a:extLst>
                <a:ext uri="{FF2B5EF4-FFF2-40B4-BE49-F238E27FC236}">
                  <a16:creationId xmlns:a16="http://schemas.microsoft.com/office/drawing/2014/main" id="{188F8AAD-A7C4-4B78-9F1C-D34232B65675}"/>
                </a:ext>
              </a:extLst>
            </p:cNvPr>
            <p:cNvSpPr txBox="1"/>
            <p:nvPr/>
          </p:nvSpPr>
          <p:spPr>
            <a:xfrm>
              <a:off x="349502" y="2092497"/>
              <a:ext cx="6679452" cy="3139321"/>
            </a:xfrm>
            <a:prstGeom prst="rect">
              <a:avLst/>
            </a:prstGeom>
            <a:noFill/>
          </p:spPr>
          <p:txBody>
            <a:bodyPr wrap="square" rtlCol="0">
              <a:spAutoFit/>
            </a:bodyPr>
            <a:lstStyle/>
            <a:p>
              <a:pPr marL="285750" indent="-285750">
                <a:buFont typeface="Arial" panose="020B0604020202020204" pitchFamily="34" charset="0"/>
                <a:buChar char="•"/>
              </a:pPr>
              <a:r>
                <a:rPr lang="en-US" dirty="0"/>
                <a:t>resonant wavelength:</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Resonant frequencies for </a:t>
              </a:r>
              <a:r>
                <a:rPr lang="en-US" dirty="0" err="1"/>
                <a:t>TE</a:t>
              </a:r>
              <a:r>
                <a:rPr lang="en-US" baseline="-25000" dirty="0" err="1"/>
                <a:t>mnl</a:t>
              </a:r>
              <a:r>
                <a:rPr lang="en-US" dirty="0"/>
                <a:t>-mode and </a:t>
              </a:r>
              <a:r>
                <a:rPr lang="en-US" dirty="0" err="1"/>
                <a:t>TM</a:t>
              </a:r>
              <a:r>
                <a:rPr lang="en-US" baseline="-25000" dirty="0" err="1"/>
                <a:t>nml</a:t>
              </a:r>
              <a:r>
                <a:rPr lang="en-US" dirty="0"/>
                <a:t>-modes: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Q-value for TE</a:t>
              </a:r>
              <a:r>
                <a:rPr lang="en-US" baseline="-25000" dirty="0"/>
                <a:t>101</a:t>
              </a:r>
              <a:r>
                <a:rPr lang="en-US" dirty="0"/>
                <a:t>:</a:t>
              </a:r>
              <a:endParaRPr lang="en-GB" dirty="0"/>
            </a:p>
          </p:txBody>
        </p:sp>
        <p:pic>
          <p:nvPicPr>
            <p:cNvPr id="46" name="Picture 45" descr="A picture containing text, clock&#10;&#10;Description automatically generated">
              <a:extLst>
                <a:ext uri="{FF2B5EF4-FFF2-40B4-BE49-F238E27FC236}">
                  <a16:creationId xmlns:a16="http://schemas.microsoft.com/office/drawing/2014/main" id="{5A8307DB-C544-47DF-BB17-A655B7A2DC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6624" y="2023386"/>
              <a:ext cx="2594514" cy="752729"/>
            </a:xfrm>
            <a:prstGeom prst="rect">
              <a:avLst/>
            </a:prstGeom>
          </p:spPr>
        </p:pic>
        <p:pic>
          <p:nvPicPr>
            <p:cNvPr id="47" name="Picture 46" descr="Diagram&#10;&#10;Description automatically generated">
              <a:extLst>
                <a:ext uri="{FF2B5EF4-FFF2-40B4-BE49-F238E27FC236}">
                  <a16:creationId xmlns:a16="http://schemas.microsoft.com/office/drawing/2014/main" id="{BF313EEC-C77C-48E9-AED3-544445B560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2800" y="3616250"/>
              <a:ext cx="4080360" cy="783859"/>
            </a:xfrm>
            <a:prstGeom prst="rect">
              <a:avLst/>
            </a:prstGeom>
          </p:spPr>
        </p:pic>
        <p:pic>
          <p:nvPicPr>
            <p:cNvPr id="48" name="Picture 47" descr="Text&#10;&#10;Description automatically generated with medium confidence">
              <a:extLst>
                <a:ext uri="{FF2B5EF4-FFF2-40B4-BE49-F238E27FC236}">
                  <a16:creationId xmlns:a16="http://schemas.microsoft.com/office/drawing/2014/main" id="{3205E368-E2FA-4B7D-BC54-90CCF47AEC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39550" y="4653523"/>
              <a:ext cx="4080361" cy="773246"/>
            </a:xfrm>
            <a:prstGeom prst="rect">
              <a:avLst/>
            </a:prstGeom>
          </p:spPr>
        </p:pic>
      </p:grpSp>
      <p:grpSp>
        <p:nvGrpSpPr>
          <p:cNvPr id="43" name="Group 42">
            <a:extLst>
              <a:ext uri="{FF2B5EF4-FFF2-40B4-BE49-F238E27FC236}">
                <a16:creationId xmlns:a16="http://schemas.microsoft.com/office/drawing/2014/main" id="{232A8AD8-32AE-483F-9CC1-E6AB24B3DDD7}"/>
              </a:ext>
            </a:extLst>
          </p:cNvPr>
          <p:cNvGrpSpPr/>
          <p:nvPr/>
        </p:nvGrpSpPr>
        <p:grpSpPr>
          <a:xfrm>
            <a:off x="7707492" y="1109546"/>
            <a:ext cx="4096490" cy="3836370"/>
            <a:chOff x="7768586" y="1039654"/>
            <a:chExt cx="4231389" cy="4421146"/>
          </a:xfrm>
        </p:grpSpPr>
        <p:grpSp>
          <p:nvGrpSpPr>
            <p:cNvPr id="5" name="Group 4">
              <a:extLst>
                <a:ext uri="{FF2B5EF4-FFF2-40B4-BE49-F238E27FC236}">
                  <a16:creationId xmlns:a16="http://schemas.microsoft.com/office/drawing/2014/main" id="{53492432-AC9F-4413-B370-34C738061581}"/>
                </a:ext>
              </a:extLst>
            </p:cNvPr>
            <p:cNvGrpSpPr/>
            <p:nvPr/>
          </p:nvGrpSpPr>
          <p:grpSpPr>
            <a:xfrm>
              <a:off x="7768586" y="1039654"/>
              <a:ext cx="4231389" cy="4421146"/>
              <a:chOff x="7768586" y="1039654"/>
              <a:chExt cx="4231389" cy="4421146"/>
            </a:xfrm>
          </p:grpSpPr>
          <p:pic>
            <p:nvPicPr>
              <p:cNvPr id="4" name="Picture 3" descr="Diagram, engineering drawing&#10;&#10;Description automatically generated">
                <a:extLst>
                  <a:ext uri="{FF2B5EF4-FFF2-40B4-BE49-F238E27FC236}">
                    <a16:creationId xmlns:a16="http://schemas.microsoft.com/office/drawing/2014/main" id="{1A3C98E4-CAB5-4098-910A-C425526EF04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68586" y="1397200"/>
                <a:ext cx="3634803" cy="4063600"/>
              </a:xfrm>
              <a:prstGeom prst="rect">
                <a:avLst/>
              </a:prstGeom>
            </p:spPr>
          </p:pic>
          <p:sp>
            <p:nvSpPr>
              <p:cNvPr id="53" name="TextBox 52">
                <a:extLst>
                  <a:ext uri="{FF2B5EF4-FFF2-40B4-BE49-F238E27FC236}">
                    <a16:creationId xmlns:a16="http://schemas.microsoft.com/office/drawing/2014/main" id="{6E53E1BF-31BD-4D84-8D8C-E241D84950F1}"/>
                  </a:ext>
                </a:extLst>
              </p:cNvPr>
              <p:cNvSpPr txBox="1"/>
              <p:nvPr/>
            </p:nvSpPr>
            <p:spPr>
              <a:xfrm>
                <a:off x="8208275" y="1039654"/>
                <a:ext cx="3791700" cy="276999"/>
              </a:xfrm>
              <a:prstGeom prst="rect">
                <a:avLst/>
              </a:prstGeom>
              <a:noFill/>
            </p:spPr>
            <p:txBody>
              <a:bodyPr wrap="square" rtlCol="0">
                <a:spAutoFit/>
              </a:bodyPr>
              <a:lstStyle/>
              <a:p>
                <a:r>
                  <a:rPr lang="en-US" sz="1200" dirty="0"/>
                  <a:t>Source: </a:t>
                </a:r>
                <a:r>
                  <a:rPr lang="en-US" sz="1200" dirty="0" err="1"/>
                  <a:t>Pozar</a:t>
                </a:r>
                <a:r>
                  <a:rPr lang="en-US" sz="1200" dirty="0"/>
                  <a:t>, </a:t>
                </a:r>
                <a:r>
                  <a:rPr lang="en-US" sz="1200" i="1" dirty="0"/>
                  <a:t>Microwave Engineering</a:t>
                </a:r>
                <a:r>
                  <a:rPr lang="en-US" sz="1200" dirty="0"/>
                  <a:t>, 4</a:t>
                </a:r>
                <a:r>
                  <a:rPr lang="en-US" sz="1200" baseline="30000" dirty="0"/>
                  <a:t>th</a:t>
                </a:r>
                <a:r>
                  <a:rPr lang="en-US" sz="1200" dirty="0"/>
                  <a:t> ed., Wiley</a:t>
                </a:r>
                <a:endParaRPr lang="en-GB" sz="1200" dirty="0"/>
              </a:p>
            </p:txBody>
          </p:sp>
        </p:grpSp>
        <p:sp>
          <p:nvSpPr>
            <p:cNvPr id="42" name="TextBox 41">
              <a:extLst>
                <a:ext uri="{FF2B5EF4-FFF2-40B4-BE49-F238E27FC236}">
                  <a16:creationId xmlns:a16="http://schemas.microsoft.com/office/drawing/2014/main" id="{A6C49383-E076-407B-8EAB-D38E171A88EB}"/>
                </a:ext>
              </a:extLst>
            </p:cNvPr>
            <p:cNvSpPr txBox="1"/>
            <p:nvPr/>
          </p:nvSpPr>
          <p:spPr>
            <a:xfrm>
              <a:off x="8208275" y="3290500"/>
              <a:ext cx="431886" cy="276999"/>
            </a:xfrm>
            <a:prstGeom prst="rect">
              <a:avLst/>
            </a:prstGeom>
            <a:solidFill>
              <a:schemeClr val="bg1"/>
            </a:solidFill>
          </p:spPr>
          <p:txBody>
            <a:bodyPr wrap="square" rtlCol="0">
              <a:spAutoFit/>
            </a:bodyPr>
            <a:lstStyle/>
            <a:p>
              <a:r>
                <a:rPr lang="en-US" sz="1200" i="1" dirty="0">
                  <a:latin typeface="Times New Roman" panose="02020603050405020304" pitchFamily="18" charset="0"/>
                  <a:cs typeface="Times New Roman" panose="02020603050405020304" pitchFamily="18" charset="0"/>
                </a:rPr>
                <a:t>c  </a:t>
              </a:r>
              <a:endParaRPr lang="en-GB" sz="1200" i="1" dirty="0">
                <a:latin typeface="Times New Roman" panose="02020603050405020304" pitchFamily="18" charset="0"/>
                <a:cs typeface="Times New Roman" panose="02020603050405020304" pitchFamily="18" charset="0"/>
              </a:endParaRPr>
            </a:p>
          </p:txBody>
        </p:sp>
        <p:sp>
          <p:nvSpPr>
            <p:cNvPr id="57" name="TextBox 56">
              <a:extLst>
                <a:ext uri="{FF2B5EF4-FFF2-40B4-BE49-F238E27FC236}">
                  <a16:creationId xmlns:a16="http://schemas.microsoft.com/office/drawing/2014/main" id="{E7814474-5629-492C-9028-68CE2B86C767}"/>
                </a:ext>
              </a:extLst>
            </p:cNvPr>
            <p:cNvSpPr txBox="1"/>
            <p:nvPr/>
          </p:nvSpPr>
          <p:spPr>
            <a:xfrm>
              <a:off x="8361895" y="4657960"/>
              <a:ext cx="278266" cy="276999"/>
            </a:xfrm>
            <a:prstGeom prst="rect">
              <a:avLst/>
            </a:prstGeom>
            <a:solidFill>
              <a:schemeClr val="bg1"/>
            </a:solidFill>
          </p:spPr>
          <p:txBody>
            <a:bodyPr wrap="square" rtlCol="0">
              <a:spAutoFit/>
            </a:bodyPr>
            <a:lstStyle/>
            <a:p>
              <a:r>
                <a:rPr lang="en-US" sz="1200" i="1" dirty="0">
                  <a:latin typeface="Times New Roman" panose="02020603050405020304" pitchFamily="18" charset="0"/>
                  <a:cs typeface="Times New Roman" panose="02020603050405020304" pitchFamily="18" charset="0"/>
                </a:rPr>
                <a:t>c</a:t>
              </a:r>
              <a:endParaRPr lang="en-GB" sz="1200" i="1" dirty="0">
                <a:latin typeface="Times New Roman" panose="02020603050405020304" pitchFamily="18" charset="0"/>
                <a:cs typeface="Times New Roman" panose="02020603050405020304" pitchFamily="18" charset="0"/>
              </a:endParaRPr>
            </a:p>
          </p:txBody>
        </p:sp>
      </p:grpSp>
      <p:sp>
        <p:nvSpPr>
          <p:cNvPr id="3" name="TextBox 2">
            <a:extLst>
              <a:ext uri="{FF2B5EF4-FFF2-40B4-BE49-F238E27FC236}">
                <a16:creationId xmlns:a16="http://schemas.microsoft.com/office/drawing/2014/main" id="{8EA74BBE-7266-9B3E-59C2-7863D14598C0}"/>
              </a:ext>
            </a:extLst>
          </p:cNvPr>
          <p:cNvSpPr txBox="1"/>
          <p:nvPr/>
        </p:nvSpPr>
        <p:spPr>
          <a:xfrm>
            <a:off x="8133163" y="5101597"/>
            <a:ext cx="3518923" cy="769441"/>
          </a:xfrm>
          <a:prstGeom prst="rect">
            <a:avLst/>
          </a:prstGeom>
          <a:noFill/>
        </p:spPr>
        <p:txBody>
          <a:bodyPr wrap="square" rtlCol="0">
            <a:spAutoFit/>
          </a:bodyPr>
          <a:lstStyle/>
          <a:p>
            <a:r>
              <a:rPr lang="en-US" sz="1600" dirty="0"/>
              <a:t>Electric field variation </a:t>
            </a:r>
          </a:p>
          <a:p>
            <a:r>
              <a:rPr lang="en-US" sz="1600" dirty="0"/>
              <a:t>for TE</a:t>
            </a:r>
            <a:r>
              <a:rPr lang="en-US" sz="1600" baseline="-25000" dirty="0"/>
              <a:t>101</a:t>
            </a:r>
            <a:r>
              <a:rPr lang="en-US" sz="1600" dirty="0"/>
              <a:t> and TE</a:t>
            </a:r>
            <a:r>
              <a:rPr lang="en-US" sz="1600" baseline="-25000" dirty="0"/>
              <a:t>102</a:t>
            </a:r>
            <a:r>
              <a:rPr lang="en-US" sz="1600" dirty="0"/>
              <a:t> modes</a:t>
            </a:r>
          </a:p>
          <a:p>
            <a:r>
              <a:rPr lang="en-US" sz="1200" dirty="0"/>
              <a:t>(counting the number of “zeros” along the length)</a:t>
            </a:r>
            <a:endParaRPr lang="en-GB" sz="1200" dirty="0"/>
          </a:p>
        </p:txBody>
      </p:sp>
    </p:spTree>
    <p:extLst>
      <p:ext uri="{BB962C8B-B14F-4D97-AF65-F5344CB8AC3E}">
        <p14:creationId xmlns:p14="http://schemas.microsoft.com/office/powerpoint/2010/main" val="236125970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99357" y="113916"/>
            <a:ext cx="8487505" cy="629095"/>
          </a:xfrm>
        </p:spPr>
        <p:txBody>
          <a:bodyPr/>
          <a:lstStyle/>
          <a:p>
            <a:r>
              <a:rPr lang="en-US" dirty="0">
                <a:solidFill>
                  <a:schemeClr val="bg2">
                    <a:lumMod val="50000"/>
                  </a:schemeClr>
                </a:solidFill>
              </a:rPr>
              <a:t>Rectangular Cavity Resonators (3/3)</a:t>
            </a:r>
            <a:endParaRPr lang="en-GB" dirty="0">
              <a:solidFill>
                <a:schemeClr val="bg2">
                  <a:lumMod val="50000"/>
                </a:schemeClr>
              </a:solidFill>
            </a:endParaRPr>
          </a:p>
        </p:txBody>
      </p:sp>
      <p:grpSp>
        <p:nvGrpSpPr>
          <p:cNvPr id="50" name="Group 49">
            <a:extLst>
              <a:ext uri="{FF2B5EF4-FFF2-40B4-BE49-F238E27FC236}">
                <a16:creationId xmlns:a16="http://schemas.microsoft.com/office/drawing/2014/main" id="{4A63B9F1-EED1-4F0F-B179-A6714A6F8359}"/>
              </a:ext>
            </a:extLst>
          </p:cNvPr>
          <p:cNvGrpSpPr/>
          <p:nvPr/>
        </p:nvGrpSpPr>
        <p:grpSpPr>
          <a:xfrm>
            <a:off x="6882555" y="1982860"/>
            <a:ext cx="4782169" cy="2828720"/>
            <a:chOff x="6882555" y="1009485"/>
            <a:chExt cx="4782169" cy="2828720"/>
          </a:xfrm>
        </p:grpSpPr>
        <p:grpSp>
          <p:nvGrpSpPr>
            <p:cNvPr id="51" name="Group 165">
              <a:extLst>
                <a:ext uri="{FF2B5EF4-FFF2-40B4-BE49-F238E27FC236}">
                  <a16:creationId xmlns:a16="http://schemas.microsoft.com/office/drawing/2014/main" id="{FA0B2EBA-177B-4E3D-9DEA-E296442A3163}"/>
                </a:ext>
              </a:extLst>
            </p:cNvPr>
            <p:cNvGrpSpPr>
              <a:grpSpLocks/>
            </p:cNvGrpSpPr>
            <p:nvPr/>
          </p:nvGrpSpPr>
          <p:grpSpPr bwMode="auto">
            <a:xfrm>
              <a:off x="7234586" y="1380550"/>
              <a:ext cx="3791325" cy="2072408"/>
              <a:chOff x="667512" y="1600200"/>
              <a:chExt cx="5898334" cy="3384487"/>
            </a:xfrm>
          </p:grpSpPr>
          <p:cxnSp>
            <p:nvCxnSpPr>
              <p:cNvPr id="66" name="Straight Connector 33">
                <a:extLst>
                  <a:ext uri="{FF2B5EF4-FFF2-40B4-BE49-F238E27FC236}">
                    <a16:creationId xmlns:a16="http://schemas.microsoft.com/office/drawing/2014/main" id="{4E95CA91-7B46-4696-9697-4267159B831F}"/>
                  </a:ext>
                </a:extLst>
              </p:cNvPr>
              <p:cNvCxnSpPr>
                <a:cxnSpLocks noChangeShapeType="1"/>
              </p:cNvCxnSpPr>
              <p:nvPr/>
            </p:nvCxnSpPr>
            <p:spPr bwMode="auto">
              <a:xfrm rot="10800000" flipH="1">
                <a:off x="2505455" y="3135395"/>
                <a:ext cx="4036401" cy="1588"/>
              </a:xfrm>
              <a:prstGeom prst="line">
                <a:avLst/>
              </a:prstGeom>
              <a:noFill/>
              <a:ln w="25400" algn="ctr">
                <a:solidFill>
                  <a:schemeClr val="bg2"/>
                </a:solidFill>
                <a:prstDash val="dash"/>
                <a:round/>
                <a:headEnd/>
                <a:tailEnd type="none" w="lg" len="lg"/>
              </a:ln>
            </p:spPr>
          </p:cxnSp>
          <p:sp>
            <p:nvSpPr>
              <p:cNvPr id="67" name="Cube 66">
                <a:extLst>
                  <a:ext uri="{FF2B5EF4-FFF2-40B4-BE49-F238E27FC236}">
                    <a16:creationId xmlns:a16="http://schemas.microsoft.com/office/drawing/2014/main" id="{2361E283-EBE4-4AAD-A17E-3A6C32A54EFA}"/>
                  </a:ext>
                </a:extLst>
              </p:cNvPr>
              <p:cNvSpPr/>
              <p:nvPr/>
            </p:nvSpPr>
            <p:spPr bwMode="auto">
              <a:xfrm>
                <a:off x="667512" y="1600200"/>
                <a:ext cx="5898334" cy="3384487"/>
              </a:xfrm>
              <a:prstGeom prst="cube">
                <a:avLst>
                  <a:gd name="adj" fmla="val 54989"/>
                </a:avLst>
              </a:prstGeom>
              <a:noFill/>
              <a:ln w="25400" cap="flat" cmpd="sng" algn="ctr">
                <a:solidFill>
                  <a:schemeClr val="tx1"/>
                </a:solidFill>
                <a:prstDash val="solid"/>
                <a:round/>
                <a:headEnd type="none" w="med" len="med"/>
                <a:tailEnd type="none"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68" name="TextBox 40">
                <a:extLst>
                  <a:ext uri="{FF2B5EF4-FFF2-40B4-BE49-F238E27FC236}">
                    <a16:creationId xmlns:a16="http://schemas.microsoft.com/office/drawing/2014/main" id="{7C9276A7-F9F6-494D-AE28-8F1862012B9F}"/>
                  </a:ext>
                </a:extLst>
              </p:cNvPr>
              <p:cNvSpPr txBox="1">
                <a:spLocks noChangeArrowheads="1"/>
              </p:cNvSpPr>
              <p:nvPr/>
            </p:nvSpPr>
            <p:spPr bwMode="auto">
              <a:xfrm>
                <a:off x="3927563" y="2046285"/>
                <a:ext cx="1570986" cy="502636"/>
              </a:xfrm>
              <a:prstGeom prst="rect">
                <a:avLst/>
              </a:prstGeom>
              <a:noFill/>
              <a:ln w="9525">
                <a:noFill/>
                <a:miter lim="800000"/>
                <a:headEnd/>
                <a:tailEnd/>
              </a:ln>
            </p:spPr>
            <p:txBody>
              <a:bodyPr wrap="square">
                <a:spAutoFit/>
              </a:bodyPr>
              <a:lstStyle/>
              <a:p>
                <a:pPr>
                  <a:buFont typeface="Wingdings" pitchFamily="2" charset="2"/>
                  <a:buNone/>
                </a:pPr>
                <a:r>
                  <a:rPr lang="en-US" sz="1400" i="1" dirty="0"/>
                  <a:t>E-field</a:t>
                </a:r>
                <a:endParaRPr lang="en-GB" sz="1400" b="0" i="1" dirty="0"/>
              </a:p>
            </p:txBody>
          </p:sp>
          <p:cxnSp>
            <p:nvCxnSpPr>
              <p:cNvPr id="69" name="Straight Connector 27">
                <a:extLst>
                  <a:ext uri="{FF2B5EF4-FFF2-40B4-BE49-F238E27FC236}">
                    <a16:creationId xmlns:a16="http://schemas.microsoft.com/office/drawing/2014/main" id="{EBE796BB-FBE6-4861-ABD1-D7296463ED91}"/>
                  </a:ext>
                </a:extLst>
              </p:cNvPr>
              <p:cNvCxnSpPr>
                <a:cxnSpLocks noChangeShapeType="1"/>
              </p:cNvCxnSpPr>
              <p:nvPr/>
            </p:nvCxnSpPr>
            <p:spPr bwMode="auto">
              <a:xfrm rot="5400000" flipH="1" flipV="1">
                <a:off x="2228015" y="3124127"/>
                <a:ext cx="317139" cy="310896"/>
              </a:xfrm>
              <a:prstGeom prst="line">
                <a:avLst/>
              </a:prstGeom>
              <a:noFill/>
              <a:ln w="25400" algn="ctr">
                <a:solidFill>
                  <a:schemeClr val="bg2"/>
                </a:solidFill>
                <a:prstDash val="dash"/>
                <a:round/>
                <a:headEnd/>
                <a:tailEnd type="none" w="lg" len="lg"/>
              </a:ln>
            </p:spPr>
          </p:cxnSp>
          <p:cxnSp>
            <p:nvCxnSpPr>
              <p:cNvPr id="70" name="Straight Connector 30">
                <a:extLst>
                  <a:ext uri="{FF2B5EF4-FFF2-40B4-BE49-F238E27FC236}">
                    <a16:creationId xmlns:a16="http://schemas.microsoft.com/office/drawing/2014/main" id="{1093BDCE-15C8-48FD-ADE0-4DD1DB41207E}"/>
                  </a:ext>
                </a:extLst>
              </p:cNvPr>
              <p:cNvCxnSpPr>
                <a:cxnSpLocks noChangeShapeType="1"/>
              </p:cNvCxnSpPr>
              <p:nvPr/>
            </p:nvCxnSpPr>
            <p:spPr bwMode="auto">
              <a:xfrm rot="16200000" flipH="1">
                <a:off x="1759267" y="2376444"/>
                <a:ext cx="1523706" cy="1588"/>
              </a:xfrm>
              <a:prstGeom prst="line">
                <a:avLst/>
              </a:prstGeom>
              <a:noFill/>
              <a:ln w="25400" algn="ctr">
                <a:solidFill>
                  <a:schemeClr val="bg2"/>
                </a:solidFill>
                <a:prstDash val="dash"/>
                <a:round/>
                <a:headEnd/>
                <a:tailEnd type="none" w="lg" len="lg"/>
              </a:ln>
            </p:spPr>
          </p:cxnSp>
          <p:cxnSp>
            <p:nvCxnSpPr>
              <p:cNvPr id="71" name="Straight Connector 35">
                <a:extLst>
                  <a:ext uri="{FF2B5EF4-FFF2-40B4-BE49-F238E27FC236}">
                    <a16:creationId xmlns:a16="http://schemas.microsoft.com/office/drawing/2014/main" id="{FE242343-AA4B-4748-B69B-21FD7BE5B15E}"/>
                  </a:ext>
                </a:extLst>
              </p:cNvPr>
              <p:cNvCxnSpPr>
                <a:cxnSpLocks noChangeShapeType="1"/>
              </p:cNvCxnSpPr>
              <p:nvPr/>
            </p:nvCxnSpPr>
            <p:spPr bwMode="auto">
              <a:xfrm rot="5400000" flipH="1" flipV="1">
                <a:off x="692819" y="3514271"/>
                <a:ext cx="1449851" cy="1443903"/>
              </a:xfrm>
              <a:prstGeom prst="line">
                <a:avLst/>
              </a:prstGeom>
              <a:noFill/>
              <a:ln w="25400" algn="ctr">
                <a:solidFill>
                  <a:schemeClr val="tx1"/>
                </a:solidFill>
                <a:round/>
                <a:headEnd/>
                <a:tailEnd type="none" w="lg" len="lg"/>
              </a:ln>
            </p:spPr>
          </p:cxnSp>
          <p:sp>
            <p:nvSpPr>
              <p:cNvPr id="72" name="Freeform 43">
                <a:extLst>
                  <a:ext uri="{FF2B5EF4-FFF2-40B4-BE49-F238E27FC236}">
                    <a16:creationId xmlns:a16="http://schemas.microsoft.com/office/drawing/2014/main" id="{E8263F1C-25BD-486B-BF87-F87B9AB3DDA1}"/>
                  </a:ext>
                </a:extLst>
              </p:cNvPr>
              <p:cNvSpPr>
                <a:spLocks noChangeArrowheads="1"/>
              </p:cNvSpPr>
              <p:nvPr/>
            </p:nvSpPr>
            <p:spPr bwMode="auto">
              <a:xfrm>
                <a:off x="2670047" y="2744724"/>
                <a:ext cx="1871472" cy="2238755"/>
              </a:xfrm>
              <a:custGeom>
                <a:avLst/>
                <a:gdLst>
                  <a:gd name="T0" fmla="*/ 0 w 2259146"/>
                  <a:gd name="T1" fmla="*/ 2147483647 h 1133240"/>
                  <a:gd name="T2" fmla="*/ 7249 w 2259146"/>
                  <a:gd name="T3" fmla="*/ 2147483647 h 1133240"/>
                  <a:gd name="T4" fmla="*/ 14008 w 2259146"/>
                  <a:gd name="T5" fmla="*/ 2147483647 h 1133240"/>
                  <a:gd name="T6" fmla="*/ 0 60000 65536"/>
                  <a:gd name="T7" fmla="*/ 0 60000 65536"/>
                  <a:gd name="T8" fmla="*/ 0 60000 65536"/>
                  <a:gd name="T9" fmla="*/ 0 w 2259146"/>
                  <a:gd name="T10" fmla="*/ 0 h 1133240"/>
                  <a:gd name="T11" fmla="*/ 2259146 w 2259146"/>
                  <a:gd name="T12" fmla="*/ 1133240 h 1133240"/>
                </a:gdLst>
                <a:ahLst/>
                <a:cxnLst>
                  <a:cxn ang="T6">
                    <a:pos x="T0" y="T1"/>
                  </a:cxn>
                  <a:cxn ang="T7">
                    <a:pos x="T2" y="T3"/>
                  </a:cxn>
                  <a:cxn ang="T8">
                    <a:pos x="T4" y="T5"/>
                  </a:cxn>
                </a:cxnLst>
                <a:rect l="T9" t="T10" r="T11" b="T12"/>
                <a:pathLst>
                  <a:path w="2259146" h="1133240">
                    <a:moveTo>
                      <a:pt x="0" y="1133240"/>
                    </a:moveTo>
                    <a:cubicBezTo>
                      <a:pt x="272054" y="602492"/>
                      <a:pt x="715199" y="268460"/>
                      <a:pt x="1168990" y="108773"/>
                    </a:cubicBezTo>
                    <a:cubicBezTo>
                      <a:pt x="1766278" y="0"/>
                      <a:pt x="1990637" y="105752"/>
                      <a:pt x="2259146" y="202888"/>
                    </a:cubicBezTo>
                  </a:path>
                </a:pathLst>
              </a:custGeom>
              <a:solidFill>
                <a:srgbClr val="FFFF00">
                  <a:alpha val="20000"/>
                </a:srgbClr>
              </a:solidFill>
              <a:ln w="19050" algn="ctr">
                <a:solidFill>
                  <a:srgbClr val="FF0000"/>
                </a:solidFill>
                <a:prstDash val="dash"/>
                <a:round/>
                <a:headEnd/>
                <a:tailEnd type="none" w="lg" len="lg"/>
              </a:ln>
            </p:spPr>
            <p:txBody>
              <a:bodyPr anchor="ctr"/>
              <a:lstStyle/>
              <a:p>
                <a:endParaRPr lang="en-US" dirty="0"/>
              </a:p>
            </p:txBody>
          </p:sp>
          <p:grpSp>
            <p:nvGrpSpPr>
              <p:cNvPr id="73" name="Group 87">
                <a:extLst>
                  <a:ext uri="{FF2B5EF4-FFF2-40B4-BE49-F238E27FC236}">
                    <a16:creationId xmlns:a16="http://schemas.microsoft.com/office/drawing/2014/main" id="{774896E8-21B6-44CE-89FE-2C48773F1967}"/>
                  </a:ext>
                </a:extLst>
              </p:cNvPr>
              <p:cNvGrpSpPr/>
              <p:nvPr/>
            </p:nvGrpSpPr>
            <p:grpSpPr>
              <a:xfrm>
                <a:off x="1810511" y="2852928"/>
                <a:ext cx="4036401" cy="1005840"/>
                <a:chOff x="1810511" y="2990088"/>
                <a:chExt cx="4036401" cy="1005840"/>
              </a:xfrm>
              <a:solidFill>
                <a:srgbClr val="FFFF00">
                  <a:alpha val="20000"/>
                </a:srgbClr>
              </a:solidFill>
            </p:grpSpPr>
            <p:cxnSp>
              <p:nvCxnSpPr>
                <p:cNvPr id="76" name="Straight Arrow Connector 37">
                  <a:extLst>
                    <a:ext uri="{FF2B5EF4-FFF2-40B4-BE49-F238E27FC236}">
                      <a16:creationId xmlns:a16="http://schemas.microsoft.com/office/drawing/2014/main" id="{F5D6E587-3BCB-4E66-AFFA-085D375BBE88}"/>
                    </a:ext>
                  </a:extLst>
                </p:cNvPr>
                <p:cNvCxnSpPr>
                  <a:cxnSpLocks noChangeShapeType="1"/>
                </p:cNvCxnSpPr>
                <p:nvPr/>
              </p:nvCxnSpPr>
              <p:spPr bwMode="auto">
                <a:xfrm rot="5400000" flipH="1" flipV="1">
                  <a:off x="3945687" y="3524836"/>
                  <a:ext cx="924247" cy="1057"/>
                </a:xfrm>
                <a:prstGeom prst="straightConnector1">
                  <a:avLst/>
                </a:prstGeom>
                <a:grpFill/>
                <a:ln w="25400" algn="ctr">
                  <a:solidFill>
                    <a:srgbClr val="FF0000"/>
                  </a:solidFill>
                  <a:round/>
                  <a:headEnd/>
                  <a:tailEnd type="arrow" w="med" len="med"/>
                </a:ln>
              </p:spPr>
            </p:cxnSp>
            <p:cxnSp>
              <p:nvCxnSpPr>
                <p:cNvPr id="77" name="Straight Connector 76">
                  <a:extLst>
                    <a:ext uri="{FF2B5EF4-FFF2-40B4-BE49-F238E27FC236}">
                      <a16:creationId xmlns:a16="http://schemas.microsoft.com/office/drawing/2014/main" id="{D66B2949-214A-4F7E-819D-B96C6721C2EC}"/>
                    </a:ext>
                  </a:extLst>
                </p:cNvPr>
                <p:cNvCxnSpPr/>
                <p:nvPr/>
              </p:nvCxnSpPr>
              <p:spPr bwMode="auto">
                <a:xfrm rot="10800000" flipH="1">
                  <a:off x="1810511" y="3985787"/>
                  <a:ext cx="4036401" cy="1588"/>
                </a:xfrm>
                <a:prstGeom prst="line">
                  <a:avLst/>
                </a:prstGeom>
                <a:grpFill/>
                <a:ln w="12700" cap="flat" cmpd="sng" algn="ctr">
                  <a:solidFill>
                    <a:srgbClr val="FF0000"/>
                  </a:solidFill>
                  <a:prstDash val="solid"/>
                  <a:round/>
                  <a:headEnd type="none" w="med" len="med"/>
                  <a:tailEnd type="none" w="lg" len="lg"/>
                </a:ln>
                <a:effectLst/>
              </p:spPr>
            </p:cxnSp>
            <p:sp>
              <p:nvSpPr>
                <p:cNvPr id="78" name="Freeform 84">
                  <a:extLst>
                    <a:ext uri="{FF2B5EF4-FFF2-40B4-BE49-F238E27FC236}">
                      <a16:creationId xmlns:a16="http://schemas.microsoft.com/office/drawing/2014/main" id="{E01E81CA-2D61-4BB6-9077-7FE6372908E7}"/>
                    </a:ext>
                  </a:extLst>
                </p:cNvPr>
                <p:cNvSpPr/>
                <p:nvPr/>
              </p:nvSpPr>
              <p:spPr bwMode="auto">
                <a:xfrm>
                  <a:off x="1828800" y="2999232"/>
                  <a:ext cx="4014216" cy="996696"/>
                </a:xfrm>
                <a:custGeom>
                  <a:avLst/>
                  <a:gdLst>
                    <a:gd name="connsiteX0" fmla="*/ 0 w 4014216"/>
                    <a:gd name="connsiteY0" fmla="*/ 996696 h 996696"/>
                    <a:gd name="connsiteX1" fmla="*/ 2029968 w 4014216"/>
                    <a:gd name="connsiteY1" fmla="*/ 0 h 996696"/>
                    <a:gd name="connsiteX2" fmla="*/ 4014216 w 4014216"/>
                    <a:gd name="connsiteY2" fmla="*/ 996696 h 996696"/>
                  </a:gdLst>
                  <a:ahLst/>
                  <a:cxnLst>
                    <a:cxn ang="0">
                      <a:pos x="connsiteX0" y="connsiteY0"/>
                    </a:cxn>
                    <a:cxn ang="0">
                      <a:pos x="connsiteX1" y="connsiteY1"/>
                    </a:cxn>
                    <a:cxn ang="0">
                      <a:pos x="connsiteX2" y="connsiteY2"/>
                    </a:cxn>
                  </a:cxnLst>
                  <a:rect l="l" t="t" r="r" b="b"/>
                  <a:pathLst>
                    <a:path w="4014216" h="996696">
                      <a:moveTo>
                        <a:pt x="0" y="996696"/>
                      </a:moveTo>
                      <a:cubicBezTo>
                        <a:pt x="680466" y="498348"/>
                        <a:pt x="1360932" y="0"/>
                        <a:pt x="2029968" y="0"/>
                      </a:cubicBezTo>
                      <a:cubicBezTo>
                        <a:pt x="2699004" y="0"/>
                        <a:pt x="3356610" y="498348"/>
                        <a:pt x="4014216" y="996696"/>
                      </a:cubicBezTo>
                    </a:path>
                  </a:pathLst>
                </a:custGeom>
                <a:grpFill/>
                <a:ln w="19050" cap="flat" cmpd="sng" algn="ctr">
                  <a:solidFill>
                    <a:srgbClr val="FF0000"/>
                  </a:solidFill>
                  <a:prstDash val="dash"/>
                  <a:round/>
                  <a:headEnd type="none" w="med" len="med"/>
                  <a:tailEnd type="none" w="lg" len="lg"/>
                </a:ln>
                <a:effectLst/>
              </p:spPr>
              <p:txBody>
                <a:bodyPr anchor="ctr"/>
                <a:lstStyle/>
                <a:p>
                  <a:pPr algn="ctr">
                    <a:defRPr/>
                  </a:pPr>
                  <a:endParaRPr lang="en-GB" dirty="0"/>
                </a:p>
              </p:txBody>
            </p:sp>
            <p:cxnSp>
              <p:nvCxnSpPr>
                <p:cNvPr id="79" name="Straight Arrow Connector 37">
                  <a:extLst>
                    <a:ext uri="{FF2B5EF4-FFF2-40B4-BE49-F238E27FC236}">
                      <a16:creationId xmlns:a16="http://schemas.microsoft.com/office/drawing/2014/main" id="{A847AF66-AE21-44A0-9B2E-047061D68522}"/>
                    </a:ext>
                  </a:extLst>
                </p:cNvPr>
                <p:cNvCxnSpPr>
                  <a:cxnSpLocks noChangeShapeType="1"/>
                </p:cNvCxnSpPr>
                <p:nvPr/>
              </p:nvCxnSpPr>
              <p:spPr bwMode="auto">
                <a:xfrm rot="5400000" flipH="1" flipV="1">
                  <a:off x="4347558" y="3598453"/>
                  <a:ext cx="777946" cy="128"/>
                </a:xfrm>
                <a:prstGeom prst="straightConnector1">
                  <a:avLst/>
                </a:prstGeom>
                <a:grpFill/>
                <a:ln w="25400" algn="ctr">
                  <a:solidFill>
                    <a:srgbClr val="FF0000"/>
                  </a:solidFill>
                  <a:round/>
                  <a:headEnd/>
                  <a:tailEnd type="arrow" w="med" len="med"/>
                </a:ln>
              </p:spPr>
            </p:cxnSp>
            <p:cxnSp>
              <p:nvCxnSpPr>
                <p:cNvPr id="80" name="Straight Arrow Connector 37">
                  <a:extLst>
                    <a:ext uri="{FF2B5EF4-FFF2-40B4-BE49-F238E27FC236}">
                      <a16:creationId xmlns:a16="http://schemas.microsoft.com/office/drawing/2014/main" id="{59B2563F-89F7-43C5-ABDF-81284C9BCE25}"/>
                    </a:ext>
                  </a:extLst>
                </p:cNvPr>
                <p:cNvCxnSpPr>
                  <a:cxnSpLocks noChangeShapeType="1"/>
                </p:cNvCxnSpPr>
                <p:nvPr/>
              </p:nvCxnSpPr>
              <p:spPr bwMode="auto">
                <a:xfrm rot="5400000" flipH="1" flipV="1">
                  <a:off x="4736178" y="3685321"/>
                  <a:ext cx="604210" cy="128"/>
                </a:xfrm>
                <a:prstGeom prst="straightConnector1">
                  <a:avLst/>
                </a:prstGeom>
                <a:grpFill/>
                <a:ln w="25400" algn="ctr">
                  <a:solidFill>
                    <a:srgbClr val="FF0000"/>
                  </a:solidFill>
                  <a:round/>
                  <a:headEnd/>
                  <a:tailEnd type="arrow" w="med" len="med"/>
                </a:ln>
              </p:spPr>
            </p:cxnSp>
            <p:cxnSp>
              <p:nvCxnSpPr>
                <p:cNvPr id="81" name="Straight Arrow Connector 37">
                  <a:extLst>
                    <a:ext uri="{FF2B5EF4-FFF2-40B4-BE49-F238E27FC236}">
                      <a16:creationId xmlns:a16="http://schemas.microsoft.com/office/drawing/2014/main" id="{BA77AB65-BD75-4B4B-8203-D1EC4CD97308}"/>
                    </a:ext>
                  </a:extLst>
                </p:cNvPr>
                <p:cNvCxnSpPr>
                  <a:cxnSpLocks noChangeShapeType="1"/>
                </p:cNvCxnSpPr>
                <p:nvPr/>
              </p:nvCxnSpPr>
              <p:spPr bwMode="auto">
                <a:xfrm rot="16200000" flipV="1">
                  <a:off x="5152229" y="3790603"/>
                  <a:ext cx="384754" cy="9019"/>
                </a:xfrm>
                <a:prstGeom prst="straightConnector1">
                  <a:avLst/>
                </a:prstGeom>
                <a:grpFill/>
                <a:ln w="25400" algn="ctr">
                  <a:solidFill>
                    <a:srgbClr val="FF0000"/>
                  </a:solidFill>
                  <a:round/>
                  <a:headEnd/>
                  <a:tailEnd type="arrow" w="med" len="med"/>
                </a:ln>
              </p:spPr>
            </p:cxnSp>
            <p:cxnSp>
              <p:nvCxnSpPr>
                <p:cNvPr id="82" name="Straight Arrow Connector 37">
                  <a:extLst>
                    <a:ext uri="{FF2B5EF4-FFF2-40B4-BE49-F238E27FC236}">
                      <a16:creationId xmlns:a16="http://schemas.microsoft.com/office/drawing/2014/main" id="{FCBED27B-59C6-4598-86BF-282847A3F260}"/>
                    </a:ext>
                  </a:extLst>
                </p:cNvPr>
                <p:cNvCxnSpPr>
                  <a:cxnSpLocks noChangeShapeType="1"/>
                </p:cNvCxnSpPr>
                <p:nvPr/>
              </p:nvCxnSpPr>
              <p:spPr bwMode="auto">
                <a:xfrm rot="5400000" flipH="1" flipV="1">
                  <a:off x="5549993" y="3895634"/>
                  <a:ext cx="183587" cy="129"/>
                </a:xfrm>
                <a:prstGeom prst="straightConnector1">
                  <a:avLst/>
                </a:prstGeom>
                <a:grpFill/>
                <a:ln w="25400" algn="ctr">
                  <a:solidFill>
                    <a:srgbClr val="FF0000"/>
                  </a:solidFill>
                  <a:round/>
                  <a:headEnd/>
                  <a:tailEnd type="arrow" w="med" len="med"/>
                </a:ln>
              </p:spPr>
            </p:cxnSp>
            <p:cxnSp>
              <p:nvCxnSpPr>
                <p:cNvPr id="83" name="Straight Arrow Connector 37">
                  <a:extLst>
                    <a:ext uri="{FF2B5EF4-FFF2-40B4-BE49-F238E27FC236}">
                      <a16:creationId xmlns:a16="http://schemas.microsoft.com/office/drawing/2014/main" id="{958A28D6-3A17-4C3B-85BF-2EED998BDAAF}"/>
                    </a:ext>
                  </a:extLst>
                </p:cNvPr>
                <p:cNvCxnSpPr>
                  <a:cxnSpLocks noChangeShapeType="1"/>
                </p:cNvCxnSpPr>
                <p:nvPr/>
              </p:nvCxnSpPr>
              <p:spPr bwMode="auto">
                <a:xfrm rot="5400000" flipH="1" flipV="1">
                  <a:off x="2509614" y="3635029"/>
                  <a:ext cx="704794" cy="128"/>
                </a:xfrm>
                <a:prstGeom prst="straightConnector1">
                  <a:avLst/>
                </a:prstGeom>
                <a:grpFill/>
                <a:ln w="25400" algn="ctr">
                  <a:solidFill>
                    <a:srgbClr val="FF0000"/>
                  </a:solidFill>
                  <a:round/>
                  <a:headEnd/>
                  <a:tailEnd type="arrow" w="med" len="med"/>
                </a:ln>
              </p:spPr>
            </p:cxnSp>
            <p:cxnSp>
              <p:nvCxnSpPr>
                <p:cNvPr id="84" name="Straight Arrow Connector 37">
                  <a:extLst>
                    <a:ext uri="{FF2B5EF4-FFF2-40B4-BE49-F238E27FC236}">
                      <a16:creationId xmlns:a16="http://schemas.microsoft.com/office/drawing/2014/main" id="{05F45FE0-FA6B-4A25-BECD-77A6BAEA5F24}"/>
                    </a:ext>
                  </a:extLst>
                </p:cNvPr>
                <p:cNvCxnSpPr>
                  <a:cxnSpLocks noChangeShapeType="1"/>
                </p:cNvCxnSpPr>
                <p:nvPr/>
              </p:nvCxnSpPr>
              <p:spPr bwMode="auto">
                <a:xfrm rot="5400000" flipH="1" flipV="1">
                  <a:off x="2747358" y="3561877"/>
                  <a:ext cx="851098" cy="128"/>
                </a:xfrm>
                <a:prstGeom prst="straightConnector1">
                  <a:avLst/>
                </a:prstGeom>
                <a:grpFill/>
                <a:ln w="25400" algn="ctr">
                  <a:solidFill>
                    <a:srgbClr val="FF0000"/>
                  </a:solidFill>
                  <a:round/>
                  <a:headEnd/>
                  <a:tailEnd type="arrow" w="med" len="med"/>
                </a:ln>
              </p:spPr>
            </p:cxnSp>
            <p:cxnSp>
              <p:nvCxnSpPr>
                <p:cNvPr id="85" name="Straight Arrow Connector 37">
                  <a:extLst>
                    <a:ext uri="{FF2B5EF4-FFF2-40B4-BE49-F238E27FC236}">
                      <a16:creationId xmlns:a16="http://schemas.microsoft.com/office/drawing/2014/main" id="{F665A3F2-FA7F-480A-9091-43157252931A}"/>
                    </a:ext>
                  </a:extLst>
                </p:cNvPr>
                <p:cNvCxnSpPr>
                  <a:cxnSpLocks noChangeShapeType="1"/>
                </p:cNvCxnSpPr>
                <p:nvPr/>
              </p:nvCxnSpPr>
              <p:spPr bwMode="auto">
                <a:xfrm rot="5400000" flipH="1" flipV="1">
                  <a:off x="3012533" y="3507014"/>
                  <a:ext cx="960825" cy="126"/>
                </a:xfrm>
                <a:prstGeom prst="straightConnector1">
                  <a:avLst/>
                </a:prstGeom>
                <a:grpFill/>
                <a:ln w="25400" algn="ctr">
                  <a:solidFill>
                    <a:srgbClr val="FF0000"/>
                  </a:solidFill>
                  <a:round/>
                  <a:headEnd/>
                  <a:tailEnd type="arrow" w="med" len="med"/>
                </a:ln>
              </p:spPr>
            </p:cxnSp>
            <p:cxnSp>
              <p:nvCxnSpPr>
                <p:cNvPr id="86" name="Straight Arrow Connector 37">
                  <a:extLst>
                    <a:ext uri="{FF2B5EF4-FFF2-40B4-BE49-F238E27FC236}">
                      <a16:creationId xmlns:a16="http://schemas.microsoft.com/office/drawing/2014/main" id="{40A64F73-E8BC-43C6-AB12-0DBE9A9BBD97}"/>
                    </a:ext>
                  </a:extLst>
                </p:cNvPr>
                <p:cNvCxnSpPr>
                  <a:cxnSpLocks noChangeShapeType="1"/>
                </p:cNvCxnSpPr>
                <p:nvPr/>
              </p:nvCxnSpPr>
              <p:spPr bwMode="auto">
                <a:xfrm rot="5400000" flipH="1" flipV="1">
                  <a:off x="3309713" y="3493298"/>
                  <a:ext cx="988257" cy="126"/>
                </a:xfrm>
                <a:prstGeom prst="straightConnector1">
                  <a:avLst/>
                </a:prstGeom>
                <a:grpFill/>
                <a:ln w="25400" algn="ctr">
                  <a:solidFill>
                    <a:srgbClr val="FF0000"/>
                  </a:solidFill>
                  <a:round/>
                  <a:headEnd/>
                  <a:tailEnd type="arrow" w="med" len="med"/>
                </a:ln>
              </p:spPr>
            </p:cxnSp>
            <p:cxnSp>
              <p:nvCxnSpPr>
                <p:cNvPr id="87" name="Straight Arrow Connector 37">
                  <a:extLst>
                    <a:ext uri="{FF2B5EF4-FFF2-40B4-BE49-F238E27FC236}">
                      <a16:creationId xmlns:a16="http://schemas.microsoft.com/office/drawing/2014/main" id="{8B443EC4-9403-41E7-878F-E3F88EC4222C}"/>
                    </a:ext>
                  </a:extLst>
                </p:cNvPr>
                <p:cNvCxnSpPr>
                  <a:cxnSpLocks noChangeShapeType="1"/>
                </p:cNvCxnSpPr>
                <p:nvPr/>
              </p:nvCxnSpPr>
              <p:spPr bwMode="auto">
                <a:xfrm rot="5400000" flipH="1" flipV="1">
                  <a:off x="3597749" y="3488726"/>
                  <a:ext cx="997401" cy="126"/>
                </a:xfrm>
                <a:prstGeom prst="straightConnector1">
                  <a:avLst/>
                </a:prstGeom>
                <a:grpFill/>
                <a:ln w="25400" algn="ctr">
                  <a:solidFill>
                    <a:srgbClr val="FF0000"/>
                  </a:solidFill>
                  <a:round/>
                  <a:headEnd/>
                  <a:tailEnd type="arrow" w="med" len="med"/>
                </a:ln>
              </p:spPr>
            </p:cxnSp>
            <p:cxnSp>
              <p:nvCxnSpPr>
                <p:cNvPr id="88" name="Straight Arrow Connector 37">
                  <a:extLst>
                    <a:ext uri="{FF2B5EF4-FFF2-40B4-BE49-F238E27FC236}">
                      <a16:creationId xmlns:a16="http://schemas.microsoft.com/office/drawing/2014/main" id="{0A10D4CF-771E-47BB-8E3E-70147C4A99CA}"/>
                    </a:ext>
                  </a:extLst>
                </p:cNvPr>
                <p:cNvCxnSpPr>
                  <a:cxnSpLocks noChangeShapeType="1"/>
                </p:cNvCxnSpPr>
                <p:nvPr/>
              </p:nvCxnSpPr>
              <p:spPr bwMode="auto">
                <a:xfrm rot="5400000" flipH="1" flipV="1">
                  <a:off x="1892394" y="3913921"/>
                  <a:ext cx="147010" cy="128"/>
                </a:xfrm>
                <a:prstGeom prst="straightConnector1">
                  <a:avLst/>
                </a:prstGeom>
                <a:grpFill/>
                <a:ln w="25400" algn="ctr">
                  <a:solidFill>
                    <a:srgbClr val="FF0000"/>
                  </a:solidFill>
                  <a:round/>
                  <a:headEnd/>
                  <a:tailEnd type="arrow" w="med" len="med"/>
                </a:ln>
              </p:spPr>
            </p:cxnSp>
            <p:cxnSp>
              <p:nvCxnSpPr>
                <p:cNvPr id="89" name="Straight Arrow Connector 37">
                  <a:extLst>
                    <a:ext uri="{FF2B5EF4-FFF2-40B4-BE49-F238E27FC236}">
                      <a16:creationId xmlns:a16="http://schemas.microsoft.com/office/drawing/2014/main" id="{DE501CB1-B052-4A7C-85DA-BC1076592F5D}"/>
                    </a:ext>
                  </a:extLst>
                </p:cNvPr>
                <p:cNvCxnSpPr>
                  <a:cxnSpLocks noChangeShapeType="1"/>
                </p:cNvCxnSpPr>
                <p:nvPr/>
              </p:nvCxnSpPr>
              <p:spPr bwMode="auto">
                <a:xfrm rot="16200000" flipV="1">
                  <a:off x="2111850" y="3831753"/>
                  <a:ext cx="265882" cy="9016"/>
                </a:xfrm>
                <a:prstGeom prst="straightConnector1">
                  <a:avLst/>
                </a:prstGeom>
                <a:grpFill/>
                <a:ln w="25400" algn="ctr">
                  <a:solidFill>
                    <a:srgbClr val="FF0000"/>
                  </a:solidFill>
                  <a:round/>
                  <a:headEnd/>
                  <a:tailEnd type="arrow" w="med" len="med"/>
                </a:ln>
              </p:spPr>
            </p:cxnSp>
            <p:cxnSp>
              <p:nvCxnSpPr>
                <p:cNvPr id="90" name="Straight Arrow Connector 37">
                  <a:extLst>
                    <a:ext uri="{FF2B5EF4-FFF2-40B4-BE49-F238E27FC236}">
                      <a16:creationId xmlns:a16="http://schemas.microsoft.com/office/drawing/2014/main" id="{9B164BCA-848F-4F8B-A1F5-3F16357B4C35}"/>
                    </a:ext>
                  </a:extLst>
                </p:cNvPr>
                <p:cNvCxnSpPr>
                  <a:cxnSpLocks noChangeShapeType="1"/>
                </p:cNvCxnSpPr>
                <p:nvPr/>
              </p:nvCxnSpPr>
              <p:spPr bwMode="auto">
                <a:xfrm rot="5400000" flipH="1" flipV="1">
                  <a:off x="2290158" y="3726469"/>
                  <a:ext cx="521914" cy="128"/>
                </a:xfrm>
                <a:prstGeom prst="straightConnector1">
                  <a:avLst/>
                </a:prstGeom>
                <a:grpFill/>
                <a:ln w="25400" algn="ctr">
                  <a:solidFill>
                    <a:srgbClr val="FF0000"/>
                  </a:solidFill>
                  <a:round/>
                  <a:headEnd/>
                  <a:tailEnd type="arrow" w="med" len="med"/>
                </a:ln>
              </p:spPr>
            </p:cxnSp>
          </p:grpSp>
          <p:cxnSp>
            <p:nvCxnSpPr>
              <p:cNvPr id="74" name="Straight Connector 127">
                <a:extLst>
                  <a:ext uri="{FF2B5EF4-FFF2-40B4-BE49-F238E27FC236}">
                    <a16:creationId xmlns:a16="http://schemas.microsoft.com/office/drawing/2014/main" id="{EBCA0014-6092-4A38-B31C-9EC2ECCB21F6}"/>
                  </a:ext>
                </a:extLst>
              </p:cNvPr>
              <p:cNvCxnSpPr>
                <a:cxnSpLocks noChangeShapeType="1"/>
                <a:stCxn id="72" idx="0"/>
              </p:cNvCxnSpPr>
              <p:nvPr/>
            </p:nvCxnSpPr>
            <p:spPr bwMode="auto">
              <a:xfrm flipV="1">
                <a:off x="2670047" y="3145536"/>
                <a:ext cx="1847089" cy="1837943"/>
              </a:xfrm>
              <a:prstGeom prst="line">
                <a:avLst/>
              </a:prstGeom>
              <a:noFill/>
              <a:ln w="12700" algn="ctr">
                <a:solidFill>
                  <a:srgbClr val="FF0000"/>
                </a:solidFill>
                <a:round/>
                <a:headEnd/>
                <a:tailEnd type="none" w="lg" len="lg"/>
              </a:ln>
            </p:spPr>
          </p:cxnSp>
          <p:cxnSp>
            <p:nvCxnSpPr>
              <p:cNvPr id="75" name="Straight Connector 132">
                <a:extLst>
                  <a:ext uri="{FF2B5EF4-FFF2-40B4-BE49-F238E27FC236}">
                    <a16:creationId xmlns:a16="http://schemas.microsoft.com/office/drawing/2014/main" id="{E3939192-5FF5-42E4-A937-852189B545EE}"/>
                  </a:ext>
                </a:extLst>
              </p:cNvPr>
              <p:cNvCxnSpPr>
                <a:cxnSpLocks noChangeShapeType="1"/>
              </p:cNvCxnSpPr>
              <p:nvPr/>
            </p:nvCxnSpPr>
            <p:spPr bwMode="auto">
              <a:xfrm rot="10800000" flipH="1">
                <a:off x="676655" y="3455435"/>
                <a:ext cx="4036401" cy="1588"/>
              </a:xfrm>
              <a:prstGeom prst="line">
                <a:avLst/>
              </a:prstGeom>
              <a:noFill/>
              <a:ln w="25400" algn="ctr">
                <a:solidFill>
                  <a:schemeClr val="tx1"/>
                </a:solidFill>
                <a:round/>
                <a:headEnd/>
                <a:tailEnd type="none" w="lg" len="lg"/>
              </a:ln>
            </p:spPr>
          </p:cxnSp>
        </p:grpSp>
        <p:grpSp>
          <p:nvGrpSpPr>
            <p:cNvPr id="52" name="Group 51">
              <a:extLst>
                <a:ext uri="{FF2B5EF4-FFF2-40B4-BE49-F238E27FC236}">
                  <a16:creationId xmlns:a16="http://schemas.microsoft.com/office/drawing/2014/main" id="{E4CF8369-C81A-4781-A397-4FB15C0B512F}"/>
                </a:ext>
              </a:extLst>
            </p:cNvPr>
            <p:cNvGrpSpPr/>
            <p:nvPr/>
          </p:nvGrpSpPr>
          <p:grpSpPr>
            <a:xfrm>
              <a:off x="11034017" y="1009485"/>
              <a:ext cx="630707" cy="1075340"/>
              <a:chOff x="11034017" y="1009485"/>
              <a:chExt cx="630707" cy="1075340"/>
            </a:xfrm>
          </p:grpSpPr>
          <p:cxnSp>
            <p:nvCxnSpPr>
              <p:cNvPr id="60" name="Straight Arrow Connector 59">
                <a:extLst>
                  <a:ext uri="{FF2B5EF4-FFF2-40B4-BE49-F238E27FC236}">
                    <a16:creationId xmlns:a16="http://schemas.microsoft.com/office/drawing/2014/main" id="{27DD7468-FB48-4C47-A698-0D993F4A4E53}"/>
                  </a:ext>
                </a:extLst>
              </p:cNvPr>
              <p:cNvCxnSpPr>
                <a:cxnSpLocks/>
              </p:cNvCxnSpPr>
              <p:nvPr/>
            </p:nvCxnSpPr>
            <p:spPr bwMode="auto">
              <a:xfrm flipH="1" flipV="1">
                <a:off x="11165460" y="1574491"/>
                <a:ext cx="331309" cy="426"/>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sp>
            <p:nvSpPr>
              <p:cNvPr id="61" name="TextBox 60">
                <a:extLst>
                  <a:ext uri="{FF2B5EF4-FFF2-40B4-BE49-F238E27FC236}">
                    <a16:creationId xmlns:a16="http://schemas.microsoft.com/office/drawing/2014/main" id="{25EFFE19-BBAB-4CBC-98E8-883D1D37A551}"/>
                  </a:ext>
                </a:extLst>
              </p:cNvPr>
              <p:cNvSpPr txBox="1"/>
              <p:nvPr/>
            </p:nvSpPr>
            <p:spPr>
              <a:xfrm>
                <a:off x="11280675" y="1746271"/>
                <a:ext cx="115214"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x</a:t>
                </a:r>
                <a:endParaRPr lang="en-GB" sz="1600" i="1" dirty="0">
                  <a:latin typeface="Times New Roman" panose="02020603050405020304" pitchFamily="18" charset="0"/>
                  <a:cs typeface="Times New Roman" panose="02020603050405020304" pitchFamily="18" charset="0"/>
                </a:endParaRPr>
              </a:p>
            </p:txBody>
          </p:sp>
          <p:cxnSp>
            <p:nvCxnSpPr>
              <p:cNvPr id="62" name="Straight Arrow Connector 61">
                <a:extLst>
                  <a:ext uri="{FF2B5EF4-FFF2-40B4-BE49-F238E27FC236}">
                    <a16:creationId xmlns:a16="http://schemas.microsoft.com/office/drawing/2014/main" id="{101FDB50-27D9-4CED-AB46-0592D5D2F7F4}"/>
                  </a:ext>
                </a:extLst>
              </p:cNvPr>
              <p:cNvCxnSpPr>
                <a:cxnSpLocks/>
              </p:cNvCxnSpPr>
              <p:nvPr/>
            </p:nvCxnSpPr>
            <p:spPr bwMode="auto">
              <a:xfrm flipV="1">
                <a:off x="11521579" y="1247596"/>
                <a:ext cx="0" cy="337964"/>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cxnSp>
            <p:nvCxnSpPr>
              <p:cNvPr id="63" name="Straight Arrow Connector 62">
                <a:extLst>
                  <a:ext uri="{FF2B5EF4-FFF2-40B4-BE49-F238E27FC236}">
                    <a16:creationId xmlns:a16="http://schemas.microsoft.com/office/drawing/2014/main" id="{D4032839-74A6-49B8-BEFA-BEFD4B607600}"/>
                  </a:ext>
                </a:extLst>
              </p:cNvPr>
              <p:cNvCxnSpPr>
                <a:cxnSpLocks/>
              </p:cNvCxnSpPr>
              <p:nvPr/>
            </p:nvCxnSpPr>
            <p:spPr bwMode="auto">
              <a:xfrm flipH="1">
                <a:off x="11203865" y="1585560"/>
                <a:ext cx="316854" cy="295786"/>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sp>
            <p:nvSpPr>
              <p:cNvPr id="64" name="TextBox 63">
                <a:extLst>
                  <a:ext uri="{FF2B5EF4-FFF2-40B4-BE49-F238E27FC236}">
                    <a16:creationId xmlns:a16="http://schemas.microsoft.com/office/drawing/2014/main" id="{AE822701-151F-4D75-9DDC-B8D2B287D892}"/>
                  </a:ext>
                </a:extLst>
              </p:cNvPr>
              <p:cNvSpPr txBox="1"/>
              <p:nvPr/>
            </p:nvSpPr>
            <p:spPr>
              <a:xfrm>
                <a:off x="11549510" y="1009485"/>
                <a:ext cx="115214"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y</a:t>
                </a:r>
                <a:endParaRPr lang="en-GB" sz="1600" i="1" dirty="0">
                  <a:latin typeface="Times New Roman" panose="02020603050405020304" pitchFamily="18" charset="0"/>
                  <a:cs typeface="Times New Roman" panose="02020603050405020304" pitchFamily="18" charset="0"/>
                </a:endParaRPr>
              </a:p>
            </p:txBody>
          </p:sp>
          <p:sp>
            <p:nvSpPr>
              <p:cNvPr id="65" name="TextBox 64">
                <a:extLst>
                  <a:ext uri="{FF2B5EF4-FFF2-40B4-BE49-F238E27FC236}">
                    <a16:creationId xmlns:a16="http://schemas.microsoft.com/office/drawing/2014/main" id="{D9B2D495-7E1D-4231-AA9F-A132089DD41D}"/>
                  </a:ext>
                </a:extLst>
              </p:cNvPr>
              <p:cNvSpPr txBox="1"/>
              <p:nvPr/>
            </p:nvSpPr>
            <p:spPr>
              <a:xfrm>
                <a:off x="11034017" y="1288529"/>
                <a:ext cx="115214"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z</a:t>
                </a:r>
                <a:endParaRPr lang="en-GB" sz="1600" i="1" dirty="0">
                  <a:latin typeface="Times New Roman" panose="02020603050405020304" pitchFamily="18" charset="0"/>
                  <a:cs typeface="Times New Roman" panose="02020603050405020304" pitchFamily="18" charset="0"/>
                </a:endParaRPr>
              </a:p>
            </p:txBody>
          </p:sp>
        </p:grpSp>
        <p:cxnSp>
          <p:nvCxnSpPr>
            <p:cNvPr id="54" name="Straight Arrow Connector 53">
              <a:extLst>
                <a:ext uri="{FF2B5EF4-FFF2-40B4-BE49-F238E27FC236}">
                  <a16:creationId xmlns:a16="http://schemas.microsoft.com/office/drawing/2014/main" id="{71DE7BAD-D717-4C3A-85AF-4CFCFC316959}"/>
                </a:ext>
              </a:extLst>
            </p:cNvPr>
            <p:cNvCxnSpPr>
              <a:cxnSpLocks/>
            </p:cNvCxnSpPr>
            <p:nvPr/>
          </p:nvCxnSpPr>
          <p:spPr bwMode="auto">
            <a:xfrm>
              <a:off x="7241730" y="3567275"/>
              <a:ext cx="2615439" cy="0"/>
            </a:xfrm>
            <a:prstGeom prst="straightConnector1">
              <a:avLst/>
            </a:prstGeom>
            <a:solidFill>
              <a:schemeClr val="accent1"/>
            </a:solidFill>
            <a:ln w="9525" cap="flat" cmpd="sng" algn="ctr">
              <a:solidFill>
                <a:schemeClr val="tx1"/>
              </a:solidFill>
              <a:prstDash val="solid"/>
              <a:round/>
              <a:headEnd type="triangle" w="med" len="med"/>
              <a:tailEnd type="triangle" w="med" len="med"/>
            </a:ln>
            <a:effectLst/>
          </p:spPr>
        </p:cxnSp>
        <p:cxnSp>
          <p:nvCxnSpPr>
            <p:cNvPr id="55" name="Straight Arrow Connector 54">
              <a:extLst>
                <a:ext uri="{FF2B5EF4-FFF2-40B4-BE49-F238E27FC236}">
                  <a16:creationId xmlns:a16="http://schemas.microsoft.com/office/drawing/2014/main" id="{3E50EE2B-9F0E-4C5E-B271-0F9DB1FAF98D}"/>
                </a:ext>
              </a:extLst>
            </p:cNvPr>
            <p:cNvCxnSpPr>
              <a:cxnSpLocks/>
            </p:cNvCxnSpPr>
            <p:nvPr/>
          </p:nvCxnSpPr>
          <p:spPr bwMode="auto">
            <a:xfrm flipV="1">
              <a:off x="10022979" y="2355982"/>
              <a:ext cx="1072089" cy="1101474"/>
            </a:xfrm>
            <a:prstGeom prst="straightConnector1">
              <a:avLst/>
            </a:prstGeom>
            <a:solidFill>
              <a:schemeClr val="accent1"/>
            </a:solidFill>
            <a:ln w="9525" cap="flat" cmpd="sng" algn="ctr">
              <a:solidFill>
                <a:schemeClr val="tx1"/>
              </a:solidFill>
              <a:prstDash val="solid"/>
              <a:round/>
              <a:headEnd type="triangle" w="med" len="med"/>
              <a:tailEnd type="triangle" w="med" len="med"/>
            </a:ln>
            <a:effectLst/>
          </p:spPr>
        </p:cxnSp>
        <p:cxnSp>
          <p:nvCxnSpPr>
            <p:cNvPr id="56" name="Straight Arrow Connector 55">
              <a:extLst>
                <a:ext uri="{FF2B5EF4-FFF2-40B4-BE49-F238E27FC236}">
                  <a16:creationId xmlns:a16="http://schemas.microsoft.com/office/drawing/2014/main" id="{0B34E840-C061-4AFC-B57F-E36EA017DEF5}"/>
                </a:ext>
              </a:extLst>
            </p:cNvPr>
            <p:cNvCxnSpPr>
              <a:cxnSpLocks/>
            </p:cNvCxnSpPr>
            <p:nvPr/>
          </p:nvCxnSpPr>
          <p:spPr bwMode="auto">
            <a:xfrm flipH="1" flipV="1">
              <a:off x="7132936" y="2550763"/>
              <a:ext cx="9567" cy="878237"/>
            </a:xfrm>
            <a:prstGeom prst="straightConnector1">
              <a:avLst/>
            </a:prstGeom>
            <a:solidFill>
              <a:schemeClr val="accent1"/>
            </a:solidFill>
            <a:ln w="9525" cap="flat" cmpd="sng" algn="ctr">
              <a:solidFill>
                <a:schemeClr val="tx1"/>
              </a:solidFill>
              <a:prstDash val="solid"/>
              <a:round/>
              <a:headEnd type="triangle" w="med" len="med"/>
              <a:tailEnd type="triangle" w="med" len="med"/>
            </a:ln>
            <a:effectLst/>
          </p:spPr>
        </p:cxnSp>
        <p:sp>
          <p:nvSpPr>
            <p:cNvPr id="57" name="TextBox 56">
              <a:extLst>
                <a:ext uri="{FF2B5EF4-FFF2-40B4-BE49-F238E27FC236}">
                  <a16:creationId xmlns:a16="http://schemas.microsoft.com/office/drawing/2014/main" id="{12D8BDDA-F609-4CAC-8076-F19F240140BE}"/>
                </a:ext>
              </a:extLst>
            </p:cNvPr>
            <p:cNvSpPr txBox="1"/>
            <p:nvPr/>
          </p:nvSpPr>
          <p:spPr>
            <a:xfrm>
              <a:off x="6882555" y="2779616"/>
              <a:ext cx="305554"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b</a:t>
              </a:r>
              <a:endParaRPr lang="en-GB" i="1" dirty="0">
                <a:latin typeface="Times New Roman" panose="02020603050405020304" pitchFamily="18" charset="0"/>
                <a:cs typeface="Times New Roman" panose="02020603050405020304" pitchFamily="18" charset="0"/>
              </a:endParaRPr>
            </a:p>
          </p:txBody>
        </p:sp>
        <p:sp>
          <p:nvSpPr>
            <p:cNvPr id="58" name="TextBox 57">
              <a:extLst>
                <a:ext uri="{FF2B5EF4-FFF2-40B4-BE49-F238E27FC236}">
                  <a16:creationId xmlns:a16="http://schemas.microsoft.com/office/drawing/2014/main" id="{660F5CC9-E65D-45F1-9D26-B1E8060EA4AF}"/>
                </a:ext>
              </a:extLst>
            </p:cNvPr>
            <p:cNvSpPr txBox="1"/>
            <p:nvPr/>
          </p:nvSpPr>
          <p:spPr>
            <a:xfrm>
              <a:off x="8369141" y="3468873"/>
              <a:ext cx="305554"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c</a:t>
              </a:r>
              <a:endParaRPr lang="en-GB" i="1" dirty="0">
                <a:latin typeface="Times New Roman" panose="02020603050405020304" pitchFamily="18" charset="0"/>
                <a:cs typeface="Times New Roman" panose="02020603050405020304" pitchFamily="18" charset="0"/>
              </a:endParaRPr>
            </a:p>
          </p:txBody>
        </p:sp>
        <p:sp>
          <p:nvSpPr>
            <p:cNvPr id="59" name="TextBox 58">
              <a:extLst>
                <a:ext uri="{FF2B5EF4-FFF2-40B4-BE49-F238E27FC236}">
                  <a16:creationId xmlns:a16="http://schemas.microsoft.com/office/drawing/2014/main" id="{5331EFCD-3DA1-40F9-9EF7-08A586DB88DB}"/>
                </a:ext>
              </a:extLst>
            </p:cNvPr>
            <p:cNvSpPr txBox="1"/>
            <p:nvPr/>
          </p:nvSpPr>
          <p:spPr>
            <a:xfrm>
              <a:off x="10512909" y="2766315"/>
              <a:ext cx="305554"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a</a:t>
              </a:r>
              <a:endParaRPr lang="en-GB" i="1" dirty="0">
                <a:latin typeface="Times New Roman" panose="02020603050405020304" pitchFamily="18" charset="0"/>
                <a:cs typeface="Times New Roman" panose="02020603050405020304" pitchFamily="18" charset="0"/>
              </a:endParaRPr>
            </a:p>
          </p:txBody>
        </p:sp>
      </p:grpSp>
      <p:sp>
        <p:nvSpPr>
          <p:cNvPr id="91" name="TextBox 90">
            <a:extLst>
              <a:ext uri="{FF2B5EF4-FFF2-40B4-BE49-F238E27FC236}">
                <a16:creationId xmlns:a16="http://schemas.microsoft.com/office/drawing/2014/main" id="{02D39A7D-41C2-4450-89A7-A85F11493173}"/>
              </a:ext>
            </a:extLst>
          </p:cNvPr>
          <p:cNvSpPr txBox="1"/>
          <p:nvPr/>
        </p:nvSpPr>
        <p:spPr>
          <a:xfrm>
            <a:off x="670420" y="2217607"/>
            <a:ext cx="5522010" cy="369332"/>
          </a:xfrm>
          <a:prstGeom prst="rect">
            <a:avLst/>
          </a:prstGeom>
          <a:noFill/>
        </p:spPr>
        <p:txBody>
          <a:bodyPr wrap="square" rtlCol="0">
            <a:spAutoFit/>
          </a:bodyPr>
          <a:lstStyle/>
          <a:p>
            <a:r>
              <a:rPr lang="en-US" dirty="0"/>
              <a:t>For the case </a:t>
            </a:r>
            <a:r>
              <a:rPr lang="en-US" i="1" dirty="0">
                <a:latin typeface="Times New Roman" panose="02020603050405020304" pitchFamily="18" charset="0"/>
                <a:cs typeface="Times New Roman" panose="02020603050405020304" pitchFamily="18" charset="0"/>
              </a:rPr>
              <a:t>a=c</a:t>
            </a:r>
            <a:r>
              <a:rPr lang="en-US" dirty="0"/>
              <a:t>, the formulae simplifies strongly.</a:t>
            </a:r>
            <a:endParaRPr lang="en-GB" dirty="0"/>
          </a:p>
        </p:txBody>
      </p:sp>
      <p:grpSp>
        <p:nvGrpSpPr>
          <p:cNvPr id="93" name="Group 92">
            <a:extLst>
              <a:ext uri="{FF2B5EF4-FFF2-40B4-BE49-F238E27FC236}">
                <a16:creationId xmlns:a16="http://schemas.microsoft.com/office/drawing/2014/main" id="{B32A556F-071D-4645-9A16-CCBA04F4A6D4}"/>
              </a:ext>
            </a:extLst>
          </p:cNvPr>
          <p:cNvGrpSpPr/>
          <p:nvPr/>
        </p:nvGrpSpPr>
        <p:grpSpPr>
          <a:xfrm>
            <a:off x="1132862" y="3122410"/>
            <a:ext cx="4237066" cy="1384048"/>
            <a:chOff x="304353" y="2084825"/>
            <a:chExt cx="4237066" cy="1384048"/>
          </a:xfrm>
        </p:grpSpPr>
        <p:pic>
          <p:nvPicPr>
            <p:cNvPr id="41" name="Picture 40" descr="A picture containing text, clock, clipart&#10;&#10;Description automatically generated">
              <a:extLst>
                <a:ext uri="{FF2B5EF4-FFF2-40B4-BE49-F238E27FC236}">
                  <a16:creationId xmlns:a16="http://schemas.microsoft.com/office/drawing/2014/main" id="{2A9763ED-0D7D-40E1-B8A8-D76DAE6795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5709" y="2789115"/>
              <a:ext cx="1702571" cy="679758"/>
            </a:xfrm>
            <a:prstGeom prst="rect">
              <a:avLst/>
            </a:prstGeom>
          </p:spPr>
        </p:pic>
        <p:pic>
          <p:nvPicPr>
            <p:cNvPr id="43" name="Picture 42" descr="A picture containing text, clock, watch, clipart&#10;&#10;Description automatically generated">
              <a:extLst>
                <a:ext uri="{FF2B5EF4-FFF2-40B4-BE49-F238E27FC236}">
                  <a16:creationId xmlns:a16="http://schemas.microsoft.com/office/drawing/2014/main" id="{F6B5B830-0EC0-4B52-8281-B1D2313D3D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3643" y="2129481"/>
              <a:ext cx="1121917" cy="368306"/>
            </a:xfrm>
            <a:prstGeom prst="rect">
              <a:avLst/>
            </a:prstGeom>
          </p:spPr>
        </p:pic>
        <p:sp>
          <p:nvSpPr>
            <p:cNvPr id="92" name="TextBox 91">
              <a:extLst>
                <a:ext uri="{FF2B5EF4-FFF2-40B4-BE49-F238E27FC236}">
                  <a16:creationId xmlns:a16="http://schemas.microsoft.com/office/drawing/2014/main" id="{95C660E4-916B-4C89-BD31-0EC6C66372FC}"/>
                </a:ext>
              </a:extLst>
            </p:cNvPr>
            <p:cNvSpPr txBox="1"/>
            <p:nvPr/>
          </p:nvSpPr>
          <p:spPr>
            <a:xfrm>
              <a:off x="304353" y="2084825"/>
              <a:ext cx="4237066" cy="1200329"/>
            </a:xfrm>
            <a:prstGeom prst="rect">
              <a:avLst/>
            </a:prstGeom>
            <a:noFill/>
          </p:spPr>
          <p:txBody>
            <a:bodyPr wrap="square" rtlCol="0">
              <a:spAutoFit/>
            </a:bodyPr>
            <a:lstStyle/>
            <a:p>
              <a:pPr marL="285750" indent="-285750">
                <a:buFont typeface="Arial" panose="020B0604020202020204" pitchFamily="34" charset="0"/>
                <a:buChar char="•"/>
              </a:pPr>
              <a:r>
                <a:rPr lang="en-US" dirty="0"/>
                <a:t>resonant wavelength:</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Q-value for TE</a:t>
              </a:r>
              <a:r>
                <a:rPr lang="en-US" baseline="-25000" dirty="0"/>
                <a:t>101</a:t>
              </a:r>
              <a:r>
                <a:rPr lang="en-US" dirty="0"/>
                <a:t>:</a:t>
              </a:r>
              <a:endParaRPr lang="en-GB" dirty="0"/>
            </a:p>
          </p:txBody>
        </p:sp>
      </p:grpSp>
      <p:sp>
        <p:nvSpPr>
          <p:cNvPr id="3" name="TextBox 2">
            <a:extLst>
              <a:ext uri="{FF2B5EF4-FFF2-40B4-BE49-F238E27FC236}">
                <a16:creationId xmlns:a16="http://schemas.microsoft.com/office/drawing/2014/main" id="{6DAE2586-7198-8DB5-224D-23DD7F79EAE2}"/>
              </a:ext>
            </a:extLst>
          </p:cNvPr>
          <p:cNvSpPr txBox="1"/>
          <p:nvPr/>
        </p:nvSpPr>
        <p:spPr>
          <a:xfrm>
            <a:off x="1111695" y="5198269"/>
            <a:ext cx="9968610" cy="369332"/>
          </a:xfrm>
          <a:prstGeom prst="rect">
            <a:avLst/>
          </a:prstGeom>
          <a:noFill/>
        </p:spPr>
        <p:txBody>
          <a:bodyPr wrap="square" rtlCol="0">
            <a:spAutoFit/>
          </a:bodyPr>
          <a:lstStyle/>
          <a:p>
            <a:r>
              <a:rPr lang="en-US" dirty="0">
                <a:solidFill>
                  <a:srgbClr val="C00000"/>
                </a:solidFill>
              </a:rPr>
              <a:t>If you had to use this resonator, where would you connect the vacuum pipe?</a:t>
            </a:r>
            <a:endParaRPr lang="en-GB" dirty="0">
              <a:solidFill>
                <a:srgbClr val="C00000"/>
              </a:solidFill>
            </a:endParaRPr>
          </a:p>
        </p:txBody>
      </p:sp>
    </p:spTree>
    <p:extLst>
      <p:ext uri="{BB962C8B-B14F-4D97-AF65-F5344CB8AC3E}">
        <p14:creationId xmlns:p14="http://schemas.microsoft.com/office/powerpoint/2010/main" val="361181450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258591" y="113925"/>
            <a:ext cx="8333885" cy="629095"/>
          </a:xfrm>
        </p:spPr>
        <p:txBody>
          <a:bodyPr/>
          <a:lstStyle/>
          <a:p>
            <a:r>
              <a:rPr lang="en-US" dirty="0">
                <a:solidFill>
                  <a:schemeClr val="bg2">
                    <a:lumMod val="50000"/>
                  </a:schemeClr>
                </a:solidFill>
              </a:rPr>
              <a:t>Circular (round) Waveguides (1/4)</a:t>
            </a:r>
            <a:endParaRPr lang="en-GB" dirty="0">
              <a:solidFill>
                <a:schemeClr val="bg2">
                  <a:lumMod val="50000"/>
                </a:schemeClr>
              </a:solidFill>
            </a:endParaRPr>
          </a:p>
        </p:txBody>
      </p:sp>
      <p:sp>
        <p:nvSpPr>
          <p:cNvPr id="9" name="TextBox 8">
            <a:extLst>
              <a:ext uri="{FF2B5EF4-FFF2-40B4-BE49-F238E27FC236}">
                <a16:creationId xmlns:a16="http://schemas.microsoft.com/office/drawing/2014/main" id="{B8064F34-C6AC-4DD2-B148-324D2A13826F}"/>
              </a:ext>
            </a:extLst>
          </p:cNvPr>
          <p:cNvSpPr txBox="1"/>
          <p:nvPr/>
        </p:nvSpPr>
        <p:spPr>
          <a:xfrm>
            <a:off x="3211887" y="864485"/>
            <a:ext cx="8410694" cy="1477328"/>
          </a:xfrm>
          <a:prstGeom prst="rect">
            <a:avLst/>
          </a:prstGeom>
          <a:noFill/>
        </p:spPr>
        <p:txBody>
          <a:bodyPr wrap="square" rtlCol="0">
            <a:spAutoFit/>
          </a:bodyPr>
          <a:lstStyle/>
          <a:p>
            <a:pPr marL="285750" indent="-285750">
              <a:buFont typeface="Arial" panose="020B0604020202020204" pitchFamily="34" charset="0"/>
              <a:buChar char="•"/>
            </a:pPr>
            <a:r>
              <a:rPr lang="en-US" dirty="0"/>
              <a:t>Like all transmission lines, also the circular waveguide is characterized by a propagation constant, an attenuation constant and a characteristic impedance.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These quantities are derived by field theory analysis.</a:t>
            </a:r>
            <a:br>
              <a:rPr lang="en-US" dirty="0"/>
            </a:br>
            <a:r>
              <a:rPr lang="en-US" dirty="0"/>
              <a:t>Propagation is usually assumed in </a:t>
            </a:r>
            <a:r>
              <a:rPr lang="en-US" i="1" dirty="0">
                <a:latin typeface="Times New Roman" panose="02020603050405020304" pitchFamily="18" charset="0"/>
                <a:cs typeface="Times New Roman" panose="02020603050405020304" pitchFamily="18" charset="0"/>
              </a:rPr>
              <a:t>z</a:t>
            </a:r>
            <a:r>
              <a:rPr lang="en-US" dirty="0"/>
              <a:t>-direction.</a:t>
            </a:r>
          </a:p>
        </p:txBody>
      </p:sp>
      <p:grpSp>
        <p:nvGrpSpPr>
          <p:cNvPr id="32" name="Group 31">
            <a:extLst>
              <a:ext uri="{FF2B5EF4-FFF2-40B4-BE49-F238E27FC236}">
                <a16:creationId xmlns:a16="http://schemas.microsoft.com/office/drawing/2014/main" id="{B8A98294-25C3-440E-8F21-A92CE9309D81}"/>
              </a:ext>
            </a:extLst>
          </p:cNvPr>
          <p:cNvGrpSpPr/>
          <p:nvPr/>
        </p:nvGrpSpPr>
        <p:grpSpPr>
          <a:xfrm>
            <a:off x="672917" y="968081"/>
            <a:ext cx="2381111" cy="1270135"/>
            <a:chOff x="796110" y="1502777"/>
            <a:chExt cx="2381111" cy="1270135"/>
          </a:xfrm>
        </p:grpSpPr>
        <p:grpSp>
          <p:nvGrpSpPr>
            <p:cNvPr id="8" name="Group 7">
              <a:extLst>
                <a:ext uri="{FF2B5EF4-FFF2-40B4-BE49-F238E27FC236}">
                  <a16:creationId xmlns:a16="http://schemas.microsoft.com/office/drawing/2014/main" id="{E1BFE6FC-D065-493A-9607-9C20C2AA443A}"/>
                </a:ext>
              </a:extLst>
            </p:cNvPr>
            <p:cNvGrpSpPr/>
            <p:nvPr/>
          </p:nvGrpSpPr>
          <p:grpSpPr>
            <a:xfrm>
              <a:off x="796110" y="1502777"/>
              <a:ext cx="2381111" cy="1270135"/>
              <a:chOff x="796110" y="1502777"/>
              <a:chExt cx="2381111" cy="1270135"/>
            </a:xfrm>
          </p:grpSpPr>
          <p:pic>
            <p:nvPicPr>
              <p:cNvPr id="3" name="Picture 2" descr="Diagram, shape&#10;&#10;Description automatically generated">
                <a:extLst>
                  <a:ext uri="{FF2B5EF4-FFF2-40B4-BE49-F238E27FC236}">
                    <a16:creationId xmlns:a16="http://schemas.microsoft.com/office/drawing/2014/main" id="{3AA1CAB8-5F94-405E-80D7-58ACD60F47A4}"/>
                  </a:ext>
                </a:extLst>
              </p:cNvPr>
              <p:cNvPicPr>
                <a:picLocks noChangeAspect="1"/>
              </p:cNvPicPr>
              <p:nvPr/>
            </p:nvPicPr>
            <p:blipFill rotWithShape="1">
              <a:blip r:embed="rId3">
                <a:extLst>
                  <a:ext uri="{28A0092B-C50C-407E-A947-70E740481C1C}">
                    <a14:useLocalDpi xmlns:a14="http://schemas.microsoft.com/office/drawing/2010/main" val="0"/>
                  </a:ext>
                </a:extLst>
              </a:blip>
              <a:srcRect l="59052" t="1181" r="3637" b="62185"/>
              <a:stretch/>
            </p:blipFill>
            <p:spPr>
              <a:xfrm>
                <a:off x="796110" y="1502777"/>
                <a:ext cx="2381111" cy="1270135"/>
              </a:xfrm>
              <a:prstGeom prst="rect">
                <a:avLst/>
              </a:prstGeom>
            </p:spPr>
          </p:pic>
          <p:grpSp>
            <p:nvGrpSpPr>
              <p:cNvPr id="7" name="Group 6">
                <a:extLst>
                  <a:ext uri="{FF2B5EF4-FFF2-40B4-BE49-F238E27FC236}">
                    <a16:creationId xmlns:a16="http://schemas.microsoft.com/office/drawing/2014/main" id="{0AC29B6C-6F62-4123-9F7A-13A49EE0EA29}"/>
                  </a:ext>
                </a:extLst>
              </p:cNvPr>
              <p:cNvGrpSpPr/>
              <p:nvPr/>
            </p:nvGrpSpPr>
            <p:grpSpPr>
              <a:xfrm>
                <a:off x="796110" y="2074119"/>
                <a:ext cx="2381111" cy="338554"/>
                <a:chOff x="796110" y="2074119"/>
                <a:chExt cx="2381111" cy="338554"/>
              </a:xfrm>
            </p:grpSpPr>
            <p:cxnSp>
              <p:nvCxnSpPr>
                <p:cNvPr id="5" name="Straight Arrow Connector 4">
                  <a:extLst>
                    <a:ext uri="{FF2B5EF4-FFF2-40B4-BE49-F238E27FC236}">
                      <a16:creationId xmlns:a16="http://schemas.microsoft.com/office/drawing/2014/main" id="{33BB40C4-16F1-4231-8EAD-D792E6E36858}"/>
                    </a:ext>
                  </a:extLst>
                </p:cNvPr>
                <p:cNvCxnSpPr>
                  <a:stCxn id="3" idx="1"/>
                  <a:endCxn id="3" idx="3"/>
                </p:cNvCxnSpPr>
                <p:nvPr/>
              </p:nvCxnSpPr>
              <p:spPr bwMode="auto">
                <a:xfrm>
                  <a:off x="796110" y="2137845"/>
                  <a:ext cx="2381111" cy="0"/>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sp>
              <p:nvSpPr>
                <p:cNvPr id="6" name="TextBox 5">
                  <a:extLst>
                    <a:ext uri="{FF2B5EF4-FFF2-40B4-BE49-F238E27FC236}">
                      <a16:creationId xmlns:a16="http://schemas.microsoft.com/office/drawing/2014/main" id="{65A7C9E8-9E31-4ABA-9248-47705112591E}"/>
                    </a:ext>
                  </a:extLst>
                </p:cNvPr>
                <p:cNvSpPr txBox="1"/>
                <p:nvPr/>
              </p:nvSpPr>
              <p:spPr>
                <a:xfrm>
                  <a:off x="3054029" y="2074119"/>
                  <a:ext cx="115214"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z</a:t>
                  </a:r>
                  <a:endParaRPr lang="en-GB" sz="1600" i="1" dirty="0">
                    <a:latin typeface="Times New Roman" panose="02020603050405020304" pitchFamily="18" charset="0"/>
                    <a:cs typeface="Times New Roman" panose="02020603050405020304" pitchFamily="18" charset="0"/>
                  </a:endParaRPr>
                </a:p>
              </p:txBody>
            </p:sp>
          </p:grpSp>
        </p:grpSp>
        <p:cxnSp>
          <p:nvCxnSpPr>
            <p:cNvPr id="30" name="Straight Arrow Connector 29">
              <a:extLst>
                <a:ext uri="{FF2B5EF4-FFF2-40B4-BE49-F238E27FC236}">
                  <a16:creationId xmlns:a16="http://schemas.microsoft.com/office/drawing/2014/main" id="{64E5A249-7173-4173-BF15-58CAE5469F69}"/>
                </a:ext>
              </a:extLst>
            </p:cNvPr>
            <p:cNvCxnSpPr/>
            <p:nvPr/>
          </p:nvCxnSpPr>
          <p:spPr bwMode="auto">
            <a:xfrm>
              <a:off x="1641020" y="2137845"/>
              <a:ext cx="192025" cy="52305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1" name="TextBox 30">
              <a:extLst>
                <a:ext uri="{FF2B5EF4-FFF2-40B4-BE49-F238E27FC236}">
                  <a16:creationId xmlns:a16="http://schemas.microsoft.com/office/drawing/2014/main" id="{EB80CA5A-EE47-4115-B9C8-B65479602CD9}"/>
                </a:ext>
              </a:extLst>
            </p:cNvPr>
            <p:cNvSpPr txBox="1"/>
            <p:nvPr/>
          </p:nvSpPr>
          <p:spPr>
            <a:xfrm>
              <a:off x="1717830" y="2179874"/>
              <a:ext cx="230430"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R</a:t>
              </a:r>
              <a:endParaRPr lang="en-GB" i="1" dirty="0">
                <a:latin typeface="Times New Roman" panose="02020603050405020304" pitchFamily="18" charset="0"/>
                <a:cs typeface="Times New Roman" panose="02020603050405020304" pitchFamily="18" charset="0"/>
              </a:endParaRPr>
            </a:p>
          </p:txBody>
        </p:sp>
      </p:grpSp>
      <p:grpSp>
        <p:nvGrpSpPr>
          <p:cNvPr id="52" name="Group 51">
            <a:extLst>
              <a:ext uri="{FF2B5EF4-FFF2-40B4-BE49-F238E27FC236}">
                <a16:creationId xmlns:a16="http://schemas.microsoft.com/office/drawing/2014/main" id="{671AF247-7F17-2F8D-924B-442BD9BBBEF0}"/>
              </a:ext>
            </a:extLst>
          </p:cNvPr>
          <p:cNvGrpSpPr/>
          <p:nvPr/>
        </p:nvGrpSpPr>
        <p:grpSpPr>
          <a:xfrm>
            <a:off x="603133" y="2667613"/>
            <a:ext cx="5638268" cy="3062401"/>
            <a:chOff x="603133" y="2667613"/>
            <a:chExt cx="5638268" cy="3062401"/>
          </a:xfrm>
        </p:grpSpPr>
        <p:pic>
          <p:nvPicPr>
            <p:cNvPr id="12" name="Picture 11" descr="Diagram&#10;&#10;Description automatically generated">
              <a:extLst>
                <a:ext uri="{FF2B5EF4-FFF2-40B4-BE49-F238E27FC236}">
                  <a16:creationId xmlns:a16="http://schemas.microsoft.com/office/drawing/2014/main" id="{681DFC53-788B-2B57-A715-458EECDEF8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133" y="2667613"/>
              <a:ext cx="5638268" cy="3062401"/>
            </a:xfrm>
            <a:prstGeom prst="rect">
              <a:avLst/>
            </a:prstGeom>
          </p:spPr>
        </p:pic>
        <p:pic>
          <p:nvPicPr>
            <p:cNvPr id="13" name="Picture 12" descr="Text&#10;&#10;Description automatically generated with low confidence">
              <a:extLst>
                <a:ext uri="{FF2B5EF4-FFF2-40B4-BE49-F238E27FC236}">
                  <a16:creationId xmlns:a16="http://schemas.microsoft.com/office/drawing/2014/main" id="{EAF35FB8-7E21-ACC1-AC64-1F2061CF0D7A}"/>
                </a:ext>
              </a:extLst>
            </p:cNvPr>
            <p:cNvPicPr>
              <a:picLocks noChangeAspect="1"/>
            </p:cNvPicPr>
            <p:nvPr/>
          </p:nvPicPr>
          <p:blipFill rotWithShape="1">
            <a:blip r:embed="rId5">
              <a:extLst>
                <a:ext uri="{28A0092B-C50C-407E-A947-70E740481C1C}">
                  <a14:useLocalDpi xmlns:a14="http://schemas.microsoft.com/office/drawing/2010/main" val="0"/>
                </a:ext>
              </a:extLst>
            </a:blip>
            <a:srcRect t="1" r="80669" b="-10851"/>
            <a:stretch/>
          </p:blipFill>
          <p:spPr>
            <a:xfrm>
              <a:off x="1755283" y="5281772"/>
              <a:ext cx="345645" cy="346073"/>
            </a:xfrm>
            <a:prstGeom prst="rect">
              <a:avLst/>
            </a:prstGeom>
          </p:spPr>
        </p:pic>
        <p:pic>
          <p:nvPicPr>
            <p:cNvPr id="14" name="Picture 13" descr="Text&#10;&#10;Description automatically generated with low confidence">
              <a:extLst>
                <a:ext uri="{FF2B5EF4-FFF2-40B4-BE49-F238E27FC236}">
                  <a16:creationId xmlns:a16="http://schemas.microsoft.com/office/drawing/2014/main" id="{0F001BE5-AC97-769C-D581-0A0D8F0D33FE}"/>
                </a:ext>
              </a:extLst>
            </p:cNvPr>
            <p:cNvPicPr>
              <a:picLocks noChangeAspect="1"/>
            </p:cNvPicPr>
            <p:nvPr/>
          </p:nvPicPr>
          <p:blipFill rotWithShape="1">
            <a:blip r:embed="rId5">
              <a:extLst>
                <a:ext uri="{28A0092B-C50C-407E-A947-70E740481C1C}">
                  <a14:useLocalDpi xmlns:a14="http://schemas.microsoft.com/office/drawing/2010/main" val="0"/>
                </a:ext>
              </a:extLst>
            </a:blip>
            <a:srcRect l="26743" r="53926"/>
            <a:stretch/>
          </p:blipFill>
          <p:spPr>
            <a:xfrm>
              <a:off x="1140803" y="2801168"/>
              <a:ext cx="345645" cy="298233"/>
            </a:xfrm>
            <a:prstGeom prst="rect">
              <a:avLst/>
            </a:prstGeom>
          </p:spPr>
        </p:pic>
        <p:pic>
          <p:nvPicPr>
            <p:cNvPr id="15" name="Picture 14" descr="Text&#10;&#10;Description automatically generated with low confidence">
              <a:extLst>
                <a:ext uri="{FF2B5EF4-FFF2-40B4-BE49-F238E27FC236}">
                  <a16:creationId xmlns:a16="http://schemas.microsoft.com/office/drawing/2014/main" id="{E39E8BC0-40F8-CA71-2056-F65C41C9CC0B}"/>
                </a:ext>
              </a:extLst>
            </p:cNvPr>
            <p:cNvPicPr>
              <a:picLocks noChangeAspect="1"/>
            </p:cNvPicPr>
            <p:nvPr/>
          </p:nvPicPr>
          <p:blipFill rotWithShape="1">
            <a:blip r:embed="rId5">
              <a:extLst>
                <a:ext uri="{28A0092B-C50C-407E-A947-70E740481C1C}">
                  <a14:useLocalDpi xmlns:a14="http://schemas.microsoft.com/office/drawing/2010/main" val="0"/>
                </a:ext>
              </a:extLst>
            </a:blip>
            <a:srcRect l="55369" r="27448"/>
            <a:stretch/>
          </p:blipFill>
          <p:spPr>
            <a:xfrm>
              <a:off x="1486447" y="3039563"/>
              <a:ext cx="307241" cy="298233"/>
            </a:xfrm>
            <a:prstGeom prst="rect">
              <a:avLst/>
            </a:prstGeom>
          </p:spPr>
        </p:pic>
        <p:pic>
          <p:nvPicPr>
            <p:cNvPr id="16" name="Picture 15" descr="Text&#10;&#10;Description automatically generated with low confidence">
              <a:extLst>
                <a:ext uri="{FF2B5EF4-FFF2-40B4-BE49-F238E27FC236}">
                  <a16:creationId xmlns:a16="http://schemas.microsoft.com/office/drawing/2014/main" id="{BBFC4836-F9EB-7DE1-0583-79460B4DF4C4}"/>
                </a:ext>
              </a:extLst>
            </p:cNvPr>
            <p:cNvPicPr>
              <a:picLocks noChangeAspect="1"/>
            </p:cNvPicPr>
            <p:nvPr/>
          </p:nvPicPr>
          <p:blipFill rotWithShape="1">
            <a:blip r:embed="rId5">
              <a:extLst>
                <a:ext uri="{28A0092B-C50C-407E-A947-70E740481C1C}">
                  <a14:useLocalDpi xmlns:a14="http://schemas.microsoft.com/office/drawing/2010/main" val="0"/>
                </a:ext>
              </a:extLst>
            </a:blip>
            <a:srcRect l="82817"/>
            <a:stretch/>
          </p:blipFill>
          <p:spPr>
            <a:xfrm>
              <a:off x="1985713" y="3141732"/>
              <a:ext cx="307242" cy="298233"/>
            </a:xfrm>
            <a:prstGeom prst="rect">
              <a:avLst/>
            </a:prstGeom>
          </p:spPr>
        </p:pic>
        <p:grpSp>
          <p:nvGrpSpPr>
            <p:cNvPr id="17" name="Group 16">
              <a:extLst>
                <a:ext uri="{FF2B5EF4-FFF2-40B4-BE49-F238E27FC236}">
                  <a16:creationId xmlns:a16="http://schemas.microsoft.com/office/drawing/2014/main" id="{97F31C26-8B58-E98C-D4A2-025E91E163DE}"/>
                </a:ext>
              </a:extLst>
            </p:cNvPr>
            <p:cNvGrpSpPr/>
            <p:nvPr/>
          </p:nvGrpSpPr>
          <p:grpSpPr>
            <a:xfrm>
              <a:off x="2147851" y="4181273"/>
              <a:ext cx="477175" cy="881569"/>
              <a:chOff x="2387688" y="3462946"/>
              <a:chExt cx="477175" cy="994137"/>
            </a:xfrm>
          </p:grpSpPr>
          <p:pic>
            <p:nvPicPr>
              <p:cNvPr id="38" name="Picture 37" descr="A picture containing text, clipart&#10;&#10;Description automatically generated">
                <a:extLst>
                  <a:ext uri="{FF2B5EF4-FFF2-40B4-BE49-F238E27FC236}">
                    <a16:creationId xmlns:a16="http://schemas.microsoft.com/office/drawing/2014/main" id="{55897228-B27F-C584-C39E-B36048896121}"/>
                  </a:ext>
                </a:extLst>
              </p:cNvPr>
              <p:cNvPicPr>
                <a:picLocks noChangeAspect="1"/>
              </p:cNvPicPr>
              <p:nvPr/>
            </p:nvPicPr>
            <p:blipFill rotWithShape="1">
              <a:blip r:embed="rId6">
                <a:extLst>
                  <a:ext uri="{28A0092B-C50C-407E-A947-70E740481C1C}">
                    <a14:useLocalDpi xmlns:a14="http://schemas.microsoft.com/office/drawing/2010/main" val="0"/>
                  </a:ext>
                </a:extLst>
              </a:blip>
              <a:srcRect t="-8985" r="73523" b="-1"/>
              <a:stretch/>
            </p:blipFill>
            <p:spPr>
              <a:xfrm>
                <a:off x="2519218" y="4171566"/>
                <a:ext cx="345645" cy="285517"/>
              </a:xfrm>
              <a:prstGeom prst="rect">
                <a:avLst/>
              </a:prstGeom>
            </p:spPr>
          </p:pic>
          <p:cxnSp>
            <p:nvCxnSpPr>
              <p:cNvPr id="39" name="Straight Arrow Connector 38">
                <a:extLst>
                  <a:ext uri="{FF2B5EF4-FFF2-40B4-BE49-F238E27FC236}">
                    <a16:creationId xmlns:a16="http://schemas.microsoft.com/office/drawing/2014/main" id="{55166019-704B-CB76-92E7-D15C3FD12B45}"/>
                  </a:ext>
                </a:extLst>
              </p:cNvPr>
              <p:cNvCxnSpPr>
                <a:cxnSpLocks/>
              </p:cNvCxnSpPr>
              <p:nvPr/>
            </p:nvCxnSpPr>
            <p:spPr bwMode="auto">
              <a:xfrm flipH="1" flipV="1">
                <a:off x="2387688" y="3462946"/>
                <a:ext cx="181906" cy="79329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nvGrpSpPr>
            <p:cNvPr id="23" name="Group 22">
              <a:extLst>
                <a:ext uri="{FF2B5EF4-FFF2-40B4-BE49-F238E27FC236}">
                  <a16:creationId xmlns:a16="http://schemas.microsoft.com/office/drawing/2014/main" id="{6125371A-7FA5-7A43-8F34-642610B03151}"/>
                </a:ext>
              </a:extLst>
            </p:cNvPr>
            <p:cNvGrpSpPr/>
            <p:nvPr/>
          </p:nvGrpSpPr>
          <p:grpSpPr>
            <a:xfrm>
              <a:off x="1271075" y="4117516"/>
              <a:ext cx="334692" cy="376987"/>
              <a:chOff x="1334359" y="3442481"/>
              <a:chExt cx="334692" cy="425124"/>
            </a:xfrm>
          </p:grpSpPr>
          <p:pic>
            <p:nvPicPr>
              <p:cNvPr id="36" name="Picture 35" descr="A picture containing text, clipart&#10;&#10;Description automatically generated">
                <a:extLst>
                  <a:ext uri="{FF2B5EF4-FFF2-40B4-BE49-F238E27FC236}">
                    <a16:creationId xmlns:a16="http://schemas.microsoft.com/office/drawing/2014/main" id="{C90D7E5E-CF6D-1A91-492F-8CE694C89B64}"/>
                  </a:ext>
                </a:extLst>
              </p:cNvPr>
              <p:cNvPicPr>
                <a:picLocks noChangeAspect="1"/>
              </p:cNvPicPr>
              <p:nvPr/>
            </p:nvPicPr>
            <p:blipFill rotWithShape="1">
              <a:blip r:embed="rId6">
                <a:extLst>
                  <a:ext uri="{28A0092B-C50C-407E-A947-70E740481C1C}">
                    <a14:useLocalDpi xmlns:a14="http://schemas.microsoft.com/office/drawing/2010/main" val="0"/>
                  </a:ext>
                </a:extLst>
              </a:blip>
              <a:srcRect l="38245" t="1" r="38220" b="-1"/>
              <a:stretch/>
            </p:blipFill>
            <p:spPr>
              <a:xfrm>
                <a:off x="1334359" y="3605627"/>
                <a:ext cx="307241" cy="261978"/>
              </a:xfrm>
              <a:prstGeom prst="rect">
                <a:avLst/>
              </a:prstGeom>
            </p:spPr>
          </p:pic>
          <p:cxnSp>
            <p:nvCxnSpPr>
              <p:cNvPr id="37" name="Straight Arrow Connector 36">
                <a:extLst>
                  <a:ext uri="{FF2B5EF4-FFF2-40B4-BE49-F238E27FC236}">
                    <a16:creationId xmlns:a16="http://schemas.microsoft.com/office/drawing/2014/main" id="{832BCFD5-5DA3-5EAF-0AFC-A5DFDA998C7A}"/>
                  </a:ext>
                </a:extLst>
              </p:cNvPr>
              <p:cNvCxnSpPr>
                <a:cxnSpLocks/>
              </p:cNvCxnSpPr>
              <p:nvPr/>
            </p:nvCxnSpPr>
            <p:spPr bwMode="auto">
              <a:xfrm flipV="1">
                <a:off x="1507182" y="3442481"/>
                <a:ext cx="161869" cy="25535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nvGrpSpPr>
            <p:cNvPr id="24" name="Group 23">
              <a:extLst>
                <a:ext uri="{FF2B5EF4-FFF2-40B4-BE49-F238E27FC236}">
                  <a16:creationId xmlns:a16="http://schemas.microsoft.com/office/drawing/2014/main" id="{DACB1CF0-9857-A28C-0481-195D5A41594B}"/>
                </a:ext>
              </a:extLst>
            </p:cNvPr>
            <p:cNvGrpSpPr/>
            <p:nvPr/>
          </p:nvGrpSpPr>
          <p:grpSpPr>
            <a:xfrm>
              <a:off x="2780855" y="4117516"/>
              <a:ext cx="890858" cy="825574"/>
              <a:chOff x="2724712" y="3456238"/>
              <a:chExt cx="890858" cy="930991"/>
            </a:xfrm>
          </p:grpSpPr>
          <p:pic>
            <p:nvPicPr>
              <p:cNvPr id="27" name="Picture 26" descr="A picture containing text, clipart&#10;&#10;Description automatically generated">
                <a:extLst>
                  <a:ext uri="{FF2B5EF4-FFF2-40B4-BE49-F238E27FC236}">
                    <a16:creationId xmlns:a16="http://schemas.microsoft.com/office/drawing/2014/main" id="{3213BE5A-9B4C-3DE8-E582-DF1FEFAFDDBE}"/>
                  </a:ext>
                </a:extLst>
              </p:cNvPr>
              <p:cNvPicPr>
                <a:picLocks noChangeAspect="1"/>
              </p:cNvPicPr>
              <p:nvPr/>
            </p:nvPicPr>
            <p:blipFill rotWithShape="1">
              <a:blip r:embed="rId6">
                <a:extLst>
                  <a:ext uri="{28A0092B-C50C-407E-A947-70E740481C1C}">
                    <a14:useLocalDpi xmlns:a14="http://schemas.microsoft.com/office/drawing/2010/main" val="0"/>
                  </a:ext>
                </a:extLst>
              </a:blip>
              <a:srcRect l="79432"/>
              <a:stretch/>
            </p:blipFill>
            <p:spPr>
              <a:xfrm>
                <a:off x="3347061" y="4125252"/>
                <a:ext cx="268509" cy="261977"/>
              </a:xfrm>
              <a:prstGeom prst="rect">
                <a:avLst/>
              </a:prstGeom>
            </p:spPr>
          </p:pic>
          <p:cxnSp>
            <p:nvCxnSpPr>
              <p:cNvPr id="29" name="Straight Arrow Connector 28">
                <a:extLst>
                  <a:ext uri="{FF2B5EF4-FFF2-40B4-BE49-F238E27FC236}">
                    <a16:creationId xmlns:a16="http://schemas.microsoft.com/office/drawing/2014/main" id="{10A2FC7B-5F7A-FAA2-FFFB-D37C15FC2121}"/>
                  </a:ext>
                </a:extLst>
              </p:cNvPr>
              <p:cNvCxnSpPr>
                <a:cxnSpLocks/>
              </p:cNvCxnSpPr>
              <p:nvPr/>
            </p:nvCxnSpPr>
            <p:spPr bwMode="auto">
              <a:xfrm flipH="1" flipV="1">
                <a:off x="2724712" y="3456238"/>
                <a:ext cx="734839" cy="71532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grpSp>
        <p:nvGrpSpPr>
          <p:cNvPr id="40" name="Group 39">
            <a:extLst>
              <a:ext uri="{FF2B5EF4-FFF2-40B4-BE49-F238E27FC236}">
                <a16:creationId xmlns:a16="http://schemas.microsoft.com/office/drawing/2014/main" id="{58D3AC4C-D4D4-A4CB-1825-703FD24E8DC5}"/>
              </a:ext>
            </a:extLst>
          </p:cNvPr>
          <p:cNvGrpSpPr/>
          <p:nvPr/>
        </p:nvGrpSpPr>
        <p:grpSpPr>
          <a:xfrm>
            <a:off x="7172781" y="2536761"/>
            <a:ext cx="4416086" cy="3076080"/>
            <a:chOff x="7222006" y="1658119"/>
            <a:chExt cx="4416086" cy="3468865"/>
          </a:xfrm>
        </p:grpSpPr>
        <p:pic>
          <p:nvPicPr>
            <p:cNvPr id="41" name="Picture 40" descr="Table&#10;&#10;Description automatically generated">
              <a:extLst>
                <a:ext uri="{FF2B5EF4-FFF2-40B4-BE49-F238E27FC236}">
                  <a16:creationId xmlns:a16="http://schemas.microsoft.com/office/drawing/2014/main" id="{530631A6-8EEA-D238-7718-76197393279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22006" y="1658119"/>
              <a:ext cx="4389774" cy="1449907"/>
            </a:xfrm>
            <a:prstGeom prst="rect">
              <a:avLst/>
            </a:prstGeom>
          </p:spPr>
        </p:pic>
        <p:pic>
          <p:nvPicPr>
            <p:cNvPr id="42" name="Picture 41" descr="Table&#10;&#10;Description automatically generated">
              <a:extLst>
                <a:ext uri="{FF2B5EF4-FFF2-40B4-BE49-F238E27FC236}">
                  <a16:creationId xmlns:a16="http://schemas.microsoft.com/office/drawing/2014/main" id="{31DC9FEF-C44C-3660-3CED-F1D2B29F82D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39203" y="3517566"/>
              <a:ext cx="4398889" cy="1447634"/>
            </a:xfrm>
            <a:prstGeom prst="rect">
              <a:avLst/>
            </a:prstGeom>
          </p:spPr>
        </p:pic>
        <p:sp>
          <p:nvSpPr>
            <p:cNvPr id="43" name="TextBox 42">
              <a:extLst>
                <a:ext uri="{FF2B5EF4-FFF2-40B4-BE49-F238E27FC236}">
                  <a16:creationId xmlns:a16="http://schemas.microsoft.com/office/drawing/2014/main" id="{71BC207F-D9FF-F24D-C53B-EA3A05F7106D}"/>
                </a:ext>
              </a:extLst>
            </p:cNvPr>
            <p:cNvSpPr txBox="1"/>
            <p:nvPr/>
          </p:nvSpPr>
          <p:spPr>
            <a:xfrm>
              <a:off x="7363365" y="4849985"/>
              <a:ext cx="3994120" cy="276999"/>
            </a:xfrm>
            <a:prstGeom prst="rect">
              <a:avLst/>
            </a:prstGeom>
            <a:noFill/>
          </p:spPr>
          <p:txBody>
            <a:bodyPr wrap="square" rtlCol="0">
              <a:spAutoFit/>
            </a:bodyPr>
            <a:lstStyle/>
            <a:p>
              <a:r>
                <a:rPr lang="en-US" sz="1200" dirty="0"/>
                <a:t>Source: </a:t>
              </a:r>
              <a:r>
                <a:rPr lang="en-US" sz="1200" dirty="0" err="1"/>
                <a:t>Pozar</a:t>
              </a:r>
              <a:r>
                <a:rPr lang="en-US" sz="1200" dirty="0"/>
                <a:t>, </a:t>
              </a:r>
              <a:r>
                <a:rPr lang="en-US" sz="1200" i="1" dirty="0"/>
                <a:t>Microwave Engineering</a:t>
              </a:r>
              <a:r>
                <a:rPr lang="en-US" sz="1200" dirty="0"/>
                <a:t>, 4</a:t>
              </a:r>
              <a:r>
                <a:rPr lang="en-US" sz="1200" baseline="30000" dirty="0"/>
                <a:t>th</a:t>
              </a:r>
              <a:r>
                <a:rPr lang="en-US" sz="1200" dirty="0"/>
                <a:t> ed., Wiley</a:t>
              </a:r>
              <a:endParaRPr lang="en-GB" sz="1200" dirty="0"/>
            </a:p>
          </p:txBody>
        </p:sp>
      </p:grpSp>
      <p:grpSp>
        <p:nvGrpSpPr>
          <p:cNvPr id="53" name="Group 52">
            <a:extLst>
              <a:ext uri="{FF2B5EF4-FFF2-40B4-BE49-F238E27FC236}">
                <a16:creationId xmlns:a16="http://schemas.microsoft.com/office/drawing/2014/main" id="{C0A5491F-AAE6-118C-3D43-2C9F0EFD24DF}"/>
              </a:ext>
            </a:extLst>
          </p:cNvPr>
          <p:cNvGrpSpPr/>
          <p:nvPr/>
        </p:nvGrpSpPr>
        <p:grpSpPr>
          <a:xfrm>
            <a:off x="2279381" y="5730014"/>
            <a:ext cx="6517655" cy="1031535"/>
            <a:chOff x="2848508" y="5666340"/>
            <a:chExt cx="6517655" cy="1031535"/>
          </a:xfrm>
        </p:grpSpPr>
        <p:sp>
          <p:nvSpPr>
            <p:cNvPr id="45" name="TextBox 44">
              <a:extLst>
                <a:ext uri="{FF2B5EF4-FFF2-40B4-BE49-F238E27FC236}">
                  <a16:creationId xmlns:a16="http://schemas.microsoft.com/office/drawing/2014/main" id="{0BC023F4-83EE-70E1-CE20-B6AB71C05593}"/>
                </a:ext>
              </a:extLst>
            </p:cNvPr>
            <p:cNvSpPr txBox="1"/>
            <p:nvPr/>
          </p:nvSpPr>
          <p:spPr>
            <a:xfrm>
              <a:off x="3116639" y="5666340"/>
              <a:ext cx="6249524" cy="685494"/>
            </a:xfrm>
            <a:prstGeom prst="rect">
              <a:avLst/>
            </a:prstGeom>
            <a:noFill/>
          </p:spPr>
          <p:txBody>
            <a:bodyPr wrap="square" rtlCol="0">
              <a:spAutoFit/>
            </a:bodyPr>
            <a:lstStyle/>
            <a:p>
              <a:r>
                <a:rPr lang="en-US" dirty="0"/>
                <a:t>= 1</a:t>
              </a:r>
              <a:r>
                <a:rPr lang="en-US" baseline="30000" dirty="0"/>
                <a:t>st</a:t>
              </a:r>
              <a:r>
                <a:rPr lang="en-US" dirty="0"/>
                <a:t> root of Bessel function of first type </a:t>
              </a:r>
            </a:p>
            <a:p>
              <a:r>
                <a:rPr lang="en-US" dirty="0"/>
                <a:t>= 2</a:t>
              </a:r>
              <a:r>
                <a:rPr lang="en-US" baseline="30000" dirty="0"/>
                <a:t>nd</a:t>
              </a:r>
              <a:r>
                <a:rPr lang="en-US" dirty="0"/>
                <a:t> root of Bessel function of first type </a:t>
              </a:r>
            </a:p>
            <a:p>
              <a:r>
                <a:rPr lang="en-US" dirty="0"/>
                <a:t>= 1</a:t>
              </a:r>
              <a:r>
                <a:rPr lang="en-US" baseline="30000" dirty="0"/>
                <a:t>st</a:t>
              </a:r>
              <a:r>
                <a:rPr lang="en-US" dirty="0"/>
                <a:t> root of derivative of Bessel function of first type </a:t>
              </a:r>
              <a:endParaRPr lang="en-GB" dirty="0"/>
            </a:p>
          </p:txBody>
        </p:sp>
        <p:pic>
          <p:nvPicPr>
            <p:cNvPr id="46" name="Picture 45" descr="Text&#10;&#10;Description automatically generated with low confidence">
              <a:extLst>
                <a:ext uri="{FF2B5EF4-FFF2-40B4-BE49-F238E27FC236}">
                  <a16:creationId xmlns:a16="http://schemas.microsoft.com/office/drawing/2014/main" id="{A25C6F01-AB29-4514-75DA-F53E3AD86B7C}"/>
                </a:ext>
              </a:extLst>
            </p:cNvPr>
            <p:cNvPicPr>
              <a:picLocks noChangeAspect="1"/>
            </p:cNvPicPr>
            <p:nvPr/>
          </p:nvPicPr>
          <p:blipFill rotWithShape="1">
            <a:blip r:embed="rId5">
              <a:extLst>
                <a:ext uri="{28A0092B-C50C-407E-A947-70E740481C1C}">
                  <a14:useLocalDpi xmlns:a14="http://schemas.microsoft.com/office/drawing/2010/main" val="0"/>
                </a:ext>
              </a:extLst>
            </a:blip>
            <a:srcRect l="26743" r="53926"/>
            <a:stretch/>
          </p:blipFill>
          <p:spPr>
            <a:xfrm>
              <a:off x="7253063" y="5685746"/>
              <a:ext cx="371259" cy="375970"/>
            </a:xfrm>
            <a:prstGeom prst="rect">
              <a:avLst/>
            </a:prstGeom>
          </p:spPr>
        </p:pic>
        <p:pic>
          <p:nvPicPr>
            <p:cNvPr id="47" name="Picture 46" descr="Text&#10;&#10;Description automatically generated with low confidence">
              <a:extLst>
                <a:ext uri="{FF2B5EF4-FFF2-40B4-BE49-F238E27FC236}">
                  <a16:creationId xmlns:a16="http://schemas.microsoft.com/office/drawing/2014/main" id="{BAA15400-A886-CCF6-2FF0-6FA7EBFDD281}"/>
                </a:ext>
              </a:extLst>
            </p:cNvPr>
            <p:cNvPicPr>
              <a:picLocks noChangeAspect="1"/>
            </p:cNvPicPr>
            <p:nvPr/>
          </p:nvPicPr>
          <p:blipFill rotWithShape="1">
            <a:blip r:embed="rId5">
              <a:extLst>
                <a:ext uri="{28A0092B-C50C-407E-A947-70E740481C1C}">
                  <a14:useLocalDpi xmlns:a14="http://schemas.microsoft.com/office/drawing/2010/main" val="0"/>
                </a:ext>
              </a:extLst>
            </a:blip>
            <a:srcRect t="1" r="80669" b="-10851"/>
            <a:stretch/>
          </p:blipFill>
          <p:spPr>
            <a:xfrm>
              <a:off x="8464751" y="6261595"/>
              <a:ext cx="371259" cy="436280"/>
            </a:xfrm>
            <a:prstGeom prst="rect">
              <a:avLst/>
            </a:prstGeom>
          </p:spPr>
        </p:pic>
        <p:pic>
          <p:nvPicPr>
            <p:cNvPr id="48" name="Picture 47" descr="Text&#10;&#10;Description automatically generated with low confidence">
              <a:extLst>
                <a:ext uri="{FF2B5EF4-FFF2-40B4-BE49-F238E27FC236}">
                  <a16:creationId xmlns:a16="http://schemas.microsoft.com/office/drawing/2014/main" id="{3BE6F29A-7759-3544-998A-8AA495551F61}"/>
                </a:ext>
              </a:extLst>
            </p:cNvPr>
            <p:cNvPicPr>
              <a:picLocks noChangeAspect="1"/>
            </p:cNvPicPr>
            <p:nvPr/>
          </p:nvPicPr>
          <p:blipFill rotWithShape="1">
            <a:blip r:embed="rId5">
              <a:extLst>
                <a:ext uri="{28A0092B-C50C-407E-A947-70E740481C1C}">
                  <a14:useLocalDpi xmlns:a14="http://schemas.microsoft.com/office/drawing/2010/main" val="0"/>
                </a:ext>
              </a:extLst>
            </a:blip>
            <a:srcRect l="26743" r="53926"/>
            <a:stretch/>
          </p:blipFill>
          <p:spPr>
            <a:xfrm>
              <a:off x="7553328" y="5893947"/>
              <a:ext cx="371259" cy="375970"/>
            </a:xfrm>
            <a:prstGeom prst="rect">
              <a:avLst/>
            </a:prstGeom>
          </p:spPr>
        </p:pic>
        <p:pic>
          <p:nvPicPr>
            <p:cNvPr id="49" name="Picture 48" descr="A picture containing text, clipart&#10;&#10;Description automatically generated">
              <a:extLst>
                <a:ext uri="{FF2B5EF4-FFF2-40B4-BE49-F238E27FC236}">
                  <a16:creationId xmlns:a16="http://schemas.microsoft.com/office/drawing/2014/main" id="{43593830-00F5-4183-FB5E-FC3938854A4D}"/>
                </a:ext>
              </a:extLst>
            </p:cNvPr>
            <p:cNvPicPr>
              <a:picLocks noChangeAspect="1"/>
            </p:cNvPicPr>
            <p:nvPr/>
          </p:nvPicPr>
          <p:blipFill rotWithShape="1">
            <a:blip r:embed="rId6">
              <a:extLst>
                <a:ext uri="{28A0092B-C50C-407E-A947-70E740481C1C}">
                  <a14:useLocalDpi xmlns:a14="http://schemas.microsoft.com/office/drawing/2010/main" val="0"/>
                </a:ext>
              </a:extLst>
            </a:blip>
            <a:srcRect l="38245" t="1" r="38220" b="-1"/>
            <a:stretch/>
          </p:blipFill>
          <p:spPr>
            <a:xfrm>
              <a:off x="2848508" y="5685746"/>
              <a:ext cx="330009" cy="292868"/>
            </a:xfrm>
            <a:prstGeom prst="rect">
              <a:avLst/>
            </a:prstGeom>
          </p:spPr>
        </p:pic>
        <p:pic>
          <p:nvPicPr>
            <p:cNvPr id="50" name="Picture 49" descr="A picture containing text, clipart&#10;&#10;Description automatically generated">
              <a:extLst>
                <a:ext uri="{FF2B5EF4-FFF2-40B4-BE49-F238E27FC236}">
                  <a16:creationId xmlns:a16="http://schemas.microsoft.com/office/drawing/2014/main" id="{F52579B5-343D-117E-6605-A5B292E63957}"/>
                </a:ext>
              </a:extLst>
            </p:cNvPr>
            <p:cNvPicPr>
              <a:picLocks noChangeAspect="1"/>
            </p:cNvPicPr>
            <p:nvPr/>
          </p:nvPicPr>
          <p:blipFill rotWithShape="1">
            <a:blip r:embed="rId6">
              <a:extLst>
                <a:ext uri="{28A0092B-C50C-407E-A947-70E740481C1C}">
                  <a14:useLocalDpi xmlns:a14="http://schemas.microsoft.com/office/drawing/2010/main" val="0"/>
                </a:ext>
              </a:extLst>
            </a:blip>
            <a:srcRect l="79432"/>
            <a:stretch/>
          </p:blipFill>
          <p:spPr>
            <a:xfrm>
              <a:off x="2869308" y="5994542"/>
              <a:ext cx="288407" cy="292868"/>
            </a:xfrm>
            <a:prstGeom prst="rect">
              <a:avLst/>
            </a:prstGeom>
          </p:spPr>
        </p:pic>
        <p:pic>
          <p:nvPicPr>
            <p:cNvPr id="51" name="Picture 50" descr="A picture containing text, clipart&#10;&#10;Description automatically generated">
              <a:extLst>
                <a:ext uri="{FF2B5EF4-FFF2-40B4-BE49-F238E27FC236}">
                  <a16:creationId xmlns:a16="http://schemas.microsoft.com/office/drawing/2014/main" id="{9F486F72-807B-53EC-1C4B-4EB07457E6A9}"/>
                </a:ext>
              </a:extLst>
            </p:cNvPr>
            <p:cNvPicPr>
              <a:picLocks noChangeAspect="1"/>
            </p:cNvPicPr>
            <p:nvPr/>
          </p:nvPicPr>
          <p:blipFill rotWithShape="1">
            <a:blip r:embed="rId6">
              <a:extLst>
                <a:ext uri="{28A0092B-C50C-407E-A947-70E740481C1C}">
                  <a14:useLocalDpi xmlns:a14="http://schemas.microsoft.com/office/drawing/2010/main" val="0"/>
                </a:ext>
              </a:extLst>
            </a:blip>
            <a:srcRect t="-8985" r="73523" b="-1"/>
            <a:stretch/>
          </p:blipFill>
          <p:spPr>
            <a:xfrm>
              <a:off x="2853465" y="6237348"/>
              <a:ext cx="371259" cy="319183"/>
            </a:xfrm>
            <a:prstGeom prst="rect">
              <a:avLst/>
            </a:prstGeom>
          </p:spPr>
        </p:pic>
      </p:grpSp>
    </p:spTree>
    <p:extLst>
      <p:ext uri="{BB962C8B-B14F-4D97-AF65-F5344CB8AC3E}">
        <p14:creationId xmlns:p14="http://schemas.microsoft.com/office/powerpoint/2010/main" val="844876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E284C3-D715-5FC2-12C3-A0C14405A47A}"/>
              </a:ext>
            </a:extLst>
          </p:cNvPr>
          <p:cNvSpPr>
            <a:spLocks noGrp="1"/>
          </p:cNvSpPr>
          <p:nvPr>
            <p:ph idx="1"/>
          </p:nvPr>
        </p:nvSpPr>
        <p:spPr>
          <a:xfrm>
            <a:off x="132212" y="577096"/>
            <a:ext cx="8592688" cy="4969547"/>
          </a:xfrm>
        </p:spPr>
        <p:txBody>
          <a:bodyPr/>
          <a:lstStyle/>
          <a:p>
            <a:r>
              <a:rPr lang="en-CH" sz="2400" dirty="0">
                <a:solidFill>
                  <a:srgbClr val="C00000"/>
                </a:solidFill>
              </a:rPr>
              <a:t>RF domain is huge!</a:t>
            </a:r>
          </a:p>
          <a:p>
            <a:r>
              <a:rPr lang="en-GB" sz="2000" b="1" dirty="0">
                <a:cs typeface="Times New Roman" pitchFamily="18" charset="0"/>
                <a:sym typeface="Wingdings" pitchFamily="2" charset="2"/>
              </a:rPr>
              <a:t>The </a:t>
            </a:r>
            <a:r>
              <a:rPr lang="en-GB" sz="2000" b="1" dirty="0">
                <a:solidFill>
                  <a:srgbClr val="C0504D"/>
                </a:solidFill>
                <a:cs typeface="Times New Roman" pitchFamily="18" charset="0"/>
                <a:sym typeface="Wingdings" pitchFamily="2" charset="2"/>
              </a:rPr>
              <a:t>radiofrequency (RF) </a:t>
            </a:r>
            <a:r>
              <a:rPr lang="en-GB" sz="2000" b="1" dirty="0">
                <a:cs typeface="Times New Roman" pitchFamily="18" charset="0"/>
                <a:sym typeface="Wingdings" pitchFamily="2" charset="2"/>
              </a:rPr>
              <a:t>system does the actual </a:t>
            </a:r>
            <a:r>
              <a:rPr lang="en-GB" sz="2000" b="1" dirty="0">
                <a:solidFill>
                  <a:srgbClr val="C0504D"/>
                </a:solidFill>
                <a:cs typeface="Times New Roman" pitchFamily="18" charset="0"/>
                <a:sym typeface="Wingdings" pitchFamily="2" charset="2"/>
              </a:rPr>
              <a:t>acceleration</a:t>
            </a:r>
            <a:r>
              <a:rPr lang="en-GB" sz="2000" b="1" dirty="0">
                <a:cs typeface="Times New Roman" pitchFamily="18" charset="0"/>
                <a:sym typeface="Wingdings" pitchFamily="2" charset="2"/>
              </a:rPr>
              <a:t> - it transforms a string of magnets into an </a:t>
            </a:r>
            <a:r>
              <a:rPr lang="en-GB" sz="2000" b="1" dirty="0">
                <a:solidFill>
                  <a:srgbClr val="C0504D"/>
                </a:solidFill>
                <a:cs typeface="Times New Roman" pitchFamily="18" charset="0"/>
                <a:sym typeface="Wingdings" pitchFamily="2" charset="2"/>
              </a:rPr>
              <a:t>accelerator.</a:t>
            </a:r>
          </a:p>
          <a:p>
            <a:pPr marL="342900" indent="-342900">
              <a:spcBef>
                <a:spcPct val="20000"/>
              </a:spcBef>
              <a:buFont typeface="Arial" panose="020B0604020202020204" pitchFamily="34" charset="0"/>
              <a:buChar char="•"/>
            </a:pPr>
            <a:endParaRPr lang="en-GB" sz="800" b="1" dirty="0">
              <a:latin typeface="Constantia" pitchFamily="18" charset="0"/>
              <a:cs typeface="Times New Roman" pitchFamily="18" charset="0"/>
              <a:sym typeface="Wingdings" pitchFamily="2" charset="2"/>
            </a:endParaRPr>
          </a:p>
          <a:p>
            <a:pPr marL="342900" indent="-342900" algn="l">
              <a:spcBef>
                <a:spcPct val="20000"/>
              </a:spcBef>
              <a:buFont typeface="Arial" panose="020B0604020202020204" pitchFamily="34" charset="0"/>
              <a:buChar char="•"/>
            </a:pPr>
            <a:r>
              <a:rPr lang="en-GB" sz="2400" b="1" dirty="0">
                <a:cs typeface="Times New Roman" pitchFamily="18" charset="0"/>
                <a:sym typeface="Wingdings" pitchFamily="2" charset="2"/>
              </a:rPr>
              <a:t>Cavity is the most visible part of an RF system</a:t>
            </a:r>
          </a:p>
          <a:p>
            <a:pPr marL="800100" lvl="1" indent="-342900">
              <a:spcBef>
                <a:spcPct val="20000"/>
              </a:spcBef>
              <a:buClr>
                <a:schemeClr val="tx1"/>
              </a:buClr>
              <a:buFont typeface="Symbol" panose="05050102010706020507" pitchFamily="18" charset="2"/>
              <a:buChar char="®"/>
            </a:pPr>
            <a:r>
              <a:rPr lang="en-GB" sz="2000" b="1" dirty="0">
                <a:cs typeface="Times New Roman" pitchFamily="18" charset="0"/>
                <a:sym typeface="Wingdings" pitchFamily="2" charset="2"/>
              </a:rPr>
              <a:t>On top of the RF system </a:t>
            </a:r>
            <a:r>
              <a:rPr lang="en-GB" sz="2000" b="1" dirty="0">
                <a:solidFill>
                  <a:srgbClr val="1F497D"/>
                </a:solidFill>
                <a:cs typeface="Times New Roman" pitchFamily="18" charset="0"/>
                <a:sym typeface="Wingdings" pitchFamily="2" charset="2"/>
              </a:rPr>
              <a:t>food chain</a:t>
            </a:r>
          </a:p>
          <a:p>
            <a:pPr marL="800100" lvl="1" indent="-342900">
              <a:spcBef>
                <a:spcPct val="20000"/>
              </a:spcBef>
              <a:buClr>
                <a:schemeClr val="tx1"/>
              </a:buClr>
              <a:buFont typeface="Symbol" panose="05050102010706020507" pitchFamily="18" charset="2"/>
              <a:buChar char="®"/>
            </a:pPr>
            <a:r>
              <a:rPr lang="en-GB" sz="2000" b="1" dirty="0">
                <a:cs typeface="Times New Roman" pitchFamily="18" charset="0"/>
                <a:sym typeface="Wingdings" pitchFamily="2" charset="2"/>
              </a:rPr>
              <a:t>Interacts directly with beam</a:t>
            </a:r>
          </a:p>
          <a:p>
            <a:pPr marL="800100" lvl="1" indent="-342900">
              <a:spcBef>
                <a:spcPct val="20000"/>
              </a:spcBef>
              <a:buClr>
                <a:schemeClr val="tx1"/>
              </a:buClr>
              <a:buFont typeface="Symbol" panose="05050102010706020507" pitchFamily="18" charset="2"/>
              <a:buChar char="®"/>
            </a:pPr>
            <a:r>
              <a:rPr lang="en-GB" sz="2000" b="1" dirty="0">
                <a:latin typeface="+mj-lt"/>
                <a:cs typeface="Times New Roman" pitchFamily="18" charset="0"/>
                <a:sym typeface="Wingdings" pitchFamily="2" charset="2"/>
              </a:rPr>
              <a:t>Provides acceleration and also RF manipulations, but </a:t>
            </a:r>
            <a:br>
              <a:rPr lang="en-GB" sz="2000" b="1" dirty="0">
                <a:latin typeface="+mj-lt"/>
                <a:cs typeface="Times New Roman" pitchFamily="18" charset="0"/>
                <a:sym typeface="Wingdings" pitchFamily="2" charset="2"/>
              </a:rPr>
            </a:br>
            <a:r>
              <a:rPr lang="en-GB" sz="2000" b="1" dirty="0">
                <a:latin typeface="+mj-lt"/>
                <a:cs typeface="Times New Roman" pitchFamily="18" charset="0"/>
                <a:sym typeface="Wingdings" pitchFamily="2" charset="2"/>
              </a:rPr>
              <a:t>also some unwanted effects (e.g. beam coupling </a:t>
            </a:r>
            <a:br>
              <a:rPr lang="en-GB" sz="2000" b="1" dirty="0">
                <a:latin typeface="+mj-lt"/>
                <a:cs typeface="Times New Roman" pitchFamily="18" charset="0"/>
                <a:sym typeface="Wingdings" pitchFamily="2" charset="2"/>
              </a:rPr>
            </a:br>
            <a:r>
              <a:rPr lang="en-GB" sz="2000" b="1" dirty="0">
                <a:latin typeface="+mj-lt"/>
                <a:cs typeface="Times New Roman" pitchFamily="18" charset="0"/>
                <a:sym typeface="Wingdings" pitchFamily="2" charset="2"/>
              </a:rPr>
              <a:t>impedance contribution)</a:t>
            </a:r>
          </a:p>
          <a:p>
            <a:pPr marL="800100" lvl="1" indent="-342900">
              <a:spcBef>
                <a:spcPct val="20000"/>
              </a:spcBef>
              <a:buClr>
                <a:schemeClr val="tx1"/>
              </a:buClr>
              <a:buFont typeface="Symbol" panose="05050102010706020507" pitchFamily="18" charset="2"/>
              <a:buChar char="®"/>
            </a:pPr>
            <a:r>
              <a:rPr lang="en-GB" sz="2000" b="1" dirty="0">
                <a:cs typeface="Times New Roman" pitchFamily="18" charset="0"/>
                <a:sym typeface="Wingdings" pitchFamily="2" charset="2"/>
              </a:rPr>
              <a:t>Cavity is no “stand-alone” element…</a:t>
            </a:r>
          </a:p>
          <a:p>
            <a:pPr marL="800100" lvl="1" indent="-342900">
              <a:spcBef>
                <a:spcPct val="20000"/>
              </a:spcBef>
              <a:buClr>
                <a:schemeClr val="tx1"/>
              </a:buClr>
              <a:buFont typeface="Symbol" panose="05050102010706020507" pitchFamily="18" charset="2"/>
              <a:buChar char="®"/>
            </a:pPr>
            <a:r>
              <a:rPr lang="en-GB" sz="2000" b="1" dirty="0">
                <a:cs typeface="Times New Roman" pitchFamily="18" charset="0"/>
                <a:sym typeface="Wingdings" pitchFamily="2" charset="2"/>
              </a:rPr>
              <a:t>… requires RF signals generated (LLRF system) to be operated successfully and power input to transfer energy to the beam.</a:t>
            </a:r>
          </a:p>
          <a:p>
            <a:pPr marL="0" indent="0">
              <a:buNone/>
            </a:pPr>
            <a:endParaRPr lang="en-CH" sz="2000" dirty="0">
              <a:cs typeface="Times New Roman" pitchFamily="18" charset="0"/>
            </a:endParaRPr>
          </a:p>
        </p:txBody>
      </p:sp>
      <p:sp>
        <p:nvSpPr>
          <p:cNvPr id="3" name="Title 2">
            <a:extLst>
              <a:ext uri="{FF2B5EF4-FFF2-40B4-BE49-F238E27FC236}">
                <a16:creationId xmlns:a16="http://schemas.microsoft.com/office/drawing/2014/main" id="{35C3C0F5-3161-B701-86A9-DD9CAE3DA291}"/>
              </a:ext>
            </a:extLst>
          </p:cNvPr>
          <p:cNvSpPr>
            <a:spLocks noGrp="1"/>
          </p:cNvSpPr>
          <p:nvPr>
            <p:ph type="title"/>
          </p:nvPr>
        </p:nvSpPr>
        <p:spPr>
          <a:xfrm>
            <a:off x="54499" y="72585"/>
            <a:ext cx="11376025" cy="568942"/>
          </a:xfrm>
        </p:spPr>
        <p:txBody>
          <a:bodyPr/>
          <a:lstStyle/>
          <a:p>
            <a:r>
              <a:rPr lang="en-US" sz="3600" kern="0" dirty="0">
                <a:solidFill>
                  <a:srgbClr val="0070C0"/>
                </a:solidFill>
              </a:rPr>
              <a:t>What is Radio Frequency (for accelerators)?</a:t>
            </a:r>
            <a:endParaRPr lang="en-CH" dirty="0"/>
          </a:p>
        </p:txBody>
      </p:sp>
      <p:sp>
        <p:nvSpPr>
          <p:cNvPr id="4" name="Footer Placeholder 3">
            <a:extLst>
              <a:ext uri="{FF2B5EF4-FFF2-40B4-BE49-F238E27FC236}">
                <a16:creationId xmlns:a16="http://schemas.microsoft.com/office/drawing/2014/main" id="{90B92A6D-69F8-896F-CC8C-CCDA19E0E294}"/>
              </a:ext>
            </a:extLst>
          </p:cNvPr>
          <p:cNvSpPr>
            <a:spLocks noGrp="1"/>
          </p:cNvSpPr>
          <p:nvPr>
            <p:ph type="ftr" sz="quarter" idx="11"/>
          </p:nvPr>
        </p:nvSpPr>
        <p:spPr/>
        <p:txBody>
          <a:bodyPr/>
          <a:lstStyle/>
          <a:p>
            <a:r>
              <a:rPr lang="en-US" spc="-1"/>
              <a:t>Christine.Vollinger@cern.ch, RF Systems I &amp; II</a:t>
            </a:r>
            <a:endParaRPr lang="en-GB" spc="-1" dirty="0">
              <a:latin typeface="Times New Roman"/>
            </a:endParaRPr>
          </a:p>
        </p:txBody>
      </p:sp>
      <p:sp>
        <p:nvSpPr>
          <p:cNvPr id="5" name="Slide Number Placeholder 4">
            <a:extLst>
              <a:ext uri="{FF2B5EF4-FFF2-40B4-BE49-F238E27FC236}">
                <a16:creationId xmlns:a16="http://schemas.microsoft.com/office/drawing/2014/main" id="{51B9FF74-162F-D5EE-9526-21C39A419FFC}"/>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chemeClr val="bg2">
                    <a:lumMod val="50000"/>
                  </a:schemeClr>
                </a:solidFill>
                <a:latin typeface="Arial"/>
              </a:rPr>
              <a:t>6</a:t>
            </a:fld>
            <a:endParaRPr lang="en-GB" sz="1000" b="0" strike="noStrike" spc="-1">
              <a:solidFill>
                <a:schemeClr val="bg2">
                  <a:lumMod val="50000"/>
                </a:schemeClr>
              </a:solidFill>
              <a:latin typeface="Times New Roman"/>
            </a:endParaRPr>
          </a:p>
        </p:txBody>
      </p:sp>
      <p:pic>
        <p:nvPicPr>
          <p:cNvPr id="6" name="Picture 2" descr="Typical components of a circular accelerator">
            <a:extLst>
              <a:ext uri="{FF2B5EF4-FFF2-40B4-BE49-F238E27FC236}">
                <a16:creationId xmlns:a16="http://schemas.microsoft.com/office/drawing/2014/main" id="{09E89FCB-5889-4939-EAE2-BABE6EAE4D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5786" y="942535"/>
            <a:ext cx="4020688" cy="400093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9EC013FA-D7B2-55B8-FB2F-5C9BFD0787BD}"/>
              </a:ext>
            </a:extLst>
          </p:cNvPr>
          <p:cNvSpPr txBox="1"/>
          <p:nvPr/>
        </p:nvSpPr>
        <p:spPr>
          <a:xfrm>
            <a:off x="10405570" y="5005622"/>
            <a:ext cx="1520904" cy="153888"/>
          </a:xfrm>
          <a:prstGeom prst="rect">
            <a:avLst/>
          </a:prstGeom>
          <a:noFill/>
        </p:spPr>
        <p:txBody>
          <a:bodyPr wrap="square" lIns="0" tIns="0" rIns="0" bIns="0" rtlCol="0">
            <a:spAutoFit/>
          </a:bodyPr>
          <a:lstStyle/>
          <a:p>
            <a:pPr algn="l"/>
            <a:r>
              <a:rPr lang="en-GB" sz="1000" dirty="0"/>
              <a:t>I</a:t>
            </a:r>
            <a:r>
              <a:rPr lang="en-CH" sz="1000" dirty="0"/>
              <a:t>mage from I. Shreyber</a:t>
            </a:r>
          </a:p>
        </p:txBody>
      </p:sp>
      <p:sp>
        <p:nvSpPr>
          <p:cNvPr id="10" name="Content Placeholder 1">
            <a:extLst>
              <a:ext uri="{FF2B5EF4-FFF2-40B4-BE49-F238E27FC236}">
                <a16:creationId xmlns:a16="http://schemas.microsoft.com/office/drawing/2014/main" id="{28B05B48-B95F-3461-A24D-C5B0EE3B5917}"/>
              </a:ext>
            </a:extLst>
          </p:cNvPr>
          <p:cNvSpPr txBox="1">
            <a:spLocks/>
          </p:cNvSpPr>
          <p:nvPr/>
        </p:nvSpPr>
        <p:spPr>
          <a:xfrm>
            <a:off x="40240" y="5511016"/>
            <a:ext cx="12019548" cy="540138"/>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14350">
              <a:spcBef>
                <a:spcPct val="20000"/>
              </a:spcBef>
              <a:buClr>
                <a:schemeClr val="tx1"/>
              </a:buClr>
              <a:buFont typeface="Symbol" panose="05050102010706020507" pitchFamily="18" charset="2"/>
              <a:buChar char="®"/>
            </a:pPr>
            <a:r>
              <a:rPr lang="en-GB" sz="2000" b="1" dirty="0">
                <a:solidFill>
                  <a:schemeClr val="tx2">
                    <a:lumMod val="50000"/>
                  </a:schemeClr>
                </a:solidFill>
                <a:cs typeface="Times New Roman" pitchFamily="18" charset="0"/>
              </a:rPr>
              <a:t>The LLRF system picks up a signal or several signals from the cavity pick-up and a signal from the phase reference line system to calculate the required amplitude and phase in the cavity. </a:t>
            </a:r>
            <a:endParaRPr lang="en-GB" sz="2000" b="1" dirty="0">
              <a:solidFill>
                <a:schemeClr val="tx2">
                  <a:lumMod val="50000"/>
                </a:schemeClr>
              </a:solidFill>
              <a:cs typeface="Times New Roman" pitchFamily="18" charset="0"/>
              <a:sym typeface="Wingdings" pitchFamily="2" charset="2"/>
            </a:endParaRPr>
          </a:p>
          <a:p>
            <a:pPr marL="0" indent="0">
              <a:buFont typeface="Arial" panose="020B0604020202020204" pitchFamily="34" charset="0"/>
              <a:buNone/>
            </a:pPr>
            <a:endParaRPr lang="en-CH" sz="2000" dirty="0">
              <a:cs typeface="Times New Roman" pitchFamily="18" charset="0"/>
            </a:endParaRPr>
          </a:p>
        </p:txBody>
      </p:sp>
    </p:spTree>
    <p:extLst>
      <p:ext uri="{BB962C8B-B14F-4D97-AF65-F5344CB8AC3E}">
        <p14:creationId xmlns:p14="http://schemas.microsoft.com/office/powerpoint/2010/main" val="94186079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258591" y="113925"/>
            <a:ext cx="8333885" cy="629095"/>
          </a:xfrm>
        </p:spPr>
        <p:txBody>
          <a:bodyPr/>
          <a:lstStyle/>
          <a:p>
            <a:r>
              <a:rPr lang="en-US" dirty="0">
                <a:solidFill>
                  <a:schemeClr val="bg2">
                    <a:lumMod val="50000"/>
                  </a:schemeClr>
                </a:solidFill>
              </a:rPr>
              <a:t>Circular (round) Waveguides (2/4)</a:t>
            </a:r>
            <a:endParaRPr lang="en-GB" dirty="0">
              <a:solidFill>
                <a:schemeClr val="bg2">
                  <a:lumMod val="50000"/>
                </a:schemeClr>
              </a:solidFill>
            </a:endParaRPr>
          </a:p>
        </p:txBody>
      </p:sp>
      <p:grpSp>
        <p:nvGrpSpPr>
          <p:cNvPr id="28" name="Group 27">
            <a:extLst>
              <a:ext uri="{FF2B5EF4-FFF2-40B4-BE49-F238E27FC236}">
                <a16:creationId xmlns:a16="http://schemas.microsoft.com/office/drawing/2014/main" id="{CCB73F73-9930-41B2-B916-672E17B75F6A}"/>
              </a:ext>
            </a:extLst>
          </p:cNvPr>
          <p:cNvGrpSpPr/>
          <p:nvPr/>
        </p:nvGrpSpPr>
        <p:grpSpPr>
          <a:xfrm>
            <a:off x="792371" y="4871556"/>
            <a:ext cx="10830210" cy="1283710"/>
            <a:chOff x="792371" y="4694908"/>
            <a:chExt cx="10830210" cy="1283710"/>
          </a:xfrm>
        </p:grpSpPr>
        <p:pic>
          <p:nvPicPr>
            <p:cNvPr id="25" name="Picture 24" descr="Diagram&#10;&#10;Description automatically generated with medium confidence">
              <a:extLst>
                <a:ext uri="{FF2B5EF4-FFF2-40B4-BE49-F238E27FC236}">
                  <a16:creationId xmlns:a16="http://schemas.microsoft.com/office/drawing/2014/main" id="{46AC0230-6E64-445D-A37F-A4822402F4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4149" y="5128028"/>
              <a:ext cx="3499758" cy="850590"/>
            </a:xfrm>
            <a:prstGeom prst="rect">
              <a:avLst/>
            </a:prstGeom>
          </p:spPr>
        </p:pic>
        <p:sp>
          <p:nvSpPr>
            <p:cNvPr id="26" name="TextBox 25">
              <a:extLst>
                <a:ext uri="{FF2B5EF4-FFF2-40B4-BE49-F238E27FC236}">
                  <a16:creationId xmlns:a16="http://schemas.microsoft.com/office/drawing/2014/main" id="{4002F727-6C42-4101-B38B-CAF39E62113C}"/>
                </a:ext>
              </a:extLst>
            </p:cNvPr>
            <p:cNvSpPr txBox="1"/>
            <p:nvPr/>
          </p:nvSpPr>
          <p:spPr>
            <a:xfrm>
              <a:off x="792371" y="4694908"/>
              <a:ext cx="10830210" cy="369332"/>
            </a:xfrm>
            <a:prstGeom prst="rect">
              <a:avLst/>
            </a:prstGeom>
            <a:noFill/>
          </p:spPr>
          <p:txBody>
            <a:bodyPr wrap="square" rtlCol="0">
              <a:spAutoFit/>
            </a:bodyPr>
            <a:lstStyle/>
            <a:p>
              <a:pPr marL="285750" indent="-285750">
                <a:buFont typeface="Arial" panose="020B0604020202020204" pitchFamily="34" charset="0"/>
                <a:buChar char="•"/>
              </a:pPr>
              <a:r>
                <a:rPr lang="en-US" dirty="0"/>
                <a:t>This leads to the cut-off frequencies for the different modes:</a:t>
              </a:r>
              <a:endParaRPr lang="en-GB" dirty="0"/>
            </a:p>
          </p:txBody>
        </p:sp>
      </p:grpSp>
      <p:grpSp>
        <p:nvGrpSpPr>
          <p:cNvPr id="32" name="Group 31">
            <a:extLst>
              <a:ext uri="{FF2B5EF4-FFF2-40B4-BE49-F238E27FC236}">
                <a16:creationId xmlns:a16="http://schemas.microsoft.com/office/drawing/2014/main" id="{B8A98294-25C3-440E-8F21-A92CE9309D81}"/>
              </a:ext>
            </a:extLst>
          </p:cNvPr>
          <p:cNvGrpSpPr/>
          <p:nvPr/>
        </p:nvGrpSpPr>
        <p:grpSpPr>
          <a:xfrm>
            <a:off x="1510127" y="740219"/>
            <a:ext cx="3035346" cy="1864481"/>
            <a:chOff x="796110" y="1502777"/>
            <a:chExt cx="2381111" cy="1270135"/>
          </a:xfrm>
        </p:grpSpPr>
        <p:grpSp>
          <p:nvGrpSpPr>
            <p:cNvPr id="8" name="Group 7">
              <a:extLst>
                <a:ext uri="{FF2B5EF4-FFF2-40B4-BE49-F238E27FC236}">
                  <a16:creationId xmlns:a16="http://schemas.microsoft.com/office/drawing/2014/main" id="{E1BFE6FC-D065-493A-9607-9C20C2AA443A}"/>
                </a:ext>
              </a:extLst>
            </p:cNvPr>
            <p:cNvGrpSpPr/>
            <p:nvPr/>
          </p:nvGrpSpPr>
          <p:grpSpPr>
            <a:xfrm>
              <a:off x="796110" y="1502777"/>
              <a:ext cx="2381111" cy="1270135"/>
              <a:chOff x="796110" y="1502777"/>
              <a:chExt cx="2381111" cy="1270135"/>
            </a:xfrm>
          </p:grpSpPr>
          <p:pic>
            <p:nvPicPr>
              <p:cNvPr id="3" name="Picture 2" descr="Diagram, shape&#10;&#10;Description automatically generated">
                <a:extLst>
                  <a:ext uri="{FF2B5EF4-FFF2-40B4-BE49-F238E27FC236}">
                    <a16:creationId xmlns:a16="http://schemas.microsoft.com/office/drawing/2014/main" id="{3AA1CAB8-5F94-405E-80D7-58ACD60F47A4}"/>
                  </a:ext>
                </a:extLst>
              </p:cNvPr>
              <p:cNvPicPr>
                <a:picLocks noChangeAspect="1"/>
              </p:cNvPicPr>
              <p:nvPr/>
            </p:nvPicPr>
            <p:blipFill rotWithShape="1">
              <a:blip r:embed="rId4">
                <a:extLst>
                  <a:ext uri="{28A0092B-C50C-407E-A947-70E740481C1C}">
                    <a14:useLocalDpi xmlns:a14="http://schemas.microsoft.com/office/drawing/2010/main" val="0"/>
                  </a:ext>
                </a:extLst>
              </a:blip>
              <a:srcRect l="59052" t="1181" r="3637" b="62185"/>
              <a:stretch/>
            </p:blipFill>
            <p:spPr>
              <a:xfrm>
                <a:off x="796110" y="1502777"/>
                <a:ext cx="2381111" cy="1270135"/>
              </a:xfrm>
              <a:prstGeom prst="rect">
                <a:avLst/>
              </a:prstGeom>
            </p:spPr>
          </p:pic>
          <p:grpSp>
            <p:nvGrpSpPr>
              <p:cNvPr id="7" name="Group 6">
                <a:extLst>
                  <a:ext uri="{FF2B5EF4-FFF2-40B4-BE49-F238E27FC236}">
                    <a16:creationId xmlns:a16="http://schemas.microsoft.com/office/drawing/2014/main" id="{0AC29B6C-6F62-4123-9F7A-13A49EE0EA29}"/>
                  </a:ext>
                </a:extLst>
              </p:cNvPr>
              <p:cNvGrpSpPr/>
              <p:nvPr/>
            </p:nvGrpSpPr>
            <p:grpSpPr>
              <a:xfrm>
                <a:off x="796110" y="2074119"/>
                <a:ext cx="2381111" cy="338554"/>
                <a:chOff x="796110" y="2074119"/>
                <a:chExt cx="2381111" cy="338554"/>
              </a:xfrm>
            </p:grpSpPr>
            <p:cxnSp>
              <p:nvCxnSpPr>
                <p:cNvPr id="5" name="Straight Arrow Connector 4">
                  <a:extLst>
                    <a:ext uri="{FF2B5EF4-FFF2-40B4-BE49-F238E27FC236}">
                      <a16:creationId xmlns:a16="http://schemas.microsoft.com/office/drawing/2014/main" id="{33BB40C4-16F1-4231-8EAD-D792E6E36858}"/>
                    </a:ext>
                  </a:extLst>
                </p:cNvPr>
                <p:cNvCxnSpPr>
                  <a:stCxn id="3" idx="1"/>
                  <a:endCxn id="3" idx="3"/>
                </p:cNvCxnSpPr>
                <p:nvPr/>
              </p:nvCxnSpPr>
              <p:spPr bwMode="auto">
                <a:xfrm>
                  <a:off x="796110" y="2137845"/>
                  <a:ext cx="2381111" cy="0"/>
                </a:xfrm>
                <a:prstGeom prst="straightConnector1">
                  <a:avLst/>
                </a:prstGeom>
                <a:solidFill>
                  <a:schemeClr val="accent1"/>
                </a:solidFill>
                <a:ln w="12700" cap="flat" cmpd="sng" algn="ctr">
                  <a:solidFill>
                    <a:schemeClr val="tx1"/>
                  </a:solidFill>
                  <a:prstDash val="dash"/>
                  <a:round/>
                  <a:headEnd type="none" w="med" len="med"/>
                  <a:tailEnd type="triangle"/>
                </a:ln>
                <a:effectLst/>
              </p:spPr>
            </p:cxnSp>
            <p:sp>
              <p:nvSpPr>
                <p:cNvPr id="6" name="TextBox 5">
                  <a:extLst>
                    <a:ext uri="{FF2B5EF4-FFF2-40B4-BE49-F238E27FC236}">
                      <a16:creationId xmlns:a16="http://schemas.microsoft.com/office/drawing/2014/main" id="{65A7C9E8-9E31-4ABA-9248-47705112591E}"/>
                    </a:ext>
                  </a:extLst>
                </p:cNvPr>
                <p:cNvSpPr txBox="1"/>
                <p:nvPr/>
              </p:nvSpPr>
              <p:spPr>
                <a:xfrm>
                  <a:off x="3054029" y="2074119"/>
                  <a:ext cx="115214"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z</a:t>
                  </a:r>
                  <a:endParaRPr lang="en-GB" sz="1600" i="1" dirty="0">
                    <a:latin typeface="Times New Roman" panose="02020603050405020304" pitchFamily="18" charset="0"/>
                    <a:cs typeface="Times New Roman" panose="02020603050405020304" pitchFamily="18" charset="0"/>
                  </a:endParaRPr>
                </a:p>
              </p:txBody>
            </p:sp>
          </p:grpSp>
        </p:grpSp>
        <p:cxnSp>
          <p:nvCxnSpPr>
            <p:cNvPr id="30" name="Straight Arrow Connector 29">
              <a:extLst>
                <a:ext uri="{FF2B5EF4-FFF2-40B4-BE49-F238E27FC236}">
                  <a16:creationId xmlns:a16="http://schemas.microsoft.com/office/drawing/2014/main" id="{64E5A249-7173-4173-BF15-58CAE5469F69}"/>
                </a:ext>
              </a:extLst>
            </p:cNvPr>
            <p:cNvCxnSpPr/>
            <p:nvPr/>
          </p:nvCxnSpPr>
          <p:spPr bwMode="auto">
            <a:xfrm>
              <a:off x="1641020" y="2137845"/>
              <a:ext cx="192025" cy="52305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1" name="TextBox 30">
              <a:extLst>
                <a:ext uri="{FF2B5EF4-FFF2-40B4-BE49-F238E27FC236}">
                  <a16:creationId xmlns:a16="http://schemas.microsoft.com/office/drawing/2014/main" id="{EB80CA5A-EE47-4115-B9C8-B65479602CD9}"/>
                </a:ext>
              </a:extLst>
            </p:cNvPr>
            <p:cNvSpPr txBox="1"/>
            <p:nvPr/>
          </p:nvSpPr>
          <p:spPr>
            <a:xfrm>
              <a:off x="1717830" y="2179874"/>
              <a:ext cx="230430" cy="36933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R</a:t>
              </a:r>
              <a:endParaRPr lang="en-GB" i="1" dirty="0">
                <a:latin typeface="Times New Roman" panose="02020603050405020304" pitchFamily="18" charset="0"/>
                <a:cs typeface="Times New Roman" panose="02020603050405020304" pitchFamily="18" charset="0"/>
              </a:endParaRPr>
            </a:p>
          </p:txBody>
        </p:sp>
      </p:grpSp>
      <p:grpSp>
        <p:nvGrpSpPr>
          <p:cNvPr id="35" name="Group 34">
            <a:extLst>
              <a:ext uri="{FF2B5EF4-FFF2-40B4-BE49-F238E27FC236}">
                <a16:creationId xmlns:a16="http://schemas.microsoft.com/office/drawing/2014/main" id="{D35667C5-0A6B-4A8C-8A10-09A7559D26EF}"/>
              </a:ext>
            </a:extLst>
          </p:cNvPr>
          <p:cNvGrpSpPr/>
          <p:nvPr/>
        </p:nvGrpSpPr>
        <p:grpSpPr>
          <a:xfrm>
            <a:off x="792371" y="3009646"/>
            <a:ext cx="11294809" cy="1615901"/>
            <a:chOff x="792371" y="3009646"/>
            <a:chExt cx="11294809" cy="1615901"/>
          </a:xfrm>
        </p:grpSpPr>
        <p:sp>
          <p:nvSpPr>
            <p:cNvPr id="10" name="TextBox 9">
              <a:extLst>
                <a:ext uri="{FF2B5EF4-FFF2-40B4-BE49-F238E27FC236}">
                  <a16:creationId xmlns:a16="http://schemas.microsoft.com/office/drawing/2014/main" id="{1E6E6295-32F7-4AE8-9870-C0975FDB3162}"/>
                </a:ext>
              </a:extLst>
            </p:cNvPr>
            <p:cNvSpPr txBox="1"/>
            <p:nvPr/>
          </p:nvSpPr>
          <p:spPr>
            <a:xfrm>
              <a:off x="792371" y="3009646"/>
              <a:ext cx="10830210" cy="646331"/>
            </a:xfrm>
            <a:prstGeom prst="rect">
              <a:avLst/>
            </a:prstGeom>
            <a:noFill/>
          </p:spPr>
          <p:txBody>
            <a:bodyPr wrap="square" rtlCol="0">
              <a:spAutoFit/>
            </a:bodyPr>
            <a:lstStyle/>
            <a:p>
              <a:pPr marL="285750" indent="-285750">
                <a:buFont typeface="Arial" panose="020B0604020202020204" pitchFamily="34" charset="0"/>
                <a:buChar char="•"/>
              </a:pPr>
              <a:r>
                <a:rPr lang="en-US" dirty="0"/>
                <a:t>For a perfect conducting tube (no resistive attenuation) with radius R, we obtain propagation constants </a:t>
              </a:r>
              <a:br>
                <a:rPr lang="en-US" dirty="0"/>
              </a:br>
              <a:r>
                <a:rPr lang="en-US" dirty="0"/>
                <a:t>for the TE-mode and the TM-mode:</a:t>
              </a:r>
              <a:endParaRPr lang="en-GB" dirty="0"/>
            </a:p>
          </p:txBody>
        </p:sp>
        <p:pic>
          <p:nvPicPr>
            <p:cNvPr id="18" name="Picture 17" descr="Text&#10;&#10;Description automatically generated">
              <a:extLst>
                <a:ext uri="{FF2B5EF4-FFF2-40B4-BE49-F238E27FC236}">
                  <a16:creationId xmlns:a16="http://schemas.microsoft.com/office/drawing/2014/main" id="{1A95A2FF-BF5F-45C0-99CF-446A62B3E6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1755" y="3831357"/>
              <a:ext cx="3283779" cy="794190"/>
            </a:xfrm>
            <a:prstGeom prst="rect">
              <a:avLst/>
            </a:prstGeom>
          </p:spPr>
        </p:pic>
        <p:pic>
          <p:nvPicPr>
            <p:cNvPr id="19" name="Picture 18">
              <a:extLst>
                <a:ext uri="{FF2B5EF4-FFF2-40B4-BE49-F238E27FC236}">
                  <a16:creationId xmlns:a16="http://schemas.microsoft.com/office/drawing/2014/main" id="{4D8FFDF0-86CA-41EA-A83B-1D57E688553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79768" y="3871447"/>
              <a:ext cx="457810" cy="234628"/>
            </a:xfrm>
            <a:prstGeom prst="rect">
              <a:avLst/>
            </a:prstGeom>
          </p:spPr>
        </p:pic>
        <p:pic>
          <p:nvPicPr>
            <p:cNvPr id="20" name="Picture 19" descr="Text&#10;&#10;Description automatically generated">
              <a:extLst>
                <a:ext uri="{FF2B5EF4-FFF2-40B4-BE49-F238E27FC236}">
                  <a16:creationId xmlns:a16="http://schemas.microsoft.com/office/drawing/2014/main" id="{3184034B-D38B-4C33-8A57-0E56C97845F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83464" y="4175015"/>
              <a:ext cx="454114" cy="346560"/>
            </a:xfrm>
            <a:prstGeom prst="rect">
              <a:avLst/>
            </a:prstGeom>
          </p:spPr>
        </p:pic>
        <p:sp>
          <p:nvSpPr>
            <p:cNvPr id="21" name="TextBox 20">
              <a:extLst>
                <a:ext uri="{FF2B5EF4-FFF2-40B4-BE49-F238E27FC236}">
                  <a16:creationId xmlns:a16="http://schemas.microsoft.com/office/drawing/2014/main" id="{1BF6539B-2F00-4602-BC94-8170FA58F8C2}"/>
                </a:ext>
              </a:extLst>
            </p:cNvPr>
            <p:cNvSpPr txBox="1"/>
            <p:nvPr/>
          </p:nvSpPr>
          <p:spPr>
            <a:xfrm>
              <a:off x="5633591" y="3831357"/>
              <a:ext cx="4762220" cy="369332"/>
            </a:xfrm>
            <a:prstGeom prst="rect">
              <a:avLst/>
            </a:prstGeom>
            <a:noFill/>
          </p:spPr>
          <p:txBody>
            <a:bodyPr wrap="square" rtlCol="0">
              <a:spAutoFit/>
            </a:bodyPr>
            <a:lstStyle/>
            <a:p>
              <a:r>
                <a:rPr lang="en-US" dirty="0">
                  <a:sym typeface="Wingdings" panose="05000000000000000000" pitchFamily="2" charset="2"/>
                </a:rPr>
                <a:t> Roots of the Bessel-function for TM-mode </a:t>
              </a:r>
              <a:endParaRPr lang="en-GB" dirty="0"/>
            </a:p>
          </p:txBody>
        </p:sp>
        <p:sp>
          <p:nvSpPr>
            <p:cNvPr id="22" name="TextBox 21">
              <a:extLst>
                <a:ext uri="{FF2B5EF4-FFF2-40B4-BE49-F238E27FC236}">
                  <a16:creationId xmlns:a16="http://schemas.microsoft.com/office/drawing/2014/main" id="{56F76B87-6C1C-4265-9581-6FF3BB22DB5A}"/>
                </a:ext>
              </a:extLst>
            </p:cNvPr>
            <p:cNvSpPr txBox="1"/>
            <p:nvPr/>
          </p:nvSpPr>
          <p:spPr>
            <a:xfrm>
              <a:off x="5646123" y="4230144"/>
              <a:ext cx="5483122" cy="369332"/>
            </a:xfrm>
            <a:prstGeom prst="rect">
              <a:avLst/>
            </a:prstGeom>
            <a:noFill/>
          </p:spPr>
          <p:txBody>
            <a:bodyPr wrap="square" rtlCol="0">
              <a:spAutoFit/>
            </a:bodyPr>
            <a:lstStyle/>
            <a:p>
              <a:r>
                <a:rPr lang="en-US" dirty="0">
                  <a:sym typeface="Wingdings" panose="05000000000000000000" pitchFamily="2" charset="2"/>
                </a:rPr>
                <a:t> Roots of the derivative of the B.F. for TE-mode </a:t>
              </a:r>
              <a:endParaRPr lang="en-GB" dirty="0"/>
            </a:p>
          </p:txBody>
        </p:sp>
        <p:pic>
          <p:nvPicPr>
            <p:cNvPr id="33" name="Picture 32">
              <a:extLst>
                <a:ext uri="{FF2B5EF4-FFF2-40B4-BE49-F238E27FC236}">
                  <a16:creationId xmlns:a16="http://schemas.microsoft.com/office/drawing/2014/main" id="{727C1AC5-0ED4-45A0-BD9F-6890F754A93F}"/>
                </a:ext>
              </a:extLst>
            </p:cNvPr>
            <p:cNvPicPr>
              <a:picLocks noChangeAspect="1"/>
            </p:cNvPicPr>
            <p:nvPr/>
          </p:nvPicPr>
          <p:blipFill rotWithShape="1">
            <a:blip r:embed="rId8">
              <a:extLst>
                <a:ext uri="{28A0092B-C50C-407E-A947-70E740481C1C}">
                  <a14:useLocalDpi xmlns:a14="http://schemas.microsoft.com/office/drawing/2010/main" val="0"/>
                </a:ext>
              </a:extLst>
            </a:blip>
            <a:srcRect t="-11708" r="52268" b="-1"/>
            <a:stretch/>
          </p:blipFill>
          <p:spPr>
            <a:xfrm>
              <a:off x="10781410" y="4238908"/>
              <a:ext cx="1305770" cy="369333"/>
            </a:xfrm>
            <a:prstGeom prst="rect">
              <a:avLst/>
            </a:prstGeom>
          </p:spPr>
        </p:pic>
        <p:pic>
          <p:nvPicPr>
            <p:cNvPr id="34" name="Picture 33">
              <a:extLst>
                <a:ext uri="{FF2B5EF4-FFF2-40B4-BE49-F238E27FC236}">
                  <a16:creationId xmlns:a16="http://schemas.microsoft.com/office/drawing/2014/main" id="{5AD4BB90-7D31-4BAE-81CE-2B1A760BA70E}"/>
                </a:ext>
              </a:extLst>
            </p:cNvPr>
            <p:cNvPicPr>
              <a:picLocks noChangeAspect="1"/>
            </p:cNvPicPr>
            <p:nvPr/>
          </p:nvPicPr>
          <p:blipFill rotWithShape="1">
            <a:blip r:embed="rId8">
              <a:extLst>
                <a:ext uri="{28A0092B-C50C-407E-A947-70E740481C1C}">
                  <a14:useLocalDpi xmlns:a14="http://schemas.microsoft.com/office/drawing/2010/main" val="0"/>
                </a:ext>
              </a:extLst>
            </a:blip>
            <a:srcRect l="54940" t="-1" b="-11708"/>
            <a:stretch/>
          </p:blipFill>
          <p:spPr>
            <a:xfrm>
              <a:off x="10282145" y="3856475"/>
              <a:ext cx="1232699" cy="369332"/>
            </a:xfrm>
            <a:prstGeom prst="rect">
              <a:avLst/>
            </a:prstGeom>
          </p:spPr>
        </p:pic>
      </p:grpSp>
    </p:spTree>
    <p:extLst>
      <p:ext uri="{BB962C8B-B14F-4D97-AF65-F5344CB8AC3E}">
        <p14:creationId xmlns:p14="http://schemas.microsoft.com/office/powerpoint/2010/main" val="238911010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57281" y="150571"/>
            <a:ext cx="8333885" cy="629095"/>
          </a:xfrm>
        </p:spPr>
        <p:txBody>
          <a:bodyPr/>
          <a:lstStyle/>
          <a:p>
            <a:r>
              <a:rPr lang="en-US" dirty="0">
                <a:solidFill>
                  <a:schemeClr val="bg2">
                    <a:lumMod val="50000"/>
                  </a:schemeClr>
                </a:solidFill>
              </a:rPr>
              <a:t>Circular (round) Waveguides (3/4)</a:t>
            </a:r>
            <a:endParaRPr lang="en-GB" dirty="0">
              <a:solidFill>
                <a:schemeClr val="bg2">
                  <a:lumMod val="50000"/>
                </a:schemeClr>
              </a:solidFill>
            </a:endParaRPr>
          </a:p>
        </p:txBody>
      </p:sp>
      <p:sp>
        <p:nvSpPr>
          <p:cNvPr id="4" name="TextBox 3">
            <a:extLst>
              <a:ext uri="{FF2B5EF4-FFF2-40B4-BE49-F238E27FC236}">
                <a16:creationId xmlns:a16="http://schemas.microsoft.com/office/drawing/2014/main" id="{0D2EB2A1-F61B-4609-B04F-792663CC4232}"/>
              </a:ext>
            </a:extLst>
          </p:cNvPr>
          <p:cNvSpPr txBox="1"/>
          <p:nvPr/>
        </p:nvSpPr>
        <p:spPr>
          <a:xfrm>
            <a:off x="812338" y="1150740"/>
            <a:ext cx="3686880" cy="769441"/>
          </a:xfrm>
          <a:prstGeom prst="rect">
            <a:avLst/>
          </a:prstGeom>
          <a:noFill/>
        </p:spPr>
        <p:txBody>
          <a:bodyPr wrap="square" rtlCol="0">
            <a:spAutoFit/>
          </a:bodyPr>
          <a:lstStyle/>
          <a:p>
            <a:r>
              <a:rPr lang="en-US" sz="2200" i="1" dirty="0">
                <a:solidFill>
                  <a:srgbClr val="C00000"/>
                </a:solidFill>
              </a:rPr>
              <a:t>Waveguide modes and  field patterns</a:t>
            </a:r>
            <a:endParaRPr lang="en-GB" sz="2200" i="1" dirty="0">
              <a:solidFill>
                <a:srgbClr val="C00000"/>
              </a:solidFill>
            </a:endParaRPr>
          </a:p>
        </p:txBody>
      </p:sp>
      <p:pic>
        <p:nvPicPr>
          <p:cNvPr id="30" name="Picture 29" descr="A picture containing text, clock&#10;&#10;Description automatically generated">
            <a:extLst>
              <a:ext uri="{FF2B5EF4-FFF2-40B4-BE49-F238E27FC236}">
                <a16:creationId xmlns:a16="http://schemas.microsoft.com/office/drawing/2014/main" id="{CEFAC8AA-F6E6-48C9-A707-8F0E80C187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9400" y="1132059"/>
            <a:ext cx="6808075" cy="1066685"/>
          </a:xfrm>
          <a:prstGeom prst="rect">
            <a:avLst/>
          </a:prstGeom>
        </p:spPr>
      </p:pic>
      <p:sp>
        <p:nvSpPr>
          <p:cNvPr id="38" name="TextBox 37">
            <a:extLst>
              <a:ext uri="{FF2B5EF4-FFF2-40B4-BE49-F238E27FC236}">
                <a16:creationId xmlns:a16="http://schemas.microsoft.com/office/drawing/2014/main" id="{1798511E-C4F5-49A3-9A66-57A83394F923}"/>
              </a:ext>
            </a:extLst>
          </p:cNvPr>
          <p:cNvSpPr txBox="1"/>
          <p:nvPr/>
        </p:nvSpPr>
        <p:spPr>
          <a:xfrm>
            <a:off x="2220514" y="6375853"/>
            <a:ext cx="6808076" cy="253916"/>
          </a:xfrm>
          <a:prstGeom prst="rect">
            <a:avLst/>
          </a:prstGeom>
          <a:noFill/>
        </p:spPr>
        <p:txBody>
          <a:bodyPr wrap="square" rtlCol="0">
            <a:spAutoFit/>
          </a:bodyPr>
          <a:lstStyle/>
          <a:p>
            <a:pPr>
              <a:buNone/>
            </a:pPr>
            <a:r>
              <a:rPr lang="en-GB" sz="1050" b="0" dirty="0" err="1"/>
              <a:t>Simulaton</a:t>
            </a:r>
            <a:r>
              <a:rPr lang="en-GB" sz="1050" b="0" dirty="0"/>
              <a:t> pictures: courtesy E. Jensen, source pictures and chart: </a:t>
            </a:r>
            <a:r>
              <a:rPr lang="en-US" sz="1050" dirty="0" err="1"/>
              <a:t>Pozar</a:t>
            </a:r>
            <a:r>
              <a:rPr lang="en-US" sz="1050" i="1" dirty="0"/>
              <a:t>, Microwave engineering</a:t>
            </a:r>
            <a:r>
              <a:rPr lang="en-US" sz="1050" dirty="0"/>
              <a:t>, 4</a:t>
            </a:r>
            <a:r>
              <a:rPr lang="en-US" sz="1050" baseline="30000" dirty="0"/>
              <a:t>th</a:t>
            </a:r>
            <a:r>
              <a:rPr lang="en-US" sz="1050" dirty="0"/>
              <a:t> ed., Wiley</a:t>
            </a:r>
            <a:endParaRPr lang="en-GB" sz="1050" b="0" dirty="0"/>
          </a:p>
        </p:txBody>
      </p:sp>
      <p:grpSp>
        <p:nvGrpSpPr>
          <p:cNvPr id="19" name="Group 18">
            <a:extLst>
              <a:ext uri="{FF2B5EF4-FFF2-40B4-BE49-F238E27FC236}">
                <a16:creationId xmlns:a16="http://schemas.microsoft.com/office/drawing/2014/main" id="{49CDDA30-AB75-468C-B9A3-A020DFBD1966}"/>
              </a:ext>
            </a:extLst>
          </p:cNvPr>
          <p:cNvGrpSpPr/>
          <p:nvPr/>
        </p:nvGrpSpPr>
        <p:grpSpPr>
          <a:xfrm>
            <a:off x="6394899" y="2521951"/>
            <a:ext cx="5653876" cy="3609504"/>
            <a:chOff x="6394899" y="2521951"/>
            <a:chExt cx="5653876" cy="3609504"/>
          </a:xfrm>
        </p:grpSpPr>
        <p:pic>
          <p:nvPicPr>
            <p:cNvPr id="37" name="Picture 7">
              <a:extLst>
                <a:ext uri="{FF2B5EF4-FFF2-40B4-BE49-F238E27FC236}">
                  <a16:creationId xmlns:a16="http://schemas.microsoft.com/office/drawing/2014/main" id="{921F598E-6BAD-47FB-9A44-342531296C1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94530" y="3347441"/>
              <a:ext cx="1396636" cy="14006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9" name="TextBox 38">
              <a:extLst>
                <a:ext uri="{FF2B5EF4-FFF2-40B4-BE49-F238E27FC236}">
                  <a16:creationId xmlns:a16="http://schemas.microsoft.com/office/drawing/2014/main" id="{70946740-B34D-4BF1-9B2B-B1C44393A446}"/>
                </a:ext>
              </a:extLst>
            </p:cNvPr>
            <p:cNvSpPr txBox="1"/>
            <p:nvPr/>
          </p:nvSpPr>
          <p:spPr>
            <a:xfrm>
              <a:off x="6394899" y="2521951"/>
              <a:ext cx="5653876" cy="369332"/>
            </a:xfrm>
            <a:prstGeom prst="rect">
              <a:avLst/>
            </a:prstGeom>
            <a:noFill/>
          </p:spPr>
          <p:txBody>
            <a:bodyPr wrap="square" rtlCol="0">
              <a:spAutoFit/>
            </a:bodyPr>
            <a:lstStyle/>
            <a:p>
              <a:pPr marL="285750" indent="-285750">
                <a:buFont typeface="Arial" panose="020B0604020202020204" pitchFamily="34" charset="0"/>
                <a:buChar char="•"/>
              </a:pPr>
              <a:r>
                <a:rPr lang="en-US" dirty="0"/>
                <a:t>2</a:t>
              </a:r>
              <a:r>
                <a:rPr lang="en-US" baseline="30000" dirty="0"/>
                <a:t>nd</a:t>
              </a:r>
              <a:r>
                <a:rPr lang="en-US" dirty="0"/>
                <a:t> mode is </a:t>
              </a:r>
              <a:r>
                <a:rPr lang="en-US" dirty="0">
                  <a:latin typeface="+mj-lt"/>
                  <a:cs typeface="Times New Roman" panose="02020603050405020304" pitchFamily="18" charset="0"/>
                </a:rPr>
                <a:t>TM</a:t>
              </a:r>
              <a:r>
                <a:rPr lang="en-US" baseline="-25000" dirty="0">
                  <a:latin typeface="+mj-lt"/>
                  <a:cs typeface="Times New Roman" panose="02020603050405020304" pitchFamily="18" charset="0"/>
                </a:rPr>
                <a:t>01</a:t>
              </a:r>
              <a:r>
                <a:rPr lang="en-US" dirty="0"/>
                <a:t>. Magnetic field is transverse.</a:t>
              </a:r>
              <a:endParaRPr lang="en-GB" dirty="0"/>
            </a:p>
          </p:txBody>
        </p:sp>
        <p:pic>
          <p:nvPicPr>
            <p:cNvPr id="41" name="Picture 40" descr="Diagram, text&#10;&#10;Description automatically generated">
              <a:extLst>
                <a:ext uri="{FF2B5EF4-FFF2-40B4-BE49-F238E27FC236}">
                  <a16:creationId xmlns:a16="http://schemas.microsoft.com/office/drawing/2014/main" id="{CC7D59F6-C5A5-411A-9826-1F163B9C0A9A}"/>
                </a:ext>
              </a:extLst>
            </p:cNvPr>
            <p:cNvPicPr>
              <a:picLocks noChangeAspect="1"/>
            </p:cNvPicPr>
            <p:nvPr/>
          </p:nvPicPr>
          <p:blipFill rotWithShape="1">
            <a:blip r:embed="rId5">
              <a:extLst>
                <a:ext uri="{28A0092B-C50C-407E-A947-70E740481C1C}">
                  <a14:useLocalDpi xmlns:a14="http://schemas.microsoft.com/office/drawing/2010/main" val="0"/>
                </a:ext>
              </a:extLst>
            </a:blip>
            <a:srcRect l="4914" t="78960" r="2946" b="1439"/>
            <a:stretch/>
          </p:blipFill>
          <p:spPr>
            <a:xfrm rot="5400000">
              <a:off x="8291622" y="3801766"/>
              <a:ext cx="2784013" cy="1875366"/>
            </a:xfrm>
            <a:prstGeom prst="rect">
              <a:avLst/>
            </a:prstGeom>
            <a:ln>
              <a:solidFill>
                <a:schemeClr val="tx1"/>
              </a:solidFill>
            </a:ln>
          </p:spPr>
        </p:pic>
      </p:grpSp>
      <p:grpSp>
        <p:nvGrpSpPr>
          <p:cNvPr id="18" name="Group 17">
            <a:extLst>
              <a:ext uri="{FF2B5EF4-FFF2-40B4-BE49-F238E27FC236}">
                <a16:creationId xmlns:a16="http://schemas.microsoft.com/office/drawing/2014/main" id="{D76747B4-0E8F-4CC5-BDE9-23871476E93F}"/>
              </a:ext>
            </a:extLst>
          </p:cNvPr>
          <p:cNvGrpSpPr/>
          <p:nvPr/>
        </p:nvGrpSpPr>
        <p:grpSpPr>
          <a:xfrm>
            <a:off x="205748" y="2521951"/>
            <a:ext cx="5544607" cy="3611309"/>
            <a:chOff x="205748" y="2521951"/>
            <a:chExt cx="5544607" cy="3611309"/>
          </a:xfrm>
        </p:grpSpPr>
        <p:sp>
          <p:nvSpPr>
            <p:cNvPr id="5" name="TextBox 4">
              <a:extLst>
                <a:ext uri="{FF2B5EF4-FFF2-40B4-BE49-F238E27FC236}">
                  <a16:creationId xmlns:a16="http://schemas.microsoft.com/office/drawing/2014/main" id="{12B116F6-2323-4B11-9E9C-28A85FEDE083}"/>
                </a:ext>
              </a:extLst>
            </p:cNvPr>
            <p:cNvSpPr txBox="1"/>
            <p:nvPr/>
          </p:nvSpPr>
          <p:spPr>
            <a:xfrm>
              <a:off x="205748" y="2521951"/>
              <a:ext cx="5544607" cy="646331"/>
            </a:xfrm>
            <a:prstGeom prst="rect">
              <a:avLst/>
            </a:prstGeom>
            <a:noFill/>
          </p:spPr>
          <p:txBody>
            <a:bodyPr wrap="square" rtlCol="0">
              <a:spAutoFit/>
            </a:bodyPr>
            <a:lstStyle/>
            <a:p>
              <a:r>
                <a:rPr lang="en-US" dirty="0"/>
                <a:t>1</a:t>
              </a:r>
              <a:r>
                <a:rPr lang="en-US" baseline="30000" dirty="0"/>
                <a:t>st</a:t>
              </a:r>
              <a:r>
                <a:rPr lang="en-US" dirty="0"/>
                <a:t> mode is </a:t>
              </a:r>
              <a:r>
                <a:rPr lang="en-US" dirty="0">
                  <a:latin typeface="+mj-lt"/>
                  <a:cs typeface="Times New Roman" panose="02020603050405020304" pitchFamily="18" charset="0"/>
                </a:rPr>
                <a:t>TE</a:t>
              </a:r>
              <a:r>
                <a:rPr lang="en-US" baseline="-25000" dirty="0">
                  <a:latin typeface="+mj-lt"/>
                  <a:cs typeface="Times New Roman" panose="02020603050405020304" pitchFamily="18" charset="0"/>
                </a:rPr>
                <a:t>11</a:t>
              </a:r>
              <a:r>
                <a:rPr lang="en-US" dirty="0"/>
                <a:t>. Electric field is transverse. </a:t>
              </a:r>
            </a:p>
            <a:p>
              <a:r>
                <a:rPr lang="en-US" dirty="0"/>
                <a:t>Mode has 2 </a:t>
              </a:r>
              <a:r>
                <a:rPr lang="en-US" dirty="0" err="1"/>
                <a:t>polarisations</a:t>
              </a:r>
              <a:r>
                <a:rPr lang="en-US" dirty="0"/>
                <a:t> </a:t>
              </a:r>
              <a:r>
                <a:rPr lang="en-US" sz="1400" dirty="0"/>
                <a:t>(orientations of the electrical field)</a:t>
              </a:r>
              <a:r>
                <a:rPr lang="en-US" dirty="0"/>
                <a:t>.</a:t>
              </a:r>
              <a:endParaRPr lang="en-GB" dirty="0"/>
            </a:p>
          </p:txBody>
        </p:sp>
        <p:pic>
          <p:nvPicPr>
            <p:cNvPr id="32" name="Picture 5">
              <a:extLst>
                <a:ext uri="{FF2B5EF4-FFF2-40B4-BE49-F238E27FC236}">
                  <a16:creationId xmlns:a16="http://schemas.microsoft.com/office/drawing/2014/main" id="{8D99B33D-C04B-433B-B75F-4F70C4EF881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8870" y="3565038"/>
              <a:ext cx="1344216" cy="13085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4" name="Picture 6">
              <a:extLst>
                <a:ext uri="{FF2B5EF4-FFF2-40B4-BE49-F238E27FC236}">
                  <a16:creationId xmlns:a16="http://schemas.microsoft.com/office/drawing/2014/main" id="{61920F27-29DE-4E63-99F1-0BE22CDBF31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61312" y="3526680"/>
              <a:ext cx="1388933" cy="13929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3" name="Picture 42" descr="Diagram, text&#10;&#10;Description automatically generated">
              <a:extLst>
                <a:ext uri="{FF2B5EF4-FFF2-40B4-BE49-F238E27FC236}">
                  <a16:creationId xmlns:a16="http://schemas.microsoft.com/office/drawing/2014/main" id="{BC3C7457-07D0-4646-A1E7-FCDF842D61BA}"/>
                </a:ext>
              </a:extLst>
            </p:cNvPr>
            <p:cNvPicPr>
              <a:picLocks noChangeAspect="1"/>
            </p:cNvPicPr>
            <p:nvPr/>
          </p:nvPicPr>
          <p:blipFill rotWithShape="1">
            <a:blip r:embed="rId5">
              <a:extLst>
                <a:ext uri="{28A0092B-C50C-407E-A947-70E740481C1C}">
                  <a14:useLocalDpi xmlns:a14="http://schemas.microsoft.com/office/drawing/2010/main" val="0"/>
                </a:ext>
              </a:extLst>
            </a:blip>
            <a:srcRect l="4914" t="1117" r="2946" b="79282"/>
            <a:stretch/>
          </p:blipFill>
          <p:spPr>
            <a:xfrm rot="5400000">
              <a:off x="3247681" y="3803571"/>
              <a:ext cx="2784013" cy="1875366"/>
            </a:xfrm>
            <a:prstGeom prst="rect">
              <a:avLst/>
            </a:prstGeom>
            <a:ln>
              <a:solidFill>
                <a:schemeClr val="tx1"/>
              </a:solidFill>
            </a:ln>
          </p:spPr>
        </p:pic>
      </p:grpSp>
    </p:spTree>
    <p:extLst>
      <p:ext uri="{BB962C8B-B14F-4D97-AF65-F5344CB8AC3E}">
        <p14:creationId xmlns:p14="http://schemas.microsoft.com/office/powerpoint/2010/main" val="192568341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24058" y="101707"/>
            <a:ext cx="8333885" cy="629095"/>
          </a:xfrm>
        </p:spPr>
        <p:txBody>
          <a:bodyPr/>
          <a:lstStyle/>
          <a:p>
            <a:r>
              <a:rPr lang="en-US" dirty="0">
                <a:solidFill>
                  <a:schemeClr val="bg2">
                    <a:lumMod val="50000"/>
                  </a:schemeClr>
                </a:solidFill>
              </a:rPr>
              <a:t>Circular (round) Waveguides (4/4)</a:t>
            </a:r>
            <a:endParaRPr lang="en-GB" dirty="0">
              <a:solidFill>
                <a:schemeClr val="bg2">
                  <a:lumMod val="50000"/>
                </a:schemeClr>
              </a:solidFill>
            </a:endParaRPr>
          </a:p>
        </p:txBody>
      </p:sp>
      <p:sp>
        <p:nvSpPr>
          <p:cNvPr id="4" name="TextBox 3">
            <a:extLst>
              <a:ext uri="{FF2B5EF4-FFF2-40B4-BE49-F238E27FC236}">
                <a16:creationId xmlns:a16="http://schemas.microsoft.com/office/drawing/2014/main" id="{0D2EB2A1-F61B-4609-B04F-792663CC4232}"/>
              </a:ext>
            </a:extLst>
          </p:cNvPr>
          <p:cNvSpPr txBox="1"/>
          <p:nvPr/>
        </p:nvSpPr>
        <p:spPr>
          <a:xfrm>
            <a:off x="812338" y="1150740"/>
            <a:ext cx="3686880" cy="769441"/>
          </a:xfrm>
          <a:prstGeom prst="rect">
            <a:avLst/>
          </a:prstGeom>
          <a:noFill/>
        </p:spPr>
        <p:txBody>
          <a:bodyPr wrap="square" rtlCol="0">
            <a:spAutoFit/>
          </a:bodyPr>
          <a:lstStyle/>
          <a:p>
            <a:r>
              <a:rPr lang="en-US" sz="2200" i="1" dirty="0">
                <a:solidFill>
                  <a:srgbClr val="C00000"/>
                </a:solidFill>
              </a:rPr>
              <a:t>Waveguide modes and  field patterns</a:t>
            </a:r>
            <a:endParaRPr lang="en-GB" sz="2200" i="1" dirty="0">
              <a:solidFill>
                <a:srgbClr val="C00000"/>
              </a:solidFill>
            </a:endParaRPr>
          </a:p>
        </p:txBody>
      </p:sp>
      <p:pic>
        <p:nvPicPr>
          <p:cNvPr id="30" name="Picture 29" descr="A picture containing text, clock&#10;&#10;Description automatically generated">
            <a:extLst>
              <a:ext uri="{FF2B5EF4-FFF2-40B4-BE49-F238E27FC236}">
                <a16:creationId xmlns:a16="http://schemas.microsoft.com/office/drawing/2014/main" id="{CEFAC8AA-F6E6-48C9-A707-8F0E80C187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1001" y="1132059"/>
            <a:ext cx="6144190" cy="1066685"/>
          </a:xfrm>
          <a:prstGeom prst="rect">
            <a:avLst/>
          </a:prstGeom>
        </p:spPr>
      </p:pic>
      <p:sp>
        <p:nvSpPr>
          <p:cNvPr id="14" name="TextBox 13">
            <a:extLst>
              <a:ext uri="{FF2B5EF4-FFF2-40B4-BE49-F238E27FC236}">
                <a16:creationId xmlns:a16="http://schemas.microsoft.com/office/drawing/2014/main" id="{AC7A6AFE-242E-4207-8937-B7C7646A967C}"/>
              </a:ext>
            </a:extLst>
          </p:cNvPr>
          <p:cNvSpPr txBox="1"/>
          <p:nvPr/>
        </p:nvSpPr>
        <p:spPr>
          <a:xfrm>
            <a:off x="719300" y="6046161"/>
            <a:ext cx="6808076" cy="253916"/>
          </a:xfrm>
          <a:prstGeom prst="rect">
            <a:avLst/>
          </a:prstGeom>
          <a:noFill/>
        </p:spPr>
        <p:txBody>
          <a:bodyPr wrap="square" rtlCol="0">
            <a:spAutoFit/>
          </a:bodyPr>
          <a:lstStyle/>
          <a:p>
            <a:pPr>
              <a:buNone/>
            </a:pPr>
            <a:r>
              <a:rPr lang="en-GB" sz="1050" b="0" dirty="0" err="1"/>
              <a:t>Simulaton</a:t>
            </a:r>
            <a:r>
              <a:rPr lang="en-GB" sz="1050" b="0" dirty="0"/>
              <a:t> pictures: courtesy E. Jensen, source pictures and chart: </a:t>
            </a:r>
            <a:r>
              <a:rPr lang="en-US" sz="1050" dirty="0" err="1"/>
              <a:t>Pozar</a:t>
            </a:r>
            <a:r>
              <a:rPr lang="en-US" sz="1050" i="1" dirty="0"/>
              <a:t>, Microwave engineering</a:t>
            </a:r>
            <a:r>
              <a:rPr lang="en-US" sz="1050" dirty="0"/>
              <a:t>, 4</a:t>
            </a:r>
            <a:r>
              <a:rPr lang="en-US" sz="1050" baseline="30000" dirty="0"/>
              <a:t>th</a:t>
            </a:r>
            <a:r>
              <a:rPr lang="en-US" sz="1050" dirty="0"/>
              <a:t> ed., Wiley</a:t>
            </a:r>
            <a:endParaRPr lang="en-GB" sz="1050" b="0" dirty="0"/>
          </a:p>
        </p:txBody>
      </p:sp>
      <p:grpSp>
        <p:nvGrpSpPr>
          <p:cNvPr id="3" name="Group 2">
            <a:extLst>
              <a:ext uri="{FF2B5EF4-FFF2-40B4-BE49-F238E27FC236}">
                <a16:creationId xmlns:a16="http://schemas.microsoft.com/office/drawing/2014/main" id="{D778F6C5-3F31-4A14-BC51-D9696EA89ED1}"/>
              </a:ext>
            </a:extLst>
          </p:cNvPr>
          <p:cNvGrpSpPr/>
          <p:nvPr/>
        </p:nvGrpSpPr>
        <p:grpSpPr>
          <a:xfrm>
            <a:off x="280374" y="1960462"/>
            <a:ext cx="3152872" cy="1988087"/>
            <a:chOff x="143225" y="2332468"/>
            <a:chExt cx="3152872" cy="1988087"/>
          </a:xfrm>
        </p:grpSpPr>
        <p:sp>
          <p:nvSpPr>
            <p:cNvPr id="5" name="TextBox 4">
              <a:extLst>
                <a:ext uri="{FF2B5EF4-FFF2-40B4-BE49-F238E27FC236}">
                  <a16:creationId xmlns:a16="http://schemas.microsoft.com/office/drawing/2014/main" id="{12B116F6-2323-4B11-9E9C-28A85FEDE083}"/>
                </a:ext>
              </a:extLst>
            </p:cNvPr>
            <p:cNvSpPr txBox="1"/>
            <p:nvPr/>
          </p:nvSpPr>
          <p:spPr>
            <a:xfrm>
              <a:off x="143225" y="2332468"/>
              <a:ext cx="3152872" cy="646331"/>
            </a:xfrm>
            <a:prstGeom prst="rect">
              <a:avLst/>
            </a:prstGeom>
            <a:noFill/>
          </p:spPr>
          <p:txBody>
            <a:bodyPr wrap="square" rtlCol="0">
              <a:spAutoFit/>
            </a:bodyPr>
            <a:lstStyle/>
            <a:p>
              <a:pPr marL="285750" indent="-285750">
                <a:buFont typeface="Arial" panose="020B0604020202020204" pitchFamily="34" charset="0"/>
                <a:buChar char="•"/>
              </a:pPr>
              <a:r>
                <a:rPr lang="en-US" dirty="0"/>
                <a:t>3</a:t>
              </a:r>
              <a:r>
                <a:rPr lang="en-US" baseline="30000" dirty="0"/>
                <a:t>rd</a:t>
              </a:r>
              <a:r>
                <a:rPr lang="en-US" dirty="0"/>
                <a:t> mode is </a:t>
              </a:r>
              <a:r>
                <a:rPr lang="en-US" dirty="0">
                  <a:latin typeface="+mj-lt"/>
                  <a:cs typeface="Times New Roman" panose="02020603050405020304" pitchFamily="18" charset="0"/>
                </a:rPr>
                <a:t>TE</a:t>
              </a:r>
              <a:r>
                <a:rPr lang="en-US" baseline="-25000" dirty="0">
                  <a:latin typeface="+mj-lt"/>
                  <a:cs typeface="Times New Roman" panose="02020603050405020304" pitchFamily="18" charset="0"/>
                </a:rPr>
                <a:t>21</a:t>
              </a:r>
              <a:r>
                <a:rPr lang="en-US" dirty="0"/>
                <a:t>. </a:t>
              </a:r>
              <a:br>
                <a:rPr lang="en-US" dirty="0"/>
              </a:br>
              <a:r>
                <a:rPr lang="en-US" dirty="0"/>
                <a:t>Electric field is transverse</a:t>
              </a:r>
            </a:p>
          </p:txBody>
        </p:sp>
        <p:pic>
          <p:nvPicPr>
            <p:cNvPr id="15" name="Picture 2">
              <a:extLst>
                <a:ext uri="{FF2B5EF4-FFF2-40B4-BE49-F238E27FC236}">
                  <a16:creationId xmlns:a16="http://schemas.microsoft.com/office/drawing/2014/main" id="{A179BAC4-5196-4689-AA67-D1B9DDBF6BB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2338" y="2919858"/>
              <a:ext cx="1396637" cy="14006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pSp>
        <p:nvGrpSpPr>
          <p:cNvPr id="7" name="Group 6">
            <a:extLst>
              <a:ext uri="{FF2B5EF4-FFF2-40B4-BE49-F238E27FC236}">
                <a16:creationId xmlns:a16="http://schemas.microsoft.com/office/drawing/2014/main" id="{7522E71C-5BE0-4152-9C44-7401016D950D}"/>
              </a:ext>
            </a:extLst>
          </p:cNvPr>
          <p:cNvGrpSpPr/>
          <p:nvPr/>
        </p:nvGrpSpPr>
        <p:grpSpPr>
          <a:xfrm>
            <a:off x="2836651" y="3603817"/>
            <a:ext cx="3152872" cy="2305096"/>
            <a:chOff x="6394899" y="2521951"/>
            <a:chExt cx="3152872" cy="2305096"/>
          </a:xfrm>
        </p:grpSpPr>
        <p:sp>
          <p:nvSpPr>
            <p:cNvPr id="39" name="TextBox 38">
              <a:extLst>
                <a:ext uri="{FF2B5EF4-FFF2-40B4-BE49-F238E27FC236}">
                  <a16:creationId xmlns:a16="http://schemas.microsoft.com/office/drawing/2014/main" id="{70946740-B34D-4BF1-9B2B-B1C44393A446}"/>
                </a:ext>
              </a:extLst>
            </p:cNvPr>
            <p:cNvSpPr txBox="1"/>
            <p:nvPr/>
          </p:nvSpPr>
          <p:spPr>
            <a:xfrm>
              <a:off x="6394899" y="2521951"/>
              <a:ext cx="3152872" cy="646331"/>
            </a:xfrm>
            <a:prstGeom prst="rect">
              <a:avLst/>
            </a:prstGeom>
            <a:noFill/>
          </p:spPr>
          <p:txBody>
            <a:bodyPr wrap="square" rtlCol="0">
              <a:spAutoFit/>
            </a:bodyPr>
            <a:lstStyle/>
            <a:p>
              <a:pPr marL="285750" indent="-285750">
                <a:buFont typeface="Arial" panose="020B0604020202020204" pitchFamily="34" charset="0"/>
                <a:buChar char="•"/>
              </a:pPr>
              <a:r>
                <a:rPr lang="en-US" dirty="0"/>
                <a:t>6</a:t>
              </a:r>
              <a:r>
                <a:rPr lang="en-US" baseline="30000" dirty="0"/>
                <a:t>th</a:t>
              </a:r>
              <a:r>
                <a:rPr lang="en-US" dirty="0"/>
                <a:t> mode is </a:t>
              </a:r>
              <a:r>
                <a:rPr lang="en-US" dirty="0">
                  <a:latin typeface="+mj-lt"/>
                  <a:cs typeface="Times New Roman" panose="02020603050405020304" pitchFamily="18" charset="0"/>
                </a:rPr>
                <a:t>TE</a:t>
              </a:r>
              <a:r>
                <a:rPr lang="en-US" baseline="-25000" dirty="0">
                  <a:latin typeface="+mj-lt"/>
                  <a:cs typeface="Times New Roman" panose="02020603050405020304" pitchFamily="18" charset="0"/>
                </a:rPr>
                <a:t>31</a:t>
              </a:r>
              <a:r>
                <a:rPr lang="en-US" dirty="0"/>
                <a:t>. </a:t>
              </a:r>
              <a:br>
                <a:rPr lang="en-US" dirty="0"/>
              </a:br>
              <a:r>
                <a:rPr lang="en-US" dirty="0"/>
                <a:t>Electric field is transverse.</a:t>
              </a:r>
              <a:endParaRPr lang="en-GB" dirty="0"/>
            </a:p>
          </p:txBody>
        </p:sp>
        <p:pic>
          <p:nvPicPr>
            <p:cNvPr id="22" name="Picture 3">
              <a:extLst>
                <a:ext uri="{FF2B5EF4-FFF2-40B4-BE49-F238E27FC236}">
                  <a16:creationId xmlns:a16="http://schemas.microsoft.com/office/drawing/2014/main" id="{C2BDE052-AF97-4D8E-88B2-BB5B96ED2D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71340" y="3230722"/>
              <a:ext cx="1591698" cy="1596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grpSp>
        <p:nvGrpSpPr>
          <p:cNvPr id="8" name="Group 7">
            <a:extLst>
              <a:ext uri="{FF2B5EF4-FFF2-40B4-BE49-F238E27FC236}">
                <a16:creationId xmlns:a16="http://schemas.microsoft.com/office/drawing/2014/main" id="{1297A4F0-87FD-4DBE-A8D1-AE6961F2D62F}"/>
              </a:ext>
            </a:extLst>
          </p:cNvPr>
          <p:cNvGrpSpPr/>
          <p:nvPr/>
        </p:nvGrpSpPr>
        <p:grpSpPr>
          <a:xfrm>
            <a:off x="6480050" y="2526815"/>
            <a:ext cx="5146271" cy="2513587"/>
            <a:chOff x="6480050" y="2526815"/>
            <a:chExt cx="5146271" cy="2513587"/>
          </a:xfrm>
        </p:grpSpPr>
        <p:grpSp>
          <p:nvGrpSpPr>
            <p:cNvPr id="6" name="Group 5">
              <a:extLst>
                <a:ext uri="{FF2B5EF4-FFF2-40B4-BE49-F238E27FC236}">
                  <a16:creationId xmlns:a16="http://schemas.microsoft.com/office/drawing/2014/main" id="{F1C68B1E-487B-43C9-A623-B75DF217F100}"/>
                </a:ext>
              </a:extLst>
            </p:cNvPr>
            <p:cNvGrpSpPr/>
            <p:nvPr/>
          </p:nvGrpSpPr>
          <p:grpSpPr>
            <a:xfrm>
              <a:off x="6480050" y="2526815"/>
              <a:ext cx="5146271" cy="2114273"/>
              <a:chOff x="1865459" y="3931888"/>
              <a:chExt cx="5146271" cy="2114273"/>
            </a:xfrm>
          </p:grpSpPr>
          <p:sp>
            <p:nvSpPr>
              <p:cNvPr id="18" name="TextBox 17">
                <a:extLst>
                  <a:ext uri="{FF2B5EF4-FFF2-40B4-BE49-F238E27FC236}">
                    <a16:creationId xmlns:a16="http://schemas.microsoft.com/office/drawing/2014/main" id="{C5DEFC5F-DE00-48C8-A683-7DD2A0A95A8E}"/>
                  </a:ext>
                </a:extLst>
              </p:cNvPr>
              <p:cNvSpPr txBox="1"/>
              <p:nvPr/>
            </p:nvSpPr>
            <p:spPr>
              <a:xfrm>
                <a:off x="1865459" y="3931888"/>
                <a:ext cx="5146271" cy="369332"/>
              </a:xfrm>
              <a:prstGeom prst="rect">
                <a:avLst/>
              </a:prstGeom>
              <a:noFill/>
            </p:spPr>
            <p:txBody>
              <a:bodyPr wrap="square" rtlCol="0">
                <a:spAutoFit/>
              </a:bodyPr>
              <a:lstStyle/>
              <a:p>
                <a:pPr marL="285750" indent="-285750">
                  <a:buFont typeface="Arial" panose="020B0604020202020204" pitchFamily="34" charset="0"/>
                  <a:buChar char="•"/>
                </a:pPr>
                <a:r>
                  <a:rPr lang="en-US" dirty="0"/>
                  <a:t>4</a:t>
                </a:r>
                <a:r>
                  <a:rPr lang="en-US" baseline="30000" dirty="0"/>
                  <a:t>th</a:t>
                </a:r>
                <a:r>
                  <a:rPr lang="en-US" dirty="0"/>
                  <a:t> mode is </a:t>
                </a:r>
                <a:r>
                  <a:rPr lang="en-US" dirty="0">
                    <a:latin typeface="+mj-lt"/>
                    <a:cs typeface="Times New Roman" panose="02020603050405020304" pitchFamily="18" charset="0"/>
                  </a:rPr>
                  <a:t>TM</a:t>
                </a:r>
                <a:r>
                  <a:rPr lang="en-US" baseline="-25000" dirty="0">
                    <a:latin typeface="+mj-lt"/>
                    <a:cs typeface="Times New Roman" panose="02020603050405020304" pitchFamily="18" charset="0"/>
                  </a:rPr>
                  <a:t>11</a:t>
                </a:r>
                <a:r>
                  <a:rPr lang="en-US" dirty="0"/>
                  <a:t>. Magnetic field is transverse.</a:t>
                </a:r>
              </a:p>
            </p:txBody>
          </p:sp>
          <p:pic>
            <p:nvPicPr>
              <p:cNvPr id="20" name="Picture 4">
                <a:extLst>
                  <a:ext uri="{FF2B5EF4-FFF2-40B4-BE49-F238E27FC236}">
                    <a16:creationId xmlns:a16="http://schemas.microsoft.com/office/drawing/2014/main" id="{48A689D0-7D78-44FD-9189-01AFCDFF1A0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22126" y="4569584"/>
                <a:ext cx="1472298" cy="14765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24" name="Picture 23" descr="Diagram, text&#10;&#10;Description automatically generated">
              <a:extLst>
                <a:ext uri="{FF2B5EF4-FFF2-40B4-BE49-F238E27FC236}">
                  <a16:creationId xmlns:a16="http://schemas.microsoft.com/office/drawing/2014/main" id="{B1A6E44A-392A-4CAB-BCF9-9BAB524548A9}"/>
                </a:ext>
              </a:extLst>
            </p:cNvPr>
            <p:cNvPicPr>
              <a:picLocks noChangeAspect="1"/>
            </p:cNvPicPr>
            <p:nvPr/>
          </p:nvPicPr>
          <p:blipFill rotWithShape="1">
            <a:blip r:embed="rId7">
              <a:extLst>
                <a:ext uri="{28A0092B-C50C-407E-A947-70E740481C1C}">
                  <a14:useLocalDpi xmlns:a14="http://schemas.microsoft.com/office/drawing/2010/main" val="0"/>
                </a:ext>
              </a:extLst>
            </a:blip>
            <a:srcRect l="4914" t="40321" r="2946" b="40638"/>
            <a:stretch/>
          </p:blipFill>
          <p:spPr>
            <a:xfrm rot="5400000">
              <a:off x="8718515" y="3389791"/>
              <a:ext cx="1995452" cy="1305770"/>
            </a:xfrm>
            <a:prstGeom prst="rect">
              <a:avLst/>
            </a:prstGeom>
            <a:ln>
              <a:solidFill>
                <a:schemeClr val="tx1"/>
              </a:solidFill>
            </a:ln>
          </p:spPr>
        </p:pic>
      </p:grpSp>
      <p:sp>
        <p:nvSpPr>
          <p:cNvPr id="9" name="TextBox 8">
            <a:extLst>
              <a:ext uri="{FF2B5EF4-FFF2-40B4-BE49-F238E27FC236}">
                <a16:creationId xmlns:a16="http://schemas.microsoft.com/office/drawing/2014/main" id="{681B08DD-E345-42C6-84E1-1DA6453531B9}"/>
              </a:ext>
            </a:extLst>
          </p:cNvPr>
          <p:cNvSpPr txBox="1"/>
          <p:nvPr/>
        </p:nvSpPr>
        <p:spPr>
          <a:xfrm>
            <a:off x="7227704" y="5177650"/>
            <a:ext cx="4821071" cy="830997"/>
          </a:xfrm>
          <a:prstGeom prst="rect">
            <a:avLst/>
          </a:prstGeom>
          <a:noFill/>
          <a:ln w="19050">
            <a:solidFill>
              <a:srgbClr val="00B0F0"/>
            </a:solidFill>
          </a:ln>
        </p:spPr>
        <p:txBody>
          <a:bodyPr wrap="square" rtlCol="0">
            <a:spAutoFit/>
          </a:bodyPr>
          <a:lstStyle/>
          <a:p>
            <a:r>
              <a:rPr lang="en-US" sz="1200" dirty="0"/>
              <a:t>Further field plots can </a:t>
            </a:r>
            <a:r>
              <a:rPr lang="en-US" sz="1200" i="1" dirty="0"/>
              <a:t>e.g.</a:t>
            </a:r>
            <a:r>
              <a:rPr lang="en-US" sz="1200" dirty="0"/>
              <a:t> be found here: Lee, Lee and Chuang, </a:t>
            </a:r>
            <a:r>
              <a:rPr lang="en-US" sz="1200" i="1" dirty="0"/>
              <a:t>Plot of Modal Field Distribution in Rectangular and Circular Waveguides</a:t>
            </a:r>
            <a:r>
              <a:rPr lang="en-US" sz="1200" dirty="0"/>
              <a:t>. IEEE, Trans. Microwave Theory and Techniques, Vol. MTT-33, no. 3, March 1985</a:t>
            </a:r>
            <a:endParaRPr lang="en-GB" sz="1200" dirty="0"/>
          </a:p>
        </p:txBody>
      </p:sp>
      <p:sp>
        <p:nvSpPr>
          <p:cNvPr id="10" name="TextBox 9">
            <a:extLst>
              <a:ext uri="{FF2B5EF4-FFF2-40B4-BE49-F238E27FC236}">
                <a16:creationId xmlns:a16="http://schemas.microsoft.com/office/drawing/2014/main" id="{E7178B3B-B5EE-05AF-BFCF-C88002355701}"/>
              </a:ext>
            </a:extLst>
          </p:cNvPr>
          <p:cNvSpPr txBox="1"/>
          <p:nvPr/>
        </p:nvSpPr>
        <p:spPr>
          <a:xfrm rot="20800501">
            <a:off x="3084313" y="3011341"/>
            <a:ext cx="5240854" cy="738664"/>
          </a:xfrm>
          <a:prstGeom prst="rect">
            <a:avLst/>
          </a:prstGeom>
          <a:solidFill>
            <a:srgbClr val="FFFF00"/>
          </a:solidFill>
        </p:spPr>
        <p:txBody>
          <a:bodyPr wrap="square" lIns="0" tIns="0" rIns="0" bIns="0" rtlCol="0">
            <a:spAutoFit/>
          </a:bodyPr>
          <a:lstStyle/>
          <a:p>
            <a:pPr algn="ctr"/>
            <a:r>
              <a:rPr lang="en-CH" sz="2400" dirty="0"/>
              <a:t>Next higher modes? Not important right now…</a:t>
            </a:r>
          </a:p>
        </p:txBody>
      </p:sp>
    </p:spTree>
    <p:extLst>
      <p:ext uri="{BB962C8B-B14F-4D97-AF65-F5344CB8AC3E}">
        <p14:creationId xmlns:p14="http://schemas.microsoft.com/office/powerpoint/2010/main" val="3536067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A24647F-ACDD-4C4F-9ADF-5698ABD44281}"/>
              </a:ext>
            </a:extLst>
          </p:cNvPr>
          <p:cNvSpPr txBox="1"/>
          <p:nvPr/>
        </p:nvSpPr>
        <p:spPr>
          <a:xfrm>
            <a:off x="278935" y="861357"/>
            <a:ext cx="10848577" cy="369332"/>
          </a:xfrm>
          <a:prstGeom prst="rect">
            <a:avLst/>
          </a:prstGeom>
          <a:noFill/>
        </p:spPr>
        <p:txBody>
          <a:bodyPr wrap="square" rtlCol="0">
            <a:spAutoFit/>
          </a:bodyPr>
          <a:lstStyle/>
          <a:p>
            <a:r>
              <a:rPr lang="en-US" dirty="0"/>
              <a:t>We obtain a cylindrical cavity resonator by shortening the circular waveguide at both ends.</a:t>
            </a:r>
            <a:endParaRPr lang="en-GB" dirty="0"/>
          </a:p>
        </p:txBody>
      </p:sp>
      <p:sp>
        <p:nvSpPr>
          <p:cNvPr id="7" name="TextBox 6">
            <a:extLst>
              <a:ext uri="{FF2B5EF4-FFF2-40B4-BE49-F238E27FC236}">
                <a16:creationId xmlns:a16="http://schemas.microsoft.com/office/drawing/2014/main" id="{27EF08BA-EF30-4CE6-9F58-EF4B8C674B46}"/>
              </a:ext>
            </a:extLst>
          </p:cNvPr>
          <p:cNvSpPr txBox="1"/>
          <p:nvPr/>
        </p:nvSpPr>
        <p:spPr>
          <a:xfrm>
            <a:off x="278935" y="1795870"/>
            <a:ext cx="6672638" cy="2031325"/>
          </a:xfrm>
          <a:prstGeom prst="rect">
            <a:avLst/>
          </a:prstGeom>
          <a:noFill/>
        </p:spPr>
        <p:txBody>
          <a:bodyPr wrap="square" rtlCol="0">
            <a:spAutoFit/>
          </a:bodyPr>
          <a:lstStyle/>
          <a:p>
            <a:r>
              <a:rPr lang="en-US" i="1" dirty="0">
                <a:solidFill>
                  <a:srgbClr val="C00000"/>
                </a:solidFill>
                <a:sym typeface="Wingdings" panose="05000000000000000000" pitchFamily="2" charset="2"/>
              </a:rPr>
              <a:t> </a:t>
            </a:r>
            <a:r>
              <a:rPr lang="en-US" dirty="0">
                <a:solidFill>
                  <a:srgbClr val="C00000"/>
                </a:solidFill>
                <a:sym typeface="Wingdings" panose="05000000000000000000" pitchFamily="2" charset="2"/>
              </a:rPr>
              <a:t>TE</a:t>
            </a:r>
            <a:r>
              <a:rPr lang="en-US" baseline="-25000" dirty="0">
                <a:solidFill>
                  <a:srgbClr val="C00000"/>
                </a:solidFill>
                <a:sym typeface="Wingdings" panose="05000000000000000000" pitchFamily="2" charset="2"/>
              </a:rPr>
              <a:t>111</a:t>
            </a:r>
            <a:r>
              <a:rPr lang="en-US" dirty="0">
                <a:solidFill>
                  <a:srgbClr val="C00000"/>
                </a:solidFill>
                <a:sym typeface="Wingdings" panose="05000000000000000000" pitchFamily="2" charset="2"/>
              </a:rPr>
              <a:t>-mode is the dominant </a:t>
            </a:r>
            <a:r>
              <a:rPr lang="en-US" u="sng" dirty="0">
                <a:solidFill>
                  <a:srgbClr val="C00000"/>
                </a:solidFill>
                <a:sym typeface="Wingdings" panose="05000000000000000000" pitchFamily="2" charset="2"/>
              </a:rPr>
              <a:t>TE-mode</a:t>
            </a:r>
            <a:r>
              <a:rPr lang="en-US" dirty="0">
                <a:solidFill>
                  <a:srgbClr val="C00000"/>
                </a:solidFill>
                <a:sym typeface="Wingdings" panose="05000000000000000000" pitchFamily="2" charset="2"/>
              </a:rPr>
              <a:t> for a cylindrical cavity.</a:t>
            </a:r>
          </a:p>
          <a:p>
            <a:endParaRPr lang="en-US" i="1" dirty="0">
              <a:solidFill>
                <a:srgbClr val="CC0000"/>
              </a:solidFill>
              <a:sym typeface="Wingdings" panose="05000000000000000000" pitchFamily="2" charset="2"/>
            </a:endParaRPr>
          </a:p>
          <a:p>
            <a:pPr marL="214313" indent="-214313">
              <a:buFont typeface="Wingdings" panose="05000000000000000000" pitchFamily="2" charset="2"/>
              <a:buChar char="à"/>
            </a:pPr>
            <a:r>
              <a:rPr lang="en-US" dirty="0">
                <a:solidFill>
                  <a:srgbClr val="CC0000"/>
                </a:solidFill>
                <a:sym typeface="Wingdings" panose="05000000000000000000" pitchFamily="2" charset="2"/>
              </a:rPr>
              <a:t>TM</a:t>
            </a:r>
            <a:r>
              <a:rPr lang="en-US" baseline="-25000" dirty="0">
                <a:solidFill>
                  <a:srgbClr val="CC0000"/>
                </a:solidFill>
                <a:sym typeface="Wingdings" panose="05000000000000000000" pitchFamily="2" charset="2"/>
              </a:rPr>
              <a:t>010</a:t>
            </a:r>
            <a:r>
              <a:rPr lang="en-US" dirty="0">
                <a:solidFill>
                  <a:srgbClr val="CC0000"/>
                </a:solidFill>
                <a:sym typeface="Wingdings" panose="05000000000000000000" pitchFamily="2" charset="2"/>
              </a:rPr>
              <a:t>-mode is the dominant </a:t>
            </a:r>
            <a:r>
              <a:rPr lang="en-US" u="sng" dirty="0">
                <a:solidFill>
                  <a:srgbClr val="CC0000"/>
                </a:solidFill>
                <a:sym typeface="Wingdings" panose="05000000000000000000" pitchFamily="2" charset="2"/>
              </a:rPr>
              <a:t>TM-mode</a:t>
            </a:r>
            <a:r>
              <a:rPr lang="en-US" dirty="0">
                <a:solidFill>
                  <a:srgbClr val="CC0000"/>
                </a:solidFill>
                <a:sym typeface="Wingdings" panose="05000000000000000000" pitchFamily="2" charset="2"/>
              </a:rPr>
              <a:t> for a cylindrical cavity.</a:t>
            </a:r>
          </a:p>
          <a:p>
            <a:endParaRPr lang="en-US" i="1" dirty="0">
              <a:solidFill>
                <a:srgbClr val="CC0000"/>
              </a:solidFill>
              <a:sym typeface="Wingdings" panose="05000000000000000000" pitchFamily="2" charset="2"/>
            </a:endParaRPr>
          </a:p>
          <a:p>
            <a:pPr marL="214313" indent="-214313">
              <a:buFont typeface="Wingdings" panose="05000000000000000000" pitchFamily="2" charset="2"/>
              <a:buChar char="à"/>
            </a:pPr>
            <a:r>
              <a:rPr lang="en-US" i="1" dirty="0">
                <a:solidFill>
                  <a:srgbClr val="CC0000"/>
                </a:solidFill>
                <a:sym typeface="Wingdings" panose="05000000000000000000" pitchFamily="2" charset="2"/>
              </a:rPr>
              <a:t>TM</a:t>
            </a:r>
            <a:r>
              <a:rPr lang="en-US" i="1" baseline="-25000" dirty="0">
                <a:solidFill>
                  <a:srgbClr val="CC0000"/>
                </a:solidFill>
                <a:sym typeface="Wingdings" panose="05000000000000000000" pitchFamily="2" charset="2"/>
              </a:rPr>
              <a:t>010</a:t>
            </a:r>
            <a:r>
              <a:rPr lang="en-US" i="1" dirty="0">
                <a:solidFill>
                  <a:srgbClr val="CC0000"/>
                </a:solidFill>
                <a:sym typeface="Wingdings" panose="05000000000000000000" pitchFamily="2" charset="2"/>
              </a:rPr>
              <a:t>-mode mode is used for acceleration as it has a large electric field along the z-axis.</a:t>
            </a:r>
            <a:endParaRPr lang="en-US" i="1" baseline="-25000" dirty="0">
              <a:solidFill>
                <a:srgbClr val="CC0000"/>
              </a:solidFill>
              <a:sym typeface="Wingdings" panose="05000000000000000000" pitchFamily="2" charset="2"/>
            </a:endParaRPr>
          </a:p>
          <a:p>
            <a:endParaRPr lang="en-US" i="1" dirty="0">
              <a:solidFill>
                <a:srgbClr val="CC0000"/>
              </a:solidFill>
              <a:sym typeface="Wingdings" panose="05000000000000000000" pitchFamily="2" charset="2"/>
            </a:endParaRPr>
          </a:p>
        </p:txBody>
      </p:sp>
      <p:sp>
        <p:nvSpPr>
          <p:cNvPr id="9" name="Rectangle 7">
            <a:extLst>
              <a:ext uri="{FF2B5EF4-FFF2-40B4-BE49-F238E27FC236}">
                <a16:creationId xmlns:a16="http://schemas.microsoft.com/office/drawing/2014/main" id="{C4D0BD1E-0FEC-4F64-8C90-F22935DBDD6D}"/>
              </a:ext>
            </a:extLst>
          </p:cNvPr>
          <p:cNvSpPr>
            <a:spLocks noChangeArrowheads="1"/>
          </p:cNvSpPr>
          <p:nvPr/>
        </p:nvSpPr>
        <p:spPr bwMode="auto">
          <a:xfrm>
            <a:off x="6834348" y="1916907"/>
            <a:ext cx="317897" cy="289322"/>
          </a:xfrm>
          <a:prstGeom prst="rect">
            <a:avLst/>
          </a:prstGeom>
          <a:solidFill>
            <a:schemeClr val="bg1"/>
          </a:solidFill>
          <a:ln w="9525">
            <a:noFill/>
            <a:miter lim="800000"/>
            <a:headEnd/>
            <a:tailEnd/>
          </a:ln>
        </p:spPr>
        <p:txBody>
          <a:bodyPr lIns="0" tIns="0" rIns="0" bIns="0"/>
          <a:lstStyle/>
          <a:p>
            <a:pPr>
              <a:spcBef>
                <a:spcPct val="0"/>
              </a:spcBef>
              <a:buClrTx/>
              <a:buSzTx/>
              <a:buFontTx/>
              <a:buNone/>
            </a:pPr>
            <a:endParaRPr lang="en-GB" sz="900" baseline="30000" dirty="0"/>
          </a:p>
        </p:txBody>
      </p:sp>
      <p:grpSp>
        <p:nvGrpSpPr>
          <p:cNvPr id="5" name="Group 4"/>
          <p:cNvGrpSpPr/>
          <p:nvPr/>
        </p:nvGrpSpPr>
        <p:grpSpPr>
          <a:xfrm>
            <a:off x="7714503" y="1565692"/>
            <a:ext cx="4337797" cy="3641307"/>
            <a:chOff x="5856459" y="1712372"/>
            <a:chExt cx="2916587" cy="2556462"/>
          </a:xfrm>
        </p:grpSpPr>
        <p:grpSp>
          <p:nvGrpSpPr>
            <p:cNvPr id="78" name="Group 77">
              <a:extLst>
                <a:ext uri="{FF2B5EF4-FFF2-40B4-BE49-F238E27FC236}">
                  <a16:creationId xmlns:a16="http://schemas.microsoft.com/office/drawing/2014/main" id="{B428A227-379C-4DFB-9FE7-32E78B0628D0}"/>
                </a:ext>
              </a:extLst>
            </p:cNvPr>
            <p:cNvGrpSpPr/>
            <p:nvPr/>
          </p:nvGrpSpPr>
          <p:grpSpPr>
            <a:xfrm>
              <a:off x="5856459" y="1712372"/>
              <a:ext cx="2916587" cy="2556462"/>
              <a:chOff x="6495161" y="1007314"/>
              <a:chExt cx="3888782" cy="3408616"/>
            </a:xfrm>
          </p:grpSpPr>
          <p:grpSp>
            <p:nvGrpSpPr>
              <p:cNvPr id="77" name="Group 76">
                <a:extLst>
                  <a:ext uri="{FF2B5EF4-FFF2-40B4-BE49-F238E27FC236}">
                    <a16:creationId xmlns:a16="http://schemas.microsoft.com/office/drawing/2014/main" id="{1430F433-7FEE-4FB6-AF25-33DFCFFD7372}"/>
                  </a:ext>
                </a:extLst>
              </p:cNvPr>
              <p:cNvGrpSpPr/>
              <p:nvPr/>
            </p:nvGrpSpPr>
            <p:grpSpPr>
              <a:xfrm>
                <a:off x="6495161" y="1007314"/>
                <a:ext cx="3888782" cy="3408616"/>
                <a:chOff x="6495161" y="1007314"/>
                <a:chExt cx="3888782" cy="3408616"/>
              </a:xfrm>
            </p:grpSpPr>
            <p:grpSp>
              <p:nvGrpSpPr>
                <p:cNvPr id="64" name="Group 63">
                  <a:extLst>
                    <a:ext uri="{FF2B5EF4-FFF2-40B4-BE49-F238E27FC236}">
                      <a16:creationId xmlns:a16="http://schemas.microsoft.com/office/drawing/2014/main" id="{6CE70918-A9C1-4FF4-8486-1514DDD5F292}"/>
                    </a:ext>
                  </a:extLst>
                </p:cNvPr>
                <p:cNvGrpSpPr/>
                <p:nvPr/>
              </p:nvGrpSpPr>
              <p:grpSpPr>
                <a:xfrm rot="16200000">
                  <a:off x="7429114" y="432051"/>
                  <a:ext cx="1668072" cy="3535978"/>
                  <a:chOff x="5940637" y="1427163"/>
                  <a:chExt cx="2898775" cy="4051300"/>
                </a:xfrm>
              </p:grpSpPr>
              <p:grpSp>
                <p:nvGrpSpPr>
                  <p:cNvPr id="30" name="Group 29">
                    <a:extLst>
                      <a:ext uri="{FF2B5EF4-FFF2-40B4-BE49-F238E27FC236}">
                        <a16:creationId xmlns:a16="http://schemas.microsoft.com/office/drawing/2014/main" id="{76F6D5FC-1D21-42AD-BDFC-D64E86418A1B}"/>
                      </a:ext>
                    </a:extLst>
                  </p:cNvPr>
                  <p:cNvGrpSpPr/>
                  <p:nvPr/>
                </p:nvGrpSpPr>
                <p:grpSpPr>
                  <a:xfrm>
                    <a:off x="5940637" y="1427163"/>
                    <a:ext cx="2898775" cy="4051300"/>
                    <a:chOff x="5940637" y="1427163"/>
                    <a:chExt cx="2898775" cy="4051300"/>
                  </a:xfrm>
                </p:grpSpPr>
                <p:cxnSp>
                  <p:nvCxnSpPr>
                    <p:cNvPr id="12" name="Straight Connector 26">
                      <a:extLst>
                        <a:ext uri="{FF2B5EF4-FFF2-40B4-BE49-F238E27FC236}">
                          <a16:creationId xmlns:a16="http://schemas.microsoft.com/office/drawing/2014/main" id="{5FE21A21-E001-4C0A-99A5-36636B0BAA46}"/>
                        </a:ext>
                      </a:extLst>
                    </p:cNvPr>
                    <p:cNvCxnSpPr>
                      <a:cxnSpLocks noChangeShapeType="1"/>
                      <a:stCxn id="15" idx="0"/>
                      <a:endCxn id="28" idx="0"/>
                    </p:cNvCxnSpPr>
                    <p:nvPr/>
                  </p:nvCxnSpPr>
                  <p:spPr bwMode="auto">
                    <a:xfrm rot="5400000" flipH="1" flipV="1">
                      <a:off x="7390025" y="641350"/>
                      <a:ext cx="1587" cy="1573213"/>
                    </a:xfrm>
                    <a:prstGeom prst="line">
                      <a:avLst/>
                    </a:prstGeom>
                    <a:noFill/>
                    <a:ln w="25400" algn="ctr">
                      <a:solidFill>
                        <a:schemeClr val="tx1"/>
                      </a:solidFill>
                      <a:round/>
                      <a:headEnd/>
                      <a:tailEnd type="none" w="lg" len="lg"/>
                    </a:ln>
                  </p:spPr>
                </p:cxnSp>
                <p:cxnSp>
                  <p:nvCxnSpPr>
                    <p:cNvPr id="13" name="Straight Connector 28">
                      <a:extLst>
                        <a:ext uri="{FF2B5EF4-FFF2-40B4-BE49-F238E27FC236}">
                          <a16:creationId xmlns:a16="http://schemas.microsoft.com/office/drawing/2014/main" id="{8DF96728-070A-49F7-8541-9DDF4CD07702}"/>
                        </a:ext>
                      </a:extLst>
                    </p:cNvPr>
                    <p:cNvCxnSpPr>
                      <a:cxnSpLocks noChangeShapeType="1"/>
                      <a:stCxn id="15" idx="4"/>
                      <a:endCxn id="28" idx="4"/>
                    </p:cNvCxnSpPr>
                    <p:nvPr/>
                  </p:nvCxnSpPr>
                  <p:spPr bwMode="auto">
                    <a:xfrm rot="16200000" flipH="1">
                      <a:off x="7390025" y="4691062"/>
                      <a:ext cx="1588" cy="1573213"/>
                    </a:xfrm>
                    <a:prstGeom prst="line">
                      <a:avLst/>
                    </a:prstGeom>
                    <a:noFill/>
                    <a:ln w="25400" algn="ctr">
                      <a:solidFill>
                        <a:schemeClr val="tx1"/>
                      </a:solidFill>
                      <a:round/>
                      <a:headEnd/>
                      <a:tailEnd type="none" w="lg" len="lg"/>
                    </a:ln>
                  </p:spPr>
                </p:cxnSp>
                <p:grpSp>
                  <p:nvGrpSpPr>
                    <p:cNvPr id="14" name="Group 31">
                      <a:extLst>
                        <a:ext uri="{FF2B5EF4-FFF2-40B4-BE49-F238E27FC236}">
                          <a16:creationId xmlns:a16="http://schemas.microsoft.com/office/drawing/2014/main" id="{A457874E-F204-417D-B342-ED1B34C59F68}"/>
                        </a:ext>
                      </a:extLst>
                    </p:cNvPr>
                    <p:cNvGrpSpPr>
                      <a:grpSpLocks/>
                    </p:cNvGrpSpPr>
                    <p:nvPr/>
                  </p:nvGrpSpPr>
                  <p:grpSpPr bwMode="auto">
                    <a:xfrm>
                      <a:off x="5940637" y="1428750"/>
                      <a:ext cx="1371600" cy="4048125"/>
                      <a:chOff x="2386584" y="2532888"/>
                      <a:chExt cx="1371600" cy="2926080"/>
                    </a:xfrm>
                  </p:grpSpPr>
                  <p:sp>
                    <p:nvSpPr>
                      <p:cNvPr id="15" name="Oval 14">
                        <a:extLst>
                          <a:ext uri="{FF2B5EF4-FFF2-40B4-BE49-F238E27FC236}">
                            <a16:creationId xmlns:a16="http://schemas.microsoft.com/office/drawing/2014/main" id="{3F27C64D-FEFD-47E4-961F-D8B3E34C30F6}"/>
                          </a:ext>
                        </a:extLst>
                      </p:cNvPr>
                      <p:cNvSpPr/>
                      <p:nvPr/>
                    </p:nvSpPr>
                    <p:spPr bwMode="auto">
                      <a:xfrm>
                        <a:off x="2386584" y="2532888"/>
                        <a:ext cx="1325563" cy="2926080"/>
                      </a:xfrm>
                      <a:prstGeom prst="ellipse">
                        <a:avLst/>
                      </a:prstGeom>
                      <a:solidFill>
                        <a:schemeClr val="bg1"/>
                      </a:solidFill>
                      <a:ln w="254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sp>
                    <p:nvSpPr>
                      <p:cNvPr id="16" name="Rectangle 15">
                        <a:extLst>
                          <a:ext uri="{FF2B5EF4-FFF2-40B4-BE49-F238E27FC236}">
                            <a16:creationId xmlns:a16="http://schemas.microsoft.com/office/drawing/2014/main" id="{4C2AAEC9-F53D-44BE-A817-C66D8A8C9CF2}"/>
                          </a:ext>
                        </a:extLst>
                      </p:cNvPr>
                      <p:cNvSpPr/>
                      <p:nvPr/>
                    </p:nvSpPr>
                    <p:spPr bwMode="auto">
                      <a:xfrm>
                        <a:off x="3053334" y="2551248"/>
                        <a:ext cx="704850" cy="2898540"/>
                      </a:xfrm>
                      <a:prstGeom prst="rect">
                        <a:avLst/>
                      </a:prstGeom>
                      <a:solidFill>
                        <a:schemeClr val="bg1">
                          <a:alpha val="75000"/>
                        </a:schemeClr>
                      </a:solidFill>
                      <a:ln w="25400" cap="flat" cmpd="sng" algn="ctr">
                        <a:no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grpSp>
                <p:sp>
                  <p:nvSpPr>
                    <p:cNvPr id="28" name="Oval 27">
                      <a:extLst>
                        <a:ext uri="{FF2B5EF4-FFF2-40B4-BE49-F238E27FC236}">
                          <a16:creationId xmlns:a16="http://schemas.microsoft.com/office/drawing/2014/main" id="{27035362-9A8F-44B4-9E9F-2D654D73D55A}"/>
                        </a:ext>
                      </a:extLst>
                    </p:cNvPr>
                    <p:cNvSpPr/>
                    <p:nvPr/>
                  </p:nvSpPr>
                  <p:spPr bwMode="auto">
                    <a:xfrm>
                      <a:off x="7513850" y="1428750"/>
                      <a:ext cx="1325562" cy="4048125"/>
                    </a:xfrm>
                    <a:prstGeom prst="ellipse">
                      <a:avLst/>
                    </a:prstGeom>
                    <a:noFill/>
                    <a:ln w="25400" cap="flat" cmpd="sng" algn="ctr">
                      <a:solidFill>
                        <a:schemeClr val="tx1"/>
                      </a:solidFill>
                      <a:prstDash val="solid"/>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grpSp>
              <p:sp>
                <p:nvSpPr>
                  <p:cNvPr id="29" name="Freeform 84">
                    <a:extLst>
                      <a:ext uri="{FF2B5EF4-FFF2-40B4-BE49-F238E27FC236}">
                        <a16:creationId xmlns:a16="http://schemas.microsoft.com/office/drawing/2014/main" id="{CBD67D9F-419B-4F27-A2F2-DA525603EFD5}"/>
                      </a:ext>
                    </a:extLst>
                  </p:cNvPr>
                  <p:cNvSpPr/>
                  <p:nvPr/>
                </p:nvSpPr>
                <p:spPr bwMode="auto">
                  <a:xfrm rot="5400000">
                    <a:off x="5270392" y="2791556"/>
                    <a:ext cx="4041896" cy="1325562"/>
                  </a:xfrm>
                  <a:custGeom>
                    <a:avLst/>
                    <a:gdLst>
                      <a:gd name="connsiteX0" fmla="*/ 0 w 4014216"/>
                      <a:gd name="connsiteY0" fmla="*/ 996696 h 996696"/>
                      <a:gd name="connsiteX1" fmla="*/ 2029968 w 4014216"/>
                      <a:gd name="connsiteY1" fmla="*/ 0 h 996696"/>
                      <a:gd name="connsiteX2" fmla="*/ 4014216 w 4014216"/>
                      <a:gd name="connsiteY2" fmla="*/ 996696 h 996696"/>
                    </a:gdLst>
                    <a:ahLst/>
                    <a:cxnLst>
                      <a:cxn ang="0">
                        <a:pos x="connsiteX0" y="connsiteY0"/>
                      </a:cxn>
                      <a:cxn ang="0">
                        <a:pos x="connsiteX1" y="connsiteY1"/>
                      </a:cxn>
                      <a:cxn ang="0">
                        <a:pos x="connsiteX2" y="connsiteY2"/>
                      </a:cxn>
                    </a:cxnLst>
                    <a:rect l="l" t="t" r="r" b="b"/>
                    <a:pathLst>
                      <a:path w="4014216" h="996696">
                        <a:moveTo>
                          <a:pt x="0" y="996696"/>
                        </a:moveTo>
                        <a:cubicBezTo>
                          <a:pt x="680466" y="498348"/>
                          <a:pt x="1360932" y="0"/>
                          <a:pt x="2029968" y="0"/>
                        </a:cubicBezTo>
                        <a:cubicBezTo>
                          <a:pt x="2699004" y="0"/>
                          <a:pt x="3356610" y="498348"/>
                          <a:pt x="4014216" y="996696"/>
                        </a:cubicBezTo>
                      </a:path>
                    </a:pathLst>
                  </a:custGeom>
                  <a:solidFill>
                    <a:srgbClr val="FFFF00">
                      <a:alpha val="20000"/>
                    </a:srgbClr>
                  </a:solidFill>
                  <a:ln w="19050" cap="flat" cmpd="sng" algn="ctr">
                    <a:solidFill>
                      <a:srgbClr val="FF0000"/>
                    </a:solidFill>
                    <a:prstDash val="dash"/>
                    <a:round/>
                    <a:headEnd type="none" w="med" len="med"/>
                    <a:tailEnd type="none" w="lg" len="lg"/>
                  </a:ln>
                  <a:effectLst/>
                </p:spPr>
                <p:txBody>
                  <a:bodyPr anchor="ctr"/>
                  <a:lstStyle/>
                  <a:p>
                    <a:pPr algn="ctr">
                      <a:defRPr/>
                    </a:pPr>
                    <a:endParaRPr lang="en-GB" sz="1350" dirty="0"/>
                  </a:p>
                </p:txBody>
              </p:sp>
              <p:cxnSp>
                <p:nvCxnSpPr>
                  <p:cNvPr id="43" name="Straight Arrow Connector 37">
                    <a:extLst>
                      <a:ext uri="{FF2B5EF4-FFF2-40B4-BE49-F238E27FC236}">
                        <a16:creationId xmlns:a16="http://schemas.microsoft.com/office/drawing/2014/main" id="{DDB80706-D7DC-4989-8C8A-E59FD4FF70A3}"/>
                      </a:ext>
                    </a:extLst>
                  </p:cNvPr>
                  <p:cNvCxnSpPr>
                    <a:cxnSpLocks noChangeShapeType="1"/>
                  </p:cNvCxnSpPr>
                  <p:nvPr/>
                </p:nvCxnSpPr>
                <p:spPr bwMode="auto">
                  <a:xfrm flipV="1">
                    <a:off x="6672075" y="3228062"/>
                    <a:ext cx="1251401" cy="726"/>
                  </a:xfrm>
                  <a:prstGeom prst="straightConnector1">
                    <a:avLst/>
                  </a:prstGeom>
                  <a:solidFill>
                    <a:srgbClr val="FFFF00">
                      <a:alpha val="20000"/>
                    </a:srgbClr>
                  </a:solidFill>
                  <a:ln w="25400" algn="ctr">
                    <a:solidFill>
                      <a:srgbClr val="FF0000"/>
                    </a:solidFill>
                    <a:round/>
                    <a:headEnd/>
                    <a:tailEnd type="arrow" w="med" len="med"/>
                  </a:ln>
                </p:spPr>
              </p:cxnSp>
              <p:cxnSp>
                <p:nvCxnSpPr>
                  <p:cNvPr id="44" name="Straight Arrow Connector 37">
                    <a:extLst>
                      <a:ext uri="{FF2B5EF4-FFF2-40B4-BE49-F238E27FC236}">
                        <a16:creationId xmlns:a16="http://schemas.microsoft.com/office/drawing/2014/main" id="{D931CC0A-C913-4BB8-ABBB-008EA5AA7AF8}"/>
                      </a:ext>
                    </a:extLst>
                  </p:cNvPr>
                  <p:cNvCxnSpPr>
                    <a:cxnSpLocks noChangeShapeType="1"/>
                  </p:cNvCxnSpPr>
                  <p:nvPr/>
                </p:nvCxnSpPr>
                <p:spPr bwMode="auto">
                  <a:xfrm flipV="1">
                    <a:off x="6672263" y="2983268"/>
                    <a:ext cx="1222070" cy="9963"/>
                  </a:xfrm>
                  <a:prstGeom prst="straightConnector1">
                    <a:avLst/>
                  </a:prstGeom>
                  <a:solidFill>
                    <a:srgbClr val="FFFF00">
                      <a:alpha val="20000"/>
                    </a:srgbClr>
                  </a:solidFill>
                  <a:ln w="25400" algn="ctr">
                    <a:solidFill>
                      <a:srgbClr val="FF0000"/>
                    </a:solidFill>
                    <a:round/>
                    <a:headEnd/>
                    <a:tailEnd type="arrow" w="med" len="med"/>
                  </a:ln>
                </p:spPr>
              </p:cxnSp>
              <p:cxnSp>
                <p:nvCxnSpPr>
                  <p:cNvPr id="47" name="Straight Arrow Connector 37">
                    <a:extLst>
                      <a:ext uri="{FF2B5EF4-FFF2-40B4-BE49-F238E27FC236}">
                        <a16:creationId xmlns:a16="http://schemas.microsoft.com/office/drawing/2014/main" id="{7E44C195-B2AF-42FA-B80B-75CEFC48A720}"/>
                      </a:ext>
                    </a:extLst>
                  </p:cNvPr>
                  <p:cNvCxnSpPr>
                    <a:cxnSpLocks noChangeShapeType="1"/>
                  </p:cNvCxnSpPr>
                  <p:nvPr/>
                </p:nvCxnSpPr>
                <p:spPr bwMode="auto">
                  <a:xfrm flipV="1">
                    <a:off x="6672075" y="2776115"/>
                    <a:ext cx="1110973" cy="9963"/>
                  </a:xfrm>
                  <a:prstGeom prst="straightConnector1">
                    <a:avLst/>
                  </a:prstGeom>
                  <a:solidFill>
                    <a:srgbClr val="FFFF00">
                      <a:alpha val="20000"/>
                    </a:srgbClr>
                  </a:solidFill>
                  <a:ln w="25400" algn="ctr">
                    <a:solidFill>
                      <a:srgbClr val="FF0000"/>
                    </a:solidFill>
                    <a:round/>
                    <a:headEnd/>
                    <a:tailEnd type="arrow" w="med" len="med"/>
                  </a:ln>
                </p:spPr>
              </p:cxnSp>
              <p:cxnSp>
                <p:nvCxnSpPr>
                  <p:cNvPr id="48" name="Straight Arrow Connector 37">
                    <a:extLst>
                      <a:ext uri="{FF2B5EF4-FFF2-40B4-BE49-F238E27FC236}">
                        <a16:creationId xmlns:a16="http://schemas.microsoft.com/office/drawing/2014/main" id="{E21303D1-872F-4D25-B1AC-6B5A4F8FDF33}"/>
                      </a:ext>
                    </a:extLst>
                  </p:cNvPr>
                  <p:cNvCxnSpPr>
                    <a:cxnSpLocks noChangeShapeType="1"/>
                  </p:cNvCxnSpPr>
                  <p:nvPr/>
                </p:nvCxnSpPr>
                <p:spPr bwMode="auto">
                  <a:xfrm flipV="1">
                    <a:off x="6672075" y="2545685"/>
                    <a:ext cx="918159" cy="9963"/>
                  </a:xfrm>
                  <a:prstGeom prst="straightConnector1">
                    <a:avLst/>
                  </a:prstGeom>
                  <a:solidFill>
                    <a:srgbClr val="FFFF00">
                      <a:alpha val="20000"/>
                    </a:srgbClr>
                  </a:solidFill>
                  <a:ln w="25400" algn="ctr">
                    <a:solidFill>
                      <a:srgbClr val="FF0000"/>
                    </a:solidFill>
                    <a:round/>
                    <a:headEnd/>
                    <a:tailEnd type="arrow" w="med" len="med"/>
                  </a:ln>
                </p:spPr>
              </p:cxnSp>
              <p:cxnSp>
                <p:nvCxnSpPr>
                  <p:cNvPr id="49" name="Straight Arrow Connector 37">
                    <a:extLst>
                      <a:ext uri="{FF2B5EF4-FFF2-40B4-BE49-F238E27FC236}">
                        <a16:creationId xmlns:a16="http://schemas.microsoft.com/office/drawing/2014/main" id="{F4E896AE-B215-4ACF-AF3E-B1F5C25E6769}"/>
                      </a:ext>
                    </a:extLst>
                  </p:cNvPr>
                  <p:cNvCxnSpPr>
                    <a:cxnSpLocks noChangeShapeType="1"/>
                  </p:cNvCxnSpPr>
                  <p:nvPr/>
                </p:nvCxnSpPr>
                <p:spPr bwMode="auto">
                  <a:xfrm flipV="1">
                    <a:off x="6671596" y="2315256"/>
                    <a:ext cx="728710" cy="17064"/>
                  </a:xfrm>
                  <a:prstGeom prst="straightConnector1">
                    <a:avLst/>
                  </a:prstGeom>
                  <a:solidFill>
                    <a:srgbClr val="FFFF00">
                      <a:alpha val="20000"/>
                    </a:srgbClr>
                  </a:solidFill>
                  <a:ln w="25400" algn="ctr">
                    <a:solidFill>
                      <a:srgbClr val="FF0000"/>
                    </a:solidFill>
                    <a:round/>
                    <a:headEnd/>
                    <a:tailEnd type="arrow" w="med" len="med"/>
                  </a:ln>
                </p:spPr>
              </p:cxnSp>
              <p:cxnSp>
                <p:nvCxnSpPr>
                  <p:cNvPr id="50" name="Straight Arrow Connector 37">
                    <a:extLst>
                      <a:ext uri="{FF2B5EF4-FFF2-40B4-BE49-F238E27FC236}">
                        <a16:creationId xmlns:a16="http://schemas.microsoft.com/office/drawing/2014/main" id="{829C60DA-DE99-4C01-B05E-BFC538C55E42}"/>
                      </a:ext>
                    </a:extLst>
                  </p:cNvPr>
                  <p:cNvCxnSpPr>
                    <a:cxnSpLocks noChangeShapeType="1"/>
                  </p:cNvCxnSpPr>
                  <p:nvPr/>
                </p:nvCxnSpPr>
                <p:spPr bwMode="auto">
                  <a:xfrm flipV="1">
                    <a:off x="6672075" y="2084825"/>
                    <a:ext cx="518277" cy="9963"/>
                  </a:xfrm>
                  <a:prstGeom prst="straightConnector1">
                    <a:avLst/>
                  </a:prstGeom>
                  <a:solidFill>
                    <a:srgbClr val="FFFF00">
                      <a:alpha val="20000"/>
                    </a:srgbClr>
                  </a:solidFill>
                  <a:ln w="25400" algn="ctr">
                    <a:solidFill>
                      <a:srgbClr val="FF0000"/>
                    </a:solidFill>
                    <a:round/>
                    <a:headEnd/>
                    <a:tailEnd type="arrow" w="med" len="med"/>
                  </a:ln>
                </p:spPr>
              </p:cxnSp>
              <p:cxnSp>
                <p:nvCxnSpPr>
                  <p:cNvPr id="51" name="Straight Arrow Connector 37">
                    <a:extLst>
                      <a:ext uri="{FF2B5EF4-FFF2-40B4-BE49-F238E27FC236}">
                        <a16:creationId xmlns:a16="http://schemas.microsoft.com/office/drawing/2014/main" id="{5B9FE3FA-21A1-4F69-81C7-DCC8DB746F72}"/>
                      </a:ext>
                    </a:extLst>
                  </p:cNvPr>
                  <p:cNvCxnSpPr>
                    <a:cxnSpLocks noChangeShapeType="1"/>
                  </p:cNvCxnSpPr>
                  <p:nvPr/>
                </p:nvCxnSpPr>
                <p:spPr bwMode="auto">
                  <a:xfrm flipV="1">
                    <a:off x="6672075" y="1854395"/>
                    <a:ext cx="353990" cy="9963"/>
                  </a:xfrm>
                  <a:prstGeom prst="straightConnector1">
                    <a:avLst/>
                  </a:prstGeom>
                  <a:solidFill>
                    <a:srgbClr val="FFFF00">
                      <a:alpha val="20000"/>
                    </a:srgbClr>
                  </a:solidFill>
                  <a:ln w="25400" algn="ctr">
                    <a:solidFill>
                      <a:srgbClr val="FF0000"/>
                    </a:solidFill>
                    <a:round/>
                    <a:headEnd/>
                    <a:tailEnd type="arrow" w="med" len="med"/>
                  </a:ln>
                </p:spPr>
              </p:cxnSp>
              <p:cxnSp>
                <p:nvCxnSpPr>
                  <p:cNvPr id="52" name="Straight Arrow Connector 37">
                    <a:extLst>
                      <a:ext uri="{FF2B5EF4-FFF2-40B4-BE49-F238E27FC236}">
                        <a16:creationId xmlns:a16="http://schemas.microsoft.com/office/drawing/2014/main" id="{2EF46CC6-2D42-45F6-8395-C88D22A708CB}"/>
                      </a:ext>
                    </a:extLst>
                  </p:cNvPr>
                  <p:cNvCxnSpPr>
                    <a:cxnSpLocks noChangeShapeType="1"/>
                  </p:cNvCxnSpPr>
                  <p:nvPr/>
                </p:nvCxnSpPr>
                <p:spPr bwMode="auto">
                  <a:xfrm>
                    <a:off x="6657116" y="3485553"/>
                    <a:ext cx="1282324" cy="1"/>
                  </a:xfrm>
                  <a:prstGeom prst="straightConnector1">
                    <a:avLst/>
                  </a:prstGeom>
                  <a:solidFill>
                    <a:srgbClr val="FFFF00">
                      <a:alpha val="20000"/>
                    </a:srgbClr>
                  </a:solidFill>
                  <a:ln w="25400" algn="ctr">
                    <a:solidFill>
                      <a:srgbClr val="FF0000"/>
                    </a:solidFill>
                    <a:round/>
                    <a:headEnd/>
                    <a:tailEnd type="arrow" w="med" len="med"/>
                  </a:ln>
                </p:spPr>
              </p:cxnSp>
              <p:cxnSp>
                <p:nvCxnSpPr>
                  <p:cNvPr id="54" name="Straight Arrow Connector 37">
                    <a:extLst>
                      <a:ext uri="{FF2B5EF4-FFF2-40B4-BE49-F238E27FC236}">
                        <a16:creationId xmlns:a16="http://schemas.microsoft.com/office/drawing/2014/main" id="{F6FA04A2-5AC5-46BA-AFBC-EFA4A998E836}"/>
                      </a:ext>
                    </a:extLst>
                  </p:cNvPr>
                  <p:cNvCxnSpPr>
                    <a:cxnSpLocks noChangeShapeType="1"/>
                  </p:cNvCxnSpPr>
                  <p:nvPr/>
                </p:nvCxnSpPr>
                <p:spPr bwMode="auto">
                  <a:xfrm>
                    <a:off x="6666641" y="3697834"/>
                    <a:ext cx="1282324" cy="1"/>
                  </a:xfrm>
                  <a:prstGeom prst="straightConnector1">
                    <a:avLst/>
                  </a:prstGeom>
                  <a:solidFill>
                    <a:srgbClr val="FFFF00">
                      <a:alpha val="20000"/>
                    </a:srgbClr>
                  </a:solidFill>
                  <a:ln w="25400" algn="ctr">
                    <a:solidFill>
                      <a:srgbClr val="FF0000"/>
                    </a:solidFill>
                    <a:round/>
                    <a:headEnd/>
                    <a:tailEnd type="arrow" w="med" len="med"/>
                  </a:ln>
                </p:spPr>
              </p:cxnSp>
              <p:cxnSp>
                <p:nvCxnSpPr>
                  <p:cNvPr id="55" name="Straight Arrow Connector 37">
                    <a:extLst>
                      <a:ext uri="{FF2B5EF4-FFF2-40B4-BE49-F238E27FC236}">
                        <a16:creationId xmlns:a16="http://schemas.microsoft.com/office/drawing/2014/main" id="{150811A6-D441-42A2-9A07-86DA79F32696}"/>
                      </a:ext>
                    </a:extLst>
                  </p:cNvPr>
                  <p:cNvCxnSpPr>
                    <a:cxnSpLocks noChangeShapeType="1"/>
                  </p:cNvCxnSpPr>
                  <p:nvPr/>
                </p:nvCxnSpPr>
                <p:spPr bwMode="auto">
                  <a:xfrm>
                    <a:off x="6672075" y="3928264"/>
                    <a:ext cx="1165749" cy="1"/>
                  </a:xfrm>
                  <a:prstGeom prst="straightConnector1">
                    <a:avLst/>
                  </a:prstGeom>
                  <a:solidFill>
                    <a:srgbClr val="FFFF00">
                      <a:alpha val="20000"/>
                    </a:srgbClr>
                  </a:solidFill>
                  <a:ln w="25400" algn="ctr">
                    <a:solidFill>
                      <a:srgbClr val="FF0000"/>
                    </a:solidFill>
                    <a:round/>
                    <a:headEnd/>
                    <a:tailEnd type="arrow" w="med" len="med"/>
                  </a:ln>
                </p:spPr>
              </p:cxnSp>
              <p:cxnSp>
                <p:nvCxnSpPr>
                  <p:cNvPr id="56" name="Straight Arrow Connector 37">
                    <a:extLst>
                      <a:ext uri="{FF2B5EF4-FFF2-40B4-BE49-F238E27FC236}">
                        <a16:creationId xmlns:a16="http://schemas.microsoft.com/office/drawing/2014/main" id="{217DA66C-562A-47D4-805C-BFEBA20AE419}"/>
                      </a:ext>
                    </a:extLst>
                  </p:cNvPr>
                  <p:cNvCxnSpPr>
                    <a:cxnSpLocks noChangeShapeType="1"/>
                  </p:cNvCxnSpPr>
                  <p:nvPr/>
                </p:nvCxnSpPr>
                <p:spPr bwMode="auto">
                  <a:xfrm>
                    <a:off x="6672075" y="4158694"/>
                    <a:ext cx="1059772" cy="1"/>
                  </a:xfrm>
                  <a:prstGeom prst="straightConnector1">
                    <a:avLst/>
                  </a:prstGeom>
                  <a:solidFill>
                    <a:srgbClr val="FFFF00">
                      <a:alpha val="20000"/>
                    </a:srgbClr>
                  </a:solidFill>
                  <a:ln w="25400" algn="ctr">
                    <a:solidFill>
                      <a:srgbClr val="FF0000"/>
                    </a:solidFill>
                    <a:round/>
                    <a:headEnd/>
                    <a:tailEnd type="arrow" w="med" len="med"/>
                  </a:ln>
                </p:spPr>
              </p:cxnSp>
              <p:cxnSp>
                <p:nvCxnSpPr>
                  <p:cNvPr id="57" name="Straight Arrow Connector 37">
                    <a:extLst>
                      <a:ext uri="{FF2B5EF4-FFF2-40B4-BE49-F238E27FC236}">
                        <a16:creationId xmlns:a16="http://schemas.microsoft.com/office/drawing/2014/main" id="{63D3FEB9-6987-4D4C-81D9-F6A3ACBCDA67}"/>
                      </a:ext>
                    </a:extLst>
                  </p:cNvPr>
                  <p:cNvCxnSpPr>
                    <a:cxnSpLocks noChangeShapeType="1"/>
                  </p:cNvCxnSpPr>
                  <p:nvPr/>
                </p:nvCxnSpPr>
                <p:spPr bwMode="auto">
                  <a:xfrm>
                    <a:off x="6672075" y="4389124"/>
                    <a:ext cx="963429" cy="1"/>
                  </a:xfrm>
                  <a:prstGeom prst="straightConnector1">
                    <a:avLst/>
                  </a:prstGeom>
                  <a:solidFill>
                    <a:srgbClr val="FFFF00">
                      <a:alpha val="20000"/>
                    </a:srgbClr>
                  </a:solidFill>
                  <a:ln w="25400" algn="ctr">
                    <a:solidFill>
                      <a:srgbClr val="FF0000"/>
                    </a:solidFill>
                    <a:round/>
                    <a:headEnd/>
                    <a:tailEnd type="arrow" w="med" len="med"/>
                  </a:ln>
                </p:spPr>
              </p:cxnSp>
              <p:cxnSp>
                <p:nvCxnSpPr>
                  <p:cNvPr id="58" name="Straight Arrow Connector 37">
                    <a:extLst>
                      <a:ext uri="{FF2B5EF4-FFF2-40B4-BE49-F238E27FC236}">
                        <a16:creationId xmlns:a16="http://schemas.microsoft.com/office/drawing/2014/main" id="{6D6A24A3-88B6-4119-87A3-8D8D39AF0E9A}"/>
                      </a:ext>
                    </a:extLst>
                  </p:cNvPr>
                  <p:cNvCxnSpPr>
                    <a:cxnSpLocks noChangeShapeType="1"/>
                  </p:cNvCxnSpPr>
                  <p:nvPr/>
                </p:nvCxnSpPr>
                <p:spPr bwMode="auto">
                  <a:xfrm>
                    <a:off x="6672075" y="4619554"/>
                    <a:ext cx="796223" cy="1"/>
                  </a:xfrm>
                  <a:prstGeom prst="straightConnector1">
                    <a:avLst/>
                  </a:prstGeom>
                  <a:solidFill>
                    <a:srgbClr val="FFFF00">
                      <a:alpha val="20000"/>
                    </a:srgbClr>
                  </a:solidFill>
                  <a:ln w="25400" algn="ctr">
                    <a:solidFill>
                      <a:srgbClr val="FF0000"/>
                    </a:solidFill>
                    <a:round/>
                    <a:headEnd/>
                    <a:tailEnd type="arrow" w="med" len="med"/>
                  </a:ln>
                </p:spPr>
              </p:cxnSp>
              <p:cxnSp>
                <p:nvCxnSpPr>
                  <p:cNvPr id="59" name="Straight Arrow Connector 37">
                    <a:extLst>
                      <a:ext uri="{FF2B5EF4-FFF2-40B4-BE49-F238E27FC236}">
                        <a16:creationId xmlns:a16="http://schemas.microsoft.com/office/drawing/2014/main" id="{D1B0E9D2-8BBC-4671-BD62-61AA634F9CE6}"/>
                      </a:ext>
                    </a:extLst>
                  </p:cNvPr>
                  <p:cNvCxnSpPr>
                    <a:cxnSpLocks noChangeShapeType="1"/>
                  </p:cNvCxnSpPr>
                  <p:nvPr/>
                </p:nvCxnSpPr>
                <p:spPr bwMode="auto">
                  <a:xfrm>
                    <a:off x="6672075" y="4849984"/>
                    <a:ext cx="598214" cy="1"/>
                  </a:xfrm>
                  <a:prstGeom prst="straightConnector1">
                    <a:avLst/>
                  </a:prstGeom>
                  <a:solidFill>
                    <a:srgbClr val="FFFF00">
                      <a:alpha val="20000"/>
                    </a:srgbClr>
                  </a:solidFill>
                  <a:ln w="25400" algn="ctr">
                    <a:solidFill>
                      <a:srgbClr val="FF0000"/>
                    </a:solidFill>
                    <a:round/>
                    <a:headEnd/>
                    <a:tailEnd type="arrow" w="med" len="med"/>
                  </a:ln>
                </p:spPr>
              </p:cxnSp>
              <p:cxnSp>
                <p:nvCxnSpPr>
                  <p:cNvPr id="60" name="Straight Arrow Connector 37">
                    <a:extLst>
                      <a:ext uri="{FF2B5EF4-FFF2-40B4-BE49-F238E27FC236}">
                        <a16:creationId xmlns:a16="http://schemas.microsoft.com/office/drawing/2014/main" id="{7BC715C0-5AFD-478E-8AEF-0E7FE6924451}"/>
                      </a:ext>
                    </a:extLst>
                  </p:cNvPr>
                  <p:cNvCxnSpPr>
                    <a:cxnSpLocks noChangeShapeType="1"/>
                  </p:cNvCxnSpPr>
                  <p:nvPr/>
                </p:nvCxnSpPr>
                <p:spPr bwMode="auto">
                  <a:xfrm>
                    <a:off x="6672075" y="5080414"/>
                    <a:ext cx="337676" cy="1"/>
                  </a:xfrm>
                  <a:prstGeom prst="straightConnector1">
                    <a:avLst/>
                  </a:prstGeom>
                  <a:solidFill>
                    <a:srgbClr val="FFFF00">
                      <a:alpha val="20000"/>
                    </a:srgbClr>
                  </a:solidFill>
                  <a:ln w="25400" algn="ctr">
                    <a:solidFill>
                      <a:srgbClr val="FF0000"/>
                    </a:solidFill>
                    <a:round/>
                    <a:headEnd/>
                    <a:tailEnd type="arrow" w="med" len="med"/>
                  </a:ln>
                </p:spPr>
              </p:cxnSp>
            </p:grpSp>
            <p:pic>
              <p:nvPicPr>
                <p:cNvPr id="71" name="Picture 50" descr="pillbox.tif">
                  <a:extLst>
                    <a:ext uri="{FF2B5EF4-FFF2-40B4-BE49-F238E27FC236}">
                      <a16:creationId xmlns:a16="http://schemas.microsoft.com/office/drawing/2014/main" id="{B0729B4F-75B4-4DD0-92D9-EBBC682940AC}"/>
                    </a:ext>
                  </a:extLst>
                </p:cNvPr>
                <p:cNvPicPr>
                  <a:picLocks noChangeAspect="1"/>
                </p:cNvPicPr>
                <p:nvPr/>
              </p:nvPicPr>
              <p:blipFill>
                <a:blip r:embed="rId3" cstate="print"/>
                <a:srcRect/>
                <a:stretch>
                  <a:fillRect/>
                </a:stretch>
              </p:blipFill>
              <p:spPr bwMode="auto">
                <a:xfrm rot="16200000">
                  <a:off x="8607712" y="2904786"/>
                  <a:ext cx="1182688" cy="1839600"/>
                </a:xfrm>
                <a:prstGeom prst="rect">
                  <a:avLst/>
                </a:prstGeom>
                <a:noFill/>
                <a:ln w="9525">
                  <a:noFill/>
                  <a:miter lim="800000"/>
                  <a:headEnd/>
                  <a:tailEnd/>
                </a:ln>
              </p:spPr>
            </p:pic>
            <p:cxnSp>
              <p:nvCxnSpPr>
                <p:cNvPr id="72" name="Straight Connector 42">
                  <a:extLst>
                    <a:ext uri="{FF2B5EF4-FFF2-40B4-BE49-F238E27FC236}">
                      <a16:creationId xmlns:a16="http://schemas.microsoft.com/office/drawing/2014/main" id="{30EB517A-B087-4FC5-846E-685CFA88021F}"/>
                    </a:ext>
                  </a:extLst>
                </p:cNvPr>
                <p:cNvCxnSpPr>
                  <a:cxnSpLocks noChangeShapeType="1"/>
                </p:cNvCxnSpPr>
                <p:nvPr/>
              </p:nvCxnSpPr>
              <p:spPr bwMode="auto">
                <a:xfrm flipH="1" flipV="1">
                  <a:off x="8279254" y="1191521"/>
                  <a:ext cx="25165" cy="2243556"/>
                </a:xfrm>
                <a:prstGeom prst="line">
                  <a:avLst/>
                </a:prstGeom>
                <a:noFill/>
                <a:ln w="12700" algn="ctr">
                  <a:solidFill>
                    <a:schemeClr val="tx1"/>
                  </a:solidFill>
                  <a:prstDash val="dash"/>
                  <a:round/>
                  <a:headEnd type="none" w="med" len="med"/>
                  <a:tailEnd type="triangle" w="med" len="med"/>
                </a:ln>
              </p:spPr>
            </p:cxnSp>
            <p:sp>
              <p:nvSpPr>
                <p:cNvPr id="74" name="TextBox 73">
                  <a:extLst>
                    <a:ext uri="{FF2B5EF4-FFF2-40B4-BE49-F238E27FC236}">
                      <a16:creationId xmlns:a16="http://schemas.microsoft.com/office/drawing/2014/main" id="{901928EE-AC23-4510-B1B3-3C12666646F5}"/>
                    </a:ext>
                  </a:extLst>
                </p:cNvPr>
                <p:cNvSpPr txBox="1"/>
                <p:nvPr/>
              </p:nvSpPr>
              <p:spPr>
                <a:xfrm>
                  <a:off x="8279254" y="1007314"/>
                  <a:ext cx="115215" cy="327167"/>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z</a:t>
                  </a:r>
                  <a:endParaRPr lang="en-GB" sz="1200" i="1" dirty="0">
                    <a:latin typeface="Times New Roman" panose="02020603050405020304" pitchFamily="18" charset="0"/>
                    <a:cs typeface="Times New Roman" panose="02020603050405020304" pitchFamily="18" charset="0"/>
                  </a:endParaRPr>
                </a:p>
              </p:txBody>
            </p:sp>
            <p:sp>
              <p:nvSpPr>
                <p:cNvPr id="75" name="TextBox 28">
                  <a:extLst>
                    <a:ext uri="{FF2B5EF4-FFF2-40B4-BE49-F238E27FC236}">
                      <a16:creationId xmlns:a16="http://schemas.microsoft.com/office/drawing/2014/main" id="{D6A63D89-B982-48B8-A67D-09C30E9D89F9}"/>
                    </a:ext>
                  </a:extLst>
                </p:cNvPr>
                <p:cNvSpPr txBox="1">
                  <a:spLocks noChangeArrowheads="1"/>
                </p:cNvSpPr>
                <p:nvPr/>
              </p:nvSpPr>
              <p:spPr bwMode="auto">
                <a:xfrm>
                  <a:off x="8901217" y="3230862"/>
                  <a:ext cx="741363" cy="299903"/>
                </a:xfrm>
                <a:prstGeom prst="rect">
                  <a:avLst/>
                </a:prstGeom>
                <a:noFill/>
                <a:ln w="9525">
                  <a:noFill/>
                  <a:miter lim="800000"/>
                  <a:headEnd/>
                  <a:tailEnd/>
                </a:ln>
              </p:spPr>
              <p:txBody>
                <a:bodyPr>
                  <a:spAutoFit/>
                </a:bodyPr>
                <a:lstStyle/>
                <a:p>
                  <a:pPr>
                    <a:buFont typeface="Wingdings" pitchFamily="2" charset="2"/>
                    <a:buNone/>
                  </a:pPr>
                  <a:r>
                    <a:rPr lang="en-US" sz="1050" i="1" dirty="0">
                      <a:solidFill>
                        <a:srgbClr val="FF0000"/>
                      </a:solidFill>
                    </a:rPr>
                    <a:t>E</a:t>
                  </a:r>
                  <a:r>
                    <a:rPr lang="en-US" sz="1050" i="1" baseline="-25000" dirty="0">
                      <a:solidFill>
                        <a:srgbClr val="FF0000"/>
                      </a:solidFill>
                    </a:rPr>
                    <a:t>z</a:t>
                  </a:r>
                  <a:endParaRPr lang="en-GB" sz="1050" i="1" baseline="-25000" dirty="0">
                    <a:solidFill>
                      <a:srgbClr val="FF0000"/>
                    </a:solidFill>
                  </a:endParaRPr>
                </a:p>
              </p:txBody>
            </p:sp>
            <p:sp>
              <p:nvSpPr>
                <p:cNvPr id="76" name="TextBox 28">
                  <a:extLst>
                    <a:ext uri="{FF2B5EF4-FFF2-40B4-BE49-F238E27FC236}">
                      <a16:creationId xmlns:a16="http://schemas.microsoft.com/office/drawing/2014/main" id="{D3E371D9-F9F4-4A7A-8AF5-DD827DED2F74}"/>
                    </a:ext>
                  </a:extLst>
                </p:cNvPr>
                <p:cNvSpPr txBox="1">
                  <a:spLocks noChangeArrowheads="1"/>
                </p:cNvSpPr>
                <p:nvPr/>
              </p:nvSpPr>
              <p:spPr bwMode="auto">
                <a:xfrm>
                  <a:off x="9642580" y="3445381"/>
                  <a:ext cx="741363" cy="299903"/>
                </a:xfrm>
                <a:prstGeom prst="rect">
                  <a:avLst/>
                </a:prstGeom>
                <a:noFill/>
                <a:ln w="9525">
                  <a:noFill/>
                  <a:miter lim="800000"/>
                  <a:headEnd/>
                  <a:tailEnd/>
                </a:ln>
              </p:spPr>
              <p:txBody>
                <a:bodyPr>
                  <a:spAutoFit/>
                </a:bodyPr>
                <a:lstStyle/>
                <a:p>
                  <a:pPr>
                    <a:buFont typeface="Wingdings" pitchFamily="2" charset="2"/>
                    <a:buNone/>
                  </a:pPr>
                  <a:r>
                    <a:rPr lang="en-US" sz="1050" i="1" dirty="0"/>
                    <a:t>-B</a:t>
                  </a:r>
                  <a:r>
                    <a:rPr lang="en-US" sz="1050" i="1" baseline="-25000" dirty="0">
                      <a:sym typeface="Symbol" pitchFamily="18" charset="2"/>
                    </a:rPr>
                    <a:t></a:t>
                  </a:r>
                  <a:endParaRPr lang="en-GB" sz="1050" i="1" baseline="-25000" dirty="0"/>
                </a:p>
              </p:txBody>
            </p:sp>
          </p:grpSp>
          <p:cxnSp>
            <p:nvCxnSpPr>
              <p:cNvPr id="73" name="Straight Connector 42">
                <a:extLst>
                  <a:ext uri="{FF2B5EF4-FFF2-40B4-BE49-F238E27FC236}">
                    <a16:creationId xmlns:a16="http://schemas.microsoft.com/office/drawing/2014/main" id="{AEB60844-04C8-45F2-AD63-94B547449983}"/>
                  </a:ext>
                </a:extLst>
              </p:cNvPr>
              <p:cNvCxnSpPr>
                <a:cxnSpLocks noChangeShapeType="1"/>
              </p:cNvCxnSpPr>
              <p:nvPr/>
            </p:nvCxnSpPr>
            <p:spPr bwMode="auto">
              <a:xfrm flipH="1" flipV="1">
                <a:off x="10028367" y="1676725"/>
                <a:ext cx="25165" cy="2714703"/>
              </a:xfrm>
              <a:prstGeom prst="line">
                <a:avLst/>
              </a:prstGeom>
              <a:noFill/>
              <a:ln w="12700" algn="ctr">
                <a:solidFill>
                  <a:schemeClr val="tx1"/>
                </a:solidFill>
                <a:prstDash val="dash"/>
                <a:round/>
                <a:headEnd/>
                <a:tailEnd type="none" w="lg" len="lg"/>
              </a:ln>
            </p:spPr>
          </p:cxnSp>
        </p:grpSp>
        <p:grpSp>
          <p:nvGrpSpPr>
            <p:cNvPr id="4" name="Group 3"/>
            <p:cNvGrpSpPr/>
            <p:nvPr/>
          </p:nvGrpSpPr>
          <p:grpSpPr>
            <a:xfrm>
              <a:off x="6137079" y="2483173"/>
              <a:ext cx="2049752" cy="285893"/>
              <a:chOff x="6137079" y="2483173"/>
              <a:chExt cx="2049752" cy="285893"/>
            </a:xfrm>
          </p:grpSpPr>
          <p:sp>
            <p:nvSpPr>
              <p:cNvPr id="105" name="Oval 104">
                <a:extLst>
                  <a:ext uri="{FF2B5EF4-FFF2-40B4-BE49-F238E27FC236}">
                    <a16:creationId xmlns:a16="http://schemas.microsoft.com/office/drawing/2014/main" id="{472887B3-5C91-4F10-873A-4BDB6F2891F3}"/>
                  </a:ext>
                </a:extLst>
              </p:cNvPr>
              <p:cNvSpPr/>
              <p:nvPr/>
            </p:nvSpPr>
            <p:spPr bwMode="auto">
              <a:xfrm rot="16200000">
                <a:off x="7022001" y="1598251"/>
                <a:ext cx="279908" cy="2049752"/>
              </a:xfrm>
              <a:prstGeom prst="ellipse">
                <a:avLst/>
              </a:prstGeom>
              <a:noFill/>
              <a:ln w="19050" cap="flat" cmpd="sng" algn="ctr">
                <a:solidFill>
                  <a:schemeClr val="tx1"/>
                </a:solidFill>
                <a:prstDash val="dash"/>
                <a:round/>
                <a:headEnd type="none" w="med" len="med"/>
                <a:tailEnd type="stealth" w="lg" len="lg"/>
              </a:ln>
              <a:effectLst/>
            </p:spPr>
            <p:txBody>
              <a:bodyPr lIns="69056" tIns="34529" rIns="69056" bIns="34529"/>
              <a:lstStyle/>
              <a:p>
                <a:pPr marL="428625" indent="-428625">
                  <a:defRPr/>
                </a:pPr>
                <a:endParaRPr lang="en-GB" sz="1350" dirty="0">
                  <a:effectLst>
                    <a:outerShdw blurRad="38100" dist="38100" dir="2700000" algn="tl">
                      <a:srgbClr val="000000">
                        <a:alpha val="43137"/>
                      </a:srgbClr>
                    </a:outerShdw>
                  </a:effectLst>
                </a:endParaRPr>
              </a:p>
            </p:txBody>
          </p:sp>
          <p:cxnSp>
            <p:nvCxnSpPr>
              <p:cNvPr id="108" name="Straight Arrow Connector 107">
                <a:extLst>
                  <a:ext uri="{FF2B5EF4-FFF2-40B4-BE49-F238E27FC236}">
                    <a16:creationId xmlns:a16="http://schemas.microsoft.com/office/drawing/2014/main" id="{ADB80DDA-16E2-4FDD-A50A-C347D8B4E9C8}"/>
                  </a:ext>
                </a:extLst>
              </p:cNvPr>
              <p:cNvCxnSpPr>
                <a:stCxn id="105" idx="0"/>
              </p:cNvCxnSpPr>
              <p:nvPr/>
            </p:nvCxnSpPr>
            <p:spPr bwMode="auto">
              <a:xfrm>
                <a:off x="6137079" y="2623127"/>
                <a:ext cx="105539" cy="6428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09" name="Straight Arrow Connector 108">
                <a:extLst>
                  <a:ext uri="{FF2B5EF4-FFF2-40B4-BE49-F238E27FC236}">
                    <a16:creationId xmlns:a16="http://schemas.microsoft.com/office/drawing/2014/main" id="{4AD418ED-D090-4D21-B5E2-3C7D377596AB}"/>
                  </a:ext>
                </a:extLst>
              </p:cNvPr>
              <p:cNvCxnSpPr>
                <a:cxnSpLocks/>
              </p:cNvCxnSpPr>
              <p:nvPr/>
            </p:nvCxnSpPr>
            <p:spPr bwMode="auto">
              <a:xfrm>
                <a:off x="7363731" y="2766514"/>
                <a:ext cx="163059" cy="255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4" name="Straight Arrow Connector 113">
                <a:extLst>
                  <a:ext uri="{FF2B5EF4-FFF2-40B4-BE49-F238E27FC236}">
                    <a16:creationId xmlns:a16="http://schemas.microsoft.com/office/drawing/2014/main" id="{9253869D-ADCF-434A-B2A5-EEC31029938C}"/>
                  </a:ext>
                </a:extLst>
              </p:cNvPr>
              <p:cNvCxnSpPr>
                <a:cxnSpLocks/>
              </p:cNvCxnSpPr>
              <p:nvPr/>
            </p:nvCxnSpPr>
            <p:spPr bwMode="auto">
              <a:xfrm flipV="1">
                <a:off x="8065172" y="2633843"/>
                <a:ext cx="118175" cy="5908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sp>
        <p:nvSpPr>
          <p:cNvPr id="46" name="Rectangle 3"/>
          <p:cNvSpPr>
            <a:spLocks noChangeArrowheads="1"/>
          </p:cNvSpPr>
          <p:nvPr/>
        </p:nvSpPr>
        <p:spPr bwMode="auto">
          <a:xfrm>
            <a:off x="129516" y="41676"/>
            <a:ext cx="7287284" cy="609600"/>
          </a:xfrm>
          <a:prstGeom prst="rect">
            <a:avLst/>
          </a:prstGeom>
          <a:noFill/>
          <a:ln w="9525">
            <a:noFill/>
            <a:miter lim="800000"/>
            <a:headEnd/>
            <a:tailEnd/>
          </a:ln>
          <a:effectLst/>
        </p:spPr>
        <p:txBody>
          <a:bodyPr anchor="ctr"/>
          <a:lstStyle/>
          <a:p>
            <a:pPr>
              <a:spcBef>
                <a:spcPct val="0"/>
              </a:spcBef>
            </a:pPr>
            <a:r>
              <a:rPr lang="en-GB" sz="3600" b="1" dirty="0">
                <a:solidFill>
                  <a:schemeClr val="bg2">
                    <a:lumMod val="50000"/>
                  </a:schemeClr>
                </a:solidFill>
                <a:latin typeface="+mj-lt"/>
                <a:ea typeface="+mj-ea"/>
                <a:cs typeface="+mj-cs"/>
              </a:rPr>
              <a:t>Pillbox Cavity Resonator (1/4)</a:t>
            </a:r>
          </a:p>
        </p:txBody>
      </p:sp>
      <p:sp>
        <p:nvSpPr>
          <p:cNvPr id="2" name="TextBox 1">
            <a:extLst>
              <a:ext uri="{FF2B5EF4-FFF2-40B4-BE49-F238E27FC236}">
                <a16:creationId xmlns:a16="http://schemas.microsoft.com/office/drawing/2014/main" id="{15953D9D-7DA2-C199-5426-66FCA7EA5D11}"/>
              </a:ext>
            </a:extLst>
          </p:cNvPr>
          <p:cNvSpPr txBox="1"/>
          <p:nvPr/>
        </p:nvSpPr>
        <p:spPr>
          <a:xfrm>
            <a:off x="2897745" y="4519701"/>
            <a:ext cx="4254500" cy="369332"/>
          </a:xfrm>
          <a:prstGeom prst="rect">
            <a:avLst/>
          </a:prstGeom>
          <a:solidFill>
            <a:srgbClr val="FFFF00"/>
          </a:solidFill>
        </p:spPr>
        <p:txBody>
          <a:bodyPr wrap="square" lIns="0" tIns="0" rIns="0" bIns="0" rtlCol="0">
            <a:spAutoFit/>
          </a:bodyPr>
          <a:lstStyle/>
          <a:p>
            <a:pPr algn="ctr"/>
            <a:r>
              <a:rPr lang="en-CH" sz="2400" dirty="0"/>
              <a:t>FINE. What’s t</a:t>
            </a:r>
            <a:r>
              <a:rPr lang="en-GB" sz="2400" dirty="0"/>
              <a:t>he</a:t>
            </a:r>
            <a:r>
              <a:rPr lang="en-CH" sz="2400" dirty="0"/>
              <a:t> problem?</a:t>
            </a:r>
          </a:p>
        </p:txBody>
      </p:sp>
    </p:spTree>
    <p:extLst>
      <p:ext uri="{BB962C8B-B14F-4D97-AF65-F5344CB8AC3E}">
        <p14:creationId xmlns:p14="http://schemas.microsoft.com/office/powerpoint/2010/main" val="1725442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0539427-7B99-4220-A40D-C91CDCECA8DD}"/>
              </a:ext>
            </a:extLst>
          </p:cNvPr>
          <p:cNvSpPr txBox="1"/>
          <p:nvPr/>
        </p:nvSpPr>
        <p:spPr>
          <a:xfrm>
            <a:off x="1069531" y="6069212"/>
            <a:ext cx="3271224" cy="230832"/>
          </a:xfrm>
          <a:prstGeom prst="rect">
            <a:avLst/>
          </a:prstGeom>
          <a:noFill/>
        </p:spPr>
        <p:txBody>
          <a:bodyPr wrap="square" rtlCol="0">
            <a:spAutoFit/>
          </a:bodyPr>
          <a:lstStyle/>
          <a:p>
            <a:r>
              <a:rPr lang="en-US" sz="900" dirty="0"/>
              <a:t>Source: </a:t>
            </a:r>
            <a:r>
              <a:rPr lang="en-US" sz="900" dirty="0" err="1"/>
              <a:t>Pozar</a:t>
            </a:r>
            <a:r>
              <a:rPr lang="en-US" sz="900" i="1" dirty="0"/>
              <a:t>, Microwave engineering</a:t>
            </a:r>
            <a:r>
              <a:rPr lang="en-US" sz="900" dirty="0"/>
              <a:t>, 4</a:t>
            </a:r>
            <a:r>
              <a:rPr lang="en-US" sz="900" baseline="30000" dirty="0"/>
              <a:t>th</a:t>
            </a:r>
            <a:r>
              <a:rPr lang="en-US" sz="900" dirty="0"/>
              <a:t> ed., Wiley</a:t>
            </a:r>
            <a:endParaRPr lang="en-GB" sz="900" dirty="0"/>
          </a:p>
        </p:txBody>
      </p:sp>
      <p:sp>
        <p:nvSpPr>
          <p:cNvPr id="11" name="TextBox 10">
            <a:extLst>
              <a:ext uri="{FF2B5EF4-FFF2-40B4-BE49-F238E27FC236}">
                <a16:creationId xmlns:a16="http://schemas.microsoft.com/office/drawing/2014/main" id="{70118F04-1F75-4E0F-9318-C3A18E33ACD8}"/>
              </a:ext>
            </a:extLst>
          </p:cNvPr>
          <p:cNvSpPr txBox="1"/>
          <p:nvPr/>
        </p:nvSpPr>
        <p:spPr>
          <a:xfrm>
            <a:off x="6096000" y="1534082"/>
            <a:ext cx="5511502" cy="2308324"/>
          </a:xfrm>
          <a:prstGeom prst="rect">
            <a:avLst/>
          </a:prstGeom>
          <a:noFill/>
        </p:spPr>
        <p:txBody>
          <a:bodyPr wrap="square" rtlCol="0">
            <a:spAutoFit/>
          </a:bodyPr>
          <a:lstStyle/>
          <a:p>
            <a:r>
              <a:rPr lang="en-US" dirty="0"/>
              <a:t>Mode chart is a resonant chart for a </a:t>
            </a:r>
            <a:r>
              <a:rPr lang="en-US" u="sng" dirty="0"/>
              <a:t>general cylindrical cavity</a:t>
            </a:r>
            <a:r>
              <a:rPr lang="en-US" dirty="0"/>
              <a:t> that shows the excited modes as a function of cavity dimensions.</a:t>
            </a:r>
          </a:p>
          <a:p>
            <a:endParaRPr lang="en-US" dirty="0"/>
          </a:p>
          <a:p>
            <a:pPr marL="214313" indent="-214313">
              <a:buFont typeface="Wingdings" panose="05000000000000000000" pitchFamily="2" charset="2"/>
              <a:buChar char="à"/>
            </a:pPr>
            <a:r>
              <a:rPr lang="en-US" dirty="0">
                <a:sym typeface="Wingdings" panose="05000000000000000000" pitchFamily="2" charset="2"/>
              </a:rPr>
              <a:t>  1st TE-mode is TE</a:t>
            </a:r>
            <a:r>
              <a:rPr lang="en-US" baseline="-25000" dirty="0">
                <a:sym typeface="Wingdings" panose="05000000000000000000" pitchFamily="2" charset="2"/>
              </a:rPr>
              <a:t>111 (useless for acceleration)</a:t>
            </a:r>
            <a:br>
              <a:rPr lang="en-US" dirty="0">
                <a:sym typeface="Wingdings" panose="05000000000000000000" pitchFamily="2" charset="2"/>
              </a:rPr>
            </a:br>
            <a:endParaRPr lang="en-US" dirty="0">
              <a:sym typeface="Wingdings" panose="05000000000000000000" pitchFamily="2" charset="2"/>
            </a:endParaRPr>
          </a:p>
          <a:p>
            <a:pPr marL="214313" indent="-214313">
              <a:buFont typeface="Wingdings" panose="05000000000000000000" pitchFamily="2" charset="2"/>
              <a:buChar char="à"/>
            </a:pPr>
            <a:r>
              <a:rPr lang="en-US" dirty="0">
                <a:sym typeface="Wingdings" panose="05000000000000000000" pitchFamily="2" charset="2"/>
              </a:rPr>
              <a:t>  1st TM-mode is TM</a:t>
            </a:r>
            <a:r>
              <a:rPr lang="en-US" baseline="-25000" dirty="0">
                <a:sym typeface="Wingdings" panose="05000000000000000000" pitchFamily="2" charset="2"/>
              </a:rPr>
              <a:t>010</a:t>
            </a:r>
            <a:r>
              <a:rPr lang="en-US" dirty="0">
                <a:sym typeface="Wingdings" panose="05000000000000000000" pitchFamily="2" charset="2"/>
              </a:rPr>
              <a:t>,     </a:t>
            </a:r>
            <a:br>
              <a:rPr lang="en-US" dirty="0">
                <a:sym typeface="Wingdings" panose="05000000000000000000" pitchFamily="2" charset="2"/>
              </a:rPr>
            </a:br>
            <a:r>
              <a:rPr lang="en-US" dirty="0">
                <a:sym typeface="Wingdings" panose="05000000000000000000" pitchFamily="2" charset="2"/>
              </a:rPr>
              <a:t>   and shows up as first mode for ratios (2R/h)</a:t>
            </a:r>
            <a:r>
              <a:rPr lang="en-US" baseline="30000" dirty="0">
                <a:sym typeface="Wingdings" panose="05000000000000000000" pitchFamily="2" charset="2"/>
              </a:rPr>
              <a:t>2</a:t>
            </a:r>
            <a:r>
              <a:rPr lang="en-US" dirty="0">
                <a:sym typeface="Wingdings" panose="05000000000000000000" pitchFamily="2" charset="2"/>
              </a:rPr>
              <a:t> &gt; 1</a:t>
            </a:r>
            <a:endParaRPr lang="en-GB" dirty="0"/>
          </a:p>
        </p:txBody>
      </p:sp>
      <p:grpSp>
        <p:nvGrpSpPr>
          <p:cNvPr id="18" name="Group 17"/>
          <p:cNvGrpSpPr/>
          <p:nvPr/>
        </p:nvGrpSpPr>
        <p:grpSpPr>
          <a:xfrm>
            <a:off x="447264" y="792458"/>
            <a:ext cx="5231260" cy="5175136"/>
            <a:chOff x="291737" y="864029"/>
            <a:chExt cx="4766724" cy="4823328"/>
          </a:xfrm>
        </p:grpSpPr>
        <p:pic>
          <p:nvPicPr>
            <p:cNvPr id="9" name="Picture 8" descr="Diagram&#10;&#10;Description automatically generated">
              <a:extLst>
                <a:ext uri="{FF2B5EF4-FFF2-40B4-BE49-F238E27FC236}">
                  <a16:creationId xmlns:a16="http://schemas.microsoft.com/office/drawing/2014/main" id="{649F6144-78F0-44D5-845F-F1F84B479D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737" y="864029"/>
              <a:ext cx="4766724" cy="4717344"/>
            </a:xfrm>
            <a:prstGeom prst="rect">
              <a:avLst/>
            </a:prstGeom>
          </p:spPr>
        </p:pic>
        <p:sp>
          <p:nvSpPr>
            <p:cNvPr id="10" name="TextBox 9">
              <a:extLst>
                <a:ext uri="{FF2B5EF4-FFF2-40B4-BE49-F238E27FC236}">
                  <a16:creationId xmlns:a16="http://schemas.microsoft.com/office/drawing/2014/main" id="{3619B431-5F43-4D6D-BE0E-0702C2EB5345}"/>
                </a:ext>
              </a:extLst>
            </p:cNvPr>
            <p:cNvSpPr txBox="1"/>
            <p:nvPr/>
          </p:nvSpPr>
          <p:spPr>
            <a:xfrm>
              <a:off x="2675099" y="5287247"/>
              <a:ext cx="933447" cy="400110"/>
            </a:xfrm>
            <a:prstGeom prst="rect">
              <a:avLst/>
            </a:prstGeom>
            <a:solidFill>
              <a:schemeClr val="bg1"/>
            </a:solidFill>
          </p:spPr>
          <p:txBody>
            <a:bodyPr wrap="square" rtlCol="0">
              <a:spAutoFit/>
            </a:bodyPr>
            <a:lstStyle/>
            <a:p>
              <a:r>
                <a:rPr lang="en-US" sz="2000" i="1" dirty="0">
                  <a:latin typeface="Times New Roman" panose="02020603050405020304" pitchFamily="18" charset="0"/>
                  <a:cs typeface="Times New Roman" panose="02020603050405020304" pitchFamily="18" charset="0"/>
                </a:rPr>
                <a:t>(2R/h)</a:t>
              </a:r>
              <a:r>
                <a:rPr lang="en-US" sz="2000" i="1" baseline="30000" dirty="0">
                  <a:latin typeface="Times New Roman" panose="02020603050405020304" pitchFamily="18" charset="0"/>
                  <a:cs typeface="Times New Roman" panose="02020603050405020304" pitchFamily="18" charset="0"/>
                </a:rPr>
                <a:t>2</a:t>
              </a:r>
              <a:endParaRPr lang="en-GB" sz="2000" i="1" baseline="30000" dirty="0">
                <a:latin typeface="Times New Roman" panose="02020603050405020304" pitchFamily="18" charset="0"/>
                <a:cs typeface="Times New Roman" panose="02020603050405020304" pitchFamily="18" charset="0"/>
              </a:endParaRPr>
            </a:p>
          </p:txBody>
        </p:sp>
        <p:sp>
          <p:nvSpPr>
            <p:cNvPr id="17" name="TextBox 16">
              <a:extLst>
                <a:ext uri="{FF2B5EF4-FFF2-40B4-BE49-F238E27FC236}">
                  <a16:creationId xmlns:a16="http://schemas.microsoft.com/office/drawing/2014/main" id="{3619B431-5F43-4D6D-BE0E-0702C2EB5345}"/>
                </a:ext>
              </a:extLst>
            </p:cNvPr>
            <p:cNvSpPr txBox="1"/>
            <p:nvPr/>
          </p:nvSpPr>
          <p:spPr>
            <a:xfrm rot="16200000">
              <a:off x="131836" y="3489369"/>
              <a:ext cx="848588" cy="400110"/>
            </a:xfrm>
            <a:prstGeom prst="rect">
              <a:avLst/>
            </a:prstGeom>
            <a:solidFill>
              <a:schemeClr val="bg1"/>
            </a:solidFill>
          </p:spPr>
          <p:txBody>
            <a:bodyPr wrap="square" rtlCol="0">
              <a:spAutoFit/>
            </a:bodyPr>
            <a:lstStyle/>
            <a:p>
              <a:r>
                <a:rPr lang="en-US" sz="2000" i="1" dirty="0">
                  <a:latin typeface="Times New Roman" panose="02020603050405020304" pitchFamily="18" charset="0"/>
                  <a:cs typeface="Times New Roman" panose="02020603050405020304" pitchFamily="18" charset="0"/>
                </a:rPr>
                <a:t>(2Rf)</a:t>
              </a:r>
              <a:r>
                <a:rPr lang="en-US" sz="2000" i="1" baseline="30000" dirty="0">
                  <a:latin typeface="Times New Roman" panose="02020603050405020304" pitchFamily="18" charset="0"/>
                  <a:cs typeface="Times New Roman" panose="02020603050405020304" pitchFamily="18" charset="0"/>
                </a:rPr>
                <a:t>2</a:t>
              </a:r>
              <a:endParaRPr lang="en-GB" sz="2000" i="1" baseline="30000" dirty="0">
                <a:latin typeface="Times New Roman" panose="02020603050405020304" pitchFamily="18" charset="0"/>
                <a:cs typeface="Times New Roman" panose="02020603050405020304" pitchFamily="18" charset="0"/>
              </a:endParaRPr>
            </a:p>
          </p:txBody>
        </p:sp>
      </p:grpSp>
      <p:sp>
        <p:nvSpPr>
          <p:cNvPr id="2" name="Rectangle 3">
            <a:extLst>
              <a:ext uri="{FF2B5EF4-FFF2-40B4-BE49-F238E27FC236}">
                <a16:creationId xmlns:a16="http://schemas.microsoft.com/office/drawing/2014/main" id="{9ED425AE-1FD8-DB48-9878-00FEB9DA082C}"/>
              </a:ext>
            </a:extLst>
          </p:cNvPr>
          <p:cNvSpPr>
            <a:spLocks noChangeArrowheads="1"/>
          </p:cNvSpPr>
          <p:nvPr/>
        </p:nvSpPr>
        <p:spPr bwMode="auto">
          <a:xfrm>
            <a:off x="129516" y="41676"/>
            <a:ext cx="6824258" cy="609600"/>
          </a:xfrm>
          <a:prstGeom prst="rect">
            <a:avLst/>
          </a:prstGeom>
          <a:noFill/>
          <a:ln w="9525">
            <a:noFill/>
            <a:miter lim="800000"/>
            <a:headEnd/>
            <a:tailEnd/>
          </a:ln>
          <a:effectLst/>
        </p:spPr>
        <p:txBody>
          <a:bodyPr anchor="ctr"/>
          <a:lstStyle/>
          <a:p>
            <a:pPr>
              <a:spcBef>
                <a:spcPct val="0"/>
              </a:spcBef>
            </a:pPr>
            <a:r>
              <a:rPr lang="en-GB" sz="3600" b="1" dirty="0">
                <a:solidFill>
                  <a:schemeClr val="bg2">
                    <a:lumMod val="50000"/>
                  </a:schemeClr>
                </a:solidFill>
                <a:latin typeface="+mj-lt"/>
                <a:ea typeface="+mj-ea"/>
                <a:cs typeface="+mj-cs"/>
              </a:rPr>
              <a:t>Pillbox Cavity Resonator (2/4)</a:t>
            </a:r>
          </a:p>
        </p:txBody>
      </p:sp>
      <p:sp>
        <p:nvSpPr>
          <p:cNvPr id="3" name="TextBox 2">
            <a:extLst>
              <a:ext uri="{FF2B5EF4-FFF2-40B4-BE49-F238E27FC236}">
                <a16:creationId xmlns:a16="http://schemas.microsoft.com/office/drawing/2014/main" id="{0FECECCD-BC46-7EE3-B74C-95620175F23C}"/>
              </a:ext>
            </a:extLst>
          </p:cNvPr>
          <p:cNvSpPr txBox="1"/>
          <p:nvPr/>
        </p:nvSpPr>
        <p:spPr>
          <a:xfrm>
            <a:off x="6379178" y="1003300"/>
            <a:ext cx="3233962" cy="276999"/>
          </a:xfrm>
          <a:prstGeom prst="rect">
            <a:avLst/>
          </a:prstGeom>
          <a:solidFill>
            <a:srgbClr val="FFFF00"/>
          </a:solidFill>
        </p:spPr>
        <p:txBody>
          <a:bodyPr wrap="square" lIns="0" tIns="0" rIns="0" bIns="0" rtlCol="0">
            <a:spAutoFit/>
          </a:bodyPr>
          <a:lstStyle/>
          <a:p>
            <a:pPr algn="l"/>
            <a:r>
              <a:rPr lang="en-CH" dirty="0"/>
              <a:t>The problem is the mode chart.</a:t>
            </a:r>
          </a:p>
        </p:txBody>
      </p:sp>
      <p:grpSp>
        <p:nvGrpSpPr>
          <p:cNvPr id="6" name="Group 5">
            <a:extLst>
              <a:ext uri="{FF2B5EF4-FFF2-40B4-BE49-F238E27FC236}">
                <a16:creationId xmlns:a16="http://schemas.microsoft.com/office/drawing/2014/main" id="{8C9F4D64-64D7-34C5-93A7-C138066D9977}"/>
              </a:ext>
            </a:extLst>
          </p:cNvPr>
          <p:cNvGrpSpPr/>
          <p:nvPr/>
        </p:nvGrpSpPr>
        <p:grpSpPr>
          <a:xfrm>
            <a:off x="6379178" y="4160501"/>
            <a:ext cx="3927230" cy="1908711"/>
            <a:chOff x="6379178" y="4160501"/>
            <a:chExt cx="3927230" cy="1908711"/>
          </a:xfrm>
        </p:grpSpPr>
        <p:grpSp>
          <p:nvGrpSpPr>
            <p:cNvPr id="40" name="Group 39"/>
            <p:cNvGrpSpPr/>
            <p:nvPr/>
          </p:nvGrpSpPr>
          <p:grpSpPr>
            <a:xfrm>
              <a:off x="6782624" y="5202967"/>
              <a:ext cx="3023059" cy="866245"/>
              <a:chOff x="4684027" y="5749724"/>
              <a:chExt cx="3023059" cy="866245"/>
            </a:xfrm>
          </p:grpSpPr>
          <p:grpSp>
            <p:nvGrpSpPr>
              <p:cNvPr id="20" name="Group 19">
                <a:extLst>
                  <a:ext uri="{FF2B5EF4-FFF2-40B4-BE49-F238E27FC236}">
                    <a16:creationId xmlns:a16="http://schemas.microsoft.com/office/drawing/2014/main" id="{5252394A-FEF6-4842-9F37-E9B103974E64}"/>
                  </a:ext>
                </a:extLst>
              </p:cNvPr>
              <p:cNvGrpSpPr/>
              <p:nvPr/>
            </p:nvGrpSpPr>
            <p:grpSpPr>
              <a:xfrm>
                <a:off x="4684027" y="5749724"/>
                <a:ext cx="3023059" cy="866245"/>
                <a:chOff x="1435045" y="2743080"/>
                <a:chExt cx="3461820" cy="1975841"/>
              </a:xfrm>
            </p:grpSpPr>
            <p:sp>
              <p:nvSpPr>
                <p:cNvPr id="23" name="TextBox 22">
                  <a:extLst>
                    <a:ext uri="{FF2B5EF4-FFF2-40B4-BE49-F238E27FC236}">
                      <a16:creationId xmlns:a16="http://schemas.microsoft.com/office/drawing/2014/main" id="{B15CEE03-4941-4587-A1C4-DA89C23A5E0F}"/>
                    </a:ext>
                  </a:extLst>
                </p:cNvPr>
                <p:cNvSpPr txBox="1"/>
                <p:nvPr/>
              </p:nvSpPr>
              <p:spPr>
                <a:xfrm>
                  <a:off x="3346992" y="2743080"/>
                  <a:ext cx="531030" cy="842419"/>
                </a:xfrm>
                <a:prstGeom prst="rect">
                  <a:avLst/>
                </a:prstGeom>
                <a:noFill/>
              </p:spPr>
              <p:txBody>
                <a:bodyPr wrap="square" rtlCol="0">
                  <a:spAutoFit/>
                </a:bodyPr>
                <a:lstStyle/>
                <a:p>
                  <a:r>
                    <a:rPr lang="en-US" i="1" dirty="0" err="1">
                      <a:solidFill>
                        <a:srgbClr val="CC0000"/>
                      </a:solidFill>
                      <a:latin typeface="Times New Roman" panose="02020603050405020304" pitchFamily="18" charset="0"/>
                      <a:cs typeface="Times New Roman" panose="02020603050405020304" pitchFamily="18" charset="0"/>
                    </a:rPr>
                    <a:t>E</a:t>
                  </a:r>
                  <a:r>
                    <a:rPr lang="en-US" i="1" baseline="-25000" dirty="0" err="1">
                      <a:solidFill>
                        <a:srgbClr val="CC0000"/>
                      </a:solidFill>
                      <a:latin typeface="Times New Roman" panose="02020603050405020304" pitchFamily="18" charset="0"/>
                      <a:cs typeface="Times New Roman" panose="02020603050405020304" pitchFamily="18" charset="0"/>
                    </a:rPr>
                    <a:t>z</a:t>
                  </a:r>
                  <a:endParaRPr lang="en-GB" i="1" baseline="-25000" dirty="0">
                    <a:solidFill>
                      <a:srgbClr val="CC0000"/>
                    </a:solidFill>
                    <a:latin typeface="Times New Roman" panose="02020603050405020304" pitchFamily="18" charset="0"/>
                    <a:cs typeface="Times New Roman" panose="02020603050405020304" pitchFamily="18" charset="0"/>
                  </a:endParaRPr>
                </a:p>
              </p:txBody>
            </p:sp>
            <p:sp>
              <p:nvSpPr>
                <p:cNvPr id="24" name="Rectangle 7">
                  <a:extLst>
                    <a:ext uri="{FF2B5EF4-FFF2-40B4-BE49-F238E27FC236}">
                      <a16:creationId xmlns:a16="http://schemas.microsoft.com/office/drawing/2014/main" id="{AC84E61F-7458-45F4-BDC2-C128ABDBE7EC}"/>
                    </a:ext>
                  </a:extLst>
                </p:cNvPr>
                <p:cNvSpPr>
                  <a:spLocks noChangeArrowheads="1"/>
                </p:cNvSpPr>
                <p:nvPr/>
              </p:nvSpPr>
              <p:spPr bwMode="auto">
                <a:xfrm rot="16200000">
                  <a:off x="1797797" y="3704099"/>
                  <a:ext cx="271937" cy="295156"/>
                </a:xfrm>
                <a:prstGeom prst="rect">
                  <a:avLst/>
                </a:prstGeom>
                <a:solidFill>
                  <a:schemeClr val="bg1"/>
                </a:solidFill>
                <a:ln w="9525">
                  <a:noFill/>
                  <a:miter lim="800000"/>
                  <a:headEnd/>
                  <a:tailEnd/>
                </a:ln>
              </p:spPr>
              <p:txBody>
                <a:bodyPr lIns="0" tIns="0" rIns="0" bIns="0"/>
                <a:lstStyle/>
                <a:p>
                  <a:pPr>
                    <a:spcBef>
                      <a:spcPct val="0"/>
                    </a:spcBef>
                    <a:buClrTx/>
                    <a:buSzTx/>
                    <a:buFontTx/>
                    <a:buNone/>
                  </a:pPr>
                  <a:endParaRPr lang="en-GB" sz="1200" baseline="30000" dirty="0"/>
                </a:p>
              </p:txBody>
            </p:sp>
            <p:cxnSp>
              <p:nvCxnSpPr>
                <p:cNvPr id="25" name="Straight Connector 26">
                  <a:extLst>
                    <a:ext uri="{FF2B5EF4-FFF2-40B4-BE49-F238E27FC236}">
                      <a16:creationId xmlns:a16="http://schemas.microsoft.com/office/drawing/2014/main" id="{16E6EF14-5634-4874-9FA9-B159806AA094}"/>
                    </a:ext>
                  </a:extLst>
                </p:cNvPr>
                <p:cNvCxnSpPr>
                  <a:cxnSpLocks noChangeShapeType="1"/>
                  <a:stCxn id="27" idx="0"/>
                  <a:endCxn id="33" idx="0"/>
                </p:cNvCxnSpPr>
                <p:nvPr/>
              </p:nvCxnSpPr>
              <p:spPr bwMode="auto">
                <a:xfrm flipH="1" flipV="1">
                  <a:off x="1797119" y="3283989"/>
                  <a:ext cx="1681" cy="1009083"/>
                </a:xfrm>
                <a:prstGeom prst="line">
                  <a:avLst/>
                </a:prstGeom>
                <a:noFill/>
                <a:ln w="25400" algn="ctr">
                  <a:solidFill>
                    <a:schemeClr val="tx1"/>
                  </a:solidFill>
                  <a:round/>
                  <a:headEnd/>
                  <a:tailEnd type="none" w="lg" len="lg"/>
                </a:ln>
              </p:spPr>
            </p:cxnSp>
            <p:cxnSp>
              <p:nvCxnSpPr>
                <p:cNvPr id="26" name="Straight Connector 28">
                  <a:extLst>
                    <a:ext uri="{FF2B5EF4-FFF2-40B4-BE49-F238E27FC236}">
                      <a16:creationId xmlns:a16="http://schemas.microsoft.com/office/drawing/2014/main" id="{529CC34E-A164-4AA3-8BC1-F4A8F00D1A7D}"/>
                    </a:ext>
                  </a:extLst>
                </p:cNvPr>
                <p:cNvCxnSpPr>
                  <a:cxnSpLocks noChangeShapeType="1"/>
                  <a:stCxn id="27" idx="4"/>
                  <a:endCxn id="33" idx="4"/>
                </p:cNvCxnSpPr>
                <p:nvPr/>
              </p:nvCxnSpPr>
              <p:spPr bwMode="auto">
                <a:xfrm rot="10800000" flipH="1">
                  <a:off x="4895184" y="3283989"/>
                  <a:ext cx="1681" cy="1009083"/>
                </a:xfrm>
                <a:prstGeom prst="line">
                  <a:avLst/>
                </a:prstGeom>
                <a:noFill/>
                <a:ln w="25400" algn="ctr">
                  <a:solidFill>
                    <a:schemeClr val="tx1"/>
                  </a:solidFill>
                  <a:round/>
                  <a:headEnd/>
                  <a:tailEnd type="none" w="lg" len="lg"/>
                </a:ln>
              </p:spPr>
            </p:cxnSp>
            <p:sp>
              <p:nvSpPr>
                <p:cNvPr id="27" name="Oval 26">
                  <a:extLst>
                    <a:ext uri="{FF2B5EF4-FFF2-40B4-BE49-F238E27FC236}">
                      <a16:creationId xmlns:a16="http://schemas.microsoft.com/office/drawing/2014/main" id="{C0167CCE-567E-4511-89E5-751A995C5FFD}"/>
                    </a:ext>
                  </a:extLst>
                </p:cNvPr>
                <p:cNvSpPr/>
                <p:nvPr/>
              </p:nvSpPr>
              <p:spPr bwMode="auto">
                <a:xfrm rot="16200000">
                  <a:off x="2921773" y="2745043"/>
                  <a:ext cx="850440" cy="3097316"/>
                </a:xfrm>
                <a:prstGeom prst="ellipse">
                  <a:avLst/>
                </a:prstGeom>
                <a:solidFill>
                  <a:schemeClr val="bg1"/>
                </a:solid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30" name="Rectangle 29">
                  <a:extLst>
                    <a:ext uri="{FF2B5EF4-FFF2-40B4-BE49-F238E27FC236}">
                      <a16:creationId xmlns:a16="http://schemas.microsoft.com/office/drawing/2014/main" id="{22745D17-8BFD-4DCA-8E8D-6022F274EFFC}"/>
                    </a:ext>
                  </a:extLst>
                </p:cNvPr>
                <p:cNvSpPr/>
                <p:nvPr/>
              </p:nvSpPr>
              <p:spPr bwMode="auto">
                <a:xfrm rot="16200000">
                  <a:off x="3277316" y="3794959"/>
                  <a:ext cx="77405" cy="13482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31" name="Straight Arrow Connector 27">
                  <a:extLst>
                    <a:ext uri="{FF2B5EF4-FFF2-40B4-BE49-F238E27FC236}">
                      <a16:creationId xmlns:a16="http://schemas.microsoft.com/office/drawing/2014/main" id="{83BCB914-ECF2-4B68-A966-7C7857D775EB}"/>
                    </a:ext>
                  </a:extLst>
                </p:cNvPr>
                <p:cNvCxnSpPr>
                  <a:cxnSpLocks noChangeShapeType="1"/>
                </p:cNvCxnSpPr>
                <p:nvPr/>
              </p:nvCxnSpPr>
              <p:spPr bwMode="auto">
                <a:xfrm rot="16200000" flipV="1">
                  <a:off x="2858584" y="3806158"/>
                  <a:ext cx="957381" cy="2429"/>
                </a:xfrm>
                <a:prstGeom prst="straightConnector1">
                  <a:avLst/>
                </a:prstGeom>
                <a:noFill/>
                <a:ln w="25400" algn="ctr">
                  <a:solidFill>
                    <a:srgbClr val="FF0000"/>
                  </a:solidFill>
                  <a:round/>
                  <a:headEnd/>
                  <a:tailEnd type="arrow" w="med" len="med"/>
                </a:ln>
              </p:spPr>
            </p:cxnSp>
            <p:sp>
              <p:nvSpPr>
                <p:cNvPr id="32" name="Rectangle 31">
                  <a:extLst>
                    <a:ext uri="{FF2B5EF4-FFF2-40B4-BE49-F238E27FC236}">
                      <a16:creationId xmlns:a16="http://schemas.microsoft.com/office/drawing/2014/main" id="{7373ED96-4A99-4FB2-B38E-701FF2E31DA7}"/>
                    </a:ext>
                  </a:extLst>
                </p:cNvPr>
                <p:cNvSpPr/>
                <p:nvPr/>
              </p:nvSpPr>
              <p:spPr bwMode="auto">
                <a:xfrm rot="16200000">
                  <a:off x="3309697" y="3668613"/>
                  <a:ext cx="47869" cy="85024"/>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33" name="Oval 32">
                  <a:extLst>
                    <a:ext uri="{FF2B5EF4-FFF2-40B4-BE49-F238E27FC236}">
                      <a16:creationId xmlns:a16="http://schemas.microsoft.com/office/drawing/2014/main" id="{2FD39A15-C474-4C10-8BA6-1001472C495E}"/>
                    </a:ext>
                  </a:extLst>
                </p:cNvPr>
                <p:cNvSpPr/>
                <p:nvPr/>
              </p:nvSpPr>
              <p:spPr bwMode="auto">
                <a:xfrm rot="16200000">
                  <a:off x="2921772" y="1735720"/>
                  <a:ext cx="850439" cy="3097317"/>
                </a:xfrm>
                <a:prstGeom prst="ellipse">
                  <a:avLst/>
                </a:prstGeom>
                <a:no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38" name="Straight Arrow Connector 17">
                  <a:extLst>
                    <a:ext uri="{FF2B5EF4-FFF2-40B4-BE49-F238E27FC236}">
                      <a16:creationId xmlns:a16="http://schemas.microsoft.com/office/drawing/2014/main" id="{BB33E413-162D-45E7-B133-489E8573817B}"/>
                    </a:ext>
                  </a:extLst>
                </p:cNvPr>
                <p:cNvCxnSpPr>
                  <a:cxnSpLocks noChangeShapeType="1"/>
                </p:cNvCxnSpPr>
                <p:nvPr/>
              </p:nvCxnSpPr>
              <p:spPr bwMode="auto">
                <a:xfrm flipV="1">
                  <a:off x="1631035" y="3240023"/>
                  <a:ext cx="9986" cy="1232932"/>
                </a:xfrm>
                <a:prstGeom prst="straightConnector1">
                  <a:avLst/>
                </a:prstGeom>
                <a:noFill/>
                <a:ln w="25400" algn="ctr">
                  <a:solidFill>
                    <a:schemeClr val="tx1"/>
                  </a:solidFill>
                  <a:round/>
                  <a:headEnd type="arrow" w="med" len="med"/>
                  <a:tailEnd type="arrow" w="med" len="med"/>
                </a:ln>
              </p:spPr>
            </p:cxnSp>
            <p:sp>
              <p:nvSpPr>
                <p:cNvPr id="39" name="Rectangle 17">
                  <a:extLst>
                    <a:ext uri="{FF2B5EF4-FFF2-40B4-BE49-F238E27FC236}">
                      <a16:creationId xmlns:a16="http://schemas.microsoft.com/office/drawing/2014/main" id="{A1E08BCA-8364-480D-B276-E7B6C566EA99}"/>
                    </a:ext>
                  </a:extLst>
                </p:cNvPr>
                <p:cNvSpPr>
                  <a:spLocks noChangeArrowheads="1"/>
                </p:cNvSpPr>
                <p:nvPr/>
              </p:nvSpPr>
              <p:spPr bwMode="auto">
                <a:xfrm>
                  <a:off x="1435045" y="3698218"/>
                  <a:ext cx="52355" cy="202859"/>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600" dirty="0"/>
                    <a:t>h</a:t>
                  </a:r>
                  <a:endParaRPr lang="en-US" sz="1600" baseline="-25000" dirty="0"/>
                </a:p>
              </p:txBody>
            </p:sp>
          </p:grpSp>
          <p:cxnSp>
            <p:nvCxnSpPr>
              <p:cNvPr id="21" name="Straight Arrow Connector 20">
                <a:extLst>
                  <a:ext uri="{FF2B5EF4-FFF2-40B4-BE49-F238E27FC236}">
                    <a16:creationId xmlns:a16="http://schemas.microsoft.com/office/drawing/2014/main" id="{77859865-DF8D-40B7-A0CB-FDC3427D35B9}"/>
                  </a:ext>
                </a:extLst>
              </p:cNvPr>
              <p:cNvCxnSpPr>
                <a:cxnSpLocks/>
              </p:cNvCxnSpPr>
              <p:nvPr/>
            </p:nvCxnSpPr>
            <p:spPr bwMode="auto">
              <a:xfrm flipH="1">
                <a:off x="5702333" y="6426196"/>
                <a:ext cx="652471" cy="163875"/>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22" name="Rectangle 17">
                <a:extLst>
                  <a:ext uri="{FF2B5EF4-FFF2-40B4-BE49-F238E27FC236}">
                    <a16:creationId xmlns:a16="http://schemas.microsoft.com/office/drawing/2014/main" id="{5FA0AF0C-175E-4DD7-A180-0442D61AE611}"/>
                  </a:ext>
                </a:extLst>
              </p:cNvPr>
              <p:cNvSpPr>
                <a:spLocks noChangeArrowheads="1"/>
              </p:cNvSpPr>
              <p:nvPr/>
            </p:nvSpPr>
            <p:spPr bwMode="auto">
              <a:xfrm flipH="1">
                <a:off x="6000206" y="6322175"/>
                <a:ext cx="168868" cy="271290"/>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600" dirty="0"/>
                  <a:t>R</a:t>
                </a:r>
              </a:p>
            </p:txBody>
          </p:sp>
        </p:grpSp>
        <p:sp>
          <p:nvSpPr>
            <p:cNvPr id="4" name="TextBox 3">
              <a:extLst>
                <a:ext uri="{FF2B5EF4-FFF2-40B4-BE49-F238E27FC236}">
                  <a16:creationId xmlns:a16="http://schemas.microsoft.com/office/drawing/2014/main" id="{FAC3AB43-DBA9-A2FF-5E83-A3528093578C}"/>
                </a:ext>
              </a:extLst>
            </p:cNvPr>
            <p:cNvSpPr txBox="1"/>
            <p:nvPr/>
          </p:nvSpPr>
          <p:spPr>
            <a:xfrm>
              <a:off x="6379178" y="4160501"/>
              <a:ext cx="3927230" cy="553998"/>
            </a:xfrm>
            <a:prstGeom prst="rect">
              <a:avLst/>
            </a:prstGeom>
            <a:solidFill>
              <a:srgbClr val="FFFF00"/>
            </a:solidFill>
          </p:spPr>
          <p:txBody>
            <a:bodyPr wrap="square" lIns="0" tIns="0" rIns="0" bIns="0" rtlCol="0">
              <a:spAutoFit/>
            </a:bodyPr>
            <a:lstStyle/>
            <a:p>
              <a:pPr algn="l"/>
              <a:r>
                <a:rPr lang="en-GB" dirty="0"/>
                <a:t>T</a:t>
              </a:r>
              <a:r>
                <a:rPr lang="en-CH" dirty="0"/>
                <a:t>he cavity needs to be flat to provide </a:t>
              </a:r>
              <a:br>
                <a:rPr lang="en-CH" dirty="0"/>
              </a:br>
              <a:r>
                <a:rPr lang="en-CH" dirty="0"/>
                <a:t>the accelerating mode.</a:t>
              </a:r>
            </a:p>
          </p:txBody>
        </p:sp>
      </p:grpSp>
    </p:spTree>
    <p:extLst>
      <p:ext uri="{BB962C8B-B14F-4D97-AF65-F5344CB8AC3E}">
        <p14:creationId xmlns:p14="http://schemas.microsoft.com/office/powerpoint/2010/main" val="4283152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oup 44">
            <a:extLst>
              <a:ext uri="{FF2B5EF4-FFF2-40B4-BE49-F238E27FC236}">
                <a16:creationId xmlns:a16="http://schemas.microsoft.com/office/drawing/2014/main" id="{750FFBD1-7814-46DB-B486-F3F277629C3E}"/>
              </a:ext>
            </a:extLst>
          </p:cNvPr>
          <p:cNvGrpSpPr/>
          <p:nvPr/>
        </p:nvGrpSpPr>
        <p:grpSpPr>
          <a:xfrm>
            <a:off x="387884" y="705588"/>
            <a:ext cx="2668230" cy="2331755"/>
            <a:chOff x="450465" y="1661666"/>
            <a:chExt cx="3485987" cy="3101556"/>
          </a:xfrm>
        </p:grpSpPr>
        <p:grpSp>
          <p:nvGrpSpPr>
            <p:cNvPr id="21" name="Group 20">
              <a:extLst>
                <a:ext uri="{FF2B5EF4-FFF2-40B4-BE49-F238E27FC236}">
                  <a16:creationId xmlns:a16="http://schemas.microsoft.com/office/drawing/2014/main" id="{4D4CA46F-77C7-4948-A2E5-E76FCB11B240}"/>
                </a:ext>
              </a:extLst>
            </p:cNvPr>
            <p:cNvGrpSpPr/>
            <p:nvPr/>
          </p:nvGrpSpPr>
          <p:grpSpPr>
            <a:xfrm>
              <a:off x="450465" y="1661666"/>
              <a:ext cx="3485987" cy="3101556"/>
              <a:chOff x="1487400" y="1617365"/>
              <a:chExt cx="3485987" cy="3101556"/>
            </a:xfrm>
          </p:grpSpPr>
          <p:sp>
            <p:nvSpPr>
              <p:cNvPr id="22" name="TextBox 21">
                <a:extLst>
                  <a:ext uri="{FF2B5EF4-FFF2-40B4-BE49-F238E27FC236}">
                    <a16:creationId xmlns:a16="http://schemas.microsoft.com/office/drawing/2014/main" id="{265EA48B-A45E-45D2-8012-3FABB92012B6}"/>
                  </a:ext>
                </a:extLst>
              </p:cNvPr>
              <p:cNvSpPr txBox="1"/>
              <p:nvPr/>
            </p:nvSpPr>
            <p:spPr>
              <a:xfrm>
                <a:off x="3348314" y="3295452"/>
                <a:ext cx="531030" cy="369332"/>
              </a:xfrm>
              <a:prstGeom prst="rect">
                <a:avLst/>
              </a:prstGeom>
              <a:noFill/>
            </p:spPr>
            <p:txBody>
              <a:bodyPr wrap="square" rtlCol="0">
                <a:spAutoFit/>
              </a:bodyPr>
              <a:lstStyle/>
              <a:p>
                <a:r>
                  <a:rPr lang="en-US" i="1" dirty="0" err="1">
                    <a:solidFill>
                      <a:srgbClr val="CC0000"/>
                    </a:solidFill>
                    <a:latin typeface="Times New Roman" panose="02020603050405020304" pitchFamily="18" charset="0"/>
                    <a:cs typeface="Times New Roman" panose="02020603050405020304" pitchFamily="18" charset="0"/>
                  </a:rPr>
                  <a:t>E</a:t>
                </a:r>
                <a:r>
                  <a:rPr lang="en-US" i="1" baseline="-25000" dirty="0" err="1">
                    <a:solidFill>
                      <a:srgbClr val="CC0000"/>
                    </a:solidFill>
                    <a:latin typeface="Times New Roman" panose="02020603050405020304" pitchFamily="18" charset="0"/>
                    <a:cs typeface="Times New Roman" panose="02020603050405020304" pitchFamily="18" charset="0"/>
                  </a:rPr>
                  <a:t>z</a:t>
                </a:r>
                <a:endParaRPr lang="en-GB" i="1" baseline="-25000" dirty="0">
                  <a:solidFill>
                    <a:srgbClr val="CC0000"/>
                  </a:solidFill>
                  <a:latin typeface="Times New Roman" panose="02020603050405020304" pitchFamily="18" charset="0"/>
                  <a:cs typeface="Times New Roman" panose="02020603050405020304" pitchFamily="18" charset="0"/>
                </a:endParaRPr>
              </a:p>
            </p:txBody>
          </p:sp>
          <p:sp>
            <p:nvSpPr>
              <p:cNvPr id="23" name="Rectangle 7">
                <a:extLst>
                  <a:ext uri="{FF2B5EF4-FFF2-40B4-BE49-F238E27FC236}">
                    <a16:creationId xmlns:a16="http://schemas.microsoft.com/office/drawing/2014/main" id="{E7DC1994-5446-427A-A078-4260F5D8D26B}"/>
                  </a:ext>
                </a:extLst>
              </p:cNvPr>
              <p:cNvSpPr>
                <a:spLocks noChangeArrowheads="1"/>
              </p:cNvSpPr>
              <p:nvPr/>
            </p:nvSpPr>
            <p:spPr bwMode="auto">
              <a:xfrm rot="16200000">
                <a:off x="1797797" y="3704099"/>
                <a:ext cx="271937" cy="295156"/>
              </a:xfrm>
              <a:prstGeom prst="rect">
                <a:avLst/>
              </a:prstGeom>
              <a:solidFill>
                <a:schemeClr val="bg1"/>
              </a:solidFill>
              <a:ln w="9525">
                <a:noFill/>
                <a:miter lim="800000"/>
                <a:headEnd/>
                <a:tailEnd/>
              </a:ln>
            </p:spPr>
            <p:txBody>
              <a:bodyPr lIns="0" tIns="0" rIns="0" bIns="0"/>
              <a:lstStyle/>
              <a:p>
                <a:pPr>
                  <a:spcBef>
                    <a:spcPct val="0"/>
                  </a:spcBef>
                  <a:buClrTx/>
                  <a:buSzTx/>
                  <a:buFontTx/>
                  <a:buNone/>
                </a:pPr>
                <a:endParaRPr lang="en-GB" sz="1200" b="0" baseline="30000" dirty="0"/>
              </a:p>
            </p:txBody>
          </p:sp>
          <p:cxnSp>
            <p:nvCxnSpPr>
              <p:cNvPr id="24" name="Straight Connector 26">
                <a:extLst>
                  <a:ext uri="{FF2B5EF4-FFF2-40B4-BE49-F238E27FC236}">
                    <a16:creationId xmlns:a16="http://schemas.microsoft.com/office/drawing/2014/main" id="{067C10CC-88A1-4681-AC47-398F95C8AECF}"/>
                  </a:ext>
                </a:extLst>
              </p:cNvPr>
              <p:cNvCxnSpPr>
                <a:cxnSpLocks noChangeShapeType="1"/>
                <a:stCxn id="26" idx="0"/>
                <a:endCxn id="32" idx="0"/>
              </p:cNvCxnSpPr>
              <p:nvPr/>
            </p:nvCxnSpPr>
            <p:spPr bwMode="auto">
              <a:xfrm flipH="1" flipV="1">
                <a:off x="1797119" y="3283989"/>
                <a:ext cx="1681" cy="1009083"/>
              </a:xfrm>
              <a:prstGeom prst="line">
                <a:avLst/>
              </a:prstGeom>
              <a:noFill/>
              <a:ln w="25400" algn="ctr">
                <a:solidFill>
                  <a:schemeClr val="tx1"/>
                </a:solidFill>
                <a:round/>
                <a:headEnd/>
                <a:tailEnd type="none" w="lg" len="lg"/>
              </a:ln>
            </p:spPr>
          </p:cxnSp>
          <p:cxnSp>
            <p:nvCxnSpPr>
              <p:cNvPr id="25" name="Straight Connector 28">
                <a:extLst>
                  <a:ext uri="{FF2B5EF4-FFF2-40B4-BE49-F238E27FC236}">
                    <a16:creationId xmlns:a16="http://schemas.microsoft.com/office/drawing/2014/main" id="{F4BDDB6F-3E1D-4E14-AEA0-225028E59359}"/>
                  </a:ext>
                </a:extLst>
              </p:cNvPr>
              <p:cNvCxnSpPr>
                <a:cxnSpLocks noChangeShapeType="1"/>
                <a:stCxn id="26" idx="4"/>
                <a:endCxn id="32" idx="4"/>
              </p:cNvCxnSpPr>
              <p:nvPr/>
            </p:nvCxnSpPr>
            <p:spPr bwMode="auto">
              <a:xfrm rot="10800000" flipH="1">
                <a:off x="4895184" y="3283989"/>
                <a:ext cx="1681" cy="1009083"/>
              </a:xfrm>
              <a:prstGeom prst="line">
                <a:avLst/>
              </a:prstGeom>
              <a:noFill/>
              <a:ln w="25400" algn="ctr">
                <a:solidFill>
                  <a:schemeClr val="tx1"/>
                </a:solidFill>
                <a:round/>
                <a:headEnd/>
                <a:tailEnd type="none" w="lg" len="lg"/>
              </a:ln>
            </p:spPr>
          </p:cxnSp>
          <p:sp>
            <p:nvSpPr>
              <p:cNvPr id="26" name="Oval 25">
                <a:extLst>
                  <a:ext uri="{FF2B5EF4-FFF2-40B4-BE49-F238E27FC236}">
                    <a16:creationId xmlns:a16="http://schemas.microsoft.com/office/drawing/2014/main" id="{D0F58EAF-CADA-4247-A745-5C9B0B6508AD}"/>
                  </a:ext>
                </a:extLst>
              </p:cNvPr>
              <p:cNvSpPr/>
              <p:nvPr/>
            </p:nvSpPr>
            <p:spPr bwMode="auto">
              <a:xfrm rot="16200000">
                <a:off x="2921773" y="2745043"/>
                <a:ext cx="850440" cy="3097316"/>
              </a:xfrm>
              <a:prstGeom prst="ellipse">
                <a:avLst/>
              </a:prstGeom>
              <a:solidFill>
                <a:schemeClr val="bg1"/>
              </a:solid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27" name="Straight Connector 45">
                <a:extLst>
                  <a:ext uri="{FF2B5EF4-FFF2-40B4-BE49-F238E27FC236}">
                    <a16:creationId xmlns:a16="http://schemas.microsoft.com/office/drawing/2014/main" id="{65CDD267-EA44-4B13-AC38-7B6C971B5F8C}"/>
                  </a:ext>
                </a:extLst>
              </p:cNvPr>
              <p:cNvCxnSpPr>
                <a:cxnSpLocks noChangeShapeType="1"/>
              </p:cNvCxnSpPr>
              <p:nvPr/>
            </p:nvCxnSpPr>
            <p:spPr bwMode="auto">
              <a:xfrm rot="16200000">
                <a:off x="4383094" y="2723601"/>
                <a:ext cx="1009323" cy="1214"/>
              </a:xfrm>
              <a:prstGeom prst="line">
                <a:avLst/>
              </a:prstGeom>
              <a:noFill/>
              <a:ln w="12700" algn="ctr">
                <a:solidFill>
                  <a:schemeClr val="tx1"/>
                </a:solidFill>
                <a:prstDash val="dash"/>
                <a:round/>
                <a:headEnd/>
                <a:tailEnd type="none" w="lg" len="lg"/>
              </a:ln>
            </p:spPr>
          </p:cxnSp>
          <p:cxnSp>
            <p:nvCxnSpPr>
              <p:cNvPr id="28" name="Straight Connector 42">
                <a:extLst>
                  <a:ext uri="{FF2B5EF4-FFF2-40B4-BE49-F238E27FC236}">
                    <a16:creationId xmlns:a16="http://schemas.microsoft.com/office/drawing/2014/main" id="{80D34183-3F2A-40FC-9D23-B23B9BE9890D}"/>
                  </a:ext>
                </a:extLst>
              </p:cNvPr>
              <p:cNvCxnSpPr>
                <a:cxnSpLocks noChangeShapeType="1"/>
              </p:cNvCxnSpPr>
              <p:nvPr/>
            </p:nvCxnSpPr>
            <p:spPr bwMode="auto">
              <a:xfrm rot="16200000">
                <a:off x="2682152" y="2567674"/>
                <a:ext cx="1319963" cy="2429"/>
              </a:xfrm>
              <a:prstGeom prst="line">
                <a:avLst/>
              </a:prstGeom>
              <a:noFill/>
              <a:ln w="12700" algn="ctr">
                <a:solidFill>
                  <a:schemeClr val="tx1"/>
                </a:solidFill>
                <a:prstDash val="dash"/>
                <a:round/>
                <a:headEnd/>
                <a:tailEnd type="none" w="lg" len="lg"/>
              </a:ln>
            </p:spPr>
          </p:cxnSp>
          <p:sp>
            <p:nvSpPr>
              <p:cNvPr id="29" name="Rectangle 28">
                <a:extLst>
                  <a:ext uri="{FF2B5EF4-FFF2-40B4-BE49-F238E27FC236}">
                    <a16:creationId xmlns:a16="http://schemas.microsoft.com/office/drawing/2014/main" id="{1B415CD8-5594-45D1-B0A8-E872A3342C36}"/>
                  </a:ext>
                </a:extLst>
              </p:cNvPr>
              <p:cNvSpPr/>
              <p:nvPr/>
            </p:nvSpPr>
            <p:spPr bwMode="auto">
              <a:xfrm rot="16200000">
                <a:off x="3277316" y="3794959"/>
                <a:ext cx="77405" cy="13482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30" name="Straight Arrow Connector 27">
                <a:extLst>
                  <a:ext uri="{FF2B5EF4-FFF2-40B4-BE49-F238E27FC236}">
                    <a16:creationId xmlns:a16="http://schemas.microsoft.com/office/drawing/2014/main" id="{5FBE4A73-F0DB-40C3-9BFD-622C3D98ECB8}"/>
                  </a:ext>
                </a:extLst>
              </p:cNvPr>
              <p:cNvCxnSpPr>
                <a:cxnSpLocks noChangeShapeType="1"/>
              </p:cNvCxnSpPr>
              <p:nvPr/>
            </p:nvCxnSpPr>
            <p:spPr bwMode="auto">
              <a:xfrm rot="16200000" flipV="1">
                <a:off x="2858584" y="3806158"/>
                <a:ext cx="957381" cy="2429"/>
              </a:xfrm>
              <a:prstGeom prst="straightConnector1">
                <a:avLst/>
              </a:prstGeom>
              <a:noFill/>
              <a:ln w="25400" algn="ctr">
                <a:solidFill>
                  <a:srgbClr val="FF0000"/>
                </a:solidFill>
                <a:round/>
                <a:headEnd/>
                <a:tailEnd type="arrow" w="med" len="med"/>
              </a:ln>
            </p:spPr>
          </p:cxnSp>
          <p:sp>
            <p:nvSpPr>
              <p:cNvPr id="31" name="Rectangle 30">
                <a:extLst>
                  <a:ext uri="{FF2B5EF4-FFF2-40B4-BE49-F238E27FC236}">
                    <a16:creationId xmlns:a16="http://schemas.microsoft.com/office/drawing/2014/main" id="{FCC8B335-1E2D-420B-8CBA-5B743582FE64}"/>
                  </a:ext>
                </a:extLst>
              </p:cNvPr>
              <p:cNvSpPr/>
              <p:nvPr/>
            </p:nvSpPr>
            <p:spPr bwMode="auto">
              <a:xfrm rot="16200000">
                <a:off x="3309697" y="3668613"/>
                <a:ext cx="47869" cy="85024"/>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32" name="Oval 31">
                <a:extLst>
                  <a:ext uri="{FF2B5EF4-FFF2-40B4-BE49-F238E27FC236}">
                    <a16:creationId xmlns:a16="http://schemas.microsoft.com/office/drawing/2014/main" id="{FC6CD91C-CBFB-469D-A03F-2481AEB844DC}"/>
                  </a:ext>
                </a:extLst>
              </p:cNvPr>
              <p:cNvSpPr/>
              <p:nvPr/>
            </p:nvSpPr>
            <p:spPr bwMode="auto">
              <a:xfrm rot="16200000">
                <a:off x="2921772" y="1735720"/>
                <a:ext cx="850439" cy="3097317"/>
              </a:xfrm>
              <a:prstGeom prst="ellipse">
                <a:avLst/>
              </a:prstGeom>
              <a:no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pic>
            <p:nvPicPr>
              <p:cNvPr id="33" name="Picture 50" descr="pillbox.tif">
                <a:extLst>
                  <a:ext uri="{FF2B5EF4-FFF2-40B4-BE49-F238E27FC236}">
                    <a16:creationId xmlns:a16="http://schemas.microsoft.com/office/drawing/2014/main" id="{915986B1-51AD-4ECA-95F5-78325988EF25}"/>
                  </a:ext>
                </a:extLst>
              </p:cNvPr>
              <p:cNvPicPr>
                <a:picLocks noChangeAspect="1"/>
              </p:cNvPicPr>
              <p:nvPr/>
            </p:nvPicPr>
            <p:blipFill>
              <a:blip r:embed="rId2" cstate="print"/>
              <a:srcRect/>
              <a:stretch>
                <a:fillRect/>
              </a:stretch>
            </p:blipFill>
            <p:spPr bwMode="auto">
              <a:xfrm rot="16200000">
                <a:off x="3775336" y="1520556"/>
                <a:ext cx="758775" cy="1637327"/>
              </a:xfrm>
              <a:prstGeom prst="rect">
                <a:avLst/>
              </a:prstGeom>
              <a:noFill/>
              <a:ln w="9525">
                <a:noFill/>
                <a:miter lim="800000"/>
                <a:headEnd/>
                <a:tailEnd/>
              </a:ln>
            </p:spPr>
          </p:pic>
          <p:sp>
            <p:nvSpPr>
              <p:cNvPr id="35" name="TextBox 34">
                <a:extLst>
                  <a:ext uri="{FF2B5EF4-FFF2-40B4-BE49-F238E27FC236}">
                    <a16:creationId xmlns:a16="http://schemas.microsoft.com/office/drawing/2014/main" id="{9076305D-1FAB-458B-9940-52B0EE641BF5}"/>
                  </a:ext>
                </a:extLst>
              </p:cNvPr>
              <p:cNvSpPr txBox="1"/>
              <p:nvPr/>
            </p:nvSpPr>
            <p:spPr>
              <a:xfrm>
                <a:off x="3378653" y="1617365"/>
                <a:ext cx="531030" cy="369332"/>
              </a:xfrm>
              <a:prstGeom prst="rect">
                <a:avLst/>
              </a:prstGeom>
              <a:noFill/>
            </p:spPr>
            <p:txBody>
              <a:bodyPr wrap="square" rtlCol="0">
                <a:spAutoFit/>
              </a:bodyPr>
              <a:lstStyle/>
              <a:p>
                <a:r>
                  <a:rPr lang="en-US" i="1" dirty="0" err="1">
                    <a:solidFill>
                      <a:srgbClr val="CC0000"/>
                    </a:solidFill>
                    <a:latin typeface="Times New Roman" panose="02020603050405020304" pitchFamily="18" charset="0"/>
                    <a:cs typeface="Times New Roman" panose="02020603050405020304" pitchFamily="18" charset="0"/>
                  </a:rPr>
                  <a:t>E</a:t>
                </a:r>
                <a:r>
                  <a:rPr lang="en-US" i="1" baseline="-25000" dirty="0" err="1">
                    <a:solidFill>
                      <a:srgbClr val="CC0000"/>
                    </a:solidFill>
                    <a:latin typeface="Times New Roman" panose="02020603050405020304" pitchFamily="18" charset="0"/>
                    <a:cs typeface="Times New Roman" panose="02020603050405020304" pitchFamily="18" charset="0"/>
                  </a:rPr>
                  <a:t>z</a:t>
                </a:r>
                <a:endParaRPr lang="en-GB" i="1" baseline="-25000" dirty="0">
                  <a:solidFill>
                    <a:srgbClr val="CC0000"/>
                  </a:solidFill>
                  <a:latin typeface="Times New Roman" panose="02020603050405020304" pitchFamily="18" charset="0"/>
                  <a:cs typeface="Times New Roman" panose="02020603050405020304" pitchFamily="18" charset="0"/>
                </a:endParaRPr>
              </a:p>
            </p:txBody>
          </p:sp>
          <p:cxnSp>
            <p:nvCxnSpPr>
              <p:cNvPr id="37" name="Straight Arrow Connector 17">
                <a:extLst>
                  <a:ext uri="{FF2B5EF4-FFF2-40B4-BE49-F238E27FC236}">
                    <a16:creationId xmlns:a16="http://schemas.microsoft.com/office/drawing/2014/main" id="{529CB9B2-8BDC-4FCC-B12D-262F92AA4F50}"/>
                  </a:ext>
                </a:extLst>
              </p:cNvPr>
              <p:cNvCxnSpPr>
                <a:cxnSpLocks noChangeShapeType="1"/>
              </p:cNvCxnSpPr>
              <p:nvPr/>
            </p:nvCxnSpPr>
            <p:spPr bwMode="auto">
              <a:xfrm flipH="1" flipV="1">
                <a:off x="1641020" y="3240022"/>
                <a:ext cx="9690" cy="1149103"/>
              </a:xfrm>
              <a:prstGeom prst="straightConnector1">
                <a:avLst/>
              </a:prstGeom>
              <a:noFill/>
              <a:ln w="25400" algn="ctr">
                <a:solidFill>
                  <a:schemeClr val="tx1"/>
                </a:solidFill>
                <a:round/>
                <a:headEnd type="arrow" w="med" len="med"/>
                <a:tailEnd type="arrow" w="med" len="med"/>
              </a:ln>
            </p:spPr>
          </p:cxnSp>
          <p:sp>
            <p:nvSpPr>
              <p:cNvPr id="38" name="Rectangle 17">
                <a:extLst>
                  <a:ext uri="{FF2B5EF4-FFF2-40B4-BE49-F238E27FC236}">
                    <a16:creationId xmlns:a16="http://schemas.microsoft.com/office/drawing/2014/main" id="{BDA2BB2A-0E00-4110-BEA5-0B52DB414281}"/>
                  </a:ext>
                </a:extLst>
              </p:cNvPr>
              <p:cNvSpPr>
                <a:spLocks noChangeArrowheads="1"/>
              </p:cNvSpPr>
              <p:nvPr/>
            </p:nvSpPr>
            <p:spPr bwMode="auto">
              <a:xfrm flipH="1">
                <a:off x="1487400" y="3698217"/>
                <a:ext cx="287269" cy="250903"/>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600" b="0" dirty="0"/>
                  <a:t>h</a:t>
                </a:r>
                <a:endParaRPr lang="en-US" sz="1600" b="0" baseline="-25000" dirty="0"/>
              </a:p>
            </p:txBody>
          </p:sp>
        </p:grpSp>
        <p:cxnSp>
          <p:nvCxnSpPr>
            <p:cNvPr id="40" name="Straight Arrow Connector 39">
              <a:extLst>
                <a:ext uri="{FF2B5EF4-FFF2-40B4-BE49-F238E27FC236}">
                  <a16:creationId xmlns:a16="http://schemas.microsoft.com/office/drawing/2014/main" id="{0AAC0651-4EFF-4038-8B89-08ADF2221FD5}"/>
                </a:ext>
              </a:extLst>
            </p:cNvPr>
            <p:cNvCxnSpPr>
              <a:cxnSpLocks/>
            </p:cNvCxnSpPr>
            <p:nvPr/>
          </p:nvCxnSpPr>
          <p:spPr bwMode="auto">
            <a:xfrm flipH="1">
              <a:off x="1564210" y="4330364"/>
              <a:ext cx="747169" cy="37378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44" name="Rectangle 17">
              <a:extLst>
                <a:ext uri="{FF2B5EF4-FFF2-40B4-BE49-F238E27FC236}">
                  <a16:creationId xmlns:a16="http://schemas.microsoft.com/office/drawing/2014/main" id="{DEBA1DE9-B77E-4CE8-A8A0-454A70B9C797}"/>
                </a:ext>
              </a:extLst>
            </p:cNvPr>
            <p:cNvSpPr>
              <a:spLocks noChangeArrowheads="1"/>
            </p:cNvSpPr>
            <p:nvPr/>
          </p:nvSpPr>
          <p:spPr bwMode="auto">
            <a:xfrm flipH="1">
              <a:off x="1794159" y="4357332"/>
              <a:ext cx="287269" cy="250903"/>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600" b="0" dirty="0"/>
                <a:t>a</a:t>
              </a:r>
            </a:p>
          </p:txBody>
        </p:sp>
      </p:grpSp>
      <p:grpSp>
        <p:nvGrpSpPr>
          <p:cNvPr id="81" name="Group 80">
            <a:extLst>
              <a:ext uri="{FF2B5EF4-FFF2-40B4-BE49-F238E27FC236}">
                <a16:creationId xmlns:a16="http://schemas.microsoft.com/office/drawing/2014/main" id="{D45C6939-DCBF-43D6-B7EC-8FA5C77B6DB0}"/>
              </a:ext>
            </a:extLst>
          </p:cNvPr>
          <p:cNvGrpSpPr/>
          <p:nvPr/>
        </p:nvGrpSpPr>
        <p:grpSpPr>
          <a:xfrm>
            <a:off x="3438332" y="2106009"/>
            <a:ext cx="7337299" cy="3256244"/>
            <a:chOff x="4274480" y="2072060"/>
            <a:chExt cx="7337299" cy="3256244"/>
          </a:xfrm>
        </p:grpSpPr>
        <p:pic>
          <p:nvPicPr>
            <p:cNvPr id="78" name="Picture 77" descr="A picture containing text, clock, clipart&#10;&#10;Description automatically generated">
              <a:extLst>
                <a:ext uri="{FF2B5EF4-FFF2-40B4-BE49-F238E27FC236}">
                  <a16:creationId xmlns:a16="http://schemas.microsoft.com/office/drawing/2014/main" id="{6E996AB3-1AB2-4A4B-B33D-61806B33E4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6833" y="4395574"/>
              <a:ext cx="3874946" cy="932730"/>
            </a:xfrm>
            <a:prstGeom prst="rect">
              <a:avLst/>
            </a:prstGeom>
          </p:spPr>
        </p:pic>
        <p:pic>
          <p:nvPicPr>
            <p:cNvPr id="80" name="Picture 79" descr="A picture containing text, clock&#10;&#10;Description automatically generated">
              <a:extLst>
                <a:ext uri="{FF2B5EF4-FFF2-40B4-BE49-F238E27FC236}">
                  <a16:creationId xmlns:a16="http://schemas.microsoft.com/office/drawing/2014/main" id="{11A9B894-1F95-4036-A8BD-21E1330492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47795" y="3015586"/>
              <a:ext cx="3405294" cy="902827"/>
            </a:xfrm>
            <a:prstGeom prst="rect">
              <a:avLst/>
            </a:prstGeom>
          </p:spPr>
        </p:pic>
        <p:sp>
          <p:nvSpPr>
            <p:cNvPr id="48" name="TextBox 47">
              <a:extLst>
                <a:ext uri="{FF2B5EF4-FFF2-40B4-BE49-F238E27FC236}">
                  <a16:creationId xmlns:a16="http://schemas.microsoft.com/office/drawing/2014/main" id="{2F5303A4-4204-4CD6-B4B3-11F8C62EB01B}"/>
                </a:ext>
              </a:extLst>
            </p:cNvPr>
            <p:cNvSpPr txBox="1"/>
            <p:nvPr/>
          </p:nvSpPr>
          <p:spPr>
            <a:xfrm>
              <a:off x="4274480" y="2072060"/>
              <a:ext cx="6679452" cy="3139321"/>
            </a:xfrm>
            <a:prstGeom prst="rect">
              <a:avLst/>
            </a:prstGeom>
            <a:noFill/>
          </p:spPr>
          <p:txBody>
            <a:bodyPr wrap="square" rtlCol="0">
              <a:spAutoFit/>
            </a:bodyPr>
            <a:lstStyle/>
            <a:p>
              <a:pPr marL="285750" indent="-285750">
                <a:buFont typeface="Arial" panose="020B0604020202020204" pitchFamily="34" charset="0"/>
                <a:buChar char="•"/>
              </a:pPr>
              <a:r>
                <a:rPr lang="en-US" dirty="0"/>
                <a:t>Mode used for acceleration is TM010.</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Resonant frequencies for </a:t>
              </a:r>
              <a:r>
                <a:rPr lang="en-US" dirty="0" err="1"/>
                <a:t>TE</a:t>
              </a:r>
              <a:r>
                <a:rPr lang="en-US" baseline="-25000" dirty="0" err="1"/>
                <a:t>nml</a:t>
              </a:r>
              <a:r>
                <a:rPr lang="en-US" dirty="0"/>
                <a:t>-mode: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Resonant frequency for </a:t>
              </a:r>
              <a:r>
                <a:rPr lang="en-US" dirty="0" err="1"/>
                <a:t>TM</a:t>
              </a:r>
              <a:r>
                <a:rPr lang="en-US" baseline="-25000" dirty="0" err="1"/>
                <a:t>nml</a:t>
              </a:r>
              <a:r>
                <a:rPr lang="en-US" dirty="0"/>
                <a:t>-modes:</a:t>
              </a:r>
            </a:p>
            <a:p>
              <a:endParaRPr lang="en-US" dirty="0"/>
            </a:p>
            <a:p>
              <a:endParaRPr lang="en-US" dirty="0"/>
            </a:p>
            <a:p>
              <a:endParaRPr lang="en-US" dirty="0"/>
            </a:p>
          </p:txBody>
        </p:sp>
      </p:grpSp>
      <p:sp>
        <p:nvSpPr>
          <p:cNvPr id="62" name="TextBox 61">
            <a:extLst>
              <a:ext uri="{FF2B5EF4-FFF2-40B4-BE49-F238E27FC236}">
                <a16:creationId xmlns:a16="http://schemas.microsoft.com/office/drawing/2014/main" id="{8701ACEB-5D1D-45BB-9F0C-C13091C480A6}"/>
              </a:ext>
            </a:extLst>
          </p:cNvPr>
          <p:cNvSpPr txBox="1"/>
          <p:nvPr/>
        </p:nvSpPr>
        <p:spPr>
          <a:xfrm>
            <a:off x="1877901" y="5918418"/>
            <a:ext cx="7120184" cy="646331"/>
          </a:xfrm>
          <a:prstGeom prst="rect">
            <a:avLst/>
          </a:prstGeom>
          <a:noFill/>
          <a:ln w="28575">
            <a:solidFill>
              <a:srgbClr val="C00000"/>
            </a:solidFill>
          </a:ln>
        </p:spPr>
        <p:txBody>
          <a:bodyPr wrap="square" rtlCol="0">
            <a:spAutoFit/>
          </a:bodyPr>
          <a:lstStyle/>
          <a:p>
            <a:r>
              <a:rPr lang="en-US" dirty="0">
                <a:solidFill>
                  <a:srgbClr val="CC0000"/>
                </a:solidFill>
              </a:rPr>
              <a:t>Note that the </a:t>
            </a:r>
            <a:r>
              <a:rPr lang="en-US" dirty="0">
                <a:solidFill>
                  <a:srgbClr val="CC0000"/>
                </a:solidFill>
                <a:sym typeface="Wingdings" panose="05000000000000000000" pitchFamily="2" charset="2"/>
              </a:rPr>
              <a:t>TM</a:t>
            </a:r>
            <a:r>
              <a:rPr lang="en-US" baseline="-25000" dirty="0">
                <a:solidFill>
                  <a:srgbClr val="CC0000"/>
                </a:solidFill>
                <a:sym typeface="Wingdings" panose="05000000000000000000" pitchFamily="2" charset="2"/>
              </a:rPr>
              <a:t>010</a:t>
            </a:r>
            <a:r>
              <a:rPr lang="en-US" dirty="0">
                <a:solidFill>
                  <a:srgbClr val="CC0000"/>
                </a:solidFill>
                <a:sym typeface="Wingdings" panose="05000000000000000000" pitchFamily="2" charset="2"/>
              </a:rPr>
              <a:t>- mode is </a:t>
            </a:r>
            <a:r>
              <a:rPr lang="en-US" i="1" dirty="0">
                <a:solidFill>
                  <a:srgbClr val="CC0000"/>
                </a:solidFill>
                <a:sym typeface="Wingdings" panose="05000000000000000000" pitchFamily="2" charset="2"/>
              </a:rPr>
              <a:t>independent of the cavity height h </a:t>
            </a:r>
            <a:br>
              <a:rPr lang="en-US" i="1" dirty="0">
                <a:solidFill>
                  <a:srgbClr val="CC0000"/>
                </a:solidFill>
                <a:sym typeface="Wingdings" panose="05000000000000000000" pitchFamily="2" charset="2"/>
              </a:rPr>
            </a:br>
            <a:r>
              <a:rPr lang="en-US" dirty="0">
                <a:solidFill>
                  <a:srgbClr val="CC0000"/>
                </a:solidFill>
                <a:sym typeface="Wingdings" panose="05000000000000000000" pitchFamily="2" charset="2"/>
              </a:rPr>
              <a:t>(until the TE</a:t>
            </a:r>
            <a:r>
              <a:rPr lang="en-US" baseline="-25000" dirty="0">
                <a:solidFill>
                  <a:srgbClr val="CC0000"/>
                </a:solidFill>
                <a:sym typeface="Wingdings" panose="05000000000000000000" pitchFamily="2" charset="2"/>
              </a:rPr>
              <a:t>111</a:t>
            </a:r>
            <a:r>
              <a:rPr lang="en-US" dirty="0">
                <a:solidFill>
                  <a:srgbClr val="CC0000"/>
                </a:solidFill>
                <a:sym typeface="Wingdings" panose="05000000000000000000" pitchFamily="2" charset="2"/>
              </a:rPr>
              <a:t> mode shows up, roughly at </a:t>
            </a:r>
            <a:r>
              <a:rPr lang="en-US" i="1" dirty="0">
                <a:solidFill>
                  <a:srgbClr val="CC0000"/>
                </a:solidFill>
                <a:sym typeface="Wingdings" panose="05000000000000000000" pitchFamily="2" charset="2"/>
              </a:rPr>
              <a:t>2a/h=1</a:t>
            </a:r>
            <a:r>
              <a:rPr lang="en-US" dirty="0">
                <a:solidFill>
                  <a:srgbClr val="CC0000"/>
                </a:solidFill>
                <a:sym typeface="Wingdings" panose="05000000000000000000" pitchFamily="2" charset="2"/>
              </a:rPr>
              <a:t>).</a:t>
            </a:r>
            <a:endParaRPr lang="en-GB" dirty="0"/>
          </a:p>
        </p:txBody>
      </p:sp>
      <p:grpSp>
        <p:nvGrpSpPr>
          <p:cNvPr id="13" name="Group 12">
            <a:extLst>
              <a:ext uri="{FF2B5EF4-FFF2-40B4-BE49-F238E27FC236}">
                <a16:creationId xmlns:a16="http://schemas.microsoft.com/office/drawing/2014/main" id="{DDDC6629-994E-32FD-9A2A-57C2565CD976}"/>
              </a:ext>
            </a:extLst>
          </p:cNvPr>
          <p:cNvGrpSpPr/>
          <p:nvPr/>
        </p:nvGrpSpPr>
        <p:grpSpPr>
          <a:xfrm>
            <a:off x="4950391" y="3085868"/>
            <a:ext cx="4530378" cy="2554467"/>
            <a:chOff x="5318691" y="2446930"/>
            <a:chExt cx="4530378" cy="2554467"/>
          </a:xfrm>
        </p:grpSpPr>
        <p:sp>
          <p:nvSpPr>
            <p:cNvPr id="5" name="Oval 4">
              <a:extLst>
                <a:ext uri="{FF2B5EF4-FFF2-40B4-BE49-F238E27FC236}">
                  <a16:creationId xmlns:a16="http://schemas.microsoft.com/office/drawing/2014/main" id="{EB9641FA-F07F-EDB1-C691-76A38225D967}"/>
                </a:ext>
              </a:extLst>
            </p:cNvPr>
            <p:cNvSpPr/>
            <p:nvPr/>
          </p:nvSpPr>
          <p:spPr bwMode="auto">
            <a:xfrm>
              <a:off x="8998085" y="2446930"/>
              <a:ext cx="817124" cy="579706"/>
            </a:xfrm>
            <a:prstGeom prst="ellipse">
              <a:avLst/>
            </a:prstGeom>
            <a:no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6" name="Oval 5">
              <a:extLst>
                <a:ext uri="{FF2B5EF4-FFF2-40B4-BE49-F238E27FC236}">
                  <a16:creationId xmlns:a16="http://schemas.microsoft.com/office/drawing/2014/main" id="{60D19A25-9274-BCE2-8C8E-4CC0374AA173}"/>
                </a:ext>
              </a:extLst>
            </p:cNvPr>
            <p:cNvSpPr/>
            <p:nvPr/>
          </p:nvSpPr>
          <p:spPr bwMode="auto">
            <a:xfrm>
              <a:off x="9031945" y="3862395"/>
              <a:ext cx="817124" cy="579706"/>
            </a:xfrm>
            <a:prstGeom prst="ellipse">
              <a:avLst/>
            </a:prstGeom>
            <a:no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 name="TextBox 6">
              <a:extLst>
                <a:ext uri="{FF2B5EF4-FFF2-40B4-BE49-F238E27FC236}">
                  <a16:creationId xmlns:a16="http://schemas.microsoft.com/office/drawing/2014/main" id="{4FD311B0-4F2A-506E-79DC-E3D87D67E10F}"/>
                </a:ext>
              </a:extLst>
            </p:cNvPr>
            <p:cNvSpPr txBox="1"/>
            <p:nvPr/>
          </p:nvSpPr>
          <p:spPr>
            <a:xfrm>
              <a:off x="5318691" y="4632065"/>
              <a:ext cx="1770434" cy="369332"/>
            </a:xfrm>
            <a:prstGeom prst="rect">
              <a:avLst/>
            </a:prstGeom>
            <a:noFill/>
          </p:spPr>
          <p:txBody>
            <a:bodyPr wrap="square" rtlCol="0">
              <a:spAutoFit/>
            </a:bodyPr>
            <a:lstStyle/>
            <a:p>
              <a:r>
                <a:rPr lang="en-US" dirty="0"/>
                <a:t>Roots of B.F.</a:t>
              </a:r>
              <a:endParaRPr lang="en-GB" dirty="0"/>
            </a:p>
          </p:txBody>
        </p:sp>
        <p:cxnSp>
          <p:nvCxnSpPr>
            <p:cNvPr id="9" name="Straight Arrow Connector 8">
              <a:extLst>
                <a:ext uri="{FF2B5EF4-FFF2-40B4-BE49-F238E27FC236}">
                  <a16:creationId xmlns:a16="http://schemas.microsoft.com/office/drawing/2014/main" id="{258D8324-7E70-92CE-DC34-C54506DDFEE7}"/>
                </a:ext>
              </a:extLst>
            </p:cNvPr>
            <p:cNvCxnSpPr>
              <a:endCxn id="5" idx="2"/>
            </p:cNvCxnSpPr>
            <p:nvPr/>
          </p:nvCxnSpPr>
          <p:spPr bwMode="auto">
            <a:xfrm flipV="1">
              <a:off x="6274340" y="2736783"/>
              <a:ext cx="2723745" cy="1946721"/>
            </a:xfrm>
            <a:prstGeom prst="straightConnector1">
              <a:avLst/>
            </a:prstGeom>
            <a:solidFill>
              <a:schemeClr val="accent1"/>
            </a:solidFill>
            <a:ln w="28575" cap="flat" cmpd="sng" algn="ctr">
              <a:solidFill>
                <a:srgbClr val="C00000"/>
              </a:solidFill>
              <a:prstDash val="solid"/>
              <a:round/>
              <a:headEnd type="none" w="med" len="med"/>
              <a:tailEnd type="triangle"/>
            </a:ln>
            <a:effectLst/>
          </p:spPr>
        </p:cxnSp>
        <p:cxnSp>
          <p:nvCxnSpPr>
            <p:cNvPr id="10" name="Straight Arrow Connector 9">
              <a:extLst>
                <a:ext uri="{FF2B5EF4-FFF2-40B4-BE49-F238E27FC236}">
                  <a16:creationId xmlns:a16="http://schemas.microsoft.com/office/drawing/2014/main" id="{01BD5B86-43E0-1FD1-2F66-4821F482631B}"/>
                </a:ext>
              </a:extLst>
            </p:cNvPr>
            <p:cNvCxnSpPr>
              <a:cxnSpLocks/>
            </p:cNvCxnSpPr>
            <p:nvPr/>
          </p:nvCxnSpPr>
          <p:spPr bwMode="auto">
            <a:xfrm flipV="1">
              <a:off x="6339292" y="4150039"/>
              <a:ext cx="2658793" cy="505821"/>
            </a:xfrm>
            <a:prstGeom prst="straightConnector1">
              <a:avLst/>
            </a:prstGeom>
            <a:solidFill>
              <a:schemeClr val="accent1"/>
            </a:solidFill>
            <a:ln w="28575" cap="flat" cmpd="sng" algn="ctr">
              <a:solidFill>
                <a:srgbClr val="C00000"/>
              </a:solidFill>
              <a:prstDash val="solid"/>
              <a:round/>
              <a:headEnd type="none" w="med" len="med"/>
              <a:tailEnd type="triangle"/>
            </a:ln>
            <a:effectLst/>
          </p:spPr>
        </p:cxnSp>
      </p:grpSp>
      <p:sp>
        <p:nvSpPr>
          <p:cNvPr id="12" name="TextBox 11">
            <a:extLst>
              <a:ext uri="{FF2B5EF4-FFF2-40B4-BE49-F238E27FC236}">
                <a16:creationId xmlns:a16="http://schemas.microsoft.com/office/drawing/2014/main" id="{C5E72321-D74E-07EC-C74D-94D8F6A6EB12}"/>
              </a:ext>
            </a:extLst>
          </p:cNvPr>
          <p:cNvSpPr txBox="1"/>
          <p:nvPr/>
        </p:nvSpPr>
        <p:spPr>
          <a:xfrm>
            <a:off x="3633000" y="1028657"/>
            <a:ext cx="7615336" cy="800219"/>
          </a:xfrm>
          <a:prstGeom prst="rect">
            <a:avLst/>
          </a:prstGeom>
          <a:noFill/>
        </p:spPr>
        <p:txBody>
          <a:bodyPr wrap="square" rtlCol="0">
            <a:spAutoFit/>
          </a:bodyPr>
          <a:lstStyle/>
          <a:p>
            <a:r>
              <a:rPr lang="en-US" sz="2200" i="1" dirty="0">
                <a:solidFill>
                  <a:srgbClr val="CC0000"/>
                </a:solidFill>
              </a:rPr>
              <a:t>Pillbox cavity </a:t>
            </a:r>
            <a:r>
              <a:rPr lang="en-US" sz="2200" dirty="0"/>
              <a:t>is flat compared to a “long” cylindrical cavity.</a:t>
            </a:r>
            <a:br>
              <a:rPr lang="en-US" sz="2200" dirty="0"/>
            </a:br>
            <a:r>
              <a:rPr lang="en-US" sz="2400" i="1" dirty="0">
                <a:solidFill>
                  <a:srgbClr val="C00000"/>
                </a:solidFill>
              </a:rPr>
              <a:t>If the cavity is of a pillbox shape, all is easy!</a:t>
            </a:r>
            <a:r>
              <a:rPr lang="en-US" sz="2200" dirty="0"/>
              <a:t> </a:t>
            </a:r>
          </a:p>
        </p:txBody>
      </p:sp>
      <p:pic>
        <p:nvPicPr>
          <p:cNvPr id="14" name="Picture 13" descr="Diagram&#10;&#10;Description automatically generated">
            <a:extLst>
              <a:ext uri="{FF2B5EF4-FFF2-40B4-BE49-F238E27FC236}">
                <a16:creationId xmlns:a16="http://schemas.microsoft.com/office/drawing/2014/main" id="{8765F6BB-BA55-8779-3E20-8556F8B3CC0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867184" y="2917082"/>
            <a:ext cx="1920121" cy="2786824"/>
          </a:xfrm>
          <a:prstGeom prst="rect">
            <a:avLst/>
          </a:prstGeom>
        </p:spPr>
      </p:pic>
      <p:sp>
        <p:nvSpPr>
          <p:cNvPr id="18" name="Rectangle 3">
            <a:extLst>
              <a:ext uri="{FF2B5EF4-FFF2-40B4-BE49-F238E27FC236}">
                <a16:creationId xmlns:a16="http://schemas.microsoft.com/office/drawing/2014/main" id="{B535B0C5-5294-0D92-FB4C-A0E2D8F3861A}"/>
              </a:ext>
            </a:extLst>
          </p:cNvPr>
          <p:cNvSpPr>
            <a:spLocks noChangeArrowheads="1"/>
          </p:cNvSpPr>
          <p:nvPr/>
        </p:nvSpPr>
        <p:spPr bwMode="auto">
          <a:xfrm>
            <a:off x="129516" y="41676"/>
            <a:ext cx="6824258" cy="609600"/>
          </a:xfrm>
          <a:prstGeom prst="rect">
            <a:avLst/>
          </a:prstGeom>
          <a:noFill/>
          <a:ln w="9525">
            <a:noFill/>
            <a:miter lim="800000"/>
            <a:headEnd/>
            <a:tailEnd/>
          </a:ln>
          <a:effectLst/>
        </p:spPr>
        <p:txBody>
          <a:bodyPr anchor="ctr"/>
          <a:lstStyle/>
          <a:p>
            <a:pPr>
              <a:spcBef>
                <a:spcPct val="0"/>
              </a:spcBef>
            </a:pPr>
            <a:r>
              <a:rPr lang="en-GB" sz="3600" b="1" dirty="0">
                <a:solidFill>
                  <a:schemeClr val="bg2">
                    <a:lumMod val="50000"/>
                  </a:schemeClr>
                </a:solidFill>
                <a:latin typeface="+mj-lt"/>
                <a:ea typeface="+mj-ea"/>
                <a:cs typeface="+mj-cs"/>
              </a:rPr>
              <a:t>Pillbox Cavity Resonator (3/4)</a:t>
            </a:r>
          </a:p>
        </p:txBody>
      </p:sp>
    </p:spTree>
    <p:extLst>
      <p:ext uri="{BB962C8B-B14F-4D97-AF65-F5344CB8AC3E}">
        <p14:creationId xmlns:p14="http://schemas.microsoft.com/office/powerpoint/2010/main" val="1795948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additive="base">
                                        <p:cTn id="12" dur="500" fill="hold"/>
                                        <p:tgtEl>
                                          <p:spTgt spid="62"/>
                                        </p:tgtEl>
                                        <p:attrNameLst>
                                          <p:attrName>ppt_x</p:attrName>
                                        </p:attrNameLst>
                                      </p:cBhvr>
                                      <p:tavLst>
                                        <p:tav tm="0">
                                          <p:val>
                                            <p:strVal val="#ppt_x"/>
                                          </p:val>
                                        </p:tav>
                                        <p:tav tm="100000">
                                          <p:val>
                                            <p:strVal val="#ppt_x"/>
                                          </p:val>
                                        </p:tav>
                                      </p:tavLst>
                                    </p:anim>
                                    <p:anim calcmode="lin" valueType="num">
                                      <p:cBhvr additive="base">
                                        <p:cTn id="13"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41C8C-73A0-489A-A046-10D997982EAD}"/>
              </a:ext>
            </a:extLst>
          </p:cNvPr>
          <p:cNvSpPr>
            <a:spLocks noGrp="1"/>
          </p:cNvSpPr>
          <p:nvPr>
            <p:ph type="title"/>
          </p:nvPr>
        </p:nvSpPr>
        <p:spPr>
          <a:xfrm>
            <a:off x="176938" y="177202"/>
            <a:ext cx="8487505" cy="629095"/>
          </a:xfrm>
        </p:spPr>
        <p:txBody>
          <a:bodyPr/>
          <a:lstStyle/>
          <a:p>
            <a:r>
              <a:rPr lang="en-US" dirty="0">
                <a:solidFill>
                  <a:schemeClr val="bg2">
                    <a:lumMod val="50000"/>
                  </a:schemeClr>
                </a:solidFill>
              </a:rPr>
              <a:t>Pillbox Cavity Resonators (4/4)</a:t>
            </a:r>
            <a:endParaRPr lang="en-GB" dirty="0">
              <a:solidFill>
                <a:schemeClr val="bg2">
                  <a:lumMod val="50000"/>
                </a:schemeClr>
              </a:solidFill>
            </a:endParaRPr>
          </a:p>
        </p:txBody>
      </p:sp>
      <p:grpSp>
        <p:nvGrpSpPr>
          <p:cNvPr id="7" name="Group 6">
            <a:extLst>
              <a:ext uri="{FF2B5EF4-FFF2-40B4-BE49-F238E27FC236}">
                <a16:creationId xmlns:a16="http://schemas.microsoft.com/office/drawing/2014/main" id="{1BF43B1D-B035-4CEF-BDC3-3BE360A62204}"/>
              </a:ext>
            </a:extLst>
          </p:cNvPr>
          <p:cNvGrpSpPr/>
          <p:nvPr/>
        </p:nvGrpSpPr>
        <p:grpSpPr>
          <a:xfrm>
            <a:off x="526485" y="1128611"/>
            <a:ext cx="3215421" cy="2548444"/>
            <a:chOff x="450465" y="1661666"/>
            <a:chExt cx="3485987" cy="3101556"/>
          </a:xfrm>
        </p:grpSpPr>
        <p:grpSp>
          <p:nvGrpSpPr>
            <p:cNvPr id="8" name="Group 7">
              <a:extLst>
                <a:ext uri="{FF2B5EF4-FFF2-40B4-BE49-F238E27FC236}">
                  <a16:creationId xmlns:a16="http://schemas.microsoft.com/office/drawing/2014/main" id="{5252394A-FEF6-4842-9F37-E9B103974E64}"/>
                </a:ext>
              </a:extLst>
            </p:cNvPr>
            <p:cNvGrpSpPr/>
            <p:nvPr/>
          </p:nvGrpSpPr>
          <p:grpSpPr>
            <a:xfrm>
              <a:off x="450465" y="1661666"/>
              <a:ext cx="3485987" cy="3101556"/>
              <a:chOff x="1487400" y="1617365"/>
              <a:chExt cx="3485987" cy="3101556"/>
            </a:xfrm>
          </p:grpSpPr>
          <p:sp>
            <p:nvSpPr>
              <p:cNvPr id="11" name="TextBox 10">
                <a:extLst>
                  <a:ext uri="{FF2B5EF4-FFF2-40B4-BE49-F238E27FC236}">
                    <a16:creationId xmlns:a16="http://schemas.microsoft.com/office/drawing/2014/main" id="{B15CEE03-4941-4587-A1C4-DA89C23A5E0F}"/>
                  </a:ext>
                </a:extLst>
              </p:cNvPr>
              <p:cNvSpPr txBox="1"/>
              <p:nvPr/>
            </p:nvSpPr>
            <p:spPr>
              <a:xfrm>
                <a:off x="3348314" y="3295452"/>
                <a:ext cx="531030" cy="369332"/>
              </a:xfrm>
              <a:prstGeom prst="rect">
                <a:avLst/>
              </a:prstGeom>
              <a:noFill/>
            </p:spPr>
            <p:txBody>
              <a:bodyPr wrap="square" rtlCol="0">
                <a:spAutoFit/>
              </a:bodyPr>
              <a:lstStyle/>
              <a:p>
                <a:r>
                  <a:rPr lang="en-US" i="1" dirty="0" err="1">
                    <a:solidFill>
                      <a:srgbClr val="CC0000"/>
                    </a:solidFill>
                    <a:latin typeface="Times New Roman" panose="02020603050405020304" pitchFamily="18" charset="0"/>
                    <a:cs typeface="Times New Roman" panose="02020603050405020304" pitchFamily="18" charset="0"/>
                  </a:rPr>
                  <a:t>E</a:t>
                </a:r>
                <a:r>
                  <a:rPr lang="en-US" i="1" baseline="-25000" dirty="0" err="1">
                    <a:solidFill>
                      <a:srgbClr val="CC0000"/>
                    </a:solidFill>
                    <a:latin typeface="Times New Roman" panose="02020603050405020304" pitchFamily="18" charset="0"/>
                    <a:cs typeface="Times New Roman" panose="02020603050405020304" pitchFamily="18" charset="0"/>
                  </a:rPr>
                  <a:t>z</a:t>
                </a:r>
                <a:endParaRPr lang="en-GB" i="1" baseline="-25000" dirty="0">
                  <a:solidFill>
                    <a:srgbClr val="CC0000"/>
                  </a:solidFill>
                  <a:latin typeface="Times New Roman" panose="02020603050405020304" pitchFamily="18" charset="0"/>
                  <a:cs typeface="Times New Roman" panose="02020603050405020304" pitchFamily="18" charset="0"/>
                </a:endParaRPr>
              </a:p>
            </p:txBody>
          </p:sp>
          <p:sp>
            <p:nvSpPr>
              <p:cNvPr id="12" name="Rectangle 7">
                <a:extLst>
                  <a:ext uri="{FF2B5EF4-FFF2-40B4-BE49-F238E27FC236}">
                    <a16:creationId xmlns:a16="http://schemas.microsoft.com/office/drawing/2014/main" id="{AC84E61F-7458-45F4-BDC2-C128ABDBE7EC}"/>
                  </a:ext>
                </a:extLst>
              </p:cNvPr>
              <p:cNvSpPr>
                <a:spLocks noChangeArrowheads="1"/>
              </p:cNvSpPr>
              <p:nvPr/>
            </p:nvSpPr>
            <p:spPr bwMode="auto">
              <a:xfrm rot="16200000">
                <a:off x="1797797" y="3704099"/>
                <a:ext cx="271937" cy="295156"/>
              </a:xfrm>
              <a:prstGeom prst="rect">
                <a:avLst/>
              </a:prstGeom>
              <a:solidFill>
                <a:schemeClr val="bg1"/>
              </a:solidFill>
              <a:ln w="9525">
                <a:noFill/>
                <a:miter lim="800000"/>
                <a:headEnd/>
                <a:tailEnd/>
              </a:ln>
            </p:spPr>
            <p:txBody>
              <a:bodyPr lIns="0" tIns="0" rIns="0" bIns="0"/>
              <a:lstStyle/>
              <a:p>
                <a:pPr>
                  <a:spcBef>
                    <a:spcPct val="0"/>
                  </a:spcBef>
                  <a:buClrTx/>
                  <a:buSzTx/>
                  <a:buFontTx/>
                  <a:buNone/>
                </a:pPr>
                <a:endParaRPr lang="en-GB" sz="1200" b="0" baseline="30000" dirty="0"/>
              </a:p>
            </p:txBody>
          </p:sp>
          <p:cxnSp>
            <p:nvCxnSpPr>
              <p:cNvPr id="13" name="Straight Connector 26">
                <a:extLst>
                  <a:ext uri="{FF2B5EF4-FFF2-40B4-BE49-F238E27FC236}">
                    <a16:creationId xmlns:a16="http://schemas.microsoft.com/office/drawing/2014/main" id="{16E6EF14-5634-4874-9FA9-B159806AA094}"/>
                  </a:ext>
                </a:extLst>
              </p:cNvPr>
              <p:cNvCxnSpPr>
                <a:cxnSpLocks noChangeShapeType="1"/>
                <a:stCxn id="15" idx="0"/>
                <a:endCxn id="21" idx="0"/>
              </p:cNvCxnSpPr>
              <p:nvPr/>
            </p:nvCxnSpPr>
            <p:spPr bwMode="auto">
              <a:xfrm flipH="1" flipV="1">
                <a:off x="1797119" y="3283989"/>
                <a:ext cx="1681" cy="1009083"/>
              </a:xfrm>
              <a:prstGeom prst="line">
                <a:avLst/>
              </a:prstGeom>
              <a:noFill/>
              <a:ln w="25400" algn="ctr">
                <a:solidFill>
                  <a:schemeClr val="tx1"/>
                </a:solidFill>
                <a:round/>
                <a:headEnd/>
                <a:tailEnd type="none" w="lg" len="lg"/>
              </a:ln>
            </p:spPr>
          </p:cxnSp>
          <p:cxnSp>
            <p:nvCxnSpPr>
              <p:cNvPr id="14" name="Straight Connector 28">
                <a:extLst>
                  <a:ext uri="{FF2B5EF4-FFF2-40B4-BE49-F238E27FC236}">
                    <a16:creationId xmlns:a16="http://schemas.microsoft.com/office/drawing/2014/main" id="{529CC34E-A164-4AA3-8BC1-F4A8F00D1A7D}"/>
                  </a:ext>
                </a:extLst>
              </p:cNvPr>
              <p:cNvCxnSpPr>
                <a:cxnSpLocks noChangeShapeType="1"/>
                <a:stCxn id="15" idx="4"/>
                <a:endCxn id="21" idx="4"/>
              </p:cNvCxnSpPr>
              <p:nvPr/>
            </p:nvCxnSpPr>
            <p:spPr bwMode="auto">
              <a:xfrm rot="10800000" flipH="1">
                <a:off x="4895184" y="3283989"/>
                <a:ext cx="1681" cy="1009083"/>
              </a:xfrm>
              <a:prstGeom prst="line">
                <a:avLst/>
              </a:prstGeom>
              <a:noFill/>
              <a:ln w="25400" algn="ctr">
                <a:solidFill>
                  <a:schemeClr val="tx1"/>
                </a:solidFill>
                <a:round/>
                <a:headEnd/>
                <a:tailEnd type="none" w="lg" len="lg"/>
              </a:ln>
            </p:spPr>
          </p:cxnSp>
          <p:sp>
            <p:nvSpPr>
              <p:cNvPr id="15" name="Oval 14">
                <a:extLst>
                  <a:ext uri="{FF2B5EF4-FFF2-40B4-BE49-F238E27FC236}">
                    <a16:creationId xmlns:a16="http://schemas.microsoft.com/office/drawing/2014/main" id="{C0167CCE-567E-4511-89E5-751A995C5FFD}"/>
                  </a:ext>
                </a:extLst>
              </p:cNvPr>
              <p:cNvSpPr/>
              <p:nvPr/>
            </p:nvSpPr>
            <p:spPr bwMode="auto">
              <a:xfrm rot="16200000">
                <a:off x="2921773" y="2745043"/>
                <a:ext cx="850440" cy="3097316"/>
              </a:xfrm>
              <a:prstGeom prst="ellipse">
                <a:avLst/>
              </a:prstGeom>
              <a:solidFill>
                <a:schemeClr val="bg1"/>
              </a:solid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16" name="Straight Connector 45">
                <a:extLst>
                  <a:ext uri="{FF2B5EF4-FFF2-40B4-BE49-F238E27FC236}">
                    <a16:creationId xmlns:a16="http://schemas.microsoft.com/office/drawing/2014/main" id="{AC83ED43-10E2-4ACB-A26A-D0A8EA15CE95}"/>
                  </a:ext>
                </a:extLst>
              </p:cNvPr>
              <p:cNvCxnSpPr>
                <a:cxnSpLocks noChangeShapeType="1"/>
              </p:cNvCxnSpPr>
              <p:nvPr/>
            </p:nvCxnSpPr>
            <p:spPr bwMode="auto">
              <a:xfrm rot="16200000">
                <a:off x="4383094" y="2723601"/>
                <a:ext cx="1009323" cy="1214"/>
              </a:xfrm>
              <a:prstGeom prst="line">
                <a:avLst/>
              </a:prstGeom>
              <a:noFill/>
              <a:ln w="12700" algn="ctr">
                <a:solidFill>
                  <a:schemeClr val="tx1"/>
                </a:solidFill>
                <a:prstDash val="dash"/>
                <a:round/>
                <a:headEnd/>
                <a:tailEnd type="none" w="lg" len="lg"/>
              </a:ln>
            </p:spPr>
          </p:cxnSp>
          <p:cxnSp>
            <p:nvCxnSpPr>
              <p:cNvPr id="17" name="Straight Connector 42">
                <a:extLst>
                  <a:ext uri="{FF2B5EF4-FFF2-40B4-BE49-F238E27FC236}">
                    <a16:creationId xmlns:a16="http://schemas.microsoft.com/office/drawing/2014/main" id="{A59EE5B9-F82D-4C2B-BB9A-70621ACE7991}"/>
                  </a:ext>
                </a:extLst>
              </p:cNvPr>
              <p:cNvCxnSpPr>
                <a:cxnSpLocks noChangeShapeType="1"/>
              </p:cNvCxnSpPr>
              <p:nvPr/>
            </p:nvCxnSpPr>
            <p:spPr bwMode="auto">
              <a:xfrm rot="16200000">
                <a:off x="2682152" y="2567674"/>
                <a:ext cx="1319963" cy="2429"/>
              </a:xfrm>
              <a:prstGeom prst="line">
                <a:avLst/>
              </a:prstGeom>
              <a:noFill/>
              <a:ln w="12700" algn="ctr">
                <a:solidFill>
                  <a:schemeClr val="tx1"/>
                </a:solidFill>
                <a:prstDash val="dash"/>
                <a:round/>
                <a:headEnd/>
                <a:tailEnd type="none" w="lg" len="lg"/>
              </a:ln>
            </p:spPr>
          </p:cxnSp>
          <p:sp>
            <p:nvSpPr>
              <p:cNvPr id="18" name="Rectangle 17">
                <a:extLst>
                  <a:ext uri="{FF2B5EF4-FFF2-40B4-BE49-F238E27FC236}">
                    <a16:creationId xmlns:a16="http://schemas.microsoft.com/office/drawing/2014/main" id="{22745D17-8BFD-4DCA-8E8D-6022F274EFFC}"/>
                  </a:ext>
                </a:extLst>
              </p:cNvPr>
              <p:cNvSpPr/>
              <p:nvPr/>
            </p:nvSpPr>
            <p:spPr bwMode="auto">
              <a:xfrm rot="16200000">
                <a:off x="3277316" y="3794959"/>
                <a:ext cx="77405" cy="13482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19" name="Straight Arrow Connector 27">
                <a:extLst>
                  <a:ext uri="{FF2B5EF4-FFF2-40B4-BE49-F238E27FC236}">
                    <a16:creationId xmlns:a16="http://schemas.microsoft.com/office/drawing/2014/main" id="{83BCB914-ECF2-4B68-A966-7C7857D775EB}"/>
                  </a:ext>
                </a:extLst>
              </p:cNvPr>
              <p:cNvCxnSpPr>
                <a:cxnSpLocks noChangeShapeType="1"/>
              </p:cNvCxnSpPr>
              <p:nvPr/>
            </p:nvCxnSpPr>
            <p:spPr bwMode="auto">
              <a:xfrm rot="16200000" flipV="1">
                <a:off x="2858584" y="3806158"/>
                <a:ext cx="957381" cy="2429"/>
              </a:xfrm>
              <a:prstGeom prst="straightConnector1">
                <a:avLst/>
              </a:prstGeom>
              <a:noFill/>
              <a:ln w="25400" algn="ctr">
                <a:solidFill>
                  <a:srgbClr val="FF0000"/>
                </a:solidFill>
                <a:round/>
                <a:headEnd/>
                <a:tailEnd type="arrow" w="med" len="med"/>
              </a:ln>
            </p:spPr>
          </p:cxnSp>
          <p:sp>
            <p:nvSpPr>
              <p:cNvPr id="20" name="Rectangle 19">
                <a:extLst>
                  <a:ext uri="{FF2B5EF4-FFF2-40B4-BE49-F238E27FC236}">
                    <a16:creationId xmlns:a16="http://schemas.microsoft.com/office/drawing/2014/main" id="{7373ED96-4A99-4FB2-B38E-701FF2E31DA7}"/>
                  </a:ext>
                </a:extLst>
              </p:cNvPr>
              <p:cNvSpPr/>
              <p:nvPr/>
            </p:nvSpPr>
            <p:spPr bwMode="auto">
              <a:xfrm rot="16200000">
                <a:off x="3309697" y="3668613"/>
                <a:ext cx="47869" cy="85024"/>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1" name="Oval 20">
                <a:extLst>
                  <a:ext uri="{FF2B5EF4-FFF2-40B4-BE49-F238E27FC236}">
                    <a16:creationId xmlns:a16="http://schemas.microsoft.com/office/drawing/2014/main" id="{2FD39A15-C474-4C10-8BA6-1001472C495E}"/>
                  </a:ext>
                </a:extLst>
              </p:cNvPr>
              <p:cNvSpPr/>
              <p:nvPr/>
            </p:nvSpPr>
            <p:spPr bwMode="auto">
              <a:xfrm rot="16200000">
                <a:off x="2921772" y="1735720"/>
                <a:ext cx="850439" cy="3097317"/>
              </a:xfrm>
              <a:prstGeom prst="ellipse">
                <a:avLst/>
              </a:prstGeom>
              <a:no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pic>
            <p:nvPicPr>
              <p:cNvPr id="22" name="Picture 50" descr="pillbox.tif">
                <a:extLst>
                  <a:ext uri="{FF2B5EF4-FFF2-40B4-BE49-F238E27FC236}">
                    <a16:creationId xmlns:a16="http://schemas.microsoft.com/office/drawing/2014/main" id="{0F6838BA-562E-46A8-B490-872CF8D0EDB6}"/>
                  </a:ext>
                </a:extLst>
              </p:cNvPr>
              <p:cNvPicPr>
                <a:picLocks noChangeAspect="1"/>
              </p:cNvPicPr>
              <p:nvPr/>
            </p:nvPicPr>
            <p:blipFill>
              <a:blip r:embed="rId2" cstate="print"/>
              <a:srcRect/>
              <a:stretch>
                <a:fillRect/>
              </a:stretch>
            </p:blipFill>
            <p:spPr bwMode="auto">
              <a:xfrm rot="16200000">
                <a:off x="3775336" y="1520556"/>
                <a:ext cx="758775" cy="1637327"/>
              </a:xfrm>
              <a:prstGeom prst="rect">
                <a:avLst/>
              </a:prstGeom>
              <a:noFill/>
              <a:ln w="9525">
                <a:noFill/>
                <a:miter lim="800000"/>
                <a:headEnd/>
                <a:tailEnd/>
              </a:ln>
            </p:spPr>
          </p:pic>
          <p:sp>
            <p:nvSpPr>
              <p:cNvPr id="24" name="TextBox 23">
                <a:extLst>
                  <a:ext uri="{FF2B5EF4-FFF2-40B4-BE49-F238E27FC236}">
                    <a16:creationId xmlns:a16="http://schemas.microsoft.com/office/drawing/2014/main" id="{F1E45E8F-EDAB-430A-A90B-33779F19E0D1}"/>
                  </a:ext>
                </a:extLst>
              </p:cNvPr>
              <p:cNvSpPr txBox="1"/>
              <p:nvPr/>
            </p:nvSpPr>
            <p:spPr>
              <a:xfrm>
                <a:off x="3378653" y="1617365"/>
                <a:ext cx="531030" cy="369332"/>
              </a:xfrm>
              <a:prstGeom prst="rect">
                <a:avLst/>
              </a:prstGeom>
              <a:noFill/>
            </p:spPr>
            <p:txBody>
              <a:bodyPr wrap="square" rtlCol="0">
                <a:spAutoFit/>
              </a:bodyPr>
              <a:lstStyle/>
              <a:p>
                <a:r>
                  <a:rPr lang="en-US" i="1" dirty="0" err="1">
                    <a:solidFill>
                      <a:srgbClr val="CC0000"/>
                    </a:solidFill>
                    <a:latin typeface="Times New Roman" panose="02020603050405020304" pitchFamily="18" charset="0"/>
                    <a:cs typeface="Times New Roman" panose="02020603050405020304" pitchFamily="18" charset="0"/>
                  </a:rPr>
                  <a:t>E</a:t>
                </a:r>
                <a:r>
                  <a:rPr lang="en-US" i="1" baseline="-25000" dirty="0" err="1">
                    <a:solidFill>
                      <a:srgbClr val="CC0000"/>
                    </a:solidFill>
                    <a:latin typeface="Times New Roman" panose="02020603050405020304" pitchFamily="18" charset="0"/>
                    <a:cs typeface="Times New Roman" panose="02020603050405020304" pitchFamily="18" charset="0"/>
                  </a:rPr>
                  <a:t>z</a:t>
                </a:r>
                <a:endParaRPr lang="en-GB" i="1" baseline="-25000" dirty="0">
                  <a:solidFill>
                    <a:srgbClr val="CC0000"/>
                  </a:solidFill>
                  <a:latin typeface="Times New Roman" panose="02020603050405020304" pitchFamily="18" charset="0"/>
                  <a:cs typeface="Times New Roman" panose="02020603050405020304" pitchFamily="18" charset="0"/>
                </a:endParaRPr>
              </a:p>
            </p:txBody>
          </p:sp>
          <p:sp>
            <p:nvSpPr>
              <p:cNvPr id="25" name="TextBox 24">
                <a:extLst>
                  <a:ext uri="{FF2B5EF4-FFF2-40B4-BE49-F238E27FC236}">
                    <a16:creationId xmlns:a16="http://schemas.microsoft.com/office/drawing/2014/main" id="{ED8D57C4-26A5-4AD4-AEAD-D9D53E7B370F}"/>
                  </a:ext>
                </a:extLst>
              </p:cNvPr>
              <p:cNvSpPr txBox="1"/>
              <p:nvPr/>
            </p:nvSpPr>
            <p:spPr>
              <a:xfrm>
                <a:off x="3823581" y="1654059"/>
                <a:ext cx="849279" cy="369332"/>
              </a:xfrm>
              <a:prstGeom prst="rect">
                <a:avLst/>
              </a:prstGeom>
              <a:noFill/>
            </p:spPr>
            <p:txBody>
              <a:bodyPr wrap="square">
                <a:spAutoFit/>
              </a:bodyPr>
              <a:lstStyle/>
              <a:p>
                <a:r>
                  <a:rPr lang="en-US" i="1" dirty="0">
                    <a:solidFill>
                      <a:srgbClr val="CC0000"/>
                    </a:solidFill>
                    <a:sym typeface="Wingdings" panose="05000000000000000000" pitchFamily="2" charset="2"/>
                  </a:rPr>
                  <a:t>TM</a:t>
                </a:r>
                <a:r>
                  <a:rPr lang="en-US" i="1" baseline="-25000" dirty="0">
                    <a:solidFill>
                      <a:srgbClr val="CC0000"/>
                    </a:solidFill>
                    <a:sym typeface="Wingdings" panose="05000000000000000000" pitchFamily="2" charset="2"/>
                  </a:rPr>
                  <a:t>010</a:t>
                </a:r>
                <a:endParaRPr lang="en-GB" dirty="0"/>
              </a:p>
            </p:txBody>
          </p:sp>
          <p:cxnSp>
            <p:nvCxnSpPr>
              <p:cNvPr id="26" name="Straight Arrow Connector 17">
                <a:extLst>
                  <a:ext uri="{FF2B5EF4-FFF2-40B4-BE49-F238E27FC236}">
                    <a16:creationId xmlns:a16="http://schemas.microsoft.com/office/drawing/2014/main" id="{BB33E413-162D-45E7-B133-489E8573817B}"/>
                  </a:ext>
                </a:extLst>
              </p:cNvPr>
              <p:cNvCxnSpPr>
                <a:cxnSpLocks noChangeShapeType="1"/>
              </p:cNvCxnSpPr>
              <p:nvPr/>
            </p:nvCxnSpPr>
            <p:spPr bwMode="auto">
              <a:xfrm flipH="1" flipV="1">
                <a:off x="1641020" y="3240022"/>
                <a:ext cx="9690" cy="1149103"/>
              </a:xfrm>
              <a:prstGeom prst="straightConnector1">
                <a:avLst/>
              </a:prstGeom>
              <a:noFill/>
              <a:ln w="25400" algn="ctr">
                <a:solidFill>
                  <a:schemeClr val="tx1"/>
                </a:solidFill>
                <a:round/>
                <a:headEnd type="arrow" w="med" len="med"/>
                <a:tailEnd type="arrow" w="med" len="med"/>
              </a:ln>
            </p:spPr>
          </p:cxnSp>
          <p:sp>
            <p:nvSpPr>
              <p:cNvPr id="27" name="Rectangle 17">
                <a:extLst>
                  <a:ext uri="{FF2B5EF4-FFF2-40B4-BE49-F238E27FC236}">
                    <a16:creationId xmlns:a16="http://schemas.microsoft.com/office/drawing/2014/main" id="{A1E08BCA-8364-480D-B276-E7B6C566EA99}"/>
                  </a:ext>
                </a:extLst>
              </p:cNvPr>
              <p:cNvSpPr>
                <a:spLocks noChangeArrowheads="1"/>
              </p:cNvSpPr>
              <p:nvPr/>
            </p:nvSpPr>
            <p:spPr bwMode="auto">
              <a:xfrm flipH="1">
                <a:off x="1487400" y="3698217"/>
                <a:ext cx="287269" cy="250903"/>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600" b="0" dirty="0"/>
                  <a:t>h</a:t>
                </a:r>
                <a:endParaRPr lang="en-US" sz="1600" b="0" baseline="-25000" dirty="0"/>
              </a:p>
            </p:txBody>
          </p:sp>
        </p:grpSp>
        <p:cxnSp>
          <p:nvCxnSpPr>
            <p:cNvPr id="9" name="Straight Arrow Connector 8">
              <a:extLst>
                <a:ext uri="{FF2B5EF4-FFF2-40B4-BE49-F238E27FC236}">
                  <a16:creationId xmlns:a16="http://schemas.microsoft.com/office/drawing/2014/main" id="{77859865-DF8D-40B7-A0CB-FDC3427D35B9}"/>
                </a:ext>
              </a:extLst>
            </p:cNvPr>
            <p:cNvCxnSpPr>
              <a:cxnSpLocks/>
            </p:cNvCxnSpPr>
            <p:nvPr/>
          </p:nvCxnSpPr>
          <p:spPr bwMode="auto">
            <a:xfrm flipH="1">
              <a:off x="1564210" y="4330364"/>
              <a:ext cx="747169" cy="37378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10" name="Rectangle 17">
              <a:extLst>
                <a:ext uri="{FF2B5EF4-FFF2-40B4-BE49-F238E27FC236}">
                  <a16:creationId xmlns:a16="http://schemas.microsoft.com/office/drawing/2014/main" id="{5FA0AF0C-175E-4DD7-A180-0442D61AE611}"/>
                </a:ext>
              </a:extLst>
            </p:cNvPr>
            <p:cNvSpPr>
              <a:spLocks noChangeArrowheads="1"/>
            </p:cNvSpPr>
            <p:nvPr/>
          </p:nvSpPr>
          <p:spPr bwMode="auto">
            <a:xfrm flipH="1">
              <a:off x="1794159" y="4357332"/>
              <a:ext cx="287269" cy="250903"/>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600" b="0" dirty="0"/>
                <a:t>a</a:t>
              </a:r>
            </a:p>
          </p:txBody>
        </p:sp>
      </p:grpSp>
      <p:sp>
        <p:nvSpPr>
          <p:cNvPr id="28" name="TextBox 27">
            <a:extLst>
              <a:ext uri="{FF2B5EF4-FFF2-40B4-BE49-F238E27FC236}">
                <a16:creationId xmlns:a16="http://schemas.microsoft.com/office/drawing/2014/main" id="{61037CA5-2DA3-47FC-9D1F-98AAF99C2B69}"/>
              </a:ext>
            </a:extLst>
          </p:cNvPr>
          <p:cNvSpPr txBox="1"/>
          <p:nvPr/>
        </p:nvSpPr>
        <p:spPr>
          <a:xfrm>
            <a:off x="4521395" y="1384667"/>
            <a:ext cx="7088235" cy="646331"/>
          </a:xfrm>
          <a:prstGeom prst="rect">
            <a:avLst/>
          </a:prstGeom>
          <a:noFill/>
        </p:spPr>
        <p:txBody>
          <a:bodyPr wrap="square" rtlCol="0">
            <a:spAutoFit/>
          </a:bodyPr>
          <a:lstStyle/>
          <a:p>
            <a:r>
              <a:rPr lang="en-US" dirty="0"/>
              <a:t>For the case of the TM</a:t>
            </a:r>
            <a:r>
              <a:rPr lang="en-US" baseline="-25000" dirty="0"/>
              <a:t>010</a:t>
            </a:r>
            <a:r>
              <a:rPr lang="en-US" dirty="0"/>
              <a:t>-mode, </a:t>
            </a:r>
            <a:r>
              <a:rPr lang="en-US" u="sng" dirty="0"/>
              <a:t>when we have no dependence on cavity height</a:t>
            </a:r>
            <a:r>
              <a:rPr lang="en-US" dirty="0"/>
              <a:t>, we can use simpler formulae for the wavelength:</a:t>
            </a:r>
            <a:endParaRPr lang="en-GB" dirty="0"/>
          </a:p>
        </p:txBody>
      </p:sp>
      <p:pic>
        <p:nvPicPr>
          <p:cNvPr id="30" name="Picture 29" descr="Text&#10;&#10;Description automatically generated">
            <a:extLst>
              <a:ext uri="{FF2B5EF4-FFF2-40B4-BE49-F238E27FC236}">
                <a16:creationId xmlns:a16="http://schemas.microsoft.com/office/drawing/2014/main" id="{6741B361-CFA5-4A25-9ADF-214CD875D9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8187" y="2176445"/>
            <a:ext cx="2345554" cy="395906"/>
          </a:xfrm>
          <a:prstGeom prst="rect">
            <a:avLst/>
          </a:prstGeom>
          <a:ln w="28575">
            <a:solidFill>
              <a:srgbClr val="C00000"/>
            </a:solidFill>
          </a:ln>
        </p:spPr>
      </p:pic>
      <p:grpSp>
        <p:nvGrpSpPr>
          <p:cNvPr id="41" name="Group 40">
            <a:extLst>
              <a:ext uri="{FF2B5EF4-FFF2-40B4-BE49-F238E27FC236}">
                <a16:creationId xmlns:a16="http://schemas.microsoft.com/office/drawing/2014/main" id="{FBC7BC5D-8DCE-F07C-54D3-49CE91AB17BE}"/>
              </a:ext>
            </a:extLst>
          </p:cNvPr>
          <p:cNvGrpSpPr/>
          <p:nvPr/>
        </p:nvGrpSpPr>
        <p:grpSpPr>
          <a:xfrm>
            <a:off x="4234386" y="3324782"/>
            <a:ext cx="5837118" cy="713819"/>
            <a:chOff x="3851765" y="2838377"/>
            <a:chExt cx="5837118" cy="713819"/>
          </a:xfrm>
        </p:grpSpPr>
        <p:sp>
          <p:nvSpPr>
            <p:cNvPr id="35" name="Arrow: Right 34">
              <a:extLst>
                <a:ext uri="{FF2B5EF4-FFF2-40B4-BE49-F238E27FC236}">
                  <a16:creationId xmlns:a16="http://schemas.microsoft.com/office/drawing/2014/main" id="{1AC2E10C-0048-4FDB-A222-1DCD88232E43}"/>
                </a:ext>
              </a:extLst>
            </p:cNvPr>
            <p:cNvSpPr/>
            <p:nvPr/>
          </p:nvSpPr>
          <p:spPr bwMode="auto">
            <a:xfrm>
              <a:off x="3851765" y="3025328"/>
              <a:ext cx="691290" cy="29945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pic>
          <p:nvPicPr>
            <p:cNvPr id="29" name="Picture 28" descr="A picture containing text, clock, gauge&#10;&#10;Description automatically generated">
              <a:extLst>
                <a:ext uri="{FF2B5EF4-FFF2-40B4-BE49-F238E27FC236}">
                  <a16:creationId xmlns:a16="http://schemas.microsoft.com/office/drawing/2014/main" id="{858CA05D-883B-44C7-FDFD-145C6184DA55}"/>
                </a:ext>
              </a:extLst>
            </p:cNvPr>
            <p:cNvPicPr>
              <a:picLocks noChangeAspect="1"/>
            </p:cNvPicPr>
            <p:nvPr/>
          </p:nvPicPr>
          <p:blipFill>
            <a:blip r:embed="rId4"/>
            <a:stretch>
              <a:fillRect/>
            </a:stretch>
          </p:blipFill>
          <p:spPr>
            <a:xfrm>
              <a:off x="4708187" y="2838377"/>
              <a:ext cx="4980696" cy="713819"/>
            </a:xfrm>
            <a:prstGeom prst="rect">
              <a:avLst/>
            </a:prstGeom>
            <a:ln w="28575">
              <a:solidFill>
                <a:srgbClr val="C00000"/>
              </a:solidFill>
            </a:ln>
          </p:spPr>
        </p:pic>
      </p:grpSp>
      <p:grpSp>
        <p:nvGrpSpPr>
          <p:cNvPr id="5" name="Group 4">
            <a:extLst>
              <a:ext uri="{FF2B5EF4-FFF2-40B4-BE49-F238E27FC236}">
                <a16:creationId xmlns:a16="http://schemas.microsoft.com/office/drawing/2014/main" id="{111DC43E-4E8E-4FC3-9FA8-6B68A045D538}"/>
              </a:ext>
            </a:extLst>
          </p:cNvPr>
          <p:cNvGrpSpPr/>
          <p:nvPr/>
        </p:nvGrpSpPr>
        <p:grpSpPr>
          <a:xfrm>
            <a:off x="6676417" y="3903101"/>
            <a:ext cx="3036742" cy="912947"/>
            <a:chOff x="6980190" y="3144257"/>
            <a:chExt cx="3036742" cy="912947"/>
          </a:xfrm>
        </p:grpSpPr>
        <p:grpSp>
          <p:nvGrpSpPr>
            <p:cNvPr id="39" name="Group 38">
              <a:extLst>
                <a:ext uri="{FF2B5EF4-FFF2-40B4-BE49-F238E27FC236}">
                  <a16:creationId xmlns:a16="http://schemas.microsoft.com/office/drawing/2014/main" id="{8DEFB922-28C9-418A-B38E-212833E16394}"/>
                </a:ext>
              </a:extLst>
            </p:cNvPr>
            <p:cNvGrpSpPr/>
            <p:nvPr/>
          </p:nvGrpSpPr>
          <p:grpSpPr>
            <a:xfrm>
              <a:off x="7579272" y="3359776"/>
              <a:ext cx="2437660" cy="697428"/>
              <a:chOff x="3841324" y="3271513"/>
              <a:chExt cx="2437660" cy="697428"/>
            </a:xfrm>
          </p:grpSpPr>
          <p:sp>
            <p:nvSpPr>
              <p:cNvPr id="36" name="TextBox 35">
                <a:extLst>
                  <a:ext uri="{FF2B5EF4-FFF2-40B4-BE49-F238E27FC236}">
                    <a16:creationId xmlns:a16="http://schemas.microsoft.com/office/drawing/2014/main" id="{8CBAFE0A-3E68-4973-8DB6-CDFE5C7367CC}"/>
                  </a:ext>
                </a:extLst>
              </p:cNvPr>
              <p:cNvSpPr txBox="1"/>
              <p:nvPr/>
            </p:nvSpPr>
            <p:spPr>
              <a:xfrm>
                <a:off x="3841324" y="3425580"/>
                <a:ext cx="1584080" cy="369332"/>
              </a:xfrm>
              <a:prstGeom prst="rect">
                <a:avLst/>
              </a:prstGeom>
              <a:noFill/>
            </p:spPr>
            <p:txBody>
              <a:bodyPr wrap="square" rtlCol="0">
                <a:spAutoFit/>
              </a:bodyPr>
              <a:lstStyle/>
              <a:p>
                <a:r>
                  <a:rPr lang="en-US" dirty="0" err="1"/>
                  <a:t>Skindepth</a:t>
                </a:r>
                <a:r>
                  <a:rPr lang="en-US" dirty="0"/>
                  <a:t>:</a:t>
                </a:r>
                <a:endParaRPr lang="en-GB" dirty="0"/>
              </a:p>
            </p:txBody>
          </p:sp>
          <p:pic>
            <p:nvPicPr>
              <p:cNvPr id="38" name="Picture 37" descr="A picture containing text, clock&#10;&#10;Description automatically generated">
                <a:extLst>
                  <a:ext uri="{FF2B5EF4-FFF2-40B4-BE49-F238E27FC236}">
                    <a16:creationId xmlns:a16="http://schemas.microsoft.com/office/drawing/2014/main" id="{8D274A75-3961-4DCC-BACB-8F5621D321D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97855" y="3271513"/>
                <a:ext cx="1181129" cy="697428"/>
              </a:xfrm>
              <a:prstGeom prst="rect">
                <a:avLst/>
              </a:prstGeom>
            </p:spPr>
          </p:pic>
        </p:grpSp>
        <p:cxnSp>
          <p:nvCxnSpPr>
            <p:cNvPr id="4" name="Straight Arrow Connector 3">
              <a:extLst>
                <a:ext uri="{FF2B5EF4-FFF2-40B4-BE49-F238E27FC236}">
                  <a16:creationId xmlns:a16="http://schemas.microsoft.com/office/drawing/2014/main" id="{14297C03-129A-4AA9-BA76-944492E684D9}"/>
                </a:ext>
              </a:extLst>
            </p:cNvPr>
            <p:cNvCxnSpPr>
              <a:cxnSpLocks/>
              <a:stCxn id="36" idx="1"/>
            </p:cNvCxnSpPr>
            <p:nvPr/>
          </p:nvCxnSpPr>
          <p:spPr bwMode="auto">
            <a:xfrm flipH="1" flipV="1">
              <a:off x="6980190" y="3144257"/>
              <a:ext cx="599082" cy="554252"/>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grpSp>
      <p:sp>
        <p:nvSpPr>
          <p:cNvPr id="42" name="TextBox 41">
            <a:extLst>
              <a:ext uri="{FF2B5EF4-FFF2-40B4-BE49-F238E27FC236}">
                <a16:creationId xmlns:a16="http://schemas.microsoft.com/office/drawing/2014/main" id="{455D52A0-3C21-C2D8-7F39-F8CAA47C2285}"/>
              </a:ext>
            </a:extLst>
          </p:cNvPr>
          <p:cNvSpPr txBox="1"/>
          <p:nvPr/>
        </p:nvSpPr>
        <p:spPr>
          <a:xfrm>
            <a:off x="4580031" y="2891524"/>
            <a:ext cx="7088235" cy="369332"/>
          </a:xfrm>
          <a:prstGeom prst="rect">
            <a:avLst/>
          </a:prstGeom>
          <a:noFill/>
        </p:spPr>
        <p:txBody>
          <a:bodyPr wrap="square" rtlCol="0">
            <a:spAutoFit/>
          </a:bodyPr>
          <a:lstStyle/>
          <a:p>
            <a:r>
              <a:rPr lang="en-US" dirty="0"/>
              <a:t>And we can use the Q-calculation (equally simplified!):</a:t>
            </a:r>
            <a:endParaRPr lang="en-GB" dirty="0"/>
          </a:p>
        </p:txBody>
      </p:sp>
      <p:sp>
        <p:nvSpPr>
          <p:cNvPr id="45" name="TextBox 44">
            <a:extLst>
              <a:ext uri="{FF2B5EF4-FFF2-40B4-BE49-F238E27FC236}">
                <a16:creationId xmlns:a16="http://schemas.microsoft.com/office/drawing/2014/main" id="{F1D0A91E-E0AD-D669-0ACE-5029BBFF0686}"/>
              </a:ext>
            </a:extLst>
          </p:cNvPr>
          <p:cNvSpPr txBox="1"/>
          <p:nvPr/>
        </p:nvSpPr>
        <p:spPr>
          <a:xfrm>
            <a:off x="176938" y="4435215"/>
            <a:ext cx="2944578" cy="369332"/>
          </a:xfrm>
          <a:prstGeom prst="rect">
            <a:avLst/>
          </a:prstGeom>
          <a:noFill/>
        </p:spPr>
        <p:txBody>
          <a:bodyPr wrap="square" rtlCol="0">
            <a:spAutoFit/>
          </a:bodyPr>
          <a:lstStyle/>
          <a:p>
            <a:r>
              <a:rPr lang="en-US" dirty="0"/>
              <a:t>Accelerator-figure-of-Merit:</a:t>
            </a:r>
            <a:endParaRPr lang="en-GB" dirty="0"/>
          </a:p>
        </p:txBody>
      </p:sp>
      <p:sp>
        <p:nvSpPr>
          <p:cNvPr id="6" name="TextBox 5">
            <a:extLst>
              <a:ext uri="{FF2B5EF4-FFF2-40B4-BE49-F238E27FC236}">
                <a16:creationId xmlns:a16="http://schemas.microsoft.com/office/drawing/2014/main" id="{CF19950D-8EEB-E12E-D241-D8544729EEE3}"/>
              </a:ext>
            </a:extLst>
          </p:cNvPr>
          <p:cNvSpPr txBox="1"/>
          <p:nvPr/>
        </p:nvSpPr>
        <p:spPr>
          <a:xfrm>
            <a:off x="6429509" y="6340941"/>
            <a:ext cx="3994120" cy="276999"/>
          </a:xfrm>
          <a:prstGeom prst="rect">
            <a:avLst/>
          </a:prstGeom>
          <a:noFill/>
        </p:spPr>
        <p:txBody>
          <a:bodyPr wrap="square" rtlCol="0">
            <a:spAutoFit/>
          </a:bodyPr>
          <a:lstStyle/>
          <a:p>
            <a:r>
              <a:rPr lang="en-US" sz="1200" dirty="0"/>
              <a:t>Source: </a:t>
            </a:r>
            <a:r>
              <a:rPr lang="en-US" sz="1200" dirty="0" err="1"/>
              <a:t>Pozar</a:t>
            </a:r>
            <a:r>
              <a:rPr lang="en-US" sz="1200" dirty="0"/>
              <a:t>, </a:t>
            </a:r>
            <a:r>
              <a:rPr lang="en-US" sz="1200" i="1" dirty="0"/>
              <a:t>Microwave Engineering</a:t>
            </a:r>
            <a:r>
              <a:rPr lang="en-US" sz="1200" dirty="0"/>
              <a:t>, 4</a:t>
            </a:r>
            <a:r>
              <a:rPr lang="en-US" sz="1200" baseline="30000" dirty="0"/>
              <a:t>th</a:t>
            </a:r>
            <a:r>
              <a:rPr lang="en-US" sz="1200" dirty="0"/>
              <a:t> ed., Wiley</a:t>
            </a:r>
            <a:endParaRPr lang="en-GB" sz="1200" dirty="0"/>
          </a:p>
        </p:txBody>
      </p:sp>
      <p:pic>
        <p:nvPicPr>
          <p:cNvPr id="31" name="Picture 30" descr="Text&#10;&#10;Description automatically generated with medium confidence">
            <a:extLst>
              <a:ext uri="{FF2B5EF4-FFF2-40B4-BE49-F238E27FC236}">
                <a16:creationId xmlns:a16="http://schemas.microsoft.com/office/drawing/2014/main" id="{F1CC5522-24ED-DA2E-8618-BBAA6A80C1D0}"/>
              </a:ext>
            </a:extLst>
          </p:cNvPr>
          <p:cNvPicPr>
            <a:picLocks noChangeAspect="1"/>
          </p:cNvPicPr>
          <p:nvPr/>
        </p:nvPicPr>
        <p:blipFill rotWithShape="1">
          <a:blip r:embed="rId6"/>
          <a:srcRect t="6176"/>
          <a:stretch/>
        </p:blipFill>
        <p:spPr>
          <a:xfrm>
            <a:off x="270167" y="4783899"/>
            <a:ext cx="3821869" cy="855971"/>
          </a:xfrm>
          <a:prstGeom prst="rect">
            <a:avLst/>
          </a:prstGeom>
          <a:ln w="28575">
            <a:solidFill>
              <a:srgbClr val="C00000"/>
            </a:solidFill>
          </a:ln>
        </p:spPr>
      </p:pic>
      <p:grpSp>
        <p:nvGrpSpPr>
          <p:cNvPr id="43" name="Group 42">
            <a:extLst>
              <a:ext uri="{FF2B5EF4-FFF2-40B4-BE49-F238E27FC236}">
                <a16:creationId xmlns:a16="http://schemas.microsoft.com/office/drawing/2014/main" id="{454173DB-7AF8-D182-C06B-6D4138E2CBC9}"/>
              </a:ext>
            </a:extLst>
          </p:cNvPr>
          <p:cNvGrpSpPr/>
          <p:nvPr/>
        </p:nvGrpSpPr>
        <p:grpSpPr>
          <a:xfrm>
            <a:off x="2228831" y="3926092"/>
            <a:ext cx="1979784" cy="1050247"/>
            <a:chOff x="2112252" y="3741174"/>
            <a:chExt cx="1979784" cy="1050247"/>
          </a:xfrm>
        </p:grpSpPr>
        <p:pic>
          <p:nvPicPr>
            <p:cNvPr id="33" name="Picture 32">
              <a:extLst>
                <a:ext uri="{FF2B5EF4-FFF2-40B4-BE49-F238E27FC236}">
                  <a16:creationId xmlns:a16="http://schemas.microsoft.com/office/drawing/2014/main" id="{3676C625-AB9B-E9CA-D6B8-EDC8AF3B2E66}"/>
                </a:ext>
              </a:extLst>
            </p:cNvPr>
            <p:cNvPicPr>
              <a:picLocks noChangeAspect="1"/>
            </p:cNvPicPr>
            <p:nvPr/>
          </p:nvPicPr>
          <p:blipFill>
            <a:blip r:embed="rId7"/>
            <a:stretch>
              <a:fillRect/>
            </a:stretch>
          </p:blipFill>
          <p:spPr>
            <a:xfrm>
              <a:off x="2664066" y="3741174"/>
              <a:ext cx="1427970" cy="318937"/>
            </a:xfrm>
            <a:prstGeom prst="rect">
              <a:avLst/>
            </a:prstGeom>
          </p:spPr>
        </p:pic>
        <p:cxnSp>
          <p:nvCxnSpPr>
            <p:cNvPr id="37" name="Straight Arrow Connector 36">
              <a:extLst>
                <a:ext uri="{FF2B5EF4-FFF2-40B4-BE49-F238E27FC236}">
                  <a16:creationId xmlns:a16="http://schemas.microsoft.com/office/drawing/2014/main" id="{0094235F-4BFC-D8EF-B6F9-EA021E0E889B}"/>
                </a:ext>
              </a:extLst>
            </p:cNvPr>
            <p:cNvCxnSpPr>
              <a:cxnSpLocks/>
            </p:cNvCxnSpPr>
            <p:nvPr/>
          </p:nvCxnSpPr>
          <p:spPr bwMode="auto">
            <a:xfrm flipH="1">
              <a:off x="2112252" y="3971631"/>
              <a:ext cx="981013" cy="81979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
        <p:nvSpPr>
          <p:cNvPr id="49" name="Arrow: Right 48">
            <a:extLst>
              <a:ext uri="{FF2B5EF4-FFF2-40B4-BE49-F238E27FC236}">
                <a16:creationId xmlns:a16="http://schemas.microsoft.com/office/drawing/2014/main" id="{1A3DF4CA-F025-8EC0-038F-14AD802EBAFB}"/>
              </a:ext>
            </a:extLst>
          </p:cNvPr>
          <p:cNvSpPr/>
          <p:nvPr/>
        </p:nvSpPr>
        <p:spPr bwMode="auto">
          <a:xfrm rot="993686">
            <a:off x="4223317" y="5173664"/>
            <a:ext cx="571078" cy="29945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pic>
        <p:nvPicPr>
          <p:cNvPr id="51" name="Picture 50" descr="A picture containing text, watch&#10;&#10;Description automatically generated">
            <a:extLst>
              <a:ext uri="{FF2B5EF4-FFF2-40B4-BE49-F238E27FC236}">
                <a16:creationId xmlns:a16="http://schemas.microsoft.com/office/drawing/2014/main" id="{AAD80D85-D656-53DE-78DD-CEDF0C7ACFFD}"/>
              </a:ext>
            </a:extLst>
          </p:cNvPr>
          <p:cNvPicPr>
            <a:picLocks noChangeAspect="1"/>
          </p:cNvPicPr>
          <p:nvPr/>
        </p:nvPicPr>
        <p:blipFill rotWithShape="1">
          <a:blip r:embed="rId8"/>
          <a:srcRect l="3067" t="8068"/>
          <a:stretch/>
        </p:blipFill>
        <p:spPr>
          <a:xfrm>
            <a:off x="4925676" y="4993341"/>
            <a:ext cx="4189380" cy="853109"/>
          </a:xfrm>
          <a:prstGeom prst="rect">
            <a:avLst/>
          </a:prstGeom>
          <a:ln w="28575">
            <a:solidFill>
              <a:srgbClr val="C00000"/>
            </a:solidFill>
          </a:ln>
        </p:spPr>
      </p:pic>
      <p:grpSp>
        <p:nvGrpSpPr>
          <p:cNvPr id="62" name="Group 61">
            <a:extLst>
              <a:ext uri="{FF2B5EF4-FFF2-40B4-BE49-F238E27FC236}">
                <a16:creationId xmlns:a16="http://schemas.microsoft.com/office/drawing/2014/main" id="{0DCE0265-D592-310A-0FE9-0E92EE99FD3F}"/>
              </a:ext>
            </a:extLst>
          </p:cNvPr>
          <p:cNvGrpSpPr/>
          <p:nvPr/>
        </p:nvGrpSpPr>
        <p:grpSpPr>
          <a:xfrm>
            <a:off x="284329" y="5562706"/>
            <a:ext cx="1269457" cy="720207"/>
            <a:chOff x="284329" y="5562706"/>
            <a:chExt cx="1269457" cy="720207"/>
          </a:xfrm>
        </p:grpSpPr>
        <p:pic>
          <p:nvPicPr>
            <p:cNvPr id="55" name="Picture 54">
              <a:extLst>
                <a:ext uri="{FF2B5EF4-FFF2-40B4-BE49-F238E27FC236}">
                  <a16:creationId xmlns:a16="http://schemas.microsoft.com/office/drawing/2014/main" id="{30C993C8-8944-B423-608C-C318A3319105}"/>
                </a:ext>
              </a:extLst>
            </p:cNvPr>
            <p:cNvPicPr>
              <a:picLocks noChangeAspect="1"/>
            </p:cNvPicPr>
            <p:nvPr/>
          </p:nvPicPr>
          <p:blipFill>
            <a:blip r:embed="rId9"/>
            <a:stretch>
              <a:fillRect/>
            </a:stretch>
          </p:blipFill>
          <p:spPr>
            <a:xfrm>
              <a:off x="284329" y="6044231"/>
              <a:ext cx="1080349" cy="238682"/>
            </a:xfrm>
            <a:prstGeom prst="rect">
              <a:avLst/>
            </a:prstGeom>
          </p:spPr>
        </p:pic>
        <p:cxnSp>
          <p:nvCxnSpPr>
            <p:cNvPr id="56" name="Straight Arrow Connector 55">
              <a:extLst>
                <a:ext uri="{FF2B5EF4-FFF2-40B4-BE49-F238E27FC236}">
                  <a16:creationId xmlns:a16="http://schemas.microsoft.com/office/drawing/2014/main" id="{7E195244-957B-F1EC-4EC5-2E8FA1725974}"/>
                </a:ext>
              </a:extLst>
            </p:cNvPr>
            <p:cNvCxnSpPr>
              <a:cxnSpLocks/>
              <a:stCxn id="55" idx="0"/>
            </p:cNvCxnSpPr>
            <p:nvPr/>
          </p:nvCxnSpPr>
          <p:spPr bwMode="auto">
            <a:xfrm flipV="1">
              <a:off x="824504" y="5562706"/>
              <a:ext cx="729282" cy="48152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nvGrpSpPr>
          <p:cNvPr id="67" name="Group 66">
            <a:extLst>
              <a:ext uri="{FF2B5EF4-FFF2-40B4-BE49-F238E27FC236}">
                <a16:creationId xmlns:a16="http://schemas.microsoft.com/office/drawing/2014/main" id="{96C86833-3AF7-98B2-2C7D-52503B385E90}"/>
              </a:ext>
            </a:extLst>
          </p:cNvPr>
          <p:cNvGrpSpPr/>
          <p:nvPr/>
        </p:nvGrpSpPr>
        <p:grpSpPr>
          <a:xfrm>
            <a:off x="2231660" y="5598535"/>
            <a:ext cx="1490384" cy="637711"/>
            <a:chOff x="2231660" y="5598535"/>
            <a:chExt cx="1490384" cy="637711"/>
          </a:xfrm>
        </p:grpSpPr>
        <p:pic>
          <p:nvPicPr>
            <p:cNvPr id="53" name="Picture 52">
              <a:extLst>
                <a:ext uri="{FF2B5EF4-FFF2-40B4-BE49-F238E27FC236}">
                  <a16:creationId xmlns:a16="http://schemas.microsoft.com/office/drawing/2014/main" id="{228F7800-825A-85D6-566A-F299F116F0E7}"/>
                </a:ext>
              </a:extLst>
            </p:cNvPr>
            <p:cNvPicPr>
              <a:picLocks noChangeAspect="1"/>
            </p:cNvPicPr>
            <p:nvPr/>
          </p:nvPicPr>
          <p:blipFill>
            <a:blip r:embed="rId10"/>
            <a:stretch>
              <a:fillRect/>
            </a:stretch>
          </p:blipFill>
          <p:spPr>
            <a:xfrm>
              <a:off x="2231660" y="5974264"/>
              <a:ext cx="1490384" cy="261982"/>
            </a:xfrm>
            <a:prstGeom prst="rect">
              <a:avLst/>
            </a:prstGeom>
          </p:spPr>
        </p:pic>
        <p:cxnSp>
          <p:nvCxnSpPr>
            <p:cNvPr id="63" name="Straight Arrow Connector 62">
              <a:extLst>
                <a:ext uri="{FF2B5EF4-FFF2-40B4-BE49-F238E27FC236}">
                  <a16:creationId xmlns:a16="http://schemas.microsoft.com/office/drawing/2014/main" id="{72B30C7C-4005-1F95-02D0-96C23B6A6410}"/>
                </a:ext>
              </a:extLst>
            </p:cNvPr>
            <p:cNvCxnSpPr>
              <a:cxnSpLocks/>
            </p:cNvCxnSpPr>
            <p:nvPr/>
          </p:nvCxnSpPr>
          <p:spPr bwMode="auto">
            <a:xfrm flipH="1" flipV="1">
              <a:off x="2387426" y="5598535"/>
              <a:ext cx="569871" cy="40694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grpSp>
        <p:nvGrpSpPr>
          <p:cNvPr id="71" name="Group 70">
            <a:extLst>
              <a:ext uri="{FF2B5EF4-FFF2-40B4-BE49-F238E27FC236}">
                <a16:creationId xmlns:a16="http://schemas.microsoft.com/office/drawing/2014/main" id="{A18657B2-9098-7E74-7676-24ED9B827D5E}"/>
              </a:ext>
            </a:extLst>
          </p:cNvPr>
          <p:cNvGrpSpPr/>
          <p:nvPr/>
        </p:nvGrpSpPr>
        <p:grpSpPr>
          <a:xfrm>
            <a:off x="7963711" y="5562706"/>
            <a:ext cx="3268492" cy="654100"/>
            <a:chOff x="7963711" y="5562706"/>
            <a:chExt cx="3268492" cy="654100"/>
          </a:xfrm>
        </p:grpSpPr>
        <p:cxnSp>
          <p:nvCxnSpPr>
            <p:cNvPr id="68" name="Straight Arrow Connector 67">
              <a:extLst>
                <a:ext uri="{FF2B5EF4-FFF2-40B4-BE49-F238E27FC236}">
                  <a16:creationId xmlns:a16="http://schemas.microsoft.com/office/drawing/2014/main" id="{293E6E3D-CA33-9B9A-F777-26C3C170F9FC}"/>
                </a:ext>
              </a:extLst>
            </p:cNvPr>
            <p:cNvCxnSpPr>
              <a:cxnSpLocks/>
            </p:cNvCxnSpPr>
            <p:nvPr/>
          </p:nvCxnSpPr>
          <p:spPr bwMode="auto">
            <a:xfrm flipH="1" flipV="1">
              <a:off x="7963711" y="5562706"/>
              <a:ext cx="475917" cy="44099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69" name="TextBox 68">
              <a:extLst>
                <a:ext uri="{FF2B5EF4-FFF2-40B4-BE49-F238E27FC236}">
                  <a16:creationId xmlns:a16="http://schemas.microsoft.com/office/drawing/2014/main" id="{E19D23F7-D230-3CC9-AB4A-2611531F072A}"/>
                </a:ext>
              </a:extLst>
            </p:cNvPr>
            <p:cNvSpPr txBox="1"/>
            <p:nvPr/>
          </p:nvSpPr>
          <p:spPr>
            <a:xfrm>
              <a:off x="8055866" y="5909029"/>
              <a:ext cx="3176337" cy="307777"/>
            </a:xfrm>
            <a:prstGeom prst="rect">
              <a:avLst/>
            </a:prstGeom>
            <a:noFill/>
          </p:spPr>
          <p:txBody>
            <a:bodyPr wrap="square" rtlCol="0">
              <a:spAutoFit/>
            </a:bodyPr>
            <a:lstStyle/>
            <a:p>
              <a:r>
                <a:rPr lang="en-US" sz="1400" dirty="0"/>
                <a:t>For small arguments of Sinus-function</a:t>
              </a:r>
              <a:endParaRPr lang="en-GB" sz="1400" dirty="0"/>
            </a:p>
          </p:txBody>
        </p:sp>
      </p:grpSp>
    </p:spTree>
    <p:extLst>
      <p:ext uri="{BB962C8B-B14F-4D97-AF65-F5344CB8AC3E}">
        <p14:creationId xmlns:p14="http://schemas.microsoft.com/office/powerpoint/2010/main" val="218511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
          <p:cNvSpPr>
            <a:spLocks noChangeArrowheads="1"/>
          </p:cNvSpPr>
          <p:nvPr/>
        </p:nvSpPr>
        <p:spPr bwMode="auto">
          <a:xfrm>
            <a:off x="2232" y="56123"/>
            <a:ext cx="9144000" cy="609600"/>
          </a:xfrm>
          <a:prstGeom prst="rect">
            <a:avLst/>
          </a:prstGeom>
          <a:noFill/>
          <a:ln w="9525">
            <a:noFill/>
            <a:miter lim="800000"/>
            <a:headEnd/>
            <a:tailEnd/>
          </a:ln>
          <a:effectLst/>
        </p:spPr>
        <p:txBody>
          <a:bodyPr anchor="ctr"/>
          <a:lstStyle/>
          <a:p>
            <a:pPr>
              <a:spcBef>
                <a:spcPct val="0"/>
              </a:spcBef>
            </a:pPr>
            <a:r>
              <a:rPr lang="en-GB" sz="3200" b="1" dirty="0">
                <a:solidFill>
                  <a:schemeClr val="bg2">
                    <a:lumMod val="50000"/>
                  </a:schemeClr>
                </a:solidFill>
              </a:rPr>
              <a:t>Example “true” Pillbox Cavity</a:t>
            </a:r>
            <a:endParaRPr lang="en-GB" sz="3200" dirty="0">
              <a:solidFill>
                <a:schemeClr val="bg2">
                  <a:lumMod val="50000"/>
                </a:schemeClr>
              </a:solidFill>
            </a:endParaRPr>
          </a:p>
        </p:txBody>
      </p:sp>
      <p:grpSp>
        <p:nvGrpSpPr>
          <p:cNvPr id="3" name="Group 2"/>
          <p:cNvGrpSpPr/>
          <p:nvPr/>
        </p:nvGrpSpPr>
        <p:grpSpPr>
          <a:xfrm>
            <a:off x="6971422" y="789009"/>
            <a:ext cx="5353629" cy="2147023"/>
            <a:chOff x="3591372" y="3656714"/>
            <a:chExt cx="5353629" cy="2147023"/>
          </a:xfrm>
        </p:grpSpPr>
        <p:pic>
          <p:nvPicPr>
            <p:cNvPr id="49" name="Picture 48" descr="PillE.gif"/>
            <p:cNvPicPr>
              <a:picLocks noChangeAspect="1"/>
            </p:cNvPicPr>
            <p:nvPr/>
          </p:nvPicPr>
          <p:blipFill>
            <a:blip r:embed="rId3" cstate="print"/>
            <a:stretch>
              <a:fillRect/>
            </a:stretch>
          </p:blipFill>
          <p:spPr>
            <a:xfrm>
              <a:off x="5207088" y="3822517"/>
              <a:ext cx="1118189" cy="1981220"/>
            </a:xfrm>
            <a:prstGeom prst="rect">
              <a:avLst/>
            </a:prstGeom>
          </p:spPr>
        </p:pic>
        <p:pic>
          <p:nvPicPr>
            <p:cNvPr id="50" name="Picture 49" descr="PillH.gif"/>
            <p:cNvPicPr>
              <a:picLocks noChangeAspect="1"/>
            </p:cNvPicPr>
            <p:nvPr/>
          </p:nvPicPr>
          <p:blipFill>
            <a:blip r:embed="rId4" cstate="print"/>
            <a:stretch>
              <a:fillRect/>
            </a:stretch>
          </p:blipFill>
          <p:spPr>
            <a:xfrm>
              <a:off x="6364372" y="3822517"/>
              <a:ext cx="1118189" cy="1981220"/>
            </a:xfrm>
            <a:prstGeom prst="rect">
              <a:avLst/>
            </a:prstGeom>
          </p:spPr>
        </p:pic>
        <p:sp>
          <p:nvSpPr>
            <p:cNvPr id="51" name="TextBox 50"/>
            <p:cNvSpPr txBox="1"/>
            <p:nvPr/>
          </p:nvSpPr>
          <p:spPr>
            <a:xfrm>
              <a:off x="3591372" y="3656715"/>
              <a:ext cx="1816016" cy="646331"/>
            </a:xfrm>
            <a:prstGeom prst="rect">
              <a:avLst/>
            </a:prstGeom>
            <a:noFill/>
          </p:spPr>
          <p:txBody>
            <a:bodyPr wrap="square" rtlCol="0">
              <a:spAutoFit/>
            </a:bodyPr>
            <a:lstStyle/>
            <a:p>
              <a:pPr algn="r" defTabSz="422041"/>
              <a:r>
                <a:rPr lang="en-GB" b="1" dirty="0">
                  <a:solidFill>
                    <a:prstClr val="black"/>
                  </a:solidFill>
                  <a:latin typeface="Constantia" panose="02030602050306030303" pitchFamily="18" charset="0"/>
                </a:rPr>
                <a:t>Electric field, TM</a:t>
              </a:r>
              <a:r>
                <a:rPr lang="en-GB" b="1" baseline="-25000" dirty="0">
                  <a:solidFill>
                    <a:prstClr val="black"/>
                  </a:solidFill>
                  <a:latin typeface="Constantia" panose="02030602050306030303" pitchFamily="18" charset="0"/>
                </a:rPr>
                <a:t>010</a:t>
              </a:r>
              <a:r>
                <a:rPr lang="en-GB" b="1" dirty="0">
                  <a:solidFill>
                    <a:prstClr val="black"/>
                  </a:solidFill>
                  <a:latin typeface="Constantia" panose="02030602050306030303" pitchFamily="18" charset="0"/>
                </a:rPr>
                <a:t>-mode</a:t>
              </a:r>
            </a:p>
          </p:txBody>
        </p:sp>
        <p:sp>
          <p:nvSpPr>
            <p:cNvPr id="52" name="TextBox 51"/>
            <p:cNvSpPr txBox="1"/>
            <p:nvPr/>
          </p:nvSpPr>
          <p:spPr>
            <a:xfrm>
              <a:off x="7128985" y="3656714"/>
              <a:ext cx="1816016" cy="646331"/>
            </a:xfrm>
            <a:prstGeom prst="rect">
              <a:avLst/>
            </a:prstGeom>
            <a:noFill/>
          </p:spPr>
          <p:txBody>
            <a:bodyPr wrap="square" rtlCol="0">
              <a:spAutoFit/>
            </a:bodyPr>
            <a:lstStyle/>
            <a:p>
              <a:pPr defTabSz="422041"/>
              <a:r>
                <a:rPr lang="en-GB" b="1" dirty="0">
                  <a:solidFill>
                    <a:prstClr val="black"/>
                  </a:solidFill>
                  <a:latin typeface="Constantia" panose="02030602050306030303" pitchFamily="18" charset="0"/>
                </a:rPr>
                <a:t>Magnetic field, TM</a:t>
              </a:r>
              <a:r>
                <a:rPr lang="en-GB" b="1" baseline="-25000" dirty="0">
                  <a:solidFill>
                    <a:prstClr val="black"/>
                  </a:solidFill>
                  <a:latin typeface="Constantia" panose="02030602050306030303" pitchFamily="18" charset="0"/>
                </a:rPr>
                <a:t>010</a:t>
              </a:r>
              <a:r>
                <a:rPr lang="en-GB" b="1" dirty="0">
                  <a:solidFill>
                    <a:prstClr val="black"/>
                  </a:solidFill>
                  <a:latin typeface="Constantia" panose="02030602050306030303" pitchFamily="18" charset="0"/>
                </a:rPr>
                <a:t>-mode</a:t>
              </a:r>
            </a:p>
          </p:txBody>
        </p:sp>
        <p:sp>
          <p:nvSpPr>
            <p:cNvPr id="37" name="TextBox 36"/>
            <p:cNvSpPr txBox="1"/>
            <p:nvPr/>
          </p:nvSpPr>
          <p:spPr>
            <a:xfrm>
              <a:off x="7186386" y="5418154"/>
              <a:ext cx="999313"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Jensen</a:t>
              </a:r>
              <a:endParaRPr lang="en-US" sz="1477" b="1" dirty="0">
                <a:solidFill>
                  <a:prstClr val="black"/>
                </a:solidFill>
                <a:latin typeface="Constantia" panose="02030602050306030303" pitchFamily="18" charset="0"/>
              </a:endParaRPr>
            </a:p>
          </p:txBody>
        </p:sp>
      </p:grpSp>
      <p:grpSp>
        <p:nvGrpSpPr>
          <p:cNvPr id="10" name="Group 9">
            <a:extLst>
              <a:ext uri="{FF2B5EF4-FFF2-40B4-BE49-F238E27FC236}">
                <a16:creationId xmlns:a16="http://schemas.microsoft.com/office/drawing/2014/main" id="{CD50259A-1855-1D8C-ED4B-444EFBA4911C}"/>
              </a:ext>
            </a:extLst>
          </p:cNvPr>
          <p:cNvGrpSpPr/>
          <p:nvPr/>
        </p:nvGrpSpPr>
        <p:grpSpPr>
          <a:xfrm>
            <a:off x="-33009" y="948176"/>
            <a:ext cx="3617553" cy="4751715"/>
            <a:chOff x="138447" y="948176"/>
            <a:chExt cx="3617553" cy="4751715"/>
          </a:xfrm>
        </p:grpSpPr>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342" y="948176"/>
              <a:ext cx="3294603" cy="3687753"/>
            </a:xfrm>
            <a:prstGeom prst="rect">
              <a:avLst/>
            </a:prstGeom>
          </p:spPr>
        </p:pic>
        <p:sp>
          <p:nvSpPr>
            <p:cNvPr id="56" name="TextBox 55"/>
            <p:cNvSpPr txBox="1"/>
            <p:nvPr/>
          </p:nvSpPr>
          <p:spPr>
            <a:xfrm>
              <a:off x="138447" y="4776561"/>
              <a:ext cx="3617553" cy="923330"/>
            </a:xfrm>
            <a:prstGeom prst="rect">
              <a:avLst/>
            </a:prstGeom>
            <a:noFill/>
          </p:spPr>
          <p:txBody>
            <a:bodyPr wrap="square" rtlCol="0">
              <a:spAutoFit/>
            </a:bodyPr>
            <a:lstStyle/>
            <a:p>
              <a:pPr algn="ctr" defTabSz="422041"/>
              <a:r>
                <a:rPr lang="en-GB" dirty="0"/>
                <a:t>Cavity from DORIS Storage ring (1970-ish, very early electron/positron collider)</a:t>
              </a:r>
            </a:p>
          </p:txBody>
        </p:sp>
      </p:grpSp>
      <p:grpSp>
        <p:nvGrpSpPr>
          <p:cNvPr id="4" name="Group 3">
            <a:extLst>
              <a:ext uri="{FF2B5EF4-FFF2-40B4-BE49-F238E27FC236}">
                <a16:creationId xmlns:a16="http://schemas.microsoft.com/office/drawing/2014/main" id="{225E6EE8-1347-9681-8F93-2D7490050F69}"/>
              </a:ext>
            </a:extLst>
          </p:cNvPr>
          <p:cNvGrpSpPr/>
          <p:nvPr/>
        </p:nvGrpSpPr>
        <p:grpSpPr>
          <a:xfrm>
            <a:off x="3786860" y="900821"/>
            <a:ext cx="4800278" cy="5429779"/>
            <a:chOff x="8758740" y="974791"/>
            <a:chExt cx="4800278" cy="5429779"/>
          </a:xfrm>
        </p:grpSpPr>
        <p:pic>
          <p:nvPicPr>
            <p:cNvPr id="5" name="Picture 4" descr="A picture containing engine, dirty&#10;&#10;Description automatically generated">
              <a:extLst>
                <a:ext uri="{FF2B5EF4-FFF2-40B4-BE49-F238E27FC236}">
                  <a16:creationId xmlns:a16="http://schemas.microsoft.com/office/drawing/2014/main" id="{F68AAA61-25F6-7413-6E5B-8D3D87F1364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4712" r="14712"/>
            <a:stretch/>
          </p:blipFill>
          <p:spPr>
            <a:xfrm rot="5400000">
              <a:off x="8014406" y="1719125"/>
              <a:ext cx="4783272" cy="3294603"/>
            </a:xfrm>
            <a:prstGeom prst="rect">
              <a:avLst/>
            </a:prstGeom>
          </p:spPr>
        </p:pic>
        <p:sp>
          <p:nvSpPr>
            <p:cNvPr id="6" name="TextBox 5">
              <a:extLst>
                <a:ext uri="{FF2B5EF4-FFF2-40B4-BE49-F238E27FC236}">
                  <a16:creationId xmlns:a16="http://schemas.microsoft.com/office/drawing/2014/main" id="{950E5523-3ACC-1049-2333-E590E30CFB2B}"/>
                </a:ext>
              </a:extLst>
            </p:cNvPr>
            <p:cNvSpPr txBox="1"/>
            <p:nvPr/>
          </p:nvSpPr>
          <p:spPr>
            <a:xfrm>
              <a:off x="9833733" y="5881350"/>
              <a:ext cx="3725285" cy="523220"/>
            </a:xfrm>
            <a:prstGeom prst="rect">
              <a:avLst/>
            </a:prstGeom>
            <a:noFill/>
          </p:spPr>
          <p:txBody>
            <a:bodyPr wrap="square" rtlCol="0">
              <a:spAutoFit/>
            </a:bodyPr>
            <a:lstStyle/>
            <a:p>
              <a:r>
                <a:rPr lang="en-US" sz="1400" dirty="0"/>
                <a:t>Accelerating Cavity, </a:t>
              </a:r>
              <a:r>
                <a:rPr lang="en-US" sz="1400" dirty="0" err="1"/>
                <a:t>freq</a:t>
              </a:r>
              <a:r>
                <a:rPr lang="en-US" sz="1400" dirty="0"/>
                <a:t> = 80 MHz </a:t>
              </a:r>
            </a:p>
            <a:p>
              <a:r>
                <a:rPr lang="en-US" sz="1400" dirty="0"/>
                <a:t>(CERN PS)</a:t>
              </a:r>
            </a:p>
          </p:txBody>
        </p:sp>
      </p:grpSp>
      <p:pic>
        <p:nvPicPr>
          <p:cNvPr id="9" name="Picture 8" descr="A picture containing indoor, equipment, cluttered, messy&#10;&#10;Description automatically generated">
            <a:extLst>
              <a:ext uri="{FF2B5EF4-FFF2-40B4-BE49-F238E27FC236}">
                <a16:creationId xmlns:a16="http://schemas.microsoft.com/office/drawing/2014/main" id="{A33AC69A-C30A-4CBA-35BC-0CF4694E93A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5655"/>
          <a:stretch/>
        </p:blipFill>
        <p:spPr>
          <a:xfrm rot="5400000">
            <a:off x="7529449" y="3372456"/>
            <a:ext cx="3532517" cy="2808210"/>
          </a:xfrm>
          <a:prstGeom prst="rect">
            <a:avLst/>
          </a:prstGeom>
        </p:spPr>
      </p:pic>
    </p:spTree>
    <p:extLst>
      <p:ext uri="{BB962C8B-B14F-4D97-AF65-F5344CB8AC3E}">
        <p14:creationId xmlns:p14="http://schemas.microsoft.com/office/powerpoint/2010/main" val="1997625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id="{3D9C1FE0-6AB3-4250-8BAB-6B0D66B2EBAD}"/>
              </a:ext>
            </a:extLst>
          </p:cNvPr>
          <p:cNvPicPr>
            <a:picLocks noChangeAspect="1" noChangeArrowheads="1"/>
          </p:cNvPicPr>
          <p:nvPr/>
        </p:nvPicPr>
        <p:blipFill>
          <a:blip r:embed="rId3" cstate="print"/>
          <a:srcRect l="54507" b="39845"/>
          <a:stretch>
            <a:fillRect/>
          </a:stretch>
        </p:blipFill>
        <p:spPr bwMode="auto">
          <a:xfrm rot="10800000">
            <a:off x="3538604" y="2126847"/>
            <a:ext cx="2438663" cy="2440323"/>
          </a:xfrm>
          <a:prstGeom prst="rect">
            <a:avLst/>
          </a:prstGeom>
          <a:noFill/>
          <a:ln w="9525">
            <a:noFill/>
            <a:miter lim="800000"/>
            <a:headEnd/>
            <a:tailEnd/>
          </a:ln>
        </p:spPr>
      </p:pic>
      <p:sp>
        <p:nvSpPr>
          <p:cNvPr id="34" name="Arrow: Right 33">
            <a:extLst>
              <a:ext uri="{FF2B5EF4-FFF2-40B4-BE49-F238E27FC236}">
                <a16:creationId xmlns:a16="http://schemas.microsoft.com/office/drawing/2014/main" id="{924C00CE-43F5-4485-9123-AA6E2083342C}"/>
              </a:ext>
            </a:extLst>
          </p:cNvPr>
          <p:cNvSpPr/>
          <p:nvPr/>
        </p:nvSpPr>
        <p:spPr bwMode="auto">
          <a:xfrm>
            <a:off x="3050402" y="2990354"/>
            <a:ext cx="576076" cy="657796"/>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37" name="Group 36">
            <a:extLst>
              <a:ext uri="{FF2B5EF4-FFF2-40B4-BE49-F238E27FC236}">
                <a16:creationId xmlns:a16="http://schemas.microsoft.com/office/drawing/2014/main" id="{9669365F-180A-4F69-A74D-E7F9E0CE4443}"/>
              </a:ext>
            </a:extLst>
          </p:cNvPr>
          <p:cNvGrpSpPr/>
          <p:nvPr/>
        </p:nvGrpSpPr>
        <p:grpSpPr>
          <a:xfrm>
            <a:off x="643761" y="2408326"/>
            <a:ext cx="3305688" cy="2233699"/>
            <a:chOff x="757781" y="2315255"/>
            <a:chExt cx="2688350" cy="1720203"/>
          </a:xfrm>
        </p:grpSpPr>
        <p:pic>
          <p:nvPicPr>
            <p:cNvPr id="33" name="Picture 32" descr="Text&#10;&#10;Description automatically generated">
              <a:extLst>
                <a:ext uri="{FF2B5EF4-FFF2-40B4-BE49-F238E27FC236}">
                  <a16:creationId xmlns:a16="http://schemas.microsoft.com/office/drawing/2014/main" id="{F6F3B64C-7CCD-40F6-ADCB-5B77154A4A7C}"/>
                </a:ext>
              </a:extLst>
            </p:cNvPr>
            <p:cNvPicPr>
              <a:picLocks noChangeAspect="1"/>
            </p:cNvPicPr>
            <p:nvPr/>
          </p:nvPicPr>
          <p:blipFill rotWithShape="1">
            <a:blip r:embed="rId4">
              <a:extLst>
                <a:ext uri="{28A0092B-C50C-407E-A947-70E740481C1C}">
                  <a14:useLocalDpi xmlns:a14="http://schemas.microsoft.com/office/drawing/2010/main" val="0"/>
                </a:ext>
              </a:extLst>
            </a:blip>
            <a:srcRect l="2335" t="5172" r="51563" b="1690"/>
            <a:stretch/>
          </p:blipFill>
          <p:spPr>
            <a:xfrm>
              <a:off x="796260" y="2315255"/>
              <a:ext cx="1651416" cy="1403034"/>
            </a:xfrm>
            <a:prstGeom prst="rect">
              <a:avLst/>
            </a:prstGeom>
          </p:spPr>
        </p:pic>
        <p:sp>
          <p:nvSpPr>
            <p:cNvPr id="36" name="TextBox 35">
              <a:extLst>
                <a:ext uri="{FF2B5EF4-FFF2-40B4-BE49-F238E27FC236}">
                  <a16:creationId xmlns:a16="http://schemas.microsoft.com/office/drawing/2014/main" id="{3E65A21B-D9BB-441A-AB01-5329A751B89D}"/>
                </a:ext>
              </a:extLst>
            </p:cNvPr>
            <p:cNvSpPr txBox="1"/>
            <p:nvPr/>
          </p:nvSpPr>
          <p:spPr>
            <a:xfrm>
              <a:off x="757781" y="3691195"/>
              <a:ext cx="2688350" cy="344263"/>
            </a:xfrm>
            <a:prstGeom prst="rect">
              <a:avLst/>
            </a:prstGeom>
            <a:noFill/>
          </p:spPr>
          <p:txBody>
            <a:bodyPr wrap="square" rtlCol="0">
              <a:spAutoFit/>
            </a:bodyPr>
            <a:lstStyle/>
            <a:p>
              <a:r>
                <a:rPr lang="en-US" sz="900" dirty="0"/>
                <a:t>Source: Puglisi, </a:t>
              </a:r>
              <a:br>
                <a:rPr lang="en-US" sz="900" dirty="0"/>
              </a:br>
              <a:r>
                <a:rPr lang="en-US" sz="900" i="1" dirty="0"/>
                <a:t>RF-CAS 92</a:t>
              </a:r>
              <a:r>
                <a:rPr lang="en-US" sz="900" dirty="0"/>
                <a:t>, CERN</a:t>
              </a:r>
              <a:endParaRPr lang="en-GB" sz="900" dirty="0"/>
            </a:p>
          </p:txBody>
        </p:sp>
      </p:grpSp>
      <p:grpSp>
        <p:nvGrpSpPr>
          <p:cNvPr id="41" name="Group 40">
            <a:extLst>
              <a:ext uri="{FF2B5EF4-FFF2-40B4-BE49-F238E27FC236}">
                <a16:creationId xmlns:a16="http://schemas.microsoft.com/office/drawing/2014/main" id="{1D4B924B-BEEF-4F40-8C59-A05A73E2763F}"/>
              </a:ext>
            </a:extLst>
          </p:cNvPr>
          <p:cNvGrpSpPr/>
          <p:nvPr/>
        </p:nvGrpSpPr>
        <p:grpSpPr>
          <a:xfrm>
            <a:off x="1980202" y="3100558"/>
            <a:ext cx="3427533" cy="2188875"/>
            <a:chOff x="796261" y="3429000"/>
            <a:chExt cx="4570044" cy="2918501"/>
          </a:xfrm>
        </p:grpSpPr>
        <p:sp>
          <p:nvSpPr>
            <p:cNvPr id="35" name="Oval 34">
              <a:extLst>
                <a:ext uri="{FF2B5EF4-FFF2-40B4-BE49-F238E27FC236}">
                  <a16:creationId xmlns:a16="http://schemas.microsoft.com/office/drawing/2014/main" id="{6A3FF34B-801F-4F32-982A-1D5CBC939217}"/>
                </a:ext>
              </a:extLst>
            </p:cNvPr>
            <p:cNvSpPr/>
            <p:nvPr/>
          </p:nvSpPr>
          <p:spPr bwMode="auto">
            <a:xfrm>
              <a:off x="3714890" y="3429000"/>
              <a:ext cx="1651415" cy="883315"/>
            </a:xfrm>
            <a:prstGeom prst="ellipse">
              <a:avLst/>
            </a:prstGeom>
            <a:noFill/>
            <a:ln w="28575" cap="flat" cmpd="sng" algn="ctr">
              <a:solidFill>
                <a:srgbClr val="CC00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sp>
          <p:nvSpPr>
            <p:cNvPr id="38" name="TextBox 37">
              <a:extLst>
                <a:ext uri="{FF2B5EF4-FFF2-40B4-BE49-F238E27FC236}">
                  <a16:creationId xmlns:a16="http://schemas.microsoft.com/office/drawing/2014/main" id="{0D0E33FB-C27E-4132-96F2-BF4FAF6AE50C}"/>
                </a:ext>
              </a:extLst>
            </p:cNvPr>
            <p:cNvSpPr txBox="1"/>
            <p:nvPr/>
          </p:nvSpPr>
          <p:spPr>
            <a:xfrm>
              <a:off x="796261" y="5485726"/>
              <a:ext cx="3251551" cy="861775"/>
            </a:xfrm>
            <a:prstGeom prst="rect">
              <a:avLst/>
            </a:prstGeom>
            <a:noFill/>
          </p:spPr>
          <p:txBody>
            <a:bodyPr wrap="square" rtlCol="0">
              <a:spAutoFit/>
            </a:bodyPr>
            <a:lstStyle/>
            <a:p>
              <a:r>
                <a:rPr lang="en-US" i="1" dirty="0">
                  <a:solidFill>
                    <a:srgbClr val="C00000"/>
                  </a:solidFill>
                </a:rPr>
                <a:t>Enhancement of E-field</a:t>
              </a:r>
              <a:endParaRPr lang="en-GB" i="1" dirty="0">
                <a:solidFill>
                  <a:srgbClr val="C00000"/>
                </a:solidFill>
              </a:endParaRPr>
            </a:p>
          </p:txBody>
        </p:sp>
        <p:cxnSp>
          <p:nvCxnSpPr>
            <p:cNvPr id="40" name="Straight Arrow Connector 39">
              <a:extLst>
                <a:ext uri="{FF2B5EF4-FFF2-40B4-BE49-F238E27FC236}">
                  <a16:creationId xmlns:a16="http://schemas.microsoft.com/office/drawing/2014/main" id="{19F491B6-E49A-439A-AFA7-9C1668E8CDDF}"/>
                </a:ext>
              </a:extLst>
            </p:cNvPr>
            <p:cNvCxnSpPr>
              <a:endCxn id="35" idx="3"/>
            </p:cNvCxnSpPr>
            <p:nvPr/>
          </p:nvCxnSpPr>
          <p:spPr bwMode="auto">
            <a:xfrm flipV="1">
              <a:off x="2716360" y="4182957"/>
              <a:ext cx="1240374" cy="1243103"/>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grpSp>
      <p:sp>
        <p:nvSpPr>
          <p:cNvPr id="46" name="Arrow: Right 45">
            <a:extLst>
              <a:ext uri="{FF2B5EF4-FFF2-40B4-BE49-F238E27FC236}">
                <a16:creationId xmlns:a16="http://schemas.microsoft.com/office/drawing/2014/main" id="{1CFB37AA-37FD-4124-B541-F9BFFD89D38F}"/>
              </a:ext>
            </a:extLst>
          </p:cNvPr>
          <p:cNvSpPr/>
          <p:nvPr/>
        </p:nvSpPr>
        <p:spPr bwMode="auto">
          <a:xfrm>
            <a:off x="9010472" y="4297769"/>
            <a:ext cx="590226" cy="62924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49" name="Group 48">
            <a:extLst>
              <a:ext uri="{FF2B5EF4-FFF2-40B4-BE49-F238E27FC236}">
                <a16:creationId xmlns:a16="http://schemas.microsoft.com/office/drawing/2014/main" id="{5FF30DB3-10AB-413F-B70F-6812158714E8}"/>
              </a:ext>
            </a:extLst>
          </p:cNvPr>
          <p:cNvGrpSpPr/>
          <p:nvPr/>
        </p:nvGrpSpPr>
        <p:grpSpPr>
          <a:xfrm>
            <a:off x="6357325" y="3648444"/>
            <a:ext cx="3652212" cy="2475880"/>
            <a:chOff x="6518455" y="2303580"/>
            <a:chExt cx="2688350" cy="1772480"/>
          </a:xfrm>
        </p:grpSpPr>
        <p:pic>
          <p:nvPicPr>
            <p:cNvPr id="44" name="Picture 43" descr="Text&#10;&#10;Description automatically generated">
              <a:extLst>
                <a:ext uri="{FF2B5EF4-FFF2-40B4-BE49-F238E27FC236}">
                  <a16:creationId xmlns:a16="http://schemas.microsoft.com/office/drawing/2014/main" id="{C99C6FA4-AD29-45A5-BF60-3A90E55A3545}"/>
                </a:ext>
              </a:extLst>
            </p:cNvPr>
            <p:cNvPicPr>
              <a:picLocks noChangeAspect="1"/>
            </p:cNvPicPr>
            <p:nvPr/>
          </p:nvPicPr>
          <p:blipFill rotWithShape="1">
            <a:blip r:embed="rId4">
              <a:extLst>
                <a:ext uri="{28A0092B-C50C-407E-A947-70E740481C1C}">
                  <a14:useLocalDpi xmlns:a14="http://schemas.microsoft.com/office/drawing/2010/main" val="0"/>
                </a:ext>
              </a:extLst>
            </a:blip>
            <a:srcRect l="53793" t="5172" r="104" b="1690"/>
            <a:stretch/>
          </p:blipFill>
          <p:spPr>
            <a:xfrm>
              <a:off x="6566187" y="2315255"/>
              <a:ext cx="1651416" cy="1403034"/>
            </a:xfrm>
            <a:prstGeom prst="rect">
              <a:avLst/>
            </a:prstGeom>
          </p:spPr>
        </p:pic>
        <p:sp>
          <p:nvSpPr>
            <p:cNvPr id="45" name="TextBox 44">
              <a:extLst>
                <a:ext uri="{FF2B5EF4-FFF2-40B4-BE49-F238E27FC236}">
                  <a16:creationId xmlns:a16="http://schemas.microsoft.com/office/drawing/2014/main" id="{54999E5E-788B-41D5-B5F2-E159D319074B}"/>
                </a:ext>
              </a:extLst>
            </p:cNvPr>
            <p:cNvSpPr txBox="1"/>
            <p:nvPr/>
          </p:nvSpPr>
          <p:spPr>
            <a:xfrm>
              <a:off x="6518455" y="3691196"/>
              <a:ext cx="2688350" cy="384864"/>
            </a:xfrm>
            <a:prstGeom prst="rect">
              <a:avLst/>
            </a:prstGeom>
            <a:noFill/>
          </p:spPr>
          <p:txBody>
            <a:bodyPr wrap="square" rtlCol="0">
              <a:spAutoFit/>
            </a:bodyPr>
            <a:lstStyle/>
            <a:p>
              <a:r>
                <a:rPr lang="en-US" sz="900" dirty="0"/>
                <a:t>Source: Puglisi, </a:t>
              </a:r>
              <a:br>
                <a:rPr lang="en-US" sz="900" dirty="0"/>
              </a:br>
              <a:r>
                <a:rPr lang="en-US" sz="900" i="1" dirty="0"/>
                <a:t>RF-CAS 92</a:t>
              </a:r>
              <a:r>
                <a:rPr lang="en-US" sz="900" dirty="0"/>
                <a:t>, CERN</a:t>
              </a:r>
              <a:endParaRPr lang="en-GB" sz="900" dirty="0"/>
            </a:p>
          </p:txBody>
        </p:sp>
        <p:pic>
          <p:nvPicPr>
            <p:cNvPr id="48" name="Picture 47" descr="Text&#10;&#10;Description automatically generated">
              <a:extLst>
                <a:ext uri="{FF2B5EF4-FFF2-40B4-BE49-F238E27FC236}">
                  <a16:creationId xmlns:a16="http://schemas.microsoft.com/office/drawing/2014/main" id="{19F03A76-5ECF-4002-93BC-5A10210F0A16}"/>
                </a:ext>
              </a:extLst>
            </p:cNvPr>
            <p:cNvPicPr>
              <a:picLocks noChangeAspect="1"/>
            </p:cNvPicPr>
            <p:nvPr/>
          </p:nvPicPr>
          <p:blipFill rotWithShape="1">
            <a:blip r:embed="rId4">
              <a:extLst>
                <a:ext uri="{28A0092B-C50C-407E-A947-70E740481C1C}">
                  <a14:useLocalDpi xmlns:a14="http://schemas.microsoft.com/office/drawing/2010/main" val="0"/>
                </a:ext>
              </a:extLst>
            </a:blip>
            <a:srcRect l="78679" t="5172" r="105" b="1690"/>
            <a:stretch/>
          </p:blipFill>
          <p:spPr>
            <a:xfrm rot="10800000">
              <a:off x="7476939" y="2303580"/>
              <a:ext cx="759993" cy="1403034"/>
            </a:xfrm>
            <a:prstGeom prst="rect">
              <a:avLst/>
            </a:prstGeom>
          </p:spPr>
        </p:pic>
      </p:grpSp>
      <p:grpSp>
        <p:nvGrpSpPr>
          <p:cNvPr id="51" name="Group 50">
            <a:extLst>
              <a:ext uri="{FF2B5EF4-FFF2-40B4-BE49-F238E27FC236}">
                <a16:creationId xmlns:a16="http://schemas.microsoft.com/office/drawing/2014/main" id="{B557AA02-E2E7-43A3-BF47-F9B4FF642EAA}"/>
              </a:ext>
            </a:extLst>
          </p:cNvPr>
          <p:cNvGrpSpPr/>
          <p:nvPr/>
        </p:nvGrpSpPr>
        <p:grpSpPr>
          <a:xfrm>
            <a:off x="7429502" y="2160708"/>
            <a:ext cx="4721464" cy="4343215"/>
            <a:chOff x="7257605" y="2074984"/>
            <a:chExt cx="4080007" cy="4071752"/>
          </a:xfrm>
        </p:grpSpPr>
        <p:pic>
          <p:nvPicPr>
            <p:cNvPr id="47" name="Picture 46" descr="Chart&#10;&#10;Description automatically generated">
              <a:extLst>
                <a:ext uri="{FF2B5EF4-FFF2-40B4-BE49-F238E27FC236}">
                  <a16:creationId xmlns:a16="http://schemas.microsoft.com/office/drawing/2014/main" id="{2E5D0F7C-D4BB-42A6-ADEB-E9003BD3D2F3}"/>
                </a:ext>
              </a:extLst>
            </p:cNvPr>
            <p:cNvPicPr>
              <a:picLocks noChangeAspect="1"/>
            </p:cNvPicPr>
            <p:nvPr/>
          </p:nvPicPr>
          <p:blipFill rotWithShape="1">
            <a:blip r:embed="rId5"/>
            <a:srcRect l="473" r="-1" b="8596"/>
            <a:stretch/>
          </p:blipFill>
          <p:spPr>
            <a:xfrm rot="5400000">
              <a:off x="8250205" y="3059329"/>
              <a:ext cx="4071752" cy="2103062"/>
            </a:xfrm>
            <a:prstGeom prst="rect">
              <a:avLst/>
            </a:prstGeom>
            <a:noFill/>
            <a:ln>
              <a:noFill/>
              <a:prstDash/>
            </a:ln>
          </p:spPr>
        </p:pic>
        <p:sp>
          <p:nvSpPr>
            <p:cNvPr id="50" name="TextBox 49">
              <a:extLst>
                <a:ext uri="{FF2B5EF4-FFF2-40B4-BE49-F238E27FC236}">
                  <a16:creationId xmlns:a16="http://schemas.microsoft.com/office/drawing/2014/main" id="{B67938C7-4125-44EB-B4E6-9FD431F58BE9}"/>
                </a:ext>
              </a:extLst>
            </p:cNvPr>
            <p:cNvSpPr txBox="1"/>
            <p:nvPr/>
          </p:nvSpPr>
          <p:spPr>
            <a:xfrm>
              <a:off x="7257605" y="5724701"/>
              <a:ext cx="2326380" cy="317393"/>
            </a:xfrm>
            <a:prstGeom prst="rect">
              <a:avLst/>
            </a:prstGeom>
            <a:noFill/>
          </p:spPr>
          <p:txBody>
            <a:bodyPr wrap="square" rtlCol="0">
              <a:spAutoFit/>
            </a:bodyPr>
            <a:lstStyle/>
            <a:p>
              <a:r>
                <a:rPr lang="en-US" sz="1600" i="1" dirty="0">
                  <a:solidFill>
                    <a:srgbClr val="C00000"/>
                  </a:solidFill>
                </a:rPr>
                <a:t>Inside PS 80 MHz cavity</a:t>
              </a:r>
              <a:endParaRPr lang="en-GB" sz="1600" i="1" dirty="0">
                <a:solidFill>
                  <a:srgbClr val="C00000"/>
                </a:solidFill>
              </a:endParaRPr>
            </a:p>
          </p:txBody>
        </p:sp>
      </p:grpSp>
      <p:sp>
        <p:nvSpPr>
          <p:cNvPr id="3" name="TextBox 2">
            <a:extLst>
              <a:ext uri="{FF2B5EF4-FFF2-40B4-BE49-F238E27FC236}">
                <a16:creationId xmlns:a16="http://schemas.microsoft.com/office/drawing/2014/main" id="{8E8D3B7D-4ABD-44A4-AD09-FEF4D68C42AB}"/>
              </a:ext>
            </a:extLst>
          </p:cNvPr>
          <p:cNvSpPr txBox="1"/>
          <p:nvPr/>
        </p:nvSpPr>
        <p:spPr>
          <a:xfrm>
            <a:off x="329408" y="837269"/>
            <a:ext cx="11862591" cy="1323439"/>
          </a:xfrm>
          <a:prstGeom prst="rect">
            <a:avLst/>
          </a:prstGeom>
          <a:noFill/>
        </p:spPr>
        <p:txBody>
          <a:bodyPr wrap="square" rtlCol="0">
            <a:spAutoFit/>
          </a:bodyPr>
          <a:lstStyle/>
          <a:p>
            <a:r>
              <a:rPr lang="en-US" sz="2000" dirty="0"/>
              <a:t>In practice, a “pure” pillbox cavity is not very efficient for acceleration. </a:t>
            </a:r>
            <a:br>
              <a:rPr lang="en-US" sz="2000" dirty="0"/>
            </a:br>
            <a:r>
              <a:rPr lang="en-US" sz="2000" dirty="0"/>
              <a:t>A simple shape modification can be done by using so-called “nose cones”.</a:t>
            </a:r>
          </a:p>
          <a:p>
            <a:endParaRPr lang="en-US" sz="2000" dirty="0"/>
          </a:p>
          <a:p>
            <a:r>
              <a:rPr lang="en-US" sz="2000" dirty="0"/>
              <a:t>Nose cone is a protrusion on the cavity wall that causes a concentration of the electrical field in the gap.</a:t>
            </a:r>
            <a:endParaRPr lang="en-GB" sz="2000" dirty="0"/>
          </a:p>
        </p:txBody>
      </p:sp>
      <p:sp>
        <p:nvSpPr>
          <p:cNvPr id="21" name="Rectangle 3"/>
          <p:cNvSpPr>
            <a:spLocks noChangeArrowheads="1"/>
          </p:cNvSpPr>
          <p:nvPr/>
        </p:nvSpPr>
        <p:spPr bwMode="auto">
          <a:xfrm>
            <a:off x="27012" y="26795"/>
            <a:ext cx="6000206" cy="609600"/>
          </a:xfrm>
          <a:prstGeom prst="rect">
            <a:avLst/>
          </a:prstGeom>
          <a:noFill/>
          <a:ln w="9525">
            <a:noFill/>
            <a:miter lim="800000"/>
            <a:headEnd/>
            <a:tailEnd/>
          </a:ln>
          <a:effectLst/>
        </p:spPr>
        <p:txBody>
          <a:bodyPr anchor="ctr"/>
          <a:lstStyle/>
          <a:p>
            <a:pPr>
              <a:spcBef>
                <a:spcPct val="0"/>
              </a:spcBef>
            </a:pPr>
            <a:r>
              <a:rPr lang="en-GB" sz="3200" b="1" dirty="0">
                <a:solidFill>
                  <a:schemeClr val="bg2">
                    <a:lumMod val="50000"/>
                  </a:schemeClr>
                </a:solidFill>
              </a:rPr>
              <a:t>Pillbox Cavity Design Feature </a:t>
            </a:r>
            <a:endParaRPr lang="en-GB" sz="3200" dirty="0">
              <a:solidFill>
                <a:schemeClr val="bg2">
                  <a:lumMod val="50000"/>
                </a:schemeClr>
              </a:solidFill>
            </a:endParaRPr>
          </a:p>
        </p:txBody>
      </p:sp>
      <p:sp>
        <p:nvSpPr>
          <p:cNvPr id="5" name="TextBox 4"/>
          <p:cNvSpPr txBox="1"/>
          <p:nvPr/>
        </p:nvSpPr>
        <p:spPr>
          <a:xfrm>
            <a:off x="1999467" y="5654352"/>
            <a:ext cx="3518263" cy="646331"/>
          </a:xfrm>
          <a:prstGeom prst="rect">
            <a:avLst/>
          </a:prstGeom>
          <a:noFill/>
        </p:spPr>
        <p:txBody>
          <a:bodyPr wrap="square" rtlCol="0">
            <a:spAutoFit/>
          </a:bodyPr>
          <a:lstStyle/>
          <a:p>
            <a:r>
              <a:rPr lang="en-US" dirty="0"/>
              <a:t>Nose cones also help to improve the Transit-time factor…</a:t>
            </a:r>
          </a:p>
        </p:txBody>
      </p:sp>
    </p:spTree>
    <p:extLst>
      <p:ext uri="{BB962C8B-B14F-4D97-AF65-F5344CB8AC3E}">
        <p14:creationId xmlns:p14="http://schemas.microsoft.com/office/powerpoint/2010/main" val="393500031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E3D4A0BE-8114-4245-ADEB-8841A15AE75B}"/>
              </a:ext>
            </a:extLst>
          </p:cNvPr>
          <p:cNvSpPr txBox="1"/>
          <p:nvPr/>
        </p:nvSpPr>
        <p:spPr>
          <a:xfrm>
            <a:off x="296883" y="4289388"/>
            <a:ext cx="6109879" cy="1631216"/>
          </a:xfrm>
          <a:prstGeom prst="rect">
            <a:avLst/>
          </a:prstGeom>
          <a:noFill/>
        </p:spPr>
        <p:txBody>
          <a:bodyPr wrap="square" rtlCol="0">
            <a:spAutoFit/>
          </a:bodyPr>
          <a:lstStyle/>
          <a:p>
            <a:pPr marL="214313" indent="-214313">
              <a:buFont typeface="Arial" panose="020B0604020202020204" pitchFamily="34" charset="0"/>
              <a:buChar char="•"/>
            </a:pPr>
            <a:r>
              <a:rPr lang="en-US" sz="2000" dirty="0">
                <a:solidFill>
                  <a:srgbClr val="C00000"/>
                </a:solidFill>
              </a:rPr>
              <a:t>Particle in the harmonic time-varying field will see less energy gain compared to a constant DC field.</a:t>
            </a:r>
          </a:p>
          <a:p>
            <a:endParaRPr lang="en-US" sz="2000" dirty="0">
              <a:solidFill>
                <a:srgbClr val="C00000"/>
              </a:solidFill>
            </a:endParaRPr>
          </a:p>
          <a:p>
            <a:pPr marL="214313" indent="-214313">
              <a:buFont typeface="Arial" panose="020B0604020202020204" pitchFamily="34" charset="0"/>
              <a:buChar char="•"/>
            </a:pPr>
            <a:r>
              <a:rPr lang="en-US" sz="2000" dirty="0">
                <a:solidFill>
                  <a:srgbClr val="C00000"/>
                </a:solidFill>
              </a:rPr>
              <a:t>This is called transit-time effect and is described by a factor T (transit-time factor).</a:t>
            </a:r>
            <a:endParaRPr lang="en-GB" sz="2000" dirty="0">
              <a:solidFill>
                <a:srgbClr val="C00000"/>
              </a:solidFill>
            </a:endParaRPr>
          </a:p>
        </p:txBody>
      </p:sp>
      <p:pic>
        <p:nvPicPr>
          <p:cNvPr id="56" name="Picture 55" descr="A picture containing text&#10;&#10;Description automatically generated">
            <a:extLst>
              <a:ext uri="{FF2B5EF4-FFF2-40B4-BE49-F238E27FC236}">
                <a16:creationId xmlns:a16="http://schemas.microsoft.com/office/drawing/2014/main" id="{8761AE3D-1E5E-4998-9477-DC8A616FF2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762" y="2758861"/>
            <a:ext cx="4334280" cy="1583471"/>
          </a:xfrm>
          <a:prstGeom prst="rect">
            <a:avLst/>
          </a:prstGeom>
          <a:ln w="28575">
            <a:solidFill>
              <a:srgbClr val="CC0000"/>
            </a:solidFill>
          </a:ln>
        </p:spPr>
      </p:pic>
      <p:grpSp>
        <p:nvGrpSpPr>
          <p:cNvPr id="63" name="Group 62">
            <a:extLst>
              <a:ext uri="{FF2B5EF4-FFF2-40B4-BE49-F238E27FC236}">
                <a16:creationId xmlns:a16="http://schemas.microsoft.com/office/drawing/2014/main" id="{66F903B2-E0A9-487D-A9BD-7ABBFDBAE46B}"/>
              </a:ext>
            </a:extLst>
          </p:cNvPr>
          <p:cNvGrpSpPr/>
          <p:nvPr/>
        </p:nvGrpSpPr>
        <p:grpSpPr>
          <a:xfrm>
            <a:off x="6939741" y="2935404"/>
            <a:ext cx="3562107" cy="2982223"/>
            <a:chOff x="8361284" y="759190"/>
            <a:chExt cx="3995653" cy="3976300"/>
          </a:xfrm>
        </p:grpSpPr>
        <p:sp>
          <p:nvSpPr>
            <p:cNvPr id="57" name="Oval 56">
              <a:extLst>
                <a:ext uri="{FF2B5EF4-FFF2-40B4-BE49-F238E27FC236}">
                  <a16:creationId xmlns:a16="http://schemas.microsoft.com/office/drawing/2014/main" id="{7FDD1BC8-5BC1-4816-843C-D53C64CE6FE2}"/>
                </a:ext>
              </a:extLst>
            </p:cNvPr>
            <p:cNvSpPr/>
            <p:nvPr/>
          </p:nvSpPr>
          <p:spPr bwMode="auto">
            <a:xfrm>
              <a:off x="11290141" y="759190"/>
              <a:ext cx="712293" cy="567944"/>
            </a:xfrm>
            <a:prstGeom prst="ellipse">
              <a:avLst/>
            </a:prstGeom>
            <a:noFill/>
            <a:ln w="19050" cap="flat" cmpd="sng" algn="ctr">
              <a:solidFill>
                <a:srgbClr val="CC0000"/>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cxnSp>
          <p:nvCxnSpPr>
            <p:cNvPr id="59" name="Straight Arrow Connector 58">
              <a:extLst>
                <a:ext uri="{FF2B5EF4-FFF2-40B4-BE49-F238E27FC236}">
                  <a16:creationId xmlns:a16="http://schemas.microsoft.com/office/drawing/2014/main" id="{ED05CF7E-3439-4FFD-AAD0-ADC323EC2006}"/>
                </a:ext>
              </a:extLst>
            </p:cNvPr>
            <p:cNvCxnSpPr>
              <a:cxnSpLocks/>
            </p:cNvCxnSpPr>
            <p:nvPr/>
          </p:nvCxnSpPr>
          <p:spPr bwMode="auto">
            <a:xfrm flipV="1">
              <a:off x="10185470" y="1350882"/>
              <a:ext cx="1348952" cy="252515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62" name="TextBox 61">
              <a:extLst>
                <a:ext uri="{FF2B5EF4-FFF2-40B4-BE49-F238E27FC236}">
                  <a16:creationId xmlns:a16="http://schemas.microsoft.com/office/drawing/2014/main" id="{5B9724EB-9262-4986-84EF-08ED84FC9B52}"/>
                </a:ext>
              </a:extLst>
            </p:cNvPr>
            <p:cNvSpPr txBox="1"/>
            <p:nvPr/>
          </p:nvSpPr>
          <p:spPr>
            <a:xfrm>
              <a:off x="8361284" y="3791641"/>
              <a:ext cx="3995653" cy="943849"/>
            </a:xfrm>
            <a:prstGeom prst="rect">
              <a:avLst/>
            </a:prstGeom>
            <a:noFill/>
          </p:spPr>
          <p:txBody>
            <a:bodyPr wrap="square" rtlCol="0">
              <a:spAutoFit/>
            </a:bodyPr>
            <a:lstStyle/>
            <a:p>
              <a:r>
                <a:rPr lang="en-US" sz="2000" dirty="0"/>
                <a:t>Distance the particle travelled in one RF-period; </a:t>
              </a:r>
              <a:r>
                <a:rPr lang="en-US" sz="2000" dirty="0">
                  <a:latin typeface="Symbol" pitchFamily="2" charset="2"/>
                </a:rPr>
                <a:t>b</a:t>
              </a:r>
              <a:r>
                <a:rPr lang="en-US" sz="2000" dirty="0"/>
                <a:t>=v/c</a:t>
              </a:r>
              <a:endParaRPr lang="en-GB" sz="2000" dirty="0"/>
            </a:p>
          </p:txBody>
        </p:sp>
      </p:grpSp>
      <p:sp>
        <p:nvSpPr>
          <p:cNvPr id="32" name="Rectangle 3"/>
          <p:cNvSpPr>
            <a:spLocks noChangeArrowheads="1"/>
          </p:cNvSpPr>
          <p:nvPr/>
        </p:nvSpPr>
        <p:spPr bwMode="auto">
          <a:xfrm>
            <a:off x="34689" y="3626"/>
            <a:ext cx="7689669" cy="609600"/>
          </a:xfrm>
          <a:prstGeom prst="rect">
            <a:avLst/>
          </a:prstGeom>
          <a:noFill/>
          <a:ln w="9525">
            <a:noFill/>
            <a:miter lim="800000"/>
            <a:headEnd/>
            <a:tailEnd/>
          </a:ln>
          <a:effectLst/>
        </p:spPr>
        <p:txBody>
          <a:bodyPr anchor="ctr"/>
          <a:lstStyle/>
          <a:p>
            <a:pPr>
              <a:spcBef>
                <a:spcPct val="0"/>
              </a:spcBef>
            </a:pPr>
            <a:r>
              <a:rPr lang="en-GB" sz="3200" b="1" dirty="0">
                <a:solidFill>
                  <a:schemeClr val="bg2">
                    <a:lumMod val="50000"/>
                  </a:schemeClr>
                </a:solidFill>
              </a:rPr>
              <a:t>Transit Time Factor (1/2)</a:t>
            </a:r>
            <a:endParaRPr lang="en-GB" sz="3200" dirty="0">
              <a:solidFill>
                <a:schemeClr val="bg2">
                  <a:lumMod val="50000"/>
                </a:schemeClr>
              </a:solidFill>
            </a:endParaRPr>
          </a:p>
        </p:txBody>
      </p:sp>
      <p:grpSp>
        <p:nvGrpSpPr>
          <p:cNvPr id="16" name="Group 15">
            <a:extLst>
              <a:ext uri="{FF2B5EF4-FFF2-40B4-BE49-F238E27FC236}">
                <a16:creationId xmlns:a16="http://schemas.microsoft.com/office/drawing/2014/main" id="{2667B9DE-3A59-92A1-7D7B-1E8ED35A9454}"/>
              </a:ext>
            </a:extLst>
          </p:cNvPr>
          <p:cNvGrpSpPr/>
          <p:nvPr/>
        </p:nvGrpSpPr>
        <p:grpSpPr>
          <a:xfrm>
            <a:off x="753512" y="800189"/>
            <a:ext cx="4508043" cy="2921997"/>
            <a:chOff x="1222910" y="783087"/>
            <a:chExt cx="4508043" cy="2921997"/>
          </a:xfrm>
        </p:grpSpPr>
        <p:sp>
          <p:nvSpPr>
            <p:cNvPr id="10" name="TextBox 9">
              <a:extLst>
                <a:ext uri="{FF2B5EF4-FFF2-40B4-BE49-F238E27FC236}">
                  <a16:creationId xmlns:a16="http://schemas.microsoft.com/office/drawing/2014/main" id="{67366273-2C73-4623-96DD-C71322234163}"/>
                </a:ext>
              </a:extLst>
            </p:cNvPr>
            <p:cNvSpPr txBox="1"/>
            <p:nvPr/>
          </p:nvSpPr>
          <p:spPr>
            <a:xfrm>
              <a:off x="1222910" y="1256393"/>
              <a:ext cx="2002148" cy="707886"/>
            </a:xfrm>
            <a:prstGeom prst="rect">
              <a:avLst/>
            </a:prstGeom>
            <a:noFill/>
          </p:spPr>
          <p:txBody>
            <a:bodyPr wrap="square" rtlCol="0">
              <a:spAutoFit/>
            </a:bodyPr>
            <a:lstStyle/>
            <a:p>
              <a:r>
                <a:rPr lang="en-US" sz="2000" dirty="0"/>
                <a:t>particle with velocity v</a:t>
              </a:r>
              <a:endParaRPr lang="en-GB" sz="2000" dirty="0"/>
            </a:p>
          </p:txBody>
        </p:sp>
        <p:sp>
          <p:nvSpPr>
            <p:cNvPr id="12" name="TextBox 11">
              <a:extLst>
                <a:ext uri="{FF2B5EF4-FFF2-40B4-BE49-F238E27FC236}">
                  <a16:creationId xmlns:a16="http://schemas.microsoft.com/office/drawing/2014/main" id="{BE057D91-FE08-4FF2-B6CA-6FF2BF34512A}"/>
                </a:ext>
              </a:extLst>
            </p:cNvPr>
            <p:cNvSpPr txBox="1"/>
            <p:nvPr/>
          </p:nvSpPr>
          <p:spPr>
            <a:xfrm>
              <a:off x="3244438" y="783087"/>
              <a:ext cx="2331067" cy="400110"/>
            </a:xfrm>
            <a:prstGeom prst="rect">
              <a:avLst/>
            </a:prstGeom>
            <a:noFill/>
          </p:spPr>
          <p:txBody>
            <a:bodyPr wrap="square" rtlCol="0">
              <a:spAutoFit/>
            </a:bodyPr>
            <a:lstStyle/>
            <a:p>
              <a:r>
                <a:rPr lang="en-US" sz="2000" dirty="0"/>
                <a:t>accelerating gap</a:t>
              </a:r>
              <a:endParaRPr lang="en-GB" sz="2000" dirty="0"/>
            </a:p>
          </p:txBody>
        </p:sp>
        <p:sp>
          <p:nvSpPr>
            <p:cNvPr id="6" name="Oval 5">
              <a:extLst>
                <a:ext uri="{FF2B5EF4-FFF2-40B4-BE49-F238E27FC236}">
                  <a16:creationId xmlns:a16="http://schemas.microsoft.com/office/drawing/2014/main" id="{8BFDDAEF-BE50-4657-8392-F49F0FE7AE23}"/>
                </a:ext>
              </a:extLst>
            </p:cNvPr>
            <p:cNvSpPr/>
            <p:nvPr/>
          </p:nvSpPr>
          <p:spPr bwMode="auto">
            <a:xfrm>
              <a:off x="3210214" y="2020167"/>
              <a:ext cx="85825" cy="90174"/>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cxnSp>
          <p:nvCxnSpPr>
            <p:cNvPr id="9" name="Straight Arrow Connector 8">
              <a:extLst>
                <a:ext uri="{FF2B5EF4-FFF2-40B4-BE49-F238E27FC236}">
                  <a16:creationId xmlns:a16="http://schemas.microsoft.com/office/drawing/2014/main" id="{8FABD06F-518A-43DC-B552-29982F7A078F}"/>
                </a:ext>
              </a:extLst>
            </p:cNvPr>
            <p:cNvCxnSpPr>
              <a:cxnSpLocks/>
            </p:cNvCxnSpPr>
            <p:nvPr/>
          </p:nvCxnSpPr>
          <p:spPr bwMode="auto">
            <a:xfrm>
              <a:off x="2568611" y="1711202"/>
              <a:ext cx="564829" cy="296773"/>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11" name="Right Brace 10">
              <a:extLst>
                <a:ext uri="{FF2B5EF4-FFF2-40B4-BE49-F238E27FC236}">
                  <a16:creationId xmlns:a16="http://schemas.microsoft.com/office/drawing/2014/main" id="{B2B6E9FA-29EB-4C87-AD20-6F9A52D585C1}"/>
                </a:ext>
              </a:extLst>
            </p:cNvPr>
            <p:cNvSpPr/>
            <p:nvPr/>
          </p:nvSpPr>
          <p:spPr bwMode="auto">
            <a:xfrm rot="16200000">
              <a:off x="4343969" y="976501"/>
              <a:ext cx="104970" cy="559785"/>
            </a:xfrm>
            <a:prstGeom prst="rightBrace">
              <a:avLst>
                <a:gd name="adj1" fmla="val 52976"/>
                <a:gd name="adj2" fmla="val 50000"/>
              </a:avLst>
            </a:prstGeom>
            <a:no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grpSp>
          <p:nvGrpSpPr>
            <p:cNvPr id="34" name="Group 33">
              <a:extLst>
                <a:ext uri="{FF2B5EF4-FFF2-40B4-BE49-F238E27FC236}">
                  <a16:creationId xmlns:a16="http://schemas.microsoft.com/office/drawing/2014/main" id="{905EDC69-322F-425A-ABEA-BB14E69F9E73}"/>
                </a:ext>
              </a:extLst>
            </p:cNvPr>
            <p:cNvGrpSpPr/>
            <p:nvPr/>
          </p:nvGrpSpPr>
          <p:grpSpPr>
            <a:xfrm>
              <a:off x="3296039" y="1377788"/>
              <a:ext cx="2383313" cy="2327296"/>
              <a:chOff x="2697960" y="1766979"/>
              <a:chExt cx="2570151" cy="3022142"/>
            </a:xfrm>
          </p:grpSpPr>
          <p:pic>
            <p:nvPicPr>
              <p:cNvPr id="3" name="Picture 2" descr="Shape, rectangle&#10;&#10;Description automatically generated">
                <a:extLst>
                  <a:ext uri="{FF2B5EF4-FFF2-40B4-BE49-F238E27FC236}">
                    <a16:creationId xmlns:a16="http://schemas.microsoft.com/office/drawing/2014/main" id="{00C70B39-9601-4199-970C-0EFD184458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97960" y="1766979"/>
                <a:ext cx="2570151" cy="3022142"/>
              </a:xfrm>
              <a:prstGeom prst="rect">
                <a:avLst/>
              </a:prstGeom>
            </p:spPr>
          </p:pic>
          <p:pic>
            <p:nvPicPr>
              <p:cNvPr id="28" name="Picture 27" descr="A picture containing chart&#10;&#10;Description automatically generated">
                <a:extLst>
                  <a:ext uri="{FF2B5EF4-FFF2-40B4-BE49-F238E27FC236}">
                    <a16:creationId xmlns:a16="http://schemas.microsoft.com/office/drawing/2014/main" id="{0950FD37-8F18-477C-81EA-AAEF8F9A008A}"/>
                  </a:ext>
                </a:extLst>
              </p:cNvPr>
              <p:cNvPicPr>
                <a:picLocks noChangeAspect="1"/>
              </p:cNvPicPr>
              <p:nvPr/>
            </p:nvPicPr>
            <p:blipFill rotWithShape="1">
              <a:blip r:embed="rId5">
                <a:extLst>
                  <a:ext uri="{28A0092B-C50C-407E-A947-70E740481C1C}">
                    <a14:useLocalDpi xmlns:a14="http://schemas.microsoft.com/office/drawing/2010/main" val="0"/>
                  </a:ext>
                </a:extLst>
              </a:blip>
              <a:srcRect r="74966" b="59403"/>
              <a:stretch/>
            </p:blipFill>
            <p:spPr>
              <a:xfrm>
                <a:off x="3491364" y="4014542"/>
                <a:ext cx="684040" cy="472231"/>
              </a:xfrm>
              <a:prstGeom prst="rect">
                <a:avLst/>
              </a:prstGeom>
            </p:spPr>
          </p:pic>
        </p:grpSp>
        <p:cxnSp>
          <p:nvCxnSpPr>
            <p:cNvPr id="39" name="Straight Arrow Connector 38">
              <a:extLst>
                <a:ext uri="{FF2B5EF4-FFF2-40B4-BE49-F238E27FC236}">
                  <a16:creationId xmlns:a16="http://schemas.microsoft.com/office/drawing/2014/main" id="{11DF5575-C581-4BEE-A794-5DBC255B23DB}"/>
                </a:ext>
              </a:extLst>
            </p:cNvPr>
            <p:cNvCxnSpPr/>
            <p:nvPr/>
          </p:nvCxnSpPr>
          <p:spPr bwMode="auto">
            <a:xfrm>
              <a:off x="5420057" y="2075277"/>
              <a:ext cx="310896" cy="0"/>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sp>
          <p:nvSpPr>
            <p:cNvPr id="51" name="Rectangle 50">
              <a:extLst>
                <a:ext uri="{FF2B5EF4-FFF2-40B4-BE49-F238E27FC236}">
                  <a16:creationId xmlns:a16="http://schemas.microsoft.com/office/drawing/2014/main" id="{FD05B7E6-3107-45E0-A3AE-C73FBDDB3B06}"/>
                </a:ext>
              </a:extLst>
            </p:cNvPr>
            <p:cNvSpPr/>
            <p:nvPr/>
          </p:nvSpPr>
          <p:spPr bwMode="auto">
            <a:xfrm>
              <a:off x="4239126" y="2171048"/>
              <a:ext cx="146962" cy="172544"/>
            </a:xfrm>
            <a:prstGeom prst="rect">
              <a:avLst/>
            </a:prstGeom>
            <a:solidFill>
              <a:schemeClr val="bg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cxnSp>
          <p:nvCxnSpPr>
            <p:cNvPr id="7" name="Straight Connector 6"/>
            <p:cNvCxnSpPr/>
            <p:nvPr/>
          </p:nvCxnSpPr>
          <p:spPr>
            <a:xfrm>
              <a:off x="4394981" y="3095766"/>
              <a:ext cx="0" cy="44011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116559" y="3148384"/>
              <a:ext cx="1305" cy="35743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 name="Group 1">
            <a:extLst>
              <a:ext uri="{FF2B5EF4-FFF2-40B4-BE49-F238E27FC236}">
                <a16:creationId xmlns:a16="http://schemas.microsoft.com/office/drawing/2014/main" id="{7A8C953A-1586-8B38-8AC8-7EB428B652FB}"/>
              </a:ext>
            </a:extLst>
          </p:cNvPr>
          <p:cNvGrpSpPr/>
          <p:nvPr/>
        </p:nvGrpSpPr>
        <p:grpSpPr>
          <a:xfrm>
            <a:off x="5928591" y="994218"/>
            <a:ext cx="5222339" cy="1517547"/>
            <a:chOff x="5928591" y="994218"/>
            <a:chExt cx="5222339" cy="1517547"/>
          </a:xfrm>
        </p:grpSpPr>
        <p:grpSp>
          <p:nvGrpSpPr>
            <p:cNvPr id="49" name="Group 48">
              <a:extLst>
                <a:ext uri="{FF2B5EF4-FFF2-40B4-BE49-F238E27FC236}">
                  <a16:creationId xmlns:a16="http://schemas.microsoft.com/office/drawing/2014/main" id="{8E144927-E135-4A5C-B275-FDAB543BF9F0}"/>
                </a:ext>
              </a:extLst>
            </p:cNvPr>
            <p:cNvGrpSpPr/>
            <p:nvPr/>
          </p:nvGrpSpPr>
          <p:grpSpPr>
            <a:xfrm>
              <a:off x="5928591" y="1479442"/>
              <a:ext cx="5222339" cy="1032323"/>
              <a:chOff x="418675" y="5771811"/>
              <a:chExt cx="5954493" cy="1376427"/>
            </a:xfrm>
          </p:grpSpPr>
          <p:sp>
            <p:nvSpPr>
              <p:cNvPr id="13" name="TextBox 12">
                <a:extLst>
                  <a:ext uri="{FF2B5EF4-FFF2-40B4-BE49-F238E27FC236}">
                    <a16:creationId xmlns:a16="http://schemas.microsoft.com/office/drawing/2014/main" id="{5C82956F-27E6-4F68-AA01-0EB8845192C2}"/>
                  </a:ext>
                </a:extLst>
              </p:cNvPr>
              <p:cNvSpPr txBox="1"/>
              <p:nvPr/>
            </p:nvSpPr>
            <p:spPr>
              <a:xfrm>
                <a:off x="418675" y="6024426"/>
                <a:ext cx="733013" cy="492442"/>
              </a:xfrm>
              <a:prstGeom prst="rect">
                <a:avLst/>
              </a:prstGeom>
              <a:noFill/>
            </p:spPr>
            <p:txBody>
              <a:bodyPr wrap="square" rtlCol="0">
                <a:spAutoFit/>
              </a:bodyPr>
              <a:lstStyle/>
              <a:p>
                <a:r>
                  <a:rPr lang="en-US" i="1" dirty="0">
                    <a:latin typeface="Times New Roman" panose="02020603050405020304" pitchFamily="18" charset="0"/>
                    <a:cs typeface="Times New Roman" panose="02020603050405020304" pitchFamily="18" charset="0"/>
                  </a:rPr>
                  <a:t>T</a:t>
                </a:r>
                <a:r>
                  <a:rPr lang="en-US" i="1" dirty="0"/>
                  <a:t> =</a:t>
                </a:r>
                <a:endParaRPr lang="en-GB" i="1" dirty="0"/>
              </a:p>
            </p:txBody>
          </p:sp>
          <p:cxnSp>
            <p:nvCxnSpPr>
              <p:cNvPr id="44" name="Straight Connector 43">
                <a:extLst>
                  <a:ext uri="{FF2B5EF4-FFF2-40B4-BE49-F238E27FC236}">
                    <a16:creationId xmlns:a16="http://schemas.microsoft.com/office/drawing/2014/main" id="{B241C94E-7A0B-4B5E-8AA3-D60ECBBF9097}"/>
                  </a:ext>
                </a:extLst>
              </p:cNvPr>
              <p:cNvCxnSpPr>
                <a:cxnSpLocks/>
              </p:cNvCxnSpPr>
              <p:nvPr/>
            </p:nvCxnSpPr>
            <p:spPr bwMode="auto">
              <a:xfrm flipV="1">
                <a:off x="1071290" y="6249199"/>
                <a:ext cx="5055194" cy="6849"/>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45" name="TextBox 44">
                <a:extLst>
                  <a:ext uri="{FF2B5EF4-FFF2-40B4-BE49-F238E27FC236}">
                    <a16:creationId xmlns:a16="http://schemas.microsoft.com/office/drawing/2014/main" id="{BCBCA9B5-C8EE-4C59-863D-211C5EEBBF6C}"/>
                  </a:ext>
                </a:extLst>
              </p:cNvPr>
              <p:cNvSpPr txBox="1"/>
              <p:nvPr/>
            </p:nvSpPr>
            <p:spPr>
              <a:xfrm>
                <a:off x="1071289" y="5771811"/>
                <a:ext cx="5021944" cy="861772"/>
              </a:xfrm>
              <a:prstGeom prst="rect">
                <a:avLst/>
              </a:prstGeom>
              <a:noFill/>
            </p:spPr>
            <p:txBody>
              <a:bodyPr wrap="square" rtlCol="0">
                <a:spAutoFit/>
              </a:bodyPr>
              <a:lstStyle/>
              <a:p>
                <a:r>
                  <a:rPr lang="en-US" i="1" dirty="0"/>
                  <a:t>energy gained in time-varying RF-field</a:t>
                </a:r>
                <a:endParaRPr lang="en-GB" i="1" dirty="0"/>
              </a:p>
            </p:txBody>
          </p:sp>
          <p:sp>
            <p:nvSpPr>
              <p:cNvPr id="48" name="TextBox 47">
                <a:extLst>
                  <a:ext uri="{FF2B5EF4-FFF2-40B4-BE49-F238E27FC236}">
                    <a16:creationId xmlns:a16="http://schemas.microsoft.com/office/drawing/2014/main" id="{373DB367-EE07-44E1-8AB6-63AF884C1700}"/>
                  </a:ext>
                </a:extLst>
              </p:cNvPr>
              <p:cNvSpPr txBox="1"/>
              <p:nvPr/>
            </p:nvSpPr>
            <p:spPr>
              <a:xfrm>
                <a:off x="1071289" y="6286466"/>
                <a:ext cx="5301879" cy="861772"/>
              </a:xfrm>
              <a:prstGeom prst="rect">
                <a:avLst/>
              </a:prstGeom>
              <a:noFill/>
            </p:spPr>
            <p:txBody>
              <a:bodyPr wrap="square" rtlCol="0">
                <a:spAutoFit/>
              </a:bodyPr>
              <a:lstStyle/>
              <a:p>
                <a:r>
                  <a:rPr lang="en-US" i="1" dirty="0"/>
                  <a:t>energy gained in a DC field of voltage V</a:t>
                </a:r>
                <a:r>
                  <a:rPr lang="en-US" i="1" baseline="-25000" dirty="0"/>
                  <a:t>0</a:t>
                </a:r>
                <a:endParaRPr lang="en-GB" i="1" baseline="-25000" dirty="0"/>
              </a:p>
            </p:txBody>
          </p:sp>
        </p:grpSp>
        <p:sp>
          <p:nvSpPr>
            <p:cNvPr id="20" name="TextBox 19"/>
            <p:cNvSpPr txBox="1"/>
            <p:nvPr/>
          </p:nvSpPr>
          <p:spPr>
            <a:xfrm>
              <a:off x="6029962" y="994218"/>
              <a:ext cx="2111866" cy="369332"/>
            </a:xfrm>
            <a:prstGeom prst="rect">
              <a:avLst/>
            </a:prstGeom>
            <a:noFill/>
          </p:spPr>
          <p:txBody>
            <a:bodyPr wrap="square" rtlCol="0">
              <a:spAutoFit/>
            </a:bodyPr>
            <a:lstStyle/>
            <a:p>
              <a:r>
                <a:rPr lang="en-US" i="1" dirty="0"/>
                <a:t>transit-time factor:</a:t>
              </a:r>
              <a:endParaRPr lang="de-DE" dirty="0"/>
            </a:p>
          </p:txBody>
        </p:sp>
      </p:grpSp>
      <p:cxnSp>
        <p:nvCxnSpPr>
          <p:cNvPr id="4" name="Straight Connector 3"/>
          <p:cNvCxnSpPr>
            <a:cxnSpLocks/>
          </p:cNvCxnSpPr>
          <p:nvPr/>
        </p:nvCxnSpPr>
        <p:spPr>
          <a:xfrm>
            <a:off x="3646172" y="3160575"/>
            <a:ext cx="55978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9057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500" fill="hold"/>
                                        <p:tgtEl>
                                          <p:spTgt spid="63"/>
                                        </p:tgtEl>
                                        <p:attrNameLst>
                                          <p:attrName>ppt_x</p:attrName>
                                        </p:attrNameLst>
                                      </p:cBhvr>
                                      <p:tavLst>
                                        <p:tav tm="0">
                                          <p:val>
                                            <p:strVal val="#ppt_x"/>
                                          </p:val>
                                        </p:tav>
                                        <p:tav tm="100000">
                                          <p:val>
                                            <p:strVal val="#ppt_x"/>
                                          </p:val>
                                        </p:tav>
                                      </p:tavLst>
                                    </p:anim>
                                    <p:anim calcmode="lin" valueType="num">
                                      <p:cBhvr additive="base">
                                        <p:cTn id="24"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F9899C3-1123-810C-68D2-7166F1999E58}"/>
              </a:ext>
            </a:extLst>
          </p:cNvPr>
          <p:cNvSpPr>
            <a:spLocks noGrp="1"/>
          </p:cNvSpPr>
          <p:nvPr>
            <p:ph type="ftr" sz="quarter" idx="11"/>
          </p:nvPr>
        </p:nvSpPr>
        <p:spPr/>
        <p:txBody>
          <a:bodyPr/>
          <a:lstStyle/>
          <a:p>
            <a:r>
              <a:rPr lang="en-US" spc="-1"/>
              <a:t>Christine.Vollinger@cern.ch, RF Systems I &amp; II</a:t>
            </a:r>
            <a:endParaRPr lang="en-GB" spc="-1" dirty="0">
              <a:latin typeface="Times New Roman"/>
            </a:endParaRPr>
          </a:p>
        </p:txBody>
      </p:sp>
      <p:sp>
        <p:nvSpPr>
          <p:cNvPr id="2" name="Title 1">
            <a:extLst>
              <a:ext uri="{FF2B5EF4-FFF2-40B4-BE49-F238E27FC236}">
                <a16:creationId xmlns:a16="http://schemas.microsoft.com/office/drawing/2014/main" id="{1A99DF87-8092-E230-5DF8-611AA42AE973}"/>
              </a:ext>
            </a:extLst>
          </p:cNvPr>
          <p:cNvSpPr>
            <a:spLocks noGrp="1"/>
          </p:cNvSpPr>
          <p:nvPr>
            <p:ph type="title"/>
          </p:nvPr>
        </p:nvSpPr>
        <p:spPr>
          <a:xfrm>
            <a:off x="133121" y="85678"/>
            <a:ext cx="8487505" cy="629095"/>
          </a:xfrm>
        </p:spPr>
        <p:txBody>
          <a:bodyPr/>
          <a:lstStyle/>
          <a:p>
            <a:r>
              <a:rPr lang="en-US" kern="0" dirty="0">
                <a:solidFill>
                  <a:srgbClr val="0070C0"/>
                </a:solidFill>
              </a:rPr>
              <a:t>A simplified RF System</a:t>
            </a:r>
            <a:endParaRPr lang="en-GB" kern="0" dirty="0">
              <a:solidFill>
                <a:srgbClr val="0070C0"/>
              </a:solidFill>
            </a:endParaRPr>
          </a:p>
        </p:txBody>
      </p:sp>
      <p:pic>
        <p:nvPicPr>
          <p:cNvPr id="57" name="Picture 56" descr="A picture containing indoor, several, line, subway&#10;&#10;Description automatically generated">
            <a:extLst>
              <a:ext uri="{FF2B5EF4-FFF2-40B4-BE49-F238E27FC236}">
                <a16:creationId xmlns:a16="http://schemas.microsoft.com/office/drawing/2014/main" id="{0985EF45-B13D-79E6-A011-06B486FE11A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8080" r="16080" b="14438"/>
          <a:stretch/>
        </p:blipFill>
        <p:spPr>
          <a:xfrm>
            <a:off x="152241" y="814046"/>
            <a:ext cx="3365942" cy="2706625"/>
          </a:xfrm>
          <a:prstGeom prst="rect">
            <a:avLst/>
          </a:prstGeom>
        </p:spPr>
      </p:pic>
      <p:pic>
        <p:nvPicPr>
          <p:cNvPr id="58" name="Picture 57" descr="A picture containing indoor, equipment, cluttered, messy&#10;&#10;Description automatically generated">
            <a:extLst>
              <a:ext uri="{FF2B5EF4-FFF2-40B4-BE49-F238E27FC236}">
                <a16:creationId xmlns:a16="http://schemas.microsoft.com/office/drawing/2014/main" id="{230411FF-DA66-0375-A223-7731C5769F1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655"/>
          <a:stretch/>
        </p:blipFill>
        <p:spPr>
          <a:xfrm rot="5400000">
            <a:off x="499348" y="3950370"/>
            <a:ext cx="2520061" cy="2003348"/>
          </a:xfrm>
          <a:prstGeom prst="rect">
            <a:avLst/>
          </a:prstGeom>
        </p:spPr>
      </p:pic>
      <p:sp>
        <p:nvSpPr>
          <p:cNvPr id="59" name="Arrow: Right 58">
            <a:extLst>
              <a:ext uri="{FF2B5EF4-FFF2-40B4-BE49-F238E27FC236}">
                <a16:creationId xmlns:a16="http://schemas.microsoft.com/office/drawing/2014/main" id="{2FF2ADB3-0B83-02D7-51A9-AD8367D8F36E}"/>
              </a:ext>
            </a:extLst>
          </p:cNvPr>
          <p:cNvSpPr/>
          <p:nvPr/>
        </p:nvSpPr>
        <p:spPr bwMode="auto">
          <a:xfrm>
            <a:off x="3098292" y="3451531"/>
            <a:ext cx="1010213" cy="918583"/>
          </a:xfrm>
          <a:prstGeom prst="rightArrow">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60" name="TextBox 59">
            <a:extLst>
              <a:ext uri="{FF2B5EF4-FFF2-40B4-BE49-F238E27FC236}">
                <a16:creationId xmlns:a16="http://schemas.microsoft.com/office/drawing/2014/main" id="{17682130-2E59-3220-CD33-C804267F7FAD}"/>
              </a:ext>
            </a:extLst>
          </p:cNvPr>
          <p:cNvSpPr txBox="1"/>
          <p:nvPr/>
        </p:nvSpPr>
        <p:spPr>
          <a:xfrm>
            <a:off x="55674" y="3692013"/>
            <a:ext cx="738664" cy="2533653"/>
          </a:xfrm>
          <a:prstGeom prst="rect">
            <a:avLst/>
          </a:prstGeom>
          <a:noFill/>
        </p:spPr>
        <p:txBody>
          <a:bodyPr vert="vert270" wrap="square" rtlCol="0">
            <a:spAutoFit/>
          </a:bodyPr>
          <a:lstStyle/>
          <a:p>
            <a:pPr algn="ctr"/>
            <a:r>
              <a:rPr lang="en-US" dirty="0"/>
              <a:t>PS single cell cavity (“pillbox”)</a:t>
            </a:r>
            <a:endParaRPr lang="en-GB" dirty="0"/>
          </a:p>
        </p:txBody>
      </p:sp>
      <p:grpSp>
        <p:nvGrpSpPr>
          <p:cNvPr id="71" name="Group 70">
            <a:extLst>
              <a:ext uri="{FF2B5EF4-FFF2-40B4-BE49-F238E27FC236}">
                <a16:creationId xmlns:a16="http://schemas.microsoft.com/office/drawing/2014/main" id="{1F02C60B-F801-CC9C-1C86-E6EF598B112A}"/>
              </a:ext>
            </a:extLst>
          </p:cNvPr>
          <p:cNvGrpSpPr/>
          <p:nvPr/>
        </p:nvGrpSpPr>
        <p:grpSpPr>
          <a:xfrm>
            <a:off x="3996558" y="507396"/>
            <a:ext cx="7937492" cy="4539725"/>
            <a:chOff x="3975355" y="875271"/>
            <a:chExt cx="7937492" cy="4539725"/>
          </a:xfrm>
        </p:grpSpPr>
        <p:grpSp>
          <p:nvGrpSpPr>
            <p:cNvPr id="3" name="Group 2">
              <a:extLst>
                <a:ext uri="{FF2B5EF4-FFF2-40B4-BE49-F238E27FC236}">
                  <a16:creationId xmlns:a16="http://schemas.microsoft.com/office/drawing/2014/main" id="{569D392A-9D8F-F2E4-7C03-CCE1F6AAA6F3}"/>
                </a:ext>
              </a:extLst>
            </p:cNvPr>
            <p:cNvGrpSpPr/>
            <p:nvPr/>
          </p:nvGrpSpPr>
          <p:grpSpPr>
            <a:xfrm>
              <a:off x="4078880" y="875271"/>
              <a:ext cx="7833967" cy="4391218"/>
              <a:chOff x="1083986" y="1533698"/>
              <a:chExt cx="7833967" cy="4391218"/>
            </a:xfrm>
          </p:grpSpPr>
          <p:sp>
            <p:nvSpPr>
              <p:cNvPr id="5" name="Oval 4">
                <a:extLst>
                  <a:ext uri="{FF2B5EF4-FFF2-40B4-BE49-F238E27FC236}">
                    <a16:creationId xmlns:a16="http://schemas.microsoft.com/office/drawing/2014/main" id="{83CE8F06-5744-367D-E3CB-1552D0F0A8DD}"/>
                  </a:ext>
                </a:extLst>
              </p:cNvPr>
              <p:cNvSpPr/>
              <p:nvPr/>
            </p:nvSpPr>
            <p:spPr bwMode="auto">
              <a:xfrm>
                <a:off x="1360777" y="2253216"/>
                <a:ext cx="666235" cy="662148"/>
              </a:xfrm>
              <a:prstGeom prst="ellipse">
                <a:avLst/>
              </a:prstGeom>
              <a:solidFill>
                <a:srgbClr val="00B0F0"/>
              </a:solidFill>
              <a:ln w="19050" cap="flat" cmpd="sng" algn="ctr">
                <a:solidFill>
                  <a:srgbClr val="0000FF"/>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indent="-381000" eaLnBrk="0" hangingPunct="0">
                  <a:lnSpc>
                    <a:spcPct val="90000"/>
                  </a:lnSpc>
                  <a:spcBef>
                    <a:spcPct val="30000"/>
                  </a:spcBef>
                  <a:buClr>
                    <a:schemeClr val="hlink"/>
                  </a:buClr>
                  <a:buSzPct val="70000"/>
                  <a:buFont typeface="Wingdings" pitchFamily="2" charset="2"/>
                  <a:buAutoNum type="arabicPeriod"/>
                </a:pPr>
                <a:endParaRPr lang="en-US" sz="2000" i="1">
                  <a:solidFill>
                    <a:srgbClr val="0000FF"/>
                  </a:solidFill>
                </a:endParaRPr>
              </a:p>
            </p:txBody>
          </p:sp>
          <p:cxnSp>
            <p:nvCxnSpPr>
              <p:cNvPr id="6" name="Straight Connector 5">
                <a:extLst>
                  <a:ext uri="{FF2B5EF4-FFF2-40B4-BE49-F238E27FC236}">
                    <a16:creationId xmlns:a16="http://schemas.microsoft.com/office/drawing/2014/main" id="{4DD9B988-BFFB-7292-F87C-94EF07A99EAF}"/>
                  </a:ext>
                </a:extLst>
              </p:cNvPr>
              <p:cNvCxnSpPr/>
              <p:nvPr/>
            </p:nvCxnSpPr>
            <p:spPr bwMode="auto">
              <a:xfrm flipV="1">
                <a:off x="1896337" y="4479239"/>
                <a:ext cx="2880000" cy="0"/>
              </a:xfrm>
              <a:prstGeom prst="line">
                <a:avLst/>
              </a:prstGeom>
              <a:noFill/>
              <a:ln w="22225" cap="flat" cmpd="sng" algn="ctr">
                <a:solidFill>
                  <a:schemeClr val="tx1"/>
                </a:solidFill>
                <a:prstDash val="solid"/>
                <a:round/>
                <a:headEnd type="none" w="med" len="med"/>
                <a:tailEnd type="none" w="lg" len="lg"/>
              </a:ln>
              <a:effectLst/>
            </p:spPr>
          </p:cxnSp>
          <p:cxnSp>
            <p:nvCxnSpPr>
              <p:cNvPr id="7" name="Straight Connector 6">
                <a:extLst>
                  <a:ext uri="{FF2B5EF4-FFF2-40B4-BE49-F238E27FC236}">
                    <a16:creationId xmlns:a16="http://schemas.microsoft.com/office/drawing/2014/main" id="{3FE11DCD-4638-B918-4F1A-D7A5ECB4BD4A}"/>
                  </a:ext>
                </a:extLst>
              </p:cNvPr>
              <p:cNvCxnSpPr/>
              <p:nvPr/>
            </p:nvCxnSpPr>
            <p:spPr bwMode="auto">
              <a:xfrm flipV="1">
                <a:off x="1896337" y="4965272"/>
                <a:ext cx="2880000" cy="0"/>
              </a:xfrm>
              <a:prstGeom prst="line">
                <a:avLst/>
              </a:prstGeom>
              <a:noFill/>
              <a:ln w="22225" cap="flat" cmpd="sng" algn="ctr">
                <a:solidFill>
                  <a:schemeClr val="tx1"/>
                </a:solidFill>
                <a:prstDash val="solid"/>
                <a:round/>
                <a:headEnd type="none" w="med" len="med"/>
                <a:tailEnd type="none" w="lg" len="lg"/>
              </a:ln>
              <a:effectLst/>
            </p:spPr>
          </p:cxnSp>
          <p:cxnSp>
            <p:nvCxnSpPr>
              <p:cNvPr id="8" name="Straight Connector 7">
                <a:extLst>
                  <a:ext uri="{FF2B5EF4-FFF2-40B4-BE49-F238E27FC236}">
                    <a16:creationId xmlns:a16="http://schemas.microsoft.com/office/drawing/2014/main" id="{14677F95-2E64-FBFA-00BE-61D42768BE51}"/>
                  </a:ext>
                </a:extLst>
              </p:cNvPr>
              <p:cNvCxnSpPr/>
              <p:nvPr/>
            </p:nvCxnSpPr>
            <p:spPr bwMode="auto">
              <a:xfrm flipV="1">
                <a:off x="5385061" y="4466883"/>
                <a:ext cx="2880000" cy="0"/>
              </a:xfrm>
              <a:prstGeom prst="line">
                <a:avLst/>
              </a:prstGeom>
              <a:noFill/>
              <a:ln w="22225" cap="flat" cmpd="sng" algn="ctr">
                <a:solidFill>
                  <a:schemeClr val="tx1"/>
                </a:solidFill>
                <a:prstDash val="solid"/>
                <a:round/>
                <a:headEnd type="none" w="med" len="med"/>
                <a:tailEnd type="none" w="lg" len="lg"/>
              </a:ln>
              <a:effectLst/>
            </p:spPr>
          </p:cxnSp>
          <p:cxnSp>
            <p:nvCxnSpPr>
              <p:cNvPr id="9" name="Straight Connector 8">
                <a:extLst>
                  <a:ext uri="{FF2B5EF4-FFF2-40B4-BE49-F238E27FC236}">
                    <a16:creationId xmlns:a16="http://schemas.microsoft.com/office/drawing/2014/main" id="{844F12F0-BC4B-689A-05D2-8D1849B41E21}"/>
                  </a:ext>
                </a:extLst>
              </p:cNvPr>
              <p:cNvCxnSpPr/>
              <p:nvPr/>
            </p:nvCxnSpPr>
            <p:spPr bwMode="auto">
              <a:xfrm flipV="1">
                <a:off x="5385061" y="4952916"/>
                <a:ext cx="2880000" cy="0"/>
              </a:xfrm>
              <a:prstGeom prst="line">
                <a:avLst/>
              </a:prstGeom>
              <a:noFill/>
              <a:ln w="22225" cap="flat" cmpd="sng" algn="ctr">
                <a:solidFill>
                  <a:schemeClr val="tx1"/>
                </a:solidFill>
                <a:prstDash val="solid"/>
                <a:round/>
                <a:headEnd type="none" w="med" len="med"/>
                <a:tailEnd type="none" w="lg" len="lg"/>
              </a:ln>
              <a:effectLst/>
            </p:spPr>
          </p:cxnSp>
          <p:cxnSp>
            <p:nvCxnSpPr>
              <p:cNvPr id="10" name="Straight Connector 9">
                <a:extLst>
                  <a:ext uri="{FF2B5EF4-FFF2-40B4-BE49-F238E27FC236}">
                    <a16:creationId xmlns:a16="http://schemas.microsoft.com/office/drawing/2014/main" id="{89FB16EF-A12C-F178-DE79-EB9D6B2B57A4}"/>
                  </a:ext>
                </a:extLst>
              </p:cNvPr>
              <p:cNvCxnSpPr/>
              <p:nvPr/>
            </p:nvCxnSpPr>
            <p:spPr bwMode="auto">
              <a:xfrm flipV="1">
                <a:off x="4772560" y="3507238"/>
                <a:ext cx="612501" cy="4120"/>
              </a:xfrm>
              <a:prstGeom prst="line">
                <a:avLst/>
              </a:prstGeom>
              <a:noFill/>
              <a:ln w="22225" cap="flat" cmpd="sng" algn="ctr">
                <a:solidFill>
                  <a:schemeClr val="tx1"/>
                </a:solidFill>
                <a:prstDash val="solid"/>
                <a:round/>
                <a:headEnd type="none" w="med" len="med"/>
                <a:tailEnd type="none" w="lg" len="lg"/>
              </a:ln>
              <a:effectLst/>
            </p:spPr>
          </p:cxnSp>
          <p:cxnSp>
            <p:nvCxnSpPr>
              <p:cNvPr id="11" name="Straight Connector 10">
                <a:extLst>
                  <a:ext uri="{FF2B5EF4-FFF2-40B4-BE49-F238E27FC236}">
                    <a16:creationId xmlns:a16="http://schemas.microsoft.com/office/drawing/2014/main" id="{B4159436-6E6B-7182-B624-51F5C86CEBC9}"/>
                  </a:ext>
                </a:extLst>
              </p:cNvPr>
              <p:cNvCxnSpPr/>
              <p:nvPr/>
            </p:nvCxnSpPr>
            <p:spPr bwMode="auto">
              <a:xfrm flipV="1">
                <a:off x="4774448" y="3507239"/>
                <a:ext cx="0" cy="972000"/>
              </a:xfrm>
              <a:prstGeom prst="line">
                <a:avLst/>
              </a:prstGeom>
              <a:noFill/>
              <a:ln w="22225" cap="flat" cmpd="sng" algn="ctr">
                <a:solidFill>
                  <a:schemeClr val="tx1"/>
                </a:solidFill>
                <a:prstDash val="solid"/>
                <a:round/>
                <a:headEnd type="none" w="med" len="med"/>
                <a:tailEnd type="none" w="lg" len="lg"/>
              </a:ln>
              <a:effectLst/>
            </p:spPr>
          </p:cxnSp>
          <p:cxnSp>
            <p:nvCxnSpPr>
              <p:cNvPr id="12" name="Straight Connector 11">
                <a:extLst>
                  <a:ext uri="{FF2B5EF4-FFF2-40B4-BE49-F238E27FC236}">
                    <a16:creationId xmlns:a16="http://schemas.microsoft.com/office/drawing/2014/main" id="{68837613-1C18-4488-7523-95A52AB5DDB5}"/>
                  </a:ext>
                </a:extLst>
              </p:cNvPr>
              <p:cNvCxnSpPr/>
              <p:nvPr/>
            </p:nvCxnSpPr>
            <p:spPr bwMode="auto">
              <a:xfrm flipV="1">
                <a:off x="5385061" y="3507239"/>
                <a:ext cx="0" cy="972000"/>
              </a:xfrm>
              <a:prstGeom prst="line">
                <a:avLst/>
              </a:prstGeom>
              <a:noFill/>
              <a:ln w="22225" cap="flat" cmpd="sng" algn="ctr">
                <a:solidFill>
                  <a:schemeClr val="tx1"/>
                </a:solidFill>
                <a:prstDash val="solid"/>
                <a:round/>
                <a:headEnd type="none" w="med" len="med"/>
                <a:tailEnd type="none" w="lg" len="lg"/>
              </a:ln>
              <a:effectLst/>
            </p:spPr>
          </p:cxnSp>
          <p:cxnSp>
            <p:nvCxnSpPr>
              <p:cNvPr id="13" name="Straight Connector 12">
                <a:extLst>
                  <a:ext uri="{FF2B5EF4-FFF2-40B4-BE49-F238E27FC236}">
                    <a16:creationId xmlns:a16="http://schemas.microsoft.com/office/drawing/2014/main" id="{68F73807-2714-6C25-66F9-9BEBCED55BA1}"/>
                  </a:ext>
                </a:extLst>
              </p:cNvPr>
              <p:cNvCxnSpPr/>
              <p:nvPr/>
            </p:nvCxnSpPr>
            <p:spPr bwMode="auto">
              <a:xfrm flipV="1">
                <a:off x="4772560" y="4952916"/>
                <a:ext cx="0" cy="972000"/>
              </a:xfrm>
              <a:prstGeom prst="line">
                <a:avLst/>
              </a:prstGeom>
              <a:noFill/>
              <a:ln w="22225" cap="flat" cmpd="sng" algn="ctr">
                <a:solidFill>
                  <a:schemeClr val="tx1"/>
                </a:solidFill>
                <a:prstDash val="solid"/>
                <a:round/>
                <a:headEnd type="none" w="med" len="med"/>
                <a:tailEnd type="none" w="lg" len="lg"/>
              </a:ln>
              <a:effectLst/>
            </p:spPr>
          </p:cxnSp>
          <p:cxnSp>
            <p:nvCxnSpPr>
              <p:cNvPr id="14" name="Straight Connector 13">
                <a:extLst>
                  <a:ext uri="{FF2B5EF4-FFF2-40B4-BE49-F238E27FC236}">
                    <a16:creationId xmlns:a16="http://schemas.microsoft.com/office/drawing/2014/main" id="{6B14072F-D1CC-2042-33B7-4D4295C22D29}"/>
                  </a:ext>
                </a:extLst>
              </p:cNvPr>
              <p:cNvCxnSpPr/>
              <p:nvPr/>
            </p:nvCxnSpPr>
            <p:spPr bwMode="auto">
              <a:xfrm flipV="1">
                <a:off x="5383173" y="4952916"/>
                <a:ext cx="0" cy="972000"/>
              </a:xfrm>
              <a:prstGeom prst="line">
                <a:avLst/>
              </a:prstGeom>
              <a:noFill/>
              <a:ln w="22225" cap="flat" cmpd="sng" algn="ctr">
                <a:solidFill>
                  <a:schemeClr val="tx1"/>
                </a:solidFill>
                <a:prstDash val="solid"/>
                <a:round/>
                <a:headEnd type="none" w="med" len="med"/>
                <a:tailEnd type="none" w="lg" len="lg"/>
              </a:ln>
              <a:effectLst/>
            </p:spPr>
          </p:cxnSp>
          <p:cxnSp>
            <p:nvCxnSpPr>
              <p:cNvPr id="15" name="Straight Connector 14">
                <a:extLst>
                  <a:ext uri="{FF2B5EF4-FFF2-40B4-BE49-F238E27FC236}">
                    <a16:creationId xmlns:a16="http://schemas.microsoft.com/office/drawing/2014/main" id="{70EBE63C-6C0C-71EF-0250-451FF9E2D144}"/>
                  </a:ext>
                </a:extLst>
              </p:cNvPr>
              <p:cNvCxnSpPr/>
              <p:nvPr/>
            </p:nvCxnSpPr>
            <p:spPr bwMode="auto">
              <a:xfrm flipV="1">
                <a:off x="4770672" y="5916677"/>
                <a:ext cx="612501" cy="4120"/>
              </a:xfrm>
              <a:prstGeom prst="line">
                <a:avLst/>
              </a:prstGeom>
              <a:noFill/>
              <a:ln w="22225" cap="flat" cmpd="sng" algn="ctr">
                <a:solidFill>
                  <a:schemeClr val="tx1"/>
                </a:solidFill>
                <a:prstDash val="solid"/>
                <a:round/>
                <a:headEnd type="none" w="med" len="med"/>
                <a:tailEnd type="none" w="lg" len="lg"/>
              </a:ln>
              <a:effectLst/>
            </p:spPr>
          </p:cxnSp>
          <p:sp>
            <p:nvSpPr>
              <p:cNvPr id="16" name="Arc 15">
                <a:extLst>
                  <a:ext uri="{FF2B5EF4-FFF2-40B4-BE49-F238E27FC236}">
                    <a16:creationId xmlns:a16="http://schemas.microsoft.com/office/drawing/2014/main" id="{00B86484-B957-C77A-18AF-FB1F5DB9BBAB}"/>
                  </a:ext>
                </a:extLst>
              </p:cNvPr>
              <p:cNvSpPr/>
              <p:nvPr/>
            </p:nvSpPr>
            <p:spPr bwMode="auto">
              <a:xfrm>
                <a:off x="5087813" y="3386126"/>
                <a:ext cx="168189" cy="242224"/>
              </a:xfrm>
              <a:prstGeom prst="arc">
                <a:avLst>
                  <a:gd name="adj1" fmla="val 65390"/>
                  <a:gd name="adj2" fmla="val 10785191"/>
                </a:avLst>
              </a:prstGeom>
              <a:noFill/>
              <a:ln w="31750" cap="flat" cmpd="sng" algn="ctr">
                <a:solidFill>
                  <a:srgbClr val="FF0000"/>
                </a:solidFill>
                <a:prstDash val="solid"/>
                <a:round/>
                <a:headEnd type="none" w="med" len="med"/>
                <a:tailEnd type="none" w="lg" len="lg"/>
              </a:ln>
              <a:effectLst/>
            </p:spPr>
            <p:txBody>
              <a:bodyPr rtlCol="0" anchor="ctr"/>
              <a:lstStyle/>
              <a:p>
                <a:pPr algn="ctr"/>
                <a:endParaRPr lang="en-US"/>
              </a:p>
            </p:txBody>
          </p:sp>
          <p:sp>
            <p:nvSpPr>
              <p:cNvPr id="17" name="Triangle 16">
                <a:extLst>
                  <a:ext uri="{FF2B5EF4-FFF2-40B4-BE49-F238E27FC236}">
                    <a16:creationId xmlns:a16="http://schemas.microsoft.com/office/drawing/2014/main" id="{2FD99B97-8D3C-0A8B-55ED-32FD370DFBBC}"/>
                  </a:ext>
                </a:extLst>
              </p:cNvPr>
              <p:cNvSpPr/>
              <p:nvPr/>
            </p:nvSpPr>
            <p:spPr bwMode="auto">
              <a:xfrm rot="5400000">
                <a:off x="3884590" y="2290934"/>
                <a:ext cx="716692" cy="582827"/>
              </a:xfrm>
              <a:prstGeom prst="triangle">
                <a:avLst/>
              </a:prstGeom>
              <a:solidFill>
                <a:srgbClr val="FFC000"/>
              </a:solidFill>
              <a:ln w="19050" cap="flat" cmpd="sng" algn="ctr">
                <a:solidFill>
                  <a:srgbClr val="FF0000"/>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indent="-571500" eaLnBrk="0" hangingPunct="0">
                  <a:lnSpc>
                    <a:spcPct val="90000"/>
                  </a:lnSpc>
                  <a:spcBef>
                    <a:spcPct val="30000"/>
                  </a:spcBef>
                  <a:buClr>
                    <a:schemeClr val="hlink"/>
                  </a:buClr>
                  <a:buSzPct val="70000"/>
                  <a:buFont typeface="Wingdings" pitchFamily="2" charset="2"/>
                  <a:buChar char="u"/>
                </a:pPr>
                <a:endParaRPr lang="en-US" sz="2400" b="1">
                  <a:solidFill>
                    <a:srgbClr val="0000FF"/>
                  </a:solidFill>
                  <a:effectLst>
                    <a:outerShdw blurRad="38100" dist="38100" dir="2700000" algn="tl">
                      <a:srgbClr val="000000">
                        <a:alpha val="43137"/>
                      </a:srgbClr>
                    </a:outerShdw>
                  </a:effectLst>
                </a:endParaRPr>
              </a:p>
            </p:txBody>
          </p:sp>
          <p:sp>
            <p:nvSpPr>
              <p:cNvPr id="18" name="Rounded Rectangle 17">
                <a:extLst>
                  <a:ext uri="{FF2B5EF4-FFF2-40B4-BE49-F238E27FC236}">
                    <a16:creationId xmlns:a16="http://schemas.microsoft.com/office/drawing/2014/main" id="{C2338A0A-6840-1F00-EA4C-0D779EAFCD46}"/>
                  </a:ext>
                </a:extLst>
              </p:cNvPr>
              <p:cNvSpPr/>
              <p:nvPr/>
            </p:nvSpPr>
            <p:spPr bwMode="auto">
              <a:xfrm>
                <a:off x="2589112" y="2288483"/>
                <a:ext cx="803189" cy="607606"/>
              </a:xfrm>
              <a:prstGeom prst="roundRect">
                <a:avLst/>
              </a:prstGeom>
              <a:solidFill>
                <a:srgbClr val="00B0F0"/>
              </a:solidFill>
              <a:ln w="19050" cap="flat" cmpd="sng" algn="ctr">
                <a:solidFill>
                  <a:srgbClr val="0000FF"/>
                </a:solidFill>
                <a:prstDash val="solid"/>
                <a:round/>
                <a:headEnd type="none" w="med" len="med"/>
                <a:tailEnd type="stealth" w="lg" len="lg"/>
              </a:ln>
              <a:effectLst/>
            </p:spPr>
            <p:txBody>
              <a:bodyPr vert="horz" wrap="square" lIns="92075" tIns="46038" rIns="92075" bIns="46038" numCol="1" rtlCol="0" anchor="ctr" anchorCtr="1" compatLnSpc="1">
                <a:prstTxWarp prst="textNoShape">
                  <a:avLst/>
                </a:prstTxWarp>
              </a:bodyPr>
              <a:lstStyle/>
              <a:p>
                <a:pPr marL="571500" indent="-571500" algn="ctr" fontAlgn="auto">
                  <a:spcBef>
                    <a:spcPts val="0"/>
                  </a:spcBef>
                  <a:spcAft>
                    <a:spcPts val="0"/>
                  </a:spcAft>
                  <a:defRPr/>
                </a:pPr>
                <a:r>
                  <a:rPr lang="en-US" sz="1600" b="1" dirty="0">
                    <a:solidFill>
                      <a:srgbClr val="0000FF"/>
                    </a:solidFill>
                    <a:effectLst>
                      <a:outerShdw blurRad="38100" dist="38100" dir="2700000" algn="tl">
                        <a:srgbClr val="000000">
                          <a:alpha val="43137"/>
                        </a:srgbClr>
                      </a:outerShdw>
                    </a:effectLst>
                  </a:rPr>
                  <a:t>LLRF</a:t>
                </a:r>
              </a:p>
            </p:txBody>
          </p:sp>
          <p:sp>
            <p:nvSpPr>
              <p:cNvPr id="19" name="Arc 18">
                <a:extLst>
                  <a:ext uri="{FF2B5EF4-FFF2-40B4-BE49-F238E27FC236}">
                    <a16:creationId xmlns:a16="http://schemas.microsoft.com/office/drawing/2014/main" id="{81FDA476-B132-22A8-4F43-586B1D0360AC}"/>
                  </a:ext>
                </a:extLst>
              </p:cNvPr>
              <p:cNvSpPr/>
              <p:nvPr/>
            </p:nvSpPr>
            <p:spPr bwMode="auto">
              <a:xfrm>
                <a:off x="1541663" y="2462858"/>
                <a:ext cx="144552" cy="355728"/>
              </a:xfrm>
              <a:prstGeom prst="arc">
                <a:avLst>
                  <a:gd name="adj1" fmla="val 2003013"/>
                  <a:gd name="adj2" fmla="val 8580098"/>
                </a:avLst>
              </a:prstGeom>
              <a:noFill/>
              <a:ln w="31750" cap="flat" cmpd="sng" algn="ctr">
                <a:solidFill>
                  <a:srgbClr val="0000FF"/>
                </a:solidFill>
                <a:prstDash val="solid"/>
                <a:round/>
                <a:headEnd type="none" w="med" len="med"/>
                <a:tailEnd type="none" w="lg" len="lg"/>
              </a:ln>
              <a:effectLst/>
            </p:spPr>
            <p:txBody>
              <a:bodyPr rtlCol="0" anchor="ctr"/>
              <a:lstStyle/>
              <a:p>
                <a:pPr algn="ctr"/>
                <a:endParaRPr lang="en-US"/>
              </a:p>
            </p:txBody>
          </p:sp>
          <p:sp>
            <p:nvSpPr>
              <p:cNvPr id="20" name="Arc 19">
                <a:extLst>
                  <a:ext uri="{FF2B5EF4-FFF2-40B4-BE49-F238E27FC236}">
                    <a16:creationId xmlns:a16="http://schemas.microsoft.com/office/drawing/2014/main" id="{C8EBC569-3A0E-77DA-E45E-B692B69D755B}"/>
                  </a:ext>
                </a:extLst>
              </p:cNvPr>
              <p:cNvSpPr/>
              <p:nvPr/>
            </p:nvSpPr>
            <p:spPr bwMode="auto">
              <a:xfrm rot="10800000">
                <a:off x="1711614" y="2401675"/>
                <a:ext cx="168183" cy="358775"/>
              </a:xfrm>
              <a:prstGeom prst="arc">
                <a:avLst>
                  <a:gd name="adj1" fmla="val 2064007"/>
                  <a:gd name="adj2" fmla="val 8663158"/>
                </a:avLst>
              </a:prstGeom>
              <a:noFill/>
              <a:ln w="31750" cap="flat" cmpd="sng" algn="ctr">
                <a:solidFill>
                  <a:srgbClr val="0000FF"/>
                </a:solidFill>
                <a:prstDash val="solid"/>
                <a:round/>
                <a:headEnd type="none" w="med" len="med"/>
                <a:tailEnd type="none" w="lg" len="lg"/>
              </a:ln>
              <a:effectLst/>
            </p:spPr>
            <p:txBody>
              <a:bodyPr rtlCol="0" anchor="ctr"/>
              <a:lstStyle/>
              <a:p>
                <a:pPr algn="ctr"/>
                <a:endParaRPr lang="en-US"/>
              </a:p>
            </p:txBody>
          </p:sp>
          <p:cxnSp>
            <p:nvCxnSpPr>
              <p:cNvPr id="21" name="Straight Connector 20">
                <a:extLst>
                  <a:ext uri="{FF2B5EF4-FFF2-40B4-BE49-F238E27FC236}">
                    <a16:creationId xmlns:a16="http://schemas.microsoft.com/office/drawing/2014/main" id="{55A1DF77-6235-D7C2-E3B5-4BF300F77FC8}"/>
                  </a:ext>
                </a:extLst>
              </p:cNvPr>
              <p:cNvCxnSpPr>
                <a:stCxn id="20" idx="0"/>
                <a:endCxn id="19" idx="0"/>
              </p:cNvCxnSpPr>
              <p:nvPr/>
            </p:nvCxnSpPr>
            <p:spPr bwMode="auto">
              <a:xfrm flipH="1">
                <a:off x="1683755" y="2526238"/>
                <a:ext cx="31882" cy="160491"/>
              </a:xfrm>
              <a:prstGeom prst="line">
                <a:avLst/>
              </a:prstGeom>
              <a:noFill/>
              <a:ln w="31750" cap="flat" cmpd="sng" algn="ctr">
                <a:solidFill>
                  <a:srgbClr val="0000FF"/>
                </a:solidFill>
                <a:prstDash val="solid"/>
                <a:round/>
                <a:headEnd type="none" w="med" len="med"/>
                <a:tailEnd type="none" w="med" len="med"/>
              </a:ln>
              <a:effectLst/>
            </p:spPr>
          </p:cxnSp>
          <p:cxnSp>
            <p:nvCxnSpPr>
              <p:cNvPr id="22" name="Straight Connector 21">
                <a:extLst>
                  <a:ext uri="{FF2B5EF4-FFF2-40B4-BE49-F238E27FC236}">
                    <a16:creationId xmlns:a16="http://schemas.microsoft.com/office/drawing/2014/main" id="{4FEE558B-9EBC-67C1-2CF4-F4255BBF32FE}"/>
                  </a:ext>
                </a:extLst>
              </p:cNvPr>
              <p:cNvCxnSpPr>
                <a:stCxn id="20" idx="2"/>
              </p:cNvCxnSpPr>
              <p:nvPr/>
            </p:nvCxnSpPr>
            <p:spPr bwMode="auto">
              <a:xfrm>
                <a:off x="1875423" y="2523961"/>
                <a:ext cx="19262" cy="82522"/>
              </a:xfrm>
              <a:prstGeom prst="line">
                <a:avLst/>
              </a:prstGeom>
              <a:noFill/>
              <a:ln w="31750" cap="flat" cmpd="sng" algn="ctr">
                <a:solidFill>
                  <a:srgbClr val="0000FF"/>
                </a:solidFill>
                <a:prstDash val="solid"/>
                <a:round/>
                <a:headEnd type="none" w="med" len="med"/>
                <a:tailEnd type="none" w="med" len="med"/>
              </a:ln>
              <a:effectLst/>
            </p:spPr>
          </p:cxnSp>
          <p:cxnSp>
            <p:nvCxnSpPr>
              <p:cNvPr id="23" name="Straight Connector 22">
                <a:extLst>
                  <a:ext uri="{FF2B5EF4-FFF2-40B4-BE49-F238E27FC236}">
                    <a16:creationId xmlns:a16="http://schemas.microsoft.com/office/drawing/2014/main" id="{16EE3628-97F3-49D9-A2B0-BFAE736D00B3}"/>
                  </a:ext>
                </a:extLst>
              </p:cNvPr>
              <p:cNvCxnSpPr/>
              <p:nvPr/>
            </p:nvCxnSpPr>
            <p:spPr bwMode="auto">
              <a:xfrm>
                <a:off x="1521310" y="2606483"/>
                <a:ext cx="22540" cy="93596"/>
              </a:xfrm>
              <a:prstGeom prst="line">
                <a:avLst/>
              </a:prstGeom>
              <a:noFill/>
              <a:ln w="31750" cap="flat" cmpd="sng" algn="ctr">
                <a:solidFill>
                  <a:srgbClr val="0000FF"/>
                </a:solidFill>
                <a:prstDash val="solid"/>
                <a:round/>
                <a:headEnd type="none" w="med" len="med"/>
                <a:tailEnd type="none" w="med" len="med"/>
              </a:ln>
              <a:effectLst/>
            </p:spPr>
          </p:cxnSp>
          <p:cxnSp>
            <p:nvCxnSpPr>
              <p:cNvPr id="24" name="Straight Connector 23">
                <a:extLst>
                  <a:ext uri="{FF2B5EF4-FFF2-40B4-BE49-F238E27FC236}">
                    <a16:creationId xmlns:a16="http://schemas.microsoft.com/office/drawing/2014/main" id="{97E0AE6A-B8E2-331C-7950-0885F303165B}"/>
                  </a:ext>
                </a:extLst>
              </p:cNvPr>
              <p:cNvCxnSpPr/>
              <p:nvPr/>
            </p:nvCxnSpPr>
            <p:spPr bwMode="auto">
              <a:xfrm>
                <a:off x="1360778" y="2611561"/>
                <a:ext cx="666235" cy="0"/>
              </a:xfrm>
              <a:prstGeom prst="line">
                <a:avLst/>
              </a:prstGeom>
              <a:noFill/>
              <a:ln w="12700" cap="flat" cmpd="sng" algn="ctr">
                <a:solidFill>
                  <a:srgbClr val="0000FF"/>
                </a:solidFill>
                <a:prstDash val="sysDot"/>
                <a:round/>
                <a:headEnd type="none" w="med" len="med"/>
                <a:tailEnd type="none" w="med" len="med"/>
              </a:ln>
              <a:effectLst/>
            </p:spPr>
          </p:cxnSp>
          <p:cxnSp>
            <p:nvCxnSpPr>
              <p:cNvPr id="25" name="Straight Connector 24">
                <a:extLst>
                  <a:ext uri="{FF2B5EF4-FFF2-40B4-BE49-F238E27FC236}">
                    <a16:creationId xmlns:a16="http://schemas.microsoft.com/office/drawing/2014/main" id="{BD5CF2BF-3019-5E8D-6F30-1EA16930DA01}"/>
                  </a:ext>
                </a:extLst>
              </p:cNvPr>
              <p:cNvCxnSpPr/>
              <p:nvPr/>
            </p:nvCxnSpPr>
            <p:spPr bwMode="auto">
              <a:xfrm flipV="1">
                <a:off x="4534350" y="2579650"/>
                <a:ext cx="553463" cy="0"/>
              </a:xfrm>
              <a:prstGeom prst="line">
                <a:avLst/>
              </a:prstGeom>
              <a:noFill/>
              <a:ln w="28575" cap="flat" cmpd="sng" algn="ctr">
                <a:solidFill>
                  <a:srgbClr val="FF0000"/>
                </a:solidFill>
                <a:prstDash val="solid"/>
                <a:round/>
                <a:headEnd type="none" w="med" len="med"/>
                <a:tailEnd type="none" w="lg" len="lg"/>
              </a:ln>
              <a:effectLst/>
            </p:spPr>
          </p:cxnSp>
          <p:cxnSp>
            <p:nvCxnSpPr>
              <p:cNvPr id="26" name="Straight Connector 25">
                <a:extLst>
                  <a:ext uri="{FF2B5EF4-FFF2-40B4-BE49-F238E27FC236}">
                    <a16:creationId xmlns:a16="http://schemas.microsoft.com/office/drawing/2014/main" id="{19481177-E524-BF99-B30E-C5E6AF85B180}"/>
                  </a:ext>
                </a:extLst>
              </p:cNvPr>
              <p:cNvCxnSpPr>
                <a:cxnSpLocks/>
              </p:cNvCxnSpPr>
              <p:nvPr/>
            </p:nvCxnSpPr>
            <p:spPr bwMode="auto">
              <a:xfrm flipV="1">
                <a:off x="5090194" y="2565222"/>
                <a:ext cx="0" cy="967534"/>
              </a:xfrm>
              <a:prstGeom prst="line">
                <a:avLst/>
              </a:prstGeom>
              <a:noFill/>
              <a:ln w="28575" cap="flat" cmpd="sng" algn="ctr">
                <a:solidFill>
                  <a:srgbClr val="FF0000"/>
                </a:solidFill>
                <a:prstDash val="solid"/>
                <a:round/>
                <a:headEnd type="arrow" w="med" len="med"/>
                <a:tailEnd type="none" w="lg" len="lg"/>
              </a:ln>
              <a:effectLst/>
            </p:spPr>
          </p:cxnSp>
          <p:cxnSp>
            <p:nvCxnSpPr>
              <p:cNvPr id="27" name="Straight Connector 26">
                <a:extLst>
                  <a:ext uri="{FF2B5EF4-FFF2-40B4-BE49-F238E27FC236}">
                    <a16:creationId xmlns:a16="http://schemas.microsoft.com/office/drawing/2014/main" id="{5AA42E84-046A-AB58-E9EF-41D0BDC8C184}"/>
                  </a:ext>
                </a:extLst>
              </p:cNvPr>
              <p:cNvCxnSpPr/>
              <p:nvPr/>
            </p:nvCxnSpPr>
            <p:spPr bwMode="auto">
              <a:xfrm flipV="1">
                <a:off x="3398059" y="2584290"/>
                <a:ext cx="553463" cy="0"/>
              </a:xfrm>
              <a:prstGeom prst="line">
                <a:avLst/>
              </a:prstGeom>
              <a:noFill/>
              <a:ln w="28575" cap="flat" cmpd="sng" algn="ctr">
                <a:solidFill>
                  <a:srgbClr val="0000FF"/>
                </a:solidFill>
                <a:prstDash val="solid"/>
                <a:round/>
                <a:headEnd type="none" w="med" len="med"/>
                <a:tailEnd type="arrow" w="lg" len="lg"/>
              </a:ln>
              <a:effectLst/>
            </p:spPr>
          </p:cxnSp>
          <p:cxnSp>
            <p:nvCxnSpPr>
              <p:cNvPr id="28" name="Straight Connector 27">
                <a:extLst>
                  <a:ext uri="{FF2B5EF4-FFF2-40B4-BE49-F238E27FC236}">
                    <a16:creationId xmlns:a16="http://schemas.microsoft.com/office/drawing/2014/main" id="{F1DDA0F4-EEF0-E051-3A1C-0EC1DF9D95AD}"/>
                  </a:ext>
                </a:extLst>
              </p:cNvPr>
              <p:cNvCxnSpPr/>
              <p:nvPr/>
            </p:nvCxnSpPr>
            <p:spPr bwMode="auto">
              <a:xfrm flipV="1">
                <a:off x="2032770" y="2600366"/>
                <a:ext cx="553463" cy="0"/>
              </a:xfrm>
              <a:prstGeom prst="line">
                <a:avLst/>
              </a:prstGeom>
              <a:noFill/>
              <a:ln w="28575" cap="flat" cmpd="sng" algn="ctr">
                <a:solidFill>
                  <a:srgbClr val="0000FF"/>
                </a:solidFill>
                <a:prstDash val="solid"/>
                <a:round/>
                <a:headEnd type="none" w="med" len="med"/>
                <a:tailEnd type="arrow" w="lg" len="lg"/>
              </a:ln>
              <a:effectLst/>
            </p:spPr>
          </p:cxnSp>
          <p:sp>
            <p:nvSpPr>
              <p:cNvPr id="29" name="Arc 28">
                <a:extLst>
                  <a:ext uri="{FF2B5EF4-FFF2-40B4-BE49-F238E27FC236}">
                    <a16:creationId xmlns:a16="http://schemas.microsoft.com/office/drawing/2014/main" id="{3B64145F-B8AC-33D2-F6A0-75D333675CE3}"/>
                  </a:ext>
                </a:extLst>
              </p:cNvPr>
              <p:cNvSpPr/>
              <p:nvPr/>
            </p:nvSpPr>
            <p:spPr bwMode="auto">
              <a:xfrm rot="16200000">
                <a:off x="4686578" y="4181734"/>
                <a:ext cx="168189" cy="242224"/>
              </a:xfrm>
              <a:prstGeom prst="arc">
                <a:avLst>
                  <a:gd name="adj1" fmla="val 65390"/>
                  <a:gd name="adj2" fmla="val 10785191"/>
                </a:avLst>
              </a:prstGeom>
              <a:noFill/>
              <a:ln w="31750" cap="flat" cmpd="sng" algn="ctr">
                <a:solidFill>
                  <a:srgbClr val="0000FF"/>
                </a:solidFill>
                <a:prstDash val="solid"/>
                <a:round/>
                <a:headEnd type="none" w="med" len="med"/>
                <a:tailEnd type="none" w="lg" len="lg"/>
              </a:ln>
              <a:effectLst/>
            </p:spPr>
            <p:txBody>
              <a:bodyPr rtlCol="0" anchor="ctr"/>
              <a:lstStyle/>
              <a:p>
                <a:pPr algn="ctr"/>
                <a:endParaRPr lang="en-US"/>
              </a:p>
            </p:txBody>
          </p:sp>
          <p:cxnSp>
            <p:nvCxnSpPr>
              <p:cNvPr id="30" name="Straight Connector 29">
                <a:extLst>
                  <a:ext uri="{FF2B5EF4-FFF2-40B4-BE49-F238E27FC236}">
                    <a16:creationId xmlns:a16="http://schemas.microsoft.com/office/drawing/2014/main" id="{B502DE16-0F04-7B80-57D5-1CA2CA9AA2CE}"/>
                  </a:ext>
                </a:extLst>
              </p:cNvPr>
              <p:cNvCxnSpPr/>
              <p:nvPr/>
            </p:nvCxnSpPr>
            <p:spPr bwMode="auto">
              <a:xfrm flipV="1">
                <a:off x="2985942" y="2885016"/>
                <a:ext cx="1888" cy="1344403"/>
              </a:xfrm>
              <a:prstGeom prst="line">
                <a:avLst/>
              </a:prstGeom>
              <a:noFill/>
              <a:ln w="28575" cap="flat" cmpd="sng" algn="ctr">
                <a:solidFill>
                  <a:srgbClr val="0000FF"/>
                </a:solidFill>
                <a:prstDash val="solid"/>
                <a:round/>
                <a:headEnd type="none" w="med" len="med"/>
                <a:tailEnd type="arrow" w="lg" len="lg"/>
              </a:ln>
              <a:effectLst/>
            </p:spPr>
          </p:cxnSp>
          <p:cxnSp>
            <p:nvCxnSpPr>
              <p:cNvPr id="31" name="Straight Connector 30">
                <a:extLst>
                  <a:ext uri="{FF2B5EF4-FFF2-40B4-BE49-F238E27FC236}">
                    <a16:creationId xmlns:a16="http://schemas.microsoft.com/office/drawing/2014/main" id="{9F5FA121-9EF0-F4C9-0ABC-FB813727744E}"/>
                  </a:ext>
                </a:extLst>
              </p:cNvPr>
              <p:cNvCxnSpPr>
                <a:cxnSpLocks/>
              </p:cNvCxnSpPr>
              <p:nvPr/>
            </p:nvCxnSpPr>
            <p:spPr bwMode="auto">
              <a:xfrm>
                <a:off x="2976324" y="4221101"/>
                <a:ext cx="1787998" cy="0"/>
              </a:xfrm>
              <a:prstGeom prst="line">
                <a:avLst/>
              </a:prstGeom>
              <a:noFill/>
              <a:ln w="28575" cap="flat" cmpd="sng" algn="ctr">
                <a:solidFill>
                  <a:srgbClr val="0000FF"/>
                </a:solidFill>
                <a:prstDash val="solid"/>
                <a:round/>
                <a:headEnd type="none" w="med" len="med"/>
                <a:tailEnd type="none" w="lg" len="lg"/>
              </a:ln>
              <a:effectLst/>
            </p:spPr>
          </p:cxnSp>
          <p:sp>
            <p:nvSpPr>
              <p:cNvPr id="32" name="Arc 31">
                <a:extLst>
                  <a:ext uri="{FF2B5EF4-FFF2-40B4-BE49-F238E27FC236}">
                    <a16:creationId xmlns:a16="http://schemas.microsoft.com/office/drawing/2014/main" id="{B8DD4E1D-A25D-4DA6-E671-D0D4FE62279B}"/>
                  </a:ext>
                </a:extLst>
              </p:cNvPr>
              <p:cNvSpPr/>
              <p:nvPr/>
            </p:nvSpPr>
            <p:spPr bwMode="auto">
              <a:xfrm>
                <a:off x="4784575" y="4386940"/>
                <a:ext cx="598597" cy="192813"/>
              </a:xfrm>
              <a:prstGeom prst="arc">
                <a:avLst>
                  <a:gd name="adj1" fmla="val 65390"/>
                  <a:gd name="adj2" fmla="val 10785191"/>
                </a:avLst>
              </a:prstGeom>
              <a:noFill/>
              <a:ln w="19050" cap="flat" cmpd="sng" algn="ctr">
                <a:solidFill>
                  <a:srgbClr val="FF0000"/>
                </a:solidFill>
                <a:prstDash val="dash"/>
                <a:round/>
                <a:headEnd type="triangle" w="med" len="med"/>
                <a:tailEnd type="none" w="lg" len="lg"/>
              </a:ln>
              <a:effectLst/>
            </p:spPr>
            <p:txBody>
              <a:bodyPr rtlCol="0" anchor="ctr"/>
              <a:lstStyle/>
              <a:p>
                <a:pPr algn="ctr"/>
                <a:endParaRPr lang="en-US"/>
              </a:p>
            </p:txBody>
          </p:sp>
          <p:sp>
            <p:nvSpPr>
              <p:cNvPr id="33" name="Arc 32">
                <a:extLst>
                  <a:ext uri="{FF2B5EF4-FFF2-40B4-BE49-F238E27FC236}">
                    <a16:creationId xmlns:a16="http://schemas.microsoft.com/office/drawing/2014/main" id="{0078D5ED-C307-C016-A98E-0F89EF986460}"/>
                  </a:ext>
                </a:extLst>
              </p:cNvPr>
              <p:cNvSpPr/>
              <p:nvPr/>
            </p:nvSpPr>
            <p:spPr bwMode="auto">
              <a:xfrm rot="10800000">
                <a:off x="4780800" y="4865717"/>
                <a:ext cx="598597" cy="192813"/>
              </a:xfrm>
              <a:prstGeom prst="arc">
                <a:avLst>
                  <a:gd name="adj1" fmla="val 65390"/>
                  <a:gd name="adj2" fmla="val 10785191"/>
                </a:avLst>
              </a:prstGeom>
              <a:noFill/>
              <a:ln w="19050" cap="flat" cmpd="sng" algn="ctr">
                <a:solidFill>
                  <a:srgbClr val="FF0000"/>
                </a:solidFill>
                <a:prstDash val="dash"/>
                <a:round/>
                <a:headEnd type="none" w="med" len="med"/>
                <a:tailEnd type="triangle" w="med" len="med"/>
              </a:ln>
              <a:effectLst/>
            </p:spPr>
            <p:txBody>
              <a:bodyPr rtlCol="0" anchor="ctr"/>
              <a:lstStyle/>
              <a:p>
                <a:pPr algn="ctr"/>
                <a:endParaRPr lang="en-US"/>
              </a:p>
            </p:txBody>
          </p:sp>
          <p:cxnSp>
            <p:nvCxnSpPr>
              <p:cNvPr id="34" name="Straight Connector 33">
                <a:extLst>
                  <a:ext uri="{FF2B5EF4-FFF2-40B4-BE49-F238E27FC236}">
                    <a16:creationId xmlns:a16="http://schemas.microsoft.com/office/drawing/2014/main" id="{0F989052-3909-CAF1-A00F-BAFFD22DB33E}"/>
                  </a:ext>
                </a:extLst>
              </p:cNvPr>
              <p:cNvCxnSpPr/>
              <p:nvPr/>
            </p:nvCxnSpPr>
            <p:spPr bwMode="auto">
              <a:xfrm>
                <a:off x="3496423" y="4733365"/>
                <a:ext cx="291321" cy="0"/>
              </a:xfrm>
              <a:prstGeom prst="line">
                <a:avLst/>
              </a:prstGeom>
              <a:noFill/>
              <a:ln w="22225" cap="flat" cmpd="sng" algn="ctr">
                <a:solidFill>
                  <a:srgbClr val="FF0000"/>
                </a:solidFill>
                <a:prstDash val="solid"/>
                <a:round/>
                <a:headEnd type="none" w="med" len="med"/>
                <a:tailEnd type="stealth" w="lg" len="lg"/>
              </a:ln>
              <a:effectLst/>
            </p:spPr>
          </p:cxnSp>
          <p:sp>
            <p:nvSpPr>
              <p:cNvPr id="35" name="Oval 34">
                <a:extLst>
                  <a:ext uri="{FF2B5EF4-FFF2-40B4-BE49-F238E27FC236}">
                    <a16:creationId xmlns:a16="http://schemas.microsoft.com/office/drawing/2014/main" id="{51E3025E-4D88-CCE6-5230-5496D23F288C}"/>
                  </a:ext>
                </a:extLst>
              </p:cNvPr>
              <p:cNvSpPr/>
              <p:nvPr/>
            </p:nvSpPr>
            <p:spPr bwMode="auto">
              <a:xfrm>
                <a:off x="3310340" y="4666364"/>
                <a:ext cx="108000" cy="108000"/>
              </a:xfrm>
              <a:prstGeom prst="ellipse">
                <a:avLst/>
              </a:prstGeom>
              <a:solidFill>
                <a:srgbClr val="FF0000"/>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indent="-381000" eaLnBrk="0" hangingPunct="0">
                  <a:lnSpc>
                    <a:spcPct val="90000"/>
                  </a:lnSpc>
                  <a:spcBef>
                    <a:spcPct val="30000"/>
                  </a:spcBef>
                  <a:buClr>
                    <a:schemeClr val="hlink"/>
                  </a:buClr>
                  <a:buSzPct val="70000"/>
                  <a:buFont typeface="Wingdings" pitchFamily="2" charset="2"/>
                  <a:buAutoNum type="arabicPeriod"/>
                </a:pPr>
                <a:endParaRPr lang="en-US" sz="2000" i="1">
                  <a:solidFill>
                    <a:srgbClr val="0000FF"/>
                  </a:solidFill>
                </a:endParaRPr>
              </a:p>
            </p:txBody>
          </p:sp>
          <p:sp>
            <p:nvSpPr>
              <p:cNvPr id="36" name="TextBox 35">
                <a:extLst>
                  <a:ext uri="{FF2B5EF4-FFF2-40B4-BE49-F238E27FC236}">
                    <a16:creationId xmlns:a16="http://schemas.microsoft.com/office/drawing/2014/main" id="{96AA9607-F58B-71E0-EEC3-5ED40153F118}"/>
                  </a:ext>
                </a:extLst>
              </p:cNvPr>
              <p:cNvSpPr txBox="1"/>
              <p:nvPr/>
            </p:nvSpPr>
            <p:spPr>
              <a:xfrm>
                <a:off x="1083986" y="1799107"/>
                <a:ext cx="1010213" cy="307777"/>
              </a:xfrm>
              <a:prstGeom prst="rect">
                <a:avLst/>
              </a:prstGeom>
              <a:noFill/>
            </p:spPr>
            <p:txBody>
              <a:bodyPr wrap="none" rtlCol="0">
                <a:spAutoFit/>
              </a:bodyPr>
              <a:lstStyle/>
              <a:p>
                <a:pPr fontAlgn="auto">
                  <a:spcBef>
                    <a:spcPts val="0"/>
                  </a:spcBef>
                  <a:spcAft>
                    <a:spcPts val="0"/>
                  </a:spcAft>
                  <a:defRPr/>
                </a:pPr>
                <a:r>
                  <a:rPr lang="en-US" sz="1400" dirty="0"/>
                  <a:t>RF source</a:t>
                </a:r>
              </a:p>
            </p:txBody>
          </p:sp>
          <p:sp>
            <p:nvSpPr>
              <p:cNvPr id="37" name="TextBox 36">
                <a:extLst>
                  <a:ext uri="{FF2B5EF4-FFF2-40B4-BE49-F238E27FC236}">
                    <a16:creationId xmlns:a16="http://schemas.microsoft.com/office/drawing/2014/main" id="{A98D0E59-CD34-77E5-36C3-92064BF277D6}"/>
                  </a:ext>
                </a:extLst>
              </p:cNvPr>
              <p:cNvSpPr txBox="1"/>
              <p:nvPr/>
            </p:nvSpPr>
            <p:spPr>
              <a:xfrm>
                <a:off x="2455989" y="1537652"/>
                <a:ext cx="1040670" cy="523220"/>
              </a:xfrm>
              <a:prstGeom prst="rect">
                <a:avLst/>
              </a:prstGeom>
              <a:noFill/>
            </p:spPr>
            <p:txBody>
              <a:bodyPr wrap="none" rtlCol="0">
                <a:spAutoFit/>
              </a:bodyPr>
              <a:lstStyle/>
              <a:p>
                <a:pPr fontAlgn="auto">
                  <a:spcBef>
                    <a:spcPts val="0"/>
                  </a:spcBef>
                  <a:spcAft>
                    <a:spcPts val="0"/>
                  </a:spcAft>
                  <a:defRPr/>
                </a:pPr>
                <a:r>
                  <a:rPr lang="en-US" sz="1400"/>
                  <a:t>Low-level</a:t>
                </a:r>
                <a:br>
                  <a:rPr lang="en-US" sz="1400"/>
                </a:br>
                <a:r>
                  <a:rPr lang="en-US" sz="1400"/>
                  <a:t>RF system</a:t>
                </a:r>
                <a:endParaRPr lang="en-US" sz="1400" dirty="0"/>
              </a:p>
            </p:txBody>
          </p:sp>
          <p:sp>
            <p:nvSpPr>
              <p:cNvPr id="38" name="TextBox 37">
                <a:extLst>
                  <a:ext uri="{FF2B5EF4-FFF2-40B4-BE49-F238E27FC236}">
                    <a16:creationId xmlns:a16="http://schemas.microsoft.com/office/drawing/2014/main" id="{43D7ED41-FF4D-E9C1-2662-1940C9149258}"/>
                  </a:ext>
                </a:extLst>
              </p:cNvPr>
              <p:cNvSpPr txBox="1"/>
              <p:nvPr/>
            </p:nvSpPr>
            <p:spPr>
              <a:xfrm>
                <a:off x="4104378" y="1533698"/>
                <a:ext cx="1090363" cy="523220"/>
              </a:xfrm>
              <a:prstGeom prst="rect">
                <a:avLst/>
              </a:prstGeom>
              <a:noFill/>
            </p:spPr>
            <p:txBody>
              <a:bodyPr wrap="none" rtlCol="0">
                <a:spAutoFit/>
              </a:bodyPr>
              <a:lstStyle/>
              <a:p>
                <a:pPr fontAlgn="auto">
                  <a:spcBef>
                    <a:spcPts val="0"/>
                  </a:spcBef>
                  <a:spcAft>
                    <a:spcPts val="0"/>
                  </a:spcAft>
                  <a:defRPr/>
                </a:pPr>
                <a:r>
                  <a:rPr lang="en-US" sz="1400" dirty="0">
                    <a:solidFill>
                      <a:schemeClr val="accent4"/>
                    </a:solidFill>
                  </a:rPr>
                  <a:t>High power</a:t>
                </a:r>
                <a:br>
                  <a:rPr lang="en-US" sz="1400" dirty="0">
                    <a:solidFill>
                      <a:schemeClr val="accent4"/>
                    </a:solidFill>
                  </a:rPr>
                </a:br>
                <a:r>
                  <a:rPr lang="en-US" sz="1400" dirty="0">
                    <a:solidFill>
                      <a:schemeClr val="accent4"/>
                    </a:solidFill>
                  </a:rPr>
                  <a:t>RF system</a:t>
                </a:r>
              </a:p>
            </p:txBody>
          </p:sp>
          <p:sp>
            <p:nvSpPr>
              <p:cNvPr id="39" name="TextBox 38">
                <a:extLst>
                  <a:ext uri="{FF2B5EF4-FFF2-40B4-BE49-F238E27FC236}">
                    <a16:creationId xmlns:a16="http://schemas.microsoft.com/office/drawing/2014/main" id="{E7F6CDAD-B813-8B4E-C66C-06DEBFFABD99}"/>
                  </a:ext>
                </a:extLst>
              </p:cNvPr>
              <p:cNvSpPr txBox="1"/>
              <p:nvPr/>
            </p:nvSpPr>
            <p:spPr>
              <a:xfrm>
                <a:off x="5647159" y="3046149"/>
                <a:ext cx="1497526" cy="523220"/>
              </a:xfrm>
              <a:prstGeom prst="rect">
                <a:avLst/>
              </a:prstGeom>
              <a:noFill/>
            </p:spPr>
            <p:txBody>
              <a:bodyPr wrap="none" rtlCol="0">
                <a:spAutoFit/>
              </a:bodyPr>
              <a:lstStyle/>
              <a:p>
                <a:pPr fontAlgn="auto">
                  <a:spcBef>
                    <a:spcPts val="0"/>
                  </a:spcBef>
                  <a:spcAft>
                    <a:spcPts val="0"/>
                  </a:spcAft>
                  <a:defRPr/>
                </a:pPr>
                <a:r>
                  <a:rPr lang="en-US" sz="1400" dirty="0">
                    <a:solidFill>
                      <a:schemeClr val="accent4"/>
                    </a:solidFill>
                  </a:rPr>
                  <a:t>High power</a:t>
                </a:r>
                <a:br>
                  <a:rPr lang="en-US" sz="1400" dirty="0">
                    <a:solidFill>
                      <a:schemeClr val="accent4"/>
                    </a:solidFill>
                  </a:rPr>
                </a:br>
                <a:r>
                  <a:rPr lang="en-US" sz="1400" dirty="0">
                    <a:solidFill>
                      <a:schemeClr val="accent4"/>
                    </a:solidFill>
                  </a:rPr>
                  <a:t>RF input coupler</a:t>
                </a:r>
              </a:p>
            </p:txBody>
          </p:sp>
          <p:cxnSp>
            <p:nvCxnSpPr>
              <p:cNvPr id="40" name="Straight Connector 39">
                <a:extLst>
                  <a:ext uri="{FF2B5EF4-FFF2-40B4-BE49-F238E27FC236}">
                    <a16:creationId xmlns:a16="http://schemas.microsoft.com/office/drawing/2014/main" id="{F63288B9-3407-7F8F-DC90-524D1CBC194F}"/>
                  </a:ext>
                </a:extLst>
              </p:cNvPr>
              <p:cNvCxnSpPr>
                <a:endCxn id="39" idx="1"/>
              </p:cNvCxnSpPr>
              <p:nvPr/>
            </p:nvCxnSpPr>
            <p:spPr bwMode="auto">
              <a:xfrm flipV="1">
                <a:off x="5329598" y="3307759"/>
                <a:ext cx="317561" cy="137496"/>
              </a:xfrm>
              <a:prstGeom prst="line">
                <a:avLst/>
              </a:prstGeom>
              <a:noFill/>
              <a:ln w="15875" cap="flat" cmpd="sng" algn="ctr">
                <a:solidFill>
                  <a:schemeClr val="tx1">
                    <a:lumMod val="95000"/>
                    <a:lumOff val="5000"/>
                  </a:schemeClr>
                </a:solidFill>
                <a:prstDash val="solid"/>
                <a:round/>
                <a:headEnd type="arrow" w="med" len="med"/>
                <a:tailEnd type="none" w="lg" len="lg"/>
              </a:ln>
              <a:effectLst/>
            </p:spPr>
          </p:cxnSp>
          <p:cxnSp>
            <p:nvCxnSpPr>
              <p:cNvPr id="41" name="Straight Connector 40">
                <a:extLst>
                  <a:ext uri="{FF2B5EF4-FFF2-40B4-BE49-F238E27FC236}">
                    <a16:creationId xmlns:a16="http://schemas.microsoft.com/office/drawing/2014/main" id="{A988E469-8F4C-7470-3495-332AB25C2224}"/>
                  </a:ext>
                </a:extLst>
              </p:cNvPr>
              <p:cNvCxnSpPr/>
              <p:nvPr/>
            </p:nvCxnSpPr>
            <p:spPr bwMode="auto">
              <a:xfrm flipV="1">
                <a:off x="5180481" y="2430236"/>
                <a:ext cx="345785" cy="150827"/>
              </a:xfrm>
              <a:prstGeom prst="line">
                <a:avLst/>
              </a:prstGeom>
              <a:noFill/>
              <a:ln w="15875" cap="flat" cmpd="sng" algn="ctr">
                <a:solidFill>
                  <a:schemeClr val="tx1">
                    <a:lumMod val="95000"/>
                    <a:lumOff val="5000"/>
                  </a:schemeClr>
                </a:solidFill>
                <a:prstDash val="solid"/>
                <a:round/>
                <a:headEnd type="arrow" w="med" len="med"/>
                <a:tailEnd type="none" w="lg" len="lg"/>
              </a:ln>
              <a:effectLst/>
            </p:spPr>
          </p:cxnSp>
          <p:sp>
            <p:nvSpPr>
              <p:cNvPr id="42" name="TextBox 41">
                <a:extLst>
                  <a:ext uri="{FF2B5EF4-FFF2-40B4-BE49-F238E27FC236}">
                    <a16:creationId xmlns:a16="http://schemas.microsoft.com/office/drawing/2014/main" id="{16268A36-BC7B-CACF-DC58-3D5B9CCD7169}"/>
                  </a:ext>
                </a:extLst>
              </p:cNvPr>
              <p:cNvSpPr txBox="1"/>
              <p:nvPr/>
            </p:nvSpPr>
            <p:spPr>
              <a:xfrm>
                <a:off x="5527716" y="2070647"/>
                <a:ext cx="1856598" cy="738664"/>
              </a:xfrm>
              <a:prstGeom prst="rect">
                <a:avLst/>
              </a:prstGeom>
              <a:noFill/>
            </p:spPr>
            <p:txBody>
              <a:bodyPr wrap="none" rtlCol="0">
                <a:spAutoFit/>
              </a:bodyPr>
              <a:lstStyle/>
              <a:p>
                <a:pPr fontAlgn="auto">
                  <a:spcBef>
                    <a:spcPts val="0"/>
                  </a:spcBef>
                  <a:spcAft>
                    <a:spcPts val="0"/>
                  </a:spcAft>
                  <a:defRPr/>
                </a:pPr>
                <a:r>
                  <a:rPr lang="en-US" sz="1400" dirty="0">
                    <a:solidFill>
                      <a:schemeClr val="accent4"/>
                    </a:solidFill>
                  </a:rPr>
                  <a:t>High power RF</a:t>
                </a:r>
                <a:br>
                  <a:rPr lang="en-US" sz="1400" dirty="0">
                    <a:solidFill>
                      <a:schemeClr val="accent4"/>
                    </a:solidFill>
                  </a:rPr>
                </a:br>
                <a:r>
                  <a:rPr lang="en-US" sz="1400" dirty="0">
                    <a:solidFill>
                      <a:schemeClr val="accent4"/>
                    </a:solidFill>
                  </a:rPr>
                  <a:t>waveguide or coaxial</a:t>
                </a:r>
                <a:br>
                  <a:rPr lang="en-US" sz="1400" dirty="0">
                    <a:solidFill>
                      <a:schemeClr val="accent4"/>
                    </a:solidFill>
                  </a:rPr>
                </a:br>
                <a:r>
                  <a:rPr lang="en-US" sz="1400" dirty="0">
                    <a:solidFill>
                      <a:schemeClr val="accent4"/>
                    </a:solidFill>
                  </a:rPr>
                  <a:t>distribution system</a:t>
                </a:r>
              </a:p>
            </p:txBody>
          </p:sp>
          <p:sp>
            <p:nvSpPr>
              <p:cNvPr id="43" name="TextBox 42">
                <a:extLst>
                  <a:ext uri="{FF2B5EF4-FFF2-40B4-BE49-F238E27FC236}">
                    <a16:creationId xmlns:a16="http://schemas.microsoft.com/office/drawing/2014/main" id="{DA03609A-27CD-E4B2-CACB-3764C2A5CC60}"/>
                  </a:ext>
                </a:extLst>
              </p:cNvPr>
              <p:cNvSpPr txBox="1"/>
              <p:nvPr/>
            </p:nvSpPr>
            <p:spPr>
              <a:xfrm>
                <a:off x="5878338" y="3802181"/>
                <a:ext cx="3039615" cy="307777"/>
              </a:xfrm>
              <a:prstGeom prst="rect">
                <a:avLst/>
              </a:prstGeom>
              <a:noFill/>
            </p:spPr>
            <p:txBody>
              <a:bodyPr wrap="none" rtlCol="0">
                <a:spAutoFit/>
              </a:bodyPr>
              <a:lstStyle/>
              <a:p>
                <a:pPr fontAlgn="auto">
                  <a:spcBef>
                    <a:spcPts val="0"/>
                  </a:spcBef>
                  <a:spcAft>
                    <a:spcPts val="0"/>
                  </a:spcAft>
                  <a:defRPr/>
                </a:pPr>
                <a:r>
                  <a:rPr lang="en-US" sz="1400" dirty="0"/>
                  <a:t>RF cavity resonator (“pillbox cavity”)</a:t>
                </a:r>
              </a:p>
            </p:txBody>
          </p:sp>
          <p:cxnSp>
            <p:nvCxnSpPr>
              <p:cNvPr id="44" name="Straight Connector 43">
                <a:extLst>
                  <a:ext uri="{FF2B5EF4-FFF2-40B4-BE49-F238E27FC236}">
                    <a16:creationId xmlns:a16="http://schemas.microsoft.com/office/drawing/2014/main" id="{1406363E-4368-0E50-54CD-B6117D9F182F}"/>
                  </a:ext>
                </a:extLst>
              </p:cNvPr>
              <p:cNvCxnSpPr>
                <a:endCxn id="43" idx="1"/>
              </p:cNvCxnSpPr>
              <p:nvPr/>
            </p:nvCxnSpPr>
            <p:spPr bwMode="auto">
              <a:xfrm flipV="1">
                <a:off x="5386951" y="3956070"/>
                <a:ext cx="491387" cy="120674"/>
              </a:xfrm>
              <a:prstGeom prst="line">
                <a:avLst/>
              </a:prstGeom>
              <a:noFill/>
              <a:ln w="15875" cap="flat" cmpd="sng" algn="ctr">
                <a:solidFill>
                  <a:schemeClr val="tx1"/>
                </a:solidFill>
                <a:prstDash val="solid"/>
                <a:round/>
                <a:headEnd type="arrow" w="med" len="med"/>
                <a:tailEnd type="none" w="lg" len="lg"/>
              </a:ln>
              <a:effectLst/>
            </p:spPr>
          </p:cxnSp>
          <p:sp>
            <p:nvSpPr>
              <p:cNvPr id="45" name="TextBox 44">
                <a:extLst>
                  <a:ext uri="{FF2B5EF4-FFF2-40B4-BE49-F238E27FC236}">
                    <a16:creationId xmlns:a16="http://schemas.microsoft.com/office/drawing/2014/main" id="{59148725-E76E-52FE-C28B-8D24AD270D00}"/>
                  </a:ext>
                </a:extLst>
              </p:cNvPr>
              <p:cNvSpPr txBox="1"/>
              <p:nvPr/>
            </p:nvSpPr>
            <p:spPr>
              <a:xfrm>
                <a:off x="3047159" y="4544591"/>
                <a:ext cx="293670" cy="307777"/>
              </a:xfrm>
              <a:prstGeom prst="rect">
                <a:avLst/>
              </a:prstGeom>
              <a:noFill/>
            </p:spPr>
            <p:txBody>
              <a:bodyPr wrap="none" rtlCol="0">
                <a:spAutoFit/>
              </a:bodyPr>
              <a:lstStyle/>
              <a:p>
                <a:pPr fontAlgn="auto">
                  <a:spcBef>
                    <a:spcPts val="0"/>
                  </a:spcBef>
                  <a:spcAft>
                    <a:spcPts val="0"/>
                  </a:spcAft>
                  <a:defRPr/>
                </a:pPr>
                <a:r>
                  <a:rPr lang="en-US" sz="1400" dirty="0">
                    <a:solidFill>
                      <a:srgbClr val="FF0000"/>
                    </a:solidFill>
                  </a:rPr>
                  <a:t>q</a:t>
                </a:r>
              </a:p>
            </p:txBody>
          </p:sp>
          <p:sp>
            <p:nvSpPr>
              <p:cNvPr id="46" name="TextBox 45">
                <a:extLst>
                  <a:ext uri="{FF2B5EF4-FFF2-40B4-BE49-F238E27FC236}">
                    <a16:creationId xmlns:a16="http://schemas.microsoft.com/office/drawing/2014/main" id="{A9468084-E251-3D08-CF14-6F7C52F1374B}"/>
                  </a:ext>
                </a:extLst>
              </p:cNvPr>
              <p:cNvSpPr txBox="1"/>
              <p:nvPr/>
            </p:nvSpPr>
            <p:spPr>
              <a:xfrm>
                <a:off x="3528375" y="4712644"/>
                <a:ext cx="284052" cy="307777"/>
              </a:xfrm>
              <a:prstGeom prst="rect">
                <a:avLst/>
              </a:prstGeom>
              <a:noFill/>
            </p:spPr>
            <p:txBody>
              <a:bodyPr wrap="none" rtlCol="0">
                <a:spAutoFit/>
              </a:bodyPr>
              <a:lstStyle/>
              <a:p>
                <a:pPr fontAlgn="auto">
                  <a:spcBef>
                    <a:spcPts val="0"/>
                  </a:spcBef>
                  <a:spcAft>
                    <a:spcPts val="0"/>
                  </a:spcAft>
                  <a:defRPr/>
                </a:pPr>
                <a:r>
                  <a:rPr lang="en-US" sz="1400" dirty="0">
                    <a:solidFill>
                      <a:srgbClr val="FF0000"/>
                    </a:solidFill>
                  </a:rPr>
                  <a:t>v</a:t>
                </a:r>
              </a:p>
            </p:txBody>
          </p:sp>
          <p:sp>
            <p:nvSpPr>
              <p:cNvPr id="47" name="TextBox 46">
                <a:extLst>
                  <a:ext uri="{FF2B5EF4-FFF2-40B4-BE49-F238E27FC236}">
                    <a16:creationId xmlns:a16="http://schemas.microsoft.com/office/drawing/2014/main" id="{767C8A17-F449-B393-0E6B-DC9478EB877A}"/>
                  </a:ext>
                </a:extLst>
              </p:cNvPr>
              <p:cNvSpPr txBox="1"/>
              <p:nvPr/>
            </p:nvSpPr>
            <p:spPr>
              <a:xfrm>
                <a:off x="4931649" y="4874655"/>
                <a:ext cx="304892" cy="307777"/>
              </a:xfrm>
              <a:prstGeom prst="rect">
                <a:avLst/>
              </a:prstGeom>
              <a:noFill/>
            </p:spPr>
            <p:txBody>
              <a:bodyPr wrap="none" rtlCol="0">
                <a:spAutoFit/>
              </a:bodyPr>
              <a:lstStyle/>
              <a:p>
                <a:pPr fontAlgn="auto">
                  <a:spcBef>
                    <a:spcPts val="0"/>
                  </a:spcBef>
                  <a:spcAft>
                    <a:spcPts val="0"/>
                  </a:spcAft>
                  <a:defRPr/>
                </a:pPr>
                <a:r>
                  <a:rPr lang="en-US" sz="1400" dirty="0">
                    <a:solidFill>
                      <a:srgbClr val="FF0000"/>
                    </a:solidFill>
                  </a:rPr>
                  <a:t>E</a:t>
                </a:r>
              </a:p>
            </p:txBody>
          </p:sp>
          <p:sp>
            <p:nvSpPr>
              <p:cNvPr id="48" name="TextBox 47">
                <a:extLst>
                  <a:ext uri="{FF2B5EF4-FFF2-40B4-BE49-F238E27FC236}">
                    <a16:creationId xmlns:a16="http://schemas.microsoft.com/office/drawing/2014/main" id="{A6A6619A-2C62-F753-4685-66ABF64D6E47}"/>
                  </a:ext>
                </a:extLst>
              </p:cNvPr>
              <p:cNvSpPr txBox="1"/>
              <p:nvPr/>
            </p:nvSpPr>
            <p:spPr>
              <a:xfrm>
                <a:off x="3163569" y="4988164"/>
                <a:ext cx="652743" cy="307777"/>
              </a:xfrm>
              <a:prstGeom prst="rect">
                <a:avLst/>
              </a:prstGeom>
              <a:noFill/>
            </p:spPr>
            <p:txBody>
              <a:bodyPr wrap="none" rtlCol="0">
                <a:spAutoFit/>
              </a:bodyPr>
              <a:lstStyle/>
              <a:p>
                <a:pPr fontAlgn="auto">
                  <a:spcBef>
                    <a:spcPts val="0"/>
                  </a:spcBef>
                  <a:spcAft>
                    <a:spcPts val="0"/>
                  </a:spcAft>
                  <a:defRPr/>
                </a:pPr>
                <a:r>
                  <a:rPr lang="en-US" sz="1400" dirty="0">
                    <a:solidFill>
                      <a:srgbClr val="FF0000"/>
                    </a:solidFill>
                  </a:rPr>
                  <a:t>beam</a:t>
                </a:r>
              </a:p>
            </p:txBody>
          </p:sp>
          <p:sp>
            <p:nvSpPr>
              <p:cNvPr id="49" name="TextBox 48">
                <a:extLst>
                  <a:ext uri="{FF2B5EF4-FFF2-40B4-BE49-F238E27FC236}">
                    <a16:creationId xmlns:a16="http://schemas.microsoft.com/office/drawing/2014/main" id="{A36C0508-13BC-1404-D1B9-9536108730F3}"/>
                  </a:ext>
                </a:extLst>
              </p:cNvPr>
              <p:cNvSpPr txBox="1"/>
              <p:nvPr/>
            </p:nvSpPr>
            <p:spPr>
              <a:xfrm>
                <a:off x="6359053" y="5127019"/>
                <a:ext cx="1677062" cy="307777"/>
              </a:xfrm>
              <a:prstGeom prst="rect">
                <a:avLst/>
              </a:prstGeom>
              <a:noFill/>
            </p:spPr>
            <p:txBody>
              <a:bodyPr wrap="none" rtlCol="0">
                <a:spAutoFit/>
              </a:bodyPr>
              <a:lstStyle/>
              <a:p>
                <a:pPr fontAlgn="auto">
                  <a:spcBef>
                    <a:spcPts val="0"/>
                  </a:spcBef>
                  <a:spcAft>
                    <a:spcPts val="0"/>
                  </a:spcAft>
                  <a:defRPr/>
                </a:pPr>
                <a:r>
                  <a:rPr lang="en-US" sz="1400" dirty="0"/>
                  <a:t>metallic beam pipe</a:t>
                </a:r>
              </a:p>
            </p:txBody>
          </p:sp>
          <p:cxnSp>
            <p:nvCxnSpPr>
              <p:cNvPr id="50" name="Straight Connector 49">
                <a:extLst>
                  <a:ext uri="{FF2B5EF4-FFF2-40B4-BE49-F238E27FC236}">
                    <a16:creationId xmlns:a16="http://schemas.microsoft.com/office/drawing/2014/main" id="{90A440FC-0CB9-092C-3F2C-D25B12D8971D}"/>
                  </a:ext>
                </a:extLst>
              </p:cNvPr>
              <p:cNvCxnSpPr>
                <a:endCxn id="49" idx="1"/>
              </p:cNvCxnSpPr>
              <p:nvPr/>
            </p:nvCxnSpPr>
            <p:spPr bwMode="auto">
              <a:xfrm>
                <a:off x="6059528" y="4962124"/>
                <a:ext cx="299525" cy="318784"/>
              </a:xfrm>
              <a:prstGeom prst="line">
                <a:avLst/>
              </a:prstGeom>
              <a:noFill/>
              <a:ln w="15875" cap="flat" cmpd="sng" algn="ctr">
                <a:solidFill>
                  <a:schemeClr val="tx1"/>
                </a:solidFill>
                <a:prstDash val="solid"/>
                <a:round/>
                <a:headEnd type="arrow" w="med" len="med"/>
                <a:tailEnd type="none" w="lg" len="lg"/>
              </a:ln>
              <a:effectLst/>
            </p:spPr>
          </p:cxnSp>
          <p:sp>
            <p:nvSpPr>
              <p:cNvPr id="51" name="TextBox 50">
                <a:extLst>
                  <a:ext uri="{FF2B5EF4-FFF2-40B4-BE49-F238E27FC236}">
                    <a16:creationId xmlns:a16="http://schemas.microsoft.com/office/drawing/2014/main" id="{BB6B9855-4666-0171-4513-B465DD71022A}"/>
                  </a:ext>
                </a:extLst>
              </p:cNvPr>
              <p:cNvSpPr txBox="1"/>
              <p:nvPr/>
            </p:nvSpPr>
            <p:spPr>
              <a:xfrm>
                <a:off x="3036012" y="3671428"/>
                <a:ext cx="1308371" cy="523220"/>
              </a:xfrm>
              <a:prstGeom prst="rect">
                <a:avLst/>
              </a:prstGeom>
              <a:noFill/>
            </p:spPr>
            <p:txBody>
              <a:bodyPr wrap="none" rtlCol="0">
                <a:spAutoFit/>
              </a:bodyPr>
              <a:lstStyle/>
              <a:p>
                <a:pPr fontAlgn="auto">
                  <a:spcBef>
                    <a:spcPts val="0"/>
                  </a:spcBef>
                  <a:spcAft>
                    <a:spcPts val="0"/>
                  </a:spcAft>
                  <a:defRPr/>
                </a:pPr>
                <a:r>
                  <a:rPr lang="en-US" sz="1400" dirty="0"/>
                  <a:t>RF field probe</a:t>
                </a:r>
                <a:br>
                  <a:rPr lang="en-US" sz="1400" dirty="0"/>
                </a:br>
                <a:r>
                  <a:rPr lang="en-US" sz="1400" dirty="0"/>
                  <a:t>signal</a:t>
                </a:r>
              </a:p>
            </p:txBody>
          </p:sp>
          <p:sp>
            <p:nvSpPr>
              <p:cNvPr id="52" name="Arc 51">
                <a:extLst>
                  <a:ext uri="{FF2B5EF4-FFF2-40B4-BE49-F238E27FC236}">
                    <a16:creationId xmlns:a16="http://schemas.microsoft.com/office/drawing/2014/main" id="{2CBD6C9D-0944-33A5-1F96-C75CC82F9514}"/>
                  </a:ext>
                </a:extLst>
              </p:cNvPr>
              <p:cNvSpPr/>
              <p:nvPr/>
            </p:nvSpPr>
            <p:spPr bwMode="auto">
              <a:xfrm rot="14972913" flipV="1">
                <a:off x="3209037" y="4561636"/>
                <a:ext cx="196359" cy="45719"/>
              </a:xfrm>
              <a:prstGeom prst="arc">
                <a:avLst>
                  <a:gd name="adj1" fmla="val 65390"/>
                  <a:gd name="adj2" fmla="val 10785191"/>
                </a:avLst>
              </a:prstGeom>
              <a:noFill/>
              <a:ln w="12700" cap="flat" cmpd="sng" algn="ctr">
                <a:solidFill>
                  <a:srgbClr val="FF0000"/>
                </a:solidFill>
                <a:prstDash val="sysDot"/>
                <a:round/>
                <a:headEnd type="triangle" w="sm" len="sm"/>
                <a:tailEnd type="none" w="sm" len="sm"/>
              </a:ln>
              <a:effectLst/>
            </p:spPr>
            <p:txBody>
              <a:bodyPr rtlCol="0" anchor="ctr"/>
              <a:lstStyle/>
              <a:p>
                <a:pPr algn="ctr"/>
                <a:endParaRPr lang="en-US"/>
              </a:p>
            </p:txBody>
          </p:sp>
          <p:sp>
            <p:nvSpPr>
              <p:cNvPr id="53" name="Arc 52">
                <a:extLst>
                  <a:ext uri="{FF2B5EF4-FFF2-40B4-BE49-F238E27FC236}">
                    <a16:creationId xmlns:a16="http://schemas.microsoft.com/office/drawing/2014/main" id="{5DA99D0A-5094-A7D8-DB48-F5D57539DD54}"/>
                  </a:ext>
                </a:extLst>
              </p:cNvPr>
              <p:cNvSpPr/>
              <p:nvPr/>
            </p:nvSpPr>
            <p:spPr bwMode="auto">
              <a:xfrm rot="4196364" flipV="1">
                <a:off x="3313165" y="4839200"/>
                <a:ext cx="196359" cy="45719"/>
              </a:xfrm>
              <a:prstGeom prst="arc">
                <a:avLst>
                  <a:gd name="adj1" fmla="val 65390"/>
                  <a:gd name="adj2" fmla="val 10785191"/>
                </a:avLst>
              </a:prstGeom>
              <a:noFill/>
              <a:ln w="12700" cap="flat" cmpd="sng" algn="ctr">
                <a:solidFill>
                  <a:srgbClr val="FF0000"/>
                </a:solidFill>
                <a:prstDash val="sysDot"/>
                <a:round/>
                <a:headEnd type="triangle" w="sm" len="sm"/>
                <a:tailEnd type="none" w="sm" len="sm"/>
              </a:ln>
              <a:effectLst/>
            </p:spPr>
            <p:txBody>
              <a:bodyPr rtlCol="0" anchor="ctr"/>
              <a:lstStyle/>
              <a:p>
                <a:pPr algn="ctr"/>
                <a:endParaRPr lang="en-US"/>
              </a:p>
            </p:txBody>
          </p:sp>
          <p:sp>
            <p:nvSpPr>
              <p:cNvPr id="54" name="Arc 53">
                <a:extLst>
                  <a:ext uri="{FF2B5EF4-FFF2-40B4-BE49-F238E27FC236}">
                    <a16:creationId xmlns:a16="http://schemas.microsoft.com/office/drawing/2014/main" id="{68C58A05-7FF3-FC6C-7EEB-B44C5B22C404}"/>
                  </a:ext>
                </a:extLst>
              </p:cNvPr>
              <p:cNvSpPr/>
              <p:nvPr/>
            </p:nvSpPr>
            <p:spPr bwMode="auto">
              <a:xfrm rot="17499921">
                <a:off x="3320166" y="4567209"/>
                <a:ext cx="196359" cy="45719"/>
              </a:xfrm>
              <a:prstGeom prst="arc">
                <a:avLst>
                  <a:gd name="adj1" fmla="val 65390"/>
                  <a:gd name="adj2" fmla="val 10785191"/>
                </a:avLst>
              </a:prstGeom>
              <a:noFill/>
              <a:ln w="12700" cap="flat" cmpd="sng" algn="ctr">
                <a:solidFill>
                  <a:srgbClr val="FF0000"/>
                </a:solidFill>
                <a:prstDash val="sysDot"/>
                <a:round/>
                <a:headEnd type="triangle" w="sm" len="sm"/>
                <a:tailEnd type="none" w="sm" len="sm"/>
              </a:ln>
              <a:effectLst/>
            </p:spPr>
            <p:txBody>
              <a:bodyPr rtlCol="0" anchor="ctr"/>
              <a:lstStyle/>
              <a:p>
                <a:pPr algn="ctr"/>
                <a:endParaRPr lang="en-US"/>
              </a:p>
            </p:txBody>
          </p:sp>
          <p:sp>
            <p:nvSpPr>
              <p:cNvPr id="55" name="Arc 54">
                <a:extLst>
                  <a:ext uri="{FF2B5EF4-FFF2-40B4-BE49-F238E27FC236}">
                    <a16:creationId xmlns:a16="http://schemas.microsoft.com/office/drawing/2014/main" id="{EC075751-2222-48CF-79E8-238696216DF8}"/>
                  </a:ext>
                </a:extLst>
              </p:cNvPr>
              <p:cNvSpPr/>
              <p:nvPr/>
            </p:nvSpPr>
            <p:spPr bwMode="auto">
              <a:xfrm rot="6827158">
                <a:off x="3213828" y="4841009"/>
                <a:ext cx="196359" cy="45719"/>
              </a:xfrm>
              <a:prstGeom prst="arc">
                <a:avLst>
                  <a:gd name="adj1" fmla="val 65390"/>
                  <a:gd name="adj2" fmla="val 10785191"/>
                </a:avLst>
              </a:prstGeom>
              <a:noFill/>
              <a:ln w="12700" cap="flat" cmpd="sng" algn="ctr">
                <a:solidFill>
                  <a:srgbClr val="FF0000"/>
                </a:solidFill>
                <a:prstDash val="sysDot"/>
                <a:round/>
                <a:headEnd type="triangle" w="sm" len="sm"/>
                <a:tailEnd type="none" w="sm" len="sm"/>
              </a:ln>
              <a:effectLst/>
            </p:spPr>
            <p:txBody>
              <a:bodyPr rtlCol="0" anchor="ctr"/>
              <a:lstStyle/>
              <a:p>
                <a:pPr algn="ctr"/>
                <a:endParaRPr lang="en-US"/>
              </a:p>
            </p:txBody>
          </p:sp>
          <p:cxnSp>
            <p:nvCxnSpPr>
              <p:cNvPr id="56" name="Straight Arrow Connector 55">
                <a:extLst>
                  <a:ext uri="{FF2B5EF4-FFF2-40B4-BE49-F238E27FC236}">
                    <a16:creationId xmlns:a16="http://schemas.microsoft.com/office/drawing/2014/main" id="{AB1AB9C2-A07F-8DDA-D2F2-90441BC44F54}"/>
                  </a:ext>
                </a:extLst>
              </p:cNvPr>
              <p:cNvCxnSpPr/>
              <p:nvPr/>
            </p:nvCxnSpPr>
            <p:spPr bwMode="auto">
              <a:xfrm flipV="1">
                <a:off x="3362941" y="4489937"/>
                <a:ext cx="674" cy="462979"/>
              </a:xfrm>
              <a:prstGeom prst="straightConnector1">
                <a:avLst/>
              </a:prstGeom>
              <a:noFill/>
              <a:ln w="12700" cap="flat" cmpd="sng" algn="ctr">
                <a:solidFill>
                  <a:srgbClr val="FF0000"/>
                </a:solidFill>
                <a:prstDash val="sysDot"/>
                <a:round/>
                <a:headEnd type="triangle" w="sm" len="sm"/>
                <a:tailEnd type="triangle" w="sm" len="sm"/>
              </a:ln>
              <a:effectLst/>
            </p:spPr>
          </p:cxnSp>
        </p:grpSp>
        <p:sp>
          <p:nvSpPr>
            <p:cNvPr id="61" name="TextBox 60">
              <a:extLst>
                <a:ext uri="{FF2B5EF4-FFF2-40B4-BE49-F238E27FC236}">
                  <a16:creationId xmlns:a16="http://schemas.microsoft.com/office/drawing/2014/main" id="{79B0A386-94DA-9002-5502-76962E75B6AB}"/>
                </a:ext>
              </a:extLst>
            </p:cNvPr>
            <p:cNvSpPr txBox="1"/>
            <p:nvPr/>
          </p:nvSpPr>
          <p:spPr>
            <a:xfrm>
              <a:off x="8375487" y="5025206"/>
              <a:ext cx="2124322" cy="215444"/>
            </a:xfrm>
            <a:prstGeom prst="rect">
              <a:avLst/>
            </a:prstGeom>
            <a:noFill/>
          </p:spPr>
          <p:txBody>
            <a:bodyPr wrap="square" rtlCol="0">
              <a:spAutoFit/>
            </a:bodyPr>
            <a:lstStyle/>
            <a:p>
              <a:r>
                <a:rPr lang="en-US" sz="800" dirty="0"/>
                <a:t>Illustration from M. Wendt</a:t>
              </a:r>
              <a:endParaRPr lang="en-GB" sz="800" dirty="0"/>
            </a:p>
          </p:txBody>
        </p:sp>
        <p:grpSp>
          <p:nvGrpSpPr>
            <p:cNvPr id="67" name="Group 66">
              <a:extLst>
                <a:ext uri="{FF2B5EF4-FFF2-40B4-BE49-F238E27FC236}">
                  <a16:creationId xmlns:a16="http://schemas.microsoft.com/office/drawing/2014/main" id="{F887C4E0-B050-2ADD-E2BD-0A12464E3939}"/>
                </a:ext>
              </a:extLst>
            </p:cNvPr>
            <p:cNvGrpSpPr/>
            <p:nvPr/>
          </p:nvGrpSpPr>
          <p:grpSpPr>
            <a:xfrm>
              <a:off x="3975355" y="4054218"/>
              <a:ext cx="3971759" cy="1360778"/>
              <a:chOff x="4416782" y="4880247"/>
              <a:chExt cx="3971759" cy="1269939"/>
            </a:xfrm>
          </p:grpSpPr>
          <p:pic>
            <p:nvPicPr>
              <p:cNvPr id="62" name="Picture 61" descr="A picture containing text, clock, watch, gauge&#10;&#10;Description automatically generated">
                <a:extLst>
                  <a:ext uri="{FF2B5EF4-FFF2-40B4-BE49-F238E27FC236}">
                    <a16:creationId xmlns:a16="http://schemas.microsoft.com/office/drawing/2014/main" id="{65DE817D-8EB4-0D27-6820-BF1E22510B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16782" y="5578842"/>
                <a:ext cx="2466975" cy="542925"/>
              </a:xfrm>
              <a:prstGeom prst="rect">
                <a:avLst/>
              </a:prstGeom>
            </p:spPr>
          </p:pic>
          <p:sp>
            <p:nvSpPr>
              <p:cNvPr id="63" name="Oval 62">
                <a:extLst>
                  <a:ext uri="{FF2B5EF4-FFF2-40B4-BE49-F238E27FC236}">
                    <a16:creationId xmlns:a16="http://schemas.microsoft.com/office/drawing/2014/main" id="{2DA0F4C3-1F9B-B585-67FB-06465586B1B9}"/>
                  </a:ext>
                </a:extLst>
              </p:cNvPr>
              <p:cNvSpPr/>
              <p:nvPr/>
            </p:nvSpPr>
            <p:spPr>
              <a:xfrm>
                <a:off x="4957665" y="5578842"/>
                <a:ext cx="799056" cy="571344"/>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5" name="Straight Arrow Connector 64">
                <a:extLst>
                  <a:ext uri="{FF2B5EF4-FFF2-40B4-BE49-F238E27FC236}">
                    <a16:creationId xmlns:a16="http://schemas.microsoft.com/office/drawing/2014/main" id="{29A1A060-2DEA-8B9D-EA10-209FD2DB1584}"/>
                  </a:ext>
                </a:extLst>
              </p:cNvPr>
              <p:cNvCxnSpPr>
                <a:cxnSpLocks/>
                <a:stCxn id="63" idx="7"/>
              </p:cNvCxnSpPr>
              <p:nvPr/>
            </p:nvCxnSpPr>
            <p:spPr>
              <a:xfrm flipV="1">
                <a:off x="5639702" y="4880247"/>
                <a:ext cx="2748839" cy="782266"/>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70" name="TextBox 69">
            <a:extLst>
              <a:ext uri="{FF2B5EF4-FFF2-40B4-BE49-F238E27FC236}">
                <a16:creationId xmlns:a16="http://schemas.microsoft.com/office/drawing/2014/main" id="{E01ACBDE-914A-01C5-ED83-DE751483826E}"/>
              </a:ext>
            </a:extLst>
          </p:cNvPr>
          <p:cNvSpPr txBox="1"/>
          <p:nvPr/>
        </p:nvSpPr>
        <p:spPr>
          <a:xfrm>
            <a:off x="3603398" y="5595702"/>
            <a:ext cx="7750808" cy="553998"/>
          </a:xfrm>
          <a:prstGeom prst="rect">
            <a:avLst/>
          </a:prstGeom>
          <a:noFill/>
        </p:spPr>
        <p:txBody>
          <a:bodyPr wrap="square" lIns="0" tIns="0" rIns="0" bIns="0" rtlCol="0" anchor="t">
            <a:spAutoFit/>
          </a:bodyPr>
          <a:lstStyle/>
          <a:p>
            <a:r>
              <a:rPr lang="en-US" dirty="0"/>
              <a:t>Recall: Lorenz force will only accelerate if the E-field is synchronized with the beam (synchronicity condition).</a:t>
            </a:r>
            <a:endParaRPr lang="en-GB" dirty="0"/>
          </a:p>
        </p:txBody>
      </p:sp>
      <p:sp>
        <p:nvSpPr>
          <p:cNvPr id="64" name="Slide Number Placeholder 63">
            <a:extLst>
              <a:ext uri="{FF2B5EF4-FFF2-40B4-BE49-F238E27FC236}">
                <a16:creationId xmlns:a16="http://schemas.microsoft.com/office/drawing/2014/main" id="{555218F3-26FA-7F5D-776D-1BEFA780B74A}"/>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0070C0"/>
                </a:solidFill>
                <a:latin typeface="Arial"/>
              </a:rPr>
              <a:t>7</a:t>
            </a:fld>
            <a:endParaRPr lang="en-GB" sz="1000" b="0" strike="noStrike" spc="-1">
              <a:solidFill>
                <a:srgbClr val="0070C0"/>
              </a:solidFill>
              <a:latin typeface="Times New Roman"/>
            </a:endParaRPr>
          </a:p>
        </p:txBody>
      </p:sp>
    </p:spTree>
    <p:extLst>
      <p:ext uri="{BB962C8B-B14F-4D97-AF65-F5344CB8AC3E}">
        <p14:creationId xmlns:p14="http://schemas.microsoft.com/office/powerpoint/2010/main" val="1078280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90C5D72D-F18B-4C44-B6F3-5840E2CEC3DA}"/>
              </a:ext>
            </a:extLst>
          </p:cNvPr>
          <p:cNvGrpSpPr/>
          <p:nvPr/>
        </p:nvGrpSpPr>
        <p:grpSpPr>
          <a:xfrm>
            <a:off x="1952501" y="1128959"/>
            <a:ext cx="3693432" cy="1730895"/>
            <a:chOff x="571334" y="362278"/>
            <a:chExt cx="4924576" cy="2307859"/>
          </a:xfrm>
        </p:grpSpPr>
        <p:pic>
          <p:nvPicPr>
            <p:cNvPr id="6" name="Picture 5" descr="A picture containing text&#10;&#10;Description automatically generated">
              <a:extLst>
                <a:ext uri="{FF2B5EF4-FFF2-40B4-BE49-F238E27FC236}">
                  <a16:creationId xmlns:a16="http://schemas.microsoft.com/office/drawing/2014/main" id="{FF92369A-FDDA-432A-88C5-9E14F1A1C0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705" y="362278"/>
              <a:ext cx="4738205" cy="1731040"/>
            </a:xfrm>
            <a:prstGeom prst="rect">
              <a:avLst/>
            </a:prstGeom>
            <a:ln w="28575">
              <a:solidFill>
                <a:srgbClr val="CC0000"/>
              </a:solidFill>
            </a:ln>
          </p:spPr>
        </p:pic>
        <p:sp>
          <p:nvSpPr>
            <p:cNvPr id="7" name="TextBox 6">
              <a:extLst>
                <a:ext uri="{FF2B5EF4-FFF2-40B4-BE49-F238E27FC236}">
                  <a16:creationId xmlns:a16="http://schemas.microsoft.com/office/drawing/2014/main" id="{563440F1-91AC-46BE-9D6A-3BC9C84DACF6}"/>
                </a:ext>
              </a:extLst>
            </p:cNvPr>
            <p:cNvSpPr txBox="1"/>
            <p:nvPr/>
          </p:nvSpPr>
          <p:spPr>
            <a:xfrm>
              <a:off x="571334" y="2177695"/>
              <a:ext cx="2765160" cy="492442"/>
            </a:xfrm>
            <a:prstGeom prst="rect">
              <a:avLst/>
            </a:prstGeom>
            <a:noFill/>
          </p:spPr>
          <p:txBody>
            <a:bodyPr wrap="square" rtlCol="0">
              <a:spAutoFit/>
            </a:bodyPr>
            <a:lstStyle/>
            <a:p>
              <a:r>
                <a:rPr lang="en-US" i="1" dirty="0">
                  <a:solidFill>
                    <a:srgbClr val="C00000"/>
                  </a:solidFill>
                </a:rPr>
                <a:t>Transit time factor</a:t>
              </a:r>
              <a:endParaRPr lang="en-GB" i="1" dirty="0">
                <a:solidFill>
                  <a:srgbClr val="C00000"/>
                </a:solidFill>
              </a:endParaRPr>
            </a:p>
          </p:txBody>
        </p:sp>
      </p:grpSp>
      <p:grpSp>
        <p:nvGrpSpPr>
          <p:cNvPr id="16" name="Group 15">
            <a:extLst>
              <a:ext uri="{FF2B5EF4-FFF2-40B4-BE49-F238E27FC236}">
                <a16:creationId xmlns:a16="http://schemas.microsoft.com/office/drawing/2014/main" id="{16EB86E8-3979-4F49-91C7-0EB8C0159E39}"/>
              </a:ext>
            </a:extLst>
          </p:cNvPr>
          <p:cNvGrpSpPr/>
          <p:nvPr/>
        </p:nvGrpSpPr>
        <p:grpSpPr>
          <a:xfrm>
            <a:off x="3517901" y="2268382"/>
            <a:ext cx="2943544" cy="1094070"/>
            <a:chOff x="2470415" y="2507280"/>
            <a:chExt cx="3924725" cy="1458759"/>
          </a:xfrm>
        </p:grpSpPr>
        <p:grpSp>
          <p:nvGrpSpPr>
            <p:cNvPr id="14" name="Group 13">
              <a:extLst>
                <a:ext uri="{FF2B5EF4-FFF2-40B4-BE49-F238E27FC236}">
                  <a16:creationId xmlns:a16="http://schemas.microsoft.com/office/drawing/2014/main" id="{1C7E926C-6792-481A-8D52-EE86BF4F9E94}"/>
                </a:ext>
              </a:extLst>
            </p:cNvPr>
            <p:cNvGrpSpPr/>
            <p:nvPr/>
          </p:nvGrpSpPr>
          <p:grpSpPr>
            <a:xfrm>
              <a:off x="3234827" y="2507280"/>
              <a:ext cx="2907580" cy="1180931"/>
              <a:chOff x="3234827" y="2507280"/>
              <a:chExt cx="2907580" cy="1180931"/>
            </a:xfrm>
          </p:grpSpPr>
          <p:cxnSp>
            <p:nvCxnSpPr>
              <p:cNvPr id="10" name="Straight Arrow Connector 9">
                <a:extLst>
                  <a:ext uri="{FF2B5EF4-FFF2-40B4-BE49-F238E27FC236}">
                    <a16:creationId xmlns:a16="http://schemas.microsoft.com/office/drawing/2014/main" id="{5E721A7C-739F-4EA1-9C47-6DF94237B6F4}"/>
                  </a:ext>
                </a:extLst>
              </p:cNvPr>
              <p:cNvCxnSpPr>
                <a:cxnSpLocks/>
                <a:stCxn id="11" idx="0"/>
              </p:cNvCxnSpPr>
              <p:nvPr/>
            </p:nvCxnSpPr>
            <p:spPr bwMode="auto">
              <a:xfrm flipH="1" flipV="1">
                <a:off x="3330843" y="2507280"/>
                <a:ext cx="529237" cy="71153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11" name="Picture 10" descr="A picture containing text&#10;&#10;Description automatically generated">
                <a:extLst>
                  <a:ext uri="{FF2B5EF4-FFF2-40B4-BE49-F238E27FC236}">
                    <a16:creationId xmlns:a16="http://schemas.microsoft.com/office/drawing/2014/main" id="{02D2DBA5-17E8-4EA9-A2E7-63BFE5DCBFCE}"/>
                  </a:ext>
                </a:extLst>
              </p:cNvPr>
              <p:cNvPicPr>
                <a:picLocks noChangeAspect="1"/>
              </p:cNvPicPr>
              <p:nvPr/>
            </p:nvPicPr>
            <p:blipFill rotWithShape="1">
              <a:blip r:embed="rId3">
                <a:extLst>
                  <a:ext uri="{28A0092B-C50C-407E-A947-70E740481C1C}">
                    <a14:useLocalDpi xmlns:a14="http://schemas.microsoft.com/office/drawing/2010/main" val="0"/>
                  </a:ext>
                </a:extLst>
              </a:blip>
              <a:srcRect l="48600" t="61384" r="23792" b="16335"/>
              <a:stretch/>
            </p:blipFill>
            <p:spPr>
              <a:xfrm>
                <a:off x="3234827" y="3218818"/>
                <a:ext cx="1250505" cy="368716"/>
              </a:xfrm>
              <a:prstGeom prst="rect">
                <a:avLst/>
              </a:prstGeom>
              <a:ln w="28575">
                <a:noFill/>
              </a:ln>
            </p:spPr>
          </p:pic>
          <p:sp>
            <p:nvSpPr>
              <p:cNvPr id="13" name="TextBox 12">
                <a:extLst>
                  <a:ext uri="{FF2B5EF4-FFF2-40B4-BE49-F238E27FC236}">
                    <a16:creationId xmlns:a16="http://schemas.microsoft.com/office/drawing/2014/main" id="{B415F6E6-A1E8-4C8E-92DA-BF7A41AE1E6F}"/>
                  </a:ext>
                </a:extLst>
              </p:cNvPr>
              <p:cNvSpPr txBox="1"/>
              <p:nvPr/>
            </p:nvSpPr>
            <p:spPr>
              <a:xfrm>
                <a:off x="4426352" y="3195769"/>
                <a:ext cx="1716055" cy="492442"/>
              </a:xfrm>
              <a:prstGeom prst="rect">
                <a:avLst/>
              </a:prstGeom>
              <a:noFill/>
            </p:spPr>
            <p:txBody>
              <a:bodyPr wrap="square" rtlCol="0">
                <a:spAutoFit/>
              </a:bodyPr>
              <a:lstStyle/>
              <a:p>
                <a:r>
                  <a:rPr lang="en-US" dirty="0"/>
                  <a:t>= constant</a:t>
                </a:r>
                <a:endParaRPr lang="en-GB" dirty="0"/>
              </a:p>
            </p:txBody>
          </p:sp>
        </p:grpSp>
        <p:sp>
          <p:nvSpPr>
            <p:cNvPr id="15" name="TextBox 14">
              <a:extLst>
                <a:ext uri="{FF2B5EF4-FFF2-40B4-BE49-F238E27FC236}">
                  <a16:creationId xmlns:a16="http://schemas.microsoft.com/office/drawing/2014/main" id="{FACCB521-1D99-47C7-B067-30129BF4AC82}"/>
                </a:ext>
              </a:extLst>
            </p:cNvPr>
            <p:cNvSpPr txBox="1"/>
            <p:nvPr/>
          </p:nvSpPr>
          <p:spPr>
            <a:xfrm>
              <a:off x="2470415" y="3555670"/>
              <a:ext cx="3924725" cy="410369"/>
            </a:xfrm>
            <a:prstGeom prst="rect">
              <a:avLst/>
            </a:prstGeom>
            <a:noFill/>
          </p:spPr>
          <p:txBody>
            <a:bodyPr wrap="square" rtlCol="0">
              <a:spAutoFit/>
            </a:bodyPr>
            <a:lstStyle/>
            <a:p>
              <a:r>
                <a:rPr lang="en-US" sz="1400" dirty="0"/>
                <a:t>(as it is for an ideal pillbox cavity!)</a:t>
              </a:r>
              <a:endParaRPr lang="en-GB" sz="1400" dirty="0"/>
            </a:p>
          </p:txBody>
        </p:sp>
      </p:grpSp>
      <p:grpSp>
        <p:nvGrpSpPr>
          <p:cNvPr id="20" name="Group 19">
            <a:extLst>
              <a:ext uri="{FF2B5EF4-FFF2-40B4-BE49-F238E27FC236}">
                <a16:creationId xmlns:a16="http://schemas.microsoft.com/office/drawing/2014/main" id="{307C2E27-8F35-461A-9AFB-0E94F866A77A}"/>
              </a:ext>
            </a:extLst>
          </p:cNvPr>
          <p:cNvGrpSpPr/>
          <p:nvPr/>
        </p:nvGrpSpPr>
        <p:grpSpPr>
          <a:xfrm>
            <a:off x="6415014" y="2552404"/>
            <a:ext cx="2649860" cy="810048"/>
            <a:chOff x="5368150" y="2296909"/>
            <a:chExt cx="3533146" cy="1080064"/>
          </a:xfrm>
        </p:grpSpPr>
        <p:sp>
          <p:nvSpPr>
            <p:cNvPr id="17" name="Arrow: Right 16">
              <a:extLst>
                <a:ext uri="{FF2B5EF4-FFF2-40B4-BE49-F238E27FC236}">
                  <a16:creationId xmlns:a16="http://schemas.microsoft.com/office/drawing/2014/main" id="{E72FF99D-4B9E-4C7A-BAAD-34D261CE2899}"/>
                </a:ext>
              </a:extLst>
            </p:cNvPr>
            <p:cNvSpPr/>
            <p:nvPr/>
          </p:nvSpPr>
          <p:spPr bwMode="auto">
            <a:xfrm>
              <a:off x="5368150" y="2296909"/>
              <a:ext cx="691290" cy="101367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GB">
                <a:latin typeface="Comic Sans MS" pitchFamily="66" charset="0"/>
              </a:endParaRPr>
            </a:p>
          </p:txBody>
        </p:sp>
        <p:pic>
          <p:nvPicPr>
            <p:cNvPr id="19" name="Picture 18" descr="Text&#10;&#10;Description automatically generated">
              <a:extLst>
                <a:ext uri="{FF2B5EF4-FFF2-40B4-BE49-F238E27FC236}">
                  <a16:creationId xmlns:a16="http://schemas.microsoft.com/office/drawing/2014/main" id="{726F34D8-A749-4392-8AF4-3B82D3DE4E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2015" y="2430170"/>
              <a:ext cx="2499281" cy="946803"/>
            </a:xfrm>
            <a:prstGeom prst="rect">
              <a:avLst/>
            </a:prstGeom>
            <a:ln w="19050">
              <a:solidFill>
                <a:srgbClr val="C00000"/>
              </a:solidFill>
            </a:ln>
          </p:spPr>
        </p:pic>
      </p:grpSp>
      <p:grpSp>
        <p:nvGrpSpPr>
          <p:cNvPr id="26" name="Group 25">
            <a:extLst>
              <a:ext uri="{FF2B5EF4-FFF2-40B4-BE49-F238E27FC236}">
                <a16:creationId xmlns:a16="http://schemas.microsoft.com/office/drawing/2014/main" id="{BA8A73D2-B5C2-4A26-8BE5-3677B3381C18}"/>
              </a:ext>
            </a:extLst>
          </p:cNvPr>
          <p:cNvGrpSpPr/>
          <p:nvPr/>
        </p:nvGrpSpPr>
        <p:grpSpPr>
          <a:xfrm>
            <a:off x="8450067" y="1906072"/>
            <a:ext cx="1489175" cy="834109"/>
            <a:chOff x="7747415" y="1395135"/>
            <a:chExt cx="1985566" cy="1112145"/>
          </a:xfrm>
        </p:grpSpPr>
        <p:sp>
          <p:nvSpPr>
            <p:cNvPr id="21" name="TextBox 20">
              <a:extLst>
                <a:ext uri="{FF2B5EF4-FFF2-40B4-BE49-F238E27FC236}">
                  <a16:creationId xmlns:a16="http://schemas.microsoft.com/office/drawing/2014/main" id="{51E4DB99-46D7-4325-AB79-8E529014EB39}"/>
                </a:ext>
              </a:extLst>
            </p:cNvPr>
            <p:cNvSpPr txBox="1"/>
            <p:nvPr/>
          </p:nvSpPr>
          <p:spPr>
            <a:xfrm>
              <a:off x="8093060" y="1395135"/>
              <a:ext cx="1639921" cy="861774"/>
            </a:xfrm>
            <a:prstGeom prst="rect">
              <a:avLst/>
            </a:prstGeom>
            <a:noFill/>
          </p:spPr>
          <p:txBody>
            <a:bodyPr wrap="square" rtlCol="0">
              <a:spAutoFit/>
            </a:bodyPr>
            <a:lstStyle/>
            <a:p>
              <a:r>
                <a:rPr lang="en-US" dirty="0"/>
                <a:t>gap length</a:t>
              </a:r>
              <a:endParaRPr lang="en-GB" dirty="0"/>
            </a:p>
          </p:txBody>
        </p:sp>
        <p:cxnSp>
          <p:nvCxnSpPr>
            <p:cNvPr id="22" name="Straight Arrow Connector 21">
              <a:extLst>
                <a:ext uri="{FF2B5EF4-FFF2-40B4-BE49-F238E27FC236}">
                  <a16:creationId xmlns:a16="http://schemas.microsoft.com/office/drawing/2014/main" id="{B8704CBA-F839-4227-B4A0-313F9A41D83D}"/>
                </a:ext>
              </a:extLst>
            </p:cNvPr>
            <p:cNvCxnSpPr>
              <a:cxnSpLocks/>
            </p:cNvCxnSpPr>
            <p:nvPr/>
          </p:nvCxnSpPr>
          <p:spPr bwMode="auto">
            <a:xfrm flipH="1">
              <a:off x="7747415" y="2020996"/>
              <a:ext cx="345645" cy="48628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
        <p:nvSpPr>
          <p:cNvPr id="27" name="TextBox 26">
            <a:extLst>
              <a:ext uri="{FF2B5EF4-FFF2-40B4-BE49-F238E27FC236}">
                <a16:creationId xmlns:a16="http://schemas.microsoft.com/office/drawing/2014/main" id="{4A7CBB8A-D4A3-472C-8C5F-8D9E00DE0F68}"/>
              </a:ext>
            </a:extLst>
          </p:cNvPr>
          <p:cNvSpPr txBox="1"/>
          <p:nvPr/>
        </p:nvSpPr>
        <p:spPr>
          <a:xfrm>
            <a:off x="246376" y="3687456"/>
            <a:ext cx="11945624" cy="2246769"/>
          </a:xfrm>
          <a:prstGeom prst="rect">
            <a:avLst/>
          </a:prstGeom>
          <a:noFill/>
        </p:spPr>
        <p:txBody>
          <a:bodyPr wrap="square" rtlCol="0">
            <a:spAutoFit/>
          </a:bodyPr>
          <a:lstStyle/>
          <a:p>
            <a:pPr marL="214313" indent="-214313">
              <a:buFont typeface="Arial" panose="020B0604020202020204" pitchFamily="34" charset="0"/>
              <a:buChar char="•"/>
            </a:pPr>
            <a:r>
              <a:rPr lang="en-US" sz="2000" dirty="0"/>
              <a:t>To achieve max. energy gain from this formulae, we want that </a:t>
            </a:r>
            <a:r>
              <a:rPr lang="en-US" sz="2000" b="1" i="1" dirty="0">
                <a:solidFill>
                  <a:srgbClr val="C00000"/>
                </a:solidFill>
                <a:latin typeface="Times New Roman" panose="02020603050405020304" pitchFamily="18" charset="0"/>
                <a:cs typeface="Times New Roman" panose="02020603050405020304" pitchFamily="18" charset="0"/>
              </a:rPr>
              <a:t>T </a:t>
            </a:r>
            <a:r>
              <a:rPr lang="en-US" sz="2000" b="1" dirty="0">
                <a:solidFill>
                  <a:srgbClr val="C00000"/>
                </a:solidFill>
                <a:latin typeface="Times New Roman" panose="02020603050405020304" pitchFamily="18" charset="0"/>
                <a:cs typeface="Times New Roman" panose="02020603050405020304" pitchFamily="18" charset="0"/>
              </a:rPr>
              <a:t>= 1 </a:t>
            </a:r>
            <a:r>
              <a:rPr lang="en-US" sz="2000" b="1" dirty="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 </a:t>
            </a:r>
            <a:r>
              <a:rPr lang="en-US" sz="2000" b="1" i="1" dirty="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g</a:t>
            </a:r>
            <a:r>
              <a:rPr lang="en-US" sz="2000" b="1" dirty="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 = 0</a:t>
            </a:r>
          </a:p>
          <a:p>
            <a:pPr marL="214313" indent="-214313">
              <a:buFont typeface="Arial" panose="020B0604020202020204" pitchFamily="34" charset="0"/>
              <a:buChar char="•"/>
            </a:pPr>
            <a:endParaRPr lang="en-US" sz="2000" dirty="0">
              <a:sym typeface="Wingdings" panose="05000000000000000000" pitchFamily="2" charset="2"/>
            </a:endParaRPr>
          </a:p>
          <a:p>
            <a:pPr marL="214313" indent="-214313">
              <a:buFont typeface="Arial" panose="020B0604020202020204" pitchFamily="34" charset="0"/>
              <a:buChar char="•"/>
            </a:pPr>
            <a:r>
              <a:rPr lang="en-US" sz="2000" dirty="0">
                <a:sym typeface="Wingdings" panose="05000000000000000000" pitchFamily="2" charset="2"/>
              </a:rPr>
              <a:t>Leads to design request: </a:t>
            </a:r>
            <a:r>
              <a:rPr lang="en-US" sz="2000" b="1" i="1" dirty="0">
                <a:solidFill>
                  <a:srgbClr val="C00000"/>
                </a:solidFill>
                <a:latin typeface="+mj-lt"/>
                <a:cs typeface="Times New Roman" panose="02020603050405020304" pitchFamily="18" charset="0"/>
                <a:sym typeface="Wingdings" panose="05000000000000000000" pitchFamily="2" charset="2"/>
              </a:rPr>
              <a:t>gap as small as possible</a:t>
            </a:r>
            <a:r>
              <a:rPr lang="en-US" sz="2000" b="1" dirty="0">
                <a:sym typeface="Wingdings" panose="05000000000000000000" pitchFamily="2" charset="2"/>
              </a:rPr>
              <a:t>.</a:t>
            </a:r>
          </a:p>
          <a:p>
            <a:pPr marL="214313" indent="-214313">
              <a:buFont typeface="Arial" panose="020B0604020202020204" pitchFamily="34" charset="0"/>
              <a:buChar char="•"/>
            </a:pPr>
            <a:endParaRPr lang="en-US" sz="2000" b="1" dirty="0">
              <a:sym typeface="Wingdings" panose="05000000000000000000" pitchFamily="2" charset="2"/>
            </a:endParaRPr>
          </a:p>
          <a:p>
            <a:pPr marL="214313" indent="-214313">
              <a:buFont typeface="Arial" panose="020B0604020202020204" pitchFamily="34" charset="0"/>
              <a:buChar char="•"/>
            </a:pPr>
            <a:r>
              <a:rPr lang="en-US" sz="2000" dirty="0">
                <a:sym typeface="Wingdings" panose="05000000000000000000" pitchFamily="2" charset="2"/>
              </a:rPr>
              <a:t>But other considerations as: risk of RF electric breakdown also impact on optimum gap geometry.</a:t>
            </a:r>
          </a:p>
          <a:p>
            <a:pPr marL="214313" indent="-214313">
              <a:buFont typeface="Arial" panose="020B0604020202020204" pitchFamily="34" charset="0"/>
              <a:buChar char="•"/>
            </a:pPr>
            <a:endParaRPr lang="en-US" sz="2000" dirty="0">
              <a:sym typeface="Wingdings" panose="05000000000000000000" pitchFamily="2" charset="2"/>
            </a:endParaRPr>
          </a:p>
          <a:p>
            <a:pPr marL="214313" indent="-214313">
              <a:buFont typeface="Arial" panose="020B0604020202020204" pitchFamily="34" charset="0"/>
              <a:buChar char="•"/>
            </a:pPr>
            <a:r>
              <a:rPr lang="en-US" sz="2000" dirty="0">
                <a:sym typeface="Wingdings" panose="05000000000000000000" pitchFamily="2" charset="2"/>
              </a:rPr>
              <a:t>Note that it is assumed that the particle does not change velocity along the gap length.</a:t>
            </a:r>
            <a:endParaRPr lang="en-US" sz="2000" dirty="0"/>
          </a:p>
        </p:txBody>
      </p:sp>
      <p:sp>
        <p:nvSpPr>
          <p:cNvPr id="23" name="Rectangle 3"/>
          <p:cNvSpPr>
            <a:spLocks noChangeArrowheads="1"/>
          </p:cNvSpPr>
          <p:nvPr/>
        </p:nvSpPr>
        <p:spPr bwMode="auto">
          <a:xfrm>
            <a:off x="246375" y="88240"/>
            <a:ext cx="7689669" cy="609600"/>
          </a:xfrm>
          <a:prstGeom prst="rect">
            <a:avLst/>
          </a:prstGeom>
          <a:noFill/>
          <a:ln w="9525">
            <a:noFill/>
            <a:miter lim="800000"/>
            <a:headEnd/>
            <a:tailEnd/>
          </a:ln>
          <a:effectLst/>
        </p:spPr>
        <p:txBody>
          <a:bodyPr anchor="ctr"/>
          <a:lstStyle/>
          <a:p>
            <a:pPr>
              <a:spcBef>
                <a:spcPct val="0"/>
              </a:spcBef>
            </a:pPr>
            <a:r>
              <a:rPr lang="en-GB" sz="3200" b="1" dirty="0">
                <a:solidFill>
                  <a:schemeClr val="bg2">
                    <a:lumMod val="50000"/>
                  </a:schemeClr>
                </a:solidFill>
              </a:rPr>
              <a:t>Transit Time Factor (2/2)</a:t>
            </a:r>
            <a:endParaRPr lang="en-GB" sz="3200" dirty="0">
              <a:solidFill>
                <a:schemeClr val="bg2">
                  <a:lumMod val="50000"/>
                </a:schemeClr>
              </a:solidFill>
            </a:endParaRPr>
          </a:p>
        </p:txBody>
      </p:sp>
    </p:spTree>
    <p:extLst>
      <p:ext uri="{BB962C8B-B14F-4D97-AF65-F5344CB8AC3E}">
        <p14:creationId xmlns:p14="http://schemas.microsoft.com/office/powerpoint/2010/main" val="475259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38364" y="-75634"/>
            <a:ext cx="9144000" cy="609600"/>
          </a:xfrm>
          <a:prstGeom prst="rect">
            <a:avLst/>
          </a:prstGeom>
          <a:noFill/>
          <a:ln w="9525">
            <a:noFill/>
            <a:miter lim="800000"/>
            <a:headEnd/>
            <a:tailEnd/>
          </a:ln>
          <a:effectLst/>
        </p:spPr>
        <p:txBody>
          <a:bodyPr anchor="ctr"/>
          <a:lstStyle/>
          <a:p>
            <a:pPr>
              <a:spcBef>
                <a:spcPct val="0"/>
              </a:spcBef>
            </a:pPr>
            <a:r>
              <a:rPr lang="en-GB" sz="3200" b="1" dirty="0">
                <a:solidFill>
                  <a:schemeClr val="bg2">
                    <a:lumMod val="50000"/>
                  </a:schemeClr>
                </a:solidFill>
              </a:rPr>
              <a:t>Limits to maximum gradient</a:t>
            </a:r>
            <a:endParaRPr lang="en-GB" sz="3200" dirty="0">
              <a:solidFill>
                <a:schemeClr val="bg2">
                  <a:lumMod val="50000"/>
                </a:schemeClr>
              </a:solidFill>
            </a:endParaRPr>
          </a:p>
        </p:txBody>
      </p:sp>
      <p:sp>
        <p:nvSpPr>
          <p:cNvPr id="15" name="Rectangle 7"/>
          <p:cNvSpPr>
            <a:spLocks noChangeArrowheads="1"/>
          </p:cNvSpPr>
          <p:nvPr/>
        </p:nvSpPr>
        <p:spPr bwMode="auto">
          <a:xfrm>
            <a:off x="1765564" y="579583"/>
            <a:ext cx="7416800" cy="525695"/>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2100" b="1" dirty="0">
                <a:cs typeface="Times New Roman" pitchFamily="18" charset="0"/>
                <a:sym typeface="Wingdings" pitchFamily="2" charset="2"/>
              </a:rPr>
              <a:t>Surface electric field in vacuum</a:t>
            </a:r>
          </a:p>
        </p:txBody>
      </p:sp>
      <p:sp>
        <p:nvSpPr>
          <p:cNvPr id="17" name="Rectangle 16"/>
          <p:cNvSpPr/>
          <p:nvPr/>
        </p:nvSpPr>
        <p:spPr>
          <a:xfrm>
            <a:off x="2047635" y="1267564"/>
            <a:ext cx="754794" cy="4104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grpSp>
        <p:nvGrpSpPr>
          <p:cNvPr id="14" name="Group 13"/>
          <p:cNvGrpSpPr/>
          <p:nvPr/>
        </p:nvGrpSpPr>
        <p:grpSpPr>
          <a:xfrm>
            <a:off x="2539856" y="994208"/>
            <a:ext cx="7235694" cy="4648641"/>
            <a:chOff x="1015856" y="994207"/>
            <a:chExt cx="7235694" cy="4648641"/>
          </a:xfrm>
        </p:grpSpPr>
        <p:grpSp>
          <p:nvGrpSpPr>
            <p:cNvPr id="9" name="Group 8"/>
            <p:cNvGrpSpPr/>
            <p:nvPr/>
          </p:nvGrpSpPr>
          <p:grpSpPr>
            <a:xfrm>
              <a:off x="1015856" y="994207"/>
              <a:ext cx="7235694" cy="4648641"/>
              <a:chOff x="1549489" y="673501"/>
              <a:chExt cx="7235694" cy="4648641"/>
            </a:xfrm>
          </p:grpSpPr>
          <p:pic>
            <p:nvPicPr>
              <p:cNvPr id="5" name="Picture 4" descr="Breakdown.png"/>
              <p:cNvPicPr>
                <a:picLocks noChangeAspect="1"/>
              </p:cNvPicPr>
              <p:nvPr/>
            </p:nvPicPr>
            <p:blipFill>
              <a:blip r:embed="rId2" cstate="print"/>
              <a:srcRect t="3872" r="951"/>
              <a:stretch>
                <a:fillRect/>
              </a:stretch>
            </p:blipFill>
            <p:spPr>
              <a:xfrm>
                <a:off x="1638711" y="673501"/>
                <a:ext cx="7113117" cy="4630520"/>
              </a:xfrm>
              <a:prstGeom prst="rect">
                <a:avLst/>
              </a:prstGeom>
            </p:spPr>
          </p:pic>
          <p:sp>
            <p:nvSpPr>
              <p:cNvPr id="8" name="Rectangle 7"/>
              <p:cNvSpPr/>
              <p:nvPr/>
            </p:nvSpPr>
            <p:spPr>
              <a:xfrm>
                <a:off x="1549489" y="748937"/>
                <a:ext cx="584111" cy="37198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Rectangle 34"/>
              <p:cNvSpPr/>
              <p:nvPr/>
            </p:nvSpPr>
            <p:spPr>
              <a:xfrm>
                <a:off x="2166956" y="4920598"/>
                <a:ext cx="6618227" cy="4015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0" name="Rectangle 29"/>
            <p:cNvSpPr/>
            <p:nvPr/>
          </p:nvSpPr>
          <p:spPr>
            <a:xfrm>
              <a:off x="6589619" y="2159616"/>
              <a:ext cx="358809" cy="2309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grpSp>
      <p:sp>
        <p:nvSpPr>
          <p:cNvPr id="29" name="Rectangle 28"/>
          <p:cNvSpPr/>
          <p:nvPr/>
        </p:nvSpPr>
        <p:spPr>
          <a:xfrm>
            <a:off x="3157323" y="5278966"/>
            <a:ext cx="6726062" cy="540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a:t>
            </a:r>
          </a:p>
        </p:txBody>
      </p:sp>
      <p:grpSp>
        <p:nvGrpSpPr>
          <p:cNvPr id="16" name="Group 15"/>
          <p:cNvGrpSpPr/>
          <p:nvPr/>
        </p:nvGrpSpPr>
        <p:grpSpPr>
          <a:xfrm>
            <a:off x="7011911" y="3730976"/>
            <a:ext cx="2562225" cy="1333671"/>
            <a:chOff x="7977474" y="4328313"/>
            <a:chExt cx="2562225" cy="1333671"/>
          </a:xfrm>
        </p:grpSpPr>
        <p:sp>
          <p:nvSpPr>
            <p:cNvPr id="10" name="Rectangle 1034"/>
            <p:cNvSpPr>
              <a:spLocks noChangeArrowheads="1"/>
            </p:cNvSpPr>
            <p:nvPr/>
          </p:nvSpPr>
          <p:spPr bwMode="auto">
            <a:xfrm>
              <a:off x="7977474" y="4328313"/>
              <a:ext cx="2562225" cy="1333671"/>
            </a:xfrm>
            <a:prstGeom prst="rect">
              <a:avLst/>
            </a:prstGeom>
            <a:solidFill>
              <a:schemeClr val="bg1">
                <a:lumMod val="50000"/>
                <a:lumOff val="50000"/>
              </a:schemeClr>
            </a:solidFill>
            <a:ln w="9525">
              <a:solidFill>
                <a:schemeClr val="tx1"/>
              </a:solidFill>
              <a:miter lim="800000"/>
              <a:headEnd/>
              <a:tailEnd/>
            </a:ln>
          </p:spPr>
          <p:txBody>
            <a:bodyPr wrap="none" anchor="ctr"/>
            <a:lstStyle/>
            <a:p>
              <a:pPr algn="ctr"/>
              <a:r>
                <a:rPr lang="en-US" dirty="0">
                  <a:latin typeface="Constantia" panose="02030602050306030303" pitchFamily="18" charset="0"/>
                </a:rPr>
                <a:t>Kilpatrick 1957,</a:t>
              </a:r>
            </a:p>
            <a:p>
              <a:pPr algn="ctr"/>
              <a:endParaRPr lang="en-US" i="1" dirty="0">
                <a:latin typeface="Constantia" panose="02030602050306030303" pitchFamily="18" charset="0"/>
              </a:endParaRPr>
            </a:p>
            <a:p>
              <a:pPr algn="ctr"/>
              <a:endParaRPr lang="en-US" i="1" dirty="0">
                <a:latin typeface="Constantia" panose="02030602050306030303" pitchFamily="18" charset="0"/>
              </a:endParaRPr>
            </a:p>
            <a:p>
              <a:pPr algn="ctr"/>
              <a:r>
                <a:rPr lang="en-US" i="1" dirty="0">
                  <a:latin typeface="Constantia" panose="02030602050306030303" pitchFamily="18" charset="0"/>
                </a:rPr>
                <a:t>f</a:t>
              </a:r>
              <a:r>
                <a:rPr lang="en-US" dirty="0">
                  <a:latin typeface="Constantia" panose="02030602050306030303" pitchFamily="18" charset="0"/>
                </a:rPr>
                <a:t>  in GHz, </a:t>
              </a:r>
              <a:r>
                <a:rPr lang="en-US" i="1" dirty="0" err="1">
                  <a:latin typeface="Constantia" panose="02030602050306030303" pitchFamily="18" charset="0"/>
                </a:rPr>
                <a:t>E</a:t>
              </a:r>
              <a:r>
                <a:rPr lang="en-US" baseline="-25000" dirty="0" err="1">
                  <a:latin typeface="Constantia" panose="02030602050306030303" pitchFamily="18" charset="0"/>
                </a:rPr>
                <a:t>crit</a:t>
              </a:r>
              <a:r>
                <a:rPr lang="en-US" dirty="0">
                  <a:latin typeface="Constantia" panose="02030602050306030303" pitchFamily="18" charset="0"/>
                </a:rPr>
                <a:t> in MV/m</a:t>
              </a:r>
            </a:p>
          </p:txBody>
        </p:sp>
        <p:graphicFrame>
          <p:nvGraphicFramePr>
            <p:cNvPr id="11" name="Object 1024"/>
            <p:cNvGraphicFramePr>
              <a:graphicFrameLocks noChangeAspect="1"/>
            </p:cNvGraphicFramePr>
            <p:nvPr/>
          </p:nvGraphicFramePr>
          <p:xfrm>
            <a:off x="8016895" y="4611611"/>
            <a:ext cx="2463800" cy="673100"/>
          </p:xfrm>
          <a:graphic>
            <a:graphicData uri="http://schemas.openxmlformats.org/presentationml/2006/ole">
              <mc:AlternateContent xmlns:mc="http://schemas.openxmlformats.org/markup-compatibility/2006">
                <mc:Choice xmlns:v="urn:schemas-microsoft-com:vml" Requires="v">
                  <p:oleObj name="Equation" r:id="rId3" imgW="2463480" imgH="672840" progId="Equation.3">
                    <p:embed/>
                  </p:oleObj>
                </mc:Choice>
                <mc:Fallback>
                  <p:oleObj name="Equation" r:id="rId3" imgW="2463480" imgH="672840" progId="Equation.3">
                    <p:embed/>
                    <p:pic>
                      <p:nvPicPr>
                        <p:cNvPr id="11" name="Object 1024"/>
                        <p:cNvPicPr>
                          <a:picLocks noChangeAspect="1" noChangeArrowheads="1"/>
                        </p:cNvPicPr>
                        <p:nvPr/>
                      </p:nvPicPr>
                      <p:blipFill>
                        <a:blip r:embed="rId4">
                          <a:lum bright="-100000"/>
                          <a:extLst>
                            <a:ext uri="{28A0092B-C50C-407E-A947-70E740481C1C}">
                              <a14:useLocalDpi xmlns:a14="http://schemas.microsoft.com/office/drawing/2010/main" val="0"/>
                            </a:ext>
                          </a:extLst>
                        </a:blip>
                        <a:srcRect/>
                        <a:stretch>
                          <a:fillRect/>
                        </a:stretch>
                      </p:blipFill>
                      <p:spPr bwMode="auto">
                        <a:xfrm>
                          <a:off x="8016895" y="4611611"/>
                          <a:ext cx="2463800" cy="67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12" name="Rectangle 1034"/>
          <p:cNvSpPr>
            <a:spLocks noChangeArrowheads="1"/>
          </p:cNvSpPr>
          <p:nvPr/>
        </p:nvSpPr>
        <p:spPr bwMode="auto">
          <a:xfrm>
            <a:off x="3474571" y="1583137"/>
            <a:ext cx="2419575" cy="801540"/>
          </a:xfrm>
          <a:prstGeom prst="rect">
            <a:avLst/>
          </a:prstGeom>
          <a:solidFill>
            <a:schemeClr val="bg1">
              <a:lumMod val="50000"/>
              <a:lumOff val="50000"/>
            </a:schemeClr>
          </a:solidFill>
          <a:ln w="9525">
            <a:solidFill>
              <a:schemeClr val="tx1"/>
            </a:solidFill>
            <a:miter lim="800000"/>
            <a:headEnd/>
            <a:tailEnd/>
          </a:ln>
        </p:spPr>
        <p:txBody>
          <a:bodyPr wrap="none" anchor="ctr"/>
          <a:lstStyle/>
          <a:p>
            <a:pPr algn="ctr"/>
            <a:r>
              <a:rPr lang="en-US" dirty="0">
                <a:latin typeface="Constantia" panose="02030602050306030303" pitchFamily="18" charset="0"/>
              </a:rPr>
              <a:t>Wang &amp; Loew, </a:t>
            </a:r>
            <a:br>
              <a:rPr lang="en-US" dirty="0">
                <a:latin typeface="Constantia" panose="02030602050306030303" pitchFamily="18" charset="0"/>
              </a:rPr>
            </a:br>
            <a:r>
              <a:rPr lang="en-US" dirty="0">
                <a:latin typeface="Constantia" panose="02030602050306030303" pitchFamily="18" charset="0"/>
              </a:rPr>
              <a:t>SLAC-PUB-7684, 1997</a:t>
            </a:r>
          </a:p>
        </p:txBody>
      </p:sp>
      <p:sp>
        <p:nvSpPr>
          <p:cNvPr id="33" name="Rectangle 7"/>
          <p:cNvSpPr>
            <a:spLocks noChangeArrowheads="1"/>
          </p:cNvSpPr>
          <p:nvPr/>
        </p:nvSpPr>
        <p:spPr bwMode="auto">
          <a:xfrm>
            <a:off x="1467174" y="5700043"/>
            <a:ext cx="10106360" cy="976731"/>
          </a:xfrm>
          <a:prstGeom prst="rect">
            <a:avLst/>
          </a:prstGeom>
          <a:solidFill>
            <a:schemeClr val="bg1"/>
          </a:solidFill>
          <a:ln w="9525">
            <a:noFill/>
            <a:miter lim="800000"/>
            <a:headEnd/>
            <a:tailEnd/>
          </a:ln>
          <a:effectLst/>
        </p:spPr>
        <p:txBody>
          <a:bodyPr/>
          <a:lstStyle/>
          <a:p>
            <a:pPr marL="342900" indent="-342900">
              <a:spcBef>
                <a:spcPct val="20000"/>
              </a:spcBef>
              <a:buFont typeface="Symbol" panose="05050102010706020507" pitchFamily="18" charset="2"/>
              <a:buChar char="®"/>
            </a:pPr>
            <a:r>
              <a:rPr lang="en-GB" sz="2000" b="1" dirty="0">
                <a:solidFill>
                  <a:srgbClr val="1F497D"/>
                </a:solidFill>
                <a:cs typeface="Times New Roman" pitchFamily="18" charset="0"/>
                <a:sym typeface="Wingdings" pitchFamily="2" charset="2"/>
              </a:rPr>
              <a:t>High frequencies preferred for large gradient.</a:t>
            </a:r>
          </a:p>
          <a:p>
            <a:pPr marL="342900" indent="-342900">
              <a:spcBef>
                <a:spcPct val="20000"/>
              </a:spcBef>
              <a:buFont typeface="Symbol" panose="05050102010706020507" pitchFamily="18" charset="2"/>
              <a:buChar char="®"/>
            </a:pPr>
            <a:r>
              <a:rPr lang="en-GB" sz="2000" b="1" dirty="0">
                <a:solidFill>
                  <a:srgbClr val="1F497D"/>
                </a:solidFill>
                <a:cs typeface="Times New Roman" pitchFamily="18" charset="0"/>
                <a:sym typeface="Wingdings" pitchFamily="2" charset="2"/>
              </a:rPr>
              <a:t>Today also other criteria are used, e.g. considering  local field quantity, </a:t>
            </a:r>
            <a:br>
              <a:rPr lang="en-GB" sz="2000" b="1" dirty="0">
                <a:solidFill>
                  <a:srgbClr val="1F497D"/>
                </a:solidFill>
                <a:cs typeface="Times New Roman" pitchFamily="18" charset="0"/>
                <a:sym typeface="Wingdings" pitchFamily="2" charset="2"/>
              </a:rPr>
            </a:br>
            <a:r>
              <a:rPr lang="en-GB" sz="2000" b="1" dirty="0">
                <a:solidFill>
                  <a:srgbClr val="1F497D"/>
                </a:solidFill>
                <a:cs typeface="Times New Roman" pitchFamily="18" charset="0"/>
                <a:sym typeface="Wingdings" pitchFamily="2" charset="2"/>
              </a:rPr>
              <a:t>see: </a:t>
            </a:r>
            <a:r>
              <a:rPr lang="en-GB" sz="2000" b="1" dirty="0" err="1">
                <a:solidFill>
                  <a:srgbClr val="1F497D"/>
                </a:solidFill>
                <a:cs typeface="Times New Roman" pitchFamily="18" charset="0"/>
                <a:sym typeface="Wingdings" pitchFamily="2" charset="2"/>
              </a:rPr>
              <a:t>Grudiev</a:t>
            </a:r>
            <a:r>
              <a:rPr lang="en-GB" sz="2000" b="1" dirty="0">
                <a:solidFill>
                  <a:srgbClr val="1F497D"/>
                </a:solidFill>
                <a:cs typeface="Times New Roman" pitchFamily="18" charset="0"/>
                <a:sym typeface="Wingdings" pitchFamily="2" charset="2"/>
              </a:rPr>
              <a:t> et al., PRAB #102001 , 2009</a:t>
            </a:r>
          </a:p>
        </p:txBody>
      </p:sp>
      <p:sp>
        <p:nvSpPr>
          <p:cNvPr id="32" name="TextBox 31"/>
          <p:cNvSpPr txBox="1"/>
          <p:nvPr/>
        </p:nvSpPr>
        <p:spPr>
          <a:xfrm rot="16200000">
            <a:off x="1380593" y="2983099"/>
            <a:ext cx="1549463" cy="400110"/>
          </a:xfrm>
          <a:prstGeom prst="rect">
            <a:avLst/>
          </a:prstGeom>
          <a:noFill/>
        </p:spPr>
        <p:txBody>
          <a:bodyPr wrap="none" rtlCol="0">
            <a:spAutoFit/>
          </a:bodyPr>
          <a:lstStyle/>
          <a:p>
            <a:pPr algn="r"/>
            <a:r>
              <a:rPr lang="en-GB" sz="2000" i="1" dirty="0" err="1">
                <a:latin typeface="Constantia" panose="02030602050306030303" pitchFamily="18" charset="0"/>
              </a:rPr>
              <a:t>E</a:t>
            </a:r>
            <a:r>
              <a:rPr lang="en-GB" sz="2000" baseline="-25000" dirty="0" err="1">
                <a:latin typeface="Constantia" panose="02030602050306030303" pitchFamily="18" charset="0"/>
              </a:rPr>
              <a:t>crit</a:t>
            </a:r>
            <a:r>
              <a:rPr lang="en-GB" sz="2000" dirty="0">
                <a:latin typeface="Constantia" panose="02030602050306030303" pitchFamily="18" charset="0"/>
              </a:rPr>
              <a:t> [MV/m]</a:t>
            </a:r>
          </a:p>
        </p:txBody>
      </p:sp>
      <p:sp>
        <p:nvSpPr>
          <p:cNvPr id="31" name="TextBox 30"/>
          <p:cNvSpPr txBox="1"/>
          <p:nvPr/>
        </p:nvSpPr>
        <p:spPr>
          <a:xfrm>
            <a:off x="9524724" y="5196626"/>
            <a:ext cx="1018099" cy="400110"/>
          </a:xfrm>
          <a:prstGeom prst="rect">
            <a:avLst/>
          </a:prstGeom>
          <a:noFill/>
        </p:spPr>
        <p:txBody>
          <a:bodyPr wrap="none" rtlCol="0">
            <a:spAutoFit/>
          </a:bodyPr>
          <a:lstStyle/>
          <a:p>
            <a:pPr algn="r"/>
            <a:r>
              <a:rPr lang="en-GB" sz="2000" i="1" dirty="0">
                <a:latin typeface="Constantia" panose="02030602050306030303" pitchFamily="18" charset="0"/>
              </a:rPr>
              <a:t>f</a:t>
            </a:r>
            <a:r>
              <a:rPr lang="en-GB" sz="2000" dirty="0">
                <a:latin typeface="Constantia" panose="02030602050306030303" pitchFamily="18" charset="0"/>
              </a:rPr>
              <a:t> [GHz]</a:t>
            </a:r>
          </a:p>
        </p:txBody>
      </p:sp>
      <p:sp>
        <p:nvSpPr>
          <p:cNvPr id="34" name="TextBox 33"/>
          <p:cNvSpPr txBox="1"/>
          <p:nvPr/>
        </p:nvSpPr>
        <p:spPr>
          <a:xfrm>
            <a:off x="9736873" y="1183077"/>
            <a:ext cx="999313"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E. Jensen</a:t>
            </a:r>
            <a:endParaRPr lang="en-US" sz="1477" b="1" dirty="0">
              <a:solidFill>
                <a:prstClr val="black"/>
              </a:solidFill>
              <a:latin typeface="Constantia" panose="02030602050306030303" pitchFamily="18" charset="0"/>
            </a:endParaRPr>
          </a:p>
        </p:txBody>
      </p:sp>
      <p:sp>
        <p:nvSpPr>
          <p:cNvPr id="24" name="TextBox 23"/>
          <p:cNvSpPr txBox="1"/>
          <p:nvPr/>
        </p:nvSpPr>
        <p:spPr>
          <a:xfrm>
            <a:off x="2669307" y="5235803"/>
            <a:ext cx="606256" cy="400110"/>
          </a:xfrm>
          <a:prstGeom prst="rect">
            <a:avLst/>
          </a:prstGeom>
          <a:noFill/>
        </p:spPr>
        <p:txBody>
          <a:bodyPr wrap="none" rtlCol="0">
            <a:spAutoFit/>
          </a:bodyPr>
          <a:lstStyle/>
          <a:p>
            <a:pPr algn="ctr"/>
            <a:r>
              <a:rPr lang="en-GB" sz="2000" dirty="0">
                <a:latin typeface="Constantia" panose="02030602050306030303" pitchFamily="18" charset="0"/>
              </a:rPr>
              <a:t>0.01</a:t>
            </a:r>
          </a:p>
        </p:txBody>
      </p:sp>
      <p:sp>
        <p:nvSpPr>
          <p:cNvPr id="25" name="TextBox 24"/>
          <p:cNvSpPr txBox="1"/>
          <p:nvPr/>
        </p:nvSpPr>
        <p:spPr>
          <a:xfrm>
            <a:off x="4265307" y="5235803"/>
            <a:ext cx="468398" cy="400110"/>
          </a:xfrm>
          <a:prstGeom prst="rect">
            <a:avLst/>
          </a:prstGeom>
          <a:noFill/>
        </p:spPr>
        <p:txBody>
          <a:bodyPr wrap="none" rtlCol="0">
            <a:spAutoFit/>
          </a:bodyPr>
          <a:lstStyle/>
          <a:p>
            <a:pPr algn="ctr"/>
            <a:r>
              <a:rPr lang="en-GB" sz="2000" dirty="0">
                <a:latin typeface="Constantia" panose="02030602050306030303" pitchFamily="18" charset="0"/>
              </a:rPr>
              <a:t>0.1</a:t>
            </a:r>
          </a:p>
        </p:txBody>
      </p:sp>
      <p:sp>
        <p:nvSpPr>
          <p:cNvPr id="26" name="TextBox 25"/>
          <p:cNvSpPr txBox="1"/>
          <p:nvPr/>
        </p:nvSpPr>
        <p:spPr>
          <a:xfrm>
            <a:off x="5984273" y="5242738"/>
            <a:ext cx="264816" cy="400110"/>
          </a:xfrm>
          <a:prstGeom prst="rect">
            <a:avLst/>
          </a:prstGeom>
          <a:noFill/>
        </p:spPr>
        <p:txBody>
          <a:bodyPr wrap="none" rtlCol="0">
            <a:spAutoFit/>
          </a:bodyPr>
          <a:lstStyle/>
          <a:p>
            <a:pPr algn="ctr"/>
            <a:r>
              <a:rPr lang="en-GB" sz="2000" dirty="0">
                <a:latin typeface="Constantia" panose="02030602050306030303" pitchFamily="18" charset="0"/>
              </a:rPr>
              <a:t>1</a:t>
            </a:r>
          </a:p>
        </p:txBody>
      </p:sp>
      <p:sp>
        <p:nvSpPr>
          <p:cNvPr id="27" name="TextBox 26"/>
          <p:cNvSpPr txBox="1"/>
          <p:nvPr/>
        </p:nvSpPr>
        <p:spPr>
          <a:xfrm>
            <a:off x="7496507" y="5242738"/>
            <a:ext cx="402675" cy="400110"/>
          </a:xfrm>
          <a:prstGeom prst="rect">
            <a:avLst/>
          </a:prstGeom>
          <a:noFill/>
        </p:spPr>
        <p:txBody>
          <a:bodyPr wrap="none" rtlCol="0">
            <a:spAutoFit/>
          </a:bodyPr>
          <a:lstStyle/>
          <a:p>
            <a:pPr algn="ctr"/>
            <a:r>
              <a:rPr lang="en-GB" sz="2000" dirty="0">
                <a:latin typeface="Constantia" panose="02030602050306030303" pitchFamily="18" charset="0"/>
              </a:rPr>
              <a:t>10</a:t>
            </a:r>
          </a:p>
        </p:txBody>
      </p:sp>
      <p:sp>
        <p:nvSpPr>
          <p:cNvPr id="28" name="TextBox 27"/>
          <p:cNvSpPr txBox="1"/>
          <p:nvPr/>
        </p:nvSpPr>
        <p:spPr>
          <a:xfrm>
            <a:off x="9021826" y="5242738"/>
            <a:ext cx="540534" cy="400110"/>
          </a:xfrm>
          <a:prstGeom prst="rect">
            <a:avLst/>
          </a:prstGeom>
          <a:noFill/>
        </p:spPr>
        <p:txBody>
          <a:bodyPr wrap="none" rtlCol="0">
            <a:spAutoFit/>
          </a:bodyPr>
          <a:lstStyle/>
          <a:p>
            <a:pPr algn="ctr"/>
            <a:r>
              <a:rPr lang="en-GB" sz="2000" dirty="0">
                <a:latin typeface="Constantia" panose="02030602050306030303" pitchFamily="18" charset="0"/>
              </a:rPr>
              <a:t>100</a:t>
            </a:r>
          </a:p>
        </p:txBody>
      </p:sp>
      <p:grpSp>
        <p:nvGrpSpPr>
          <p:cNvPr id="13" name="Group 12"/>
          <p:cNvGrpSpPr/>
          <p:nvPr/>
        </p:nvGrpSpPr>
        <p:grpSpPr>
          <a:xfrm>
            <a:off x="2340519" y="983021"/>
            <a:ext cx="694707" cy="3838346"/>
            <a:chOff x="689259" y="1143333"/>
            <a:chExt cx="694707" cy="3838346"/>
          </a:xfrm>
        </p:grpSpPr>
        <p:sp>
          <p:nvSpPr>
            <p:cNvPr id="2" name="TextBox 1"/>
            <p:cNvSpPr txBox="1"/>
            <p:nvPr/>
          </p:nvSpPr>
          <p:spPr>
            <a:xfrm>
              <a:off x="689259" y="1143333"/>
              <a:ext cx="678392" cy="400110"/>
            </a:xfrm>
            <a:prstGeom prst="rect">
              <a:avLst/>
            </a:prstGeom>
            <a:noFill/>
          </p:spPr>
          <p:txBody>
            <a:bodyPr wrap="none" rtlCol="0">
              <a:spAutoFit/>
            </a:bodyPr>
            <a:lstStyle/>
            <a:p>
              <a:pPr algn="r"/>
              <a:r>
                <a:rPr lang="en-GB" sz="2000" dirty="0">
                  <a:latin typeface="Constantia" panose="02030602050306030303" pitchFamily="18" charset="0"/>
                </a:rPr>
                <a:t>1000</a:t>
              </a:r>
            </a:p>
          </p:txBody>
        </p:sp>
        <p:sp>
          <p:nvSpPr>
            <p:cNvPr id="18" name="TextBox 17"/>
            <p:cNvSpPr txBox="1"/>
            <p:nvPr/>
          </p:nvSpPr>
          <p:spPr>
            <a:xfrm>
              <a:off x="789515" y="1665005"/>
              <a:ext cx="582212" cy="400110"/>
            </a:xfrm>
            <a:prstGeom prst="rect">
              <a:avLst/>
            </a:prstGeom>
            <a:noFill/>
          </p:spPr>
          <p:txBody>
            <a:bodyPr wrap="none" rtlCol="0">
              <a:spAutoFit/>
            </a:bodyPr>
            <a:lstStyle/>
            <a:p>
              <a:pPr algn="r"/>
              <a:r>
                <a:rPr lang="en-GB" sz="2000" dirty="0">
                  <a:latin typeface="Constantia" panose="02030602050306030303" pitchFamily="18" charset="0"/>
                </a:rPr>
                <a:t>500</a:t>
              </a:r>
            </a:p>
          </p:txBody>
        </p:sp>
        <p:sp>
          <p:nvSpPr>
            <p:cNvPr id="19" name="TextBox 18"/>
            <p:cNvSpPr txBox="1"/>
            <p:nvPr/>
          </p:nvSpPr>
          <p:spPr>
            <a:xfrm>
              <a:off x="786489" y="2344934"/>
              <a:ext cx="585418" cy="400110"/>
            </a:xfrm>
            <a:prstGeom prst="rect">
              <a:avLst/>
            </a:prstGeom>
            <a:noFill/>
          </p:spPr>
          <p:txBody>
            <a:bodyPr wrap="none" rtlCol="0">
              <a:spAutoFit/>
            </a:bodyPr>
            <a:lstStyle/>
            <a:p>
              <a:pPr algn="r"/>
              <a:r>
                <a:rPr lang="en-GB" sz="2000" dirty="0">
                  <a:latin typeface="Constantia" panose="02030602050306030303" pitchFamily="18" charset="0"/>
                </a:rPr>
                <a:t>200</a:t>
              </a:r>
            </a:p>
          </p:txBody>
        </p:sp>
        <p:sp>
          <p:nvSpPr>
            <p:cNvPr id="20" name="TextBox 19"/>
            <p:cNvSpPr txBox="1"/>
            <p:nvPr/>
          </p:nvSpPr>
          <p:spPr>
            <a:xfrm>
              <a:off x="831371" y="2867318"/>
              <a:ext cx="540533" cy="400110"/>
            </a:xfrm>
            <a:prstGeom prst="rect">
              <a:avLst/>
            </a:prstGeom>
            <a:noFill/>
          </p:spPr>
          <p:txBody>
            <a:bodyPr wrap="none" rtlCol="0">
              <a:spAutoFit/>
            </a:bodyPr>
            <a:lstStyle/>
            <a:p>
              <a:pPr algn="r"/>
              <a:r>
                <a:rPr lang="en-GB" sz="2000" dirty="0">
                  <a:latin typeface="Constantia" panose="02030602050306030303" pitchFamily="18" charset="0"/>
                </a:rPr>
                <a:t>100</a:t>
              </a:r>
            </a:p>
          </p:txBody>
        </p:sp>
        <p:sp>
          <p:nvSpPr>
            <p:cNvPr id="21" name="TextBox 20"/>
            <p:cNvSpPr txBox="1"/>
            <p:nvPr/>
          </p:nvSpPr>
          <p:spPr>
            <a:xfrm>
              <a:off x="939614" y="3384939"/>
              <a:ext cx="444352" cy="400110"/>
            </a:xfrm>
            <a:prstGeom prst="rect">
              <a:avLst/>
            </a:prstGeom>
            <a:noFill/>
          </p:spPr>
          <p:txBody>
            <a:bodyPr wrap="none" rtlCol="0">
              <a:spAutoFit/>
            </a:bodyPr>
            <a:lstStyle/>
            <a:p>
              <a:pPr algn="r"/>
              <a:r>
                <a:rPr lang="en-GB" sz="2000" dirty="0">
                  <a:latin typeface="Constantia" panose="02030602050306030303" pitchFamily="18" charset="0"/>
                </a:rPr>
                <a:t>50</a:t>
              </a:r>
            </a:p>
          </p:txBody>
        </p:sp>
        <p:sp>
          <p:nvSpPr>
            <p:cNvPr id="22" name="TextBox 21"/>
            <p:cNvSpPr txBox="1"/>
            <p:nvPr/>
          </p:nvSpPr>
          <p:spPr>
            <a:xfrm>
              <a:off x="924856" y="4068711"/>
              <a:ext cx="447558" cy="400110"/>
            </a:xfrm>
            <a:prstGeom prst="rect">
              <a:avLst/>
            </a:prstGeom>
            <a:noFill/>
          </p:spPr>
          <p:txBody>
            <a:bodyPr wrap="none" rtlCol="0">
              <a:spAutoFit/>
            </a:bodyPr>
            <a:lstStyle/>
            <a:p>
              <a:pPr algn="r"/>
              <a:r>
                <a:rPr lang="en-GB" sz="2000" dirty="0">
                  <a:latin typeface="Constantia" panose="02030602050306030303" pitchFamily="18" charset="0"/>
                </a:rPr>
                <a:t>20</a:t>
              </a:r>
            </a:p>
          </p:txBody>
        </p:sp>
        <p:sp>
          <p:nvSpPr>
            <p:cNvPr id="23" name="TextBox 22"/>
            <p:cNvSpPr txBox="1"/>
            <p:nvPr/>
          </p:nvSpPr>
          <p:spPr>
            <a:xfrm>
              <a:off x="967818" y="4581569"/>
              <a:ext cx="402675" cy="400110"/>
            </a:xfrm>
            <a:prstGeom prst="rect">
              <a:avLst/>
            </a:prstGeom>
            <a:noFill/>
          </p:spPr>
          <p:txBody>
            <a:bodyPr wrap="none" rtlCol="0">
              <a:spAutoFit/>
            </a:bodyPr>
            <a:lstStyle/>
            <a:p>
              <a:pPr algn="r"/>
              <a:r>
                <a:rPr lang="en-GB" sz="2000" dirty="0">
                  <a:latin typeface="Constantia" panose="02030602050306030303" pitchFamily="18" charset="0"/>
                </a:rPr>
                <a:t>10</a:t>
              </a:r>
            </a:p>
          </p:txBody>
        </p:sp>
      </p:grpSp>
      <p:sp>
        <p:nvSpPr>
          <p:cNvPr id="4" name="Slide Number Placeholder 3">
            <a:extLst>
              <a:ext uri="{FF2B5EF4-FFF2-40B4-BE49-F238E27FC236}">
                <a16:creationId xmlns:a16="http://schemas.microsoft.com/office/drawing/2014/main" id="{64466DD1-733B-728E-1D9A-3271200D8637}"/>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71</a:t>
            </a:fld>
            <a:endParaRPr lang="en-GB" sz="1000" b="0" strike="noStrike" spc="-1">
              <a:latin typeface="Times New Roman"/>
            </a:endParaRPr>
          </a:p>
        </p:txBody>
      </p:sp>
    </p:spTree>
    <p:extLst>
      <p:ext uri="{BB962C8B-B14F-4D97-AF65-F5344CB8AC3E}">
        <p14:creationId xmlns:p14="http://schemas.microsoft.com/office/powerpoint/2010/main" val="81136933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8ACBF4D-AD57-9C07-A2D0-39EAC841BF0B}"/>
              </a:ext>
            </a:extLst>
          </p:cNvPr>
          <p:cNvGrpSpPr/>
          <p:nvPr/>
        </p:nvGrpSpPr>
        <p:grpSpPr>
          <a:xfrm>
            <a:off x="784184" y="1247972"/>
            <a:ext cx="10576206" cy="1597250"/>
            <a:chOff x="784184" y="1247972"/>
            <a:chExt cx="10576206" cy="1597250"/>
          </a:xfrm>
        </p:grpSpPr>
        <p:sp>
          <p:nvSpPr>
            <p:cNvPr id="4" name="TextBox 3">
              <a:extLst>
                <a:ext uri="{FF2B5EF4-FFF2-40B4-BE49-F238E27FC236}">
                  <a16:creationId xmlns:a16="http://schemas.microsoft.com/office/drawing/2014/main" id="{46A30501-7117-492D-BB75-601C246B5DC9}"/>
                </a:ext>
              </a:extLst>
            </p:cNvPr>
            <p:cNvSpPr txBox="1"/>
            <p:nvPr/>
          </p:nvSpPr>
          <p:spPr>
            <a:xfrm>
              <a:off x="784184" y="1566318"/>
              <a:ext cx="5783254" cy="707886"/>
            </a:xfrm>
            <a:prstGeom prst="rect">
              <a:avLst/>
            </a:prstGeom>
            <a:noFill/>
          </p:spPr>
          <p:txBody>
            <a:bodyPr wrap="square" rtlCol="0">
              <a:spAutoFit/>
            </a:bodyPr>
            <a:lstStyle/>
            <a:p>
              <a:pPr marL="214313" indent="-214313">
                <a:buFont typeface="Arial" panose="020B0604020202020204" pitchFamily="34" charset="0"/>
                <a:buChar char="•"/>
              </a:pPr>
              <a:r>
                <a:rPr lang="en-US" sz="2000" i="1" dirty="0">
                  <a:solidFill>
                    <a:srgbClr val="C00000"/>
                  </a:solidFill>
                </a:rPr>
                <a:t>Q-value</a:t>
              </a:r>
              <a:br>
                <a:rPr lang="en-US" sz="2000" dirty="0"/>
              </a:br>
              <a:r>
                <a:rPr lang="en-US" sz="2000" dirty="0"/>
                <a:t>unloaded </a:t>
              </a:r>
              <a:r>
                <a:rPr lang="en-US" sz="2000" i="1" dirty="0">
                  <a:latin typeface="Times New Roman" panose="02020603050405020304" pitchFamily="18" charset="0"/>
                  <a:cs typeface="Times New Roman" panose="02020603050405020304" pitchFamily="18" charset="0"/>
                </a:rPr>
                <a:t>Q</a:t>
              </a:r>
              <a:r>
                <a:rPr lang="en-US" sz="2000" i="1" baseline="-25000" dirty="0">
                  <a:latin typeface="Times New Roman" panose="02020603050405020304" pitchFamily="18" charset="0"/>
                  <a:cs typeface="Times New Roman" panose="02020603050405020304" pitchFamily="18" charset="0"/>
                </a:rPr>
                <a:t>0</a:t>
              </a:r>
              <a:r>
                <a:rPr lang="en-US" sz="2000" dirty="0"/>
                <a:t> - measure of the resonance quality</a:t>
              </a:r>
            </a:p>
          </p:txBody>
        </p:sp>
        <p:pic>
          <p:nvPicPr>
            <p:cNvPr id="11" name="Picture 10" descr="A picture containing text, clock&#10;&#10;Description automatically generated">
              <a:extLst>
                <a:ext uri="{FF2B5EF4-FFF2-40B4-BE49-F238E27FC236}">
                  <a16:creationId xmlns:a16="http://schemas.microsoft.com/office/drawing/2014/main" id="{82557C2A-94C7-4343-98EB-7A3C978914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1504" y="1697860"/>
              <a:ext cx="1354649" cy="718375"/>
            </a:xfrm>
            <a:prstGeom prst="rect">
              <a:avLst/>
            </a:prstGeom>
          </p:spPr>
        </p:pic>
        <p:grpSp>
          <p:nvGrpSpPr>
            <p:cNvPr id="32" name="Group 31">
              <a:extLst>
                <a:ext uri="{FF2B5EF4-FFF2-40B4-BE49-F238E27FC236}">
                  <a16:creationId xmlns:a16="http://schemas.microsoft.com/office/drawing/2014/main" id="{8A3C0E3C-B27A-4D45-8CD1-57CE9650F0B0}"/>
                </a:ext>
              </a:extLst>
            </p:cNvPr>
            <p:cNvGrpSpPr/>
            <p:nvPr/>
          </p:nvGrpSpPr>
          <p:grpSpPr>
            <a:xfrm>
              <a:off x="7864230" y="1247972"/>
              <a:ext cx="2692204" cy="707886"/>
              <a:chOff x="7171341" y="1391682"/>
              <a:chExt cx="3589605" cy="943848"/>
            </a:xfrm>
          </p:grpSpPr>
          <p:sp>
            <p:nvSpPr>
              <p:cNvPr id="6" name="TextBox 5">
                <a:extLst>
                  <a:ext uri="{FF2B5EF4-FFF2-40B4-BE49-F238E27FC236}">
                    <a16:creationId xmlns:a16="http://schemas.microsoft.com/office/drawing/2014/main" id="{7477ACE7-0E2D-4A0D-B04A-F67AF3A8D5D6}"/>
                  </a:ext>
                </a:extLst>
              </p:cNvPr>
              <p:cNvSpPr txBox="1"/>
              <p:nvPr/>
            </p:nvSpPr>
            <p:spPr>
              <a:xfrm>
                <a:off x="7871860" y="1391682"/>
                <a:ext cx="2889086" cy="943848"/>
              </a:xfrm>
              <a:prstGeom prst="rect">
                <a:avLst/>
              </a:prstGeom>
              <a:noFill/>
            </p:spPr>
            <p:txBody>
              <a:bodyPr wrap="square" rtlCol="0">
                <a:spAutoFit/>
              </a:bodyPr>
              <a:lstStyle/>
              <a:p>
                <a:r>
                  <a:rPr lang="en-GB" sz="2000" i="1" dirty="0"/>
                  <a:t>energy stored in the resonator</a:t>
                </a:r>
              </a:p>
            </p:txBody>
          </p:sp>
          <p:cxnSp>
            <p:nvCxnSpPr>
              <p:cNvPr id="16" name="Straight Arrow Connector 15">
                <a:extLst>
                  <a:ext uri="{FF2B5EF4-FFF2-40B4-BE49-F238E27FC236}">
                    <a16:creationId xmlns:a16="http://schemas.microsoft.com/office/drawing/2014/main" id="{6D4C6A88-9DC7-4075-A576-9242DE5D77B7}"/>
                  </a:ext>
                </a:extLst>
              </p:cNvPr>
              <p:cNvCxnSpPr>
                <a:cxnSpLocks/>
              </p:cNvCxnSpPr>
              <p:nvPr/>
            </p:nvCxnSpPr>
            <p:spPr bwMode="auto">
              <a:xfrm flipH="1">
                <a:off x="7171341" y="1863606"/>
                <a:ext cx="628431" cy="298029"/>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grpSp>
        <p:grpSp>
          <p:nvGrpSpPr>
            <p:cNvPr id="35" name="Group 34">
              <a:extLst>
                <a:ext uri="{FF2B5EF4-FFF2-40B4-BE49-F238E27FC236}">
                  <a16:creationId xmlns:a16="http://schemas.microsoft.com/office/drawing/2014/main" id="{61D5EAC6-D9F8-42C7-A379-6FD00E572A8A}"/>
                </a:ext>
              </a:extLst>
            </p:cNvPr>
            <p:cNvGrpSpPr/>
            <p:nvPr/>
          </p:nvGrpSpPr>
          <p:grpSpPr>
            <a:xfrm>
              <a:off x="7854461" y="2137336"/>
              <a:ext cx="3505929" cy="707886"/>
              <a:chOff x="7029232" y="2111702"/>
              <a:chExt cx="4194288" cy="943845"/>
            </a:xfrm>
          </p:grpSpPr>
          <p:sp>
            <p:nvSpPr>
              <p:cNvPr id="7" name="TextBox 6">
                <a:extLst>
                  <a:ext uri="{FF2B5EF4-FFF2-40B4-BE49-F238E27FC236}">
                    <a16:creationId xmlns:a16="http://schemas.microsoft.com/office/drawing/2014/main" id="{8DEF4706-17E8-4EBE-8CC0-829FA046ECE8}"/>
                  </a:ext>
                </a:extLst>
              </p:cNvPr>
              <p:cNvSpPr txBox="1"/>
              <p:nvPr/>
            </p:nvSpPr>
            <p:spPr>
              <a:xfrm>
                <a:off x="7651855" y="2111702"/>
                <a:ext cx="3571665" cy="943845"/>
              </a:xfrm>
              <a:prstGeom prst="rect">
                <a:avLst/>
              </a:prstGeom>
              <a:noFill/>
            </p:spPr>
            <p:txBody>
              <a:bodyPr wrap="square" rtlCol="0">
                <a:spAutoFit/>
              </a:bodyPr>
              <a:lstStyle/>
              <a:p>
                <a:r>
                  <a:rPr lang="en-GB" sz="2000" i="1" dirty="0"/>
                  <a:t>energy dissipated in the resonator </a:t>
                </a:r>
              </a:p>
            </p:txBody>
          </p:sp>
          <p:cxnSp>
            <p:nvCxnSpPr>
              <p:cNvPr id="17" name="Straight Arrow Connector 16">
                <a:extLst>
                  <a:ext uri="{FF2B5EF4-FFF2-40B4-BE49-F238E27FC236}">
                    <a16:creationId xmlns:a16="http://schemas.microsoft.com/office/drawing/2014/main" id="{AE39D165-74C1-4BE2-A987-73C0DD85E4A3}"/>
                  </a:ext>
                </a:extLst>
              </p:cNvPr>
              <p:cNvCxnSpPr>
                <a:cxnSpLocks/>
                <a:stCxn id="7" idx="1"/>
              </p:cNvCxnSpPr>
              <p:nvPr/>
            </p:nvCxnSpPr>
            <p:spPr bwMode="auto">
              <a:xfrm flipH="1" flipV="1">
                <a:off x="7029232" y="2294087"/>
                <a:ext cx="622623" cy="289538"/>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grpSp>
      </p:grpSp>
      <p:grpSp>
        <p:nvGrpSpPr>
          <p:cNvPr id="8" name="Group 7">
            <a:extLst>
              <a:ext uri="{FF2B5EF4-FFF2-40B4-BE49-F238E27FC236}">
                <a16:creationId xmlns:a16="http://schemas.microsoft.com/office/drawing/2014/main" id="{13E06E5F-D9A6-2C46-C1D0-2DBD995ABD83}"/>
              </a:ext>
            </a:extLst>
          </p:cNvPr>
          <p:cNvGrpSpPr/>
          <p:nvPr/>
        </p:nvGrpSpPr>
        <p:grpSpPr>
          <a:xfrm>
            <a:off x="693810" y="5103354"/>
            <a:ext cx="8192116" cy="1015663"/>
            <a:chOff x="693810" y="5103354"/>
            <a:chExt cx="8192116" cy="1015663"/>
          </a:xfrm>
        </p:grpSpPr>
        <p:pic>
          <p:nvPicPr>
            <p:cNvPr id="22" name="Picture 21" descr="Text, letter&#10;&#10;Description automatically generated">
              <a:extLst>
                <a:ext uri="{FF2B5EF4-FFF2-40B4-BE49-F238E27FC236}">
                  <a16:creationId xmlns:a16="http://schemas.microsoft.com/office/drawing/2014/main" id="{E398C08E-BDBE-4F30-AD83-0672083A55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80657" y="5299671"/>
              <a:ext cx="1705269" cy="747925"/>
            </a:xfrm>
            <a:prstGeom prst="rect">
              <a:avLst/>
            </a:prstGeom>
          </p:spPr>
        </p:pic>
        <p:sp>
          <p:nvSpPr>
            <p:cNvPr id="24" name="TextBox 23">
              <a:extLst>
                <a:ext uri="{FF2B5EF4-FFF2-40B4-BE49-F238E27FC236}">
                  <a16:creationId xmlns:a16="http://schemas.microsoft.com/office/drawing/2014/main" id="{A47259BE-6FFF-4F74-95EE-C226473A4DEC}"/>
                </a:ext>
              </a:extLst>
            </p:cNvPr>
            <p:cNvSpPr txBox="1"/>
            <p:nvPr/>
          </p:nvSpPr>
          <p:spPr>
            <a:xfrm>
              <a:off x="693810" y="5103354"/>
              <a:ext cx="6303890" cy="1015663"/>
            </a:xfrm>
            <a:prstGeom prst="rect">
              <a:avLst/>
            </a:prstGeom>
            <a:noFill/>
          </p:spPr>
          <p:txBody>
            <a:bodyPr wrap="square" rtlCol="0">
              <a:spAutoFit/>
            </a:bodyPr>
            <a:lstStyle/>
            <a:p>
              <a:pPr marL="214313" indent="-214313">
                <a:buFont typeface="Arial" panose="020B0604020202020204" pitchFamily="34" charset="0"/>
                <a:buChar char="•"/>
              </a:pPr>
              <a:r>
                <a:rPr lang="en-US" sz="2000" i="1" dirty="0">
                  <a:solidFill>
                    <a:srgbClr val="C00000"/>
                  </a:solidFill>
                </a:rPr>
                <a:t>“R-over-Q”</a:t>
              </a:r>
              <a:r>
                <a:rPr lang="en-US" sz="2000" dirty="0"/>
                <a:t> </a:t>
              </a:r>
              <a:r>
                <a:rPr lang="en-US" sz="2000" i="1" dirty="0">
                  <a:solidFill>
                    <a:srgbClr val="C00000"/>
                  </a:solidFill>
                  <a:latin typeface="Times New Roman" panose="02020603050405020304" pitchFamily="18" charset="0"/>
                  <a:cs typeface="Times New Roman" panose="02020603050405020304" pitchFamily="18" charset="0"/>
                </a:rPr>
                <a:t>[</a:t>
              </a:r>
              <a:r>
                <a:rPr lang="el-GR" sz="2000" i="1" dirty="0">
                  <a:solidFill>
                    <a:srgbClr val="C00000"/>
                  </a:solidFill>
                  <a:latin typeface="Times New Roman" panose="02020603050405020304" pitchFamily="18" charset="0"/>
                  <a:cs typeface="Times New Roman" panose="02020603050405020304" pitchFamily="18" charset="0"/>
                </a:rPr>
                <a:t>Ω</a:t>
              </a:r>
              <a:r>
                <a:rPr lang="en-US" sz="2000" i="1" dirty="0">
                  <a:solidFill>
                    <a:srgbClr val="C00000"/>
                  </a:solidFill>
                  <a:latin typeface="Times New Roman" panose="02020603050405020304" pitchFamily="18" charset="0"/>
                  <a:cs typeface="Times New Roman" panose="02020603050405020304" pitchFamily="18" charset="0"/>
                </a:rPr>
                <a:t>]</a:t>
              </a:r>
              <a:br>
                <a:rPr lang="en-US" sz="2000" dirty="0"/>
              </a:br>
              <a:r>
                <a:rPr lang="en-US" sz="2000" dirty="0"/>
                <a:t>Measure of cavity acceleration efficiency </a:t>
              </a:r>
              <a:br>
                <a:rPr lang="en-US" sz="2000" dirty="0"/>
              </a:br>
              <a:r>
                <a:rPr lang="en-US" sz="2000" dirty="0"/>
                <a:t>at a given frequency – geometry dependent only!</a:t>
              </a:r>
              <a:endParaRPr lang="en-GB" sz="2000" dirty="0"/>
            </a:p>
          </p:txBody>
        </p:sp>
      </p:grpSp>
      <p:grpSp>
        <p:nvGrpSpPr>
          <p:cNvPr id="5" name="Group 4">
            <a:extLst>
              <a:ext uri="{FF2B5EF4-FFF2-40B4-BE49-F238E27FC236}">
                <a16:creationId xmlns:a16="http://schemas.microsoft.com/office/drawing/2014/main" id="{049741F5-DBB2-B271-69BA-B30E0888608E}"/>
              </a:ext>
            </a:extLst>
          </p:cNvPr>
          <p:cNvGrpSpPr/>
          <p:nvPr/>
        </p:nvGrpSpPr>
        <p:grpSpPr>
          <a:xfrm>
            <a:off x="658531" y="3856205"/>
            <a:ext cx="8674517" cy="1024561"/>
            <a:chOff x="658531" y="3856205"/>
            <a:chExt cx="8674517" cy="1024561"/>
          </a:xfrm>
        </p:grpSpPr>
        <p:pic>
          <p:nvPicPr>
            <p:cNvPr id="13" name="Picture 12" descr="A picture containing text, clock, gauge&#10;&#10;Description automatically generated">
              <a:extLst>
                <a:ext uri="{FF2B5EF4-FFF2-40B4-BE49-F238E27FC236}">
                  <a16:creationId xmlns:a16="http://schemas.microsoft.com/office/drawing/2014/main" id="{E0BCA02B-52E3-40DF-8E83-A980B305F2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33536" y="4064389"/>
              <a:ext cx="2599512" cy="816377"/>
            </a:xfrm>
            <a:prstGeom prst="rect">
              <a:avLst/>
            </a:prstGeom>
          </p:spPr>
        </p:pic>
        <p:sp>
          <p:nvSpPr>
            <p:cNvPr id="26" name="TextBox 25">
              <a:extLst>
                <a:ext uri="{FF2B5EF4-FFF2-40B4-BE49-F238E27FC236}">
                  <a16:creationId xmlns:a16="http://schemas.microsoft.com/office/drawing/2014/main" id="{F5F23BE3-9F00-4E39-8EC8-649E48925E58}"/>
                </a:ext>
              </a:extLst>
            </p:cNvPr>
            <p:cNvSpPr txBox="1"/>
            <p:nvPr/>
          </p:nvSpPr>
          <p:spPr>
            <a:xfrm>
              <a:off x="658531" y="3856205"/>
              <a:ext cx="5289424" cy="1015663"/>
            </a:xfrm>
            <a:prstGeom prst="rect">
              <a:avLst/>
            </a:prstGeom>
            <a:noFill/>
          </p:spPr>
          <p:txBody>
            <a:bodyPr wrap="square" rtlCol="0">
              <a:spAutoFit/>
            </a:bodyPr>
            <a:lstStyle/>
            <a:p>
              <a:pPr marL="214313" indent="-214313">
                <a:buFont typeface="Arial" panose="020B0604020202020204" pitchFamily="34" charset="0"/>
                <a:buChar char="•"/>
              </a:pPr>
              <a:r>
                <a:rPr lang="en-US" sz="2000" i="1" dirty="0">
                  <a:solidFill>
                    <a:srgbClr val="C00000"/>
                  </a:solidFill>
                </a:rPr>
                <a:t>Effective Shunt impedance </a:t>
              </a:r>
              <a:r>
                <a:rPr lang="en-US" sz="2000" i="1" dirty="0">
                  <a:solidFill>
                    <a:srgbClr val="C00000"/>
                  </a:solidFill>
                  <a:latin typeface="Times New Roman" panose="02020603050405020304" pitchFamily="18" charset="0"/>
                  <a:cs typeface="Times New Roman" panose="02020603050405020304" pitchFamily="18" charset="0"/>
                </a:rPr>
                <a:t>[M</a:t>
              </a:r>
              <a:r>
                <a:rPr lang="el-GR" sz="2000" i="1" dirty="0">
                  <a:solidFill>
                    <a:srgbClr val="C00000"/>
                  </a:solidFill>
                  <a:latin typeface="Times New Roman" panose="02020603050405020304" pitchFamily="18" charset="0"/>
                  <a:cs typeface="Times New Roman" panose="02020603050405020304" pitchFamily="18" charset="0"/>
                </a:rPr>
                <a:t>Ω</a:t>
              </a:r>
              <a:r>
                <a:rPr lang="en-US" sz="2000" i="1" dirty="0">
                  <a:solidFill>
                    <a:srgbClr val="C00000"/>
                  </a:solidFill>
                  <a:latin typeface="Times New Roman" panose="02020603050405020304" pitchFamily="18" charset="0"/>
                  <a:cs typeface="Times New Roman" panose="02020603050405020304" pitchFamily="18" charset="0"/>
                </a:rPr>
                <a:t>/m]</a:t>
              </a:r>
              <a:br>
                <a:rPr lang="en-US" sz="2000" i="1" dirty="0">
                  <a:solidFill>
                    <a:srgbClr val="C00000"/>
                  </a:solidFill>
                  <a:latin typeface="Times New Roman" panose="02020603050405020304" pitchFamily="18" charset="0"/>
                  <a:cs typeface="Times New Roman" panose="02020603050405020304" pitchFamily="18" charset="0"/>
                </a:rPr>
              </a:br>
              <a:r>
                <a:rPr lang="en-US" sz="2000" dirty="0"/>
                <a:t>Measure of effectiveness per unit power loss to deliver energy to a particle</a:t>
              </a:r>
            </a:p>
          </p:txBody>
        </p:sp>
      </p:grpSp>
      <p:grpSp>
        <p:nvGrpSpPr>
          <p:cNvPr id="3" name="Group 2">
            <a:extLst>
              <a:ext uri="{FF2B5EF4-FFF2-40B4-BE49-F238E27FC236}">
                <a16:creationId xmlns:a16="http://schemas.microsoft.com/office/drawing/2014/main" id="{1A7C2AC4-5087-019A-5CAB-40E475F91FE4}"/>
              </a:ext>
            </a:extLst>
          </p:cNvPr>
          <p:cNvGrpSpPr/>
          <p:nvPr/>
        </p:nvGrpSpPr>
        <p:grpSpPr>
          <a:xfrm>
            <a:off x="658530" y="2649334"/>
            <a:ext cx="11223426" cy="1028953"/>
            <a:chOff x="658530" y="2649334"/>
            <a:chExt cx="11223426" cy="1028953"/>
          </a:xfrm>
        </p:grpSpPr>
        <p:sp>
          <p:nvSpPr>
            <p:cNvPr id="20" name="TextBox 19">
              <a:extLst>
                <a:ext uri="{FF2B5EF4-FFF2-40B4-BE49-F238E27FC236}">
                  <a16:creationId xmlns:a16="http://schemas.microsoft.com/office/drawing/2014/main" id="{58951736-360C-456C-8D81-5C3D96ACCF7D}"/>
                </a:ext>
              </a:extLst>
            </p:cNvPr>
            <p:cNvSpPr txBox="1"/>
            <p:nvPr/>
          </p:nvSpPr>
          <p:spPr>
            <a:xfrm>
              <a:off x="9230912" y="2970401"/>
              <a:ext cx="2651044" cy="707886"/>
            </a:xfrm>
            <a:prstGeom prst="rect">
              <a:avLst/>
            </a:prstGeom>
            <a:noFill/>
          </p:spPr>
          <p:txBody>
            <a:bodyPr wrap="square" rtlCol="0">
              <a:spAutoFit/>
            </a:bodyPr>
            <a:lstStyle/>
            <a:p>
              <a:r>
                <a:rPr lang="en-US" sz="2000" i="1" dirty="0">
                  <a:solidFill>
                    <a:srgbClr val="C00000"/>
                  </a:solidFill>
                </a:rPr>
                <a:t>Design goal is a high shunt impedance</a:t>
              </a:r>
              <a:endParaRPr lang="en-GB" sz="2000" i="1" dirty="0">
                <a:solidFill>
                  <a:srgbClr val="C00000"/>
                </a:solidFill>
              </a:endParaRPr>
            </a:p>
          </p:txBody>
        </p:sp>
        <p:pic>
          <p:nvPicPr>
            <p:cNvPr id="9" name="Picture 8" descr="A picture containing text, clock, watch&#10;&#10;Description automatically generated">
              <a:extLst>
                <a:ext uri="{FF2B5EF4-FFF2-40B4-BE49-F238E27FC236}">
                  <a16:creationId xmlns:a16="http://schemas.microsoft.com/office/drawing/2014/main" id="{267907D7-B099-4290-A8CD-9324A682B34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86433" y="2870526"/>
              <a:ext cx="1258638" cy="678689"/>
            </a:xfrm>
            <a:prstGeom prst="rect">
              <a:avLst/>
            </a:prstGeom>
          </p:spPr>
        </p:pic>
        <p:sp>
          <p:nvSpPr>
            <p:cNvPr id="28" name="TextBox 27">
              <a:extLst>
                <a:ext uri="{FF2B5EF4-FFF2-40B4-BE49-F238E27FC236}">
                  <a16:creationId xmlns:a16="http://schemas.microsoft.com/office/drawing/2014/main" id="{D5B1D257-550C-4B77-A521-FE96C0A3A10D}"/>
                </a:ext>
              </a:extLst>
            </p:cNvPr>
            <p:cNvSpPr txBox="1"/>
            <p:nvPr/>
          </p:nvSpPr>
          <p:spPr>
            <a:xfrm>
              <a:off x="658530" y="2649334"/>
              <a:ext cx="5783254" cy="1015663"/>
            </a:xfrm>
            <a:prstGeom prst="rect">
              <a:avLst/>
            </a:prstGeom>
            <a:noFill/>
          </p:spPr>
          <p:txBody>
            <a:bodyPr wrap="square" rtlCol="0">
              <a:spAutoFit/>
            </a:bodyPr>
            <a:lstStyle/>
            <a:p>
              <a:pPr marL="214313" indent="-214313">
                <a:buFont typeface="Arial" panose="020B0604020202020204" pitchFamily="34" charset="0"/>
                <a:buChar char="•"/>
              </a:pPr>
              <a:r>
                <a:rPr lang="en-US" sz="2000" i="1" dirty="0">
                  <a:solidFill>
                    <a:srgbClr val="C00000"/>
                  </a:solidFill>
                </a:rPr>
                <a:t>Shunt impedance </a:t>
              </a:r>
              <a:r>
                <a:rPr lang="en-US" sz="2000" i="1" dirty="0">
                  <a:solidFill>
                    <a:srgbClr val="C00000"/>
                  </a:solidFill>
                  <a:latin typeface="Times New Roman" panose="02020603050405020304" pitchFamily="18" charset="0"/>
                  <a:cs typeface="Times New Roman" panose="02020603050405020304" pitchFamily="18" charset="0"/>
                </a:rPr>
                <a:t>[M</a:t>
              </a:r>
              <a:r>
                <a:rPr lang="el-GR" sz="2000" i="1" dirty="0">
                  <a:solidFill>
                    <a:srgbClr val="C00000"/>
                  </a:solidFill>
                  <a:latin typeface="Times New Roman" panose="02020603050405020304" pitchFamily="18" charset="0"/>
                  <a:cs typeface="Times New Roman" panose="02020603050405020304" pitchFamily="18" charset="0"/>
                </a:rPr>
                <a:t>Ω</a:t>
              </a:r>
              <a:r>
                <a:rPr lang="en-US" sz="2000" i="1" dirty="0">
                  <a:solidFill>
                    <a:srgbClr val="C00000"/>
                  </a:solidFill>
                  <a:latin typeface="Times New Roman" panose="02020603050405020304" pitchFamily="18" charset="0"/>
                  <a:cs typeface="Times New Roman" panose="02020603050405020304" pitchFamily="18" charset="0"/>
                </a:rPr>
                <a:t>]</a:t>
              </a:r>
              <a:br>
                <a:rPr lang="en-US" sz="2000" i="1" dirty="0">
                  <a:solidFill>
                    <a:srgbClr val="C00000"/>
                  </a:solidFill>
                </a:rPr>
              </a:br>
              <a:r>
                <a:rPr lang="en-US" sz="2000" dirty="0"/>
                <a:t>measure of effectiveness to produce an </a:t>
              </a:r>
              <a:br>
                <a:rPr lang="en-US" sz="2000" dirty="0"/>
              </a:br>
              <a:r>
                <a:rPr lang="en-US" sz="2000" dirty="0"/>
                <a:t>axial voltage </a:t>
              </a:r>
              <a:r>
                <a:rPr lang="en-US" sz="2000" i="1" dirty="0">
                  <a:latin typeface="Times New Roman" panose="02020603050405020304" pitchFamily="18" charset="0"/>
                  <a:cs typeface="Times New Roman" panose="02020603050405020304" pitchFamily="18" charset="0"/>
                </a:rPr>
                <a:t>V</a:t>
              </a:r>
              <a:r>
                <a:rPr lang="en-US" sz="2000" i="1" baseline="-25000" dirty="0">
                  <a:latin typeface="Times New Roman" panose="02020603050405020304" pitchFamily="18" charset="0"/>
                  <a:cs typeface="Times New Roman" panose="02020603050405020304" pitchFamily="18" charset="0"/>
                </a:rPr>
                <a:t>0</a:t>
              </a:r>
              <a:r>
                <a:rPr lang="en-US" sz="2000" dirty="0"/>
                <a:t> </a:t>
              </a:r>
            </a:p>
          </p:txBody>
        </p:sp>
      </p:grpSp>
      <p:sp>
        <p:nvSpPr>
          <p:cNvPr id="31" name="TextBox 30">
            <a:extLst>
              <a:ext uri="{FF2B5EF4-FFF2-40B4-BE49-F238E27FC236}">
                <a16:creationId xmlns:a16="http://schemas.microsoft.com/office/drawing/2014/main" id="{6317B73B-E115-4426-9C72-BF2523EA5C35}"/>
              </a:ext>
            </a:extLst>
          </p:cNvPr>
          <p:cNvSpPr txBox="1"/>
          <p:nvPr/>
        </p:nvSpPr>
        <p:spPr>
          <a:xfrm>
            <a:off x="784184" y="791078"/>
            <a:ext cx="9474201" cy="400110"/>
          </a:xfrm>
          <a:prstGeom prst="rect">
            <a:avLst/>
          </a:prstGeom>
          <a:noFill/>
        </p:spPr>
        <p:txBody>
          <a:bodyPr wrap="square" rtlCol="0">
            <a:spAutoFit/>
          </a:bodyPr>
          <a:lstStyle/>
          <a:p>
            <a:r>
              <a:rPr lang="en-US" sz="2000" dirty="0"/>
              <a:t>Several figures-of-merit are commonly used to characterize accelerating cavities:</a:t>
            </a:r>
            <a:endParaRPr lang="en-GB" sz="2000" dirty="0"/>
          </a:p>
        </p:txBody>
      </p:sp>
      <p:sp>
        <p:nvSpPr>
          <p:cNvPr id="23" name="Rectangle 3"/>
          <p:cNvSpPr>
            <a:spLocks noChangeArrowheads="1"/>
          </p:cNvSpPr>
          <p:nvPr/>
        </p:nvSpPr>
        <p:spPr bwMode="auto">
          <a:xfrm>
            <a:off x="0" y="12494"/>
            <a:ext cx="9474201" cy="609600"/>
          </a:xfrm>
          <a:prstGeom prst="rect">
            <a:avLst/>
          </a:prstGeom>
          <a:noFill/>
          <a:ln w="9525">
            <a:noFill/>
            <a:miter lim="800000"/>
            <a:headEnd/>
            <a:tailEnd/>
          </a:ln>
          <a:effectLst/>
        </p:spPr>
        <p:txBody>
          <a:bodyPr anchor="ctr"/>
          <a:lstStyle/>
          <a:p>
            <a:pPr>
              <a:spcBef>
                <a:spcPct val="0"/>
              </a:spcBef>
            </a:pPr>
            <a:r>
              <a:rPr lang="en-GB" sz="3200" b="1" dirty="0">
                <a:solidFill>
                  <a:schemeClr val="bg2">
                    <a:lumMod val="50000"/>
                  </a:schemeClr>
                </a:solidFill>
              </a:rPr>
              <a:t>Accelerator efficiency figures-of-merit (1/2)</a:t>
            </a:r>
            <a:endParaRPr lang="en-GB" sz="3200" dirty="0">
              <a:solidFill>
                <a:schemeClr val="bg2">
                  <a:lumMod val="50000"/>
                </a:schemeClr>
              </a:solidFill>
            </a:endParaRPr>
          </a:p>
        </p:txBody>
      </p:sp>
      <p:sp>
        <p:nvSpPr>
          <p:cNvPr id="10" name="Rectangle 9"/>
          <p:cNvSpPr/>
          <p:nvPr/>
        </p:nvSpPr>
        <p:spPr>
          <a:xfrm>
            <a:off x="8891451" y="5582194"/>
            <a:ext cx="148046" cy="1828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Rectangle 32"/>
          <p:cNvSpPr/>
          <p:nvPr/>
        </p:nvSpPr>
        <p:spPr>
          <a:xfrm>
            <a:off x="7491184" y="4046890"/>
            <a:ext cx="148046" cy="1828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28689331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CF6AF72D-FBE7-413D-B18C-6576A57B3094}"/>
              </a:ext>
            </a:extLst>
          </p:cNvPr>
          <p:cNvSpPr txBox="1"/>
          <p:nvPr/>
        </p:nvSpPr>
        <p:spPr>
          <a:xfrm>
            <a:off x="2000474" y="1099955"/>
            <a:ext cx="4679001" cy="400110"/>
          </a:xfrm>
          <a:prstGeom prst="rect">
            <a:avLst/>
          </a:prstGeom>
          <a:noFill/>
        </p:spPr>
        <p:txBody>
          <a:bodyPr wrap="square" rtlCol="0">
            <a:spAutoFit/>
          </a:bodyPr>
          <a:lstStyle/>
          <a:p>
            <a:r>
              <a:rPr lang="en-US" sz="2000" dirty="0"/>
              <a:t>Typical values for different cavities: </a:t>
            </a:r>
            <a:endParaRPr lang="en-GB" sz="2000" dirty="0"/>
          </a:p>
        </p:txBody>
      </p:sp>
      <p:graphicFrame>
        <p:nvGraphicFramePr>
          <p:cNvPr id="19" name="Group 58">
            <a:extLst>
              <a:ext uri="{FF2B5EF4-FFF2-40B4-BE49-F238E27FC236}">
                <a16:creationId xmlns:a16="http://schemas.microsoft.com/office/drawing/2014/main" id="{46F3BB91-D538-46C7-86AA-64A2BDA2F654}"/>
              </a:ext>
            </a:extLst>
          </p:cNvPr>
          <p:cNvGraphicFramePr>
            <a:graphicFrameLocks noGrp="1"/>
          </p:cNvGraphicFramePr>
          <p:nvPr/>
        </p:nvGraphicFramePr>
        <p:xfrm>
          <a:off x="2438402" y="1703038"/>
          <a:ext cx="7437118" cy="2642538"/>
        </p:xfrm>
        <a:graphic>
          <a:graphicData uri="http://schemas.openxmlformats.org/drawingml/2006/table">
            <a:tbl>
              <a:tblPr/>
              <a:tblGrid>
                <a:gridCol w="3657083">
                  <a:extLst>
                    <a:ext uri="{9D8B030D-6E8A-4147-A177-3AD203B41FA5}">
                      <a16:colId xmlns:a16="http://schemas.microsoft.com/office/drawing/2014/main" val="20000"/>
                    </a:ext>
                  </a:extLst>
                </a:gridCol>
                <a:gridCol w="1338654">
                  <a:extLst>
                    <a:ext uri="{9D8B030D-6E8A-4147-A177-3AD203B41FA5}">
                      <a16:colId xmlns:a16="http://schemas.microsoft.com/office/drawing/2014/main" val="20001"/>
                    </a:ext>
                  </a:extLst>
                </a:gridCol>
                <a:gridCol w="1049645">
                  <a:extLst>
                    <a:ext uri="{9D8B030D-6E8A-4147-A177-3AD203B41FA5}">
                      <a16:colId xmlns:a16="http://schemas.microsoft.com/office/drawing/2014/main" val="20002"/>
                    </a:ext>
                  </a:extLst>
                </a:gridCol>
                <a:gridCol w="1391736">
                  <a:extLst>
                    <a:ext uri="{9D8B030D-6E8A-4147-A177-3AD203B41FA5}">
                      <a16:colId xmlns:a16="http://schemas.microsoft.com/office/drawing/2014/main" val="20003"/>
                    </a:ext>
                  </a:extLst>
                </a:gridCol>
              </a:tblGrid>
              <a:tr h="42169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FF"/>
                          </a:solidFill>
                          <a:effectLst/>
                          <a:latin typeface="Times New Roman" pitchFamily="18" charset="0"/>
                          <a:ea typeface="Times New Roman" pitchFamily="18" charset="0"/>
                          <a:cs typeface="Arial" charset="0"/>
                        </a:rPr>
                        <a:t>Cavity type</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dirty="0">
                          <a:ln>
                            <a:noFill/>
                          </a:ln>
                          <a:solidFill>
                            <a:srgbClr val="0000FF"/>
                          </a:solidFill>
                          <a:effectLst/>
                          <a:latin typeface="Times New Roman" pitchFamily="18" charset="0"/>
                          <a:cs typeface="Times New Roman" pitchFamily="18" charset="0"/>
                        </a:rPr>
                        <a:t>R/Q</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dirty="0">
                          <a:ln>
                            <a:noFill/>
                          </a:ln>
                          <a:solidFill>
                            <a:srgbClr val="0000FF"/>
                          </a:solidFill>
                          <a:effectLst/>
                          <a:latin typeface="Times New Roman" pitchFamily="18" charset="0"/>
                          <a:cs typeface="Times New Roman" pitchFamily="18" charset="0"/>
                        </a:rPr>
                        <a:t>Q</a:t>
                      </a:r>
                      <a:r>
                        <a:rPr kumimoji="0" lang="en-US" sz="1800" b="1" i="1" u="none" strike="noStrike" cap="none" normalizeH="0" baseline="-25000" dirty="0">
                          <a:ln>
                            <a:noFill/>
                          </a:ln>
                          <a:solidFill>
                            <a:srgbClr val="0000FF"/>
                          </a:solidFill>
                          <a:effectLst/>
                          <a:latin typeface="Times New Roman" pitchFamily="18" charset="0"/>
                          <a:cs typeface="Times New Roman" pitchFamily="18" charset="0"/>
                        </a:rPr>
                        <a:t>0</a:t>
                      </a:r>
                      <a:endParaRPr kumimoji="0" lang="en-US" sz="1800" b="1" i="1" u="none" strike="noStrike" cap="none" normalizeH="0" baseline="-25000" dirty="0">
                        <a:ln>
                          <a:noFill/>
                        </a:ln>
                        <a:solidFill>
                          <a:srgbClr val="0000FF"/>
                        </a:solidFill>
                        <a:effectLst/>
                        <a:latin typeface="Times New Roman" pitchFamily="18" charset="0"/>
                      </a:endParaRP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dirty="0">
                          <a:ln>
                            <a:noFill/>
                          </a:ln>
                          <a:solidFill>
                            <a:srgbClr val="0000FF"/>
                          </a:solidFill>
                          <a:effectLst/>
                          <a:latin typeface="Times New Roman" pitchFamily="18" charset="0"/>
                          <a:cs typeface="Times New Roman" pitchFamily="18" charset="0"/>
                        </a:rPr>
                        <a:t>R</a:t>
                      </a:r>
                      <a:endParaRPr kumimoji="0" lang="en-US" sz="1800" b="1" i="1" u="none" strike="noStrike" cap="none" normalizeH="0" baseline="0" dirty="0">
                        <a:ln>
                          <a:noFill/>
                        </a:ln>
                        <a:solidFill>
                          <a:srgbClr val="0000FF"/>
                        </a:solidFill>
                        <a:effectLst/>
                        <a:latin typeface="Times New Roman" pitchFamily="18" charset="0"/>
                      </a:endParaRP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028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Ferrite loaded cavity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(low frequency, rapid cycling)</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Arial" charset="0"/>
                          <a:ea typeface="Times New Roman" pitchFamily="18" charset="0"/>
                          <a:cs typeface="Arial" charset="0"/>
                        </a:rPr>
                        <a:t>4 k</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Arial" charset="0"/>
                          <a:ea typeface="Times New Roman" pitchFamily="18" charset="0"/>
                          <a:cs typeface="Arial" charset="0"/>
                        </a:rPr>
                        <a:t>50</a:t>
                      </a:r>
                      <a:endPar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endParaRP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Arial" charset="0"/>
                          <a:ea typeface="Times New Roman" pitchFamily="18" charset="0"/>
                          <a:cs typeface="Arial" charset="0"/>
                        </a:rPr>
                        <a:t>200</a:t>
                      </a: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 k</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4028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Room temperature copper cavity (type 1 with nose cone)</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Arial" charset="0"/>
                          <a:ea typeface="Times New Roman" pitchFamily="18" charset="0"/>
                          <a:cs typeface="Arial" charset="0"/>
                        </a:rPr>
                        <a:t>192 </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Arial" charset="0"/>
                          <a:ea typeface="Times New Roman" pitchFamily="18" charset="0"/>
                          <a:cs typeface="Arial" charset="0"/>
                        </a:rPr>
                        <a:t>30 * 10</a:t>
                      </a:r>
                      <a:r>
                        <a:rPr kumimoji="0" lang="en-US" sz="1800" b="0" i="0" u="none" strike="noStrike" cap="none" normalizeH="0" baseline="40000" dirty="0">
                          <a:ln>
                            <a:noFill/>
                          </a:ln>
                          <a:solidFill>
                            <a:srgbClr val="0000FF"/>
                          </a:solidFill>
                          <a:effectLst/>
                          <a:latin typeface="Times New Roman" pitchFamily="18" charset="0"/>
                          <a:ea typeface="Times New Roman" pitchFamily="18" charset="0"/>
                          <a:cs typeface="Arial" charset="0"/>
                        </a:rPr>
                        <a:t>3</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cs typeface="Times New Roman" pitchFamily="18" charset="0"/>
                        </a:rPr>
                        <a:t>5.75 M</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4028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Superconducting cavity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(type 2 with large iris)</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cs typeface="Times New Roman" pitchFamily="18" charset="0"/>
                        </a:rPr>
                        <a:t>50 </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cs typeface="Times New Roman" pitchFamily="18" charset="0"/>
                        </a:rPr>
                        <a:t>1 * 10</a:t>
                      </a:r>
                      <a:r>
                        <a:rPr kumimoji="0" lang="en-US" sz="1800" b="0" i="0" u="none" strike="noStrike" cap="none" normalizeH="0" baseline="40000" dirty="0">
                          <a:ln>
                            <a:noFill/>
                          </a:ln>
                          <a:solidFill>
                            <a:srgbClr val="0000FF"/>
                          </a:solidFill>
                          <a:effectLst/>
                          <a:latin typeface="Times New Roman" pitchFamily="18" charset="0"/>
                          <a:cs typeface="Times New Roman" pitchFamily="18" charset="0"/>
                        </a:rPr>
                        <a:t>10</a:t>
                      </a:r>
                      <a:endParaRPr kumimoji="0" lang="en-US" sz="1800" b="0" i="0" u="none" strike="noStrike" cap="none" normalizeH="0" baseline="40000" dirty="0">
                        <a:ln>
                          <a:noFill/>
                        </a:ln>
                        <a:solidFill>
                          <a:srgbClr val="0000FF"/>
                        </a:solidFill>
                        <a:effectLst/>
                        <a:latin typeface="Times New Roman" pitchFamily="18" charset="0"/>
                      </a:endParaRP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cs typeface="Times New Roman" pitchFamily="18" charset="0"/>
                        </a:rPr>
                        <a:t>500 G</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69056" marR="69056" marT="34529" marB="34529"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 name="Rectangle 3"/>
          <p:cNvSpPr>
            <a:spLocks noChangeArrowheads="1"/>
          </p:cNvSpPr>
          <p:nvPr/>
        </p:nvSpPr>
        <p:spPr bwMode="auto">
          <a:xfrm>
            <a:off x="115978" y="0"/>
            <a:ext cx="9599521" cy="609600"/>
          </a:xfrm>
          <a:prstGeom prst="rect">
            <a:avLst/>
          </a:prstGeom>
          <a:noFill/>
          <a:ln w="9525">
            <a:noFill/>
            <a:miter lim="800000"/>
            <a:headEnd/>
            <a:tailEnd/>
          </a:ln>
          <a:effectLst/>
        </p:spPr>
        <p:txBody>
          <a:bodyPr anchor="ctr"/>
          <a:lstStyle/>
          <a:p>
            <a:pPr>
              <a:spcBef>
                <a:spcPct val="0"/>
              </a:spcBef>
            </a:pPr>
            <a:r>
              <a:rPr lang="en-GB" sz="3200" b="1" dirty="0">
                <a:solidFill>
                  <a:schemeClr val="bg2">
                    <a:lumMod val="50000"/>
                  </a:schemeClr>
                </a:solidFill>
              </a:rPr>
              <a:t>Accelerator efficiency figures-of-merit (2/2)</a:t>
            </a:r>
            <a:endParaRPr lang="en-GB" sz="3200" dirty="0">
              <a:solidFill>
                <a:schemeClr val="bg2">
                  <a:lumMod val="50000"/>
                </a:schemeClr>
              </a:solidFill>
            </a:endParaRPr>
          </a:p>
        </p:txBody>
      </p:sp>
    </p:spTree>
    <p:extLst>
      <p:ext uri="{BB962C8B-B14F-4D97-AF65-F5344CB8AC3E}">
        <p14:creationId xmlns:p14="http://schemas.microsoft.com/office/powerpoint/2010/main" val="306727215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74075" y="90063"/>
            <a:ext cx="8487505" cy="629095"/>
          </a:xfrm>
        </p:spPr>
        <p:txBody>
          <a:bodyPr/>
          <a:lstStyle/>
          <a:p>
            <a:r>
              <a:rPr lang="en-US" dirty="0">
                <a:solidFill>
                  <a:schemeClr val="bg2">
                    <a:lumMod val="50000"/>
                  </a:schemeClr>
                </a:solidFill>
              </a:rPr>
              <a:t>Cavity equivalent circuit (1/4)</a:t>
            </a:r>
            <a:endParaRPr lang="en-GB" dirty="0">
              <a:solidFill>
                <a:schemeClr val="bg2">
                  <a:lumMod val="50000"/>
                </a:schemeClr>
              </a:solidFill>
            </a:endParaRPr>
          </a:p>
        </p:txBody>
      </p:sp>
      <p:sp>
        <p:nvSpPr>
          <p:cNvPr id="6" name="TextBox 5">
            <a:extLst>
              <a:ext uri="{FF2B5EF4-FFF2-40B4-BE49-F238E27FC236}">
                <a16:creationId xmlns:a16="http://schemas.microsoft.com/office/drawing/2014/main" id="{9F496336-417F-4E46-BEA5-347F1B2D15F8}"/>
              </a:ext>
            </a:extLst>
          </p:cNvPr>
          <p:cNvSpPr txBox="1"/>
          <p:nvPr/>
        </p:nvSpPr>
        <p:spPr>
          <a:xfrm>
            <a:off x="719300" y="1086295"/>
            <a:ext cx="10566400" cy="369332"/>
          </a:xfrm>
          <a:prstGeom prst="rect">
            <a:avLst/>
          </a:prstGeom>
          <a:noFill/>
        </p:spPr>
        <p:txBody>
          <a:bodyPr wrap="square" rtlCol="0">
            <a:spAutoFit/>
          </a:bodyPr>
          <a:lstStyle/>
          <a:p>
            <a:r>
              <a:rPr lang="en-US" dirty="0"/>
              <a:t>At frequency near resonance, the cavity resonator can be modeled by a lumped-element circuit.</a:t>
            </a:r>
            <a:endParaRPr lang="en-GB" dirty="0"/>
          </a:p>
        </p:txBody>
      </p:sp>
      <p:sp>
        <p:nvSpPr>
          <p:cNvPr id="9" name="TextBox 8">
            <a:extLst>
              <a:ext uri="{FF2B5EF4-FFF2-40B4-BE49-F238E27FC236}">
                <a16:creationId xmlns:a16="http://schemas.microsoft.com/office/drawing/2014/main" id="{ACE92518-F0D8-4D73-A324-3525863F9943}"/>
              </a:ext>
            </a:extLst>
          </p:cNvPr>
          <p:cNvSpPr txBox="1"/>
          <p:nvPr/>
        </p:nvSpPr>
        <p:spPr>
          <a:xfrm>
            <a:off x="1333780" y="1708945"/>
            <a:ext cx="10254135" cy="646331"/>
          </a:xfrm>
          <a:prstGeom prst="rect">
            <a:avLst/>
          </a:prstGeom>
          <a:noFill/>
        </p:spPr>
        <p:txBody>
          <a:bodyPr wrap="square" rtlCol="0">
            <a:spAutoFit/>
          </a:bodyPr>
          <a:lstStyle/>
          <a:p>
            <a:r>
              <a:rPr lang="en-US" dirty="0"/>
              <a:t>For a cavity with the desired high shunt impedance, only a parallel resonant circuit is suited </a:t>
            </a:r>
            <a:br>
              <a:rPr lang="en-US" dirty="0"/>
            </a:br>
            <a:r>
              <a:rPr lang="en-US" dirty="0">
                <a:sym typeface="Wingdings" panose="05000000000000000000" pitchFamily="2" charset="2"/>
              </a:rPr>
              <a:t> require to model a large voltage.</a:t>
            </a:r>
            <a:endParaRPr lang="en-GB" dirty="0"/>
          </a:p>
        </p:txBody>
      </p:sp>
      <p:grpSp>
        <p:nvGrpSpPr>
          <p:cNvPr id="56" name="Group 55">
            <a:extLst>
              <a:ext uri="{FF2B5EF4-FFF2-40B4-BE49-F238E27FC236}">
                <a16:creationId xmlns:a16="http://schemas.microsoft.com/office/drawing/2014/main" id="{E2C63712-66CA-4724-808C-6B5EE0950943}"/>
              </a:ext>
            </a:extLst>
          </p:cNvPr>
          <p:cNvGrpSpPr/>
          <p:nvPr/>
        </p:nvGrpSpPr>
        <p:grpSpPr>
          <a:xfrm>
            <a:off x="1662052" y="2678100"/>
            <a:ext cx="2321673" cy="1058140"/>
            <a:chOff x="2063475" y="2678100"/>
            <a:chExt cx="2321673" cy="1058140"/>
          </a:xfrm>
        </p:grpSpPr>
        <p:sp>
          <p:nvSpPr>
            <p:cNvPr id="42" name="TextBox 41">
              <a:extLst>
                <a:ext uri="{FF2B5EF4-FFF2-40B4-BE49-F238E27FC236}">
                  <a16:creationId xmlns:a16="http://schemas.microsoft.com/office/drawing/2014/main" id="{CA5F56FB-554C-4C3C-8DB8-86B9172723CF}"/>
                </a:ext>
              </a:extLst>
            </p:cNvPr>
            <p:cNvSpPr txBox="1"/>
            <p:nvPr/>
          </p:nvSpPr>
          <p:spPr>
            <a:xfrm>
              <a:off x="2063475" y="2992734"/>
              <a:ext cx="307240" cy="369332"/>
            </a:xfrm>
            <a:prstGeom prst="rect">
              <a:avLst/>
            </a:prstGeom>
            <a:noFill/>
          </p:spPr>
          <p:txBody>
            <a:bodyPr wrap="square" rtlCol="0">
              <a:spAutoFit/>
            </a:bodyPr>
            <a:lstStyle/>
            <a:p>
              <a:r>
                <a:rPr lang="en-US" dirty="0"/>
                <a:t>R</a:t>
              </a:r>
              <a:endParaRPr lang="en-GB" dirty="0"/>
            </a:p>
          </p:txBody>
        </p:sp>
        <p:cxnSp>
          <p:nvCxnSpPr>
            <p:cNvPr id="15" name="Straight Connector 14">
              <a:extLst>
                <a:ext uri="{FF2B5EF4-FFF2-40B4-BE49-F238E27FC236}">
                  <a16:creationId xmlns:a16="http://schemas.microsoft.com/office/drawing/2014/main" id="{F310E5BA-401E-45A6-BD7B-A5CE6646EECE}"/>
                </a:ext>
              </a:extLst>
            </p:cNvPr>
            <p:cNvCxnSpPr>
              <a:cxnSpLocks/>
            </p:cNvCxnSpPr>
            <p:nvPr/>
          </p:nvCxnSpPr>
          <p:spPr bwMode="auto">
            <a:xfrm>
              <a:off x="2499703" y="2680352"/>
              <a:ext cx="0" cy="10558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 name="Rectangle 15">
              <a:extLst>
                <a:ext uri="{FF2B5EF4-FFF2-40B4-BE49-F238E27FC236}">
                  <a16:creationId xmlns:a16="http://schemas.microsoft.com/office/drawing/2014/main" id="{D4D6BEDF-16AD-4B77-988C-C8C0F2E18E34}"/>
                </a:ext>
              </a:extLst>
            </p:cNvPr>
            <p:cNvSpPr/>
            <p:nvPr/>
          </p:nvSpPr>
          <p:spPr bwMode="auto">
            <a:xfrm rot="10800000">
              <a:off x="2370715" y="2810708"/>
              <a:ext cx="257977" cy="79410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17" name="Straight Connector 16">
              <a:extLst>
                <a:ext uri="{FF2B5EF4-FFF2-40B4-BE49-F238E27FC236}">
                  <a16:creationId xmlns:a16="http://schemas.microsoft.com/office/drawing/2014/main" id="{90F0340A-4011-4C2A-BAF6-EB09685938F3}"/>
                </a:ext>
              </a:extLst>
            </p:cNvPr>
            <p:cNvCxnSpPr>
              <a:cxnSpLocks/>
            </p:cNvCxnSpPr>
            <p:nvPr/>
          </p:nvCxnSpPr>
          <p:spPr bwMode="auto">
            <a:xfrm>
              <a:off x="3409464" y="3257137"/>
              <a:ext cx="0" cy="4791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a:extLst>
                <a:ext uri="{FF2B5EF4-FFF2-40B4-BE49-F238E27FC236}">
                  <a16:creationId xmlns:a16="http://schemas.microsoft.com/office/drawing/2014/main" id="{7B2E2B31-6F80-4EB2-BA73-B801BF262836}"/>
                </a:ext>
              </a:extLst>
            </p:cNvPr>
            <p:cNvCxnSpPr>
              <a:cxnSpLocks/>
            </p:cNvCxnSpPr>
            <p:nvPr/>
          </p:nvCxnSpPr>
          <p:spPr bwMode="auto">
            <a:xfrm>
              <a:off x="3403909" y="2680352"/>
              <a:ext cx="0" cy="4791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 name="Straight Connector 18">
              <a:extLst>
                <a:ext uri="{FF2B5EF4-FFF2-40B4-BE49-F238E27FC236}">
                  <a16:creationId xmlns:a16="http://schemas.microsoft.com/office/drawing/2014/main" id="{CC37044D-C491-42B9-A612-E1455CFF3CA3}"/>
                </a:ext>
              </a:extLst>
            </p:cNvPr>
            <p:cNvCxnSpPr>
              <a:cxnSpLocks/>
            </p:cNvCxnSpPr>
            <p:nvPr/>
          </p:nvCxnSpPr>
          <p:spPr bwMode="auto">
            <a:xfrm>
              <a:off x="3251717" y="3258617"/>
              <a:ext cx="3154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Straight Connector 19">
              <a:extLst>
                <a:ext uri="{FF2B5EF4-FFF2-40B4-BE49-F238E27FC236}">
                  <a16:creationId xmlns:a16="http://schemas.microsoft.com/office/drawing/2014/main" id="{1837F127-8AA5-4FCB-A190-CD5842E35F3A}"/>
                </a:ext>
              </a:extLst>
            </p:cNvPr>
            <p:cNvCxnSpPr>
              <a:cxnSpLocks/>
            </p:cNvCxnSpPr>
            <p:nvPr/>
          </p:nvCxnSpPr>
          <p:spPr bwMode="auto">
            <a:xfrm>
              <a:off x="3251717" y="3170421"/>
              <a:ext cx="3154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21" name="Picture 20" descr="Icon&#10;&#10;Description automatically generated">
              <a:extLst>
                <a:ext uri="{FF2B5EF4-FFF2-40B4-BE49-F238E27FC236}">
                  <a16:creationId xmlns:a16="http://schemas.microsoft.com/office/drawing/2014/main" id="{F641581E-F3A3-4155-8189-3E57E63D3322}"/>
                </a:ext>
              </a:extLst>
            </p:cNvPr>
            <p:cNvPicPr>
              <a:picLocks noChangeAspect="1"/>
            </p:cNvPicPr>
            <p:nvPr/>
          </p:nvPicPr>
          <p:blipFill rotWithShape="1">
            <a:blip r:embed="rId3" cstate="print">
              <a:alphaModFix/>
              <a:extLst>
                <a:ext uri="{28A0092B-C50C-407E-A947-70E740481C1C}">
                  <a14:useLocalDpi xmlns:a14="http://schemas.microsoft.com/office/drawing/2010/main" val="0"/>
                </a:ext>
              </a:extLst>
            </a:blip>
            <a:srcRect l="11893" t="6734" r="20817" b="11889"/>
            <a:stretch/>
          </p:blipFill>
          <p:spPr>
            <a:xfrm>
              <a:off x="4053950" y="2859388"/>
              <a:ext cx="331198" cy="636024"/>
            </a:xfrm>
            <a:prstGeom prst="rect">
              <a:avLst/>
            </a:prstGeom>
          </p:spPr>
        </p:pic>
        <p:cxnSp>
          <p:nvCxnSpPr>
            <p:cNvPr id="25" name="Straight Connector 24">
              <a:extLst>
                <a:ext uri="{FF2B5EF4-FFF2-40B4-BE49-F238E27FC236}">
                  <a16:creationId xmlns:a16="http://schemas.microsoft.com/office/drawing/2014/main" id="{D6E4E988-54F1-41B0-9C3F-8BAD781AD7C4}"/>
                </a:ext>
              </a:extLst>
            </p:cNvPr>
            <p:cNvCxnSpPr>
              <a:cxnSpLocks/>
            </p:cNvCxnSpPr>
            <p:nvPr/>
          </p:nvCxnSpPr>
          <p:spPr bwMode="auto">
            <a:xfrm>
              <a:off x="2497322" y="2678100"/>
              <a:ext cx="172222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9" name="Straight Connector 28">
              <a:extLst>
                <a:ext uri="{FF2B5EF4-FFF2-40B4-BE49-F238E27FC236}">
                  <a16:creationId xmlns:a16="http://schemas.microsoft.com/office/drawing/2014/main" id="{06D1F68F-0995-4DF0-A9AF-98C5EE8A223C}"/>
                </a:ext>
              </a:extLst>
            </p:cNvPr>
            <p:cNvCxnSpPr>
              <a:cxnSpLocks/>
              <a:stCxn id="21" idx="2"/>
            </p:cNvCxnSpPr>
            <p:nvPr/>
          </p:nvCxnSpPr>
          <p:spPr bwMode="auto">
            <a:xfrm>
              <a:off x="4219549" y="3495412"/>
              <a:ext cx="0" cy="24082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E0EFFABC-3DFF-4F8E-85B9-311B1C646D45}"/>
                </a:ext>
              </a:extLst>
            </p:cNvPr>
            <p:cNvCxnSpPr>
              <a:cxnSpLocks/>
            </p:cNvCxnSpPr>
            <p:nvPr/>
          </p:nvCxnSpPr>
          <p:spPr bwMode="auto">
            <a:xfrm>
              <a:off x="2499703" y="3736240"/>
              <a:ext cx="171984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6" name="Straight Connector 35">
              <a:extLst>
                <a:ext uri="{FF2B5EF4-FFF2-40B4-BE49-F238E27FC236}">
                  <a16:creationId xmlns:a16="http://schemas.microsoft.com/office/drawing/2014/main" id="{C6948D12-E64C-4554-BE37-F348F4B77AA4}"/>
                </a:ext>
              </a:extLst>
            </p:cNvPr>
            <p:cNvCxnSpPr>
              <a:cxnSpLocks/>
            </p:cNvCxnSpPr>
            <p:nvPr/>
          </p:nvCxnSpPr>
          <p:spPr bwMode="auto">
            <a:xfrm>
              <a:off x="4219549" y="2678100"/>
              <a:ext cx="0" cy="24082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6" name="TextBox 45">
              <a:extLst>
                <a:ext uri="{FF2B5EF4-FFF2-40B4-BE49-F238E27FC236}">
                  <a16:creationId xmlns:a16="http://schemas.microsoft.com/office/drawing/2014/main" id="{FCC4242E-A52E-4E62-8E87-22FC6DAE258D}"/>
                </a:ext>
              </a:extLst>
            </p:cNvPr>
            <p:cNvSpPr txBox="1"/>
            <p:nvPr/>
          </p:nvSpPr>
          <p:spPr>
            <a:xfrm>
              <a:off x="2938922" y="2992734"/>
              <a:ext cx="307240" cy="369332"/>
            </a:xfrm>
            <a:prstGeom prst="rect">
              <a:avLst/>
            </a:prstGeom>
            <a:noFill/>
          </p:spPr>
          <p:txBody>
            <a:bodyPr wrap="square" rtlCol="0">
              <a:spAutoFit/>
            </a:bodyPr>
            <a:lstStyle/>
            <a:p>
              <a:r>
                <a:rPr lang="en-US" dirty="0"/>
                <a:t>C</a:t>
              </a:r>
              <a:endParaRPr lang="en-GB" dirty="0"/>
            </a:p>
          </p:txBody>
        </p:sp>
        <p:sp>
          <p:nvSpPr>
            <p:cNvPr id="47" name="TextBox 46">
              <a:extLst>
                <a:ext uri="{FF2B5EF4-FFF2-40B4-BE49-F238E27FC236}">
                  <a16:creationId xmlns:a16="http://schemas.microsoft.com/office/drawing/2014/main" id="{877E2375-3B2E-45EC-A1EC-EEC0BECBF0DB}"/>
                </a:ext>
              </a:extLst>
            </p:cNvPr>
            <p:cNvSpPr txBox="1"/>
            <p:nvPr/>
          </p:nvSpPr>
          <p:spPr>
            <a:xfrm>
              <a:off x="3785115" y="2992734"/>
              <a:ext cx="307240" cy="369332"/>
            </a:xfrm>
            <a:prstGeom prst="rect">
              <a:avLst/>
            </a:prstGeom>
            <a:noFill/>
          </p:spPr>
          <p:txBody>
            <a:bodyPr wrap="square" rtlCol="0">
              <a:spAutoFit/>
            </a:bodyPr>
            <a:lstStyle/>
            <a:p>
              <a:r>
                <a:rPr lang="en-US" dirty="0"/>
                <a:t>L</a:t>
              </a:r>
              <a:endParaRPr lang="en-GB" dirty="0"/>
            </a:p>
          </p:txBody>
        </p:sp>
        <p:cxnSp>
          <p:nvCxnSpPr>
            <p:cNvPr id="53" name="Straight Connector 52">
              <a:extLst>
                <a:ext uri="{FF2B5EF4-FFF2-40B4-BE49-F238E27FC236}">
                  <a16:creationId xmlns:a16="http://schemas.microsoft.com/office/drawing/2014/main" id="{603CBE32-9323-45F0-A892-C31DA4F5DC6E}"/>
                </a:ext>
              </a:extLst>
            </p:cNvPr>
            <p:cNvCxnSpPr>
              <a:cxnSpLocks/>
            </p:cNvCxnSpPr>
            <p:nvPr/>
          </p:nvCxnSpPr>
          <p:spPr bwMode="auto">
            <a:xfrm>
              <a:off x="3405016" y="2678100"/>
              <a:ext cx="813846"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54" name="Straight Connector 53">
              <a:extLst>
                <a:ext uri="{FF2B5EF4-FFF2-40B4-BE49-F238E27FC236}">
                  <a16:creationId xmlns:a16="http://schemas.microsoft.com/office/drawing/2014/main" id="{C50B0459-3EB2-43FB-AFDE-CA768119C99E}"/>
                </a:ext>
              </a:extLst>
            </p:cNvPr>
            <p:cNvCxnSpPr>
              <a:cxnSpLocks/>
            </p:cNvCxnSpPr>
            <p:nvPr/>
          </p:nvCxnSpPr>
          <p:spPr bwMode="auto">
            <a:xfrm>
              <a:off x="3405016" y="3736240"/>
              <a:ext cx="813846"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grpSp>
      <p:grpSp>
        <p:nvGrpSpPr>
          <p:cNvPr id="61" name="Group 60">
            <a:extLst>
              <a:ext uri="{FF2B5EF4-FFF2-40B4-BE49-F238E27FC236}">
                <a16:creationId xmlns:a16="http://schemas.microsoft.com/office/drawing/2014/main" id="{A67E484D-6F82-4915-912E-3B0C69100CD4}"/>
              </a:ext>
            </a:extLst>
          </p:cNvPr>
          <p:cNvGrpSpPr/>
          <p:nvPr/>
        </p:nvGrpSpPr>
        <p:grpSpPr>
          <a:xfrm>
            <a:off x="1059532" y="2678100"/>
            <a:ext cx="1050680" cy="1051790"/>
            <a:chOff x="808070" y="2678100"/>
            <a:chExt cx="1050680" cy="1051790"/>
          </a:xfrm>
        </p:grpSpPr>
        <p:cxnSp>
          <p:nvCxnSpPr>
            <p:cNvPr id="50" name="Straight Connector 49">
              <a:extLst>
                <a:ext uri="{FF2B5EF4-FFF2-40B4-BE49-F238E27FC236}">
                  <a16:creationId xmlns:a16="http://schemas.microsoft.com/office/drawing/2014/main" id="{F1C2135C-E448-4646-8CA7-843D985A3CD7}"/>
                </a:ext>
              </a:extLst>
            </p:cNvPr>
            <p:cNvCxnSpPr>
              <a:cxnSpLocks/>
            </p:cNvCxnSpPr>
            <p:nvPr/>
          </p:nvCxnSpPr>
          <p:spPr bwMode="auto">
            <a:xfrm>
              <a:off x="1118890" y="2678100"/>
              <a:ext cx="739860"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52" name="Straight Connector 51">
              <a:extLst>
                <a:ext uri="{FF2B5EF4-FFF2-40B4-BE49-F238E27FC236}">
                  <a16:creationId xmlns:a16="http://schemas.microsoft.com/office/drawing/2014/main" id="{9879EE8C-B83D-49FA-9CE1-C2CAB4DE8557}"/>
                </a:ext>
              </a:extLst>
            </p:cNvPr>
            <p:cNvCxnSpPr>
              <a:cxnSpLocks/>
            </p:cNvCxnSpPr>
            <p:nvPr/>
          </p:nvCxnSpPr>
          <p:spPr bwMode="auto">
            <a:xfrm>
              <a:off x="1112235" y="3729890"/>
              <a:ext cx="739860"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58" name="Straight Arrow Connector 57">
              <a:extLst>
                <a:ext uri="{FF2B5EF4-FFF2-40B4-BE49-F238E27FC236}">
                  <a16:creationId xmlns:a16="http://schemas.microsoft.com/office/drawing/2014/main" id="{496F7C57-3CAA-4085-8910-6B24B999D4EB}"/>
                </a:ext>
              </a:extLst>
            </p:cNvPr>
            <p:cNvCxnSpPr/>
            <p:nvPr/>
          </p:nvCxnSpPr>
          <p:spPr bwMode="auto">
            <a:xfrm>
              <a:off x="1112235" y="2798514"/>
              <a:ext cx="0" cy="817312"/>
            </a:xfrm>
            <a:prstGeom prst="straightConnector1">
              <a:avLst/>
            </a:prstGeom>
            <a:solidFill>
              <a:schemeClr val="accent1"/>
            </a:solidFill>
            <a:ln w="28575" cap="flat" cmpd="sng" algn="ctr">
              <a:solidFill>
                <a:srgbClr val="C00000"/>
              </a:solidFill>
              <a:prstDash val="solid"/>
              <a:round/>
              <a:headEnd type="none" w="med" len="med"/>
              <a:tailEnd type="triangle"/>
            </a:ln>
            <a:effectLst/>
          </p:spPr>
        </p:cxnSp>
        <p:sp>
          <p:nvSpPr>
            <p:cNvPr id="59" name="TextBox 58">
              <a:extLst>
                <a:ext uri="{FF2B5EF4-FFF2-40B4-BE49-F238E27FC236}">
                  <a16:creationId xmlns:a16="http://schemas.microsoft.com/office/drawing/2014/main" id="{F41F112D-599E-44E4-8E04-F1351534AC18}"/>
                </a:ext>
              </a:extLst>
            </p:cNvPr>
            <p:cNvSpPr txBox="1"/>
            <p:nvPr/>
          </p:nvSpPr>
          <p:spPr>
            <a:xfrm>
              <a:off x="808070" y="3016484"/>
              <a:ext cx="379160" cy="369332"/>
            </a:xfrm>
            <a:prstGeom prst="rect">
              <a:avLst/>
            </a:prstGeom>
            <a:noFill/>
          </p:spPr>
          <p:txBody>
            <a:bodyPr wrap="square" rtlCol="0">
              <a:spAutoFit/>
            </a:bodyPr>
            <a:lstStyle/>
            <a:p>
              <a:r>
                <a:rPr lang="en-US" dirty="0">
                  <a:solidFill>
                    <a:srgbClr val="C00000"/>
                  </a:solidFill>
                </a:rPr>
                <a:t>V</a:t>
              </a:r>
              <a:endParaRPr lang="en-GB" dirty="0">
                <a:solidFill>
                  <a:srgbClr val="C00000"/>
                </a:solidFill>
              </a:endParaRPr>
            </a:p>
          </p:txBody>
        </p:sp>
      </p:grpSp>
      <p:grpSp>
        <p:nvGrpSpPr>
          <p:cNvPr id="67" name="Group 66">
            <a:extLst>
              <a:ext uri="{FF2B5EF4-FFF2-40B4-BE49-F238E27FC236}">
                <a16:creationId xmlns:a16="http://schemas.microsoft.com/office/drawing/2014/main" id="{3109D751-4A9D-4CD7-B899-BC49AF5D3D1A}"/>
              </a:ext>
            </a:extLst>
          </p:cNvPr>
          <p:cNvGrpSpPr/>
          <p:nvPr/>
        </p:nvGrpSpPr>
        <p:grpSpPr>
          <a:xfrm>
            <a:off x="2537499" y="3862550"/>
            <a:ext cx="2044149" cy="494514"/>
            <a:chOff x="2537499" y="3862550"/>
            <a:chExt cx="2044149" cy="494514"/>
          </a:xfrm>
        </p:grpSpPr>
        <p:sp>
          <p:nvSpPr>
            <p:cNvPr id="65" name="Left Brace 64">
              <a:extLst>
                <a:ext uri="{FF2B5EF4-FFF2-40B4-BE49-F238E27FC236}">
                  <a16:creationId xmlns:a16="http://schemas.microsoft.com/office/drawing/2014/main" id="{B5617816-26B8-4DD3-9E1C-330CE411F548}"/>
                </a:ext>
              </a:extLst>
            </p:cNvPr>
            <p:cNvSpPr/>
            <p:nvPr/>
          </p:nvSpPr>
          <p:spPr bwMode="auto">
            <a:xfrm rot="16200000">
              <a:off x="3346159" y="3438768"/>
              <a:ext cx="136976" cy="984539"/>
            </a:xfrm>
            <a:prstGeom prst="lef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66" name="TextBox 65">
              <a:extLst>
                <a:ext uri="{FF2B5EF4-FFF2-40B4-BE49-F238E27FC236}">
                  <a16:creationId xmlns:a16="http://schemas.microsoft.com/office/drawing/2014/main" id="{E4755A7D-9FAF-42F2-A754-245927BE5534}"/>
                </a:ext>
              </a:extLst>
            </p:cNvPr>
            <p:cNvSpPr txBox="1"/>
            <p:nvPr/>
          </p:nvSpPr>
          <p:spPr>
            <a:xfrm>
              <a:off x="2537499" y="3987732"/>
              <a:ext cx="2044149" cy="369332"/>
            </a:xfrm>
            <a:prstGeom prst="rect">
              <a:avLst/>
            </a:prstGeom>
            <a:noFill/>
          </p:spPr>
          <p:txBody>
            <a:bodyPr wrap="none" rtlCol="0">
              <a:spAutoFit/>
            </a:bodyPr>
            <a:lstStyle/>
            <a:p>
              <a:r>
                <a:rPr lang="en-US" i="1" dirty="0"/>
                <a:t>lossless resonator</a:t>
              </a:r>
              <a:endParaRPr lang="en-GB" i="1" dirty="0"/>
            </a:p>
          </p:txBody>
        </p:sp>
      </p:grpSp>
      <p:grpSp>
        <p:nvGrpSpPr>
          <p:cNvPr id="81" name="Group 80">
            <a:extLst>
              <a:ext uri="{FF2B5EF4-FFF2-40B4-BE49-F238E27FC236}">
                <a16:creationId xmlns:a16="http://schemas.microsoft.com/office/drawing/2014/main" id="{AADAF0EF-13D2-4A45-96ED-7A5E3727FD60}"/>
              </a:ext>
            </a:extLst>
          </p:cNvPr>
          <p:cNvGrpSpPr/>
          <p:nvPr/>
        </p:nvGrpSpPr>
        <p:grpSpPr>
          <a:xfrm>
            <a:off x="270993" y="2909691"/>
            <a:ext cx="577096" cy="521459"/>
            <a:chOff x="270993" y="2909691"/>
            <a:chExt cx="577096" cy="521459"/>
          </a:xfrm>
        </p:grpSpPr>
        <p:sp>
          <p:nvSpPr>
            <p:cNvPr id="62" name="Arrow: Right 61">
              <a:extLst>
                <a:ext uri="{FF2B5EF4-FFF2-40B4-BE49-F238E27FC236}">
                  <a16:creationId xmlns:a16="http://schemas.microsoft.com/office/drawing/2014/main" id="{C32EB8C2-81FC-40DE-9B76-C00D4FFF0DF7}"/>
                </a:ext>
              </a:extLst>
            </p:cNvPr>
            <p:cNvSpPr/>
            <p:nvPr/>
          </p:nvSpPr>
          <p:spPr bwMode="auto">
            <a:xfrm>
              <a:off x="579225" y="2909691"/>
              <a:ext cx="268864" cy="521459"/>
            </a:xfrm>
            <a:prstGeom prst="rightArrow">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rgbClr val="FFFF00"/>
                </a:solidFill>
                <a:effectLst/>
                <a:latin typeface="Comic Sans MS" pitchFamily="66" charset="0"/>
              </a:endParaRPr>
            </a:p>
          </p:txBody>
        </p:sp>
        <p:pic>
          <p:nvPicPr>
            <p:cNvPr id="80" name="Picture 79" descr="A picture containing text, clock, watch, gauge&#10;&#10;Description automatically generated">
              <a:extLst>
                <a:ext uri="{FF2B5EF4-FFF2-40B4-BE49-F238E27FC236}">
                  <a16:creationId xmlns:a16="http://schemas.microsoft.com/office/drawing/2014/main" id="{045EBB1A-0C7C-4363-ABFC-43F9DDE813FF}"/>
                </a:ext>
              </a:extLst>
            </p:cNvPr>
            <p:cNvPicPr>
              <a:picLocks noChangeAspect="1"/>
            </p:cNvPicPr>
            <p:nvPr/>
          </p:nvPicPr>
          <p:blipFill rotWithShape="1">
            <a:blip r:embed="rId4">
              <a:extLst>
                <a:ext uri="{28A0092B-C50C-407E-A947-70E740481C1C}">
                  <a14:useLocalDpi xmlns:a14="http://schemas.microsoft.com/office/drawing/2010/main" val="0"/>
                </a:ext>
              </a:extLst>
            </a:blip>
            <a:srcRect l="948" t="22625" r="85590" b="24795"/>
            <a:stretch/>
          </p:blipFill>
          <p:spPr>
            <a:xfrm>
              <a:off x="270993" y="2987285"/>
              <a:ext cx="268835" cy="307240"/>
            </a:xfrm>
            <a:prstGeom prst="rect">
              <a:avLst/>
            </a:prstGeom>
          </p:spPr>
        </p:pic>
      </p:grpSp>
      <p:grpSp>
        <p:nvGrpSpPr>
          <p:cNvPr id="83" name="Group 82">
            <a:extLst>
              <a:ext uri="{FF2B5EF4-FFF2-40B4-BE49-F238E27FC236}">
                <a16:creationId xmlns:a16="http://schemas.microsoft.com/office/drawing/2014/main" id="{089B12F4-E88B-4BD0-A266-BEB1673F87A7}"/>
              </a:ext>
            </a:extLst>
          </p:cNvPr>
          <p:cNvGrpSpPr/>
          <p:nvPr/>
        </p:nvGrpSpPr>
        <p:grpSpPr>
          <a:xfrm>
            <a:off x="467024" y="3454995"/>
            <a:ext cx="745898" cy="468987"/>
            <a:chOff x="467024" y="3454995"/>
            <a:chExt cx="745898" cy="468987"/>
          </a:xfrm>
        </p:grpSpPr>
        <p:grpSp>
          <p:nvGrpSpPr>
            <p:cNvPr id="75" name="Group 74">
              <a:extLst>
                <a:ext uri="{FF2B5EF4-FFF2-40B4-BE49-F238E27FC236}">
                  <a16:creationId xmlns:a16="http://schemas.microsoft.com/office/drawing/2014/main" id="{AED465BF-37BE-43BD-BF3B-2243F0B5ACD0}"/>
                </a:ext>
              </a:extLst>
            </p:cNvPr>
            <p:cNvGrpSpPr/>
            <p:nvPr/>
          </p:nvGrpSpPr>
          <p:grpSpPr>
            <a:xfrm>
              <a:off x="825669" y="3454995"/>
              <a:ext cx="387253" cy="388249"/>
              <a:chOff x="757705" y="3655232"/>
              <a:chExt cx="387253" cy="388249"/>
            </a:xfrm>
          </p:grpSpPr>
          <p:sp>
            <p:nvSpPr>
              <p:cNvPr id="73" name="Arrow: Right 72">
                <a:extLst>
                  <a:ext uri="{FF2B5EF4-FFF2-40B4-BE49-F238E27FC236}">
                    <a16:creationId xmlns:a16="http://schemas.microsoft.com/office/drawing/2014/main" id="{7754F5AC-2AC8-4C61-ADD9-C13E3F85D672}"/>
                  </a:ext>
                </a:extLst>
              </p:cNvPr>
              <p:cNvSpPr/>
              <p:nvPr/>
            </p:nvSpPr>
            <p:spPr bwMode="auto">
              <a:xfrm>
                <a:off x="765798" y="3655232"/>
                <a:ext cx="379160" cy="207318"/>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4" name="Rectangle 73">
                <a:extLst>
                  <a:ext uri="{FF2B5EF4-FFF2-40B4-BE49-F238E27FC236}">
                    <a16:creationId xmlns:a16="http://schemas.microsoft.com/office/drawing/2014/main" id="{899271CE-EF5B-4661-A0E6-080400E3D9C0}"/>
                  </a:ext>
                </a:extLst>
              </p:cNvPr>
              <p:cNvSpPr/>
              <p:nvPr/>
            </p:nvSpPr>
            <p:spPr bwMode="auto">
              <a:xfrm>
                <a:off x="757705" y="3712125"/>
                <a:ext cx="84903" cy="331356"/>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pic>
          <p:nvPicPr>
            <p:cNvPr id="82" name="Picture 81" descr="A picture containing text, clock&#10;&#10;Description automatically generated">
              <a:extLst>
                <a:ext uri="{FF2B5EF4-FFF2-40B4-BE49-F238E27FC236}">
                  <a16:creationId xmlns:a16="http://schemas.microsoft.com/office/drawing/2014/main" id="{7A400BCF-3238-44C8-BCF7-0AD93D7DA3B4}"/>
                </a:ext>
              </a:extLst>
            </p:cNvPr>
            <p:cNvPicPr>
              <a:picLocks noChangeAspect="1"/>
            </p:cNvPicPr>
            <p:nvPr/>
          </p:nvPicPr>
          <p:blipFill rotWithShape="1">
            <a:blip r:embed="rId5">
              <a:extLst>
                <a:ext uri="{28A0092B-C50C-407E-A947-70E740481C1C}">
                  <a14:useLocalDpi xmlns:a14="http://schemas.microsoft.com/office/drawing/2010/main" val="0"/>
                </a:ext>
              </a:extLst>
            </a:blip>
            <a:srcRect t="25097" r="84911" b="28895"/>
            <a:stretch/>
          </p:blipFill>
          <p:spPr>
            <a:xfrm>
              <a:off x="467024" y="3655147"/>
              <a:ext cx="329086" cy="268835"/>
            </a:xfrm>
            <a:prstGeom prst="rect">
              <a:avLst/>
            </a:prstGeom>
          </p:spPr>
        </p:pic>
      </p:grpSp>
      <p:grpSp>
        <p:nvGrpSpPr>
          <p:cNvPr id="86" name="Group 85">
            <a:extLst>
              <a:ext uri="{FF2B5EF4-FFF2-40B4-BE49-F238E27FC236}">
                <a16:creationId xmlns:a16="http://schemas.microsoft.com/office/drawing/2014/main" id="{93411822-9383-4BDD-8099-995615FACB07}"/>
              </a:ext>
            </a:extLst>
          </p:cNvPr>
          <p:cNvGrpSpPr/>
          <p:nvPr/>
        </p:nvGrpSpPr>
        <p:grpSpPr>
          <a:xfrm>
            <a:off x="4756005" y="2526670"/>
            <a:ext cx="2492990" cy="1235228"/>
            <a:chOff x="4756005" y="2526670"/>
            <a:chExt cx="2492990" cy="1235228"/>
          </a:xfrm>
        </p:grpSpPr>
        <p:pic>
          <p:nvPicPr>
            <p:cNvPr id="77" name="Picture 76" descr="A picture containing text, clock, watch, gauge&#10;&#10;Description automatically generated">
              <a:extLst>
                <a:ext uri="{FF2B5EF4-FFF2-40B4-BE49-F238E27FC236}">
                  <a16:creationId xmlns:a16="http://schemas.microsoft.com/office/drawing/2014/main" id="{1D405ADC-66C3-42DD-B686-44A6E115E7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3850" y="2526670"/>
              <a:ext cx="1997060" cy="584325"/>
            </a:xfrm>
            <a:prstGeom prst="rect">
              <a:avLst/>
            </a:prstGeom>
          </p:spPr>
        </p:pic>
        <p:sp>
          <p:nvSpPr>
            <p:cNvPr id="84" name="TextBox 83">
              <a:extLst>
                <a:ext uri="{FF2B5EF4-FFF2-40B4-BE49-F238E27FC236}">
                  <a16:creationId xmlns:a16="http://schemas.microsoft.com/office/drawing/2014/main" id="{684908C6-B7AD-4018-A4ED-92EA367FF8EF}"/>
                </a:ext>
              </a:extLst>
            </p:cNvPr>
            <p:cNvSpPr txBox="1"/>
            <p:nvPr/>
          </p:nvSpPr>
          <p:spPr>
            <a:xfrm>
              <a:off x="4756005" y="3115567"/>
              <a:ext cx="2492990" cy="646331"/>
            </a:xfrm>
            <a:prstGeom prst="rect">
              <a:avLst/>
            </a:prstGeom>
            <a:noFill/>
          </p:spPr>
          <p:txBody>
            <a:bodyPr wrap="none" rtlCol="0">
              <a:spAutoFit/>
            </a:bodyPr>
            <a:lstStyle/>
            <a:p>
              <a:pPr algn="ctr"/>
              <a:r>
                <a:rPr lang="en-US" i="1" dirty="0"/>
                <a:t>power to the resonator</a:t>
              </a:r>
            </a:p>
            <a:p>
              <a:pPr algn="ctr"/>
              <a:r>
                <a:rPr lang="en-US" i="1" dirty="0"/>
                <a:t>circuit</a:t>
              </a:r>
              <a:endParaRPr lang="en-GB" i="1" dirty="0"/>
            </a:p>
          </p:txBody>
        </p:sp>
      </p:grpSp>
      <p:grpSp>
        <p:nvGrpSpPr>
          <p:cNvPr id="87" name="Group 86">
            <a:extLst>
              <a:ext uri="{FF2B5EF4-FFF2-40B4-BE49-F238E27FC236}">
                <a16:creationId xmlns:a16="http://schemas.microsoft.com/office/drawing/2014/main" id="{2A5D07F7-956C-4BCB-931B-867CE96A6027}"/>
              </a:ext>
            </a:extLst>
          </p:cNvPr>
          <p:cNvGrpSpPr/>
          <p:nvPr/>
        </p:nvGrpSpPr>
        <p:grpSpPr>
          <a:xfrm>
            <a:off x="7874173" y="2506355"/>
            <a:ext cx="2180998" cy="936174"/>
            <a:chOff x="7874173" y="2506355"/>
            <a:chExt cx="2180998" cy="936174"/>
          </a:xfrm>
        </p:grpSpPr>
        <p:pic>
          <p:nvPicPr>
            <p:cNvPr id="79" name="Picture 78" descr="A picture containing text, clock&#10;&#10;Description automatically generated">
              <a:extLst>
                <a:ext uri="{FF2B5EF4-FFF2-40B4-BE49-F238E27FC236}">
                  <a16:creationId xmlns:a16="http://schemas.microsoft.com/office/drawing/2014/main" id="{8EC65097-E1A5-47C7-BA1E-16D60A7A09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74173" y="2506355"/>
              <a:ext cx="2180998" cy="584317"/>
            </a:xfrm>
            <a:prstGeom prst="rect">
              <a:avLst/>
            </a:prstGeom>
          </p:spPr>
        </p:pic>
        <p:sp>
          <p:nvSpPr>
            <p:cNvPr id="85" name="TextBox 84">
              <a:extLst>
                <a:ext uri="{FF2B5EF4-FFF2-40B4-BE49-F238E27FC236}">
                  <a16:creationId xmlns:a16="http://schemas.microsoft.com/office/drawing/2014/main" id="{4CA2EF1C-DE9C-49AE-B280-70C397535FD1}"/>
                </a:ext>
              </a:extLst>
            </p:cNvPr>
            <p:cNvSpPr txBox="1"/>
            <p:nvPr/>
          </p:nvSpPr>
          <p:spPr>
            <a:xfrm>
              <a:off x="8164910" y="3073197"/>
              <a:ext cx="1890261" cy="369332"/>
            </a:xfrm>
            <a:prstGeom prst="rect">
              <a:avLst/>
            </a:prstGeom>
            <a:noFill/>
          </p:spPr>
          <p:txBody>
            <a:bodyPr wrap="none" rtlCol="0">
              <a:spAutoFit/>
            </a:bodyPr>
            <a:lstStyle/>
            <a:p>
              <a:r>
                <a:rPr lang="en-US" i="1" dirty="0"/>
                <a:t>input impedance</a:t>
              </a:r>
              <a:endParaRPr lang="en-GB" i="1" dirty="0"/>
            </a:p>
          </p:txBody>
        </p:sp>
      </p:grpSp>
      <p:grpSp>
        <p:nvGrpSpPr>
          <p:cNvPr id="95" name="Group 94">
            <a:extLst>
              <a:ext uri="{FF2B5EF4-FFF2-40B4-BE49-F238E27FC236}">
                <a16:creationId xmlns:a16="http://schemas.microsoft.com/office/drawing/2014/main" id="{25065F3C-202D-474D-8800-F2D233F956ED}"/>
              </a:ext>
            </a:extLst>
          </p:cNvPr>
          <p:cNvGrpSpPr/>
          <p:nvPr/>
        </p:nvGrpSpPr>
        <p:grpSpPr>
          <a:xfrm>
            <a:off x="6710480" y="3429000"/>
            <a:ext cx="2628255" cy="1288689"/>
            <a:chOff x="6710480" y="3429000"/>
            <a:chExt cx="2628255" cy="1288689"/>
          </a:xfrm>
        </p:grpSpPr>
        <p:pic>
          <p:nvPicPr>
            <p:cNvPr id="89" name="Picture 88" descr="A picture containing text, clock, watch, gauge&#10;&#10;Description automatically generated">
              <a:extLst>
                <a:ext uri="{FF2B5EF4-FFF2-40B4-BE49-F238E27FC236}">
                  <a16:creationId xmlns:a16="http://schemas.microsoft.com/office/drawing/2014/main" id="{6F8A0893-7DF0-4686-9D47-D2BE4020FA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10480" y="4147335"/>
              <a:ext cx="2628255" cy="570354"/>
            </a:xfrm>
            <a:prstGeom prst="rect">
              <a:avLst/>
            </a:prstGeom>
          </p:spPr>
        </p:pic>
        <p:cxnSp>
          <p:nvCxnSpPr>
            <p:cNvPr id="91" name="Straight Arrow Connector 90">
              <a:extLst>
                <a:ext uri="{FF2B5EF4-FFF2-40B4-BE49-F238E27FC236}">
                  <a16:creationId xmlns:a16="http://schemas.microsoft.com/office/drawing/2014/main" id="{BDA95A99-8E44-4842-A939-FB3CBD75C483}"/>
                </a:ext>
              </a:extLst>
            </p:cNvPr>
            <p:cNvCxnSpPr/>
            <p:nvPr/>
          </p:nvCxnSpPr>
          <p:spPr bwMode="auto">
            <a:xfrm>
              <a:off x="7204255" y="3477593"/>
              <a:ext cx="499265" cy="542521"/>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cxnSp>
          <p:nvCxnSpPr>
            <p:cNvPr id="92" name="Straight Arrow Connector 91">
              <a:extLst>
                <a:ext uri="{FF2B5EF4-FFF2-40B4-BE49-F238E27FC236}">
                  <a16:creationId xmlns:a16="http://schemas.microsoft.com/office/drawing/2014/main" id="{8FB44E3F-6827-494D-BFB2-4EE304969C46}"/>
                </a:ext>
              </a:extLst>
            </p:cNvPr>
            <p:cNvCxnSpPr>
              <a:cxnSpLocks/>
            </p:cNvCxnSpPr>
            <p:nvPr/>
          </p:nvCxnSpPr>
          <p:spPr bwMode="auto">
            <a:xfrm flipH="1">
              <a:off x="8128619" y="3429000"/>
              <a:ext cx="617326" cy="580371"/>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grpSp>
      <p:grpSp>
        <p:nvGrpSpPr>
          <p:cNvPr id="99" name="Group 98">
            <a:extLst>
              <a:ext uri="{FF2B5EF4-FFF2-40B4-BE49-F238E27FC236}">
                <a16:creationId xmlns:a16="http://schemas.microsoft.com/office/drawing/2014/main" id="{418D2840-A7F7-49C6-8E8C-4A98F6B5A3C0}"/>
              </a:ext>
            </a:extLst>
          </p:cNvPr>
          <p:cNvGrpSpPr/>
          <p:nvPr/>
        </p:nvGrpSpPr>
        <p:grpSpPr>
          <a:xfrm>
            <a:off x="910572" y="3396092"/>
            <a:ext cx="1531188" cy="1090633"/>
            <a:chOff x="910572" y="3396092"/>
            <a:chExt cx="1531188" cy="1090633"/>
          </a:xfrm>
        </p:grpSpPr>
        <p:sp>
          <p:nvSpPr>
            <p:cNvPr id="96" name="TextBox 95">
              <a:extLst>
                <a:ext uri="{FF2B5EF4-FFF2-40B4-BE49-F238E27FC236}">
                  <a16:creationId xmlns:a16="http://schemas.microsoft.com/office/drawing/2014/main" id="{1820CA33-55FE-44EF-A626-7AA505C6B4E5}"/>
                </a:ext>
              </a:extLst>
            </p:cNvPr>
            <p:cNvSpPr txBox="1"/>
            <p:nvPr/>
          </p:nvSpPr>
          <p:spPr>
            <a:xfrm>
              <a:off x="910572" y="4117393"/>
              <a:ext cx="1531188" cy="369332"/>
            </a:xfrm>
            <a:prstGeom prst="rect">
              <a:avLst/>
            </a:prstGeom>
            <a:noFill/>
          </p:spPr>
          <p:txBody>
            <a:bodyPr wrap="none" rtlCol="0">
              <a:spAutoFit/>
            </a:bodyPr>
            <a:lstStyle/>
            <a:p>
              <a:r>
                <a:rPr lang="en-US" i="1" dirty="0"/>
                <a:t>lossy resistor</a:t>
              </a:r>
              <a:endParaRPr lang="en-GB" i="1" dirty="0"/>
            </a:p>
          </p:txBody>
        </p:sp>
        <p:cxnSp>
          <p:nvCxnSpPr>
            <p:cNvPr id="97" name="Straight Arrow Connector 96">
              <a:extLst>
                <a:ext uri="{FF2B5EF4-FFF2-40B4-BE49-F238E27FC236}">
                  <a16:creationId xmlns:a16="http://schemas.microsoft.com/office/drawing/2014/main" id="{D0093315-1A61-4AC0-8CDE-4CA41C8B2E6C}"/>
                </a:ext>
              </a:extLst>
            </p:cNvPr>
            <p:cNvCxnSpPr>
              <a:cxnSpLocks/>
            </p:cNvCxnSpPr>
            <p:nvPr/>
          </p:nvCxnSpPr>
          <p:spPr bwMode="auto">
            <a:xfrm flipV="1">
              <a:off x="1566039" y="3396092"/>
              <a:ext cx="529860" cy="79838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grpSp>
      <p:grpSp>
        <p:nvGrpSpPr>
          <p:cNvPr id="103" name="Group 102">
            <a:extLst>
              <a:ext uri="{FF2B5EF4-FFF2-40B4-BE49-F238E27FC236}">
                <a16:creationId xmlns:a16="http://schemas.microsoft.com/office/drawing/2014/main" id="{FBF15902-5948-406C-93C2-E9FAE7C913AB}"/>
              </a:ext>
            </a:extLst>
          </p:cNvPr>
          <p:cNvGrpSpPr/>
          <p:nvPr/>
        </p:nvGrpSpPr>
        <p:grpSpPr>
          <a:xfrm>
            <a:off x="540336" y="4679854"/>
            <a:ext cx="4740542" cy="578778"/>
            <a:chOff x="796110" y="4664760"/>
            <a:chExt cx="4740542" cy="578778"/>
          </a:xfrm>
        </p:grpSpPr>
        <p:sp>
          <p:nvSpPr>
            <p:cNvPr id="100" name="TextBox 99">
              <a:extLst>
                <a:ext uri="{FF2B5EF4-FFF2-40B4-BE49-F238E27FC236}">
                  <a16:creationId xmlns:a16="http://schemas.microsoft.com/office/drawing/2014/main" id="{B084A902-D13A-4D2A-A146-A6B9F6100011}"/>
                </a:ext>
              </a:extLst>
            </p:cNvPr>
            <p:cNvSpPr txBox="1"/>
            <p:nvPr/>
          </p:nvSpPr>
          <p:spPr>
            <a:xfrm>
              <a:off x="796110" y="4757139"/>
              <a:ext cx="3457203" cy="369332"/>
            </a:xfrm>
            <a:prstGeom prst="rect">
              <a:avLst/>
            </a:prstGeom>
            <a:noFill/>
          </p:spPr>
          <p:txBody>
            <a:bodyPr wrap="square" rtlCol="0">
              <a:spAutoFit/>
            </a:bodyPr>
            <a:lstStyle/>
            <a:p>
              <a:r>
                <a:rPr lang="en-US" dirty="0"/>
                <a:t>Power dissipated in the resistor:</a:t>
              </a:r>
              <a:endParaRPr lang="en-GB" dirty="0"/>
            </a:p>
          </p:txBody>
        </p:sp>
        <p:pic>
          <p:nvPicPr>
            <p:cNvPr id="102" name="Picture 101" descr="A picture containing text, clock, watch, gauge&#10;&#10;Description automatically generated">
              <a:extLst>
                <a:ext uri="{FF2B5EF4-FFF2-40B4-BE49-F238E27FC236}">
                  <a16:creationId xmlns:a16="http://schemas.microsoft.com/office/drawing/2014/main" id="{6AE38310-199B-4D5E-ABA9-5E391CEFD08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45858" y="4664760"/>
              <a:ext cx="1390794" cy="578778"/>
            </a:xfrm>
            <a:prstGeom prst="rect">
              <a:avLst/>
            </a:prstGeom>
          </p:spPr>
        </p:pic>
      </p:grpSp>
      <p:grpSp>
        <p:nvGrpSpPr>
          <p:cNvPr id="110" name="Group 109">
            <a:extLst>
              <a:ext uri="{FF2B5EF4-FFF2-40B4-BE49-F238E27FC236}">
                <a16:creationId xmlns:a16="http://schemas.microsoft.com/office/drawing/2014/main" id="{EFB57BFE-6A8D-450E-9610-E308C756D1F7}"/>
              </a:ext>
            </a:extLst>
          </p:cNvPr>
          <p:cNvGrpSpPr/>
          <p:nvPr/>
        </p:nvGrpSpPr>
        <p:grpSpPr>
          <a:xfrm>
            <a:off x="572111" y="5520468"/>
            <a:ext cx="4201688" cy="550032"/>
            <a:chOff x="910572" y="5496689"/>
            <a:chExt cx="4201688" cy="550032"/>
          </a:xfrm>
        </p:grpSpPr>
        <p:sp>
          <p:nvSpPr>
            <p:cNvPr id="104" name="TextBox 103">
              <a:extLst>
                <a:ext uri="{FF2B5EF4-FFF2-40B4-BE49-F238E27FC236}">
                  <a16:creationId xmlns:a16="http://schemas.microsoft.com/office/drawing/2014/main" id="{61921C7A-549F-4BC1-91A9-8F032B8F9971}"/>
                </a:ext>
              </a:extLst>
            </p:cNvPr>
            <p:cNvSpPr txBox="1"/>
            <p:nvPr/>
          </p:nvSpPr>
          <p:spPr>
            <a:xfrm>
              <a:off x="910572" y="5579680"/>
              <a:ext cx="3918063" cy="369332"/>
            </a:xfrm>
            <a:prstGeom prst="rect">
              <a:avLst/>
            </a:prstGeom>
            <a:noFill/>
          </p:spPr>
          <p:txBody>
            <a:bodyPr wrap="square" rtlCol="0">
              <a:spAutoFit/>
            </a:bodyPr>
            <a:lstStyle/>
            <a:p>
              <a:r>
                <a:rPr lang="en-US" dirty="0"/>
                <a:t>Energy stored in capacitor: </a:t>
              </a:r>
              <a:endParaRPr lang="en-GB" dirty="0"/>
            </a:p>
          </p:txBody>
        </p:sp>
        <p:pic>
          <p:nvPicPr>
            <p:cNvPr id="109" name="Picture 108" descr="A picture containing text, clock, watch, gauge&#10;&#10;Description automatically generated">
              <a:extLst>
                <a:ext uri="{FF2B5EF4-FFF2-40B4-BE49-F238E27FC236}">
                  <a16:creationId xmlns:a16="http://schemas.microsoft.com/office/drawing/2014/main" id="{23B722A4-9424-4BB8-A563-52C5E7C1D21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21466" y="5496689"/>
              <a:ext cx="1390794" cy="550032"/>
            </a:xfrm>
            <a:prstGeom prst="rect">
              <a:avLst/>
            </a:prstGeom>
          </p:spPr>
        </p:pic>
      </p:grpSp>
      <p:pic>
        <p:nvPicPr>
          <p:cNvPr id="114" name="Picture 113" descr="A picture containing text, clock, watch, gauge&#10;&#10;Description automatically generated">
            <a:extLst>
              <a:ext uri="{FF2B5EF4-FFF2-40B4-BE49-F238E27FC236}">
                <a16:creationId xmlns:a16="http://schemas.microsoft.com/office/drawing/2014/main" id="{106E42CC-FA15-4B82-A232-6425776E75F6}"/>
              </a:ext>
            </a:extLst>
          </p:cNvPr>
          <p:cNvPicPr>
            <a:picLocks noChangeAspect="1"/>
          </p:cNvPicPr>
          <p:nvPr/>
        </p:nvPicPr>
        <p:blipFill rotWithShape="1">
          <a:blip r:embed="rId9">
            <a:extLst>
              <a:ext uri="{28A0092B-C50C-407E-A947-70E740481C1C}">
                <a14:useLocalDpi xmlns:a14="http://schemas.microsoft.com/office/drawing/2010/main" val="0"/>
              </a:ext>
            </a:extLst>
          </a:blip>
          <a:srcRect l="12953" t="-146160" r="34093" b="146160"/>
          <a:stretch/>
        </p:blipFill>
        <p:spPr>
          <a:xfrm>
            <a:off x="8899565" y="5398214"/>
            <a:ext cx="1446329" cy="574577"/>
          </a:xfrm>
          <a:prstGeom prst="rect">
            <a:avLst/>
          </a:prstGeom>
        </p:spPr>
      </p:pic>
      <p:grpSp>
        <p:nvGrpSpPr>
          <p:cNvPr id="117" name="Group 116">
            <a:extLst>
              <a:ext uri="{FF2B5EF4-FFF2-40B4-BE49-F238E27FC236}">
                <a16:creationId xmlns:a16="http://schemas.microsoft.com/office/drawing/2014/main" id="{DD84EE3B-55AA-40DB-8310-4929BF7B2893}"/>
              </a:ext>
            </a:extLst>
          </p:cNvPr>
          <p:cNvGrpSpPr/>
          <p:nvPr/>
        </p:nvGrpSpPr>
        <p:grpSpPr>
          <a:xfrm>
            <a:off x="3559573" y="2397494"/>
            <a:ext cx="758255" cy="577559"/>
            <a:chOff x="3559573" y="2397494"/>
            <a:chExt cx="758255" cy="577559"/>
          </a:xfrm>
        </p:grpSpPr>
        <p:cxnSp>
          <p:nvCxnSpPr>
            <p:cNvPr id="107" name="Straight Arrow Connector 106">
              <a:extLst>
                <a:ext uri="{FF2B5EF4-FFF2-40B4-BE49-F238E27FC236}">
                  <a16:creationId xmlns:a16="http://schemas.microsoft.com/office/drawing/2014/main" id="{422D0E68-A843-4CB8-BB32-8B9B2D165DB3}"/>
                </a:ext>
              </a:extLst>
            </p:cNvPr>
            <p:cNvCxnSpPr>
              <a:endCxn id="21" idx="0"/>
            </p:cNvCxnSpPr>
            <p:nvPr/>
          </p:nvCxnSpPr>
          <p:spPr bwMode="auto">
            <a:xfrm>
              <a:off x="3817439" y="2678100"/>
              <a:ext cx="687" cy="181288"/>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pic>
          <p:nvPicPr>
            <p:cNvPr id="115" name="Picture 114" descr="A picture containing text, clock, watch, gauge&#10;&#10;Description automatically generated">
              <a:extLst>
                <a:ext uri="{FF2B5EF4-FFF2-40B4-BE49-F238E27FC236}">
                  <a16:creationId xmlns:a16="http://schemas.microsoft.com/office/drawing/2014/main" id="{B2EFF841-62C2-40AC-9982-B78E5ADB9D89}"/>
                </a:ext>
              </a:extLst>
            </p:cNvPr>
            <p:cNvPicPr>
              <a:picLocks noChangeAspect="1"/>
            </p:cNvPicPr>
            <p:nvPr/>
          </p:nvPicPr>
          <p:blipFill rotWithShape="1">
            <a:blip r:embed="rId9">
              <a:extLst>
                <a:ext uri="{28A0092B-C50C-407E-A947-70E740481C1C}">
                  <a14:useLocalDpi xmlns:a14="http://schemas.microsoft.com/office/drawing/2010/main" val="0"/>
                </a:ext>
              </a:extLst>
            </a:blip>
            <a:srcRect l="33599" t="15713" r="57964" b="20008"/>
            <a:stretch/>
          </p:blipFill>
          <p:spPr>
            <a:xfrm>
              <a:off x="3946427" y="2480539"/>
              <a:ext cx="230430" cy="369332"/>
            </a:xfrm>
            <a:prstGeom prst="rect">
              <a:avLst/>
            </a:prstGeom>
          </p:spPr>
        </p:pic>
        <p:sp>
          <p:nvSpPr>
            <p:cNvPr id="116" name="Oval 115">
              <a:extLst>
                <a:ext uri="{FF2B5EF4-FFF2-40B4-BE49-F238E27FC236}">
                  <a16:creationId xmlns:a16="http://schemas.microsoft.com/office/drawing/2014/main" id="{1E416F64-8E7F-4344-94B5-9CF810E0381E}"/>
                </a:ext>
              </a:extLst>
            </p:cNvPr>
            <p:cNvSpPr/>
            <p:nvPr/>
          </p:nvSpPr>
          <p:spPr bwMode="auto">
            <a:xfrm>
              <a:off x="3559573" y="2397494"/>
              <a:ext cx="758255" cy="577559"/>
            </a:xfrm>
            <a:prstGeom prst="ellipse">
              <a:avLst/>
            </a:prstGeom>
            <a:noFill/>
            <a:ln w="28575" cap="flat" cmpd="sng" algn="ctr">
              <a:solidFill>
                <a:srgbClr val="CC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solidFill>
                    <a:srgbClr val="CC0000"/>
                  </a:solidFill>
                </a:ln>
                <a:noFill/>
                <a:effectLst/>
                <a:latin typeface="Comic Sans MS" pitchFamily="66" charset="0"/>
              </a:endParaRPr>
            </a:p>
          </p:txBody>
        </p:sp>
      </p:grpSp>
      <p:pic>
        <p:nvPicPr>
          <p:cNvPr id="120" name="Picture 119" descr="A picture containing text, clock, watch, gauge&#10;&#10;Description automatically generated">
            <a:extLst>
              <a:ext uri="{FF2B5EF4-FFF2-40B4-BE49-F238E27FC236}">
                <a16:creationId xmlns:a16="http://schemas.microsoft.com/office/drawing/2014/main" id="{7C4AB0A7-9789-4B08-9FC0-3A6E4D7D84E2}"/>
              </a:ext>
            </a:extLst>
          </p:cNvPr>
          <p:cNvPicPr>
            <a:picLocks noChangeAspect="1"/>
          </p:cNvPicPr>
          <p:nvPr/>
        </p:nvPicPr>
        <p:blipFill rotWithShape="1">
          <a:blip r:embed="rId9">
            <a:extLst>
              <a:ext uri="{28A0092B-C50C-407E-A947-70E740481C1C}">
                <a14:useLocalDpi xmlns:a14="http://schemas.microsoft.com/office/drawing/2010/main" val="0"/>
              </a:ext>
            </a:extLst>
          </a:blip>
          <a:srcRect l="53542"/>
          <a:stretch/>
        </p:blipFill>
        <p:spPr>
          <a:xfrm>
            <a:off x="9785186" y="5548419"/>
            <a:ext cx="1158179" cy="524440"/>
          </a:xfrm>
          <a:prstGeom prst="rect">
            <a:avLst/>
          </a:prstGeom>
        </p:spPr>
      </p:pic>
      <p:grpSp>
        <p:nvGrpSpPr>
          <p:cNvPr id="122" name="Group 121">
            <a:extLst>
              <a:ext uri="{FF2B5EF4-FFF2-40B4-BE49-F238E27FC236}">
                <a16:creationId xmlns:a16="http://schemas.microsoft.com/office/drawing/2014/main" id="{CC772F63-504C-4183-B6E8-F697E0621AB4}"/>
              </a:ext>
            </a:extLst>
          </p:cNvPr>
          <p:cNvGrpSpPr/>
          <p:nvPr/>
        </p:nvGrpSpPr>
        <p:grpSpPr>
          <a:xfrm>
            <a:off x="5744488" y="5548419"/>
            <a:ext cx="4038351" cy="544668"/>
            <a:chOff x="5744488" y="5548419"/>
            <a:chExt cx="4038351" cy="544668"/>
          </a:xfrm>
        </p:grpSpPr>
        <p:sp>
          <p:nvSpPr>
            <p:cNvPr id="105" name="TextBox 104">
              <a:extLst>
                <a:ext uri="{FF2B5EF4-FFF2-40B4-BE49-F238E27FC236}">
                  <a16:creationId xmlns:a16="http://schemas.microsoft.com/office/drawing/2014/main" id="{3046913C-268F-492B-8EDF-85124195A4E2}"/>
                </a:ext>
              </a:extLst>
            </p:cNvPr>
            <p:cNvSpPr txBox="1"/>
            <p:nvPr/>
          </p:nvSpPr>
          <p:spPr>
            <a:xfrm>
              <a:off x="5744488" y="5603459"/>
              <a:ext cx="3918063" cy="369332"/>
            </a:xfrm>
            <a:prstGeom prst="rect">
              <a:avLst/>
            </a:prstGeom>
            <a:noFill/>
          </p:spPr>
          <p:txBody>
            <a:bodyPr wrap="square" rtlCol="0">
              <a:spAutoFit/>
            </a:bodyPr>
            <a:lstStyle/>
            <a:p>
              <a:r>
                <a:rPr lang="en-US" dirty="0"/>
                <a:t>Energy stored in inductor: </a:t>
              </a:r>
              <a:endParaRPr lang="en-GB" dirty="0"/>
            </a:p>
          </p:txBody>
        </p:sp>
        <p:pic>
          <p:nvPicPr>
            <p:cNvPr id="121" name="Picture 120" descr="A picture containing text, clock, watch, gauge&#10;&#10;Description automatically generated">
              <a:extLst>
                <a:ext uri="{FF2B5EF4-FFF2-40B4-BE49-F238E27FC236}">
                  <a16:creationId xmlns:a16="http://schemas.microsoft.com/office/drawing/2014/main" id="{09DE751E-C461-41E4-9BD6-DB5EBE415BA3}"/>
                </a:ext>
              </a:extLst>
            </p:cNvPr>
            <p:cNvPicPr>
              <a:picLocks noChangeAspect="1"/>
            </p:cNvPicPr>
            <p:nvPr/>
          </p:nvPicPr>
          <p:blipFill rotWithShape="1">
            <a:blip r:embed="rId9">
              <a:extLst>
                <a:ext uri="{28A0092B-C50C-407E-A947-70E740481C1C}">
                  <a14:useLocalDpi xmlns:a14="http://schemas.microsoft.com/office/drawing/2010/main" val="0"/>
                </a:ext>
              </a:extLst>
            </a:blip>
            <a:srcRect r="48029"/>
            <a:stretch/>
          </p:blipFill>
          <p:spPr>
            <a:xfrm>
              <a:off x="8437241" y="5548419"/>
              <a:ext cx="1345598" cy="544668"/>
            </a:xfrm>
            <a:prstGeom prst="rect">
              <a:avLst/>
            </a:prstGeom>
          </p:spPr>
        </p:pic>
      </p:grpSp>
    </p:spTree>
    <p:extLst>
      <p:ext uri="{BB962C8B-B14F-4D97-AF65-F5344CB8AC3E}">
        <p14:creationId xmlns:p14="http://schemas.microsoft.com/office/powerpoint/2010/main" val="212915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circle(in)">
                                      <p:cBhvr>
                                        <p:cTn id="17" dur="2000"/>
                                        <p:tgtEl>
                                          <p:spTgt spid="61"/>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81"/>
                                        </p:tgtEl>
                                        <p:attrNameLst>
                                          <p:attrName>style.visibility</p:attrName>
                                        </p:attrNameLst>
                                      </p:cBhvr>
                                      <p:to>
                                        <p:strVal val="visible"/>
                                      </p:to>
                                    </p:set>
                                    <p:animEffect transition="in" filter="fade">
                                      <p:cBhvr>
                                        <p:cTn id="22" dur="1000"/>
                                        <p:tgtEl>
                                          <p:spTgt spid="81"/>
                                        </p:tgtEl>
                                      </p:cBhvr>
                                    </p:animEffect>
                                    <p:anim calcmode="lin" valueType="num">
                                      <p:cBhvr>
                                        <p:cTn id="23" dur="1000" fill="hold"/>
                                        <p:tgtEl>
                                          <p:spTgt spid="81"/>
                                        </p:tgtEl>
                                        <p:attrNameLst>
                                          <p:attrName>ppt_x</p:attrName>
                                        </p:attrNameLst>
                                      </p:cBhvr>
                                      <p:tavLst>
                                        <p:tav tm="0">
                                          <p:val>
                                            <p:strVal val="#ppt_x"/>
                                          </p:val>
                                        </p:tav>
                                        <p:tav tm="100000">
                                          <p:val>
                                            <p:strVal val="#ppt_x"/>
                                          </p:val>
                                        </p:tav>
                                      </p:tavLst>
                                    </p:anim>
                                    <p:anim calcmode="lin" valueType="num">
                                      <p:cBhvr>
                                        <p:cTn id="24"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86"/>
                                        </p:tgtEl>
                                        <p:attrNameLst>
                                          <p:attrName>style.visibility</p:attrName>
                                        </p:attrNameLst>
                                      </p:cBhvr>
                                      <p:to>
                                        <p:strVal val="visible"/>
                                      </p:to>
                                    </p:set>
                                    <p:animEffect transition="in" filter="fade">
                                      <p:cBhvr>
                                        <p:cTn id="29" dur="1000"/>
                                        <p:tgtEl>
                                          <p:spTgt spid="86"/>
                                        </p:tgtEl>
                                      </p:cBhvr>
                                    </p:animEffect>
                                    <p:anim calcmode="lin" valueType="num">
                                      <p:cBhvr>
                                        <p:cTn id="30" dur="1000" fill="hold"/>
                                        <p:tgtEl>
                                          <p:spTgt spid="86"/>
                                        </p:tgtEl>
                                        <p:attrNameLst>
                                          <p:attrName>ppt_x</p:attrName>
                                        </p:attrNameLst>
                                      </p:cBhvr>
                                      <p:tavLst>
                                        <p:tav tm="0">
                                          <p:val>
                                            <p:strVal val="#ppt_x"/>
                                          </p:val>
                                        </p:tav>
                                        <p:tav tm="100000">
                                          <p:val>
                                            <p:strVal val="#ppt_x"/>
                                          </p:val>
                                        </p:tav>
                                      </p:tavLst>
                                    </p:anim>
                                    <p:anim calcmode="lin" valueType="num">
                                      <p:cBhvr>
                                        <p:cTn id="31"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83"/>
                                        </p:tgtEl>
                                        <p:attrNameLst>
                                          <p:attrName>style.visibility</p:attrName>
                                        </p:attrNameLst>
                                      </p:cBhvr>
                                      <p:to>
                                        <p:strVal val="visible"/>
                                      </p:to>
                                    </p:set>
                                    <p:anim calcmode="lin" valueType="num">
                                      <p:cBhvr additive="base">
                                        <p:cTn id="36" dur="500" fill="hold"/>
                                        <p:tgtEl>
                                          <p:spTgt spid="83"/>
                                        </p:tgtEl>
                                        <p:attrNameLst>
                                          <p:attrName>ppt_x</p:attrName>
                                        </p:attrNameLst>
                                      </p:cBhvr>
                                      <p:tavLst>
                                        <p:tav tm="0">
                                          <p:val>
                                            <p:strVal val="#ppt_x"/>
                                          </p:val>
                                        </p:tav>
                                        <p:tav tm="100000">
                                          <p:val>
                                            <p:strVal val="#ppt_x"/>
                                          </p:val>
                                        </p:tav>
                                      </p:tavLst>
                                    </p:anim>
                                    <p:anim calcmode="lin" valueType="num">
                                      <p:cBhvr additive="base">
                                        <p:cTn id="37"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87"/>
                                        </p:tgtEl>
                                        <p:attrNameLst>
                                          <p:attrName>style.visibility</p:attrName>
                                        </p:attrNameLst>
                                      </p:cBhvr>
                                      <p:to>
                                        <p:strVal val="visible"/>
                                      </p:to>
                                    </p:set>
                                    <p:anim calcmode="lin" valueType="num">
                                      <p:cBhvr additive="base">
                                        <p:cTn id="42" dur="500" fill="hold"/>
                                        <p:tgtEl>
                                          <p:spTgt spid="87"/>
                                        </p:tgtEl>
                                        <p:attrNameLst>
                                          <p:attrName>ppt_x</p:attrName>
                                        </p:attrNameLst>
                                      </p:cBhvr>
                                      <p:tavLst>
                                        <p:tav tm="0">
                                          <p:val>
                                            <p:strVal val="#ppt_x"/>
                                          </p:val>
                                        </p:tav>
                                        <p:tav tm="100000">
                                          <p:val>
                                            <p:strVal val="#ppt_x"/>
                                          </p:val>
                                        </p:tav>
                                      </p:tavLst>
                                    </p:anim>
                                    <p:anim calcmode="lin" valueType="num">
                                      <p:cBhvr additive="base">
                                        <p:cTn id="43"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fade">
                                      <p:cBhvr>
                                        <p:cTn id="48" dur="500"/>
                                        <p:tgtEl>
                                          <p:spTgt spid="95"/>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67"/>
                                        </p:tgtEl>
                                        <p:attrNameLst>
                                          <p:attrName>style.visibility</p:attrName>
                                        </p:attrNameLst>
                                      </p:cBhvr>
                                      <p:to>
                                        <p:strVal val="visible"/>
                                      </p:to>
                                    </p:set>
                                    <p:animEffect transition="in" filter="fade">
                                      <p:cBhvr>
                                        <p:cTn id="53" dur="500"/>
                                        <p:tgtEl>
                                          <p:spTgt spid="67"/>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99"/>
                                        </p:tgtEl>
                                        <p:attrNameLst>
                                          <p:attrName>style.visibility</p:attrName>
                                        </p:attrNameLst>
                                      </p:cBhvr>
                                      <p:to>
                                        <p:strVal val="visible"/>
                                      </p:to>
                                    </p:set>
                                    <p:animEffect transition="in" filter="fade">
                                      <p:cBhvr>
                                        <p:cTn id="58" dur="500"/>
                                        <p:tgtEl>
                                          <p:spTgt spid="99"/>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103"/>
                                        </p:tgtEl>
                                        <p:attrNameLst>
                                          <p:attrName>style.visibility</p:attrName>
                                        </p:attrNameLst>
                                      </p:cBhvr>
                                      <p:to>
                                        <p:strVal val="visible"/>
                                      </p:to>
                                    </p:set>
                                    <p:anim calcmode="lin" valueType="num">
                                      <p:cBhvr additive="base">
                                        <p:cTn id="63" dur="500" fill="hold"/>
                                        <p:tgtEl>
                                          <p:spTgt spid="103"/>
                                        </p:tgtEl>
                                        <p:attrNameLst>
                                          <p:attrName>ppt_x</p:attrName>
                                        </p:attrNameLst>
                                      </p:cBhvr>
                                      <p:tavLst>
                                        <p:tav tm="0">
                                          <p:val>
                                            <p:strVal val="#ppt_x"/>
                                          </p:val>
                                        </p:tav>
                                        <p:tav tm="100000">
                                          <p:val>
                                            <p:strVal val="#ppt_x"/>
                                          </p:val>
                                        </p:tav>
                                      </p:tavLst>
                                    </p:anim>
                                    <p:anim calcmode="lin" valueType="num">
                                      <p:cBhvr additive="base">
                                        <p:cTn id="64" dur="500" fill="hold"/>
                                        <p:tgtEl>
                                          <p:spTgt spid="103"/>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6" presetClass="entr" presetSubtype="16" fill="hold" nodeType="clickEffect">
                                  <p:stCondLst>
                                    <p:cond delay="0"/>
                                  </p:stCondLst>
                                  <p:childTnLst>
                                    <p:set>
                                      <p:cBhvr>
                                        <p:cTn id="68" dur="1" fill="hold">
                                          <p:stCondLst>
                                            <p:cond delay="0"/>
                                          </p:stCondLst>
                                        </p:cTn>
                                        <p:tgtEl>
                                          <p:spTgt spid="117"/>
                                        </p:tgtEl>
                                        <p:attrNameLst>
                                          <p:attrName>style.visibility</p:attrName>
                                        </p:attrNameLst>
                                      </p:cBhvr>
                                      <p:to>
                                        <p:strVal val="visible"/>
                                      </p:to>
                                    </p:set>
                                    <p:animEffect transition="in" filter="circle(in)">
                                      <p:cBhvr>
                                        <p:cTn id="69" dur="2000"/>
                                        <p:tgtEl>
                                          <p:spTgt spid="117"/>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122"/>
                                        </p:tgtEl>
                                        <p:attrNameLst>
                                          <p:attrName>style.visibility</p:attrName>
                                        </p:attrNameLst>
                                      </p:cBhvr>
                                      <p:to>
                                        <p:strVal val="visible"/>
                                      </p:to>
                                    </p:set>
                                    <p:anim calcmode="lin" valueType="num">
                                      <p:cBhvr additive="base">
                                        <p:cTn id="74" dur="500" fill="hold"/>
                                        <p:tgtEl>
                                          <p:spTgt spid="122"/>
                                        </p:tgtEl>
                                        <p:attrNameLst>
                                          <p:attrName>ppt_x</p:attrName>
                                        </p:attrNameLst>
                                      </p:cBhvr>
                                      <p:tavLst>
                                        <p:tav tm="0">
                                          <p:val>
                                            <p:strVal val="#ppt_x"/>
                                          </p:val>
                                        </p:tav>
                                        <p:tav tm="100000">
                                          <p:val>
                                            <p:strVal val="#ppt_x"/>
                                          </p:val>
                                        </p:tav>
                                      </p:tavLst>
                                    </p:anim>
                                    <p:anim calcmode="lin" valueType="num">
                                      <p:cBhvr additive="base">
                                        <p:cTn id="75" dur="500" fill="hold"/>
                                        <p:tgtEl>
                                          <p:spTgt spid="122"/>
                                        </p:tgtEl>
                                        <p:attrNameLst>
                                          <p:attrName>ppt_y</p:attrName>
                                        </p:attrNameLst>
                                      </p:cBhvr>
                                      <p:tavLst>
                                        <p:tav tm="0">
                                          <p:val>
                                            <p:strVal val="1+#ppt_h/2"/>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120"/>
                                        </p:tgtEl>
                                        <p:attrNameLst>
                                          <p:attrName>style.visibility</p:attrName>
                                        </p:attrNameLst>
                                      </p:cBhvr>
                                      <p:to>
                                        <p:strVal val="visible"/>
                                      </p:to>
                                    </p:set>
                                    <p:animEffect transition="in" filter="fade">
                                      <p:cBhvr>
                                        <p:cTn id="80" dur="500"/>
                                        <p:tgtEl>
                                          <p:spTgt spid="120"/>
                                        </p:tgtEl>
                                      </p:cBhvr>
                                    </p:animEffect>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110"/>
                                        </p:tgtEl>
                                        <p:attrNameLst>
                                          <p:attrName>style.visibility</p:attrName>
                                        </p:attrNameLst>
                                      </p:cBhvr>
                                      <p:to>
                                        <p:strVal val="visible"/>
                                      </p:to>
                                    </p:set>
                                    <p:anim calcmode="lin" valueType="num">
                                      <p:cBhvr additive="base">
                                        <p:cTn id="85" dur="500" fill="hold"/>
                                        <p:tgtEl>
                                          <p:spTgt spid="110"/>
                                        </p:tgtEl>
                                        <p:attrNameLst>
                                          <p:attrName>ppt_x</p:attrName>
                                        </p:attrNameLst>
                                      </p:cBhvr>
                                      <p:tavLst>
                                        <p:tav tm="0">
                                          <p:val>
                                            <p:strVal val="#ppt_x"/>
                                          </p:val>
                                        </p:tav>
                                        <p:tav tm="100000">
                                          <p:val>
                                            <p:strVal val="#ppt_x"/>
                                          </p:val>
                                        </p:tav>
                                      </p:tavLst>
                                    </p:anim>
                                    <p:anim calcmode="lin" valueType="num">
                                      <p:cBhvr additive="base">
                                        <p:cTn id="86" dur="500" fill="hold"/>
                                        <p:tgtEl>
                                          <p:spTgt spid="1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67714" y="85621"/>
            <a:ext cx="8487505" cy="629095"/>
          </a:xfrm>
        </p:spPr>
        <p:txBody>
          <a:bodyPr/>
          <a:lstStyle/>
          <a:p>
            <a:r>
              <a:rPr lang="en-US" dirty="0">
                <a:solidFill>
                  <a:schemeClr val="bg2">
                    <a:lumMod val="50000"/>
                  </a:schemeClr>
                </a:solidFill>
              </a:rPr>
              <a:t>Cavity equivalent circuit (2/4)</a:t>
            </a:r>
            <a:endParaRPr lang="en-GB" dirty="0">
              <a:solidFill>
                <a:schemeClr val="bg2">
                  <a:lumMod val="50000"/>
                </a:schemeClr>
              </a:solidFill>
            </a:endParaRPr>
          </a:p>
        </p:txBody>
      </p:sp>
      <p:sp>
        <p:nvSpPr>
          <p:cNvPr id="6" name="TextBox 5">
            <a:extLst>
              <a:ext uri="{FF2B5EF4-FFF2-40B4-BE49-F238E27FC236}">
                <a16:creationId xmlns:a16="http://schemas.microsoft.com/office/drawing/2014/main" id="{9F496336-417F-4E46-BEA5-347F1B2D15F8}"/>
              </a:ext>
            </a:extLst>
          </p:cNvPr>
          <p:cNvSpPr txBox="1"/>
          <p:nvPr/>
        </p:nvSpPr>
        <p:spPr>
          <a:xfrm>
            <a:off x="719300" y="1086295"/>
            <a:ext cx="10566400" cy="369332"/>
          </a:xfrm>
          <a:prstGeom prst="rect">
            <a:avLst/>
          </a:prstGeom>
          <a:noFill/>
        </p:spPr>
        <p:txBody>
          <a:bodyPr wrap="square" rtlCol="0">
            <a:spAutoFit/>
          </a:bodyPr>
          <a:lstStyle/>
          <a:p>
            <a:r>
              <a:rPr lang="en-US" dirty="0"/>
              <a:t>At frequency near resonance, the cavity resonator can be modeled by a lumped-element circuit.</a:t>
            </a:r>
            <a:endParaRPr lang="en-GB" dirty="0"/>
          </a:p>
        </p:txBody>
      </p:sp>
      <p:sp>
        <p:nvSpPr>
          <p:cNvPr id="9" name="TextBox 8">
            <a:extLst>
              <a:ext uri="{FF2B5EF4-FFF2-40B4-BE49-F238E27FC236}">
                <a16:creationId xmlns:a16="http://schemas.microsoft.com/office/drawing/2014/main" id="{ACE92518-F0D8-4D73-A324-3525863F9943}"/>
              </a:ext>
            </a:extLst>
          </p:cNvPr>
          <p:cNvSpPr txBox="1"/>
          <p:nvPr/>
        </p:nvSpPr>
        <p:spPr>
          <a:xfrm>
            <a:off x="1333780" y="1708945"/>
            <a:ext cx="10254135" cy="646331"/>
          </a:xfrm>
          <a:prstGeom prst="rect">
            <a:avLst/>
          </a:prstGeom>
          <a:noFill/>
        </p:spPr>
        <p:txBody>
          <a:bodyPr wrap="square" rtlCol="0">
            <a:spAutoFit/>
          </a:bodyPr>
          <a:lstStyle/>
          <a:p>
            <a:r>
              <a:rPr lang="en-US" dirty="0"/>
              <a:t>For a cavity with the desired high shunt impedance, only a parallel resonant circuit is suited </a:t>
            </a:r>
            <a:br>
              <a:rPr lang="en-US" dirty="0"/>
            </a:br>
            <a:r>
              <a:rPr lang="en-US" dirty="0">
                <a:sym typeface="Wingdings" panose="05000000000000000000" pitchFamily="2" charset="2"/>
              </a:rPr>
              <a:t> require to model a large voltage.</a:t>
            </a:r>
            <a:endParaRPr lang="en-GB" dirty="0"/>
          </a:p>
        </p:txBody>
      </p:sp>
      <p:grpSp>
        <p:nvGrpSpPr>
          <p:cNvPr id="56" name="Group 55">
            <a:extLst>
              <a:ext uri="{FF2B5EF4-FFF2-40B4-BE49-F238E27FC236}">
                <a16:creationId xmlns:a16="http://schemas.microsoft.com/office/drawing/2014/main" id="{E2C63712-66CA-4724-808C-6B5EE0950943}"/>
              </a:ext>
            </a:extLst>
          </p:cNvPr>
          <p:cNvGrpSpPr/>
          <p:nvPr/>
        </p:nvGrpSpPr>
        <p:grpSpPr>
          <a:xfrm>
            <a:off x="1662052" y="2678100"/>
            <a:ext cx="2321673" cy="1058140"/>
            <a:chOff x="2063475" y="2678100"/>
            <a:chExt cx="2321673" cy="1058140"/>
          </a:xfrm>
        </p:grpSpPr>
        <p:sp>
          <p:nvSpPr>
            <p:cNvPr id="42" name="TextBox 41">
              <a:extLst>
                <a:ext uri="{FF2B5EF4-FFF2-40B4-BE49-F238E27FC236}">
                  <a16:creationId xmlns:a16="http://schemas.microsoft.com/office/drawing/2014/main" id="{CA5F56FB-554C-4C3C-8DB8-86B9172723CF}"/>
                </a:ext>
              </a:extLst>
            </p:cNvPr>
            <p:cNvSpPr txBox="1"/>
            <p:nvPr/>
          </p:nvSpPr>
          <p:spPr>
            <a:xfrm>
              <a:off x="2063475" y="2992734"/>
              <a:ext cx="307240" cy="369332"/>
            </a:xfrm>
            <a:prstGeom prst="rect">
              <a:avLst/>
            </a:prstGeom>
            <a:noFill/>
          </p:spPr>
          <p:txBody>
            <a:bodyPr wrap="square" rtlCol="0">
              <a:spAutoFit/>
            </a:bodyPr>
            <a:lstStyle/>
            <a:p>
              <a:r>
                <a:rPr lang="en-US" dirty="0"/>
                <a:t>R</a:t>
              </a:r>
              <a:endParaRPr lang="en-GB" dirty="0"/>
            </a:p>
          </p:txBody>
        </p:sp>
        <p:cxnSp>
          <p:nvCxnSpPr>
            <p:cNvPr id="15" name="Straight Connector 14">
              <a:extLst>
                <a:ext uri="{FF2B5EF4-FFF2-40B4-BE49-F238E27FC236}">
                  <a16:creationId xmlns:a16="http://schemas.microsoft.com/office/drawing/2014/main" id="{F310E5BA-401E-45A6-BD7B-A5CE6646EECE}"/>
                </a:ext>
              </a:extLst>
            </p:cNvPr>
            <p:cNvCxnSpPr>
              <a:cxnSpLocks/>
            </p:cNvCxnSpPr>
            <p:nvPr/>
          </p:nvCxnSpPr>
          <p:spPr bwMode="auto">
            <a:xfrm>
              <a:off x="2499703" y="2680352"/>
              <a:ext cx="0" cy="10558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 name="Rectangle 15">
              <a:extLst>
                <a:ext uri="{FF2B5EF4-FFF2-40B4-BE49-F238E27FC236}">
                  <a16:creationId xmlns:a16="http://schemas.microsoft.com/office/drawing/2014/main" id="{D4D6BEDF-16AD-4B77-988C-C8C0F2E18E34}"/>
                </a:ext>
              </a:extLst>
            </p:cNvPr>
            <p:cNvSpPr/>
            <p:nvPr/>
          </p:nvSpPr>
          <p:spPr bwMode="auto">
            <a:xfrm rot="10800000">
              <a:off x="2370715" y="2810708"/>
              <a:ext cx="257977" cy="79410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17" name="Straight Connector 16">
              <a:extLst>
                <a:ext uri="{FF2B5EF4-FFF2-40B4-BE49-F238E27FC236}">
                  <a16:creationId xmlns:a16="http://schemas.microsoft.com/office/drawing/2014/main" id="{90F0340A-4011-4C2A-BAF6-EB09685938F3}"/>
                </a:ext>
              </a:extLst>
            </p:cNvPr>
            <p:cNvCxnSpPr>
              <a:cxnSpLocks/>
            </p:cNvCxnSpPr>
            <p:nvPr/>
          </p:nvCxnSpPr>
          <p:spPr bwMode="auto">
            <a:xfrm>
              <a:off x="3409464" y="3257137"/>
              <a:ext cx="0" cy="4791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a:extLst>
                <a:ext uri="{FF2B5EF4-FFF2-40B4-BE49-F238E27FC236}">
                  <a16:creationId xmlns:a16="http://schemas.microsoft.com/office/drawing/2014/main" id="{7B2E2B31-6F80-4EB2-BA73-B801BF262836}"/>
                </a:ext>
              </a:extLst>
            </p:cNvPr>
            <p:cNvCxnSpPr>
              <a:cxnSpLocks/>
            </p:cNvCxnSpPr>
            <p:nvPr/>
          </p:nvCxnSpPr>
          <p:spPr bwMode="auto">
            <a:xfrm>
              <a:off x="3403909" y="2680352"/>
              <a:ext cx="0" cy="4791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 name="Straight Connector 18">
              <a:extLst>
                <a:ext uri="{FF2B5EF4-FFF2-40B4-BE49-F238E27FC236}">
                  <a16:creationId xmlns:a16="http://schemas.microsoft.com/office/drawing/2014/main" id="{CC37044D-C491-42B9-A612-E1455CFF3CA3}"/>
                </a:ext>
              </a:extLst>
            </p:cNvPr>
            <p:cNvCxnSpPr>
              <a:cxnSpLocks/>
            </p:cNvCxnSpPr>
            <p:nvPr/>
          </p:nvCxnSpPr>
          <p:spPr bwMode="auto">
            <a:xfrm>
              <a:off x="3251717" y="3258617"/>
              <a:ext cx="3154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Straight Connector 19">
              <a:extLst>
                <a:ext uri="{FF2B5EF4-FFF2-40B4-BE49-F238E27FC236}">
                  <a16:creationId xmlns:a16="http://schemas.microsoft.com/office/drawing/2014/main" id="{1837F127-8AA5-4FCB-A190-CD5842E35F3A}"/>
                </a:ext>
              </a:extLst>
            </p:cNvPr>
            <p:cNvCxnSpPr>
              <a:cxnSpLocks/>
            </p:cNvCxnSpPr>
            <p:nvPr/>
          </p:nvCxnSpPr>
          <p:spPr bwMode="auto">
            <a:xfrm>
              <a:off x="3251717" y="3170421"/>
              <a:ext cx="3154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21" name="Picture 20" descr="Icon&#10;&#10;Description automatically generated">
              <a:extLst>
                <a:ext uri="{FF2B5EF4-FFF2-40B4-BE49-F238E27FC236}">
                  <a16:creationId xmlns:a16="http://schemas.microsoft.com/office/drawing/2014/main" id="{F641581E-F3A3-4155-8189-3E57E63D3322}"/>
                </a:ext>
              </a:extLst>
            </p:cNvPr>
            <p:cNvPicPr>
              <a:picLocks noChangeAspect="1"/>
            </p:cNvPicPr>
            <p:nvPr/>
          </p:nvPicPr>
          <p:blipFill rotWithShape="1">
            <a:blip r:embed="rId3" cstate="print">
              <a:alphaModFix/>
              <a:extLst>
                <a:ext uri="{28A0092B-C50C-407E-A947-70E740481C1C}">
                  <a14:useLocalDpi xmlns:a14="http://schemas.microsoft.com/office/drawing/2010/main" val="0"/>
                </a:ext>
              </a:extLst>
            </a:blip>
            <a:srcRect l="11893" t="6734" r="20817" b="11889"/>
            <a:stretch/>
          </p:blipFill>
          <p:spPr>
            <a:xfrm>
              <a:off x="4053950" y="2859388"/>
              <a:ext cx="331198" cy="636024"/>
            </a:xfrm>
            <a:prstGeom prst="rect">
              <a:avLst/>
            </a:prstGeom>
          </p:spPr>
        </p:pic>
        <p:cxnSp>
          <p:nvCxnSpPr>
            <p:cNvPr id="25" name="Straight Connector 24">
              <a:extLst>
                <a:ext uri="{FF2B5EF4-FFF2-40B4-BE49-F238E27FC236}">
                  <a16:creationId xmlns:a16="http://schemas.microsoft.com/office/drawing/2014/main" id="{D6E4E988-54F1-41B0-9C3F-8BAD781AD7C4}"/>
                </a:ext>
              </a:extLst>
            </p:cNvPr>
            <p:cNvCxnSpPr>
              <a:cxnSpLocks/>
            </p:cNvCxnSpPr>
            <p:nvPr/>
          </p:nvCxnSpPr>
          <p:spPr bwMode="auto">
            <a:xfrm>
              <a:off x="2497322" y="2678100"/>
              <a:ext cx="172222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9" name="Straight Connector 28">
              <a:extLst>
                <a:ext uri="{FF2B5EF4-FFF2-40B4-BE49-F238E27FC236}">
                  <a16:creationId xmlns:a16="http://schemas.microsoft.com/office/drawing/2014/main" id="{06D1F68F-0995-4DF0-A9AF-98C5EE8A223C}"/>
                </a:ext>
              </a:extLst>
            </p:cNvPr>
            <p:cNvCxnSpPr>
              <a:cxnSpLocks/>
              <a:stCxn id="21" idx="2"/>
            </p:cNvCxnSpPr>
            <p:nvPr/>
          </p:nvCxnSpPr>
          <p:spPr bwMode="auto">
            <a:xfrm>
              <a:off x="4219549" y="3495412"/>
              <a:ext cx="0" cy="24082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E0EFFABC-3DFF-4F8E-85B9-311B1C646D45}"/>
                </a:ext>
              </a:extLst>
            </p:cNvPr>
            <p:cNvCxnSpPr>
              <a:cxnSpLocks/>
            </p:cNvCxnSpPr>
            <p:nvPr/>
          </p:nvCxnSpPr>
          <p:spPr bwMode="auto">
            <a:xfrm>
              <a:off x="2499703" y="3736240"/>
              <a:ext cx="171984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6" name="Straight Connector 35">
              <a:extLst>
                <a:ext uri="{FF2B5EF4-FFF2-40B4-BE49-F238E27FC236}">
                  <a16:creationId xmlns:a16="http://schemas.microsoft.com/office/drawing/2014/main" id="{C6948D12-E64C-4554-BE37-F348F4B77AA4}"/>
                </a:ext>
              </a:extLst>
            </p:cNvPr>
            <p:cNvCxnSpPr>
              <a:cxnSpLocks/>
            </p:cNvCxnSpPr>
            <p:nvPr/>
          </p:nvCxnSpPr>
          <p:spPr bwMode="auto">
            <a:xfrm>
              <a:off x="4219549" y="2678100"/>
              <a:ext cx="0" cy="24082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6" name="TextBox 45">
              <a:extLst>
                <a:ext uri="{FF2B5EF4-FFF2-40B4-BE49-F238E27FC236}">
                  <a16:creationId xmlns:a16="http://schemas.microsoft.com/office/drawing/2014/main" id="{FCC4242E-A52E-4E62-8E87-22FC6DAE258D}"/>
                </a:ext>
              </a:extLst>
            </p:cNvPr>
            <p:cNvSpPr txBox="1"/>
            <p:nvPr/>
          </p:nvSpPr>
          <p:spPr>
            <a:xfrm>
              <a:off x="2938922" y="2992734"/>
              <a:ext cx="307240" cy="369332"/>
            </a:xfrm>
            <a:prstGeom prst="rect">
              <a:avLst/>
            </a:prstGeom>
            <a:noFill/>
          </p:spPr>
          <p:txBody>
            <a:bodyPr wrap="square" rtlCol="0">
              <a:spAutoFit/>
            </a:bodyPr>
            <a:lstStyle/>
            <a:p>
              <a:r>
                <a:rPr lang="en-US" dirty="0"/>
                <a:t>C</a:t>
              </a:r>
              <a:endParaRPr lang="en-GB" dirty="0"/>
            </a:p>
          </p:txBody>
        </p:sp>
        <p:sp>
          <p:nvSpPr>
            <p:cNvPr id="47" name="TextBox 46">
              <a:extLst>
                <a:ext uri="{FF2B5EF4-FFF2-40B4-BE49-F238E27FC236}">
                  <a16:creationId xmlns:a16="http://schemas.microsoft.com/office/drawing/2014/main" id="{877E2375-3B2E-45EC-A1EC-EEC0BECBF0DB}"/>
                </a:ext>
              </a:extLst>
            </p:cNvPr>
            <p:cNvSpPr txBox="1"/>
            <p:nvPr/>
          </p:nvSpPr>
          <p:spPr>
            <a:xfrm>
              <a:off x="3785115" y="2992734"/>
              <a:ext cx="307240" cy="369332"/>
            </a:xfrm>
            <a:prstGeom prst="rect">
              <a:avLst/>
            </a:prstGeom>
            <a:noFill/>
          </p:spPr>
          <p:txBody>
            <a:bodyPr wrap="square" rtlCol="0">
              <a:spAutoFit/>
            </a:bodyPr>
            <a:lstStyle/>
            <a:p>
              <a:r>
                <a:rPr lang="en-US" dirty="0"/>
                <a:t>L</a:t>
              </a:r>
              <a:endParaRPr lang="en-GB" dirty="0"/>
            </a:p>
          </p:txBody>
        </p:sp>
        <p:cxnSp>
          <p:nvCxnSpPr>
            <p:cNvPr id="53" name="Straight Connector 52">
              <a:extLst>
                <a:ext uri="{FF2B5EF4-FFF2-40B4-BE49-F238E27FC236}">
                  <a16:creationId xmlns:a16="http://schemas.microsoft.com/office/drawing/2014/main" id="{603CBE32-9323-45F0-A892-C31DA4F5DC6E}"/>
                </a:ext>
              </a:extLst>
            </p:cNvPr>
            <p:cNvCxnSpPr>
              <a:cxnSpLocks/>
            </p:cNvCxnSpPr>
            <p:nvPr/>
          </p:nvCxnSpPr>
          <p:spPr bwMode="auto">
            <a:xfrm>
              <a:off x="3405016" y="2678100"/>
              <a:ext cx="813846"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54" name="Straight Connector 53">
              <a:extLst>
                <a:ext uri="{FF2B5EF4-FFF2-40B4-BE49-F238E27FC236}">
                  <a16:creationId xmlns:a16="http://schemas.microsoft.com/office/drawing/2014/main" id="{C50B0459-3EB2-43FB-AFDE-CA768119C99E}"/>
                </a:ext>
              </a:extLst>
            </p:cNvPr>
            <p:cNvCxnSpPr>
              <a:cxnSpLocks/>
            </p:cNvCxnSpPr>
            <p:nvPr/>
          </p:nvCxnSpPr>
          <p:spPr bwMode="auto">
            <a:xfrm>
              <a:off x="3405016" y="3736240"/>
              <a:ext cx="813846"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grpSp>
      <p:grpSp>
        <p:nvGrpSpPr>
          <p:cNvPr id="61" name="Group 60">
            <a:extLst>
              <a:ext uri="{FF2B5EF4-FFF2-40B4-BE49-F238E27FC236}">
                <a16:creationId xmlns:a16="http://schemas.microsoft.com/office/drawing/2014/main" id="{A67E484D-6F82-4915-912E-3B0C69100CD4}"/>
              </a:ext>
            </a:extLst>
          </p:cNvPr>
          <p:cNvGrpSpPr/>
          <p:nvPr/>
        </p:nvGrpSpPr>
        <p:grpSpPr>
          <a:xfrm>
            <a:off x="1059532" y="2678100"/>
            <a:ext cx="1050680" cy="1051790"/>
            <a:chOff x="808070" y="2678100"/>
            <a:chExt cx="1050680" cy="1051790"/>
          </a:xfrm>
        </p:grpSpPr>
        <p:cxnSp>
          <p:nvCxnSpPr>
            <p:cNvPr id="50" name="Straight Connector 49">
              <a:extLst>
                <a:ext uri="{FF2B5EF4-FFF2-40B4-BE49-F238E27FC236}">
                  <a16:creationId xmlns:a16="http://schemas.microsoft.com/office/drawing/2014/main" id="{F1C2135C-E448-4646-8CA7-843D985A3CD7}"/>
                </a:ext>
              </a:extLst>
            </p:cNvPr>
            <p:cNvCxnSpPr>
              <a:cxnSpLocks/>
            </p:cNvCxnSpPr>
            <p:nvPr/>
          </p:nvCxnSpPr>
          <p:spPr bwMode="auto">
            <a:xfrm>
              <a:off x="1118890" y="2678100"/>
              <a:ext cx="739860"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52" name="Straight Connector 51">
              <a:extLst>
                <a:ext uri="{FF2B5EF4-FFF2-40B4-BE49-F238E27FC236}">
                  <a16:creationId xmlns:a16="http://schemas.microsoft.com/office/drawing/2014/main" id="{9879EE8C-B83D-49FA-9CE1-C2CAB4DE8557}"/>
                </a:ext>
              </a:extLst>
            </p:cNvPr>
            <p:cNvCxnSpPr>
              <a:cxnSpLocks/>
            </p:cNvCxnSpPr>
            <p:nvPr/>
          </p:nvCxnSpPr>
          <p:spPr bwMode="auto">
            <a:xfrm>
              <a:off x="1112235" y="3729890"/>
              <a:ext cx="739860"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58" name="Straight Arrow Connector 57">
              <a:extLst>
                <a:ext uri="{FF2B5EF4-FFF2-40B4-BE49-F238E27FC236}">
                  <a16:creationId xmlns:a16="http://schemas.microsoft.com/office/drawing/2014/main" id="{496F7C57-3CAA-4085-8910-6B24B999D4EB}"/>
                </a:ext>
              </a:extLst>
            </p:cNvPr>
            <p:cNvCxnSpPr/>
            <p:nvPr/>
          </p:nvCxnSpPr>
          <p:spPr bwMode="auto">
            <a:xfrm>
              <a:off x="1112235" y="2798514"/>
              <a:ext cx="0" cy="817312"/>
            </a:xfrm>
            <a:prstGeom prst="straightConnector1">
              <a:avLst/>
            </a:prstGeom>
            <a:solidFill>
              <a:schemeClr val="accent1"/>
            </a:solidFill>
            <a:ln w="28575" cap="flat" cmpd="sng" algn="ctr">
              <a:solidFill>
                <a:srgbClr val="C00000"/>
              </a:solidFill>
              <a:prstDash val="solid"/>
              <a:round/>
              <a:headEnd type="none" w="med" len="med"/>
              <a:tailEnd type="triangle"/>
            </a:ln>
            <a:effectLst/>
          </p:spPr>
        </p:cxnSp>
        <p:sp>
          <p:nvSpPr>
            <p:cNvPr id="59" name="TextBox 58">
              <a:extLst>
                <a:ext uri="{FF2B5EF4-FFF2-40B4-BE49-F238E27FC236}">
                  <a16:creationId xmlns:a16="http://schemas.microsoft.com/office/drawing/2014/main" id="{F41F112D-599E-44E4-8E04-F1351534AC18}"/>
                </a:ext>
              </a:extLst>
            </p:cNvPr>
            <p:cNvSpPr txBox="1"/>
            <p:nvPr/>
          </p:nvSpPr>
          <p:spPr>
            <a:xfrm>
              <a:off x="808070" y="3016484"/>
              <a:ext cx="379160" cy="369332"/>
            </a:xfrm>
            <a:prstGeom prst="rect">
              <a:avLst/>
            </a:prstGeom>
            <a:noFill/>
          </p:spPr>
          <p:txBody>
            <a:bodyPr wrap="square" rtlCol="0">
              <a:spAutoFit/>
            </a:bodyPr>
            <a:lstStyle/>
            <a:p>
              <a:r>
                <a:rPr lang="en-US" dirty="0">
                  <a:solidFill>
                    <a:srgbClr val="C00000"/>
                  </a:solidFill>
                </a:rPr>
                <a:t>V</a:t>
              </a:r>
              <a:endParaRPr lang="en-GB" dirty="0">
                <a:solidFill>
                  <a:srgbClr val="C00000"/>
                </a:solidFill>
              </a:endParaRPr>
            </a:p>
          </p:txBody>
        </p:sp>
      </p:grpSp>
      <p:grpSp>
        <p:nvGrpSpPr>
          <p:cNvPr id="81" name="Group 80">
            <a:extLst>
              <a:ext uri="{FF2B5EF4-FFF2-40B4-BE49-F238E27FC236}">
                <a16:creationId xmlns:a16="http://schemas.microsoft.com/office/drawing/2014/main" id="{AADAF0EF-13D2-4A45-96ED-7A5E3727FD60}"/>
              </a:ext>
            </a:extLst>
          </p:cNvPr>
          <p:cNvGrpSpPr/>
          <p:nvPr/>
        </p:nvGrpSpPr>
        <p:grpSpPr>
          <a:xfrm>
            <a:off x="270993" y="2909691"/>
            <a:ext cx="577096" cy="521459"/>
            <a:chOff x="270993" y="2909691"/>
            <a:chExt cx="577096" cy="521459"/>
          </a:xfrm>
        </p:grpSpPr>
        <p:sp>
          <p:nvSpPr>
            <p:cNvPr id="62" name="Arrow: Right 61">
              <a:extLst>
                <a:ext uri="{FF2B5EF4-FFF2-40B4-BE49-F238E27FC236}">
                  <a16:creationId xmlns:a16="http://schemas.microsoft.com/office/drawing/2014/main" id="{C32EB8C2-81FC-40DE-9B76-C00D4FFF0DF7}"/>
                </a:ext>
              </a:extLst>
            </p:cNvPr>
            <p:cNvSpPr/>
            <p:nvPr/>
          </p:nvSpPr>
          <p:spPr bwMode="auto">
            <a:xfrm>
              <a:off x="579225" y="2909691"/>
              <a:ext cx="268864" cy="521459"/>
            </a:xfrm>
            <a:prstGeom prst="rightArrow">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rgbClr val="FFFF00"/>
                </a:solidFill>
                <a:effectLst/>
                <a:latin typeface="Comic Sans MS" pitchFamily="66" charset="0"/>
              </a:endParaRPr>
            </a:p>
          </p:txBody>
        </p:sp>
        <p:pic>
          <p:nvPicPr>
            <p:cNvPr id="80" name="Picture 79" descr="A picture containing text, clock, watch, gauge&#10;&#10;Description automatically generated">
              <a:extLst>
                <a:ext uri="{FF2B5EF4-FFF2-40B4-BE49-F238E27FC236}">
                  <a16:creationId xmlns:a16="http://schemas.microsoft.com/office/drawing/2014/main" id="{045EBB1A-0C7C-4363-ABFC-43F9DDE813FF}"/>
                </a:ext>
              </a:extLst>
            </p:cNvPr>
            <p:cNvPicPr>
              <a:picLocks noChangeAspect="1"/>
            </p:cNvPicPr>
            <p:nvPr/>
          </p:nvPicPr>
          <p:blipFill rotWithShape="1">
            <a:blip r:embed="rId4">
              <a:extLst>
                <a:ext uri="{28A0092B-C50C-407E-A947-70E740481C1C}">
                  <a14:useLocalDpi xmlns:a14="http://schemas.microsoft.com/office/drawing/2010/main" val="0"/>
                </a:ext>
              </a:extLst>
            </a:blip>
            <a:srcRect l="948" t="22625" r="85590" b="24795"/>
            <a:stretch/>
          </p:blipFill>
          <p:spPr>
            <a:xfrm>
              <a:off x="270993" y="2987285"/>
              <a:ext cx="268835" cy="307240"/>
            </a:xfrm>
            <a:prstGeom prst="rect">
              <a:avLst/>
            </a:prstGeom>
          </p:spPr>
        </p:pic>
      </p:grpSp>
      <p:grpSp>
        <p:nvGrpSpPr>
          <p:cNvPr id="83" name="Group 82">
            <a:extLst>
              <a:ext uri="{FF2B5EF4-FFF2-40B4-BE49-F238E27FC236}">
                <a16:creationId xmlns:a16="http://schemas.microsoft.com/office/drawing/2014/main" id="{089B12F4-E88B-4BD0-A266-BEB1673F87A7}"/>
              </a:ext>
            </a:extLst>
          </p:cNvPr>
          <p:cNvGrpSpPr/>
          <p:nvPr/>
        </p:nvGrpSpPr>
        <p:grpSpPr>
          <a:xfrm>
            <a:off x="467024" y="3454995"/>
            <a:ext cx="745898" cy="468987"/>
            <a:chOff x="467024" y="3454995"/>
            <a:chExt cx="745898" cy="468987"/>
          </a:xfrm>
        </p:grpSpPr>
        <p:grpSp>
          <p:nvGrpSpPr>
            <p:cNvPr id="75" name="Group 74">
              <a:extLst>
                <a:ext uri="{FF2B5EF4-FFF2-40B4-BE49-F238E27FC236}">
                  <a16:creationId xmlns:a16="http://schemas.microsoft.com/office/drawing/2014/main" id="{AED465BF-37BE-43BD-BF3B-2243F0B5ACD0}"/>
                </a:ext>
              </a:extLst>
            </p:cNvPr>
            <p:cNvGrpSpPr/>
            <p:nvPr/>
          </p:nvGrpSpPr>
          <p:grpSpPr>
            <a:xfrm>
              <a:off x="825669" y="3454995"/>
              <a:ext cx="387253" cy="388249"/>
              <a:chOff x="757705" y="3655232"/>
              <a:chExt cx="387253" cy="388249"/>
            </a:xfrm>
          </p:grpSpPr>
          <p:sp>
            <p:nvSpPr>
              <p:cNvPr id="73" name="Arrow: Right 72">
                <a:extLst>
                  <a:ext uri="{FF2B5EF4-FFF2-40B4-BE49-F238E27FC236}">
                    <a16:creationId xmlns:a16="http://schemas.microsoft.com/office/drawing/2014/main" id="{7754F5AC-2AC8-4C61-ADD9-C13E3F85D672}"/>
                  </a:ext>
                </a:extLst>
              </p:cNvPr>
              <p:cNvSpPr/>
              <p:nvPr/>
            </p:nvSpPr>
            <p:spPr bwMode="auto">
              <a:xfrm>
                <a:off x="765798" y="3655232"/>
                <a:ext cx="379160" cy="207318"/>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4" name="Rectangle 73">
                <a:extLst>
                  <a:ext uri="{FF2B5EF4-FFF2-40B4-BE49-F238E27FC236}">
                    <a16:creationId xmlns:a16="http://schemas.microsoft.com/office/drawing/2014/main" id="{899271CE-EF5B-4661-A0E6-080400E3D9C0}"/>
                  </a:ext>
                </a:extLst>
              </p:cNvPr>
              <p:cNvSpPr/>
              <p:nvPr/>
            </p:nvSpPr>
            <p:spPr bwMode="auto">
              <a:xfrm>
                <a:off x="757705" y="3712125"/>
                <a:ext cx="84903" cy="331356"/>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pic>
          <p:nvPicPr>
            <p:cNvPr id="82" name="Picture 81" descr="A picture containing text, clock&#10;&#10;Description automatically generated">
              <a:extLst>
                <a:ext uri="{FF2B5EF4-FFF2-40B4-BE49-F238E27FC236}">
                  <a16:creationId xmlns:a16="http://schemas.microsoft.com/office/drawing/2014/main" id="{7A400BCF-3238-44C8-BCF7-0AD93D7DA3B4}"/>
                </a:ext>
              </a:extLst>
            </p:cNvPr>
            <p:cNvPicPr>
              <a:picLocks noChangeAspect="1"/>
            </p:cNvPicPr>
            <p:nvPr/>
          </p:nvPicPr>
          <p:blipFill rotWithShape="1">
            <a:blip r:embed="rId5">
              <a:extLst>
                <a:ext uri="{28A0092B-C50C-407E-A947-70E740481C1C}">
                  <a14:useLocalDpi xmlns:a14="http://schemas.microsoft.com/office/drawing/2010/main" val="0"/>
                </a:ext>
              </a:extLst>
            </a:blip>
            <a:srcRect t="25097" r="84911" b="28895"/>
            <a:stretch/>
          </p:blipFill>
          <p:spPr>
            <a:xfrm>
              <a:off x="467024" y="3655147"/>
              <a:ext cx="329086" cy="268835"/>
            </a:xfrm>
            <a:prstGeom prst="rect">
              <a:avLst/>
            </a:prstGeom>
          </p:spPr>
        </p:pic>
      </p:grpSp>
      <p:grpSp>
        <p:nvGrpSpPr>
          <p:cNvPr id="3" name="Group 2">
            <a:extLst>
              <a:ext uri="{FF2B5EF4-FFF2-40B4-BE49-F238E27FC236}">
                <a16:creationId xmlns:a16="http://schemas.microsoft.com/office/drawing/2014/main" id="{CB963379-2C79-4095-8C96-AA94E3694763}"/>
              </a:ext>
            </a:extLst>
          </p:cNvPr>
          <p:cNvGrpSpPr/>
          <p:nvPr/>
        </p:nvGrpSpPr>
        <p:grpSpPr>
          <a:xfrm>
            <a:off x="4756005" y="2637407"/>
            <a:ext cx="2657577" cy="1124491"/>
            <a:chOff x="4756005" y="2637407"/>
            <a:chExt cx="2657577" cy="1124491"/>
          </a:xfrm>
        </p:grpSpPr>
        <p:sp>
          <p:nvSpPr>
            <p:cNvPr id="84" name="TextBox 83">
              <a:extLst>
                <a:ext uri="{FF2B5EF4-FFF2-40B4-BE49-F238E27FC236}">
                  <a16:creationId xmlns:a16="http://schemas.microsoft.com/office/drawing/2014/main" id="{684908C6-B7AD-4018-A4ED-92EA367FF8EF}"/>
                </a:ext>
              </a:extLst>
            </p:cNvPr>
            <p:cNvSpPr txBox="1"/>
            <p:nvPr/>
          </p:nvSpPr>
          <p:spPr>
            <a:xfrm>
              <a:off x="4756005" y="3115567"/>
              <a:ext cx="2492990" cy="646331"/>
            </a:xfrm>
            <a:prstGeom prst="rect">
              <a:avLst/>
            </a:prstGeom>
            <a:noFill/>
          </p:spPr>
          <p:txBody>
            <a:bodyPr wrap="none" rtlCol="0">
              <a:spAutoFit/>
            </a:bodyPr>
            <a:lstStyle/>
            <a:p>
              <a:pPr algn="ctr"/>
              <a:r>
                <a:rPr lang="en-US" i="1" dirty="0"/>
                <a:t>power to the resonator</a:t>
              </a:r>
            </a:p>
            <a:p>
              <a:pPr algn="ctr"/>
              <a:r>
                <a:rPr lang="en-US" i="1" dirty="0"/>
                <a:t>circuit</a:t>
              </a:r>
              <a:endParaRPr lang="en-GB" i="1" dirty="0"/>
            </a:p>
          </p:txBody>
        </p:sp>
        <p:pic>
          <p:nvPicPr>
            <p:cNvPr id="89" name="Picture 88" descr="A picture containing text, clock, watch, gauge&#10;&#10;Description automatically generated">
              <a:extLst>
                <a:ext uri="{FF2B5EF4-FFF2-40B4-BE49-F238E27FC236}">
                  <a16:creationId xmlns:a16="http://schemas.microsoft.com/office/drawing/2014/main" id="{6F8A0893-7DF0-4686-9D47-D2BE4020FA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85327" y="2637407"/>
              <a:ext cx="2628255" cy="570354"/>
            </a:xfrm>
            <a:prstGeom prst="rect">
              <a:avLst/>
            </a:prstGeom>
          </p:spPr>
        </p:pic>
      </p:grpSp>
      <p:pic>
        <p:nvPicPr>
          <p:cNvPr id="8" name="Picture 7">
            <a:extLst>
              <a:ext uri="{FF2B5EF4-FFF2-40B4-BE49-F238E27FC236}">
                <a16:creationId xmlns:a16="http://schemas.microsoft.com/office/drawing/2014/main" id="{3E36BF00-2128-43C5-A2E5-8F32070E9A13}"/>
              </a:ext>
            </a:extLst>
          </p:cNvPr>
          <p:cNvPicPr>
            <a:picLocks noChangeAspect="1"/>
          </p:cNvPicPr>
          <p:nvPr/>
        </p:nvPicPr>
        <p:blipFill rotWithShape="1">
          <a:blip r:embed="rId7">
            <a:extLst>
              <a:ext uri="{28A0092B-C50C-407E-A947-70E740481C1C}">
                <a14:useLocalDpi xmlns:a14="http://schemas.microsoft.com/office/drawing/2010/main" val="0"/>
              </a:ext>
            </a:extLst>
          </a:blip>
          <a:srcRect l="15435"/>
          <a:stretch/>
        </p:blipFill>
        <p:spPr>
          <a:xfrm>
            <a:off x="7418841" y="2678100"/>
            <a:ext cx="2272757" cy="401881"/>
          </a:xfrm>
          <a:prstGeom prst="rect">
            <a:avLst/>
          </a:prstGeom>
        </p:spPr>
      </p:pic>
      <p:grpSp>
        <p:nvGrpSpPr>
          <p:cNvPr id="76" name="Group 75">
            <a:extLst>
              <a:ext uri="{FF2B5EF4-FFF2-40B4-BE49-F238E27FC236}">
                <a16:creationId xmlns:a16="http://schemas.microsoft.com/office/drawing/2014/main" id="{5F5A195E-1C23-4855-9FFA-619246F53E31}"/>
              </a:ext>
            </a:extLst>
          </p:cNvPr>
          <p:cNvGrpSpPr/>
          <p:nvPr/>
        </p:nvGrpSpPr>
        <p:grpSpPr>
          <a:xfrm>
            <a:off x="228969" y="4045589"/>
            <a:ext cx="4830095" cy="607127"/>
            <a:chOff x="796110" y="4657842"/>
            <a:chExt cx="4830095" cy="607127"/>
          </a:xfrm>
        </p:grpSpPr>
        <p:sp>
          <p:nvSpPr>
            <p:cNvPr id="78" name="TextBox 77">
              <a:extLst>
                <a:ext uri="{FF2B5EF4-FFF2-40B4-BE49-F238E27FC236}">
                  <a16:creationId xmlns:a16="http://schemas.microsoft.com/office/drawing/2014/main" id="{8FA0215E-533D-4894-90DD-D6D5FFC8E2BB}"/>
                </a:ext>
              </a:extLst>
            </p:cNvPr>
            <p:cNvSpPr txBox="1"/>
            <p:nvPr/>
          </p:nvSpPr>
          <p:spPr>
            <a:xfrm>
              <a:off x="796110" y="4757139"/>
              <a:ext cx="3457203" cy="369332"/>
            </a:xfrm>
            <a:prstGeom prst="rect">
              <a:avLst/>
            </a:prstGeom>
            <a:noFill/>
          </p:spPr>
          <p:txBody>
            <a:bodyPr wrap="square" rtlCol="0">
              <a:spAutoFit/>
            </a:bodyPr>
            <a:lstStyle/>
            <a:p>
              <a:r>
                <a:rPr lang="en-US" dirty="0"/>
                <a:t>Power dissipated in the resistor:</a:t>
              </a:r>
              <a:endParaRPr lang="en-GB" dirty="0"/>
            </a:p>
          </p:txBody>
        </p:sp>
        <p:pic>
          <p:nvPicPr>
            <p:cNvPr id="88" name="Picture 87" descr="A picture containing text, clock, watch, gauge&#10;&#10;Description automatically generated">
              <a:extLst>
                <a:ext uri="{FF2B5EF4-FFF2-40B4-BE49-F238E27FC236}">
                  <a16:creationId xmlns:a16="http://schemas.microsoft.com/office/drawing/2014/main" id="{0336648F-9697-4D8B-B597-DD121D2431C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67290" y="4657842"/>
              <a:ext cx="1458915" cy="607127"/>
            </a:xfrm>
            <a:prstGeom prst="rect">
              <a:avLst/>
            </a:prstGeom>
          </p:spPr>
        </p:pic>
      </p:grpSp>
      <p:grpSp>
        <p:nvGrpSpPr>
          <p:cNvPr id="13" name="Group 12">
            <a:extLst>
              <a:ext uri="{FF2B5EF4-FFF2-40B4-BE49-F238E27FC236}">
                <a16:creationId xmlns:a16="http://schemas.microsoft.com/office/drawing/2014/main" id="{5709C04F-8E31-4430-ADA9-9CDEF378244D}"/>
              </a:ext>
            </a:extLst>
          </p:cNvPr>
          <p:cNvGrpSpPr/>
          <p:nvPr/>
        </p:nvGrpSpPr>
        <p:grpSpPr>
          <a:xfrm>
            <a:off x="8307717" y="2305123"/>
            <a:ext cx="3061436" cy="810444"/>
            <a:chOff x="8307717" y="2305123"/>
            <a:chExt cx="3061436" cy="810444"/>
          </a:xfrm>
        </p:grpSpPr>
        <p:grpSp>
          <p:nvGrpSpPr>
            <p:cNvPr id="12" name="Group 11">
              <a:extLst>
                <a:ext uri="{FF2B5EF4-FFF2-40B4-BE49-F238E27FC236}">
                  <a16:creationId xmlns:a16="http://schemas.microsoft.com/office/drawing/2014/main" id="{7D14F944-DCCD-4FA6-ACC6-AE264E952847}"/>
                </a:ext>
              </a:extLst>
            </p:cNvPr>
            <p:cNvGrpSpPr/>
            <p:nvPr/>
          </p:nvGrpSpPr>
          <p:grpSpPr>
            <a:xfrm>
              <a:off x="8307717" y="2305123"/>
              <a:ext cx="3061436" cy="393813"/>
              <a:chOff x="5673883" y="4196837"/>
              <a:chExt cx="3061436" cy="393813"/>
            </a:xfrm>
          </p:grpSpPr>
          <p:sp>
            <p:nvSpPr>
              <p:cNvPr id="71" name="TextBox 70">
                <a:extLst>
                  <a:ext uri="{FF2B5EF4-FFF2-40B4-BE49-F238E27FC236}">
                    <a16:creationId xmlns:a16="http://schemas.microsoft.com/office/drawing/2014/main" id="{A1E8B604-3DE3-496B-927C-9921D8FE6B46}"/>
                  </a:ext>
                </a:extLst>
              </p:cNvPr>
              <p:cNvSpPr txBox="1"/>
              <p:nvPr/>
            </p:nvSpPr>
            <p:spPr>
              <a:xfrm>
                <a:off x="5673883" y="4196837"/>
                <a:ext cx="2108269" cy="369332"/>
              </a:xfrm>
              <a:prstGeom prst="rect">
                <a:avLst/>
              </a:prstGeom>
              <a:noFill/>
            </p:spPr>
            <p:txBody>
              <a:bodyPr wrap="none" rtlCol="0">
                <a:spAutoFit/>
              </a:bodyPr>
              <a:lstStyle/>
              <a:p>
                <a:pPr algn="ctr"/>
                <a:r>
                  <a:rPr lang="en-US" i="1" dirty="0"/>
                  <a:t>resonance case is:</a:t>
                </a:r>
                <a:endParaRPr lang="en-GB" i="1" dirty="0"/>
              </a:p>
            </p:txBody>
          </p:sp>
          <p:pic>
            <p:nvPicPr>
              <p:cNvPr id="11" name="Picture 10">
                <a:extLst>
                  <a:ext uri="{FF2B5EF4-FFF2-40B4-BE49-F238E27FC236}">
                    <a16:creationId xmlns:a16="http://schemas.microsoft.com/office/drawing/2014/main" id="{AE37453F-AAD2-41B0-8D99-6BF0363EC9C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719654" y="4254893"/>
                <a:ext cx="1015665" cy="335757"/>
              </a:xfrm>
              <a:prstGeom prst="rect">
                <a:avLst/>
              </a:prstGeom>
            </p:spPr>
          </p:pic>
        </p:grpSp>
        <p:grpSp>
          <p:nvGrpSpPr>
            <p:cNvPr id="90" name="Group 89">
              <a:extLst>
                <a:ext uri="{FF2B5EF4-FFF2-40B4-BE49-F238E27FC236}">
                  <a16:creationId xmlns:a16="http://schemas.microsoft.com/office/drawing/2014/main" id="{311F8B7D-179A-408E-9EFE-687B0AB9E20B}"/>
                </a:ext>
              </a:extLst>
            </p:cNvPr>
            <p:cNvGrpSpPr/>
            <p:nvPr/>
          </p:nvGrpSpPr>
          <p:grpSpPr>
            <a:xfrm>
              <a:off x="8624450" y="2706617"/>
              <a:ext cx="901918" cy="408950"/>
              <a:chOff x="6480050" y="3028668"/>
              <a:chExt cx="1919335" cy="1821317"/>
            </a:xfrm>
          </p:grpSpPr>
          <p:grpSp>
            <p:nvGrpSpPr>
              <p:cNvPr id="93" name="Group 92">
                <a:extLst>
                  <a:ext uri="{FF2B5EF4-FFF2-40B4-BE49-F238E27FC236}">
                    <a16:creationId xmlns:a16="http://schemas.microsoft.com/office/drawing/2014/main" id="{23CA195E-E9AB-4B34-9F2C-9DDA4D728C7C}"/>
                  </a:ext>
                </a:extLst>
              </p:cNvPr>
              <p:cNvGrpSpPr/>
              <p:nvPr/>
            </p:nvGrpSpPr>
            <p:grpSpPr>
              <a:xfrm>
                <a:off x="6480050" y="3030291"/>
                <a:ext cx="1919335" cy="1752175"/>
                <a:chOff x="2255500" y="3160165"/>
                <a:chExt cx="1919335" cy="1752175"/>
              </a:xfrm>
            </p:grpSpPr>
            <p:cxnSp>
              <p:nvCxnSpPr>
                <p:cNvPr id="118" name="Straight Connector 117">
                  <a:extLst>
                    <a:ext uri="{FF2B5EF4-FFF2-40B4-BE49-F238E27FC236}">
                      <a16:creationId xmlns:a16="http://schemas.microsoft.com/office/drawing/2014/main" id="{B2F911BB-63C8-4E04-B217-0CB715A3DB78}"/>
                    </a:ext>
                  </a:extLst>
                </p:cNvPr>
                <p:cNvCxnSpPr/>
                <p:nvPr/>
              </p:nvCxnSpPr>
              <p:spPr bwMode="auto">
                <a:xfrm>
                  <a:off x="2255500" y="3160165"/>
                  <a:ext cx="1805035" cy="1613010"/>
                </a:xfrm>
                <a:prstGeom prst="line">
                  <a:avLst/>
                </a:prstGeom>
                <a:solidFill>
                  <a:schemeClr val="accent1"/>
                </a:solidFill>
                <a:ln w="76200" cap="flat" cmpd="sng" algn="ctr">
                  <a:solidFill>
                    <a:srgbClr val="C00000"/>
                  </a:solidFill>
                  <a:prstDash val="solid"/>
                  <a:round/>
                  <a:headEnd type="none" w="med" len="med"/>
                  <a:tailEnd type="none" w="med" len="med"/>
                </a:ln>
                <a:effectLst/>
              </p:spPr>
            </p:cxnSp>
            <p:cxnSp>
              <p:nvCxnSpPr>
                <p:cNvPr id="119" name="Straight Connector 118">
                  <a:extLst>
                    <a:ext uri="{FF2B5EF4-FFF2-40B4-BE49-F238E27FC236}">
                      <a16:creationId xmlns:a16="http://schemas.microsoft.com/office/drawing/2014/main" id="{7ACBA1A0-CEEB-4B60-9492-89DE5B935D57}"/>
                    </a:ext>
                  </a:extLst>
                </p:cNvPr>
                <p:cNvCxnSpPr>
                  <a:cxnSpLocks/>
                </p:cNvCxnSpPr>
                <p:nvPr/>
              </p:nvCxnSpPr>
              <p:spPr bwMode="auto">
                <a:xfrm>
                  <a:off x="2407900" y="3312565"/>
                  <a:ext cx="1766935" cy="1599775"/>
                </a:xfrm>
                <a:prstGeom prst="line">
                  <a:avLst/>
                </a:prstGeom>
                <a:solidFill>
                  <a:schemeClr val="accent1"/>
                </a:solidFill>
                <a:ln w="76200" cap="flat" cmpd="sng" algn="ctr">
                  <a:solidFill>
                    <a:srgbClr val="C00000"/>
                  </a:solidFill>
                  <a:prstDash val="solid"/>
                  <a:round/>
                  <a:headEnd type="none" w="med" len="med"/>
                  <a:tailEnd type="none" w="med" len="med"/>
                </a:ln>
                <a:effectLst/>
              </p:spPr>
            </p:cxnSp>
            <p:cxnSp>
              <p:nvCxnSpPr>
                <p:cNvPr id="123" name="Straight Connector 122">
                  <a:extLst>
                    <a:ext uri="{FF2B5EF4-FFF2-40B4-BE49-F238E27FC236}">
                      <a16:creationId xmlns:a16="http://schemas.microsoft.com/office/drawing/2014/main" id="{EDA497CD-EF4A-498E-96BF-03146B34E9BD}"/>
                    </a:ext>
                  </a:extLst>
                </p:cNvPr>
                <p:cNvCxnSpPr/>
                <p:nvPr/>
              </p:nvCxnSpPr>
              <p:spPr bwMode="auto">
                <a:xfrm>
                  <a:off x="2293600" y="3236365"/>
                  <a:ext cx="1805035" cy="1613010"/>
                </a:xfrm>
                <a:prstGeom prst="line">
                  <a:avLst/>
                </a:prstGeom>
                <a:solidFill>
                  <a:schemeClr val="accent1"/>
                </a:solidFill>
                <a:ln w="76200" cap="flat" cmpd="sng" algn="ctr">
                  <a:solidFill>
                    <a:srgbClr val="C00000"/>
                  </a:solidFill>
                  <a:prstDash val="solid"/>
                  <a:round/>
                  <a:headEnd type="none" w="med" len="med"/>
                  <a:tailEnd type="none" w="med" len="med"/>
                </a:ln>
                <a:effectLst/>
              </p:spPr>
            </p:cxnSp>
            <p:cxnSp>
              <p:nvCxnSpPr>
                <p:cNvPr id="124" name="Straight Connector 123">
                  <a:extLst>
                    <a:ext uri="{FF2B5EF4-FFF2-40B4-BE49-F238E27FC236}">
                      <a16:creationId xmlns:a16="http://schemas.microsoft.com/office/drawing/2014/main" id="{DC36F08F-16EC-4DEF-93F7-0E5C406F4E7E}"/>
                    </a:ext>
                  </a:extLst>
                </p:cNvPr>
                <p:cNvCxnSpPr/>
                <p:nvPr/>
              </p:nvCxnSpPr>
              <p:spPr bwMode="auto">
                <a:xfrm>
                  <a:off x="2331700" y="3160165"/>
                  <a:ext cx="1805035" cy="1613010"/>
                </a:xfrm>
                <a:prstGeom prst="line">
                  <a:avLst/>
                </a:prstGeom>
                <a:solidFill>
                  <a:schemeClr val="accent1"/>
                </a:solidFill>
                <a:ln w="76200" cap="flat" cmpd="sng" algn="ctr">
                  <a:solidFill>
                    <a:srgbClr val="C00000"/>
                  </a:solidFill>
                  <a:prstDash val="solid"/>
                  <a:round/>
                  <a:headEnd type="none" w="med" len="med"/>
                  <a:tailEnd type="none" w="med" len="med"/>
                </a:ln>
                <a:effectLst/>
              </p:spPr>
            </p:cxnSp>
            <p:cxnSp>
              <p:nvCxnSpPr>
                <p:cNvPr id="125" name="Straight Connector 124">
                  <a:extLst>
                    <a:ext uri="{FF2B5EF4-FFF2-40B4-BE49-F238E27FC236}">
                      <a16:creationId xmlns:a16="http://schemas.microsoft.com/office/drawing/2014/main" id="{2E6F4039-E45A-4649-99EB-DE6B9406B8D8}"/>
                    </a:ext>
                  </a:extLst>
                </p:cNvPr>
                <p:cNvCxnSpPr>
                  <a:cxnSpLocks/>
                </p:cNvCxnSpPr>
                <p:nvPr/>
              </p:nvCxnSpPr>
              <p:spPr bwMode="auto">
                <a:xfrm>
                  <a:off x="2418221" y="3173400"/>
                  <a:ext cx="1652635" cy="1484560"/>
                </a:xfrm>
                <a:prstGeom prst="line">
                  <a:avLst/>
                </a:prstGeom>
                <a:solidFill>
                  <a:schemeClr val="accent1"/>
                </a:solidFill>
                <a:ln w="76200" cap="flat" cmpd="sng" algn="ctr">
                  <a:solidFill>
                    <a:srgbClr val="C00000"/>
                  </a:solidFill>
                  <a:prstDash val="solid"/>
                  <a:round/>
                  <a:headEnd type="none" w="med" len="med"/>
                  <a:tailEnd type="none" w="med" len="med"/>
                </a:ln>
                <a:effectLst/>
              </p:spPr>
            </p:cxnSp>
          </p:grpSp>
          <p:grpSp>
            <p:nvGrpSpPr>
              <p:cNvPr id="94" name="Group 93">
                <a:extLst>
                  <a:ext uri="{FF2B5EF4-FFF2-40B4-BE49-F238E27FC236}">
                    <a16:creationId xmlns:a16="http://schemas.microsoft.com/office/drawing/2014/main" id="{B40BDB3B-A185-4383-B458-C55806FD4649}"/>
                  </a:ext>
                </a:extLst>
              </p:cNvPr>
              <p:cNvGrpSpPr/>
              <p:nvPr/>
            </p:nvGrpSpPr>
            <p:grpSpPr>
              <a:xfrm>
                <a:off x="6551079" y="3028668"/>
                <a:ext cx="1766935" cy="1821317"/>
                <a:chOff x="2491093" y="3234743"/>
                <a:chExt cx="1838351" cy="1919335"/>
              </a:xfrm>
            </p:grpSpPr>
            <p:grpSp>
              <p:nvGrpSpPr>
                <p:cNvPr id="98" name="Group 97">
                  <a:extLst>
                    <a:ext uri="{FF2B5EF4-FFF2-40B4-BE49-F238E27FC236}">
                      <a16:creationId xmlns:a16="http://schemas.microsoft.com/office/drawing/2014/main" id="{CDEC560E-DD8E-4FF5-AD74-FE94F7917C02}"/>
                    </a:ext>
                  </a:extLst>
                </p:cNvPr>
                <p:cNvGrpSpPr/>
                <p:nvPr/>
              </p:nvGrpSpPr>
              <p:grpSpPr>
                <a:xfrm rot="5860814">
                  <a:off x="2450601" y="3275235"/>
                  <a:ext cx="1919335" cy="1838351"/>
                  <a:chOff x="2255500" y="3073989"/>
                  <a:chExt cx="1919335" cy="1838351"/>
                </a:xfrm>
              </p:grpSpPr>
              <p:cxnSp>
                <p:nvCxnSpPr>
                  <p:cNvPr id="106" name="Straight Connector 105">
                    <a:extLst>
                      <a:ext uri="{FF2B5EF4-FFF2-40B4-BE49-F238E27FC236}">
                        <a16:creationId xmlns:a16="http://schemas.microsoft.com/office/drawing/2014/main" id="{ECE30998-131A-4302-972F-9C92783CDAB9}"/>
                      </a:ext>
                    </a:extLst>
                  </p:cNvPr>
                  <p:cNvCxnSpPr/>
                  <p:nvPr/>
                </p:nvCxnSpPr>
                <p:spPr bwMode="auto">
                  <a:xfrm>
                    <a:off x="2255500" y="3160165"/>
                    <a:ext cx="1805035" cy="1613010"/>
                  </a:xfrm>
                  <a:prstGeom prst="line">
                    <a:avLst/>
                  </a:prstGeom>
                  <a:solidFill>
                    <a:schemeClr val="accent1"/>
                  </a:solidFill>
                  <a:ln w="76200" cap="flat" cmpd="sng" algn="ctr">
                    <a:solidFill>
                      <a:srgbClr val="C00000"/>
                    </a:solidFill>
                    <a:prstDash val="solid"/>
                    <a:round/>
                    <a:headEnd type="none" w="med" len="med"/>
                    <a:tailEnd type="none" w="med" len="med"/>
                  </a:ln>
                  <a:effectLst/>
                </p:spPr>
              </p:cxnSp>
              <p:cxnSp>
                <p:nvCxnSpPr>
                  <p:cNvPr id="108" name="Straight Connector 107">
                    <a:extLst>
                      <a:ext uri="{FF2B5EF4-FFF2-40B4-BE49-F238E27FC236}">
                        <a16:creationId xmlns:a16="http://schemas.microsoft.com/office/drawing/2014/main" id="{16F3DB16-814D-427A-BD0F-7326693CCAB3}"/>
                      </a:ext>
                    </a:extLst>
                  </p:cNvPr>
                  <p:cNvCxnSpPr>
                    <a:cxnSpLocks/>
                  </p:cNvCxnSpPr>
                  <p:nvPr/>
                </p:nvCxnSpPr>
                <p:spPr bwMode="auto">
                  <a:xfrm>
                    <a:off x="2407900" y="3312565"/>
                    <a:ext cx="1766935" cy="1599775"/>
                  </a:xfrm>
                  <a:prstGeom prst="line">
                    <a:avLst/>
                  </a:prstGeom>
                  <a:solidFill>
                    <a:schemeClr val="accent1"/>
                  </a:solidFill>
                  <a:ln w="76200" cap="flat" cmpd="sng" algn="ctr">
                    <a:solidFill>
                      <a:srgbClr val="C00000"/>
                    </a:solidFill>
                    <a:prstDash val="solid"/>
                    <a:round/>
                    <a:headEnd type="none" w="med" len="med"/>
                    <a:tailEnd type="none" w="med" len="med"/>
                  </a:ln>
                  <a:effectLst/>
                </p:spPr>
              </p:cxnSp>
              <p:cxnSp>
                <p:nvCxnSpPr>
                  <p:cNvPr id="111" name="Straight Connector 110">
                    <a:extLst>
                      <a:ext uri="{FF2B5EF4-FFF2-40B4-BE49-F238E27FC236}">
                        <a16:creationId xmlns:a16="http://schemas.microsoft.com/office/drawing/2014/main" id="{BAC1BC15-B8E8-4AAF-A506-74E14D5A88BF}"/>
                      </a:ext>
                    </a:extLst>
                  </p:cNvPr>
                  <p:cNvCxnSpPr/>
                  <p:nvPr/>
                </p:nvCxnSpPr>
                <p:spPr bwMode="auto">
                  <a:xfrm>
                    <a:off x="2293600" y="3236365"/>
                    <a:ext cx="1805035" cy="1613010"/>
                  </a:xfrm>
                  <a:prstGeom prst="line">
                    <a:avLst/>
                  </a:prstGeom>
                  <a:solidFill>
                    <a:schemeClr val="accent1"/>
                  </a:solidFill>
                  <a:ln w="76200" cap="flat" cmpd="sng" algn="ctr">
                    <a:solidFill>
                      <a:srgbClr val="C00000"/>
                    </a:solidFill>
                    <a:prstDash val="solid"/>
                    <a:round/>
                    <a:headEnd type="none" w="med" len="med"/>
                    <a:tailEnd type="none" w="med" len="med"/>
                  </a:ln>
                  <a:effectLst/>
                </p:spPr>
              </p:cxnSp>
              <p:cxnSp>
                <p:nvCxnSpPr>
                  <p:cNvPr id="112" name="Straight Connector 111">
                    <a:extLst>
                      <a:ext uri="{FF2B5EF4-FFF2-40B4-BE49-F238E27FC236}">
                        <a16:creationId xmlns:a16="http://schemas.microsoft.com/office/drawing/2014/main" id="{ED47A69E-4AF7-4D05-8141-5A8929660EAE}"/>
                      </a:ext>
                    </a:extLst>
                  </p:cNvPr>
                  <p:cNvCxnSpPr/>
                  <p:nvPr/>
                </p:nvCxnSpPr>
                <p:spPr bwMode="auto">
                  <a:xfrm>
                    <a:off x="2331700" y="3160165"/>
                    <a:ext cx="1805035" cy="1613010"/>
                  </a:xfrm>
                  <a:prstGeom prst="line">
                    <a:avLst/>
                  </a:prstGeom>
                  <a:solidFill>
                    <a:schemeClr val="accent1"/>
                  </a:solidFill>
                  <a:ln w="76200" cap="flat" cmpd="sng" algn="ctr">
                    <a:solidFill>
                      <a:srgbClr val="C00000"/>
                    </a:solidFill>
                    <a:prstDash val="solid"/>
                    <a:round/>
                    <a:headEnd type="none" w="med" len="med"/>
                    <a:tailEnd type="none" w="med" len="med"/>
                  </a:ln>
                  <a:effectLst/>
                </p:spPr>
              </p:cxnSp>
              <p:cxnSp>
                <p:nvCxnSpPr>
                  <p:cNvPr id="113" name="Straight Connector 112">
                    <a:extLst>
                      <a:ext uri="{FF2B5EF4-FFF2-40B4-BE49-F238E27FC236}">
                        <a16:creationId xmlns:a16="http://schemas.microsoft.com/office/drawing/2014/main" id="{6516AF57-DE52-456D-B803-AF1A29C96353}"/>
                      </a:ext>
                    </a:extLst>
                  </p:cNvPr>
                  <p:cNvCxnSpPr>
                    <a:cxnSpLocks/>
                  </p:cNvCxnSpPr>
                  <p:nvPr/>
                </p:nvCxnSpPr>
                <p:spPr bwMode="auto">
                  <a:xfrm rot="15739186" flipH="1">
                    <a:off x="2416576" y="3207057"/>
                    <a:ext cx="1643495" cy="1377360"/>
                  </a:xfrm>
                  <a:prstGeom prst="line">
                    <a:avLst/>
                  </a:prstGeom>
                  <a:solidFill>
                    <a:schemeClr val="accent1"/>
                  </a:solidFill>
                  <a:ln w="76200" cap="flat" cmpd="sng" algn="ctr">
                    <a:solidFill>
                      <a:srgbClr val="C00000"/>
                    </a:solidFill>
                    <a:prstDash val="solid"/>
                    <a:round/>
                    <a:headEnd type="none" w="med" len="med"/>
                    <a:tailEnd type="none" w="med" len="med"/>
                  </a:ln>
                  <a:effectLst/>
                </p:spPr>
              </p:cxnSp>
            </p:grpSp>
            <p:cxnSp>
              <p:nvCxnSpPr>
                <p:cNvPr id="101" name="Straight Connector 100">
                  <a:extLst>
                    <a:ext uri="{FF2B5EF4-FFF2-40B4-BE49-F238E27FC236}">
                      <a16:creationId xmlns:a16="http://schemas.microsoft.com/office/drawing/2014/main" id="{A3327EBF-986D-4A50-AAF0-1685DD51FDB4}"/>
                    </a:ext>
                  </a:extLst>
                </p:cNvPr>
                <p:cNvCxnSpPr>
                  <a:cxnSpLocks/>
                </p:cNvCxnSpPr>
                <p:nvPr/>
              </p:nvCxnSpPr>
              <p:spPr bwMode="auto">
                <a:xfrm flipH="1">
                  <a:off x="2643155" y="3507665"/>
                  <a:ext cx="1431576" cy="1278063"/>
                </a:xfrm>
                <a:prstGeom prst="line">
                  <a:avLst/>
                </a:prstGeom>
                <a:solidFill>
                  <a:schemeClr val="accent1"/>
                </a:solidFill>
                <a:ln w="76200" cap="flat" cmpd="sng" algn="ctr">
                  <a:solidFill>
                    <a:srgbClr val="C00000"/>
                  </a:solidFill>
                  <a:prstDash val="solid"/>
                  <a:round/>
                  <a:headEnd type="none" w="med" len="med"/>
                  <a:tailEnd type="none" w="med" len="med"/>
                </a:ln>
                <a:effectLst/>
              </p:spPr>
            </p:cxnSp>
          </p:grpSp>
        </p:grpSp>
      </p:grpSp>
      <p:grpSp>
        <p:nvGrpSpPr>
          <p:cNvPr id="26" name="Group 25">
            <a:extLst>
              <a:ext uri="{FF2B5EF4-FFF2-40B4-BE49-F238E27FC236}">
                <a16:creationId xmlns:a16="http://schemas.microsoft.com/office/drawing/2014/main" id="{6BC2ECC5-E3E4-4DFF-A1D3-0AAA87D0FA79}"/>
              </a:ext>
            </a:extLst>
          </p:cNvPr>
          <p:cNvGrpSpPr/>
          <p:nvPr/>
        </p:nvGrpSpPr>
        <p:grpSpPr>
          <a:xfrm>
            <a:off x="6926082" y="3429000"/>
            <a:ext cx="2185134" cy="1535324"/>
            <a:chOff x="6926082" y="3429000"/>
            <a:chExt cx="2185134" cy="1535324"/>
          </a:xfrm>
        </p:grpSpPr>
        <p:pic>
          <p:nvPicPr>
            <p:cNvPr id="23" name="Picture 22" descr="A picture containing text, clock, watch, gauge&#10;&#10;Description automatically generated">
              <a:extLst>
                <a:ext uri="{FF2B5EF4-FFF2-40B4-BE49-F238E27FC236}">
                  <a16:creationId xmlns:a16="http://schemas.microsoft.com/office/drawing/2014/main" id="{B904E331-C7DB-4BF6-80AA-1BFA0795780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237044" y="4332560"/>
              <a:ext cx="1563210" cy="631764"/>
            </a:xfrm>
            <a:prstGeom prst="rect">
              <a:avLst/>
            </a:prstGeom>
          </p:spPr>
        </p:pic>
        <p:sp>
          <p:nvSpPr>
            <p:cNvPr id="24" name="Arrow: Down 23">
              <a:extLst>
                <a:ext uri="{FF2B5EF4-FFF2-40B4-BE49-F238E27FC236}">
                  <a16:creationId xmlns:a16="http://schemas.microsoft.com/office/drawing/2014/main" id="{688F452F-AB60-4751-81F9-8901E7FD4F40}"/>
                </a:ext>
              </a:extLst>
            </p:cNvPr>
            <p:cNvSpPr/>
            <p:nvPr/>
          </p:nvSpPr>
          <p:spPr bwMode="auto">
            <a:xfrm>
              <a:off x="6926082" y="3429000"/>
              <a:ext cx="2185134" cy="809464"/>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37" name="Group 36">
            <a:extLst>
              <a:ext uri="{FF2B5EF4-FFF2-40B4-BE49-F238E27FC236}">
                <a16:creationId xmlns:a16="http://schemas.microsoft.com/office/drawing/2014/main" id="{BA8BE1EB-8DD9-4905-8CA6-FB52A29E180C}"/>
              </a:ext>
            </a:extLst>
          </p:cNvPr>
          <p:cNvGrpSpPr/>
          <p:nvPr/>
        </p:nvGrpSpPr>
        <p:grpSpPr>
          <a:xfrm>
            <a:off x="1249112" y="2770271"/>
            <a:ext cx="2874324" cy="3065641"/>
            <a:chOff x="1249112" y="2770271"/>
            <a:chExt cx="2874324" cy="3065641"/>
          </a:xfrm>
        </p:grpSpPr>
        <p:pic>
          <p:nvPicPr>
            <p:cNvPr id="28" name="Picture 27" descr="A picture containing text, clock&#10;&#10;Description automatically generated">
              <a:extLst>
                <a:ext uri="{FF2B5EF4-FFF2-40B4-BE49-F238E27FC236}">
                  <a16:creationId xmlns:a16="http://schemas.microsoft.com/office/drawing/2014/main" id="{19C6E9C2-B95D-438A-B6A2-072F0BFDC04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49112" y="5364579"/>
              <a:ext cx="1022430" cy="471333"/>
            </a:xfrm>
            <a:prstGeom prst="rect">
              <a:avLst/>
            </a:prstGeom>
            <a:ln w="28575">
              <a:solidFill>
                <a:srgbClr val="CC0000"/>
              </a:solidFill>
            </a:ln>
          </p:spPr>
        </p:pic>
        <p:sp>
          <p:nvSpPr>
            <p:cNvPr id="30" name="Rectangle 29">
              <a:extLst>
                <a:ext uri="{FF2B5EF4-FFF2-40B4-BE49-F238E27FC236}">
                  <a16:creationId xmlns:a16="http://schemas.microsoft.com/office/drawing/2014/main" id="{29AB766F-6123-4B44-9BAD-BC12A9BCB43C}"/>
                </a:ext>
              </a:extLst>
            </p:cNvPr>
            <p:cNvSpPr/>
            <p:nvPr/>
          </p:nvSpPr>
          <p:spPr bwMode="auto">
            <a:xfrm>
              <a:off x="2537499" y="2770271"/>
              <a:ext cx="1585937" cy="758188"/>
            </a:xfrm>
            <a:prstGeom prst="rect">
              <a:avLst/>
            </a:prstGeom>
            <a:noFill/>
            <a:ln w="28575" cap="flat" cmpd="sng" algn="ctr">
              <a:solidFill>
                <a:srgbClr val="CC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32" name="Straight Arrow Connector 31">
              <a:extLst>
                <a:ext uri="{FF2B5EF4-FFF2-40B4-BE49-F238E27FC236}">
                  <a16:creationId xmlns:a16="http://schemas.microsoft.com/office/drawing/2014/main" id="{D8EFEE9A-4ED8-4107-90C1-3A953C505C72}"/>
                </a:ext>
              </a:extLst>
            </p:cNvPr>
            <p:cNvCxnSpPr>
              <a:cxnSpLocks/>
              <a:stCxn id="30" idx="2"/>
            </p:cNvCxnSpPr>
            <p:nvPr/>
          </p:nvCxnSpPr>
          <p:spPr bwMode="auto">
            <a:xfrm flipH="1">
              <a:off x="1993694" y="3528459"/>
              <a:ext cx="1336774" cy="1793902"/>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grpSp>
      <p:pic>
        <p:nvPicPr>
          <p:cNvPr id="39" name="Picture 38" descr="Letter&#10;&#10;Description automatically generated">
            <a:extLst>
              <a:ext uri="{FF2B5EF4-FFF2-40B4-BE49-F238E27FC236}">
                <a16:creationId xmlns:a16="http://schemas.microsoft.com/office/drawing/2014/main" id="{02ACDDDC-86C7-4977-8289-25C58EC55B7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817439" y="5200133"/>
            <a:ext cx="3343275" cy="809625"/>
          </a:xfrm>
          <a:prstGeom prst="rect">
            <a:avLst/>
          </a:prstGeom>
          <a:ln w="28575">
            <a:solidFill>
              <a:srgbClr val="CC0000"/>
            </a:solidFill>
          </a:ln>
        </p:spPr>
      </p:pic>
      <p:grpSp>
        <p:nvGrpSpPr>
          <p:cNvPr id="43" name="Group 42">
            <a:extLst>
              <a:ext uri="{FF2B5EF4-FFF2-40B4-BE49-F238E27FC236}">
                <a16:creationId xmlns:a16="http://schemas.microsoft.com/office/drawing/2014/main" id="{B49011D2-3F43-41E4-8E43-9DF81F158E93}"/>
              </a:ext>
            </a:extLst>
          </p:cNvPr>
          <p:cNvGrpSpPr/>
          <p:nvPr/>
        </p:nvGrpSpPr>
        <p:grpSpPr>
          <a:xfrm>
            <a:off x="7413582" y="5364579"/>
            <a:ext cx="1587718" cy="492443"/>
            <a:chOff x="7413582" y="5364579"/>
            <a:chExt cx="1587718" cy="492443"/>
          </a:xfrm>
        </p:grpSpPr>
        <p:sp>
          <p:nvSpPr>
            <p:cNvPr id="40" name="TextBox 39">
              <a:extLst>
                <a:ext uri="{FF2B5EF4-FFF2-40B4-BE49-F238E27FC236}">
                  <a16:creationId xmlns:a16="http://schemas.microsoft.com/office/drawing/2014/main" id="{10612604-A142-4C80-966E-5AA9B43B3DF7}"/>
                </a:ext>
              </a:extLst>
            </p:cNvPr>
            <p:cNvSpPr txBox="1"/>
            <p:nvPr/>
          </p:nvSpPr>
          <p:spPr>
            <a:xfrm>
              <a:off x="7413582" y="5364579"/>
              <a:ext cx="447311" cy="492443"/>
            </a:xfrm>
            <a:prstGeom prst="rect">
              <a:avLst/>
            </a:prstGeom>
            <a:noFill/>
          </p:spPr>
          <p:txBody>
            <a:bodyPr wrap="square" rtlCol="0">
              <a:spAutoFit/>
            </a:bodyPr>
            <a:lstStyle/>
            <a:p>
              <a:r>
                <a:rPr lang="en-GB" sz="2600" dirty="0">
                  <a:sym typeface="Wingdings" panose="05000000000000000000" pitchFamily="2" charset="2"/>
                </a:rPr>
                <a:t></a:t>
              </a:r>
              <a:endParaRPr lang="en-GB" sz="2600" dirty="0"/>
            </a:p>
          </p:txBody>
        </p:sp>
        <p:sp>
          <p:nvSpPr>
            <p:cNvPr id="41" name="TextBox 40">
              <a:extLst>
                <a:ext uri="{FF2B5EF4-FFF2-40B4-BE49-F238E27FC236}">
                  <a16:creationId xmlns:a16="http://schemas.microsoft.com/office/drawing/2014/main" id="{4C7AB6EA-B1DD-4F71-BD9C-E68B54F5BA01}"/>
                </a:ext>
              </a:extLst>
            </p:cNvPr>
            <p:cNvSpPr txBox="1"/>
            <p:nvPr/>
          </p:nvSpPr>
          <p:spPr>
            <a:xfrm>
              <a:off x="7750977" y="5437402"/>
              <a:ext cx="1250323" cy="369332"/>
            </a:xfrm>
            <a:prstGeom prst="rect">
              <a:avLst/>
            </a:prstGeom>
            <a:noFill/>
          </p:spPr>
          <p:txBody>
            <a:bodyPr wrap="square" rtlCol="0">
              <a:spAutoFit/>
            </a:bodyPr>
            <a:lstStyle/>
            <a:p>
              <a:r>
                <a:rPr lang="en-US" dirty="0"/>
                <a:t>trivial!</a:t>
              </a:r>
              <a:endParaRPr lang="en-GB" dirty="0"/>
            </a:p>
          </p:txBody>
        </p:sp>
      </p:grpSp>
    </p:spTree>
    <p:extLst>
      <p:ext uri="{BB962C8B-B14F-4D97-AF65-F5344CB8AC3E}">
        <p14:creationId xmlns:p14="http://schemas.microsoft.com/office/powerpoint/2010/main" val="4151915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up)">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barn(inVertical)">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79300" y="137170"/>
            <a:ext cx="8487505" cy="629095"/>
          </a:xfrm>
        </p:spPr>
        <p:txBody>
          <a:bodyPr/>
          <a:lstStyle/>
          <a:p>
            <a:r>
              <a:rPr lang="en-US" dirty="0">
                <a:solidFill>
                  <a:schemeClr val="bg2">
                    <a:lumMod val="50000"/>
                  </a:schemeClr>
                </a:solidFill>
              </a:rPr>
              <a:t>Cavity equivalent circuit (3/4)</a:t>
            </a:r>
            <a:endParaRPr lang="en-GB" dirty="0">
              <a:solidFill>
                <a:schemeClr val="bg2">
                  <a:lumMod val="50000"/>
                </a:schemeClr>
              </a:solidFill>
            </a:endParaRPr>
          </a:p>
        </p:txBody>
      </p:sp>
      <p:sp>
        <p:nvSpPr>
          <p:cNvPr id="6" name="TextBox 5">
            <a:extLst>
              <a:ext uri="{FF2B5EF4-FFF2-40B4-BE49-F238E27FC236}">
                <a16:creationId xmlns:a16="http://schemas.microsoft.com/office/drawing/2014/main" id="{9F496336-417F-4E46-BEA5-347F1B2D15F8}"/>
              </a:ext>
            </a:extLst>
          </p:cNvPr>
          <p:cNvSpPr txBox="1"/>
          <p:nvPr/>
        </p:nvSpPr>
        <p:spPr>
          <a:xfrm>
            <a:off x="719300" y="1086295"/>
            <a:ext cx="10566400" cy="369332"/>
          </a:xfrm>
          <a:prstGeom prst="rect">
            <a:avLst/>
          </a:prstGeom>
          <a:noFill/>
        </p:spPr>
        <p:txBody>
          <a:bodyPr wrap="square" rtlCol="0">
            <a:spAutoFit/>
          </a:bodyPr>
          <a:lstStyle/>
          <a:p>
            <a:r>
              <a:rPr lang="en-US" dirty="0"/>
              <a:t>At frequency near resonance, the cavity resonator can be modeled by a lumped-element circuit.</a:t>
            </a:r>
            <a:endParaRPr lang="en-GB" dirty="0"/>
          </a:p>
        </p:txBody>
      </p:sp>
      <p:grpSp>
        <p:nvGrpSpPr>
          <p:cNvPr id="5" name="Group 4">
            <a:extLst>
              <a:ext uri="{FF2B5EF4-FFF2-40B4-BE49-F238E27FC236}">
                <a16:creationId xmlns:a16="http://schemas.microsoft.com/office/drawing/2014/main" id="{15D9B79D-EFE6-4DB2-A212-F0E7156BB5DF}"/>
              </a:ext>
            </a:extLst>
          </p:cNvPr>
          <p:cNvGrpSpPr/>
          <p:nvPr/>
        </p:nvGrpSpPr>
        <p:grpSpPr>
          <a:xfrm>
            <a:off x="335250" y="1828455"/>
            <a:ext cx="2339102" cy="840665"/>
            <a:chOff x="335250" y="1828455"/>
            <a:chExt cx="2339102" cy="840665"/>
          </a:xfrm>
        </p:grpSpPr>
        <p:pic>
          <p:nvPicPr>
            <p:cNvPr id="28" name="Picture 27" descr="A picture containing text, clock&#10;&#10;Description automatically generated">
              <a:extLst>
                <a:ext uri="{FF2B5EF4-FFF2-40B4-BE49-F238E27FC236}">
                  <a16:creationId xmlns:a16="http://schemas.microsoft.com/office/drawing/2014/main" id="{19C6E9C2-B95D-438A-B6A2-072F0BFDC0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800" y="1828455"/>
              <a:ext cx="1022430" cy="471333"/>
            </a:xfrm>
            <a:prstGeom prst="rect">
              <a:avLst/>
            </a:prstGeom>
            <a:ln w="28575">
              <a:solidFill>
                <a:srgbClr val="CC0000"/>
              </a:solidFill>
            </a:ln>
          </p:spPr>
        </p:pic>
        <p:sp>
          <p:nvSpPr>
            <p:cNvPr id="4" name="TextBox 3">
              <a:extLst>
                <a:ext uri="{FF2B5EF4-FFF2-40B4-BE49-F238E27FC236}">
                  <a16:creationId xmlns:a16="http://schemas.microsoft.com/office/drawing/2014/main" id="{9D42CBA8-9F03-4018-AED3-611DBD5FAEE2}"/>
                </a:ext>
              </a:extLst>
            </p:cNvPr>
            <p:cNvSpPr txBox="1"/>
            <p:nvPr/>
          </p:nvSpPr>
          <p:spPr>
            <a:xfrm>
              <a:off x="335250" y="2299788"/>
              <a:ext cx="2339102" cy="369332"/>
            </a:xfrm>
            <a:prstGeom prst="rect">
              <a:avLst/>
            </a:prstGeom>
            <a:noFill/>
          </p:spPr>
          <p:txBody>
            <a:bodyPr wrap="none" rtlCol="0">
              <a:spAutoFit/>
            </a:bodyPr>
            <a:lstStyle/>
            <a:p>
              <a:r>
                <a:rPr lang="en-US" i="1" dirty="0">
                  <a:solidFill>
                    <a:srgbClr val="C00000"/>
                  </a:solidFill>
                </a:rPr>
                <a:t>resonance frequency</a:t>
              </a:r>
              <a:endParaRPr lang="en-GB" i="1" dirty="0">
                <a:solidFill>
                  <a:srgbClr val="C00000"/>
                </a:solidFill>
              </a:endParaRPr>
            </a:p>
          </p:txBody>
        </p:sp>
      </p:grpSp>
      <p:grpSp>
        <p:nvGrpSpPr>
          <p:cNvPr id="7" name="Group 6">
            <a:extLst>
              <a:ext uri="{FF2B5EF4-FFF2-40B4-BE49-F238E27FC236}">
                <a16:creationId xmlns:a16="http://schemas.microsoft.com/office/drawing/2014/main" id="{E66ACB45-BB93-4A77-916D-C711202EB142}"/>
              </a:ext>
            </a:extLst>
          </p:cNvPr>
          <p:cNvGrpSpPr/>
          <p:nvPr/>
        </p:nvGrpSpPr>
        <p:grpSpPr>
          <a:xfrm>
            <a:off x="2754765" y="1659308"/>
            <a:ext cx="3458490" cy="1178957"/>
            <a:chOff x="2754765" y="1659308"/>
            <a:chExt cx="3458490" cy="1178957"/>
          </a:xfrm>
        </p:grpSpPr>
        <p:pic>
          <p:nvPicPr>
            <p:cNvPr id="39" name="Picture 38" descr="Letter&#10;&#10;Description automatically generated">
              <a:extLst>
                <a:ext uri="{FF2B5EF4-FFF2-40B4-BE49-F238E27FC236}">
                  <a16:creationId xmlns:a16="http://schemas.microsoft.com/office/drawing/2014/main" id="{02ACDDDC-86C7-4977-8289-25C58EC55B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69980" y="1659308"/>
              <a:ext cx="3343275" cy="809625"/>
            </a:xfrm>
            <a:prstGeom prst="rect">
              <a:avLst/>
            </a:prstGeom>
            <a:ln w="28575">
              <a:solidFill>
                <a:srgbClr val="CC0000"/>
              </a:solidFill>
            </a:ln>
          </p:spPr>
        </p:pic>
        <p:sp>
          <p:nvSpPr>
            <p:cNvPr id="77" name="TextBox 76">
              <a:extLst>
                <a:ext uri="{FF2B5EF4-FFF2-40B4-BE49-F238E27FC236}">
                  <a16:creationId xmlns:a16="http://schemas.microsoft.com/office/drawing/2014/main" id="{3F25B97A-2313-4A18-B455-2C6A358D126A}"/>
                </a:ext>
              </a:extLst>
            </p:cNvPr>
            <p:cNvSpPr txBox="1"/>
            <p:nvPr/>
          </p:nvSpPr>
          <p:spPr>
            <a:xfrm>
              <a:off x="2754765" y="2468933"/>
              <a:ext cx="1377300" cy="369332"/>
            </a:xfrm>
            <a:prstGeom prst="rect">
              <a:avLst/>
            </a:prstGeom>
            <a:noFill/>
          </p:spPr>
          <p:txBody>
            <a:bodyPr wrap="none" rtlCol="0">
              <a:spAutoFit/>
            </a:bodyPr>
            <a:lstStyle/>
            <a:p>
              <a:r>
                <a:rPr lang="en-US" i="1" dirty="0">
                  <a:solidFill>
                    <a:srgbClr val="C00000"/>
                  </a:solidFill>
                </a:rPr>
                <a:t>unloaded Q</a:t>
              </a:r>
              <a:endParaRPr lang="en-GB" i="1" dirty="0">
                <a:solidFill>
                  <a:srgbClr val="C00000"/>
                </a:solidFill>
              </a:endParaRPr>
            </a:p>
          </p:txBody>
        </p:sp>
      </p:grpSp>
      <p:sp>
        <p:nvSpPr>
          <p:cNvPr id="14" name="TextBox 13">
            <a:extLst>
              <a:ext uri="{FF2B5EF4-FFF2-40B4-BE49-F238E27FC236}">
                <a16:creationId xmlns:a16="http://schemas.microsoft.com/office/drawing/2014/main" id="{72698402-4ABF-446D-9C9E-D9FD302196DD}"/>
              </a:ext>
            </a:extLst>
          </p:cNvPr>
          <p:cNvSpPr txBox="1"/>
          <p:nvPr/>
        </p:nvSpPr>
        <p:spPr>
          <a:xfrm>
            <a:off x="4921667" y="3098171"/>
            <a:ext cx="6567255" cy="923330"/>
          </a:xfrm>
          <a:prstGeom prst="rect">
            <a:avLst/>
          </a:prstGeom>
          <a:noFill/>
        </p:spPr>
        <p:txBody>
          <a:bodyPr wrap="square" rtlCol="0">
            <a:spAutoFit/>
          </a:bodyPr>
          <a:lstStyle/>
          <a:p>
            <a:r>
              <a:rPr lang="en-US" dirty="0"/>
              <a:t>R in equivalent circuit == shunt impedance in cavity</a:t>
            </a:r>
          </a:p>
          <a:p>
            <a:endParaRPr lang="en-US" dirty="0"/>
          </a:p>
          <a:p>
            <a:r>
              <a:rPr lang="en-US" dirty="0"/>
              <a:t>C and L in equivalent circuit == resonance mechanism</a:t>
            </a:r>
            <a:endParaRPr lang="en-GB" dirty="0"/>
          </a:p>
        </p:txBody>
      </p:sp>
      <p:pic>
        <p:nvPicPr>
          <p:cNvPr id="27" name="Picture 26" descr="Text, letter&#10;&#10;Description automatically generated">
            <a:extLst>
              <a:ext uri="{FF2B5EF4-FFF2-40B4-BE49-F238E27FC236}">
                <a16:creationId xmlns:a16="http://schemas.microsoft.com/office/drawing/2014/main" id="{503B02B9-260B-44F5-B642-080E8171AA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73545" y="4467173"/>
            <a:ext cx="1370137" cy="647701"/>
          </a:xfrm>
          <a:prstGeom prst="rect">
            <a:avLst/>
          </a:prstGeom>
          <a:ln w="28575">
            <a:solidFill>
              <a:srgbClr val="CC0000"/>
            </a:solidFill>
          </a:ln>
        </p:spPr>
      </p:pic>
      <p:pic>
        <p:nvPicPr>
          <p:cNvPr id="33" name="Picture 32" descr="A picture containing text, device, gauge&#10;&#10;Description automatically generated">
            <a:extLst>
              <a:ext uri="{FF2B5EF4-FFF2-40B4-BE49-F238E27FC236}">
                <a16:creationId xmlns:a16="http://schemas.microsoft.com/office/drawing/2014/main" id="{77167F0E-BEA8-4087-8923-2C38BE3577E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93795" y="4514802"/>
            <a:ext cx="1267365" cy="552441"/>
          </a:xfrm>
          <a:prstGeom prst="rect">
            <a:avLst/>
          </a:prstGeom>
          <a:ln w="28575">
            <a:solidFill>
              <a:srgbClr val="CC0000"/>
            </a:solidFill>
          </a:ln>
        </p:spPr>
      </p:pic>
      <p:grpSp>
        <p:nvGrpSpPr>
          <p:cNvPr id="114" name="Group 113">
            <a:extLst>
              <a:ext uri="{FF2B5EF4-FFF2-40B4-BE49-F238E27FC236}">
                <a16:creationId xmlns:a16="http://schemas.microsoft.com/office/drawing/2014/main" id="{62FED06F-40B4-495E-BB64-AF55F05A3BC4}"/>
              </a:ext>
            </a:extLst>
          </p:cNvPr>
          <p:cNvGrpSpPr/>
          <p:nvPr/>
        </p:nvGrpSpPr>
        <p:grpSpPr>
          <a:xfrm>
            <a:off x="1662052" y="3313785"/>
            <a:ext cx="2321673" cy="1058140"/>
            <a:chOff x="2063475" y="2678100"/>
            <a:chExt cx="2321673" cy="1058140"/>
          </a:xfrm>
        </p:grpSpPr>
        <p:sp>
          <p:nvSpPr>
            <p:cNvPr id="115" name="TextBox 114">
              <a:extLst>
                <a:ext uri="{FF2B5EF4-FFF2-40B4-BE49-F238E27FC236}">
                  <a16:creationId xmlns:a16="http://schemas.microsoft.com/office/drawing/2014/main" id="{1F2010C4-E938-4347-90AB-EABAA27EABDB}"/>
                </a:ext>
              </a:extLst>
            </p:cNvPr>
            <p:cNvSpPr txBox="1"/>
            <p:nvPr/>
          </p:nvSpPr>
          <p:spPr>
            <a:xfrm>
              <a:off x="2063475" y="2992734"/>
              <a:ext cx="307240" cy="369332"/>
            </a:xfrm>
            <a:prstGeom prst="rect">
              <a:avLst/>
            </a:prstGeom>
            <a:noFill/>
          </p:spPr>
          <p:txBody>
            <a:bodyPr wrap="square" rtlCol="0">
              <a:spAutoFit/>
            </a:bodyPr>
            <a:lstStyle/>
            <a:p>
              <a:r>
                <a:rPr lang="en-US" dirty="0"/>
                <a:t>R</a:t>
              </a:r>
              <a:endParaRPr lang="en-GB" dirty="0"/>
            </a:p>
          </p:txBody>
        </p:sp>
        <p:cxnSp>
          <p:nvCxnSpPr>
            <p:cNvPr id="116" name="Straight Connector 115">
              <a:extLst>
                <a:ext uri="{FF2B5EF4-FFF2-40B4-BE49-F238E27FC236}">
                  <a16:creationId xmlns:a16="http://schemas.microsoft.com/office/drawing/2014/main" id="{0BC7BC9C-C099-4BD6-BE13-091DAEAAA6E8}"/>
                </a:ext>
              </a:extLst>
            </p:cNvPr>
            <p:cNvCxnSpPr>
              <a:cxnSpLocks/>
            </p:cNvCxnSpPr>
            <p:nvPr/>
          </p:nvCxnSpPr>
          <p:spPr bwMode="auto">
            <a:xfrm>
              <a:off x="2499703" y="2680352"/>
              <a:ext cx="0" cy="10558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17" name="Rectangle 116">
              <a:extLst>
                <a:ext uri="{FF2B5EF4-FFF2-40B4-BE49-F238E27FC236}">
                  <a16:creationId xmlns:a16="http://schemas.microsoft.com/office/drawing/2014/main" id="{A7984176-308D-478C-8D5F-7F9D48027A40}"/>
                </a:ext>
              </a:extLst>
            </p:cNvPr>
            <p:cNvSpPr/>
            <p:nvPr/>
          </p:nvSpPr>
          <p:spPr bwMode="auto">
            <a:xfrm rot="10800000">
              <a:off x="2370715" y="2810708"/>
              <a:ext cx="257977" cy="79410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120" name="Straight Connector 119">
              <a:extLst>
                <a:ext uri="{FF2B5EF4-FFF2-40B4-BE49-F238E27FC236}">
                  <a16:creationId xmlns:a16="http://schemas.microsoft.com/office/drawing/2014/main" id="{337B4E49-4843-4CC9-891E-71F0006A5773}"/>
                </a:ext>
              </a:extLst>
            </p:cNvPr>
            <p:cNvCxnSpPr>
              <a:cxnSpLocks/>
            </p:cNvCxnSpPr>
            <p:nvPr/>
          </p:nvCxnSpPr>
          <p:spPr bwMode="auto">
            <a:xfrm>
              <a:off x="3409464" y="3257137"/>
              <a:ext cx="0" cy="4791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1" name="Straight Connector 120">
              <a:extLst>
                <a:ext uri="{FF2B5EF4-FFF2-40B4-BE49-F238E27FC236}">
                  <a16:creationId xmlns:a16="http://schemas.microsoft.com/office/drawing/2014/main" id="{E57E47E5-E363-409F-B775-2FC557ED50C5}"/>
                </a:ext>
              </a:extLst>
            </p:cNvPr>
            <p:cNvCxnSpPr>
              <a:cxnSpLocks/>
            </p:cNvCxnSpPr>
            <p:nvPr/>
          </p:nvCxnSpPr>
          <p:spPr bwMode="auto">
            <a:xfrm>
              <a:off x="3403909" y="2680352"/>
              <a:ext cx="0" cy="4791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2" name="Straight Connector 121">
              <a:extLst>
                <a:ext uri="{FF2B5EF4-FFF2-40B4-BE49-F238E27FC236}">
                  <a16:creationId xmlns:a16="http://schemas.microsoft.com/office/drawing/2014/main" id="{A5CD485F-CE89-4FF2-B7E6-04EB5BE2D4C6}"/>
                </a:ext>
              </a:extLst>
            </p:cNvPr>
            <p:cNvCxnSpPr>
              <a:cxnSpLocks/>
            </p:cNvCxnSpPr>
            <p:nvPr/>
          </p:nvCxnSpPr>
          <p:spPr bwMode="auto">
            <a:xfrm>
              <a:off x="3251717" y="3258617"/>
              <a:ext cx="3154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6" name="Straight Connector 125">
              <a:extLst>
                <a:ext uri="{FF2B5EF4-FFF2-40B4-BE49-F238E27FC236}">
                  <a16:creationId xmlns:a16="http://schemas.microsoft.com/office/drawing/2014/main" id="{7FE8001D-1CE4-4D1B-8F5E-346B62ED2D69}"/>
                </a:ext>
              </a:extLst>
            </p:cNvPr>
            <p:cNvCxnSpPr>
              <a:cxnSpLocks/>
            </p:cNvCxnSpPr>
            <p:nvPr/>
          </p:nvCxnSpPr>
          <p:spPr bwMode="auto">
            <a:xfrm>
              <a:off x="3251717" y="3170421"/>
              <a:ext cx="3154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27" name="Picture 126" descr="Icon&#10;&#10;Description automatically generated">
              <a:extLst>
                <a:ext uri="{FF2B5EF4-FFF2-40B4-BE49-F238E27FC236}">
                  <a16:creationId xmlns:a16="http://schemas.microsoft.com/office/drawing/2014/main" id="{03699620-7E74-434C-97B4-D3425312A95B}"/>
                </a:ext>
              </a:extLst>
            </p:cNvPr>
            <p:cNvPicPr>
              <a:picLocks noChangeAspect="1"/>
            </p:cNvPicPr>
            <p:nvPr/>
          </p:nvPicPr>
          <p:blipFill rotWithShape="1">
            <a:blip r:embed="rId7" cstate="print">
              <a:alphaModFix/>
              <a:extLst>
                <a:ext uri="{28A0092B-C50C-407E-A947-70E740481C1C}">
                  <a14:useLocalDpi xmlns:a14="http://schemas.microsoft.com/office/drawing/2010/main" val="0"/>
                </a:ext>
              </a:extLst>
            </a:blip>
            <a:srcRect l="11893" t="6734" r="20817" b="11889"/>
            <a:stretch/>
          </p:blipFill>
          <p:spPr>
            <a:xfrm>
              <a:off x="4053950" y="2859388"/>
              <a:ext cx="331198" cy="636024"/>
            </a:xfrm>
            <a:prstGeom prst="rect">
              <a:avLst/>
            </a:prstGeom>
          </p:spPr>
        </p:pic>
        <p:cxnSp>
          <p:nvCxnSpPr>
            <p:cNvPr id="128" name="Straight Connector 127">
              <a:extLst>
                <a:ext uri="{FF2B5EF4-FFF2-40B4-BE49-F238E27FC236}">
                  <a16:creationId xmlns:a16="http://schemas.microsoft.com/office/drawing/2014/main" id="{FBA8DFD7-8C13-4EEC-B0F5-BD3DD4B831AA}"/>
                </a:ext>
              </a:extLst>
            </p:cNvPr>
            <p:cNvCxnSpPr>
              <a:cxnSpLocks/>
            </p:cNvCxnSpPr>
            <p:nvPr/>
          </p:nvCxnSpPr>
          <p:spPr bwMode="auto">
            <a:xfrm>
              <a:off x="2497322" y="2678100"/>
              <a:ext cx="172222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9" name="Straight Connector 128">
              <a:extLst>
                <a:ext uri="{FF2B5EF4-FFF2-40B4-BE49-F238E27FC236}">
                  <a16:creationId xmlns:a16="http://schemas.microsoft.com/office/drawing/2014/main" id="{C9917556-46B8-477D-A179-1E3331C5FA19}"/>
                </a:ext>
              </a:extLst>
            </p:cNvPr>
            <p:cNvCxnSpPr>
              <a:cxnSpLocks/>
              <a:stCxn id="127" idx="2"/>
            </p:cNvCxnSpPr>
            <p:nvPr/>
          </p:nvCxnSpPr>
          <p:spPr bwMode="auto">
            <a:xfrm>
              <a:off x="4219549" y="3495412"/>
              <a:ext cx="0" cy="24082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0" name="Straight Connector 129">
              <a:extLst>
                <a:ext uri="{FF2B5EF4-FFF2-40B4-BE49-F238E27FC236}">
                  <a16:creationId xmlns:a16="http://schemas.microsoft.com/office/drawing/2014/main" id="{68B2053F-CF31-4297-A6B8-6FB75D464263}"/>
                </a:ext>
              </a:extLst>
            </p:cNvPr>
            <p:cNvCxnSpPr>
              <a:cxnSpLocks/>
            </p:cNvCxnSpPr>
            <p:nvPr/>
          </p:nvCxnSpPr>
          <p:spPr bwMode="auto">
            <a:xfrm>
              <a:off x="2499703" y="3736240"/>
              <a:ext cx="171984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1" name="Straight Connector 130">
              <a:extLst>
                <a:ext uri="{FF2B5EF4-FFF2-40B4-BE49-F238E27FC236}">
                  <a16:creationId xmlns:a16="http://schemas.microsoft.com/office/drawing/2014/main" id="{7D82407D-0826-463C-918C-7B473ABD95C9}"/>
                </a:ext>
              </a:extLst>
            </p:cNvPr>
            <p:cNvCxnSpPr>
              <a:cxnSpLocks/>
            </p:cNvCxnSpPr>
            <p:nvPr/>
          </p:nvCxnSpPr>
          <p:spPr bwMode="auto">
            <a:xfrm>
              <a:off x="4219549" y="2678100"/>
              <a:ext cx="0" cy="24082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2" name="TextBox 131">
              <a:extLst>
                <a:ext uri="{FF2B5EF4-FFF2-40B4-BE49-F238E27FC236}">
                  <a16:creationId xmlns:a16="http://schemas.microsoft.com/office/drawing/2014/main" id="{FB626C4C-889A-4686-8160-EE147C96F48B}"/>
                </a:ext>
              </a:extLst>
            </p:cNvPr>
            <p:cNvSpPr txBox="1"/>
            <p:nvPr/>
          </p:nvSpPr>
          <p:spPr>
            <a:xfrm>
              <a:off x="2938922" y="2992734"/>
              <a:ext cx="307240" cy="369332"/>
            </a:xfrm>
            <a:prstGeom prst="rect">
              <a:avLst/>
            </a:prstGeom>
            <a:noFill/>
          </p:spPr>
          <p:txBody>
            <a:bodyPr wrap="square" rtlCol="0">
              <a:spAutoFit/>
            </a:bodyPr>
            <a:lstStyle/>
            <a:p>
              <a:r>
                <a:rPr lang="en-US" dirty="0"/>
                <a:t>C</a:t>
              </a:r>
              <a:endParaRPr lang="en-GB" dirty="0"/>
            </a:p>
          </p:txBody>
        </p:sp>
        <p:sp>
          <p:nvSpPr>
            <p:cNvPr id="133" name="TextBox 132">
              <a:extLst>
                <a:ext uri="{FF2B5EF4-FFF2-40B4-BE49-F238E27FC236}">
                  <a16:creationId xmlns:a16="http://schemas.microsoft.com/office/drawing/2014/main" id="{BE43E136-1E69-461A-97B6-C601FBED470C}"/>
                </a:ext>
              </a:extLst>
            </p:cNvPr>
            <p:cNvSpPr txBox="1"/>
            <p:nvPr/>
          </p:nvSpPr>
          <p:spPr>
            <a:xfrm>
              <a:off x="3785115" y="2992734"/>
              <a:ext cx="307240" cy="369332"/>
            </a:xfrm>
            <a:prstGeom prst="rect">
              <a:avLst/>
            </a:prstGeom>
            <a:noFill/>
          </p:spPr>
          <p:txBody>
            <a:bodyPr wrap="square" rtlCol="0">
              <a:spAutoFit/>
            </a:bodyPr>
            <a:lstStyle/>
            <a:p>
              <a:r>
                <a:rPr lang="en-US" dirty="0"/>
                <a:t>L</a:t>
              </a:r>
              <a:endParaRPr lang="en-GB" dirty="0"/>
            </a:p>
          </p:txBody>
        </p:sp>
        <p:cxnSp>
          <p:nvCxnSpPr>
            <p:cNvPr id="134" name="Straight Connector 133">
              <a:extLst>
                <a:ext uri="{FF2B5EF4-FFF2-40B4-BE49-F238E27FC236}">
                  <a16:creationId xmlns:a16="http://schemas.microsoft.com/office/drawing/2014/main" id="{AB5BA792-5B6C-4621-819A-51C0D41573E1}"/>
                </a:ext>
              </a:extLst>
            </p:cNvPr>
            <p:cNvCxnSpPr>
              <a:cxnSpLocks/>
            </p:cNvCxnSpPr>
            <p:nvPr/>
          </p:nvCxnSpPr>
          <p:spPr bwMode="auto">
            <a:xfrm>
              <a:off x="3405016" y="2678100"/>
              <a:ext cx="813846"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135" name="Straight Connector 134">
              <a:extLst>
                <a:ext uri="{FF2B5EF4-FFF2-40B4-BE49-F238E27FC236}">
                  <a16:creationId xmlns:a16="http://schemas.microsoft.com/office/drawing/2014/main" id="{B4BBB26F-726D-4E99-A04C-A0AA776D4596}"/>
                </a:ext>
              </a:extLst>
            </p:cNvPr>
            <p:cNvCxnSpPr>
              <a:cxnSpLocks/>
            </p:cNvCxnSpPr>
            <p:nvPr/>
          </p:nvCxnSpPr>
          <p:spPr bwMode="auto">
            <a:xfrm>
              <a:off x="3405016" y="3736240"/>
              <a:ext cx="813846"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grpSp>
      <p:grpSp>
        <p:nvGrpSpPr>
          <p:cNvPr id="136" name="Group 135">
            <a:extLst>
              <a:ext uri="{FF2B5EF4-FFF2-40B4-BE49-F238E27FC236}">
                <a16:creationId xmlns:a16="http://schemas.microsoft.com/office/drawing/2014/main" id="{4DC7AFD5-2CD7-4F2D-BC4F-F5C4FA856747}"/>
              </a:ext>
            </a:extLst>
          </p:cNvPr>
          <p:cNvGrpSpPr/>
          <p:nvPr/>
        </p:nvGrpSpPr>
        <p:grpSpPr>
          <a:xfrm>
            <a:off x="1059532" y="3313785"/>
            <a:ext cx="1050680" cy="1051790"/>
            <a:chOff x="808070" y="2678100"/>
            <a:chExt cx="1050680" cy="1051790"/>
          </a:xfrm>
        </p:grpSpPr>
        <p:cxnSp>
          <p:nvCxnSpPr>
            <p:cNvPr id="137" name="Straight Connector 136">
              <a:extLst>
                <a:ext uri="{FF2B5EF4-FFF2-40B4-BE49-F238E27FC236}">
                  <a16:creationId xmlns:a16="http://schemas.microsoft.com/office/drawing/2014/main" id="{C8F06982-D050-4F57-9DE9-591C2157D7DC}"/>
                </a:ext>
              </a:extLst>
            </p:cNvPr>
            <p:cNvCxnSpPr>
              <a:cxnSpLocks/>
            </p:cNvCxnSpPr>
            <p:nvPr/>
          </p:nvCxnSpPr>
          <p:spPr bwMode="auto">
            <a:xfrm>
              <a:off x="1118890" y="2678100"/>
              <a:ext cx="739860"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138" name="Straight Connector 137">
              <a:extLst>
                <a:ext uri="{FF2B5EF4-FFF2-40B4-BE49-F238E27FC236}">
                  <a16:creationId xmlns:a16="http://schemas.microsoft.com/office/drawing/2014/main" id="{73499605-8102-43F0-97F9-6A2AA8CB8828}"/>
                </a:ext>
              </a:extLst>
            </p:cNvPr>
            <p:cNvCxnSpPr>
              <a:cxnSpLocks/>
            </p:cNvCxnSpPr>
            <p:nvPr/>
          </p:nvCxnSpPr>
          <p:spPr bwMode="auto">
            <a:xfrm>
              <a:off x="1112235" y="3729890"/>
              <a:ext cx="739860"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139" name="Straight Arrow Connector 138">
              <a:extLst>
                <a:ext uri="{FF2B5EF4-FFF2-40B4-BE49-F238E27FC236}">
                  <a16:creationId xmlns:a16="http://schemas.microsoft.com/office/drawing/2014/main" id="{34C6FE4A-A2E2-46AB-AF80-70670693E191}"/>
                </a:ext>
              </a:extLst>
            </p:cNvPr>
            <p:cNvCxnSpPr/>
            <p:nvPr/>
          </p:nvCxnSpPr>
          <p:spPr bwMode="auto">
            <a:xfrm>
              <a:off x="1112235" y="2798514"/>
              <a:ext cx="0" cy="817312"/>
            </a:xfrm>
            <a:prstGeom prst="straightConnector1">
              <a:avLst/>
            </a:prstGeom>
            <a:solidFill>
              <a:schemeClr val="accent1"/>
            </a:solidFill>
            <a:ln w="28575" cap="flat" cmpd="sng" algn="ctr">
              <a:solidFill>
                <a:srgbClr val="C00000"/>
              </a:solidFill>
              <a:prstDash val="solid"/>
              <a:round/>
              <a:headEnd type="none" w="med" len="med"/>
              <a:tailEnd type="triangle"/>
            </a:ln>
            <a:effectLst/>
          </p:spPr>
        </p:cxnSp>
        <p:sp>
          <p:nvSpPr>
            <p:cNvPr id="140" name="TextBox 139">
              <a:extLst>
                <a:ext uri="{FF2B5EF4-FFF2-40B4-BE49-F238E27FC236}">
                  <a16:creationId xmlns:a16="http://schemas.microsoft.com/office/drawing/2014/main" id="{9D599600-B9AC-4ABF-A38D-BF36D9A2B987}"/>
                </a:ext>
              </a:extLst>
            </p:cNvPr>
            <p:cNvSpPr txBox="1"/>
            <p:nvPr/>
          </p:nvSpPr>
          <p:spPr>
            <a:xfrm>
              <a:off x="808070" y="3016484"/>
              <a:ext cx="379160" cy="369332"/>
            </a:xfrm>
            <a:prstGeom prst="rect">
              <a:avLst/>
            </a:prstGeom>
            <a:noFill/>
          </p:spPr>
          <p:txBody>
            <a:bodyPr wrap="square" rtlCol="0">
              <a:spAutoFit/>
            </a:bodyPr>
            <a:lstStyle/>
            <a:p>
              <a:r>
                <a:rPr lang="en-US" dirty="0">
                  <a:solidFill>
                    <a:srgbClr val="C00000"/>
                  </a:solidFill>
                </a:rPr>
                <a:t>V</a:t>
              </a:r>
              <a:endParaRPr lang="en-GB" dirty="0">
                <a:solidFill>
                  <a:srgbClr val="C00000"/>
                </a:solidFill>
              </a:endParaRPr>
            </a:p>
          </p:txBody>
        </p:sp>
      </p:grpSp>
    </p:spTree>
    <p:extLst>
      <p:ext uri="{BB962C8B-B14F-4D97-AF65-F5344CB8AC3E}">
        <p14:creationId xmlns:p14="http://schemas.microsoft.com/office/powerpoint/2010/main" val="211584249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271817" y="139385"/>
            <a:ext cx="10332683" cy="629095"/>
          </a:xfrm>
        </p:spPr>
        <p:txBody>
          <a:bodyPr/>
          <a:lstStyle/>
          <a:p>
            <a:r>
              <a:rPr lang="en-US" dirty="0">
                <a:solidFill>
                  <a:schemeClr val="bg2">
                    <a:lumMod val="50000"/>
                  </a:schemeClr>
                </a:solidFill>
              </a:rPr>
              <a:t>Cavity equivalent circuit (4/4) – Cavity loading</a:t>
            </a:r>
            <a:endParaRPr lang="en-GB" dirty="0">
              <a:solidFill>
                <a:schemeClr val="bg2">
                  <a:lumMod val="50000"/>
                </a:schemeClr>
              </a:solidFill>
            </a:endParaRPr>
          </a:p>
        </p:txBody>
      </p:sp>
      <p:sp>
        <p:nvSpPr>
          <p:cNvPr id="6" name="TextBox 5">
            <a:extLst>
              <a:ext uri="{FF2B5EF4-FFF2-40B4-BE49-F238E27FC236}">
                <a16:creationId xmlns:a16="http://schemas.microsoft.com/office/drawing/2014/main" id="{9F496336-417F-4E46-BEA5-347F1B2D15F8}"/>
              </a:ext>
            </a:extLst>
          </p:cNvPr>
          <p:cNvSpPr txBox="1"/>
          <p:nvPr/>
        </p:nvSpPr>
        <p:spPr>
          <a:xfrm>
            <a:off x="719300" y="1086295"/>
            <a:ext cx="10566400" cy="369332"/>
          </a:xfrm>
          <a:prstGeom prst="rect">
            <a:avLst/>
          </a:prstGeom>
          <a:noFill/>
        </p:spPr>
        <p:txBody>
          <a:bodyPr wrap="square" rtlCol="0">
            <a:spAutoFit/>
          </a:bodyPr>
          <a:lstStyle/>
          <a:p>
            <a:r>
              <a:rPr lang="en-US" dirty="0"/>
              <a:t>Connecting the cavity to the outer world…</a:t>
            </a:r>
            <a:endParaRPr lang="en-GB" dirty="0"/>
          </a:p>
        </p:txBody>
      </p:sp>
      <p:grpSp>
        <p:nvGrpSpPr>
          <p:cNvPr id="5" name="Group 4">
            <a:extLst>
              <a:ext uri="{FF2B5EF4-FFF2-40B4-BE49-F238E27FC236}">
                <a16:creationId xmlns:a16="http://schemas.microsoft.com/office/drawing/2014/main" id="{15D9B79D-EFE6-4DB2-A212-F0E7156BB5DF}"/>
              </a:ext>
            </a:extLst>
          </p:cNvPr>
          <p:cNvGrpSpPr/>
          <p:nvPr/>
        </p:nvGrpSpPr>
        <p:grpSpPr>
          <a:xfrm>
            <a:off x="335250" y="1828455"/>
            <a:ext cx="2339102" cy="840665"/>
            <a:chOff x="335250" y="1828455"/>
            <a:chExt cx="2339102" cy="840665"/>
          </a:xfrm>
        </p:grpSpPr>
        <p:pic>
          <p:nvPicPr>
            <p:cNvPr id="28" name="Picture 27" descr="A picture containing text, clock&#10;&#10;Description automatically generated">
              <a:extLst>
                <a:ext uri="{FF2B5EF4-FFF2-40B4-BE49-F238E27FC236}">
                  <a16:creationId xmlns:a16="http://schemas.microsoft.com/office/drawing/2014/main" id="{19C6E9C2-B95D-438A-B6A2-072F0BFDC0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800" y="1828455"/>
              <a:ext cx="1022430" cy="471333"/>
            </a:xfrm>
            <a:prstGeom prst="rect">
              <a:avLst/>
            </a:prstGeom>
            <a:ln w="28575">
              <a:solidFill>
                <a:srgbClr val="CC0000"/>
              </a:solidFill>
            </a:ln>
          </p:spPr>
        </p:pic>
        <p:sp>
          <p:nvSpPr>
            <p:cNvPr id="4" name="TextBox 3">
              <a:extLst>
                <a:ext uri="{FF2B5EF4-FFF2-40B4-BE49-F238E27FC236}">
                  <a16:creationId xmlns:a16="http://schemas.microsoft.com/office/drawing/2014/main" id="{9D42CBA8-9F03-4018-AED3-611DBD5FAEE2}"/>
                </a:ext>
              </a:extLst>
            </p:cNvPr>
            <p:cNvSpPr txBox="1"/>
            <p:nvPr/>
          </p:nvSpPr>
          <p:spPr>
            <a:xfrm>
              <a:off x="335250" y="2299788"/>
              <a:ext cx="2339102" cy="369332"/>
            </a:xfrm>
            <a:prstGeom prst="rect">
              <a:avLst/>
            </a:prstGeom>
            <a:noFill/>
          </p:spPr>
          <p:txBody>
            <a:bodyPr wrap="none" rtlCol="0">
              <a:spAutoFit/>
            </a:bodyPr>
            <a:lstStyle/>
            <a:p>
              <a:r>
                <a:rPr lang="en-US" i="1" dirty="0">
                  <a:solidFill>
                    <a:srgbClr val="C00000"/>
                  </a:solidFill>
                </a:rPr>
                <a:t>resonance frequency</a:t>
              </a:r>
              <a:endParaRPr lang="en-GB" i="1" dirty="0">
                <a:solidFill>
                  <a:srgbClr val="C00000"/>
                </a:solidFill>
              </a:endParaRPr>
            </a:p>
          </p:txBody>
        </p:sp>
      </p:grpSp>
      <p:grpSp>
        <p:nvGrpSpPr>
          <p:cNvPr id="7" name="Group 6">
            <a:extLst>
              <a:ext uri="{FF2B5EF4-FFF2-40B4-BE49-F238E27FC236}">
                <a16:creationId xmlns:a16="http://schemas.microsoft.com/office/drawing/2014/main" id="{E66ACB45-BB93-4A77-916D-C711202EB142}"/>
              </a:ext>
            </a:extLst>
          </p:cNvPr>
          <p:cNvGrpSpPr/>
          <p:nvPr/>
        </p:nvGrpSpPr>
        <p:grpSpPr>
          <a:xfrm>
            <a:off x="2754765" y="1659308"/>
            <a:ext cx="3458490" cy="1178957"/>
            <a:chOff x="2754765" y="1659308"/>
            <a:chExt cx="3458490" cy="1178957"/>
          </a:xfrm>
        </p:grpSpPr>
        <p:pic>
          <p:nvPicPr>
            <p:cNvPr id="39" name="Picture 38" descr="Letter&#10;&#10;Description automatically generated">
              <a:extLst>
                <a:ext uri="{FF2B5EF4-FFF2-40B4-BE49-F238E27FC236}">
                  <a16:creationId xmlns:a16="http://schemas.microsoft.com/office/drawing/2014/main" id="{02ACDDDC-86C7-4977-8289-25C58EC55B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69980" y="1659308"/>
              <a:ext cx="3343275" cy="809625"/>
            </a:xfrm>
            <a:prstGeom prst="rect">
              <a:avLst/>
            </a:prstGeom>
            <a:ln w="28575">
              <a:solidFill>
                <a:srgbClr val="CC0000"/>
              </a:solidFill>
            </a:ln>
          </p:spPr>
        </p:pic>
        <p:sp>
          <p:nvSpPr>
            <p:cNvPr id="77" name="TextBox 76">
              <a:extLst>
                <a:ext uri="{FF2B5EF4-FFF2-40B4-BE49-F238E27FC236}">
                  <a16:creationId xmlns:a16="http://schemas.microsoft.com/office/drawing/2014/main" id="{3F25B97A-2313-4A18-B455-2C6A358D126A}"/>
                </a:ext>
              </a:extLst>
            </p:cNvPr>
            <p:cNvSpPr txBox="1"/>
            <p:nvPr/>
          </p:nvSpPr>
          <p:spPr>
            <a:xfrm>
              <a:off x="2754765" y="2468933"/>
              <a:ext cx="1377300" cy="369332"/>
            </a:xfrm>
            <a:prstGeom prst="rect">
              <a:avLst/>
            </a:prstGeom>
            <a:noFill/>
          </p:spPr>
          <p:txBody>
            <a:bodyPr wrap="none" rtlCol="0">
              <a:spAutoFit/>
            </a:bodyPr>
            <a:lstStyle/>
            <a:p>
              <a:r>
                <a:rPr lang="en-US" i="1" dirty="0">
                  <a:solidFill>
                    <a:srgbClr val="C00000"/>
                  </a:solidFill>
                </a:rPr>
                <a:t>unloaded Q</a:t>
              </a:r>
              <a:endParaRPr lang="en-GB" i="1" dirty="0">
                <a:solidFill>
                  <a:srgbClr val="C00000"/>
                </a:solidFill>
              </a:endParaRPr>
            </a:p>
          </p:txBody>
        </p:sp>
      </p:grpSp>
      <p:grpSp>
        <p:nvGrpSpPr>
          <p:cNvPr id="3" name="Group 2">
            <a:extLst>
              <a:ext uri="{FF2B5EF4-FFF2-40B4-BE49-F238E27FC236}">
                <a16:creationId xmlns:a16="http://schemas.microsoft.com/office/drawing/2014/main" id="{C974ACB5-93F6-4B05-9756-58D996D3FAC0}"/>
              </a:ext>
            </a:extLst>
          </p:cNvPr>
          <p:cNvGrpSpPr/>
          <p:nvPr/>
        </p:nvGrpSpPr>
        <p:grpSpPr>
          <a:xfrm>
            <a:off x="6556860" y="1659308"/>
            <a:ext cx="3862682" cy="994291"/>
            <a:chOff x="6556860" y="1659308"/>
            <a:chExt cx="3862682" cy="994291"/>
          </a:xfrm>
        </p:grpSpPr>
        <p:sp>
          <p:nvSpPr>
            <p:cNvPr id="14" name="TextBox 13">
              <a:extLst>
                <a:ext uri="{FF2B5EF4-FFF2-40B4-BE49-F238E27FC236}">
                  <a16:creationId xmlns:a16="http://schemas.microsoft.com/office/drawing/2014/main" id="{72698402-4ABF-446D-9C9E-D9FD302196DD}"/>
                </a:ext>
              </a:extLst>
            </p:cNvPr>
            <p:cNvSpPr txBox="1"/>
            <p:nvPr/>
          </p:nvSpPr>
          <p:spPr>
            <a:xfrm>
              <a:off x="6556860" y="2284267"/>
              <a:ext cx="3862682" cy="369332"/>
            </a:xfrm>
            <a:prstGeom prst="rect">
              <a:avLst/>
            </a:prstGeom>
            <a:noFill/>
          </p:spPr>
          <p:txBody>
            <a:bodyPr wrap="square" rtlCol="0">
              <a:spAutoFit/>
            </a:bodyPr>
            <a:lstStyle/>
            <a:p>
              <a:r>
                <a:rPr lang="en-US" i="1" dirty="0">
                  <a:solidFill>
                    <a:srgbClr val="C00000"/>
                  </a:solidFill>
                </a:rPr>
                <a:t>parallel</a:t>
              </a:r>
              <a:r>
                <a:rPr lang="en-US" dirty="0"/>
                <a:t> </a:t>
              </a:r>
              <a:r>
                <a:rPr lang="en-US" i="1" dirty="0">
                  <a:solidFill>
                    <a:srgbClr val="C00000"/>
                  </a:solidFill>
                </a:rPr>
                <a:t>capacitance</a:t>
              </a:r>
              <a:r>
                <a:rPr lang="en-US" dirty="0"/>
                <a:t> </a:t>
              </a:r>
              <a:r>
                <a:rPr lang="en-US" i="1" dirty="0">
                  <a:solidFill>
                    <a:srgbClr val="C00000"/>
                  </a:solidFill>
                </a:rPr>
                <a:t>and inductance</a:t>
              </a:r>
              <a:endParaRPr lang="en-GB" i="1" dirty="0">
                <a:solidFill>
                  <a:srgbClr val="C00000"/>
                </a:solidFill>
              </a:endParaRPr>
            </a:p>
          </p:txBody>
        </p:sp>
        <p:pic>
          <p:nvPicPr>
            <p:cNvPr id="27" name="Picture 26" descr="Text, letter&#10;&#10;Description automatically generated">
              <a:extLst>
                <a:ext uri="{FF2B5EF4-FFF2-40B4-BE49-F238E27FC236}">
                  <a16:creationId xmlns:a16="http://schemas.microsoft.com/office/drawing/2014/main" id="{503B02B9-260B-44F5-B642-080E8171AA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10480" y="1659515"/>
              <a:ext cx="1370137" cy="647701"/>
            </a:xfrm>
            <a:prstGeom prst="rect">
              <a:avLst/>
            </a:prstGeom>
            <a:ln w="28575">
              <a:solidFill>
                <a:srgbClr val="CC0000"/>
              </a:solidFill>
            </a:ln>
          </p:spPr>
        </p:pic>
        <p:pic>
          <p:nvPicPr>
            <p:cNvPr id="33" name="Picture 32" descr="A picture containing text, device, gauge&#10;&#10;Description automatically generated">
              <a:extLst>
                <a:ext uri="{FF2B5EF4-FFF2-40B4-BE49-F238E27FC236}">
                  <a16:creationId xmlns:a16="http://schemas.microsoft.com/office/drawing/2014/main" id="{77167F0E-BEA8-4087-8923-2C38BE3577E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00300" y="1659308"/>
              <a:ext cx="1267365" cy="552441"/>
            </a:xfrm>
            <a:prstGeom prst="rect">
              <a:avLst/>
            </a:prstGeom>
            <a:ln w="28575">
              <a:solidFill>
                <a:srgbClr val="CC0000"/>
              </a:solidFill>
            </a:ln>
          </p:spPr>
        </p:pic>
      </p:grpSp>
      <p:sp>
        <p:nvSpPr>
          <p:cNvPr id="115" name="TextBox 114">
            <a:extLst>
              <a:ext uri="{FF2B5EF4-FFF2-40B4-BE49-F238E27FC236}">
                <a16:creationId xmlns:a16="http://schemas.microsoft.com/office/drawing/2014/main" id="{1F2010C4-E938-4347-90AB-EABAA27EABDB}"/>
              </a:ext>
            </a:extLst>
          </p:cNvPr>
          <p:cNvSpPr txBox="1"/>
          <p:nvPr/>
        </p:nvSpPr>
        <p:spPr>
          <a:xfrm>
            <a:off x="1662052" y="3628419"/>
            <a:ext cx="307240" cy="369332"/>
          </a:xfrm>
          <a:prstGeom prst="rect">
            <a:avLst/>
          </a:prstGeom>
          <a:noFill/>
        </p:spPr>
        <p:txBody>
          <a:bodyPr wrap="square" rtlCol="0">
            <a:spAutoFit/>
          </a:bodyPr>
          <a:lstStyle/>
          <a:p>
            <a:r>
              <a:rPr lang="en-US" dirty="0"/>
              <a:t>R</a:t>
            </a:r>
            <a:endParaRPr lang="en-GB" dirty="0"/>
          </a:p>
        </p:txBody>
      </p:sp>
      <p:cxnSp>
        <p:nvCxnSpPr>
          <p:cNvPr id="116" name="Straight Connector 115">
            <a:extLst>
              <a:ext uri="{FF2B5EF4-FFF2-40B4-BE49-F238E27FC236}">
                <a16:creationId xmlns:a16="http://schemas.microsoft.com/office/drawing/2014/main" id="{0BC7BC9C-C099-4BD6-BE13-091DAEAAA6E8}"/>
              </a:ext>
            </a:extLst>
          </p:cNvPr>
          <p:cNvCxnSpPr>
            <a:cxnSpLocks/>
          </p:cNvCxnSpPr>
          <p:nvPr/>
        </p:nvCxnSpPr>
        <p:spPr bwMode="auto">
          <a:xfrm>
            <a:off x="2098280" y="3316037"/>
            <a:ext cx="0" cy="105588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17" name="Rectangle 116">
            <a:extLst>
              <a:ext uri="{FF2B5EF4-FFF2-40B4-BE49-F238E27FC236}">
                <a16:creationId xmlns:a16="http://schemas.microsoft.com/office/drawing/2014/main" id="{A7984176-308D-478C-8D5F-7F9D48027A40}"/>
              </a:ext>
            </a:extLst>
          </p:cNvPr>
          <p:cNvSpPr/>
          <p:nvPr/>
        </p:nvSpPr>
        <p:spPr bwMode="auto">
          <a:xfrm rot="10800000">
            <a:off x="1969292" y="3446393"/>
            <a:ext cx="257977" cy="79410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120" name="Straight Connector 119">
            <a:extLst>
              <a:ext uri="{FF2B5EF4-FFF2-40B4-BE49-F238E27FC236}">
                <a16:creationId xmlns:a16="http://schemas.microsoft.com/office/drawing/2014/main" id="{337B4E49-4843-4CC9-891E-71F0006A5773}"/>
              </a:ext>
            </a:extLst>
          </p:cNvPr>
          <p:cNvCxnSpPr>
            <a:cxnSpLocks/>
          </p:cNvCxnSpPr>
          <p:nvPr/>
        </p:nvCxnSpPr>
        <p:spPr bwMode="auto">
          <a:xfrm>
            <a:off x="3008041" y="3892822"/>
            <a:ext cx="0" cy="4791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1" name="Straight Connector 120">
            <a:extLst>
              <a:ext uri="{FF2B5EF4-FFF2-40B4-BE49-F238E27FC236}">
                <a16:creationId xmlns:a16="http://schemas.microsoft.com/office/drawing/2014/main" id="{E57E47E5-E363-409F-B775-2FC557ED50C5}"/>
              </a:ext>
            </a:extLst>
          </p:cNvPr>
          <p:cNvCxnSpPr>
            <a:cxnSpLocks/>
          </p:cNvCxnSpPr>
          <p:nvPr/>
        </p:nvCxnSpPr>
        <p:spPr bwMode="auto">
          <a:xfrm>
            <a:off x="3002486" y="3316037"/>
            <a:ext cx="0" cy="479103"/>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2" name="Straight Connector 121">
            <a:extLst>
              <a:ext uri="{FF2B5EF4-FFF2-40B4-BE49-F238E27FC236}">
                <a16:creationId xmlns:a16="http://schemas.microsoft.com/office/drawing/2014/main" id="{A5CD485F-CE89-4FF2-B7E6-04EB5BE2D4C6}"/>
              </a:ext>
            </a:extLst>
          </p:cNvPr>
          <p:cNvCxnSpPr>
            <a:cxnSpLocks/>
          </p:cNvCxnSpPr>
          <p:nvPr/>
        </p:nvCxnSpPr>
        <p:spPr bwMode="auto">
          <a:xfrm>
            <a:off x="2850294" y="3894302"/>
            <a:ext cx="3154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6" name="Straight Connector 125">
            <a:extLst>
              <a:ext uri="{FF2B5EF4-FFF2-40B4-BE49-F238E27FC236}">
                <a16:creationId xmlns:a16="http://schemas.microsoft.com/office/drawing/2014/main" id="{7FE8001D-1CE4-4D1B-8F5E-346B62ED2D69}"/>
              </a:ext>
            </a:extLst>
          </p:cNvPr>
          <p:cNvCxnSpPr>
            <a:cxnSpLocks/>
          </p:cNvCxnSpPr>
          <p:nvPr/>
        </p:nvCxnSpPr>
        <p:spPr bwMode="auto">
          <a:xfrm>
            <a:off x="2850294" y="3806106"/>
            <a:ext cx="31549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127" name="Picture 126" descr="Icon&#10;&#10;Description automatically generated">
            <a:extLst>
              <a:ext uri="{FF2B5EF4-FFF2-40B4-BE49-F238E27FC236}">
                <a16:creationId xmlns:a16="http://schemas.microsoft.com/office/drawing/2014/main" id="{03699620-7E74-434C-97B4-D3425312A95B}"/>
              </a:ext>
            </a:extLst>
          </p:cNvPr>
          <p:cNvPicPr>
            <a:picLocks noChangeAspect="1"/>
          </p:cNvPicPr>
          <p:nvPr/>
        </p:nvPicPr>
        <p:blipFill rotWithShape="1">
          <a:blip r:embed="rId7" cstate="print">
            <a:alphaModFix/>
            <a:extLst>
              <a:ext uri="{28A0092B-C50C-407E-A947-70E740481C1C}">
                <a14:useLocalDpi xmlns:a14="http://schemas.microsoft.com/office/drawing/2010/main" val="0"/>
              </a:ext>
            </a:extLst>
          </a:blip>
          <a:srcRect l="11893" t="6734" r="20817" b="11889"/>
          <a:stretch/>
        </p:blipFill>
        <p:spPr>
          <a:xfrm>
            <a:off x="3652527" y="3495073"/>
            <a:ext cx="331198" cy="636024"/>
          </a:xfrm>
          <a:prstGeom prst="rect">
            <a:avLst/>
          </a:prstGeom>
        </p:spPr>
      </p:pic>
      <p:cxnSp>
        <p:nvCxnSpPr>
          <p:cNvPr id="128" name="Straight Connector 127">
            <a:extLst>
              <a:ext uri="{FF2B5EF4-FFF2-40B4-BE49-F238E27FC236}">
                <a16:creationId xmlns:a16="http://schemas.microsoft.com/office/drawing/2014/main" id="{FBA8DFD7-8C13-4EEC-B0F5-BD3DD4B831AA}"/>
              </a:ext>
            </a:extLst>
          </p:cNvPr>
          <p:cNvCxnSpPr>
            <a:cxnSpLocks/>
          </p:cNvCxnSpPr>
          <p:nvPr/>
        </p:nvCxnSpPr>
        <p:spPr bwMode="auto">
          <a:xfrm>
            <a:off x="2095899" y="3313785"/>
            <a:ext cx="172222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9" name="Straight Connector 128">
            <a:extLst>
              <a:ext uri="{FF2B5EF4-FFF2-40B4-BE49-F238E27FC236}">
                <a16:creationId xmlns:a16="http://schemas.microsoft.com/office/drawing/2014/main" id="{C9917556-46B8-477D-A179-1E3331C5FA19}"/>
              </a:ext>
            </a:extLst>
          </p:cNvPr>
          <p:cNvCxnSpPr>
            <a:cxnSpLocks/>
            <a:stCxn id="127" idx="2"/>
          </p:cNvCxnSpPr>
          <p:nvPr/>
        </p:nvCxnSpPr>
        <p:spPr bwMode="auto">
          <a:xfrm>
            <a:off x="3818126" y="4131097"/>
            <a:ext cx="0" cy="24082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0" name="Straight Connector 129">
            <a:extLst>
              <a:ext uri="{FF2B5EF4-FFF2-40B4-BE49-F238E27FC236}">
                <a16:creationId xmlns:a16="http://schemas.microsoft.com/office/drawing/2014/main" id="{68B2053F-CF31-4297-A6B8-6FB75D464263}"/>
              </a:ext>
            </a:extLst>
          </p:cNvPr>
          <p:cNvCxnSpPr>
            <a:cxnSpLocks/>
          </p:cNvCxnSpPr>
          <p:nvPr/>
        </p:nvCxnSpPr>
        <p:spPr bwMode="auto">
          <a:xfrm>
            <a:off x="2098280" y="4371925"/>
            <a:ext cx="171984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1" name="Straight Connector 130">
            <a:extLst>
              <a:ext uri="{FF2B5EF4-FFF2-40B4-BE49-F238E27FC236}">
                <a16:creationId xmlns:a16="http://schemas.microsoft.com/office/drawing/2014/main" id="{7D82407D-0826-463C-918C-7B473ABD95C9}"/>
              </a:ext>
            </a:extLst>
          </p:cNvPr>
          <p:cNvCxnSpPr>
            <a:cxnSpLocks/>
          </p:cNvCxnSpPr>
          <p:nvPr/>
        </p:nvCxnSpPr>
        <p:spPr bwMode="auto">
          <a:xfrm>
            <a:off x="3818126" y="3313785"/>
            <a:ext cx="0" cy="240828"/>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2" name="TextBox 131">
            <a:extLst>
              <a:ext uri="{FF2B5EF4-FFF2-40B4-BE49-F238E27FC236}">
                <a16:creationId xmlns:a16="http://schemas.microsoft.com/office/drawing/2014/main" id="{FB626C4C-889A-4686-8160-EE147C96F48B}"/>
              </a:ext>
            </a:extLst>
          </p:cNvPr>
          <p:cNvSpPr txBox="1"/>
          <p:nvPr/>
        </p:nvSpPr>
        <p:spPr>
          <a:xfrm>
            <a:off x="2537499" y="3628419"/>
            <a:ext cx="307240" cy="369332"/>
          </a:xfrm>
          <a:prstGeom prst="rect">
            <a:avLst/>
          </a:prstGeom>
          <a:noFill/>
        </p:spPr>
        <p:txBody>
          <a:bodyPr wrap="square" rtlCol="0">
            <a:spAutoFit/>
          </a:bodyPr>
          <a:lstStyle/>
          <a:p>
            <a:r>
              <a:rPr lang="en-US" dirty="0"/>
              <a:t>C</a:t>
            </a:r>
            <a:endParaRPr lang="en-GB" dirty="0"/>
          </a:p>
        </p:txBody>
      </p:sp>
      <p:sp>
        <p:nvSpPr>
          <p:cNvPr id="133" name="TextBox 132">
            <a:extLst>
              <a:ext uri="{FF2B5EF4-FFF2-40B4-BE49-F238E27FC236}">
                <a16:creationId xmlns:a16="http://schemas.microsoft.com/office/drawing/2014/main" id="{BE43E136-1E69-461A-97B6-C601FBED470C}"/>
              </a:ext>
            </a:extLst>
          </p:cNvPr>
          <p:cNvSpPr txBox="1"/>
          <p:nvPr/>
        </p:nvSpPr>
        <p:spPr>
          <a:xfrm>
            <a:off x="3383692" y="3628419"/>
            <a:ext cx="307240" cy="369332"/>
          </a:xfrm>
          <a:prstGeom prst="rect">
            <a:avLst/>
          </a:prstGeom>
          <a:noFill/>
        </p:spPr>
        <p:txBody>
          <a:bodyPr wrap="square" rtlCol="0">
            <a:spAutoFit/>
          </a:bodyPr>
          <a:lstStyle/>
          <a:p>
            <a:r>
              <a:rPr lang="en-US" dirty="0"/>
              <a:t>L</a:t>
            </a:r>
            <a:endParaRPr lang="en-GB" dirty="0"/>
          </a:p>
        </p:txBody>
      </p:sp>
      <p:cxnSp>
        <p:nvCxnSpPr>
          <p:cNvPr id="134" name="Straight Connector 133">
            <a:extLst>
              <a:ext uri="{FF2B5EF4-FFF2-40B4-BE49-F238E27FC236}">
                <a16:creationId xmlns:a16="http://schemas.microsoft.com/office/drawing/2014/main" id="{AB5BA792-5B6C-4621-819A-51C0D41573E1}"/>
              </a:ext>
            </a:extLst>
          </p:cNvPr>
          <p:cNvCxnSpPr>
            <a:cxnSpLocks/>
          </p:cNvCxnSpPr>
          <p:nvPr/>
        </p:nvCxnSpPr>
        <p:spPr bwMode="auto">
          <a:xfrm>
            <a:off x="3003593" y="3313785"/>
            <a:ext cx="813846"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135" name="Straight Connector 134">
            <a:extLst>
              <a:ext uri="{FF2B5EF4-FFF2-40B4-BE49-F238E27FC236}">
                <a16:creationId xmlns:a16="http://schemas.microsoft.com/office/drawing/2014/main" id="{B4BBB26F-726D-4E99-A04C-A0AA776D4596}"/>
              </a:ext>
            </a:extLst>
          </p:cNvPr>
          <p:cNvCxnSpPr>
            <a:cxnSpLocks/>
          </p:cNvCxnSpPr>
          <p:nvPr/>
        </p:nvCxnSpPr>
        <p:spPr bwMode="auto">
          <a:xfrm>
            <a:off x="3003593" y="4371925"/>
            <a:ext cx="813846"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grpSp>
        <p:nvGrpSpPr>
          <p:cNvPr id="34" name="Group 33">
            <a:extLst>
              <a:ext uri="{FF2B5EF4-FFF2-40B4-BE49-F238E27FC236}">
                <a16:creationId xmlns:a16="http://schemas.microsoft.com/office/drawing/2014/main" id="{9499465F-10BD-47D2-9D6D-FD5ED12E47BC}"/>
              </a:ext>
            </a:extLst>
          </p:cNvPr>
          <p:cNvGrpSpPr/>
          <p:nvPr/>
        </p:nvGrpSpPr>
        <p:grpSpPr>
          <a:xfrm>
            <a:off x="3096168" y="2906892"/>
            <a:ext cx="2027007" cy="1635853"/>
            <a:chOff x="3096168" y="2906892"/>
            <a:chExt cx="2027007" cy="1635853"/>
          </a:xfrm>
        </p:grpSpPr>
        <p:grpSp>
          <p:nvGrpSpPr>
            <p:cNvPr id="32" name="Group 31">
              <a:extLst>
                <a:ext uri="{FF2B5EF4-FFF2-40B4-BE49-F238E27FC236}">
                  <a16:creationId xmlns:a16="http://schemas.microsoft.com/office/drawing/2014/main" id="{17180BC1-6667-48F9-B48A-3AFBC0ACEB16}"/>
                </a:ext>
              </a:extLst>
            </p:cNvPr>
            <p:cNvGrpSpPr/>
            <p:nvPr/>
          </p:nvGrpSpPr>
          <p:grpSpPr>
            <a:xfrm>
              <a:off x="3096168" y="2906892"/>
              <a:ext cx="2027007" cy="1635853"/>
              <a:chOff x="3096168" y="2906892"/>
              <a:chExt cx="2027007" cy="1635853"/>
            </a:xfrm>
          </p:grpSpPr>
          <p:cxnSp>
            <p:nvCxnSpPr>
              <p:cNvPr id="37" name="Straight Connector 36">
                <a:extLst>
                  <a:ext uri="{FF2B5EF4-FFF2-40B4-BE49-F238E27FC236}">
                    <a16:creationId xmlns:a16="http://schemas.microsoft.com/office/drawing/2014/main" id="{3F36D4BC-CCE0-4223-8EED-1C0DAF94581E}"/>
                  </a:ext>
                </a:extLst>
              </p:cNvPr>
              <p:cNvCxnSpPr>
                <a:cxnSpLocks/>
              </p:cNvCxnSpPr>
              <p:nvPr/>
            </p:nvCxnSpPr>
            <p:spPr bwMode="auto">
              <a:xfrm rot="10800000">
                <a:off x="4302902" y="3501609"/>
                <a:ext cx="0" cy="87685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8" name="Straight Connector 37">
                <a:extLst>
                  <a:ext uri="{FF2B5EF4-FFF2-40B4-BE49-F238E27FC236}">
                    <a16:creationId xmlns:a16="http://schemas.microsoft.com/office/drawing/2014/main" id="{2108A112-3869-4F42-8184-5492BE7E47F3}"/>
                  </a:ext>
                </a:extLst>
              </p:cNvPr>
              <p:cNvCxnSpPr>
                <a:cxnSpLocks/>
              </p:cNvCxnSpPr>
              <p:nvPr/>
            </p:nvCxnSpPr>
            <p:spPr bwMode="auto">
              <a:xfrm rot="10800000">
                <a:off x="4302902" y="3320321"/>
                <a:ext cx="0" cy="24082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1" name="Straight Connector 40">
                <a:extLst>
                  <a:ext uri="{FF2B5EF4-FFF2-40B4-BE49-F238E27FC236}">
                    <a16:creationId xmlns:a16="http://schemas.microsoft.com/office/drawing/2014/main" id="{48FEA7CE-C43A-4261-82E4-6C79BB042510}"/>
                  </a:ext>
                </a:extLst>
              </p:cNvPr>
              <p:cNvCxnSpPr>
                <a:cxnSpLocks/>
              </p:cNvCxnSpPr>
              <p:nvPr/>
            </p:nvCxnSpPr>
            <p:spPr bwMode="auto">
              <a:xfrm>
                <a:off x="4309329" y="3313785"/>
                <a:ext cx="813846"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42" name="Straight Connector 41">
                <a:extLst>
                  <a:ext uri="{FF2B5EF4-FFF2-40B4-BE49-F238E27FC236}">
                    <a16:creationId xmlns:a16="http://schemas.microsoft.com/office/drawing/2014/main" id="{45D5CF08-687E-487E-BEE2-0488D6DE1DBF}"/>
                  </a:ext>
                </a:extLst>
              </p:cNvPr>
              <p:cNvCxnSpPr>
                <a:cxnSpLocks/>
              </p:cNvCxnSpPr>
              <p:nvPr/>
            </p:nvCxnSpPr>
            <p:spPr bwMode="auto">
              <a:xfrm>
                <a:off x="4303665" y="4373250"/>
                <a:ext cx="813846"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11" name="Straight Connector 10">
                <a:extLst>
                  <a:ext uri="{FF2B5EF4-FFF2-40B4-BE49-F238E27FC236}">
                    <a16:creationId xmlns:a16="http://schemas.microsoft.com/office/drawing/2014/main" id="{538B6F51-06E5-40BD-B967-E76631FEBD49}"/>
                  </a:ext>
                </a:extLst>
              </p:cNvPr>
              <p:cNvCxnSpPr>
                <a:cxnSpLocks/>
                <a:stCxn id="45" idx="2"/>
              </p:cNvCxnSpPr>
              <p:nvPr/>
            </p:nvCxnSpPr>
            <p:spPr bwMode="auto">
              <a:xfrm>
                <a:off x="4060535" y="3276224"/>
                <a:ext cx="0" cy="1266521"/>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45" name="TextBox 44">
                <a:extLst>
                  <a:ext uri="{FF2B5EF4-FFF2-40B4-BE49-F238E27FC236}">
                    <a16:creationId xmlns:a16="http://schemas.microsoft.com/office/drawing/2014/main" id="{32A261CA-DC40-47AB-9404-4DA2A9FC8BA0}"/>
                  </a:ext>
                </a:extLst>
              </p:cNvPr>
              <p:cNvSpPr txBox="1"/>
              <p:nvPr/>
            </p:nvSpPr>
            <p:spPr>
              <a:xfrm>
                <a:off x="3096168" y="2906892"/>
                <a:ext cx="1928733" cy="369332"/>
              </a:xfrm>
              <a:prstGeom prst="rect">
                <a:avLst/>
              </a:prstGeom>
              <a:noFill/>
            </p:spPr>
            <p:txBody>
              <a:bodyPr wrap="none" rtlCol="0">
                <a:spAutoFit/>
              </a:bodyPr>
              <a:lstStyle/>
              <a:p>
                <a:r>
                  <a:rPr lang="en-US" dirty="0"/>
                  <a:t>ideal transformer</a:t>
                </a:r>
                <a:endParaRPr lang="en-GB" dirty="0"/>
              </a:p>
            </p:txBody>
          </p:sp>
        </p:grpSp>
        <p:pic>
          <p:nvPicPr>
            <p:cNvPr id="36" name="Picture 35" descr="Icon&#10;&#10;Description automatically generated">
              <a:extLst>
                <a:ext uri="{FF2B5EF4-FFF2-40B4-BE49-F238E27FC236}">
                  <a16:creationId xmlns:a16="http://schemas.microsoft.com/office/drawing/2014/main" id="{A286E2EA-3517-4B70-8D50-0C66D03C5A5E}"/>
                </a:ext>
              </a:extLst>
            </p:cNvPr>
            <p:cNvPicPr>
              <a:picLocks noChangeAspect="1"/>
            </p:cNvPicPr>
            <p:nvPr/>
          </p:nvPicPr>
          <p:blipFill rotWithShape="1">
            <a:blip r:embed="rId7" cstate="print">
              <a:alphaModFix/>
              <a:extLst>
                <a:ext uri="{28A0092B-C50C-407E-A947-70E740481C1C}">
                  <a14:useLocalDpi xmlns:a14="http://schemas.microsoft.com/office/drawing/2010/main" val="0"/>
                </a:ext>
              </a:extLst>
            </a:blip>
            <a:srcRect l="11893" t="6734" r="20817" b="11889"/>
            <a:stretch/>
          </p:blipFill>
          <p:spPr>
            <a:xfrm rot="10800000">
              <a:off x="4137303" y="3501609"/>
              <a:ext cx="331198" cy="636024"/>
            </a:xfrm>
            <a:prstGeom prst="rect">
              <a:avLst/>
            </a:prstGeom>
          </p:spPr>
        </p:pic>
      </p:grpSp>
      <p:grpSp>
        <p:nvGrpSpPr>
          <p:cNvPr id="16" name="Group 15">
            <a:extLst>
              <a:ext uri="{FF2B5EF4-FFF2-40B4-BE49-F238E27FC236}">
                <a16:creationId xmlns:a16="http://schemas.microsoft.com/office/drawing/2014/main" id="{860CBCED-F31D-432F-8F73-53C5BCA09DDA}"/>
              </a:ext>
            </a:extLst>
          </p:cNvPr>
          <p:cNvGrpSpPr/>
          <p:nvPr/>
        </p:nvGrpSpPr>
        <p:grpSpPr>
          <a:xfrm>
            <a:off x="2710434" y="4442524"/>
            <a:ext cx="2890536" cy="850128"/>
            <a:chOff x="2710434" y="4442524"/>
            <a:chExt cx="2890536" cy="850128"/>
          </a:xfrm>
        </p:grpSpPr>
        <p:sp>
          <p:nvSpPr>
            <p:cNvPr id="13" name="Left Brace 12">
              <a:extLst>
                <a:ext uri="{FF2B5EF4-FFF2-40B4-BE49-F238E27FC236}">
                  <a16:creationId xmlns:a16="http://schemas.microsoft.com/office/drawing/2014/main" id="{D660FC51-0BA3-462E-9025-AB6F50D2E621}"/>
                </a:ext>
              </a:extLst>
            </p:cNvPr>
            <p:cNvSpPr/>
            <p:nvPr/>
          </p:nvSpPr>
          <p:spPr bwMode="auto">
            <a:xfrm rot="16200000">
              <a:off x="3936776" y="4239841"/>
              <a:ext cx="247517" cy="652884"/>
            </a:xfrm>
            <a:prstGeom prst="lef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49" name="TextBox 48">
              <a:extLst>
                <a:ext uri="{FF2B5EF4-FFF2-40B4-BE49-F238E27FC236}">
                  <a16:creationId xmlns:a16="http://schemas.microsoft.com/office/drawing/2014/main" id="{0BC50B9E-4759-469A-8DE1-45D61ECE8448}"/>
                </a:ext>
              </a:extLst>
            </p:cNvPr>
            <p:cNvSpPr txBox="1"/>
            <p:nvPr/>
          </p:nvSpPr>
          <p:spPr>
            <a:xfrm>
              <a:off x="2710434" y="4646321"/>
              <a:ext cx="2890536" cy="646331"/>
            </a:xfrm>
            <a:prstGeom prst="rect">
              <a:avLst/>
            </a:prstGeom>
            <a:noFill/>
          </p:spPr>
          <p:txBody>
            <a:bodyPr wrap="none" rtlCol="0">
              <a:spAutoFit/>
            </a:bodyPr>
            <a:lstStyle/>
            <a:p>
              <a:pPr algn="ctr"/>
              <a:r>
                <a:rPr lang="en-US" dirty="0"/>
                <a:t>coupling loop</a:t>
              </a:r>
            </a:p>
            <a:p>
              <a:pPr algn="ctr"/>
              <a:r>
                <a:rPr lang="en-US" dirty="0"/>
                <a:t>to generator (RF amplifier)</a:t>
              </a:r>
              <a:endParaRPr lang="en-GB" dirty="0"/>
            </a:p>
          </p:txBody>
        </p:sp>
      </p:grpSp>
      <p:grpSp>
        <p:nvGrpSpPr>
          <p:cNvPr id="20" name="Group 19">
            <a:extLst>
              <a:ext uri="{FF2B5EF4-FFF2-40B4-BE49-F238E27FC236}">
                <a16:creationId xmlns:a16="http://schemas.microsoft.com/office/drawing/2014/main" id="{D24A0C15-6EB1-49AB-AFA3-684A08310E69}"/>
              </a:ext>
            </a:extLst>
          </p:cNvPr>
          <p:cNvGrpSpPr/>
          <p:nvPr/>
        </p:nvGrpSpPr>
        <p:grpSpPr>
          <a:xfrm>
            <a:off x="4924800" y="3295918"/>
            <a:ext cx="374650" cy="1076007"/>
            <a:chOff x="5224804" y="3310912"/>
            <a:chExt cx="374650" cy="1076007"/>
          </a:xfrm>
        </p:grpSpPr>
        <p:cxnSp>
          <p:nvCxnSpPr>
            <p:cNvPr id="52" name="Straight Connector 62">
              <a:extLst>
                <a:ext uri="{FF2B5EF4-FFF2-40B4-BE49-F238E27FC236}">
                  <a16:creationId xmlns:a16="http://schemas.microsoft.com/office/drawing/2014/main" id="{422A8BCA-6AF4-4321-8D10-CFBD8B149CAD}"/>
                </a:ext>
              </a:extLst>
            </p:cNvPr>
            <p:cNvCxnSpPr>
              <a:cxnSpLocks noChangeShapeType="1"/>
            </p:cNvCxnSpPr>
            <p:nvPr/>
          </p:nvCxnSpPr>
          <p:spPr bwMode="auto">
            <a:xfrm rot="5400000">
              <a:off x="5243100" y="3934672"/>
              <a:ext cx="330200" cy="1587"/>
            </a:xfrm>
            <a:prstGeom prst="line">
              <a:avLst/>
            </a:prstGeom>
            <a:noFill/>
            <a:ln w="15875" algn="ctr">
              <a:solidFill>
                <a:schemeClr val="tx1"/>
              </a:solidFill>
              <a:round/>
              <a:headEnd/>
              <a:tailEnd type="none" w="lg" len="lg"/>
            </a:ln>
          </p:spPr>
        </p:cxnSp>
        <p:cxnSp>
          <p:nvCxnSpPr>
            <p:cNvPr id="53" name="Straight Connector 52">
              <a:extLst>
                <a:ext uri="{FF2B5EF4-FFF2-40B4-BE49-F238E27FC236}">
                  <a16:creationId xmlns:a16="http://schemas.microsoft.com/office/drawing/2014/main" id="{2A877409-1556-44AF-8166-9FB81F6D2E2B}"/>
                </a:ext>
              </a:extLst>
            </p:cNvPr>
            <p:cNvCxnSpPr>
              <a:cxnSpLocks/>
            </p:cNvCxnSpPr>
            <p:nvPr/>
          </p:nvCxnSpPr>
          <p:spPr bwMode="auto">
            <a:xfrm>
              <a:off x="5413159" y="3310912"/>
              <a:ext cx="0" cy="433016"/>
            </a:xfrm>
            <a:prstGeom prst="line">
              <a:avLst/>
            </a:prstGeom>
            <a:noFill/>
            <a:ln w="15875" cap="flat" cmpd="sng" algn="ctr">
              <a:solidFill>
                <a:schemeClr val="tx1"/>
              </a:solidFill>
              <a:prstDash val="solid"/>
              <a:round/>
              <a:headEnd type="none" w="med" len="med"/>
              <a:tailEnd type="none" w="lg" len="lg"/>
            </a:ln>
            <a:effectLst/>
          </p:spPr>
        </p:cxnSp>
        <p:sp>
          <p:nvSpPr>
            <p:cNvPr id="54" name="Rectangle 53">
              <a:extLst>
                <a:ext uri="{FF2B5EF4-FFF2-40B4-BE49-F238E27FC236}">
                  <a16:creationId xmlns:a16="http://schemas.microsoft.com/office/drawing/2014/main" id="{07344CB7-01A4-4AC7-AB36-774110E5C0C3}"/>
                </a:ext>
              </a:extLst>
            </p:cNvPr>
            <p:cNvSpPr/>
            <p:nvPr/>
          </p:nvSpPr>
          <p:spPr bwMode="auto">
            <a:xfrm>
              <a:off x="5350236" y="3424271"/>
              <a:ext cx="119063" cy="347663"/>
            </a:xfrm>
            <a:prstGeom prst="rect">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55" name="Straight Connector 54">
              <a:extLst>
                <a:ext uri="{FF2B5EF4-FFF2-40B4-BE49-F238E27FC236}">
                  <a16:creationId xmlns:a16="http://schemas.microsoft.com/office/drawing/2014/main" id="{1016666F-3456-4125-9355-040BA1F5C3EA}"/>
                </a:ext>
              </a:extLst>
            </p:cNvPr>
            <p:cNvCxnSpPr>
              <a:cxnSpLocks/>
            </p:cNvCxnSpPr>
            <p:nvPr/>
          </p:nvCxnSpPr>
          <p:spPr bwMode="auto">
            <a:xfrm>
              <a:off x="5416307" y="4171296"/>
              <a:ext cx="6872" cy="215623"/>
            </a:xfrm>
            <a:prstGeom prst="line">
              <a:avLst/>
            </a:prstGeom>
            <a:noFill/>
            <a:ln w="15875" cap="flat" cmpd="sng" algn="ctr">
              <a:solidFill>
                <a:schemeClr val="tx1"/>
              </a:solidFill>
              <a:prstDash val="solid"/>
              <a:round/>
              <a:headEnd type="none" w="med" len="med"/>
              <a:tailEnd type="none" w="lg" len="lg"/>
            </a:ln>
            <a:effectLst/>
          </p:spPr>
        </p:cxnSp>
        <p:sp>
          <p:nvSpPr>
            <p:cNvPr id="56" name="Oval 55">
              <a:extLst>
                <a:ext uri="{FF2B5EF4-FFF2-40B4-BE49-F238E27FC236}">
                  <a16:creationId xmlns:a16="http://schemas.microsoft.com/office/drawing/2014/main" id="{7171A9FD-A23F-4DF4-ADCB-9352F9810974}"/>
                </a:ext>
              </a:extLst>
            </p:cNvPr>
            <p:cNvSpPr/>
            <p:nvPr/>
          </p:nvSpPr>
          <p:spPr bwMode="auto">
            <a:xfrm>
              <a:off x="5224804" y="3885293"/>
              <a:ext cx="374650" cy="374650"/>
            </a:xfrm>
            <a:prstGeom prst="ellipse">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60" name="Freeform 70">
              <a:extLst>
                <a:ext uri="{FF2B5EF4-FFF2-40B4-BE49-F238E27FC236}">
                  <a16:creationId xmlns:a16="http://schemas.microsoft.com/office/drawing/2014/main" id="{C8675E6E-A45E-4EA3-BDFE-B923EE7B7AFF}"/>
                </a:ext>
              </a:extLst>
            </p:cNvPr>
            <p:cNvSpPr>
              <a:spLocks noChangeArrowheads="1"/>
            </p:cNvSpPr>
            <p:nvPr/>
          </p:nvSpPr>
          <p:spPr bwMode="auto">
            <a:xfrm rot="17501934">
              <a:off x="5345663" y="3957481"/>
              <a:ext cx="141287" cy="223837"/>
            </a:xfrm>
            <a:custGeom>
              <a:avLst/>
              <a:gdLst>
                <a:gd name="T0" fmla="*/ 0 w 148347"/>
                <a:gd name="T1" fmla="*/ 1513224 h 188978"/>
                <a:gd name="T2" fmla="*/ 35883 w 148347"/>
                <a:gd name="T3" fmla="*/ 3410505 h 188978"/>
                <a:gd name="T4" fmla="*/ 2345 w 148347"/>
                <a:gd name="T5" fmla="*/ 21976921 h 188978"/>
                <a:gd name="T6" fmla="*/ 31295 w 148347"/>
                <a:gd name="T7" fmla="*/ 25032278 h 188978"/>
                <a:gd name="T8" fmla="*/ 0 60000 65536"/>
                <a:gd name="T9" fmla="*/ 0 60000 65536"/>
                <a:gd name="T10" fmla="*/ 0 60000 65536"/>
                <a:gd name="T11" fmla="*/ 0 60000 65536"/>
                <a:gd name="T12" fmla="*/ 0 w 148347"/>
                <a:gd name="T13" fmla="*/ 0 h 188978"/>
                <a:gd name="T14" fmla="*/ 148347 w 148347"/>
                <a:gd name="T15" fmla="*/ 188978 h 188978"/>
              </a:gdLst>
              <a:ahLst/>
              <a:cxnLst>
                <a:cxn ang="T8">
                  <a:pos x="T0" y="T1"/>
                </a:cxn>
                <a:cxn ang="T9">
                  <a:pos x="T2" y="T3"/>
                </a:cxn>
                <a:cxn ang="T10">
                  <a:pos x="T4" y="T5"/>
                </a:cxn>
                <a:cxn ang="T11">
                  <a:pos x="T6" y="T7"/>
                </a:cxn>
              </a:cxnLst>
              <a:rect l="T12" t="T13" r="T14" b="T15"/>
              <a:pathLst>
                <a:path w="148347" h="188978">
                  <a:moveTo>
                    <a:pt x="0" y="11179"/>
                  </a:moveTo>
                  <a:cubicBezTo>
                    <a:pt x="114437" y="12588"/>
                    <a:pt x="145151" y="0"/>
                    <a:pt x="146749" y="25196"/>
                  </a:cubicBezTo>
                  <a:cubicBezTo>
                    <a:pt x="148347" y="50392"/>
                    <a:pt x="12716" y="135734"/>
                    <a:pt x="9589" y="162356"/>
                  </a:cubicBezTo>
                  <a:cubicBezTo>
                    <a:pt x="6462" y="188978"/>
                    <a:pt x="109275" y="184918"/>
                    <a:pt x="127989" y="184928"/>
                  </a:cubicBezTo>
                </a:path>
              </a:pathLst>
            </a:custGeom>
            <a:noFill/>
            <a:ln w="12700" algn="ctr">
              <a:solidFill>
                <a:schemeClr val="tx1"/>
              </a:solidFill>
              <a:round/>
              <a:headEnd/>
              <a:tailEnd type="none" w="lg" len="lg"/>
            </a:ln>
          </p:spPr>
          <p:txBody>
            <a:bodyPr anchor="ctr"/>
            <a:lstStyle/>
            <a:p>
              <a:endParaRPr lang="en-US" dirty="0"/>
            </a:p>
          </p:txBody>
        </p:sp>
      </p:grpSp>
      <p:grpSp>
        <p:nvGrpSpPr>
          <p:cNvPr id="44" name="Group 43">
            <a:extLst>
              <a:ext uri="{FF2B5EF4-FFF2-40B4-BE49-F238E27FC236}">
                <a16:creationId xmlns:a16="http://schemas.microsoft.com/office/drawing/2014/main" id="{66A81846-AC88-4446-816F-96BD0CEE7AFC}"/>
              </a:ext>
            </a:extLst>
          </p:cNvPr>
          <p:cNvGrpSpPr/>
          <p:nvPr/>
        </p:nvGrpSpPr>
        <p:grpSpPr>
          <a:xfrm>
            <a:off x="876039" y="3313785"/>
            <a:ext cx="1234173" cy="1051790"/>
            <a:chOff x="876039" y="3313785"/>
            <a:chExt cx="1234173" cy="1051790"/>
          </a:xfrm>
        </p:grpSpPr>
        <p:cxnSp>
          <p:nvCxnSpPr>
            <p:cNvPr id="137" name="Straight Connector 136">
              <a:extLst>
                <a:ext uri="{FF2B5EF4-FFF2-40B4-BE49-F238E27FC236}">
                  <a16:creationId xmlns:a16="http://schemas.microsoft.com/office/drawing/2014/main" id="{C8F06982-D050-4F57-9DE9-591C2157D7DC}"/>
                </a:ext>
              </a:extLst>
            </p:cNvPr>
            <p:cNvCxnSpPr>
              <a:cxnSpLocks/>
            </p:cNvCxnSpPr>
            <p:nvPr/>
          </p:nvCxnSpPr>
          <p:spPr bwMode="auto">
            <a:xfrm>
              <a:off x="1370352" y="3313785"/>
              <a:ext cx="739860"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cxnSp>
          <p:nvCxnSpPr>
            <p:cNvPr id="138" name="Straight Connector 137">
              <a:extLst>
                <a:ext uri="{FF2B5EF4-FFF2-40B4-BE49-F238E27FC236}">
                  <a16:creationId xmlns:a16="http://schemas.microsoft.com/office/drawing/2014/main" id="{73499605-8102-43F0-97F9-6A2AA8CB8828}"/>
                </a:ext>
              </a:extLst>
            </p:cNvPr>
            <p:cNvCxnSpPr>
              <a:cxnSpLocks/>
            </p:cNvCxnSpPr>
            <p:nvPr/>
          </p:nvCxnSpPr>
          <p:spPr bwMode="auto">
            <a:xfrm>
              <a:off x="1363697" y="4365575"/>
              <a:ext cx="739860" cy="0"/>
            </a:xfrm>
            <a:prstGeom prst="line">
              <a:avLst/>
            </a:prstGeom>
            <a:solidFill>
              <a:schemeClr val="accent1"/>
            </a:solidFill>
            <a:ln w="9525" cap="flat" cmpd="sng" algn="ctr">
              <a:solidFill>
                <a:schemeClr val="tx1"/>
              </a:solidFill>
              <a:prstDash val="solid"/>
              <a:round/>
              <a:headEnd type="oval" w="med" len="med"/>
              <a:tailEnd type="oval" w="med" len="med"/>
            </a:ln>
            <a:effectLst/>
          </p:spPr>
        </p:cxnSp>
        <p:grpSp>
          <p:nvGrpSpPr>
            <p:cNvPr id="26" name="Group 25">
              <a:extLst>
                <a:ext uri="{FF2B5EF4-FFF2-40B4-BE49-F238E27FC236}">
                  <a16:creationId xmlns:a16="http://schemas.microsoft.com/office/drawing/2014/main" id="{905C6345-5BBC-435E-B5B0-D94DCFC891E7}"/>
                </a:ext>
              </a:extLst>
            </p:cNvPr>
            <p:cNvGrpSpPr/>
            <p:nvPr/>
          </p:nvGrpSpPr>
          <p:grpSpPr>
            <a:xfrm>
              <a:off x="1255150" y="3320321"/>
              <a:ext cx="219075" cy="998585"/>
              <a:chOff x="7065452" y="2313690"/>
              <a:chExt cx="219075" cy="998585"/>
            </a:xfrm>
          </p:grpSpPr>
          <p:cxnSp>
            <p:nvCxnSpPr>
              <p:cNvPr id="70" name="Straight Arrow Connector 120">
                <a:extLst>
                  <a:ext uri="{FF2B5EF4-FFF2-40B4-BE49-F238E27FC236}">
                    <a16:creationId xmlns:a16="http://schemas.microsoft.com/office/drawing/2014/main" id="{199A06A1-420F-407E-8543-92705D50AE27}"/>
                  </a:ext>
                </a:extLst>
              </p:cNvPr>
              <p:cNvCxnSpPr>
                <a:cxnSpLocks noChangeShapeType="1"/>
                <a:endCxn id="71" idx="0"/>
              </p:cNvCxnSpPr>
              <p:nvPr/>
            </p:nvCxnSpPr>
            <p:spPr bwMode="auto">
              <a:xfrm>
                <a:off x="7173999" y="2313690"/>
                <a:ext cx="991" cy="353919"/>
              </a:xfrm>
              <a:prstGeom prst="straightConnector1">
                <a:avLst/>
              </a:prstGeom>
              <a:noFill/>
              <a:ln w="15875" algn="ctr">
                <a:solidFill>
                  <a:schemeClr val="tx1"/>
                </a:solidFill>
                <a:round/>
                <a:headEnd/>
                <a:tailEnd type="none" w="lg" len="lg"/>
              </a:ln>
            </p:spPr>
          </p:cxnSp>
          <p:sp>
            <p:nvSpPr>
              <p:cNvPr id="71" name="Oval 70">
                <a:extLst>
                  <a:ext uri="{FF2B5EF4-FFF2-40B4-BE49-F238E27FC236}">
                    <a16:creationId xmlns:a16="http://schemas.microsoft.com/office/drawing/2014/main" id="{A084C517-18B9-46AD-8262-7EA4E3F55498}"/>
                  </a:ext>
                </a:extLst>
              </p:cNvPr>
              <p:cNvSpPr/>
              <p:nvPr/>
            </p:nvSpPr>
            <p:spPr bwMode="auto">
              <a:xfrm>
                <a:off x="7065452" y="2667609"/>
                <a:ext cx="219075" cy="226411"/>
              </a:xfrm>
              <a:prstGeom prst="ellipse">
                <a:avLst/>
              </a:prstGeom>
              <a:noFill/>
              <a:ln w="25400" cap="flat" cmpd="sng" algn="ctr">
                <a:solidFill>
                  <a:schemeClr val="tx1"/>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72" name="Oval 71">
                <a:extLst>
                  <a:ext uri="{FF2B5EF4-FFF2-40B4-BE49-F238E27FC236}">
                    <a16:creationId xmlns:a16="http://schemas.microsoft.com/office/drawing/2014/main" id="{46A2FAD9-DD8A-4335-AB45-F30F68AF197E}"/>
                  </a:ext>
                </a:extLst>
              </p:cNvPr>
              <p:cNvSpPr/>
              <p:nvPr/>
            </p:nvSpPr>
            <p:spPr bwMode="auto">
              <a:xfrm>
                <a:off x="7065452" y="2809989"/>
                <a:ext cx="219075" cy="226411"/>
              </a:xfrm>
              <a:prstGeom prst="ellipse">
                <a:avLst/>
              </a:prstGeom>
              <a:noFill/>
              <a:ln w="25400" cap="flat" cmpd="sng" algn="ctr">
                <a:solidFill>
                  <a:schemeClr val="tx1"/>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cxnSp>
            <p:nvCxnSpPr>
              <p:cNvPr id="73" name="Straight Arrow Connector 120">
                <a:extLst>
                  <a:ext uri="{FF2B5EF4-FFF2-40B4-BE49-F238E27FC236}">
                    <a16:creationId xmlns:a16="http://schemas.microsoft.com/office/drawing/2014/main" id="{0AE089C9-6B54-4E03-8DDA-309A3DE8CB36}"/>
                  </a:ext>
                </a:extLst>
              </p:cNvPr>
              <p:cNvCxnSpPr>
                <a:cxnSpLocks noChangeShapeType="1"/>
                <a:stCxn id="72" idx="4"/>
              </p:cNvCxnSpPr>
              <p:nvPr/>
            </p:nvCxnSpPr>
            <p:spPr bwMode="auto">
              <a:xfrm>
                <a:off x="7174990" y="3036400"/>
                <a:ext cx="0" cy="275875"/>
              </a:xfrm>
              <a:prstGeom prst="straightConnector1">
                <a:avLst/>
              </a:prstGeom>
              <a:noFill/>
              <a:ln w="15875" algn="ctr">
                <a:solidFill>
                  <a:schemeClr val="tx1"/>
                </a:solidFill>
                <a:round/>
                <a:headEnd/>
                <a:tailEnd type="none" w="lg" len="lg"/>
              </a:ln>
            </p:spPr>
          </p:cxnSp>
        </p:grpSp>
        <p:cxnSp>
          <p:nvCxnSpPr>
            <p:cNvPr id="78" name="Straight Arrow Connector 35">
              <a:extLst>
                <a:ext uri="{FF2B5EF4-FFF2-40B4-BE49-F238E27FC236}">
                  <a16:creationId xmlns:a16="http://schemas.microsoft.com/office/drawing/2014/main" id="{B1C1BABB-9519-4B2B-93C4-F2DF93E20130}"/>
                </a:ext>
              </a:extLst>
            </p:cNvPr>
            <p:cNvCxnSpPr>
              <a:cxnSpLocks noChangeShapeType="1"/>
            </p:cNvCxnSpPr>
            <p:nvPr/>
          </p:nvCxnSpPr>
          <p:spPr bwMode="auto">
            <a:xfrm flipH="1">
              <a:off x="1153764" y="3662985"/>
              <a:ext cx="1" cy="394639"/>
            </a:xfrm>
            <a:prstGeom prst="straightConnector1">
              <a:avLst/>
            </a:prstGeom>
            <a:noFill/>
            <a:ln w="25400" algn="ctr">
              <a:solidFill>
                <a:schemeClr val="tx1"/>
              </a:solidFill>
              <a:round/>
              <a:headEnd type="arrow"/>
              <a:tailEnd type="none" w="med" len="med"/>
            </a:ln>
          </p:spPr>
        </p:cxnSp>
        <p:graphicFrame>
          <p:nvGraphicFramePr>
            <p:cNvPr id="79" name="Object 30">
              <a:extLst>
                <a:ext uri="{FF2B5EF4-FFF2-40B4-BE49-F238E27FC236}">
                  <a16:creationId xmlns:a16="http://schemas.microsoft.com/office/drawing/2014/main" id="{3706A343-934E-47A0-BF47-851BDB2155CA}"/>
                </a:ext>
              </a:extLst>
            </p:cNvPr>
            <p:cNvGraphicFramePr>
              <a:graphicFrameLocks noChangeAspect="1"/>
            </p:cNvGraphicFramePr>
            <p:nvPr/>
          </p:nvGraphicFramePr>
          <p:xfrm>
            <a:off x="876039" y="4001552"/>
            <a:ext cx="457200" cy="347663"/>
          </p:xfrm>
          <a:graphic>
            <a:graphicData uri="http://schemas.openxmlformats.org/presentationml/2006/ole">
              <mc:AlternateContent xmlns:mc="http://schemas.openxmlformats.org/markup-compatibility/2006">
                <mc:Choice xmlns:v="urn:schemas-microsoft-com:vml" Requires="v">
                  <p:oleObj name="Equation" r:id="rId8" imgW="304560" imgH="228600" progId="Equation.3">
                    <p:embed/>
                  </p:oleObj>
                </mc:Choice>
                <mc:Fallback>
                  <p:oleObj name="Equation" r:id="rId8" imgW="304560" imgH="228600" progId="Equation.3">
                    <p:embed/>
                    <p:pic>
                      <p:nvPicPr>
                        <p:cNvPr id="79" name="Object 30">
                          <a:extLst>
                            <a:ext uri="{FF2B5EF4-FFF2-40B4-BE49-F238E27FC236}">
                              <a16:creationId xmlns:a16="http://schemas.microsoft.com/office/drawing/2014/main" id="{3706A343-934E-47A0-BF47-851BDB2155CA}"/>
                            </a:ext>
                          </a:extLst>
                        </p:cNvPr>
                        <p:cNvPicPr>
                          <a:picLocks noChangeAspect="1" noChangeArrowheads="1"/>
                        </p:cNvPicPr>
                        <p:nvPr/>
                      </p:nvPicPr>
                      <p:blipFill>
                        <a:blip r:embed="rId9"/>
                        <a:srcRect/>
                        <a:stretch>
                          <a:fillRect/>
                        </a:stretch>
                      </p:blipFill>
                      <p:spPr bwMode="auto">
                        <a:xfrm>
                          <a:off x="876039" y="4001552"/>
                          <a:ext cx="457200" cy="34766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grpSp>
        <p:nvGrpSpPr>
          <p:cNvPr id="43" name="Group 42">
            <a:extLst>
              <a:ext uri="{FF2B5EF4-FFF2-40B4-BE49-F238E27FC236}">
                <a16:creationId xmlns:a16="http://schemas.microsoft.com/office/drawing/2014/main" id="{AB6F3351-91CF-4641-BC72-CB2EC37FECF9}"/>
              </a:ext>
            </a:extLst>
          </p:cNvPr>
          <p:cNvGrpSpPr/>
          <p:nvPr/>
        </p:nvGrpSpPr>
        <p:grpSpPr>
          <a:xfrm>
            <a:off x="5272326" y="3080588"/>
            <a:ext cx="5012878" cy="1205215"/>
            <a:chOff x="5272326" y="3080588"/>
            <a:chExt cx="5012878" cy="1205215"/>
          </a:xfrm>
        </p:grpSpPr>
        <p:grpSp>
          <p:nvGrpSpPr>
            <p:cNvPr id="25" name="Group 24">
              <a:extLst>
                <a:ext uri="{FF2B5EF4-FFF2-40B4-BE49-F238E27FC236}">
                  <a16:creationId xmlns:a16="http://schemas.microsoft.com/office/drawing/2014/main" id="{374221ED-4228-49B5-AA90-5C1C4FD5B63F}"/>
                </a:ext>
              </a:extLst>
            </p:cNvPr>
            <p:cNvGrpSpPr/>
            <p:nvPr/>
          </p:nvGrpSpPr>
          <p:grpSpPr>
            <a:xfrm>
              <a:off x="5443115" y="3813050"/>
              <a:ext cx="274853" cy="472753"/>
              <a:chOff x="5463750" y="3892822"/>
              <a:chExt cx="274853" cy="472753"/>
            </a:xfrm>
          </p:grpSpPr>
          <p:graphicFrame>
            <p:nvGraphicFramePr>
              <p:cNvPr id="64" name="Object 30">
                <a:extLst>
                  <a:ext uri="{FF2B5EF4-FFF2-40B4-BE49-F238E27FC236}">
                    <a16:creationId xmlns:a16="http://schemas.microsoft.com/office/drawing/2014/main" id="{970F3BAE-CB30-419F-B417-3F09D2C3D480}"/>
                  </a:ext>
                </a:extLst>
              </p:cNvPr>
              <p:cNvGraphicFramePr>
                <a:graphicFrameLocks noChangeAspect="1"/>
              </p:cNvGraphicFramePr>
              <p:nvPr/>
            </p:nvGraphicFramePr>
            <p:xfrm>
              <a:off x="5490953" y="3931894"/>
              <a:ext cx="247650" cy="346075"/>
            </p:xfrm>
            <a:graphic>
              <a:graphicData uri="http://schemas.openxmlformats.org/presentationml/2006/ole">
                <mc:AlternateContent xmlns:mc="http://schemas.openxmlformats.org/markup-compatibility/2006">
                  <mc:Choice xmlns:v="urn:schemas-microsoft-com:vml" Requires="v">
                    <p:oleObj name="Equation" r:id="rId10" imgW="165028" imgH="228501" progId="Equation.3">
                      <p:embed/>
                    </p:oleObj>
                  </mc:Choice>
                  <mc:Fallback>
                    <p:oleObj name="Equation" r:id="rId10" imgW="165028" imgH="228501" progId="Equation.3">
                      <p:embed/>
                      <p:pic>
                        <p:nvPicPr>
                          <p:cNvPr id="64" name="Object 30">
                            <a:extLst>
                              <a:ext uri="{FF2B5EF4-FFF2-40B4-BE49-F238E27FC236}">
                                <a16:creationId xmlns:a16="http://schemas.microsoft.com/office/drawing/2014/main" id="{970F3BAE-CB30-419F-B417-3F09D2C3D48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90953" y="3931894"/>
                            <a:ext cx="247650" cy="3460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65" name="Straight Arrow Connector 31">
                <a:extLst>
                  <a:ext uri="{FF2B5EF4-FFF2-40B4-BE49-F238E27FC236}">
                    <a16:creationId xmlns:a16="http://schemas.microsoft.com/office/drawing/2014/main" id="{3E3A9321-F96D-499D-9CFF-7869DB8C96B3}"/>
                  </a:ext>
                </a:extLst>
              </p:cNvPr>
              <p:cNvCxnSpPr>
                <a:cxnSpLocks noChangeShapeType="1"/>
              </p:cNvCxnSpPr>
              <p:nvPr/>
            </p:nvCxnSpPr>
            <p:spPr bwMode="auto">
              <a:xfrm>
                <a:off x="5463750" y="3892822"/>
                <a:ext cx="0" cy="472753"/>
              </a:xfrm>
              <a:prstGeom prst="straightConnector1">
                <a:avLst/>
              </a:prstGeom>
              <a:noFill/>
              <a:ln w="25400" algn="ctr">
                <a:solidFill>
                  <a:schemeClr val="tx1"/>
                </a:solidFill>
                <a:round/>
                <a:headEnd/>
                <a:tailEnd type="arrow" w="med" len="med"/>
              </a:ln>
            </p:spPr>
          </p:cxnSp>
        </p:grpSp>
        <p:sp>
          <p:nvSpPr>
            <p:cNvPr id="83" name="TextBox 82">
              <a:extLst>
                <a:ext uri="{FF2B5EF4-FFF2-40B4-BE49-F238E27FC236}">
                  <a16:creationId xmlns:a16="http://schemas.microsoft.com/office/drawing/2014/main" id="{F087EFC1-FDA7-4FAE-995B-DC4203F007D7}"/>
                </a:ext>
              </a:extLst>
            </p:cNvPr>
            <p:cNvSpPr txBox="1"/>
            <p:nvPr/>
          </p:nvSpPr>
          <p:spPr>
            <a:xfrm>
              <a:off x="6213255" y="3080588"/>
              <a:ext cx="4071949" cy="584775"/>
            </a:xfrm>
            <a:prstGeom prst="rect">
              <a:avLst/>
            </a:prstGeom>
            <a:noFill/>
          </p:spPr>
          <p:txBody>
            <a:bodyPr wrap="none" rtlCol="0">
              <a:spAutoFit/>
            </a:bodyPr>
            <a:lstStyle/>
            <a:p>
              <a:r>
                <a:rPr lang="en-US" dirty="0"/>
                <a:t>Generator impedance</a:t>
              </a:r>
              <a:br>
                <a:rPr lang="en-US" dirty="0"/>
              </a:br>
              <a:r>
                <a:rPr lang="en-US" sz="1400" dirty="0"/>
                <a:t>(generally complex due to matching requirement)</a:t>
              </a:r>
              <a:endParaRPr lang="en-GB" sz="1400" dirty="0"/>
            </a:p>
          </p:txBody>
        </p:sp>
        <p:cxnSp>
          <p:nvCxnSpPr>
            <p:cNvPr id="84" name="Straight Arrow Connector 83">
              <a:extLst>
                <a:ext uri="{FF2B5EF4-FFF2-40B4-BE49-F238E27FC236}">
                  <a16:creationId xmlns:a16="http://schemas.microsoft.com/office/drawing/2014/main" id="{6F2C598A-7132-4878-9512-34DA026EB0A1}"/>
                </a:ext>
              </a:extLst>
            </p:cNvPr>
            <p:cNvCxnSpPr>
              <a:cxnSpLocks/>
            </p:cNvCxnSpPr>
            <p:nvPr/>
          </p:nvCxnSpPr>
          <p:spPr bwMode="auto">
            <a:xfrm flipH="1">
              <a:off x="5611625" y="3326479"/>
              <a:ext cx="609997" cy="234671"/>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sp>
          <p:nvSpPr>
            <p:cNvPr id="87" name="TextBox 86">
              <a:extLst>
                <a:ext uri="{FF2B5EF4-FFF2-40B4-BE49-F238E27FC236}">
                  <a16:creationId xmlns:a16="http://schemas.microsoft.com/office/drawing/2014/main" id="{57EBE66C-B5DF-417A-8BB5-1A483448828C}"/>
                </a:ext>
              </a:extLst>
            </p:cNvPr>
            <p:cNvSpPr txBox="1"/>
            <p:nvPr/>
          </p:nvSpPr>
          <p:spPr>
            <a:xfrm>
              <a:off x="5272326" y="3372961"/>
              <a:ext cx="445641" cy="369332"/>
            </a:xfrm>
            <a:prstGeom prst="rect">
              <a:avLst/>
            </a:prstGeom>
            <a:noFill/>
          </p:spPr>
          <p:txBody>
            <a:bodyPr wrap="square" rtlCol="0">
              <a:spAutoFit/>
            </a:bodyPr>
            <a:lstStyle/>
            <a:p>
              <a:r>
                <a:rPr lang="en-US" i="1" dirty="0" err="1">
                  <a:latin typeface="Times New Roman" panose="02020603050405020304" pitchFamily="18" charset="0"/>
                  <a:cs typeface="Times New Roman" panose="02020603050405020304" pitchFamily="18" charset="0"/>
                </a:rPr>
                <a:t>Z</a:t>
              </a:r>
              <a:r>
                <a:rPr lang="en-US" i="1" baseline="-25000" dirty="0" err="1">
                  <a:latin typeface="Times New Roman" panose="02020603050405020304" pitchFamily="18" charset="0"/>
                  <a:cs typeface="Times New Roman" panose="02020603050405020304" pitchFamily="18" charset="0"/>
                </a:rPr>
                <a:t>g</a:t>
              </a:r>
              <a:endParaRPr lang="en-GB" i="1" baseline="-25000" dirty="0">
                <a:latin typeface="Times New Roman" panose="02020603050405020304" pitchFamily="18" charset="0"/>
                <a:cs typeface="Times New Roman" panose="02020603050405020304" pitchFamily="18" charset="0"/>
              </a:endParaRPr>
            </a:p>
          </p:txBody>
        </p:sp>
      </p:grpSp>
      <p:sp>
        <p:nvSpPr>
          <p:cNvPr id="90" name="TextBox 89">
            <a:extLst>
              <a:ext uri="{FF2B5EF4-FFF2-40B4-BE49-F238E27FC236}">
                <a16:creationId xmlns:a16="http://schemas.microsoft.com/office/drawing/2014/main" id="{8B777BD4-F6EC-4EB6-8CCD-1CAB0B78B972}"/>
              </a:ext>
            </a:extLst>
          </p:cNvPr>
          <p:cNvSpPr txBox="1"/>
          <p:nvPr/>
        </p:nvSpPr>
        <p:spPr>
          <a:xfrm>
            <a:off x="1453412" y="5641864"/>
            <a:ext cx="8982484" cy="923330"/>
          </a:xfrm>
          <a:prstGeom prst="rect">
            <a:avLst/>
          </a:prstGeom>
          <a:noFill/>
        </p:spPr>
        <p:txBody>
          <a:bodyPr wrap="square" rtlCol="0">
            <a:spAutoFit/>
          </a:bodyPr>
          <a:lstStyle/>
          <a:p>
            <a:pPr marL="285750" indent="-285750">
              <a:buFont typeface="Arial" panose="020B0604020202020204" pitchFamily="34" charset="0"/>
              <a:buChar char="•"/>
            </a:pPr>
            <a:r>
              <a:rPr lang="en-US" dirty="0"/>
              <a:t>Beam is usually modelled as a current source and sees a (generally complex) </a:t>
            </a:r>
            <a:r>
              <a:rPr lang="en-US" i="1" dirty="0" err="1">
                <a:latin typeface="Times New Roman" panose="02020603050405020304" pitchFamily="18" charset="0"/>
                <a:cs typeface="Times New Roman" panose="02020603050405020304" pitchFamily="18" charset="0"/>
              </a:rPr>
              <a:t>Z</a:t>
            </a:r>
            <a:r>
              <a:rPr lang="en-US" i="1" baseline="-25000" dirty="0" err="1">
                <a:latin typeface="Times New Roman" panose="02020603050405020304" pitchFamily="18" charset="0"/>
                <a:cs typeface="Times New Roman" panose="02020603050405020304" pitchFamily="18" charset="0"/>
              </a:rPr>
              <a:t>shunt</a:t>
            </a:r>
            <a:r>
              <a:rPr lang="en-US" dirty="0">
                <a:latin typeface="Times New Roman" panose="02020603050405020304" pitchFamily="18" charset="0"/>
                <a:cs typeface="Times New Roman" panose="02020603050405020304" pitchFamily="18" charset="0"/>
              </a:rPr>
              <a:t>.</a:t>
            </a:r>
          </a:p>
          <a:p>
            <a:pPr marL="285750" indent="-285750">
              <a:buFont typeface="Arial" panose="020B0604020202020204" pitchFamily="34" charset="0"/>
              <a:buChar char="•"/>
            </a:pPr>
            <a:r>
              <a:rPr lang="en-US" dirty="0"/>
              <a:t>Via the transformer, the coupling to the cavity can be adjusted to </a:t>
            </a:r>
            <a:r>
              <a:rPr lang="en-US" i="1" dirty="0"/>
              <a:t>“matching”</a:t>
            </a:r>
            <a:r>
              <a:rPr lang="en-US" dirty="0"/>
              <a:t>. </a:t>
            </a:r>
            <a:br>
              <a:rPr lang="en-US" dirty="0"/>
            </a:br>
            <a:r>
              <a:rPr lang="en-US" dirty="0"/>
              <a:t>In practice, we would rotate our coupling loop to modify the coupling strength.</a:t>
            </a:r>
          </a:p>
        </p:txBody>
      </p:sp>
      <p:grpSp>
        <p:nvGrpSpPr>
          <p:cNvPr id="48" name="Group 47">
            <a:extLst>
              <a:ext uri="{FF2B5EF4-FFF2-40B4-BE49-F238E27FC236}">
                <a16:creationId xmlns:a16="http://schemas.microsoft.com/office/drawing/2014/main" id="{F67488E1-B141-4F0E-BC12-6D7E8379B3B4}"/>
              </a:ext>
            </a:extLst>
          </p:cNvPr>
          <p:cNvGrpSpPr/>
          <p:nvPr/>
        </p:nvGrpSpPr>
        <p:grpSpPr>
          <a:xfrm>
            <a:off x="789768" y="2902317"/>
            <a:ext cx="943859" cy="1947668"/>
            <a:chOff x="789768" y="2902317"/>
            <a:chExt cx="943859" cy="1947668"/>
          </a:xfrm>
        </p:grpSpPr>
        <p:cxnSp>
          <p:nvCxnSpPr>
            <p:cNvPr id="47" name="Straight Connector 46">
              <a:extLst>
                <a:ext uri="{FF2B5EF4-FFF2-40B4-BE49-F238E27FC236}">
                  <a16:creationId xmlns:a16="http://schemas.microsoft.com/office/drawing/2014/main" id="{27C8E92D-C5F3-493F-B817-B4F81C757EBD}"/>
                </a:ext>
              </a:extLst>
            </p:cNvPr>
            <p:cNvCxnSpPr/>
            <p:nvPr/>
          </p:nvCxnSpPr>
          <p:spPr bwMode="auto">
            <a:xfrm>
              <a:off x="1662052" y="3080588"/>
              <a:ext cx="0" cy="1769397"/>
            </a:xfrm>
            <a:prstGeom prst="line">
              <a:avLst/>
            </a:prstGeom>
            <a:solidFill>
              <a:schemeClr val="accent1"/>
            </a:solidFill>
            <a:ln w="28575" cap="flat" cmpd="sng" algn="ctr">
              <a:solidFill>
                <a:srgbClr val="009900"/>
              </a:solidFill>
              <a:prstDash val="dash"/>
              <a:round/>
              <a:headEnd type="none" w="med" len="med"/>
              <a:tailEnd type="none" w="med" len="med"/>
            </a:ln>
            <a:effectLst/>
          </p:spPr>
        </p:cxnSp>
        <p:sp>
          <p:nvSpPr>
            <p:cNvPr id="102" name="TextBox 101">
              <a:extLst>
                <a:ext uri="{FF2B5EF4-FFF2-40B4-BE49-F238E27FC236}">
                  <a16:creationId xmlns:a16="http://schemas.microsoft.com/office/drawing/2014/main" id="{CF0F5D43-B241-4BE0-88A8-00DF595FD6A9}"/>
                </a:ext>
              </a:extLst>
            </p:cNvPr>
            <p:cNvSpPr txBox="1"/>
            <p:nvPr/>
          </p:nvSpPr>
          <p:spPr>
            <a:xfrm>
              <a:off x="789768" y="2902317"/>
              <a:ext cx="943859" cy="369332"/>
            </a:xfrm>
            <a:prstGeom prst="rect">
              <a:avLst/>
            </a:prstGeom>
            <a:noFill/>
          </p:spPr>
          <p:txBody>
            <a:bodyPr wrap="square" rtlCol="0">
              <a:spAutoFit/>
            </a:bodyPr>
            <a:lstStyle/>
            <a:p>
              <a:r>
                <a:rPr lang="en-US" i="1" dirty="0" err="1">
                  <a:solidFill>
                    <a:srgbClr val="008000"/>
                  </a:solidFill>
                  <a:latin typeface="Times New Roman" panose="02020603050405020304" pitchFamily="18" charset="0"/>
                  <a:cs typeface="Times New Roman" panose="02020603050405020304" pitchFamily="18" charset="0"/>
                </a:rPr>
                <a:t>Z</a:t>
              </a:r>
              <a:r>
                <a:rPr lang="en-US" i="1" baseline="-25000" dirty="0" err="1">
                  <a:solidFill>
                    <a:srgbClr val="008000"/>
                  </a:solidFill>
                  <a:latin typeface="Times New Roman" panose="02020603050405020304" pitchFamily="18" charset="0"/>
                  <a:cs typeface="Times New Roman" panose="02020603050405020304" pitchFamily="18" charset="0"/>
                </a:rPr>
                <a:t>shunt</a:t>
              </a:r>
              <a:r>
                <a:rPr lang="en-US" i="1" baseline="-25000" dirty="0">
                  <a:solidFill>
                    <a:srgbClr val="008000"/>
                  </a:solidFill>
                  <a:latin typeface="Times New Roman" panose="02020603050405020304" pitchFamily="18" charset="0"/>
                  <a:cs typeface="Times New Roman" panose="02020603050405020304" pitchFamily="18" charset="0"/>
                </a:rPr>
                <a:t> </a:t>
              </a:r>
              <a:r>
                <a:rPr lang="en-US" dirty="0">
                  <a:solidFill>
                    <a:srgbClr val="008000"/>
                  </a:solidFill>
                  <a:latin typeface="Times New Roman" panose="02020603050405020304" pitchFamily="18" charset="0"/>
                  <a:cs typeface="Times New Roman" panose="02020603050405020304" pitchFamily="18" charset="0"/>
                  <a:sym typeface="Wingdings" panose="05000000000000000000" pitchFamily="2" charset="2"/>
                </a:rPr>
                <a:t></a:t>
              </a:r>
              <a:endParaRPr lang="en-GB" baseline="-25000" dirty="0">
                <a:solidFill>
                  <a:srgbClr val="008000"/>
                </a:solidFill>
                <a:latin typeface="Times New Roman" panose="02020603050405020304" pitchFamily="18" charset="0"/>
                <a:cs typeface="Times New Roman" panose="02020603050405020304" pitchFamily="18" charset="0"/>
              </a:endParaRPr>
            </a:p>
          </p:txBody>
        </p:sp>
      </p:grpSp>
      <p:grpSp>
        <p:nvGrpSpPr>
          <p:cNvPr id="57" name="Group 56">
            <a:extLst>
              <a:ext uri="{FF2B5EF4-FFF2-40B4-BE49-F238E27FC236}">
                <a16:creationId xmlns:a16="http://schemas.microsoft.com/office/drawing/2014/main" id="{09BF1AF1-2B5B-4D67-84C9-A75C0663FE4E}"/>
              </a:ext>
            </a:extLst>
          </p:cNvPr>
          <p:cNvGrpSpPr/>
          <p:nvPr/>
        </p:nvGrpSpPr>
        <p:grpSpPr>
          <a:xfrm>
            <a:off x="4867040" y="3220634"/>
            <a:ext cx="1049583" cy="1595980"/>
            <a:chOff x="4867040" y="3220634"/>
            <a:chExt cx="1049583" cy="1595980"/>
          </a:xfrm>
        </p:grpSpPr>
        <p:cxnSp>
          <p:nvCxnSpPr>
            <p:cNvPr id="93" name="Straight Connector 92">
              <a:extLst>
                <a:ext uri="{FF2B5EF4-FFF2-40B4-BE49-F238E27FC236}">
                  <a16:creationId xmlns:a16="http://schemas.microsoft.com/office/drawing/2014/main" id="{18CEF6DA-52D9-40F8-9BCE-0E4FC661F794}"/>
                </a:ext>
              </a:extLst>
            </p:cNvPr>
            <p:cNvCxnSpPr>
              <a:cxnSpLocks/>
            </p:cNvCxnSpPr>
            <p:nvPr/>
          </p:nvCxnSpPr>
          <p:spPr bwMode="auto">
            <a:xfrm>
              <a:off x="4867040" y="3220634"/>
              <a:ext cx="0" cy="1469408"/>
            </a:xfrm>
            <a:prstGeom prst="line">
              <a:avLst/>
            </a:prstGeom>
            <a:solidFill>
              <a:schemeClr val="accent1"/>
            </a:solidFill>
            <a:ln w="28575" cap="flat" cmpd="sng" algn="ctr">
              <a:solidFill>
                <a:srgbClr val="009900"/>
              </a:solidFill>
              <a:prstDash val="dash"/>
              <a:round/>
              <a:headEnd type="none" w="med" len="med"/>
              <a:tailEnd type="none" w="med" len="med"/>
            </a:ln>
            <a:effectLst/>
          </p:spPr>
        </p:cxnSp>
        <p:sp>
          <p:nvSpPr>
            <p:cNvPr id="105" name="TextBox 104">
              <a:extLst>
                <a:ext uri="{FF2B5EF4-FFF2-40B4-BE49-F238E27FC236}">
                  <a16:creationId xmlns:a16="http://schemas.microsoft.com/office/drawing/2014/main" id="{E9DC977C-12F6-4A9E-B055-D446F9E03642}"/>
                </a:ext>
              </a:extLst>
            </p:cNvPr>
            <p:cNvSpPr txBox="1"/>
            <p:nvPr/>
          </p:nvSpPr>
          <p:spPr>
            <a:xfrm>
              <a:off x="4972764" y="4447282"/>
              <a:ext cx="943859" cy="369332"/>
            </a:xfrm>
            <a:prstGeom prst="rect">
              <a:avLst/>
            </a:prstGeom>
            <a:noFill/>
          </p:spPr>
          <p:txBody>
            <a:bodyPr wrap="square" rtlCol="0">
              <a:spAutoFit/>
            </a:bodyPr>
            <a:lstStyle/>
            <a:p>
              <a:r>
                <a:rPr lang="en-US" dirty="0">
                  <a:solidFill>
                    <a:srgbClr val="008000"/>
                  </a:solidFill>
                  <a:latin typeface="Times New Roman" panose="02020603050405020304" pitchFamily="18" charset="0"/>
                  <a:cs typeface="Times New Roman" panose="02020603050405020304" pitchFamily="18" charset="0"/>
                  <a:sym typeface="Wingdings" panose="05000000000000000000" pitchFamily="2" charset="2"/>
                </a:rPr>
                <a:t> </a:t>
              </a:r>
              <a:r>
                <a:rPr lang="en-US" i="1" dirty="0">
                  <a:solidFill>
                    <a:srgbClr val="008000"/>
                  </a:solidFill>
                  <a:latin typeface="Times New Roman" panose="02020603050405020304" pitchFamily="18" charset="0"/>
                  <a:cs typeface="Times New Roman" panose="02020603050405020304" pitchFamily="18" charset="0"/>
                </a:rPr>
                <a:t>Z</a:t>
              </a:r>
              <a:r>
                <a:rPr lang="en-US" i="1" baseline="-25000" dirty="0">
                  <a:solidFill>
                    <a:srgbClr val="008000"/>
                  </a:solidFill>
                  <a:latin typeface="Times New Roman" panose="02020603050405020304" pitchFamily="18" charset="0"/>
                  <a:cs typeface="Times New Roman" panose="02020603050405020304" pitchFamily="18" charset="0"/>
                </a:rPr>
                <a:t>i </a:t>
              </a:r>
              <a:endParaRPr lang="en-GB" baseline="-25000" dirty="0">
                <a:solidFill>
                  <a:srgbClr val="008000"/>
                </a:solidFill>
                <a:latin typeface="Times New Roman" panose="02020603050405020304" pitchFamily="18" charset="0"/>
                <a:cs typeface="Times New Roman" panose="02020603050405020304" pitchFamily="18" charset="0"/>
              </a:endParaRPr>
            </a:p>
          </p:txBody>
        </p:sp>
      </p:grpSp>
      <p:grpSp>
        <p:nvGrpSpPr>
          <p:cNvPr id="10" name="Group 9">
            <a:extLst>
              <a:ext uri="{FF2B5EF4-FFF2-40B4-BE49-F238E27FC236}">
                <a16:creationId xmlns:a16="http://schemas.microsoft.com/office/drawing/2014/main" id="{44107F88-0387-A46C-D302-F6695CE47C80}"/>
              </a:ext>
            </a:extLst>
          </p:cNvPr>
          <p:cNvGrpSpPr/>
          <p:nvPr/>
        </p:nvGrpSpPr>
        <p:grpSpPr>
          <a:xfrm>
            <a:off x="7065787" y="4032356"/>
            <a:ext cx="3219417" cy="1305104"/>
            <a:chOff x="7065787" y="4032356"/>
            <a:chExt cx="3219417" cy="1305104"/>
          </a:xfrm>
        </p:grpSpPr>
        <p:sp>
          <p:nvSpPr>
            <p:cNvPr id="8" name="TextBox 7">
              <a:extLst>
                <a:ext uri="{FF2B5EF4-FFF2-40B4-BE49-F238E27FC236}">
                  <a16:creationId xmlns:a16="http://schemas.microsoft.com/office/drawing/2014/main" id="{E1B6D456-CEEB-584C-375F-9518433A3442}"/>
                </a:ext>
              </a:extLst>
            </p:cNvPr>
            <p:cNvSpPr txBox="1"/>
            <p:nvPr/>
          </p:nvSpPr>
          <p:spPr>
            <a:xfrm>
              <a:off x="7065787" y="4032356"/>
              <a:ext cx="3219417" cy="646331"/>
            </a:xfrm>
            <a:prstGeom prst="rect">
              <a:avLst/>
            </a:prstGeom>
            <a:noFill/>
          </p:spPr>
          <p:txBody>
            <a:bodyPr wrap="square" rtlCol="0">
              <a:spAutoFit/>
            </a:bodyPr>
            <a:lstStyle/>
            <a:p>
              <a:r>
                <a:rPr lang="en-US" i="1" dirty="0"/>
                <a:t>So-called: Cavity loading (inductive in this case)</a:t>
              </a:r>
              <a:endParaRPr lang="de-DE" i="1" dirty="0"/>
            </a:p>
          </p:txBody>
        </p:sp>
        <p:pic>
          <p:nvPicPr>
            <p:cNvPr id="9" name="Picture 8">
              <a:extLst>
                <a:ext uri="{FF2B5EF4-FFF2-40B4-BE49-F238E27FC236}">
                  <a16:creationId xmlns:a16="http://schemas.microsoft.com/office/drawing/2014/main" id="{E6DD077A-5C17-89AF-D73F-790EAB42ADE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520752" y="4724292"/>
              <a:ext cx="2016270" cy="613168"/>
            </a:xfrm>
            <a:prstGeom prst="rect">
              <a:avLst/>
            </a:prstGeom>
          </p:spPr>
        </p:pic>
      </p:grpSp>
    </p:spTree>
    <p:extLst>
      <p:ext uri="{BB962C8B-B14F-4D97-AF65-F5344CB8AC3E}">
        <p14:creationId xmlns:p14="http://schemas.microsoft.com/office/powerpoint/2010/main" val="4173996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barn(inVertical)">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1000"/>
                                        <p:tgtEl>
                                          <p:spTgt spid="44"/>
                                        </p:tgtEl>
                                      </p:cBhvr>
                                    </p:animEffect>
                                    <p:anim calcmode="lin" valueType="num">
                                      <p:cBhvr>
                                        <p:cTn id="28" dur="1000" fill="hold"/>
                                        <p:tgtEl>
                                          <p:spTgt spid="44"/>
                                        </p:tgtEl>
                                        <p:attrNameLst>
                                          <p:attrName>ppt_x</p:attrName>
                                        </p:attrNameLst>
                                      </p:cBhvr>
                                      <p:tavLst>
                                        <p:tav tm="0">
                                          <p:val>
                                            <p:strVal val="#ppt_x"/>
                                          </p:val>
                                        </p:tav>
                                        <p:tav tm="100000">
                                          <p:val>
                                            <p:strVal val="#ppt_x"/>
                                          </p:val>
                                        </p:tav>
                                      </p:tavLst>
                                    </p:anim>
                                    <p:anim calcmode="lin" valueType="num">
                                      <p:cBhvr>
                                        <p:cTn id="2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0"/>
                                        </p:tgtEl>
                                        <p:attrNameLst>
                                          <p:attrName>style.visibility</p:attrName>
                                        </p:attrNameLst>
                                      </p:cBhvr>
                                      <p:to>
                                        <p:strVal val="visible"/>
                                      </p:to>
                                    </p:set>
                                    <p:animEffect transition="in" filter="fade">
                                      <p:cBhvr>
                                        <p:cTn id="34" dur="500"/>
                                        <p:tgtEl>
                                          <p:spTgt spid="9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childTnLst>
                                </p:cTn>
                              </p:par>
                              <p:par>
                                <p:cTn id="40" presetID="10" presetClass="entr" presetSubtype="0" fill="hold"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a:xfrm>
            <a:off x="7524751" y="5362576"/>
            <a:ext cx="600075" cy="49530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3"/>
          <p:cNvSpPr>
            <a:spLocks noChangeArrowheads="1"/>
          </p:cNvSpPr>
          <p:nvPr/>
        </p:nvSpPr>
        <p:spPr bwMode="auto">
          <a:xfrm>
            <a:off x="45821" y="36008"/>
            <a:ext cx="9144000" cy="609600"/>
          </a:xfrm>
          <a:prstGeom prst="rect">
            <a:avLst/>
          </a:prstGeom>
          <a:noFill/>
          <a:ln w="9525">
            <a:noFill/>
            <a:miter lim="800000"/>
            <a:headEnd/>
            <a:tailEnd/>
          </a:ln>
          <a:effectLst/>
        </p:spPr>
        <p:txBody>
          <a:bodyPr anchor="ctr"/>
          <a:lstStyle/>
          <a:p>
            <a:pPr>
              <a:spcBef>
                <a:spcPct val="0"/>
              </a:spcBef>
            </a:pPr>
            <a:r>
              <a:rPr lang="en-GB" sz="3200" b="1" dirty="0">
                <a:solidFill>
                  <a:schemeClr val="bg2">
                    <a:lumMod val="50000"/>
                  </a:schemeClr>
                </a:solidFill>
              </a:rPr>
              <a:t>What about this R/Q-criteria?</a:t>
            </a:r>
            <a:endParaRPr lang="en-GB" sz="3200" dirty="0">
              <a:solidFill>
                <a:schemeClr val="bg2">
                  <a:lumMod val="50000"/>
                </a:schemeClr>
              </a:solidFill>
            </a:endParaRPr>
          </a:p>
        </p:txBody>
      </p:sp>
      <p:sp>
        <p:nvSpPr>
          <p:cNvPr id="93" name="Rectangle 7"/>
          <p:cNvSpPr>
            <a:spLocks noChangeArrowheads="1"/>
          </p:cNvSpPr>
          <p:nvPr/>
        </p:nvSpPr>
        <p:spPr bwMode="auto">
          <a:xfrm>
            <a:off x="1003300" y="740382"/>
            <a:ext cx="10769600" cy="6146074"/>
          </a:xfrm>
          <a:prstGeom prst="rect">
            <a:avLst/>
          </a:prstGeom>
          <a:noFill/>
          <a:ln w="9525">
            <a:noFill/>
            <a:miter lim="800000"/>
            <a:headEnd/>
            <a:tailEnd/>
          </a:ln>
          <a:effectLst/>
        </p:spPr>
        <p:txBody>
          <a:bodyPr/>
          <a:lstStyle/>
          <a:p>
            <a:pPr marL="457200" indent="-457200">
              <a:spcBef>
                <a:spcPct val="20000"/>
              </a:spcBef>
              <a:buClr>
                <a:schemeClr val="tx1"/>
              </a:buClr>
              <a:buFont typeface="Symbol" panose="05050102010706020507" pitchFamily="18" charset="2"/>
              <a:buChar char="®"/>
            </a:pPr>
            <a:r>
              <a:rPr lang="en-GB" sz="2100" b="1" dirty="0">
                <a:cs typeface="Times New Roman" pitchFamily="18" charset="0"/>
                <a:sym typeface="Wingdings" pitchFamily="2" charset="2"/>
              </a:rPr>
              <a:t>Charged particle experiences cavity gap as capacitor</a:t>
            </a: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r>
              <a:rPr lang="en-GB" sz="2100" b="1" dirty="0">
                <a:cs typeface="Times New Roman" pitchFamily="18" charset="0"/>
                <a:sym typeface="Wingdings" pitchFamily="2" charset="2"/>
              </a:rPr>
              <a:t>Design goal: to reduce beam loading, aim for cavity geometry with small </a:t>
            </a:r>
            <a:r>
              <a:rPr lang="en-GB" sz="2100" b="1" i="1" dirty="0">
                <a:cs typeface="Times New Roman" pitchFamily="18" charset="0"/>
                <a:sym typeface="Wingdings" pitchFamily="2" charset="2"/>
              </a:rPr>
              <a:t>R</a:t>
            </a:r>
            <a:r>
              <a:rPr lang="en-GB" sz="2100" b="1" dirty="0">
                <a:cs typeface="Times New Roman" pitchFamily="18" charset="0"/>
                <a:sym typeface="Wingdings" pitchFamily="2" charset="2"/>
              </a:rPr>
              <a:t>/</a:t>
            </a:r>
            <a:r>
              <a:rPr lang="en-GB" sz="2100" b="1" i="1" dirty="0">
                <a:cs typeface="Times New Roman" pitchFamily="18" charset="0"/>
                <a:sym typeface="Wingdings" pitchFamily="2" charset="2"/>
              </a:rPr>
              <a:t>Q</a:t>
            </a:r>
            <a:r>
              <a:rPr lang="en-GB" sz="2100" b="1" dirty="0">
                <a:cs typeface="Times New Roman" pitchFamily="18" charset="0"/>
                <a:sym typeface="Wingdings" pitchFamily="2" charset="2"/>
              </a:rPr>
              <a:t> </a:t>
            </a: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pic>
        <p:nvPicPr>
          <p:cNvPr id="21" name="Picture 20"/>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346279" y="1739917"/>
            <a:ext cx="4346824" cy="2831645"/>
          </a:xfrm>
          <a:prstGeom prst="rect">
            <a:avLst/>
          </a:prstGeom>
        </p:spPr>
      </p:pic>
      <p:grpSp>
        <p:nvGrpSpPr>
          <p:cNvPr id="22" name="Group 21"/>
          <p:cNvGrpSpPr/>
          <p:nvPr/>
        </p:nvGrpSpPr>
        <p:grpSpPr>
          <a:xfrm>
            <a:off x="2540000" y="1432569"/>
            <a:ext cx="2813208" cy="2709877"/>
            <a:chOff x="1092200" y="1432568"/>
            <a:chExt cx="2813208" cy="2709877"/>
          </a:xfrm>
        </p:grpSpPr>
        <p:sp>
          <p:nvSpPr>
            <p:cNvPr id="35" name="Oval 34"/>
            <p:cNvSpPr/>
            <p:nvPr/>
          </p:nvSpPr>
          <p:spPr>
            <a:xfrm>
              <a:off x="1585976" y="2891408"/>
              <a:ext cx="170308" cy="170308"/>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7" name="Straight Arrow Connector 36"/>
            <p:cNvCxnSpPr/>
            <p:nvPr/>
          </p:nvCxnSpPr>
          <p:spPr>
            <a:xfrm>
              <a:off x="1813381" y="2976562"/>
              <a:ext cx="1556426" cy="9728"/>
            </a:xfrm>
            <a:prstGeom prst="straightConnector1">
              <a:avLst/>
            </a:prstGeom>
            <a:ln w="47625">
              <a:solidFill>
                <a:srgbClr val="C0504D"/>
              </a:solidFill>
              <a:headEnd w="med" len="lg"/>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1309404" y="2767213"/>
              <a:ext cx="338554" cy="415498"/>
            </a:xfrm>
            <a:prstGeom prst="rect">
              <a:avLst/>
            </a:prstGeom>
            <a:noFill/>
          </p:spPr>
          <p:txBody>
            <a:bodyPr wrap="none" rtlCol="0">
              <a:spAutoFit/>
            </a:bodyPr>
            <a:lstStyle/>
            <a:p>
              <a:r>
                <a:rPr lang="en-GB" sz="2100" b="1" i="1" dirty="0">
                  <a:latin typeface="Constantia" panose="02030602050306030303" pitchFamily="18" charset="0"/>
                </a:rPr>
                <a:t>q</a:t>
              </a:r>
            </a:p>
          </p:txBody>
        </p:sp>
        <p:grpSp>
          <p:nvGrpSpPr>
            <p:cNvPr id="20" name="Group 19"/>
            <p:cNvGrpSpPr/>
            <p:nvPr/>
          </p:nvGrpSpPr>
          <p:grpSpPr>
            <a:xfrm>
              <a:off x="1092200" y="1830386"/>
              <a:ext cx="2807811" cy="769666"/>
              <a:chOff x="1092200" y="1830386"/>
              <a:chExt cx="2807811" cy="769666"/>
            </a:xfrm>
          </p:grpSpPr>
          <p:cxnSp>
            <p:nvCxnSpPr>
              <p:cNvPr id="4" name="Straight Connector 3"/>
              <p:cNvCxnSpPr/>
              <p:nvPr/>
            </p:nvCxnSpPr>
            <p:spPr>
              <a:xfrm>
                <a:off x="1092200" y="2600051"/>
                <a:ext cx="1170305"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2262505" y="1836737"/>
                <a:ext cx="10795" cy="763314"/>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2260203" y="1836735"/>
                <a:ext cx="482600"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2729706" y="1830386"/>
                <a:ext cx="10795" cy="763314"/>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729706" y="2593699"/>
                <a:ext cx="1170305"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rot="10800000">
              <a:off x="1097597" y="3372779"/>
              <a:ext cx="2807811" cy="769666"/>
              <a:chOff x="1092200" y="1830386"/>
              <a:chExt cx="2807811" cy="769666"/>
            </a:xfrm>
          </p:grpSpPr>
          <p:cxnSp>
            <p:nvCxnSpPr>
              <p:cNvPr id="44" name="Straight Connector 43"/>
              <p:cNvCxnSpPr/>
              <p:nvPr/>
            </p:nvCxnSpPr>
            <p:spPr>
              <a:xfrm>
                <a:off x="1092200" y="2600051"/>
                <a:ext cx="1170305"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2262505" y="1836737"/>
                <a:ext cx="10795" cy="763314"/>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2260203" y="1836735"/>
                <a:ext cx="482600"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2729706" y="1830386"/>
                <a:ext cx="10795" cy="763314"/>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729706" y="2593699"/>
                <a:ext cx="1170305" cy="1"/>
              </a:xfrm>
              <a:prstGeom prst="line">
                <a:avLst/>
              </a:prstGeom>
              <a:ln w="38100">
                <a:solidFill>
                  <a:srgbClr val="1F497D"/>
                </a:solidFill>
              </a:ln>
            </p:spPr>
            <p:style>
              <a:lnRef idx="1">
                <a:schemeClr val="accent1"/>
              </a:lnRef>
              <a:fillRef idx="0">
                <a:schemeClr val="accent1"/>
              </a:fillRef>
              <a:effectRef idx="0">
                <a:schemeClr val="accent1"/>
              </a:effectRef>
              <a:fontRef idx="minor">
                <a:schemeClr val="tx1"/>
              </a:fontRef>
            </p:style>
          </p:cxnSp>
        </p:grpSp>
        <p:sp>
          <p:nvSpPr>
            <p:cNvPr id="49" name="TextBox 48"/>
            <p:cNvSpPr txBox="1"/>
            <p:nvPr/>
          </p:nvSpPr>
          <p:spPr>
            <a:xfrm>
              <a:off x="2000615" y="1432568"/>
              <a:ext cx="990977" cy="415498"/>
            </a:xfrm>
            <a:prstGeom prst="rect">
              <a:avLst/>
            </a:prstGeom>
            <a:noFill/>
          </p:spPr>
          <p:txBody>
            <a:bodyPr wrap="none" rtlCol="0">
              <a:spAutoFit/>
            </a:bodyPr>
            <a:lstStyle/>
            <a:p>
              <a:pPr algn="ctr"/>
              <a:r>
                <a:rPr lang="en-GB" sz="2100" b="1" dirty="0"/>
                <a:t>Cavity</a:t>
              </a:r>
            </a:p>
          </p:txBody>
        </p:sp>
      </p:grpSp>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3987" y="5285900"/>
            <a:ext cx="4006370" cy="692744"/>
          </a:xfrm>
          <a:prstGeom prst="rect">
            <a:avLst/>
          </a:prstGeom>
        </p:spPr>
      </p:pic>
      <p:pic>
        <p:nvPicPr>
          <p:cNvPr id="26" name="Pictur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60293" y="4442125"/>
            <a:ext cx="1186753" cy="258875"/>
          </a:xfrm>
          <a:prstGeom prst="rect">
            <a:avLst/>
          </a:prstGeom>
        </p:spPr>
      </p:pic>
      <p:cxnSp>
        <p:nvCxnSpPr>
          <p:cNvPr id="50" name="Straight Arrow Connector 49"/>
          <p:cNvCxnSpPr/>
          <p:nvPr/>
        </p:nvCxnSpPr>
        <p:spPr>
          <a:xfrm>
            <a:off x="4547045" y="4701000"/>
            <a:ext cx="567880" cy="578549"/>
          </a:xfrm>
          <a:prstGeom prst="straightConnector1">
            <a:avLst/>
          </a:prstGeom>
          <a:ln w="34925">
            <a:solidFill>
              <a:srgbClr val="1F497D"/>
            </a:solidFill>
            <a:headEnd w="med" len="med"/>
            <a:tailEnd type="triangle" w="med" len="lg"/>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8839200" y="5209809"/>
            <a:ext cx="692628" cy="838567"/>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5" name="Picture 54"/>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17303" y="5285901"/>
            <a:ext cx="1821972" cy="674917"/>
          </a:xfrm>
          <a:prstGeom prst="rect">
            <a:avLst/>
          </a:prstGeom>
        </p:spPr>
      </p:pic>
      <p:sp>
        <p:nvSpPr>
          <p:cNvPr id="63" name="TextBox 62"/>
          <p:cNvSpPr txBox="1"/>
          <p:nvPr/>
        </p:nvSpPr>
        <p:spPr>
          <a:xfrm>
            <a:off x="6096000" y="1510748"/>
            <a:ext cx="3708400" cy="319639"/>
          </a:xfrm>
          <a:prstGeom prst="rect">
            <a:avLst/>
          </a:prstGeom>
          <a:noFill/>
        </p:spPr>
        <p:txBody>
          <a:bodyPr wrap="square" rtlCol="0">
            <a:spAutoFit/>
          </a:bodyPr>
          <a:lstStyle/>
          <a:p>
            <a:pPr algn="ctr"/>
            <a:r>
              <a:rPr lang="en-US" sz="1477" b="1" dirty="0">
                <a:solidFill>
                  <a:srgbClr val="1F497D"/>
                </a:solidFill>
              </a:rPr>
              <a:t>Beam induced voltage</a:t>
            </a:r>
            <a:endParaRPr lang="en-GB" sz="1477" b="1" dirty="0">
              <a:solidFill>
                <a:srgbClr val="1F497D"/>
              </a:solidFill>
            </a:endParaRPr>
          </a:p>
        </p:txBody>
      </p:sp>
    </p:spTree>
    <p:extLst>
      <p:ext uri="{BB962C8B-B14F-4D97-AF65-F5344CB8AC3E}">
        <p14:creationId xmlns:p14="http://schemas.microsoft.com/office/powerpoint/2010/main" val="223471902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37784"/>
            <a:ext cx="9144000" cy="609600"/>
          </a:xfrm>
          <a:prstGeom prst="rect">
            <a:avLst/>
          </a:prstGeom>
          <a:noFill/>
          <a:ln w="9525">
            <a:noFill/>
            <a:miter lim="800000"/>
            <a:headEnd/>
            <a:tailEnd/>
          </a:ln>
          <a:effectLst/>
        </p:spPr>
        <p:txBody>
          <a:bodyPr anchor="ctr"/>
          <a:lstStyle/>
          <a:p>
            <a:pPr>
              <a:spcBef>
                <a:spcPct val="0"/>
              </a:spcBef>
            </a:pPr>
            <a:r>
              <a:rPr lang="en-GB" sz="3200" b="1" dirty="0">
                <a:solidFill>
                  <a:schemeClr val="bg2">
                    <a:lumMod val="50000"/>
                  </a:schemeClr>
                </a:solidFill>
              </a:rPr>
              <a:t>Example: 400 MHz cavities in LHC</a:t>
            </a:r>
            <a:endParaRPr lang="en-GB" sz="3200" dirty="0">
              <a:solidFill>
                <a:schemeClr val="bg2">
                  <a:lumMod val="50000"/>
                </a:schemeClr>
              </a:solidFill>
            </a:endParaRPr>
          </a:p>
        </p:txBody>
      </p:sp>
      <p:sp>
        <p:nvSpPr>
          <p:cNvPr id="93" name="Rectangle 7"/>
          <p:cNvSpPr>
            <a:spLocks noChangeArrowheads="1"/>
          </p:cNvSpPr>
          <p:nvPr/>
        </p:nvSpPr>
        <p:spPr bwMode="auto">
          <a:xfrm>
            <a:off x="508000" y="590550"/>
            <a:ext cx="9434695" cy="1472045"/>
          </a:xfrm>
          <a:prstGeom prst="rect">
            <a:avLst/>
          </a:prstGeom>
          <a:noFill/>
          <a:ln w="9525">
            <a:noFill/>
            <a:miter lim="800000"/>
            <a:headEnd/>
            <a:tailEnd/>
          </a:ln>
          <a:effectLst/>
        </p:spPr>
        <p:txBody>
          <a:bodyPr/>
          <a:lstStyle/>
          <a:p>
            <a:pPr marL="457200" indent="-457200">
              <a:spcBef>
                <a:spcPct val="20000"/>
              </a:spcBef>
              <a:buFont typeface="Symbol" panose="05050102010706020507" pitchFamily="18" charset="2"/>
              <a:buChar char="®"/>
            </a:pPr>
            <a:r>
              <a:rPr lang="en-GB" sz="2100" b="1" dirty="0">
                <a:solidFill>
                  <a:srgbClr val="C0504D"/>
                </a:solidFill>
                <a:cs typeface="Times New Roman" pitchFamily="18" charset="0"/>
                <a:sym typeface="Wingdings" pitchFamily="2" charset="2"/>
              </a:rPr>
              <a:t>Very high beam currents, need to reduce beam loading in RF cavities</a:t>
            </a:r>
          </a:p>
          <a:p>
            <a:pPr marL="457200" indent="-457200">
              <a:spcBef>
                <a:spcPct val="20000"/>
              </a:spcBef>
              <a:buClr>
                <a:schemeClr val="tx1"/>
              </a:buClr>
              <a:buFont typeface="Symbol" panose="05050102010706020507" pitchFamily="18" charset="2"/>
              <a:buChar char="®"/>
            </a:pPr>
            <a:r>
              <a:rPr lang="en-GB" sz="2100" b="1" dirty="0">
                <a:cs typeface="Times New Roman" pitchFamily="18" charset="0"/>
                <a:sym typeface="Wingdings" pitchFamily="2" charset="2"/>
              </a:rPr>
              <a:t>Shunt impedance </a:t>
            </a:r>
            <a:r>
              <a:rPr lang="en-GB" sz="2100" b="1" i="1" dirty="0">
                <a:cs typeface="Times New Roman" pitchFamily="18" charset="0"/>
                <a:sym typeface="Wingdings" pitchFamily="2" charset="2"/>
              </a:rPr>
              <a:t>R, is high but</a:t>
            </a:r>
            <a:r>
              <a:rPr lang="en-GB" sz="2100" b="1" dirty="0">
                <a:cs typeface="Times New Roman" pitchFamily="18" charset="0"/>
                <a:sym typeface="Wingdings" pitchFamily="2" charset="2"/>
              </a:rPr>
              <a:t> small R/Q is needed </a:t>
            </a:r>
          </a:p>
          <a:p>
            <a:pPr algn="l">
              <a:spcBef>
                <a:spcPct val="20000"/>
              </a:spcBef>
              <a:buClr>
                <a:schemeClr val="tx1"/>
              </a:buClr>
            </a:pPr>
            <a:r>
              <a:rPr lang="en-GB" sz="2100" b="1" dirty="0">
                <a:solidFill>
                  <a:srgbClr val="1F497D"/>
                </a:solidFill>
                <a:cs typeface="Times New Roman" pitchFamily="18" charset="0"/>
                <a:sym typeface="Symbol" panose="05050102010706020507" pitchFamily="18" charset="2"/>
              </a:rPr>
              <a:t>  Could be achieved with superconducting cavities in LHC</a:t>
            </a:r>
            <a:endParaRPr lang="en-GB" sz="2100" b="1" dirty="0">
              <a:solidFill>
                <a:srgbClr val="1F497D"/>
              </a:solidFill>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cs typeface="Times New Roman" pitchFamily="18" charset="0"/>
              <a:sym typeface="Wingdings" pitchFamily="2" charset="2"/>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7356" y="4626155"/>
            <a:ext cx="3553200" cy="1998675"/>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7357" y="2227442"/>
            <a:ext cx="3553177" cy="1998662"/>
          </a:xfrm>
          <a:prstGeom prst="rect">
            <a:avLst/>
          </a:prstGeom>
        </p:spPr>
      </p:pic>
      <p:sp>
        <p:nvSpPr>
          <p:cNvPr id="34" name="TextBox 33"/>
          <p:cNvSpPr txBox="1"/>
          <p:nvPr/>
        </p:nvSpPr>
        <p:spPr>
          <a:xfrm>
            <a:off x="2487356" y="4306515"/>
            <a:ext cx="3553176" cy="338554"/>
          </a:xfrm>
          <a:prstGeom prst="rect">
            <a:avLst/>
          </a:prstGeom>
          <a:noFill/>
        </p:spPr>
        <p:txBody>
          <a:bodyPr wrap="square" rtlCol="0">
            <a:spAutoFit/>
          </a:bodyPr>
          <a:lstStyle/>
          <a:p>
            <a:pPr algn="ctr"/>
            <a:r>
              <a:rPr lang="en-US" sz="1600" b="1" dirty="0">
                <a:latin typeface="Constantia" panose="02030602050306030303" pitchFamily="18" charset="0"/>
              </a:rPr>
              <a:t>Bell shape: </a:t>
            </a:r>
            <a:r>
              <a:rPr lang="en-US" sz="1600" b="1" dirty="0">
                <a:solidFill>
                  <a:srgbClr val="1F497D"/>
                </a:solidFill>
                <a:latin typeface="Constantia" panose="02030602050306030303" pitchFamily="18" charset="0"/>
              </a:rPr>
              <a:t>R/Q ~ 44 </a:t>
            </a:r>
            <a:r>
              <a:rPr lang="en-US" sz="1600" b="1" dirty="0">
                <a:solidFill>
                  <a:srgbClr val="1F497D"/>
                </a:solidFill>
                <a:latin typeface="Symbol" panose="05050102010706020507" pitchFamily="18" charset="2"/>
              </a:rPr>
              <a:t>W</a:t>
            </a:r>
            <a:r>
              <a:rPr lang="en-US" sz="1600" b="1" dirty="0">
                <a:solidFill>
                  <a:srgbClr val="1F497D"/>
                </a:solidFill>
                <a:latin typeface="Constantia" panose="02030602050306030303" pitchFamily="18" charset="0"/>
              </a:rPr>
              <a:t>, 400 MHz</a:t>
            </a:r>
            <a:endParaRPr lang="en-GB" sz="1600" b="1" dirty="0">
              <a:solidFill>
                <a:srgbClr val="1F497D"/>
              </a:solidFill>
              <a:latin typeface="Constantia" panose="02030602050306030303" pitchFamily="18" charset="0"/>
            </a:endParaRPr>
          </a:p>
        </p:txBody>
      </p:sp>
      <p:sp>
        <p:nvSpPr>
          <p:cNvPr id="10" name="Oval 9"/>
          <p:cNvSpPr/>
          <p:nvPr/>
        </p:nvSpPr>
        <p:spPr>
          <a:xfrm>
            <a:off x="3262909" y="4663803"/>
            <a:ext cx="762000" cy="177165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asted-image.tiff" descr="pasted-image.tiff"/>
          <p:cNvPicPr>
            <a:picLocks noChangeAspect="1"/>
          </p:cNvPicPr>
          <p:nvPr/>
        </p:nvPicPr>
        <p:blipFill>
          <a:blip r:embed="rId4"/>
          <a:stretch>
            <a:fillRect/>
          </a:stretch>
        </p:blipFill>
        <p:spPr>
          <a:xfrm>
            <a:off x="6861877" y="2117588"/>
            <a:ext cx="2711181" cy="2094045"/>
          </a:xfrm>
          <a:prstGeom prst="rect">
            <a:avLst/>
          </a:prstGeom>
          <a:ln w="12700">
            <a:miter lim="400000"/>
          </a:ln>
        </p:spPr>
      </p:pic>
      <p:sp>
        <p:nvSpPr>
          <p:cNvPr id="12" name="Rectangle 7"/>
          <p:cNvSpPr>
            <a:spLocks noChangeArrowheads="1"/>
          </p:cNvSpPr>
          <p:nvPr/>
        </p:nvSpPr>
        <p:spPr bwMode="auto">
          <a:xfrm>
            <a:off x="6328229" y="4523131"/>
            <a:ext cx="3836534" cy="838200"/>
          </a:xfrm>
          <a:prstGeom prst="rect">
            <a:avLst/>
          </a:prstGeom>
          <a:noFill/>
          <a:ln w="9525">
            <a:noFill/>
            <a:miter lim="800000"/>
            <a:headEnd/>
            <a:tailEnd/>
          </a:ln>
          <a:effectLst/>
        </p:spPr>
        <p:txBody>
          <a:bodyPr/>
          <a:lstStyle/>
          <a:p>
            <a:pPr marL="457200"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2</a:t>
            </a:r>
            <a:r>
              <a:rPr lang="en-GB" sz="2100" b="1" dirty="0">
                <a:latin typeface="Constantia" pitchFamily="18" charset="0"/>
                <a:cs typeface="Times New Roman" pitchFamily="18" charset="0"/>
                <a:sym typeface="Symbol" panose="05050102010706020507" pitchFamily="18" charset="2"/>
              </a:rPr>
              <a:t>8 cavities, 5.3 MV/m</a:t>
            </a: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81127" y="5166991"/>
            <a:ext cx="2311249" cy="702874"/>
          </a:xfrm>
          <a:prstGeom prst="rect">
            <a:avLst/>
          </a:prstGeom>
        </p:spPr>
      </p:pic>
      <p:cxnSp>
        <p:nvCxnSpPr>
          <p:cNvPr id="14" name="Straight Arrow Connector 13"/>
          <p:cNvCxnSpPr/>
          <p:nvPr/>
        </p:nvCxnSpPr>
        <p:spPr>
          <a:xfrm flipV="1">
            <a:off x="7991474" y="5117303"/>
            <a:ext cx="407646" cy="790659"/>
          </a:xfrm>
          <a:prstGeom prst="straightConnector1">
            <a:avLst/>
          </a:prstGeom>
          <a:ln w="34925">
            <a:solidFill>
              <a:srgbClr val="C0504D"/>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340111" y="4853112"/>
            <a:ext cx="538930" cy="461665"/>
          </a:xfrm>
          <a:prstGeom prst="rect">
            <a:avLst/>
          </a:prstGeom>
          <a:noFill/>
        </p:spPr>
        <p:txBody>
          <a:bodyPr wrap="none" rtlCol="0">
            <a:spAutoFit/>
          </a:bodyPr>
          <a:lstStyle/>
          <a:p>
            <a:r>
              <a:rPr lang="en-GB" sz="2400" b="1" dirty="0">
                <a:solidFill>
                  <a:srgbClr val="C0504D"/>
                </a:solidFill>
                <a:latin typeface="Constantia" panose="02030602050306030303" pitchFamily="18" charset="0"/>
              </a:rPr>
              <a:t>~o</a:t>
            </a:r>
            <a:endParaRPr lang="en-US" sz="2400" b="1" dirty="0">
              <a:solidFill>
                <a:srgbClr val="C0504D"/>
              </a:solidFill>
              <a:latin typeface="Constantia" panose="02030602050306030303" pitchFamily="18" charset="0"/>
            </a:endParaRPr>
          </a:p>
        </p:txBody>
      </p:sp>
    </p:spTree>
    <p:extLst>
      <p:ext uri="{BB962C8B-B14F-4D97-AF65-F5344CB8AC3E}">
        <p14:creationId xmlns:p14="http://schemas.microsoft.com/office/powerpoint/2010/main" val="1012525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E812CA2-EC03-6DB1-1850-159C149E18EE}"/>
              </a:ext>
            </a:extLst>
          </p:cNvPr>
          <p:cNvSpPr>
            <a:spLocks noGrp="1"/>
          </p:cNvSpPr>
          <p:nvPr>
            <p:ph type="ftr" sz="quarter" idx="11"/>
          </p:nvPr>
        </p:nvSpPr>
        <p:spPr/>
        <p:txBody>
          <a:bodyPr/>
          <a:lstStyle/>
          <a:p>
            <a:r>
              <a:rPr lang="en-US" spc="-1"/>
              <a:t>Christine.Vollinger@cern.ch, RF Systems I &amp; II</a:t>
            </a:r>
            <a:endParaRPr lang="en-GB" spc="-1" dirty="0">
              <a:latin typeface="Times New Roman"/>
            </a:endParaRPr>
          </a:p>
        </p:txBody>
      </p:sp>
      <p:sp>
        <p:nvSpPr>
          <p:cNvPr id="5" name="Slide Number Placeholder 4">
            <a:extLst>
              <a:ext uri="{FF2B5EF4-FFF2-40B4-BE49-F238E27FC236}">
                <a16:creationId xmlns:a16="http://schemas.microsoft.com/office/drawing/2014/main" id="{1BB18FAE-52BD-5BF7-FC09-23658F0C1E47}"/>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chemeClr val="bg2">
                    <a:lumMod val="75000"/>
                  </a:schemeClr>
                </a:solidFill>
                <a:latin typeface="Arial"/>
              </a:rPr>
              <a:t>8</a:t>
            </a:fld>
            <a:endParaRPr lang="en-GB" sz="1000" b="0" strike="noStrike" spc="-1" dirty="0">
              <a:solidFill>
                <a:schemeClr val="bg2">
                  <a:lumMod val="75000"/>
                </a:schemeClr>
              </a:solidFill>
              <a:latin typeface="Times New Roman"/>
            </a:endParaRPr>
          </a:p>
        </p:txBody>
      </p:sp>
      <p:sp>
        <p:nvSpPr>
          <p:cNvPr id="6" name="Title 1">
            <a:extLst>
              <a:ext uri="{FF2B5EF4-FFF2-40B4-BE49-F238E27FC236}">
                <a16:creationId xmlns:a16="http://schemas.microsoft.com/office/drawing/2014/main" id="{68D363E1-8D49-A128-A722-FFD7C9D6FB40}"/>
              </a:ext>
            </a:extLst>
          </p:cNvPr>
          <p:cNvSpPr>
            <a:spLocks noGrp="1"/>
          </p:cNvSpPr>
          <p:nvPr>
            <p:ph type="title"/>
          </p:nvPr>
        </p:nvSpPr>
        <p:spPr>
          <a:xfrm>
            <a:off x="97333" y="136581"/>
            <a:ext cx="9302217" cy="629095"/>
          </a:xfrm>
        </p:spPr>
        <p:txBody>
          <a:bodyPr/>
          <a:lstStyle/>
          <a:p>
            <a:r>
              <a:rPr lang="en-US" kern="0" dirty="0">
                <a:solidFill>
                  <a:srgbClr val="0070C0"/>
                </a:solidFill>
              </a:rPr>
              <a:t>First accelerators – drift tube </a:t>
            </a:r>
            <a:r>
              <a:rPr lang="en-US" kern="0" dirty="0" err="1">
                <a:solidFill>
                  <a:srgbClr val="0070C0"/>
                </a:solidFill>
              </a:rPr>
              <a:t>linacs</a:t>
            </a:r>
            <a:r>
              <a:rPr lang="en-US" kern="0" dirty="0">
                <a:solidFill>
                  <a:srgbClr val="0070C0"/>
                </a:solidFill>
              </a:rPr>
              <a:t> type</a:t>
            </a:r>
            <a:endParaRPr lang="en-GB" kern="0" dirty="0">
              <a:solidFill>
                <a:srgbClr val="0070C0"/>
              </a:solidFill>
            </a:endParaRPr>
          </a:p>
        </p:txBody>
      </p:sp>
      <p:sp>
        <p:nvSpPr>
          <p:cNvPr id="7" name="TextBox 6">
            <a:extLst>
              <a:ext uri="{FF2B5EF4-FFF2-40B4-BE49-F238E27FC236}">
                <a16:creationId xmlns:a16="http://schemas.microsoft.com/office/drawing/2014/main" id="{6DD32141-8177-D601-A7BE-466A83D71DDE}"/>
              </a:ext>
            </a:extLst>
          </p:cNvPr>
          <p:cNvSpPr txBox="1"/>
          <p:nvPr/>
        </p:nvSpPr>
        <p:spPr>
          <a:xfrm>
            <a:off x="8613755" y="689974"/>
            <a:ext cx="3161919" cy="246221"/>
          </a:xfrm>
          <a:prstGeom prst="rect">
            <a:avLst/>
          </a:prstGeom>
          <a:noFill/>
        </p:spPr>
        <p:txBody>
          <a:bodyPr wrap="square" rtlCol="0">
            <a:spAutoFit/>
          </a:bodyPr>
          <a:lstStyle/>
          <a:p>
            <a:r>
              <a:rPr lang="en-US" sz="1000" dirty="0"/>
              <a:t>Images: F. </a:t>
            </a:r>
            <a:r>
              <a:rPr lang="en-US" sz="1000" dirty="0" err="1"/>
              <a:t>Gerigk</a:t>
            </a:r>
            <a:r>
              <a:rPr lang="en-US" sz="1000" dirty="0"/>
              <a:t>, CAS Ebeltoft, </a:t>
            </a:r>
            <a:r>
              <a:rPr lang="en-US" sz="1000" i="1" dirty="0"/>
              <a:t>Cavity Types</a:t>
            </a:r>
            <a:r>
              <a:rPr lang="en-US" sz="1000" dirty="0"/>
              <a:t>, 2010</a:t>
            </a:r>
            <a:endParaRPr lang="en-GB" sz="1000" dirty="0"/>
          </a:p>
        </p:txBody>
      </p:sp>
      <p:grpSp>
        <p:nvGrpSpPr>
          <p:cNvPr id="8" name="Group 7">
            <a:extLst>
              <a:ext uri="{FF2B5EF4-FFF2-40B4-BE49-F238E27FC236}">
                <a16:creationId xmlns:a16="http://schemas.microsoft.com/office/drawing/2014/main" id="{19D176EA-FCA6-0E1A-23F9-343E24D6BBE3}"/>
              </a:ext>
            </a:extLst>
          </p:cNvPr>
          <p:cNvGrpSpPr/>
          <p:nvPr/>
        </p:nvGrpSpPr>
        <p:grpSpPr>
          <a:xfrm>
            <a:off x="6558106" y="923320"/>
            <a:ext cx="5201703" cy="2654282"/>
            <a:chOff x="288974" y="1477000"/>
            <a:chExt cx="5201703" cy="2654282"/>
          </a:xfrm>
        </p:grpSpPr>
        <p:pic>
          <p:nvPicPr>
            <p:cNvPr id="9" name="Picture 8" descr="Diagram&#10;&#10;Description automatically generated">
              <a:extLst>
                <a:ext uri="{FF2B5EF4-FFF2-40B4-BE49-F238E27FC236}">
                  <a16:creationId xmlns:a16="http://schemas.microsoft.com/office/drawing/2014/main" id="{5DEC91EC-583C-6998-9120-964362EC58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974" y="1477000"/>
              <a:ext cx="5201703" cy="2394435"/>
            </a:xfrm>
            <a:prstGeom prst="rect">
              <a:avLst/>
            </a:prstGeom>
          </p:spPr>
        </p:pic>
        <p:sp>
          <p:nvSpPr>
            <p:cNvPr id="10" name="TextBox 9">
              <a:extLst>
                <a:ext uri="{FF2B5EF4-FFF2-40B4-BE49-F238E27FC236}">
                  <a16:creationId xmlns:a16="http://schemas.microsoft.com/office/drawing/2014/main" id="{C8BF36E3-E897-56CD-AD99-03B845CC596C}"/>
                </a:ext>
              </a:extLst>
            </p:cNvPr>
            <p:cNvSpPr txBox="1"/>
            <p:nvPr/>
          </p:nvSpPr>
          <p:spPr>
            <a:xfrm>
              <a:off x="565680" y="3761950"/>
              <a:ext cx="3917310" cy="369332"/>
            </a:xfrm>
            <a:prstGeom prst="rect">
              <a:avLst/>
            </a:prstGeom>
            <a:noFill/>
          </p:spPr>
          <p:txBody>
            <a:bodyPr wrap="square" rtlCol="0">
              <a:spAutoFit/>
            </a:bodyPr>
            <a:lstStyle/>
            <a:p>
              <a:r>
                <a:rPr lang="en-US" i="1" dirty="0"/>
                <a:t>Alvarez-type </a:t>
              </a:r>
              <a:r>
                <a:rPr lang="en-US" i="1" dirty="0" err="1"/>
                <a:t>linac</a:t>
              </a:r>
              <a:r>
                <a:rPr lang="en-US" i="1" dirty="0"/>
                <a:t> (= drift-tube-</a:t>
              </a:r>
              <a:r>
                <a:rPr lang="en-US" i="1" dirty="0" err="1"/>
                <a:t>linac</a:t>
              </a:r>
              <a:r>
                <a:rPr lang="en-US" i="1" dirty="0"/>
                <a:t>)</a:t>
              </a:r>
              <a:endParaRPr lang="en-GB" i="1" dirty="0"/>
            </a:p>
          </p:txBody>
        </p:sp>
      </p:grpSp>
      <p:sp>
        <p:nvSpPr>
          <p:cNvPr id="11" name="TextBox 10">
            <a:extLst>
              <a:ext uri="{FF2B5EF4-FFF2-40B4-BE49-F238E27FC236}">
                <a16:creationId xmlns:a16="http://schemas.microsoft.com/office/drawing/2014/main" id="{CD5DFF82-8D34-0BF5-3E5E-30BE3BFDA675}"/>
              </a:ext>
            </a:extLst>
          </p:cNvPr>
          <p:cNvSpPr txBox="1"/>
          <p:nvPr/>
        </p:nvSpPr>
        <p:spPr>
          <a:xfrm>
            <a:off x="565680" y="4789760"/>
            <a:ext cx="11444689" cy="369332"/>
          </a:xfrm>
          <a:prstGeom prst="rect">
            <a:avLst/>
          </a:prstGeom>
          <a:noFill/>
        </p:spPr>
        <p:txBody>
          <a:bodyPr wrap="square">
            <a:spAutoFit/>
          </a:bodyPr>
          <a:lstStyle/>
          <a:p>
            <a:r>
              <a:rPr lang="en-US" i="1" dirty="0">
                <a:solidFill>
                  <a:srgbClr val="C00000"/>
                </a:solidFill>
              </a:rPr>
              <a:t>Naming: The name of the resonant mode is given by the phase advance between two consecutive cells</a:t>
            </a:r>
            <a:r>
              <a:rPr lang="en-US" dirty="0">
                <a:solidFill>
                  <a:srgbClr val="C00000"/>
                </a:solidFill>
              </a:rPr>
              <a:t>.</a:t>
            </a:r>
          </a:p>
        </p:txBody>
      </p:sp>
      <p:pic>
        <p:nvPicPr>
          <p:cNvPr id="12" name="Picture 11" descr="Diagram&#10;&#10;Description automatically generated">
            <a:extLst>
              <a:ext uri="{FF2B5EF4-FFF2-40B4-BE49-F238E27FC236}">
                <a16:creationId xmlns:a16="http://schemas.microsoft.com/office/drawing/2014/main" id="{60C865AF-B65C-CF2A-5844-15B08A4742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680" y="930320"/>
            <a:ext cx="5037211" cy="2844000"/>
          </a:xfrm>
          <a:prstGeom prst="rect">
            <a:avLst/>
          </a:prstGeom>
        </p:spPr>
      </p:pic>
      <p:sp>
        <p:nvSpPr>
          <p:cNvPr id="13" name="TextBox 12">
            <a:extLst>
              <a:ext uri="{FF2B5EF4-FFF2-40B4-BE49-F238E27FC236}">
                <a16:creationId xmlns:a16="http://schemas.microsoft.com/office/drawing/2014/main" id="{4B770E04-0183-3E4F-EE38-77847A66035B}"/>
              </a:ext>
            </a:extLst>
          </p:cNvPr>
          <p:cNvSpPr txBox="1"/>
          <p:nvPr/>
        </p:nvSpPr>
        <p:spPr>
          <a:xfrm>
            <a:off x="2063475" y="4420428"/>
            <a:ext cx="2208608" cy="369332"/>
          </a:xfrm>
          <a:prstGeom prst="rect">
            <a:avLst/>
          </a:prstGeom>
          <a:noFill/>
        </p:spPr>
        <p:txBody>
          <a:bodyPr wrap="square" rtlCol="0">
            <a:spAutoFit/>
          </a:bodyPr>
          <a:lstStyle/>
          <a:p>
            <a:r>
              <a:rPr lang="en-US" dirty="0"/>
              <a:t>Pi-mode structure</a:t>
            </a:r>
            <a:endParaRPr lang="en-GB" dirty="0"/>
          </a:p>
        </p:txBody>
      </p:sp>
      <p:sp>
        <p:nvSpPr>
          <p:cNvPr id="14" name="TextBox 13">
            <a:extLst>
              <a:ext uri="{FF2B5EF4-FFF2-40B4-BE49-F238E27FC236}">
                <a16:creationId xmlns:a16="http://schemas.microsoft.com/office/drawing/2014/main" id="{1F1D0A58-698C-C810-71D7-554F9DA5DE98}"/>
              </a:ext>
            </a:extLst>
          </p:cNvPr>
          <p:cNvSpPr txBox="1"/>
          <p:nvPr/>
        </p:nvSpPr>
        <p:spPr>
          <a:xfrm>
            <a:off x="1333780" y="3798750"/>
            <a:ext cx="4272891" cy="369332"/>
          </a:xfrm>
          <a:prstGeom prst="rect">
            <a:avLst/>
          </a:prstGeom>
          <a:noFill/>
        </p:spPr>
        <p:txBody>
          <a:bodyPr wrap="square" rtlCol="0">
            <a:spAutoFit/>
          </a:bodyPr>
          <a:lstStyle/>
          <a:p>
            <a:r>
              <a:rPr lang="en-US" i="1" dirty="0" err="1"/>
              <a:t>Wideroe</a:t>
            </a:r>
            <a:r>
              <a:rPr lang="en-US" i="1" dirty="0"/>
              <a:t>-type </a:t>
            </a:r>
            <a:r>
              <a:rPr lang="en-US" i="1" dirty="0" err="1"/>
              <a:t>linac</a:t>
            </a:r>
            <a:r>
              <a:rPr lang="en-US" i="1" dirty="0"/>
              <a:t> (= drift-tube-</a:t>
            </a:r>
            <a:r>
              <a:rPr lang="en-US" i="1" dirty="0" err="1"/>
              <a:t>linac</a:t>
            </a:r>
            <a:r>
              <a:rPr lang="en-US" i="1" dirty="0"/>
              <a:t>)</a:t>
            </a:r>
            <a:endParaRPr lang="en-GB" i="1" dirty="0"/>
          </a:p>
        </p:txBody>
      </p:sp>
      <p:grpSp>
        <p:nvGrpSpPr>
          <p:cNvPr id="15" name="Group 14">
            <a:extLst>
              <a:ext uri="{FF2B5EF4-FFF2-40B4-BE49-F238E27FC236}">
                <a16:creationId xmlns:a16="http://schemas.microsoft.com/office/drawing/2014/main" id="{3FCE5212-0F51-C052-D5D0-C1D7080B420D}"/>
              </a:ext>
            </a:extLst>
          </p:cNvPr>
          <p:cNvGrpSpPr/>
          <p:nvPr/>
        </p:nvGrpSpPr>
        <p:grpSpPr>
          <a:xfrm>
            <a:off x="1333780" y="5167111"/>
            <a:ext cx="3533260" cy="1026524"/>
            <a:chOff x="1694266" y="2405553"/>
            <a:chExt cx="4440139" cy="1203078"/>
          </a:xfrm>
        </p:grpSpPr>
        <p:pic>
          <p:nvPicPr>
            <p:cNvPr id="16" name="Picture 15" descr="Diagram&#10;&#10;Description automatically generated with medium confidence">
              <a:extLst>
                <a:ext uri="{FF2B5EF4-FFF2-40B4-BE49-F238E27FC236}">
                  <a16:creationId xmlns:a16="http://schemas.microsoft.com/office/drawing/2014/main" id="{D80EA111-964F-4D9A-6AF2-BEC21566C42E}"/>
                </a:ext>
              </a:extLst>
            </p:cNvPr>
            <p:cNvPicPr>
              <a:picLocks noChangeAspect="1"/>
            </p:cNvPicPr>
            <p:nvPr/>
          </p:nvPicPr>
          <p:blipFill rotWithShape="1">
            <a:blip r:embed="rId4">
              <a:extLst>
                <a:ext uri="{28A0092B-C50C-407E-A947-70E740481C1C}">
                  <a14:useLocalDpi xmlns:a14="http://schemas.microsoft.com/office/drawing/2010/main" val="0"/>
                </a:ext>
              </a:extLst>
            </a:blip>
            <a:srcRect l="20280" t="11210" r="50176" b="27372"/>
            <a:stretch/>
          </p:blipFill>
          <p:spPr>
            <a:xfrm>
              <a:off x="3923620" y="2405553"/>
              <a:ext cx="2210785" cy="1195458"/>
            </a:xfrm>
            <a:prstGeom prst="rect">
              <a:avLst/>
            </a:prstGeom>
          </p:spPr>
        </p:pic>
        <p:pic>
          <p:nvPicPr>
            <p:cNvPr id="17" name="Picture 16" descr="Diagram&#10;&#10;Description automatically generated with medium confidence">
              <a:extLst>
                <a:ext uri="{FF2B5EF4-FFF2-40B4-BE49-F238E27FC236}">
                  <a16:creationId xmlns:a16="http://schemas.microsoft.com/office/drawing/2014/main" id="{F23B699F-4673-07D4-3E2C-1D7B531A43DE}"/>
                </a:ext>
              </a:extLst>
            </p:cNvPr>
            <p:cNvPicPr>
              <a:picLocks noChangeAspect="1"/>
            </p:cNvPicPr>
            <p:nvPr/>
          </p:nvPicPr>
          <p:blipFill rotWithShape="1">
            <a:blip r:embed="rId4">
              <a:extLst>
                <a:ext uri="{28A0092B-C50C-407E-A947-70E740481C1C}">
                  <a14:useLocalDpi xmlns:a14="http://schemas.microsoft.com/office/drawing/2010/main" val="0"/>
                </a:ext>
              </a:extLst>
            </a:blip>
            <a:srcRect l="20280" t="11210" r="50176" b="27372"/>
            <a:stretch/>
          </p:blipFill>
          <p:spPr>
            <a:xfrm rot="10800000">
              <a:off x="1694266" y="2413173"/>
              <a:ext cx="2210785" cy="1195458"/>
            </a:xfrm>
            <a:prstGeom prst="rect">
              <a:avLst/>
            </a:prstGeom>
          </p:spPr>
        </p:pic>
        <p:grpSp>
          <p:nvGrpSpPr>
            <p:cNvPr id="18" name="Group 17">
              <a:extLst>
                <a:ext uri="{FF2B5EF4-FFF2-40B4-BE49-F238E27FC236}">
                  <a16:creationId xmlns:a16="http://schemas.microsoft.com/office/drawing/2014/main" id="{64AB3CCB-4012-9821-663F-5A95AC10C772}"/>
                </a:ext>
              </a:extLst>
            </p:cNvPr>
            <p:cNvGrpSpPr/>
            <p:nvPr/>
          </p:nvGrpSpPr>
          <p:grpSpPr>
            <a:xfrm>
              <a:off x="2314592" y="2507280"/>
              <a:ext cx="3166928" cy="969558"/>
              <a:chOff x="1372185" y="4034033"/>
              <a:chExt cx="3166928" cy="969558"/>
            </a:xfrm>
          </p:grpSpPr>
          <p:grpSp>
            <p:nvGrpSpPr>
              <p:cNvPr id="19" name="Group 18">
                <a:extLst>
                  <a:ext uri="{FF2B5EF4-FFF2-40B4-BE49-F238E27FC236}">
                    <a16:creationId xmlns:a16="http://schemas.microsoft.com/office/drawing/2014/main" id="{0DBBDADE-58CC-C17D-E65F-E9DAD418C5FB}"/>
                  </a:ext>
                </a:extLst>
              </p:cNvPr>
              <p:cNvGrpSpPr/>
              <p:nvPr/>
            </p:nvGrpSpPr>
            <p:grpSpPr>
              <a:xfrm>
                <a:off x="1395819" y="4404040"/>
                <a:ext cx="477901" cy="244395"/>
                <a:chOff x="1391682" y="4389125"/>
                <a:chExt cx="599453" cy="268835"/>
              </a:xfrm>
            </p:grpSpPr>
            <p:cxnSp>
              <p:nvCxnSpPr>
                <p:cNvPr id="41" name="Straight Arrow Connector 40">
                  <a:extLst>
                    <a:ext uri="{FF2B5EF4-FFF2-40B4-BE49-F238E27FC236}">
                      <a16:creationId xmlns:a16="http://schemas.microsoft.com/office/drawing/2014/main" id="{8CDDFE32-C803-9264-D219-0417F276FDAE}"/>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2" name="Straight Arrow Connector 41">
                  <a:extLst>
                    <a:ext uri="{FF2B5EF4-FFF2-40B4-BE49-F238E27FC236}">
                      <a16:creationId xmlns:a16="http://schemas.microsoft.com/office/drawing/2014/main" id="{DB7C575E-9E0B-75FA-A368-0D0E7A613B85}"/>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3" name="Straight Arrow Connector 42">
                  <a:extLst>
                    <a:ext uri="{FF2B5EF4-FFF2-40B4-BE49-F238E27FC236}">
                      <a16:creationId xmlns:a16="http://schemas.microsoft.com/office/drawing/2014/main" id="{1295ADCB-1F4E-ACD8-306C-8BF3F7435DB1}"/>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20" name="Group 19">
                <a:extLst>
                  <a:ext uri="{FF2B5EF4-FFF2-40B4-BE49-F238E27FC236}">
                    <a16:creationId xmlns:a16="http://schemas.microsoft.com/office/drawing/2014/main" id="{41BCB23B-88CB-1F7F-DCB1-F41F3F6316D2}"/>
                  </a:ext>
                </a:extLst>
              </p:cNvPr>
              <p:cNvGrpSpPr/>
              <p:nvPr/>
            </p:nvGrpSpPr>
            <p:grpSpPr>
              <a:xfrm>
                <a:off x="2712372" y="4396156"/>
                <a:ext cx="477901" cy="244395"/>
                <a:chOff x="1391682" y="4389125"/>
                <a:chExt cx="599453" cy="268835"/>
              </a:xfrm>
            </p:grpSpPr>
            <p:cxnSp>
              <p:nvCxnSpPr>
                <p:cNvPr id="38" name="Straight Arrow Connector 37">
                  <a:extLst>
                    <a:ext uri="{FF2B5EF4-FFF2-40B4-BE49-F238E27FC236}">
                      <a16:creationId xmlns:a16="http://schemas.microsoft.com/office/drawing/2014/main" id="{DF85D17E-1048-662E-76EC-48314D6FF66D}"/>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39" name="Straight Arrow Connector 38">
                  <a:extLst>
                    <a:ext uri="{FF2B5EF4-FFF2-40B4-BE49-F238E27FC236}">
                      <a16:creationId xmlns:a16="http://schemas.microsoft.com/office/drawing/2014/main" id="{F60B2F29-B8A6-64DD-4591-DBB8A7543091}"/>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0" name="Straight Arrow Connector 39">
                  <a:extLst>
                    <a:ext uri="{FF2B5EF4-FFF2-40B4-BE49-F238E27FC236}">
                      <a16:creationId xmlns:a16="http://schemas.microsoft.com/office/drawing/2014/main" id="{502FB718-2278-D16F-162E-1173327C8660}"/>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21" name="Group 20">
                <a:extLst>
                  <a:ext uri="{FF2B5EF4-FFF2-40B4-BE49-F238E27FC236}">
                    <a16:creationId xmlns:a16="http://schemas.microsoft.com/office/drawing/2014/main" id="{D0E9181F-BA34-6C4B-9E3D-F303D6B01803}"/>
                  </a:ext>
                </a:extLst>
              </p:cNvPr>
              <p:cNvGrpSpPr/>
              <p:nvPr/>
            </p:nvGrpSpPr>
            <p:grpSpPr>
              <a:xfrm>
                <a:off x="4026104" y="4404040"/>
                <a:ext cx="477901" cy="244395"/>
                <a:chOff x="1391682" y="4389125"/>
                <a:chExt cx="599453" cy="268835"/>
              </a:xfrm>
            </p:grpSpPr>
            <p:cxnSp>
              <p:nvCxnSpPr>
                <p:cNvPr id="35" name="Straight Arrow Connector 34">
                  <a:extLst>
                    <a:ext uri="{FF2B5EF4-FFF2-40B4-BE49-F238E27FC236}">
                      <a16:creationId xmlns:a16="http://schemas.microsoft.com/office/drawing/2014/main" id="{E84A0AF6-254A-DD42-BCA7-B2F44D685288}"/>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36" name="Straight Arrow Connector 35">
                  <a:extLst>
                    <a:ext uri="{FF2B5EF4-FFF2-40B4-BE49-F238E27FC236}">
                      <a16:creationId xmlns:a16="http://schemas.microsoft.com/office/drawing/2014/main" id="{F01013B9-BFCD-C0BF-36F8-F991C31E7EB2}"/>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37" name="Straight Arrow Connector 36">
                  <a:extLst>
                    <a:ext uri="{FF2B5EF4-FFF2-40B4-BE49-F238E27FC236}">
                      <a16:creationId xmlns:a16="http://schemas.microsoft.com/office/drawing/2014/main" id="{4A86AA98-3C74-366F-8738-2FA1F22EE687}"/>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22" name="Group 21">
                <a:extLst>
                  <a:ext uri="{FF2B5EF4-FFF2-40B4-BE49-F238E27FC236}">
                    <a16:creationId xmlns:a16="http://schemas.microsoft.com/office/drawing/2014/main" id="{ECD5158A-B855-4DE3-30C3-68CC2F3FA44F}"/>
                  </a:ext>
                </a:extLst>
              </p:cNvPr>
              <p:cNvGrpSpPr/>
              <p:nvPr/>
            </p:nvGrpSpPr>
            <p:grpSpPr>
              <a:xfrm rot="10800000">
                <a:off x="2036563" y="4396156"/>
                <a:ext cx="477901" cy="244395"/>
                <a:chOff x="1391682" y="4389125"/>
                <a:chExt cx="599453" cy="268835"/>
              </a:xfrm>
            </p:grpSpPr>
            <p:cxnSp>
              <p:nvCxnSpPr>
                <p:cNvPr id="32" name="Straight Arrow Connector 31">
                  <a:extLst>
                    <a:ext uri="{FF2B5EF4-FFF2-40B4-BE49-F238E27FC236}">
                      <a16:creationId xmlns:a16="http://schemas.microsoft.com/office/drawing/2014/main" id="{C4287214-F5FF-EAC4-09C3-03021DEECA62}"/>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33" name="Straight Arrow Connector 32">
                  <a:extLst>
                    <a:ext uri="{FF2B5EF4-FFF2-40B4-BE49-F238E27FC236}">
                      <a16:creationId xmlns:a16="http://schemas.microsoft.com/office/drawing/2014/main" id="{6AE3BC26-2D83-5EE8-1922-C51F40E5C58E}"/>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34" name="Straight Arrow Connector 33">
                  <a:extLst>
                    <a:ext uri="{FF2B5EF4-FFF2-40B4-BE49-F238E27FC236}">
                      <a16:creationId xmlns:a16="http://schemas.microsoft.com/office/drawing/2014/main" id="{FB42493A-BA2B-D7BC-1728-DDEBA2330ADC}"/>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23" name="Group 22">
                <a:extLst>
                  <a:ext uri="{FF2B5EF4-FFF2-40B4-BE49-F238E27FC236}">
                    <a16:creationId xmlns:a16="http://schemas.microsoft.com/office/drawing/2014/main" id="{404327B3-7CC2-7D28-9D17-5EE1B46894F3}"/>
                  </a:ext>
                </a:extLst>
              </p:cNvPr>
              <p:cNvGrpSpPr/>
              <p:nvPr/>
            </p:nvGrpSpPr>
            <p:grpSpPr>
              <a:xfrm rot="10800000">
                <a:off x="3358932" y="4401098"/>
                <a:ext cx="477901" cy="244395"/>
                <a:chOff x="1391682" y="4389125"/>
                <a:chExt cx="599453" cy="268835"/>
              </a:xfrm>
            </p:grpSpPr>
            <p:cxnSp>
              <p:nvCxnSpPr>
                <p:cNvPr id="29" name="Straight Arrow Connector 28">
                  <a:extLst>
                    <a:ext uri="{FF2B5EF4-FFF2-40B4-BE49-F238E27FC236}">
                      <a16:creationId xmlns:a16="http://schemas.microsoft.com/office/drawing/2014/main" id="{4E2F03AB-2DB4-7536-34C5-29859F8DCDBE}"/>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30" name="Straight Arrow Connector 29">
                  <a:extLst>
                    <a:ext uri="{FF2B5EF4-FFF2-40B4-BE49-F238E27FC236}">
                      <a16:creationId xmlns:a16="http://schemas.microsoft.com/office/drawing/2014/main" id="{35F28871-7E21-26A9-78E2-8505C25AA582}"/>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31" name="Straight Arrow Connector 30">
                  <a:extLst>
                    <a:ext uri="{FF2B5EF4-FFF2-40B4-BE49-F238E27FC236}">
                      <a16:creationId xmlns:a16="http://schemas.microsoft.com/office/drawing/2014/main" id="{BB82BAF6-11E7-1278-F0E6-B490A4CB0E07}"/>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sp>
            <p:nvSpPr>
              <p:cNvPr id="24" name="Rectangle 23">
                <a:extLst>
                  <a:ext uri="{FF2B5EF4-FFF2-40B4-BE49-F238E27FC236}">
                    <a16:creationId xmlns:a16="http://schemas.microsoft.com/office/drawing/2014/main" id="{C91A3B0A-8EF6-2B0B-EB6D-7999CE81ABFF}"/>
                  </a:ext>
                </a:extLst>
              </p:cNvPr>
              <p:cNvSpPr/>
              <p:nvPr/>
            </p:nvSpPr>
            <p:spPr bwMode="auto">
              <a:xfrm>
                <a:off x="137218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5" name="Rectangle 24">
                <a:extLst>
                  <a:ext uri="{FF2B5EF4-FFF2-40B4-BE49-F238E27FC236}">
                    <a16:creationId xmlns:a16="http://schemas.microsoft.com/office/drawing/2014/main" id="{686103EB-0F89-719B-F0C4-CCE772CC1FD9}"/>
                  </a:ext>
                </a:extLst>
              </p:cNvPr>
              <p:cNvSpPr/>
              <p:nvPr/>
            </p:nvSpPr>
            <p:spPr bwMode="auto">
              <a:xfrm>
                <a:off x="203474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6" name="Rectangle 25">
                <a:extLst>
                  <a:ext uri="{FF2B5EF4-FFF2-40B4-BE49-F238E27FC236}">
                    <a16:creationId xmlns:a16="http://schemas.microsoft.com/office/drawing/2014/main" id="{C41A2C60-6AAB-7887-0333-D39E9B658180}"/>
                  </a:ext>
                </a:extLst>
              </p:cNvPr>
              <p:cNvSpPr/>
              <p:nvPr/>
            </p:nvSpPr>
            <p:spPr bwMode="auto">
              <a:xfrm>
                <a:off x="2685299" y="4034033"/>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7" name="Rectangle 26">
                <a:extLst>
                  <a:ext uri="{FF2B5EF4-FFF2-40B4-BE49-F238E27FC236}">
                    <a16:creationId xmlns:a16="http://schemas.microsoft.com/office/drawing/2014/main" id="{E8FD1944-971F-EE6E-0EFE-89C05A615774}"/>
                  </a:ext>
                </a:extLst>
              </p:cNvPr>
              <p:cNvSpPr/>
              <p:nvPr/>
            </p:nvSpPr>
            <p:spPr bwMode="auto">
              <a:xfrm>
                <a:off x="333943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8" name="Rectangle 27">
                <a:extLst>
                  <a:ext uri="{FF2B5EF4-FFF2-40B4-BE49-F238E27FC236}">
                    <a16:creationId xmlns:a16="http://schemas.microsoft.com/office/drawing/2014/main" id="{09A68D33-A0D5-0899-2E7F-412C87622330}"/>
                  </a:ext>
                </a:extLst>
              </p:cNvPr>
              <p:cNvSpPr/>
              <p:nvPr/>
            </p:nvSpPr>
            <p:spPr bwMode="auto">
              <a:xfrm>
                <a:off x="4001443"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sp>
        <p:nvSpPr>
          <p:cNvPr id="44" name="TextBox 43">
            <a:extLst>
              <a:ext uri="{FF2B5EF4-FFF2-40B4-BE49-F238E27FC236}">
                <a16:creationId xmlns:a16="http://schemas.microsoft.com/office/drawing/2014/main" id="{6F736516-4ADF-64C8-2941-45AC1424FF4C}"/>
              </a:ext>
            </a:extLst>
          </p:cNvPr>
          <p:cNvSpPr txBox="1"/>
          <p:nvPr/>
        </p:nvSpPr>
        <p:spPr>
          <a:xfrm>
            <a:off x="8316175" y="4420428"/>
            <a:ext cx="2034823" cy="369332"/>
          </a:xfrm>
          <a:prstGeom prst="rect">
            <a:avLst/>
          </a:prstGeom>
          <a:noFill/>
        </p:spPr>
        <p:txBody>
          <a:bodyPr wrap="square" rtlCol="0">
            <a:spAutoFit/>
          </a:bodyPr>
          <a:lstStyle/>
          <a:p>
            <a:r>
              <a:rPr lang="en-US" dirty="0"/>
              <a:t>0-mode structure</a:t>
            </a:r>
            <a:endParaRPr lang="en-GB" dirty="0"/>
          </a:p>
        </p:txBody>
      </p:sp>
      <p:grpSp>
        <p:nvGrpSpPr>
          <p:cNvPr id="45" name="Group 44">
            <a:extLst>
              <a:ext uri="{FF2B5EF4-FFF2-40B4-BE49-F238E27FC236}">
                <a16:creationId xmlns:a16="http://schemas.microsoft.com/office/drawing/2014/main" id="{7DB03E89-6893-9735-3B91-E3AEAFE9342F}"/>
              </a:ext>
            </a:extLst>
          </p:cNvPr>
          <p:cNvGrpSpPr/>
          <p:nvPr/>
        </p:nvGrpSpPr>
        <p:grpSpPr>
          <a:xfrm>
            <a:off x="7591525" y="5174138"/>
            <a:ext cx="3952835" cy="1020023"/>
            <a:chOff x="734141" y="3920625"/>
            <a:chExt cx="4440139" cy="1203078"/>
          </a:xfrm>
        </p:grpSpPr>
        <p:grpSp>
          <p:nvGrpSpPr>
            <p:cNvPr id="46" name="Group 45">
              <a:extLst>
                <a:ext uri="{FF2B5EF4-FFF2-40B4-BE49-F238E27FC236}">
                  <a16:creationId xmlns:a16="http://schemas.microsoft.com/office/drawing/2014/main" id="{480EA481-042F-B08A-ED91-216A210547F5}"/>
                </a:ext>
              </a:extLst>
            </p:cNvPr>
            <p:cNvGrpSpPr/>
            <p:nvPr/>
          </p:nvGrpSpPr>
          <p:grpSpPr>
            <a:xfrm>
              <a:off x="734141" y="3920625"/>
              <a:ext cx="4440139" cy="1203078"/>
              <a:chOff x="734141" y="3920625"/>
              <a:chExt cx="4440139" cy="1203078"/>
            </a:xfrm>
          </p:grpSpPr>
          <p:pic>
            <p:nvPicPr>
              <p:cNvPr id="73" name="Picture 72" descr="Diagram&#10;&#10;Description automatically generated with medium confidence">
                <a:extLst>
                  <a:ext uri="{FF2B5EF4-FFF2-40B4-BE49-F238E27FC236}">
                    <a16:creationId xmlns:a16="http://schemas.microsoft.com/office/drawing/2014/main" id="{24E70F6B-8754-E1A8-07CE-275D864F6499}"/>
                  </a:ext>
                </a:extLst>
              </p:cNvPr>
              <p:cNvPicPr>
                <a:picLocks noChangeAspect="1"/>
              </p:cNvPicPr>
              <p:nvPr/>
            </p:nvPicPr>
            <p:blipFill rotWithShape="1">
              <a:blip r:embed="rId4">
                <a:extLst>
                  <a:ext uri="{28A0092B-C50C-407E-A947-70E740481C1C}">
                    <a14:useLocalDpi xmlns:a14="http://schemas.microsoft.com/office/drawing/2010/main" val="0"/>
                  </a:ext>
                </a:extLst>
              </a:blip>
              <a:srcRect l="20280" t="11210" r="50176" b="27372"/>
              <a:stretch/>
            </p:blipFill>
            <p:spPr>
              <a:xfrm>
                <a:off x="2963495" y="3920625"/>
                <a:ext cx="2210785" cy="1195458"/>
              </a:xfrm>
              <a:prstGeom prst="rect">
                <a:avLst/>
              </a:prstGeom>
            </p:spPr>
          </p:pic>
          <p:pic>
            <p:nvPicPr>
              <p:cNvPr id="74" name="Picture 73" descr="Diagram&#10;&#10;Description automatically generated with medium confidence">
                <a:extLst>
                  <a:ext uri="{FF2B5EF4-FFF2-40B4-BE49-F238E27FC236}">
                    <a16:creationId xmlns:a16="http://schemas.microsoft.com/office/drawing/2014/main" id="{EEE2C059-4997-7252-ECD0-AD58A8245D87}"/>
                  </a:ext>
                </a:extLst>
              </p:cNvPr>
              <p:cNvPicPr>
                <a:picLocks noChangeAspect="1"/>
              </p:cNvPicPr>
              <p:nvPr/>
            </p:nvPicPr>
            <p:blipFill rotWithShape="1">
              <a:blip r:embed="rId4">
                <a:extLst>
                  <a:ext uri="{28A0092B-C50C-407E-A947-70E740481C1C}">
                    <a14:useLocalDpi xmlns:a14="http://schemas.microsoft.com/office/drawing/2010/main" val="0"/>
                  </a:ext>
                </a:extLst>
              </a:blip>
              <a:srcRect l="20280" t="11210" r="50176" b="27372"/>
              <a:stretch/>
            </p:blipFill>
            <p:spPr>
              <a:xfrm rot="10800000">
                <a:off x="734141" y="3928245"/>
                <a:ext cx="2210785" cy="1195458"/>
              </a:xfrm>
              <a:prstGeom prst="rect">
                <a:avLst/>
              </a:prstGeom>
            </p:spPr>
          </p:pic>
        </p:grpSp>
        <p:grpSp>
          <p:nvGrpSpPr>
            <p:cNvPr id="47" name="Group 46">
              <a:extLst>
                <a:ext uri="{FF2B5EF4-FFF2-40B4-BE49-F238E27FC236}">
                  <a16:creationId xmlns:a16="http://schemas.microsoft.com/office/drawing/2014/main" id="{A340C604-C102-93BA-CE99-60CCC9DFC33B}"/>
                </a:ext>
              </a:extLst>
            </p:cNvPr>
            <p:cNvGrpSpPr/>
            <p:nvPr/>
          </p:nvGrpSpPr>
          <p:grpSpPr>
            <a:xfrm>
              <a:off x="1372185" y="4034033"/>
              <a:ext cx="3166928" cy="969558"/>
              <a:chOff x="1372185" y="4034033"/>
              <a:chExt cx="3166928" cy="969558"/>
            </a:xfrm>
          </p:grpSpPr>
          <p:grpSp>
            <p:nvGrpSpPr>
              <p:cNvPr id="48" name="Group 47">
                <a:extLst>
                  <a:ext uri="{FF2B5EF4-FFF2-40B4-BE49-F238E27FC236}">
                    <a16:creationId xmlns:a16="http://schemas.microsoft.com/office/drawing/2014/main" id="{951F925A-9537-2130-14A7-B62F2218024E}"/>
                  </a:ext>
                </a:extLst>
              </p:cNvPr>
              <p:cNvGrpSpPr/>
              <p:nvPr/>
            </p:nvGrpSpPr>
            <p:grpSpPr>
              <a:xfrm>
                <a:off x="1395819" y="4404040"/>
                <a:ext cx="477901" cy="244395"/>
                <a:chOff x="1391682" y="4389125"/>
                <a:chExt cx="599453" cy="268835"/>
              </a:xfrm>
            </p:grpSpPr>
            <p:cxnSp>
              <p:nvCxnSpPr>
                <p:cNvPr id="70" name="Straight Arrow Connector 69">
                  <a:extLst>
                    <a:ext uri="{FF2B5EF4-FFF2-40B4-BE49-F238E27FC236}">
                      <a16:creationId xmlns:a16="http://schemas.microsoft.com/office/drawing/2014/main" id="{EDF46F0D-D681-C894-E3D1-CADD4F975335}"/>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71" name="Straight Arrow Connector 70">
                  <a:extLst>
                    <a:ext uri="{FF2B5EF4-FFF2-40B4-BE49-F238E27FC236}">
                      <a16:creationId xmlns:a16="http://schemas.microsoft.com/office/drawing/2014/main" id="{BD73BF0C-1253-945E-FF3C-561DFEB7E9EC}"/>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72" name="Straight Arrow Connector 71">
                  <a:extLst>
                    <a:ext uri="{FF2B5EF4-FFF2-40B4-BE49-F238E27FC236}">
                      <a16:creationId xmlns:a16="http://schemas.microsoft.com/office/drawing/2014/main" id="{E7EE3477-9653-B0E6-FB97-7B2188661632}"/>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49" name="Group 48">
                <a:extLst>
                  <a:ext uri="{FF2B5EF4-FFF2-40B4-BE49-F238E27FC236}">
                    <a16:creationId xmlns:a16="http://schemas.microsoft.com/office/drawing/2014/main" id="{F6565BFE-5795-0D5B-421C-D4FB16843E90}"/>
                  </a:ext>
                </a:extLst>
              </p:cNvPr>
              <p:cNvGrpSpPr/>
              <p:nvPr/>
            </p:nvGrpSpPr>
            <p:grpSpPr>
              <a:xfrm>
                <a:off x="2712372" y="4396156"/>
                <a:ext cx="477901" cy="244395"/>
                <a:chOff x="1391682" y="4389125"/>
                <a:chExt cx="599453" cy="268835"/>
              </a:xfrm>
            </p:grpSpPr>
            <p:cxnSp>
              <p:nvCxnSpPr>
                <p:cNvPr id="67" name="Straight Arrow Connector 66">
                  <a:extLst>
                    <a:ext uri="{FF2B5EF4-FFF2-40B4-BE49-F238E27FC236}">
                      <a16:creationId xmlns:a16="http://schemas.microsoft.com/office/drawing/2014/main" id="{96B23A31-11DE-FA64-C9C8-ADBED26A44A8}"/>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68" name="Straight Arrow Connector 67">
                  <a:extLst>
                    <a:ext uri="{FF2B5EF4-FFF2-40B4-BE49-F238E27FC236}">
                      <a16:creationId xmlns:a16="http://schemas.microsoft.com/office/drawing/2014/main" id="{0F3D2B78-CEA7-84F4-86C5-6E894E537429}"/>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69" name="Straight Arrow Connector 68">
                  <a:extLst>
                    <a:ext uri="{FF2B5EF4-FFF2-40B4-BE49-F238E27FC236}">
                      <a16:creationId xmlns:a16="http://schemas.microsoft.com/office/drawing/2014/main" id="{0478EF8E-B96E-303D-3315-EE1A329A1F9F}"/>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50" name="Group 49">
                <a:extLst>
                  <a:ext uri="{FF2B5EF4-FFF2-40B4-BE49-F238E27FC236}">
                    <a16:creationId xmlns:a16="http://schemas.microsoft.com/office/drawing/2014/main" id="{898B0D35-6707-62E4-E53F-8B3108AA06D0}"/>
                  </a:ext>
                </a:extLst>
              </p:cNvPr>
              <p:cNvGrpSpPr/>
              <p:nvPr/>
            </p:nvGrpSpPr>
            <p:grpSpPr>
              <a:xfrm>
                <a:off x="4026104" y="4404040"/>
                <a:ext cx="477901" cy="244395"/>
                <a:chOff x="1391682" y="4389125"/>
                <a:chExt cx="599453" cy="268835"/>
              </a:xfrm>
            </p:grpSpPr>
            <p:cxnSp>
              <p:nvCxnSpPr>
                <p:cNvPr id="64" name="Straight Arrow Connector 63">
                  <a:extLst>
                    <a:ext uri="{FF2B5EF4-FFF2-40B4-BE49-F238E27FC236}">
                      <a16:creationId xmlns:a16="http://schemas.microsoft.com/office/drawing/2014/main" id="{A08F9D64-5260-D832-5657-29B1BA1FB1F0}"/>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65" name="Straight Arrow Connector 64">
                  <a:extLst>
                    <a:ext uri="{FF2B5EF4-FFF2-40B4-BE49-F238E27FC236}">
                      <a16:creationId xmlns:a16="http://schemas.microsoft.com/office/drawing/2014/main" id="{01971CFE-AA24-B414-6CC5-915134755400}"/>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66" name="Straight Arrow Connector 65">
                  <a:extLst>
                    <a:ext uri="{FF2B5EF4-FFF2-40B4-BE49-F238E27FC236}">
                      <a16:creationId xmlns:a16="http://schemas.microsoft.com/office/drawing/2014/main" id="{90E73543-921B-FBAA-CBD0-28C086A37E9A}"/>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51" name="Group 50">
                <a:extLst>
                  <a:ext uri="{FF2B5EF4-FFF2-40B4-BE49-F238E27FC236}">
                    <a16:creationId xmlns:a16="http://schemas.microsoft.com/office/drawing/2014/main" id="{6ABF0074-815D-A67F-E7D9-4804CFC3C72B}"/>
                  </a:ext>
                </a:extLst>
              </p:cNvPr>
              <p:cNvGrpSpPr/>
              <p:nvPr/>
            </p:nvGrpSpPr>
            <p:grpSpPr>
              <a:xfrm>
                <a:off x="2075315" y="4396156"/>
                <a:ext cx="477901" cy="244395"/>
                <a:chOff x="1391682" y="4389125"/>
                <a:chExt cx="599453" cy="268835"/>
              </a:xfrm>
            </p:grpSpPr>
            <p:cxnSp>
              <p:nvCxnSpPr>
                <p:cNvPr id="61" name="Straight Arrow Connector 60">
                  <a:extLst>
                    <a:ext uri="{FF2B5EF4-FFF2-40B4-BE49-F238E27FC236}">
                      <a16:creationId xmlns:a16="http://schemas.microsoft.com/office/drawing/2014/main" id="{AD3FEA80-5179-E8A7-4600-073268173530}"/>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62" name="Straight Arrow Connector 61">
                  <a:extLst>
                    <a:ext uri="{FF2B5EF4-FFF2-40B4-BE49-F238E27FC236}">
                      <a16:creationId xmlns:a16="http://schemas.microsoft.com/office/drawing/2014/main" id="{59AAD832-7149-2D8B-34C2-021549DC71FE}"/>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63" name="Straight Arrow Connector 62">
                  <a:extLst>
                    <a:ext uri="{FF2B5EF4-FFF2-40B4-BE49-F238E27FC236}">
                      <a16:creationId xmlns:a16="http://schemas.microsoft.com/office/drawing/2014/main" id="{19EE6F63-EC13-BDA7-D4A7-493DDE5B3F45}"/>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52" name="Group 51">
                <a:extLst>
                  <a:ext uri="{FF2B5EF4-FFF2-40B4-BE49-F238E27FC236}">
                    <a16:creationId xmlns:a16="http://schemas.microsoft.com/office/drawing/2014/main" id="{A0DAA5D7-98F4-C8DB-BB3F-58642C619135}"/>
                  </a:ext>
                </a:extLst>
              </p:cNvPr>
              <p:cNvGrpSpPr/>
              <p:nvPr/>
            </p:nvGrpSpPr>
            <p:grpSpPr>
              <a:xfrm>
                <a:off x="3358932" y="4401098"/>
                <a:ext cx="477901" cy="244395"/>
                <a:chOff x="1391682" y="4389125"/>
                <a:chExt cx="599453" cy="268835"/>
              </a:xfrm>
            </p:grpSpPr>
            <p:cxnSp>
              <p:nvCxnSpPr>
                <p:cNvPr id="58" name="Straight Arrow Connector 57">
                  <a:extLst>
                    <a:ext uri="{FF2B5EF4-FFF2-40B4-BE49-F238E27FC236}">
                      <a16:creationId xmlns:a16="http://schemas.microsoft.com/office/drawing/2014/main" id="{D72AAD23-E839-7CE7-4B86-77598B212C22}"/>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59" name="Straight Arrow Connector 58">
                  <a:extLst>
                    <a:ext uri="{FF2B5EF4-FFF2-40B4-BE49-F238E27FC236}">
                      <a16:creationId xmlns:a16="http://schemas.microsoft.com/office/drawing/2014/main" id="{478B1DF6-ECED-7763-1C9D-147ED30D0E54}"/>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60" name="Straight Arrow Connector 59">
                  <a:extLst>
                    <a:ext uri="{FF2B5EF4-FFF2-40B4-BE49-F238E27FC236}">
                      <a16:creationId xmlns:a16="http://schemas.microsoft.com/office/drawing/2014/main" id="{4FB40EB0-0549-B844-8B94-B207A7DA25DA}"/>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sp>
            <p:nvSpPr>
              <p:cNvPr id="53" name="Rectangle 52">
                <a:extLst>
                  <a:ext uri="{FF2B5EF4-FFF2-40B4-BE49-F238E27FC236}">
                    <a16:creationId xmlns:a16="http://schemas.microsoft.com/office/drawing/2014/main" id="{C1F785D6-E23D-8CC0-2CC2-0DCF863F3BF3}"/>
                  </a:ext>
                </a:extLst>
              </p:cNvPr>
              <p:cNvSpPr/>
              <p:nvPr/>
            </p:nvSpPr>
            <p:spPr bwMode="auto">
              <a:xfrm>
                <a:off x="137218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54" name="Rectangle 53">
                <a:extLst>
                  <a:ext uri="{FF2B5EF4-FFF2-40B4-BE49-F238E27FC236}">
                    <a16:creationId xmlns:a16="http://schemas.microsoft.com/office/drawing/2014/main" id="{FBE22FCB-29BF-2282-E662-2C388FA3431B}"/>
                  </a:ext>
                </a:extLst>
              </p:cNvPr>
              <p:cNvSpPr/>
              <p:nvPr/>
            </p:nvSpPr>
            <p:spPr bwMode="auto">
              <a:xfrm>
                <a:off x="203474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55" name="Rectangle 54">
                <a:extLst>
                  <a:ext uri="{FF2B5EF4-FFF2-40B4-BE49-F238E27FC236}">
                    <a16:creationId xmlns:a16="http://schemas.microsoft.com/office/drawing/2014/main" id="{E2830E01-D49D-5312-0FEC-AB4942EF26BD}"/>
                  </a:ext>
                </a:extLst>
              </p:cNvPr>
              <p:cNvSpPr/>
              <p:nvPr/>
            </p:nvSpPr>
            <p:spPr bwMode="auto">
              <a:xfrm>
                <a:off x="2685299" y="4034033"/>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56" name="Rectangle 55">
                <a:extLst>
                  <a:ext uri="{FF2B5EF4-FFF2-40B4-BE49-F238E27FC236}">
                    <a16:creationId xmlns:a16="http://schemas.microsoft.com/office/drawing/2014/main" id="{AC066FA7-D79E-918D-85C5-FB180BBC2E1D}"/>
                  </a:ext>
                </a:extLst>
              </p:cNvPr>
              <p:cNvSpPr/>
              <p:nvPr/>
            </p:nvSpPr>
            <p:spPr bwMode="auto">
              <a:xfrm>
                <a:off x="333943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57" name="Rectangle 56">
                <a:extLst>
                  <a:ext uri="{FF2B5EF4-FFF2-40B4-BE49-F238E27FC236}">
                    <a16:creationId xmlns:a16="http://schemas.microsoft.com/office/drawing/2014/main" id="{E68ED444-6D0F-20B5-17D4-7BFEA6E27345}"/>
                  </a:ext>
                </a:extLst>
              </p:cNvPr>
              <p:cNvSpPr/>
              <p:nvPr/>
            </p:nvSpPr>
            <p:spPr bwMode="auto">
              <a:xfrm>
                <a:off x="4001443"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spTree>
    <p:extLst>
      <p:ext uri="{BB962C8B-B14F-4D97-AF65-F5344CB8AC3E}">
        <p14:creationId xmlns:p14="http://schemas.microsoft.com/office/powerpoint/2010/main" val="2131689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42"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1000"/>
                                        <p:tgtEl>
                                          <p:spTgt spid="15"/>
                                        </p:tgtEl>
                                      </p:cBhvr>
                                    </p:animEffect>
                                    <p:anim calcmode="lin" valueType="num">
                                      <p:cBhvr>
                                        <p:cTn id="17" dur="1000" fill="hold"/>
                                        <p:tgtEl>
                                          <p:spTgt spid="15"/>
                                        </p:tgtEl>
                                        <p:attrNameLst>
                                          <p:attrName>ppt_x</p:attrName>
                                        </p:attrNameLst>
                                      </p:cBhvr>
                                      <p:tavLst>
                                        <p:tav tm="0">
                                          <p:val>
                                            <p:strVal val="#ppt_x"/>
                                          </p:val>
                                        </p:tav>
                                        <p:tav tm="100000">
                                          <p:val>
                                            <p:strVal val="#ppt_x"/>
                                          </p:val>
                                        </p:tav>
                                      </p:tavLst>
                                    </p:anim>
                                    <p:anim calcmode="lin" valueType="num">
                                      <p:cBhvr>
                                        <p:cTn id="1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fill="hold"/>
                                        <p:tgtEl>
                                          <p:spTgt spid="44"/>
                                        </p:tgtEl>
                                        <p:attrNameLst>
                                          <p:attrName>ppt_x</p:attrName>
                                        </p:attrNameLst>
                                      </p:cBhvr>
                                      <p:tavLst>
                                        <p:tav tm="0">
                                          <p:val>
                                            <p:strVal val="#ppt_x"/>
                                          </p:val>
                                        </p:tav>
                                        <p:tav tm="100000">
                                          <p:val>
                                            <p:strVal val="#ppt_x"/>
                                          </p:val>
                                        </p:tav>
                                      </p:tavLst>
                                    </p:anim>
                                    <p:anim calcmode="lin" valueType="num">
                                      <p:cBhvr additive="base">
                                        <p:cTn id="24"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1000"/>
                                        <p:tgtEl>
                                          <p:spTgt spid="45"/>
                                        </p:tgtEl>
                                      </p:cBhvr>
                                    </p:animEffect>
                                    <p:anim calcmode="lin" valueType="num">
                                      <p:cBhvr>
                                        <p:cTn id="30" dur="1000" fill="hold"/>
                                        <p:tgtEl>
                                          <p:spTgt spid="45"/>
                                        </p:tgtEl>
                                        <p:attrNameLst>
                                          <p:attrName>ppt_x</p:attrName>
                                        </p:attrNameLst>
                                      </p:cBhvr>
                                      <p:tavLst>
                                        <p:tav tm="0">
                                          <p:val>
                                            <p:strVal val="#ppt_x"/>
                                          </p:val>
                                        </p:tav>
                                        <p:tav tm="100000">
                                          <p:val>
                                            <p:strVal val="#ppt_x"/>
                                          </p:val>
                                        </p:tav>
                                      </p:tavLst>
                                    </p:anim>
                                    <p:anim calcmode="lin" valueType="num">
                                      <p:cBhvr>
                                        <p:cTn id="31"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44"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1168400" y="2387600"/>
            <a:ext cx="9855200" cy="1828800"/>
          </a:xfrm>
          <a:prstGeom prst="rect">
            <a:avLst/>
          </a:prstGeom>
          <a:noFill/>
          <a:ln w="9525">
            <a:noFill/>
            <a:miter lim="800000"/>
            <a:headEnd/>
            <a:tailEnd/>
          </a:ln>
          <a:effectLst/>
        </p:spPr>
        <p:txBody>
          <a:bodyPr anchor="ctr"/>
          <a:lstStyle/>
          <a:p>
            <a:pPr algn="ctr">
              <a:spcBef>
                <a:spcPct val="0"/>
              </a:spcBef>
            </a:pPr>
            <a:r>
              <a:rPr lang="en-US" sz="4800" b="1" dirty="0">
                <a:solidFill>
                  <a:schemeClr val="bg2">
                    <a:lumMod val="50000"/>
                  </a:schemeClr>
                </a:solidFill>
              </a:rPr>
              <a:t>Principles of coupling power</a:t>
            </a:r>
            <a:br>
              <a:rPr lang="en-US" sz="4800" b="1" dirty="0">
                <a:solidFill>
                  <a:schemeClr val="bg2">
                    <a:lumMod val="50000"/>
                  </a:schemeClr>
                </a:solidFill>
              </a:rPr>
            </a:br>
            <a:r>
              <a:rPr lang="en-US" sz="4800" b="1" dirty="0">
                <a:solidFill>
                  <a:schemeClr val="bg2">
                    <a:lumMod val="50000"/>
                  </a:schemeClr>
                </a:solidFill>
              </a:rPr>
              <a:t>into a cavity</a:t>
            </a:r>
          </a:p>
        </p:txBody>
      </p:sp>
    </p:spTree>
    <p:extLst>
      <p:ext uri="{BB962C8B-B14F-4D97-AF65-F5344CB8AC3E}">
        <p14:creationId xmlns:p14="http://schemas.microsoft.com/office/powerpoint/2010/main" val="346965317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7"/>
          <p:cNvSpPr>
            <a:spLocks noChangeArrowheads="1"/>
          </p:cNvSpPr>
          <p:nvPr/>
        </p:nvSpPr>
        <p:spPr bwMode="auto">
          <a:xfrm>
            <a:off x="2027239" y="838200"/>
            <a:ext cx="8137524" cy="5887720"/>
          </a:xfrm>
          <a:prstGeom prst="rect">
            <a:avLst/>
          </a:prstGeom>
          <a:noFill/>
          <a:ln w="9525">
            <a:noFill/>
            <a:miter lim="800000"/>
            <a:headEnd/>
            <a:tailEnd/>
          </a:ln>
          <a:effectLst/>
        </p:spPr>
        <p:txBody>
          <a:bodyPr/>
          <a:lstStyle/>
          <a:p>
            <a:pPr marL="457200" indent="-457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Attach </a:t>
            </a:r>
            <a:r>
              <a:rPr lang="en-GB" sz="2100" b="1" dirty="0">
                <a:solidFill>
                  <a:srgbClr val="1F497D"/>
                </a:solidFill>
                <a:latin typeface="Constantia" pitchFamily="18" charset="0"/>
                <a:cs typeface="Times New Roman" pitchFamily="18" charset="0"/>
                <a:sym typeface="Wingdings" pitchFamily="2" charset="2"/>
              </a:rPr>
              <a:t>inductivity</a:t>
            </a:r>
            <a:r>
              <a:rPr lang="en-GB" sz="2100" b="1" dirty="0">
                <a:latin typeface="Constantia" pitchFamily="18" charset="0"/>
                <a:cs typeface="Times New Roman" pitchFamily="18" charset="0"/>
                <a:sym typeface="Wingdings" pitchFamily="2" charset="2"/>
              </a:rPr>
              <a:t> or capacitance of resonator, or combined</a:t>
            </a:r>
          </a:p>
          <a:p>
            <a:pPr algn="l">
              <a:spcBef>
                <a:spcPct val="20000"/>
              </a:spcBef>
              <a:buClr>
                <a:schemeClr val="tx1"/>
              </a:buCl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Coupling </a:t>
            </a:r>
            <a:r>
              <a:rPr lang="en-GB" sz="2100" b="1" dirty="0">
                <a:solidFill>
                  <a:srgbClr val="1F497D"/>
                </a:solidFill>
                <a:latin typeface="Constantia" pitchFamily="18" charset="0"/>
                <a:cs typeface="Times New Roman" pitchFamily="18" charset="0"/>
                <a:sym typeface="Wingdings" pitchFamily="2" charset="2"/>
              </a:rPr>
              <a:t>loop forms transformer with resonator </a:t>
            </a:r>
            <a:r>
              <a:rPr lang="en-GB" sz="2100" b="1" dirty="0">
                <a:latin typeface="Constantia" pitchFamily="18" charset="0"/>
                <a:cs typeface="Times New Roman" pitchFamily="18" charset="0"/>
                <a:sym typeface="Wingdings" pitchFamily="2" charset="2"/>
              </a:rPr>
              <a:t>inductivity</a:t>
            </a:r>
            <a:endParaRPr lang="en-GB" sz="2100" b="1" i="1" dirty="0">
              <a:solidFill>
                <a:srgbClr val="C0504D"/>
              </a:solidFill>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153508" y="73322"/>
            <a:ext cx="9144000" cy="609600"/>
          </a:xfrm>
          <a:prstGeom prst="rect">
            <a:avLst/>
          </a:prstGeom>
          <a:noFill/>
          <a:ln w="9525">
            <a:noFill/>
            <a:miter lim="800000"/>
            <a:headEnd/>
            <a:tailEnd/>
          </a:ln>
          <a:effectLst/>
        </p:spPr>
        <p:txBody>
          <a:bodyPr anchor="ctr"/>
          <a:lstStyle/>
          <a:p>
            <a:pPr>
              <a:spcBef>
                <a:spcPct val="0"/>
              </a:spcBef>
            </a:pPr>
            <a:r>
              <a:rPr lang="en-GB" sz="3200" b="1" dirty="0">
                <a:solidFill>
                  <a:schemeClr val="bg2">
                    <a:lumMod val="50000"/>
                  </a:schemeClr>
                </a:solidFill>
              </a:rPr>
              <a:t>Coupling power into a cavity</a:t>
            </a:r>
            <a:endParaRPr lang="en-GB" sz="3200" dirty="0">
              <a:solidFill>
                <a:schemeClr val="bg2">
                  <a:lumMod val="50000"/>
                </a:schemeClr>
              </a:solidFill>
            </a:endParaRPr>
          </a:p>
        </p:txBody>
      </p:sp>
      <p:grpSp>
        <p:nvGrpSpPr>
          <p:cNvPr id="3" name="Group 2"/>
          <p:cNvGrpSpPr/>
          <p:nvPr/>
        </p:nvGrpSpPr>
        <p:grpSpPr>
          <a:xfrm>
            <a:off x="4725508" y="2522479"/>
            <a:ext cx="229060" cy="458120"/>
            <a:chOff x="3291046" y="2961683"/>
            <a:chExt cx="229060" cy="458120"/>
          </a:xfrm>
        </p:grpSpPr>
        <p:sp>
          <p:nvSpPr>
            <p:cNvPr id="41" name="Arc 40"/>
            <p:cNvSpPr/>
            <p:nvPr/>
          </p:nvSpPr>
          <p:spPr>
            <a:xfrm>
              <a:off x="3291046" y="2961683"/>
              <a:ext cx="229060" cy="22906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42" name="Arc 41"/>
            <p:cNvSpPr/>
            <p:nvPr/>
          </p:nvSpPr>
          <p:spPr>
            <a:xfrm>
              <a:off x="3291046" y="3190743"/>
              <a:ext cx="229060" cy="22906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cxnSp>
        <p:nvCxnSpPr>
          <p:cNvPr id="43" name="Straight Connector 42"/>
          <p:cNvCxnSpPr/>
          <p:nvPr/>
        </p:nvCxnSpPr>
        <p:spPr>
          <a:xfrm flipV="1">
            <a:off x="4840038" y="2966929"/>
            <a:ext cx="0" cy="2356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4840038" y="2286855"/>
            <a:ext cx="0" cy="2356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4216199" y="2279910"/>
            <a:ext cx="6310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4216198" y="3202553"/>
            <a:ext cx="62384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0" name="Group 89"/>
          <p:cNvGrpSpPr/>
          <p:nvPr/>
        </p:nvGrpSpPr>
        <p:grpSpPr>
          <a:xfrm>
            <a:off x="6428724" y="1385784"/>
            <a:ext cx="561461" cy="2051594"/>
            <a:chOff x="2991413" y="1853256"/>
            <a:chExt cx="561461" cy="2051594"/>
          </a:xfrm>
        </p:grpSpPr>
        <p:grpSp>
          <p:nvGrpSpPr>
            <p:cNvPr id="91" name="Group 90"/>
            <p:cNvGrpSpPr/>
            <p:nvPr/>
          </p:nvGrpSpPr>
          <p:grpSpPr>
            <a:xfrm>
              <a:off x="2991413" y="2783702"/>
              <a:ext cx="513188" cy="214853"/>
              <a:chOff x="3400623" y="2600252"/>
              <a:chExt cx="441652" cy="142948"/>
            </a:xfrm>
          </p:grpSpPr>
          <p:cxnSp>
            <p:nvCxnSpPr>
              <p:cNvPr id="100" name="Straight Arrow Connector 99"/>
              <p:cNvCxnSpPr/>
              <p:nvPr/>
            </p:nvCxnSpPr>
            <p:spPr bwMode="auto">
              <a:xfrm>
                <a:off x="3400626" y="2600252"/>
                <a:ext cx="441649"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bwMode="auto">
              <a:xfrm>
                <a:off x="3400623" y="2743200"/>
                <a:ext cx="44164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92" name="Straight Connector 91"/>
            <p:cNvCxnSpPr/>
            <p:nvPr/>
          </p:nvCxnSpPr>
          <p:spPr>
            <a:xfrm flipV="1">
              <a:off x="3250336" y="1853256"/>
              <a:ext cx="0" cy="93044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3254864" y="2993585"/>
              <a:ext cx="0" cy="91126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3231050" y="1936895"/>
              <a:ext cx="321824" cy="415818"/>
            </a:xfrm>
            <a:prstGeom prst="rect">
              <a:avLst/>
            </a:prstGeom>
            <a:noFill/>
          </p:spPr>
          <p:txBody>
            <a:bodyPr wrap="square" rtlCol="0">
              <a:spAutoFit/>
            </a:bodyPr>
            <a:lstStyle/>
            <a:p>
              <a:r>
                <a:rPr lang="en-GB" sz="2100" b="1" i="1" dirty="0">
                  <a:latin typeface="Constantia" panose="02030602050306030303" pitchFamily="18" charset="0"/>
                </a:rPr>
                <a:t>C</a:t>
              </a:r>
            </a:p>
          </p:txBody>
        </p:sp>
      </p:grpSp>
      <p:sp>
        <p:nvSpPr>
          <p:cNvPr id="128" name="TextBox 127"/>
          <p:cNvSpPr txBox="1"/>
          <p:nvPr/>
        </p:nvSpPr>
        <p:spPr>
          <a:xfrm>
            <a:off x="4417754" y="2529423"/>
            <a:ext cx="539170" cy="415498"/>
          </a:xfrm>
          <a:prstGeom prst="rect">
            <a:avLst/>
          </a:prstGeom>
          <a:noFill/>
        </p:spPr>
        <p:txBody>
          <a:bodyPr wrap="square" rtlCol="0">
            <a:spAutoFit/>
          </a:bodyPr>
          <a:lstStyle/>
          <a:p>
            <a:r>
              <a:rPr lang="en-GB" sz="2100" b="1" i="1" dirty="0" err="1">
                <a:latin typeface="Constantia" panose="02030602050306030303" pitchFamily="18" charset="0"/>
              </a:rPr>
              <a:t>L</a:t>
            </a:r>
            <a:r>
              <a:rPr lang="en-GB" sz="2100" b="1" i="1" baseline="-25000" dirty="0" err="1">
                <a:latin typeface="Constantia" panose="02030602050306030303" pitchFamily="18" charset="0"/>
              </a:rPr>
              <a:t>c</a:t>
            </a:r>
            <a:endParaRPr lang="en-GB" sz="2100" b="1" i="1" baseline="-25000" dirty="0">
              <a:latin typeface="Constantia" panose="02030602050306030303" pitchFamily="18" charset="0"/>
            </a:endParaRPr>
          </a:p>
        </p:txBody>
      </p:sp>
      <p:sp>
        <p:nvSpPr>
          <p:cNvPr id="129" name="TextBox 128"/>
          <p:cNvSpPr txBox="1"/>
          <p:nvPr/>
        </p:nvSpPr>
        <p:spPr>
          <a:xfrm>
            <a:off x="4985876" y="2500608"/>
            <a:ext cx="321824" cy="415818"/>
          </a:xfrm>
          <a:prstGeom prst="rect">
            <a:avLst/>
          </a:prstGeom>
          <a:noFill/>
        </p:spPr>
        <p:txBody>
          <a:bodyPr wrap="square" rtlCol="0">
            <a:spAutoFit/>
          </a:bodyPr>
          <a:lstStyle/>
          <a:p>
            <a:r>
              <a:rPr lang="en-GB" sz="2100" b="1" i="1" dirty="0">
                <a:latin typeface="Constantia" panose="02030602050306030303" pitchFamily="18" charset="0"/>
              </a:rPr>
              <a:t>M</a:t>
            </a:r>
          </a:p>
        </p:txBody>
      </p:sp>
      <p:sp>
        <p:nvSpPr>
          <p:cNvPr id="16" name="Right Arrow 15"/>
          <p:cNvSpPr/>
          <p:nvPr/>
        </p:nvSpPr>
        <p:spPr>
          <a:xfrm>
            <a:off x="2898904" y="2461487"/>
            <a:ext cx="1317294" cy="580104"/>
          </a:xfrm>
          <a:prstGeom prst="right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Constantia" panose="02030602050306030303" pitchFamily="18" charset="0"/>
              </a:rPr>
              <a:t>RF power</a:t>
            </a:r>
          </a:p>
        </p:txBody>
      </p:sp>
      <p:grpSp>
        <p:nvGrpSpPr>
          <p:cNvPr id="4" name="Group 3"/>
          <p:cNvGrpSpPr/>
          <p:nvPr/>
        </p:nvGrpSpPr>
        <p:grpSpPr>
          <a:xfrm>
            <a:off x="2185071" y="4030684"/>
            <a:ext cx="9537028" cy="2695236"/>
            <a:chOff x="661071" y="4030684"/>
            <a:chExt cx="9537028" cy="2695236"/>
          </a:xfrm>
        </p:grpSpPr>
        <p:pic>
          <p:nvPicPr>
            <p:cNvPr id="39" name="Picture 9" descr="C:\Heiko\Vorträge\Beschleuniger Seminar SS2000\PSI-Schleife2-v.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071" y="4030685"/>
              <a:ext cx="1935258" cy="2419289"/>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8" descr="C:\Heiko\Vorträge\Beschleuniger Seminar SS2000\PSI-Schleife1-v.bmp"/>
            <p:cNvPicPr>
              <a:picLocks noChangeAspect="1" noChangeArrowheads="1"/>
            </p:cNvPicPr>
            <p:nvPr/>
          </p:nvPicPr>
          <p:blipFill rotWithShape="1">
            <a:blip r:embed="rId3">
              <a:extLst>
                <a:ext uri="{28A0092B-C50C-407E-A947-70E740481C1C}">
                  <a14:useLocalDpi xmlns:a14="http://schemas.microsoft.com/office/drawing/2010/main" val="0"/>
                </a:ext>
              </a:extLst>
            </a:blip>
            <a:srcRect r="14170"/>
            <a:stretch/>
          </p:blipFill>
          <p:spPr bwMode="auto">
            <a:xfrm>
              <a:off x="2936267" y="4041558"/>
              <a:ext cx="2754162" cy="2567093"/>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p:cNvSpPr txBox="1"/>
            <p:nvPr/>
          </p:nvSpPr>
          <p:spPr>
            <a:xfrm rot="16200000">
              <a:off x="5312152" y="5846569"/>
              <a:ext cx="1076193"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L. </a:t>
              </a:r>
              <a:r>
                <a:rPr lang="en-GB" sz="1477" b="1" dirty="0" err="1">
                  <a:solidFill>
                    <a:prstClr val="black"/>
                  </a:solidFill>
                  <a:latin typeface="Constantia" panose="02030602050306030303" pitchFamily="18" charset="0"/>
                </a:rPr>
                <a:t>Stigelin</a:t>
              </a:r>
              <a:endParaRPr lang="en-US" sz="1477" b="1" dirty="0">
                <a:solidFill>
                  <a:prstClr val="black"/>
                </a:solidFill>
                <a:latin typeface="Constantia" panose="02030602050306030303" pitchFamily="18" charset="0"/>
              </a:endParaRPr>
            </a:p>
          </p:txBody>
        </p:sp>
        <p:sp>
          <p:nvSpPr>
            <p:cNvPr id="45" name="Rectangle 7"/>
            <p:cNvSpPr>
              <a:spLocks noChangeArrowheads="1"/>
            </p:cNvSpPr>
            <p:nvPr/>
          </p:nvSpPr>
          <p:spPr bwMode="auto">
            <a:xfrm>
              <a:off x="5980422" y="4030684"/>
              <a:ext cx="4217677" cy="2695236"/>
            </a:xfrm>
            <a:prstGeom prst="rect">
              <a:avLst/>
            </a:prstGeom>
            <a:noFill/>
            <a:ln w="9525">
              <a:noFill/>
              <a:miter lim="800000"/>
              <a:headEnd/>
              <a:tailEnd/>
            </a:ln>
            <a:effectLst/>
          </p:spPr>
          <p:txBody>
            <a:bodyPr/>
            <a:lstStyle/>
            <a:p>
              <a:pPr marL="355600" indent="-3556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Main coupler</a:t>
              </a:r>
              <a:br>
                <a:rPr lang="en-GB" b="1" dirty="0">
                  <a:latin typeface="Constantia" pitchFamily="18" charset="0"/>
                  <a:cs typeface="Times New Roman" pitchFamily="18" charset="0"/>
                  <a:sym typeface="Wingdings" pitchFamily="2" charset="2"/>
                </a:rPr>
              </a:br>
              <a:r>
                <a:rPr lang="en-GB" b="1" dirty="0">
                  <a:latin typeface="Constantia" pitchFamily="18" charset="0"/>
                  <a:cs typeface="Times New Roman" pitchFamily="18" charset="0"/>
                  <a:sym typeface="Wingdings" pitchFamily="2" charset="2"/>
                </a:rPr>
                <a:t>PSI cyclotron</a:t>
              </a:r>
            </a:p>
            <a:p>
              <a:pPr marL="355600" indent="-355600">
                <a:spcBef>
                  <a:spcPct val="20000"/>
                </a:spcBef>
                <a:buClr>
                  <a:schemeClr val="tx1"/>
                </a:buClr>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~1 MW at 50 MHz</a:t>
              </a:r>
            </a:p>
            <a:p>
              <a:pPr algn="l">
                <a:spcBef>
                  <a:spcPct val="20000"/>
                </a:spcBef>
                <a:buClr>
                  <a:schemeClr val="tx1"/>
                </a:buClr>
              </a:pPr>
              <a:endParaRPr lang="en-GB" b="1" i="1" dirty="0">
                <a:solidFill>
                  <a:srgbClr val="1F497D"/>
                </a:solidFill>
                <a:latin typeface="Constantia" pitchFamily="18" charset="0"/>
                <a:cs typeface="Times New Roman" pitchFamily="18" charset="0"/>
                <a:sym typeface="Wingdings" pitchFamily="2" charset="2"/>
              </a:endParaRPr>
            </a:p>
            <a:p>
              <a:pPr marL="285750" indent="-28575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By far the most common method, allows also to adopt the matching.</a:t>
              </a:r>
            </a:p>
          </p:txBody>
        </p:sp>
      </p:gr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29299" y="1422212"/>
            <a:ext cx="2538844" cy="772088"/>
          </a:xfrm>
          <a:prstGeom prst="rect">
            <a:avLst/>
          </a:prstGeom>
        </p:spPr>
      </p:pic>
      <p:grpSp>
        <p:nvGrpSpPr>
          <p:cNvPr id="46" name="Group 45"/>
          <p:cNvGrpSpPr/>
          <p:nvPr/>
        </p:nvGrpSpPr>
        <p:grpSpPr>
          <a:xfrm>
            <a:off x="5298450" y="1844909"/>
            <a:ext cx="229060" cy="1145299"/>
            <a:chOff x="2888616" y="2282692"/>
            <a:chExt cx="152400" cy="762000"/>
          </a:xfrm>
        </p:grpSpPr>
        <p:sp>
          <p:nvSpPr>
            <p:cNvPr id="47" name="Arc 46"/>
            <p:cNvSpPr/>
            <p:nvPr/>
          </p:nvSpPr>
          <p:spPr>
            <a:xfrm>
              <a:off x="2888616" y="22826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48" name="Arc 47"/>
            <p:cNvSpPr/>
            <p:nvPr/>
          </p:nvSpPr>
          <p:spPr>
            <a:xfrm>
              <a:off x="2888616" y="24350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1" name="Arc 50"/>
            <p:cNvSpPr/>
            <p:nvPr/>
          </p:nvSpPr>
          <p:spPr>
            <a:xfrm>
              <a:off x="2888616" y="25874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2" name="Arc 51"/>
            <p:cNvSpPr/>
            <p:nvPr/>
          </p:nvSpPr>
          <p:spPr>
            <a:xfrm>
              <a:off x="2888616" y="27398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53" name="Arc 52"/>
            <p:cNvSpPr/>
            <p:nvPr/>
          </p:nvSpPr>
          <p:spPr>
            <a:xfrm>
              <a:off x="2888616" y="28922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cxnSp>
        <p:nvCxnSpPr>
          <p:cNvPr id="54" name="Straight Connector 53"/>
          <p:cNvCxnSpPr/>
          <p:nvPr/>
        </p:nvCxnSpPr>
        <p:spPr>
          <a:xfrm flipV="1">
            <a:off x="5412981" y="1391763"/>
            <a:ext cx="0" cy="4724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5412981" y="2973707"/>
            <a:ext cx="0" cy="4696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Oval 55"/>
          <p:cNvSpPr/>
          <p:nvPr/>
        </p:nvSpPr>
        <p:spPr>
          <a:xfrm>
            <a:off x="6042015" y="1354605"/>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p:cNvSpPr/>
          <p:nvPr/>
        </p:nvSpPr>
        <p:spPr>
          <a:xfrm>
            <a:off x="6042015" y="3396161"/>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8" name="Group 57"/>
          <p:cNvGrpSpPr/>
          <p:nvPr/>
        </p:nvGrpSpPr>
        <p:grpSpPr>
          <a:xfrm>
            <a:off x="5948681" y="1391762"/>
            <a:ext cx="469137" cy="2065116"/>
            <a:chOff x="3721045" y="1853257"/>
            <a:chExt cx="469137" cy="2065116"/>
          </a:xfrm>
        </p:grpSpPr>
        <p:sp>
          <p:nvSpPr>
            <p:cNvPr id="59" name="Rectangle 58"/>
            <p:cNvSpPr/>
            <p:nvPr/>
          </p:nvSpPr>
          <p:spPr>
            <a:xfrm>
              <a:off x="3721045" y="2394163"/>
              <a:ext cx="251289" cy="9697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60" name="Straight Connector 59"/>
            <p:cNvCxnSpPr/>
            <p:nvPr/>
          </p:nvCxnSpPr>
          <p:spPr>
            <a:xfrm flipV="1">
              <a:off x="3855410" y="1853257"/>
              <a:ext cx="0" cy="5409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3856849" y="3363945"/>
              <a:ext cx="0" cy="5544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3868358" y="1936895"/>
              <a:ext cx="321824" cy="415818"/>
            </a:xfrm>
            <a:prstGeom prst="rect">
              <a:avLst/>
            </a:prstGeom>
            <a:noFill/>
          </p:spPr>
          <p:txBody>
            <a:bodyPr wrap="square" rtlCol="0">
              <a:spAutoFit/>
            </a:bodyPr>
            <a:lstStyle/>
            <a:p>
              <a:r>
                <a:rPr lang="en-GB" sz="2100" b="1" i="1" dirty="0">
                  <a:latin typeface="Constantia" panose="02030602050306030303" pitchFamily="18" charset="0"/>
                </a:rPr>
                <a:t>R</a:t>
              </a:r>
            </a:p>
          </p:txBody>
        </p:sp>
      </p:grpSp>
      <p:sp>
        <p:nvSpPr>
          <p:cNvPr id="67" name="TextBox 66"/>
          <p:cNvSpPr txBox="1"/>
          <p:nvPr/>
        </p:nvSpPr>
        <p:spPr>
          <a:xfrm>
            <a:off x="5418809" y="1475400"/>
            <a:ext cx="321824" cy="415818"/>
          </a:xfrm>
          <a:prstGeom prst="rect">
            <a:avLst/>
          </a:prstGeom>
          <a:noFill/>
        </p:spPr>
        <p:txBody>
          <a:bodyPr wrap="square" rtlCol="0">
            <a:spAutoFit/>
          </a:bodyPr>
          <a:lstStyle/>
          <a:p>
            <a:r>
              <a:rPr lang="en-GB" sz="2100" b="1" i="1" dirty="0">
                <a:latin typeface="Constantia" panose="02030602050306030303" pitchFamily="18" charset="0"/>
              </a:rPr>
              <a:t>L</a:t>
            </a:r>
          </a:p>
        </p:txBody>
      </p:sp>
      <p:cxnSp>
        <p:nvCxnSpPr>
          <p:cNvPr id="68" name="Straight Connector 67"/>
          <p:cNvCxnSpPr/>
          <p:nvPr/>
        </p:nvCxnSpPr>
        <p:spPr>
          <a:xfrm flipH="1">
            <a:off x="5408986" y="1399417"/>
            <a:ext cx="1289051" cy="0"/>
          </a:xfrm>
          <a:prstGeom prst="line">
            <a:avLst/>
          </a:prstGeom>
          <a:ln w="25400">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5403430" y="3443354"/>
            <a:ext cx="13009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7183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7"/>
          <p:cNvSpPr>
            <a:spLocks noChangeArrowheads="1"/>
          </p:cNvSpPr>
          <p:nvPr/>
        </p:nvSpPr>
        <p:spPr bwMode="auto">
          <a:xfrm>
            <a:off x="1615441" y="838200"/>
            <a:ext cx="8549322" cy="6019800"/>
          </a:xfrm>
          <a:prstGeom prst="rect">
            <a:avLst/>
          </a:prstGeom>
          <a:noFill/>
          <a:ln w="9525">
            <a:noFill/>
            <a:miter lim="800000"/>
            <a:headEnd/>
            <a:tailEnd/>
          </a:ln>
          <a:effectLst/>
        </p:spPr>
        <p:txBody>
          <a:bodyPr/>
          <a:lstStyle/>
          <a:p>
            <a:pPr marL="457200" indent="-457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Attach inductivity or </a:t>
            </a:r>
            <a:r>
              <a:rPr lang="en-GB" sz="2100" b="1" dirty="0">
                <a:solidFill>
                  <a:srgbClr val="1F497D"/>
                </a:solidFill>
                <a:latin typeface="Constantia" pitchFamily="18" charset="0"/>
                <a:cs typeface="Times New Roman" pitchFamily="18" charset="0"/>
                <a:sym typeface="Wingdings" pitchFamily="2" charset="2"/>
              </a:rPr>
              <a:t>capacitance </a:t>
            </a:r>
            <a:r>
              <a:rPr lang="en-GB" sz="2100" b="1" dirty="0">
                <a:latin typeface="Constantia" pitchFamily="18" charset="0"/>
                <a:cs typeface="Times New Roman" pitchFamily="18" charset="0"/>
                <a:sym typeface="Wingdings" pitchFamily="2" charset="2"/>
              </a:rPr>
              <a:t>of resonator, or combined</a:t>
            </a: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Capacitive divider</a:t>
            </a:r>
            <a:r>
              <a:rPr lang="en-GB" sz="2100" b="1" dirty="0">
                <a:latin typeface="Constantia" pitchFamily="18" charset="0"/>
                <a:cs typeface="Times New Roman" pitchFamily="18" charset="0"/>
                <a:sym typeface="Wingdings" pitchFamily="2" charset="2"/>
              </a:rPr>
              <a:t> to gap to</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transform generator impedance</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to cavity shunt impedance</a:t>
            </a:r>
          </a:p>
          <a:p>
            <a:pPr marL="457200"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Advantage: allows to DC isolate the</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coupler (if required by amplifier).</a:t>
            </a:r>
          </a:p>
          <a:p>
            <a:pPr marL="457200"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Disadvantage: coupling is fixed.</a:t>
            </a:r>
          </a:p>
          <a:p>
            <a:pPr marL="457200" indent="-457200">
              <a:spcBef>
                <a:spcPct val="20000"/>
              </a:spcBef>
              <a:buClr>
                <a:schemeClr val="tx1"/>
              </a:buClr>
              <a:buFont typeface="Symbol" panose="05050102010706020507" pitchFamily="18" charset="2"/>
              <a:buChar char="®"/>
            </a:pPr>
            <a:endParaRPr lang="en-GB" sz="12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Beam also </a:t>
            </a:r>
            <a:r>
              <a:rPr lang="en-GB" sz="2100" b="1" dirty="0">
                <a:solidFill>
                  <a:srgbClr val="1F497D"/>
                </a:solidFill>
                <a:latin typeface="Constantia" pitchFamily="18" charset="0"/>
                <a:cs typeface="Times New Roman" pitchFamily="18" charset="0"/>
                <a:sym typeface="Wingdings" pitchFamily="2" charset="2"/>
              </a:rPr>
              <a:t>couples</a:t>
            </a:r>
            <a:br>
              <a:rPr lang="en-GB" sz="2100" b="1" dirty="0">
                <a:solidFill>
                  <a:srgbClr val="1F497D"/>
                </a:solidFill>
                <a:latin typeface="Constantia" pitchFamily="18" charset="0"/>
                <a:cs typeface="Times New Roman" pitchFamily="18" charset="0"/>
                <a:sym typeface="Wingdings" pitchFamily="2" charset="2"/>
              </a:rPr>
            </a:br>
            <a:r>
              <a:rPr lang="en-GB" sz="2100" b="1" dirty="0">
                <a:solidFill>
                  <a:srgbClr val="1F497D"/>
                </a:solidFill>
                <a:latin typeface="Constantia" pitchFamily="18" charset="0"/>
                <a:cs typeface="Times New Roman" pitchFamily="18" charset="0"/>
                <a:sym typeface="Wingdings" pitchFamily="2" charset="2"/>
              </a:rPr>
              <a:t>capacitively  via the gap</a:t>
            </a: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127000" y="40219"/>
            <a:ext cx="9144000" cy="609600"/>
          </a:xfrm>
          <a:prstGeom prst="rect">
            <a:avLst/>
          </a:prstGeom>
          <a:noFill/>
          <a:ln w="9525">
            <a:noFill/>
            <a:miter lim="800000"/>
            <a:headEnd/>
            <a:tailEnd/>
          </a:ln>
          <a:effectLst/>
        </p:spPr>
        <p:txBody>
          <a:bodyPr anchor="ctr"/>
          <a:lstStyle/>
          <a:p>
            <a:pPr>
              <a:spcBef>
                <a:spcPct val="0"/>
              </a:spcBef>
            </a:pPr>
            <a:r>
              <a:rPr lang="en-GB" sz="3200" b="1" dirty="0">
                <a:solidFill>
                  <a:schemeClr val="bg2">
                    <a:lumMod val="50000"/>
                  </a:schemeClr>
                </a:solidFill>
              </a:rPr>
              <a:t>Coupling power into a cavity</a:t>
            </a:r>
            <a:endParaRPr lang="en-GB" sz="3200" dirty="0">
              <a:solidFill>
                <a:schemeClr val="bg2">
                  <a:lumMod val="50000"/>
                </a:schemeClr>
              </a:solidFill>
            </a:endParaRPr>
          </a:p>
        </p:txBody>
      </p:sp>
      <p:cxnSp>
        <p:nvCxnSpPr>
          <p:cNvPr id="62" name="Straight Connector 61"/>
          <p:cNvCxnSpPr/>
          <p:nvPr/>
        </p:nvCxnSpPr>
        <p:spPr>
          <a:xfrm flipH="1">
            <a:off x="5408986" y="1399417"/>
            <a:ext cx="1289051" cy="0"/>
          </a:xfrm>
          <a:prstGeom prst="line">
            <a:avLst/>
          </a:prstGeom>
          <a:ln w="25400">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63" name="Group 62"/>
          <p:cNvGrpSpPr/>
          <p:nvPr/>
        </p:nvGrpSpPr>
        <p:grpSpPr>
          <a:xfrm>
            <a:off x="5298450" y="1844909"/>
            <a:ext cx="229060" cy="1145299"/>
            <a:chOff x="2888616" y="2282692"/>
            <a:chExt cx="152400" cy="762000"/>
          </a:xfrm>
        </p:grpSpPr>
        <p:sp>
          <p:nvSpPr>
            <p:cNvPr id="64" name="Arc 63"/>
            <p:cNvSpPr/>
            <p:nvPr/>
          </p:nvSpPr>
          <p:spPr>
            <a:xfrm>
              <a:off x="2888616" y="22826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75" name="Arc 74"/>
            <p:cNvSpPr/>
            <p:nvPr/>
          </p:nvSpPr>
          <p:spPr>
            <a:xfrm>
              <a:off x="2888616" y="24350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76" name="Arc 75"/>
            <p:cNvSpPr/>
            <p:nvPr/>
          </p:nvSpPr>
          <p:spPr>
            <a:xfrm>
              <a:off x="2888616" y="25874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78" name="Arc 77"/>
            <p:cNvSpPr/>
            <p:nvPr/>
          </p:nvSpPr>
          <p:spPr>
            <a:xfrm>
              <a:off x="2888616" y="27398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sp>
          <p:nvSpPr>
            <p:cNvPr id="79" name="Arc 78"/>
            <p:cNvSpPr/>
            <p:nvPr/>
          </p:nvSpPr>
          <p:spPr>
            <a:xfrm>
              <a:off x="2888616" y="2892292"/>
              <a:ext cx="152400" cy="152400"/>
            </a:xfrm>
            <a:prstGeom prst="arc">
              <a:avLst>
                <a:gd name="adj1" fmla="val 16200000"/>
                <a:gd name="adj2" fmla="val 5381616"/>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62"/>
            </a:p>
          </p:txBody>
        </p:sp>
      </p:grpSp>
      <p:cxnSp>
        <p:nvCxnSpPr>
          <p:cNvPr id="80" name="Straight Connector 79"/>
          <p:cNvCxnSpPr/>
          <p:nvPr/>
        </p:nvCxnSpPr>
        <p:spPr>
          <a:xfrm flipV="1">
            <a:off x="5412981" y="1391763"/>
            <a:ext cx="0" cy="4724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V="1">
            <a:off x="5412981" y="2973707"/>
            <a:ext cx="0" cy="46964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a:off x="5403430" y="3443354"/>
            <a:ext cx="130095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a:xfrm>
            <a:off x="6042015" y="1354605"/>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p:cNvSpPr/>
          <p:nvPr/>
        </p:nvSpPr>
        <p:spPr>
          <a:xfrm>
            <a:off x="6042015" y="3396161"/>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5" name="Group 84"/>
          <p:cNvGrpSpPr/>
          <p:nvPr/>
        </p:nvGrpSpPr>
        <p:grpSpPr>
          <a:xfrm>
            <a:off x="5948681" y="1391762"/>
            <a:ext cx="469137" cy="2065116"/>
            <a:chOff x="3721045" y="1853257"/>
            <a:chExt cx="469137" cy="2065116"/>
          </a:xfrm>
        </p:grpSpPr>
        <p:sp>
          <p:nvSpPr>
            <p:cNvPr id="86" name="Rectangle 85"/>
            <p:cNvSpPr/>
            <p:nvPr/>
          </p:nvSpPr>
          <p:spPr>
            <a:xfrm>
              <a:off x="3721045" y="2394163"/>
              <a:ext cx="251289" cy="9697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87" name="Straight Connector 86"/>
            <p:cNvCxnSpPr/>
            <p:nvPr/>
          </p:nvCxnSpPr>
          <p:spPr>
            <a:xfrm flipV="1">
              <a:off x="3855410" y="1853257"/>
              <a:ext cx="0" cy="54090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V="1">
              <a:off x="3856849" y="3363945"/>
              <a:ext cx="0" cy="55442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3868358" y="1936895"/>
              <a:ext cx="321824" cy="415818"/>
            </a:xfrm>
            <a:prstGeom prst="rect">
              <a:avLst/>
            </a:prstGeom>
            <a:noFill/>
          </p:spPr>
          <p:txBody>
            <a:bodyPr wrap="square" rtlCol="0">
              <a:spAutoFit/>
            </a:bodyPr>
            <a:lstStyle/>
            <a:p>
              <a:r>
                <a:rPr lang="en-GB" sz="2100" b="1" i="1" dirty="0">
                  <a:latin typeface="Constantia" panose="02030602050306030303" pitchFamily="18" charset="0"/>
                </a:rPr>
                <a:t>R</a:t>
              </a:r>
            </a:p>
          </p:txBody>
        </p:sp>
      </p:grpSp>
      <p:grpSp>
        <p:nvGrpSpPr>
          <p:cNvPr id="91" name="Group 90"/>
          <p:cNvGrpSpPr/>
          <p:nvPr/>
        </p:nvGrpSpPr>
        <p:grpSpPr>
          <a:xfrm>
            <a:off x="6428723" y="2196249"/>
            <a:ext cx="513188" cy="499454"/>
            <a:chOff x="3400623" y="2600252"/>
            <a:chExt cx="441652" cy="142948"/>
          </a:xfrm>
        </p:grpSpPr>
        <p:cxnSp>
          <p:nvCxnSpPr>
            <p:cNvPr id="100" name="Straight Arrow Connector 99"/>
            <p:cNvCxnSpPr/>
            <p:nvPr/>
          </p:nvCxnSpPr>
          <p:spPr bwMode="auto">
            <a:xfrm>
              <a:off x="3400626" y="2600252"/>
              <a:ext cx="441649"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bwMode="auto">
            <a:xfrm>
              <a:off x="3400623" y="2743200"/>
              <a:ext cx="44164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92" name="Straight Connector 91"/>
          <p:cNvCxnSpPr/>
          <p:nvPr/>
        </p:nvCxnSpPr>
        <p:spPr>
          <a:xfrm flipV="1">
            <a:off x="6687646" y="1391762"/>
            <a:ext cx="0" cy="80448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6692174" y="2695704"/>
            <a:ext cx="0" cy="74765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6668360" y="1475400"/>
            <a:ext cx="321824" cy="415818"/>
          </a:xfrm>
          <a:prstGeom prst="rect">
            <a:avLst/>
          </a:prstGeom>
          <a:noFill/>
        </p:spPr>
        <p:txBody>
          <a:bodyPr wrap="square" rtlCol="0">
            <a:spAutoFit/>
          </a:bodyPr>
          <a:lstStyle/>
          <a:p>
            <a:r>
              <a:rPr lang="en-GB" sz="2100" b="1" i="1" dirty="0">
                <a:latin typeface="Constantia" panose="02030602050306030303" pitchFamily="18" charset="0"/>
              </a:rPr>
              <a:t>C</a:t>
            </a:r>
          </a:p>
        </p:txBody>
      </p:sp>
      <p:sp>
        <p:nvSpPr>
          <p:cNvPr id="102" name="TextBox 101"/>
          <p:cNvSpPr txBox="1"/>
          <p:nvPr/>
        </p:nvSpPr>
        <p:spPr>
          <a:xfrm>
            <a:off x="5418809" y="1475400"/>
            <a:ext cx="321824" cy="415818"/>
          </a:xfrm>
          <a:prstGeom prst="rect">
            <a:avLst/>
          </a:prstGeom>
          <a:noFill/>
        </p:spPr>
        <p:txBody>
          <a:bodyPr wrap="square" rtlCol="0">
            <a:spAutoFit/>
          </a:bodyPr>
          <a:lstStyle/>
          <a:p>
            <a:r>
              <a:rPr lang="en-GB" sz="2100" b="1" i="1" dirty="0">
                <a:latin typeface="Constantia" panose="02030602050306030303" pitchFamily="18" charset="0"/>
              </a:rPr>
              <a:t>L</a:t>
            </a:r>
          </a:p>
        </p:txBody>
      </p:sp>
      <p:cxnSp>
        <p:nvCxnSpPr>
          <p:cNvPr id="44" name="Straight Arrow Connector 43"/>
          <p:cNvCxnSpPr/>
          <p:nvPr/>
        </p:nvCxnSpPr>
        <p:spPr bwMode="auto">
          <a:xfrm>
            <a:off x="6757988" y="2319460"/>
            <a:ext cx="183918" cy="0"/>
          </a:xfrm>
          <a:prstGeom prst="straightConnector1">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6859096" y="2303029"/>
            <a:ext cx="0" cy="22905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6848477" y="2532087"/>
            <a:ext cx="69294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6704387" y="3442164"/>
            <a:ext cx="83703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Oval 51"/>
          <p:cNvSpPr/>
          <p:nvPr/>
        </p:nvSpPr>
        <p:spPr>
          <a:xfrm>
            <a:off x="6642721" y="3396161"/>
            <a:ext cx="94386" cy="943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ight Arrow 53"/>
          <p:cNvSpPr/>
          <p:nvPr/>
        </p:nvSpPr>
        <p:spPr>
          <a:xfrm flipH="1">
            <a:off x="7561557" y="2721754"/>
            <a:ext cx="1317600" cy="580104"/>
          </a:xfrm>
          <a:prstGeom prst="right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Constantia" panose="02030602050306030303" pitchFamily="18" charset="0"/>
              </a:rPr>
              <a:t>RF power</a:t>
            </a:r>
          </a:p>
        </p:txBody>
      </p:sp>
      <p:sp>
        <p:nvSpPr>
          <p:cNvPr id="55" name="TextBox 54"/>
          <p:cNvSpPr txBox="1"/>
          <p:nvPr/>
        </p:nvSpPr>
        <p:spPr>
          <a:xfrm>
            <a:off x="6946568" y="2036719"/>
            <a:ext cx="521457" cy="415498"/>
          </a:xfrm>
          <a:prstGeom prst="rect">
            <a:avLst/>
          </a:prstGeom>
          <a:noFill/>
        </p:spPr>
        <p:txBody>
          <a:bodyPr wrap="square" rtlCol="0">
            <a:spAutoFit/>
          </a:bodyPr>
          <a:lstStyle/>
          <a:p>
            <a:r>
              <a:rPr lang="en-GB" sz="2100" b="1" i="1" dirty="0">
                <a:latin typeface="Constantia" panose="02030602050306030303" pitchFamily="18" charset="0"/>
              </a:rPr>
              <a:t>C</a:t>
            </a:r>
            <a:r>
              <a:rPr lang="en-GB" sz="2100" b="1" i="1" baseline="-25000" dirty="0">
                <a:latin typeface="Constantia" panose="02030602050306030303" pitchFamily="18" charset="0"/>
              </a:rPr>
              <a:t>c</a:t>
            </a:r>
          </a:p>
        </p:txBody>
      </p:sp>
      <p:sp>
        <p:nvSpPr>
          <p:cNvPr id="56" name="Right Arrow 55"/>
          <p:cNvSpPr/>
          <p:nvPr/>
        </p:nvSpPr>
        <p:spPr>
          <a:xfrm rot="5400000" flipH="1">
            <a:off x="6033374" y="2112343"/>
            <a:ext cx="1317600" cy="580104"/>
          </a:xfrm>
          <a:prstGeom prst="right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latin typeface="Constantia" panose="02030602050306030303" pitchFamily="18" charset="0"/>
              </a:rPr>
              <a:t>Beam</a:t>
            </a:r>
          </a:p>
        </p:txBody>
      </p:sp>
      <p:pic>
        <p:nvPicPr>
          <p:cNvPr id="37" name="Picture 3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3152" y="1401562"/>
            <a:ext cx="2311249" cy="702874"/>
          </a:xfrm>
          <a:prstGeom prst="rect">
            <a:avLst/>
          </a:prstGeom>
        </p:spPr>
      </p:pic>
      <p:grpSp>
        <p:nvGrpSpPr>
          <p:cNvPr id="2" name="Group 1">
            <a:extLst>
              <a:ext uri="{FF2B5EF4-FFF2-40B4-BE49-F238E27FC236}">
                <a16:creationId xmlns:a16="http://schemas.microsoft.com/office/drawing/2014/main" id="{C32DAE6F-2793-4312-B996-4BE46BDE1B86}"/>
              </a:ext>
            </a:extLst>
          </p:cNvPr>
          <p:cNvGrpSpPr/>
          <p:nvPr/>
        </p:nvGrpSpPr>
        <p:grpSpPr>
          <a:xfrm>
            <a:off x="6480207" y="3683344"/>
            <a:ext cx="4092661" cy="3041306"/>
            <a:chOff x="4956206" y="3683344"/>
            <a:chExt cx="4092661" cy="3041306"/>
          </a:xfrm>
        </p:grpSpPr>
        <p:pic>
          <p:nvPicPr>
            <p:cNvPr id="41" name="Picture 3" descr="C:\Heiko\Vorträge\Beschleuniger Seminar SS2000\KapaKopp.bmp">
              <a:extLst>
                <a:ext uri="{FF2B5EF4-FFF2-40B4-BE49-F238E27FC236}">
                  <a16:creationId xmlns:a16="http://schemas.microsoft.com/office/drawing/2014/main" id="{04C855B8-15C9-4255-AB96-618C18F490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4914" y="4031125"/>
              <a:ext cx="2835244" cy="2070840"/>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a:extLst>
                <a:ext uri="{FF2B5EF4-FFF2-40B4-BE49-F238E27FC236}">
                  <a16:creationId xmlns:a16="http://schemas.microsoft.com/office/drawing/2014/main" id="{CAC4D107-B90B-43A7-B78E-6B5EEDBDF232}"/>
                </a:ext>
              </a:extLst>
            </p:cNvPr>
            <p:cNvSpPr txBox="1"/>
            <p:nvPr/>
          </p:nvSpPr>
          <p:spPr>
            <a:xfrm>
              <a:off x="4956206" y="3683344"/>
              <a:ext cx="4092661"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Coupler of CERN PS 40 MHz</a:t>
              </a:r>
              <a:endParaRPr lang="en-US" sz="1662" b="1" dirty="0">
                <a:solidFill>
                  <a:prstClr val="black"/>
                </a:solidFill>
                <a:latin typeface="Constantia" panose="02030602050306030303" pitchFamily="18" charset="0"/>
              </a:endParaRPr>
            </a:p>
          </p:txBody>
        </p:sp>
        <p:sp>
          <p:nvSpPr>
            <p:cNvPr id="43" name="Rectangle 7">
              <a:extLst>
                <a:ext uri="{FF2B5EF4-FFF2-40B4-BE49-F238E27FC236}">
                  <a16:creationId xmlns:a16="http://schemas.microsoft.com/office/drawing/2014/main" id="{55FAABF2-548A-4F6A-AFE8-77E0948EE6F0}"/>
                </a:ext>
              </a:extLst>
            </p:cNvPr>
            <p:cNvSpPr>
              <a:spLocks noChangeArrowheads="1"/>
            </p:cNvSpPr>
            <p:nvPr/>
          </p:nvSpPr>
          <p:spPr bwMode="auto">
            <a:xfrm>
              <a:off x="5048249" y="6115889"/>
              <a:ext cx="3886201" cy="608761"/>
            </a:xfrm>
            <a:prstGeom prst="rect">
              <a:avLst/>
            </a:prstGeom>
            <a:noFill/>
            <a:ln w="9525">
              <a:noFill/>
              <a:miter lim="800000"/>
              <a:headEnd/>
              <a:tailEnd/>
            </a:ln>
            <a:effectLst/>
          </p:spPr>
          <p:txBody>
            <a:bodyPr/>
            <a:lstStyle/>
            <a:p>
              <a:pPr marL="457200" indent="-4572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Coupler forms one </a:t>
              </a:r>
              <a:r>
                <a:rPr lang="en-GB" b="1" dirty="0">
                  <a:solidFill>
                    <a:srgbClr val="C0504D"/>
                  </a:solidFill>
                  <a:latin typeface="Constantia" pitchFamily="18" charset="0"/>
                  <a:cs typeface="Times New Roman" pitchFamily="18" charset="0"/>
                  <a:sym typeface="Wingdings" pitchFamily="2" charset="2"/>
                </a:rPr>
                <a:t>half of capacitor with the gap</a:t>
              </a:r>
            </a:p>
          </p:txBody>
        </p:sp>
      </p:grpSp>
    </p:spTree>
    <p:extLst>
      <p:ext uri="{BB962C8B-B14F-4D97-AF65-F5344CB8AC3E}">
        <p14:creationId xmlns:p14="http://schemas.microsoft.com/office/powerpoint/2010/main" val="592032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down)">
                                      <p:cBhvr>
                                        <p:cTn id="7" dur="500"/>
                                        <p:tgtEl>
                                          <p:spTgt spid="5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7"/>
          <p:cNvSpPr>
            <a:spLocks noChangeArrowheads="1"/>
          </p:cNvSpPr>
          <p:nvPr/>
        </p:nvSpPr>
        <p:spPr bwMode="auto">
          <a:xfrm>
            <a:off x="2027238" y="742950"/>
            <a:ext cx="8137525" cy="838200"/>
          </a:xfrm>
          <a:prstGeom prst="rect">
            <a:avLst/>
          </a:prstGeom>
          <a:noFill/>
          <a:ln w="9525">
            <a:noFill/>
            <a:miter lim="800000"/>
            <a:headEnd/>
            <a:tailEnd/>
          </a:ln>
          <a:effectLst/>
        </p:spPr>
        <p:txBody>
          <a:bodyPr/>
          <a:lstStyle/>
          <a:p>
            <a:pPr marL="457200" indent="-457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Coupling through an electric antenna</a:t>
            </a: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208408" y="38100"/>
            <a:ext cx="9144000" cy="609600"/>
          </a:xfrm>
          <a:prstGeom prst="rect">
            <a:avLst/>
          </a:prstGeom>
          <a:noFill/>
          <a:ln w="9525">
            <a:noFill/>
            <a:miter lim="800000"/>
            <a:headEnd/>
            <a:tailEnd/>
          </a:ln>
          <a:effectLst/>
        </p:spPr>
        <p:txBody>
          <a:bodyPr anchor="ctr"/>
          <a:lstStyle/>
          <a:p>
            <a:pPr>
              <a:spcBef>
                <a:spcPct val="0"/>
              </a:spcBef>
            </a:pPr>
            <a:r>
              <a:rPr lang="en-GB" sz="3200" b="1" dirty="0">
                <a:solidFill>
                  <a:schemeClr val="bg2">
                    <a:lumMod val="50000"/>
                  </a:schemeClr>
                </a:solidFill>
              </a:rPr>
              <a:t>Capacitive (electric) coupling</a:t>
            </a:r>
            <a:endParaRPr lang="en-GB" sz="3200" dirty="0">
              <a:solidFill>
                <a:schemeClr val="bg2">
                  <a:lumMod val="50000"/>
                </a:schemeClr>
              </a:solidFill>
            </a:endParaRPr>
          </a:p>
        </p:txBody>
      </p:sp>
      <p:sp>
        <p:nvSpPr>
          <p:cNvPr id="9" name="TextBox 8"/>
          <p:cNvSpPr txBox="1"/>
          <p:nvPr/>
        </p:nvSpPr>
        <p:spPr>
          <a:xfrm>
            <a:off x="1674884" y="1243018"/>
            <a:ext cx="4092661" cy="348109"/>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Electrical coupler to space</a:t>
            </a:r>
            <a:endParaRPr lang="en-US" sz="1662" b="1" dirty="0">
              <a:solidFill>
                <a:prstClr val="black"/>
              </a:solidFill>
              <a:latin typeface="Constantia" panose="02030602050306030303" pitchFamily="18" charset="0"/>
            </a:endParaRPr>
          </a:p>
        </p:txBody>
      </p:sp>
      <p:grpSp>
        <p:nvGrpSpPr>
          <p:cNvPr id="17" name="Group 16">
            <a:extLst>
              <a:ext uri="{FF2B5EF4-FFF2-40B4-BE49-F238E27FC236}">
                <a16:creationId xmlns:a16="http://schemas.microsoft.com/office/drawing/2014/main" id="{68966F79-D9C0-4B15-A3BC-DE77C37D1823}"/>
              </a:ext>
            </a:extLst>
          </p:cNvPr>
          <p:cNvGrpSpPr/>
          <p:nvPr/>
        </p:nvGrpSpPr>
        <p:grpSpPr>
          <a:xfrm>
            <a:off x="6056316" y="1237182"/>
            <a:ext cx="4194173" cy="5134808"/>
            <a:chOff x="4360864" y="1324267"/>
            <a:chExt cx="4194173" cy="5134808"/>
          </a:xfrm>
        </p:grpSpPr>
        <p:pic>
          <p:nvPicPr>
            <p:cNvPr id="7" name="Picture 1" descr="image001"/>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150084" y="1573520"/>
              <a:ext cx="3013355" cy="400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405399" y="1324267"/>
              <a:ext cx="4149638" cy="603883"/>
            </a:xfrm>
            <a:prstGeom prst="rect">
              <a:avLst/>
            </a:prstGeom>
            <a:noFill/>
          </p:spPr>
          <p:txBody>
            <a:bodyPr wrap="square" rtlCol="0">
              <a:spAutoFit/>
            </a:bodyPr>
            <a:lstStyle/>
            <a:p>
              <a:pPr algn="ctr" defTabSz="422041"/>
              <a:r>
                <a:rPr lang="en-GB" sz="1662" b="1" dirty="0">
                  <a:solidFill>
                    <a:prstClr val="black"/>
                  </a:solidFill>
                  <a:latin typeface="Constantia" panose="02030602050306030303" pitchFamily="18" charset="0"/>
                </a:rPr>
                <a:t>Power coupler of LHC cavities</a:t>
              </a:r>
              <a:br>
                <a:rPr lang="en-GB" sz="1662" b="1" dirty="0">
                  <a:solidFill>
                    <a:prstClr val="black"/>
                  </a:solidFill>
                  <a:latin typeface="Constantia" panose="02030602050306030303" pitchFamily="18" charset="0"/>
                </a:rPr>
              </a:br>
              <a:r>
                <a:rPr lang="en-GB" sz="1662" b="1" dirty="0">
                  <a:solidFill>
                    <a:prstClr val="black"/>
                  </a:solidFill>
                  <a:latin typeface="Constantia" panose="02030602050306030303" pitchFamily="18" charset="0"/>
                </a:rPr>
                <a:t>                                       </a:t>
              </a:r>
              <a:r>
                <a:rPr lang="en-GB" sz="1662" b="1" dirty="0">
                  <a:solidFill>
                    <a:srgbClr val="C0504D"/>
                  </a:solidFill>
                  <a:latin typeface="Constantia" panose="02030602050306030303" pitchFamily="18" charset="0"/>
                </a:rPr>
                <a:t>300 kW at 400 MHz</a:t>
              </a:r>
              <a:endParaRPr lang="en-US" sz="1662" b="1" dirty="0">
                <a:solidFill>
                  <a:srgbClr val="C0504D"/>
                </a:solidFill>
                <a:latin typeface="Constantia" panose="02030602050306030303" pitchFamily="18" charset="0"/>
              </a:endParaRPr>
            </a:p>
          </p:txBody>
        </p:sp>
        <p:sp>
          <p:nvSpPr>
            <p:cNvPr id="11" name="Rectangle 7"/>
            <p:cNvSpPr>
              <a:spLocks noChangeArrowheads="1"/>
            </p:cNvSpPr>
            <p:nvPr/>
          </p:nvSpPr>
          <p:spPr bwMode="auto">
            <a:xfrm>
              <a:off x="4360864" y="5620875"/>
              <a:ext cx="4003674" cy="838200"/>
            </a:xfrm>
            <a:prstGeom prst="rect">
              <a:avLst/>
            </a:prstGeom>
            <a:noFill/>
            <a:ln w="9525">
              <a:noFill/>
              <a:miter lim="800000"/>
              <a:headEnd/>
              <a:tailEnd/>
            </a:ln>
            <a:effectLst/>
          </p:spPr>
          <p:txBody>
            <a:bodyPr/>
            <a:lstStyle/>
            <a:p>
              <a:pPr marL="457200" indent="-457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Coupler </a:t>
              </a:r>
              <a:r>
                <a:rPr lang="en-GB" sz="2100" b="1" dirty="0">
                  <a:solidFill>
                    <a:srgbClr val="C0504D"/>
                  </a:solidFill>
                  <a:latin typeface="Constantia" pitchFamily="18" charset="0"/>
                  <a:cs typeface="Times New Roman" pitchFamily="18" charset="0"/>
                  <a:sym typeface="Wingdings" pitchFamily="2" charset="2"/>
                </a:rPr>
                <a:t>antenna transmits </a:t>
              </a:r>
              <a:r>
                <a:rPr lang="en-GB" sz="2100" b="1" dirty="0">
                  <a:solidFill>
                    <a:srgbClr val="1F497D"/>
                  </a:solidFill>
                  <a:latin typeface="Constantia" pitchFamily="18" charset="0"/>
                  <a:cs typeface="Times New Roman" pitchFamily="18" charset="0"/>
                  <a:sym typeface="Wingdings" pitchFamily="2" charset="2"/>
                </a:rPr>
                <a:t>directly </a:t>
              </a:r>
              <a:r>
                <a:rPr lang="en-GB" sz="2100" b="1" dirty="0">
                  <a:solidFill>
                    <a:srgbClr val="C0504D"/>
                  </a:solidFill>
                  <a:latin typeface="Constantia" pitchFamily="18" charset="0"/>
                  <a:cs typeface="Times New Roman" pitchFamily="18" charset="0"/>
                  <a:sym typeface="Wingdings" pitchFamily="2" charset="2"/>
                </a:rPr>
                <a:t>into the cavity</a:t>
              </a:r>
            </a:p>
          </p:txBody>
        </p:sp>
      </p:grpSp>
      <p:pic>
        <p:nvPicPr>
          <p:cNvPr id="13" name="Picture 12">
            <a:extLst>
              <a:ext uri="{FF2B5EF4-FFF2-40B4-BE49-F238E27FC236}">
                <a16:creationId xmlns:a16="http://schemas.microsoft.com/office/drawing/2014/main" id="{A4C6A953-A78D-484F-B646-ADA5E298CB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3783" y="1643196"/>
            <a:ext cx="2206625" cy="2943086"/>
          </a:xfrm>
          <a:prstGeom prst="rect">
            <a:avLst/>
          </a:prstGeom>
        </p:spPr>
      </p:pic>
      <p:sp>
        <p:nvSpPr>
          <p:cNvPr id="14" name="TextBox 13">
            <a:extLst>
              <a:ext uri="{FF2B5EF4-FFF2-40B4-BE49-F238E27FC236}">
                <a16:creationId xmlns:a16="http://schemas.microsoft.com/office/drawing/2014/main" id="{7A4CAEF3-042F-4D02-B322-A46DB774CD80}"/>
              </a:ext>
            </a:extLst>
          </p:cNvPr>
          <p:cNvSpPr txBox="1"/>
          <p:nvPr/>
        </p:nvSpPr>
        <p:spPr>
          <a:xfrm>
            <a:off x="1524000" y="4643121"/>
            <a:ext cx="4249783" cy="2548390"/>
          </a:xfrm>
          <a:prstGeom prst="rect">
            <a:avLst/>
          </a:prstGeom>
          <a:noFill/>
        </p:spPr>
        <p:txBody>
          <a:bodyPr wrap="square">
            <a:spAutoFit/>
          </a:bodyPr>
          <a:lstStyle/>
          <a:p>
            <a:pPr marL="457200" indent="-457200">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2 MW at 540 kHz</a:t>
            </a:r>
          </a:p>
          <a:p>
            <a:pPr marL="457200" indent="-457200">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Used to transmit radio broadcast in Hungarian language around the world.</a:t>
            </a:r>
          </a:p>
          <a:p>
            <a:pPr marL="457200" indent="-457200">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*claims to have reached Michigan…</a:t>
            </a:r>
          </a:p>
          <a:p>
            <a:pPr marL="457200" indent="-457200">
              <a:spcBef>
                <a:spcPct val="20000"/>
              </a:spcBef>
              <a:buClr>
                <a:schemeClr val="tx1"/>
              </a:buClr>
              <a:buFont typeface="Symbol" panose="05050102010706020507" pitchFamily="18" charset="2"/>
              <a:buChar char="®"/>
            </a:pPr>
            <a:endParaRPr lang="en-GB" sz="2100" b="1" i="1" dirty="0">
              <a:solidFill>
                <a:srgbClr val="C0504D"/>
              </a:solidFill>
              <a:latin typeface="Constantia" pitchFamily="18" charset="0"/>
              <a:cs typeface="Times New Roman" pitchFamily="18" charset="0"/>
              <a:sym typeface="Wingdings" pitchFamily="2" charset="2"/>
            </a:endParaRPr>
          </a:p>
        </p:txBody>
      </p:sp>
      <p:sp>
        <p:nvSpPr>
          <p:cNvPr id="16" name="TextBox 15">
            <a:extLst>
              <a:ext uri="{FF2B5EF4-FFF2-40B4-BE49-F238E27FC236}">
                <a16:creationId xmlns:a16="http://schemas.microsoft.com/office/drawing/2014/main" id="{B8756879-0BD1-4F61-8601-49878E85EDB8}"/>
              </a:ext>
            </a:extLst>
          </p:cNvPr>
          <p:cNvSpPr txBox="1"/>
          <p:nvPr/>
        </p:nvSpPr>
        <p:spPr>
          <a:xfrm rot="16200000">
            <a:off x="3362246" y="2976342"/>
            <a:ext cx="3142195" cy="261610"/>
          </a:xfrm>
          <a:prstGeom prst="rect">
            <a:avLst/>
          </a:prstGeom>
          <a:noFill/>
        </p:spPr>
        <p:txBody>
          <a:bodyPr wrap="square">
            <a:spAutoFit/>
          </a:bodyPr>
          <a:lstStyle/>
          <a:p>
            <a:r>
              <a:rPr lang="en-GB" sz="1100" dirty="0">
                <a:latin typeface="Constantia" panose="02030602050306030303" pitchFamily="18" charset="0"/>
                <a:hlinkClick r:id="rId4"/>
              </a:rPr>
              <a:t>https://en.wikipedia.org/wiki/Transmitter_Solt</a:t>
            </a:r>
            <a:endParaRPr lang="en-GB" sz="1100" dirty="0">
              <a:latin typeface="Constantia" panose="02030602050306030303" pitchFamily="18" charset="0"/>
            </a:endParaRPr>
          </a:p>
        </p:txBody>
      </p:sp>
    </p:spTree>
    <p:extLst>
      <p:ext uri="{BB962C8B-B14F-4D97-AF65-F5344CB8AC3E}">
        <p14:creationId xmlns:p14="http://schemas.microsoft.com/office/powerpoint/2010/main" val="2954604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4687C-B4B4-4BA8-538D-3E1C92A314FE}"/>
              </a:ext>
            </a:extLst>
          </p:cNvPr>
          <p:cNvSpPr>
            <a:spLocks noGrp="1"/>
          </p:cNvSpPr>
          <p:nvPr>
            <p:ph type="ctrTitle"/>
          </p:nvPr>
        </p:nvSpPr>
        <p:spPr/>
        <p:txBody>
          <a:bodyPr/>
          <a:lstStyle/>
          <a:p>
            <a:r>
              <a:rPr lang="en-CH" dirty="0">
                <a:solidFill>
                  <a:schemeClr val="bg2">
                    <a:lumMod val="50000"/>
                  </a:schemeClr>
                </a:solidFill>
              </a:rPr>
              <a:t>End of part 2</a:t>
            </a:r>
          </a:p>
        </p:txBody>
      </p:sp>
      <p:sp>
        <p:nvSpPr>
          <p:cNvPr id="4" name="Footer Placeholder 3">
            <a:extLst>
              <a:ext uri="{FF2B5EF4-FFF2-40B4-BE49-F238E27FC236}">
                <a16:creationId xmlns:a16="http://schemas.microsoft.com/office/drawing/2014/main" id="{59D49D39-A8B0-D2BA-138E-7AE5C83CE65D}"/>
              </a:ext>
            </a:extLst>
          </p:cNvPr>
          <p:cNvSpPr>
            <a:spLocks noGrp="1"/>
          </p:cNvSpPr>
          <p:nvPr>
            <p:ph type="ftr" sz="quarter" idx="11"/>
          </p:nvPr>
        </p:nvSpPr>
        <p:spPr/>
        <p:txBody>
          <a:bodyPr/>
          <a:lstStyle/>
          <a:p>
            <a:r>
              <a:rPr lang="en-US" spc="-1"/>
              <a:t>Christine.Vollinger@cern.ch, RF Systems I &amp; II</a:t>
            </a:r>
            <a:endParaRPr lang="en-GB" spc="-1" dirty="0">
              <a:latin typeface="Times New Roman"/>
            </a:endParaRPr>
          </a:p>
        </p:txBody>
      </p:sp>
      <p:sp>
        <p:nvSpPr>
          <p:cNvPr id="5" name="Slide Number Placeholder 4">
            <a:extLst>
              <a:ext uri="{FF2B5EF4-FFF2-40B4-BE49-F238E27FC236}">
                <a16:creationId xmlns:a16="http://schemas.microsoft.com/office/drawing/2014/main" id="{84EA8385-B8E8-7F9B-7884-0DBB510E3DBA}"/>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84</a:t>
            </a:fld>
            <a:endParaRPr lang="en-GB" sz="1000" b="0" strike="noStrike" spc="-1">
              <a:latin typeface="Times New Roman"/>
            </a:endParaRPr>
          </a:p>
        </p:txBody>
      </p:sp>
    </p:spTree>
    <p:extLst>
      <p:ext uri="{BB962C8B-B14F-4D97-AF65-F5344CB8AC3E}">
        <p14:creationId xmlns:p14="http://schemas.microsoft.com/office/powerpoint/2010/main" val="420549370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4687C-B4B4-4BA8-538D-3E1C92A314FE}"/>
              </a:ext>
            </a:extLst>
          </p:cNvPr>
          <p:cNvSpPr>
            <a:spLocks noGrp="1"/>
          </p:cNvSpPr>
          <p:nvPr>
            <p:ph type="ctrTitle"/>
          </p:nvPr>
        </p:nvSpPr>
        <p:spPr>
          <a:xfrm>
            <a:off x="1524000" y="1884363"/>
            <a:ext cx="9144000" cy="2387600"/>
          </a:xfrm>
        </p:spPr>
        <p:txBody>
          <a:bodyPr/>
          <a:lstStyle/>
          <a:p>
            <a:r>
              <a:rPr lang="en-CH" dirty="0">
                <a:solidFill>
                  <a:schemeClr val="bg2">
                    <a:lumMod val="50000"/>
                  </a:schemeClr>
                </a:solidFill>
              </a:rPr>
              <a:t>Travelling wave cavities</a:t>
            </a:r>
            <a:br>
              <a:rPr lang="en-CH" dirty="0">
                <a:solidFill>
                  <a:schemeClr val="bg2">
                    <a:lumMod val="50000"/>
                  </a:schemeClr>
                </a:solidFill>
              </a:rPr>
            </a:br>
            <a:br>
              <a:rPr lang="en-CH" dirty="0">
                <a:solidFill>
                  <a:schemeClr val="bg2">
                    <a:lumMod val="50000"/>
                  </a:schemeClr>
                </a:solidFill>
              </a:rPr>
            </a:br>
            <a:r>
              <a:rPr lang="en-CH" dirty="0">
                <a:solidFill>
                  <a:schemeClr val="bg2">
                    <a:lumMod val="50000"/>
                  </a:schemeClr>
                </a:solidFill>
              </a:rPr>
              <a:t>(Extra!)</a:t>
            </a:r>
          </a:p>
        </p:txBody>
      </p:sp>
      <p:sp>
        <p:nvSpPr>
          <p:cNvPr id="4" name="Footer Placeholder 3">
            <a:extLst>
              <a:ext uri="{FF2B5EF4-FFF2-40B4-BE49-F238E27FC236}">
                <a16:creationId xmlns:a16="http://schemas.microsoft.com/office/drawing/2014/main" id="{59D49D39-A8B0-D2BA-138E-7AE5C83CE65D}"/>
              </a:ext>
            </a:extLst>
          </p:cNvPr>
          <p:cNvSpPr>
            <a:spLocks noGrp="1"/>
          </p:cNvSpPr>
          <p:nvPr>
            <p:ph type="ftr" sz="quarter" idx="11"/>
          </p:nvPr>
        </p:nvSpPr>
        <p:spPr/>
        <p:txBody>
          <a:bodyPr/>
          <a:lstStyle/>
          <a:p>
            <a:r>
              <a:rPr lang="en-US" spc="-1"/>
              <a:t>Christine.Vollinger@cern.ch, RF Systems I &amp; II</a:t>
            </a:r>
            <a:endParaRPr lang="en-GB" spc="-1" dirty="0">
              <a:latin typeface="Times New Roman"/>
            </a:endParaRPr>
          </a:p>
        </p:txBody>
      </p:sp>
      <p:sp>
        <p:nvSpPr>
          <p:cNvPr id="5" name="Slide Number Placeholder 4">
            <a:extLst>
              <a:ext uri="{FF2B5EF4-FFF2-40B4-BE49-F238E27FC236}">
                <a16:creationId xmlns:a16="http://schemas.microsoft.com/office/drawing/2014/main" id="{84EA8385-B8E8-7F9B-7884-0DBB510E3DBA}"/>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rgbClr val="FFFFFF"/>
                </a:solidFill>
                <a:latin typeface="Arial"/>
              </a:rPr>
              <a:t>85</a:t>
            </a:fld>
            <a:endParaRPr lang="en-GB" sz="1000" b="0" strike="noStrike" spc="-1">
              <a:latin typeface="Times New Roman"/>
            </a:endParaRPr>
          </a:p>
        </p:txBody>
      </p:sp>
    </p:spTree>
    <p:extLst>
      <p:ext uri="{BB962C8B-B14F-4D97-AF65-F5344CB8AC3E}">
        <p14:creationId xmlns:p14="http://schemas.microsoft.com/office/powerpoint/2010/main" val="230185176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05430" y="82024"/>
            <a:ext cx="8333885" cy="629095"/>
          </a:xfrm>
        </p:spPr>
        <p:txBody>
          <a:bodyPr/>
          <a:lstStyle/>
          <a:p>
            <a:r>
              <a:rPr lang="en-US" dirty="0">
                <a:solidFill>
                  <a:schemeClr val="bg2">
                    <a:lumMod val="50000"/>
                  </a:schemeClr>
                </a:solidFill>
              </a:rPr>
              <a:t>Travelling vs. Standing wave</a:t>
            </a:r>
            <a:endParaRPr lang="en-GB" dirty="0">
              <a:solidFill>
                <a:schemeClr val="bg2">
                  <a:lumMod val="50000"/>
                </a:schemeClr>
              </a:solidFill>
            </a:endParaRPr>
          </a:p>
        </p:txBody>
      </p:sp>
      <p:sp>
        <p:nvSpPr>
          <p:cNvPr id="4" name="TextBox 3">
            <a:extLst>
              <a:ext uri="{FF2B5EF4-FFF2-40B4-BE49-F238E27FC236}">
                <a16:creationId xmlns:a16="http://schemas.microsoft.com/office/drawing/2014/main" id="{3F8DFB4C-0871-4516-9914-C823E036CC47}"/>
              </a:ext>
            </a:extLst>
          </p:cNvPr>
          <p:cNvSpPr txBox="1"/>
          <p:nvPr/>
        </p:nvSpPr>
        <p:spPr>
          <a:xfrm>
            <a:off x="529728" y="1277609"/>
            <a:ext cx="11132544" cy="369332"/>
          </a:xfrm>
          <a:prstGeom prst="rect">
            <a:avLst/>
          </a:prstGeom>
          <a:noFill/>
        </p:spPr>
        <p:txBody>
          <a:bodyPr wrap="square" rtlCol="0">
            <a:spAutoFit/>
          </a:bodyPr>
          <a:lstStyle/>
          <a:p>
            <a:r>
              <a:rPr lang="en-US" i="1" dirty="0">
                <a:solidFill>
                  <a:srgbClr val="C00000"/>
                </a:solidFill>
              </a:rPr>
              <a:t>Just because we have a multi-cell structure, this does not mean that we are having a travelling wave cavity!</a:t>
            </a:r>
            <a:endParaRPr lang="en-GB" i="1" dirty="0">
              <a:solidFill>
                <a:srgbClr val="C00000"/>
              </a:solidFill>
            </a:endParaRPr>
          </a:p>
        </p:txBody>
      </p:sp>
      <p:pic>
        <p:nvPicPr>
          <p:cNvPr id="6" name="Picture 5" descr="Chart&#10;&#10;Description automatically generated with medium confidence">
            <a:extLst>
              <a:ext uri="{FF2B5EF4-FFF2-40B4-BE49-F238E27FC236}">
                <a16:creationId xmlns:a16="http://schemas.microsoft.com/office/drawing/2014/main" id="{C64FAE81-5991-40B6-B29F-982B7B15C6CE}"/>
              </a:ext>
            </a:extLst>
          </p:cNvPr>
          <p:cNvPicPr>
            <a:picLocks noChangeAspect="1"/>
          </p:cNvPicPr>
          <p:nvPr/>
        </p:nvPicPr>
        <p:blipFill rotWithShape="1">
          <a:blip r:embed="rId3">
            <a:extLst>
              <a:ext uri="{28A0092B-C50C-407E-A947-70E740481C1C}">
                <a14:useLocalDpi xmlns:a14="http://schemas.microsoft.com/office/drawing/2010/main" val="0"/>
              </a:ext>
            </a:extLst>
          </a:blip>
          <a:srcRect l="11171" t="9745"/>
          <a:stretch/>
        </p:blipFill>
        <p:spPr>
          <a:xfrm>
            <a:off x="1117600" y="1935921"/>
            <a:ext cx="4056680" cy="3436596"/>
          </a:xfrm>
          <a:prstGeom prst="rect">
            <a:avLst/>
          </a:prstGeom>
        </p:spPr>
      </p:pic>
      <p:sp>
        <p:nvSpPr>
          <p:cNvPr id="7" name="TextBox 6">
            <a:extLst>
              <a:ext uri="{FF2B5EF4-FFF2-40B4-BE49-F238E27FC236}">
                <a16:creationId xmlns:a16="http://schemas.microsoft.com/office/drawing/2014/main" id="{B5BAC36E-B86A-4711-B0F6-CD4E0E99C35D}"/>
              </a:ext>
            </a:extLst>
          </p:cNvPr>
          <p:cNvSpPr txBox="1"/>
          <p:nvPr/>
        </p:nvSpPr>
        <p:spPr>
          <a:xfrm>
            <a:off x="2140285" y="5363968"/>
            <a:ext cx="1844661" cy="369332"/>
          </a:xfrm>
          <a:prstGeom prst="rect">
            <a:avLst/>
          </a:prstGeom>
          <a:noFill/>
        </p:spPr>
        <p:txBody>
          <a:bodyPr wrap="square" rtlCol="0">
            <a:spAutoFit/>
          </a:bodyPr>
          <a:lstStyle/>
          <a:p>
            <a:r>
              <a:rPr lang="en-US" dirty="0"/>
              <a:t>travelling wave</a:t>
            </a:r>
            <a:endParaRPr lang="en-GB" dirty="0"/>
          </a:p>
        </p:txBody>
      </p:sp>
      <p:pic>
        <p:nvPicPr>
          <p:cNvPr id="9" name="Picture 8" descr="Diagram&#10;&#10;Description automatically generated">
            <a:extLst>
              <a:ext uri="{FF2B5EF4-FFF2-40B4-BE49-F238E27FC236}">
                <a16:creationId xmlns:a16="http://schemas.microsoft.com/office/drawing/2014/main" id="{6B39CCCB-F7D9-40D6-A10E-44C035A66977}"/>
              </a:ext>
            </a:extLst>
          </p:cNvPr>
          <p:cNvPicPr>
            <a:picLocks noChangeAspect="1"/>
          </p:cNvPicPr>
          <p:nvPr/>
        </p:nvPicPr>
        <p:blipFill rotWithShape="1">
          <a:blip r:embed="rId4">
            <a:extLst>
              <a:ext uri="{28A0092B-C50C-407E-A947-70E740481C1C}">
                <a14:useLocalDpi xmlns:a14="http://schemas.microsoft.com/office/drawing/2010/main" val="0"/>
              </a:ext>
            </a:extLst>
          </a:blip>
          <a:srcRect l="736" r="2143"/>
          <a:stretch/>
        </p:blipFill>
        <p:spPr>
          <a:xfrm>
            <a:off x="6096000" y="1948754"/>
            <a:ext cx="5069460" cy="3162300"/>
          </a:xfrm>
          <a:prstGeom prst="rect">
            <a:avLst/>
          </a:prstGeom>
        </p:spPr>
      </p:pic>
      <p:sp>
        <p:nvSpPr>
          <p:cNvPr id="10" name="TextBox 9">
            <a:extLst>
              <a:ext uri="{FF2B5EF4-FFF2-40B4-BE49-F238E27FC236}">
                <a16:creationId xmlns:a16="http://schemas.microsoft.com/office/drawing/2014/main" id="{FA19D9EC-C909-4A83-A985-11A00301AE8E}"/>
              </a:ext>
            </a:extLst>
          </p:cNvPr>
          <p:cNvSpPr txBox="1"/>
          <p:nvPr/>
        </p:nvSpPr>
        <p:spPr>
          <a:xfrm>
            <a:off x="7516985" y="5319520"/>
            <a:ext cx="1844661" cy="369332"/>
          </a:xfrm>
          <a:prstGeom prst="rect">
            <a:avLst/>
          </a:prstGeom>
          <a:noFill/>
        </p:spPr>
        <p:txBody>
          <a:bodyPr wrap="square" rtlCol="0">
            <a:spAutoFit/>
          </a:bodyPr>
          <a:lstStyle/>
          <a:p>
            <a:r>
              <a:rPr lang="en-US" dirty="0"/>
              <a:t>standing wave</a:t>
            </a:r>
            <a:endParaRPr lang="en-GB" dirty="0"/>
          </a:p>
        </p:txBody>
      </p:sp>
    </p:spTree>
    <p:extLst>
      <p:ext uri="{BB962C8B-B14F-4D97-AF65-F5344CB8AC3E}">
        <p14:creationId xmlns:p14="http://schemas.microsoft.com/office/powerpoint/2010/main" val="375813752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239237" y="164527"/>
            <a:ext cx="8333885" cy="629095"/>
          </a:xfrm>
        </p:spPr>
        <p:txBody>
          <a:bodyPr/>
          <a:lstStyle/>
          <a:p>
            <a:r>
              <a:rPr lang="en-US" dirty="0">
                <a:solidFill>
                  <a:schemeClr val="bg2">
                    <a:lumMod val="50000"/>
                  </a:schemeClr>
                </a:solidFill>
              </a:rPr>
              <a:t>Disc-loaded circular waveguide (1/2)</a:t>
            </a:r>
            <a:endParaRPr lang="en-GB" dirty="0">
              <a:solidFill>
                <a:schemeClr val="bg2">
                  <a:lumMod val="50000"/>
                </a:schemeClr>
              </a:solidFill>
            </a:endParaRPr>
          </a:p>
        </p:txBody>
      </p:sp>
      <p:grpSp>
        <p:nvGrpSpPr>
          <p:cNvPr id="118" name="Group 117">
            <a:extLst>
              <a:ext uri="{FF2B5EF4-FFF2-40B4-BE49-F238E27FC236}">
                <a16:creationId xmlns:a16="http://schemas.microsoft.com/office/drawing/2014/main" id="{1539891F-D764-46B7-B603-0C4E4772BC1E}"/>
              </a:ext>
            </a:extLst>
          </p:cNvPr>
          <p:cNvGrpSpPr/>
          <p:nvPr/>
        </p:nvGrpSpPr>
        <p:grpSpPr>
          <a:xfrm>
            <a:off x="3484460" y="1049615"/>
            <a:ext cx="5017047" cy="1808681"/>
            <a:chOff x="3009635" y="1912003"/>
            <a:chExt cx="5017047" cy="1808681"/>
          </a:xfrm>
        </p:grpSpPr>
        <p:grpSp>
          <p:nvGrpSpPr>
            <p:cNvPr id="67" name="Group 66">
              <a:extLst>
                <a:ext uri="{FF2B5EF4-FFF2-40B4-BE49-F238E27FC236}">
                  <a16:creationId xmlns:a16="http://schemas.microsoft.com/office/drawing/2014/main" id="{E782621B-954C-4948-BC29-4A051159C0B5}"/>
                </a:ext>
              </a:extLst>
            </p:cNvPr>
            <p:cNvGrpSpPr/>
            <p:nvPr/>
          </p:nvGrpSpPr>
          <p:grpSpPr>
            <a:xfrm>
              <a:off x="3009635" y="1912003"/>
              <a:ext cx="5017047" cy="1808681"/>
              <a:chOff x="3009635" y="1912003"/>
              <a:chExt cx="5017047" cy="1808681"/>
            </a:xfrm>
          </p:grpSpPr>
          <p:grpSp>
            <p:nvGrpSpPr>
              <p:cNvPr id="66" name="Group 65">
                <a:extLst>
                  <a:ext uri="{FF2B5EF4-FFF2-40B4-BE49-F238E27FC236}">
                    <a16:creationId xmlns:a16="http://schemas.microsoft.com/office/drawing/2014/main" id="{93F5E5E8-148C-4F8A-B44B-4671386E5444}"/>
                  </a:ext>
                </a:extLst>
              </p:cNvPr>
              <p:cNvGrpSpPr/>
              <p:nvPr/>
            </p:nvGrpSpPr>
            <p:grpSpPr>
              <a:xfrm>
                <a:off x="3009635" y="1912003"/>
                <a:ext cx="5017047" cy="1808681"/>
                <a:chOff x="3009635" y="1912003"/>
                <a:chExt cx="5017047" cy="1808681"/>
              </a:xfrm>
            </p:grpSpPr>
            <p:grpSp>
              <p:nvGrpSpPr>
                <p:cNvPr id="64" name="Group 63">
                  <a:extLst>
                    <a:ext uri="{FF2B5EF4-FFF2-40B4-BE49-F238E27FC236}">
                      <a16:creationId xmlns:a16="http://schemas.microsoft.com/office/drawing/2014/main" id="{E44E3F46-CB2A-4447-87B7-CEBCC1F5DBC5}"/>
                    </a:ext>
                  </a:extLst>
                </p:cNvPr>
                <p:cNvGrpSpPr/>
                <p:nvPr/>
              </p:nvGrpSpPr>
              <p:grpSpPr>
                <a:xfrm>
                  <a:off x="3009635" y="1912003"/>
                  <a:ext cx="4393041" cy="1808681"/>
                  <a:chOff x="3009635" y="1912003"/>
                  <a:chExt cx="4393041" cy="1808681"/>
                </a:xfrm>
              </p:grpSpPr>
              <p:grpSp>
                <p:nvGrpSpPr>
                  <p:cNvPr id="16" name="Group 15">
                    <a:extLst>
                      <a:ext uri="{FF2B5EF4-FFF2-40B4-BE49-F238E27FC236}">
                        <a16:creationId xmlns:a16="http://schemas.microsoft.com/office/drawing/2014/main" id="{98C9A25D-D56D-43EF-B44E-18F96A181277}"/>
                      </a:ext>
                    </a:extLst>
                  </p:cNvPr>
                  <p:cNvGrpSpPr/>
                  <p:nvPr/>
                </p:nvGrpSpPr>
                <p:grpSpPr>
                  <a:xfrm>
                    <a:off x="3009635" y="1912003"/>
                    <a:ext cx="2049430" cy="1805033"/>
                    <a:chOff x="3009635" y="1912003"/>
                    <a:chExt cx="2049430" cy="1805033"/>
                  </a:xfrm>
                </p:grpSpPr>
                <p:sp>
                  <p:nvSpPr>
                    <p:cNvPr id="5" name="Oval 4">
                      <a:extLst>
                        <a:ext uri="{FF2B5EF4-FFF2-40B4-BE49-F238E27FC236}">
                          <a16:creationId xmlns:a16="http://schemas.microsoft.com/office/drawing/2014/main" id="{6F5C82D8-EB5E-4C73-84E9-63CE702FBA64}"/>
                        </a:ext>
                      </a:extLst>
                    </p:cNvPr>
                    <p:cNvSpPr/>
                    <p:nvPr/>
                  </p:nvSpPr>
                  <p:spPr bwMode="auto">
                    <a:xfrm>
                      <a:off x="3009635" y="1976754"/>
                      <a:ext cx="921720" cy="1721082"/>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3" name="Rectangle 2">
                      <a:extLst>
                        <a:ext uri="{FF2B5EF4-FFF2-40B4-BE49-F238E27FC236}">
                          <a16:creationId xmlns:a16="http://schemas.microsoft.com/office/drawing/2014/main" id="{BEB51D98-3D61-4AA4-8AE6-E61AE4FC549E}"/>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13" name="Group 12">
                      <a:extLst>
                        <a:ext uri="{FF2B5EF4-FFF2-40B4-BE49-F238E27FC236}">
                          <a16:creationId xmlns:a16="http://schemas.microsoft.com/office/drawing/2014/main" id="{74A0D7AF-AF5C-47D1-9E11-3A5EE4399368}"/>
                        </a:ext>
                      </a:extLst>
                    </p:cNvPr>
                    <p:cNvGrpSpPr/>
                    <p:nvPr/>
                  </p:nvGrpSpPr>
                  <p:grpSpPr>
                    <a:xfrm>
                      <a:off x="3446055" y="1912003"/>
                      <a:ext cx="1613010" cy="1805033"/>
                      <a:chOff x="4482990" y="1931206"/>
                      <a:chExt cx="1613010" cy="1805033"/>
                    </a:xfrm>
                  </p:grpSpPr>
                  <p:sp>
                    <p:nvSpPr>
                      <p:cNvPr id="4" name="Rectangle 3">
                        <a:extLst>
                          <a:ext uri="{FF2B5EF4-FFF2-40B4-BE49-F238E27FC236}">
                            <a16:creationId xmlns:a16="http://schemas.microsoft.com/office/drawing/2014/main" id="{4B324CE6-3A45-46F2-8315-B3A64D6475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11" name="Group 10">
                        <a:extLst>
                          <a:ext uri="{FF2B5EF4-FFF2-40B4-BE49-F238E27FC236}">
                            <a16:creationId xmlns:a16="http://schemas.microsoft.com/office/drawing/2014/main" id="{626EA03B-EADE-4634-9387-F8A8D0E48D64}"/>
                          </a:ext>
                        </a:extLst>
                      </p:cNvPr>
                      <p:cNvGrpSpPr/>
                      <p:nvPr/>
                    </p:nvGrpSpPr>
                    <p:grpSpPr>
                      <a:xfrm>
                        <a:off x="5141545" y="1931206"/>
                        <a:ext cx="954455" cy="1805033"/>
                        <a:chOff x="5141545" y="1931206"/>
                        <a:chExt cx="954455" cy="1805033"/>
                      </a:xfrm>
                    </p:grpSpPr>
                    <p:grpSp>
                      <p:nvGrpSpPr>
                        <p:cNvPr id="8" name="Group 7">
                          <a:extLst>
                            <a:ext uri="{FF2B5EF4-FFF2-40B4-BE49-F238E27FC236}">
                              <a16:creationId xmlns:a16="http://schemas.microsoft.com/office/drawing/2014/main" id="{DADD4E10-A488-4795-B452-2105FA9ACBEF}"/>
                            </a:ext>
                          </a:extLst>
                        </p:cNvPr>
                        <p:cNvGrpSpPr/>
                        <p:nvPr/>
                      </p:nvGrpSpPr>
                      <p:grpSpPr>
                        <a:xfrm>
                          <a:off x="5141545" y="1931206"/>
                          <a:ext cx="954455" cy="1766629"/>
                          <a:chOff x="5218355" y="1931205"/>
                          <a:chExt cx="954455" cy="1766629"/>
                        </a:xfrm>
                      </p:grpSpPr>
                      <p:sp>
                        <p:nvSpPr>
                          <p:cNvPr id="6" name="Oval 5">
                            <a:extLst>
                              <a:ext uri="{FF2B5EF4-FFF2-40B4-BE49-F238E27FC236}">
                                <a16:creationId xmlns:a16="http://schemas.microsoft.com/office/drawing/2014/main" id="{BF9B7255-AED6-4287-ADBD-66194F5B63A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7" name="Rectangle 6">
                            <a:extLst>
                              <a:ext uri="{FF2B5EF4-FFF2-40B4-BE49-F238E27FC236}">
                                <a16:creationId xmlns:a16="http://schemas.microsoft.com/office/drawing/2014/main" id="{ECB81E82-A0C3-487C-9EF3-984D47DA9607}"/>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9" name="Rectangle 8">
                          <a:extLst>
                            <a:ext uri="{FF2B5EF4-FFF2-40B4-BE49-F238E27FC236}">
                              <a16:creationId xmlns:a16="http://schemas.microsoft.com/office/drawing/2014/main" id="{AAC4AF4C-F89E-4999-B961-63FD20D4628E}"/>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 name="Rectangle 9">
                          <a:extLst>
                            <a:ext uri="{FF2B5EF4-FFF2-40B4-BE49-F238E27FC236}">
                              <a16:creationId xmlns:a16="http://schemas.microsoft.com/office/drawing/2014/main" id="{7041297A-8C93-478E-9206-7CBED2EB03C6}"/>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grpSp>
                <p:nvGrpSpPr>
                  <p:cNvPr id="18" name="Group 17">
                    <a:extLst>
                      <a:ext uri="{FF2B5EF4-FFF2-40B4-BE49-F238E27FC236}">
                        <a16:creationId xmlns:a16="http://schemas.microsoft.com/office/drawing/2014/main" id="{51ABCC14-0E84-461D-8D48-C4482D8DC3FA}"/>
                      </a:ext>
                    </a:extLst>
                  </p:cNvPr>
                  <p:cNvGrpSpPr/>
                  <p:nvPr/>
                </p:nvGrpSpPr>
                <p:grpSpPr>
                  <a:xfrm>
                    <a:off x="4363013" y="1915575"/>
                    <a:ext cx="1689820" cy="1805033"/>
                    <a:chOff x="3369245" y="1912003"/>
                    <a:chExt cx="1689820" cy="1805033"/>
                  </a:xfrm>
                </p:grpSpPr>
                <p:sp>
                  <p:nvSpPr>
                    <p:cNvPr id="20" name="Rectangle 19">
                      <a:extLst>
                        <a:ext uri="{FF2B5EF4-FFF2-40B4-BE49-F238E27FC236}">
                          <a16:creationId xmlns:a16="http://schemas.microsoft.com/office/drawing/2014/main" id="{8F27DBDD-D8E9-43F7-9705-6C6540C6D568}"/>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21" name="Group 20">
                      <a:extLst>
                        <a:ext uri="{FF2B5EF4-FFF2-40B4-BE49-F238E27FC236}">
                          <a16:creationId xmlns:a16="http://schemas.microsoft.com/office/drawing/2014/main" id="{1D1B1A9F-AC0B-4109-8E74-CF1196C14723}"/>
                        </a:ext>
                      </a:extLst>
                    </p:cNvPr>
                    <p:cNvGrpSpPr/>
                    <p:nvPr/>
                  </p:nvGrpSpPr>
                  <p:grpSpPr>
                    <a:xfrm>
                      <a:off x="3446055" y="1912003"/>
                      <a:ext cx="1613010" cy="1805033"/>
                      <a:chOff x="4482990" y="1931206"/>
                      <a:chExt cx="1613010" cy="1805033"/>
                    </a:xfrm>
                  </p:grpSpPr>
                  <p:sp>
                    <p:nvSpPr>
                      <p:cNvPr id="22" name="Rectangle 21">
                        <a:extLst>
                          <a:ext uri="{FF2B5EF4-FFF2-40B4-BE49-F238E27FC236}">
                            <a16:creationId xmlns:a16="http://schemas.microsoft.com/office/drawing/2014/main" id="{E0CA9A6C-3893-4DC3-8DF5-FA9D374D29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23" name="Group 22">
                        <a:extLst>
                          <a:ext uri="{FF2B5EF4-FFF2-40B4-BE49-F238E27FC236}">
                            <a16:creationId xmlns:a16="http://schemas.microsoft.com/office/drawing/2014/main" id="{FFE25942-961F-4946-87C0-0C0174E5E23C}"/>
                          </a:ext>
                        </a:extLst>
                      </p:cNvPr>
                      <p:cNvGrpSpPr/>
                      <p:nvPr/>
                    </p:nvGrpSpPr>
                    <p:grpSpPr>
                      <a:xfrm>
                        <a:off x="5141545" y="1931206"/>
                        <a:ext cx="954455" cy="1805033"/>
                        <a:chOff x="5141545" y="1931206"/>
                        <a:chExt cx="954455" cy="1805033"/>
                      </a:xfrm>
                    </p:grpSpPr>
                    <p:grpSp>
                      <p:nvGrpSpPr>
                        <p:cNvPr id="24" name="Group 23">
                          <a:extLst>
                            <a:ext uri="{FF2B5EF4-FFF2-40B4-BE49-F238E27FC236}">
                              <a16:creationId xmlns:a16="http://schemas.microsoft.com/office/drawing/2014/main" id="{1E695BC7-EE93-4A66-BD10-E7FA8788E9D7}"/>
                            </a:ext>
                          </a:extLst>
                        </p:cNvPr>
                        <p:cNvGrpSpPr/>
                        <p:nvPr/>
                      </p:nvGrpSpPr>
                      <p:grpSpPr>
                        <a:xfrm>
                          <a:off x="5141545" y="1931206"/>
                          <a:ext cx="954455" cy="1766629"/>
                          <a:chOff x="5218355" y="1931205"/>
                          <a:chExt cx="954455" cy="1766629"/>
                        </a:xfrm>
                      </p:grpSpPr>
                      <p:sp>
                        <p:nvSpPr>
                          <p:cNvPr id="27" name="Oval 26">
                            <a:extLst>
                              <a:ext uri="{FF2B5EF4-FFF2-40B4-BE49-F238E27FC236}">
                                <a16:creationId xmlns:a16="http://schemas.microsoft.com/office/drawing/2014/main" id="{E28B0CDB-85EC-46C7-AC2D-0B5FBB0A80E8}"/>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28" name="Rectangle 27">
                            <a:extLst>
                              <a:ext uri="{FF2B5EF4-FFF2-40B4-BE49-F238E27FC236}">
                                <a16:creationId xmlns:a16="http://schemas.microsoft.com/office/drawing/2014/main" id="{6B018423-9A17-42B8-B51C-CD047699BD28}"/>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25" name="Rectangle 24">
                          <a:extLst>
                            <a:ext uri="{FF2B5EF4-FFF2-40B4-BE49-F238E27FC236}">
                              <a16:creationId xmlns:a16="http://schemas.microsoft.com/office/drawing/2014/main" id="{F92535C0-BC24-444A-BA22-A1EF44289C78}"/>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6" name="Rectangle 25">
                          <a:extLst>
                            <a:ext uri="{FF2B5EF4-FFF2-40B4-BE49-F238E27FC236}">
                              <a16:creationId xmlns:a16="http://schemas.microsoft.com/office/drawing/2014/main" id="{AFCF9E20-DF77-4069-8AF5-63C61A3F7431}"/>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grpSp>
                <p:nvGrpSpPr>
                  <p:cNvPr id="29" name="Group 28">
                    <a:extLst>
                      <a:ext uri="{FF2B5EF4-FFF2-40B4-BE49-F238E27FC236}">
                        <a16:creationId xmlns:a16="http://schemas.microsoft.com/office/drawing/2014/main" id="{CB91F35A-D4B6-4CF2-9AA9-3CD6F8177131}"/>
                      </a:ext>
                    </a:extLst>
                  </p:cNvPr>
                  <p:cNvGrpSpPr/>
                  <p:nvPr/>
                </p:nvGrpSpPr>
                <p:grpSpPr>
                  <a:xfrm>
                    <a:off x="5333570" y="1915651"/>
                    <a:ext cx="1689820" cy="1805033"/>
                    <a:chOff x="3369245" y="1912003"/>
                    <a:chExt cx="1689820" cy="1805033"/>
                  </a:xfrm>
                </p:grpSpPr>
                <p:sp>
                  <p:nvSpPr>
                    <p:cNvPr id="31" name="Rectangle 30">
                      <a:extLst>
                        <a:ext uri="{FF2B5EF4-FFF2-40B4-BE49-F238E27FC236}">
                          <a16:creationId xmlns:a16="http://schemas.microsoft.com/office/drawing/2014/main" id="{EEEC42A1-1077-43B8-B690-72E1BFB476B4}"/>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32" name="Group 31">
                      <a:extLst>
                        <a:ext uri="{FF2B5EF4-FFF2-40B4-BE49-F238E27FC236}">
                          <a16:creationId xmlns:a16="http://schemas.microsoft.com/office/drawing/2014/main" id="{5E61AC64-02C6-4926-AFCB-D60316F6DD57}"/>
                        </a:ext>
                      </a:extLst>
                    </p:cNvPr>
                    <p:cNvGrpSpPr/>
                    <p:nvPr/>
                  </p:nvGrpSpPr>
                  <p:grpSpPr>
                    <a:xfrm>
                      <a:off x="3439196" y="1912003"/>
                      <a:ext cx="1619869" cy="1805033"/>
                      <a:chOff x="4476131" y="1931206"/>
                      <a:chExt cx="1619869" cy="1805033"/>
                    </a:xfrm>
                  </p:grpSpPr>
                  <p:sp>
                    <p:nvSpPr>
                      <p:cNvPr id="33" name="Rectangle 32">
                        <a:extLst>
                          <a:ext uri="{FF2B5EF4-FFF2-40B4-BE49-F238E27FC236}">
                            <a16:creationId xmlns:a16="http://schemas.microsoft.com/office/drawing/2014/main" id="{8A015398-EC66-47ED-AEB9-2CD6EE5B88B4}"/>
                          </a:ext>
                        </a:extLst>
                      </p:cNvPr>
                      <p:cNvSpPr/>
                      <p:nvPr/>
                    </p:nvSpPr>
                    <p:spPr bwMode="auto">
                      <a:xfrm>
                        <a:off x="4476131" y="2075149"/>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34" name="Group 33">
                        <a:extLst>
                          <a:ext uri="{FF2B5EF4-FFF2-40B4-BE49-F238E27FC236}">
                            <a16:creationId xmlns:a16="http://schemas.microsoft.com/office/drawing/2014/main" id="{EDC18FA0-A320-41F4-8EBE-33CDCD183029}"/>
                          </a:ext>
                        </a:extLst>
                      </p:cNvPr>
                      <p:cNvGrpSpPr/>
                      <p:nvPr/>
                    </p:nvGrpSpPr>
                    <p:grpSpPr>
                      <a:xfrm>
                        <a:off x="5141545" y="1931206"/>
                        <a:ext cx="954455" cy="1805033"/>
                        <a:chOff x="5141545" y="1931206"/>
                        <a:chExt cx="954455" cy="1805033"/>
                      </a:xfrm>
                    </p:grpSpPr>
                    <p:grpSp>
                      <p:nvGrpSpPr>
                        <p:cNvPr id="35" name="Group 34">
                          <a:extLst>
                            <a:ext uri="{FF2B5EF4-FFF2-40B4-BE49-F238E27FC236}">
                              <a16:creationId xmlns:a16="http://schemas.microsoft.com/office/drawing/2014/main" id="{2BD4060F-0975-4155-8437-377C79E686D7}"/>
                            </a:ext>
                          </a:extLst>
                        </p:cNvPr>
                        <p:cNvGrpSpPr/>
                        <p:nvPr/>
                      </p:nvGrpSpPr>
                      <p:grpSpPr>
                        <a:xfrm>
                          <a:off x="5141545" y="1931206"/>
                          <a:ext cx="954455" cy="1766629"/>
                          <a:chOff x="5218355" y="1931205"/>
                          <a:chExt cx="954455" cy="1766629"/>
                        </a:xfrm>
                      </p:grpSpPr>
                      <p:sp>
                        <p:nvSpPr>
                          <p:cNvPr id="38" name="Oval 37">
                            <a:extLst>
                              <a:ext uri="{FF2B5EF4-FFF2-40B4-BE49-F238E27FC236}">
                                <a16:creationId xmlns:a16="http://schemas.microsoft.com/office/drawing/2014/main" id="{33AE7C32-1B35-4E24-B5CA-7E5B07373F2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39" name="Rectangle 38">
                            <a:extLst>
                              <a:ext uri="{FF2B5EF4-FFF2-40B4-BE49-F238E27FC236}">
                                <a16:creationId xmlns:a16="http://schemas.microsoft.com/office/drawing/2014/main" id="{EB30A427-AB09-4B4C-839B-0474E97B5B7A}"/>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36" name="Rectangle 35">
                          <a:extLst>
                            <a:ext uri="{FF2B5EF4-FFF2-40B4-BE49-F238E27FC236}">
                              <a16:creationId xmlns:a16="http://schemas.microsoft.com/office/drawing/2014/main" id="{0ADB1919-EDE8-489A-B619-5F5CE65BA741}"/>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37" name="Rectangle 36">
                          <a:extLst>
                            <a:ext uri="{FF2B5EF4-FFF2-40B4-BE49-F238E27FC236}">
                              <a16:creationId xmlns:a16="http://schemas.microsoft.com/office/drawing/2014/main" id="{F2A097C1-D6CE-4E60-B5E5-00149A78A2D2}"/>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sp>
                <p:nvSpPr>
                  <p:cNvPr id="42" name="Rectangle 41">
                    <a:extLst>
                      <a:ext uri="{FF2B5EF4-FFF2-40B4-BE49-F238E27FC236}">
                        <a16:creationId xmlns:a16="http://schemas.microsoft.com/office/drawing/2014/main" id="{81022CC5-AB5A-42C9-810B-C652BF05329B}"/>
                      </a:ext>
                    </a:extLst>
                  </p:cNvPr>
                  <p:cNvSpPr/>
                  <p:nvPr/>
                </p:nvSpPr>
                <p:spPr bwMode="auto">
                  <a:xfrm>
                    <a:off x="6327336"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grpSp>
              <p:nvGrpSpPr>
                <p:cNvPr id="43" name="Group 42">
                  <a:extLst>
                    <a:ext uri="{FF2B5EF4-FFF2-40B4-BE49-F238E27FC236}">
                      <a16:creationId xmlns:a16="http://schemas.microsoft.com/office/drawing/2014/main" id="{3A4DDDD9-F750-4053-BF23-187A6EA2DEE9}"/>
                    </a:ext>
                  </a:extLst>
                </p:cNvPr>
                <p:cNvGrpSpPr/>
                <p:nvPr/>
              </p:nvGrpSpPr>
              <p:grpSpPr>
                <a:xfrm>
                  <a:off x="6413672" y="1912003"/>
                  <a:ext cx="1613010" cy="1805033"/>
                  <a:chOff x="4482990" y="1931206"/>
                  <a:chExt cx="1613010" cy="1805033"/>
                </a:xfrm>
              </p:grpSpPr>
              <p:sp>
                <p:nvSpPr>
                  <p:cNvPr id="44" name="Rectangle 43">
                    <a:extLst>
                      <a:ext uri="{FF2B5EF4-FFF2-40B4-BE49-F238E27FC236}">
                        <a16:creationId xmlns:a16="http://schemas.microsoft.com/office/drawing/2014/main" id="{2A784E37-4BDB-4731-896D-36D36E518B39}"/>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45" name="Group 44">
                    <a:extLst>
                      <a:ext uri="{FF2B5EF4-FFF2-40B4-BE49-F238E27FC236}">
                        <a16:creationId xmlns:a16="http://schemas.microsoft.com/office/drawing/2014/main" id="{06489422-0F8C-476B-BF53-11BC733BFD48}"/>
                      </a:ext>
                    </a:extLst>
                  </p:cNvPr>
                  <p:cNvGrpSpPr/>
                  <p:nvPr/>
                </p:nvGrpSpPr>
                <p:grpSpPr>
                  <a:xfrm>
                    <a:off x="5141545" y="1931206"/>
                    <a:ext cx="954455" cy="1805033"/>
                    <a:chOff x="5141545" y="1931206"/>
                    <a:chExt cx="954455" cy="1805033"/>
                  </a:xfrm>
                </p:grpSpPr>
                <p:grpSp>
                  <p:nvGrpSpPr>
                    <p:cNvPr id="46" name="Group 45">
                      <a:extLst>
                        <a:ext uri="{FF2B5EF4-FFF2-40B4-BE49-F238E27FC236}">
                          <a16:creationId xmlns:a16="http://schemas.microsoft.com/office/drawing/2014/main" id="{9F174D0D-3FAA-4E29-B945-10A46C8651B4}"/>
                        </a:ext>
                      </a:extLst>
                    </p:cNvPr>
                    <p:cNvGrpSpPr/>
                    <p:nvPr/>
                  </p:nvGrpSpPr>
                  <p:grpSpPr>
                    <a:xfrm>
                      <a:off x="5141545" y="1931206"/>
                      <a:ext cx="954455" cy="1766629"/>
                      <a:chOff x="5218355" y="1931205"/>
                      <a:chExt cx="954455" cy="1766629"/>
                    </a:xfrm>
                  </p:grpSpPr>
                  <p:sp>
                    <p:nvSpPr>
                      <p:cNvPr id="49" name="Oval 48">
                        <a:extLst>
                          <a:ext uri="{FF2B5EF4-FFF2-40B4-BE49-F238E27FC236}">
                            <a16:creationId xmlns:a16="http://schemas.microsoft.com/office/drawing/2014/main" id="{21B3E4A4-0FC7-495B-91BA-D66286DB125B}"/>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50" name="Rectangle 49">
                        <a:extLst>
                          <a:ext uri="{FF2B5EF4-FFF2-40B4-BE49-F238E27FC236}">
                            <a16:creationId xmlns:a16="http://schemas.microsoft.com/office/drawing/2014/main" id="{3B71D600-1342-4605-B5DC-82F774D536FD}"/>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47" name="Rectangle 46">
                      <a:extLst>
                        <a:ext uri="{FF2B5EF4-FFF2-40B4-BE49-F238E27FC236}">
                          <a16:creationId xmlns:a16="http://schemas.microsoft.com/office/drawing/2014/main" id="{14855CBC-4539-4157-AA9B-02A90859024D}"/>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48" name="Rectangle 47">
                      <a:extLst>
                        <a:ext uri="{FF2B5EF4-FFF2-40B4-BE49-F238E27FC236}">
                          <a16:creationId xmlns:a16="http://schemas.microsoft.com/office/drawing/2014/main" id="{CC6B70DE-F00A-4E41-B281-0B73DA9222A3}"/>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sp>
            <p:nvSpPr>
              <p:cNvPr id="63" name="Rectangle 62">
                <a:extLst>
                  <a:ext uri="{FF2B5EF4-FFF2-40B4-BE49-F238E27FC236}">
                    <a16:creationId xmlns:a16="http://schemas.microsoft.com/office/drawing/2014/main" id="{2FBC2A16-72E9-4BE5-8F74-657BE7565D4E}"/>
                  </a:ext>
                </a:extLst>
              </p:cNvPr>
              <p:cNvSpPr/>
              <p:nvPr/>
            </p:nvSpPr>
            <p:spPr bwMode="auto">
              <a:xfrm>
                <a:off x="7324960" y="2891333"/>
                <a:ext cx="80206" cy="80650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grpSp>
          <p:nvGrpSpPr>
            <p:cNvPr id="71" name="Group 70">
              <a:extLst>
                <a:ext uri="{FF2B5EF4-FFF2-40B4-BE49-F238E27FC236}">
                  <a16:creationId xmlns:a16="http://schemas.microsoft.com/office/drawing/2014/main" id="{7204C283-7AF3-44FE-BC06-A242B0334736}"/>
                </a:ext>
              </a:extLst>
            </p:cNvPr>
            <p:cNvGrpSpPr/>
            <p:nvPr/>
          </p:nvGrpSpPr>
          <p:grpSpPr>
            <a:xfrm>
              <a:off x="7273775" y="2712891"/>
              <a:ext cx="203631" cy="178445"/>
              <a:chOff x="8174444" y="2673600"/>
              <a:chExt cx="203631" cy="192028"/>
            </a:xfrm>
          </p:grpSpPr>
          <p:sp>
            <p:nvSpPr>
              <p:cNvPr id="69" name="Oval 68">
                <a:extLst>
                  <a:ext uri="{FF2B5EF4-FFF2-40B4-BE49-F238E27FC236}">
                    <a16:creationId xmlns:a16="http://schemas.microsoft.com/office/drawing/2014/main" id="{EDFDA652-B429-4024-8232-558D715B429D}"/>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0" name="Rectangle 69">
                <a:extLst>
                  <a:ext uri="{FF2B5EF4-FFF2-40B4-BE49-F238E27FC236}">
                    <a16:creationId xmlns:a16="http://schemas.microsoft.com/office/drawing/2014/main" id="{DF452E50-9463-491E-86B8-1F96F69334DC}"/>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72" name="Rectangle 71">
              <a:extLst>
                <a:ext uri="{FF2B5EF4-FFF2-40B4-BE49-F238E27FC236}">
                  <a16:creationId xmlns:a16="http://schemas.microsoft.com/office/drawing/2014/main" id="{50B23476-29E1-4259-9AFC-46BF5506D07B}"/>
                </a:ext>
              </a:extLst>
            </p:cNvPr>
            <p:cNvSpPr/>
            <p:nvPr/>
          </p:nvSpPr>
          <p:spPr bwMode="auto">
            <a:xfrm>
              <a:off x="7328931" y="1969609"/>
              <a:ext cx="80206" cy="764009"/>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73" name="Group 72">
              <a:extLst>
                <a:ext uri="{FF2B5EF4-FFF2-40B4-BE49-F238E27FC236}">
                  <a16:creationId xmlns:a16="http://schemas.microsoft.com/office/drawing/2014/main" id="{C7B27D53-A00B-44C0-99A6-76F3DBB14627}"/>
                </a:ext>
              </a:extLst>
            </p:cNvPr>
            <p:cNvGrpSpPr/>
            <p:nvPr/>
          </p:nvGrpSpPr>
          <p:grpSpPr>
            <a:xfrm>
              <a:off x="7363935" y="2712888"/>
              <a:ext cx="203631" cy="178445"/>
              <a:chOff x="8174444" y="2673600"/>
              <a:chExt cx="203631" cy="192028"/>
            </a:xfrm>
          </p:grpSpPr>
          <p:sp>
            <p:nvSpPr>
              <p:cNvPr id="74" name="Oval 73">
                <a:extLst>
                  <a:ext uri="{FF2B5EF4-FFF2-40B4-BE49-F238E27FC236}">
                    <a16:creationId xmlns:a16="http://schemas.microsoft.com/office/drawing/2014/main" id="{19423302-4AA9-4788-8D94-705363D44CAB}"/>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5" name="Rectangle 74">
                <a:extLst>
                  <a:ext uri="{FF2B5EF4-FFF2-40B4-BE49-F238E27FC236}">
                    <a16:creationId xmlns:a16="http://schemas.microsoft.com/office/drawing/2014/main" id="{CAE25B55-FF5E-4810-BB1C-0A2C30654654}"/>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84" name="Group 83">
              <a:extLst>
                <a:ext uri="{FF2B5EF4-FFF2-40B4-BE49-F238E27FC236}">
                  <a16:creationId xmlns:a16="http://schemas.microsoft.com/office/drawing/2014/main" id="{96F57BCC-B35F-422A-AB37-CA54E477A746}"/>
                </a:ext>
              </a:extLst>
            </p:cNvPr>
            <p:cNvGrpSpPr/>
            <p:nvPr/>
          </p:nvGrpSpPr>
          <p:grpSpPr>
            <a:xfrm>
              <a:off x="6275543" y="1976755"/>
              <a:ext cx="298890" cy="1721080"/>
              <a:chOff x="8542314" y="2102192"/>
              <a:chExt cx="298890" cy="1721080"/>
            </a:xfrm>
          </p:grpSpPr>
          <p:grpSp>
            <p:nvGrpSpPr>
              <p:cNvPr id="80" name="Group 79">
                <a:extLst>
                  <a:ext uri="{FF2B5EF4-FFF2-40B4-BE49-F238E27FC236}">
                    <a16:creationId xmlns:a16="http://schemas.microsoft.com/office/drawing/2014/main" id="{91975134-90B7-4387-964F-4B65D9221B8B}"/>
                  </a:ext>
                </a:extLst>
              </p:cNvPr>
              <p:cNvGrpSpPr/>
              <p:nvPr/>
            </p:nvGrpSpPr>
            <p:grpSpPr>
              <a:xfrm>
                <a:off x="8542314" y="2865291"/>
                <a:ext cx="203631" cy="178445"/>
                <a:chOff x="8174444" y="2673600"/>
                <a:chExt cx="203631" cy="192028"/>
              </a:xfrm>
            </p:grpSpPr>
            <p:sp>
              <p:nvSpPr>
                <p:cNvPr id="81" name="Oval 80">
                  <a:extLst>
                    <a:ext uri="{FF2B5EF4-FFF2-40B4-BE49-F238E27FC236}">
                      <a16:creationId xmlns:a16="http://schemas.microsoft.com/office/drawing/2014/main" id="{31F5687C-AC0B-441D-BC29-740604AE405A}"/>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82" name="Rectangle 81">
                  <a:extLst>
                    <a:ext uri="{FF2B5EF4-FFF2-40B4-BE49-F238E27FC236}">
                      <a16:creationId xmlns:a16="http://schemas.microsoft.com/office/drawing/2014/main" id="{CC15E391-CD55-4284-BAFF-A2FA999D18A2}"/>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76" name="Rectangle 75">
                <a:extLst>
                  <a:ext uri="{FF2B5EF4-FFF2-40B4-BE49-F238E27FC236}">
                    <a16:creationId xmlns:a16="http://schemas.microsoft.com/office/drawing/2014/main" id="{A3ADF1D5-028D-4422-9CA0-472755A1E942}"/>
                  </a:ext>
                </a:extLst>
              </p:cNvPr>
              <p:cNvSpPr/>
              <p:nvPr/>
            </p:nvSpPr>
            <p:spPr bwMode="auto">
              <a:xfrm>
                <a:off x="8589835" y="2102192"/>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77" name="Group 76">
                <a:extLst>
                  <a:ext uri="{FF2B5EF4-FFF2-40B4-BE49-F238E27FC236}">
                    <a16:creationId xmlns:a16="http://schemas.microsoft.com/office/drawing/2014/main" id="{A2188F10-4248-4C6B-AF9C-BFED641BC19B}"/>
                  </a:ext>
                </a:extLst>
              </p:cNvPr>
              <p:cNvGrpSpPr/>
              <p:nvPr/>
            </p:nvGrpSpPr>
            <p:grpSpPr>
              <a:xfrm>
                <a:off x="8637573" y="2865287"/>
                <a:ext cx="203631" cy="218067"/>
                <a:chOff x="8174444" y="2673599"/>
                <a:chExt cx="203631" cy="234666"/>
              </a:xfrm>
            </p:grpSpPr>
            <p:sp>
              <p:nvSpPr>
                <p:cNvPr id="78" name="Oval 77">
                  <a:extLst>
                    <a:ext uri="{FF2B5EF4-FFF2-40B4-BE49-F238E27FC236}">
                      <a16:creationId xmlns:a16="http://schemas.microsoft.com/office/drawing/2014/main" id="{C87E7C16-FFEE-452B-9AA9-0199E304AE21}"/>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9" name="Rectangle 78">
                  <a:extLst>
                    <a:ext uri="{FF2B5EF4-FFF2-40B4-BE49-F238E27FC236}">
                      <a16:creationId xmlns:a16="http://schemas.microsoft.com/office/drawing/2014/main" id="{6C78FE8F-592D-45B3-BEBB-6F3E42649BF5}"/>
                    </a:ext>
                  </a:extLst>
                </p:cNvPr>
                <p:cNvSpPr/>
                <p:nvPr/>
              </p:nvSpPr>
              <p:spPr bwMode="auto">
                <a:xfrm>
                  <a:off x="8224455" y="2673599"/>
                  <a:ext cx="153620" cy="23466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83" name="Rectangle 82">
                <a:extLst>
                  <a:ext uri="{FF2B5EF4-FFF2-40B4-BE49-F238E27FC236}">
                    <a16:creationId xmlns:a16="http://schemas.microsoft.com/office/drawing/2014/main" id="{B5F8FC1E-672C-4669-916D-503D74D076B8}"/>
                  </a:ext>
                </a:extLst>
              </p:cNvPr>
              <p:cNvSpPr/>
              <p:nvPr/>
            </p:nvSpPr>
            <p:spPr bwMode="auto">
              <a:xfrm>
                <a:off x="8590707" y="3043730"/>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sp>
          <p:nvSpPr>
            <p:cNvPr id="99" name="Rectangle 98">
              <a:extLst>
                <a:ext uri="{FF2B5EF4-FFF2-40B4-BE49-F238E27FC236}">
                  <a16:creationId xmlns:a16="http://schemas.microsoft.com/office/drawing/2014/main" id="{7DAECA2D-B018-493B-812E-DB10031AF5AD}"/>
                </a:ext>
              </a:extLst>
            </p:cNvPr>
            <p:cNvSpPr/>
            <p:nvPr/>
          </p:nvSpPr>
          <p:spPr bwMode="auto">
            <a:xfrm>
              <a:off x="6573213"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103" name="Group 102">
              <a:extLst>
                <a:ext uri="{FF2B5EF4-FFF2-40B4-BE49-F238E27FC236}">
                  <a16:creationId xmlns:a16="http://schemas.microsoft.com/office/drawing/2014/main" id="{1E24A1CB-B213-4DC2-81FA-F832A4DF57B9}"/>
                </a:ext>
              </a:extLst>
            </p:cNvPr>
            <p:cNvGrpSpPr/>
            <p:nvPr/>
          </p:nvGrpSpPr>
          <p:grpSpPr>
            <a:xfrm>
              <a:off x="3315394" y="1973311"/>
              <a:ext cx="294713" cy="1721080"/>
              <a:chOff x="6427943" y="2129155"/>
              <a:chExt cx="294713" cy="1721080"/>
            </a:xfrm>
          </p:grpSpPr>
          <p:sp>
            <p:nvSpPr>
              <p:cNvPr id="96" name="Oval 95">
                <a:extLst>
                  <a:ext uri="{FF2B5EF4-FFF2-40B4-BE49-F238E27FC236}">
                    <a16:creationId xmlns:a16="http://schemas.microsoft.com/office/drawing/2014/main" id="{73169B7D-D9A6-40FF-B953-B38BDCCF80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7" name="Rectangle 96">
                <a:extLst>
                  <a:ext uri="{FF2B5EF4-FFF2-40B4-BE49-F238E27FC236}">
                    <a16:creationId xmlns:a16="http://schemas.microsoft.com/office/drawing/2014/main" id="{18CB37AE-3ADC-46BD-9BE9-323D9D015A25}"/>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8" name="Rectangle 97">
                <a:extLst>
                  <a:ext uri="{FF2B5EF4-FFF2-40B4-BE49-F238E27FC236}">
                    <a16:creationId xmlns:a16="http://schemas.microsoft.com/office/drawing/2014/main" id="{AE73041D-F9D3-46F6-AE41-D3DDED9DDBE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0" name="Rectangle 99">
                <a:extLst>
                  <a:ext uri="{FF2B5EF4-FFF2-40B4-BE49-F238E27FC236}">
                    <a16:creationId xmlns:a16="http://schemas.microsoft.com/office/drawing/2014/main" id="{3FAAD07D-428A-4DF4-8D73-FCBB28E8A86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1" name="Oval 100">
                <a:extLst>
                  <a:ext uri="{FF2B5EF4-FFF2-40B4-BE49-F238E27FC236}">
                    <a16:creationId xmlns:a16="http://schemas.microsoft.com/office/drawing/2014/main" id="{7F9E38DC-9546-4FD5-9D13-FB02ABE501E0}"/>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2" name="Rectangle 101">
                <a:extLst>
                  <a:ext uri="{FF2B5EF4-FFF2-40B4-BE49-F238E27FC236}">
                    <a16:creationId xmlns:a16="http://schemas.microsoft.com/office/drawing/2014/main" id="{92953D45-4E19-4019-81D7-5C2711E3F10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104" name="Group 103">
              <a:extLst>
                <a:ext uri="{FF2B5EF4-FFF2-40B4-BE49-F238E27FC236}">
                  <a16:creationId xmlns:a16="http://schemas.microsoft.com/office/drawing/2014/main" id="{47B3852E-23DD-40AD-8250-55A01E4AD857}"/>
                </a:ext>
              </a:extLst>
            </p:cNvPr>
            <p:cNvGrpSpPr/>
            <p:nvPr/>
          </p:nvGrpSpPr>
          <p:grpSpPr>
            <a:xfrm>
              <a:off x="4305485" y="1980326"/>
              <a:ext cx="294713" cy="1721080"/>
              <a:chOff x="6427943" y="2129155"/>
              <a:chExt cx="294713" cy="1721080"/>
            </a:xfrm>
          </p:grpSpPr>
          <p:sp>
            <p:nvSpPr>
              <p:cNvPr id="105" name="Oval 104">
                <a:extLst>
                  <a:ext uri="{FF2B5EF4-FFF2-40B4-BE49-F238E27FC236}">
                    <a16:creationId xmlns:a16="http://schemas.microsoft.com/office/drawing/2014/main" id="{0946EF83-B8E7-4398-A1A2-90773E5F34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6" name="Rectangle 105">
                <a:extLst>
                  <a:ext uri="{FF2B5EF4-FFF2-40B4-BE49-F238E27FC236}">
                    <a16:creationId xmlns:a16="http://schemas.microsoft.com/office/drawing/2014/main" id="{C2BA63FD-2838-467A-8F05-819523A6DFC6}"/>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7" name="Rectangle 106">
                <a:extLst>
                  <a:ext uri="{FF2B5EF4-FFF2-40B4-BE49-F238E27FC236}">
                    <a16:creationId xmlns:a16="http://schemas.microsoft.com/office/drawing/2014/main" id="{B411594E-7118-47F4-B36B-8A6F1C55586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8" name="Rectangle 107">
                <a:extLst>
                  <a:ext uri="{FF2B5EF4-FFF2-40B4-BE49-F238E27FC236}">
                    <a16:creationId xmlns:a16="http://schemas.microsoft.com/office/drawing/2014/main" id="{B85C808D-D8BA-45F9-8DB8-609E4BC5C4CC}"/>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9" name="Oval 108">
                <a:extLst>
                  <a:ext uri="{FF2B5EF4-FFF2-40B4-BE49-F238E27FC236}">
                    <a16:creationId xmlns:a16="http://schemas.microsoft.com/office/drawing/2014/main" id="{425953D2-4E0D-450C-93EE-0F017E0C03C4}"/>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0" name="Rectangle 109">
                <a:extLst>
                  <a:ext uri="{FF2B5EF4-FFF2-40B4-BE49-F238E27FC236}">
                    <a16:creationId xmlns:a16="http://schemas.microsoft.com/office/drawing/2014/main" id="{7C05110F-BFD3-496D-99B0-92C2085FF59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111" name="Group 110">
              <a:extLst>
                <a:ext uri="{FF2B5EF4-FFF2-40B4-BE49-F238E27FC236}">
                  <a16:creationId xmlns:a16="http://schemas.microsoft.com/office/drawing/2014/main" id="{DE4E18A5-7143-4BE0-B384-15D537B9DCEC}"/>
                </a:ext>
              </a:extLst>
            </p:cNvPr>
            <p:cNvGrpSpPr/>
            <p:nvPr/>
          </p:nvGrpSpPr>
          <p:grpSpPr>
            <a:xfrm>
              <a:off x="5277172" y="1975264"/>
              <a:ext cx="294713" cy="1721080"/>
              <a:chOff x="6427943" y="2129155"/>
              <a:chExt cx="294713" cy="1721080"/>
            </a:xfrm>
          </p:grpSpPr>
          <p:sp>
            <p:nvSpPr>
              <p:cNvPr id="112" name="Oval 111">
                <a:extLst>
                  <a:ext uri="{FF2B5EF4-FFF2-40B4-BE49-F238E27FC236}">
                    <a16:creationId xmlns:a16="http://schemas.microsoft.com/office/drawing/2014/main" id="{DB7D2831-D0D0-46BA-9C60-C4953D16A7A0}"/>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3" name="Rectangle 112">
                <a:extLst>
                  <a:ext uri="{FF2B5EF4-FFF2-40B4-BE49-F238E27FC236}">
                    <a16:creationId xmlns:a16="http://schemas.microsoft.com/office/drawing/2014/main" id="{9DDE0236-8A62-4F87-AB36-EF6B54C0660F}"/>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4" name="Rectangle 113">
                <a:extLst>
                  <a:ext uri="{FF2B5EF4-FFF2-40B4-BE49-F238E27FC236}">
                    <a16:creationId xmlns:a16="http://schemas.microsoft.com/office/drawing/2014/main" id="{81900EAB-EFD1-422D-A090-9FAFE497F6CC}"/>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15" name="Rectangle 114">
                <a:extLst>
                  <a:ext uri="{FF2B5EF4-FFF2-40B4-BE49-F238E27FC236}">
                    <a16:creationId xmlns:a16="http://schemas.microsoft.com/office/drawing/2014/main" id="{AE5BDF59-E7F6-4AD1-B031-8C6445A782E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16" name="Oval 115">
                <a:extLst>
                  <a:ext uri="{FF2B5EF4-FFF2-40B4-BE49-F238E27FC236}">
                    <a16:creationId xmlns:a16="http://schemas.microsoft.com/office/drawing/2014/main" id="{AF6906E1-46C6-427C-903B-991F1760585F}"/>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7" name="Rectangle 116">
                <a:extLst>
                  <a:ext uri="{FF2B5EF4-FFF2-40B4-BE49-F238E27FC236}">
                    <a16:creationId xmlns:a16="http://schemas.microsoft.com/office/drawing/2014/main" id="{53404660-8852-4811-9579-89FDCAEC5C6A}"/>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sp>
        <p:nvSpPr>
          <p:cNvPr id="119" name="TextBox 118">
            <a:extLst>
              <a:ext uri="{FF2B5EF4-FFF2-40B4-BE49-F238E27FC236}">
                <a16:creationId xmlns:a16="http://schemas.microsoft.com/office/drawing/2014/main" id="{A6E85E7D-4BC6-4336-8244-0AE9E82BD649}"/>
              </a:ext>
            </a:extLst>
          </p:cNvPr>
          <p:cNvSpPr txBox="1"/>
          <p:nvPr/>
        </p:nvSpPr>
        <p:spPr>
          <a:xfrm>
            <a:off x="536477" y="3136902"/>
            <a:ext cx="11291071" cy="2862322"/>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C00000"/>
                </a:solidFill>
              </a:rPr>
              <a:t>Disc-loaded waveguide is a circular metallic waveguide with periodically added metallic discs and holes for particle passage and for coupling of the cells.</a:t>
            </a:r>
          </a:p>
          <a:p>
            <a:pPr marL="285750" indent="-285750">
              <a:buFont typeface="Arial" panose="020B0604020202020204" pitchFamily="34" charset="0"/>
              <a:buChar char="•"/>
            </a:pPr>
            <a:endParaRPr lang="en-US" dirty="0">
              <a:solidFill>
                <a:srgbClr val="C00000"/>
              </a:solidFill>
            </a:endParaRPr>
          </a:p>
          <a:p>
            <a:pPr marL="285750" indent="-285750">
              <a:buFont typeface="Arial" panose="020B0604020202020204" pitchFamily="34" charset="0"/>
              <a:buChar char="•"/>
            </a:pPr>
            <a:r>
              <a:rPr lang="en-US" dirty="0">
                <a:solidFill>
                  <a:srgbClr val="C00000"/>
                </a:solidFill>
              </a:rPr>
              <a:t>We speak of a coupled-cavity chain structure.</a:t>
            </a:r>
          </a:p>
          <a:p>
            <a:pPr marL="285750" indent="-285750">
              <a:buFont typeface="Arial" panose="020B0604020202020204" pitchFamily="34" charset="0"/>
              <a:buChar char="•"/>
            </a:pPr>
            <a:endParaRPr lang="en-US" dirty="0">
              <a:solidFill>
                <a:srgbClr val="C00000"/>
              </a:solidFill>
            </a:endParaRPr>
          </a:p>
          <a:p>
            <a:pPr marL="285750" indent="-285750">
              <a:buFont typeface="Arial" panose="020B0604020202020204" pitchFamily="34" charset="0"/>
              <a:buChar char="•"/>
            </a:pPr>
            <a:r>
              <a:rPr lang="en-US" dirty="0">
                <a:solidFill>
                  <a:srgbClr val="C00000"/>
                </a:solidFill>
              </a:rPr>
              <a:t>EM-fields need to fulfill boundary conditions on the metallic discs.</a:t>
            </a:r>
          </a:p>
          <a:p>
            <a:pPr marL="285750" indent="-285750">
              <a:buFont typeface="Arial" panose="020B0604020202020204" pitchFamily="34" charset="0"/>
              <a:buChar char="•"/>
            </a:pPr>
            <a:endParaRPr lang="en-US" dirty="0">
              <a:solidFill>
                <a:srgbClr val="C00000"/>
              </a:solidFill>
            </a:endParaRPr>
          </a:p>
          <a:p>
            <a:pPr marL="285750" indent="-285750">
              <a:buFont typeface="Arial" panose="020B0604020202020204" pitchFamily="34" charset="0"/>
              <a:buChar char="•"/>
            </a:pPr>
            <a:r>
              <a:rPr lang="en-US" dirty="0">
                <a:solidFill>
                  <a:srgbClr val="C00000"/>
                </a:solidFill>
              </a:rPr>
              <a:t>Disc-loaded waveguide </a:t>
            </a:r>
            <a:r>
              <a:rPr lang="en-US" i="1" dirty="0">
                <a:solidFill>
                  <a:srgbClr val="C00000"/>
                </a:solidFill>
              </a:rPr>
              <a:t>can operate in travelling-wave as slow wave structure or in standing-wave mode</a:t>
            </a:r>
            <a:r>
              <a:rPr lang="en-US" dirty="0">
                <a:solidFill>
                  <a:srgbClr val="C00000"/>
                </a:solidFill>
              </a:rPr>
              <a:t>.</a:t>
            </a:r>
          </a:p>
          <a:p>
            <a:pPr marL="285750" indent="-285750">
              <a:buFont typeface="Arial" panose="020B0604020202020204" pitchFamily="34" charset="0"/>
              <a:buChar char="•"/>
            </a:pPr>
            <a:endParaRPr lang="en-US" dirty="0">
              <a:solidFill>
                <a:srgbClr val="C00000"/>
              </a:solidFill>
            </a:endParaRPr>
          </a:p>
          <a:p>
            <a:pPr marL="285750" indent="-285750">
              <a:buFont typeface="Arial" panose="020B0604020202020204" pitchFamily="34" charset="0"/>
              <a:buChar char="•"/>
            </a:pPr>
            <a:r>
              <a:rPr lang="en-US" dirty="0">
                <a:solidFill>
                  <a:srgbClr val="C00000"/>
                </a:solidFill>
              </a:rPr>
              <a:t>In standing wave mode, the cells present a “concatenation” of TM</a:t>
            </a:r>
            <a:r>
              <a:rPr lang="en-US" baseline="-25000" dirty="0">
                <a:solidFill>
                  <a:srgbClr val="C00000"/>
                </a:solidFill>
              </a:rPr>
              <a:t>010</a:t>
            </a:r>
            <a:r>
              <a:rPr lang="en-US" dirty="0">
                <a:solidFill>
                  <a:srgbClr val="C00000"/>
                </a:solidFill>
              </a:rPr>
              <a:t>-mode “pillbox”-type cavities.</a:t>
            </a:r>
          </a:p>
        </p:txBody>
      </p:sp>
    </p:spTree>
    <p:extLst>
      <p:ext uri="{BB962C8B-B14F-4D97-AF65-F5344CB8AC3E}">
        <p14:creationId xmlns:p14="http://schemas.microsoft.com/office/powerpoint/2010/main" val="193555247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03335" y="127430"/>
            <a:ext cx="8333885" cy="629095"/>
          </a:xfrm>
        </p:spPr>
        <p:txBody>
          <a:bodyPr/>
          <a:lstStyle/>
          <a:p>
            <a:r>
              <a:rPr lang="en-US" dirty="0">
                <a:solidFill>
                  <a:schemeClr val="bg2">
                    <a:lumMod val="50000"/>
                  </a:schemeClr>
                </a:solidFill>
              </a:rPr>
              <a:t>Disc-loaded circular waveguide (2/2)</a:t>
            </a:r>
            <a:endParaRPr lang="en-GB" dirty="0">
              <a:solidFill>
                <a:schemeClr val="bg2">
                  <a:lumMod val="50000"/>
                </a:schemeClr>
              </a:solidFill>
            </a:endParaRPr>
          </a:p>
        </p:txBody>
      </p:sp>
      <p:grpSp>
        <p:nvGrpSpPr>
          <p:cNvPr id="118" name="Group 117">
            <a:extLst>
              <a:ext uri="{FF2B5EF4-FFF2-40B4-BE49-F238E27FC236}">
                <a16:creationId xmlns:a16="http://schemas.microsoft.com/office/drawing/2014/main" id="{1539891F-D764-46B7-B603-0C4E4772BC1E}"/>
              </a:ext>
            </a:extLst>
          </p:cNvPr>
          <p:cNvGrpSpPr/>
          <p:nvPr/>
        </p:nvGrpSpPr>
        <p:grpSpPr>
          <a:xfrm>
            <a:off x="791210" y="1278320"/>
            <a:ext cx="5017047" cy="1808681"/>
            <a:chOff x="3009635" y="1912003"/>
            <a:chExt cx="5017047" cy="1808681"/>
          </a:xfrm>
        </p:grpSpPr>
        <p:grpSp>
          <p:nvGrpSpPr>
            <p:cNvPr id="67" name="Group 66">
              <a:extLst>
                <a:ext uri="{FF2B5EF4-FFF2-40B4-BE49-F238E27FC236}">
                  <a16:creationId xmlns:a16="http://schemas.microsoft.com/office/drawing/2014/main" id="{E782621B-954C-4948-BC29-4A051159C0B5}"/>
                </a:ext>
              </a:extLst>
            </p:cNvPr>
            <p:cNvGrpSpPr/>
            <p:nvPr/>
          </p:nvGrpSpPr>
          <p:grpSpPr>
            <a:xfrm>
              <a:off x="3009635" y="1912003"/>
              <a:ext cx="5017047" cy="1808681"/>
              <a:chOff x="3009635" y="1912003"/>
              <a:chExt cx="5017047" cy="1808681"/>
            </a:xfrm>
          </p:grpSpPr>
          <p:grpSp>
            <p:nvGrpSpPr>
              <p:cNvPr id="66" name="Group 65">
                <a:extLst>
                  <a:ext uri="{FF2B5EF4-FFF2-40B4-BE49-F238E27FC236}">
                    <a16:creationId xmlns:a16="http://schemas.microsoft.com/office/drawing/2014/main" id="{93F5E5E8-148C-4F8A-B44B-4671386E5444}"/>
                  </a:ext>
                </a:extLst>
              </p:cNvPr>
              <p:cNvGrpSpPr/>
              <p:nvPr/>
            </p:nvGrpSpPr>
            <p:grpSpPr>
              <a:xfrm>
                <a:off x="3009635" y="1912003"/>
                <a:ext cx="5017047" cy="1808681"/>
                <a:chOff x="3009635" y="1912003"/>
                <a:chExt cx="5017047" cy="1808681"/>
              </a:xfrm>
            </p:grpSpPr>
            <p:grpSp>
              <p:nvGrpSpPr>
                <p:cNvPr id="64" name="Group 63">
                  <a:extLst>
                    <a:ext uri="{FF2B5EF4-FFF2-40B4-BE49-F238E27FC236}">
                      <a16:creationId xmlns:a16="http://schemas.microsoft.com/office/drawing/2014/main" id="{E44E3F46-CB2A-4447-87B7-CEBCC1F5DBC5}"/>
                    </a:ext>
                  </a:extLst>
                </p:cNvPr>
                <p:cNvGrpSpPr/>
                <p:nvPr/>
              </p:nvGrpSpPr>
              <p:grpSpPr>
                <a:xfrm>
                  <a:off x="3009635" y="1912003"/>
                  <a:ext cx="4393041" cy="1808681"/>
                  <a:chOff x="3009635" y="1912003"/>
                  <a:chExt cx="4393041" cy="1808681"/>
                </a:xfrm>
              </p:grpSpPr>
              <p:grpSp>
                <p:nvGrpSpPr>
                  <p:cNvPr id="16" name="Group 15">
                    <a:extLst>
                      <a:ext uri="{FF2B5EF4-FFF2-40B4-BE49-F238E27FC236}">
                        <a16:creationId xmlns:a16="http://schemas.microsoft.com/office/drawing/2014/main" id="{98C9A25D-D56D-43EF-B44E-18F96A181277}"/>
                      </a:ext>
                    </a:extLst>
                  </p:cNvPr>
                  <p:cNvGrpSpPr/>
                  <p:nvPr/>
                </p:nvGrpSpPr>
                <p:grpSpPr>
                  <a:xfrm>
                    <a:off x="3009635" y="1912003"/>
                    <a:ext cx="2049430" cy="1805033"/>
                    <a:chOff x="3009635" y="1912003"/>
                    <a:chExt cx="2049430" cy="1805033"/>
                  </a:xfrm>
                </p:grpSpPr>
                <p:sp>
                  <p:nvSpPr>
                    <p:cNvPr id="5" name="Oval 4">
                      <a:extLst>
                        <a:ext uri="{FF2B5EF4-FFF2-40B4-BE49-F238E27FC236}">
                          <a16:creationId xmlns:a16="http://schemas.microsoft.com/office/drawing/2014/main" id="{6F5C82D8-EB5E-4C73-84E9-63CE702FBA64}"/>
                        </a:ext>
                      </a:extLst>
                    </p:cNvPr>
                    <p:cNvSpPr/>
                    <p:nvPr/>
                  </p:nvSpPr>
                  <p:spPr bwMode="auto">
                    <a:xfrm>
                      <a:off x="3009635" y="1976754"/>
                      <a:ext cx="921720" cy="1721082"/>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3" name="Rectangle 2">
                      <a:extLst>
                        <a:ext uri="{FF2B5EF4-FFF2-40B4-BE49-F238E27FC236}">
                          <a16:creationId xmlns:a16="http://schemas.microsoft.com/office/drawing/2014/main" id="{BEB51D98-3D61-4AA4-8AE6-E61AE4FC549E}"/>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13" name="Group 12">
                      <a:extLst>
                        <a:ext uri="{FF2B5EF4-FFF2-40B4-BE49-F238E27FC236}">
                          <a16:creationId xmlns:a16="http://schemas.microsoft.com/office/drawing/2014/main" id="{74A0D7AF-AF5C-47D1-9E11-3A5EE4399368}"/>
                        </a:ext>
                      </a:extLst>
                    </p:cNvPr>
                    <p:cNvGrpSpPr/>
                    <p:nvPr/>
                  </p:nvGrpSpPr>
                  <p:grpSpPr>
                    <a:xfrm>
                      <a:off x="3446055" y="1912003"/>
                      <a:ext cx="1613010" cy="1805033"/>
                      <a:chOff x="4482990" y="1931206"/>
                      <a:chExt cx="1613010" cy="1805033"/>
                    </a:xfrm>
                  </p:grpSpPr>
                  <p:sp>
                    <p:nvSpPr>
                      <p:cNvPr id="4" name="Rectangle 3">
                        <a:extLst>
                          <a:ext uri="{FF2B5EF4-FFF2-40B4-BE49-F238E27FC236}">
                            <a16:creationId xmlns:a16="http://schemas.microsoft.com/office/drawing/2014/main" id="{4B324CE6-3A45-46F2-8315-B3A64D6475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11" name="Group 10">
                        <a:extLst>
                          <a:ext uri="{FF2B5EF4-FFF2-40B4-BE49-F238E27FC236}">
                            <a16:creationId xmlns:a16="http://schemas.microsoft.com/office/drawing/2014/main" id="{626EA03B-EADE-4634-9387-F8A8D0E48D64}"/>
                          </a:ext>
                        </a:extLst>
                      </p:cNvPr>
                      <p:cNvGrpSpPr/>
                      <p:nvPr/>
                    </p:nvGrpSpPr>
                    <p:grpSpPr>
                      <a:xfrm>
                        <a:off x="5141545" y="1931206"/>
                        <a:ext cx="954455" cy="1805033"/>
                        <a:chOff x="5141545" y="1931206"/>
                        <a:chExt cx="954455" cy="1805033"/>
                      </a:xfrm>
                    </p:grpSpPr>
                    <p:grpSp>
                      <p:nvGrpSpPr>
                        <p:cNvPr id="8" name="Group 7">
                          <a:extLst>
                            <a:ext uri="{FF2B5EF4-FFF2-40B4-BE49-F238E27FC236}">
                              <a16:creationId xmlns:a16="http://schemas.microsoft.com/office/drawing/2014/main" id="{DADD4E10-A488-4795-B452-2105FA9ACBEF}"/>
                            </a:ext>
                          </a:extLst>
                        </p:cNvPr>
                        <p:cNvGrpSpPr/>
                        <p:nvPr/>
                      </p:nvGrpSpPr>
                      <p:grpSpPr>
                        <a:xfrm>
                          <a:off x="5141545" y="1931206"/>
                          <a:ext cx="954455" cy="1766629"/>
                          <a:chOff x="5218355" y="1931205"/>
                          <a:chExt cx="954455" cy="1766629"/>
                        </a:xfrm>
                      </p:grpSpPr>
                      <p:sp>
                        <p:nvSpPr>
                          <p:cNvPr id="6" name="Oval 5">
                            <a:extLst>
                              <a:ext uri="{FF2B5EF4-FFF2-40B4-BE49-F238E27FC236}">
                                <a16:creationId xmlns:a16="http://schemas.microsoft.com/office/drawing/2014/main" id="{BF9B7255-AED6-4287-ADBD-66194F5B63A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7" name="Rectangle 6">
                            <a:extLst>
                              <a:ext uri="{FF2B5EF4-FFF2-40B4-BE49-F238E27FC236}">
                                <a16:creationId xmlns:a16="http://schemas.microsoft.com/office/drawing/2014/main" id="{ECB81E82-A0C3-487C-9EF3-984D47DA9607}"/>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9" name="Rectangle 8">
                          <a:extLst>
                            <a:ext uri="{FF2B5EF4-FFF2-40B4-BE49-F238E27FC236}">
                              <a16:creationId xmlns:a16="http://schemas.microsoft.com/office/drawing/2014/main" id="{AAC4AF4C-F89E-4999-B961-63FD20D4628E}"/>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 name="Rectangle 9">
                          <a:extLst>
                            <a:ext uri="{FF2B5EF4-FFF2-40B4-BE49-F238E27FC236}">
                              <a16:creationId xmlns:a16="http://schemas.microsoft.com/office/drawing/2014/main" id="{7041297A-8C93-478E-9206-7CBED2EB03C6}"/>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grpSp>
                <p:nvGrpSpPr>
                  <p:cNvPr id="18" name="Group 17">
                    <a:extLst>
                      <a:ext uri="{FF2B5EF4-FFF2-40B4-BE49-F238E27FC236}">
                        <a16:creationId xmlns:a16="http://schemas.microsoft.com/office/drawing/2014/main" id="{51ABCC14-0E84-461D-8D48-C4482D8DC3FA}"/>
                      </a:ext>
                    </a:extLst>
                  </p:cNvPr>
                  <p:cNvGrpSpPr/>
                  <p:nvPr/>
                </p:nvGrpSpPr>
                <p:grpSpPr>
                  <a:xfrm>
                    <a:off x="4363013" y="1915575"/>
                    <a:ext cx="1689820" cy="1805033"/>
                    <a:chOff x="3369245" y="1912003"/>
                    <a:chExt cx="1689820" cy="1805033"/>
                  </a:xfrm>
                </p:grpSpPr>
                <p:sp>
                  <p:nvSpPr>
                    <p:cNvPr id="20" name="Rectangle 19">
                      <a:extLst>
                        <a:ext uri="{FF2B5EF4-FFF2-40B4-BE49-F238E27FC236}">
                          <a16:creationId xmlns:a16="http://schemas.microsoft.com/office/drawing/2014/main" id="{8F27DBDD-D8E9-43F7-9705-6C6540C6D568}"/>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21" name="Group 20">
                      <a:extLst>
                        <a:ext uri="{FF2B5EF4-FFF2-40B4-BE49-F238E27FC236}">
                          <a16:creationId xmlns:a16="http://schemas.microsoft.com/office/drawing/2014/main" id="{1D1B1A9F-AC0B-4109-8E74-CF1196C14723}"/>
                        </a:ext>
                      </a:extLst>
                    </p:cNvPr>
                    <p:cNvGrpSpPr/>
                    <p:nvPr/>
                  </p:nvGrpSpPr>
                  <p:grpSpPr>
                    <a:xfrm>
                      <a:off x="3446055" y="1912003"/>
                      <a:ext cx="1613010" cy="1805033"/>
                      <a:chOff x="4482990" y="1931206"/>
                      <a:chExt cx="1613010" cy="1805033"/>
                    </a:xfrm>
                  </p:grpSpPr>
                  <p:sp>
                    <p:nvSpPr>
                      <p:cNvPr id="22" name="Rectangle 21">
                        <a:extLst>
                          <a:ext uri="{FF2B5EF4-FFF2-40B4-BE49-F238E27FC236}">
                            <a16:creationId xmlns:a16="http://schemas.microsoft.com/office/drawing/2014/main" id="{E0CA9A6C-3893-4DC3-8DF5-FA9D374D29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23" name="Group 22">
                        <a:extLst>
                          <a:ext uri="{FF2B5EF4-FFF2-40B4-BE49-F238E27FC236}">
                            <a16:creationId xmlns:a16="http://schemas.microsoft.com/office/drawing/2014/main" id="{FFE25942-961F-4946-87C0-0C0174E5E23C}"/>
                          </a:ext>
                        </a:extLst>
                      </p:cNvPr>
                      <p:cNvGrpSpPr/>
                      <p:nvPr/>
                    </p:nvGrpSpPr>
                    <p:grpSpPr>
                      <a:xfrm>
                        <a:off x="5141545" y="1931206"/>
                        <a:ext cx="954455" cy="1805033"/>
                        <a:chOff x="5141545" y="1931206"/>
                        <a:chExt cx="954455" cy="1805033"/>
                      </a:xfrm>
                    </p:grpSpPr>
                    <p:grpSp>
                      <p:nvGrpSpPr>
                        <p:cNvPr id="24" name="Group 23">
                          <a:extLst>
                            <a:ext uri="{FF2B5EF4-FFF2-40B4-BE49-F238E27FC236}">
                              <a16:creationId xmlns:a16="http://schemas.microsoft.com/office/drawing/2014/main" id="{1E695BC7-EE93-4A66-BD10-E7FA8788E9D7}"/>
                            </a:ext>
                          </a:extLst>
                        </p:cNvPr>
                        <p:cNvGrpSpPr/>
                        <p:nvPr/>
                      </p:nvGrpSpPr>
                      <p:grpSpPr>
                        <a:xfrm>
                          <a:off x="5141545" y="1931206"/>
                          <a:ext cx="954455" cy="1766629"/>
                          <a:chOff x="5218355" y="1931205"/>
                          <a:chExt cx="954455" cy="1766629"/>
                        </a:xfrm>
                      </p:grpSpPr>
                      <p:sp>
                        <p:nvSpPr>
                          <p:cNvPr id="27" name="Oval 26">
                            <a:extLst>
                              <a:ext uri="{FF2B5EF4-FFF2-40B4-BE49-F238E27FC236}">
                                <a16:creationId xmlns:a16="http://schemas.microsoft.com/office/drawing/2014/main" id="{E28B0CDB-85EC-46C7-AC2D-0B5FBB0A80E8}"/>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28" name="Rectangle 27">
                            <a:extLst>
                              <a:ext uri="{FF2B5EF4-FFF2-40B4-BE49-F238E27FC236}">
                                <a16:creationId xmlns:a16="http://schemas.microsoft.com/office/drawing/2014/main" id="{6B018423-9A17-42B8-B51C-CD047699BD28}"/>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25" name="Rectangle 24">
                          <a:extLst>
                            <a:ext uri="{FF2B5EF4-FFF2-40B4-BE49-F238E27FC236}">
                              <a16:creationId xmlns:a16="http://schemas.microsoft.com/office/drawing/2014/main" id="{F92535C0-BC24-444A-BA22-A1EF44289C78}"/>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6" name="Rectangle 25">
                          <a:extLst>
                            <a:ext uri="{FF2B5EF4-FFF2-40B4-BE49-F238E27FC236}">
                              <a16:creationId xmlns:a16="http://schemas.microsoft.com/office/drawing/2014/main" id="{AFCF9E20-DF77-4069-8AF5-63C61A3F7431}"/>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grpSp>
                <p:nvGrpSpPr>
                  <p:cNvPr id="29" name="Group 28">
                    <a:extLst>
                      <a:ext uri="{FF2B5EF4-FFF2-40B4-BE49-F238E27FC236}">
                        <a16:creationId xmlns:a16="http://schemas.microsoft.com/office/drawing/2014/main" id="{CB91F35A-D4B6-4CF2-9AA9-3CD6F8177131}"/>
                      </a:ext>
                    </a:extLst>
                  </p:cNvPr>
                  <p:cNvGrpSpPr/>
                  <p:nvPr/>
                </p:nvGrpSpPr>
                <p:grpSpPr>
                  <a:xfrm>
                    <a:off x="5333570" y="1915651"/>
                    <a:ext cx="1689820" cy="1805033"/>
                    <a:chOff x="3369245" y="1912003"/>
                    <a:chExt cx="1689820" cy="1805033"/>
                  </a:xfrm>
                </p:grpSpPr>
                <p:sp>
                  <p:nvSpPr>
                    <p:cNvPr id="31" name="Rectangle 30">
                      <a:extLst>
                        <a:ext uri="{FF2B5EF4-FFF2-40B4-BE49-F238E27FC236}">
                          <a16:creationId xmlns:a16="http://schemas.microsoft.com/office/drawing/2014/main" id="{EEEC42A1-1077-43B8-B690-72E1BFB476B4}"/>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32" name="Group 31">
                      <a:extLst>
                        <a:ext uri="{FF2B5EF4-FFF2-40B4-BE49-F238E27FC236}">
                          <a16:creationId xmlns:a16="http://schemas.microsoft.com/office/drawing/2014/main" id="{5E61AC64-02C6-4926-AFCB-D60316F6DD57}"/>
                        </a:ext>
                      </a:extLst>
                    </p:cNvPr>
                    <p:cNvGrpSpPr/>
                    <p:nvPr/>
                  </p:nvGrpSpPr>
                  <p:grpSpPr>
                    <a:xfrm>
                      <a:off x="3439196" y="1912003"/>
                      <a:ext cx="1619869" cy="1805033"/>
                      <a:chOff x="4476131" y="1931206"/>
                      <a:chExt cx="1619869" cy="1805033"/>
                    </a:xfrm>
                  </p:grpSpPr>
                  <p:sp>
                    <p:nvSpPr>
                      <p:cNvPr id="33" name="Rectangle 32">
                        <a:extLst>
                          <a:ext uri="{FF2B5EF4-FFF2-40B4-BE49-F238E27FC236}">
                            <a16:creationId xmlns:a16="http://schemas.microsoft.com/office/drawing/2014/main" id="{8A015398-EC66-47ED-AEB9-2CD6EE5B88B4}"/>
                          </a:ext>
                        </a:extLst>
                      </p:cNvPr>
                      <p:cNvSpPr/>
                      <p:nvPr/>
                    </p:nvSpPr>
                    <p:spPr bwMode="auto">
                      <a:xfrm>
                        <a:off x="4476131" y="2075149"/>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34" name="Group 33">
                        <a:extLst>
                          <a:ext uri="{FF2B5EF4-FFF2-40B4-BE49-F238E27FC236}">
                            <a16:creationId xmlns:a16="http://schemas.microsoft.com/office/drawing/2014/main" id="{EDC18FA0-A320-41F4-8EBE-33CDCD183029}"/>
                          </a:ext>
                        </a:extLst>
                      </p:cNvPr>
                      <p:cNvGrpSpPr/>
                      <p:nvPr/>
                    </p:nvGrpSpPr>
                    <p:grpSpPr>
                      <a:xfrm>
                        <a:off x="5141545" y="1931206"/>
                        <a:ext cx="954455" cy="1805033"/>
                        <a:chOff x="5141545" y="1931206"/>
                        <a:chExt cx="954455" cy="1805033"/>
                      </a:xfrm>
                    </p:grpSpPr>
                    <p:grpSp>
                      <p:nvGrpSpPr>
                        <p:cNvPr id="35" name="Group 34">
                          <a:extLst>
                            <a:ext uri="{FF2B5EF4-FFF2-40B4-BE49-F238E27FC236}">
                              <a16:creationId xmlns:a16="http://schemas.microsoft.com/office/drawing/2014/main" id="{2BD4060F-0975-4155-8437-377C79E686D7}"/>
                            </a:ext>
                          </a:extLst>
                        </p:cNvPr>
                        <p:cNvGrpSpPr/>
                        <p:nvPr/>
                      </p:nvGrpSpPr>
                      <p:grpSpPr>
                        <a:xfrm>
                          <a:off x="5141545" y="1931206"/>
                          <a:ext cx="954455" cy="1766629"/>
                          <a:chOff x="5218355" y="1931205"/>
                          <a:chExt cx="954455" cy="1766629"/>
                        </a:xfrm>
                      </p:grpSpPr>
                      <p:sp>
                        <p:nvSpPr>
                          <p:cNvPr id="38" name="Oval 37">
                            <a:extLst>
                              <a:ext uri="{FF2B5EF4-FFF2-40B4-BE49-F238E27FC236}">
                                <a16:creationId xmlns:a16="http://schemas.microsoft.com/office/drawing/2014/main" id="{33AE7C32-1B35-4E24-B5CA-7E5B07373F2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39" name="Rectangle 38">
                            <a:extLst>
                              <a:ext uri="{FF2B5EF4-FFF2-40B4-BE49-F238E27FC236}">
                                <a16:creationId xmlns:a16="http://schemas.microsoft.com/office/drawing/2014/main" id="{EB30A427-AB09-4B4C-839B-0474E97B5B7A}"/>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36" name="Rectangle 35">
                          <a:extLst>
                            <a:ext uri="{FF2B5EF4-FFF2-40B4-BE49-F238E27FC236}">
                              <a16:creationId xmlns:a16="http://schemas.microsoft.com/office/drawing/2014/main" id="{0ADB1919-EDE8-489A-B619-5F5CE65BA741}"/>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37" name="Rectangle 36">
                          <a:extLst>
                            <a:ext uri="{FF2B5EF4-FFF2-40B4-BE49-F238E27FC236}">
                              <a16:creationId xmlns:a16="http://schemas.microsoft.com/office/drawing/2014/main" id="{F2A097C1-D6CE-4E60-B5E5-00149A78A2D2}"/>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sp>
                <p:nvSpPr>
                  <p:cNvPr id="42" name="Rectangle 41">
                    <a:extLst>
                      <a:ext uri="{FF2B5EF4-FFF2-40B4-BE49-F238E27FC236}">
                        <a16:creationId xmlns:a16="http://schemas.microsoft.com/office/drawing/2014/main" id="{81022CC5-AB5A-42C9-810B-C652BF05329B}"/>
                      </a:ext>
                    </a:extLst>
                  </p:cNvPr>
                  <p:cNvSpPr/>
                  <p:nvPr/>
                </p:nvSpPr>
                <p:spPr bwMode="auto">
                  <a:xfrm>
                    <a:off x="6327336"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grpSp>
              <p:nvGrpSpPr>
                <p:cNvPr id="43" name="Group 42">
                  <a:extLst>
                    <a:ext uri="{FF2B5EF4-FFF2-40B4-BE49-F238E27FC236}">
                      <a16:creationId xmlns:a16="http://schemas.microsoft.com/office/drawing/2014/main" id="{3A4DDDD9-F750-4053-BF23-187A6EA2DEE9}"/>
                    </a:ext>
                  </a:extLst>
                </p:cNvPr>
                <p:cNvGrpSpPr/>
                <p:nvPr/>
              </p:nvGrpSpPr>
              <p:grpSpPr>
                <a:xfrm>
                  <a:off x="6413672" y="1912003"/>
                  <a:ext cx="1613010" cy="1805033"/>
                  <a:chOff x="4482990" y="1931206"/>
                  <a:chExt cx="1613010" cy="1805033"/>
                </a:xfrm>
              </p:grpSpPr>
              <p:sp>
                <p:nvSpPr>
                  <p:cNvPr id="44" name="Rectangle 43">
                    <a:extLst>
                      <a:ext uri="{FF2B5EF4-FFF2-40B4-BE49-F238E27FC236}">
                        <a16:creationId xmlns:a16="http://schemas.microsoft.com/office/drawing/2014/main" id="{2A784E37-4BDB-4731-896D-36D36E518B39}"/>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45" name="Group 44">
                    <a:extLst>
                      <a:ext uri="{FF2B5EF4-FFF2-40B4-BE49-F238E27FC236}">
                        <a16:creationId xmlns:a16="http://schemas.microsoft.com/office/drawing/2014/main" id="{06489422-0F8C-476B-BF53-11BC733BFD48}"/>
                      </a:ext>
                    </a:extLst>
                  </p:cNvPr>
                  <p:cNvGrpSpPr/>
                  <p:nvPr/>
                </p:nvGrpSpPr>
                <p:grpSpPr>
                  <a:xfrm>
                    <a:off x="5141545" y="1931206"/>
                    <a:ext cx="954455" cy="1805033"/>
                    <a:chOff x="5141545" y="1931206"/>
                    <a:chExt cx="954455" cy="1805033"/>
                  </a:xfrm>
                </p:grpSpPr>
                <p:grpSp>
                  <p:nvGrpSpPr>
                    <p:cNvPr id="46" name="Group 45">
                      <a:extLst>
                        <a:ext uri="{FF2B5EF4-FFF2-40B4-BE49-F238E27FC236}">
                          <a16:creationId xmlns:a16="http://schemas.microsoft.com/office/drawing/2014/main" id="{9F174D0D-3FAA-4E29-B945-10A46C8651B4}"/>
                        </a:ext>
                      </a:extLst>
                    </p:cNvPr>
                    <p:cNvGrpSpPr/>
                    <p:nvPr/>
                  </p:nvGrpSpPr>
                  <p:grpSpPr>
                    <a:xfrm>
                      <a:off x="5141545" y="1931206"/>
                      <a:ext cx="954455" cy="1766629"/>
                      <a:chOff x="5218355" y="1931205"/>
                      <a:chExt cx="954455" cy="1766629"/>
                    </a:xfrm>
                  </p:grpSpPr>
                  <p:sp>
                    <p:nvSpPr>
                      <p:cNvPr id="49" name="Oval 48">
                        <a:extLst>
                          <a:ext uri="{FF2B5EF4-FFF2-40B4-BE49-F238E27FC236}">
                            <a16:creationId xmlns:a16="http://schemas.microsoft.com/office/drawing/2014/main" id="{21B3E4A4-0FC7-495B-91BA-D66286DB125B}"/>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50" name="Rectangle 49">
                        <a:extLst>
                          <a:ext uri="{FF2B5EF4-FFF2-40B4-BE49-F238E27FC236}">
                            <a16:creationId xmlns:a16="http://schemas.microsoft.com/office/drawing/2014/main" id="{3B71D600-1342-4605-B5DC-82F774D536FD}"/>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47" name="Rectangle 46">
                      <a:extLst>
                        <a:ext uri="{FF2B5EF4-FFF2-40B4-BE49-F238E27FC236}">
                          <a16:creationId xmlns:a16="http://schemas.microsoft.com/office/drawing/2014/main" id="{14855CBC-4539-4157-AA9B-02A90859024D}"/>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48" name="Rectangle 47">
                      <a:extLst>
                        <a:ext uri="{FF2B5EF4-FFF2-40B4-BE49-F238E27FC236}">
                          <a16:creationId xmlns:a16="http://schemas.microsoft.com/office/drawing/2014/main" id="{CC6B70DE-F00A-4E41-B281-0B73DA9222A3}"/>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sp>
            <p:nvSpPr>
              <p:cNvPr id="63" name="Rectangle 62">
                <a:extLst>
                  <a:ext uri="{FF2B5EF4-FFF2-40B4-BE49-F238E27FC236}">
                    <a16:creationId xmlns:a16="http://schemas.microsoft.com/office/drawing/2014/main" id="{2FBC2A16-72E9-4BE5-8F74-657BE7565D4E}"/>
                  </a:ext>
                </a:extLst>
              </p:cNvPr>
              <p:cNvSpPr/>
              <p:nvPr/>
            </p:nvSpPr>
            <p:spPr bwMode="auto">
              <a:xfrm>
                <a:off x="7324960" y="2891333"/>
                <a:ext cx="80206" cy="80650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grpSp>
          <p:nvGrpSpPr>
            <p:cNvPr id="71" name="Group 70">
              <a:extLst>
                <a:ext uri="{FF2B5EF4-FFF2-40B4-BE49-F238E27FC236}">
                  <a16:creationId xmlns:a16="http://schemas.microsoft.com/office/drawing/2014/main" id="{7204C283-7AF3-44FE-BC06-A242B0334736}"/>
                </a:ext>
              </a:extLst>
            </p:cNvPr>
            <p:cNvGrpSpPr/>
            <p:nvPr/>
          </p:nvGrpSpPr>
          <p:grpSpPr>
            <a:xfrm>
              <a:off x="7273775" y="2712891"/>
              <a:ext cx="203631" cy="178445"/>
              <a:chOff x="8174444" y="2673600"/>
              <a:chExt cx="203631" cy="192028"/>
            </a:xfrm>
          </p:grpSpPr>
          <p:sp>
            <p:nvSpPr>
              <p:cNvPr id="69" name="Oval 68">
                <a:extLst>
                  <a:ext uri="{FF2B5EF4-FFF2-40B4-BE49-F238E27FC236}">
                    <a16:creationId xmlns:a16="http://schemas.microsoft.com/office/drawing/2014/main" id="{EDFDA652-B429-4024-8232-558D715B429D}"/>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0" name="Rectangle 69">
                <a:extLst>
                  <a:ext uri="{FF2B5EF4-FFF2-40B4-BE49-F238E27FC236}">
                    <a16:creationId xmlns:a16="http://schemas.microsoft.com/office/drawing/2014/main" id="{DF452E50-9463-491E-86B8-1F96F69334DC}"/>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72" name="Rectangle 71">
              <a:extLst>
                <a:ext uri="{FF2B5EF4-FFF2-40B4-BE49-F238E27FC236}">
                  <a16:creationId xmlns:a16="http://schemas.microsoft.com/office/drawing/2014/main" id="{50B23476-29E1-4259-9AFC-46BF5506D07B}"/>
                </a:ext>
              </a:extLst>
            </p:cNvPr>
            <p:cNvSpPr/>
            <p:nvPr/>
          </p:nvSpPr>
          <p:spPr bwMode="auto">
            <a:xfrm>
              <a:off x="7328931" y="1969609"/>
              <a:ext cx="80206" cy="764009"/>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73" name="Group 72">
              <a:extLst>
                <a:ext uri="{FF2B5EF4-FFF2-40B4-BE49-F238E27FC236}">
                  <a16:creationId xmlns:a16="http://schemas.microsoft.com/office/drawing/2014/main" id="{C7B27D53-A00B-44C0-99A6-76F3DBB14627}"/>
                </a:ext>
              </a:extLst>
            </p:cNvPr>
            <p:cNvGrpSpPr/>
            <p:nvPr/>
          </p:nvGrpSpPr>
          <p:grpSpPr>
            <a:xfrm>
              <a:off x="7363935" y="2712888"/>
              <a:ext cx="203631" cy="178445"/>
              <a:chOff x="8174444" y="2673600"/>
              <a:chExt cx="203631" cy="192028"/>
            </a:xfrm>
          </p:grpSpPr>
          <p:sp>
            <p:nvSpPr>
              <p:cNvPr id="74" name="Oval 73">
                <a:extLst>
                  <a:ext uri="{FF2B5EF4-FFF2-40B4-BE49-F238E27FC236}">
                    <a16:creationId xmlns:a16="http://schemas.microsoft.com/office/drawing/2014/main" id="{19423302-4AA9-4788-8D94-705363D44CAB}"/>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5" name="Rectangle 74">
                <a:extLst>
                  <a:ext uri="{FF2B5EF4-FFF2-40B4-BE49-F238E27FC236}">
                    <a16:creationId xmlns:a16="http://schemas.microsoft.com/office/drawing/2014/main" id="{CAE25B55-FF5E-4810-BB1C-0A2C30654654}"/>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84" name="Group 83">
              <a:extLst>
                <a:ext uri="{FF2B5EF4-FFF2-40B4-BE49-F238E27FC236}">
                  <a16:creationId xmlns:a16="http://schemas.microsoft.com/office/drawing/2014/main" id="{96F57BCC-B35F-422A-AB37-CA54E477A746}"/>
                </a:ext>
              </a:extLst>
            </p:cNvPr>
            <p:cNvGrpSpPr/>
            <p:nvPr/>
          </p:nvGrpSpPr>
          <p:grpSpPr>
            <a:xfrm>
              <a:off x="6275543" y="1976755"/>
              <a:ext cx="298890" cy="1721080"/>
              <a:chOff x="8542314" y="2102192"/>
              <a:chExt cx="298890" cy="1721080"/>
            </a:xfrm>
          </p:grpSpPr>
          <p:grpSp>
            <p:nvGrpSpPr>
              <p:cNvPr id="80" name="Group 79">
                <a:extLst>
                  <a:ext uri="{FF2B5EF4-FFF2-40B4-BE49-F238E27FC236}">
                    <a16:creationId xmlns:a16="http://schemas.microsoft.com/office/drawing/2014/main" id="{91975134-90B7-4387-964F-4B65D9221B8B}"/>
                  </a:ext>
                </a:extLst>
              </p:cNvPr>
              <p:cNvGrpSpPr/>
              <p:nvPr/>
            </p:nvGrpSpPr>
            <p:grpSpPr>
              <a:xfrm>
                <a:off x="8542314" y="2865291"/>
                <a:ext cx="203631" cy="178445"/>
                <a:chOff x="8174444" y="2673600"/>
                <a:chExt cx="203631" cy="192028"/>
              </a:xfrm>
            </p:grpSpPr>
            <p:sp>
              <p:nvSpPr>
                <p:cNvPr id="81" name="Oval 80">
                  <a:extLst>
                    <a:ext uri="{FF2B5EF4-FFF2-40B4-BE49-F238E27FC236}">
                      <a16:creationId xmlns:a16="http://schemas.microsoft.com/office/drawing/2014/main" id="{31F5687C-AC0B-441D-BC29-740604AE405A}"/>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82" name="Rectangle 81">
                  <a:extLst>
                    <a:ext uri="{FF2B5EF4-FFF2-40B4-BE49-F238E27FC236}">
                      <a16:creationId xmlns:a16="http://schemas.microsoft.com/office/drawing/2014/main" id="{CC15E391-CD55-4284-BAFF-A2FA999D18A2}"/>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76" name="Rectangle 75">
                <a:extLst>
                  <a:ext uri="{FF2B5EF4-FFF2-40B4-BE49-F238E27FC236}">
                    <a16:creationId xmlns:a16="http://schemas.microsoft.com/office/drawing/2014/main" id="{A3ADF1D5-028D-4422-9CA0-472755A1E942}"/>
                  </a:ext>
                </a:extLst>
              </p:cNvPr>
              <p:cNvSpPr/>
              <p:nvPr/>
            </p:nvSpPr>
            <p:spPr bwMode="auto">
              <a:xfrm>
                <a:off x="8589835" y="2102192"/>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77" name="Group 76">
                <a:extLst>
                  <a:ext uri="{FF2B5EF4-FFF2-40B4-BE49-F238E27FC236}">
                    <a16:creationId xmlns:a16="http://schemas.microsoft.com/office/drawing/2014/main" id="{A2188F10-4248-4C6B-AF9C-BFED641BC19B}"/>
                  </a:ext>
                </a:extLst>
              </p:cNvPr>
              <p:cNvGrpSpPr/>
              <p:nvPr/>
            </p:nvGrpSpPr>
            <p:grpSpPr>
              <a:xfrm>
                <a:off x="8637573" y="2865287"/>
                <a:ext cx="203631" cy="218067"/>
                <a:chOff x="8174444" y="2673599"/>
                <a:chExt cx="203631" cy="234666"/>
              </a:xfrm>
            </p:grpSpPr>
            <p:sp>
              <p:nvSpPr>
                <p:cNvPr id="78" name="Oval 77">
                  <a:extLst>
                    <a:ext uri="{FF2B5EF4-FFF2-40B4-BE49-F238E27FC236}">
                      <a16:creationId xmlns:a16="http://schemas.microsoft.com/office/drawing/2014/main" id="{C87E7C16-FFEE-452B-9AA9-0199E304AE21}"/>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9" name="Rectangle 78">
                  <a:extLst>
                    <a:ext uri="{FF2B5EF4-FFF2-40B4-BE49-F238E27FC236}">
                      <a16:creationId xmlns:a16="http://schemas.microsoft.com/office/drawing/2014/main" id="{6C78FE8F-592D-45B3-BEBB-6F3E42649BF5}"/>
                    </a:ext>
                  </a:extLst>
                </p:cNvPr>
                <p:cNvSpPr/>
                <p:nvPr/>
              </p:nvSpPr>
              <p:spPr bwMode="auto">
                <a:xfrm>
                  <a:off x="8224455" y="2673599"/>
                  <a:ext cx="153620" cy="23466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83" name="Rectangle 82">
                <a:extLst>
                  <a:ext uri="{FF2B5EF4-FFF2-40B4-BE49-F238E27FC236}">
                    <a16:creationId xmlns:a16="http://schemas.microsoft.com/office/drawing/2014/main" id="{B5F8FC1E-672C-4669-916D-503D74D076B8}"/>
                  </a:ext>
                </a:extLst>
              </p:cNvPr>
              <p:cNvSpPr/>
              <p:nvPr/>
            </p:nvSpPr>
            <p:spPr bwMode="auto">
              <a:xfrm>
                <a:off x="8590707" y="3043730"/>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sp>
          <p:nvSpPr>
            <p:cNvPr id="99" name="Rectangle 98">
              <a:extLst>
                <a:ext uri="{FF2B5EF4-FFF2-40B4-BE49-F238E27FC236}">
                  <a16:creationId xmlns:a16="http://schemas.microsoft.com/office/drawing/2014/main" id="{7DAECA2D-B018-493B-812E-DB10031AF5AD}"/>
                </a:ext>
              </a:extLst>
            </p:cNvPr>
            <p:cNvSpPr/>
            <p:nvPr/>
          </p:nvSpPr>
          <p:spPr bwMode="auto">
            <a:xfrm>
              <a:off x="6573213"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103" name="Group 102">
              <a:extLst>
                <a:ext uri="{FF2B5EF4-FFF2-40B4-BE49-F238E27FC236}">
                  <a16:creationId xmlns:a16="http://schemas.microsoft.com/office/drawing/2014/main" id="{1E24A1CB-B213-4DC2-81FA-F832A4DF57B9}"/>
                </a:ext>
              </a:extLst>
            </p:cNvPr>
            <p:cNvGrpSpPr/>
            <p:nvPr/>
          </p:nvGrpSpPr>
          <p:grpSpPr>
            <a:xfrm>
              <a:off x="3315394" y="1973311"/>
              <a:ext cx="294713" cy="1721080"/>
              <a:chOff x="6427943" y="2129155"/>
              <a:chExt cx="294713" cy="1721080"/>
            </a:xfrm>
          </p:grpSpPr>
          <p:sp>
            <p:nvSpPr>
              <p:cNvPr id="96" name="Oval 95">
                <a:extLst>
                  <a:ext uri="{FF2B5EF4-FFF2-40B4-BE49-F238E27FC236}">
                    <a16:creationId xmlns:a16="http://schemas.microsoft.com/office/drawing/2014/main" id="{73169B7D-D9A6-40FF-B953-B38BDCCF80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7" name="Rectangle 96">
                <a:extLst>
                  <a:ext uri="{FF2B5EF4-FFF2-40B4-BE49-F238E27FC236}">
                    <a16:creationId xmlns:a16="http://schemas.microsoft.com/office/drawing/2014/main" id="{18CB37AE-3ADC-46BD-9BE9-323D9D015A25}"/>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8" name="Rectangle 97">
                <a:extLst>
                  <a:ext uri="{FF2B5EF4-FFF2-40B4-BE49-F238E27FC236}">
                    <a16:creationId xmlns:a16="http://schemas.microsoft.com/office/drawing/2014/main" id="{AE73041D-F9D3-46F6-AE41-D3DDED9DDBE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0" name="Rectangle 99">
                <a:extLst>
                  <a:ext uri="{FF2B5EF4-FFF2-40B4-BE49-F238E27FC236}">
                    <a16:creationId xmlns:a16="http://schemas.microsoft.com/office/drawing/2014/main" id="{3FAAD07D-428A-4DF4-8D73-FCBB28E8A86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1" name="Oval 100">
                <a:extLst>
                  <a:ext uri="{FF2B5EF4-FFF2-40B4-BE49-F238E27FC236}">
                    <a16:creationId xmlns:a16="http://schemas.microsoft.com/office/drawing/2014/main" id="{7F9E38DC-9546-4FD5-9D13-FB02ABE501E0}"/>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2" name="Rectangle 101">
                <a:extLst>
                  <a:ext uri="{FF2B5EF4-FFF2-40B4-BE49-F238E27FC236}">
                    <a16:creationId xmlns:a16="http://schemas.microsoft.com/office/drawing/2014/main" id="{92953D45-4E19-4019-81D7-5C2711E3F10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104" name="Group 103">
              <a:extLst>
                <a:ext uri="{FF2B5EF4-FFF2-40B4-BE49-F238E27FC236}">
                  <a16:creationId xmlns:a16="http://schemas.microsoft.com/office/drawing/2014/main" id="{47B3852E-23DD-40AD-8250-55A01E4AD857}"/>
                </a:ext>
              </a:extLst>
            </p:cNvPr>
            <p:cNvGrpSpPr/>
            <p:nvPr/>
          </p:nvGrpSpPr>
          <p:grpSpPr>
            <a:xfrm>
              <a:off x="4305485" y="1980326"/>
              <a:ext cx="294713" cy="1721080"/>
              <a:chOff x="6427943" y="2129155"/>
              <a:chExt cx="294713" cy="1721080"/>
            </a:xfrm>
          </p:grpSpPr>
          <p:sp>
            <p:nvSpPr>
              <p:cNvPr id="105" name="Oval 104">
                <a:extLst>
                  <a:ext uri="{FF2B5EF4-FFF2-40B4-BE49-F238E27FC236}">
                    <a16:creationId xmlns:a16="http://schemas.microsoft.com/office/drawing/2014/main" id="{0946EF83-B8E7-4398-A1A2-90773E5F34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6" name="Rectangle 105">
                <a:extLst>
                  <a:ext uri="{FF2B5EF4-FFF2-40B4-BE49-F238E27FC236}">
                    <a16:creationId xmlns:a16="http://schemas.microsoft.com/office/drawing/2014/main" id="{C2BA63FD-2838-467A-8F05-819523A6DFC6}"/>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7" name="Rectangle 106">
                <a:extLst>
                  <a:ext uri="{FF2B5EF4-FFF2-40B4-BE49-F238E27FC236}">
                    <a16:creationId xmlns:a16="http://schemas.microsoft.com/office/drawing/2014/main" id="{B411594E-7118-47F4-B36B-8A6F1C55586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8" name="Rectangle 107">
                <a:extLst>
                  <a:ext uri="{FF2B5EF4-FFF2-40B4-BE49-F238E27FC236}">
                    <a16:creationId xmlns:a16="http://schemas.microsoft.com/office/drawing/2014/main" id="{B85C808D-D8BA-45F9-8DB8-609E4BC5C4CC}"/>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9" name="Oval 108">
                <a:extLst>
                  <a:ext uri="{FF2B5EF4-FFF2-40B4-BE49-F238E27FC236}">
                    <a16:creationId xmlns:a16="http://schemas.microsoft.com/office/drawing/2014/main" id="{425953D2-4E0D-450C-93EE-0F017E0C03C4}"/>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0" name="Rectangle 109">
                <a:extLst>
                  <a:ext uri="{FF2B5EF4-FFF2-40B4-BE49-F238E27FC236}">
                    <a16:creationId xmlns:a16="http://schemas.microsoft.com/office/drawing/2014/main" id="{7C05110F-BFD3-496D-99B0-92C2085FF59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111" name="Group 110">
              <a:extLst>
                <a:ext uri="{FF2B5EF4-FFF2-40B4-BE49-F238E27FC236}">
                  <a16:creationId xmlns:a16="http://schemas.microsoft.com/office/drawing/2014/main" id="{DE4E18A5-7143-4BE0-B384-15D537B9DCEC}"/>
                </a:ext>
              </a:extLst>
            </p:cNvPr>
            <p:cNvGrpSpPr/>
            <p:nvPr/>
          </p:nvGrpSpPr>
          <p:grpSpPr>
            <a:xfrm>
              <a:off x="5277172" y="1975264"/>
              <a:ext cx="294713" cy="1721080"/>
              <a:chOff x="6427943" y="2129155"/>
              <a:chExt cx="294713" cy="1721080"/>
            </a:xfrm>
          </p:grpSpPr>
          <p:sp>
            <p:nvSpPr>
              <p:cNvPr id="112" name="Oval 111">
                <a:extLst>
                  <a:ext uri="{FF2B5EF4-FFF2-40B4-BE49-F238E27FC236}">
                    <a16:creationId xmlns:a16="http://schemas.microsoft.com/office/drawing/2014/main" id="{DB7D2831-D0D0-46BA-9C60-C4953D16A7A0}"/>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3" name="Rectangle 112">
                <a:extLst>
                  <a:ext uri="{FF2B5EF4-FFF2-40B4-BE49-F238E27FC236}">
                    <a16:creationId xmlns:a16="http://schemas.microsoft.com/office/drawing/2014/main" id="{9DDE0236-8A62-4F87-AB36-EF6B54C0660F}"/>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4" name="Rectangle 113">
                <a:extLst>
                  <a:ext uri="{FF2B5EF4-FFF2-40B4-BE49-F238E27FC236}">
                    <a16:creationId xmlns:a16="http://schemas.microsoft.com/office/drawing/2014/main" id="{81900EAB-EFD1-422D-A090-9FAFE497F6CC}"/>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15" name="Rectangle 114">
                <a:extLst>
                  <a:ext uri="{FF2B5EF4-FFF2-40B4-BE49-F238E27FC236}">
                    <a16:creationId xmlns:a16="http://schemas.microsoft.com/office/drawing/2014/main" id="{AE5BDF59-E7F6-4AD1-B031-8C6445A782E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16" name="Oval 115">
                <a:extLst>
                  <a:ext uri="{FF2B5EF4-FFF2-40B4-BE49-F238E27FC236}">
                    <a16:creationId xmlns:a16="http://schemas.microsoft.com/office/drawing/2014/main" id="{AF6906E1-46C6-427C-903B-991F1760585F}"/>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7" name="Rectangle 116">
                <a:extLst>
                  <a:ext uri="{FF2B5EF4-FFF2-40B4-BE49-F238E27FC236}">
                    <a16:creationId xmlns:a16="http://schemas.microsoft.com/office/drawing/2014/main" id="{53404660-8852-4811-9579-89FDCAEC5C6A}"/>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nvGrpSpPr>
          <p:cNvPr id="68" name="Group 67">
            <a:extLst>
              <a:ext uri="{FF2B5EF4-FFF2-40B4-BE49-F238E27FC236}">
                <a16:creationId xmlns:a16="http://schemas.microsoft.com/office/drawing/2014/main" id="{66B4684A-F156-4BB5-82AC-363C30BE6CAD}"/>
              </a:ext>
            </a:extLst>
          </p:cNvPr>
          <p:cNvGrpSpPr/>
          <p:nvPr/>
        </p:nvGrpSpPr>
        <p:grpSpPr>
          <a:xfrm>
            <a:off x="258440" y="3254252"/>
            <a:ext cx="5242891" cy="2702924"/>
            <a:chOff x="258440" y="3254252"/>
            <a:chExt cx="5242891" cy="2702924"/>
          </a:xfrm>
        </p:grpSpPr>
        <p:grpSp>
          <p:nvGrpSpPr>
            <p:cNvPr id="62" name="Group 61">
              <a:extLst>
                <a:ext uri="{FF2B5EF4-FFF2-40B4-BE49-F238E27FC236}">
                  <a16:creationId xmlns:a16="http://schemas.microsoft.com/office/drawing/2014/main" id="{E7315AFD-8800-4E01-8E1A-9506D610613F}"/>
                </a:ext>
              </a:extLst>
            </p:cNvPr>
            <p:cNvGrpSpPr/>
            <p:nvPr/>
          </p:nvGrpSpPr>
          <p:grpSpPr>
            <a:xfrm>
              <a:off x="258440" y="3254252"/>
              <a:ext cx="5242891" cy="2702924"/>
              <a:chOff x="258440" y="3254252"/>
              <a:chExt cx="5242891" cy="2702924"/>
            </a:xfrm>
          </p:grpSpPr>
          <p:grpSp>
            <p:nvGrpSpPr>
              <p:cNvPr id="60" name="Group 59">
                <a:extLst>
                  <a:ext uri="{FF2B5EF4-FFF2-40B4-BE49-F238E27FC236}">
                    <a16:creationId xmlns:a16="http://schemas.microsoft.com/office/drawing/2014/main" id="{AC6926A7-22FC-4259-83EB-781F13FD8B18}"/>
                  </a:ext>
                </a:extLst>
              </p:cNvPr>
              <p:cNvGrpSpPr/>
              <p:nvPr/>
            </p:nvGrpSpPr>
            <p:grpSpPr>
              <a:xfrm>
                <a:off x="734141" y="3254252"/>
                <a:ext cx="4440139" cy="1869451"/>
                <a:chOff x="734141" y="3254252"/>
                <a:chExt cx="4440139" cy="1869451"/>
              </a:xfrm>
            </p:grpSpPr>
            <p:pic>
              <p:nvPicPr>
                <p:cNvPr id="87" name="Picture 86" descr="Diagram&#10;&#10;Description automatically generated with medium confidence">
                  <a:extLst>
                    <a:ext uri="{FF2B5EF4-FFF2-40B4-BE49-F238E27FC236}">
                      <a16:creationId xmlns:a16="http://schemas.microsoft.com/office/drawing/2014/main" id="{2D241C74-D2B2-427F-8C6C-DFB30D25E0CA}"/>
                    </a:ext>
                  </a:extLst>
                </p:cNvPr>
                <p:cNvPicPr>
                  <a:picLocks noChangeAspect="1"/>
                </p:cNvPicPr>
                <p:nvPr/>
              </p:nvPicPr>
              <p:blipFill rotWithShape="1">
                <a:blip r:embed="rId3">
                  <a:extLst>
                    <a:ext uri="{28A0092B-C50C-407E-A947-70E740481C1C}">
                      <a14:useLocalDpi xmlns:a14="http://schemas.microsoft.com/office/drawing/2010/main" val="0"/>
                    </a:ext>
                  </a:extLst>
                </a:blip>
                <a:srcRect l="20280" t="11210" r="50176" b="27372"/>
                <a:stretch/>
              </p:blipFill>
              <p:spPr>
                <a:xfrm>
                  <a:off x="2963495" y="3920625"/>
                  <a:ext cx="2210785" cy="1195458"/>
                </a:xfrm>
                <a:prstGeom prst="rect">
                  <a:avLst/>
                </a:prstGeom>
              </p:spPr>
            </p:pic>
            <p:pic>
              <p:nvPicPr>
                <p:cNvPr id="91" name="Picture 90" descr="Diagram&#10;&#10;Description automatically generated with medium confidence">
                  <a:extLst>
                    <a:ext uri="{FF2B5EF4-FFF2-40B4-BE49-F238E27FC236}">
                      <a16:creationId xmlns:a16="http://schemas.microsoft.com/office/drawing/2014/main" id="{50BA5C2E-D707-4E4E-9FFD-FFD989B6DFB2}"/>
                    </a:ext>
                  </a:extLst>
                </p:cNvPr>
                <p:cNvPicPr>
                  <a:picLocks noChangeAspect="1"/>
                </p:cNvPicPr>
                <p:nvPr/>
              </p:nvPicPr>
              <p:blipFill rotWithShape="1">
                <a:blip r:embed="rId3">
                  <a:extLst>
                    <a:ext uri="{28A0092B-C50C-407E-A947-70E740481C1C}">
                      <a14:useLocalDpi xmlns:a14="http://schemas.microsoft.com/office/drawing/2010/main" val="0"/>
                    </a:ext>
                  </a:extLst>
                </a:blip>
                <a:srcRect l="20280" t="11210" r="50176" b="27372"/>
                <a:stretch/>
              </p:blipFill>
              <p:spPr>
                <a:xfrm rot="10800000">
                  <a:off x="734141" y="3928245"/>
                  <a:ext cx="2210785" cy="1195458"/>
                </a:xfrm>
                <a:prstGeom prst="rect">
                  <a:avLst/>
                </a:prstGeom>
              </p:spPr>
            </p:pic>
            <p:sp>
              <p:nvSpPr>
                <p:cNvPr id="19" name="Arrow: Right 18">
                  <a:extLst>
                    <a:ext uri="{FF2B5EF4-FFF2-40B4-BE49-F238E27FC236}">
                      <a16:creationId xmlns:a16="http://schemas.microsoft.com/office/drawing/2014/main" id="{61E173C5-54BE-4A7F-97EB-F37FBABC1216}"/>
                    </a:ext>
                  </a:extLst>
                </p:cNvPr>
                <p:cNvSpPr/>
                <p:nvPr/>
              </p:nvSpPr>
              <p:spPr bwMode="auto">
                <a:xfrm rot="5400000">
                  <a:off x="2660529" y="3086026"/>
                  <a:ext cx="585268" cy="92172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41" name="TextBox 40">
                <a:extLst>
                  <a:ext uri="{FF2B5EF4-FFF2-40B4-BE49-F238E27FC236}">
                    <a16:creationId xmlns:a16="http://schemas.microsoft.com/office/drawing/2014/main" id="{A6B44285-BD88-4119-A7CC-BBDE9AF63625}"/>
                  </a:ext>
                </a:extLst>
              </p:cNvPr>
              <p:cNvSpPr txBox="1"/>
              <p:nvPr/>
            </p:nvSpPr>
            <p:spPr>
              <a:xfrm>
                <a:off x="258440" y="5310845"/>
                <a:ext cx="5242891" cy="646331"/>
              </a:xfrm>
              <a:prstGeom prst="rect">
                <a:avLst/>
              </a:prstGeom>
              <a:noFill/>
            </p:spPr>
            <p:txBody>
              <a:bodyPr wrap="square" rtlCol="0">
                <a:spAutoFit/>
              </a:bodyPr>
              <a:lstStyle/>
              <a:p>
                <a:r>
                  <a:rPr lang="en-US" dirty="0"/>
                  <a:t>Example: 0-mode structure in standing wave (SW) … can be derived from </a:t>
                </a:r>
                <a:r>
                  <a:rPr lang="en-US" dirty="0">
                    <a:solidFill>
                      <a:schemeClr val="tx2">
                        <a:lumMod val="60000"/>
                        <a:lumOff val="40000"/>
                      </a:schemeClr>
                    </a:solidFill>
                  </a:rPr>
                  <a:t>pillbox TM</a:t>
                </a:r>
                <a:r>
                  <a:rPr lang="en-US" baseline="-25000" dirty="0">
                    <a:solidFill>
                      <a:schemeClr val="tx2">
                        <a:lumMod val="60000"/>
                        <a:lumOff val="40000"/>
                      </a:schemeClr>
                    </a:solidFill>
                  </a:rPr>
                  <a:t>010</a:t>
                </a:r>
                <a:r>
                  <a:rPr lang="en-US" dirty="0"/>
                  <a:t>-mode.</a:t>
                </a:r>
                <a:endParaRPr lang="en-GB" dirty="0"/>
              </a:p>
            </p:txBody>
          </p:sp>
        </p:grpSp>
        <p:grpSp>
          <p:nvGrpSpPr>
            <p:cNvPr id="65" name="Group 64">
              <a:extLst>
                <a:ext uri="{FF2B5EF4-FFF2-40B4-BE49-F238E27FC236}">
                  <a16:creationId xmlns:a16="http://schemas.microsoft.com/office/drawing/2014/main" id="{9148214E-D6E6-4EB7-8337-20AF8D40AF1D}"/>
                </a:ext>
              </a:extLst>
            </p:cNvPr>
            <p:cNvGrpSpPr/>
            <p:nvPr/>
          </p:nvGrpSpPr>
          <p:grpSpPr>
            <a:xfrm>
              <a:off x="1372185" y="4034033"/>
              <a:ext cx="3166928" cy="969558"/>
              <a:chOff x="1372185" y="4034033"/>
              <a:chExt cx="3166928" cy="969558"/>
            </a:xfrm>
          </p:grpSpPr>
          <p:grpSp>
            <p:nvGrpSpPr>
              <p:cNvPr id="56" name="Group 55">
                <a:extLst>
                  <a:ext uri="{FF2B5EF4-FFF2-40B4-BE49-F238E27FC236}">
                    <a16:creationId xmlns:a16="http://schemas.microsoft.com/office/drawing/2014/main" id="{765DFBD4-0268-4C95-9BC0-2794DB3E9980}"/>
                  </a:ext>
                </a:extLst>
              </p:cNvPr>
              <p:cNvGrpSpPr/>
              <p:nvPr/>
            </p:nvGrpSpPr>
            <p:grpSpPr>
              <a:xfrm>
                <a:off x="1395819" y="4404040"/>
                <a:ext cx="477901" cy="244395"/>
                <a:chOff x="1391682" y="4389125"/>
                <a:chExt cx="599453" cy="268835"/>
              </a:xfrm>
            </p:grpSpPr>
            <p:cxnSp>
              <p:nvCxnSpPr>
                <p:cNvPr id="52" name="Straight Arrow Connector 51">
                  <a:extLst>
                    <a:ext uri="{FF2B5EF4-FFF2-40B4-BE49-F238E27FC236}">
                      <a16:creationId xmlns:a16="http://schemas.microsoft.com/office/drawing/2014/main" id="{3B3111AB-2FA2-468C-ADE6-0A65A112E4C2}"/>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20" name="Straight Arrow Connector 119">
                  <a:extLst>
                    <a:ext uri="{FF2B5EF4-FFF2-40B4-BE49-F238E27FC236}">
                      <a16:creationId xmlns:a16="http://schemas.microsoft.com/office/drawing/2014/main" id="{DB26DDE0-E0CF-4AEC-8F5B-153B04066A87}"/>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21" name="Straight Arrow Connector 120">
                  <a:extLst>
                    <a:ext uri="{FF2B5EF4-FFF2-40B4-BE49-F238E27FC236}">
                      <a16:creationId xmlns:a16="http://schemas.microsoft.com/office/drawing/2014/main" id="{DE32301E-846F-4C62-AAD0-4A6EE447544F}"/>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150" name="Group 149">
                <a:extLst>
                  <a:ext uri="{FF2B5EF4-FFF2-40B4-BE49-F238E27FC236}">
                    <a16:creationId xmlns:a16="http://schemas.microsoft.com/office/drawing/2014/main" id="{3620E8B9-F287-4E84-9C43-A86C8DA05E96}"/>
                  </a:ext>
                </a:extLst>
              </p:cNvPr>
              <p:cNvGrpSpPr/>
              <p:nvPr/>
            </p:nvGrpSpPr>
            <p:grpSpPr>
              <a:xfrm>
                <a:off x="2712372" y="4396156"/>
                <a:ext cx="477901" cy="244395"/>
                <a:chOff x="1391682" y="4389125"/>
                <a:chExt cx="599453" cy="268835"/>
              </a:xfrm>
            </p:grpSpPr>
            <p:cxnSp>
              <p:nvCxnSpPr>
                <p:cNvPr id="151" name="Straight Arrow Connector 150">
                  <a:extLst>
                    <a:ext uri="{FF2B5EF4-FFF2-40B4-BE49-F238E27FC236}">
                      <a16:creationId xmlns:a16="http://schemas.microsoft.com/office/drawing/2014/main" id="{C83AF4C4-C7E7-4248-9E6F-C7CDBE13FDCC}"/>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52" name="Straight Arrow Connector 151">
                  <a:extLst>
                    <a:ext uri="{FF2B5EF4-FFF2-40B4-BE49-F238E27FC236}">
                      <a16:creationId xmlns:a16="http://schemas.microsoft.com/office/drawing/2014/main" id="{280903B0-D3B0-475F-879E-97A2A3E5DE5B}"/>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53" name="Straight Arrow Connector 152">
                  <a:extLst>
                    <a:ext uri="{FF2B5EF4-FFF2-40B4-BE49-F238E27FC236}">
                      <a16:creationId xmlns:a16="http://schemas.microsoft.com/office/drawing/2014/main" id="{6A8412F9-918A-43BD-A99F-B43FD4947A8A}"/>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154" name="Group 153">
                <a:extLst>
                  <a:ext uri="{FF2B5EF4-FFF2-40B4-BE49-F238E27FC236}">
                    <a16:creationId xmlns:a16="http://schemas.microsoft.com/office/drawing/2014/main" id="{6FC98E15-055E-42DD-8C5E-E78F57535447}"/>
                  </a:ext>
                </a:extLst>
              </p:cNvPr>
              <p:cNvGrpSpPr/>
              <p:nvPr/>
            </p:nvGrpSpPr>
            <p:grpSpPr>
              <a:xfrm>
                <a:off x="4026104" y="4404040"/>
                <a:ext cx="477901" cy="244395"/>
                <a:chOff x="1391682" y="4389125"/>
                <a:chExt cx="599453" cy="268835"/>
              </a:xfrm>
            </p:grpSpPr>
            <p:cxnSp>
              <p:nvCxnSpPr>
                <p:cNvPr id="155" name="Straight Arrow Connector 154">
                  <a:extLst>
                    <a:ext uri="{FF2B5EF4-FFF2-40B4-BE49-F238E27FC236}">
                      <a16:creationId xmlns:a16="http://schemas.microsoft.com/office/drawing/2014/main" id="{2002B91A-1CE2-4C46-B07A-F7C532553348}"/>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56" name="Straight Arrow Connector 155">
                  <a:extLst>
                    <a:ext uri="{FF2B5EF4-FFF2-40B4-BE49-F238E27FC236}">
                      <a16:creationId xmlns:a16="http://schemas.microsoft.com/office/drawing/2014/main" id="{ABCF89BC-ADE0-45FF-8E24-40B800F49A95}"/>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57" name="Straight Arrow Connector 156">
                  <a:extLst>
                    <a:ext uri="{FF2B5EF4-FFF2-40B4-BE49-F238E27FC236}">
                      <a16:creationId xmlns:a16="http://schemas.microsoft.com/office/drawing/2014/main" id="{F287A0F4-6E4D-4122-A5DF-F5AAAE8CD32E}"/>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158" name="Group 157">
                <a:extLst>
                  <a:ext uri="{FF2B5EF4-FFF2-40B4-BE49-F238E27FC236}">
                    <a16:creationId xmlns:a16="http://schemas.microsoft.com/office/drawing/2014/main" id="{F142D8E3-2BF8-4B99-909F-767544185C34}"/>
                  </a:ext>
                </a:extLst>
              </p:cNvPr>
              <p:cNvGrpSpPr/>
              <p:nvPr/>
            </p:nvGrpSpPr>
            <p:grpSpPr>
              <a:xfrm>
                <a:off x="2075315" y="4396156"/>
                <a:ext cx="477901" cy="244395"/>
                <a:chOff x="1391682" y="4389125"/>
                <a:chExt cx="599453" cy="268835"/>
              </a:xfrm>
            </p:grpSpPr>
            <p:cxnSp>
              <p:nvCxnSpPr>
                <p:cNvPr id="159" name="Straight Arrow Connector 158">
                  <a:extLst>
                    <a:ext uri="{FF2B5EF4-FFF2-40B4-BE49-F238E27FC236}">
                      <a16:creationId xmlns:a16="http://schemas.microsoft.com/office/drawing/2014/main" id="{9AEBC018-4998-4683-B561-07D00B08D82F}"/>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60" name="Straight Arrow Connector 159">
                  <a:extLst>
                    <a:ext uri="{FF2B5EF4-FFF2-40B4-BE49-F238E27FC236}">
                      <a16:creationId xmlns:a16="http://schemas.microsoft.com/office/drawing/2014/main" id="{74DC2D14-4759-4380-A94B-0EC741117802}"/>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61" name="Straight Arrow Connector 160">
                  <a:extLst>
                    <a:ext uri="{FF2B5EF4-FFF2-40B4-BE49-F238E27FC236}">
                      <a16:creationId xmlns:a16="http://schemas.microsoft.com/office/drawing/2014/main" id="{A78549A6-29B1-4BF5-9916-5475953F60D7}"/>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162" name="Group 161">
                <a:extLst>
                  <a:ext uri="{FF2B5EF4-FFF2-40B4-BE49-F238E27FC236}">
                    <a16:creationId xmlns:a16="http://schemas.microsoft.com/office/drawing/2014/main" id="{CC21A64A-1FC6-491F-A407-ECEFA92DAAE2}"/>
                  </a:ext>
                </a:extLst>
              </p:cNvPr>
              <p:cNvGrpSpPr/>
              <p:nvPr/>
            </p:nvGrpSpPr>
            <p:grpSpPr>
              <a:xfrm>
                <a:off x="3358932" y="4401098"/>
                <a:ext cx="477901" cy="244395"/>
                <a:chOff x="1391682" y="4389125"/>
                <a:chExt cx="599453" cy="268835"/>
              </a:xfrm>
            </p:grpSpPr>
            <p:cxnSp>
              <p:nvCxnSpPr>
                <p:cNvPr id="163" name="Straight Arrow Connector 162">
                  <a:extLst>
                    <a:ext uri="{FF2B5EF4-FFF2-40B4-BE49-F238E27FC236}">
                      <a16:creationId xmlns:a16="http://schemas.microsoft.com/office/drawing/2014/main" id="{6138DEB9-A773-4A07-8EE4-ECDADBE88915}"/>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64" name="Straight Arrow Connector 163">
                  <a:extLst>
                    <a:ext uri="{FF2B5EF4-FFF2-40B4-BE49-F238E27FC236}">
                      <a16:creationId xmlns:a16="http://schemas.microsoft.com/office/drawing/2014/main" id="{64328B12-50C2-4017-9A82-F77D3DA41431}"/>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65" name="Straight Arrow Connector 164">
                  <a:extLst>
                    <a:ext uri="{FF2B5EF4-FFF2-40B4-BE49-F238E27FC236}">
                      <a16:creationId xmlns:a16="http://schemas.microsoft.com/office/drawing/2014/main" id="{C3D755B2-CB1A-44F1-A6C3-059C242C9D9F}"/>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sp>
            <p:nvSpPr>
              <p:cNvPr id="57" name="Rectangle 56">
                <a:extLst>
                  <a:ext uri="{FF2B5EF4-FFF2-40B4-BE49-F238E27FC236}">
                    <a16:creationId xmlns:a16="http://schemas.microsoft.com/office/drawing/2014/main" id="{6CD7DE5D-3473-41FA-8455-D6F0138A47E1}"/>
                  </a:ext>
                </a:extLst>
              </p:cNvPr>
              <p:cNvSpPr/>
              <p:nvPr/>
            </p:nvSpPr>
            <p:spPr bwMode="auto">
              <a:xfrm>
                <a:off x="137218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66" name="Rectangle 165">
                <a:extLst>
                  <a:ext uri="{FF2B5EF4-FFF2-40B4-BE49-F238E27FC236}">
                    <a16:creationId xmlns:a16="http://schemas.microsoft.com/office/drawing/2014/main" id="{C1ADF913-2365-4923-8CA8-CCF9D3101838}"/>
                  </a:ext>
                </a:extLst>
              </p:cNvPr>
              <p:cNvSpPr/>
              <p:nvPr/>
            </p:nvSpPr>
            <p:spPr bwMode="auto">
              <a:xfrm>
                <a:off x="203474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67" name="Rectangle 166">
                <a:extLst>
                  <a:ext uri="{FF2B5EF4-FFF2-40B4-BE49-F238E27FC236}">
                    <a16:creationId xmlns:a16="http://schemas.microsoft.com/office/drawing/2014/main" id="{F3423588-51C5-4ABB-8BBD-C7E1D0F4B02E}"/>
                  </a:ext>
                </a:extLst>
              </p:cNvPr>
              <p:cNvSpPr/>
              <p:nvPr/>
            </p:nvSpPr>
            <p:spPr bwMode="auto">
              <a:xfrm>
                <a:off x="2685299" y="4034033"/>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68" name="Rectangle 167">
                <a:extLst>
                  <a:ext uri="{FF2B5EF4-FFF2-40B4-BE49-F238E27FC236}">
                    <a16:creationId xmlns:a16="http://schemas.microsoft.com/office/drawing/2014/main" id="{45E3C609-C68A-477F-8E49-557451BED344}"/>
                  </a:ext>
                </a:extLst>
              </p:cNvPr>
              <p:cNvSpPr/>
              <p:nvPr/>
            </p:nvSpPr>
            <p:spPr bwMode="auto">
              <a:xfrm>
                <a:off x="333943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69" name="Rectangle 168">
                <a:extLst>
                  <a:ext uri="{FF2B5EF4-FFF2-40B4-BE49-F238E27FC236}">
                    <a16:creationId xmlns:a16="http://schemas.microsoft.com/office/drawing/2014/main" id="{43538E79-12A9-4BCF-B3AB-089D3DFE6DED}"/>
                  </a:ext>
                </a:extLst>
              </p:cNvPr>
              <p:cNvSpPr/>
              <p:nvPr/>
            </p:nvSpPr>
            <p:spPr bwMode="auto">
              <a:xfrm>
                <a:off x="4001443"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nvGrpSpPr>
          <p:cNvPr id="59" name="Group 58">
            <a:extLst>
              <a:ext uri="{FF2B5EF4-FFF2-40B4-BE49-F238E27FC236}">
                <a16:creationId xmlns:a16="http://schemas.microsoft.com/office/drawing/2014/main" id="{AD26AA74-99CD-4EE5-AC11-52FAD5590D78}"/>
              </a:ext>
            </a:extLst>
          </p:cNvPr>
          <p:cNvGrpSpPr/>
          <p:nvPr/>
        </p:nvGrpSpPr>
        <p:grpSpPr>
          <a:xfrm>
            <a:off x="5558624" y="1016925"/>
            <a:ext cx="6720892" cy="4958993"/>
            <a:chOff x="5558624" y="1016925"/>
            <a:chExt cx="6720892" cy="4958993"/>
          </a:xfrm>
        </p:grpSpPr>
        <p:grpSp>
          <p:nvGrpSpPr>
            <p:cNvPr id="30" name="Group 29">
              <a:extLst>
                <a:ext uri="{FF2B5EF4-FFF2-40B4-BE49-F238E27FC236}">
                  <a16:creationId xmlns:a16="http://schemas.microsoft.com/office/drawing/2014/main" id="{894FB812-F10A-49BE-B102-A858B848C7D1}"/>
                </a:ext>
              </a:extLst>
            </p:cNvPr>
            <p:cNvGrpSpPr/>
            <p:nvPr/>
          </p:nvGrpSpPr>
          <p:grpSpPr>
            <a:xfrm>
              <a:off x="5907598" y="1016925"/>
              <a:ext cx="6371918" cy="2243618"/>
              <a:chOff x="5907598" y="1016925"/>
              <a:chExt cx="6371918" cy="2243618"/>
            </a:xfrm>
          </p:grpSpPr>
          <p:pic>
            <p:nvPicPr>
              <p:cNvPr id="94" name="Picture 93" descr="Diagram&#10;&#10;Description automatically generated with medium confidence">
                <a:extLst>
                  <a:ext uri="{FF2B5EF4-FFF2-40B4-BE49-F238E27FC236}">
                    <a16:creationId xmlns:a16="http://schemas.microsoft.com/office/drawing/2014/main" id="{CA81D4BB-ED0E-4799-92BA-19AFE3CD9E2E}"/>
                  </a:ext>
                </a:extLst>
              </p:cNvPr>
              <p:cNvPicPr>
                <a:picLocks noChangeAspect="1"/>
              </p:cNvPicPr>
              <p:nvPr/>
            </p:nvPicPr>
            <p:blipFill rotWithShape="1">
              <a:blip r:embed="rId3">
                <a:extLst>
                  <a:ext uri="{28A0092B-C50C-407E-A947-70E740481C1C}">
                    <a14:useLocalDpi xmlns:a14="http://schemas.microsoft.com/office/drawing/2010/main" val="0"/>
                  </a:ext>
                </a:extLst>
              </a:blip>
              <a:srcRect l="1534"/>
              <a:stretch/>
            </p:blipFill>
            <p:spPr>
              <a:xfrm>
                <a:off x="5907598" y="1692725"/>
                <a:ext cx="5934939" cy="1567818"/>
              </a:xfrm>
              <a:prstGeom prst="rect">
                <a:avLst/>
              </a:prstGeom>
            </p:spPr>
          </p:pic>
          <p:sp>
            <p:nvSpPr>
              <p:cNvPr id="95" name="TextBox 94">
                <a:extLst>
                  <a:ext uri="{FF2B5EF4-FFF2-40B4-BE49-F238E27FC236}">
                    <a16:creationId xmlns:a16="http://schemas.microsoft.com/office/drawing/2014/main" id="{D175CD39-C189-4061-A29E-75BA5283F898}"/>
                  </a:ext>
                </a:extLst>
              </p:cNvPr>
              <p:cNvSpPr txBox="1"/>
              <p:nvPr/>
            </p:nvSpPr>
            <p:spPr>
              <a:xfrm>
                <a:off x="6344577" y="1016925"/>
                <a:ext cx="5934939" cy="461665"/>
              </a:xfrm>
              <a:prstGeom prst="rect">
                <a:avLst/>
              </a:prstGeom>
              <a:noFill/>
            </p:spPr>
            <p:txBody>
              <a:bodyPr wrap="square" rtlCol="0">
                <a:spAutoFit/>
              </a:bodyPr>
              <a:lstStyle/>
              <a:p>
                <a:r>
                  <a:rPr lang="en-US" sz="1200" dirty="0"/>
                  <a:t>Source: Kramer, </a:t>
                </a:r>
                <a:r>
                  <a:rPr lang="en-US" sz="1200" i="1" dirty="0"/>
                  <a:t>Studies of HOM-couplers for the Upgrades Travelling Wave Acceleration System in the CERN SPS</a:t>
                </a:r>
                <a:r>
                  <a:rPr lang="en-US" sz="1200" dirty="0"/>
                  <a:t>, PhD, CERN-THESIS-2019-371</a:t>
                </a:r>
                <a:endParaRPr lang="en-GB" sz="1200" i="1" dirty="0"/>
              </a:p>
            </p:txBody>
          </p:sp>
        </p:grpSp>
        <p:sp>
          <p:nvSpPr>
            <p:cNvPr id="170" name="TextBox 169">
              <a:extLst>
                <a:ext uri="{FF2B5EF4-FFF2-40B4-BE49-F238E27FC236}">
                  <a16:creationId xmlns:a16="http://schemas.microsoft.com/office/drawing/2014/main" id="{518E9184-01AE-4612-820B-930C5836EE80}"/>
                </a:ext>
              </a:extLst>
            </p:cNvPr>
            <p:cNvSpPr txBox="1"/>
            <p:nvPr/>
          </p:nvSpPr>
          <p:spPr>
            <a:xfrm>
              <a:off x="5558624" y="3390595"/>
              <a:ext cx="6140052" cy="2585323"/>
            </a:xfrm>
            <a:prstGeom prst="rect">
              <a:avLst/>
            </a:prstGeom>
            <a:noFill/>
          </p:spPr>
          <p:txBody>
            <a:bodyPr wrap="square">
              <a:spAutoFit/>
            </a:bodyPr>
            <a:lstStyle/>
            <a:p>
              <a:pPr marL="285750" indent="-285750">
                <a:buFont typeface="Arial" panose="020B0604020202020204" pitchFamily="34" charset="0"/>
                <a:buChar char="•"/>
              </a:pPr>
              <a:r>
                <a:rPr lang="en-US" dirty="0">
                  <a:solidFill>
                    <a:srgbClr val="C00000"/>
                  </a:solidFill>
                </a:rPr>
                <a:t>Different coupling mechanisms between the individual cells exits, either on the side or in the center.</a:t>
              </a:r>
            </a:p>
            <a:p>
              <a:pPr marL="285750" indent="-285750">
                <a:buFont typeface="Arial" panose="020B0604020202020204" pitchFamily="34" charset="0"/>
                <a:buChar char="•"/>
              </a:pPr>
              <a:endParaRPr lang="en-US" dirty="0">
                <a:solidFill>
                  <a:srgbClr val="C00000"/>
                </a:solidFill>
              </a:endParaRPr>
            </a:p>
            <a:p>
              <a:pPr marL="285750" indent="-285750">
                <a:buFont typeface="Arial" panose="020B0604020202020204" pitchFamily="34" charset="0"/>
                <a:buChar char="•"/>
              </a:pPr>
              <a:r>
                <a:rPr lang="en-US" dirty="0">
                  <a:solidFill>
                    <a:srgbClr val="C00000"/>
                  </a:solidFill>
                </a:rPr>
                <a:t>We speak of iris-coupled-structure and slot-coupled-structure.</a:t>
              </a:r>
            </a:p>
            <a:p>
              <a:pPr marL="285750" indent="-285750">
                <a:buFont typeface="Arial" panose="020B0604020202020204" pitchFamily="34" charset="0"/>
                <a:buChar char="•"/>
              </a:pPr>
              <a:endParaRPr lang="en-US" dirty="0">
                <a:solidFill>
                  <a:srgbClr val="C00000"/>
                </a:solidFill>
              </a:endParaRPr>
            </a:p>
            <a:p>
              <a:pPr marL="285750" indent="-285750">
                <a:buFont typeface="Arial" panose="020B0604020202020204" pitchFamily="34" charset="0"/>
                <a:buChar char="•"/>
              </a:pPr>
              <a:r>
                <a:rPr lang="en-US" dirty="0">
                  <a:solidFill>
                    <a:srgbClr val="C00000"/>
                  </a:solidFill>
                </a:rPr>
                <a:t>For slot-coupled-structures, the center opening for the beam can be very small and is often ignored in the EM-calculations.</a:t>
              </a:r>
            </a:p>
          </p:txBody>
        </p:sp>
      </p:grpSp>
    </p:spTree>
    <p:extLst>
      <p:ext uri="{BB962C8B-B14F-4D97-AF65-F5344CB8AC3E}">
        <p14:creationId xmlns:p14="http://schemas.microsoft.com/office/powerpoint/2010/main" val="846725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87778" y="147365"/>
            <a:ext cx="8333885" cy="629095"/>
          </a:xfrm>
        </p:spPr>
        <p:txBody>
          <a:bodyPr/>
          <a:lstStyle/>
          <a:p>
            <a:r>
              <a:rPr lang="en-US" dirty="0">
                <a:solidFill>
                  <a:schemeClr val="bg2">
                    <a:lumMod val="50000"/>
                  </a:schemeClr>
                </a:solidFill>
              </a:rPr>
              <a:t>Example of Pi-mode Cavities (SW, 2/3)</a:t>
            </a:r>
            <a:endParaRPr lang="en-GB" dirty="0">
              <a:solidFill>
                <a:schemeClr val="bg2">
                  <a:lumMod val="50000"/>
                </a:schemeClr>
              </a:solidFill>
            </a:endParaRPr>
          </a:p>
        </p:txBody>
      </p:sp>
      <p:sp>
        <p:nvSpPr>
          <p:cNvPr id="3" name="TextBox 2">
            <a:extLst>
              <a:ext uri="{FF2B5EF4-FFF2-40B4-BE49-F238E27FC236}">
                <a16:creationId xmlns:a16="http://schemas.microsoft.com/office/drawing/2014/main" id="{DC417FEA-BBF7-4F19-9404-FF3C73D48286}"/>
              </a:ext>
            </a:extLst>
          </p:cNvPr>
          <p:cNvSpPr txBox="1"/>
          <p:nvPr/>
        </p:nvSpPr>
        <p:spPr>
          <a:xfrm>
            <a:off x="796754" y="956110"/>
            <a:ext cx="4186145" cy="430887"/>
          </a:xfrm>
          <a:prstGeom prst="rect">
            <a:avLst/>
          </a:prstGeom>
          <a:noFill/>
        </p:spPr>
        <p:txBody>
          <a:bodyPr wrap="square" rtlCol="0">
            <a:spAutoFit/>
          </a:bodyPr>
          <a:lstStyle/>
          <a:p>
            <a:r>
              <a:rPr lang="en-US" sz="2200" dirty="0"/>
              <a:t>How does this look in reality?</a:t>
            </a:r>
            <a:endParaRPr lang="en-GB" sz="2200" dirty="0"/>
          </a:p>
        </p:txBody>
      </p:sp>
      <p:grpSp>
        <p:nvGrpSpPr>
          <p:cNvPr id="6" name="Group 5">
            <a:extLst>
              <a:ext uri="{FF2B5EF4-FFF2-40B4-BE49-F238E27FC236}">
                <a16:creationId xmlns:a16="http://schemas.microsoft.com/office/drawing/2014/main" id="{8A4BBB65-0F36-4AB8-9653-7E1F89734ACF}"/>
              </a:ext>
            </a:extLst>
          </p:cNvPr>
          <p:cNvGrpSpPr/>
          <p:nvPr/>
        </p:nvGrpSpPr>
        <p:grpSpPr>
          <a:xfrm>
            <a:off x="431922" y="1478777"/>
            <a:ext cx="3551802" cy="3517488"/>
            <a:chOff x="676988" y="1508750"/>
            <a:chExt cx="3551802" cy="3517488"/>
          </a:xfrm>
        </p:grpSpPr>
        <p:pic>
          <p:nvPicPr>
            <p:cNvPr id="4" name="Picture 4" descr="EB welding of a PIMS cavity at CERN.">
              <a:extLst>
                <a:ext uri="{FF2B5EF4-FFF2-40B4-BE49-F238E27FC236}">
                  <a16:creationId xmlns:a16="http://schemas.microsoft.com/office/drawing/2014/main" id="{B98F9305-F7C4-45A2-8C82-A9F1E2449B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6109" y="1508750"/>
              <a:ext cx="3432681" cy="28802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F097574-27E6-40AA-9268-D21EC78ECD36}"/>
                </a:ext>
              </a:extLst>
            </p:cNvPr>
            <p:cNvSpPr txBox="1"/>
            <p:nvPr/>
          </p:nvSpPr>
          <p:spPr>
            <a:xfrm>
              <a:off x="676988" y="4379907"/>
              <a:ext cx="3199247" cy="646331"/>
            </a:xfrm>
            <a:prstGeom prst="rect">
              <a:avLst/>
            </a:prstGeom>
            <a:noFill/>
          </p:spPr>
          <p:txBody>
            <a:bodyPr wrap="square" rtlCol="0">
              <a:spAutoFit/>
            </a:bodyPr>
            <a:lstStyle/>
            <a:p>
              <a:r>
                <a:rPr lang="en-US" i="1" dirty="0">
                  <a:solidFill>
                    <a:srgbClr val="C00000"/>
                  </a:solidFill>
                </a:rPr>
                <a:t>Slot-coupled-structure (PIMS) </a:t>
              </a:r>
              <a:br>
                <a:rPr lang="en-US" i="1" dirty="0">
                  <a:solidFill>
                    <a:srgbClr val="C00000"/>
                  </a:solidFill>
                </a:rPr>
              </a:br>
              <a:r>
                <a:rPr lang="en-US" i="1" dirty="0">
                  <a:solidFill>
                    <a:srgbClr val="C00000"/>
                  </a:solidFill>
                </a:rPr>
                <a:t>at CERN</a:t>
              </a:r>
              <a:endParaRPr lang="en-GB" i="1" dirty="0">
                <a:solidFill>
                  <a:srgbClr val="C00000"/>
                </a:solidFill>
              </a:endParaRPr>
            </a:p>
          </p:txBody>
        </p:sp>
      </p:grpSp>
      <p:grpSp>
        <p:nvGrpSpPr>
          <p:cNvPr id="7" name="Group 6">
            <a:extLst>
              <a:ext uri="{FF2B5EF4-FFF2-40B4-BE49-F238E27FC236}">
                <a16:creationId xmlns:a16="http://schemas.microsoft.com/office/drawing/2014/main" id="{DECAA6CA-9609-4E8B-95B0-A504E3E04426}"/>
              </a:ext>
            </a:extLst>
          </p:cNvPr>
          <p:cNvGrpSpPr/>
          <p:nvPr/>
        </p:nvGrpSpPr>
        <p:grpSpPr>
          <a:xfrm>
            <a:off x="9061306" y="1263333"/>
            <a:ext cx="3007221" cy="3746641"/>
            <a:chOff x="7174194" y="1840378"/>
            <a:chExt cx="2733038" cy="3524407"/>
          </a:xfrm>
        </p:grpSpPr>
        <p:pic>
          <p:nvPicPr>
            <p:cNvPr id="8" name="Picture 2">
              <a:extLst>
                <a:ext uri="{FF2B5EF4-FFF2-40B4-BE49-F238E27FC236}">
                  <a16:creationId xmlns:a16="http://schemas.microsoft.com/office/drawing/2014/main" id="{39B61E25-A272-4DD8-91D5-FAE2BE3A16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4194" y="1840378"/>
              <a:ext cx="2353863" cy="313491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5E9DFD9F-6749-48BF-8F9D-A593610CC373}"/>
                </a:ext>
              </a:extLst>
            </p:cNvPr>
            <p:cNvSpPr txBox="1"/>
            <p:nvPr/>
          </p:nvSpPr>
          <p:spPr>
            <a:xfrm>
              <a:off x="7174194" y="5017360"/>
              <a:ext cx="2733038" cy="347425"/>
            </a:xfrm>
            <a:prstGeom prst="rect">
              <a:avLst/>
            </a:prstGeom>
            <a:noFill/>
          </p:spPr>
          <p:txBody>
            <a:bodyPr wrap="square" rtlCol="0">
              <a:spAutoFit/>
            </a:bodyPr>
            <a:lstStyle/>
            <a:p>
              <a:r>
                <a:rPr lang="en-US" i="1" dirty="0">
                  <a:solidFill>
                    <a:srgbClr val="C00000"/>
                  </a:solidFill>
                </a:rPr>
                <a:t>Picture of Linac1, CERN</a:t>
              </a:r>
              <a:endParaRPr lang="en-GB" i="1" dirty="0">
                <a:solidFill>
                  <a:srgbClr val="C00000"/>
                </a:solidFill>
              </a:endParaRPr>
            </a:p>
          </p:txBody>
        </p:sp>
      </p:grpSp>
      <p:sp>
        <p:nvSpPr>
          <p:cNvPr id="10" name="TextBox 9">
            <a:extLst>
              <a:ext uri="{FF2B5EF4-FFF2-40B4-BE49-F238E27FC236}">
                <a16:creationId xmlns:a16="http://schemas.microsoft.com/office/drawing/2014/main" id="{6679C80A-B1EC-437B-B2EF-F222348F20FC}"/>
              </a:ext>
            </a:extLst>
          </p:cNvPr>
          <p:cNvSpPr txBox="1"/>
          <p:nvPr/>
        </p:nvSpPr>
        <p:spPr>
          <a:xfrm>
            <a:off x="796754" y="5925325"/>
            <a:ext cx="10637541" cy="461665"/>
          </a:xfrm>
          <a:prstGeom prst="rect">
            <a:avLst/>
          </a:prstGeom>
          <a:noFill/>
        </p:spPr>
        <p:txBody>
          <a:bodyPr wrap="square" rtlCol="0">
            <a:spAutoFit/>
          </a:bodyPr>
          <a:lstStyle/>
          <a:p>
            <a:r>
              <a:rPr lang="en-US" sz="1200" dirty="0"/>
              <a:t>sources: P. </a:t>
            </a:r>
            <a:r>
              <a:rPr lang="en-US" sz="1200" dirty="0" err="1"/>
              <a:t>Bourquin</a:t>
            </a:r>
            <a:r>
              <a:rPr lang="en-US" sz="1200" dirty="0"/>
              <a:t> et al., </a:t>
            </a:r>
            <a:r>
              <a:rPr lang="en-US" sz="1200" i="1" dirty="0"/>
              <a:t>Development Status of the Pi-mode Accelerating Structure (PIMS) for LINAC4, Proc. Of LINAC08, Canada.</a:t>
            </a:r>
          </a:p>
          <a:p>
            <a:r>
              <a:rPr lang="en-US" sz="1200" i="1" dirty="0"/>
              <a:t>C. </a:t>
            </a:r>
            <a:r>
              <a:rPr lang="en-US" sz="1200" i="1" dirty="0" err="1"/>
              <a:t>Plostinar</a:t>
            </a:r>
            <a:r>
              <a:rPr lang="en-US" sz="1200" i="1" dirty="0"/>
              <a:t> (ed.), Comparative Assessment of HIPPI Normal Conducting Structures, CARE-report-2002-0771</a:t>
            </a:r>
            <a:endParaRPr lang="en-GB" sz="1200" i="1" dirty="0"/>
          </a:p>
        </p:txBody>
      </p:sp>
      <p:grpSp>
        <p:nvGrpSpPr>
          <p:cNvPr id="21" name="Group 20">
            <a:extLst>
              <a:ext uri="{FF2B5EF4-FFF2-40B4-BE49-F238E27FC236}">
                <a16:creationId xmlns:a16="http://schemas.microsoft.com/office/drawing/2014/main" id="{5ED9885B-D865-4825-98C1-E0BF956399C2}"/>
              </a:ext>
            </a:extLst>
          </p:cNvPr>
          <p:cNvGrpSpPr/>
          <p:nvPr/>
        </p:nvGrpSpPr>
        <p:grpSpPr>
          <a:xfrm>
            <a:off x="4335342" y="1477978"/>
            <a:ext cx="2705640" cy="3665242"/>
            <a:chOff x="3327102" y="1372294"/>
            <a:chExt cx="2194785" cy="3400856"/>
          </a:xfrm>
        </p:grpSpPr>
        <p:pic>
          <p:nvPicPr>
            <p:cNvPr id="22" name="Picture 21" descr="A picture containing gear&#10;&#10;Description automatically generated">
              <a:extLst>
                <a:ext uri="{FF2B5EF4-FFF2-40B4-BE49-F238E27FC236}">
                  <a16:creationId xmlns:a16="http://schemas.microsoft.com/office/drawing/2014/main" id="{38D10807-4850-4AD3-95E4-606F20DDF91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42822" y="1372294"/>
              <a:ext cx="2157420" cy="2825996"/>
            </a:xfrm>
            <a:prstGeom prst="rect">
              <a:avLst/>
            </a:prstGeom>
          </p:spPr>
        </p:pic>
        <p:sp>
          <p:nvSpPr>
            <p:cNvPr id="23" name="TextBox 22">
              <a:extLst>
                <a:ext uri="{FF2B5EF4-FFF2-40B4-BE49-F238E27FC236}">
                  <a16:creationId xmlns:a16="http://schemas.microsoft.com/office/drawing/2014/main" id="{3BCA5265-5AD6-4164-8CD5-C85769523B7C}"/>
                </a:ext>
              </a:extLst>
            </p:cNvPr>
            <p:cNvSpPr txBox="1"/>
            <p:nvPr/>
          </p:nvSpPr>
          <p:spPr>
            <a:xfrm>
              <a:off x="3327102" y="4173441"/>
              <a:ext cx="2194785" cy="599709"/>
            </a:xfrm>
            <a:prstGeom prst="rect">
              <a:avLst/>
            </a:prstGeom>
            <a:noFill/>
          </p:spPr>
          <p:txBody>
            <a:bodyPr wrap="square" rtlCol="0">
              <a:spAutoFit/>
            </a:bodyPr>
            <a:lstStyle/>
            <a:p>
              <a:r>
                <a:rPr lang="en-US" i="1" dirty="0">
                  <a:solidFill>
                    <a:srgbClr val="C00000"/>
                  </a:solidFill>
                </a:rPr>
                <a:t>Drift tube structure, CERN</a:t>
              </a:r>
              <a:endParaRPr lang="en-GB" i="1" dirty="0">
                <a:solidFill>
                  <a:srgbClr val="C00000"/>
                </a:solidFill>
              </a:endParaRPr>
            </a:p>
          </p:txBody>
        </p:sp>
      </p:grpSp>
      <p:grpSp>
        <p:nvGrpSpPr>
          <p:cNvPr id="25" name="Group 24">
            <a:extLst>
              <a:ext uri="{FF2B5EF4-FFF2-40B4-BE49-F238E27FC236}">
                <a16:creationId xmlns:a16="http://schemas.microsoft.com/office/drawing/2014/main" id="{9C6238B7-0BC4-4FA9-BA20-F0914D790BF6}"/>
              </a:ext>
            </a:extLst>
          </p:cNvPr>
          <p:cNvGrpSpPr/>
          <p:nvPr/>
        </p:nvGrpSpPr>
        <p:grpSpPr>
          <a:xfrm>
            <a:off x="1794640" y="3339358"/>
            <a:ext cx="8986126" cy="2515747"/>
            <a:chOff x="1794640" y="3339358"/>
            <a:chExt cx="8986126" cy="2515747"/>
          </a:xfrm>
        </p:grpSpPr>
        <p:sp>
          <p:nvSpPr>
            <p:cNvPr id="17" name="TextBox 16">
              <a:extLst>
                <a:ext uri="{FF2B5EF4-FFF2-40B4-BE49-F238E27FC236}">
                  <a16:creationId xmlns:a16="http://schemas.microsoft.com/office/drawing/2014/main" id="{E9126656-F7E7-463F-B9B5-9FF768002AB3}"/>
                </a:ext>
              </a:extLst>
            </p:cNvPr>
            <p:cNvSpPr txBox="1"/>
            <p:nvPr/>
          </p:nvSpPr>
          <p:spPr>
            <a:xfrm>
              <a:off x="1794640" y="5208774"/>
              <a:ext cx="8986126" cy="646331"/>
            </a:xfrm>
            <a:prstGeom prst="rect">
              <a:avLst/>
            </a:prstGeom>
            <a:noFill/>
          </p:spPr>
          <p:txBody>
            <a:bodyPr wrap="square" rtlCol="0">
              <a:spAutoFit/>
            </a:bodyPr>
            <a:lstStyle/>
            <a:p>
              <a:r>
                <a:rPr lang="en-US" dirty="0">
                  <a:solidFill>
                    <a:srgbClr val="C00000"/>
                  </a:solidFill>
                </a:rPr>
                <a:t>Note that a ‘cell’ is not necessarily a pillbox-type shape. In drift tube structures, a cell is the area between two </a:t>
              </a:r>
              <a:r>
                <a:rPr lang="en-US" dirty="0" err="1">
                  <a:solidFill>
                    <a:srgbClr val="C00000"/>
                  </a:solidFill>
                </a:rPr>
                <a:t>drifttubes</a:t>
              </a:r>
              <a:r>
                <a:rPr lang="en-US" dirty="0">
                  <a:solidFill>
                    <a:srgbClr val="C00000"/>
                  </a:solidFill>
                </a:rPr>
                <a:t> and looks in principle like a pillbox with nose cones.</a:t>
              </a:r>
              <a:endParaRPr lang="en-GB" dirty="0">
                <a:solidFill>
                  <a:srgbClr val="C00000"/>
                </a:solidFill>
              </a:endParaRPr>
            </a:p>
          </p:txBody>
        </p:sp>
        <p:pic>
          <p:nvPicPr>
            <p:cNvPr id="24" name="Picture 23" descr="A picture containing diagram&#10;&#10;Description automatically generated">
              <a:extLst>
                <a:ext uri="{FF2B5EF4-FFF2-40B4-BE49-F238E27FC236}">
                  <a16:creationId xmlns:a16="http://schemas.microsoft.com/office/drawing/2014/main" id="{DFCFB781-623E-42CD-9107-4D1264615968}"/>
                </a:ext>
              </a:extLst>
            </p:cNvPr>
            <p:cNvPicPr>
              <a:picLocks noChangeAspect="1"/>
            </p:cNvPicPr>
            <p:nvPr/>
          </p:nvPicPr>
          <p:blipFill rotWithShape="1">
            <a:blip r:embed="rId6">
              <a:extLst>
                <a:ext uri="{28A0092B-C50C-407E-A947-70E740481C1C}">
                  <a14:useLocalDpi xmlns:a14="http://schemas.microsoft.com/office/drawing/2010/main" val="0"/>
                </a:ext>
              </a:extLst>
            </a:blip>
            <a:srcRect l="58541"/>
            <a:stretch/>
          </p:blipFill>
          <p:spPr>
            <a:xfrm>
              <a:off x="7385296" y="3339358"/>
              <a:ext cx="1120624" cy="1894677"/>
            </a:xfrm>
            <a:prstGeom prst="rect">
              <a:avLst/>
            </a:prstGeom>
          </p:spPr>
        </p:pic>
      </p:grpSp>
      <p:grpSp>
        <p:nvGrpSpPr>
          <p:cNvPr id="52" name="Group 51">
            <a:extLst>
              <a:ext uri="{FF2B5EF4-FFF2-40B4-BE49-F238E27FC236}">
                <a16:creationId xmlns:a16="http://schemas.microsoft.com/office/drawing/2014/main" id="{55B442F6-87AD-4847-AC69-E56E9F3CEE97}"/>
              </a:ext>
            </a:extLst>
          </p:cNvPr>
          <p:cNvGrpSpPr/>
          <p:nvPr/>
        </p:nvGrpSpPr>
        <p:grpSpPr>
          <a:xfrm>
            <a:off x="7385296" y="1006180"/>
            <a:ext cx="1121663" cy="2077175"/>
            <a:chOff x="7385296" y="1006180"/>
            <a:chExt cx="1121663" cy="2077175"/>
          </a:xfrm>
        </p:grpSpPr>
        <p:pic>
          <p:nvPicPr>
            <p:cNvPr id="27" name="Picture 26" descr="A picture containing diagram&#10;&#10;Description automatically generated">
              <a:extLst>
                <a:ext uri="{FF2B5EF4-FFF2-40B4-BE49-F238E27FC236}">
                  <a16:creationId xmlns:a16="http://schemas.microsoft.com/office/drawing/2014/main" id="{B36B719C-B2CD-45A9-9F46-46FCA7F3D769}"/>
                </a:ext>
              </a:extLst>
            </p:cNvPr>
            <p:cNvPicPr>
              <a:picLocks noChangeAspect="1"/>
            </p:cNvPicPr>
            <p:nvPr/>
          </p:nvPicPr>
          <p:blipFill rotWithShape="1">
            <a:blip r:embed="rId7">
              <a:extLst>
                <a:ext uri="{28A0092B-C50C-407E-A947-70E740481C1C}">
                  <a14:useLocalDpi xmlns:a14="http://schemas.microsoft.com/office/drawing/2010/main" val="0"/>
                </a:ext>
              </a:extLst>
            </a:blip>
            <a:srcRect l="4247" t="6946" r="-1" b="3575"/>
            <a:stretch/>
          </p:blipFill>
          <p:spPr>
            <a:xfrm>
              <a:off x="7403499" y="1006180"/>
              <a:ext cx="1102421" cy="2001942"/>
            </a:xfrm>
            <a:prstGeom prst="rect">
              <a:avLst/>
            </a:prstGeom>
          </p:spPr>
        </p:pic>
        <p:cxnSp>
          <p:nvCxnSpPr>
            <p:cNvPr id="29" name="Straight Connector 28">
              <a:extLst>
                <a:ext uri="{FF2B5EF4-FFF2-40B4-BE49-F238E27FC236}">
                  <a16:creationId xmlns:a16="http://schemas.microsoft.com/office/drawing/2014/main" id="{8A10C7F6-E3D8-4FB4-B22A-1B441CBF1B88}"/>
                </a:ext>
              </a:extLst>
            </p:cNvPr>
            <p:cNvCxnSpPr>
              <a:cxnSpLocks/>
            </p:cNvCxnSpPr>
            <p:nvPr/>
          </p:nvCxnSpPr>
          <p:spPr bwMode="auto">
            <a:xfrm>
              <a:off x="7399584" y="1065543"/>
              <a:ext cx="3915" cy="2007303"/>
            </a:xfrm>
            <a:prstGeom prst="line">
              <a:avLst/>
            </a:prstGeom>
            <a:solidFill>
              <a:schemeClr val="accent1"/>
            </a:solidFill>
            <a:ln w="28575" cap="flat" cmpd="sng" algn="ctr">
              <a:solidFill>
                <a:schemeClr val="tx1"/>
              </a:solidFill>
              <a:prstDash val="dash"/>
              <a:round/>
              <a:headEnd type="none" w="med" len="med"/>
              <a:tailEnd type="none" w="med" len="med"/>
            </a:ln>
            <a:effectLst/>
          </p:spPr>
        </p:cxnSp>
        <p:cxnSp>
          <p:nvCxnSpPr>
            <p:cNvPr id="30" name="Straight Connector 29">
              <a:extLst>
                <a:ext uri="{FF2B5EF4-FFF2-40B4-BE49-F238E27FC236}">
                  <a16:creationId xmlns:a16="http://schemas.microsoft.com/office/drawing/2014/main" id="{5BA3EF09-F718-4166-A72D-30EA089D58A8}"/>
                </a:ext>
              </a:extLst>
            </p:cNvPr>
            <p:cNvCxnSpPr>
              <a:cxnSpLocks/>
            </p:cNvCxnSpPr>
            <p:nvPr/>
          </p:nvCxnSpPr>
          <p:spPr bwMode="auto">
            <a:xfrm flipH="1">
              <a:off x="8505920" y="1058399"/>
              <a:ext cx="1039" cy="2014447"/>
            </a:xfrm>
            <a:prstGeom prst="line">
              <a:avLst/>
            </a:prstGeom>
            <a:solidFill>
              <a:schemeClr val="accent1"/>
            </a:solidFill>
            <a:ln w="28575" cap="flat" cmpd="sng" algn="ctr">
              <a:solidFill>
                <a:schemeClr val="tx1"/>
              </a:solidFill>
              <a:prstDash val="dash"/>
              <a:round/>
              <a:headEnd type="none" w="med" len="med"/>
              <a:tailEnd type="none" w="med" len="med"/>
            </a:ln>
            <a:effectLst/>
          </p:spPr>
        </p:cxnSp>
        <p:cxnSp>
          <p:nvCxnSpPr>
            <p:cNvPr id="32" name="Straight Connector 31">
              <a:extLst>
                <a:ext uri="{FF2B5EF4-FFF2-40B4-BE49-F238E27FC236}">
                  <a16:creationId xmlns:a16="http://schemas.microsoft.com/office/drawing/2014/main" id="{2CF269E7-5248-48B2-93CD-1BD71E847D00}"/>
                </a:ext>
              </a:extLst>
            </p:cNvPr>
            <p:cNvCxnSpPr/>
            <p:nvPr/>
          </p:nvCxnSpPr>
          <p:spPr bwMode="auto">
            <a:xfrm>
              <a:off x="7385296" y="3083355"/>
              <a:ext cx="1120624" cy="0"/>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986FB037-5AA6-45E9-B663-0612A976774D}"/>
                </a:ext>
              </a:extLst>
            </p:cNvPr>
            <p:cNvCxnSpPr>
              <a:cxnSpLocks/>
            </p:cNvCxnSpPr>
            <p:nvPr/>
          </p:nvCxnSpPr>
          <p:spPr bwMode="auto">
            <a:xfrm>
              <a:off x="7689655" y="2392065"/>
              <a:ext cx="0" cy="680781"/>
            </a:xfrm>
            <a:prstGeom prst="line">
              <a:avLst/>
            </a:prstGeom>
            <a:solidFill>
              <a:schemeClr val="accent1"/>
            </a:solidFill>
            <a:ln w="19050" cap="flat" cmpd="sng" algn="ctr">
              <a:solidFill>
                <a:srgbClr val="CC0000"/>
              </a:solidFill>
              <a:prstDash val="sysDot"/>
              <a:round/>
              <a:headEnd type="none" w="med" len="med"/>
              <a:tailEnd type="none" w="med" len="med"/>
            </a:ln>
            <a:effectLst/>
          </p:spPr>
        </p:cxnSp>
        <p:cxnSp>
          <p:nvCxnSpPr>
            <p:cNvPr id="38" name="Straight Connector 37">
              <a:extLst>
                <a:ext uri="{FF2B5EF4-FFF2-40B4-BE49-F238E27FC236}">
                  <a16:creationId xmlns:a16="http://schemas.microsoft.com/office/drawing/2014/main" id="{95113A77-3254-4540-8A29-14D317BD1CDC}"/>
                </a:ext>
              </a:extLst>
            </p:cNvPr>
            <p:cNvCxnSpPr>
              <a:cxnSpLocks/>
            </p:cNvCxnSpPr>
            <p:nvPr/>
          </p:nvCxnSpPr>
          <p:spPr bwMode="auto">
            <a:xfrm>
              <a:off x="7689655" y="1058399"/>
              <a:ext cx="0" cy="680781"/>
            </a:xfrm>
            <a:prstGeom prst="line">
              <a:avLst/>
            </a:prstGeom>
            <a:solidFill>
              <a:schemeClr val="accent1"/>
            </a:solidFill>
            <a:ln w="19050" cap="flat" cmpd="sng" algn="ctr">
              <a:solidFill>
                <a:srgbClr val="CC0000"/>
              </a:solidFill>
              <a:prstDash val="sysDot"/>
              <a:round/>
              <a:headEnd type="none" w="med" len="med"/>
              <a:tailEnd type="none" w="med" len="med"/>
            </a:ln>
            <a:effectLst/>
          </p:spPr>
        </p:cxnSp>
        <p:cxnSp>
          <p:nvCxnSpPr>
            <p:cNvPr id="42" name="Straight Connector 41">
              <a:extLst>
                <a:ext uri="{FF2B5EF4-FFF2-40B4-BE49-F238E27FC236}">
                  <a16:creationId xmlns:a16="http://schemas.microsoft.com/office/drawing/2014/main" id="{0FCC9CD9-2638-4351-B70A-6BC28E405452}"/>
                </a:ext>
              </a:extLst>
            </p:cNvPr>
            <p:cNvCxnSpPr>
              <a:cxnSpLocks/>
            </p:cNvCxnSpPr>
            <p:nvPr/>
          </p:nvCxnSpPr>
          <p:spPr bwMode="auto">
            <a:xfrm>
              <a:off x="8197272" y="1065543"/>
              <a:ext cx="0" cy="680781"/>
            </a:xfrm>
            <a:prstGeom prst="line">
              <a:avLst/>
            </a:prstGeom>
            <a:solidFill>
              <a:schemeClr val="accent1"/>
            </a:solidFill>
            <a:ln w="19050" cap="flat" cmpd="sng" algn="ctr">
              <a:solidFill>
                <a:srgbClr val="CC0000"/>
              </a:solidFill>
              <a:prstDash val="sysDot"/>
              <a:round/>
              <a:headEnd type="none" w="med" len="med"/>
              <a:tailEnd type="none" w="med" len="med"/>
            </a:ln>
            <a:effectLst/>
          </p:spPr>
        </p:cxnSp>
        <p:cxnSp>
          <p:nvCxnSpPr>
            <p:cNvPr id="43" name="Straight Connector 42">
              <a:extLst>
                <a:ext uri="{FF2B5EF4-FFF2-40B4-BE49-F238E27FC236}">
                  <a16:creationId xmlns:a16="http://schemas.microsoft.com/office/drawing/2014/main" id="{D9B2F925-1A33-45A4-8F80-0D9A612623D5}"/>
                </a:ext>
              </a:extLst>
            </p:cNvPr>
            <p:cNvCxnSpPr>
              <a:cxnSpLocks/>
            </p:cNvCxnSpPr>
            <p:nvPr/>
          </p:nvCxnSpPr>
          <p:spPr bwMode="auto">
            <a:xfrm>
              <a:off x="8197272" y="2392065"/>
              <a:ext cx="0" cy="680781"/>
            </a:xfrm>
            <a:prstGeom prst="line">
              <a:avLst/>
            </a:prstGeom>
            <a:solidFill>
              <a:schemeClr val="accent1"/>
            </a:solidFill>
            <a:ln w="19050" cap="flat" cmpd="sng" algn="ctr">
              <a:solidFill>
                <a:srgbClr val="CC0000"/>
              </a:solidFill>
              <a:prstDash val="sysDot"/>
              <a:round/>
              <a:headEnd type="none" w="med" len="med"/>
              <a:tailEnd type="none" w="med" len="med"/>
            </a:ln>
            <a:effectLst/>
          </p:spPr>
        </p:cxnSp>
        <p:cxnSp>
          <p:nvCxnSpPr>
            <p:cNvPr id="47" name="Straight Connector 46">
              <a:extLst>
                <a:ext uri="{FF2B5EF4-FFF2-40B4-BE49-F238E27FC236}">
                  <a16:creationId xmlns:a16="http://schemas.microsoft.com/office/drawing/2014/main" id="{54722545-1FBF-44EC-A9AD-28F4339545B6}"/>
                </a:ext>
              </a:extLst>
            </p:cNvPr>
            <p:cNvCxnSpPr>
              <a:cxnSpLocks/>
            </p:cNvCxnSpPr>
            <p:nvPr/>
          </p:nvCxnSpPr>
          <p:spPr bwMode="auto">
            <a:xfrm flipH="1">
              <a:off x="7689655" y="3051479"/>
              <a:ext cx="506578" cy="0"/>
            </a:xfrm>
            <a:prstGeom prst="line">
              <a:avLst/>
            </a:prstGeom>
            <a:solidFill>
              <a:schemeClr val="accent1"/>
            </a:solidFill>
            <a:ln w="19050" cap="flat" cmpd="sng" algn="ctr">
              <a:solidFill>
                <a:srgbClr val="CC0000"/>
              </a:solidFill>
              <a:prstDash val="sysDot"/>
              <a:round/>
              <a:headEnd type="none" w="med" len="med"/>
              <a:tailEnd type="none" w="med" len="med"/>
            </a:ln>
            <a:effectLst/>
          </p:spPr>
        </p:cxnSp>
        <p:cxnSp>
          <p:nvCxnSpPr>
            <p:cNvPr id="51" name="Straight Connector 50">
              <a:extLst>
                <a:ext uri="{FF2B5EF4-FFF2-40B4-BE49-F238E27FC236}">
                  <a16:creationId xmlns:a16="http://schemas.microsoft.com/office/drawing/2014/main" id="{69D0E9E5-4348-4390-99AB-BABC2F5DA09C}"/>
                </a:ext>
              </a:extLst>
            </p:cNvPr>
            <p:cNvCxnSpPr>
              <a:cxnSpLocks/>
            </p:cNvCxnSpPr>
            <p:nvPr/>
          </p:nvCxnSpPr>
          <p:spPr bwMode="auto">
            <a:xfrm flipH="1">
              <a:off x="7689655" y="1075069"/>
              <a:ext cx="506578" cy="0"/>
            </a:xfrm>
            <a:prstGeom prst="line">
              <a:avLst/>
            </a:prstGeom>
            <a:solidFill>
              <a:schemeClr val="accent1"/>
            </a:solidFill>
            <a:ln w="19050" cap="flat" cmpd="sng" algn="ctr">
              <a:solidFill>
                <a:srgbClr val="CC0000"/>
              </a:solidFill>
              <a:prstDash val="sysDot"/>
              <a:round/>
              <a:headEnd type="none" w="med" len="med"/>
              <a:tailEnd type="none" w="med" len="med"/>
            </a:ln>
            <a:effectLst/>
          </p:spPr>
        </p:cxnSp>
      </p:grpSp>
    </p:spTree>
    <p:extLst>
      <p:ext uri="{BB962C8B-B14F-4D97-AF65-F5344CB8AC3E}">
        <p14:creationId xmlns:p14="http://schemas.microsoft.com/office/powerpoint/2010/main" val="817809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ppt_x"/>
                                          </p:val>
                                        </p:tav>
                                        <p:tav tm="100000">
                                          <p:val>
                                            <p:strVal val="#ppt_x"/>
                                          </p:val>
                                        </p:tav>
                                      </p:tavLst>
                                    </p:anim>
                                    <p:anim calcmode="lin" valueType="num">
                                      <p:cBhvr additive="base">
                                        <p:cTn id="1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500"/>
                                        <p:tgtEl>
                                          <p:spTgt spid="52"/>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1000"/>
                                        <p:tgtEl>
                                          <p:spTgt spid="25"/>
                                        </p:tgtEl>
                                      </p:cBhvr>
                                    </p:animEffect>
                                    <p:anim calcmode="lin" valueType="num">
                                      <p:cBhvr>
                                        <p:cTn id="31" dur="1000" fill="hold"/>
                                        <p:tgtEl>
                                          <p:spTgt spid="25"/>
                                        </p:tgtEl>
                                        <p:attrNameLst>
                                          <p:attrName>ppt_x</p:attrName>
                                        </p:attrNameLst>
                                      </p:cBhvr>
                                      <p:tavLst>
                                        <p:tav tm="0">
                                          <p:val>
                                            <p:strVal val="#ppt_x"/>
                                          </p:val>
                                        </p:tav>
                                        <p:tav tm="100000">
                                          <p:val>
                                            <p:strVal val="#ppt_x"/>
                                          </p:val>
                                        </p:tav>
                                      </p:tavLst>
                                    </p:anim>
                                    <p:anim calcmode="lin" valueType="num">
                                      <p:cBhvr>
                                        <p:cTn id="3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6B75489-A1C2-0003-7D36-61D557792E8F}"/>
              </a:ext>
            </a:extLst>
          </p:cNvPr>
          <p:cNvSpPr>
            <a:spLocks noGrp="1"/>
          </p:cNvSpPr>
          <p:nvPr>
            <p:ph type="title"/>
          </p:nvPr>
        </p:nvSpPr>
        <p:spPr>
          <a:xfrm>
            <a:off x="115556" y="136525"/>
            <a:ext cx="11376025" cy="1065742"/>
          </a:xfrm>
        </p:spPr>
        <p:txBody>
          <a:bodyPr/>
          <a:lstStyle/>
          <a:p>
            <a:r>
              <a:rPr lang="en-GB" kern="0" dirty="0">
                <a:solidFill>
                  <a:srgbClr val="0070C0"/>
                </a:solidFill>
              </a:rPr>
              <a:t>RF system for high-energy accelerators</a:t>
            </a:r>
            <a:endParaRPr lang="en-GB" dirty="0"/>
          </a:p>
        </p:txBody>
      </p:sp>
      <p:sp>
        <p:nvSpPr>
          <p:cNvPr id="4" name="Footer Placeholder 3">
            <a:extLst>
              <a:ext uri="{FF2B5EF4-FFF2-40B4-BE49-F238E27FC236}">
                <a16:creationId xmlns:a16="http://schemas.microsoft.com/office/drawing/2014/main" id="{2E3A1E36-7466-AAC1-5145-F88DC17C4268}"/>
              </a:ext>
            </a:extLst>
          </p:cNvPr>
          <p:cNvSpPr>
            <a:spLocks noGrp="1"/>
          </p:cNvSpPr>
          <p:nvPr>
            <p:ph type="ftr" sz="quarter" idx="11"/>
          </p:nvPr>
        </p:nvSpPr>
        <p:spPr/>
        <p:txBody>
          <a:bodyPr/>
          <a:lstStyle/>
          <a:p>
            <a:r>
              <a:rPr lang="en-US" spc="-1"/>
              <a:t>Christine.Vollinger@cern.ch, RF Systems I &amp; II</a:t>
            </a:r>
            <a:endParaRPr lang="en-GB" spc="-1" dirty="0">
              <a:latin typeface="Times New Roman"/>
            </a:endParaRPr>
          </a:p>
        </p:txBody>
      </p:sp>
      <p:sp>
        <p:nvSpPr>
          <p:cNvPr id="5" name="TextBox 4">
            <a:extLst>
              <a:ext uri="{FF2B5EF4-FFF2-40B4-BE49-F238E27FC236}">
                <a16:creationId xmlns:a16="http://schemas.microsoft.com/office/drawing/2014/main" id="{5305224D-91AC-409A-D0FC-735855D154F1}"/>
              </a:ext>
            </a:extLst>
          </p:cNvPr>
          <p:cNvSpPr txBox="1"/>
          <p:nvPr/>
        </p:nvSpPr>
        <p:spPr>
          <a:xfrm>
            <a:off x="3551246" y="792318"/>
            <a:ext cx="2113885" cy="390748"/>
          </a:xfrm>
          <a:prstGeom prst="rect">
            <a:avLst/>
          </a:prstGeom>
          <a:noFill/>
        </p:spPr>
        <p:txBody>
          <a:bodyPr wrap="square" rtlCol="0">
            <a:spAutoFit/>
          </a:bodyPr>
          <a:lstStyle/>
          <a:p>
            <a:pPr algn="ctr"/>
            <a:r>
              <a:rPr lang="en-US" sz="1939" b="1" dirty="0">
                <a:solidFill>
                  <a:srgbClr val="FF0000"/>
                </a:solidFill>
              </a:rPr>
              <a:t>Accelerator type</a:t>
            </a:r>
          </a:p>
        </p:txBody>
      </p:sp>
      <p:sp>
        <p:nvSpPr>
          <p:cNvPr id="6" name="TextBox 5">
            <a:extLst>
              <a:ext uri="{FF2B5EF4-FFF2-40B4-BE49-F238E27FC236}">
                <a16:creationId xmlns:a16="http://schemas.microsoft.com/office/drawing/2014/main" id="{335F62FD-25DC-7715-0AE0-AEA9C47252A4}"/>
              </a:ext>
            </a:extLst>
          </p:cNvPr>
          <p:cNvSpPr txBox="1"/>
          <p:nvPr/>
        </p:nvSpPr>
        <p:spPr>
          <a:xfrm>
            <a:off x="1464827" y="1535265"/>
            <a:ext cx="2406430" cy="390748"/>
          </a:xfrm>
          <a:prstGeom prst="rect">
            <a:avLst/>
          </a:prstGeom>
          <a:noFill/>
        </p:spPr>
        <p:txBody>
          <a:bodyPr wrap="square" rtlCol="0">
            <a:spAutoFit/>
          </a:bodyPr>
          <a:lstStyle/>
          <a:p>
            <a:pPr algn="ctr"/>
            <a:r>
              <a:rPr lang="en-US" sz="1939" b="1" dirty="0">
                <a:solidFill>
                  <a:srgbClr val="C0504D"/>
                </a:solidFill>
              </a:rPr>
              <a:t>Linear</a:t>
            </a:r>
          </a:p>
        </p:txBody>
      </p:sp>
      <p:sp>
        <p:nvSpPr>
          <p:cNvPr id="7" name="TextBox 6">
            <a:extLst>
              <a:ext uri="{FF2B5EF4-FFF2-40B4-BE49-F238E27FC236}">
                <a16:creationId xmlns:a16="http://schemas.microsoft.com/office/drawing/2014/main" id="{FFA9316B-E369-E2B0-DB5B-EBD65105933B}"/>
              </a:ext>
            </a:extLst>
          </p:cNvPr>
          <p:cNvSpPr txBox="1"/>
          <p:nvPr/>
        </p:nvSpPr>
        <p:spPr>
          <a:xfrm>
            <a:off x="1822990" y="1777454"/>
            <a:ext cx="1723556" cy="390748"/>
          </a:xfrm>
          <a:prstGeom prst="rect">
            <a:avLst/>
          </a:prstGeom>
          <a:noFill/>
        </p:spPr>
        <p:txBody>
          <a:bodyPr wrap="square" rtlCol="0">
            <a:spAutoFit/>
          </a:bodyPr>
          <a:lstStyle/>
          <a:p>
            <a:r>
              <a:rPr lang="en-US" sz="1939" b="1" dirty="0">
                <a:solidFill>
                  <a:srgbClr val="C0504D"/>
                </a:solidFill>
              </a:rPr>
              <a:t>(single pass)</a:t>
            </a:r>
          </a:p>
        </p:txBody>
      </p:sp>
      <p:cxnSp>
        <p:nvCxnSpPr>
          <p:cNvPr id="8" name="Straight Arrow Connector 7">
            <a:extLst>
              <a:ext uri="{FF2B5EF4-FFF2-40B4-BE49-F238E27FC236}">
                <a16:creationId xmlns:a16="http://schemas.microsoft.com/office/drawing/2014/main" id="{1D8BBAA8-8374-612C-BC82-FBCD47D6D180}"/>
              </a:ext>
            </a:extLst>
          </p:cNvPr>
          <p:cNvCxnSpPr/>
          <p:nvPr/>
        </p:nvCxnSpPr>
        <p:spPr>
          <a:xfrm flipH="1">
            <a:off x="2801259" y="1176661"/>
            <a:ext cx="1228926" cy="403497"/>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C4AA63BC-8953-EA20-EABF-6E743DCC291B}"/>
              </a:ext>
            </a:extLst>
          </p:cNvPr>
          <p:cNvCxnSpPr/>
          <p:nvPr/>
        </p:nvCxnSpPr>
        <p:spPr>
          <a:xfrm>
            <a:off x="5229320" y="1176661"/>
            <a:ext cx="1229538" cy="403497"/>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F2311C56-0CDF-C0EB-4DAC-F698116EECA2}"/>
              </a:ext>
            </a:extLst>
          </p:cNvPr>
          <p:cNvGrpSpPr/>
          <p:nvPr/>
        </p:nvGrpSpPr>
        <p:grpSpPr>
          <a:xfrm>
            <a:off x="678574" y="2182121"/>
            <a:ext cx="3868615" cy="3685683"/>
            <a:chOff x="547946" y="2189175"/>
            <a:chExt cx="3868615" cy="3685683"/>
          </a:xfrm>
        </p:grpSpPr>
        <p:grpSp>
          <p:nvGrpSpPr>
            <p:cNvPr id="12" name="Group 11">
              <a:extLst>
                <a:ext uri="{FF2B5EF4-FFF2-40B4-BE49-F238E27FC236}">
                  <a16:creationId xmlns:a16="http://schemas.microsoft.com/office/drawing/2014/main" id="{2B4F3B5A-A34E-05DA-4E83-27F1A8151FE6}"/>
                </a:ext>
              </a:extLst>
            </p:cNvPr>
            <p:cNvGrpSpPr/>
            <p:nvPr/>
          </p:nvGrpSpPr>
          <p:grpSpPr>
            <a:xfrm>
              <a:off x="547946" y="2189175"/>
              <a:ext cx="3868615" cy="764850"/>
              <a:chOff x="620516" y="2435918"/>
              <a:chExt cx="3868615" cy="764850"/>
            </a:xfrm>
          </p:grpSpPr>
          <p:cxnSp>
            <p:nvCxnSpPr>
              <p:cNvPr id="17" name="Straight Arrow Connector 16">
                <a:extLst>
                  <a:ext uri="{FF2B5EF4-FFF2-40B4-BE49-F238E27FC236}">
                    <a16:creationId xmlns:a16="http://schemas.microsoft.com/office/drawing/2014/main" id="{F177501F-A65F-AC29-1106-89A75368EDB7}"/>
                  </a:ext>
                </a:extLst>
              </p:cNvPr>
              <p:cNvCxnSpPr/>
              <p:nvPr/>
            </p:nvCxnSpPr>
            <p:spPr>
              <a:xfrm flipH="1">
                <a:off x="1547446" y="2435919"/>
                <a:ext cx="666220" cy="455349"/>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5C151AB1-AD24-8154-8515-9EA7BB49118D}"/>
                  </a:ext>
                </a:extLst>
              </p:cNvPr>
              <p:cNvCxnSpPr/>
              <p:nvPr/>
            </p:nvCxnSpPr>
            <p:spPr>
              <a:xfrm>
                <a:off x="2892697" y="2435918"/>
                <a:ext cx="666857" cy="455262"/>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17D579C-B930-384F-7F57-B39061416C60}"/>
                  </a:ext>
                </a:extLst>
              </p:cNvPr>
              <p:cNvSpPr txBox="1"/>
              <p:nvPr/>
            </p:nvSpPr>
            <p:spPr>
              <a:xfrm>
                <a:off x="2801008" y="2810020"/>
                <a:ext cx="1688123" cy="390748"/>
              </a:xfrm>
              <a:prstGeom prst="rect">
                <a:avLst/>
              </a:prstGeom>
              <a:noFill/>
            </p:spPr>
            <p:txBody>
              <a:bodyPr wrap="square" rtlCol="0">
                <a:spAutoFit/>
              </a:bodyPr>
              <a:lstStyle/>
              <a:p>
                <a:r>
                  <a:rPr lang="en-US" sz="1939" b="1" dirty="0">
                    <a:solidFill>
                      <a:srgbClr val="C0504D"/>
                    </a:solidFill>
                  </a:rPr>
                  <a:t>Hadrons</a:t>
                </a:r>
              </a:p>
            </p:txBody>
          </p:sp>
          <p:sp>
            <p:nvSpPr>
              <p:cNvPr id="20" name="TextBox 19">
                <a:extLst>
                  <a:ext uri="{FF2B5EF4-FFF2-40B4-BE49-F238E27FC236}">
                    <a16:creationId xmlns:a16="http://schemas.microsoft.com/office/drawing/2014/main" id="{0F4EAAB2-BD5C-3809-1383-3258DC0B105E}"/>
                  </a:ext>
                </a:extLst>
              </p:cNvPr>
              <p:cNvSpPr txBox="1"/>
              <p:nvPr/>
            </p:nvSpPr>
            <p:spPr>
              <a:xfrm>
                <a:off x="620516" y="2810020"/>
                <a:ext cx="2028361" cy="390748"/>
              </a:xfrm>
              <a:prstGeom prst="rect">
                <a:avLst/>
              </a:prstGeom>
              <a:noFill/>
            </p:spPr>
            <p:txBody>
              <a:bodyPr wrap="square" rtlCol="0">
                <a:spAutoFit/>
              </a:bodyPr>
              <a:lstStyle/>
              <a:p>
                <a:pPr algn="ctr"/>
                <a:r>
                  <a:rPr lang="en-US" sz="1939" b="1" dirty="0">
                    <a:solidFill>
                      <a:srgbClr val="C0504D"/>
                    </a:solidFill>
                  </a:rPr>
                  <a:t>Electrons</a:t>
                </a:r>
              </a:p>
            </p:txBody>
          </p:sp>
        </p:grpSp>
        <p:cxnSp>
          <p:nvCxnSpPr>
            <p:cNvPr id="13" name="Straight Arrow Connector 12">
              <a:extLst>
                <a:ext uri="{FF2B5EF4-FFF2-40B4-BE49-F238E27FC236}">
                  <a16:creationId xmlns:a16="http://schemas.microsoft.com/office/drawing/2014/main" id="{84AC7006-F356-7D53-36D4-0991EEF8D5A8}"/>
                </a:ext>
              </a:extLst>
            </p:cNvPr>
            <p:cNvCxnSpPr/>
            <p:nvPr/>
          </p:nvCxnSpPr>
          <p:spPr>
            <a:xfrm>
              <a:off x="1435445" y="2932684"/>
              <a:ext cx="0" cy="507756"/>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F565AFDD-9580-FB21-CBD8-FE7199EE4344}"/>
                </a:ext>
              </a:extLst>
            </p:cNvPr>
            <p:cNvCxnSpPr/>
            <p:nvPr/>
          </p:nvCxnSpPr>
          <p:spPr>
            <a:xfrm>
              <a:off x="3487746" y="2932808"/>
              <a:ext cx="0" cy="507756"/>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3CFC8CC-A8ED-D6B0-0EDC-768854C9A365}"/>
                </a:ext>
              </a:extLst>
            </p:cNvPr>
            <p:cNvSpPr txBox="1"/>
            <p:nvPr/>
          </p:nvSpPr>
          <p:spPr>
            <a:xfrm rot="17660581">
              <a:off x="-83602" y="4091735"/>
              <a:ext cx="2810575" cy="689163"/>
            </a:xfrm>
            <a:prstGeom prst="rect">
              <a:avLst/>
            </a:prstGeom>
            <a:noFill/>
          </p:spPr>
          <p:txBody>
            <a:bodyPr wrap="square" rtlCol="0">
              <a:spAutoFit/>
            </a:bodyPr>
            <a:lstStyle/>
            <a:p>
              <a:pPr algn="r"/>
              <a:r>
                <a:rPr lang="en-US" sz="1939" b="1" dirty="0">
                  <a:solidFill>
                    <a:srgbClr val="1F497D"/>
                  </a:solidFill>
                </a:rPr>
                <a:t>Maximum RF voltage, constant velocity</a:t>
              </a:r>
            </a:p>
          </p:txBody>
        </p:sp>
        <p:sp>
          <p:nvSpPr>
            <p:cNvPr id="16" name="TextBox 15">
              <a:extLst>
                <a:ext uri="{FF2B5EF4-FFF2-40B4-BE49-F238E27FC236}">
                  <a16:creationId xmlns:a16="http://schemas.microsoft.com/office/drawing/2014/main" id="{8BC6DAFF-774E-1AD2-6A0C-F9119A78FB0C}"/>
                </a:ext>
              </a:extLst>
            </p:cNvPr>
            <p:cNvSpPr txBox="1"/>
            <p:nvPr/>
          </p:nvSpPr>
          <p:spPr>
            <a:xfrm rot="17528953">
              <a:off x="1937978" y="4124990"/>
              <a:ext cx="2810573" cy="689163"/>
            </a:xfrm>
            <a:prstGeom prst="rect">
              <a:avLst/>
            </a:prstGeom>
            <a:noFill/>
          </p:spPr>
          <p:txBody>
            <a:bodyPr wrap="square" rtlCol="0">
              <a:spAutoFit/>
            </a:bodyPr>
            <a:lstStyle/>
            <a:p>
              <a:pPr algn="r"/>
              <a:r>
                <a:rPr lang="en-US" sz="1939" b="1" dirty="0">
                  <a:solidFill>
                    <a:srgbClr val="1F497D"/>
                  </a:solidFill>
                </a:rPr>
                <a:t>Maximum RF voltage, variable velocity</a:t>
              </a:r>
            </a:p>
          </p:txBody>
        </p:sp>
      </p:grpSp>
      <p:sp>
        <p:nvSpPr>
          <p:cNvPr id="21" name="TextBox 20">
            <a:extLst>
              <a:ext uri="{FF2B5EF4-FFF2-40B4-BE49-F238E27FC236}">
                <a16:creationId xmlns:a16="http://schemas.microsoft.com/office/drawing/2014/main" id="{A8AB2C11-DAA1-0F3B-2747-2271F23ACA21}"/>
              </a:ext>
            </a:extLst>
          </p:cNvPr>
          <p:cNvSpPr txBox="1"/>
          <p:nvPr/>
        </p:nvSpPr>
        <p:spPr>
          <a:xfrm>
            <a:off x="5599874" y="1535844"/>
            <a:ext cx="2406430" cy="390748"/>
          </a:xfrm>
          <a:prstGeom prst="rect">
            <a:avLst/>
          </a:prstGeom>
          <a:noFill/>
        </p:spPr>
        <p:txBody>
          <a:bodyPr wrap="square" rtlCol="0">
            <a:spAutoFit/>
          </a:bodyPr>
          <a:lstStyle/>
          <a:p>
            <a:pPr algn="ctr"/>
            <a:r>
              <a:rPr lang="en-US" sz="1939" b="1" dirty="0">
                <a:solidFill>
                  <a:srgbClr val="C0504D"/>
                </a:solidFill>
              </a:rPr>
              <a:t>Circular</a:t>
            </a:r>
          </a:p>
        </p:txBody>
      </p:sp>
      <p:sp>
        <p:nvSpPr>
          <p:cNvPr id="22" name="TextBox 21">
            <a:extLst>
              <a:ext uri="{FF2B5EF4-FFF2-40B4-BE49-F238E27FC236}">
                <a16:creationId xmlns:a16="http://schemas.microsoft.com/office/drawing/2014/main" id="{352F7462-DF69-FD76-5A73-4AE46DD36D50}"/>
              </a:ext>
            </a:extLst>
          </p:cNvPr>
          <p:cNvSpPr txBox="1"/>
          <p:nvPr/>
        </p:nvSpPr>
        <p:spPr>
          <a:xfrm>
            <a:off x="6036830" y="1790463"/>
            <a:ext cx="1723556" cy="390748"/>
          </a:xfrm>
          <a:prstGeom prst="rect">
            <a:avLst/>
          </a:prstGeom>
          <a:noFill/>
        </p:spPr>
        <p:txBody>
          <a:bodyPr wrap="square" rtlCol="0">
            <a:spAutoFit/>
          </a:bodyPr>
          <a:lstStyle/>
          <a:p>
            <a:r>
              <a:rPr lang="en-US" sz="1939" b="1" dirty="0">
                <a:solidFill>
                  <a:srgbClr val="C0504D"/>
                </a:solidFill>
              </a:rPr>
              <a:t>(multi-pass)</a:t>
            </a:r>
          </a:p>
        </p:txBody>
      </p:sp>
      <p:grpSp>
        <p:nvGrpSpPr>
          <p:cNvPr id="23" name="Group 22">
            <a:extLst>
              <a:ext uri="{FF2B5EF4-FFF2-40B4-BE49-F238E27FC236}">
                <a16:creationId xmlns:a16="http://schemas.microsoft.com/office/drawing/2014/main" id="{4AF651EF-A36C-C899-7E79-7B88B7A58AB2}"/>
              </a:ext>
            </a:extLst>
          </p:cNvPr>
          <p:cNvGrpSpPr/>
          <p:nvPr/>
        </p:nvGrpSpPr>
        <p:grpSpPr>
          <a:xfrm>
            <a:off x="4920017" y="2182121"/>
            <a:ext cx="3868615" cy="3417738"/>
            <a:chOff x="4789389" y="2189175"/>
            <a:chExt cx="3868615" cy="3417738"/>
          </a:xfrm>
        </p:grpSpPr>
        <p:cxnSp>
          <p:nvCxnSpPr>
            <p:cNvPr id="24" name="Straight Arrow Connector 23">
              <a:extLst>
                <a:ext uri="{FF2B5EF4-FFF2-40B4-BE49-F238E27FC236}">
                  <a16:creationId xmlns:a16="http://schemas.microsoft.com/office/drawing/2014/main" id="{84689711-7787-3701-2CD1-0E881329BBB0}"/>
                </a:ext>
              </a:extLst>
            </p:cNvPr>
            <p:cNvCxnSpPr/>
            <p:nvPr/>
          </p:nvCxnSpPr>
          <p:spPr>
            <a:xfrm>
              <a:off x="5716319" y="2932808"/>
              <a:ext cx="0" cy="507756"/>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12844CE6-44D3-7DBA-5FD9-DAC5A7E9DF40}"/>
                </a:ext>
              </a:extLst>
            </p:cNvPr>
            <p:cNvCxnSpPr/>
            <p:nvPr/>
          </p:nvCxnSpPr>
          <p:spPr>
            <a:xfrm>
              <a:off x="7768620" y="2932932"/>
              <a:ext cx="0" cy="507756"/>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E1F9389B-900E-F981-B12B-F1DA79B69442}"/>
                </a:ext>
              </a:extLst>
            </p:cNvPr>
            <p:cNvSpPr txBox="1"/>
            <p:nvPr/>
          </p:nvSpPr>
          <p:spPr>
            <a:xfrm rot="17491415">
              <a:off x="4413963" y="3820985"/>
              <a:ext cx="2187528" cy="987578"/>
            </a:xfrm>
            <a:prstGeom prst="rect">
              <a:avLst/>
            </a:prstGeom>
            <a:noFill/>
          </p:spPr>
          <p:txBody>
            <a:bodyPr wrap="square" rtlCol="0">
              <a:spAutoFit/>
            </a:bodyPr>
            <a:lstStyle/>
            <a:p>
              <a:pPr algn="ctr"/>
              <a:r>
                <a:rPr lang="en-US" sz="1939" b="1" dirty="0">
                  <a:solidFill>
                    <a:srgbClr val="1F497D"/>
                  </a:solidFill>
                </a:rPr>
                <a:t>Compensate synchrotron radiation losses</a:t>
              </a:r>
            </a:p>
          </p:txBody>
        </p:sp>
        <p:sp>
          <p:nvSpPr>
            <p:cNvPr id="27" name="TextBox 26">
              <a:extLst>
                <a:ext uri="{FF2B5EF4-FFF2-40B4-BE49-F238E27FC236}">
                  <a16:creationId xmlns:a16="http://schemas.microsoft.com/office/drawing/2014/main" id="{643CEDCF-B3DA-1659-DD07-2E4E8D191BC9}"/>
                </a:ext>
              </a:extLst>
            </p:cNvPr>
            <p:cNvSpPr txBox="1"/>
            <p:nvPr/>
          </p:nvSpPr>
          <p:spPr>
            <a:xfrm rot="17836370">
              <a:off x="6435765" y="3823347"/>
              <a:ext cx="2281138" cy="1285993"/>
            </a:xfrm>
            <a:prstGeom prst="rect">
              <a:avLst/>
            </a:prstGeom>
            <a:noFill/>
          </p:spPr>
          <p:txBody>
            <a:bodyPr wrap="square" rtlCol="0">
              <a:spAutoFit/>
            </a:bodyPr>
            <a:lstStyle/>
            <a:p>
              <a:pPr algn="r"/>
              <a:r>
                <a:rPr lang="en-US" sz="1939" b="1" dirty="0">
                  <a:solidFill>
                    <a:srgbClr val="1F497D"/>
                  </a:solidFill>
                </a:rPr>
                <a:t>Increase particle energy &amp;</a:t>
              </a:r>
            </a:p>
            <a:p>
              <a:pPr algn="r"/>
              <a:r>
                <a:rPr lang="en-US" sz="1939" b="1" dirty="0">
                  <a:solidFill>
                    <a:srgbClr val="1F497D"/>
                  </a:solidFill>
                </a:rPr>
                <a:t>Sweep frequency with beam</a:t>
              </a:r>
            </a:p>
          </p:txBody>
        </p:sp>
        <p:grpSp>
          <p:nvGrpSpPr>
            <p:cNvPr id="28" name="Group 27">
              <a:extLst>
                <a:ext uri="{FF2B5EF4-FFF2-40B4-BE49-F238E27FC236}">
                  <a16:creationId xmlns:a16="http://schemas.microsoft.com/office/drawing/2014/main" id="{85509A6A-7648-CD0A-78AD-58A8A28684BD}"/>
                </a:ext>
              </a:extLst>
            </p:cNvPr>
            <p:cNvGrpSpPr/>
            <p:nvPr/>
          </p:nvGrpSpPr>
          <p:grpSpPr>
            <a:xfrm>
              <a:off x="4789389" y="2189175"/>
              <a:ext cx="3868615" cy="764850"/>
              <a:chOff x="620516" y="2435918"/>
              <a:chExt cx="3868615" cy="764850"/>
            </a:xfrm>
          </p:grpSpPr>
          <p:cxnSp>
            <p:nvCxnSpPr>
              <p:cNvPr id="29" name="Straight Arrow Connector 28">
                <a:extLst>
                  <a:ext uri="{FF2B5EF4-FFF2-40B4-BE49-F238E27FC236}">
                    <a16:creationId xmlns:a16="http://schemas.microsoft.com/office/drawing/2014/main" id="{F68E7E39-A88D-7AA7-388A-D980C3E5F6E2}"/>
                  </a:ext>
                </a:extLst>
              </p:cNvPr>
              <p:cNvCxnSpPr/>
              <p:nvPr/>
            </p:nvCxnSpPr>
            <p:spPr>
              <a:xfrm flipH="1">
                <a:off x="1547446" y="2435919"/>
                <a:ext cx="666220" cy="455349"/>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E7F0C875-3283-F541-71AE-E154B52E6241}"/>
                  </a:ext>
                </a:extLst>
              </p:cNvPr>
              <p:cNvCxnSpPr/>
              <p:nvPr/>
            </p:nvCxnSpPr>
            <p:spPr>
              <a:xfrm>
                <a:off x="2892697" y="2435918"/>
                <a:ext cx="666857" cy="455262"/>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0B160D33-0F8E-48D6-B523-7C63DC348579}"/>
                  </a:ext>
                </a:extLst>
              </p:cNvPr>
              <p:cNvSpPr txBox="1"/>
              <p:nvPr/>
            </p:nvSpPr>
            <p:spPr>
              <a:xfrm>
                <a:off x="2801008" y="2810020"/>
                <a:ext cx="1688123" cy="390748"/>
              </a:xfrm>
              <a:prstGeom prst="rect">
                <a:avLst/>
              </a:prstGeom>
              <a:noFill/>
            </p:spPr>
            <p:txBody>
              <a:bodyPr wrap="square" rtlCol="0">
                <a:spAutoFit/>
              </a:bodyPr>
              <a:lstStyle/>
              <a:p>
                <a:r>
                  <a:rPr lang="en-US" sz="1939" b="1" dirty="0">
                    <a:solidFill>
                      <a:srgbClr val="C0504D"/>
                    </a:solidFill>
                  </a:rPr>
                  <a:t>Hadrons</a:t>
                </a:r>
              </a:p>
            </p:txBody>
          </p:sp>
          <p:sp>
            <p:nvSpPr>
              <p:cNvPr id="32" name="TextBox 31">
                <a:extLst>
                  <a:ext uri="{FF2B5EF4-FFF2-40B4-BE49-F238E27FC236}">
                    <a16:creationId xmlns:a16="http://schemas.microsoft.com/office/drawing/2014/main" id="{F5C72C57-AC50-C27F-15D5-045881064CA3}"/>
                  </a:ext>
                </a:extLst>
              </p:cNvPr>
              <p:cNvSpPr txBox="1"/>
              <p:nvPr/>
            </p:nvSpPr>
            <p:spPr>
              <a:xfrm>
                <a:off x="620516" y="2810020"/>
                <a:ext cx="2028361" cy="390748"/>
              </a:xfrm>
              <a:prstGeom prst="rect">
                <a:avLst/>
              </a:prstGeom>
              <a:noFill/>
            </p:spPr>
            <p:txBody>
              <a:bodyPr wrap="square" rtlCol="0">
                <a:spAutoFit/>
              </a:bodyPr>
              <a:lstStyle/>
              <a:p>
                <a:pPr algn="ctr"/>
                <a:r>
                  <a:rPr lang="en-US" sz="1939" b="1" dirty="0">
                    <a:solidFill>
                      <a:srgbClr val="C0504D"/>
                    </a:solidFill>
                  </a:rPr>
                  <a:t>Electrons</a:t>
                </a:r>
              </a:p>
            </p:txBody>
          </p:sp>
        </p:grpSp>
      </p:grpSp>
      <p:grpSp>
        <p:nvGrpSpPr>
          <p:cNvPr id="33" name="Group 32">
            <a:extLst>
              <a:ext uri="{FF2B5EF4-FFF2-40B4-BE49-F238E27FC236}">
                <a16:creationId xmlns:a16="http://schemas.microsoft.com/office/drawing/2014/main" id="{996D06DD-645F-2D13-1C83-EF7434C4E97B}"/>
              </a:ext>
            </a:extLst>
          </p:cNvPr>
          <p:cNvGrpSpPr/>
          <p:nvPr/>
        </p:nvGrpSpPr>
        <p:grpSpPr>
          <a:xfrm>
            <a:off x="5530976" y="5290799"/>
            <a:ext cx="6267119" cy="1194430"/>
            <a:chOff x="6257007" y="5688178"/>
            <a:chExt cx="4478841" cy="1194430"/>
          </a:xfrm>
        </p:grpSpPr>
        <p:sp>
          <p:nvSpPr>
            <p:cNvPr id="34" name="TextBox 33">
              <a:extLst>
                <a:ext uri="{FF2B5EF4-FFF2-40B4-BE49-F238E27FC236}">
                  <a16:creationId xmlns:a16="http://schemas.microsoft.com/office/drawing/2014/main" id="{12D4E382-FCA3-BE02-65FC-7B30C3F697A0}"/>
                </a:ext>
              </a:extLst>
            </p:cNvPr>
            <p:cNvSpPr txBox="1"/>
            <p:nvPr/>
          </p:nvSpPr>
          <p:spPr>
            <a:xfrm>
              <a:off x="7382095" y="5688178"/>
              <a:ext cx="340158" cy="523220"/>
            </a:xfrm>
            <a:prstGeom prst="rect">
              <a:avLst/>
            </a:prstGeom>
            <a:noFill/>
          </p:spPr>
          <p:txBody>
            <a:bodyPr wrap="none" rtlCol="0">
              <a:spAutoFit/>
            </a:bodyPr>
            <a:lstStyle/>
            <a:p>
              <a:r>
                <a:rPr lang="en-GB" sz="2800" dirty="0">
                  <a:latin typeface="Constantia" panose="02030602050306030303" pitchFamily="18" charset="0"/>
                </a:rPr>
                <a:t>*</a:t>
              </a:r>
            </a:p>
          </p:txBody>
        </p:sp>
        <p:grpSp>
          <p:nvGrpSpPr>
            <p:cNvPr id="35" name="Group 34">
              <a:extLst>
                <a:ext uri="{FF2B5EF4-FFF2-40B4-BE49-F238E27FC236}">
                  <a16:creationId xmlns:a16="http://schemas.microsoft.com/office/drawing/2014/main" id="{0E0B9B47-F0C0-F7F9-B616-2581FC35CC0A}"/>
                </a:ext>
              </a:extLst>
            </p:cNvPr>
            <p:cNvGrpSpPr/>
            <p:nvPr/>
          </p:nvGrpSpPr>
          <p:grpSpPr>
            <a:xfrm>
              <a:off x="6257007" y="5770233"/>
              <a:ext cx="4478841" cy="1112375"/>
              <a:chOff x="6257007" y="5770233"/>
              <a:chExt cx="4478841" cy="1112375"/>
            </a:xfrm>
          </p:grpSpPr>
          <p:sp>
            <p:nvSpPr>
              <p:cNvPr id="36" name="TextBox 35">
                <a:extLst>
                  <a:ext uri="{FF2B5EF4-FFF2-40B4-BE49-F238E27FC236}">
                    <a16:creationId xmlns:a16="http://schemas.microsoft.com/office/drawing/2014/main" id="{BB6F9A5F-B1EE-C3A3-6BD6-F3530E53DE55}"/>
                  </a:ext>
                </a:extLst>
              </p:cNvPr>
              <p:cNvSpPr txBox="1"/>
              <p:nvPr/>
            </p:nvSpPr>
            <p:spPr>
              <a:xfrm>
                <a:off x="6962443" y="6297833"/>
                <a:ext cx="3773405" cy="584775"/>
              </a:xfrm>
              <a:prstGeom prst="rect">
                <a:avLst/>
              </a:prstGeom>
              <a:noFill/>
            </p:spPr>
            <p:txBody>
              <a:bodyPr wrap="none" rtlCol="0">
                <a:spAutoFit/>
              </a:bodyPr>
              <a:lstStyle/>
              <a:p>
                <a:r>
                  <a:rPr lang="en-GB" sz="1600" dirty="0">
                    <a:latin typeface="Constantia" panose="02030602050306030303" pitchFamily="18" charset="0"/>
                  </a:rPr>
                  <a:t>*Exceptions (rare) exist, </a:t>
                </a:r>
              </a:p>
              <a:p>
                <a:r>
                  <a:rPr lang="en-GB" sz="1600" dirty="0">
                    <a:latin typeface="Constantia" panose="02030602050306030303" pitchFamily="18" charset="0"/>
                  </a:rPr>
                  <a:t>e.g. “fixed frequency” acceleration in SPS</a:t>
                </a:r>
              </a:p>
            </p:txBody>
          </p:sp>
          <p:sp>
            <p:nvSpPr>
              <p:cNvPr id="37" name="TextBox 36">
                <a:extLst>
                  <a:ext uri="{FF2B5EF4-FFF2-40B4-BE49-F238E27FC236}">
                    <a16:creationId xmlns:a16="http://schemas.microsoft.com/office/drawing/2014/main" id="{01FB36FA-D0B8-64AB-8964-23D7564E341D}"/>
                  </a:ext>
                </a:extLst>
              </p:cNvPr>
              <p:cNvSpPr txBox="1"/>
              <p:nvPr/>
            </p:nvSpPr>
            <p:spPr>
              <a:xfrm>
                <a:off x="6257007" y="5770233"/>
                <a:ext cx="1184782" cy="430887"/>
              </a:xfrm>
              <a:prstGeom prst="rect">
                <a:avLst/>
              </a:prstGeom>
              <a:noFill/>
              <a:ln w="28575">
                <a:solidFill>
                  <a:schemeClr val="accent1">
                    <a:lumMod val="75000"/>
                  </a:schemeClr>
                </a:solidFill>
              </a:ln>
            </p:spPr>
            <p:txBody>
              <a:bodyPr wrap="square" rtlCol="0">
                <a:spAutoFit/>
              </a:bodyPr>
              <a:lstStyle/>
              <a:p>
                <a:r>
                  <a:rPr lang="en-US" sz="2200" i="1" dirty="0" err="1"/>
                  <a:t>f</a:t>
                </a:r>
                <a:r>
                  <a:rPr lang="en-US" sz="2200" i="1" baseline="-25000" dirty="0" err="1"/>
                  <a:t>RF</a:t>
                </a:r>
                <a:r>
                  <a:rPr lang="en-US" sz="2200" i="1" dirty="0"/>
                  <a:t> = h · </a:t>
                </a:r>
                <a:r>
                  <a:rPr lang="en-US" sz="2200" i="1" dirty="0" err="1"/>
                  <a:t>f</a:t>
                </a:r>
                <a:r>
                  <a:rPr lang="en-US" sz="2200" i="1" baseline="-25000" dirty="0" err="1"/>
                  <a:t>rev</a:t>
                </a:r>
                <a:endParaRPr lang="de-DE" sz="2200" i="1" baseline="-25000" dirty="0"/>
              </a:p>
            </p:txBody>
          </p:sp>
        </p:grpSp>
      </p:grpSp>
      <p:grpSp>
        <p:nvGrpSpPr>
          <p:cNvPr id="38" name="Group 37">
            <a:extLst>
              <a:ext uri="{FF2B5EF4-FFF2-40B4-BE49-F238E27FC236}">
                <a16:creationId xmlns:a16="http://schemas.microsoft.com/office/drawing/2014/main" id="{2534073C-73AA-ADAC-B6A3-212BCF22AC13}"/>
              </a:ext>
            </a:extLst>
          </p:cNvPr>
          <p:cNvGrpSpPr/>
          <p:nvPr/>
        </p:nvGrpSpPr>
        <p:grpSpPr>
          <a:xfrm>
            <a:off x="1249295" y="5741814"/>
            <a:ext cx="3763787" cy="998876"/>
            <a:chOff x="156225" y="5779370"/>
            <a:chExt cx="3208660" cy="998876"/>
          </a:xfrm>
        </p:grpSpPr>
        <p:sp>
          <p:nvSpPr>
            <p:cNvPr id="39" name="TextBox 38">
              <a:extLst>
                <a:ext uri="{FF2B5EF4-FFF2-40B4-BE49-F238E27FC236}">
                  <a16:creationId xmlns:a16="http://schemas.microsoft.com/office/drawing/2014/main" id="{B2B0F46D-0DEE-A3AA-104C-58FCF984C15F}"/>
                </a:ext>
              </a:extLst>
            </p:cNvPr>
            <p:cNvSpPr txBox="1"/>
            <p:nvPr/>
          </p:nvSpPr>
          <p:spPr>
            <a:xfrm>
              <a:off x="397885" y="5779370"/>
              <a:ext cx="1447517" cy="430887"/>
            </a:xfrm>
            <a:prstGeom prst="rect">
              <a:avLst/>
            </a:prstGeom>
            <a:noFill/>
            <a:ln w="28575">
              <a:solidFill>
                <a:schemeClr val="accent1">
                  <a:lumMod val="75000"/>
                </a:schemeClr>
              </a:solidFill>
            </a:ln>
          </p:spPr>
          <p:txBody>
            <a:bodyPr wrap="square" rtlCol="0">
              <a:spAutoFit/>
            </a:bodyPr>
            <a:lstStyle/>
            <a:p>
              <a:r>
                <a:rPr lang="en-US" sz="2200" i="1" dirty="0"/>
                <a:t>L</a:t>
              </a:r>
              <a:r>
                <a:rPr lang="en-US" sz="2200" i="1" baseline="-25000" dirty="0"/>
                <a:t>n</a:t>
              </a:r>
              <a:r>
                <a:rPr lang="en-US" sz="2200" i="1" dirty="0"/>
                <a:t> = </a:t>
              </a:r>
              <a:r>
                <a:rPr lang="en-US" sz="2200" i="1" dirty="0" err="1"/>
                <a:t>v</a:t>
              </a:r>
              <a:r>
                <a:rPr lang="en-US" sz="2200" i="1" baseline="-25000" dirty="0" err="1"/>
                <a:t>n</a:t>
              </a:r>
              <a:r>
                <a:rPr lang="en-US" sz="2200" i="1" dirty="0"/>
                <a:t> · T</a:t>
              </a:r>
              <a:r>
                <a:rPr lang="en-US" sz="2200" i="1" baseline="-25000" dirty="0"/>
                <a:t>RF</a:t>
              </a:r>
              <a:endParaRPr lang="de-DE" sz="2200" i="1" baseline="-25000" dirty="0"/>
            </a:p>
          </p:txBody>
        </p:sp>
        <p:sp>
          <p:nvSpPr>
            <p:cNvPr id="40" name="TextBox 39">
              <a:extLst>
                <a:ext uri="{FF2B5EF4-FFF2-40B4-BE49-F238E27FC236}">
                  <a16:creationId xmlns:a16="http://schemas.microsoft.com/office/drawing/2014/main" id="{000F1293-7328-14BE-C0C7-9B60573B2E5D}"/>
                </a:ext>
              </a:extLst>
            </p:cNvPr>
            <p:cNvSpPr txBox="1"/>
            <p:nvPr/>
          </p:nvSpPr>
          <p:spPr>
            <a:xfrm>
              <a:off x="156225" y="6439692"/>
              <a:ext cx="3208660" cy="338554"/>
            </a:xfrm>
            <a:prstGeom prst="rect">
              <a:avLst/>
            </a:prstGeom>
            <a:noFill/>
          </p:spPr>
          <p:txBody>
            <a:bodyPr wrap="none" rtlCol="0">
              <a:spAutoFit/>
            </a:bodyPr>
            <a:lstStyle/>
            <a:p>
              <a:r>
                <a:rPr lang="en-GB" sz="1600" dirty="0">
                  <a:latin typeface="Constantia" panose="02030602050306030303" pitchFamily="18" charset="0"/>
                </a:rPr>
                <a:t>L</a:t>
              </a:r>
              <a:r>
                <a:rPr lang="en-GB" sz="1600" baseline="-25000" dirty="0">
                  <a:latin typeface="Constantia" panose="02030602050306030303" pitchFamily="18" charset="0"/>
                </a:rPr>
                <a:t>n</a:t>
              </a:r>
              <a:r>
                <a:rPr lang="en-GB" sz="1600" dirty="0">
                  <a:latin typeface="Constantia" panose="02030602050306030303" pitchFamily="18" charset="0"/>
                </a:rPr>
                <a:t> = Distance between two adjacent gaps</a:t>
              </a:r>
            </a:p>
          </p:txBody>
        </p:sp>
      </p:grpSp>
      <p:sp>
        <p:nvSpPr>
          <p:cNvPr id="41" name="Rectangle 40">
            <a:extLst>
              <a:ext uri="{FF2B5EF4-FFF2-40B4-BE49-F238E27FC236}">
                <a16:creationId xmlns:a16="http://schemas.microsoft.com/office/drawing/2014/main" id="{EF3204AE-11B4-998A-96F4-B05420064F39}"/>
              </a:ext>
            </a:extLst>
          </p:cNvPr>
          <p:cNvSpPr>
            <a:spLocks noChangeArrowheads="1"/>
          </p:cNvSpPr>
          <p:nvPr/>
        </p:nvSpPr>
        <p:spPr bwMode="auto">
          <a:xfrm>
            <a:off x="8940763" y="2272586"/>
            <a:ext cx="3103134" cy="3156602"/>
          </a:xfrm>
          <a:prstGeom prst="rect">
            <a:avLst/>
          </a:prstGeom>
          <a:noFill/>
          <a:ln w="9525">
            <a:noFill/>
            <a:miter lim="800000"/>
            <a:headEnd/>
            <a:tailEnd/>
          </a:ln>
          <a:effectLst/>
        </p:spPr>
        <p:txBody>
          <a:bodyPr anchor="ctr"/>
          <a:lstStyle/>
          <a:p>
            <a:pPr eaLnBrk="1" fontAlgn="auto" hangingPunct="1">
              <a:spcBef>
                <a:spcPct val="0"/>
              </a:spcBef>
              <a:spcAft>
                <a:spcPts val="0"/>
              </a:spcAft>
            </a:pPr>
            <a:r>
              <a:rPr lang="en-US" sz="2000" b="1" dirty="0">
                <a:solidFill>
                  <a:srgbClr val="1F497D"/>
                </a:solidFill>
              </a:rPr>
              <a:t>Choice of RF parameters includes:</a:t>
            </a:r>
          </a:p>
          <a:p>
            <a:pPr marL="342900" indent="-342900" eaLnBrk="1" fontAlgn="auto" hangingPunct="1">
              <a:spcBef>
                <a:spcPct val="0"/>
              </a:spcBef>
              <a:spcAft>
                <a:spcPts val="0"/>
              </a:spcAft>
              <a:buFontTx/>
              <a:buChar char="-"/>
            </a:pPr>
            <a:r>
              <a:rPr lang="en-US" sz="2000" b="1" dirty="0">
                <a:solidFill>
                  <a:srgbClr val="1F497D"/>
                </a:solidFill>
              </a:rPr>
              <a:t>frequency (range), or: shall we apply high or low RF frequency?</a:t>
            </a:r>
          </a:p>
          <a:p>
            <a:pPr marL="342900" indent="-342900" eaLnBrk="1" fontAlgn="auto" hangingPunct="1">
              <a:spcBef>
                <a:spcPct val="0"/>
              </a:spcBef>
              <a:spcAft>
                <a:spcPts val="0"/>
              </a:spcAft>
              <a:buFontTx/>
              <a:buChar char="-"/>
            </a:pPr>
            <a:r>
              <a:rPr lang="en-US" sz="2000" b="1" dirty="0">
                <a:solidFill>
                  <a:srgbClr val="1F497D"/>
                </a:solidFill>
              </a:rPr>
              <a:t>Minimum voltage requirement, within limitations…</a:t>
            </a:r>
          </a:p>
        </p:txBody>
      </p:sp>
      <p:sp>
        <p:nvSpPr>
          <p:cNvPr id="2" name="Slide Number Placeholder 1">
            <a:extLst>
              <a:ext uri="{FF2B5EF4-FFF2-40B4-BE49-F238E27FC236}">
                <a16:creationId xmlns:a16="http://schemas.microsoft.com/office/drawing/2014/main" id="{C3A0546B-1625-CC85-BA5D-A344229CB394}"/>
              </a:ext>
            </a:extLst>
          </p:cNvPr>
          <p:cNvSpPr>
            <a:spLocks noGrp="1"/>
          </p:cNvSpPr>
          <p:nvPr>
            <p:ph type="sldNum" sz="quarter" idx="12"/>
          </p:nvPr>
        </p:nvSpPr>
        <p:spPr/>
        <p:txBody>
          <a:bodyPr/>
          <a:lstStyle/>
          <a:p>
            <a:pPr algn="r">
              <a:lnSpc>
                <a:spcPct val="100000"/>
              </a:lnSpc>
            </a:pPr>
            <a:fld id="{29E1FBE6-5FEE-460C-8BC2-DBDF0A920D44}" type="slidenum">
              <a:rPr lang="en-US" sz="1000" b="0" strike="noStrike" spc="-1" smtClean="0">
                <a:solidFill>
                  <a:schemeClr val="bg2">
                    <a:lumMod val="50000"/>
                  </a:schemeClr>
                </a:solidFill>
                <a:latin typeface="Arial"/>
              </a:rPr>
              <a:t>9</a:t>
            </a:fld>
            <a:endParaRPr lang="en-GB" sz="1000" b="0" strike="noStrike" spc="-1">
              <a:solidFill>
                <a:schemeClr val="bg2">
                  <a:lumMod val="50000"/>
                </a:schemeClr>
              </a:solidFill>
              <a:latin typeface="Times New Roman"/>
            </a:endParaRPr>
          </a:p>
        </p:txBody>
      </p:sp>
      <p:grpSp>
        <p:nvGrpSpPr>
          <p:cNvPr id="46" name="Group 45">
            <a:extLst>
              <a:ext uri="{FF2B5EF4-FFF2-40B4-BE49-F238E27FC236}">
                <a16:creationId xmlns:a16="http://schemas.microsoft.com/office/drawing/2014/main" id="{A1E95751-CE08-688C-B211-7F8AB9F01969}"/>
              </a:ext>
            </a:extLst>
          </p:cNvPr>
          <p:cNvGrpSpPr>
            <a:grpSpLocks noChangeAspect="1"/>
          </p:cNvGrpSpPr>
          <p:nvPr/>
        </p:nvGrpSpPr>
        <p:grpSpPr>
          <a:xfrm>
            <a:off x="9681730" y="578847"/>
            <a:ext cx="1487583" cy="1579838"/>
            <a:chOff x="9575800" y="1417830"/>
            <a:chExt cx="1893600" cy="2011035"/>
          </a:xfrm>
        </p:grpSpPr>
        <p:sp>
          <p:nvSpPr>
            <p:cNvPr id="42" name="Doughnut 41">
              <a:extLst>
                <a:ext uri="{FF2B5EF4-FFF2-40B4-BE49-F238E27FC236}">
                  <a16:creationId xmlns:a16="http://schemas.microsoft.com/office/drawing/2014/main" id="{BBA27F8D-9FD1-7908-F206-7989554AAF67}"/>
                </a:ext>
              </a:extLst>
            </p:cNvPr>
            <p:cNvSpPr/>
            <p:nvPr/>
          </p:nvSpPr>
          <p:spPr>
            <a:xfrm>
              <a:off x="9575800" y="1535265"/>
              <a:ext cx="1893600" cy="1893600"/>
            </a:xfrm>
            <a:prstGeom prst="donut">
              <a:avLst>
                <a:gd name="adj" fmla="val 35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solidFill>
                  <a:schemeClr val="tx1"/>
                </a:solidFill>
              </a:endParaRPr>
            </a:p>
          </p:txBody>
        </p:sp>
        <p:sp>
          <p:nvSpPr>
            <p:cNvPr id="43" name="Can 42">
              <a:extLst>
                <a:ext uri="{FF2B5EF4-FFF2-40B4-BE49-F238E27FC236}">
                  <a16:creationId xmlns:a16="http://schemas.microsoft.com/office/drawing/2014/main" id="{1AF17D44-ADB8-A8EF-7B6C-524A93B85DDC}"/>
                </a:ext>
              </a:extLst>
            </p:cNvPr>
            <p:cNvSpPr/>
            <p:nvPr/>
          </p:nvSpPr>
          <p:spPr>
            <a:xfrm rot="5400000">
              <a:off x="10357499" y="1387571"/>
              <a:ext cx="330200" cy="390717"/>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5" name="Right Arrow 44">
              <a:extLst>
                <a:ext uri="{FF2B5EF4-FFF2-40B4-BE49-F238E27FC236}">
                  <a16:creationId xmlns:a16="http://schemas.microsoft.com/office/drawing/2014/main" id="{09762468-B0A7-C501-A167-8443DA8A240E}"/>
                </a:ext>
              </a:extLst>
            </p:cNvPr>
            <p:cNvSpPr/>
            <p:nvPr/>
          </p:nvSpPr>
          <p:spPr>
            <a:xfrm>
              <a:off x="10345220" y="1484465"/>
              <a:ext cx="354758" cy="212765"/>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Tree>
    <p:extLst>
      <p:ext uri="{BB962C8B-B14F-4D97-AF65-F5344CB8AC3E}">
        <p14:creationId xmlns:p14="http://schemas.microsoft.com/office/powerpoint/2010/main" val="3217181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up)">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blinds(horizontal)">
                                      <p:cBhvr>
                                        <p:cTn id="2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57284" y="114377"/>
            <a:ext cx="8333885" cy="629095"/>
          </a:xfrm>
        </p:spPr>
        <p:txBody>
          <a:bodyPr/>
          <a:lstStyle/>
          <a:p>
            <a:r>
              <a:rPr lang="en-US" dirty="0">
                <a:solidFill>
                  <a:schemeClr val="bg2">
                    <a:lumMod val="50000"/>
                  </a:schemeClr>
                </a:solidFill>
              </a:rPr>
              <a:t>Example of Pi-mode Cavities (SW, 3/3)</a:t>
            </a:r>
            <a:endParaRPr lang="en-GB" dirty="0">
              <a:solidFill>
                <a:schemeClr val="bg2">
                  <a:lumMod val="50000"/>
                </a:schemeClr>
              </a:solidFill>
            </a:endParaRPr>
          </a:p>
        </p:txBody>
      </p:sp>
      <p:sp>
        <p:nvSpPr>
          <p:cNvPr id="17" name="TextBox 16">
            <a:extLst>
              <a:ext uri="{FF2B5EF4-FFF2-40B4-BE49-F238E27FC236}">
                <a16:creationId xmlns:a16="http://schemas.microsoft.com/office/drawing/2014/main" id="{4F28A524-FBA8-44DC-B8B4-9D84052A755E}"/>
              </a:ext>
            </a:extLst>
          </p:cNvPr>
          <p:cNvSpPr txBox="1"/>
          <p:nvPr/>
        </p:nvSpPr>
        <p:spPr>
          <a:xfrm>
            <a:off x="3234827" y="1059410"/>
            <a:ext cx="5722345" cy="369332"/>
          </a:xfrm>
          <a:prstGeom prst="rect">
            <a:avLst/>
          </a:prstGeom>
          <a:noFill/>
        </p:spPr>
        <p:txBody>
          <a:bodyPr wrap="square" rtlCol="0">
            <a:spAutoFit/>
          </a:bodyPr>
          <a:lstStyle/>
          <a:p>
            <a:r>
              <a:rPr lang="en-US" i="1" dirty="0">
                <a:solidFill>
                  <a:srgbClr val="C00000"/>
                </a:solidFill>
              </a:rPr>
              <a:t>Slot-coupled-structure (PIMS) at CERN</a:t>
            </a:r>
            <a:endParaRPr lang="en-GB" i="1" dirty="0">
              <a:solidFill>
                <a:srgbClr val="C00000"/>
              </a:solidFill>
            </a:endParaRPr>
          </a:p>
        </p:txBody>
      </p:sp>
      <p:grpSp>
        <p:nvGrpSpPr>
          <p:cNvPr id="19" name="Group 18">
            <a:extLst>
              <a:ext uri="{FF2B5EF4-FFF2-40B4-BE49-F238E27FC236}">
                <a16:creationId xmlns:a16="http://schemas.microsoft.com/office/drawing/2014/main" id="{DF902065-1E61-4312-923C-DC21DE720760}"/>
              </a:ext>
            </a:extLst>
          </p:cNvPr>
          <p:cNvGrpSpPr/>
          <p:nvPr/>
        </p:nvGrpSpPr>
        <p:grpSpPr>
          <a:xfrm>
            <a:off x="551044" y="1478777"/>
            <a:ext cx="11267301" cy="4823270"/>
            <a:chOff x="551044" y="1478777"/>
            <a:chExt cx="11267301" cy="4823270"/>
          </a:xfrm>
        </p:grpSpPr>
        <p:pic>
          <p:nvPicPr>
            <p:cNvPr id="1030" name="Picture 6" descr="Taking a closer look at LHC - LINAC4">
              <a:extLst>
                <a:ext uri="{FF2B5EF4-FFF2-40B4-BE49-F238E27FC236}">
                  <a16:creationId xmlns:a16="http://schemas.microsoft.com/office/drawing/2014/main" id="{EB5644FA-3D10-496E-82FE-A035C018C0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8218" y="1480325"/>
              <a:ext cx="4720127" cy="314921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EB welding of a PIMS cavity at CERN.">
              <a:extLst>
                <a:ext uri="{FF2B5EF4-FFF2-40B4-BE49-F238E27FC236}">
                  <a16:creationId xmlns:a16="http://schemas.microsoft.com/office/drawing/2014/main" id="{CDBDE665-256D-4B6F-A1EE-F3221885EDA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1044" y="1478777"/>
              <a:ext cx="2644680" cy="221905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E1F3E7EB-7AC4-483A-BBD2-C17FA1EF4CE8}"/>
                </a:ext>
              </a:extLst>
            </p:cNvPr>
            <p:cNvSpPr txBox="1"/>
            <p:nvPr/>
          </p:nvSpPr>
          <p:spPr>
            <a:xfrm>
              <a:off x="777228" y="5655716"/>
              <a:ext cx="10637541" cy="646331"/>
            </a:xfrm>
            <a:prstGeom prst="rect">
              <a:avLst/>
            </a:prstGeom>
            <a:noFill/>
          </p:spPr>
          <p:txBody>
            <a:bodyPr wrap="square" rtlCol="0">
              <a:spAutoFit/>
            </a:bodyPr>
            <a:lstStyle/>
            <a:p>
              <a:r>
                <a:rPr lang="en-US" sz="1200" dirty="0"/>
                <a:t>Picture sources: CERN </a:t>
              </a:r>
              <a:r>
                <a:rPr lang="en-US" sz="1200" dirty="0" err="1"/>
                <a:t>cds</a:t>
              </a:r>
              <a:endParaRPr lang="en-US" sz="1200" dirty="0"/>
            </a:p>
            <a:p>
              <a:r>
                <a:rPr lang="en-US" sz="1200" dirty="0"/>
                <a:t>R. Wegner et al., </a:t>
              </a:r>
              <a:r>
                <a:rPr lang="en-US" sz="1200" i="1" dirty="0"/>
                <a:t>Linac4 PIMS Construction and First Operation</a:t>
              </a:r>
              <a:r>
                <a:rPr lang="en-US" sz="1200" dirty="0"/>
                <a:t>, IPAC2017, Copenhagen.</a:t>
              </a:r>
            </a:p>
            <a:p>
              <a:r>
                <a:rPr lang="en-US" sz="1200" dirty="0"/>
                <a:t>P. </a:t>
              </a:r>
              <a:r>
                <a:rPr lang="en-US" sz="1200" dirty="0" err="1"/>
                <a:t>Bourquin</a:t>
              </a:r>
              <a:r>
                <a:rPr lang="en-US" sz="1200" dirty="0"/>
                <a:t> et al., </a:t>
              </a:r>
              <a:r>
                <a:rPr lang="en-US" sz="1200" i="1" dirty="0"/>
                <a:t>Development Status of the Pi-mode Accelerating Structure (PIMS) for LINAC4, Proc. Of LINAC08, Canada</a:t>
              </a:r>
            </a:p>
          </p:txBody>
        </p:sp>
        <p:pic>
          <p:nvPicPr>
            <p:cNvPr id="12" name="Picture 11" descr="A picture containing indoor&#10;&#10;Description automatically generated">
              <a:extLst>
                <a:ext uri="{FF2B5EF4-FFF2-40B4-BE49-F238E27FC236}">
                  <a16:creationId xmlns:a16="http://schemas.microsoft.com/office/drawing/2014/main" id="{EB738323-C003-4B17-8AE9-35DDC4C826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99177" y="1478777"/>
              <a:ext cx="3695588" cy="2976572"/>
            </a:xfrm>
            <a:prstGeom prst="rect">
              <a:avLst/>
            </a:prstGeom>
          </p:spPr>
        </p:pic>
      </p:grpSp>
      <p:sp>
        <p:nvSpPr>
          <p:cNvPr id="20" name="TextBox 19">
            <a:extLst>
              <a:ext uri="{FF2B5EF4-FFF2-40B4-BE49-F238E27FC236}">
                <a16:creationId xmlns:a16="http://schemas.microsoft.com/office/drawing/2014/main" id="{F28E3017-65BF-4487-83EB-4C8856874F06}"/>
              </a:ext>
            </a:extLst>
          </p:cNvPr>
          <p:cNvSpPr txBox="1"/>
          <p:nvPr/>
        </p:nvSpPr>
        <p:spPr>
          <a:xfrm>
            <a:off x="545789" y="3693197"/>
            <a:ext cx="2050101" cy="369332"/>
          </a:xfrm>
          <a:prstGeom prst="rect">
            <a:avLst/>
          </a:prstGeom>
          <a:noFill/>
        </p:spPr>
        <p:txBody>
          <a:bodyPr wrap="square" rtlCol="0">
            <a:spAutoFit/>
          </a:bodyPr>
          <a:lstStyle/>
          <a:p>
            <a:r>
              <a:rPr lang="en-US" i="1" dirty="0"/>
              <a:t>PIMS cell</a:t>
            </a:r>
            <a:endParaRPr lang="en-GB" i="1" dirty="0"/>
          </a:p>
        </p:txBody>
      </p:sp>
      <p:sp>
        <p:nvSpPr>
          <p:cNvPr id="24" name="TextBox 23">
            <a:extLst>
              <a:ext uri="{FF2B5EF4-FFF2-40B4-BE49-F238E27FC236}">
                <a16:creationId xmlns:a16="http://schemas.microsoft.com/office/drawing/2014/main" id="{983C5EFB-3F6E-4CC2-89CD-6234EDE38DF0}"/>
              </a:ext>
            </a:extLst>
          </p:cNvPr>
          <p:cNvSpPr txBox="1"/>
          <p:nvPr/>
        </p:nvSpPr>
        <p:spPr>
          <a:xfrm>
            <a:off x="3299177" y="4444869"/>
            <a:ext cx="2050101" cy="369332"/>
          </a:xfrm>
          <a:prstGeom prst="rect">
            <a:avLst/>
          </a:prstGeom>
          <a:noFill/>
        </p:spPr>
        <p:txBody>
          <a:bodyPr wrap="square" rtlCol="0">
            <a:spAutoFit/>
          </a:bodyPr>
          <a:lstStyle/>
          <a:p>
            <a:r>
              <a:rPr lang="en-US" i="1" dirty="0"/>
              <a:t>PIMS test set-up</a:t>
            </a:r>
            <a:endParaRPr lang="en-GB" i="1" dirty="0"/>
          </a:p>
        </p:txBody>
      </p:sp>
      <p:sp>
        <p:nvSpPr>
          <p:cNvPr id="25" name="TextBox 24">
            <a:extLst>
              <a:ext uri="{FF2B5EF4-FFF2-40B4-BE49-F238E27FC236}">
                <a16:creationId xmlns:a16="http://schemas.microsoft.com/office/drawing/2014/main" id="{09BDFFA0-631E-4A6A-8195-91194724318E}"/>
              </a:ext>
            </a:extLst>
          </p:cNvPr>
          <p:cNvSpPr txBox="1"/>
          <p:nvPr/>
        </p:nvSpPr>
        <p:spPr>
          <a:xfrm>
            <a:off x="7098218" y="4606833"/>
            <a:ext cx="4873747" cy="369332"/>
          </a:xfrm>
          <a:prstGeom prst="rect">
            <a:avLst/>
          </a:prstGeom>
          <a:noFill/>
        </p:spPr>
        <p:txBody>
          <a:bodyPr wrap="square" rtlCol="0">
            <a:spAutoFit/>
          </a:bodyPr>
          <a:lstStyle/>
          <a:p>
            <a:r>
              <a:rPr lang="en-US" i="1" dirty="0"/>
              <a:t>Completed LINAC4, CERN</a:t>
            </a:r>
            <a:endParaRPr lang="en-GB" i="1" dirty="0"/>
          </a:p>
        </p:txBody>
      </p:sp>
    </p:spTree>
    <p:extLst>
      <p:ext uri="{BB962C8B-B14F-4D97-AF65-F5344CB8AC3E}">
        <p14:creationId xmlns:p14="http://schemas.microsoft.com/office/powerpoint/2010/main" val="116316563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B488A18-55FC-47C9-85E5-5CCA1790872E}"/>
              </a:ext>
            </a:extLst>
          </p:cNvPr>
          <p:cNvGrpSpPr/>
          <p:nvPr/>
        </p:nvGrpSpPr>
        <p:grpSpPr>
          <a:xfrm>
            <a:off x="6742959" y="921996"/>
            <a:ext cx="5191665" cy="5242564"/>
            <a:chOff x="6742959" y="921996"/>
            <a:chExt cx="5191665" cy="5242564"/>
          </a:xfrm>
        </p:grpSpPr>
        <p:pic>
          <p:nvPicPr>
            <p:cNvPr id="121" name="Picture 120" descr="Diagram&#10;&#10;Description automatically generated">
              <a:extLst>
                <a:ext uri="{FF2B5EF4-FFF2-40B4-BE49-F238E27FC236}">
                  <a16:creationId xmlns:a16="http://schemas.microsoft.com/office/drawing/2014/main" id="{4FBA6753-BADD-431D-A524-507B1D6A50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2959" y="1419881"/>
              <a:ext cx="4738635" cy="4744679"/>
            </a:xfrm>
            <a:prstGeom prst="rect">
              <a:avLst/>
            </a:prstGeom>
          </p:spPr>
        </p:pic>
        <p:sp>
          <p:nvSpPr>
            <p:cNvPr id="120" name="TextBox 119">
              <a:extLst>
                <a:ext uri="{FF2B5EF4-FFF2-40B4-BE49-F238E27FC236}">
                  <a16:creationId xmlns:a16="http://schemas.microsoft.com/office/drawing/2014/main" id="{8D810B64-6817-4C63-9C59-EF50AA6059A1}"/>
                </a:ext>
              </a:extLst>
            </p:cNvPr>
            <p:cNvSpPr txBox="1"/>
            <p:nvPr/>
          </p:nvSpPr>
          <p:spPr>
            <a:xfrm>
              <a:off x="6902506" y="921996"/>
              <a:ext cx="5032118" cy="523220"/>
            </a:xfrm>
            <a:prstGeom prst="rect">
              <a:avLst/>
            </a:prstGeom>
            <a:noFill/>
          </p:spPr>
          <p:txBody>
            <a:bodyPr wrap="square" rtlCol="0">
              <a:spAutoFit/>
            </a:bodyPr>
            <a:lstStyle/>
            <a:p>
              <a:r>
                <a:rPr lang="en-US" sz="1400" dirty="0"/>
                <a:t>source: G. Dome,</a:t>
              </a:r>
              <a:r>
                <a:rPr lang="en-US" sz="1400" i="1" dirty="0"/>
                <a:t> RF Systems: Waveguides and Cavities, aip-conf-proc.153-1296</a:t>
              </a:r>
              <a:endParaRPr lang="en-GB" sz="1400" i="1" dirty="0"/>
            </a:p>
          </p:txBody>
        </p:sp>
      </p:grpSp>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260661" y="164870"/>
            <a:ext cx="8333885" cy="629095"/>
          </a:xfrm>
        </p:spPr>
        <p:txBody>
          <a:bodyPr/>
          <a:lstStyle/>
          <a:p>
            <a:r>
              <a:rPr lang="en-US" dirty="0">
                <a:solidFill>
                  <a:schemeClr val="bg2">
                    <a:lumMod val="50000"/>
                  </a:schemeClr>
                </a:solidFill>
              </a:rPr>
              <a:t>Slow wave structure (1/7)</a:t>
            </a:r>
            <a:endParaRPr lang="en-GB" dirty="0">
              <a:solidFill>
                <a:schemeClr val="bg2">
                  <a:lumMod val="50000"/>
                </a:schemeClr>
              </a:solidFill>
            </a:endParaRPr>
          </a:p>
        </p:txBody>
      </p:sp>
      <p:grpSp>
        <p:nvGrpSpPr>
          <p:cNvPr id="118" name="Group 117">
            <a:extLst>
              <a:ext uri="{FF2B5EF4-FFF2-40B4-BE49-F238E27FC236}">
                <a16:creationId xmlns:a16="http://schemas.microsoft.com/office/drawing/2014/main" id="{1539891F-D764-46B7-B603-0C4E4772BC1E}"/>
              </a:ext>
            </a:extLst>
          </p:cNvPr>
          <p:cNvGrpSpPr/>
          <p:nvPr/>
        </p:nvGrpSpPr>
        <p:grpSpPr>
          <a:xfrm>
            <a:off x="710406" y="1086295"/>
            <a:ext cx="5017047" cy="1808681"/>
            <a:chOff x="3009635" y="1912003"/>
            <a:chExt cx="5017047" cy="1808681"/>
          </a:xfrm>
        </p:grpSpPr>
        <p:grpSp>
          <p:nvGrpSpPr>
            <p:cNvPr id="67" name="Group 66">
              <a:extLst>
                <a:ext uri="{FF2B5EF4-FFF2-40B4-BE49-F238E27FC236}">
                  <a16:creationId xmlns:a16="http://schemas.microsoft.com/office/drawing/2014/main" id="{E782621B-954C-4948-BC29-4A051159C0B5}"/>
                </a:ext>
              </a:extLst>
            </p:cNvPr>
            <p:cNvGrpSpPr/>
            <p:nvPr/>
          </p:nvGrpSpPr>
          <p:grpSpPr>
            <a:xfrm>
              <a:off x="3009635" y="1912003"/>
              <a:ext cx="5017047" cy="1808681"/>
              <a:chOff x="3009635" y="1912003"/>
              <a:chExt cx="5017047" cy="1808681"/>
            </a:xfrm>
          </p:grpSpPr>
          <p:grpSp>
            <p:nvGrpSpPr>
              <p:cNvPr id="66" name="Group 65">
                <a:extLst>
                  <a:ext uri="{FF2B5EF4-FFF2-40B4-BE49-F238E27FC236}">
                    <a16:creationId xmlns:a16="http://schemas.microsoft.com/office/drawing/2014/main" id="{93F5E5E8-148C-4F8A-B44B-4671386E5444}"/>
                  </a:ext>
                </a:extLst>
              </p:cNvPr>
              <p:cNvGrpSpPr/>
              <p:nvPr/>
            </p:nvGrpSpPr>
            <p:grpSpPr>
              <a:xfrm>
                <a:off x="3009635" y="1912003"/>
                <a:ext cx="5017047" cy="1808681"/>
                <a:chOff x="3009635" y="1912003"/>
                <a:chExt cx="5017047" cy="1808681"/>
              </a:xfrm>
            </p:grpSpPr>
            <p:grpSp>
              <p:nvGrpSpPr>
                <p:cNvPr id="64" name="Group 63">
                  <a:extLst>
                    <a:ext uri="{FF2B5EF4-FFF2-40B4-BE49-F238E27FC236}">
                      <a16:creationId xmlns:a16="http://schemas.microsoft.com/office/drawing/2014/main" id="{E44E3F46-CB2A-4447-87B7-CEBCC1F5DBC5}"/>
                    </a:ext>
                  </a:extLst>
                </p:cNvPr>
                <p:cNvGrpSpPr/>
                <p:nvPr/>
              </p:nvGrpSpPr>
              <p:grpSpPr>
                <a:xfrm>
                  <a:off x="3009635" y="1912003"/>
                  <a:ext cx="4393041" cy="1808681"/>
                  <a:chOff x="3009635" y="1912003"/>
                  <a:chExt cx="4393041" cy="1808681"/>
                </a:xfrm>
              </p:grpSpPr>
              <p:grpSp>
                <p:nvGrpSpPr>
                  <p:cNvPr id="16" name="Group 15">
                    <a:extLst>
                      <a:ext uri="{FF2B5EF4-FFF2-40B4-BE49-F238E27FC236}">
                        <a16:creationId xmlns:a16="http://schemas.microsoft.com/office/drawing/2014/main" id="{98C9A25D-D56D-43EF-B44E-18F96A181277}"/>
                      </a:ext>
                    </a:extLst>
                  </p:cNvPr>
                  <p:cNvGrpSpPr/>
                  <p:nvPr/>
                </p:nvGrpSpPr>
                <p:grpSpPr>
                  <a:xfrm>
                    <a:off x="3009635" y="1912003"/>
                    <a:ext cx="2049430" cy="1805033"/>
                    <a:chOff x="3009635" y="1912003"/>
                    <a:chExt cx="2049430" cy="1805033"/>
                  </a:xfrm>
                </p:grpSpPr>
                <p:sp>
                  <p:nvSpPr>
                    <p:cNvPr id="5" name="Oval 4">
                      <a:extLst>
                        <a:ext uri="{FF2B5EF4-FFF2-40B4-BE49-F238E27FC236}">
                          <a16:creationId xmlns:a16="http://schemas.microsoft.com/office/drawing/2014/main" id="{6F5C82D8-EB5E-4C73-84E9-63CE702FBA64}"/>
                        </a:ext>
                      </a:extLst>
                    </p:cNvPr>
                    <p:cNvSpPr/>
                    <p:nvPr/>
                  </p:nvSpPr>
                  <p:spPr bwMode="auto">
                    <a:xfrm>
                      <a:off x="3009635" y="1976754"/>
                      <a:ext cx="921720" cy="1721082"/>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3" name="Rectangle 2">
                      <a:extLst>
                        <a:ext uri="{FF2B5EF4-FFF2-40B4-BE49-F238E27FC236}">
                          <a16:creationId xmlns:a16="http://schemas.microsoft.com/office/drawing/2014/main" id="{BEB51D98-3D61-4AA4-8AE6-E61AE4FC549E}"/>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13" name="Group 12">
                      <a:extLst>
                        <a:ext uri="{FF2B5EF4-FFF2-40B4-BE49-F238E27FC236}">
                          <a16:creationId xmlns:a16="http://schemas.microsoft.com/office/drawing/2014/main" id="{74A0D7AF-AF5C-47D1-9E11-3A5EE4399368}"/>
                        </a:ext>
                      </a:extLst>
                    </p:cNvPr>
                    <p:cNvGrpSpPr/>
                    <p:nvPr/>
                  </p:nvGrpSpPr>
                  <p:grpSpPr>
                    <a:xfrm>
                      <a:off x="3446055" y="1912003"/>
                      <a:ext cx="1613010" cy="1805033"/>
                      <a:chOff x="4482990" y="1931206"/>
                      <a:chExt cx="1613010" cy="1805033"/>
                    </a:xfrm>
                  </p:grpSpPr>
                  <p:sp>
                    <p:nvSpPr>
                      <p:cNvPr id="4" name="Rectangle 3">
                        <a:extLst>
                          <a:ext uri="{FF2B5EF4-FFF2-40B4-BE49-F238E27FC236}">
                            <a16:creationId xmlns:a16="http://schemas.microsoft.com/office/drawing/2014/main" id="{4B324CE6-3A45-46F2-8315-B3A64D6475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11" name="Group 10">
                        <a:extLst>
                          <a:ext uri="{FF2B5EF4-FFF2-40B4-BE49-F238E27FC236}">
                            <a16:creationId xmlns:a16="http://schemas.microsoft.com/office/drawing/2014/main" id="{626EA03B-EADE-4634-9387-F8A8D0E48D64}"/>
                          </a:ext>
                        </a:extLst>
                      </p:cNvPr>
                      <p:cNvGrpSpPr/>
                      <p:nvPr/>
                    </p:nvGrpSpPr>
                    <p:grpSpPr>
                      <a:xfrm>
                        <a:off x="5141545" y="1931206"/>
                        <a:ext cx="954455" cy="1805033"/>
                        <a:chOff x="5141545" y="1931206"/>
                        <a:chExt cx="954455" cy="1805033"/>
                      </a:xfrm>
                    </p:grpSpPr>
                    <p:grpSp>
                      <p:nvGrpSpPr>
                        <p:cNvPr id="8" name="Group 7">
                          <a:extLst>
                            <a:ext uri="{FF2B5EF4-FFF2-40B4-BE49-F238E27FC236}">
                              <a16:creationId xmlns:a16="http://schemas.microsoft.com/office/drawing/2014/main" id="{DADD4E10-A488-4795-B452-2105FA9ACBEF}"/>
                            </a:ext>
                          </a:extLst>
                        </p:cNvPr>
                        <p:cNvGrpSpPr/>
                        <p:nvPr/>
                      </p:nvGrpSpPr>
                      <p:grpSpPr>
                        <a:xfrm>
                          <a:off x="5141545" y="1931206"/>
                          <a:ext cx="954455" cy="1766629"/>
                          <a:chOff x="5218355" y="1931205"/>
                          <a:chExt cx="954455" cy="1766629"/>
                        </a:xfrm>
                      </p:grpSpPr>
                      <p:sp>
                        <p:nvSpPr>
                          <p:cNvPr id="6" name="Oval 5">
                            <a:extLst>
                              <a:ext uri="{FF2B5EF4-FFF2-40B4-BE49-F238E27FC236}">
                                <a16:creationId xmlns:a16="http://schemas.microsoft.com/office/drawing/2014/main" id="{BF9B7255-AED6-4287-ADBD-66194F5B63A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7" name="Rectangle 6">
                            <a:extLst>
                              <a:ext uri="{FF2B5EF4-FFF2-40B4-BE49-F238E27FC236}">
                                <a16:creationId xmlns:a16="http://schemas.microsoft.com/office/drawing/2014/main" id="{ECB81E82-A0C3-487C-9EF3-984D47DA9607}"/>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9" name="Rectangle 8">
                          <a:extLst>
                            <a:ext uri="{FF2B5EF4-FFF2-40B4-BE49-F238E27FC236}">
                              <a16:creationId xmlns:a16="http://schemas.microsoft.com/office/drawing/2014/main" id="{AAC4AF4C-F89E-4999-B961-63FD20D4628E}"/>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 name="Rectangle 9">
                          <a:extLst>
                            <a:ext uri="{FF2B5EF4-FFF2-40B4-BE49-F238E27FC236}">
                              <a16:creationId xmlns:a16="http://schemas.microsoft.com/office/drawing/2014/main" id="{7041297A-8C93-478E-9206-7CBED2EB03C6}"/>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grpSp>
                <p:nvGrpSpPr>
                  <p:cNvPr id="18" name="Group 17">
                    <a:extLst>
                      <a:ext uri="{FF2B5EF4-FFF2-40B4-BE49-F238E27FC236}">
                        <a16:creationId xmlns:a16="http://schemas.microsoft.com/office/drawing/2014/main" id="{51ABCC14-0E84-461D-8D48-C4482D8DC3FA}"/>
                      </a:ext>
                    </a:extLst>
                  </p:cNvPr>
                  <p:cNvGrpSpPr/>
                  <p:nvPr/>
                </p:nvGrpSpPr>
                <p:grpSpPr>
                  <a:xfrm>
                    <a:off x="4363013" y="1915575"/>
                    <a:ext cx="1689820" cy="1805033"/>
                    <a:chOff x="3369245" y="1912003"/>
                    <a:chExt cx="1689820" cy="1805033"/>
                  </a:xfrm>
                </p:grpSpPr>
                <p:sp>
                  <p:nvSpPr>
                    <p:cNvPr id="20" name="Rectangle 19">
                      <a:extLst>
                        <a:ext uri="{FF2B5EF4-FFF2-40B4-BE49-F238E27FC236}">
                          <a16:creationId xmlns:a16="http://schemas.microsoft.com/office/drawing/2014/main" id="{8F27DBDD-D8E9-43F7-9705-6C6540C6D568}"/>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21" name="Group 20">
                      <a:extLst>
                        <a:ext uri="{FF2B5EF4-FFF2-40B4-BE49-F238E27FC236}">
                          <a16:creationId xmlns:a16="http://schemas.microsoft.com/office/drawing/2014/main" id="{1D1B1A9F-AC0B-4109-8E74-CF1196C14723}"/>
                        </a:ext>
                      </a:extLst>
                    </p:cNvPr>
                    <p:cNvGrpSpPr/>
                    <p:nvPr/>
                  </p:nvGrpSpPr>
                  <p:grpSpPr>
                    <a:xfrm>
                      <a:off x="3446055" y="1912003"/>
                      <a:ext cx="1613010" cy="1805033"/>
                      <a:chOff x="4482990" y="1931206"/>
                      <a:chExt cx="1613010" cy="1805033"/>
                    </a:xfrm>
                  </p:grpSpPr>
                  <p:sp>
                    <p:nvSpPr>
                      <p:cNvPr id="22" name="Rectangle 21">
                        <a:extLst>
                          <a:ext uri="{FF2B5EF4-FFF2-40B4-BE49-F238E27FC236}">
                            <a16:creationId xmlns:a16="http://schemas.microsoft.com/office/drawing/2014/main" id="{E0CA9A6C-3893-4DC3-8DF5-FA9D374D29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23" name="Group 22">
                        <a:extLst>
                          <a:ext uri="{FF2B5EF4-FFF2-40B4-BE49-F238E27FC236}">
                            <a16:creationId xmlns:a16="http://schemas.microsoft.com/office/drawing/2014/main" id="{FFE25942-961F-4946-87C0-0C0174E5E23C}"/>
                          </a:ext>
                        </a:extLst>
                      </p:cNvPr>
                      <p:cNvGrpSpPr/>
                      <p:nvPr/>
                    </p:nvGrpSpPr>
                    <p:grpSpPr>
                      <a:xfrm>
                        <a:off x="5141545" y="1931206"/>
                        <a:ext cx="954455" cy="1805033"/>
                        <a:chOff x="5141545" y="1931206"/>
                        <a:chExt cx="954455" cy="1805033"/>
                      </a:xfrm>
                    </p:grpSpPr>
                    <p:grpSp>
                      <p:nvGrpSpPr>
                        <p:cNvPr id="24" name="Group 23">
                          <a:extLst>
                            <a:ext uri="{FF2B5EF4-FFF2-40B4-BE49-F238E27FC236}">
                              <a16:creationId xmlns:a16="http://schemas.microsoft.com/office/drawing/2014/main" id="{1E695BC7-EE93-4A66-BD10-E7FA8788E9D7}"/>
                            </a:ext>
                          </a:extLst>
                        </p:cNvPr>
                        <p:cNvGrpSpPr/>
                        <p:nvPr/>
                      </p:nvGrpSpPr>
                      <p:grpSpPr>
                        <a:xfrm>
                          <a:off x="5141545" y="1931206"/>
                          <a:ext cx="954455" cy="1766629"/>
                          <a:chOff x="5218355" y="1931205"/>
                          <a:chExt cx="954455" cy="1766629"/>
                        </a:xfrm>
                      </p:grpSpPr>
                      <p:sp>
                        <p:nvSpPr>
                          <p:cNvPr id="27" name="Oval 26">
                            <a:extLst>
                              <a:ext uri="{FF2B5EF4-FFF2-40B4-BE49-F238E27FC236}">
                                <a16:creationId xmlns:a16="http://schemas.microsoft.com/office/drawing/2014/main" id="{E28B0CDB-85EC-46C7-AC2D-0B5FBB0A80E8}"/>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28" name="Rectangle 27">
                            <a:extLst>
                              <a:ext uri="{FF2B5EF4-FFF2-40B4-BE49-F238E27FC236}">
                                <a16:creationId xmlns:a16="http://schemas.microsoft.com/office/drawing/2014/main" id="{6B018423-9A17-42B8-B51C-CD047699BD28}"/>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25" name="Rectangle 24">
                          <a:extLst>
                            <a:ext uri="{FF2B5EF4-FFF2-40B4-BE49-F238E27FC236}">
                              <a16:creationId xmlns:a16="http://schemas.microsoft.com/office/drawing/2014/main" id="{F92535C0-BC24-444A-BA22-A1EF44289C78}"/>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6" name="Rectangle 25">
                          <a:extLst>
                            <a:ext uri="{FF2B5EF4-FFF2-40B4-BE49-F238E27FC236}">
                              <a16:creationId xmlns:a16="http://schemas.microsoft.com/office/drawing/2014/main" id="{AFCF9E20-DF77-4069-8AF5-63C61A3F7431}"/>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grpSp>
                <p:nvGrpSpPr>
                  <p:cNvPr id="29" name="Group 28">
                    <a:extLst>
                      <a:ext uri="{FF2B5EF4-FFF2-40B4-BE49-F238E27FC236}">
                        <a16:creationId xmlns:a16="http://schemas.microsoft.com/office/drawing/2014/main" id="{CB91F35A-D4B6-4CF2-9AA9-3CD6F8177131}"/>
                      </a:ext>
                    </a:extLst>
                  </p:cNvPr>
                  <p:cNvGrpSpPr/>
                  <p:nvPr/>
                </p:nvGrpSpPr>
                <p:grpSpPr>
                  <a:xfrm>
                    <a:off x="5333570" y="1915651"/>
                    <a:ext cx="1689820" cy="1805033"/>
                    <a:chOff x="3369245" y="1912003"/>
                    <a:chExt cx="1689820" cy="1805033"/>
                  </a:xfrm>
                </p:grpSpPr>
                <p:sp>
                  <p:nvSpPr>
                    <p:cNvPr id="31" name="Rectangle 30">
                      <a:extLst>
                        <a:ext uri="{FF2B5EF4-FFF2-40B4-BE49-F238E27FC236}">
                          <a16:creationId xmlns:a16="http://schemas.microsoft.com/office/drawing/2014/main" id="{EEEC42A1-1077-43B8-B690-72E1BFB476B4}"/>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32" name="Group 31">
                      <a:extLst>
                        <a:ext uri="{FF2B5EF4-FFF2-40B4-BE49-F238E27FC236}">
                          <a16:creationId xmlns:a16="http://schemas.microsoft.com/office/drawing/2014/main" id="{5E61AC64-02C6-4926-AFCB-D60316F6DD57}"/>
                        </a:ext>
                      </a:extLst>
                    </p:cNvPr>
                    <p:cNvGrpSpPr/>
                    <p:nvPr/>
                  </p:nvGrpSpPr>
                  <p:grpSpPr>
                    <a:xfrm>
                      <a:off x="3439196" y="1912003"/>
                      <a:ext cx="1619869" cy="1805033"/>
                      <a:chOff x="4476131" y="1931206"/>
                      <a:chExt cx="1619869" cy="1805033"/>
                    </a:xfrm>
                  </p:grpSpPr>
                  <p:sp>
                    <p:nvSpPr>
                      <p:cNvPr id="33" name="Rectangle 32">
                        <a:extLst>
                          <a:ext uri="{FF2B5EF4-FFF2-40B4-BE49-F238E27FC236}">
                            <a16:creationId xmlns:a16="http://schemas.microsoft.com/office/drawing/2014/main" id="{8A015398-EC66-47ED-AEB9-2CD6EE5B88B4}"/>
                          </a:ext>
                        </a:extLst>
                      </p:cNvPr>
                      <p:cNvSpPr/>
                      <p:nvPr/>
                    </p:nvSpPr>
                    <p:spPr bwMode="auto">
                      <a:xfrm>
                        <a:off x="4476131" y="2075149"/>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34" name="Group 33">
                        <a:extLst>
                          <a:ext uri="{FF2B5EF4-FFF2-40B4-BE49-F238E27FC236}">
                            <a16:creationId xmlns:a16="http://schemas.microsoft.com/office/drawing/2014/main" id="{EDC18FA0-A320-41F4-8EBE-33CDCD183029}"/>
                          </a:ext>
                        </a:extLst>
                      </p:cNvPr>
                      <p:cNvGrpSpPr/>
                      <p:nvPr/>
                    </p:nvGrpSpPr>
                    <p:grpSpPr>
                      <a:xfrm>
                        <a:off x="5141545" y="1931206"/>
                        <a:ext cx="954455" cy="1805033"/>
                        <a:chOff x="5141545" y="1931206"/>
                        <a:chExt cx="954455" cy="1805033"/>
                      </a:xfrm>
                    </p:grpSpPr>
                    <p:grpSp>
                      <p:nvGrpSpPr>
                        <p:cNvPr id="35" name="Group 34">
                          <a:extLst>
                            <a:ext uri="{FF2B5EF4-FFF2-40B4-BE49-F238E27FC236}">
                              <a16:creationId xmlns:a16="http://schemas.microsoft.com/office/drawing/2014/main" id="{2BD4060F-0975-4155-8437-377C79E686D7}"/>
                            </a:ext>
                          </a:extLst>
                        </p:cNvPr>
                        <p:cNvGrpSpPr/>
                        <p:nvPr/>
                      </p:nvGrpSpPr>
                      <p:grpSpPr>
                        <a:xfrm>
                          <a:off x="5141545" y="1931206"/>
                          <a:ext cx="954455" cy="1766629"/>
                          <a:chOff x="5218355" y="1931205"/>
                          <a:chExt cx="954455" cy="1766629"/>
                        </a:xfrm>
                      </p:grpSpPr>
                      <p:sp>
                        <p:nvSpPr>
                          <p:cNvPr id="38" name="Oval 37">
                            <a:extLst>
                              <a:ext uri="{FF2B5EF4-FFF2-40B4-BE49-F238E27FC236}">
                                <a16:creationId xmlns:a16="http://schemas.microsoft.com/office/drawing/2014/main" id="{33AE7C32-1B35-4E24-B5CA-7E5B07373F2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39" name="Rectangle 38">
                            <a:extLst>
                              <a:ext uri="{FF2B5EF4-FFF2-40B4-BE49-F238E27FC236}">
                                <a16:creationId xmlns:a16="http://schemas.microsoft.com/office/drawing/2014/main" id="{EB30A427-AB09-4B4C-839B-0474E97B5B7A}"/>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36" name="Rectangle 35">
                          <a:extLst>
                            <a:ext uri="{FF2B5EF4-FFF2-40B4-BE49-F238E27FC236}">
                              <a16:creationId xmlns:a16="http://schemas.microsoft.com/office/drawing/2014/main" id="{0ADB1919-EDE8-489A-B619-5F5CE65BA741}"/>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37" name="Rectangle 36">
                          <a:extLst>
                            <a:ext uri="{FF2B5EF4-FFF2-40B4-BE49-F238E27FC236}">
                              <a16:creationId xmlns:a16="http://schemas.microsoft.com/office/drawing/2014/main" id="{F2A097C1-D6CE-4E60-B5E5-00149A78A2D2}"/>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sp>
                <p:nvSpPr>
                  <p:cNvPr id="42" name="Rectangle 41">
                    <a:extLst>
                      <a:ext uri="{FF2B5EF4-FFF2-40B4-BE49-F238E27FC236}">
                        <a16:creationId xmlns:a16="http://schemas.microsoft.com/office/drawing/2014/main" id="{81022CC5-AB5A-42C9-810B-C652BF05329B}"/>
                      </a:ext>
                    </a:extLst>
                  </p:cNvPr>
                  <p:cNvSpPr/>
                  <p:nvPr/>
                </p:nvSpPr>
                <p:spPr bwMode="auto">
                  <a:xfrm>
                    <a:off x="6327336"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grpSp>
              <p:nvGrpSpPr>
                <p:cNvPr id="43" name="Group 42">
                  <a:extLst>
                    <a:ext uri="{FF2B5EF4-FFF2-40B4-BE49-F238E27FC236}">
                      <a16:creationId xmlns:a16="http://schemas.microsoft.com/office/drawing/2014/main" id="{3A4DDDD9-F750-4053-BF23-187A6EA2DEE9}"/>
                    </a:ext>
                  </a:extLst>
                </p:cNvPr>
                <p:cNvGrpSpPr/>
                <p:nvPr/>
              </p:nvGrpSpPr>
              <p:grpSpPr>
                <a:xfrm>
                  <a:off x="6413672" y="1912003"/>
                  <a:ext cx="1613010" cy="1805033"/>
                  <a:chOff x="4482990" y="1931206"/>
                  <a:chExt cx="1613010" cy="1805033"/>
                </a:xfrm>
              </p:grpSpPr>
              <p:sp>
                <p:nvSpPr>
                  <p:cNvPr id="44" name="Rectangle 43">
                    <a:extLst>
                      <a:ext uri="{FF2B5EF4-FFF2-40B4-BE49-F238E27FC236}">
                        <a16:creationId xmlns:a16="http://schemas.microsoft.com/office/drawing/2014/main" id="{2A784E37-4BDB-4731-896D-36D36E518B39}"/>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45" name="Group 44">
                    <a:extLst>
                      <a:ext uri="{FF2B5EF4-FFF2-40B4-BE49-F238E27FC236}">
                        <a16:creationId xmlns:a16="http://schemas.microsoft.com/office/drawing/2014/main" id="{06489422-0F8C-476B-BF53-11BC733BFD48}"/>
                      </a:ext>
                    </a:extLst>
                  </p:cNvPr>
                  <p:cNvGrpSpPr/>
                  <p:nvPr/>
                </p:nvGrpSpPr>
                <p:grpSpPr>
                  <a:xfrm>
                    <a:off x="5141545" y="1931206"/>
                    <a:ext cx="954455" cy="1805033"/>
                    <a:chOff x="5141545" y="1931206"/>
                    <a:chExt cx="954455" cy="1805033"/>
                  </a:xfrm>
                </p:grpSpPr>
                <p:grpSp>
                  <p:nvGrpSpPr>
                    <p:cNvPr id="46" name="Group 45">
                      <a:extLst>
                        <a:ext uri="{FF2B5EF4-FFF2-40B4-BE49-F238E27FC236}">
                          <a16:creationId xmlns:a16="http://schemas.microsoft.com/office/drawing/2014/main" id="{9F174D0D-3FAA-4E29-B945-10A46C8651B4}"/>
                        </a:ext>
                      </a:extLst>
                    </p:cNvPr>
                    <p:cNvGrpSpPr/>
                    <p:nvPr/>
                  </p:nvGrpSpPr>
                  <p:grpSpPr>
                    <a:xfrm>
                      <a:off x="5141545" y="1931206"/>
                      <a:ext cx="954455" cy="1766629"/>
                      <a:chOff x="5218355" y="1931205"/>
                      <a:chExt cx="954455" cy="1766629"/>
                    </a:xfrm>
                  </p:grpSpPr>
                  <p:sp>
                    <p:nvSpPr>
                      <p:cNvPr id="49" name="Oval 48">
                        <a:extLst>
                          <a:ext uri="{FF2B5EF4-FFF2-40B4-BE49-F238E27FC236}">
                            <a16:creationId xmlns:a16="http://schemas.microsoft.com/office/drawing/2014/main" id="{21B3E4A4-0FC7-495B-91BA-D66286DB125B}"/>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50" name="Rectangle 49">
                        <a:extLst>
                          <a:ext uri="{FF2B5EF4-FFF2-40B4-BE49-F238E27FC236}">
                            <a16:creationId xmlns:a16="http://schemas.microsoft.com/office/drawing/2014/main" id="{3B71D600-1342-4605-B5DC-82F774D536FD}"/>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47" name="Rectangle 46">
                      <a:extLst>
                        <a:ext uri="{FF2B5EF4-FFF2-40B4-BE49-F238E27FC236}">
                          <a16:creationId xmlns:a16="http://schemas.microsoft.com/office/drawing/2014/main" id="{14855CBC-4539-4157-AA9B-02A90859024D}"/>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48" name="Rectangle 47">
                      <a:extLst>
                        <a:ext uri="{FF2B5EF4-FFF2-40B4-BE49-F238E27FC236}">
                          <a16:creationId xmlns:a16="http://schemas.microsoft.com/office/drawing/2014/main" id="{CC6B70DE-F00A-4E41-B281-0B73DA9222A3}"/>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sp>
            <p:nvSpPr>
              <p:cNvPr id="63" name="Rectangle 62">
                <a:extLst>
                  <a:ext uri="{FF2B5EF4-FFF2-40B4-BE49-F238E27FC236}">
                    <a16:creationId xmlns:a16="http://schemas.microsoft.com/office/drawing/2014/main" id="{2FBC2A16-72E9-4BE5-8F74-657BE7565D4E}"/>
                  </a:ext>
                </a:extLst>
              </p:cNvPr>
              <p:cNvSpPr/>
              <p:nvPr/>
            </p:nvSpPr>
            <p:spPr bwMode="auto">
              <a:xfrm>
                <a:off x="7324960" y="2891333"/>
                <a:ext cx="80206" cy="80650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grpSp>
          <p:nvGrpSpPr>
            <p:cNvPr id="71" name="Group 70">
              <a:extLst>
                <a:ext uri="{FF2B5EF4-FFF2-40B4-BE49-F238E27FC236}">
                  <a16:creationId xmlns:a16="http://schemas.microsoft.com/office/drawing/2014/main" id="{7204C283-7AF3-44FE-BC06-A242B0334736}"/>
                </a:ext>
              </a:extLst>
            </p:cNvPr>
            <p:cNvGrpSpPr/>
            <p:nvPr/>
          </p:nvGrpSpPr>
          <p:grpSpPr>
            <a:xfrm>
              <a:off x="7273775" y="2712891"/>
              <a:ext cx="203631" cy="178445"/>
              <a:chOff x="8174444" y="2673600"/>
              <a:chExt cx="203631" cy="192028"/>
            </a:xfrm>
          </p:grpSpPr>
          <p:sp>
            <p:nvSpPr>
              <p:cNvPr id="69" name="Oval 68">
                <a:extLst>
                  <a:ext uri="{FF2B5EF4-FFF2-40B4-BE49-F238E27FC236}">
                    <a16:creationId xmlns:a16="http://schemas.microsoft.com/office/drawing/2014/main" id="{EDFDA652-B429-4024-8232-558D715B429D}"/>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0" name="Rectangle 69">
                <a:extLst>
                  <a:ext uri="{FF2B5EF4-FFF2-40B4-BE49-F238E27FC236}">
                    <a16:creationId xmlns:a16="http://schemas.microsoft.com/office/drawing/2014/main" id="{DF452E50-9463-491E-86B8-1F96F69334DC}"/>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72" name="Rectangle 71">
              <a:extLst>
                <a:ext uri="{FF2B5EF4-FFF2-40B4-BE49-F238E27FC236}">
                  <a16:creationId xmlns:a16="http://schemas.microsoft.com/office/drawing/2014/main" id="{50B23476-29E1-4259-9AFC-46BF5506D07B}"/>
                </a:ext>
              </a:extLst>
            </p:cNvPr>
            <p:cNvSpPr/>
            <p:nvPr/>
          </p:nvSpPr>
          <p:spPr bwMode="auto">
            <a:xfrm>
              <a:off x="7328931" y="1969609"/>
              <a:ext cx="80206" cy="764009"/>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73" name="Group 72">
              <a:extLst>
                <a:ext uri="{FF2B5EF4-FFF2-40B4-BE49-F238E27FC236}">
                  <a16:creationId xmlns:a16="http://schemas.microsoft.com/office/drawing/2014/main" id="{C7B27D53-A00B-44C0-99A6-76F3DBB14627}"/>
                </a:ext>
              </a:extLst>
            </p:cNvPr>
            <p:cNvGrpSpPr/>
            <p:nvPr/>
          </p:nvGrpSpPr>
          <p:grpSpPr>
            <a:xfrm>
              <a:off x="7363935" y="2712888"/>
              <a:ext cx="203631" cy="178445"/>
              <a:chOff x="8174444" y="2673600"/>
              <a:chExt cx="203631" cy="192028"/>
            </a:xfrm>
          </p:grpSpPr>
          <p:sp>
            <p:nvSpPr>
              <p:cNvPr id="74" name="Oval 73">
                <a:extLst>
                  <a:ext uri="{FF2B5EF4-FFF2-40B4-BE49-F238E27FC236}">
                    <a16:creationId xmlns:a16="http://schemas.microsoft.com/office/drawing/2014/main" id="{19423302-4AA9-4788-8D94-705363D44CAB}"/>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5" name="Rectangle 74">
                <a:extLst>
                  <a:ext uri="{FF2B5EF4-FFF2-40B4-BE49-F238E27FC236}">
                    <a16:creationId xmlns:a16="http://schemas.microsoft.com/office/drawing/2014/main" id="{CAE25B55-FF5E-4810-BB1C-0A2C30654654}"/>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84" name="Group 83">
              <a:extLst>
                <a:ext uri="{FF2B5EF4-FFF2-40B4-BE49-F238E27FC236}">
                  <a16:creationId xmlns:a16="http://schemas.microsoft.com/office/drawing/2014/main" id="{96F57BCC-B35F-422A-AB37-CA54E477A746}"/>
                </a:ext>
              </a:extLst>
            </p:cNvPr>
            <p:cNvGrpSpPr/>
            <p:nvPr/>
          </p:nvGrpSpPr>
          <p:grpSpPr>
            <a:xfrm>
              <a:off x="6275543" y="1976755"/>
              <a:ext cx="298890" cy="1721080"/>
              <a:chOff x="8542314" y="2102192"/>
              <a:chExt cx="298890" cy="1721080"/>
            </a:xfrm>
          </p:grpSpPr>
          <p:grpSp>
            <p:nvGrpSpPr>
              <p:cNvPr id="80" name="Group 79">
                <a:extLst>
                  <a:ext uri="{FF2B5EF4-FFF2-40B4-BE49-F238E27FC236}">
                    <a16:creationId xmlns:a16="http://schemas.microsoft.com/office/drawing/2014/main" id="{91975134-90B7-4387-964F-4B65D9221B8B}"/>
                  </a:ext>
                </a:extLst>
              </p:cNvPr>
              <p:cNvGrpSpPr/>
              <p:nvPr/>
            </p:nvGrpSpPr>
            <p:grpSpPr>
              <a:xfrm>
                <a:off x="8542314" y="2865291"/>
                <a:ext cx="203631" cy="178445"/>
                <a:chOff x="8174444" y="2673600"/>
                <a:chExt cx="203631" cy="192028"/>
              </a:xfrm>
            </p:grpSpPr>
            <p:sp>
              <p:nvSpPr>
                <p:cNvPr id="81" name="Oval 80">
                  <a:extLst>
                    <a:ext uri="{FF2B5EF4-FFF2-40B4-BE49-F238E27FC236}">
                      <a16:creationId xmlns:a16="http://schemas.microsoft.com/office/drawing/2014/main" id="{31F5687C-AC0B-441D-BC29-740604AE405A}"/>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82" name="Rectangle 81">
                  <a:extLst>
                    <a:ext uri="{FF2B5EF4-FFF2-40B4-BE49-F238E27FC236}">
                      <a16:creationId xmlns:a16="http://schemas.microsoft.com/office/drawing/2014/main" id="{CC15E391-CD55-4284-BAFF-A2FA999D18A2}"/>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76" name="Rectangle 75">
                <a:extLst>
                  <a:ext uri="{FF2B5EF4-FFF2-40B4-BE49-F238E27FC236}">
                    <a16:creationId xmlns:a16="http://schemas.microsoft.com/office/drawing/2014/main" id="{A3ADF1D5-028D-4422-9CA0-472755A1E942}"/>
                  </a:ext>
                </a:extLst>
              </p:cNvPr>
              <p:cNvSpPr/>
              <p:nvPr/>
            </p:nvSpPr>
            <p:spPr bwMode="auto">
              <a:xfrm>
                <a:off x="8589835" y="2102192"/>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77" name="Group 76">
                <a:extLst>
                  <a:ext uri="{FF2B5EF4-FFF2-40B4-BE49-F238E27FC236}">
                    <a16:creationId xmlns:a16="http://schemas.microsoft.com/office/drawing/2014/main" id="{A2188F10-4248-4C6B-AF9C-BFED641BC19B}"/>
                  </a:ext>
                </a:extLst>
              </p:cNvPr>
              <p:cNvGrpSpPr/>
              <p:nvPr/>
            </p:nvGrpSpPr>
            <p:grpSpPr>
              <a:xfrm>
                <a:off x="8637573" y="2865287"/>
                <a:ext cx="203631" cy="218067"/>
                <a:chOff x="8174444" y="2673599"/>
                <a:chExt cx="203631" cy="234666"/>
              </a:xfrm>
            </p:grpSpPr>
            <p:sp>
              <p:nvSpPr>
                <p:cNvPr id="78" name="Oval 77">
                  <a:extLst>
                    <a:ext uri="{FF2B5EF4-FFF2-40B4-BE49-F238E27FC236}">
                      <a16:creationId xmlns:a16="http://schemas.microsoft.com/office/drawing/2014/main" id="{C87E7C16-FFEE-452B-9AA9-0199E304AE21}"/>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9" name="Rectangle 78">
                  <a:extLst>
                    <a:ext uri="{FF2B5EF4-FFF2-40B4-BE49-F238E27FC236}">
                      <a16:creationId xmlns:a16="http://schemas.microsoft.com/office/drawing/2014/main" id="{6C78FE8F-592D-45B3-BEBB-6F3E42649BF5}"/>
                    </a:ext>
                  </a:extLst>
                </p:cNvPr>
                <p:cNvSpPr/>
                <p:nvPr/>
              </p:nvSpPr>
              <p:spPr bwMode="auto">
                <a:xfrm>
                  <a:off x="8224455" y="2673599"/>
                  <a:ext cx="153620" cy="23466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83" name="Rectangle 82">
                <a:extLst>
                  <a:ext uri="{FF2B5EF4-FFF2-40B4-BE49-F238E27FC236}">
                    <a16:creationId xmlns:a16="http://schemas.microsoft.com/office/drawing/2014/main" id="{B5F8FC1E-672C-4669-916D-503D74D076B8}"/>
                  </a:ext>
                </a:extLst>
              </p:cNvPr>
              <p:cNvSpPr/>
              <p:nvPr/>
            </p:nvSpPr>
            <p:spPr bwMode="auto">
              <a:xfrm>
                <a:off x="8590707" y="3043730"/>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sp>
          <p:nvSpPr>
            <p:cNvPr id="99" name="Rectangle 98">
              <a:extLst>
                <a:ext uri="{FF2B5EF4-FFF2-40B4-BE49-F238E27FC236}">
                  <a16:creationId xmlns:a16="http://schemas.microsoft.com/office/drawing/2014/main" id="{7DAECA2D-B018-493B-812E-DB10031AF5AD}"/>
                </a:ext>
              </a:extLst>
            </p:cNvPr>
            <p:cNvSpPr/>
            <p:nvPr/>
          </p:nvSpPr>
          <p:spPr bwMode="auto">
            <a:xfrm>
              <a:off x="6573213"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103" name="Group 102">
              <a:extLst>
                <a:ext uri="{FF2B5EF4-FFF2-40B4-BE49-F238E27FC236}">
                  <a16:creationId xmlns:a16="http://schemas.microsoft.com/office/drawing/2014/main" id="{1E24A1CB-B213-4DC2-81FA-F832A4DF57B9}"/>
                </a:ext>
              </a:extLst>
            </p:cNvPr>
            <p:cNvGrpSpPr/>
            <p:nvPr/>
          </p:nvGrpSpPr>
          <p:grpSpPr>
            <a:xfrm>
              <a:off x="3315394" y="1973311"/>
              <a:ext cx="294713" cy="1721080"/>
              <a:chOff x="6427943" y="2129155"/>
              <a:chExt cx="294713" cy="1721080"/>
            </a:xfrm>
          </p:grpSpPr>
          <p:sp>
            <p:nvSpPr>
              <p:cNvPr id="96" name="Oval 95">
                <a:extLst>
                  <a:ext uri="{FF2B5EF4-FFF2-40B4-BE49-F238E27FC236}">
                    <a16:creationId xmlns:a16="http://schemas.microsoft.com/office/drawing/2014/main" id="{73169B7D-D9A6-40FF-B953-B38BDCCF80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7" name="Rectangle 96">
                <a:extLst>
                  <a:ext uri="{FF2B5EF4-FFF2-40B4-BE49-F238E27FC236}">
                    <a16:creationId xmlns:a16="http://schemas.microsoft.com/office/drawing/2014/main" id="{18CB37AE-3ADC-46BD-9BE9-323D9D015A25}"/>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8" name="Rectangle 97">
                <a:extLst>
                  <a:ext uri="{FF2B5EF4-FFF2-40B4-BE49-F238E27FC236}">
                    <a16:creationId xmlns:a16="http://schemas.microsoft.com/office/drawing/2014/main" id="{AE73041D-F9D3-46F6-AE41-D3DDED9DDBE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0" name="Rectangle 99">
                <a:extLst>
                  <a:ext uri="{FF2B5EF4-FFF2-40B4-BE49-F238E27FC236}">
                    <a16:creationId xmlns:a16="http://schemas.microsoft.com/office/drawing/2014/main" id="{3FAAD07D-428A-4DF4-8D73-FCBB28E8A86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1" name="Oval 100">
                <a:extLst>
                  <a:ext uri="{FF2B5EF4-FFF2-40B4-BE49-F238E27FC236}">
                    <a16:creationId xmlns:a16="http://schemas.microsoft.com/office/drawing/2014/main" id="{7F9E38DC-9546-4FD5-9D13-FB02ABE501E0}"/>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2" name="Rectangle 101">
                <a:extLst>
                  <a:ext uri="{FF2B5EF4-FFF2-40B4-BE49-F238E27FC236}">
                    <a16:creationId xmlns:a16="http://schemas.microsoft.com/office/drawing/2014/main" id="{92953D45-4E19-4019-81D7-5C2711E3F10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104" name="Group 103">
              <a:extLst>
                <a:ext uri="{FF2B5EF4-FFF2-40B4-BE49-F238E27FC236}">
                  <a16:creationId xmlns:a16="http://schemas.microsoft.com/office/drawing/2014/main" id="{47B3852E-23DD-40AD-8250-55A01E4AD857}"/>
                </a:ext>
              </a:extLst>
            </p:cNvPr>
            <p:cNvGrpSpPr/>
            <p:nvPr/>
          </p:nvGrpSpPr>
          <p:grpSpPr>
            <a:xfrm>
              <a:off x="4305485" y="1980326"/>
              <a:ext cx="294713" cy="1721080"/>
              <a:chOff x="6427943" y="2129155"/>
              <a:chExt cx="294713" cy="1721080"/>
            </a:xfrm>
          </p:grpSpPr>
          <p:sp>
            <p:nvSpPr>
              <p:cNvPr id="105" name="Oval 104">
                <a:extLst>
                  <a:ext uri="{FF2B5EF4-FFF2-40B4-BE49-F238E27FC236}">
                    <a16:creationId xmlns:a16="http://schemas.microsoft.com/office/drawing/2014/main" id="{0946EF83-B8E7-4398-A1A2-90773E5F34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6" name="Rectangle 105">
                <a:extLst>
                  <a:ext uri="{FF2B5EF4-FFF2-40B4-BE49-F238E27FC236}">
                    <a16:creationId xmlns:a16="http://schemas.microsoft.com/office/drawing/2014/main" id="{C2BA63FD-2838-467A-8F05-819523A6DFC6}"/>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7" name="Rectangle 106">
                <a:extLst>
                  <a:ext uri="{FF2B5EF4-FFF2-40B4-BE49-F238E27FC236}">
                    <a16:creationId xmlns:a16="http://schemas.microsoft.com/office/drawing/2014/main" id="{B411594E-7118-47F4-B36B-8A6F1C55586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8" name="Rectangle 107">
                <a:extLst>
                  <a:ext uri="{FF2B5EF4-FFF2-40B4-BE49-F238E27FC236}">
                    <a16:creationId xmlns:a16="http://schemas.microsoft.com/office/drawing/2014/main" id="{B85C808D-D8BA-45F9-8DB8-609E4BC5C4CC}"/>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9" name="Oval 108">
                <a:extLst>
                  <a:ext uri="{FF2B5EF4-FFF2-40B4-BE49-F238E27FC236}">
                    <a16:creationId xmlns:a16="http://schemas.microsoft.com/office/drawing/2014/main" id="{425953D2-4E0D-450C-93EE-0F017E0C03C4}"/>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0" name="Rectangle 109">
                <a:extLst>
                  <a:ext uri="{FF2B5EF4-FFF2-40B4-BE49-F238E27FC236}">
                    <a16:creationId xmlns:a16="http://schemas.microsoft.com/office/drawing/2014/main" id="{7C05110F-BFD3-496D-99B0-92C2085FF59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111" name="Group 110">
              <a:extLst>
                <a:ext uri="{FF2B5EF4-FFF2-40B4-BE49-F238E27FC236}">
                  <a16:creationId xmlns:a16="http://schemas.microsoft.com/office/drawing/2014/main" id="{DE4E18A5-7143-4BE0-B384-15D537B9DCEC}"/>
                </a:ext>
              </a:extLst>
            </p:cNvPr>
            <p:cNvGrpSpPr/>
            <p:nvPr/>
          </p:nvGrpSpPr>
          <p:grpSpPr>
            <a:xfrm>
              <a:off x="5277172" y="1975264"/>
              <a:ext cx="294713" cy="1721080"/>
              <a:chOff x="6427943" y="2129155"/>
              <a:chExt cx="294713" cy="1721080"/>
            </a:xfrm>
          </p:grpSpPr>
          <p:sp>
            <p:nvSpPr>
              <p:cNvPr id="112" name="Oval 111">
                <a:extLst>
                  <a:ext uri="{FF2B5EF4-FFF2-40B4-BE49-F238E27FC236}">
                    <a16:creationId xmlns:a16="http://schemas.microsoft.com/office/drawing/2014/main" id="{DB7D2831-D0D0-46BA-9C60-C4953D16A7A0}"/>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3" name="Rectangle 112">
                <a:extLst>
                  <a:ext uri="{FF2B5EF4-FFF2-40B4-BE49-F238E27FC236}">
                    <a16:creationId xmlns:a16="http://schemas.microsoft.com/office/drawing/2014/main" id="{9DDE0236-8A62-4F87-AB36-EF6B54C0660F}"/>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4" name="Rectangle 113">
                <a:extLst>
                  <a:ext uri="{FF2B5EF4-FFF2-40B4-BE49-F238E27FC236}">
                    <a16:creationId xmlns:a16="http://schemas.microsoft.com/office/drawing/2014/main" id="{81900EAB-EFD1-422D-A090-9FAFE497F6CC}"/>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15" name="Rectangle 114">
                <a:extLst>
                  <a:ext uri="{FF2B5EF4-FFF2-40B4-BE49-F238E27FC236}">
                    <a16:creationId xmlns:a16="http://schemas.microsoft.com/office/drawing/2014/main" id="{AE5BDF59-E7F6-4AD1-B031-8C6445A782E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16" name="Oval 115">
                <a:extLst>
                  <a:ext uri="{FF2B5EF4-FFF2-40B4-BE49-F238E27FC236}">
                    <a16:creationId xmlns:a16="http://schemas.microsoft.com/office/drawing/2014/main" id="{AF6906E1-46C6-427C-903B-991F1760585F}"/>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7" name="Rectangle 116">
                <a:extLst>
                  <a:ext uri="{FF2B5EF4-FFF2-40B4-BE49-F238E27FC236}">
                    <a16:creationId xmlns:a16="http://schemas.microsoft.com/office/drawing/2014/main" id="{53404660-8852-4811-9579-89FDCAEC5C6A}"/>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nvGrpSpPr>
          <p:cNvPr id="135" name="Group 134">
            <a:extLst>
              <a:ext uri="{FF2B5EF4-FFF2-40B4-BE49-F238E27FC236}">
                <a16:creationId xmlns:a16="http://schemas.microsoft.com/office/drawing/2014/main" id="{E15FB941-6F20-4562-92B5-2524CABF46DE}"/>
              </a:ext>
            </a:extLst>
          </p:cNvPr>
          <p:cNvGrpSpPr/>
          <p:nvPr/>
        </p:nvGrpSpPr>
        <p:grpSpPr>
          <a:xfrm>
            <a:off x="9182588" y="1557879"/>
            <a:ext cx="2299006" cy="4606681"/>
            <a:chOff x="9182588" y="1557879"/>
            <a:chExt cx="2299006" cy="4606681"/>
          </a:xfrm>
        </p:grpSpPr>
        <p:grpSp>
          <p:nvGrpSpPr>
            <p:cNvPr id="128" name="Group 127">
              <a:extLst>
                <a:ext uri="{FF2B5EF4-FFF2-40B4-BE49-F238E27FC236}">
                  <a16:creationId xmlns:a16="http://schemas.microsoft.com/office/drawing/2014/main" id="{46101ED9-C362-45EB-9201-94E775259226}"/>
                </a:ext>
              </a:extLst>
            </p:cNvPr>
            <p:cNvGrpSpPr/>
            <p:nvPr/>
          </p:nvGrpSpPr>
          <p:grpSpPr>
            <a:xfrm>
              <a:off x="9906437" y="3725286"/>
              <a:ext cx="455000" cy="873193"/>
              <a:chOff x="9906437" y="3725286"/>
              <a:chExt cx="455000" cy="873193"/>
            </a:xfrm>
            <a:solidFill>
              <a:schemeClr val="bg1"/>
            </a:solidFill>
          </p:grpSpPr>
          <p:sp>
            <p:nvSpPr>
              <p:cNvPr id="126" name="Rectangle 125">
                <a:extLst>
                  <a:ext uri="{FF2B5EF4-FFF2-40B4-BE49-F238E27FC236}">
                    <a16:creationId xmlns:a16="http://schemas.microsoft.com/office/drawing/2014/main" id="{6A1D1CB5-F5B6-4408-BEF2-786DCE3F892A}"/>
                  </a:ext>
                </a:extLst>
              </p:cNvPr>
              <p:cNvSpPr/>
              <p:nvPr/>
            </p:nvSpPr>
            <p:spPr bwMode="auto">
              <a:xfrm rot="17778682">
                <a:off x="9871575" y="3929141"/>
                <a:ext cx="693718" cy="286007"/>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27" name="Rectangle 126">
                <a:extLst>
                  <a:ext uri="{FF2B5EF4-FFF2-40B4-BE49-F238E27FC236}">
                    <a16:creationId xmlns:a16="http://schemas.microsoft.com/office/drawing/2014/main" id="{165745FD-B0CB-496B-A5AC-97E03E6E4AA9}"/>
                  </a:ext>
                </a:extLst>
              </p:cNvPr>
              <p:cNvSpPr/>
              <p:nvPr/>
            </p:nvSpPr>
            <p:spPr bwMode="auto">
              <a:xfrm rot="17778682">
                <a:off x="9952219" y="4358253"/>
                <a:ext cx="194444" cy="286007"/>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132" name="Oval 131">
              <a:extLst>
                <a:ext uri="{FF2B5EF4-FFF2-40B4-BE49-F238E27FC236}">
                  <a16:creationId xmlns:a16="http://schemas.microsoft.com/office/drawing/2014/main" id="{A9A7DDB9-9BD1-4922-A45B-DCA8A31630DC}"/>
                </a:ext>
              </a:extLst>
            </p:cNvPr>
            <p:cNvSpPr/>
            <p:nvPr/>
          </p:nvSpPr>
          <p:spPr bwMode="auto">
            <a:xfrm>
              <a:off x="10743005" y="5733300"/>
              <a:ext cx="738589" cy="431260"/>
            </a:xfrm>
            <a:prstGeom prst="ellipse">
              <a:avLst/>
            </a:prstGeom>
            <a:no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pic>
          <p:nvPicPr>
            <p:cNvPr id="134" name="Picture 133">
              <a:extLst>
                <a:ext uri="{FF2B5EF4-FFF2-40B4-BE49-F238E27FC236}">
                  <a16:creationId xmlns:a16="http://schemas.microsoft.com/office/drawing/2014/main" id="{1E4DFFF6-D7BE-4DAA-AFA0-0C1BC9D910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82588" y="1557879"/>
              <a:ext cx="367628" cy="228900"/>
            </a:xfrm>
            <a:prstGeom prst="rect">
              <a:avLst/>
            </a:prstGeom>
          </p:spPr>
        </p:pic>
      </p:grpSp>
      <p:sp>
        <p:nvSpPr>
          <p:cNvPr id="139" name="Freeform: Shape 138">
            <a:extLst>
              <a:ext uri="{FF2B5EF4-FFF2-40B4-BE49-F238E27FC236}">
                <a16:creationId xmlns:a16="http://schemas.microsoft.com/office/drawing/2014/main" id="{4ACE756E-6A50-43C4-84DB-F47EB681CAA2}"/>
              </a:ext>
            </a:extLst>
          </p:cNvPr>
          <p:cNvSpPr/>
          <p:nvPr/>
        </p:nvSpPr>
        <p:spPr bwMode="auto">
          <a:xfrm>
            <a:off x="9877425" y="3212306"/>
            <a:ext cx="688181" cy="569119"/>
          </a:xfrm>
          <a:custGeom>
            <a:avLst/>
            <a:gdLst>
              <a:gd name="connsiteX0" fmla="*/ 0 w 688181"/>
              <a:gd name="connsiteY0" fmla="*/ 569119 h 569119"/>
              <a:gd name="connsiteX1" fmla="*/ 76200 w 688181"/>
              <a:gd name="connsiteY1" fmla="*/ 531019 h 569119"/>
              <a:gd name="connsiteX2" fmla="*/ 154781 w 688181"/>
              <a:gd name="connsiteY2" fmla="*/ 461963 h 569119"/>
              <a:gd name="connsiteX3" fmla="*/ 214313 w 688181"/>
              <a:gd name="connsiteY3" fmla="*/ 407194 h 569119"/>
              <a:gd name="connsiteX4" fmla="*/ 269081 w 688181"/>
              <a:gd name="connsiteY4" fmla="*/ 340519 h 569119"/>
              <a:gd name="connsiteX5" fmla="*/ 335756 w 688181"/>
              <a:gd name="connsiteY5" fmla="*/ 271463 h 569119"/>
              <a:gd name="connsiteX6" fmla="*/ 395288 w 688181"/>
              <a:gd name="connsiteY6" fmla="*/ 200025 h 569119"/>
              <a:gd name="connsiteX7" fmla="*/ 461963 w 688181"/>
              <a:gd name="connsiteY7" fmla="*/ 135732 h 569119"/>
              <a:gd name="connsiteX8" fmla="*/ 528638 w 688181"/>
              <a:gd name="connsiteY8" fmla="*/ 71438 h 569119"/>
              <a:gd name="connsiteX9" fmla="*/ 566738 w 688181"/>
              <a:gd name="connsiteY9" fmla="*/ 47625 h 569119"/>
              <a:gd name="connsiteX10" fmla="*/ 597694 w 688181"/>
              <a:gd name="connsiteY10" fmla="*/ 28575 h 569119"/>
              <a:gd name="connsiteX11" fmla="*/ 659606 w 688181"/>
              <a:gd name="connsiteY11" fmla="*/ 4763 h 569119"/>
              <a:gd name="connsiteX12" fmla="*/ 688181 w 688181"/>
              <a:gd name="connsiteY12" fmla="*/ 0 h 569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181" h="569119">
                <a:moveTo>
                  <a:pt x="0" y="569119"/>
                </a:moveTo>
                <a:cubicBezTo>
                  <a:pt x="25201" y="558998"/>
                  <a:pt x="50403" y="548878"/>
                  <a:pt x="76200" y="531019"/>
                </a:cubicBezTo>
                <a:cubicBezTo>
                  <a:pt x="101997" y="513160"/>
                  <a:pt x="131762" y="482600"/>
                  <a:pt x="154781" y="461963"/>
                </a:cubicBezTo>
                <a:cubicBezTo>
                  <a:pt x="177800" y="441326"/>
                  <a:pt x="195263" y="427435"/>
                  <a:pt x="214313" y="407194"/>
                </a:cubicBezTo>
                <a:cubicBezTo>
                  <a:pt x="233363" y="386953"/>
                  <a:pt x="248841" y="363141"/>
                  <a:pt x="269081" y="340519"/>
                </a:cubicBezTo>
                <a:cubicBezTo>
                  <a:pt x="289321" y="317897"/>
                  <a:pt x="314722" y="294879"/>
                  <a:pt x="335756" y="271463"/>
                </a:cubicBezTo>
                <a:cubicBezTo>
                  <a:pt x="356791" y="248047"/>
                  <a:pt x="374254" y="222647"/>
                  <a:pt x="395288" y="200025"/>
                </a:cubicBezTo>
                <a:cubicBezTo>
                  <a:pt x="416322" y="177403"/>
                  <a:pt x="439738" y="157163"/>
                  <a:pt x="461963" y="135732"/>
                </a:cubicBezTo>
                <a:cubicBezTo>
                  <a:pt x="484188" y="114301"/>
                  <a:pt x="511176" y="86122"/>
                  <a:pt x="528638" y="71438"/>
                </a:cubicBezTo>
                <a:cubicBezTo>
                  <a:pt x="546100" y="56754"/>
                  <a:pt x="566738" y="47625"/>
                  <a:pt x="566738" y="47625"/>
                </a:cubicBezTo>
                <a:cubicBezTo>
                  <a:pt x="578247" y="40481"/>
                  <a:pt x="582216" y="35719"/>
                  <a:pt x="597694" y="28575"/>
                </a:cubicBezTo>
                <a:cubicBezTo>
                  <a:pt x="613172" y="21431"/>
                  <a:pt x="644525" y="9525"/>
                  <a:pt x="659606" y="4763"/>
                </a:cubicBezTo>
                <a:cubicBezTo>
                  <a:pt x="674687" y="1"/>
                  <a:pt x="681434" y="0"/>
                  <a:pt x="688181" y="0"/>
                </a:cubicBezTo>
              </a:path>
            </a:pathLst>
          </a:cu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41" name="Freeform: Shape 140">
            <a:extLst>
              <a:ext uri="{FF2B5EF4-FFF2-40B4-BE49-F238E27FC236}">
                <a16:creationId xmlns:a16="http://schemas.microsoft.com/office/drawing/2014/main" id="{4154EDAB-759F-493A-8B15-71C2E37EA7F3}"/>
              </a:ext>
            </a:extLst>
          </p:cNvPr>
          <p:cNvSpPr/>
          <p:nvPr/>
        </p:nvSpPr>
        <p:spPr bwMode="auto">
          <a:xfrm>
            <a:off x="10604500" y="2127250"/>
            <a:ext cx="698500" cy="476250"/>
          </a:xfrm>
          <a:custGeom>
            <a:avLst/>
            <a:gdLst>
              <a:gd name="connsiteX0" fmla="*/ 0 w 698500"/>
              <a:gd name="connsiteY0" fmla="*/ 476250 h 476250"/>
              <a:gd name="connsiteX1" fmla="*/ 76200 w 698500"/>
              <a:gd name="connsiteY1" fmla="*/ 457200 h 476250"/>
              <a:gd name="connsiteX2" fmla="*/ 120650 w 698500"/>
              <a:gd name="connsiteY2" fmla="*/ 431800 h 476250"/>
              <a:gd name="connsiteX3" fmla="*/ 155575 w 698500"/>
              <a:gd name="connsiteY3" fmla="*/ 400050 h 476250"/>
              <a:gd name="connsiteX4" fmla="*/ 200025 w 698500"/>
              <a:gd name="connsiteY4" fmla="*/ 371475 h 476250"/>
              <a:gd name="connsiteX5" fmla="*/ 225425 w 698500"/>
              <a:gd name="connsiteY5" fmla="*/ 336550 h 476250"/>
              <a:gd name="connsiteX6" fmla="*/ 260350 w 698500"/>
              <a:gd name="connsiteY6" fmla="*/ 307975 h 476250"/>
              <a:gd name="connsiteX7" fmla="*/ 330200 w 698500"/>
              <a:gd name="connsiteY7" fmla="*/ 231775 h 476250"/>
              <a:gd name="connsiteX8" fmla="*/ 400050 w 698500"/>
              <a:gd name="connsiteY8" fmla="*/ 168275 h 476250"/>
              <a:gd name="connsiteX9" fmla="*/ 463550 w 698500"/>
              <a:gd name="connsiteY9" fmla="*/ 107950 h 476250"/>
              <a:gd name="connsiteX10" fmla="*/ 542925 w 698500"/>
              <a:gd name="connsiteY10" fmla="*/ 50800 h 476250"/>
              <a:gd name="connsiteX11" fmla="*/ 568325 w 698500"/>
              <a:gd name="connsiteY11" fmla="*/ 41275 h 476250"/>
              <a:gd name="connsiteX12" fmla="*/ 593725 w 698500"/>
              <a:gd name="connsiteY12" fmla="*/ 19050 h 476250"/>
              <a:gd name="connsiteX13" fmla="*/ 612775 w 698500"/>
              <a:gd name="connsiteY13" fmla="*/ 19050 h 476250"/>
              <a:gd name="connsiteX14" fmla="*/ 663575 w 698500"/>
              <a:gd name="connsiteY14" fmla="*/ 9525 h 476250"/>
              <a:gd name="connsiteX15" fmla="*/ 698500 w 698500"/>
              <a:gd name="connsiteY15" fmla="*/ 0 h 47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98500" h="476250">
                <a:moveTo>
                  <a:pt x="0" y="476250"/>
                </a:moveTo>
                <a:cubicBezTo>
                  <a:pt x="28046" y="470429"/>
                  <a:pt x="56092" y="464608"/>
                  <a:pt x="76200" y="457200"/>
                </a:cubicBezTo>
                <a:cubicBezTo>
                  <a:pt x="96308" y="449792"/>
                  <a:pt x="107421" y="441325"/>
                  <a:pt x="120650" y="431800"/>
                </a:cubicBezTo>
                <a:cubicBezTo>
                  <a:pt x="133879" y="422275"/>
                  <a:pt x="142346" y="410104"/>
                  <a:pt x="155575" y="400050"/>
                </a:cubicBezTo>
                <a:cubicBezTo>
                  <a:pt x="168804" y="389996"/>
                  <a:pt x="188383" y="382058"/>
                  <a:pt x="200025" y="371475"/>
                </a:cubicBezTo>
                <a:cubicBezTo>
                  <a:pt x="211667" y="360892"/>
                  <a:pt x="215371" y="347133"/>
                  <a:pt x="225425" y="336550"/>
                </a:cubicBezTo>
                <a:cubicBezTo>
                  <a:pt x="235479" y="325967"/>
                  <a:pt x="242888" y="325437"/>
                  <a:pt x="260350" y="307975"/>
                </a:cubicBezTo>
                <a:cubicBezTo>
                  <a:pt x="277812" y="290513"/>
                  <a:pt x="306917" y="255058"/>
                  <a:pt x="330200" y="231775"/>
                </a:cubicBezTo>
                <a:cubicBezTo>
                  <a:pt x="353483" y="208492"/>
                  <a:pt x="377825" y="188912"/>
                  <a:pt x="400050" y="168275"/>
                </a:cubicBezTo>
                <a:cubicBezTo>
                  <a:pt x="422275" y="147638"/>
                  <a:pt x="439738" y="127529"/>
                  <a:pt x="463550" y="107950"/>
                </a:cubicBezTo>
                <a:cubicBezTo>
                  <a:pt x="487362" y="88371"/>
                  <a:pt x="525463" y="61912"/>
                  <a:pt x="542925" y="50800"/>
                </a:cubicBezTo>
                <a:cubicBezTo>
                  <a:pt x="560387" y="39688"/>
                  <a:pt x="559858" y="46567"/>
                  <a:pt x="568325" y="41275"/>
                </a:cubicBezTo>
                <a:cubicBezTo>
                  <a:pt x="576792" y="35983"/>
                  <a:pt x="586317" y="22754"/>
                  <a:pt x="593725" y="19050"/>
                </a:cubicBezTo>
                <a:cubicBezTo>
                  <a:pt x="601133" y="15346"/>
                  <a:pt x="601133" y="20637"/>
                  <a:pt x="612775" y="19050"/>
                </a:cubicBezTo>
                <a:cubicBezTo>
                  <a:pt x="624417" y="17463"/>
                  <a:pt x="649288" y="12700"/>
                  <a:pt x="663575" y="9525"/>
                </a:cubicBezTo>
                <a:cubicBezTo>
                  <a:pt x="677862" y="6350"/>
                  <a:pt x="688181" y="3175"/>
                  <a:pt x="698500" y="0"/>
                </a:cubicBezTo>
              </a:path>
            </a:pathLst>
          </a:cu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154" name="Straight Connector 153">
            <a:extLst>
              <a:ext uri="{FF2B5EF4-FFF2-40B4-BE49-F238E27FC236}">
                <a16:creationId xmlns:a16="http://schemas.microsoft.com/office/drawing/2014/main" id="{7556EDAC-E309-4E43-B554-F537BF19B04B}"/>
              </a:ext>
            </a:extLst>
          </p:cNvPr>
          <p:cNvCxnSpPr>
            <a:cxnSpLocks/>
          </p:cNvCxnSpPr>
          <p:nvPr/>
        </p:nvCxnSpPr>
        <p:spPr bwMode="auto">
          <a:xfrm flipV="1">
            <a:off x="9165664" y="2135780"/>
            <a:ext cx="2137336" cy="3674330"/>
          </a:xfrm>
          <a:prstGeom prst="line">
            <a:avLst/>
          </a:prstGeom>
          <a:solidFill>
            <a:schemeClr val="accent1"/>
          </a:solidFill>
          <a:ln w="19050" cap="flat" cmpd="sng" algn="ctr">
            <a:solidFill>
              <a:srgbClr val="00B0F0"/>
            </a:solidFill>
            <a:prstDash val="solid"/>
            <a:round/>
            <a:headEnd type="none" w="med" len="med"/>
            <a:tailEnd type="none" w="med" len="med"/>
          </a:ln>
          <a:effectLst/>
        </p:spPr>
      </p:cxnSp>
      <p:sp>
        <p:nvSpPr>
          <p:cNvPr id="156" name="Rectangle 155">
            <a:extLst>
              <a:ext uri="{FF2B5EF4-FFF2-40B4-BE49-F238E27FC236}">
                <a16:creationId xmlns:a16="http://schemas.microsoft.com/office/drawing/2014/main" id="{02D62554-3447-411C-BAEC-17961096D7CD}"/>
              </a:ext>
            </a:extLst>
          </p:cNvPr>
          <p:cNvSpPr/>
          <p:nvPr/>
        </p:nvSpPr>
        <p:spPr bwMode="auto">
          <a:xfrm>
            <a:off x="10811078" y="2065622"/>
            <a:ext cx="546407" cy="433128"/>
          </a:xfrm>
          <a:prstGeom prst="rect">
            <a:avLst/>
          </a:prstGeom>
          <a:noFill/>
          <a:ln w="1905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pic>
        <p:nvPicPr>
          <p:cNvPr id="157" name="Picture 156">
            <a:extLst>
              <a:ext uri="{FF2B5EF4-FFF2-40B4-BE49-F238E27FC236}">
                <a16:creationId xmlns:a16="http://schemas.microsoft.com/office/drawing/2014/main" id="{B77C1209-BBF0-4B75-AF54-3F5F6CA62C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05718" y="4227218"/>
            <a:ext cx="778563" cy="321906"/>
          </a:xfrm>
          <a:prstGeom prst="rect">
            <a:avLst/>
          </a:prstGeom>
          <a:ln w="19050">
            <a:solidFill>
              <a:srgbClr val="00B0F0"/>
            </a:solidFill>
          </a:ln>
        </p:spPr>
      </p:pic>
      <p:sp>
        <p:nvSpPr>
          <p:cNvPr id="12" name="TextBox 11">
            <a:extLst>
              <a:ext uri="{FF2B5EF4-FFF2-40B4-BE49-F238E27FC236}">
                <a16:creationId xmlns:a16="http://schemas.microsoft.com/office/drawing/2014/main" id="{F5C711A3-4698-43F3-B005-E3002C162488}"/>
              </a:ext>
            </a:extLst>
          </p:cNvPr>
          <p:cNvSpPr txBox="1"/>
          <p:nvPr/>
        </p:nvSpPr>
        <p:spPr>
          <a:xfrm>
            <a:off x="190144" y="3095782"/>
            <a:ext cx="6567255" cy="3139321"/>
          </a:xfrm>
          <a:prstGeom prst="rect">
            <a:avLst/>
          </a:prstGeom>
          <a:noFill/>
        </p:spPr>
        <p:txBody>
          <a:bodyPr wrap="square" rtlCol="0">
            <a:spAutoFit/>
          </a:bodyPr>
          <a:lstStyle/>
          <a:p>
            <a:pPr marL="285750" indent="-285750">
              <a:buFont typeface="Arial" panose="020B0604020202020204" pitchFamily="34" charset="0"/>
              <a:buChar char="•"/>
            </a:pPr>
            <a:r>
              <a:rPr lang="en-US" dirty="0"/>
              <a:t>Slow wave structures work in the range of </a:t>
            </a:r>
            <a:r>
              <a:rPr lang="en-US" i="1" dirty="0" err="1">
                <a:latin typeface="Times New Roman" panose="02020603050405020304" pitchFamily="18" charset="0"/>
                <a:cs typeface="Times New Roman" panose="02020603050405020304" pitchFamily="18" charset="0"/>
              </a:rPr>
              <a:t>v</a:t>
            </a:r>
            <a:r>
              <a:rPr lang="en-US" i="1" baseline="-25000" dirty="0" err="1">
                <a:latin typeface="Times New Roman" panose="02020603050405020304" pitchFamily="18" charset="0"/>
                <a:cs typeface="Times New Roman" panose="02020603050405020304" pitchFamily="18" charset="0"/>
              </a:rPr>
              <a:t>p</a:t>
            </a:r>
            <a:r>
              <a:rPr lang="en-US" dirty="0"/>
              <a:t>&lt; </a:t>
            </a:r>
            <a:r>
              <a:rPr lang="en-US" i="1" dirty="0">
                <a:latin typeface="Times New Roman" panose="02020603050405020304" pitchFamily="18" charset="0"/>
                <a:cs typeface="Times New Roman" panose="02020603050405020304" pitchFamily="18" charset="0"/>
              </a:rPr>
              <a:t>c</a:t>
            </a:r>
            <a:r>
              <a:rPr lang="en-US" i="1" baseline="-25000" dirty="0">
                <a:latin typeface="Times New Roman" panose="02020603050405020304" pitchFamily="18" charset="0"/>
                <a:cs typeface="Times New Roman" panose="02020603050405020304" pitchFamily="18" charset="0"/>
              </a:rPr>
              <a:t>0</a:t>
            </a:r>
            <a:r>
              <a:rPr lang="en-US" dirty="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addition of discs inside the cylindrical waveguide induces multiple reflections between the </a:t>
            </a:r>
            <a:r>
              <a:rPr lang="en-US" dirty="0">
                <a:solidFill>
                  <a:srgbClr val="C00000"/>
                </a:solidFill>
              </a:rPr>
              <a:t>discs and results in a change of the dispersion curve</a:t>
            </a:r>
            <a:r>
              <a:rPr lang="en-US" dirty="0"/>
              <a: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disc-loaded structure can then be used in travelling wave mode.</a:t>
            </a:r>
            <a:br>
              <a:rPr lang="en-US" dirty="0"/>
            </a:br>
            <a:r>
              <a:rPr lang="en-US" dirty="0">
                <a:solidFill>
                  <a:srgbClr val="C00000"/>
                </a:solidFill>
              </a:rPr>
              <a:t>The dispersion curve changes from continuous to splitting up into different modes which are slowed down. We speak of pass-bands. </a:t>
            </a:r>
            <a:r>
              <a:rPr lang="en-US" dirty="0"/>
              <a:t>These modes are separated by stopbands.</a:t>
            </a:r>
            <a:endParaRPr lang="en-GB" dirty="0"/>
          </a:p>
        </p:txBody>
      </p:sp>
      <p:pic>
        <p:nvPicPr>
          <p:cNvPr id="122" name="Picture 121" descr="Text, letter&#10;&#10;Description automatically generated">
            <a:extLst>
              <a:ext uri="{FF2B5EF4-FFF2-40B4-BE49-F238E27FC236}">
                <a16:creationId xmlns:a16="http://schemas.microsoft.com/office/drawing/2014/main" id="{ED127EEB-DB9E-4166-8322-D945EF42D0D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74354" y="2671856"/>
            <a:ext cx="614480" cy="407684"/>
          </a:xfrm>
          <a:prstGeom prst="rect">
            <a:avLst/>
          </a:prstGeom>
          <a:ln w="19050">
            <a:noFill/>
          </a:ln>
        </p:spPr>
      </p:pic>
    </p:spTree>
    <p:extLst>
      <p:ext uri="{BB962C8B-B14F-4D97-AF65-F5344CB8AC3E}">
        <p14:creationId xmlns:p14="http://schemas.microsoft.com/office/powerpoint/2010/main" val="2150341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fade">
                                      <p:cBhvr>
                                        <p:cTn id="7"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55120" y="77378"/>
            <a:ext cx="8333885" cy="629095"/>
          </a:xfrm>
        </p:spPr>
        <p:txBody>
          <a:bodyPr/>
          <a:lstStyle/>
          <a:p>
            <a:r>
              <a:rPr lang="en-US" dirty="0">
                <a:solidFill>
                  <a:schemeClr val="bg2">
                    <a:lumMod val="50000"/>
                  </a:schemeClr>
                </a:solidFill>
              </a:rPr>
              <a:t>Slow wave structure (2/7)</a:t>
            </a:r>
            <a:endParaRPr lang="en-GB" dirty="0">
              <a:solidFill>
                <a:schemeClr val="bg2">
                  <a:lumMod val="50000"/>
                </a:schemeClr>
              </a:solidFill>
            </a:endParaRPr>
          </a:p>
        </p:txBody>
      </p:sp>
      <p:pic>
        <p:nvPicPr>
          <p:cNvPr id="5" name="Picture 4" descr="Diagram&#10;&#10;Description automatically generated">
            <a:extLst>
              <a:ext uri="{FF2B5EF4-FFF2-40B4-BE49-F238E27FC236}">
                <a16:creationId xmlns:a16="http://schemas.microsoft.com/office/drawing/2014/main" id="{5F3A859A-072A-436C-94CD-EFA18CFE91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4550" y="1468380"/>
            <a:ext cx="6171825" cy="2728720"/>
          </a:xfrm>
          <a:prstGeom prst="rect">
            <a:avLst/>
          </a:prstGeom>
        </p:spPr>
      </p:pic>
      <p:sp>
        <p:nvSpPr>
          <p:cNvPr id="6" name="TextBox 5">
            <a:extLst>
              <a:ext uri="{FF2B5EF4-FFF2-40B4-BE49-F238E27FC236}">
                <a16:creationId xmlns:a16="http://schemas.microsoft.com/office/drawing/2014/main" id="{45A01679-2095-4550-903A-A8FA9DA78B3B}"/>
              </a:ext>
            </a:extLst>
          </p:cNvPr>
          <p:cNvSpPr txBox="1"/>
          <p:nvPr/>
        </p:nvSpPr>
        <p:spPr>
          <a:xfrm>
            <a:off x="638523" y="1036243"/>
            <a:ext cx="11559904" cy="430887"/>
          </a:xfrm>
          <a:prstGeom prst="rect">
            <a:avLst/>
          </a:prstGeom>
          <a:noFill/>
        </p:spPr>
        <p:txBody>
          <a:bodyPr wrap="square" rtlCol="0">
            <a:spAutoFit/>
          </a:bodyPr>
          <a:lstStyle/>
          <a:p>
            <a:r>
              <a:rPr lang="en-US" sz="2200" dirty="0">
                <a:solidFill>
                  <a:srgbClr val="C00000"/>
                </a:solidFill>
              </a:rPr>
              <a:t>Dispersion Curves, phase- and group velocity for FW and BW wave in periodic structure.</a:t>
            </a:r>
            <a:endParaRPr lang="en-GB" sz="1400" dirty="0">
              <a:solidFill>
                <a:srgbClr val="C00000"/>
              </a:solidFill>
            </a:endParaRPr>
          </a:p>
        </p:txBody>
      </p:sp>
      <p:sp>
        <p:nvSpPr>
          <p:cNvPr id="7" name="TextBox 6">
            <a:extLst>
              <a:ext uri="{FF2B5EF4-FFF2-40B4-BE49-F238E27FC236}">
                <a16:creationId xmlns:a16="http://schemas.microsoft.com/office/drawing/2014/main" id="{0C5D16F5-9E61-4668-AC3C-B7AC810D0B7C}"/>
              </a:ext>
            </a:extLst>
          </p:cNvPr>
          <p:cNvSpPr txBox="1"/>
          <p:nvPr/>
        </p:nvSpPr>
        <p:spPr>
          <a:xfrm>
            <a:off x="335250" y="2011035"/>
            <a:ext cx="2304300" cy="923330"/>
          </a:xfrm>
          <a:prstGeom prst="rect">
            <a:avLst/>
          </a:prstGeom>
          <a:noFill/>
        </p:spPr>
        <p:txBody>
          <a:bodyPr wrap="square" rtlCol="0">
            <a:spAutoFit/>
          </a:bodyPr>
          <a:lstStyle/>
          <a:p>
            <a:r>
              <a:rPr lang="en-US" i="1" dirty="0">
                <a:solidFill>
                  <a:srgbClr val="C00000"/>
                </a:solidFill>
              </a:rPr>
              <a:t>Forward wave (FW)</a:t>
            </a:r>
            <a:br>
              <a:rPr lang="en-US" i="1" dirty="0">
                <a:solidFill>
                  <a:srgbClr val="C00000"/>
                </a:solidFill>
              </a:rPr>
            </a:br>
            <a:r>
              <a:rPr lang="en-US" i="1" dirty="0">
                <a:solidFill>
                  <a:srgbClr val="C00000"/>
                </a:solidFill>
                <a:latin typeface="Times New Roman" panose="02020603050405020304" pitchFamily="18" charset="0"/>
                <a:cs typeface="Times New Roman" panose="02020603050405020304" pitchFamily="18" charset="0"/>
              </a:rPr>
              <a:t>v</a:t>
            </a:r>
            <a:r>
              <a:rPr lang="en-US" i="1" baseline="-25000" dirty="0">
                <a:solidFill>
                  <a:srgbClr val="C00000"/>
                </a:solidFill>
                <a:latin typeface="Times New Roman" panose="02020603050405020304" pitchFamily="18" charset="0"/>
                <a:cs typeface="Times New Roman" panose="02020603050405020304" pitchFamily="18" charset="0"/>
              </a:rPr>
              <a:t>g</a:t>
            </a:r>
            <a:r>
              <a:rPr lang="en-US" i="1" dirty="0">
                <a:solidFill>
                  <a:srgbClr val="C00000"/>
                </a:solidFill>
              </a:rPr>
              <a:t> and </a:t>
            </a:r>
            <a:r>
              <a:rPr lang="en-US" i="1" dirty="0" err="1">
                <a:solidFill>
                  <a:srgbClr val="C00000"/>
                </a:solidFill>
                <a:latin typeface="Times New Roman" panose="02020603050405020304" pitchFamily="18" charset="0"/>
                <a:cs typeface="Times New Roman" panose="02020603050405020304" pitchFamily="18" charset="0"/>
              </a:rPr>
              <a:t>v</a:t>
            </a:r>
            <a:r>
              <a:rPr lang="en-US" i="1" baseline="-25000" dirty="0" err="1">
                <a:solidFill>
                  <a:srgbClr val="C00000"/>
                </a:solidFill>
                <a:latin typeface="Times New Roman" panose="02020603050405020304" pitchFamily="18" charset="0"/>
                <a:cs typeface="Times New Roman" panose="02020603050405020304" pitchFamily="18" charset="0"/>
              </a:rPr>
              <a:t>p</a:t>
            </a:r>
            <a:r>
              <a:rPr lang="en-US" i="1" dirty="0">
                <a:solidFill>
                  <a:srgbClr val="C00000"/>
                </a:solidFill>
              </a:rPr>
              <a:t> point in the same direction.</a:t>
            </a:r>
            <a:endParaRPr lang="en-GB" i="1" dirty="0">
              <a:solidFill>
                <a:srgbClr val="C00000"/>
              </a:solidFill>
            </a:endParaRPr>
          </a:p>
        </p:txBody>
      </p:sp>
      <p:sp>
        <p:nvSpPr>
          <p:cNvPr id="8" name="TextBox 7">
            <a:extLst>
              <a:ext uri="{FF2B5EF4-FFF2-40B4-BE49-F238E27FC236}">
                <a16:creationId xmlns:a16="http://schemas.microsoft.com/office/drawing/2014/main" id="{3493C43C-FA26-4A9F-AFD2-26ACB6AB2197}"/>
              </a:ext>
            </a:extLst>
          </p:cNvPr>
          <p:cNvSpPr txBox="1"/>
          <p:nvPr/>
        </p:nvSpPr>
        <p:spPr>
          <a:xfrm>
            <a:off x="9053185" y="1979503"/>
            <a:ext cx="2446540" cy="923330"/>
          </a:xfrm>
          <a:prstGeom prst="rect">
            <a:avLst/>
          </a:prstGeom>
          <a:noFill/>
        </p:spPr>
        <p:txBody>
          <a:bodyPr wrap="square" rtlCol="0">
            <a:spAutoFit/>
          </a:bodyPr>
          <a:lstStyle/>
          <a:p>
            <a:r>
              <a:rPr lang="en-US" i="1" dirty="0">
                <a:solidFill>
                  <a:srgbClr val="C00000"/>
                </a:solidFill>
              </a:rPr>
              <a:t>Backward wave (BW)</a:t>
            </a:r>
          </a:p>
          <a:p>
            <a:r>
              <a:rPr lang="en-US" i="1" dirty="0">
                <a:solidFill>
                  <a:srgbClr val="C00000"/>
                </a:solidFill>
                <a:latin typeface="Times New Roman" panose="02020603050405020304" pitchFamily="18" charset="0"/>
                <a:cs typeface="Times New Roman" panose="02020603050405020304" pitchFamily="18" charset="0"/>
              </a:rPr>
              <a:t>v</a:t>
            </a:r>
            <a:r>
              <a:rPr lang="en-US" i="1" baseline="-25000" dirty="0">
                <a:solidFill>
                  <a:srgbClr val="C00000"/>
                </a:solidFill>
                <a:latin typeface="Times New Roman" panose="02020603050405020304" pitchFamily="18" charset="0"/>
                <a:cs typeface="Times New Roman" panose="02020603050405020304" pitchFamily="18" charset="0"/>
              </a:rPr>
              <a:t>g</a:t>
            </a:r>
            <a:r>
              <a:rPr lang="en-US" i="1" dirty="0">
                <a:solidFill>
                  <a:srgbClr val="C00000"/>
                </a:solidFill>
              </a:rPr>
              <a:t> and </a:t>
            </a:r>
            <a:r>
              <a:rPr lang="en-US" i="1" dirty="0" err="1">
                <a:solidFill>
                  <a:srgbClr val="C00000"/>
                </a:solidFill>
                <a:latin typeface="Times New Roman" panose="02020603050405020304" pitchFamily="18" charset="0"/>
                <a:cs typeface="Times New Roman" panose="02020603050405020304" pitchFamily="18" charset="0"/>
              </a:rPr>
              <a:t>v</a:t>
            </a:r>
            <a:r>
              <a:rPr lang="en-US" i="1" baseline="-25000" dirty="0" err="1">
                <a:solidFill>
                  <a:srgbClr val="C00000"/>
                </a:solidFill>
                <a:latin typeface="Times New Roman" panose="02020603050405020304" pitchFamily="18" charset="0"/>
                <a:cs typeface="Times New Roman" panose="02020603050405020304" pitchFamily="18" charset="0"/>
              </a:rPr>
              <a:t>p</a:t>
            </a:r>
            <a:r>
              <a:rPr lang="en-US" i="1" dirty="0">
                <a:solidFill>
                  <a:srgbClr val="C00000"/>
                </a:solidFill>
              </a:rPr>
              <a:t> point in the opposite direction.</a:t>
            </a:r>
            <a:endParaRPr lang="en-GB" i="1" dirty="0">
              <a:solidFill>
                <a:srgbClr val="C00000"/>
              </a:solidFill>
            </a:endParaRPr>
          </a:p>
        </p:txBody>
      </p:sp>
      <p:sp>
        <p:nvSpPr>
          <p:cNvPr id="9" name="TextBox 8">
            <a:extLst>
              <a:ext uri="{FF2B5EF4-FFF2-40B4-BE49-F238E27FC236}">
                <a16:creationId xmlns:a16="http://schemas.microsoft.com/office/drawing/2014/main" id="{264FCA74-FC63-43E4-94F7-E6C0AC6767B2}"/>
              </a:ext>
            </a:extLst>
          </p:cNvPr>
          <p:cNvSpPr txBox="1"/>
          <p:nvPr/>
        </p:nvSpPr>
        <p:spPr>
          <a:xfrm>
            <a:off x="5481520" y="6040540"/>
            <a:ext cx="6375230" cy="276999"/>
          </a:xfrm>
          <a:prstGeom prst="rect">
            <a:avLst/>
          </a:prstGeom>
          <a:noFill/>
        </p:spPr>
        <p:txBody>
          <a:bodyPr wrap="square" rtlCol="0">
            <a:spAutoFit/>
          </a:bodyPr>
          <a:lstStyle/>
          <a:p>
            <a:r>
              <a:rPr lang="en-US" sz="1200" dirty="0"/>
              <a:t>Source: Zhang,</a:t>
            </a:r>
            <a:r>
              <a:rPr lang="en-US" sz="1200" i="1" dirty="0"/>
              <a:t> Electromagnetic Theory for Microwaves and Optoelectronics, </a:t>
            </a:r>
            <a:r>
              <a:rPr lang="en-US" sz="1200" dirty="0"/>
              <a:t>Springer</a:t>
            </a:r>
            <a:endParaRPr lang="en-GB" sz="1200" i="1" dirty="0"/>
          </a:p>
        </p:txBody>
      </p:sp>
      <p:sp>
        <p:nvSpPr>
          <p:cNvPr id="10" name="TextBox 9">
            <a:extLst>
              <a:ext uri="{FF2B5EF4-FFF2-40B4-BE49-F238E27FC236}">
                <a16:creationId xmlns:a16="http://schemas.microsoft.com/office/drawing/2014/main" id="{6C8D075F-D095-486B-9F1E-BD4E78296B01}"/>
              </a:ext>
            </a:extLst>
          </p:cNvPr>
          <p:cNvSpPr txBox="1"/>
          <p:nvPr/>
        </p:nvSpPr>
        <p:spPr>
          <a:xfrm>
            <a:off x="604084" y="4191469"/>
            <a:ext cx="11252665" cy="1754326"/>
          </a:xfrm>
          <a:prstGeom prst="rect">
            <a:avLst/>
          </a:prstGeom>
          <a:noFill/>
        </p:spPr>
        <p:txBody>
          <a:bodyPr wrap="square" rtlCol="0">
            <a:spAutoFit/>
          </a:bodyPr>
          <a:lstStyle/>
          <a:p>
            <a:r>
              <a:rPr lang="en-US" dirty="0"/>
              <a:t>For the advanced RF-fans:</a:t>
            </a:r>
            <a:br>
              <a:rPr lang="en-US" dirty="0"/>
            </a:br>
            <a:r>
              <a:rPr lang="en-US" dirty="0"/>
              <a:t>1. All guided modes in common transmission lines, metallic and dielectric waveguides are forward waves.</a:t>
            </a:r>
          </a:p>
          <a:p>
            <a:r>
              <a:rPr lang="en-US" dirty="0"/>
              <a:t>2. For transmission lines of “high-pass filter” type, the phase constant </a:t>
            </a:r>
            <a:r>
              <a:rPr lang="el-GR" i="1" dirty="0">
                <a:latin typeface="Times New Roman" panose="02020603050405020304" pitchFamily="18" charset="0"/>
                <a:cs typeface="Times New Roman" panose="02020603050405020304" pitchFamily="18" charset="0"/>
              </a:rPr>
              <a:t>β</a:t>
            </a:r>
            <a:r>
              <a:rPr lang="en-US" i="1" dirty="0">
                <a:latin typeface="Times New Roman" panose="02020603050405020304" pitchFamily="18" charset="0"/>
                <a:cs typeface="Times New Roman" panose="02020603050405020304" pitchFamily="18" charset="0"/>
              </a:rPr>
              <a:t> </a:t>
            </a:r>
            <a:r>
              <a:rPr lang="en-US" dirty="0"/>
              <a:t>decreases with increasing frequency.</a:t>
            </a:r>
          </a:p>
          <a:p>
            <a:r>
              <a:rPr lang="en-US" dirty="0"/>
              <a:t>3. “High-pass filter” type lines are modelled with a distributed series capacitance and a shunt inductance </a:t>
            </a:r>
            <a:br>
              <a:rPr lang="en-US" dirty="0"/>
            </a:br>
            <a:r>
              <a:rPr lang="en-US" dirty="0"/>
              <a:t>   (i.e., opposite of what we did in the transmission line modelling!).</a:t>
            </a:r>
          </a:p>
          <a:p>
            <a:r>
              <a:rPr lang="en-US" dirty="0"/>
              <a:t>4. Forward and backward type of waves – this makes no difference for the direction of the beam.</a:t>
            </a:r>
            <a:endParaRPr lang="en-GB" dirty="0"/>
          </a:p>
        </p:txBody>
      </p:sp>
    </p:spTree>
    <p:extLst>
      <p:ext uri="{BB962C8B-B14F-4D97-AF65-F5344CB8AC3E}">
        <p14:creationId xmlns:p14="http://schemas.microsoft.com/office/powerpoint/2010/main" val="1293195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2427" y="139665"/>
            <a:ext cx="8333885" cy="629095"/>
          </a:xfrm>
        </p:spPr>
        <p:txBody>
          <a:bodyPr/>
          <a:lstStyle/>
          <a:p>
            <a:r>
              <a:rPr lang="en-US" dirty="0">
                <a:solidFill>
                  <a:schemeClr val="bg2">
                    <a:lumMod val="50000"/>
                  </a:schemeClr>
                </a:solidFill>
              </a:rPr>
              <a:t>Slow wave structure (3/7)</a:t>
            </a:r>
            <a:endParaRPr lang="en-GB" dirty="0">
              <a:solidFill>
                <a:schemeClr val="bg2">
                  <a:lumMod val="50000"/>
                </a:schemeClr>
              </a:solidFill>
            </a:endParaRPr>
          </a:p>
        </p:txBody>
      </p:sp>
      <p:sp>
        <p:nvSpPr>
          <p:cNvPr id="3" name="TextBox 2">
            <a:extLst>
              <a:ext uri="{FF2B5EF4-FFF2-40B4-BE49-F238E27FC236}">
                <a16:creationId xmlns:a16="http://schemas.microsoft.com/office/drawing/2014/main" id="{B8399757-0100-4D4B-BDD0-EDCE57C70BBF}"/>
              </a:ext>
            </a:extLst>
          </p:cNvPr>
          <p:cNvSpPr txBox="1"/>
          <p:nvPr/>
        </p:nvSpPr>
        <p:spPr>
          <a:xfrm>
            <a:off x="488870" y="1009485"/>
            <a:ext cx="9486035" cy="430887"/>
          </a:xfrm>
          <a:prstGeom prst="rect">
            <a:avLst/>
          </a:prstGeom>
          <a:noFill/>
        </p:spPr>
        <p:txBody>
          <a:bodyPr wrap="square" rtlCol="0">
            <a:spAutoFit/>
          </a:bodyPr>
          <a:lstStyle/>
          <a:p>
            <a:r>
              <a:rPr lang="en-US" sz="2200" dirty="0">
                <a:solidFill>
                  <a:srgbClr val="C00000"/>
                </a:solidFill>
              </a:rPr>
              <a:t>Dispersion diagram of periodic structure </a:t>
            </a:r>
            <a:r>
              <a:rPr lang="en-US" sz="1400" dirty="0">
                <a:solidFill>
                  <a:srgbClr val="C00000"/>
                </a:solidFill>
              </a:rPr>
              <a:t>(uniform waveguide is shown for orientation)</a:t>
            </a:r>
            <a:endParaRPr lang="en-GB" sz="1400" dirty="0">
              <a:solidFill>
                <a:srgbClr val="C00000"/>
              </a:solidFill>
            </a:endParaRPr>
          </a:p>
        </p:txBody>
      </p:sp>
      <p:grpSp>
        <p:nvGrpSpPr>
          <p:cNvPr id="7" name="Group 6">
            <a:extLst>
              <a:ext uri="{FF2B5EF4-FFF2-40B4-BE49-F238E27FC236}">
                <a16:creationId xmlns:a16="http://schemas.microsoft.com/office/drawing/2014/main" id="{0A4D1C8B-C341-43DF-AC01-D78314AED0E7}"/>
              </a:ext>
            </a:extLst>
          </p:cNvPr>
          <p:cNvGrpSpPr/>
          <p:nvPr/>
        </p:nvGrpSpPr>
        <p:grpSpPr>
          <a:xfrm>
            <a:off x="4329370" y="1589246"/>
            <a:ext cx="8039007" cy="2672239"/>
            <a:chOff x="4310169" y="1027435"/>
            <a:chExt cx="8039007" cy="2672239"/>
          </a:xfrm>
        </p:grpSpPr>
        <p:pic>
          <p:nvPicPr>
            <p:cNvPr id="5" name="Picture 4" descr="Diagram&#10;&#10;Description automatically generated">
              <a:extLst>
                <a:ext uri="{FF2B5EF4-FFF2-40B4-BE49-F238E27FC236}">
                  <a16:creationId xmlns:a16="http://schemas.microsoft.com/office/drawing/2014/main" id="{0FB35511-1821-4B16-8B4A-AE6DCF2995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0169" y="1146974"/>
              <a:ext cx="7705725" cy="2552700"/>
            </a:xfrm>
            <a:prstGeom prst="rect">
              <a:avLst/>
            </a:prstGeom>
          </p:spPr>
        </p:pic>
        <p:sp>
          <p:nvSpPr>
            <p:cNvPr id="6" name="TextBox 5">
              <a:extLst>
                <a:ext uri="{FF2B5EF4-FFF2-40B4-BE49-F238E27FC236}">
                  <a16:creationId xmlns:a16="http://schemas.microsoft.com/office/drawing/2014/main" id="{3A3DD11C-C266-4355-BF11-C3A3419F3A45}"/>
                </a:ext>
              </a:extLst>
            </p:cNvPr>
            <p:cNvSpPr txBox="1"/>
            <p:nvPr/>
          </p:nvSpPr>
          <p:spPr>
            <a:xfrm>
              <a:off x="8163031" y="1027435"/>
              <a:ext cx="4186145" cy="276999"/>
            </a:xfrm>
            <a:prstGeom prst="rect">
              <a:avLst/>
            </a:prstGeom>
            <a:noFill/>
          </p:spPr>
          <p:txBody>
            <a:bodyPr wrap="square" rtlCol="0">
              <a:spAutoFit/>
            </a:bodyPr>
            <a:lstStyle/>
            <a:p>
              <a:r>
                <a:rPr lang="en-US" sz="1200" dirty="0"/>
                <a:t>source: M. Weiss, </a:t>
              </a:r>
              <a:r>
                <a:rPr lang="en-US" sz="1200" i="1" dirty="0"/>
                <a:t>Introduction to RF Linear Accelerators.</a:t>
              </a:r>
              <a:endParaRPr lang="en-GB" sz="1200" dirty="0"/>
            </a:p>
          </p:txBody>
        </p:sp>
      </p:grpSp>
      <p:sp>
        <p:nvSpPr>
          <p:cNvPr id="8" name="TextBox 7">
            <a:extLst>
              <a:ext uri="{FF2B5EF4-FFF2-40B4-BE49-F238E27FC236}">
                <a16:creationId xmlns:a16="http://schemas.microsoft.com/office/drawing/2014/main" id="{19DC018D-B658-48B6-A742-F75AE19CAFD6}"/>
              </a:ext>
            </a:extLst>
          </p:cNvPr>
          <p:cNvSpPr txBox="1"/>
          <p:nvPr/>
        </p:nvSpPr>
        <p:spPr>
          <a:xfrm>
            <a:off x="488870" y="1555319"/>
            <a:ext cx="5031055" cy="3416320"/>
          </a:xfrm>
          <a:prstGeom prst="rect">
            <a:avLst/>
          </a:prstGeom>
          <a:noFill/>
        </p:spPr>
        <p:txBody>
          <a:bodyPr wrap="square" rtlCol="0">
            <a:spAutoFit/>
          </a:bodyPr>
          <a:lstStyle/>
          <a:p>
            <a:pPr marL="285750" indent="-285750">
              <a:buFont typeface="Arial" panose="020B0604020202020204" pitchFamily="34" charset="0"/>
              <a:buChar char="•"/>
            </a:pPr>
            <a:r>
              <a:rPr lang="en-US" dirty="0"/>
              <a:t>Dispersion diagram shows the periodicity of the structure.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For a given mode, there is a limited pass band of possible frequencies.</a:t>
            </a:r>
            <a:br>
              <a:rPr lang="en-US" dirty="0"/>
            </a:br>
            <a:endParaRPr lang="en-US" dirty="0"/>
          </a:p>
          <a:p>
            <a:pPr marL="285750" indent="-285750">
              <a:buFont typeface="Arial" panose="020B0604020202020204" pitchFamily="34" charset="0"/>
              <a:buChar char="•"/>
            </a:pPr>
            <a:r>
              <a:rPr lang="en-US" dirty="0"/>
              <a:t>The passbands are separated by</a:t>
            </a:r>
            <a:br>
              <a:rPr lang="en-US" dirty="0"/>
            </a:br>
            <a:r>
              <a:rPr lang="en-US" dirty="0"/>
              <a:t>stopbands where the specific</a:t>
            </a:r>
            <a:br>
              <a:rPr lang="en-US" dirty="0"/>
            </a:br>
            <a:r>
              <a:rPr lang="en-US" dirty="0"/>
              <a:t>mode cannot propagate.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solidFill>
                  <a:srgbClr val="C00000"/>
                </a:solidFill>
              </a:rPr>
              <a:t>At both ends of the passband, the group velocity is zero and wave propagation stops.</a:t>
            </a:r>
          </a:p>
        </p:txBody>
      </p:sp>
      <p:sp>
        <p:nvSpPr>
          <p:cNvPr id="10" name="TextBox 9">
            <a:extLst>
              <a:ext uri="{FF2B5EF4-FFF2-40B4-BE49-F238E27FC236}">
                <a16:creationId xmlns:a16="http://schemas.microsoft.com/office/drawing/2014/main" id="{905E2FB8-8882-44E7-8479-E4B64BC62842}"/>
              </a:ext>
            </a:extLst>
          </p:cNvPr>
          <p:cNvSpPr txBox="1"/>
          <p:nvPr/>
        </p:nvSpPr>
        <p:spPr>
          <a:xfrm>
            <a:off x="488869" y="5131305"/>
            <a:ext cx="11546225" cy="923330"/>
          </a:xfrm>
          <a:prstGeom prst="rect">
            <a:avLst/>
          </a:prstGeom>
          <a:noFill/>
        </p:spPr>
        <p:txBody>
          <a:bodyPr wrap="square">
            <a:spAutoFit/>
          </a:bodyPr>
          <a:lstStyle/>
          <a:p>
            <a:pPr marL="285750" indent="-285750">
              <a:buFont typeface="Arial" panose="020B0604020202020204" pitchFamily="34" charset="0"/>
              <a:buChar char="•"/>
            </a:pPr>
            <a:r>
              <a:rPr lang="en-US" dirty="0">
                <a:solidFill>
                  <a:srgbClr val="C00000"/>
                </a:solidFill>
              </a:rPr>
              <a:t>When group velocity and phase velocity are in the same direction, we speak about forward waves, if they are in different direction, we speak about backward waves. This has nothing to do with the direction of the particle travelling.</a:t>
            </a:r>
            <a:endParaRPr lang="en-GB" dirty="0">
              <a:solidFill>
                <a:srgbClr val="C00000"/>
              </a:solidFill>
            </a:endParaRPr>
          </a:p>
        </p:txBody>
      </p:sp>
      <p:cxnSp>
        <p:nvCxnSpPr>
          <p:cNvPr id="12" name="Straight Arrow Connector 11">
            <a:extLst>
              <a:ext uri="{FF2B5EF4-FFF2-40B4-BE49-F238E27FC236}">
                <a16:creationId xmlns:a16="http://schemas.microsoft.com/office/drawing/2014/main" id="{20BAA4B0-38CA-4A26-996B-37D965B05F64}"/>
              </a:ext>
            </a:extLst>
          </p:cNvPr>
          <p:cNvCxnSpPr>
            <a:cxnSpLocks/>
          </p:cNvCxnSpPr>
          <p:nvPr/>
        </p:nvCxnSpPr>
        <p:spPr bwMode="auto">
          <a:xfrm>
            <a:off x="5059065" y="2584090"/>
            <a:ext cx="422455" cy="268835"/>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cxnSp>
        <p:nvCxnSpPr>
          <p:cNvPr id="14" name="Straight Arrow Connector 13">
            <a:extLst>
              <a:ext uri="{FF2B5EF4-FFF2-40B4-BE49-F238E27FC236}">
                <a16:creationId xmlns:a16="http://schemas.microsoft.com/office/drawing/2014/main" id="{25585C1E-1824-4F57-BAF1-E930B6C34A3B}"/>
              </a:ext>
            </a:extLst>
          </p:cNvPr>
          <p:cNvCxnSpPr>
            <a:cxnSpLocks/>
          </p:cNvCxnSpPr>
          <p:nvPr/>
        </p:nvCxnSpPr>
        <p:spPr bwMode="auto">
          <a:xfrm>
            <a:off x="7363365" y="1355130"/>
            <a:ext cx="1305770" cy="1040883"/>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cxnSp>
        <p:nvCxnSpPr>
          <p:cNvPr id="18" name="Straight Arrow Connector 17">
            <a:extLst>
              <a:ext uri="{FF2B5EF4-FFF2-40B4-BE49-F238E27FC236}">
                <a16:creationId xmlns:a16="http://schemas.microsoft.com/office/drawing/2014/main" id="{3C20946F-762C-449A-AA9F-D19F2D7D06BD}"/>
              </a:ext>
            </a:extLst>
          </p:cNvPr>
          <p:cNvCxnSpPr>
            <a:cxnSpLocks/>
          </p:cNvCxnSpPr>
          <p:nvPr/>
        </p:nvCxnSpPr>
        <p:spPr bwMode="auto">
          <a:xfrm flipV="1">
            <a:off x="3868510" y="3198495"/>
            <a:ext cx="2726755" cy="524250"/>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grpSp>
        <p:nvGrpSpPr>
          <p:cNvPr id="33" name="Group 32">
            <a:extLst>
              <a:ext uri="{FF2B5EF4-FFF2-40B4-BE49-F238E27FC236}">
                <a16:creationId xmlns:a16="http://schemas.microsoft.com/office/drawing/2014/main" id="{0836452C-C70C-4C2F-8DFD-2C5272ECD7A4}"/>
              </a:ext>
            </a:extLst>
          </p:cNvPr>
          <p:cNvGrpSpPr/>
          <p:nvPr/>
        </p:nvGrpSpPr>
        <p:grpSpPr>
          <a:xfrm>
            <a:off x="5338111" y="2619589"/>
            <a:ext cx="3523049" cy="2150504"/>
            <a:chOff x="5338111" y="2619589"/>
            <a:chExt cx="3523049" cy="2150504"/>
          </a:xfrm>
        </p:grpSpPr>
        <p:cxnSp>
          <p:nvCxnSpPr>
            <p:cNvPr id="21" name="Straight Arrow Connector 20">
              <a:extLst>
                <a:ext uri="{FF2B5EF4-FFF2-40B4-BE49-F238E27FC236}">
                  <a16:creationId xmlns:a16="http://schemas.microsoft.com/office/drawing/2014/main" id="{561420E8-4287-4CF4-826E-4A4E14272E34}"/>
                </a:ext>
              </a:extLst>
            </p:cNvPr>
            <p:cNvCxnSpPr>
              <a:cxnSpLocks/>
            </p:cNvCxnSpPr>
            <p:nvPr/>
          </p:nvCxnSpPr>
          <p:spPr bwMode="auto">
            <a:xfrm flipV="1">
              <a:off x="5338111" y="3348393"/>
              <a:ext cx="2140469" cy="1421700"/>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cxnSp>
          <p:nvCxnSpPr>
            <p:cNvPr id="24" name="Straight Arrow Connector 23">
              <a:extLst>
                <a:ext uri="{FF2B5EF4-FFF2-40B4-BE49-F238E27FC236}">
                  <a16:creationId xmlns:a16="http://schemas.microsoft.com/office/drawing/2014/main" id="{CE47D64B-8DB0-4D7C-9181-D44518737898}"/>
                </a:ext>
              </a:extLst>
            </p:cNvPr>
            <p:cNvCxnSpPr>
              <a:cxnSpLocks/>
            </p:cNvCxnSpPr>
            <p:nvPr/>
          </p:nvCxnSpPr>
          <p:spPr bwMode="auto">
            <a:xfrm flipV="1">
              <a:off x="7670605" y="2619589"/>
              <a:ext cx="1190555" cy="1752204"/>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cxnSp>
          <p:nvCxnSpPr>
            <p:cNvPr id="30" name="Straight Connector 29">
              <a:extLst>
                <a:ext uri="{FF2B5EF4-FFF2-40B4-BE49-F238E27FC236}">
                  <a16:creationId xmlns:a16="http://schemas.microsoft.com/office/drawing/2014/main" id="{09B5B8CB-32D7-438F-AB01-639E9D7AD69C}"/>
                </a:ext>
              </a:extLst>
            </p:cNvPr>
            <p:cNvCxnSpPr>
              <a:cxnSpLocks/>
            </p:cNvCxnSpPr>
            <p:nvPr/>
          </p:nvCxnSpPr>
          <p:spPr bwMode="auto">
            <a:xfrm flipV="1">
              <a:off x="5338111" y="4371793"/>
              <a:ext cx="2332494" cy="398300"/>
            </a:xfrm>
            <a:prstGeom prst="line">
              <a:avLst/>
            </a:prstGeom>
            <a:solidFill>
              <a:schemeClr val="accent1"/>
            </a:solidFill>
            <a:ln w="28575" cap="flat" cmpd="sng" algn="ctr">
              <a:solidFill>
                <a:srgbClr val="CC0000"/>
              </a:solidFill>
              <a:prstDash val="solid"/>
              <a:round/>
              <a:headEnd type="none" w="med" len="med"/>
              <a:tailEnd type="none" w="med" len="med"/>
            </a:ln>
            <a:effectLst/>
          </p:spPr>
        </p:cxnSp>
      </p:grpSp>
    </p:spTree>
    <p:extLst>
      <p:ext uri="{BB962C8B-B14F-4D97-AF65-F5344CB8AC3E}">
        <p14:creationId xmlns:p14="http://schemas.microsoft.com/office/powerpoint/2010/main" val="283614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down)">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down)">
                                      <p:cBhvr>
                                        <p:cTn id="22" dur="500"/>
                                        <p:tgtEl>
                                          <p:spTgt spid="3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4022" y="82488"/>
            <a:ext cx="8333885" cy="629095"/>
          </a:xfrm>
        </p:spPr>
        <p:txBody>
          <a:bodyPr/>
          <a:lstStyle/>
          <a:p>
            <a:r>
              <a:rPr lang="en-US" dirty="0">
                <a:solidFill>
                  <a:schemeClr val="bg2">
                    <a:lumMod val="50000"/>
                  </a:schemeClr>
                </a:solidFill>
              </a:rPr>
              <a:t>Slow wave structure (4/7)</a:t>
            </a:r>
            <a:endParaRPr lang="en-GB" dirty="0">
              <a:solidFill>
                <a:schemeClr val="bg2">
                  <a:lumMod val="50000"/>
                </a:schemeClr>
              </a:solidFill>
            </a:endParaRPr>
          </a:p>
        </p:txBody>
      </p:sp>
      <p:pic>
        <p:nvPicPr>
          <p:cNvPr id="4" name="Picture 3" descr="Diagram&#10;&#10;Description automatically generated">
            <a:extLst>
              <a:ext uri="{FF2B5EF4-FFF2-40B4-BE49-F238E27FC236}">
                <a16:creationId xmlns:a16="http://schemas.microsoft.com/office/drawing/2014/main" id="{66E0C8A2-BC94-43EC-8370-5B5673A199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1395" y="1144770"/>
            <a:ext cx="6989710" cy="4033625"/>
          </a:xfrm>
          <a:prstGeom prst="rect">
            <a:avLst/>
          </a:prstGeom>
        </p:spPr>
      </p:pic>
      <p:sp>
        <p:nvSpPr>
          <p:cNvPr id="7" name="TextBox 6">
            <a:extLst>
              <a:ext uri="{FF2B5EF4-FFF2-40B4-BE49-F238E27FC236}">
                <a16:creationId xmlns:a16="http://schemas.microsoft.com/office/drawing/2014/main" id="{5AF1CEC4-AAD1-4491-9625-41B98C907777}"/>
              </a:ext>
            </a:extLst>
          </p:cNvPr>
          <p:cNvSpPr txBox="1"/>
          <p:nvPr/>
        </p:nvSpPr>
        <p:spPr>
          <a:xfrm>
            <a:off x="5481520" y="6040540"/>
            <a:ext cx="6375230" cy="276999"/>
          </a:xfrm>
          <a:prstGeom prst="rect">
            <a:avLst/>
          </a:prstGeom>
          <a:noFill/>
        </p:spPr>
        <p:txBody>
          <a:bodyPr wrap="square" rtlCol="0">
            <a:spAutoFit/>
          </a:bodyPr>
          <a:lstStyle/>
          <a:p>
            <a:r>
              <a:rPr lang="en-US" sz="1200" dirty="0"/>
              <a:t>Source: Zhang,</a:t>
            </a:r>
            <a:r>
              <a:rPr lang="en-US" sz="1200" i="1" dirty="0"/>
              <a:t> Electromagnetic Theory for Microwaves and Optoelectronics, </a:t>
            </a:r>
            <a:r>
              <a:rPr lang="en-US" sz="1200" dirty="0"/>
              <a:t>Springer</a:t>
            </a:r>
            <a:endParaRPr lang="en-GB" sz="1200" i="1" dirty="0"/>
          </a:p>
        </p:txBody>
      </p:sp>
      <p:sp>
        <p:nvSpPr>
          <p:cNvPr id="8" name="TextBox 7">
            <a:extLst>
              <a:ext uri="{FF2B5EF4-FFF2-40B4-BE49-F238E27FC236}">
                <a16:creationId xmlns:a16="http://schemas.microsoft.com/office/drawing/2014/main" id="{5EB5057A-48B7-4313-860B-58187E1A60D6}"/>
              </a:ext>
            </a:extLst>
          </p:cNvPr>
          <p:cNvSpPr txBox="1"/>
          <p:nvPr/>
        </p:nvSpPr>
        <p:spPr>
          <a:xfrm>
            <a:off x="450465" y="5264262"/>
            <a:ext cx="9255605" cy="646331"/>
          </a:xfrm>
          <a:prstGeom prst="rect">
            <a:avLst/>
          </a:prstGeom>
          <a:noFill/>
        </p:spPr>
        <p:txBody>
          <a:bodyPr wrap="square" rtlCol="0">
            <a:spAutoFit/>
          </a:bodyPr>
          <a:lstStyle/>
          <a:p>
            <a:pPr marL="285750" indent="-285750">
              <a:buFont typeface="Arial" panose="020B0604020202020204" pitchFamily="34" charset="0"/>
              <a:buChar char="•"/>
            </a:pPr>
            <a:r>
              <a:rPr lang="en-US" dirty="0"/>
              <a:t>The </a:t>
            </a:r>
            <a:r>
              <a:rPr lang="en-US" i="1" dirty="0" err="1">
                <a:solidFill>
                  <a:srgbClr val="C00000"/>
                </a:solidFill>
              </a:rPr>
              <a:t>Floquet</a:t>
            </a:r>
            <a:r>
              <a:rPr lang="en-US" i="1" dirty="0">
                <a:solidFill>
                  <a:srgbClr val="C00000"/>
                </a:solidFill>
              </a:rPr>
              <a:t> Theorem </a:t>
            </a:r>
            <a:r>
              <a:rPr lang="en-US" dirty="0"/>
              <a:t>describes the relation between the phase constant of the n-</a:t>
            </a:r>
            <a:r>
              <a:rPr lang="en-US" dirty="0" err="1"/>
              <a:t>th</a:t>
            </a:r>
            <a:r>
              <a:rPr lang="en-US" dirty="0"/>
              <a:t> space harmonic and is a fundamental theorem of periodic structures.</a:t>
            </a:r>
            <a:endParaRPr lang="en-GB" dirty="0"/>
          </a:p>
        </p:txBody>
      </p:sp>
      <p:sp>
        <p:nvSpPr>
          <p:cNvPr id="9" name="TextBox 8">
            <a:extLst>
              <a:ext uri="{FF2B5EF4-FFF2-40B4-BE49-F238E27FC236}">
                <a16:creationId xmlns:a16="http://schemas.microsoft.com/office/drawing/2014/main" id="{049BCAB8-BA4A-488D-8B80-537DCB1B2BBE}"/>
              </a:ext>
            </a:extLst>
          </p:cNvPr>
          <p:cNvSpPr txBox="1"/>
          <p:nvPr/>
        </p:nvSpPr>
        <p:spPr>
          <a:xfrm>
            <a:off x="373655" y="1931205"/>
            <a:ext cx="3917310" cy="2585323"/>
          </a:xfrm>
          <a:prstGeom prst="rect">
            <a:avLst/>
          </a:prstGeom>
          <a:noFill/>
        </p:spPr>
        <p:txBody>
          <a:bodyPr wrap="square" rtlCol="0">
            <a:spAutoFit/>
          </a:bodyPr>
          <a:lstStyle/>
          <a:p>
            <a:pPr marL="285750" indent="-285750">
              <a:buFont typeface="Arial" panose="020B0604020202020204" pitchFamily="34" charset="0"/>
              <a:buChar char="•"/>
            </a:pPr>
            <a:r>
              <a:rPr lang="en-US" dirty="0"/>
              <a:t>The request to fulfill the periodic boundary conditions leads to the concept of </a:t>
            </a:r>
            <a:r>
              <a:rPr lang="en-US" i="1" dirty="0">
                <a:solidFill>
                  <a:srgbClr val="C00000"/>
                </a:solidFill>
              </a:rPr>
              <a:t>space harmonics </a:t>
            </a:r>
            <a:r>
              <a:rPr lang="en-US" dirty="0"/>
              <a:t>(instead of wave modes).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Space harmonics are closely connected the so-called </a:t>
            </a:r>
            <a:r>
              <a:rPr lang="en-US" i="1" dirty="0" err="1">
                <a:solidFill>
                  <a:srgbClr val="C00000"/>
                </a:solidFill>
              </a:rPr>
              <a:t>Floquet</a:t>
            </a:r>
            <a:r>
              <a:rPr lang="en-US" i="1" dirty="0">
                <a:solidFill>
                  <a:srgbClr val="C00000"/>
                </a:solidFill>
              </a:rPr>
              <a:t> Theorem </a:t>
            </a:r>
            <a:r>
              <a:rPr lang="en-US" dirty="0"/>
              <a:t>(we will not cover this here).</a:t>
            </a:r>
            <a:endParaRPr lang="en-GB" dirty="0"/>
          </a:p>
        </p:txBody>
      </p:sp>
    </p:spTree>
    <p:extLst>
      <p:ext uri="{BB962C8B-B14F-4D97-AF65-F5344CB8AC3E}">
        <p14:creationId xmlns:p14="http://schemas.microsoft.com/office/powerpoint/2010/main" val="170332190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24495" y="139618"/>
            <a:ext cx="8333885" cy="629095"/>
          </a:xfrm>
        </p:spPr>
        <p:txBody>
          <a:bodyPr/>
          <a:lstStyle/>
          <a:p>
            <a:r>
              <a:rPr lang="en-US" dirty="0">
                <a:solidFill>
                  <a:schemeClr val="bg2">
                    <a:lumMod val="50000"/>
                  </a:schemeClr>
                </a:solidFill>
              </a:rPr>
              <a:t>Slow wave structure (5/7)</a:t>
            </a:r>
            <a:endParaRPr lang="en-GB" dirty="0">
              <a:solidFill>
                <a:schemeClr val="bg2">
                  <a:lumMod val="50000"/>
                </a:schemeClr>
              </a:solidFill>
            </a:endParaRPr>
          </a:p>
        </p:txBody>
      </p:sp>
      <p:sp>
        <p:nvSpPr>
          <p:cNvPr id="11" name="TextBox 10">
            <a:extLst>
              <a:ext uri="{FF2B5EF4-FFF2-40B4-BE49-F238E27FC236}">
                <a16:creationId xmlns:a16="http://schemas.microsoft.com/office/drawing/2014/main" id="{F6B801F6-279E-4947-93DD-DD8526164532}"/>
              </a:ext>
            </a:extLst>
          </p:cNvPr>
          <p:cNvSpPr txBox="1"/>
          <p:nvPr/>
        </p:nvSpPr>
        <p:spPr>
          <a:xfrm>
            <a:off x="296846" y="1278320"/>
            <a:ext cx="11895154" cy="646331"/>
          </a:xfrm>
          <a:prstGeom prst="rect">
            <a:avLst/>
          </a:prstGeom>
          <a:noFill/>
        </p:spPr>
        <p:txBody>
          <a:bodyPr wrap="square" rtlCol="0">
            <a:spAutoFit/>
          </a:bodyPr>
          <a:lstStyle/>
          <a:p>
            <a:pPr marL="285750" indent="-285750">
              <a:buFont typeface="Arial" panose="020B0604020202020204" pitchFamily="34" charset="0"/>
              <a:buChar char="•"/>
            </a:pPr>
            <a:r>
              <a:rPr lang="en-US" dirty="0"/>
              <a:t>As was shown before, drift tubes can be used instead of separating discs to slow down the EM-field. The theory for drift tubes is very similar to calculating a slot-coupled structure. Just imagine that the slot is very large.</a:t>
            </a:r>
            <a:endParaRPr lang="en-GB" dirty="0"/>
          </a:p>
        </p:txBody>
      </p:sp>
      <p:pic>
        <p:nvPicPr>
          <p:cNvPr id="12" name="Picture 11" descr="Diagram&#10;&#10;Description automatically generated with medium confidence">
            <a:extLst>
              <a:ext uri="{FF2B5EF4-FFF2-40B4-BE49-F238E27FC236}">
                <a16:creationId xmlns:a16="http://schemas.microsoft.com/office/drawing/2014/main" id="{5A51A61B-8C5B-4449-8019-7FE02895B069}"/>
              </a:ext>
            </a:extLst>
          </p:cNvPr>
          <p:cNvPicPr>
            <a:picLocks noChangeAspect="1"/>
          </p:cNvPicPr>
          <p:nvPr/>
        </p:nvPicPr>
        <p:blipFill rotWithShape="1">
          <a:blip r:embed="rId3">
            <a:extLst>
              <a:ext uri="{28A0092B-C50C-407E-A947-70E740481C1C}">
                <a14:useLocalDpi xmlns:a14="http://schemas.microsoft.com/office/drawing/2010/main" val="0"/>
              </a:ext>
            </a:extLst>
          </a:blip>
          <a:srcRect l="51081" t="10941" r="513" b="23426"/>
          <a:stretch/>
        </p:blipFill>
        <p:spPr>
          <a:xfrm>
            <a:off x="669185" y="2584090"/>
            <a:ext cx="3622253" cy="1277528"/>
          </a:xfrm>
          <a:prstGeom prst="rect">
            <a:avLst/>
          </a:prstGeom>
        </p:spPr>
      </p:pic>
      <p:grpSp>
        <p:nvGrpSpPr>
          <p:cNvPr id="6" name="Group 5">
            <a:extLst>
              <a:ext uri="{FF2B5EF4-FFF2-40B4-BE49-F238E27FC236}">
                <a16:creationId xmlns:a16="http://schemas.microsoft.com/office/drawing/2014/main" id="{1F564A60-3C7E-4680-8052-AD699BF586E8}"/>
              </a:ext>
            </a:extLst>
          </p:cNvPr>
          <p:cNvGrpSpPr/>
          <p:nvPr/>
        </p:nvGrpSpPr>
        <p:grpSpPr>
          <a:xfrm>
            <a:off x="4520088" y="2198475"/>
            <a:ext cx="2843277" cy="2166539"/>
            <a:chOff x="4520088" y="2198475"/>
            <a:chExt cx="2843277" cy="2166539"/>
          </a:xfrm>
        </p:grpSpPr>
        <p:sp>
          <p:nvSpPr>
            <p:cNvPr id="15" name="Rectangle 14">
              <a:extLst>
                <a:ext uri="{FF2B5EF4-FFF2-40B4-BE49-F238E27FC236}">
                  <a16:creationId xmlns:a16="http://schemas.microsoft.com/office/drawing/2014/main" id="{C3B85DF8-F91D-4B23-BA99-912D99FEC24B}"/>
                </a:ext>
              </a:extLst>
            </p:cNvPr>
            <p:cNvSpPr/>
            <p:nvPr/>
          </p:nvSpPr>
          <p:spPr bwMode="auto">
            <a:xfrm>
              <a:off x="5565777" y="219847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0" name="Rectangle 19">
              <a:extLst>
                <a:ext uri="{FF2B5EF4-FFF2-40B4-BE49-F238E27FC236}">
                  <a16:creationId xmlns:a16="http://schemas.microsoft.com/office/drawing/2014/main" id="{6FF78BE2-7F59-4AF5-8AC0-F5D277F16AEC}"/>
                </a:ext>
              </a:extLst>
            </p:cNvPr>
            <p:cNvSpPr/>
            <p:nvPr/>
          </p:nvSpPr>
          <p:spPr bwMode="auto">
            <a:xfrm>
              <a:off x="6107114" y="219847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5" name="Rectangle 24">
              <a:extLst>
                <a:ext uri="{FF2B5EF4-FFF2-40B4-BE49-F238E27FC236}">
                  <a16:creationId xmlns:a16="http://schemas.microsoft.com/office/drawing/2014/main" id="{B8B64765-55F7-4B73-B76D-8F3A28A5DFD6}"/>
                </a:ext>
              </a:extLst>
            </p:cNvPr>
            <p:cNvSpPr/>
            <p:nvPr/>
          </p:nvSpPr>
          <p:spPr bwMode="auto">
            <a:xfrm>
              <a:off x="6665914" y="219847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20" name="Rectangle 119">
              <a:extLst>
                <a:ext uri="{FF2B5EF4-FFF2-40B4-BE49-F238E27FC236}">
                  <a16:creationId xmlns:a16="http://schemas.microsoft.com/office/drawing/2014/main" id="{722D3B5F-0C9A-44B5-9D7D-C752C7F7F1EA}"/>
                </a:ext>
              </a:extLst>
            </p:cNvPr>
            <p:cNvSpPr/>
            <p:nvPr/>
          </p:nvSpPr>
          <p:spPr bwMode="auto">
            <a:xfrm>
              <a:off x="5565777" y="359988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16" name="Group 32">
              <a:extLst>
                <a:ext uri="{FF2B5EF4-FFF2-40B4-BE49-F238E27FC236}">
                  <a16:creationId xmlns:a16="http://schemas.microsoft.com/office/drawing/2014/main" id="{F993478B-E521-49BD-AAB5-6EED51262575}"/>
                </a:ext>
              </a:extLst>
            </p:cNvPr>
            <p:cNvGrpSpPr>
              <a:grpSpLocks/>
            </p:cNvGrpSpPr>
            <p:nvPr/>
          </p:nvGrpSpPr>
          <p:grpSpPr bwMode="auto">
            <a:xfrm>
              <a:off x="5435602" y="2891330"/>
              <a:ext cx="344487" cy="714375"/>
              <a:chOff x="2219320" y="4552950"/>
              <a:chExt cx="571498" cy="714375"/>
            </a:xfrm>
          </p:grpSpPr>
          <p:sp>
            <p:nvSpPr>
              <p:cNvPr id="17" name="Rounded Rectangle 36">
                <a:extLst>
                  <a:ext uri="{FF2B5EF4-FFF2-40B4-BE49-F238E27FC236}">
                    <a16:creationId xmlns:a16="http://schemas.microsoft.com/office/drawing/2014/main" id="{06A92542-85B1-4EC6-8A69-A6FBE8EB304C}"/>
                  </a:ext>
                </a:extLst>
              </p:cNvPr>
              <p:cNvSpPr/>
              <p:nvPr/>
            </p:nvSpPr>
            <p:spPr bwMode="auto">
              <a:xfrm>
                <a:off x="2219320" y="4552950"/>
                <a:ext cx="571498"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8" name="Rounded Rectangle 34">
                <a:extLst>
                  <a:ext uri="{FF2B5EF4-FFF2-40B4-BE49-F238E27FC236}">
                    <a16:creationId xmlns:a16="http://schemas.microsoft.com/office/drawing/2014/main" id="{808DA3A3-A1AB-4203-A5B7-8CAFA891DB96}"/>
                  </a:ext>
                </a:extLst>
              </p:cNvPr>
              <p:cNvSpPr/>
              <p:nvPr/>
            </p:nvSpPr>
            <p:spPr bwMode="auto">
              <a:xfrm>
                <a:off x="2266725" y="4597400"/>
                <a:ext cx="489856"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9" name="Rounded Rectangle 35">
                <a:extLst>
                  <a:ext uri="{FF2B5EF4-FFF2-40B4-BE49-F238E27FC236}">
                    <a16:creationId xmlns:a16="http://schemas.microsoft.com/office/drawing/2014/main" id="{C33AE018-26F5-4759-80FA-A05A33171A95}"/>
                  </a:ext>
                </a:extLst>
              </p:cNvPr>
              <p:cNvSpPr/>
              <p:nvPr/>
            </p:nvSpPr>
            <p:spPr bwMode="auto">
              <a:xfrm>
                <a:off x="2266725" y="5054600"/>
                <a:ext cx="489856"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sp>
          <p:nvSpPr>
            <p:cNvPr id="121" name="Rectangle 120">
              <a:extLst>
                <a:ext uri="{FF2B5EF4-FFF2-40B4-BE49-F238E27FC236}">
                  <a16:creationId xmlns:a16="http://schemas.microsoft.com/office/drawing/2014/main" id="{1691238E-1399-47B8-883F-7541726FF08A}"/>
                </a:ext>
              </a:extLst>
            </p:cNvPr>
            <p:cNvSpPr/>
            <p:nvPr/>
          </p:nvSpPr>
          <p:spPr bwMode="auto">
            <a:xfrm>
              <a:off x="6111878" y="3606454"/>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22" name="Rectangle 121">
              <a:extLst>
                <a:ext uri="{FF2B5EF4-FFF2-40B4-BE49-F238E27FC236}">
                  <a16:creationId xmlns:a16="http://schemas.microsoft.com/office/drawing/2014/main" id="{E8305EBE-F157-4099-96DE-C1660E9BD2FD}"/>
                </a:ext>
              </a:extLst>
            </p:cNvPr>
            <p:cNvSpPr/>
            <p:nvPr/>
          </p:nvSpPr>
          <p:spPr bwMode="auto">
            <a:xfrm>
              <a:off x="6672075" y="3597732"/>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21" name="Group 39">
              <a:extLst>
                <a:ext uri="{FF2B5EF4-FFF2-40B4-BE49-F238E27FC236}">
                  <a16:creationId xmlns:a16="http://schemas.microsoft.com/office/drawing/2014/main" id="{40630FD2-9666-471E-93C2-E681CF9E729F}"/>
                </a:ext>
              </a:extLst>
            </p:cNvPr>
            <p:cNvGrpSpPr>
              <a:grpSpLocks/>
            </p:cNvGrpSpPr>
            <p:nvPr/>
          </p:nvGrpSpPr>
          <p:grpSpPr bwMode="auto">
            <a:xfrm>
              <a:off x="5976939" y="2906650"/>
              <a:ext cx="342900" cy="714375"/>
              <a:chOff x="2219325" y="4552950"/>
              <a:chExt cx="571500" cy="714375"/>
            </a:xfrm>
          </p:grpSpPr>
          <p:sp>
            <p:nvSpPr>
              <p:cNvPr id="22" name="Rounded Rectangle 43">
                <a:extLst>
                  <a:ext uri="{FF2B5EF4-FFF2-40B4-BE49-F238E27FC236}">
                    <a16:creationId xmlns:a16="http://schemas.microsoft.com/office/drawing/2014/main" id="{42DDF388-880B-4FD0-894A-3CD47A40C336}"/>
                  </a:ext>
                </a:extLst>
              </p:cNvPr>
              <p:cNvSpPr/>
              <p:nvPr/>
            </p:nvSpPr>
            <p:spPr bwMode="auto">
              <a:xfrm>
                <a:off x="2219325" y="4552950"/>
                <a:ext cx="571500"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3" name="Rounded Rectangle 41">
                <a:extLst>
                  <a:ext uri="{FF2B5EF4-FFF2-40B4-BE49-F238E27FC236}">
                    <a16:creationId xmlns:a16="http://schemas.microsoft.com/office/drawing/2014/main" id="{52D8EB79-5813-46BA-B580-9A4741AC2E1C}"/>
                  </a:ext>
                </a:extLst>
              </p:cNvPr>
              <p:cNvSpPr/>
              <p:nvPr/>
            </p:nvSpPr>
            <p:spPr bwMode="auto">
              <a:xfrm>
                <a:off x="2266950" y="4597400"/>
                <a:ext cx="48948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4" name="Rounded Rectangle 42">
                <a:extLst>
                  <a:ext uri="{FF2B5EF4-FFF2-40B4-BE49-F238E27FC236}">
                    <a16:creationId xmlns:a16="http://schemas.microsoft.com/office/drawing/2014/main" id="{FD017819-05F4-4ED5-8641-F5C6563D8B16}"/>
                  </a:ext>
                </a:extLst>
              </p:cNvPr>
              <p:cNvSpPr/>
              <p:nvPr/>
            </p:nvSpPr>
            <p:spPr bwMode="auto">
              <a:xfrm>
                <a:off x="2266950" y="5054600"/>
                <a:ext cx="48948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grpSp>
          <p:nvGrpSpPr>
            <p:cNvPr id="26" name="Group 46">
              <a:extLst>
                <a:ext uri="{FF2B5EF4-FFF2-40B4-BE49-F238E27FC236}">
                  <a16:creationId xmlns:a16="http://schemas.microsoft.com/office/drawing/2014/main" id="{625844F7-9C3C-4800-A755-19E64FC78AD5}"/>
                </a:ext>
              </a:extLst>
            </p:cNvPr>
            <p:cNvGrpSpPr>
              <a:grpSpLocks/>
            </p:cNvGrpSpPr>
            <p:nvPr/>
          </p:nvGrpSpPr>
          <p:grpSpPr bwMode="auto">
            <a:xfrm>
              <a:off x="6535739" y="2906650"/>
              <a:ext cx="342900" cy="714375"/>
              <a:chOff x="2219325" y="4552950"/>
              <a:chExt cx="571500" cy="714375"/>
            </a:xfrm>
          </p:grpSpPr>
          <p:sp>
            <p:nvSpPr>
              <p:cNvPr id="27" name="Rounded Rectangle 50">
                <a:extLst>
                  <a:ext uri="{FF2B5EF4-FFF2-40B4-BE49-F238E27FC236}">
                    <a16:creationId xmlns:a16="http://schemas.microsoft.com/office/drawing/2014/main" id="{E5A58700-E2FE-4756-B61C-823A0D42CEEB}"/>
                  </a:ext>
                </a:extLst>
              </p:cNvPr>
              <p:cNvSpPr/>
              <p:nvPr/>
            </p:nvSpPr>
            <p:spPr bwMode="auto">
              <a:xfrm>
                <a:off x="2219325" y="4552950"/>
                <a:ext cx="571500"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8" name="Rounded Rectangle 48">
                <a:extLst>
                  <a:ext uri="{FF2B5EF4-FFF2-40B4-BE49-F238E27FC236}">
                    <a16:creationId xmlns:a16="http://schemas.microsoft.com/office/drawing/2014/main" id="{95F98880-2AE1-4A6D-A40E-B9AA0A21D51B}"/>
                  </a:ext>
                </a:extLst>
              </p:cNvPr>
              <p:cNvSpPr/>
              <p:nvPr/>
            </p:nvSpPr>
            <p:spPr bwMode="auto">
              <a:xfrm>
                <a:off x="2266950" y="4597400"/>
                <a:ext cx="48948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9" name="Rounded Rectangle 49">
                <a:extLst>
                  <a:ext uri="{FF2B5EF4-FFF2-40B4-BE49-F238E27FC236}">
                    <a16:creationId xmlns:a16="http://schemas.microsoft.com/office/drawing/2014/main" id="{E8E967C0-B6E8-4B37-9D7C-08A0184ADDFF}"/>
                  </a:ext>
                </a:extLst>
              </p:cNvPr>
              <p:cNvSpPr/>
              <p:nvPr/>
            </p:nvSpPr>
            <p:spPr bwMode="auto">
              <a:xfrm>
                <a:off x="2266950" y="5054600"/>
                <a:ext cx="48948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grpSp>
          <p:nvGrpSpPr>
            <p:cNvPr id="3" name="Group 2">
              <a:extLst>
                <a:ext uri="{FF2B5EF4-FFF2-40B4-BE49-F238E27FC236}">
                  <a16:creationId xmlns:a16="http://schemas.microsoft.com/office/drawing/2014/main" id="{0AE13E4F-4BD7-4763-823E-DE3F011779D1}"/>
                </a:ext>
              </a:extLst>
            </p:cNvPr>
            <p:cNvGrpSpPr/>
            <p:nvPr/>
          </p:nvGrpSpPr>
          <p:grpSpPr>
            <a:xfrm>
              <a:off x="4520088" y="2215539"/>
              <a:ext cx="2843277" cy="2149475"/>
              <a:chOff x="4520088" y="2215539"/>
              <a:chExt cx="2843277" cy="2149475"/>
            </a:xfrm>
          </p:grpSpPr>
          <p:sp>
            <p:nvSpPr>
              <p:cNvPr id="117" name="Rectangle 116">
                <a:extLst>
                  <a:ext uri="{FF2B5EF4-FFF2-40B4-BE49-F238E27FC236}">
                    <a16:creationId xmlns:a16="http://schemas.microsoft.com/office/drawing/2014/main" id="{41E0802E-90AB-48E9-A7DC-A4E4FD16F388}"/>
                  </a:ext>
                </a:extLst>
              </p:cNvPr>
              <p:cNvSpPr/>
              <p:nvPr/>
            </p:nvSpPr>
            <p:spPr bwMode="auto">
              <a:xfrm>
                <a:off x="5251090" y="2215539"/>
                <a:ext cx="2112275" cy="2149475"/>
              </a:xfrm>
              <a:prstGeom prst="rect">
                <a:avLst/>
              </a:prstGeom>
              <a:no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23" name="Arrow: Right 122">
                <a:extLst>
                  <a:ext uri="{FF2B5EF4-FFF2-40B4-BE49-F238E27FC236}">
                    <a16:creationId xmlns:a16="http://schemas.microsoft.com/office/drawing/2014/main" id="{9595F838-E7DB-434C-BB9C-499F206E0145}"/>
                  </a:ext>
                </a:extLst>
              </p:cNvPr>
              <p:cNvSpPr/>
              <p:nvPr/>
            </p:nvSpPr>
            <p:spPr bwMode="auto">
              <a:xfrm>
                <a:off x="4520088" y="2832560"/>
                <a:ext cx="536253" cy="78846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sp>
        <p:nvSpPr>
          <p:cNvPr id="130" name="TextBox 129">
            <a:extLst>
              <a:ext uri="{FF2B5EF4-FFF2-40B4-BE49-F238E27FC236}">
                <a16:creationId xmlns:a16="http://schemas.microsoft.com/office/drawing/2014/main" id="{0702871E-AE5E-4AC2-9713-03BE3F24467F}"/>
              </a:ext>
            </a:extLst>
          </p:cNvPr>
          <p:cNvSpPr txBox="1"/>
          <p:nvPr/>
        </p:nvSpPr>
        <p:spPr>
          <a:xfrm>
            <a:off x="296846" y="4595868"/>
            <a:ext cx="7604191" cy="369332"/>
          </a:xfrm>
          <a:prstGeom prst="rect">
            <a:avLst/>
          </a:prstGeom>
          <a:noFill/>
        </p:spPr>
        <p:txBody>
          <a:bodyPr wrap="square" rtlCol="0">
            <a:spAutoFit/>
          </a:bodyPr>
          <a:lstStyle/>
          <a:p>
            <a:pPr marL="285750" indent="-285750">
              <a:buFont typeface="Arial" panose="020B0604020202020204" pitchFamily="34" charset="0"/>
              <a:buChar char="•"/>
            </a:pPr>
            <a:r>
              <a:rPr lang="en-US" dirty="0"/>
              <a:t>In travelling wave (TW) mode, the field propagates through each cell.</a:t>
            </a:r>
            <a:endParaRPr lang="en-GB" dirty="0"/>
          </a:p>
        </p:txBody>
      </p:sp>
      <p:grpSp>
        <p:nvGrpSpPr>
          <p:cNvPr id="133" name="Group 132">
            <a:extLst>
              <a:ext uri="{FF2B5EF4-FFF2-40B4-BE49-F238E27FC236}">
                <a16:creationId xmlns:a16="http://schemas.microsoft.com/office/drawing/2014/main" id="{ED545A4E-CAEA-4835-B0B0-92D545FE9A61}"/>
              </a:ext>
            </a:extLst>
          </p:cNvPr>
          <p:cNvGrpSpPr/>
          <p:nvPr/>
        </p:nvGrpSpPr>
        <p:grpSpPr>
          <a:xfrm>
            <a:off x="293439" y="5125374"/>
            <a:ext cx="11559905" cy="1036450"/>
            <a:chOff x="293439" y="5125374"/>
            <a:chExt cx="11559905" cy="1036450"/>
          </a:xfrm>
        </p:grpSpPr>
        <p:sp>
          <p:nvSpPr>
            <p:cNvPr id="129" name="TextBox 128">
              <a:extLst>
                <a:ext uri="{FF2B5EF4-FFF2-40B4-BE49-F238E27FC236}">
                  <a16:creationId xmlns:a16="http://schemas.microsoft.com/office/drawing/2014/main" id="{229F7813-3BA7-43B0-9ABB-C0998B61F66E}"/>
                </a:ext>
              </a:extLst>
            </p:cNvPr>
            <p:cNvSpPr txBox="1"/>
            <p:nvPr/>
          </p:nvSpPr>
          <p:spPr>
            <a:xfrm>
              <a:off x="293439" y="5125374"/>
              <a:ext cx="11559905" cy="646331"/>
            </a:xfrm>
            <a:prstGeom prst="rect">
              <a:avLst/>
            </a:prstGeom>
            <a:noFill/>
          </p:spPr>
          <p:txBody>
            <a:bodyPr wrap="square" rtlCol="0">
              <a:spAutoFit/>
            </a:bodyPr>
            <a:lstStyle/>
            <a:p>
              <a:pPr marL="285750" indent="-285750">
                <a:buFont typeface="Arial" panose="020B0604020202020204" pitchFamily="34" charset="0"/>
                <a:buChar char="•"/>
              </a:pPr>
              <a:r>
                <a:rPr lang="en-US" dirty="0"/>
                <a:t>The phase advance per cell (distance between the discs, or periodic spacing of drift tubes) determines the length of the cell: </a:t>
              </a:r>
              <a:endParaRPr lang="en-GB" dirty="0"/>
            </a:p>
          </p:txBody>
        </p:sp>
        <p:pic>
          <p:nvPicPr>
            <p:cNvPr id="132" name="Picture 131" descr="A picture containing text, clock, watch, gauge&#10;&#10;Description automatically generated">
              <a:extLst>
                <a:ext uri="{FF2B5EF4-FFF2-40B4-BE49-F238E27FC236}">
                  <a16:creationId xmlns:a16="http://schemas.microsoft.com/office/drawing/2014/main" id="{E05C62DC-A2B4-4D67-A4FF-FB35360353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2740" y="5515493"/>
              <a:ext cx="1275654" cy="646331"/>
            </a:xfrm>
            <a:prstGeom prst="rect">
              <a:avLst/>
            </a:prstGeom>
          </p:spPr>
        </p:pic>
      </p:grpSp>
      <p:grpSp>
        <p:nvGrpSpPr>
          <p:cNvPr id="5" name="Group 4">
            <a:extLst>
              <a:ext uri="{FF2B5EF4-FFF2-40B4-BE49-F238E27FC236}">
                <a16:creationId xmlns:a16="http://schemas.microsoft.com/office/drawing/2014/main" id="{36D30574-0D47-4E0D-8FD2-8B6C6EC82EF6}"/>
              </a:ext>
            </a:extLst>
          </p:cNvPr>
          <p:cNvGrpSpPr/>
          <p:nvPr/>
        </p:nvGrpSpPr>
        <p:grpSpPr>
          <a:xfrm>
            <a:off x="3638080" y="5848515"/>
            <a:ext cx="8038819" cy="523220"/>
            <a:chOff x="3638080" y="5848515"/>
            <a:chExt cx="8038819" cy="523220"/>
          </a:xfrm>
        </p:grpSpPr>
        <p:grpSp>
          <p:nvGrpSpPr>
            <p:cNvPr id="136" name="Group 135">
              <a:extLst>
                <a:ext uri="{FF2B5EF4-FFF2-40B4-BE49-F238E27FC236}">
                  <a16:creationId xmlns:a16="http://schemas.microsoft.com/office/drawing/2014/main" id="{1368EB57-3072-4230-A9B1-19D28D24A2CE}"/>
                </a:ext>
              </a:extLst>
            </p:cNvPr>
            <p:cNvGrpSpPr/>
            <p:nvPr/>
          </p:nvGrpSpPr>
          <p:grpSpPr>
            <a:xfrm>
              <a:off x="4081480" y="5848515"/>
              <a:ext cx="7595419" cy="523220"/>
              <a:chOff x="4081480" y="5848515"/>
              <a:chExt cx="7595419" cy="523220"/>
            </a:xfrm>
          </p:grpSpPr>
          <p:sp>
            <p:nvSpPr>
              <p:cNvPr id="134" name="TextBox 133">
                <a:extLst>
                  <a:ext uri="{FF2B5EF4-FFF2-40B4-BE49-F238E27FC236}">
                    <a16:creationId xmlns:a16="http://schemas.microsoft.com/office/drawing/2014/main" id="{DF37BCFC-6C9F-4C1B-9896-DC9F81909E37}"/>
                  </a:ext>
                </a:extLst>
              </p:cNvPr>
              <p:cNvSpPr txBox="1"/>
              <p:nvPr/>
            </p:nvSpPr>
            <p:spPr>
              <a:xfrm>
                <a:off x="4081480" y="5848515"/>
                <a:ext cx="7595419" cy="523220"/>
              </a:xfrm>
              <a:prstGeom prst="rect">
                <a:avLst/>
              </a:prstGeom>
              <a:noFill/>
            </p:spPr>
            <p:txBody>
              <a:bodyPr wrap="square" rtlCol="0">
                <a:spAutoFit/>
              </a:bodyPr>
              <a:lstStyle/>
              <a:p>
                <a:r>
                  <a:rPr lang="en-US" sz="1400" i="1" dirty="0">
                    <a:solidFill>
                      <a:srgbClr val="C00000"/>
                    </a:solidFill>
                  </a:rPr>
                  <a:t>Remember?        was already introduced for the single gap cavity as distance that a particle travels during one RF-period. </a:t>
                </a:r>
                <a:endParaRPr lang="en-GB" sz="1400" i="1" dirty="0">
                  <a:solidFill>
                    <a:srgbClr val="C00000"/>
                  </a:solidFill>
                </a:endParaRPr>
              </a:p>
            </p:txBody>
          </p:sp>
          <p:pic>
            <p:nvPicPr>
              <p:cNvPr id="135" name="Picture 134" descr="A picture containing text, clock, watch, gauge&#10;&#10;Description automatically generated">
                <a:extLst>
                  <a:ext uri="{FF2B5EF4-FFF2-40B4-BE49-F238E27FC236}">
                    <a16:creationId xmlns:a16="http://schemas.microsoft.com/office/drawing/2014/main" id="{C3A3BE1B-8974-466D-989B-F40F61ADE210}"/>
                  </a:ext>
                </a:extLst>
              </p:cNvPr>
              <p:cNvPicPr>
                <a:picLocks noChangeAspect="1"/>
              </p:cNvPicPr>
              <p:nvPr/>
            </p:nvPicPr>
            <p:blipFill rotWithShape="1">
              <a:blip r:embed="rId4">
                <a:extLst>
                  <a:ext uri="{28A0092B-C50C-407E-A947-70E740481C1C}">
                    <a14:useLocalDpi xmlns:a14="http://schemas.microsoft.com/office/drawing/2010/main" val="0"/>
                  </a:ext>
                </a:extLst>
              </a:blip>
              <a:srcRect l="57331" t="52031" r="15573" b="5436"/>
              <a:stretch/>
            </p:blipFill>
            <p:spPr>
              <a:xfrm>
                <a:off x="5220133" y="5910889"/>
                <a:ext cx="259590" cy="206461"/>
              </a:xfrm>
              <a:prstGeom prst="rect">
                <a:avLst/>
              </a:prstGeom>
            </p:spPr>
          </p:pic>
        </p:grpSp>
        <p:cxnSp>
          <p:nvCxnSpPr>
            <p:cNvPr id="138" name="Straight Arrow Connector 137">
              <a:extLst>
                <a:ext uri="{FF2B5EF4-FFF2-40B4-BE49-F238E27FC236}">
                  <a16:creationId xmlns:a16="http://schemas.microsoft.com/office/drawing/2014/main" id="{86091212-1B2D-4015-BE2A-51522548F582}"/>
                </a:ext>
              </a:extLst>
            </p:cNvPr>
            <p:cNvCxnSpPr>
              <a:cxnSpLocks/>
            </p:cNvCxnSpPr>
            <p:nvPr/>
          </p:nvCxnSpPr>
          <p:spPr bwMode="auto">
            <a:xfrm flipH="1">
              <a:off x="3638080" y="6003598"/>
              <a:ext cx="537670" cy="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grpSp>
      <p:grpSp>
        <p:nvGrpSpPr>
          <p:cNvPr id="4" name="Group 3">
            <a:extLst>
              <a:ext uri="{FF2B5EF4-FFF2-40B4-BE49-F238E27FC236}">
                <a16:creationId xmlns:a16="http://schemas.microsoft.com/office/drawing/2014/main" id="{0B09DA22-E670-46B2-B92E-89305E980A85}"/>
              </a:ext>
            </a:extLst>
          </p:cNvPr>
          <p:cNvGrpSpPr/>
          <p:nvPr/>
        </p:nvGrpSpPr>
        <p:grpSpPr>
          <a:xfrm>
            <a:off x="7612033" y="2215539"/>
            <a:ext cx="4359932" cy="2704702"/>
            <a:chOff x="7612033" y="2215539"/>
            <a:chExt cx="4359932" cy="2704702"/>
          </a:xfrm>
        </p:grpSpPr>
        <p:sp>
          <p:nvSpPr>
            <p:cNvPr id="126" name="Arrow: Right 125">
              <a:extLst>
                <a:ext uri="{FF2B5EF4-FFF2-40B4-BE49-F238E27FC236}">
                  <a16:creationId xmlns:a16="http://schemas.microsoft.com/office/drawing/2014/main" id="{101880CC-E724-4993-9574-38B87B3D1ECC}"/>
                </a:ext>
              </a:extLst>
            </p:cNvPr>
            <p:cNvSpPr/>
            <p:nvPr/>
          </p:nvSpPr>
          <p:spPr bwMode="auto">
            <a:xfrm>
              <a:off x="7612033" y="2817240"/>
              <a:ext cx="536253" cy="78846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142" name="Group 141">
              <a:extLst>
                <a:ext uri="{FF2B5EF4-FFF2-40B4-BE49-F238E27FC236}">
                  <a16:creationId xmlns:a16="http://schemas.microsoft.com/office/drawing/2014/main" id="{B0A8E429-9452-4105-B646-DC0BE59C3ADB}"/>
                </a:ext>
              </a:extLst>
            </p:cNvPr>
            <p:cNvGrpSpPr/>
            <p:nvPr/>
          </p:nvGrpSpPr>
          <p:grpSpPr>
            <a:xfrm>
              <a:off x="8335664" y="2215539"/>
              <a:ext cx="3636301" cy="2704702"/>
              <a:chOff x="8335664" y="2215539"/>
              <a:chExt cx="3636301" cy="2704702"/>
            </a:xfrm>
          </p:grpSpPr>
          <p:sp>
            <p:nvSpPr>
              <p:cNvPr id="127" name="TextBox 126">
                <a:extLst>
                  <a:ext uri="{FF2B5EF4-FFF2-40B4-BE49-F238E27FC236}">
                    <a16:creationId xmlns:a16="http://schemas.microsoft.com/office/drawing/2014/main" id="{B7B81404-0BF8-424C-B5A6-3C2C3656345F}"/>
                  </a:ext>
                </a:extLst>
              </p:cNvPr>
              <p:cNvSpPr txBox="1"/>
              <p:nvPr/>
            </p:nvSpPr>
            <p:spPr>
              <a:xfrm>
                <a:off x="8335664" y="4273910"/>
                <a:ext cx="3636301" cy="646331"/>
              </a:xfrm>
              <a:prstGeom prst="rect">
                <a:avLst/>
              </a:prstGeom>
              <a:noFill/>
            </p:spPr>
            <p:txBody>
              <a:bodyPr wrap="square" rtlCol="0">
                <a:spAutoFit/>
              </a:bodyPr>
              <a:lstStyle/>
              <a:p>
                <a:r>
                  <a:rPr lang="en-US" dirty="0"/>
                  <a:t>Inside view of the SPS travelling wave structure © CERN.</a:t>
                </a:r>
                <a:endParaRPr lang="en-GB" dirty="0"/>
              </a:p>
            </p:txBody>
          </p:sp>
          <p:pic>
            <p:nvPicPr>
              <p:cNvPr id="141" name="Picture 140" descr="A close-up of a machine&#10;&#10;Description automatically generated with low confidence">
                <a:extLst>
                  <a:ext uri="{FF2B5EF4-FFF2-40B4-BE49-F238E27FC236}">
                    <a16:creationId xmlns:a16="http://schemas.microsoft.com/office/drawing/2014/main" id="{C4EE8617-EA7C-4647-8032-8D1F9AF77CD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6954" y="2215539"/>
                <a:ext cx="3106553" cy="2068878"/>
              </a:xfrm>
              <a:prstGeom prst="rect">
                <a:avLst/>
              </a:prstGeom>
            </p:spPr>
          </p:pic>
        </p:grpSp>
      </p:grpSp>
    </p:spTree>
    <p:extLst>
      <p:ext uri="{BB962C8B-B14F-4D97-AF65-F5344CB8AC3E}">
        <p14:creationId xmlns:p14="http://schemas.microsoft.com/office/powerpoint/2010/main" val="1103367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0"/>
                                        </p:tgtEl>
                                        <p:attrNameLst>
                                          <p:attrName>style.visibility</p:attrName>
                                        </p:attrNameLst>
                                      </p:cBhvr>
                                      <p:to>
                                        <p:strVal val="visible"/>
                                      </p:to>
                                    </p:set>
                                    <p:animEffect transition="in" filter="fade">
                                      <p:cBhvr>
                                        <p:cTn id="17" dur="500"/>
                                        <p:tgtEl>
                                          <p:spTgt spid="130"/>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33"/>
                                        </p:tgtEl>
                                        <p:attrNameLst>
                                          <p:attrName>style.visibility</p:attrName>
                                        </p:attrNameLst>
                                      </p:cBhvr>
                                      <p:to>
                                        <p:strVal val="visible"/>
                                      </p:to>
                                    </p:set>
                                    <p:animEffect transition="in" filter="fade">
                                      <p:cBhvr>
                                        <p:cTn id="22" dur="1000"/>
                                        <p:tgtEl>
                                          <p:spTgt spid="133"/>
                                        </p:tgtEl>
                                      </p:cBhvr>
                                    </p:animEffect>
                                    <p:anim calcmode="lin" valueType="num">
                                      <p:cBhvr>
                                        <p:cTn id="23" dur="1000" fill="hold"/>
                                        <p:tgtEl>
                                          <p:spTgt spid="133"/>
                                        </p:tgtEl>
                                        <p:attrNameLst>
                                          <p:attrName>ppt_x</p:attrName>
                                        </p:attrNameLst>
                                      </p:cBhvr>
                                      <p:tavLst>
                                        <p:tav tm="0">
                                          <p:val>
                                            <p:strVal val="#ppt_x"/>
                                          </p:val>
                                        </p:tav>
                                        <p:tav tm="100000">
                                          <p:val>
                                            <p:strVal val="#ppt_x"/>
                                          </p:val>
                                        </p:tav>
                                      </p:tavLst>
                                    </p:anim>
                                    <p:anim calcmode="lin" valueType="num">
                                      <p:cBhvr>
                                        <p:cTn id="24" dur="1000" fill="hold"/>
                                        <p:tgtEl>
                                          <p:spTgt spid="13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04320" y="58674"/>
            <a:ext cx="8333885" cy="629095"/>
          </a:xfrm>
        </p:spPr>
        <p:txBody>
          <a:bodyPr/>
          <a:lstStyle/>
          <a:p>
            <a:r>
              <a:rPr lang="en-US" dirty="0">
                <a:solidFill>
                  <a:schemeClr val="bg2">
                    <a:lumMod val="50000"/>
                  </a:schemeClr>
                </a:solidFill>
              </a:rPr>
              <a:t>Slow wave structure (6/7)</a:t>
            </a:r>
            <a:endParaRPr lang="en-GB" dirty="0">
              <a:solidFill>
                <a:schemeClr val="bg2">
                  <a:lumMod val="50000"/>
                </a:schemeClr>
              </a:solidFill>
            </a:endParaRPr>
          </a:p>
        </p:txBody>
      </p:sp>
      <p:pic>
        <p:nvPicPr>
          <p:cNvPr id="5" name="Picture 4" descr="Diagram&#10;&#10;Description automatically generated">
            <a:extLst>
              <a:ext uri="{FF2B5EF4-FFF2-40B4-BE49-F238E27FC236}">
                <a16:creationId xmlns:a16="http://schemas.microsoft.com/office/drawing/2014/main" id="{B94C1FA5-A9D9-4701-8097-4615F60F73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3670" y="1086295"/>
            <a:ext cx="5024779" cy="2457920"/>
          </a:xfrm>
          <a:prstGeom prst="rect">
            <a:avLst/>
          </a:prstGeom>
        </p:spPr>
      </p:pic>
      <p:sp>
        <p:nvSpPr>
          <p:cNvPr id="16" name="TextBox 15">
            <a:extLst>
              <a:ext uri="{FF2B5EF4-FFF2-40B4-BE49-F238E27FC236}">
                <a16:creationId xmlns:a16="http://schemas.microsoft.com/office/drawing/2014/main" id="{4C023390-57E0-461B-8453-80BB3E4DF98A}"/>
              </a:ext>
            </a:extLst>
          </p:cNvPr>
          <p:cNvSpPr txBox="1"/>
          <p:nvPr/>
        </p:nvSpPr>
        <p:spPr>
          <a:xfrm>
            <a:off x="757705" y="1278319"/>
            <a:ext cx="572234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The only missing component for our travelling wave system are the input and output couplers.</a:t>
            </a:r>
            <a:br>
              <a:rPr lang="en-US" dirty="0"/>
            </a:br>
            <a:endParaRPr lang="en-US" dirty="0"/>
          </a:p>
          <a:p>
            <a:pPr marL="285750" indent="-285750">
              <a:buFont typeface="Arial" panose="020B0604020202020204" pitchFamily="34" charset="0"/>
              <a:buChar char="•"/>
            </a:pPr>
            <a:r>
              <a:rPr lang="en-US" dirty="0"/>
              <a:t>These have to be matching the structure to avoid that standing waves are building up inside the periodic structure.</a:t>
            </a:r>
          </a:p>
        </p:txBody>
      </p:sp>
      <p:sp>
        <p:nvSpPr>
          <p:cNvPr id="18" name="TextBox 17">
            <a:extLst>
              <a:ext uri="{FF2B5EF4-FFF2-40B4-BE49-F238E27FC236}">
                <a16:creationId xmlns:a16="http://schemas.microsoft.com/office/drawing/2014/main" id="{7183E7CE-ED81-4B0E-B020-844ACCFBA278}"/>
              </a:ext>
            </a:extLst>
          </p:cNvPr>
          <p:cNvSpPr txBox="1"/>
          <p:nvPr/>
        </p:nvSpPr>
        <p:spPr>
          <a:xfrm>
            <a:off x="757704" y="3829697"/>
            <a:ext cx="10561375" cy="2031325"/>
          </a:xfrm>
          <a:prstGeom prst="rect">
            <a:avLst/>
          </a:prstGeom>
          <a:noFill/>
        </p:spPr>
        <p:txBody>
          <a:bodyPr wrap="square">
            <a:spAutoFit/>
          </a:bodyPr>
          <a:lstStyle/>
          <a:p>
            <a:pPr marL="285750" indent="-285750">
              <a:buFont typeface="Arial" panose="020B0604020202020204" pitchFamily="34" charset="0"/>
              <a:buChar char="•"/>
            </a:pPr>
            <a:r>
              <a:rPr lang="en-US" dirty="0"/>
              <a:t>Often, higher order modes (HOMs) are building up in the structure due to the finite length </a:t>
            </a:r>
            <a:br>
              <a:rPr lang="en-US" dirty="0"/>
            </a:br>
            <a:r>
              <a:rPr lang="en-US" dirty="0"/>
              <a:t>(end covers are put there).</a:t>
            </a:r>
            <a:br>
              <a:rPr lang="en-US" dirty="0"/>
            </a:br>
            <a:br>
              <a:rPr lang="en-US" dirty="0"/>
            </a:br>
            <a:r>
              <a:rPr lang="en-US" dirty="0"/>
              <a:t>Note that a matching network is used to obtain the travelling state. This network is only matching the fundamental mode and not the HOMs! </a:t>
            </a:r>
            <a:br>
              <a:rPr lang="en-US" dirty="0"/>
            </a:br>
            <a:r>
              <a:rPr lang="en-US" dirty="0"/>
              <a:t>I.e. the fundamental mode is travelling, others might be travelling, partially travelling or standing modes.</a:t>
            </a:r>
            <a:endParaRPr lang="en-GB" dirty="0"/>
          </a:p>
        </p:txBody>
      </p:sp>
    </p:spTree>
    <p:extLst>
      <p:ext uri="{BB962C8B-B14F-4D97-AF65-F5344CB8AC3E}">
        <p14:creationId xmlns:p14="http://schemas.microsoft.com/office/powerpoint/2010/main" val="1900383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81630" y="176470"/>
            <a:ext cx="8333885" cy="629095"/>
          </a:xfrm>
        </p:spPr>
        <p:txBody>
          <a:bodyPr/>
          <a:lstStyle/>
          <a:p>
            <a:r>
              <a:rPr lang="en-US" dirty="0">
                <a:solidFill>
                  <a:schemeClr val="bg2">
                    <a:lumMod val="50000"/>
                  </a:schemeClr>
                </a:solidFill>
              </a:rPr>
              <a:t>Slow wave structure (7/7)</a:t>
            </a:r>
            <a:endParaRPr lang="en-GB" dirty="0">
              <a:solidFill>
                <a:schemeClr val="bg2">
                  <a:lumMod val="50000"/>
                </a:schemeClr>
              </a:solidFill>
            </a:endParaRPr>
          </a:p>
        </p:txBody>
      </p:sp>
      <p:sp>
        <p:nvSpPr>
          <p:cNvPr id="5" name="TextBox 4">
            <a:extLst>
              <a:ext uri="{FF2B5EF4-FFF2-40B4-BE49-F238E27FC236}">
                <a16:creationId xmlns:a16="http://schemas.microsoft.com/office/drawing/2014/main" id="{44F90A7C-69D6-4CF3-AEDA-F604603E136D}"/>
              </a:ext>
            </a:extLst>
          </p:cNvPr>
          <p:cNvSpPr txBox="1"/>
          <p:nvPr/>
        </p:nvSpPr>
        <p:spPr>
          <a:xfrm>
            <a:off x="181630" y="1710402"/>
            <a:ext cx="2265895" cy="646331"/>
          </a:xfrm>
          <a:prstGeom prst="rect">
            <a:avLst/>
          </a:prstGeom>
          <a:noFill/>
        </p:spPr>
        <p:txBody>
          <a:bodyPr wrap="square" rtlCol="0">
            <a:spAutoFit/>
          </a:bodyPr>
          <a:lstStyle/>
          <a:p>
            <a:r>
              <a:rPr lang="en-US" i="1" dirty="0">
                <a:solidFill>
                  <a:srgbClr val="C00000"/>
                </a:solidFill>
              </a:rPr>
              <a:t>B</a:t>
            </a:r>
            <a:r>
              <a:rPr lang="en-GB" i="1" dirty="0" err="1">
                <a:solidFill>
                  <a:srgbClr val="C00000"/>
                </a:solidFill>
              </a:rPr>
              <a:t>ackward</a:t>
            </a:r>
            <a:r>
              <a:rPr lang="en-GB" i="1" dirty="0">
                <a:solidFill>
                  <a:srgbClr val="C00000"/>
                </a:solidFill>
              </a:rPr>
              <a:t> wave structure</a:t>
            </a:r>
            <a:endParaRPr lang="en-US" i="1" dirty="0">
              <a:solidFill>
                <a:srgbClr val="C00000"/>
              </a:solidFill>
            </a:endParaRPr>
          </a:p>
        </p:txBody>
      </p:sp>
      <p:grpSp>
        <p:nvGrpSpPr>
          <p:cNvPr id="8" name="Group 7">
            <a:extLst>
              <a:ext uri="{FF2B5EF4-FFF2-40B4-BE49-F238E27FC236}">
                <a16:creationId xmlns:a16="http://schemas.microsoft.com/office/drawing/2014/main" id="{C2C103CC-C7F8-48D4-97B6-2097B003CA5D}"/>
              </a:ext>
            </a:extLst>
          </p:cNvPr>
          <p:cNvGrpSpPr/>
          <p:nvPr/>
        </p:nvGrpSpPr>
        <p:grpSpPr>
          <a:xfrm>
            <a:off x="2562740" y="1108387"/>
            <a:ext cx="7066520" cy="5073895"/>
            <a:chOff x="2562740" y="1108387"/>
            <a:chExt cx="7066520" cy="5073895"/>
          </a:xfrm>
        </p:grpSpPr>
        <p:pic>
          <p:nvPicPr>
            <p:cNvPr id="4" name="Picture 3">
              <a:extLst>
                <a:ext uri="{FF2B5EF4-FFF2-40B4-BE49-F238E27FC236}">
                  <a16:creationId xmlns:a16="http://schemas.microsoft.com/office/drawing/2014/main" id="{B4EBC3B2-3F4F-4F10-9737-B68B254E32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9550" y="1700775"/>
              <a:ext cx="5914370" cy="4481507"/>
            </a:xfrm>
            <a:prstGeom prst="rect">
              <a:avLst/>
            </a:prstGeom>
          </p:spPr>
        </p:pic>
        <p:sp>
          <p:nvSpPr>
            <p:cNvPr id="7" name="TextBox 6">
              <a:extLst>
                <a:ext uri="{FF2B5EF4-FFF2-40B4-BE49-F238E27FC236}">
                  <a16:creationId xmlns:a16="http://schemas.microsoft.com/office/drawing/2014/main" id="{20B97518-983C-4BF2-A294-9B0C2F821689}"/>
                </a:ext>
              </a:extLst>
            </p:cNvPr>
            <p:cNvSpPr txBox="1"/>
            <p:nvPr/>
          </p:nvSpPr>
          <p:spPr>
            <a:xfrm>
              <a:off x="2562740" y="1108387"/>
              <a:ext cx="7066520" cy="430887"/>
            </a:xfrm>
            <a:prstGeom prst="rect">
              <a:avLst/>
            </a:prstGeom>
            <a:noFill/>
          </p:spPr>
          <p:txBody>
            <a:bodyPr wrap="square">
              <a:spAutoFit/>
            </a:bodyPr>
            <a:lstStyle/>
            <a:p>
              <a:r>
                <a:rPr lang="en-US" sz="2200" dirty="0">
                  <a:solidFill>
                    <a:srgbClr val="C00000"/>
                  </a:solidFill>
                </a:rPr>
                <a:t>SPS 200 MHz travelling wave cavity (16m long).</a:t>
              </a:r>
            </a:p>
          </p:txBody>
        </p:sp>
      </p:grpSp>
      <p:grpSp>
        <p:nvGrpSpPr>
          <p:cNvPr id="36" name="Group 35">
            <a:extLst>
              <a:ext uri="{FF2B5EF4-FFF2-40B4-BE49-F238E27FC236}">
                <a16:creationId xmlns:a16="http://schemas.microsoft.com/office/drawing/2014/main" id="{7B00E9CC-877F-4392-ABC7-DD0D168DBA05}"/>
              </a:ext>
            </a:extLst>
          </p:cNvPr>
          <p:cNvGrpSpPr/>
          <p:nvPr/>
        </p:nvGrpSpPr>
        <p:grpSpPr>
          <a:xfrm>
            <a:off x="5807962" y="4043480"/>
            <a:ext cx="2745958" cy="1689218"/>
            <a:chOff x="5807962" y="4043480"/>
            <a:chExt cx="2745958" cy="1689218"/>
          </a:xfrm>
        </p:grpSpPr>
        <p:cxnSp>
          <p:nvCxnSpPr>
            <p:cNvPr id="10" name="Straight Arrow Connector 9">
              <a:extLst>
                <a:ext uri="{FF2B5EF4-FFF2-40B4-BE49-F238E27FC236}">
                  <a16:creationId xmlns:a16="http://schemas.microsoft.com/office/drawing/2014/main" id="{E1374CDD-4E90-4024-983F-810ADCD6A5B5}"/>
                </a:ext>
              </a:extLst>
            </p:cNvPr>
            <p:cNvCxnSpPr>
              <a:cxnSpLocks/>
            </p:cNvCxnSpPr>
            <p:nvPr/>
          </p:nvCxnSpPr>
          <p:spPr bwMode="auto">
            <a:xfrm flipV="1">
              <a:off x="5807962" y="4043480"/>
              <a:ext cx="2208288" cy="57607"/>
            </a:xfrm>
            <a:prstGeom prst="straightConnector1">
              <a:avLst/>
            </a:prstGeom>
            <a:solidFill>
              <a:schemeClr val="accent1"/>
            </a:solidFill>
            <a:ln w="38100" cap="flat" cmpd="sng" algn="ctr">
              <a:solidFill>
                <a:srgbClr val="FFFF00"/>
              </a:solidFill>
              <a:prstDash val="solid"/>
              <a:round/>
              <a:headEnd type="none" w="med" len="med"/>
              <a:tailEnd type="triangle"/>
            </a:ln>
            <a:effectLst/>
          </p:spPr>
        </p:cxnSp>
        <p:sp>
          <p:nvSpPr>
            <p:cNvPr id="11" name="TextBox 10">
              <a:extLst>
                <a:ext uri="{FF2B5EF4-FFF2-40B4-BE49-F238E27FC236}">
                  <a16:creationId xmlns:a16="http://schemas.microsoft.com/office/drawing/2014/main" id="{1CCB3D66-EC58-4183-BBAD-F1026165B31F}"/>
                </a:ext>
              </a:extLst>
            </p:cNvPr>
            <p:cNvSpPr txBox="1"/>
            <p:nvPr/>
          </p:nvSpPr>
          <p:spPr>
            <a:xfrm>
              <a:off x="6755613" y="5363366"/>
              <a:ext cx="1798307" cy="369332"/>
            </a:xfrm>
            <a:prstGeom prst="rect">
              <a:avLst/>
            </a:prstGeom>
            <a:noFill/>
          </p:spPr>
          <p:txBody>
            <a:bodyPr wrap="square" rtlCol="0">
              <a:spAutoFit/>
            </a:bodyPr>
            <a:lstStyle/>
            <a:p>
              <a:r>
                <a:rPr lang="en-US" i="1" dirty="0">
                  <a:solidFill>
                    <a:srgbClr val="FFFF00"/>
                  </a:solidFill>
                </a:rPr>
                <a:t>beam direction</a:t>
              </a:r>
              <a:endParaRPr lang="en-GB" i="1" dirty="0">
                <a:solidFill>
                  <a:srgbClr val="FFFF00"/>
                </a:solidFill>
              </a:endParaRPr>
            </a:p>
          </p:txBody>
        </p:sp>
      </p:grpSp>
      <p:grpSp>
        <p:nvGrpSpPr>
          <p:cNvPr id="19" name="Group 18">
            <a:extLst>
              <a:ext uri="{FF2B5EF4-FFF2-40B4-BE49-F238E27FC236}">
                <a16:creationId xmlns:a16="http://schemas.microsoft.com/office/drawing/2014/main" id="{5FD2F106-BE72-4F12-A413-B047F66D488C}"/>
              </a:ext>
            </a:extLst>
          </p:cNvPr>
          <p:cNvGrpSpPr/>
          <p:nvPr/>
        </p:nvGrpSpPr>
        <p:grpSpPr>
          <a:xfrm>
            <a:off x="8553920" y="2887420"/>
            <a:ext cx="1724676" cy="858365"/>
            <a:chOff x="8154217" y="2033567"/>
            <a:chExt cx="1724676" cy="858365"/>
          </a:xfrm>
        </p:grpSpPr>
        <p:sp>
          <p:nvSpPr>
            <p:cNvPr id="13" name="TextBox 12">
              <a:extLst>
                <a:ext uri="{FF2B5EF4-FFF2-40B4-BE49-F238E27FC236}">
                  <a16:creationId xmlns:a16="http://schemas.microsoft.com/office/drawing/2014/main" id="{594B1208-8E09-479F-8532-F5B9C5645A2B}"/>
                </a:ext>
              </a:extLst>
            </p:cNvPr>
            <p:cNvSpPr txBox="1"/>
            <p:nvPr/>
          </p:nvSpPr>
          <p:spPr>
            <a:xfrm>
              <a:off x="8745945" y="2033567"/>
              <a:ext cx="1132948" cy="646331"/>
            </a:xfrm>
            <a:prstGeom prst="rect">
              <a:avLst/>
            </a:prstGeom>
            <a:noFill/>
          </p:spPr>
          <p:txBody>
            <a:bodyPr wrap="square" rtlCol="0">
              <a:spAutoFit/>
            </a:bodyPr>
            <a:lstStyle/>
            <a:p>
              <a:r>
                <a:rPr lang="en-US" i="1" dirty="0">
                  <a:solidFill>
                    <a:srgbClr val="C00000"/>
                  </a:solidFill>
                </a:rPr>
                <a:t>RF IN side</a:t>
              </a:r>
            </a:p>
          </p:txBody>
        </p:sp>
        <p:cxnSp>
          <p:nvCxnSpPr>
            <p:cNvPr id="15" name="Straight Arrow Connector 14">
              <a:extLst>
                <a:ext uri="{FF2B5EF4-FFF2-40B4-BE49-F238E27FC236}">
                  <a16:creationId xmlns:a16="http://schemas.microsoft.com/office/drawing/2014/main" id="{DFD42740-F983-416C-B8F8-80C6E0476342}"/>
                </a:ext>
              </a:extLst>
            </p:cNvPr>
            <p:cNvCxnSpPr>
              <a:cxnSpLocks/>
            </p:cNvCxnSpPr>
            <p:nvPr/>
          </p:nvCxnSpPr>
          <p:spPr bwMode="auto">
            <a:xfrm flipH="1">
              <a:off x="8154217" y="2679898"/>
              <a:ext cx="860563" cy="212034"/>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grpSp>
      <p:grpSp>
        <p:nvGrpSpPr>
          <p:cNvPr id="22" name="Group 21">
            <a:extLst>
              <a:ext uri="{FF2B5EF4-FFF2-40B4-BE49-F238E27FC236}">
                <a16:creationId xmlns:a16="http://schemas.microsoft.com/office/drawing/2014/main" id="{A1150F8C-C16E-4C95-9CA7-D05343E3A9BA}"/>
              </a:ext>
            </a:extLst>
          </p:cNvPr>
          <p:cNvGrpSpPr/>
          <p:nvPr/>
        </p:nvGrpSpPr>
        <p:grpSpPr>
          <a:xfrm>
            <a:off x="892123" y="2782669"/>
            <a:ext cx="3322032" cy="1318418"/>
            <a:chOff x="892123" y="2782669"/>
            <a:chExt cx="3322032" cy="1318418"/>
          </a:xfrm>
        </p:grpSpPr>
        <p:sp>
          <p:nvSpPr>
            <p:cNvPr id="12" name="TextBox 11">
              <a:extLst>
                <a:ext uri="{FF2B5EF4-FFF2-40B4-BE49-F238E27FC236}">
                  <a16:creationId xmlns:a16="http://schemas.microsoft.com/office/drawing/2014/main" id="{4F51AE7C-10FC-413B-9262-8611E555B900}"/>
                </a:ext>
              </a:extLst>
            </p:cNvPr>
            <p:cNvSpPr txBox="1"/>
            <p:nvPr/>
          </p:nvSpPr>
          <p:spPr>
            <a:xfrm>
              <a:off x="892123" y="2782669"/>
              <a:ext cx="1132948" cy="646331"/>
            </a:xfrm>
            <a:prstGeom prst="rect">
              <a:avLst/>
            </a:prstGeom>
            <a:noFill/>
          </p:spPr>
          <p:txBody>
            <a:bodyPr wrap="square" rtlCol="0">
              <a:spAutoFit/>
            </a:bodyPr>
            <a:lstStyle/>
            <a:p>
              <a:r>
                <a:rPr lang="en-US" i="1" dirty="0">
                  <a:solidFill>
                    <a:srgbClr val="C00000"/>
                  </a:solidFill>
                </a:rPr>
                <a:t>RF OUT side</a:t>
              </a:r>
            </a:p>
          </p:txBody>
        </p:sp>
        <p:cxnSp>
          <p:nvCxnSpPr>
            <p:cNvPr id="18" name="Straight Arrow Connector 17">
              <a:extLst>
                <a:ext uri="{FF2B5EF4-FFF2-40B4-BE49-F238E27FC236}">
                  <a16:creationId xmlns:a16="http://schemas.microsoft.com/office/drawing/2014/main" id="{26EC905E-6291-4282-BB89-6F84939D95D6}"/>
                </a:ext>
              </a:extLst>
            </p:cNvPr>
            <p:cNvCxnSpPr>
              <a:cxnSpLocks/>
            </p:cNvCxnSpPr>
            <p:nvPr/>
          </p:nvCxnSpPr>
          <p:spPr bwMode="auto">
            <a:xfrm>
              <a:off x="1641020" y="3236975"/>
              <a:ext cx="2573135" cy="864112"/>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grpSp>
      <p:grpSp>
        <p:nvGrpSpPr>
          <p:cNvPr id="29" name="Group 28">
            <a:extLst>
              <a:ext uri="{FF2B5EF4-FFF2-40B4-BE49-F238E27FC236}">
                <a16:creationId xmlns:a16="http://schemas.microsoft.com/office/drawing/2014/main" id="{17BFC73F-4DF8-4696-8820-82A0210CB4AA}"/>
              </a:ext>
            </a:extLst>
          </p:cNvPr>
          <p:cNvGrpSpPr/>
          <p:nvPr/>
        </p:nvGrpSpPr>
        <p:grpSpPr>
          <a:xfrm>
            <a:off x="5942380" y="1700775"/>
            <a:ext cx="5772852" cy="1292662"/>
            <a:chOff x="5942380" y="1700775"/>
            <a:chExt cx="5772852" cy="1292662"/>
          </a:xfrm>
        </p:grpSpPr>
        <p:cxnSp>
          <p:nvCxnSpPr>
            <p:cNvPr id="23" name="Straight Arrow Connector 22">
              <a:extLst>
                <a:ext uri="{FF2B5EF4-FFF2-40B4-BE49-F238E27FC236}">
                  <a16:creationId xmlns:a16="http://schemas.microsoft.com/office/drawing/2014/main" id="{CB72822B-9A6B-42F0-AF81-620CAD15F30E}"/>
                </a:ext>
              </a:extLst>
            </p:cNvPr>
            <p:cNvCxnSpPr>
              <a:cxnSpLocks/>
              <a:stCxn id="26" idx="1"/>
            </p:cNvCxnSpPr>
            <p:nvPr/>
          </p:nvCxnSpPr>
          <p:spPr bwMode="auto">
            <a:xfrm flipH="1">
              <a:off x="5942380" y="2023941"/>
              <a:ext cx="4128538" cy="969496"/>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sp>
          <p:nvSpPr>
            <p:cNvPr id="26" name="TextBox 25">
              <a:extLst>
                <a:ext uri="{FF2B5EF4-FFF2-40B4-BE49-F238E27FC236}">
                  <a16:creationId xmlns:a16="http://schemas.microsoft.com/office/drawing/2014/main" id="{54A78806-0978-45DE-AFDB-BF9021B8EA3F}"/>
                </a:ext>
              </a:extLst>
            </p:cNvPr>
            <p:cNvSpPr txBox="1"/>
            <p:nvPr/>
          </p:nvSpPr>
          <p:spPr>
            <a:xfrm>
              <a:off x="10070918" y="1700775"/>
              <a:ext cx="1644314" cy="646331"/>
            </a:xfrm>
            <a:prstGeom prst="rect">
              <a:avLst/>
            </a:prstGeom>
            <a:noFill/>
          </p:spPr>
          <p:txBody>
            <a:bodyPr wrap="square" rtlCol="0">
              <a:spAutoFit/>
            </a:bodyPr>
            <a:lstStyle/>
            <a:p>
              <a:r>
                <a:rPr lang="en-US" i="1" dirty="0">
                  <a:solidFill>
                    <a:srgbClr val="C00000"/>
                  </a:solidFill>
                </a:rPr>
                <a:t>Water cooled coaxial load</a:t>
              </a:r>
            </a:p>
          </p:txBody>
        </p:sp>
      </p:grpSp>
      <p:grpSp>
        <p:nvGrpSpPr>
          <p:cNvPr id="35" name="Group 34">
            <a:extLst>
              <a:ext uri="{FF2B5EF4-FFF2-40B4-BE49-F238E27FC236}">
                <a16:creationId xmlns:a16="http://schemas.microsoft.com/office/drawing/2014/main" id="{D6B280CB-6C71-4541-90AB-BD442D4EE68A}"/>
              </a:ext>
            </a:extLst>
          </p:cNvPr>
          <p:cNvGrpSpPr/>
          <p:nvPr/>
        </p:nvGrpSpPr>
        <p:grpSpPr>
          <a:xfrm>
            <a:off x="5251090" y="4205428"/>
            <a:ext cx="6644065" cy="924516"/>
            <a:chOff x="5251090" y="4205428"/>
            <a:chExt cx="6644065" cy="924516"/>
          </a:xfrm>
        </p:grpSpPr>
        <p:sp>
          <p:nvSpPr>
            <p:cNvPr id="25" name="TextBox 24">
              <a:extLst>
                <a:ext uri="{FF2B5EF4-FFF2-40B4-BE49-F238E27FC236}">
                  <a16:creationId xmlns:a16="http://schemas.microsoft.com/office/drawing/2014/main" id="{99C1376C-8D45-4665-8B92-0732C93E816F}"/>
                </a:ext>
              </a:extLst>
            </p:cNvPr>
            <p:cNvSpPr txBox="1"/>
            <p:nvPr/>
          </p:nvSpPr>
          <p:spPr>
            <a:xfrm>
              <a:off x="9629260" y="4483613"/>
              <a:ext cx="2265895" cy="646331"/>
            </a:xfrm>
            <a:prstGeom prst="rect">
              <a:avLst/>
            </a:prstGeom>
            <a:noFill/>
          </p:spPr>
          <p:txBody>
            <a:bodyPr wrap="square" rtlCol="0">
              <a:spAutoFit/>
            </a:bodyPr>
            <a:lstStyle/>
            <a:p>
              <a:r>
                <a:rPr lang="en-US" i="1" dirty="0">
                  <a:solidFill>
                    <a:srgbClr val="C00000"/>
                  </a:solidFill>
                </a:rPr>
                <a:t>Drift tube </a:t>
              </a:r>
            </a:p>
            <a:p>
              <a:r>
                <a:rPr lang="en-US" i="1" dirty="0">
                  <a:solidFill>
                    <a:srgbClr val="C00000"/>
                  </a:solidFill>
                </a:rPr>
                <a:t>with water cooling</a:t>
              </a:r>
            </a:p>
          </p:txBody>
        </p:sp>
        <p:cxnSp>
          <p:nvCxnSpPr>
            <p:cNvPr id="31" name="Straight Arrow Connector 30">
              <a:extLst>
                <a:ext uri="{FF2B5EF4-FFF2-40B4-BE49-F238E27FC236}">
                  <a16:creationId xmlns:a16="http://schemas.microsoft.com/office/drawing/2014/main" id="{C97C7D7C-2992-47BB-A9BB-7CFF7E10ED64}"/>
                </a:ext>
              </a:extLst>
            </p:cNvPr>
            <p:cNvCxnSpPr>
              <a:cxnSpLocks/>
            </p:cNvCxnSpPr>
            <p:nvPr/>
          </p:nvCxnSpPr>
          <p:spPr bwMode="auto">
            <a:xfrm flipH="1" flipV="1">
              <a:off x="5251090" y="4205428"/>
              <a:ext cx="4378170" cy="556371"/>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grpSp>
      <p:sp>
        <p:nvSpPr>
          <p:cNvPr id="37" name="TextBox 36">
            <a:extLst>
              <a:ext uri="{FF2B5EF4-FFF2-40B4-BE49-F238E27FC236}">
                <a16:creationId xmlns:a16="http://schemas.microsoft.com/office/drawing/2014/main" id="{7C30A4C7-967E-491B-BFCD-79D797A59582}"/>
              </a:ext>
            </a:extLst>
          </p:cNvPr>
          <p:cNvSpPr txBox="1"/>
          <p:nvPr/>
        </p:nvSpPr>
        <p:spPr>
          <a:xfrm>
            <a:off x="796110" y="5848515"/>
            <a:ext cx="1536200" cy="369332"/>
          </a:xfrm>
          <a:prstGeom prst="rect">
            <a:avLst/>
          </a:prstGeom>
          <a:noFill/>
        </p:spPr>
        <p:txBody>
          <a:bodyPr wrap="square" rtlCol="0">
            <a:spAutoFit/>
          </a:bodyPr>
          <a:lstStyle/>
          <a:p>
            <a:r>
              <a:rPr lang="en-US" dirty="0"/>
              <a:t>© CERN</a:t>
            </a:r>
            <a:endParaRPr lang="en-GB" dirty="0"/>
          </a:p>
        </p:txBody>
      </p:sp>
    </p:spTree>
    <p:extLst>
      <p:ext uri="{BB962C8B-B14F-4D97-AF65-F5344CB8AC3E}">
        <p14:creationId xmlns:p14="http://schemas.microsoft.com/office/powerpoint/2010/main" val="3472930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ppt_x"/>
                                          </p:val>
                                        </p:tav>
                                        <p:tav tm="100000">
                                          <p:val>
                                            <p:strVal val="#ppt_x"/>
                                          </p:val>
                                        </p:tav>
                                      </p:tavLst>
                                    </p:anim>
                                    <p:anim calcmode="lin" valueType="num">
                                      <p:cBhvr additive="base">
                                        <p:cTn id="3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85433" y="130588"/>
            <a:ext cx="8333885" cy="629095"/>
          </a:xfrm>
        </p:spPr>
        <p:txBody>
          <a:bodyPr/>
          <a:lstStyle/>
          <a:p>
            <a:r>
              <a:rPr lang="en-US" dirty="0">
                <a:solidFill>
                  <a:schemeClr val="bg2">
                    <a:lumMod val="50000"/>
                  </a:schemeClr>
                </a:solidFill>
              </a:rPr>
              <a:t>Example: 200 MHz TWC of SPS (1/3)</a:t>
            </a:r>
            <a:endParaRPr lang="en-GB" dirty="0">
              <a:solidFill>
                <a:schemeClr val="bg2">
                  <a:lumMod val="50000"/>
                </a:schemeClr>
              </a:solidFill>
            </a:endParaRPr>
          </a:p>
        </p:txBody>
      </p:sp>
      <p:grpSp>
        <p:nvGrpSpPr>
          <p:cNvPr id="15" name="Group 14">
            <a:extLst>
              <a:ext uri="{FF2B5EF4-FFF2-40B4-BE49-F238E27FC236}">
                <a16:creationId xmlns:a16="http://schemas.microsoft.com/office/drawing/2014/main" id="{645CB8C3-9A28-4492-BBAB-59DB454F98D8}"/>
              </a:ext>
            </a:extLst>
          </p:cNvPr>
          <p:cNvGrpSpPr/>
          <p:nvPr/>
        </p:nvGrpSpPr>
        <p:grpSpPr>
          <a:xfrm>
            <a:off x="220035" y="932675"/>
            <a:ext cx="11971966" cy="1928646"/>
            <a:chOff x="220035" y="932675"/>
            <a:chExt cx="11971966" cy="1928646"/>
          </a:xfrm>
        </p:grpSpPr>
        <p:pic>
          <p:nvPicPr>
            <p:cNvPr id="13" name="Picture 12">
              <a:extLst>
                <a:ext uri="{FF2B5EF4-FFF2-40B4-BE49-F238E27FC236}">
                  <a16:creationId xmlns:a16="http://schemas.microsoft.com/office/drawing/2014/main" id="{D7E9D533-A227-43D1-ACFE-AF54C8266F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035" y="932675"/>
              <a:ext cx="11858677" cy="1928646"/>
            </a:xfrm>
            <a:prstGeom prst="rect">
              <a:avLst/>
            </a:prstGeom>
          </p:spPr>
        </p:pic>
        <p:sp>
          <p:nvSpPr>
            <p:cNvPr id="14" name="TextBox 13">
              <a:extLst>
                <a:ext uri="{FF2B5EF4-FFF2-40B4-BE49-F238E27FC236}">
                  <a16:creationId xmlns:a16="http://schemas.microsoft.com/office/drawing/2014/main" id="{5E3492F0-472B-49AC-8C64-1AD813C37FBE}"/>
                </a:ext>
              </a:extLst>
            </p:cNvPr>
            <p:cNvSpPr txBox="1"/>
            <p:nvPr/>
          </p:nvSpPr>
          <p:spPr>
            <a:xfrm>
              <a:off x="8784351" y="940969"/>
              <a:ext cx="3407650" cy="307777"/>
            </a:xfrm>
            <a:prstGeom prst="rect">
              <a:avLst/>
            </a:prstGeom>
            <a:noFill/>
          </p:spPr>
          <p:txBody>
            <a:bodyPr wrap="square" rtlCol="0">
              <a:spAutoFit/>
            </a:bodyPr>
            <a:lstStyle/>
            <a:p>
              <a:r>
                <a:rPr lang="en-US" sz="1400" dirty="0"/>
                <a:t>courtesy: E. Montesinos, CERN</a:t>
              </a:r>
              <a:endParaRPr lang="en-GB" sz="1400" dirty="0"/>
            </a:p>
          </p:txBody>
        </p:sp>
      </p:grpSp>
      <p:sp>
        <p:nvSpPr>
          <p:cNvPr id="17" name="TextBox 16">
            <a:extLst>
              <a:ext uri="{FF2B5EF4-FFF2-40B4-BE49-F238E27FC236}">
                <a16:creationId xmlns:a16="http://schemas.microsoft.com/office/drawing/2014/main" id="{771F5E13-FF63-4131-8D5E-5933E9E53871}"/>
              </a:ext>
            </a:extLst>
          </p:cNvPr>
          <p:cNvSpPr txBox="1"/>
          <p:nvPr/>
        </p:nvSpPr>
        <p:spPr>
          <a:xfrm>
            <a:off x="695863" y="2873157"/>
            <a:ext cx="1090702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Cavity is part of the LHC injector chain and was upgraded recently and equipped with new power amplifiers to reach a higher accelerating voltage.</a:t>
            </a:r>
          </a:p>
          <a:p>
            <a:pPr marL="285750" indent="-285750">
              <a:buFont typeface="Arial" panose="020B0604020202020204" pitchFamily="34" charset="0"/>
              <a:buChar char="•"/>
            </a:pPr>
            <a:r>
              <a:rPr lang="en-US" dirty="0"/>
              <a:t>The cavity was entirely modelled in CST, so that we could well see the fields of the fundamental and the HOMs.</a:t>
            </a:r>
          </a:p>
        </p:txBody>
      </p:sp>
      <p:grpSp>
        <p:nvGrpSpPr>
          <p:cNvPr id="6" name="Group 5">
            <a:extLst>
              <a:ext uri="{FF2B5EF4-FFF2-40B4-BE49-F238E27FC236}">
                <a16:creationId xmlns:a16="http://schemas.microsoft.com/office/drawing/2014/main" id="{CB54A377-C471-4D9D-B389-73B805CF7947}"/>
              </a:ext>
            </a:extLst>
          </p:cNvPr>
          <p:cNvGrpSpPr/>
          <p:nvPr/>
        </p:nvGrpSpPr>
        <p:grpSpPr>
          <a:xfrm>
            <a:off x="1026540" y="4005075"/>
            <a:ext cx="1928647" cy="2336151"/>
            <a:chOff x="1026540" y="4005075"/>
            <a:chExt cx="1928647" cy="2336151"/>
          </a:xfrm>
        </p:grpSpPr>
        <p:pic>
          <p:nvPicPr>
            <p:cNvPr id="4" name="Picture 3" descr="A picture containing text, clipart&#10;&#10;Description automatically generated">
              <a:extLst>
                <a:ext uri="{FF2B5EF4-FFF2-40B4-BE49-F238E27FC236}">
                  <a16:creationId xmlns:a16="http://schemas.microsoft.com/office/drawing/2014/main" id="{1E0CA582-C6EA-405E-8969-41492E60B1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3350" y="4005075"/>
              <a:ext cx="1671869" cy="1723819"/>
            </a:xfrm>
            <a:prstGeom prst="rect">
              <a:avLst/>
            </a:prstGeom>
          </p:spPr>
        </p:pic>
        <p:sp>
          <p:nvSpPr>
            <p:cNvPr id="5" name="TextBox 4">
              <a:extLst>
                <a:ext uri="{FF2B5EF4-FFF2-40B4-BE49-F238E27FC236}">
                  <a16:creationId xmlns:a16="http://schemas.microsoft.com/office/drawing/2014/main" id="{8EA41002-FD1E-4E7D-98C2-3065A5C59F37}"/>
                </a:ext>
              </a:extLst>
            </p:cNvPr>
            <p:cNvSpPr txBox="1"/>
            <p:nvPr/>
          </p:nvSpPr>
          <p:spPr>
            <a:xfrm>
              <a:off x="1026540" y="5694895"/>
              <a:ext cx="1928647" cy="646331"/>
            </a:xfrm>
            <a:prstGeom prst="rect">
              <a:avLst/>
            </a:prstGeom>
            <a:noFill/>
          </p:spPr>
          <p:txBody>
            <a:bodyPr wrap="square" rtlCol="0">
              <a:spAutoFit/>
            </a:bodyPr>
            <a:lstStyle/>
            <a:p>
              <a:r>
                <a:rPr lang="en-US" sz="1200" i="1" dirty="0">
                  <a:solidFill>
                    <a:srgbClr val="C00000"/>
                  </a:solidFill>
                </a:rPr>
                <a:t>Single cell CST model with symmetries </a:t>
              </a:r>
              <a:br>
                <a:rPr lang="en-US" sz="1200" i="1" dirty="0">
                  <a:solidFill>
                    <a:srgbClr val="C00000"/>
                  </a:solidFill>
                </a:rPr>
              </a:br>
              <a:r>
                <a:rPr lang="en-US" sz="1200" i="1" dirty="0">
                  <a:solidFill>
                    <a:srgbClr val="C00000"/>
                  </a:solidFill>
                </a:rPr>
                <a:t>(no HOM coupler)</a:t>
              </a:r>
              <a:endParaRPr lang="en-GB" sz="1200" i="1" dirty="0">
                <a:solidFill>
                  <a:srgbClr val="C00000"/>
                </a:solidFill>
              </a:endParaRPr>
            </a:p>
          </p:txBody>
        </p:sp>
      </p:grpSp>
      <p:grpSp>
        <p:nvGrpSpPr>
          <p:cNvPr id="12" name="Group 11">
            <a:extLst>
              <a:ext uri="{FF2B5EF4-FFF2-40B4-BE49-F238E27FC236}">
                <a16:creationId xmlns:a16="http://schemas.microsoft.com/office/drawing/2014/main" id="{0076B246-CCEC-408E-848E-2C74F6B5736C}"/>
              </a:ext>
            </a:extLst>
          </p:cNvPr>
          <p:cNvGrpSpPr/>
          <p:nvPr/>
        </p:nvGrpSpPr>
        <p:grpSpPr>
          <a:xfrm>
            <a:off x="3591278" y="4072732"/>
            <a:ext cx="1928647" cy="2275009"/>
            <a:chOff x="3193378" y="4072732"/>
            <a:chExt cx="1928647" cy="2275009"/>
          </a:xfrm>
        </p:grpSpPr>
        <p:pic>
          <p:nvPicPr>
            <p:cNvPr id="8" name="Picture 7" descr="Shape, circle&#10;&#10;Description automatically generated">
              <a:extLst>
                <a:ext uri="{FF2B5EF4-FFF2-40B4-BE49-F238E27FC236}">
                  <a16:creationId xmlns:a16="http://schemas.microsoft.com/office/drawing/2014/main" id="{32688831-B6CE-445A-AC8F-21DED24A727F}"/>
                </a:ext>
              </a:extLst>
            </p:cNvPr>
            <p:cNvPicPr>
              <a:picLocks noChangeAspect="1"/>
            </p:cNvPicPr>
            <p:nvPr/>
          </p:nvPicPr>
          <p:blipFill rotWithShape="1">
            <a:blip r:embed="rId5">
              <a:extLst>
                <a:ext uri="{28A0092B-C50C-407E-A947-70E740481C1C}">
                  <a14:useLocalDpi xmlns:a14="http://schemas.microsoft.com/office/drawing/2010/main" val="0"/>
                </a:ext>
              </a:extLst>
            </a:blip>
            <a:srcRect t="50232" b="4390"/>
            <a:stretch/>
          </p:blipFill>
          <p:spPr>
            <a:xfrm>
              <a:off x="3193378" y="4072732"/>
              <a:ext cx="1747980" cy="1667340"/>
            </a:xfrm>
            <a:prstGeom prst="rect">
              <a:avLst/>
            </a:prstGeom>
          </p:spPr>
        </p:pic>
        <p:sp>
          <p:nvSpPr>
            <p:cNvPr id="22" name="TextBox 21">
              <a:extLst>
                <a:ext uri="{FF2B5EF4-FFF2-40B4-BE49-F238E27FC236}">
                  <a16:creationId xmlns:a16="http://schemas.microsoft.com/office/drawing/2014/main" id="{BCB17BB8-7F9A-4B02-A7F4-391BD091E136}"/>
                </a:ext>
              </a:extLst>
            </p:cNvPr>
            <p:cNvSpPr txBox="1"/>
            <p:nvPr/>
          </p:nvSpPr>
          <p:spPr>
            <a:xfrm>
              <a:off x="3193378" y="5701410"/>
              <a:ext cx="1928647" cy="646331"/>
            </a:xfrm>
            <a:prstGeom prst="rect">
              <a:avLst/>
            </a:prstGeom>
            <a:noFill/>
          </p:spPr>
          <p:txBody>
            <a:bodyPr wrap="square" rtlCol="0">
              <a:spAutoFit/>
            </a:bodyPr>
            <a:lstStyle/>
            <a:p>
              <a:r>
                <a:rPr lang="en-US" sz="1200" i="1" dirty="0">
                  <a:solidFill>
                    <a:srgbClr val="C00000"/>
                  </a:solidFill>
                </a:rPr>
                <a:t>Electric field of fundamental mode in the </a:t>
              </a:r>
            </a:p>
            <a:p>
              <a:r>
                <a:rPr lang="en-US" sz="1200" i="1" dirty="0">
                  <a:solidFill>
                    <a:srgbClr val="C00000"/>
                  </a:solidFill>
                </a:rPr>
                <a:t>Cross-section</a:t>
              </a:r>
              <a:endParaRPr lang="en-GB" sz="1200" i="1" dirty="0">
                <a:solidFill>
                  <a:srgbClr val="C00000"/>
                </a:solidFill>
              </a:endParaRPr>
            </a:p>
          </p:txBody>
        </p:sp>
      </p:grpSp>
      <p:grpSp>
        <p:nvGrpSpPr>
          <p:cNvPr id="11" name="Group 10">
            <a:extLst>
              <a:ext uri="{FF2B5EF4-FFF2-40B4-BE49-F238E27FC236}">
                <a16:creationId xmlns:a16="http://schemas.microsoft.com/office/drawing/2014/main" id="{88AA2263-CB31-4A86-A982-F3B0BA8F70D1}"/>
              </a:ext>
            </a:extLst>
          </p:cNvPr>
          <p:cNvGrpSpPr/>
          <p:nvPr/>
        </p:nvGrpSpPr>
        <p:grpSpPr>
          <a:xfrm>
            <a:off x="5894561" y="4000872"/>
            <a:ext cx="2006474" cy="2235065"/>
            <a:chOff x="5059065" y="4000872"/>
            <a:chExt cx="2006474" cy="2235065"/>
          </a:xfrm>
        </p:grpSpPr>
        <p:pic>
          <p:nvPicPr>
            <p:cNvPr id="10" name="Picture 9" descr="Shape, circle&#10;&#10;Description automatically generated">
              <a:extLst>
                <a:ext uri="{FF2B5EF4-FFF2-40B4-BE49-F238E27FC236}">
                  <a16:creationId xmlns:a16="http://schemas.microsoft.com/office/drawing/2014/main" id="{A1A27925-9633-495E-B88E-C69F6CA9CA22}"/>
                </a:ext>
              </a:extLst>
            </p:cNvPr>
            <p:cNvPicPr>
              <a:picLocks noChangeAspect="1"/>
            </p:cNvPicPr>
            <p:nvPr/>
          </p:nvPicPr>
          <p:blipFill rotWithShape="1">
            <a:blip r:embed="rId5">
              <a:extLst>
                <a:ext uri="{28A0092B-C50C-407E-A947-70E740481C1C}">
                  <a14:useLocalDpi xmlns:a14="http://schemas.microsoft.com/office/drawing/2010/main" val="0"/>
                </a:ext>
              </a:extLst>
            </a:blip>
            <a:srcRect b="54480"/>
            <a:stretch/>
          </p:blipFill>
          <p:spPr>
            <a:xfrm>
              <a:off x="5059065" y="4000872"/>
              <a:ext cx="1888767" cy="1807264"/>
            </a:xfrm>
            <a:prstGeom prst="rect">
              <a:avLst/>
            </a:prstGeom>
          </p:spPr>
        </p:pic>
        <p:sp>
          <p:nvSpPr>
            <p:cNvPr id="24" name="TextBox 23">
              <a:extLst>
                <a:ext uri="{FF2B5EF4-FFF2-40B4-BE49-F238E27FC236}">
                  <a16:creationId xmlns:a16="http://schemas.microsoft.com/office/drawing/2014/main" id="{BC85AB64-B4B4-47BC-8BCA-C23BF23E8B0E}"/>
                </a:ext>
              </a:extLst>
            </p:cNvPr>
            <p:cNvSpPr txBox="1"/>
            <p:nvPr/>
          </p:nvSpPr>
          <p:spPr>
            <a:xfrm>
              <a:off x="5136892" y="5774272"/>
              <a:ext cx="1928647" cy="461665"/>
            </a:xfrm>
            <a:prstGeom prst="rect">
              <a:avLst/>
            </a:prstGeom>
            <a:noFill/>
          </p:spPr>
          <p:txBody>
            <a:bodyPr wrap="square" rtlCol="0">
              <a:spAutoFit/>
            </a:bodyPr>
            <a:lstStyle/>
            <a:p>
              <a:r>
                <a:rPr lang="en-US" sz="1200" i="1" dirty="0">
                  <a:solidFill>
                    <a:srgbClr val="C00000"/>
                  </a:solidFill>
                </a:rPr>
                <a:t>Surface currents on the </a:t>
              </a:r>
            </a:p>
            <a:p>
              <a:r>
                <a:rPr lang="en-US" sz="1200" i="1" dirty="0">
                  <a:solidFill>
                    <a:srgbClr val="C00000"/>
                  </a:solidFill>
                </a:rPr>
                <a:t>Drift tube</a:t>
              </a:r>
              <a:endParaRPr lang="en-GB" sz="1200" i="1" dirty="0">
                <a:solidFill>
                  <a:srgbClr val="C00000"/>
                </a:solidFill>
              </a:endParaRPr>
            </a:p>
          </p:txBody>
        </p:sp>
      </p:grpSp>
      <p:grpSp>
        <p:nvGrpSpPr>
          <p:cNvPr id="27" name="Group 26">
            <a:extLst>
              <a:ext uri="{FF2B5EF4-FFF2-40B4-BE49-F238E27FC236}">
                <a16:creationId xmlns:a16="http://schemas.microsoft.com/office/drawing/2014/main" id="{818B7089-7615-4DFE-AE73-DBDB82C16648}"/>
              </a:ext>
            </a:extLst>
          </p:cNvPr>
          <p:cNvGrpSpPr/>
          <p:nvPr/>
        </p:nvGrpSpPr>
        <p:grpSpPr>
          <a:xfrm>
            <a:off x="8382525" y="3813859"/>
            <a:ext cx="2130050" cy="2450934"/>
            <a:chOff x="8382525" y="3813859"/>
            <a:chExt cx="2130050" cy="2450934"/>
          </a:xfrm>
        </p:grpSpPr>
        <p:pic>
          <p:nvPicPr>
            <p:cNvPr id="25" name="Picture 24" descr="A picture containing clock, vector graphics&#10;&#10;Description automatically generated">
              <a:extLst>
                <a:ext uri="{FF2B5EF4-FFF2-40B4-BE49-F238E27FC236}">
                  <a16:creationId xmlns:a16="http://schemas.microsoft.com/office/drawing/2014/main" id="{96E5109E-DC64-45D4-975E-D920DD4411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19318" y="3813859"/>
              <a:ext cx="1735021" cy="1994277"/>
            </a:xfrm>
            <a:prstGeom prst="rect">
              <a:avLst/>
            </a:prstGeom>
          </p:spPr>
        </p:pic>
        <p:sp>
          <p:nvSpPr>
            <p:cNvPr id="26" name="TextBox 25">
              <a:extLst>
                <a:ext uri="{FF2B5EF4-FFF2-40B4-BE49-F238E27FC236}">
                  <a16:creationId xmlns:a16="http://schemas.microsoft.com/office/drawing/2014/main" id="{451EC6CB-C186-44BE-9912-BED7A6BA1E7F}"/>
                </a:ext>
              </a:extLst>
            </p:cNvPr>
            <p:cNvSpPr txBox="1"/>
            <p:nvPr/>
          </p:nvSpPr>
          <p:spPr>
            <a:xfrm>
              <a:off x="8382525" y="5803128"/>
              <a:ext cx="2130050" cy="461665"/>
            </a:xfrm>
            <a:prstGeom prst="rect">
              <a:avLst/>
            </a:prstGeom>
            <a:noFill/>
          </p:spPr>
          <p:txBody>
            <a:bodyPr wrap="square" rtlCol="0">
              <a:spAutoFit/>
            </a:bodyPr>
            <a:lstStyle/>
            <a:p>
              <a:r>
                <a:rPr lang="en-US" sz="1200" i="1" dirty="0">
                  <a:solidFill>
                    <a:srgbClr val="C00000"/>
                  </a:solidFill>
                </a:rPr>
                <a:t>E-field in a cell with HOM-coupler (22</a:t>
              </a:r>
              <a:r>
                <a:rPr lang="el-GR" sz="1200" i="1" dirty="0">
                  <a:solidFill>
                    <a:srgbClr val="C00000"/>
                  </a:solidFill>
                </a:rPr>
                <a:t>π</a:t>
              </a:r>
              <a:r>
                <a:rPr lang="en-US" sz="1200" i="1" dirty="0">
                  <a:solidFill>
                    <a:srgbClr val="C00000"/>
                  </a:solidFill>
                </a:rPr>
                <a:t>/33 mode) </a:t>
              </a:r>
            </a:p>
          </p:txBody>
        </p:sp>
      </p:grpSp>
      <p:sp>
        <p:nvSpPr>
          <p:cNvPr id="28" name="TextBox 27">
            <a:extLst>
              <a:ext uri="{FF2B5EF4-FFF2-40B4-BE49-F238E27FC236}">
                <a16:creationId xmlns:a16="http://schemas.microsoft.com/office/drawing/2014/main" id="{037AA65A-C686-4513-A8DA-4C5A82CBF238}"/>
              </a:ext>
            </a:extLst>
          </p:cNvPr>
          <p:cNvSpPr txBox="1"/>
          <p:nvPr/>
        </p:nvSpPr>
        <p:spPr>
          <a:xfrm>
            <a:off x="10144304" y="3914694"/>
            <a:ext cx="2381110" cy="646331"/>
          </a:xfrm>
          <a:prstGeom prst="rect">
            <a:avLst/>
          </a:prstGeom>
          <a:noFill/>
        </p:spPr>
        <p:txBody>
          <a:bodyPr wrap="square" rtlCol="0">
            <a:spAutoFit/>
          </a:bodyPr>
          <a:lstStyle/>
          <a:p>
            <a:r>
              <a:rPr lang="en-US" i="1" dirty="0">
                <a:solidFill>
                  <a:srgbClr val="C00000"/>
                </a:solidFill>
              </a:rPr>
              <a:t>Modelling in CST</a:t>
            </a:r>
          </a:p>
          <a:p>
            <a:r>
              <a:rPr lang="en-US" i="1" dirty="0">
                <a:solidFill>
                  <a:srgbClr val="C00000"/>
                </a:solidFill>
              </a:rPr>
              <a:t>(P. Kramer, CERN)</a:t>
            </a:r>
            <a:endParaRPr lang="en-GB" i="1" dirty="0">
              <a:solidFill>
                <a:srgbClr val="C00000"/>
              </a:solidFill>
            </a:endParaRPr>
          </a:p>
        </p:txBody>
      </p:sp>
    </p:spTree>
    <p:extLst>
      <p:ext uri="{BB962C8B-B14F-4D97-AF65-F5344CB8AC3E}">
        <p14:creationId xmlns:p14="http://schemas.microsoft.com/office/powerpoint/2010/main" val="63419904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220035" y="143680"/>
            <a:ext cx="8333885" cy="629095"/>
          </a:xfrm>
        </p:spPr>
        <p:txBody>
          <a:bodyPr/>
          <a:lstStyle/>
          <a:p>
            <a:r>
              <a:rPr lang="en-US" dirty="0">
                <a:solidFill>
                  <a:schemeClr val="bg2">
                    <a:lumMod val="50000"/>
                  </a:schemeClr>
                </a:solidFill>
              </a:rPr>
              <a:t>200 MHz TWC of SPS (2/3)</a:t>
            </a:r>
            <a:endParaRPr lang="en-GB" dirty="0">
              <a:solidFill>
                <a:schemeClr val="bg2">
                  <a:lumMod val="50000"/>
                </a:schemeClr>
              </a:solidFill>
            </a:endParaRPr>
          </a:p>
        </p:txBody>
      </p:sp>
      <p:grpSp>
        <p:nvGrpSpPr>
          <p:cNvPr id="15" name="Group 14">
            <a:extLst>
              <a:ext uri="{FF2B5EF4-FFF2-40B4-BE49-F238E27FC236}">
                <a16:creationId xmlns:a16="http://schemas.microsoft.com/office/drawing/2014/main" id="{645CB8C3-9A28-4492-BBAB-59DB454F98D8}"/>
              </a:ext>
            </a:extLst>
          </p:cNvPr>
          <p:cNvGrpSpPr/>
          <p:nvPr/>
        </p:nvGrpSpPr>
        <p:grpSpPr>
          <a:xfrm>
            <a:off x="220035" y="932675"/>
            <a:ext cx="11971966" cy="1928646"/>
            <a:chOff x="220035" y="932675"/>
            <a:chExt cx="11971966" cy="1928646"/>
          </a:xfrm>
        </p:grpSpPr>
        <p:pic>
          <p:nvPicPr>
            <p:cNvPr id="13" name="Picture 12">
              <a:extLst>
                <a:ext uri="{FF2B5EF4-FFF2-40B4-BE49-F238E27FC236}">
                  <a16:creationId xmlns:a16="http://schemas.microsoft.com/office/drawing/2014/main" id="{D7E9D533-A227-43D1-ACFE-AF54C8266F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035" y="932675"/>
              <a:ext cx="11858677" cy="1928646"/>
            </a:xfrm>
            <a:prstGeom prst="rect">
              <a:avLst/>
            </a:prstGeom>
          </p:spPr>
        </p:pic>
        <p:sp>
          <p:nvSpPr>
            <p:cNvPr id="14" name="TextBox 13">
              <a:extLst>
                <a:ext uri="{FF2B5EF4-FFF2-40B4-BE49-F238E27FC236}">
                  <a16:creationId xmlns:a16="http://schemas.microsoft.com/office/drawing/2014/main" id="{5E3492F0-472B-49AC-8C64-1AD813C37FBE}"/>
                </a:ext>
              </a:extLst>
            </p:cNvPr>
            <p:cNvSpPr txBox="1"/>
            <p:nvPr/>
          </p:nvSpPr>
          <p:spPr>
            <a:xfrm>
              <a:off x="8784351" y="940969"/>
              <a:ext cx="3407650" cy="307777"/>
            </a:xfrm>
            <a:prstGeom prst="rect">
              <a:avLst/>
            </a:prstGeom>
            <a:noFill/>
          </p:spPr>
          <p:txBody>
            <a:bodyPr wrap="square" rtlCol="0">
              <a:spAutoFit/>
            </a:bodyPr>
            <a:lstStyle/>
            <a:p>
              <a:r>
                <a:rPr lang="en-US" sz="1400" dirty="0"/>
                <a:t>courtesy: E. Montesinos, CERN</a:t>
              </a:r>
              <a:endParaRPr lang="en-GB" sz="1400" dirty="0"/>
            </a:p>
          </p:txBody>
        </p:sp>
      </p:grpSp>
      <p:grpSp>
        <p:nvGrpSpPr>
          <p:cNvPr id="6" name="Group 5">
            <a:extLst>
              <a:ext uri="{FF2B5EF4-FFF2-40B4-BE49-F238E27FC236}">
                <a16:creationId xmlns:a16="http://schemas.microsoft.com/office/drawing/2014/main" id="{CB54A377-C471-4D9D-B389-73B805CF7947}"/>
              </a:ext>
            </a:extLst>
          </p:cNvPr>
          <p:cNvGrpSpPr/>
          <p:nvPr/>
        </p:nvGrpSpPr>
        <p:grpSpPr>
          <a:xfrm>
            <a:off x="300209" y="2636717"/>
            <a:ext cx="1928647" cy="2336151"/>
            <a:chOff x="1026540" y="4005075"/>
            <a:chExt cx="1928647" cy="2336151"/>
          </a:xfrm>
        </p:grpSpPr>
        <p:pic>
          <p:nvPicPr>
            <p:cNvPr id="4" name="Picture 3" descr="A picture containing text, clipart&#10;&#10;Description automatically generated">
              <a:extLst>
                <a:ext uri="{FF2B5EF4-FFF2-40B4-BE49-F238E27FC236}">
                  <a16:creationId xmlns:a16="http://schemas.microsoft.com/office/drawing/2014/main" id="{1E0CA582-C6EA-405E-8969-41492E60B1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3350" y="4005075"/>
              <a:ext cx="1671869" cy="1723819"/>
            </a:xfrm>
            <a:prstGeom prst="rect">
              <a:avLst/>
            </a:prstGeom>
          </p:spPr>
        </p:pic>
        <p:sp>
          <p:nvSpPr>
            <p:cNvPr id="5" name="TextBox 4">
              <a:extLst>
                <a:ext uri="{FF2B5EF4-FFF2-40B4-BE49-F238E27FC236}">
                  <a16:creationId xmlns:a16="http://schemas.microsoft.com/office/drawing/2014/main" id="{8EA41002-FD1E-4E7D-98C2-3065A5C59F37}"/>
                </a:ext>
              </a:extLst>
            </p:cNvPr>
            <p:cNvSpPr txBox="1"/>
            <p:nvPr/>
          </p:nvSpPr>
          <p:spPr>
            <a:xfrm>
              <a:off x="1026540" y="5694895"/>
              <a:ext cx="1928647" cy="646331"/>
            </a:xfrm>
            <a:prstGeom prst="rect">
              <a:avLst/>
            </a:prstGeom>
            <a:noFill/>
          </p:spPr>
          <p:txBody>
            <a:bodyPr wrap="square" rtlCol="0">
              <a:spAutoFit/>
            </a:bodyPr>
            <a:lstStyle/>
            <a:p>
              <a:r>
                <a:rPr lang="en-US" sz="1200" i="1" dirty="0">
                  <a:solidFill>
                    <a:srgbClr val="C00000"/>
                  </a:solidFill>
                </a:rPr>
                <a:t>Single cell CST model with symmetries </a:t>
              </a:r>
              <a:br>
                <a:rPr lang="en-US" sz="1200" i="1" dirty="0">
                  <a:solidFill>
                    <a:srgbClr val="C00000"/>
                  </a:solidFill>
                </a:rPr>
              </a:br>
              <a:r>
                <a:rPr lang="en-US" sz="1200" i="1" dirty="0">
                  <a:solidFill>
                    <a:srgbClr val="C00000"/>
                  </a:solidFill>
                </a:rPr>
                <a:t>(no HOM coupler)</a:t>
              </a:r>
              <a:endParaRPr lang="en-GB" sz="1200" i="1" dirty="0">
                <a:solidFill>
                  <a:srgbClr val="C00000"/>
                </a:solidFill>
              </a:endParaRPr>
            </a:p>
          </p:txBody>
        </p:sp>
      </p:grpSp>
      <p:grpSp>
        <p:nvGrpSpPr>
          <p:cNvPr id="12" name="Group 11">
            <a:extLst>
              <a:ext uri="{FF2B5EF4-FFF2-40B4-BE49-F238E27FC236}">
                <a16:creationId xmlns:a16="http://schemas.microsoft.com/office/drawing/2014/main" id="{0076B246-CCEC-408E-848E-2C74F6B5736C}"/>
              </a:ext>
            </a:extLst>
          </p:cNvPr>
          <p:cNvGrpSpPr/>
          <p:nvPr/>
        </p:nvGrpSpPr>
        <p:grpSpPr>
          <a:xfrm>
            <a:off x="2305666" y="3650316"/>
            <a:ext cx="1928647" cy="2275009"/>
            <a:chOff x="3193378" y="4072732"/>
            <a:chExt cx="1928647" cy="2275009"/>
          </a:xfrm>
        </p:grpSpPr>
        <p:pic>
          <p:nvPicPr>
            <p:cNvPr id="8" name="Picture 7" descr="Shape, circle&#10;&#10;Description automatically generated">
              <a:extLst>
                <a:ext uri="{FF2B5EF4-FFF2-40B4-BE49-F238E27FC236}">
                  <a16:creationId xmlns:a16="http://schemas.microsoft.com/office/drawing/2014/main" id="{32688831-B6CE-445A-AC8F-21DED24A727F}"/>
                </a:ext>
              </a:extLst>
            </p:cNvPr>
            <p:cNvPicPr>
              <a:picLocks noChangeAspect="1"/>
            </p:cNvPicPr>
            <p:nvPr/>
          </p:nvPicPr>
          <p:blipFill rotWithShape="1">
            <a:blip r:embed="rId5">
              <a:extLst>
                <a:ext uri="{28A0092B-C50C-407E-A947-70E740481C1C}">
                  <a14:useLocalDpi xmlns:a14="http://schemas.microsoft.com/office/drawing/2010/main" val="0"/>
                </a:ext>
              </a:extLst>
            </a:blip>
            <a:srcRect t="50232" b="4390"/>
            <a:stretch/>
          </p:blipFill>
          <p:spPr>
            <a:xfrm>
              <a:off x="3193378" y="4072732"/>
              <a:ext cx="1747980" cy="1667340"/>
            </a:xfrm>
            <a:prstGeom prst="rect">
              <a:avLst/>
            </a:prstGeom>
          </p:spPr>
        </p:pic>
        <p:sp>
          <p:nvSpPr>
            <p:cNvPr id="22" name="TextBox 21">
              <a:extLst>
                <a:ext uri="{FF2B5EF4-FFF2-40B4-BE49-F238E27FC236}">
                  <a16:creationId xmlns:a16="http://schemas.microsoft.com/office/drawing/2014/main" id="{BCB17BB8-7F9A-4B02-A7F4-391BD091E136}"/>
                </a:ext>
              </a:extLst>
            </p:cNvPr>
            <p:cNvSpPr txBox="1"/>
            <p:nvPr/>
          </p:nvSpPr>
          <p:spPr>
            <a:xfrm>
              <a:off x="3193378" y="5701410"/>
              <a:ext cx="1928647" cy="646331"/>
            </a:xfrm>
            <a:prstGeom prst="rect">
              <a:avLst/>
            </a:prstGeom>
            <a:noFill/>
          </p:spPr>
          <p:txBody>
            <a:bodyPr wrap="square" rtlCol="0">
              <a:spAutoFit/>
            </a:bodyPr>
            <a:lstStyle/>
            <a:p>
              <a:r>
                <a:rPr lang="en-US" sz="1200" i="1" dirty="0">
                  <a:solidFill>
                    <a:srgbClr val="C00000"/>
                  </a:solidFill>
                </a:rPr>
                <a:t>Electric field of fundamental mode in the </a:t>
              </a:r>
            </a:p>
            <a:p>
              <a:r>
                <a:rPr lang="en-US" sz="1200" i="1" dirty="0">
                  <a:solidFill>
                    <a:srgbClr val="C00000"/>
                  </a:solidFill>
                </a:rPr>
                <a:t>Cross-section</a:t>
              </a:r>
              <a:endParaRPr lang="en-GB" sz="1200" i="1" dirty="0">
                <a:solidFill>
                  <a:srgbClr val="C00000"/>
                </a:solidFill>
              </a:endParaRPr>
            </a:p>
          </p:txBody>
        </p:sp>
      </p:grpSp>
      <p:pic>
        <p:nvPicPr>
          <p:cNvPr id="7" name="Picture 6" descr="A close-up of some pipes&#10;&#10;Description automatically generated with low confidence">
            <a:extLst>
              <a:ext uri="{FF2B5EF4-FFF2-40B4-BE49-F238E27FC236}">
                <a16:creationId xmlns:a16="http://schemas.microsoft.com/office/drawing/2014/main" id="{59FD2F75-111E-C04E-9B91-56190E1FA4F1}"/>
              </a:ext>
            </a:extLst>
          </p:cNvPr>
          <p:cNvPicPr>
            <a:picLocks noChangeAspect="1"/>
          </p:cNvPicPr>
          <p:nvPr/>
        </p:nvPicPr>
        <p:blipFill>
          <a:blip r:embed="rId6"/>
          <a:stretch>
            <a:fillRect/>
          </a:stretch>
        </p:blipFill>
        <p:spPr>
          <a:xfrm rot="5400000">
            <a:off x="3757046" y="3003010"/>
            <a:ext cx="4101830" cy="3076373"/>
          </a:xfrm>
          <a:prstGeom prst="rect">
            <a:avLst/>
          </a:prstGeom>
        </p:spPr>
      </p:pic>
      <p:pic>
        <p:nvPicPr>
          <p:cNvPr id="16" name="Picture 15" descr="A picture containing indoor, cluttered&#10;&#10;Description automatically generated">
            <a:extLst>
              <a:ext uri="{FF2B5EF4-FFF2-40B4-BE49-F238E27FC236}">
                <a16:creationId xmlns:a16="http://schemas.microsoft.com/office/drawing/2014/main" id="{A1EAB6B1-7ABF-7343-DA59-71E7AC425F77}"/>
              </a:ext>
            </a:extLst>
          </p:cNvPr>
          <p:cNvPicPr>
            <a:picLocks noChangeAspect="1"/>
          </p:cNvPicPr>
          <p:nvPr/>
        </p:nvPicPr>
        <p:blipFill>
          <a:blip r:embed="rId7"/>
          <a:stretch>
            <a:fillRect/>
          </a:stretch>
        </p:blipFill>
        <p:spPr>
          <a:xfrm>
            <a:off x="7721599" y="2749684"/>
            <a:ext cx="2725907" cy="3630993"/>
          </a:xfrm>
          <a:prstGeom prst="rect">
            <a:avLst/>
          </a:prstGeom>
        </p:spPr>
      </p:pic>
    </p:spTree>
    <p:extLst>
      <p:ext uri="{BB962C8B-B14F-4D97-AF65-F5344CB8AC3E}">
        <p14:creationId xmlns:p14="http://schemas.microsoft.com/office/powerpoint/2010/main" val="664880894"/>
      </p:ext>
    </p:extLst>
  </p:cSld>
  <p:clrMapOvr>
    <a:masterClrMapping/>
  </p:clrMapOvr>
</p:sld>
</file>

<file path=ppt/theme/theme1.xml><?xml version="1.0" encoding="utf-8"?>
<a:theme xmlns:a="http://schemas.openxmlformats.org/drawingml/2006/main" name="cern">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id="{DCEA2853-28CD-4120-971E-F61A8E818550}" vid="{5B817A3E-512F-47D3-8026-2DBF1661793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themeOverride>
</file>

<file path=docProps/app.xml><?xml version="1.0" encoding="utf-8"?>
<Properties xmlns="http://schemas.openxmlformats.org/officeDocument/2006/extended-properties" xmlns:vt="http://schemas.openxmlformats.org/officeDocument/2006/docPropsVTypes">
  <Template/>
  <TotalTime>21442</TotalTime>
  <Words>8043</Words>
  <Application>Microsoft Macintosh PowerPoint</Application>
  <PresentationFormat>Widescreen</PresentationFormat>
  <Paragraphs>1249</Paragraphs>
  <Slides>103</Slides>
  <Notes>59</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2</vt:i4>
      </vt:variant>
      <vt:variant>
        <vt:lpstr>Slide Titles</vt:lpstr>
      </vt:variant>
      <vt:variant>
        <vt:i4>103</vt:i4>
      </vt:variant>
    </vt:vector>
  </HeadingPairs>
  <TitlesOfParts>
    <vt:vector size="117" baseType="lpstr">
      <vt:lpstr>Arial</vt:lpstr>
      <vt:lpstr>Arial Narrow</vt:lpstr>
      <vt:lpstr>Arial Rounded MT Bold</vt:lpstr>
      <vt:lpstr>Calibri</vt:lpstr>
      <vt:lpstr>Cambria Math</vt:lpstr>
      <vt:lpstr>Comic Sans MS</vt:lpstr>
      <vt:lpstr>Constantia</vt:lpstr>
      <vt:lpstr>GillSans</vt:lpstr>
      <vt:lpstr>Symbol</vt:lpstr>
      <vt:lpstr>Times New Roman</vt:lpstr>
      <vt:lpstr>Wingdings</vt:lpstr>
      <vt:lpstr>cern</vt:lpstr>
      <vt:lpstr>Image</vt:lpstr>
      <vt:lpstr>Equation</vt:lpstr>
      <vt:lpstr>RF Systems </vt:lpstr>
      <vt:lpstr>Outline – Part 1</vt:lpstr>
      <vt:lpstr>Introduction</vt:lpstr>
      <vt:lpstr>What is Radio Frequency (for accelerators)? </vt:lpstr>
      <vt:lpstr>What is Radio Frequency (for accelerators)? </vt:lpstr>
      <vt:lpstr>What is Radio Frequency (for accelerators)?</vt:lpstr>
      <vt:lpstr>A simplified RF System</vt:lpstr>
      <vt:lpstr>First accelerators – drift tube linacs type</vt:lpstr>
      <vt:lpstr>RF system for high-energy accelerators</vt:lpstr>
      <vt:lpstr>PowerPoint Presentation</vt:lpstr>
      <vt:lpstr>PowerPoint Presentation</vt:lpstr>
      <vt:lpstr>PowerPoint Presentation</vt:lpstr>
      <vt:lpstr>PowerPoint Presentation</vt:lpstr>
      <vt:lpstr>How to get to the electric field of this RF cavity?</vt:lpstr>
      <vt:lpstr>How to get to the electric field of this RF cavity?</vt:lpstr>
      <vt:lpstr>Basic Wave Equation – Plane wave</vt:lpstr>
      <vt:lpstr>Basic Wave Equation – Plane wave</vt:lpstr>
      <vt:lpstr>Basic Transmission Line Theory</vt:lpstr>
      <vt:lpstr>Basic Transmission Line Theory</vt:lpstr>
      <vt:lpstr>Basic Transmission Line Theory</vt:lpstr>
      <vt:lpstr>Basic Transmission Line Theory</vt:lpstr>
      <vt:lpstr>Transmission Lines and Waveguides</vt:lpstr>
      <vt:lpstr>Transmission Lines and Waveguides</vt:lpstr>
      <vt:lpstr>Coaxial Lines</vt:lpstr>
      <vt:lpstr>Coaxial Line in TEM-mode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From Waveguide to Cavity…</vt:lpstr>
      <vt:lpstr>PowerPoint Presentation</vt:lpstr>
      <vt:lpstr>PowerPoint Presentation</vt:lpstr>
      <vt:lpstr>Cavity resonators</vt:lpstr>
      <vt:lpstr>PowerPoint Presentation</vt:lpstr>
      <vt:lpstr>PowerPoint Presentation</vt:lpstr>
      <vt:lpstr>Rectangular Waveguides (1/4)</vt:lpstr>
      <vt:lpstr>Rectangular Waveguides (2/4)</vt:lpstr>
      <vt:lpstr>Rectangular Waveguides (3/4)</vt:lpstr>
      <vt:lpstr>Rectangular Waveguides (4/4)</vt:lpstr>
      <vt:lpstr>Dispersion (1/3)</vt:lpstr>
      <vt:lpstr>Dispersion (2/3)</vt:lpstr>
      <vt:lpstr>Dispersion (3/3)</vt:lpstr>
      <vt:lpstr>Dispersion Diagram for Waveguides</vt:lpstr>
      <vt:lpstr>Rectangular Cavity Resonators (1/3)</vt:lpstr>
      <vt:lpstr>Rectangular Cavity Resonators (2/3)</vt:lpstr>
      <vt:lpstr>Rectangular Cavity Resonators (3/3)</vt:lpstr>
      <vt:lpstr>Circular (round) Waveguides (1/4)</vt:lpstr>
      <vt:lpstr>Circular (round) Waveguides (2/4)</vt:lpstr>
      <vt:lpstr>Circular (round) Waveguides (3/4)</vt:lpstr>
      <vt:lpstr>Circular (round) Waveguides (4/4)</vt:lpstr>
      <vt:lpstr>PowerPoint Presentation</vt:lpstr>
      <vt:lpstr>PowerPoint Presentation</vt:lpstr>
      <vt:lpstr>PowerPoint Presentation</vt:lpstr>
      <vt:lpstr>Pillbox Cavity Resonators (4/4)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Cavity equivalent circuit (1/4)</vt:lpstr>
      <vt:lpstr>Cavity equivalent circuit (2/4)</vt:lpstr>
      <vt:lpstr>Cavity equivalent circuit (3/4)</vt:lpstr>
      <vt:lpstr>Cavity equivalent circuit (4/4) – Cavity loading</vt:lpstr>
      <vt:lpstr>PowerPoint Presentation</vt:lpstr>
      <vt:lpstr>PowerPoint Presentation</vt:lpstr>
      <vt:lpstr>PowerPoint Presentation</vt:lpstr>
      <vt:lpstr>PowerPoint Presentation</vt:lpstr>
      <vt:lpstr>PowerPoint Presentation</vt:lpstr>
      <vt:lpstr>PowerPoint Presentation</vt:lpstr>
      <vt:lpstr>End of part 2</vt:lpstr>
      <vt:lpstr>Travelling wave cavities  (Extra!)</vt:lpstr>
      <vt:lpstr>Travelling vs. Standing wave</vt:lpstr>
      <vt:lpstr>Disc-loaded circular waveguide (1/2)</vt:lpstr>
      <vt:lpstr>Disc-loaded circular waveguide (2/2)</vt:lpstr>
      <vt:lpstr>Example of Pi-mode Cavities (SW, 2/3)</vt:lpstr>
      <vt:lpstr>Example of Pi-mode Cavities (SW, 3/3)</vt:lpstr>
      <vt:lpstr>Slow wave structure (1/7)</vt:lpstr>
      <vt:lpstr>Slow wave structure (2/7)</vt:lpstr>
      <vt:lpstr>Slow wave structure (3/7)</vt:lpstr>
      <vt:lpstr>Slow wave structure (4/7)</vt:lpstr>
      <vt:lpstr>Slow wave structure (5/7)</vt:lpstr>
      <vt:lpstr>Slow wave structure (6/7)</vt:lpstr>
      <vt:lpstr>Slow wave structure (7/7)</vt:lpstr>
      <vt:lpstr>Example: 200 MHz TWC of SPS (1/3)</vt:lpstr>
      <vt:lpstr>200 MHz TWC of SPS (2/3)</vt:lpstr>
      <vt:lpstr>200 MHz TWC of SPS (3/3)</vt:lpstr>
      <vt:lpstr>630 MHz - HOM Couplers </vt:lpstr>
      <vt:lpstr>End of the extra part!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RF Systems CAS Santa Susana 2024</dc:title>
  <dc:subject/>
  <dc:creator>Christine  Vollinger</dc:creator>
  <dc:description/>
  <cp:lastModifiedBy>Christine Vollinger</cp:lastModifiedBy>
  <cp:revision>297</cp:revision>
  <cp:lastPrinted>2024-02-02T07:52:05Z</cp:lastPrinted>
  <dcterms:created xsi:type="dcterms:W3CDTF">2021-10-20T06:39:49Z</dcterms:created>
  <dcterms:modified xsi:type="dcterms:W3CDTF">2024-09-30T06:38:27Z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i4>32</vt:i4>
  </property>
</Properties>
</file>