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" ContentType="image/ti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 autoCompressPictures="0">
  <p:sldMasterIdLst>
    <p:sldMasterId id="2147483660" r:id="rId1"/>
  </p:sldMasterIdLst>
  <p:notesMasterIdLst>
    <p:notesMasterId r:id="rId42"/>
  </p:notesMasterIdLst>
  <p:handoutMasterIdLst>
    <p:handoutMasterId r:id="rId43"/>
  </p:handoutMasterIdLst>
  <p:sldIdLst>
    <p:sldId id="256" r:id="rId2"/>
    <p:sldId id="721" r:id="rId3"/>
    <p:sldId id="257" r:id="rId4"/>
    <p:sldId id="354" r:id="rId5"/>
    <p:sldId id="659" r:id="rId6"/>
    <p:sldId id="674" r:id="rId7"/>
    <p:sldId id="675" r:id="rId8"/>
    <p:sldId id="661" r:id="rId9"/>
    <p:sldId id="690" r:id="rId10"/>
    <p:sldId id="691" r:id="rId11"/>
    <p:sldId id="692" r:id="rId12"/>
    <p:sldId id="693" r:id="rId13"/>
    <p:sldId id="694" r:id="rId14"/>
    <p:sldId id="695" r:id="rId15"/>
    <p:sldId id="696" r:id="rId16"/>
    <p:sldId id="697" r:id="rId17"/>
    <p:sldId id="698" r:id="rId18"/>
    <p:sldId id="699" r:id="rId19"/>
    <p:sldId id="700" r:id="rId20"/>
    <p:sldId id="722" r:id="rId21"/>
    <p:sldId id="702" r:id="rId22"/>
    <p:sldId id="703" r:id="rId23"/>
    <p:sldId id="704" r:id="rId24"/>
    <p:sldId id="705" r:id="rId25"/>
    <p:sldId id="706" r:id="rId26"/>
    <p:sldId id="707" r:id="rId27"/>
    <p:sldId id="708" r:id="rId28"/>
    <p:sldId id="709" r:id="rId29"/>
    <p:sldId id="710" r:id="rId30"/>
    <p:sldId id="711" r:id="rId31"/>
    <p:sldId id="712" r:id="rId32"/>
    <p:sldId id="713" r:id="rId33"/>
    <p:sldId id="723" r:id="rId34"/>
    <p:sldId id="715" r:id="rId35"/>
    <p:sldId id="603" r:id="rId36"/>
    <p:sldId id="724" r:id="rId37"/>
    <p:sldId id="719" r:id="rId38"/>
    <p:sldId id="604" r:id="rId39"/>
    <p:sldId id="605" r:id="rId40"/>
    <p:sldId id="637" r:id="rId41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93311024-73DD-4F18-B009-6E45811AB06A}">
          <p14:sldIdLst>
            <p14:sldId id="256"/>
            <p14:sldId id="721"/>
            <p14:sldId id="257"/>
            <p14:sldId id="354"/>
            <p14:sldId id="659"/>
            <p14:sldId id="674"/>
            <p14:sldId id="675"/>
            <p14:sldId id="661"/>
            <p14:sldId id="690"/>
            <p14:sldId id="691"/>
            <p14:sldId id="692"/>
            <p14:sldId id="693"/>
            <p14:sldId id="694"/>
            <p14:sldId id="695"/>
            <p14:sldId id="696"/>
            <p14:sldId id="697"/>
            <p14:sldId id="698"/>
            <p14:sldId id="699"/>
            <p14:sldId id="700"/>
            <p14:sldId id="722"/>
            <p14:sldId id="702"/>
            <p14:sldId id="703"/>
            <p14:sldId id="704"/>
            <p14:sldId id="705"/>
            <p14:sldId id="706"/>
            <p14:sldId id="707"/>
            <p14:sldId id="708"/>
            <p14:sldId id="709"/>
            <p14:sldId id="710"/>
            <p14:sldId id="711"/>
            <p14:sldId id="712"/>
            <p14:sldId id="713"/>
            <p14:sldId id="723"/>
            <p14:sldId id="715"/>
            <p14:sldId id="603"/>
            <p14:sldId id="724"/>
            <p14:sldId id="719"/>
          </p14:sldIdLst>
        </p14:section>
        <p14:section name="Untitled Section" id="{50CBC863-8638-410E-8AB9-D483CB215C8C}">
          <p14:sldIdLst>
            <p14:sldId id="604"/>
            <p14:sldId id="605"/>
            <p14:sldId id="637"/>
          </p14:sldIdLst>
        </p14:section>
      </p14:sectionLst>
    </p:ext>
    <p:ext uri="{EFAFB233-063F-42B5-8137-9DF3F51BA10A}">
      <p15:sldGuideLst xmlns:p15="http://schemas.microsoft.com/office/powerpoint/2012/main">
        <p15:guide id="6" pos="317" userDrawn="1">
          <p15:clr>
            <a:srgbClr val="A4A3A4"/>
          </p15:clr>
        </p15:guide>
        <p15:guide id="12" orient="horz" pos="2092" userDrawn="1">
          <p15:clr>
            <a:srgbClr val="A4A3A4"/>
          </p15:clr>
        </p15:guide>
        <p15:guide id="13" pos="4309" userDrawn="1">
          <p15:clr>
            <a:srgbClr val="A4A3A4"/>
          </p15:clr>
        </p15:guide>
        <p15:guide id="16" pos="2880" userDrawn="1">
          <p15:clr>
            <a:srgbClr val="A4A3A4"/>
          </p15:clr>
        </p15:guide>
        <p15:guide id="17" pos="499" userDrawn="1">
          <p15:clr>
            <a:srgbClr val="A4A3A4"/>
          </p15:clr>
        </p15:guide>
        <p15:guide id="19" orient="horz" pos="504" userDrawn="1">
          <p15:clr>
            <a:srgbClr val="A4A3A4"/>
          </p15:clr>
        </p15:guide>
        <p15:guide id="20" orient="horz" pos="3974" userDrawn="1">
          <p15:clr>
            <a:srgbClr val="A4A3A4"/>
          </p15:clr>
        </p15:guide>
        <p15:guide id="21" pos="5443" userDrawn="1">
          <p15:clr>
            <a:srgbClr val="A4A3A4"/>
          </p15:clr>
        </p15:guide>
        <p15:guide id="22" orient="horz" pos="134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0504D"/>
    <a:srgbClr val="1F497D"/>
    <a:srgbClr val="FF0000"/>
    <a:srgbClr val="D2DEEF"/>
    <a:srgbClr val="C5E0B4"/>
    <a:srgbClr val="FEFEDC"/>
    <a:srgbClr val="5B9BD5"/>
    <a:srgbClr val="0000FF"/>
    <a:srgbClr val="00FF00"/>
    <a:srgbClr val="F8CBA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006" autoAdjust="0"/>
    <p:restoredTop sz="94660"/>
  </p:normalViewPr>
  <p:slideViewPr>
    <p:cSldViewPr snapToGrid="0" showGuides="1">
      <p:cViewPr varScale="1">
        <p:scale>
          <a:sx n="99" d="100"/>
          <a:sy n="99" d="100"/>
        </p:scale>
        <p:origin x="102" y="186"/>
      </p:cViewPr>
      <p:guideLst>
        <p:guide pos="317"/>
        <p:guide orient="horz" pos="2092"/>
        <p:guide pos="4309"/>
        <p:guide pos="2880"/>
        <p:guide pos="499"/>
        <p:guide orient="horz" pos="504"/>
        <p:guide orient="horz" pos="3974"/>
        <p:guide pos="5443"/>
        <p:guide orient="horz" pos="1344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notesMaster" Target="notesMasters/notesMaster1.xml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handoutMaster" Target="handoutMasters/handoutMaster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heme" Target="theme/theme1.xml"/><Relationship Id="rId20" Type="http://schemas.openxmlformats.org/officeDocument/2006/relationships/slide" Target="slides/slide19.xml"/><Relationship Id="rId41" Type="http://schemas.openxmlformats.org/officeDocument/2006/relationships/slide" Target="slides/slide40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F148EEC-505C-45B2-B5E8-4418437557CF}" type="datetimeFigureOut">
              <a:rPr lang="en-GB" smtClean="0"/>
              <a:t>30/09/2024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B00ABD8-ACA1-4F93-94E1-5132D0F9C2B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0661565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57AB228-66D7-4178-B178-0E97D9C7B00D}" type="datetimeFigureOut">
              <a:rPr lang="en-US" smtClean="0"/>
              <a:t>9/30/2024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66813" y="1241425"/>
            <a:ext cx="4464050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77958"/>
            <a:ext cx="5438140" cy="390923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C1BC3C-79C8-4B9B-9B4F-47E7D28F4B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09216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38E55B4-A633-4C51-AE8F-B8C1C12B8FA9}" type="slidenum">
              <a:rPr lang="en-GB" smtClean="0"/>
              <a:pPr>
                <a:defRPr/>
              </a:pPr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0362503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38E55B4-A633-4C51-AE8F-B8C1C12B8FA9}" type="slidenum">
              <a:rPr lang="en-GB" smtClean="0"/>
              <a:pPr>
                <a:defRPr/>
              </a:pPr>
              <a:t>25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03847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8FBA4-C6E0-4CBF-BEE8-0B817CC3FC8D}" type="datetimeFigureOut">
              <a:rPr lang="en-US" smtClean="0"/>
              <a:t>9/30/2024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FC349-7D77-4880-B366-B5E0CFFFAF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59541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8FBA4-C6E0-4CBF-BEE8-0B817CC3FC8D}" type="datetimeFigureOut">
              <a:rPr lang="en-US" smtClean="0"/>
              <a:t>9/30/2024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FC349-7D77-4880-B366-B5E0CFFFAF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6596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8FBA4-C6E0-4CBF-BEE8-0B817CC3FC8D}" type="datetimeFigureOut">
              <a:rPr lang="en-US" smtClean="0"/>
              <a:t>9/30/2024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FC349-7D77-4880-B366-B5E0CFFFAF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660682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ent_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001059" y="274638"/>
            <a:ext cx="7965175" cy="747654"/>
          </a:xfrm>
        </p:spPr>
        <p:txBody>
          <a:bodyPr anchor="t">
            <a:normAutofit/>
          </a:bodyPr>
          <a:lstStyle>
            <a:lvl1pPr algn="l">
              <a:defRPr sz="2585" b="1" baseline="0">
                <a:solidFill>
                  <a:srgbClr val="0055A0"/>
                </a:solidFill>
                <a:latin typeface="Arial"/>
                <a:cs typeface="Arial"/>
              </a:defRPr>
            </a:lvl1pPr>
          </a:lstStyle>
          <a:p>
            <a:r>
              <a:rPr lang="fr-CH" dirty="0"/>
              <a:t>Title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03200" y="1255061"/>
            <a:ext cx="8763034" cy="474569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739E13-F5F8-4EF1-BD33-28594AC17672}" type="datetime1">
              <a:rPr lang="en-US" smtClean="0"/>
              <a:t>9/30/2024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88197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8FBA4-C6E0-4CBF-BEE8-0B817CC3FC8D}" type="datetimeFigureOut">
              <a:rPr lang="en-US" smtClean="0"/>
              <a:t>9/30/2024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FC349-7D77-4880-B366-B5E0CFFFAF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70152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8FBA4-C6E0-4CBF-BEE8-0B817CC3FC8D}" type="datetimeFigureOut">
              <a:rPr lang="en-US" smtClean="0"/>
              <a:t>9/30/2024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FC349-7D77-4880-B366-B5E0CFFFAF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0945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8FBA4-C6E0-4CBF-BEE8-0B817CC3FC8D}" type="datetimeFigureOut">
              <a:rPr lang="en-US" smtClean="0"/>
              <a:t>9/30/2024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FC349-7D77-4880-B366-B5E0CFFFAF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10096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8FBA4-C6E0-4CBF-BEE8-0B817CC3FC8D}" type="datetimeFigureOut">
              <a:rPr lang="en-US" smtClean="0"/>
              <a:t>9/30/2024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FC349-7D77-4880-B366-B5E0CFFFAF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27167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8FBA4-C6E0-4CBF-BEE8-0B817CC3FC8D}" type="datetimeFigureOut">
              <a:rPr lang="en-US" smtClean="0"/>
              <a:t>9/30/2024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5170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8FBA4-C6E0-4CBF-BEE8-0B817CC3FC8D}" type="datetimeFigureOut">
              <a:rPr lang="en-US" smtClean="0"/>
              <a:t>9/30/2024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FC349-7D77-4880-B366-B5E0CFFFAF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47951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8FBA4-C6E0-4CBF-BEE8-0B817CC3FC8D}" type="datetimeFigureOut">
              <a:rPr lang="en-US" smtClean="0"/>
              <a:t>9/30/2024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FC349-7D77-4880-B366-B5E0CFFFAF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29740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8FBA4-C6E0-4CBF-BEE8-0B817CC3FC8D}" type="datetimeFigureOut">
              <a:rPr lang="en-US" smtClean="0"/>
              <a:t>9/30/2024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FC349-7D77-4880-B366-B5E0CFFFAF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39591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B8FBA4-C6E0-4CBF-BEE8-0B817CC3FC8D}" type="datetimeFigureOut">
              <a:rPr lang="en-US" smtClean="0"/>
              <a:t>9/30/2024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CFC349-7D77-4880-B366-B5E0CFFFAF4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Slide Number Placeholder 5"/>
          <p:cNvSpPr txBox="1">
            <a:spLocks/>
          </p:cNvSpPr>
          <p:nvPr userDrawn="1"/>
        </p:nvSpPr>
        <p:spPr>
          <a:xfrm>
            <a:off x="7010400" y="1"/>
            <a:ext cx="2133600" cy="260648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Constantia" pitchFamily="18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algn="r"/>
            <a:fld id="{80312B61-8FBB-43B8-A6DD-B3B75C37806A}" type="slidenum">
              <a:rPr lang="en-US" sz="1292" smtClean="0">
                <a:solidFill>
                  <a:prstClr val="black"/>
                </a:solidFill>
              </a:rPr>
              <a:pPr algn="r"/>
              <a:t>‹#›</a:t>
            </a:fld>
            <a:endParaRPr lang="en-US" sz="1292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39522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4.jpeg"/><Relationship Id="rId7" Type="http://schemas.openxmlformats.org/officeDocument/2006/relationships/image" Target="../media/image8.jp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jpg"/><Relationship Id="rId5" Type="http://schemas.openxmlformats.org/officeDocument/2006/relationships/image" Target="../media/image6.jpeg"/><Relationship Id="rId4" Type="http://schemas.openxmlformats.org/officeDocument/2006/relationships/image" Target="../media/image5.png"/><Relationship Id="rId9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oleObject" Target="../embeddings/oleObject1.bin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8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1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gif"/><Relationship Id="rId2" Type="http://schemas.openxmlformats.org/officeDocument/2006/relationships/image" Target="../media/image33.gif"/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39.png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42.jpeg"/><Relationship Id="rId5" Type="http://schemas.openxmlformats.org/officeDocument/2006/relationships/image" Target="../media/image4.jpeg"/><Relationship Id="rId4" Type="http://schemas.openxmlformats.org/officeDocument/2006/relationships/image" Target="../media/image41.pn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jpeg"/><Relationship Id="rId3" Type="http://schemas.openxmlformats.org/officeDocument/2006/relationships/image" Target="../media/image40.gif"/><Relationship Id="rId7" Type="http://schemas.openxmlformats.org/officeDocument/2006/relationships/image" Target="../media/image46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45.png"/><Relationship Id="rId5" Type="http://schemas.openxmlformats.org/officeDocument/2006/relationships/image" Target="../media/image44.png"/><Relationship Id="rId4" Type="http://schemas.openxmlformats.org/officeDocument/2006/relationships/image" Target="../media/image43.png"/><Relationship Id="rId9" Type="http://schemas.openxmlformats.org/officeDocument/2006/relationships/image" Target="../media/image48.jpe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49.jp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5.jpeg"/><Relationship Id="rId4" Type="http://schemas.openxmlformats.org/officeDocument/2006/relationships/image" Target="../media/image54.jpeg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1.png"/><Relationship Id="rId5" Type="http://schemas.openxmlformats.org/officeDocument/2006/relationships/image" Target="../media/image59.jpg"/><Relationship Id="rId4" Type="http://schemas.openxmlformats.org/officeDocument/2006/relationships/image" Target="../media/image58.jp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tif"/><Relationship Id="rId2" Type="http://schemas.openxmlformats.org/officeDocument/2006/relationships/image" Target="../media/image60.jpg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7" Type="http://schemas.openxmlformats.org/officeDocument/2006/relationships/image" Target="../media/image67.pn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6.png"/><Relationship Id="rId5" Type="http://schemas.openxmlformats.org/officeDocument/2006/relationships/image" Target="../media/image65.png"/><Relationship Id="rId4" Type="http://schemas.openxmlformats.org/officeDocument/2006/relationships/image" Target="../media/image64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image" Target="../media/image68.jpg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hyperlink" Target="https://cds.cern.ch/record/214352/files/CERN-59-29.pdf" TargetMode="External"/><Relationship Id="rId2" Type="http://schemas.openxmlformats.org/officeDocument/2006/relationships/hyperlink" Target="http://cds.cern.ch/record/1023436/files/CM-P00065157.pdf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cds.cern.ch/record/549223/files/sl-2002-009.pdf" TargetMode="External"/><Relationship Id="rId5" Type="http://schemas.openxmlformats.org/officeDocument/2006/relationships/hyperlink" Target="http://cds.cern.ch/record/951985/files/ab-note-2006-018.pdf" TargetMode="External"/><Relationship Id="rId4" Type="http://schemas.openxmlformats.org/officeDocument/2006/relationships/hyperlink" Target="https://cds.cern.ch/record/104068/files/CM-P00077738-e.pdf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8132536" y="49213"/>
            <a:ext cx="943428" cy="406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7900" y="3040062"/>
            <a:ext cx="1474787" cy="1474787"/>
          </a:xfrm>
          <a:prstGeom prst="rect">
            <a:avLst/>
          </a:prstGeom>
        </p:spPr>
      </p:pic>
      <p:sp>
        <p:nvSpPr>
          <p:cNvPr id="10" name="Text Box 5">
            <a:extLst>
              <a:ext uri="{FF2B5EF4-FFF2-40B4-BE49-F238E27FC236}">
                <a16:creationId xmlns:a16="http://schemas.microsoft.com/office/drawing/2014/main" id="{58072967-1E44-4ED2-8E40-A3D225AF0FE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11487" y="5518150"/>
            <a:ext cx="29718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000" dirty="0">
                <a:solidFill>
                  <a:srgbClr val="000000"/>
                </a:solidFill>
                <a:latin typeface="Constantia" panose="02030602050306030303" pitchFamily="18" charset="0"/>
              </a:rPr>
              <a:t>30 September 2024</a:t>
            </a:r>
            <a:endParaRPr lang="en-US" sz="2000" dirty="0">
              <a:solidFill>
                <a:srgbClr val="000000"/>
              </a:solidFill>
              <a:latin typeface="Constantia" panose="02030602050306030303" pitchFamily="18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1" name="Text Box 8">
            <a:extLst>
              <a:ext uri="{FF2B5EF4-FFF2-40B4-BE49-F238E27FC236}">
                <a16:creationId xmlns:a16="http://schemas.microsoft.com/office/drawing/2014/main" id="{A6A2157E-5DF2-45EE-9B62-4C0C56BB63F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63700" y="4890624"/>
            <a:ext cx="5676900" cy="415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GB" sz="2100" b="1" dirty="0">
                <a:solidFill>
                  <a:srgbClr val="000000"/>
                </a:solidFill>
                <a:latin typeface="Constantia" panose="02030602050306030303" pitchFamily="18" charset="0"/>
              </a:rPr>
              <a:t>Introduction to Accelerator Physics</a:t>
            </a:r>
            <a:endParaRPr lang="en-GB" sz="2100" dirty="0">
              <a:solidFill>
                <a:srgbClr val="000000"/>
              </a:solidFill>
              <a:latin typeface="Constantia" panose="02030602050306030303" pitchFamily="18" charset="0"/>
            </a:endParaRPr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6C466E5A-37F0-4A1D-9848-D972771F56FB}"/>
              </a:ext>
            </a:extLst>
          </p:cNvPr>
          <p:cNvSpPr txBox="1">
            <a:spLocks/>
          </p:cNvSpPr>
          <p:nvPr/>
        </p:nvSpPr>
        <p:spPr>
          <a:xfrm>
            <a:off x="685800" y="266011"/>
            <a:ext cx="7772400" cy="2387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800" dirty="0">
                <a:latin typeface="Constantia" panose="02030602050306030303" pitchFamily="18" charset="0"/>
              </a:rPr>
              <a:t>Longitudinal</a:t>
            </a:r>
            <a:br>
              <a:rPr lang="en-US" sz="4800" dirty="0">
                <a:latin typeface="Constantia" panose="02030602050306030303" pitchFamily="18" charset="0"/>
              </a:rPr>
            </a:br>
            <a:r>
              <a:rPr lang="en-US" sz="4800" dirty="0">
                <a:latin typeface="Constantia" panose="02030602050306030303" pitchFamily="18" charset="0"/>
              </a:rPr>
              <a:t>Hands-on Calculations</a:t>
            </a:r>
            <a:br>
              <a:rPr lang="en-US" sz="4800" dirty="0">
                <a:latin typeface="Constantia" panose="02030602050306030303" pitchFamily="18" charset="0"/>
              </a:rPr>
            </a:br>
            <a:br>
              <a:rPr lang="en-US" sz="1100" dirty="0">
                <a:latin typeface="Constantia" panose="02030602050306030303" pitchFamily="18" charset="0"/>
              </a:rPr>
            </a:br>
            <a:r>
              <a:rPr lang="en-US" sz="4800" b="1" dirty="0">
                <a:latin typeface="Constantia" panose="02030602050306030303" pitchFamily="18" charset="0"/>
              </a:rPr>
              <a:t>RF System Design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9057BE8-D3F4-35C1-790A-634F07C1D5B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2602" y="3040063"/>
            <a:ext cx="2262957" cy="1474787"/>
          </a:xfrm>
          <a:prstGeom prst="rect">
            <a:avLst/>
          </a:prstGeom>
        </p:spPr>
      </p:pic>
      <p:sp>
        <p:nvSpPr>
          <p:cNvPr id="3" name="Subtitle 2">
            <a:extLst>
              <a:ext uri="{FF2B5EF4-FFF2-40B4-BE49-F238E27FC236}">
                <a16:creationId xmlns:a16="http://schemas.microsoft.com/office/drawing/2014/main" id="{1A114AD5-E25A-4A88-DED0-A0DA8D730B0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338513"/>
            <a:ext cx="6858000" cy="1655762"/>
          </a:xfrm>
        </p:spPr>
        <p:txBody>
          <a:bodyPr>
            <a:normAutofit/>
          </a:bodyPr>
          <a:lstStyle/>
          <a:p>
            <a:r>
              <a:rPr lang="en-US" sz="1800" dirty="0">
                <a:latin typeface="Constantia" panose="02030602050306030303" pitchFamily="18" charset="0"/>
              </a:rPr>
              <a:t>H. Damerau, L. Intelisano,</a:t>
            </a:r>
            <a:br>
              <a:rPr lang="en-US" sz="1800" dirty="0">
                <a:latin typeface="Constantia" panose="02030602050306030303" pitchFamily="18" charset="0"/>
              </a:rPr>
            </a:br>
            <a:r>
              <a:rPr lang="en-US" sz="1800" dirty="0">
                <a:latin typeface="Constantia" panose="02030602050306030303" pitchFamily="18" charset="0"/>
              </a:rPr>
              <a:t>F. Tecker, M. Zampetakis</a:t>
            </a:r>
          </a:p>
          <a:p>
            <a:r>
              <a:rPr lang="en-GB" sz="2100" b="1" dirty="0">
                <a:latin typeface="Constantia" panose="02030602050306030303" pitchFamily="18" charset="0"/>
              </a:rPr>
              <a:t>CERN</a:t>
            </a:r>
          </a:p>
          <a:p>
            <a:endParaRPr lang="en-GB" sz="2100" b="1" dirty="0">
              <a:latin typeface="Constantia" panose="02030602050306030303" pitchFamily="18" charset="0"/>
            </a:endParaRPr>
          </a:p>
          <a:p>
            <a:endParaRPr lang="en-US" sz="2100" b="1" dirty="0">
              <a:latin typeface="Constantia" panose="02030602050306030303" pitchFamily="18" charset="0"/>
            </a:endParaRPr>
          </a:p>
          <a:p>
            <a:endParaRPr lang="en-GB" sz="2100" dirty="0">
              <a:latin typeface="Constantia" panose="02030602050306030303" pitchFamily="18" charset="0"/>
            </a:endParaRPr>
          </a:p>
          <a:p>
            <a:endParaRPr lang="en-US" sz="2100" dirty="0">
              <a:latin typeface="Constantia" panose="0203060205030603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128683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0" y="0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spcBef>
                <a:spcPct val="0"/>
              </a:spcBef>
            </a:pPr>
            <a:r>
              <a:rPr lang="en-GB" sz="3200" b="1" dirty="0">
                <a:solidFill>
                  <a:srgbClr val="1F497D"/>
                </a:solidFill>
                <a:latin typeface="Constantia" pitchFamily="18" charset="0"/>
              </a:rPr>
              <a:t>Introduction</a:t>
            </a:r>
          </a:p>
        </p:txBody>
      </p:sp>
      <p:sp>
        <p:nvSpPr>
          <p:cNvPr id="3" name="Rectangle 7"/>
          <p:cNvSpPr>
            <a:spLocks noChangeArrowheads="1"/>
          </p:cNvSpPr>
          <p:nvPr/>
        </p:nvSpPr>
        <p:spPr bwMode="auto">
          <a:xfrm>
            <a:off x="503237" y="5585026"/>
            <a:ext cx="8137526" cy="9393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spcBef>
                <a:spcPct val="20000"/>
              </a:spcBef>
              <a:buClr>
                <a:schemeClr val="tx1"/>
              </a:buClr>
            </a:pPr>
            <a:r>
              <a:rPr lang="en-GB" sz="2800" b="1" dirty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What to do to design an RF system?</a:t>
            </a:r>
          </a:p>
          <a:p>
            <a:pPr algn="ctr">
              <a:spcBef>
                <a:spcPct val="20000"/>
              </a:spcBef>
              <a:buClr>
                <a:schemeClr val="tx1"/>
              </a:buClr>
            </a:pPr>
            <a:r>
              <a:rPr lang="en-GB" sz="2800" b="1" dirty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How to choose the right one?</a:t>
            </a:r>
          </a:p>
        </p:txBody>
      </p:sp>
      <p:pic>
        <p:nvPicPr>
          <p:cNvPr id="9" name="Picture 5" descr="PB210021.JPG"/>
          <p:cNvPicPr>
            <a:picLocks noChangeAspect="1"/>
          </p:cNvPicPr>
          <p:nvPr/>
        </p:nvPicPr>
        <p:blipFill rotWithShape="1">
          <a:blip r:embed="rId2" cstate="print"/>
          <a:srcRect b="29444"/>
          <a:stretch/>
        </p:blipFill>
        <p:spPr bwMode="auto">
          <a:xfrm>
            <a:off x="4695936" y="1032802"/>
            <a:ext cx="3291840" cy="1741932"/>
          </a:xfrm>
          <a:prstGeom prst="rect">
            <a:avLst/>
          </a:prstGeom>
          <a:noFill/>
          <a:ln w="50800">
            <a:noFill/>
            <a:miter lim="800000"/>
            <a:headEnd/>
            <a:tailEnd/>
          </a:ln>
        </p:spPr>
      </p:pic>
      <p:pic>
        <p:nvPicPr>
          <p:cNvPr id="12" name="Picture 10" descr="\\cern.ch\dfs\Users\h\haase\Public\share\Matthias\Cavity\Cavity2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92" t="14722" b="2778"/>
          <a:stretch/>
        </p:blipFill>
        <p:spPr bwMode="auto">
          <a:xfrm>
            <a:off x="1216017" y="1014524"/>
            <a:ext cx="2192656" cy="1388526"/>
          </a:xfrm>
          <a:prstGeom prst="rect">
            <a:avLst/>
          </a:prstGeom>
          <a:noFill/>
          <a:ln w="50800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 descr="C:\Heiko\Presentations\2012-01_LHCBeamShutdownLectureWithIons\image.pn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9767"/>
          <a:stretch/>
        </p:blipFill>
        <p:spPr bwMode="auto">
          <a:xfrm>
            <a:off x="5308221" y="2530164"/>
            <a:ext cx="2353088" cy="16497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17" descr="200MHzCavities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82617" y="1543279"/>
            <a:ext cx="1899138" cy="1424354"/>
          </a:xfrm>
          <a:prstGeom prst="rect">
            <a:avLst/>
          </a:prstGeom>
          <a:noFill/>
          <a:ln w="50800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30700" y="3369584"/>
            <a:ext cx="3555464" cy="2087736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7665" y="2317813"/>
            <a:ext cx="2175377" cy="2029021"/>
          </a:xfrm>
          <a:prstGeom prst="rect">
            <a:avLst/>
          </a:prstGeom>
        </p:spPr>
      </p:pic>
      <p:pic>
        <p:nvPicPr>
          <p:cNvPr id="7" name="Picture 3" descr="\\CERN\dfs\Workspaces\w\Wuensch\Talks\2011\LC school 2011\from others\DSC04529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574911" y="3467413"/>
            <a:ext cx="3733200" cy="1353798"/>
          </a:xfrm>
          <a:prstGeom prst="rect">
            <a:avLst/>
          </a:prstGeom>
          <a:noFill/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7555" y="4740688"/>
            <a:ext cx="1056860" cy="12714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60695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0" y="0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spcBef>
                <a:spcPct val="0"/>
              </a:spcBef>
            </a:pPr>
            <a:r>
              <a:rPr lang="en-GB" sz="3200" b="1" dirty="0">
                <a:solidFill>
                  <a:srgbClr val="1F497D"/>
                </a:solidFill>
                <a:latin typeface="Constantia" pitchFamily="18" charset="0"/>
              </a:rPr>
              <a:t>Simplified design work flow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966355" y="797532"/>
            <a:ext cx="4412493" cy="738664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2100" b="1" dirty="0">
                <a:latin typeface="Constantia" panose="02030602050306030303" pitchFamily="18" charset="0"/>
              </a:rPr>
              <a:t>Accelerator and</a:t>
            </a:r>
            <a:br>
              <a:rPr lang="en-GB" sz="2100" b="1" dirty="0">
                <a:latin typeface="Constantia" panose="02030602050306030303" pitchFamily="18" charset="0"/>
              </a:rPr>
            </a:br>
            <a:r>
              <a:rPr lang="en-GB" sz="2100" b="1" dirty="0">
                <a:latin typeface="Constantia" panose="02030602050306030303" pitchFamily="18" charset="0"/>
              </a:rPr>
              <a:t>beam parameters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6014224" y="806134"/>
            <a:ext cx="2170799" cy="738664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2100" b="1" dirty="0">
                <a:latin typeface="Constantia" panose="02030602050306030303" pitchFamily="18" charset="0"/>
              </a:rPr>
              <a:t>Ramp rate limitations</a:t>
            </a:r>
          </a:p>
        </p:txBody>
      </p:sp>
      <p:grpSp>
        <p:nvGrpSpPr>
          <p:cNvPr id="10" name="Group 9"/>
          <p:cNvGrpSpPr/>
          <p:nvPr/>
        </p:nvGrpSpPr>
        <p:grpSpPr>
          <a:xfrm>
            <a:off x="3896591" y="1568450"/>
            <a:ext cx="4288432" cy="1740509"/>
            <a:chOff x="3896591" y="1568450"/>
            <a:chExt cx="4288432" cy="1740509"/>
          </a:xfrm>
        </p:grpSpPr>
        <p:sp>
          <p:nvSpPr>
            <p:cNvPr id="3" name="Rectangle 2"/>
            <p:cNvSpPr/>
            <p:nvPr/>
          </p:nvSpPr>
          <p:spPr>
            <a:xfrm>
              <a:off x="3896591" y="2346102"/>
              <a:ext cx="4288432" cy="962857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3896591" y="2596698"/>
              <a:ext cx="4288432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400" b="1" dirty="0">
                  <a:latin typeface="Constantia" panose="02030602050306030303" pitchFamily="18" charset="0"/>
                </a:rPr>
                <a:t>Magnetic cycle, </a:t>
              </a:r>
              <a:r>
                <a:rPr lang="en-GB" sz="2400" b="1" i="1" dirty="0">
                  <a:latin typeface="Constantia" panose="02030602050306030303" pitchFamily="18" charset="0"/>
                </a:rPr>
                <a:t>B</a:t>
              </a:r>
              <a:r>
                <a:rPr lang="en-GB" sz="2400" b="1" dirty="0">
                  <a:latin typeface="Constantia" panose="02030602050306030303" pitchFamily="18" charset="0"/>
                </a:rPr>
                <a:t>(</a:t>
              </a:r>
              <a:r>
                <a:rPr lang="en-GB" sz="2400" b="1" i="1" dirty="0">
                  <a:latin typeface="Constantia" panose="02030602050306030303" pitchFamily="18" charset="0"/>
                </a:rPr>
                <a:t>t</a:t>
              </a:r>
              <a:r>
                <a:rPr lang="en-GB" sz="2400" b="1" dirty="0">
                  <a:latin typeface="Constantia" panose="02030602050306030303" pitchFamily="18" charset="0"/>
                </a:rPr>
                <a:t>)</a:t>
              </a:r>
            </a:p>
          </p:txBody>
        </p:sp>
        <p:sp>
          <p:nvSpPr>
            <p:cNvPr id="9" name="Right Arrow 8"/>
            <p:cNvSpPr/>
            <p:nvPr/>
          </p:nvSpPr>
          <p:spPr>
            <a:xfrm rot="5400000">
              <a:off x="4617320" y="1656222"/>
              <a:ext cx="727079" cy="551536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Right Arrow 10"/>
            <p:cNvSpPr/>
            <p:nvPr/>
          </p:nvSpPr>
          <p:spPr>
            <a:xfrm rot="5400000">
              <a:off x="6736084" y="1656221"/>
              <a:ext cx="727078" cy="551536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2519464" y="1568452"/>
            <a:ext cx="5665560" cy="3227554"/>
            <a:chOff x="2519464" y="1568452"/>
            <a:chExt cx="5665560" cy="3227554"/>
          </a:xfrm>
        </p:grpSpPr>
        <p:sp>
          <p:nvSpPr>
            <p:cNvPr id="8" name="TextBox 7"/>
            <p:cNvSpPr txBox="1"/>
            <p:nvPr/>
          </p:nvSpPr>
          <p:spPr>
            <a:xfrm>
              <a:off x="2519464" y="4057342"/>
              <a:ext cx="5665560" cy="738664"/>
            </a:xfrm>
            <a:prstGeom prst="rect">
              <a:avLst/>
            </a:prstGeom>
            <a:solidFill>
              <a:srgbClr val="F8CBAD"/>
            </a:solidFill>
            <a:ln w="50800">
              <a:noFill/>
            </a:ln>
          </p:spPr>
          <p:txBody>
            <a:bodyPr wrap="square" rtlCol="0">
              <a:spAutoFit/>
            </a:bodyPr>
            <a:lstStyle/>
            <a:p>
              <a:pPr marL="800100" lvl="1" indent="-342900">
                <a:buFont typeface="Symbol" panose="05050102010706020507" pitchFamily="18" charset="2"/>
                <a:buChar char="®"/>
              </a:pPr>
              <a:r>
                <a:rPr lang="en-GB" sz="2100" b="1" dirty="0">
                  <a:latin typeface="Constantia" panose="02030602050306030303" pitchFamily="18" charset="0"/>
                </a:rPr>
                <a:t>Revolution frequency swing</a:t>
              </a:r>
            </a:p>
            <a:p>
              <a:pPr marL="800100" lvl="1" indent="-342900">
                <a:buFont typeface="Symbol" panose="05050102010706020507" pitchFamily="18" charset="2"/>
                <a:buChar char="®"/>
              </a:pPr>
              <a:r>
                <a:rPr lang="en-GB" sz="2100" b="1" dirty="0">
                  <a:latin typeface="Constantia" panose="02030602050306030303" pitchFamily="18" charset="0"/>
                </a:rPr>
                <a:t>Voltage gain per turn during cycle</a:t>
              </a:r>
            </a:p>
          </p:txBody>
        </p:sp>
        <p:sp>
          <p:nvSpPr>
            <p:cNvPr id="13" name="Right Arrow 12"/>
            <p:cNvSpPr/>
            <p:nvPr/>
          </p:nvSpPr>
          <p:spPr>
            <a:xfrm rot="5400000">
              <a:off x="1953400" y="2511885"/>
              <a:ext cx="2438401" cy="551536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" name="Right Arrow 14"/>
            <p:cNvSpPr/>
            <p:nvPr/>
          </p:nvSpPr>
          <p:spPr>
            <a:xfrm rot="5400000">
              <a:off x="5705050" y="3395327"/>
              <a:ext cx="671514" cy="551536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966355" y="1568450"/>
            <a:ext cx="7218668" cy="5043184"/>
            <a:chOff x="966355" y="1568450"/>
            <a:chExt cx="7218668" cy="5043184"/>
          </a:xfrm>
        </p:grpSpPr>
        <p:sp>
          <p:nvSpPr>
            <p:cNvPr id="16" name="Right Arrow 15"/>
            <p:cNvSpPr/>
            <p:nvPr/>
          </p:nvSpPr>
          <p:spPr>
            <a:xfrm rot="5400000">
              <a:off x="-412134" y="3266739"/>
              <a:ext cx="3948113" cy="551536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966355" y="5549805"/>
              <a:ext cx="7218668" cy="1061829"/>
            </a:xfrm>
            <a:prstGeom prst="rect">
              <a:avLst/>
            </a:prstGeom>
            <a:solidFill>
              <a:srgbClr val="C5E0B4"/>
            </a:solidFill>
            <a:ln w="50800">
              <a:noFill/>
            </a:ln>
          </p:spPr>
          <p:txBody>
            <a:bodyPr wrap="square" rtlCol="0">
              <a:spAutoFit/>
            </a:bodyPr>
            <a:lstStyle/>
            <a:p>
              <a:pPr marL="800100" lvl="1" indent="-342900">
                <a:buFont typeface="Symbol" panose="05050102010706020507" pitchFamily="18" charset="2"/>
                <a:buChar char="®"/>
              </a:pPr>
              <a:r>
                <a:rPr lang="en-GB" sz="2100" b="1" dirty="0">
                  <a:latin typeface="Constantia" panose="02030602050306030303" pitchFamily="18" charset="0"/>
                </a:rPr>
                <a:t>Harmonic number, RF frequency range</a:t>
              </a:r>
            </a:p>
            <a:p>
              <a:pPr marL="800100" lvl="1" indent="-342900">
                <a:buFont typeface="Symbol" panose="05050102010706020507" pitchFamily="18" charset="2"/>
                <a:buChar char="®"/>
              </a:pPr>
              <a:r>
                <a:rPr lang="en-GB" sz="2100" b="1" dirty="0">
                  <a:latin typeface="Constantia" panose="02030602050306030303" pitchFamily="18" charset="0"/>
                </a:rPr>
                <a:t>Voltage program during the cycle</a:t>
              </a:r>
            </a:p>
            <a:p>
              <a:pPr marL="800100" lvl="1" indent="-342900">
                <a:buFont typeface="Symbol" panose="05050102010706020507" pitchFamily="18" charset="2"/>
                <a:buChar char="®"/>
              </a:pPr>
              <a:r>
                <a:rPr lang="en-GB" sz="2100" b="1" dirty="0">
                  <a:latin typeface="Constantia" panose="02030602050306030303" pitchFamily="18" charset="0"/>
                </a:rPr>
                <a:t>Choice of RF system: number of cavities, type, … </a:t>
              </a:r>
            </a:p>
          </p:txBody>
        </p:sp>
        <p:sp>
          <p:nvSpPr>
            <p:cNvPr id="19" name="Right Arrow 18"/>
            <p:cNvSpPr/>
            <p:nvPr/>
          </p:nvSpPr>
          <p:spPr>
            <a:xfrm rot="5400000">
              <a:off x="5010930" y="4899484"/>
              <a:ext cx="682627" cy="551536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37475716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A diagram of a complex&#10;&#10;Description automatically generated">
            <a:extLst>
              <a:ext uri="{FF2B5EF4-FFF2-40B4-BE49-F238E27FC236}">
                <a16:creationId xmlns:a16="http://schemas.microsoft.com/office/drawing/2014/main" id="{2A8F679E-58A2-D576-D9FB-BD7618CBC84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8767" t="12682" r="5946" b="24136"/>
          <a:stretch/>
        </p:blipFill>
        <p:spPr>
          <a:xfrm>
            <a:off x="416739" y="3160479"/>
            <a:ext cx="5302800" cy="3197270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904008" y="1534669"/>
            <a:ext cx="5018809" cy="834458"/>
          </a:xfrm>
          <a:prstGeom prst="rect">
            <a:avLst/>
          </a:prstGeom>
          <a:solidFill>
            <a:srgbClr val="D2DE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0" y="0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spcBef>
                <a:spcPct val="0"/>
              </a:spcBef>
            </a:pPr>
            <a:r>
              <a:rPr lang="en-GB" sz="3200" b="1" dirty="0">
                <a:solidFill>
                  <a:srgbClr val="1F497D"/>
                </a:solidFill>
                <a:latin typeface="Constantia" pitchFamily="18" charset="0"/>
              </a:rPr>
              <a:t>RF parameters of existing accelerators</a:t>
            </a:r>
          </a:p>
        </p:txBody>
      </p:sp>
      <p:sp>
        <p:nvSpPr>
          <p:cNvPr id="7" name="Rectangle 7"/>
          <p:cNvSpPr>
            <a:spLocks noChangeArrowheads="1"/>
          </p:cNvSpPr>
          <p:nvPr/>
        </p:nvSpPr>
        <p:spPr bwMode="auto">
          <a:xfrm>
            <a:off x="503238" y="775102"/>
            <a:ext cx="8137526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spcBef>
                <a:spcPct val="20000"/>
              </a:spcBef>
              <a:buClr>
                <a:schemeClr val="tx1"/>
              </a:buClr>
            </a:pPr>
            <a:r>
              <a:rPr lang="en-GB" sz="21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Try to follow design choices of existing accelerator</a:t>
            </a: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800100" lvl="1" indent="-3429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21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Can we understand the arguments?</a:t>
            </a:r>
          </a:p>
          <a:p>
            <a:pPr marL="800100" lvl="1" indent="-3429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21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Are the choices reasonable?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7186036" y="1021872"/>
            <a:ext cx="1533561" cy="1695805"/>
            <a:chOff x="7186036" y="1021872"/>
            <a:chExt cx="1533561" cy="1695805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221682" y="1021872"/>
              <a:ext cx="1419081" cy="1384469"/>
            </a:xfrm>
            <a:prstGeom prst="rect">
              <a:avLst/>
            </a:prstGeom>
          </p:spPr>
        </p:pic>
        <p:sp>
          <p:nvSpPr>
            <p:cNvPr id="4" name="TextBox 3"/>
            <p:cNvSpPr txBox="1"/>
            <p:nvPr/>
          </p:nvSpPr>
          <p:spPr>
            <a:xfrm>
              <a:off x="7186036" y="2348345"/>
              <a:ext cx="153356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>
                  <a:latin typeface="Constantia" panose="02030602050306030303" pitchFamily="18" charset="0"/>
                </a:rPr>
                <a:t>Good design?</a:t>
              </a:r>
            </a:p>
          </p:txBody>
        </p:sp>
      </p:grp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514740"/>
              </p:ext>
            </p:extLst>
          </p:nvPr>
        </p:nvGraphicFramePr>
        <p:xfrm>
          <a:off x="5751368" y="3162022"/>
          <a:ext cx="2940628" cy="311920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67691">
                  <a:extLst>
                    <a:ext uri="{9D8B030D-6E8A-4147-A177-3AD203B41FA5}">
                      <a16:colId xmlns:a16="http://schemas.microsoft.com/office/drawing/2014/main" val="1370319950"/>
                    </a:ext>
                  </a:extLst>
                </a:gridCol>
                <a:gridCol w="1672937">
                  <a:extLst>
                    <a:ext uri="{9D8B030D-6E8A-4147-A177-3AD203B41FA5}">
                      <a16:colId xmlns:a16="http://schemas.microsoft.com/office/drawing/2014/main" val="477657692"/>
                    </a:ext>
                  </a:extLst>
                </a:gridCol>
              </a:tblGrid>
              <a:tr h="376007">
                <a:tc gridSpan="2">
                  <a:txBody>
                    <a:bodyPr/>
                    <a:lstStyle/>
                    <a:p>
                      <a:pPr algn="ctr"/>
                      <a:r>
                        <a:rPr lang="en-GB" i="0" dirty="0">
                          <a:latin typeface="Constantia" panose="02030602050306030303" pitchFamily="18" charset="0"/>
                        </a:rPr>
                        <a:t>Accelerators at</a:t>
                      </a:r>
                      <a:r>
                        <a:rPr lang="en-GB" i="0" baseline="0" dirty="0">
                          <a:latin typeface="Constantia" panose="02030602050306030303" pitchFamily="18" charset="0"/>
                        </a:rPr>
                        <a:t> CERN</a:t>
                      </a:r>
                      <a:endParaRPr lang="en-GB" i="0" dirty="0">
                        <a:latin typeface="Constantia" panose="02030602050306030303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40717009"/>
                  </a:ext>
                </a:extLst>
              </a:tr>
              <a:tr h="377800">
                <a:tc>
                  <a:txBody>
                    <a:bodyPr/>
                    <a:lstStyle/>
                    <a:p>
                      <a:r>
                        <a:rPr lang="en-US" dirty="0">
                          <a:latin typeface="Constantia" panose="02030602050306030303" pitchFamily="18" charset="0"/>
                        </a:rPr>
                        <a:t>Linac2/</a:t>
                      </a:r>
                      <a:r>
                        <a:rPr lang="en-US" b="1" dirty="0">
                          <a:solidFill>
                            <a:srgbClr val="FF0000"/>
                          </a:solidFill>
                          <a:latin typeface="Constantia" panose="02030602050306030303" pitchFamily="18" charset="0"/>
                        </a:rPr>
                        <a:t>4</a:t>
                      </a:r>
                      <a:endParaRPr lang="en-GB" b="1" dirty="0">
                        <a:solidFill>
                          <a:srgbClr val="FF0000"/>
                        </a:solidFill>
                        <a:latin typeface="Constantia" panose="020306020503060303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Constantia" panose="02030602050306030303" pitchFamily="18" charset="0"/>
                        </a:rPr>
                        <a:t>50 MeV</a:t>
                      </a:r>
                      <a:r>
                        <a:rPr lang="en-US" baseline="0" dirty="0">
                          <a:latin typeface="Constantia" panose="02030602050306030303" pitchFamily="18" charset="0"/>
                        </a:rPr>
                        <a:t>            </a:t>
                      </a:r>
                      <a:r>
                        <a:rPr lang="en-US" baseline="0" dirty="0">
                          <a:latin typeface="Constantia" panose="02030602050306030303" pitchFamily="18" charset="0"/>
                          <a:sym typeface="Symbol"/>
                        </a:rPr>
                        <a:t> </a:t>
                      </a:r>
                      <a:r>
                        <a:rPr lang="en-US" b="1" baseline="0" dirty="0">
                          <a:solidFill>
                            <a:srgbClr val="FF0000"/>
                          </a:solidFill>
                          <a:latin typeface="Constantia" panose="02030602050306030303" pitchFamily="18" charset="0"/>
                          <a:sym typeface="Symbol"/>
                        </a:rPr>
                        <a:t>160 MeV</a:t>
                      </a:r>
                      <a:endParaRPr lang="en-GB" b="1" dirty="0">
                        <a:solidFill>
                          <a:srgbClr val="FF0000"/>
                        </a:solidFill>
                        <a:latin typeface="Constantia" panose="02030602050306030303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8083749"/>
                  </a:ext>
                </a:extLst>
              </a:tr>
              <a:tr h="327830">
                <a:tc>
                  <a:txBody>
                    <a:bodyPr/>
                    <a:lstStyle/>
                    <a:p>
                      <a:r>
                        <a:rPr lang="en-US" dirty="0">
                          <a:latin typeface="Constantia" panose="02030602050306030303" pitchFamily="18" charset="0"/>
                        </a:rPr>
                        <a:t>PS Booster</a:t>
                      </a:r>
                      <a:endParaRPr lang="en-GB" dirty="0">
                        <a:latin typeface="Constantia" panose="020306020503060303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latin typeface="Constantia" panose="02030602050306030303" pitchFamily="18" charset="0"/>
                        </a:rPr>
                        <a:t>1.4</a:t>
                      </a:r>
                      <a:r>
                        <a:rPr lang="en-US" baseline="0" dirty="0">
                          <a:latin typeface="Constantia" panose="02030602050306030303" pitchFamily="18" charset="0"/>
                        </a:rPr>
                        <a:t> GeV/</a:t>
                      </a:r>
                      <a:r>
                        <a:rPr lang="en-US" b="1" baseline="0" dirty="0">
                          <a:solidFill>
                            <a:srgbClr val="FF0000"/>
                          </a:solidFill>
                          <a:latin typeface="Constantia" panose="02030602050306030303" pitchFamily="18" charset="0"/>
                          <a:sym typeface="Symbol"/>
                        </a:rPr>
                        <a:t>2 GeV</a:t>
                      </a:r>
                      <a:endParaRPr lang="en-GB" b="1" dirty="0">
                        <a:solidFill>
                          <a:srgbClr val="FF0000"/>
                        </a:solidFill>
                        <a:latin typeface="Constantia" panose="02030602050306030303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56385818"/>
                  </a:ext>
                </a:extLst>
              </a:tr>
              <a:tr h="215886">
                <a:tc>
                  <a:txBody>
                    <a:bodyPr/>
                    <a:lstStyle/>
                    <a:p>
                      <a:r>
                        <a:rPr lang="en-US" dirty="0">
                          <a:latin typeface="Constantia" panose="02030602050306030303" pitchFamily="18" charset="0"/>
                        </a:rPr>
                        <a:t>PS</a:t>
                      </a:r>
                      <a:endParaRPr lang="en-GB" dirty="0">
                        <a:latin typeface="Constantia" panose="020306020503060303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Constantia" panose="02030602050306030303" pitchFamily="18" charset="0"/>
                        </a:rPr>
                        <a:t>26 </a:t>
                      </a:r>
                      <a:r>
                        <a:rPr lang="en-US" dirty="0" err="1">
                          <a:latin typeface="Constantia" panose="02030602050306030303" pitchFamily="18" charset="0"/>
                        </a:rPr>
                        <a:t>GeV</a:t>
                      </a:r>
                      <a:r>
                        <a:rPr lang="en-US" dirty="0">
                          <a:latin typeface="Constantia" panose="02030602050306030303" pitchFamily="18" charset="0"/>
                        </a:rPr>
                        <a:t>/c</a:t>
                      </a:r>
                      <a:endParaRPr lang="en-GB" dirty="0">
                        <a:latin typeface="Constantia" panose="02030602050306030303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50353107"/>
                  </a:ext>
                </a:extLst>
              </a:tr>
              <a:tr h="215886">
                <a:tc>
                  <a:txBody>
                    <a:bodyPr/>
                    <a:lstStyle/>
                    <a:p>
                      <a:r>
                        <a:rPr lang="en-US" dirty="0">
                          <a:latin typeface="Constantia" panose="02030602050306030303" pitchFamily="18" charset="0"/>
                        </a:rPr>
                        <a:t>SPS</a:t>
                      </a:r>
                      <a:endParaRPr lang="en-GB" dirty="0">
                        <a:latin typeface="Constantia" panose="020306020503060303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Constantia" panose="02030602050306030303" pitchFamily="18" charset="0"/>
                        </a:rPr>
                        <a:t>450 </a:t>
                      </a:r>
                      <a:r>
                        <a:rPr lang="en-US" dirty="0" err="1">
                          <a:latin typeface="Constantia" panose="02030602050306030303" pitchFamily="18" charset="0"/>
                        </a:rPr>
                        <a:t>GeV</a:t>
                      </a:r>
                      <a:r>
                        <a:rPr lang="en-US" dirty="0">
                          <a:latin typeface="Constantia" panose="02030602050306030303" pitchFamily="18" charset="0"/>
                        </a:rPr>
                        <a:t>/c</a:t>
                      </a:r>
                      <a:endParaRPr lang="en-GB" dirty="0">
                        <a:latin typeface="Constantia" panose="02030602050306030303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72301978"/>
                  </a:ext>
                </a:extLst>
              </a:tr>
              <a:tr h="215886">
                <a:tc>
                  <a:txBody>
                    <a:bodyPr/>
                    <a:lstStyle/>
                    <a:p>
                      <a:r>
                        <a:rPr lang="en-US" dirty="0">
                          <a:latin typeface="Constantia" panose="02030602050306030303" pitchFamily="18" charset="0"/>
                        </a:rPr>
                        <a:t>LHC</a:t>
                      </a:r>
                      <a:endParaRPr lang="en-GB" dirty="0">
                        <a:latin typeface="Constantia" panose="020306020503060303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Constantia" panose="02030602050306030303" pitchFamily="18" charset="0"/>
                        </a:rPr>
                        <a:t>7</a:t>
                      </a:r>
                      <a:r>
                        <a:rPr lang="en-US" baseline="0" dirty="0">
                          <a:latin typeface="Constantia" panose="02030602050306030303" pitchFamily="18" charset="0"/>
                        </a:rPr>
                        <a:t> </a:t>
                      </a:r>
                      <a:r>
                        <a:rPr lang="en-US" baseline="0" dirty="0" err="1">
                          <a:latin typeface="Constantia" panose="02030602050306030303" pitchFamily="18" charset="0"/>
                        </a:rPr>
                        <a:t>TeV</a:t>
                      </a:r>
                      <a:endParaRPr lang="en-GB" dirty="0">
                        <a:latin typeface="Constantia" panose="02030602050306030303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59960321"/>
                  </a:ext>
                </a:extLst>
              </a:tr>
              <a:tr h="377800">
                <a:tc>
                  <a:txBody>
                    <a:bodyPr/>
                    <a:lstStyle/>
                    <a:p>
                      <a:r>
                        <a:rPr lang="en-US" dirty="0">
                          <a:latin typeface="Constantia" panose="02030602050306030303" pitchFamily="18" charset="0"/>
                        </a:rPr>
                        <a:t>Intensity with 25</a:t>
                      </a:r>
                      <a:r>
                        <a:rPr lang="en-US" baseline="0" dirty="0">
                          <a:latin typeface="Constantia" panose="02030602050306030303" pitchFamily="18" charset="0"/>
                        </a:rPr>
                        <a:t> ns</a:t>
                      </a:r>
                      <a:endParaRPr lang="en-GB" dirty="0">
                        <a:latin typeface="Constantia" panose="020306020503060303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latin typeface="Constantia" panose="02030602050306030303" pitchFamily="18" charset="0"/>
                        </a:rPr>
                        <a:t>1.3 · 10</a:t>
                      </a:r>
                      <a:r>
                        <a:rPr lang="en-US" baseline="30000" dirty="0">
                          <a:latin typeface="Constantia" panose="02030602050306030303" pitchFamily="18" charset="0"/>
                        </a:rPr>
                        <a:t>11</a:t>
                      </a:r>
                      <a:r>
                        <a:rPr lang="en-US" dirty="0">
                          <a:latin typeface="Constantia" panose="02030602050306030303" pitchFamily="18" charset="0"/>
                        </a:rPr>
                        <a:t> ppb    </a:t>
                      </a:r>
                      <a:r>
                        <a:rPr lang="en-US" baseline="0" dirty="0">
                          <a:latin typeface="Constantia" panose="02030602050306030303" pitchFamily="18" charset="0"/>
                          <a:sym typeface="Symbol"/>
                        </a:rPr>
                        <a:t> </a:t>
                      </a:r>
                      <a:r>
                        <a:rPr lang="en-US" b="1" baseline="0" dirty="0">
                          <a:solidFill>
                            <a:srgbClr val="FF0000"/>
                          </a:solidFill>
                          <a:latin typeface="Constantia" panose="02030602050306030303" pitchFamily="18" charset="0"/>
                          <a:sym typeface="Symbol"/>
                        </a:rPr>
                        <a:t>&gt;2</a:t>
                      </a:r>
                      <a:r>
                        <a:rPr lang="en-US" b="1" dirty="0">
                          <a:solidFill>
                            <a:srgbClr val="FF0000"/>
                          </a:solidFill>
                          <a:latin typeface="Constantia" panose="02030602050306030303" pitchFamily="18" charset="0"/>
                        </a:rPr>
                        <a:t> · 10</a:t>
                      </a:r>
                      <a:r>
                        <a:rPr lang="en-US" b="1" baseline="30000" dirty="0">
                          <a:solidFill>
                            <a:srgbClr val="FF0000"/>
                          </a:solidFill>
                          <a:latin typeface="Constantia" panose="02030602050306030303" pitchFamily="18" charset="0"/>
                        </a:rPr>
                        <a:t>11</a:t>
                      </a:r>
                      <a:r>
                        <a:rPr lang="en-US" b="1" dirty="0">
                          <a:solidFill>
                            <a:srgbClr val="FF0000"/>
                          </a:solidFill>
                          <a:latin typeface="Constantia" panose="02030602050306030303" pitchFamily="18" charset="0"/>
                        </a:rPr>
                        <a:t> ppb</a:t>
                      </a:r>
                      <a:endParaRPr lang="en-GB" b="1" dirty="0">
                        <a:solidFill>
                          <a:srgbClr val="FF0000"/>
                        </a:solidFill>
                        <a:latin typeface="Constantia" panose="02030602050306030303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21891207"/>
                  </a:ext>
                </a:extLst>
              </a:tr>
            </a:tbl>
          </a:graphicData>
        </a:graphic>
      </p:graphicFrame>
      <p:sp>
        <p:nvSpPr>
          <p:cNvPr id="10" name="Rectangle 9"/>
          <p:cNvSpPr/>
          <p:nvPr/>
        </p:nvSpPr>
        <p:spPr>
          <a:xfrm>
            <a:off x="5735368" y="3128694"/>
            <a:ext cx="2956628" cy="318003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898702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0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val 6"/>
          <p:cNvSpPr/>
          <p:nvPr/>
        </p:nvSpPr>
        <p:spPr>
          <a:xfrm>
            <a:off x="2235200" y="5693867"/>
            <a:ext cx="1108075" cy="3683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2514600"/>
            <a:ext cx="91440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fontAlgn="auto" hangingPunct="1">
              <a:spcBef>
                <a:spcPct val="0"/>
              </a:spcBef>
              <a:spcAft>
                <a:spcPts val="0"/>
              </a:spcAft>
            </a:pPr>
            <a:r>
              <a:rPr lang="en-US" sz="4800" b="1" dirty="0">
                <a:solidFill>
                  <a:srgbClr val="1F497D"/>
                </a:solidFill>
                <a:latin typeface="Constantia" pitchFamily="18" charset="0"/>
              </a:rPr>
              <a:t>Proton Synchrotron</a:t>
            </a:r>
            <a:endParaRPr lang="en-US" sz="3200" b="1" dirty="0">
              <a:solidFill>
                <a:srgbClr val="1F497D"/>
              </a:solidFill>
              <a:latin typeface="Constantia" pitchFamily="18" charset="0"/>
            </a:endParaRPr>
          </a:p>
        </p:txBody>
      </p:sp>
      <p:pic>
        <p:nvPicPr>
          <p:cNvPr id="2" name="Picture 1" descr="A diagram of a complex&#10;&#10;Description automatically generated">
            <a:extLst>
              <a:ext uri="{FF2B5EF4-FFF2-40B4-BE49-F238E27FC236}">
                <a16:creationId xmlns:a16="http://schemas.microsoft.com/office/drawing/2014/main" id="{5479ACFF-306E-1C4B-264B-643218D50A9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8767" t="12682" r="5946" b="24136"/>
          <a:stretch/>
        </p:blipFill>
        <p:spPr>
          <a:xfrm>
            <a:off x="503238" y="3968498"/>
            <a:ext cx="4003200" cy="24136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391437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0" y="0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spcBef>
                <a:spcPct val="0"/>
              </a:spcBef>
            </a:pPr>
            <a:r>
              <a:rPr lang="en-GB" sz="3200" b="1" dirty="0">
                <a:solidFill>
                  <a:srgbClr val="1F497D"/>
                </a:solidFill>
                <a:latin typeface="Constantia" pitchFamily="18" charset="0"/>
              </a:rPr>
              <a:t>Example: RF System for CERN PS</a:t>
            </a:r>
          </a:p>
        </p:txBody>
      </p:sp>
      <p:sp>
        <p:nvSpPr>
          <p:cNvPr id="3" name="Rectangle 7"/>
          <p:cNvSpPr>
            <a:spLocks noChangeArrowheads="1"/>
          </p:cNvSpPr>
          <p:nvPr/>
        </p:nvSpPr>
        <p:spPr bwMode="auto">
          <a:xfrm>
            <a:off x="503238" y="663719"/>
            <a:ext cx="8137526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24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Attention</a:t>
            </a:r>
          </a:p>
          <a:p>
            <a:pPr marL="800100" lvl="1" indent="-342900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r>
              <a:rPr lang="en-GB" sz="21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Present RF system designed in ~1969</a:t>
            </a:r>
          </a:p>
          <a:p>
            <a:pPr marL="800100" lvl="1" indent="-342900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r>
              <a:rPr lang="en-GB" sz="21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Not the same energy range as today</a:t>
            </a: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4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31729586"/>
              </p:ext>
            </p:extLst>
          </p:nvPr>
        </p:nvGraphicFramePr>
        <p:xfrm>
          <a:off x="792161" y="2517324"/>
          <a:ext cx="7559676" cy="3708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355720">
                  <a:extLst>
                    <a:ext uri="{9D8B030D-6E8A-4147-A177-3AD203B41FA5}">
                      <a16:colId xmlns:a16="http://schemas.microsoft.com/office/drawing/2014/main" val="3539381003"/>
                    </a:ext>
                  </a:extLst>
                </a:gridCol>
                <a:gridCol w="2203956">
                  <a:extLst>
                    <a:ext uri="{9D8B030D-6E8A-4147-A177-3AD203B41FA5}">
                      <a16:colId xmlns:a16="http://schemas.microsoft.com/office/drawing/2014/main" val="147247057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>
                          <a:latin typeface="Constantia" panose="02030602050306030303" pitchFamily="18" charset="0"/>
                        </a:rPr>
                        <a:t>Parameter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dirty="0">
                          <a:latin typeface="Constantia" panose="02030602050306030303" pitchFamily="18" charset="0"/>
                        </a:rPr>
                        <a:t>Value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8739162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>
                          <a:latin typeface="Constantia" panose="02030602050306030303" pitchFamily="18" charset="0"/>
                        </a:rPr>
                        <a:t>Circumference, 2</a:t>
                      </a:r>
                      <a:r>
                        <a:rPr lang="en-GB" dirty="0">
                          <a:latin typeface="Symbol" panose="05050102010706020507" pitchFamily="18" charset="2"/>
                          <a:cs typeface="Symap" panose="00000400000000000000" pitchFamily="2" charset="0"/>
                        </a:rPr>
                        <a:t>p</a:t>
                      </a:r>
                      <a:r>
                        <a:rPr lang="en-GB" i="1" dirty="0">
                          <a:latin typeface="Constantia" panose="02030602050306030303" pitchFamily="18" charset="0"/>
                        </a:rPr>
                        <a:t>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dirty="0">
                          <a:latin typeface="Constantia" panose="02030602050306030303" pitchFamily="18" charset="0"/>
                        </a:rPr>
                        <a:t>2</a:t>
                      </a:r>
                      <a:r>
                        <a:rPr lang="en-GB" dirty="0">
                          <a:latin typeface="Symbol" panose="05050102010706020507" pitchFamily="18" charset="2"/>
                          <a:cs typeface="Symap" panose="00000400000000000000" pitchFamily="2" charset="0"/>
                        </a:rPr>
                        <a:t>p</a:t>
                      </a:r>
                      <a:r>
                        <a:rPr lang="en-GB" baseline="0" dirty="0">
                          <a:latin typeface="Constantia" panose="02030602050306030303" pitchFamily="18" charset="0"/>
                        </a:rPr>
                        <a:t> ∙ 100 m = 628 m</a:t>
                      </a:r>
                      <a:endParaRPr lang="en-GB" dirty="0">
                        <a:latin typeface="Constantia" panose="02030602050306030303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3724179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baseline="0" dirty="0">
                          <a:latin typeface="Constantia" panose="02030602050306030303" pitchFamily="18" charset="0"/>
                        </a:rPr>
                        <a:t>Acceleration time, </a:t>
                      </a:r>
                      <a:r>
                        <a:rPr lang="en-GB" i="1" baseline="0" dirty="0" err="1">
                          <a:latin typeface="Constantia" panose="02030602050306030303" pitchFamily="18" charset="0"/>
                        </a:rPr>
                        <a:t>t</a:t>
                      </a:r>
                      <a:r>
                        <a:rPr lang="en-GB" baseline="-25000" dirty="0" err="1">
                          <a:latin typeface="Constantia" panose="02030602050306030303" pitchFamily="18" charset="0"/>
                        </a:rPr>
                        <a:t>cycle</a:t>
                      </a:r>
                      <a:endParaRPr lang="en-GB" baseline="-25000" dirty="0">
                        <a:latin typeface="Constantia" panose="020306020503060303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dirty="0">
                          <a:latin typeface="Constantia" panose="02030602050306030303" pitchFamily="18" charset="0"/>
                        </a:rPr>
                        <a:t>1 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096518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>
                          <a:latin typeface="Constantia" panose="02030602050306030303" pitchFamily="18" charset="0"/>
                        </a:rPr>
                        <a:t>Maximum</a:t>
                      </a:r>
                      <a:r>
                        <a:rPr lang="en-GB" baseline="0" dirty="0">
                          <a:latin typeface="Constantia" panose="02030602050306030303" pitchFamily="18" charset="0"/>
                        </a:rPr>
                        <a:t> ramp rate, </a:t>
                      </a:r>
                      <a:r>
                        <a:rPr lang="en-GB" i="1" baseline="0" dirty="0">
                          <a:latin typeface="Constantia" panose="02030602050306030303" pitchFamily="18" charset="0"/>
                        </a:rPr>
                        <a:t>dB</a:t>
                      </a:r>
                      <a:r>
                        <a:rPr lang="en-GB" baseline="0" dirty="0">
                          <a:latin typeface="Constantia" panose="02030602050306030303" pitchFamily="18" charset="0"/>
                        </a:rPr>
                        <a:t>/</a:t>
                      </a:r>
                      <a:r>
                        <a:rPr lang="en-GB" i="1" baseline="0" dirty="0" err="1">
                          <a:latin typeface="Constantia" panose="02030602050306030303" pitchFamily="18" charset="0"/>
                        </a:rPr>
                        <a:t>dt</a:t>
                      </a:r>
                      <a:endParaRPr lang="en-GB" i="1" baseline="-25000" dirty="0">
                        <a:latin typeface="Constantia" panose="020306020503060303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b="1" dirty="0">
                          <a:latin typeface="Constantia" panose="02030602050306030303" pitchFamily="18" charset="0"/>
                        </a:rPr>
                        <a:t>2.3 T/s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667007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>
                          <a:latin typeface="Constantia" panose="02030602050306030303" pitchFamily="18" charset="0"/>
                        </a:rPr>
                        <a:t>Injection energy, </a:t>
                      </a:r>
                      <a:r>
                        <a:rPr lang="en-GB" i="1" dirty="0" err="1">
                          <a:latin typeface="Constantia" panose="02030602050306030303" pitchFamily="18" charset="0"/>
                        </a:rPr>
                        <a:t>E</a:t>
                      </a:r>
                      <a:r>
                        <a:rPr lang="en-GB" baseline="-25000" dirty="0" err="1">
                          <a:latin typeface="Constantia" panose="02030602050306030303" pitchFamily="18" charset="0"/>
                        </a:rPr>
                        <a:t>kin</a:t>
                      </a:r>
                      <a:endParaRPr lang="en-GB" baseline="-25000" dirty="0">
                        <a:latin typeface="Constantia" panose="020306020503060303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b="1" dirty="0">
                          <a:solidFill>
                            <a:srgbClr val="C0504D"/>
                          </a:solidFill>
                          <a:latin typeface="Constantia" panose="02030602050306030303" pitchFamily="18" charset="0"/>
                        </a:rPr>
                        <a:t>45 MeV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6660212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aseline="0" dirty="0">
                          <a:latin typeface="Constantia" panose="02030602050306030303" pitchFamily="18" charset="0"/>
                        </a:rPr>
                        <a:t>Flat-top energy, </a:t>
                      </a:r>
                      <a:r>
                        <a:rPr lang="en-GB" i="1" baseline="0" dirty="0" err="1">
                          <a:latin typeface="Constantia" panose="02030602050306030303" pitchFamily="18" charset="0"/>
                        </a:rPr>
                        <a:t>E</a:t>
                      </a:r>
                      <a:r>
                        <a:rPr lang="en-GB" baseline="-25000" dirty="0" err="1">
                          <a:latin typeface="Constantia" panose="02030602050306030303" pitchFamily="18" charset="0"/>
                        </a:rPr>
                        <a:t>tot</a:t>
                      </a:r>
                      <a:endParaRPr lang="en-GB" baseline="-25000" dirty="0">
                        <a:latin typeface="Constantia" panose="020306020503060303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dirty="0">
                          <a:latin typeface="Constantia" panose="02030602050306030303" pitchFamily="18" charset="0"/>
                        </a:rPr>
                        <a:t>initially </a:t>
                      </a:r>
                      <a:r>
                        <a:rPr lang="en-GB" b="1" dirty="0">
                          <a:solidFill>
                            <a:srgbClr val="C0504D"/>
                          </a:solidFill>
                          <a:latin typeface="Constantia" panose="02030602050306030303" pitchFamily="18" charset="0"/>
                        </a:rPr>
                        <a:t>28</a:t>
                      </a:r>
                      <a:r>
                        <a:rPr lang="en-GB" b="1" baseline="0" dirty="0">
                          <a:solidFill>
                            <a:srgbClr val="C0504D"/>
                          </a:solidFill>
                          <a:latin typeface="Constantia" panose="02030602050306030303" pitchFamily="18" charset="0"/>
                        </a:rPr>
                        <a:t> GeV</a:t>
                      </a:r>
                      <a:endParaRPr lang="en-GB" b="1" dirty="0">
                        <a:solidFill>
                          <a:srgbClr val="C0504D"/>
                        </a:solidFill>
                        <a:latin typeface="Constantia" panose="02030602050306030303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2359885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baseline="-25000" dirty="0">
                        <a:latin typeface="Constantia" panose="020306020503060303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en-GB" dirty="0">
                        <a:latin typeface="Constantia" panose="02030602050306030303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4608913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1" baseline="0" dirty="0">
                          <a:latin typeface="Constantia" panose="02030602050306030303" pitchFamily="18" charset="0"/>
                        </a:rPr>
                        <a:t>Revolution frequency  at injection, </a:t>
                      </a:r>
                      <a:r>
                        <a:rPr lang="en-GB" b="1" i="1" baseline="0" dirty="0" err="1">
                          <a:latin typeface="Constantia" panose="02030602050306030303" pitchFamily="18" charset="0"/>
                        </a:rPr>
                        <a:t>f</a:t>
                      </a:r>
                      <a:r>
                        <a:rPr lang="en-GB" b="1" baseline="-25000" dirty="0" err="1">
                          <a:latin typeface="Constantia" panose="02030602050306030303" pitchFamily="18" charset="0"/>
                        </a:rPr>
                        <a:t>rev,inj</a:t>
                      </a:r>
                      <a:endParaRPr lang="en-GB" b="1" baseline="-25000" dirty="0">
                        <a:latin typeface="Constantia" panose="020306020503060303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b="1" dirty="0">
                          <a:solidFill>
                            <a:srgbClr val="C0504D"/>
                          </a:solidFill>
                          <a:latin typeface="Constantia" panose="02030602050306030303" pitchFamily="18" charset="0"/>
                        </a:rPr>
                        <a:t>143 kHz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379856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1" baseline="0" dirty="0">
                          <a:latin typeface="Constantia" panose="02030602050306030303" pitchFamily="18" charset="0"/>
                        </a:rPr>
                        <a:t>                                             at flat-top, </a:t>
                      </a:r>
                      <a:r>
                        <a:rPr lang="en-GB" b="1" i="1" baseline="0" dirty="0" err="1">
                          <a:latin typeface="Constantia" panose="02030602050306030303" pitchFamily="18" charset="0"/>
                        </a:rPr>
                        <a:t>f</a:t>
                      </a:r>
                      <a:r>
                        <a:rPr lang="en-GB" b="1" baseline="-25000" dirty="0" err="1">
                          <a:latin typeface="Constantia" panose="02030602050306030303" pitchFamily="18" charset="0"/>
                        </a:rPr>
                        <a:t>rev,FT</a:t>
                      </a:r>
                      <a:endParaRPr lang="en-GB" b="1" baseline="-25000" dirty="0">
                        <a:latin typeface="Constantia" panose="020306020503060303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b="1" dirty="0">
                          <a:solidFill>
                            <a:srgbClr val="C0504D"/>
                          </a:solidFill>
                          <a:latin typeface="Constantia" panose="02030602050306030303" pitchFamily="18" charset="0"/>
                        </a:rPr>
                        <a:t>477 kHz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5349225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1" baseline="0" dirty="0">
                          <a:latin typeface="Constantia" panose="02030602050306030303" pitchFamily="18" charset="0"/>
                        </a:rPr>
                        <a:t>Relative frequency swing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b="1" dirty="0">
                          <a:solidFill>
                            <a:srgbClr val="C0504D"/>
                          </a:solidFill>
                          <a:latin typeface="Constantia" panose="02030602050306030303" pitchFamily="18" charset="0"/>
                        </a:rPr>
                        <a:t>3.33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62865771"/>
                  </a:ext>
                </a:extLst>
              </a:tr>
            </a:tbl>
          </a:graphicData>
        </a:graphic>
      </p:graphicFrame>
      <p:sp>
        <p:nvSpPr>
          <p:cNvPr id="4" name="Rectangle 3"/>
          <p:cNvSpPr/>
          <p:nvPr/>
        </p:nvSpPr>
        <p:spPr>
          <a:xfrm>
            <a:off x="792163" y="4747098"/>
            <a:ext cx="7559675" cy="37259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ight Arrow 6"/>
          <p:cNvSpPr/>
          <p:nvPr/>
        </p:nvSpPr>
        <p:spPr>
          <a:xfrm rot="5400000">
            <a:off x="7149830" y="4657625"/>
            <a:ext cx="291830" cy="55153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ight Arrow 7"/>
          <p:cNvSpPr/>
          <p:nvPr/>
        </p:nvSpPr>
        <p:spPr>
          <a:xfrm rot="5400000">
            <a:off x="2263302" y="4659095"/>
            <a:ext cx="291830" cy="55153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/>
          <p:cNvSpPr/>
          <p:nvPr/>
        </p:nvSpPr>
        <p:spPr>
          <a:xfrm>
            <a:off x="792163" y="5115600"/>
            <a:ext cx="7559675" cy="111102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48632" y="774264"/>
            <a:ext cx="2193680" cy="16101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26345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3270084"/>
            <a:ext cx="3571315" cy="2535634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6780" y="3270084"/>
            <a:ext cx="3571315" cy="2535634"/>
          </a:xfrm>
          <a:prstGeom prst="rect">
            <a:avLst/>
          </a:prstGeom>
        </p:spPr>
      </p:pic>
      <p:sp>
        <p:nvSpPr>
          <p:cNvPr id="45" name="Rectangle 44"/>
          <p:cNvSpPr/>
          <p:nvPr/>
        </p:nvSpPr>
        <p:spPr>
          <a:xfrm>
            <a:off x="5184257" y="5867400"/>
            <a:ext cx="3292086" cy="736599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>
            <a:off x="5808139" y="1749816"/>
            <a:ext cx="316435" cy="49371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>
            <a:off x="5305425" y="1749816"/>
            <a:ext cx="501651" cy="49371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0" y="0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spcBef>
                <a:spcPct val="0"/>
              </a:spcBef>
            </a:pPr>
            <a:r>
              <a:rPr lang="en-GB" sz="3200" b="1" dirty="0">
                <a:solidFill>
                  <a:srgbClr val="1F497D"/>
                </a:solidFill>
                <a:latin typeface="Constantia" pitchFamily="18" charset="0"/>
              </a:rPr>
              <a:t>Example: CERN PS - choice of RF voltage</a:t>
            </a:r>
          </a:p>
        </p:txBody>
      </p:sp>
      <p:pic>
        <p:nvPicPr>
          <p:cNvPr id="27" name="Picture 26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9137" y="1769555"/>
            <a:ext cx="3045725" cy="437921"/>
          </a:xfrm>
          <a:prstGeom prst="rect">
            <a:avLst/>
          </a:prstGeom>
        </p:spPr>
      </p:pic>
      <p:sp>
        <p:nvSpPr>
          <p:cNvPr id="28" name="Rectangle 7"/>
          <p:cNvSpPr>
            <a:spLocks noChangeArrowheads="1"/>
          </p:cNvSpPr>
          <p:nvPr/>
        </p:nvSpPr>
        <p:spPr bwMode="auto">
          <a:xfrm>
            <a:off x="503238" y="912249"/>
            <a:ext cx="8137526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r>
              <a:rPr lang="en-GB" sz="24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Energy gain per turn defined by size and ramp rate</a:t>
            </a: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endParaRPr lang="en-GB" sz="24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endParaRPr lang="en-GB" sz="24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endParaRPr lang="en-GB" sz="14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r>
              <a:rPr lang="en-GB" sz="24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At 2.3 T/s ramp rate: </a:t>
            </a:r>
            <a:r>
              <a:rPr lang="en-GB" sz="2400" b="1" dirty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~100 </a:t>
            </a:r>
            <a:r>
              <a:rPr lang="en-GB" sz="2400" b="1" dirty="0" err="1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keV</a:t>
            </a:r>
            <a:r>
              <a:rPr lang="en-GB" sz="2400" b="1" dirty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 gain </a:t>
            </a:r>
            <a:r>
              <a:rPr lang="en-GB" sz="24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per turn</a:t>
            </a: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r>
              <a:rPr lang="en-GB" sz="24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Just sufficient to accelerate synchronous particle</a:t>
            </a: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endParaRPr lang="en-GB" sz="24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endParaRPr lang="en-GB" sz="24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endParaRPr lang="en-GB" sz="24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endParaRPr lang="en-GB" sz="24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endParaRPr lang="en-GB" sz="24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endParaRPr lang="en-GB" sz="24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r>
              <a:rPr lang="en-GB" sz="24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Over-voltage for bucket area:</a:t>
            </a:r>
          </a:p>
        </p:txBody>
      </p:sp>
      <p:cxnSp>
        <p:nvCxnSpPr>
          <p:cNvPr id="38" name="Straight Arrow Connector 37"/>
          <p:cNvCxnSpPr/>
          <p:nvPr/>
        </p:nvCxnSpPr>
        <p:spPr>
          <a:xfrm flipH="1">
            <a:off x="5562600" y="1301750"/>
            <a:ext cx="222250" cy="425450"/>
          </a:xfrm>
          <a:prstGeom prst="straightConnector1">
            <a:avLst/>
          </a:prstGeom>
          <a:ln w="44450"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/>
          <p:nvPr/>
        </p:nvCxnSpPr>
        <p:spPr>
          <a:xfrm flipH="1">
            <a:off x="6124574" y="1301750"/>
            <a:ext cx="1406526" cy="686765"/>
          </a:xfrm>
          <a:prstGeom prst="straightConnector1">
            <a:avLst/>
          </a:prstGeom>
          <a:ln w="44450"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1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1067" y="3501975"/>
            <a:ext cx="1104686" cy="32400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59027" y="3508150"/>
            <a:ext cx="1065547" cy="31165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37097" y="5933330"/>
            <a:ext cx="3181480" cy="6252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77625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0" y="0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spcBef>
                <a:spcPct val="0"/>
              </a:spcBef>
            </a:pPr>
            <a:r>
              <a:rPr lang="en-GB" sz="3200" b="1" dirty="0">
                <a:solidFill>
                  <a:srgbClr val="1F497D"/>
                </a:solidFill>
                <a:latin typeface="Constantia" pitchFamily="18" charset="0"/>
              </a:rPr>
              <a:t>Example: CERN PS - choice of RF harmonic</a:t>
            </a:r>
          </a:p>
        </p:txBody>
      </p:sp>
      <p:grpSp>
        <p:nvGrpSpPr>
          <p:cNvPr id="61" name="Group 60"/>
          <p:cNvGrpSpPr/>
          <p:nvPr/>
        </p:nvGrpSpPr>
        <p:grpSpPr>
          <a:xfrm>
            <a:off x="1053440" y="2343789"/>
            <a:ext cx="2971754" cy="2983077"/>
            <a:chOff x="5334015" y="7346834"/>
            <a:chExt cx="2971754" cy="2983077"/>
          </a:xfrm>
        </p:grpSpPr>
        <p:sp>
          <p:nvSpPr>
            <p:cNvPr id="31" name="Oval 30"/>
            <p:cNvSpPr/>
            <p:nvPr/>
          </p:nvSpPr>
          <p:spPr>
            <a:xfrm>
              <a:off x="5334015" y="7449911"/>
              <a:ext cx="2880000" cy="2880000"/>
            </a:xfrm>
            <a:prstGeom prst="ellipse">
              <a:avLst/>
            </a:prstGeom>
            <a:noFill/>
            <a:ln w="57150">
              <a:solidFill>
                <a:srgbClr val="C0504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C0504D"/>
                </a:solidFill>
              </a:endParaRPr>
            </a:p>
          </p:txBody>
        </p:sp>
        <p:sp>
          <p:nvSpPr>
            <p:cNvPr id="32" name="Rounded Rectangle 31"/>
            <p:cNvSpPr/>
            <p:nvPr/>
          </p:nvSpPr>
          <p:spPr>
            <a:xfrm rot="18308719">
              <a:off x="5399708" y="7948497"/>
              <a:ext cx="389415" cy="251500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3" name="Rounded Rectangle 32"/>
            <p:cNvSpPr/>
            <p:nvPr/>
          </p:nvSpPr>
          <p:spPr>
            <a:xfrm rot="508270">
              <a:off x="6805714" y="7346834"/>
              <a:ext cx="389415" cy="251500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4" name="Rounded Rectangle 33"/>
            <p:cNvSpPr/>
            <p:nvPr/>
          </p:nvSpPr>
          <p:spPr>
            <a:xfrm rot="4978970">
              <a:off x="7985311" y="8602765"/>
              <a:ext cx="389415" cy="251500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35" name="Straight Connector 34"/>
            <p:cNvCxnSpPr>
              <a:endCxn id="32" idx="2"/>
            </p:cNvCxnSpPr>
            <p:nvPr/>
          </p:nvCxnSpPr>
          <p:spPr>
            <a:xfrm flipH="1" flipV="1">
              <a:off x="5697241" y="8146635"/>
              <a:ext cx="1087109" cy="743277"/>
            </a:xfrm>
            <a:prstGeom prst="line">
              <a:avLst/>
            </a:prstGeom>
            <a:ln w="22225">
              <a:solidFill>
                <a:schemeClr val="bg2">
                  <a:lumMod val="50000"/>
                </a:schemeClr>
              </a:solidFill>
              <a:prstDash val="sysDot"/>
              <a:tailEnd type="triangl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>
              <a:endCxn id="33" idx="2"/>
            </p:cNvCxnSpPr>
            <p:nvPr/>
          </p:nvCxnSpPr>
          <p:spPr>
            <a:xfrm flipV="1">
              <a:off x="6793873" y="7596962"/>
              <a:ext cx="188025" cy="1269139"/>
            </a:xfrm>
            <a:prstGeom prst="line">
              <a:avLst/>
            </a:prstGeom>
            <a:ln w="22225">
              <a:solidFill>
                <a:schemeClr val="bg2">
                  <a:lumMod val="50000"/>
                </a:schemeClr>
              </a:solidFill>
              <a:prstDash val="sysDot"/>
              <a:tailEnd type="triangl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>
              <a:endCxn id="34" idx="2"/>
            </p:cNvCxnSpPr>
            <p:nvPr/>
          </p:nvCxnSpPr>
          <p:spPr>
            <a:xfrm flipV="1">
              <a:off x="6784350" y="8743878"/>
              <a:ext cx="1270860" cy="146033"/>
            </a:xfrm>
            <a:prstGeom prst="line">
              <a:avLst/>
            </a:prstGeom>
            <a:ln w="22225">
              <a:solidFill>
                <a:schemeClr val="bg2">
                  <a:lumMod val="50000"/>
                </a:schemeClr>
              </a:solidFill>
              <a:prstDash val="sysDot"/>
              <a:tailEnd type="triangl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Arrow Connector 52"/>
            <p:cNvCxnSpPr/>
            <p:nvPr/>
          </p:nvCxnSpPr>
          <p:spPr>
            <a:xfrm flipH="1" flipV="1">
              <a:off x="5606548" y="9740058"/>
              <a:ext cx="248168" cy="258476"/>
            </a:xfrm>
            <a:prstGeom prst="straightConnector1">
              <a:avLst/>
            </a:prstGeom>
            <a:ln w="76200">
              <a:solidFill>
                <a:srgbClr val="C0504D"/>
              </a:solidFill>
              <a:tailEnd type="triangl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Arrow Connector 53"/>
            <p:cNvCxnSpPr/>
            <p:nvPr/>
          </p:nvCxnSpPr>
          <p:spPr>
            <a:xfrm>
              <a:off x="7739119" y="7814064"/>
              <a:ext cx="223222" cy="236673"/>
            </a:xfrm>
            <a:prstGeom prst="straightConnector1">
              <a:avLst/>
            </a:prstGeom>
            <a:ln w="76200">
              <a:solidFill>
                <a:srgbClr val="C0504D"/>
              </a:solidFill>
              <a:tailEnd type="triangl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2" name="TextBox 61"/>
          <p:cNvSpPr txBox="1"/>
          <p:nvPr/>
        </p:nvSpPr>
        <p:spPr>
          <a:xfrm>
            <a:off x="1817125" y="2479476"/>
            <a:ext cx="486030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100" b="1" dirty="0">
                <a:latin typeface="Symbol" panose="05050102010706020507" pitchFamily="18" charset="2"/>
              </a:rPr>
              <a:t>t</a:t>
            </a:r>
            <a:r>
              <a:rPr lang="en-GB" sz="2100" b="1" baseline="-25000" dirty="0"/>
              <a:t>12</a:t>
            </a:r>
          </a:p>
        </p:txBody>
      </p:sp>
      <p:sp>
        <p:nvSpPr>
          <p:cNvPr id="63" name="TextBox 62"/>
          <p:cNvSpPr txBox="1"/>
          <p:nvPr/>
        </p:nvSpPr>
        <p:spPr>
          <a:xfrm>
            <a:off x="3145676" y="2765890"/>
            <a:ext cx="486030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100" b="1" dirty="0">
                <a:latin typeface="Symbol" panose="05050102010706020507" pitchFamily="18" charset="2"/>
              </a:rPr>
              <a:t>t</a:t>
            </a:r>
            <a:r>
              <a:rPr lang="en-GB" sz="2100" b="1" baseline="-25000" dirty="0"/>
              <a:t>23</a:t>
            </a:r>
          </a:p>
        </p:txBody>
      </p:sp>
      <p:sp>
        <p:nvSpPr>
          <p:cNvPr id="64" name="TextBox 63"/>
          <p:cNvSpPr txBox="1"/>
          <p:nvPr/>
        </p:nvSpPr>
        <p:spPr>
          <a:xfrm>
            <a:off x="1154078" y="2855898"/>
            <a:ext cx="320922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100" b="1" dirty="0"/>
              <a:t>1</a:t>
            </a:r>
          </a:p>
        </p:txBody>
      </p:sp>
      <p:sp>
        <p:nvSpPr>
          <p:cNvPr id="65" name="TextBox 64"/>
          <p:cNvSpPr txBox="1"/>
          <p:nvPr/>
        </p:nvSpPr>
        <p:spPr>
          <a:xfrm>
            <a:off x="2571016" y="2258960"/>
            <a:ext cx="320922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100" b="1" dirty="0"/>
              <a:t>2</a:t>
            </a:r>
          </a:p>
        </p:txBody>
      </p:sp>
      <p:sp>
        <p:nvSpPr>
          <p:cNvPr id="66" name="TextBox 65"/>
          <p:cNvSpPr txBox="1"/>
          <p:nvPr/>
        </p:nvSpPr>
        <p:spPr>
          <a:xfrm>
            <a:off x="3752274" y="3509113"/>
            <a:ext cx="320922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100" b="1" dirty="0"/>
              <a:t>3</a:t>
            </a:r>
          </a:p>
        </p:txBody>
      </p:sp>
      <p:sp>
        <p:nvSpPr>
          <p:cNvPr id="67" name="TextBox 66"/>
          <p:cNvSpPr txBox="1"/>
          <p:nvPr/>
        </p:nvSpPr>
        <p:spPr>
          <a:xfrm>
            <a:off x="2223575" y="4156841"/>
            <a:ext cx="5741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>
                <a:solidFill>
                  <a:srgbClr val="C0504D"/>
                </a:solidFill>
                <a:latin typeface="Constantia" panose="02030602050306030303" pitchFamily="18" charset="0"/>
              </a:rPr>
              <a:t>RF</a:t>
            </a:r>
            <a:endParaRPr lang="en-GB" sz="2400" b="1" baseline="-25000" dirty="0">
              <a:solidFill>
                <a:srgbClr val="C0504D"/>
              </a:solidFill>
              <a:latin typeface="Constantia" panose="02030602050306030303" pitchFamily="18" charset="0"/>
            </a:endParaRPr>
          </a:p>
        </p:txBody>
      </p:sp>
      <p:cxnSp>
        <p:nvCxnSpPr>
          <p:cNvPr id="68" name="Straight Connector 67"/>
          <p:cNvCxnSpPr/>
          <p:nvPr/>
        </p:nvCxnSpPr>
        <p:spPr>
          <a:xfrm flipV="1">
            <a:off x="2513298" y="3863056"/>
            <a:ext cx="0" cy="369147"/>
          </a:xfrm>
          <a:prstGeom prst="line">
            <a:avLst/>
          </a:prstGeom>
          <a:ln w="22225">
            <a:solidFill>
              <a:schemeClr val="bg2">
                <a:lumMod val="50000"/>
              </a:schemeClr>
            </a:solidFill>
            <a:prstDash val="sysDot"/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Rectangle 7"/>
          <p:cNvSpPr>
            <a:spLocks noChangeArrowheads="1"/>
          </p:cNvSpPr>
          <p:nvPr/>
        </p:nvSpPr>
        <p:spPr bwMode="auto">
          <a:xfrm>
            <a:off x="503238" y="912249"/>
            <a:ext cx="8137526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r>
              <a:rPr lang="en-GB" sz="24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Operate RF stations in phase with respect to beam</a:t>
            </a:r>
          </a:p>
          <a:p>
            <a:pPr marL="342900" indent="-342900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GB" sz="2400" b="1" dirty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Use common RF signal</a:t>
            </a:r>
            <a:endParaRPr lang="en-GB" sz="2100" b="1" dirty="0">
              <a:solidFill>
                <a:srgbClr val="C0504D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4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2062945" y="3251558"/>
            <a:ext cx="508473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100" b="1" dirty="0">
                <a:latin typeface="Symbol" panose="05050102010706020507" pitchFamily="18" charset="2"/>
              </a:rPr>
              <a:t>q</a:t>
            </a:r>
            <a:r>
              <a:rPr lang="en-GB" sz="2100" b="1" baseline="-25000" dirty="0"/>
              <a:t>12</a:t>
            </a:r>
          </a:p>
        </p:txBody>
      </p:sp>
      <p:sp>
        <p:nvSpPr>
          <p:cNvPr id="75" name="TextBox 74"/>
          <p:cNvSpPr txBox="1"/>
          <p:nvPr/>
        </p:nvSpPr>
        <p:spPr>
          <a:xfrm>
            <a:off x="2534080" y="3408989"/>
            <a:ext cx="508473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100" b="1" dirty="0">
                <a:latin typeface="Symbol" panose="05050102010706020507" pitchFamily="18" charset="2"/>
              </a:rPr>
              <a:t>q</a:t>
            </a:r>
            <a:r>
              <a:rPr lang="en-GB" sz="2100" b="1" baseline="-25000" dirty="0"/>
              <a:t>23</a:t>
            </a:r>
          </a:p>
        </p:txBody>
      </p:sp>
      <p:sp>
        <p:nvSpPr>
          <p:cNvPr id="81" name="Rectangle 7"/>
          <p:cNvSpPr>
            <a:spLocks noChangeArrowheads="1"/>
          </p:cNvSpPr>
          <p:nvPr/>
        </p:nvSpPr>
        <p:spPr bwMode="auto">
          <a:xfrm>
            <a:off x="503238" y="5718429"/>
            <a:ext cx="8137526" cy="458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r>
              <a:rPr lang="en-GB" sz="24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RF stations must be located an </a:t>
            </a:r>
            <a:r>
              <a:rPr lang="en-GB" sz="2400" b="1" dirty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multiples of 2</a:t>
            </a:r>
            <a:r>
              <a:rPr lang="en-GB" sz="2400" b="1" dirty="0">
                <a:solidFill>
                  <a:srgbClr val="1F497D"/>
                </a:solidFill>
                <a:latin typeface="Symbol" panose="05050102010706020507" pitchFamily="18" charset="2"/>
                <a:cs typeface="Times New Roman" pitchFamily="18" charset="0"/>
                <a:sym typeface="Wingdings" pitchFamily="2" charset="2"/>
              </a:rPr>
              <a:t>p</a:t>
            </a:r>
            <a:r>
              <a:rPr lang="en-GB" sz="2400" b="1" dirty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/</a:t>
            </a:r>
            <a:r>
              <a:rPr lang="en-GB" sz="2400" b="1" i="1" dirty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h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4377793" y="2266349"/>
            <a:ext cx="3974045" cy="2996313"/>
            <a:chOff x="4377793" y="2266349"/>
            <a:chExt cx="3974045" cy="2996313"/>
          </a:xfrm>
        </p:grpSpPr>
        <p:sp>
          <p:nvSpPr>
            <p:cNvPr id="79" name="Rectangle 78"/>
            <p:cNvSpPr/>
            <p:nvPr/>
          </p:nvSpPr>
          <p:spPr>
            <a:xfrm>
              <a:off x="4377793" y="3230730"/>
              <a:ext cx="3974045" cy="2031932"/>
            </a:xfrm>
            <a:prstGeom prst="rect">
              <a:avLst/>
            </a:prstGeom>
            <a:solidFill>
              <a:srgbClr val="F8CBA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3" name="Rectangle 7"/>
            <p:cNvSpPr>
              <a:spLocks noChangeArrowheads="1"/>
            </p:cNvSpPr>
            <p:nvPr/>
          </p:nvSpPr>
          <p:spPr bwMode="auto">
            <a:xfrm>
              <a:off x="4377793" y="2266349"/>
              <a:ext cx="3974045" cy="20674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marL="342900" indent="-342900">
                <a:spcBef>
                  <a:spcPct val="20000"/>
                </a:spcBef>
                <a:buClr>
                  <a:schemeClr val="tx1"/>
                </a:buClr>
                <a:buFont typeface="Arial" panose="020B0604020202020204" pitchFamily="34" charset="0"/>
                <a:buChar char="•"/>
              </a:pPr>
              <a:r>
                <a:rPr lang="en-GB" sz="2400" b="1" dirty="0">
                  <a:latin typeface="Constantia" pitchFamily="18" charset="0"/>
                  <a:cs typeface="Times New Roman" pitchFamily="18" charset="0"/>
                  <a:sym typeface="Wingdings" pitchFamily="2" charset="2"/>
                </a:rPr>
                <a:t>Time of flight, </a:t>
              </a:r>
              <a:r>
                <a:rPr lang="en-GB" sz="2400" b="1" i="1" dirty="0" err="1">
                  <a:latin typeface="Symbol" panose="05050102010706020507" pitchFamily="18" charset="2"/>
                  <a:cs typeface="Times New Roman" pitchFamily="18" charset="0"/>
                  <a:sym typeface="Wingdings" pitchFamily="2" charset="2"/>
                </a:rPr>
                <a:t>t</a:t>
              </a:r>
              <a:r>
                <a:rPr lang="en-GB" sz="2400" b="1" baseline="-25000" dirty="0" err="1">
                  <a:latin typeface="Constantia" pitchFamily="18" charset="0"/>
                  <a:cs typeface="Times New Roman" pitchFamily="18" charset="0"/>
                  <a:sym typeface="Wingdings" pitchFamily="2" charset="2"/>
                </a:rPr>
                <a:t>nm</a:t>
              </a:r>
              <a:r>
                <a:rPr lang="en-GB" sz="2400" b="1" dirty="0">
                  <a:latin typeface="Constantia" pitchFamily="18" charset="0"/>
                  <a:cs typeface="Times New Roman" pitchFamily="18" charset="0"/>
                  <a:sym typeface="Wingdings" pitchFamily="2" charset="2"/>
                </a:rPr>
                <a:t> between RF cavities:</a:t>
              </a:r>
            </a:p>
            <a:p>
              <a:pPr marL="342900" indent="-342900">
                <a:spcBef>
                  <a:spcPct val="20000"/>
                </a:spcBef>
                <a:buClr>
                  <a:schemeClr val="tx1"/>
                </a:buClr>
                <a:buFont typeface="Symbol" panose="05050102010706020507" pitchFamily="18" charset="2"/>
                <a:buChar char="®"/>
              </a:pPr>
              <a:endParaRPr lang="en-GB" sz="1100" b="1" dirty="0">
                <a:latin typeface="Constantia" pitchFamily="18" charset="0"/>
                <a:cs typeface="Times New Roman" pitchFamily="18" charset="0"/>
                <a:sym typeface="Wingdings" pitchFamily="2" charset="2"/>
              </a:endParaRPr>
            </a:p>
            <a:p>
              <a:pPr marL="342900" indent="-342900">
                <a:spcBef>
                  <a:spcPct val="20000"/>
                </a:spcBef>
                <a:buClr>
                  <a:schemeClr val="tx1"/>
                </a:buClr>
                <a:buFont typeface="Symbol" panose="05050102010706020507" pitchFamily="18" charset="2"/>
                <a:buChar char="®"/>
              </a:pPr>
              <a:r>
                <a:rPr lang="en-GB" sz="2400" b="1" dirty="0">
                  <a:latin typeface="Constantia" pitchFamily="18" charset="0"/>
                  <a:cs typeface="Times New Roman" pitchFamily="18" charset="0"/>
                  <a:sym typeface="Wingdings" pitchFamily="2" charset="2"/>
                </a:rPr>
                <a:t>Multiple of RF period </a:t>
              </a:r>
            </a:p>
            <a:p>
              <a:pPr marL="342900" indent="-342900">
                <a:spcBef>
                  <a:spcPct val="20000"/>
                </a:spcBef>
                <a:buClr>
                  <a:schemeClr val="tx1"/>
                </a:buClr>
                <a:buFont typeface="Symbol" panose="05050102010706020507" pitchFamily="18" charset="2"/>
                <a:buChar char="®"/>
              </a:pPr>
              <a:r>
                <a:rPr lang="en-GB" sz="2400" b="1" dirty="0">
                  <a:latin typeface="Constantia" pitchFamily="18" charset="0"/>
                  <a:cs typeface="Times New Roman" pitchFamily="18" charset="0"/>
                  <a:sym typeface="Wingdings" pitchFamily="2" charset="2"/>
                </a:rPr>
                <a:t> </a:t>
              </a:r>
            </a:p>
            <a:p>
              <a:pPr marL="342900" indent="-342900">
                <a:spcBef>
                  <a:spcPct val="20000"/>
                </a:spcBef>
                <a:buClr>
                  <a:schemeClr val="tx1"/>
                </a:buClr>
                <a:buFont typeface="Symbol" panose="05050102010706020507" pitchFamily="18" charset="2"/>
                <a:buChar char="®"/>
              </a:pPr>
              <a:endParaRPr lang="en-GB" sz="2400" b="1" dirty="0">
                <a:latin typeface="Constantia" pitchFamily="18" charset="0"/>
                <a:cs typeface="Times New Roman" pitchFamily="18" charset="0"/>
                <a:sym typeface="Wingdings" pitchFamily="2" charset="2"/>
              </a:endParaRPr>
            </a:p>
          </p:txBody>
        </p:sp>
        <p:pic>
          <p:nvPicPr>
            <p:cNvPr id="77" name="Picture 76"/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895413" y="3794722"/>
              <a:ext cx="3106884" cy="323896"/>
            </a:xfrm>
            <a:prstGeom prst="rect">
              <a:avLst/>
            </a:prstGeom>
          </p:spPr>
        </p:pic>
        <p:sp>
          <p:nvSpPr>
            <p:cNvPr id="78" name="Right Arrow 77"/>
            <p:cNvSpPr/>
            <p:nvPr/>
          </p:nvSpPr>
          <p:spPr>
            <a:xfrm rot="5400000">
              <a:off x="6265885" y="4189501"/>
              <a:ext cx="406399" cy="551536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515200" y="4798800"/>
              <a:ext cx="1916459" cy="3312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0792553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" grpId="0"/>
      <p:bldP spid="81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30822" y="2581054"/>
            <a:ext cx="4912941" cy="2923200"/>
          </a:xfrm>
          <a:prstGeom prst="rect">
            <a:avLst/>
          </a:prstGeom>
        </p:spPr>
      </p:pic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0" y="0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spcBef>
                <a:spcPct val="0"/>
              </a:spcBef>
            </a:pPr>
            <a:r>
              <a:rPr lang="en-GB" sz="3200" b="1" dirty="0">
                <a:solidFill>
                  <a:srgbClr val="1F497D"/>
                </a:solidFill>
                <a:latin typeface="Constantia" pitchFamily="18" charset="0"/>
              </a:rPr>
              <a:t>Example: CERN PS - choice of harmonic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5948" y="2581054"/>
            <a:ext cx="2455129" cy="2389098"/>
          </a:xfrm>
          <a:prstGeom prst="rect">
            <a:avLst/>
          </a:prstGeom>
        </p:spPr>
      </p:pic>
      <p:sp>
        <p:nvSpPr>
          <p:cNvPr id="24" name="Rectangle 7"/>
          <p:cNvSpPr>
            <a:spLocks noChangeArrowheads="1"/>
          </p:cNvSpPr>
          <p:nvPr/>
        </p:nvSpPr>
        <p:spPr bwMode="auto">
          <a:xfrm>
            <a:off x="503238" y="912249"/>
            <a:ext cx="8312516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r>
              <a:rPr lang="en-GB" sz="24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Main elements: 100 bending magnets</a:t>
            </a:r>
          </a:p>
          <a:p>
            <a:pPr marL="342900" indent="-342900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GB" sz="2400" b="1" dirty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100 possible location for RF stations in-between</a:t>
            </a:r>
          </a:p>
          <a:p>
            <a:pPr marL="342900" indent="-342900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GB" sz="2400" b="1" dirty="0">
                <a:latin typeface="Constantia" panose="02030602050306030303" pitchFamily="18" charset="0"/>
              </a:rPr>
              <a:t>100 = 2 ∙ 2 ∙ 5 ∙</a:t>
            </a:r>
            <a:r>
              <a:rPr lang="en-GB" sz="24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 5, hence divisible by 2, 4, 5, 10, 20, 25, 50</a:t>
            </a:r>
          </a:p>
          <a:p>
            <a:pPr marL="342900" indent="-342900">
              <a:spcBef>
                <a:spcPct val="20000"/>
              </a:spcBef>
              <a:buFont typeface="Symbol" panose="05050102010706020507" pitchFamily="18" charset="2"/>
              <a:buChar char="®"/>
            </a:pPr>
            <a:endParaRPr lang="en-GB" sz="24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>
              <a:spcBef>
                <a:spcPct val="20000"/>
              </a:spcBef>
              <a:buFont typeface="Symbol" panose="05050102010706020507" pitchFamily="18" charset="2"/>
              <a:buChar char="®"/>
            </a:pPr>
            <a:endParaRPr lang="en-GB" sz="24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>
              <a:spcBef>
                <a:spcPct val="20000"/>
              </a:spcBef>
              <a:buFont typeface="Symbol" panose="05050102010706020507" pitchFamily="18" charset="2"/>
              <a:buChar char="®"/>
            </a:pPr>
            <a:endParaRPr lang="en-GB" sz="24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>
              <a:spcBef>
                <a:spcPct val="20000"/>
              </a:spcBef>
              <a:buFont typeface="Symbol" panose="05050102010706020507" pitchFamily="18" charset="2"/>
              <a:buChar char="®"/>
            </a:pPr>
            <a:endParaRPr lang="en-GB" sz="24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>
              <a:spcBef>
                <a:spcPct val="20000"/>
              </a:spcBef>
              <a:buFont typeface="Symbol" panose="05050102010706020507" pitchFamily="18" charset="2"/>
              <a:buChar char="®"/>
            </a:pPr>
            <a:endParaRPr lang="en-GB" sz="24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>
              <a:spcBef>
                <a:spcPct val="20000"/>
              </a:spcBef>
              <a:buFont typeface="Symbol" panose="05050102010706020507" pitchFamily="18" charset="2"/>
              <a:buChar char="®"/>
            </a:pPr>
            <a:endParaRPr lang="en-GB" sz="24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>
              <a:spcBef>
                <a:spcPct val="20000"/>
              </a:spcBef>
              <a:buFont typeface="Symbol" panose="05050102010706020507" pitchFamily="18" charset="2"/>
              <a:buChar char="®"/>
            </a:pPr>
            <a:endParaRPr lang="en-GB" sz="24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>
              <a:spcBef>
                <a:spcPct val="20000"/>
              </a:spcBef>
              <a:buFont typeface="Symbol" panose="05050102010706020507" pitchFamily="18" charset="2"/>
              <a:buChar char="®"/>
            </a:pPr>
            <a:endParaRPr lang="en-GB" sz="14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GB" sz="24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Distribute total RF voltage over many cavities</a:t>
            </a:r>
          </a:p>
          <a:p>
            <a:pPr marL="342900" indent="-342900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GB" sz="2400" b="1" dirty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Possible harmonic numbers 20 or 25</a:t>
            </a:r>
          </a:p>
          <a:p>
            <a:pPr marL="342900" indent="-342900">
              <a:spcBef>
                <a:spcPct val="20000"/>
              </a:spcBef>
              <a:buFont typeface="Symbol" panose="05050102010706020507" pitchFamily="18" charset="2"/>
              <a:buChar char="®"/>
            </a:pPr>
            <a:endParaRPr lang="en-GB" sz="2400" b="1" dirty="0">
              <a:solidFill>
                <a:srgbClr val="1F497D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>
              <a:spcBef>
                <a:spcPct val="20000"/>
              </a:spcBef>
              <a:buFont typeface="Symbol" panose="05050102010706020507" pitchFamily="18" charset="2"/>
              <a:buChar char="®"/>
            </a:pPr>
            <a:endParaRPr lang="en-GB" sz="2400" b="1" dirty="0">
              <a:solidFill>
                <a:srgbClr val="1F497D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9600" y="2582957"/>
            <a:ext cx="4912941" cy="29232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9600" y="2582957"/>
            <a:ext cx="4912941" cy="292320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6063213" y="5995122"/>
            <a:ext cx="27525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Symbol" panose="05050102010706020507" pitchFamily="18" charset="2"/>
              </a:rPr>
              <a:t></a:t>
            </a:r>
            <a:r>
              <a:rPr lang="en-GB" sz="2400" b="1" dirty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 </a:t>
            </a:r>
            <a:r>
              <a:rPr lang="en-GB" sz="2400" b="1" i="1" dirty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h</a:t>
            </a:r>
            <a:r>
              <a:rPr lang="en-GB" sz="2400" b="1" dirty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 = 20 retained</a:t>
            </a:r>
          </a:p>
        </p:txBody>
      </p:sp>
    </p:spTree>
    <p:extLst>
      <p:ext uri="{BB962C8B-B14F-4D97-AF65-F5344CB8AC3E}">
        <p14:creationId xmlns:p14="http://schemas.microsoft.com/office/powerpoint/2010/main" val="15032460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0" y="0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spcBef>
                <a:spcPct val="0"/>
              </a:spcBef>
            </a:pPr>
            <a:r>
              <a:rPr lang="en-GB" sz="3200" b="1" dirty="0">
                <a:solidFill>
                  <a:srgbClr val="1F497D"/>
                </a:solidFill>
                <a:latin typeface="Constantia" pitchFamily="18" charset="0"/>
              </a:rPr>
              <a:t>Example: CERN PS choice of harmonic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97015" y="2466487"/>
            <a:ext cx="4454823" cy="4098437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5948" y="2581054"/>
            <a:ext cx="2455129" cy="2389098"/>
          </a:xfrm>
          <a:prstGeom prst="rect">
            <a:avLst/>
          </a:prstGeom>
        </p:spPr>
      </p:pic>
      <p:sp>
        <p:nvSpPr>
          <p:cNvPr id="5" name="Oval 4"/>
          <p:cNvSpPr/>
          <p:nvPr/>
        </p:nvSpPr>
        <p:spPr>
          <a:xfrm>
            <a:off x="2037312" y="4832350"/>
            <a:ext cx="79375" cy="79375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  <a:ln w="50800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Oval 11"/>
          <p:cNvSpPr/>
          <p:nvPr/>
        </p:nvSpPr>
        <p:spPr>
          <a:xfrm>
            <a:off x="937176" y="3658395"/>
            <a:ext cx="79375" cy="79375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  <a:ln w="50800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Oval 12"/>
          <p:cNvSpPr/>
          <p:nvPr/>
        </p:nvSpPr>
        <p:spPr>
          <a:xfrm>
            <a:off x="1175301" y="2998789"/>
            <a:ext cx="79375" cy="79375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  <a:ln w="50800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Oval 13"/>
          <p:cNvSpPr/>
          <p:nvPr/>
        </p:nvSpPr>
        <p:spPr>
          <a:xfrm>
            <a:off x="1437238" y="2772571"/>
            <a:ext cx="79375" cy="79375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  <a:ln w="50800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Oval 14"/>
          <p:cNvSpPr/>
          <p:nvPr/>
        </p:nvSpPr>
        <p:spPr>
          <a:xfrm>
            <a:off x="1758707" y="2608265"/>
            <a:ext cx="79375" cy="79375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  <a:ln w="50800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Oval 15"/>
          <p:cNvSpPr/>
          <p:nvPr/>
        </p:nvSpPr>
        <p:spPr>
          <a:xfrm>
            <a:off x="2458792" y="2636047"/>
            <a:ext cx="79375" cy="79375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  <a:ln w="50800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Oval 16"/>
          <p:cNvSpPr/>
          <p:nvPr/>
        </p:nvSpPr>
        <p:spPr>
          <a:xfrm>
            <a:off x="3011242" y="3056734"/>
            <a:ext cx="79375" cy="79375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  <a:ln w="50800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Oval 17"/>
          <p:cNvSpPr/>
          <p:nvPr/>
        </p:nvSpPr>
        <p:spPr>
          <a:xfrm>
            <a:off x="3163642" y="3387728"/>
            <a:ext cx="79375" cy="79375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  <a:ln w="50800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Oval 18"/>
          <p:cNvSpPr/>
          <p:nvPr/>
        </p:nvSpPr>
        <p:spPr>
          <a:xfrm>
            <a:off x="3203329" y="3733804"/>
            <a:ext cx="79375" cy="79375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  <a:ln w="50800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Oval 19"/>
          <p:cNvSpPr/>
          <p:nvPr/>
        </p:nvSpPr>
        <p:spPr>
          <a:xfrm>
            <a:off x="3143798" y="4079880"/>
            <a:ext cx="79375" cy="79375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  <a:ln w="50800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Oval 20"/>
          <p:cNvSpPr/>
          <p:nvPr/>
        </p:nvSpPr>
        <p:spPr>
          <a:xfrm>
            <a:off x="2966792" y="4387061"/>
            <a:ext cx="79375" cy="79375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  <a:ln w="50800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7"/>
          <p:cNvSpPr>
            <a:spLocks noChangeArrowheads="1"/>
          </p:cNvSpPr>
          <p:nvPr/>
        </p:nvSpPr>
        <p:spPr bwMode="auto">
          <a:xfrm>
            <a:off x="503238" y="912249"/>
            <a:ext cx="8137526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r>
              <a:rPr lang="en-GB" sz="24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Distance between RF stations: multiples of 2</a:t>
            </a:r>
            <a:r>
              <a:rPr lang="en-GB" sz="2400" b="1" dirty="0">
                <a:latin typeface="Symbol" panose="05050102010706020507" pitchFamily="18" charset="2"/>
                <a:cs typeface="Times New Roman" pitchFamily="18" charset="0"/>
                <a:sym typeface="Wingdings" pitchFamily="2" charset="2"/>
              </a:rPr>
              <a:t>p</a:t>
            </a:r>
            <a:r>
              <a:rPr lang="en-GB" sz="24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/20 </a:t>
            </a:r>
          </a:p>
          <a:p>
            <a:pPr marL="342900" indent="-342900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GB" sz="2400" b="1" dirty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No need to use common RF with today’s technology</a:t>
            </a:r>
          </a:p>
          <a:p>
            <a:pPr marL="342900" indent="-342900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GB" sz="2400" b="1" dirty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Injection energy at 2 GeV (1.4 GeV) </a:t>
            </a:r>
            <a:r>
              <a:rPr lang="en-GB" sz="2400" b="1" dirty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Symbol" panose="05050102010706020507" pitchFamily="18" charset="2"/>
              </a:rPr>
              <a:t> 5% (10%) swing</a:t>
            </a:r>
            <a:endParaRPr lang="en-GB" sz="2400" b="1" dirty="0">
              <a:solidFill>
                <a:srgbClr val="1F497D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</p:txBody>
      </p:sp>
      <p:sp>
        <p:nvSpPr>
          <p:cNvPr id="23" name="Rectangle 7"/>
          <p:cNvSpPr>
            <a:spLocks noChangeArrowheads="1"/>
          </p:cNvSpPr>
          <p:nvPr/>
        </p:nvSpPr>
        <p:spPr bwMode="auto">
          <a:xfrm>
            <a:off x="503238" y="5275361"/>
            <a:ext cx="3686609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r>
              <a:rPr lang="en-GB" sz="21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Early design choices  based on </a:t>
            </a:r>
            <a:r>
              <a:rPr lang="en-GB" sz="2100" b="1" i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h</a:t>
            </a:r>
            <a:r>
              <a:rPr lang="en-GB" sz="21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 = 20</a:t>
            </a:r>
          </a:p>
          <a:p>
            <a:pPr marL="342900" indent="-342900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GB" sz="2100" b="1" dirty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Today’s flexibility</a:t>
            </a:r>
          </a:p>
        </p:txBody>
      </p:sp>
    </p:spTree>
    <p:extLst>
      <p:ext uri="{BB962C8B-B14F-4D97-AF65-F5344CB8AC3E}">
        <p14:creationId xmlns:p14="http://schemas.microsoft.com/office/powerpoint/2010/main" val="13246650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4000"/>
                            </p:stCondLst>
                            <p:childTnLst>
                              <p:par>
                                <p:cTn id="3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500"/>
                            </p:stCondLst>
                            <p:childTnLst>
                              <p:par>
                                <p:cTn id="3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ct 7"/>
          <p:cNvGraphicFramePr>
            <a:graphicFrameLocks noChangeAspect="1"/>
          </p:cNvGraphicFramePr>
          <p:nvPr/>
        </p:nvGraphicFramePr>
        <p:xfrm>
          <a:off x="1326699" y="3144612"/>
          <a:ext cx="3657600" cy="2743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Image" r:id="rId2" imgW="19504762" imgH="14628571" progId="PSP7.Image">
                  <p:embed/>
                </p:oleObj>
              </mc:Choice>
              <mc:Fallback>
                <p:oleObj name="Image" r:id="rId2" imgW="19504762" imgH="14628571" progId="PSP7.Image">
                  <p:embed/>
                  <p:pic>
                    <p:nvPicPr>
                      <p:cNvPr id="5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26699" y="3144612"/>
                        <a:ext cx="3657600" cy="2743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Line 8"/>
          <p:cNvSpPr>
            <a:spLocks noChangeShapeType="1"/>
          </p:cNvSpPr>
          <p:nvPr/>
        </p:nvSpPr>
        <p:spPr bwMode="auto">
          <a:xfrm flipH="1" flipV="1">
            <a:off x="2926899" y="4516212"/>
            <a:ext cx="1600200" cy="914400"/>
          </a:xfrm>
          <a:prstGeom prst="line">
            <a:avLst/>
          </a:prstGeom>
          <a:noFill/>
          <a:ln w="31750">
            <a:solidFill>
              <a:srgbClr val="0000FF"/>
            </a:solidFill>
            <a:round/>
            <a:headEnd/>
            <a:tailEnd type="triangle" w="med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" name="Line 9"/>
          <p:cNvSpPr>
            <a:spLocks noChangeShapeType="1"/>
          </p:cNvSpPr>
          <p:nvPr/>
        </p:nvSpPr>
        <p:spPr bwMode="auto">
          <a:xfrm flipH="1" flipV="1">
            <a:off x="4374699" y="4592412"/>
            <a:ext cx="152400" cy="838200"/>
          </a:xfrm>
          <a:prstGeom prst="line">
            <a:avLst/>
          </a:prstGeom>
          <a:noFill/>
          <a:ln w="31750">
            <a:solidFill>
              <a:srgbClr val="0000FF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9" name="Text Box 11"/>
          <p:cNvSpPr txBox="1">
            <a:spLocks noChangeArrowheads="1"/>
          </p:cNvSpPr>
          <p:nvPr/>
        </p:nvSpPr>
        <p:spPr bwMode="auto">
          <a:xfrm>
            <a:off x="3765099" y="5430612"/>
            <a:ext cx="2133600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n-US" altLang="en-US" sz="2000" b="1" dirty="0">
                <a:solidFill>
                  <a:srgbClr val="0000FF"/>
                </a:solidFill>
                <a:latin typeface="Constantia" panose="02030602050306030303" pitchFamily="18" charset="0"/>
              </a:rPr>
              <a:t>Accelerating</a:t>
            </a:r>
            <a:br>
              <a:rPr lang="en-US" altLang="en-US" sz="2000" b="1" dirty="0">
                <a:solidFill>
                  <a:srgbClr val="0000FF"/>
                </a:solidFill>
                <a:latin typeface="Constantia" panose="02030602050306030303" pitchFamily="18" charset="0"/>
              </a:rPr>
            </a:br>
            <a:r>
              <a:rPr lang="en-US" altLang="en-US" sz="2000" b="1" dirty="0">
                <a:solidFill>
                  <a:srgbClr val="0000FF"/>
                </a:solidFill>
                <a:latin typeface="Constantia" panose="02030602050306030303" pitchFamily="18" charset="0"/>
              </a:rPr>
              <a:t>gaps</a:t>
            </a:r>
            <a:endParaRPr lang="en-US" altLang="en-US" sz="2000" b="1" baseline="-25000" dirty="0">
              <a:solidFill>
                <a:srgbClr val="0000FF"/>
              </a:solidFill>
              <a:latin typeface="Constantia" panose="02030602050306030303" pitchFamily="18" charset="0"/>
            </a:endParaRPr>
          </a:p>
        </p:txBody>
      </p:sp>
      <p:sp>
        <p:nvSpPr>
          <p:cNvPr id="10" name="Line 12"/>
          <p:cNvSpPr>
            <a:spLocks noChangeShapeType="1"/>
          </p:cNvSpPr>
          <p:nvPr/>
        </p:nvSpPr>
        <p:spPr bwMode="auto">
          <a:xfrm flipV="1">
            <a:off x="2774499" y="4516212"/>
            <a:ext cx="914400" cy="990600"/>
          </a:xfrm>
          <a:prstGeom prst="line">
            <a:avLst/>
          </a:prstGeom>
          <a:noFill/>
          <a:ln w="31750">
            <a:solidFill>
              <a:srgbClr val="339966"/>
            </a:solidFill>
            <a:round/>
            <a:headEnd/>
            <a:tailEnd type="triangle" w="med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1" name="Line 13"/>
          <p:cNvSpPr>
            <a:spLocks noChangeShapeType="1"/>
          </p:cNvSpPr>
          <p:nvPr/>
        </p:nvSpPr>
        <p:spPr bwMode="auto">
          <a:xfrm flipH="1" flipV="1">
            <a:off x="2241099" y="4516212"/>
            <a:ext cx="533400" cy="990600"/>
          </a:xfrm>
          <a:prstGeom prst="line">
            <a:avLst/>
          </a:prstGeom>
          <a:noFill/>
          <a:ln w="31750">
            <a:solidFill>
              <a:srgbClr val="339966"/>
            </a:solidFill>
            <a:round/>
            <a:headEnd/>
            <a:tailEnd type="triangle" w="med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2" name="Text Box 14"/>
          <p:cNvSpPr txBox="1">
            <a:spLocks noChangeArrowheads="1"/>
          </p:cNvSpPr>
          <p:nvPr/>
        </p:nvSpPr>
        <p:spPr bwMode="auto">
          <a:xfrm>
            <a:off x="1326699" y="5484016"/>
            <a:ext cx="2743200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n-US" altLang="en-US" sz="2000" b="1" dirty="0">
                <a:solidFill>
                  <a:srgbClr val="339966"/>
                </a:solidFill>
                <a:latin typeface="Constantia" panose="02030602050306030303" pitchFamily="18" charset="0"/>
              </a:rPr>
              <a:t>Ferrite stacks for shortening and tuning</a:t>
            </a:r>
            <a:endParaRPr lang="en-US" altLang="en-US" sz="2000" b="1" baseline="-25000" dirty="0">
              <a:solidFill>
                <a:srgbClr val="339966"/>
              </a:solidFill>
              <a:latin typeface="Constantia" panose="02030602050306030303" pitchFamily="18" charset="0"/>
            </a:endParaRPr>
          </a:p>
        </p:txBody>
      </p:sp>
      <p:pic>
        <p:nvPicPr>
          <p:cNvPr id="15" name="Picture 6" descr="Cavity6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77105" y="3682432"/>
            <a:ext cx="2409283" cy="22715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Rectangle 17"/>
          <p:cNvSpPr>
            <a:spLocks noChangeArrowheads="1"/>
          </p:cNvSpPr>
          <p:nvPr/>
        </p:nvSpPr>
        <p:spPr bwMode="auto">
          <a:xfrm>
            <a:off x="881741" y="3040576"/>
            <a:ext cx="7623630" cy="457200"/>
          </a:xfrm>
          <a:prstGeom prst="rect">
            <a:avLst/>
          </a:prstGeom>
          <a:solidFill>
            <a:srgbClr val="D2DEEF"/>
          </a:solidFill>
          <a:ln>
            <a:noFill/>
          </a:ln>
          <a:effectLst/>
        </p:spPr>
        <p:txBody>
          <a:bodyPr/>
          <a:lstStyle>
            <a:lvl1pPr algn="l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895350" indent="-273050" algn="l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639888" indent="-457200" algn="l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2200275" indent="-381000" algn="l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760663" indent="-381000" algn="l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3217863" indent="-381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675063" indent="-381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4132263" indent="-381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589463" indent="-381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buFontTx/>
              <a:buNone/>
            </a:pPr>
            <a:r>
              <a:rPr lang="en-GB" altLang="en-US" sz="2400" b="1" dirty="0">
                <a:latin typeface="Constantia" panose="02030602050306030303" pitchFamily="18" charset="0"/>
              </a:rPr>
              <a:t>Shortened </a:t>
            </a:r>
            <a:r>
              <a:rPr lang="en-GB" altLang="en-US" sz="2400" b="1" dirty="0">
                <a:latin typeface="Symbol" panose="05050102010706020507" pitchFamily="18" charset="2"/>
              </a:rPr>
              <a:t>l</a:t>
            </a:r>
            <a:r>
              <a:rPr lang="en-GB" altLang="en-US" sz="2400" b="1" dirty="0">
                <a:latin typeface="Constantia" panose="02030602050306030303" pitchFamily="18" charset="0"/>
              </a:rPr>
              <a:t>/4 coaxial resonators with ferrite tuning</a:t>
            </a:r>
            <a:endParaRPr lang="en-GB" altLang="en-US" sz="2400" b="1" dirty="0">
              <a:latin typeface="Constantia" panose="02030602050306030303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Text Box 18"/>
          <p:cNvSpPr txBox="1">
            <a:spLocks noChangeArrowheads="1"/>
          </p:cNvSpPr>
          <p:nvPr/>
        </p:nvSpPr>
        <p:spPr bwMode="auto">
          <a:xfrm>
            <a:off x="2460174" y="3770087"/>
            <a:ext cx="8382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2000" b="1" dirty="0">
                <a:solidFill>
                  <a:schemeClr val="bg1"/>
                </a:solidFill>
                <a:latin typeface="Constantia" panose="02030602050306030303" pitchFamily="18" charset="0"/>
              </a:rPr>
              <a:t>10 kV</a:t>
            </a:r>
            <a:endParaRPr lang="en-US" altLang="en-US" sz="2000" b="1" baseline="-25000" dirty="0">
              <a:solidFill>
                <a:schemeClr val="bg1"/>
              </a:solidFill>
              <a:latin typeface="Constantia" panose="02030602050306030303" pitchFamily="18" charset="0"/>
            </a:endParaRPr>
          </a:p>
        </p:txBody>
      </p:sp>
      <p:sp>
        <p:nvSpPr>
          <p:cNvPr id="18" name="Text Box 19"/>
          <p:cNvSpPr txBox="1">
            <a:spLocks noChangeArrowheads="1"/>
          </p:cNvSpPr>
          <p:nvPr/>
        </p:nvSpPr>
        <p:spPr bwMode="auto">
          <a:xfrm>
            <a:off x="3831774" y="3770087"/>
            <a:ext cx="8382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2000" b="1" dirty="0">
                <a:solidFill>
                  <a:schemeClr val="bg1"/>
                </a:solidFill>
                <a:latin typeface="Constantia" panose="02030602050306030303" pitchFamily="18" charset="0"/>
              </a:rPr>
              <a:t>10 kV</a:t>
            </a:r>
            <a:endParaRPr lang="en-US" altLang="en-US" sz="2000" b="1" baseline="-25000" dirty="0">
              <a:solidFill>
                <a:schemeClr val="bg1"/>
              </a:solidFill>
              <a:latin typeface="Constantia" panose="02030602050306030303" pitchFamily="18" charset="0"/>
            </a:endParaRPr>
          </a:p>
        </p:txBody>
      </p:sp>
      <p:sp>
        <p:nvSpPr>
          <p:cNvPr id="19" name="Rectangle 3"/>
          <p:cNvSpPr>
            <a:spLocks noChangeArrowheads="1"/>
          </p:cNvSpPr>
          <p:nvPr/>
        </p:nvSpPr>
        <p:spPr bwMode="auto">
          <a:xfrm>
            <a:off x="0" y="0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spcBef>
                <a:spcPct val="0"/>
              </a:spcBef>
            </a:pPr>
            <a:r>
              <a:rPr lang="en-GB" sz="3200" b="1" dirty="0">
                <a:solidFill>
                  <a:srgbClr val="1F497D"/>
                </a:solidFill>
                <a:latin typeface="Constantia" pitchFamily="18" charset="0"/>
              </a:rPr>
              <a:t>Example: CERN PS choice of cavity</a:t>
            </a:r>
          </a:p>
        </p:txBody>
      </p:sp>
      <p:sp>
        <p:nvSpPr>
          <p:cNvPr id="21" name="Rectangle 7"/>
          <p:cNvSpPr>
            <a:spLocks noChangeArrowheads="1"/>
          </p:cNvSpPr>
          <p:nvPr/>
        </p:nvSpPr>
        <p:spPr bwMode="auto">
          <a:xfrm>
            <a:off x="503237" y="781620"/>
            <a:ext cx="8292419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r>
              <a:rPr lang="en-GB" sz="21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RF system parameters:</a:t>
            </a: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endParaRPr lang="en-GB" sz="24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endParaRPr lang="en-GB" sz="24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endParaRPr lang="en-GB" sz="24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r>
              <a:rPr lang="en-GB" sz="24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Distribute voltage over 10 RF stations: 20 kV/cavity</a:t>
            </a:r>
          </a:p>
        </p:txBody>
      </p:sp>
      <p:graphicFrame>
        <p:nvGraphicFramePr>
          <p:cNvPr id="20" name="Table 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86779875"/>
              </p:ext>
            </p:extLst>
          </p:nvPr>
        </p:nvGraphicFramePr>
        <p:xfrm>
          <a:off x="4757350" y="842368"/>
          <a:ext cx="3729038" cy="1478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22744">
                  <a:extLst>
                    <a:ext uri="{9D8B030D-6E8A-4147-A177-3AD203B41FA5}">
                      <a16:colId xmlns:a16="http://schemas.microsoft.com/office/drawing/2014/main" val="2882364046"/>
                    </a:ext>
                  </a:extLst>
                </a:gridCol>
                <a:gridCol w="1906294">
                  <a:extLst>
                    <a:ext uri="{9D8B030D-6E8A-4147-A177-3AD203B41FA5}">
                      <a16:colId xmlns:a16="http://schemas.microsoft.com/office/drawing/2014/main" val="381193983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1800" dirty="0">
                          <a:latin typeface="Constantia" panose="02030602050306030303" pitchFamily="18" charset="0"/>
                        </a:rPr>
                        <a:t>Parameter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666617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800" dirty="0">
                          <a:latin typeface="Constantia" panose="02030602050306030303" pitchFamily="18" charset="0"/>
                        </a:rPr>
                        <a:t>Harmonic, </a:t>
                      </a:r>
                      <a:r>
                        <a:rPr lang="en-GB" sz="1800" i="1" dirty="0">
                          <a:latin typeface="Constantia" panose="02030602050306030303" pitchFamily="18" charset="0"/>
                        </a:rPr>
                        <a:t>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800" dirty="0">
                          <a:latin typeface="Constantia" panose="02030602050306030303" pitchFamily="18" charset="0"/>
                        </a:rPr>
                        <a:t>7…, </a:t>
                      </a:r>
                      <a:r>
                        <a:rPr lang="en-GB" sz="1800" b="1" dirty="0">
                          <a:latin typeface="Constantia" panose="02030602050306030303" pitchFamily="18" charset="0"/>
                        </a:rPr>
                        <a:t>20</a:t>
                      </a:r>
                      <a:r>
                        <a:rPr lang="en-GB" sz="1800" dirty="0">
                          <a:latin typeface="Constantia" panose="02030602050306030303" pitchFamily="18" charset="0"/>
                        </a:rPr>
                        <a:t>,</a:t>
                      </a:r>
                      <a:r>
                        <a:rPr lang="en-GB" sz="1800" baseline="0" dirty="0">
                          <a:latin typeface="Constantia" panose="02030602050306030303" pitchFamily="18" charset="0"/>
                        </a:rPr>
                        <a:t> </a:t>
                      </a:r>
                      <a:r>
                        <a:rPr lang="en-GB" sz="1800" dirty="0">
                          <a:latin typeface="Constantia" panose="02030602050306030303" pitchFamily="18" charset="0"/>
                        </a:rPr>
                        <a:t>21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10119692"/>
                  </a:ext>
                </a:extLst>
              </a:tr>
              <a:tr h="357776">
                <a:tc>
                  <a:txBody>
                    <a:bodyPr/>
                    <a:lstStyle/>
                    <a:p>
                      <a:r>
                        <a:rPr lang="en-GB" sz="1800" dirty="0">
                          <a:latin typeface="Constantia" panose="02030602050306030303" pitchFamily="18" charset="0"/>
                        </a:rPr>
                        <a:t>Frequency, </a:t>
                      </a:r>
                      <a:r>
                        <a:rPr lang="en-GB" sz="1800" i="1" dirty="0" err="1">
                          <a:latin typeface="Constantia" panose="02030602050306030303" pitchFamily="18" charset="0"/>
                        </a:rPr>
                        <a:t>f</a:t>
                      </a:r>
                      <a:r>
                        <a:rPr lang="en-GB" sz="1800" baseline="-25000" dirty="0" err="1">
                          <a:latin typeface="Constantia" panose="02030602050306030303" pitchFamily="18" charset="0"/>
                        </a:rPr>
                        <a:t>RF</a:t>
                      </a:r>
                      <a:endParaRPr lang="en-GB" sz="1800" baseline="-25000" dirty="0">
                        <a:latin typeface="Constantia" panose="020306020503060303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800" b="1" dirty="0">
                          <a:latin typeface="Constantia" panose="02030602050306030303" pitchFamily="18" charset="0"/>
                        </a:rPr>
                        <a:t>2.8-10</a:t>
                      </a:r>
                      <a:r>
                        <a:rPr lang="en-GB" sz="1800" b="1" baseline="0" dirty="0">
                          <a:latin typeface="Constantia" panose="02030602050306030303" pitchFamily="18" charset="0"/>
                        </a:rPr>
                        <a:t> MHz</a:t>
                      </a:r>
                      <a:endParaRPr lang="en-GB" sz="1800" b="1" dirty="0">
                        <a:latin typeface="Constantia" panose="02030602050306030303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6509804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800" dirty="0">
                          <a:latin typeface="Constantia" panose="02030602050306030303" pitchFamily="18" charset="0"/>
                        </a:rPr>
                        <a:t>Voltage, </a:t>
                      </a:r>
                      <a:r>
                        <a:rPr lang="en-GB" sz="1800" i="1" dirty="0">
                          <a:latin typeface="Constantia" panose="02030602050306030303" pitchFamily="18" charset="0"/>
                        </a:rPr>
                        <a:t>V</a:t>
                      </a:r>
                      <a:r>
                        <a:rPr lang="en-GB" sz="1800" baseline="-25000" dirty="0">
                          <a:latin typeface="Constantia" panose="02030602050306030303" pitchFamily="18" charset="0"/>
                        </a:rPr>
                        <a:t>RF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800" b="1" dirty="0">
                          <a:latin typeface="Constantia" panose="02030602050306030303" pitchFamily="18" charset="0"/>
                        </a:rPr>
                        <a:t>10</a:t>
                      </a:r>
                      <a:r>
                        <a:rPr lang="en-GB" sz="1800" b="1" baseline="0" dirty="0">
                          <a:latin typeface="Constantia" panose="02030602050306030303" pitchFamily="18" charset="0"/>
                        </a:rPr>
                        <a:t> (+1) </a:t>
                      </a:r>
                      <a:r>
                        <a:rPr lang="en-GB" sz="1800" b="1" baseline="0" dirty="0">
                          <a:latin typeface="Constantia" panose="02030602050306030303" pitchFamily="18" charset="0"/>
                          <a:sym typeface="Symbol" panose="05050102010706020507" pitchFamily="18" charset="2"/>
                        </a:rPr>
                        <a:t> 2</a:t>
                      </a:r>
                      <a:r>
                        <a:rPr lang="en-GB" sz="1800" b="1" dirty="0">
                          <a:latin typeface="Constantia" panose="02030602050306030303" pitchFamily="18" charset="0"/>
                        </a:rPr>
                        <a:t>0</a:t>
                      </a:r>
                      <a:r>
                        <a:rPr lang="en-GB" sz="1800" b="1" baseline="0" dirty="0">
                          <a:latin typeface="Constantia" panose="02030602050306030303" pitchFamily="18" charset="0"/>
                        </a:rPr>
                        <a:t> kV</a:t>
                      </a:r>
                      <a:endParaRPr lang="en-GB" sz="1800" b="1" dirty="0">
                        <a:latin typeface="Constantia" panose="02030602050306030303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56479840"/>
                  </a:ext>
                </a:extLst>
              </a:tr>
            </a:tbl>
          </a:graphicData>
        </a:graphic>
      </p:graphicFrame>
      <p:sp>
        <p:nvSpPr>
          <p:cNvPr id="23" name="Right Arrow 22"/>
          <p:cNvSpPr/>
          <p:nvPr/>
        </p:nvSpPr>
        <p:spPr>
          <a:xfrm rot="21419823">
            <a:off x="507950" y="4319688"/>
            <a:ext cx="1034821" cy="505443"/>
          </a:xfrm>
          <a:prstGeom prst="rightArrow">
            <a:avLst/>
          </a:prstGeom>
          <a:solidFill>
            <a:srgbClr val="C050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500" b="1" dirty="0">
                <a:latin typeface="Constantia" panose="02030602050306030303" pitchFamily="18" charset="0"/>
              </a:rPr>
              <a:t>Beam</a:t>
            </a:r>
          </a:p>
        </p:txBody>
      </p:sp>
      <p:sp>
        <p:nvSpPr>
          <p:cNvPr id="24" name="Right Arrow 23"/>
          <p:cNvSpPr/>
          <p:nvPr/>
        </p:nvSpPr>
        <p:spPr>
          <a:xfrm rot="21419823">
            <a:off x="4733589" y="4159454"/>
            <a:ext cx="1034821" cy="505443"/>
          </a:xfrm>
          <a:prstGeom prst="rightArrow">
            <a:avLst/>
          </a:prstGeom>
          <a:solidFill>
            <a:srgbClr val="C050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500" b="1" dirty="0">
                <a:latin typeface="Constantia" panose="02030602050306030303" pitchFamily="18" charset="0"/>
              </a:rPr>
              <a:t>Beam</a:t>
            </a:r>
          </a:p>
        </p:txBody>
      </p:sp>
    </p:spTree>
    <p:extLst>
      <p:ext uri="{BB962C8B-B14F-4D97-AF65-F5344CB8AC3E}">
        <p14:creationId xmlns:p14="http://schemas.microsoft.com/office/powerpoint/2010/main" val="33251381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0" y="0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spcBef>
                <a:spcPct val="0"/>
              </a:spcBef>
            </a:pPr>
            <a:r>
              <a:rPr lang="en-GB" sz="3200" b="1" dirty="0">
                <a:solidFill>
                  <a:srgbClr val="1F497D"/>
                </a:solidFill>
                <a:latin typeface="Constantia" pitchFamily="18" charset="0"/>
              </a:rPr>
              <a:t>Agenda of the afternoon</a:t>
            </a:r>
          </a:p>
        </p:txBody>
      </p:sp>
      <p:graphicFrame>
        <p:nvGraphicFramePr>
          <p:cNvPr id="14" name="Table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58448369"/>
              </p:ext>
            </p:extLst>
          </p:nvPr>
        </p:nvGraphicFramePr>
        <p:xfrm>
          <a:off x="503238" y="793590"/>
          <a:ext cx="8146490" cy="5548726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41255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020904">
                  <a:extLst>
                    <a:ext uri="{9D8B030D-6E8A-4147-A177-3AD203B41FA5}">
                      <a16:colId xmlns:a16="http://schemas.microsoft.com/office/drawing/2014/main" val="2329558364"/>
                    </a:ext>
                  </a:extLst>
                </a:gridCol>
              </a:tblGrid>
              <a:tr h="71427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Constantia" panose="02030602050306030303" pitchFamily="18" charset="0"/>
                        </a:rPr>
                        <a:t>14h50</a:t>
                      </a:r>
                      <a:r>
                        <a:rPr lang="en-GB" sz="1800" baseline="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Constantia" panose="02030602050306030303" pitchFamily="18" charset="0"/>
                        </a:rPr>
                        <a:t> – 15h20</a:t>
                      </a:r>
                      <a:endParaRPr lang="en-US" sz="1800" b="0" baseline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Constantia" panose="02030602050306030303" pitchFamily="18" charset="0"/>
                        <a:sym typeface="Symbol" panose="05050102010706020507" pitchFamily="18" charset="2"/>
                      </a:endParaRPr>
                    </a:p>
                    <a:p>
                      <a:pPr algn="l"/>
                      <a:endParaRPr lang="en-GB" sz="600" baseline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Constantia" panose="02030602050306030303" pitchFamily="18" charset="0"/>
                      </a:endParaRPr>
                    </a:p>
                    <a:p>
                      <a:pPr algn="ctr"/>
                      <a:r>
                        <a:rPr lang="en-GB" sz="2100" b="1" baseline="0" dirty="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rPr>
                        <a:t>Introduction to exercises</a:t>
                      </a:r>
                    </a:p>
                    <a:p>
                      <a:pPr algn="ctr"/>
                      <a:endParaRPr lang="en-GB" sz="2100" b="1" dirty="0">
                        <a:solidFill>
                          <a:schemeClr val="tx1"/>
                        </a:solidFill>
                        <a:latin typeface="Constantia" panose="02030602050306030303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/>
                      <a:endParaRPr lang="en-GB" dirty="0">
                        <a:latin typeface="Constantia" panose="02030602050306030303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73036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800" b="0" i="0" baseline="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Constantia" panose="02030602050306030303" pitchFamily="18" charset="0"/>
                          <a:sym typeface="Symbol" panose="05050102010706020507" pitchFamily="18" charset="2"/>
                        </a:rPr>
                        <a:t>15h20 – 15h50</a:t>
                      </a:r>
                      <a:endParaRPr lang="en-US" sz="1800" b="1" i="0" baseline="0" dirty="0">
                        <a:solidFill>
                          <a:schemeClr val="tx1"/>
                        </a:solidFill>
                        <a:latin typeface="Constantia" panose="02030602050306030303" pitchFamily="18" charset="0"/>
                        <a:sym typeface="Symbol" panose="05050102010706020507" pitchFamily="18" charset="2"/>
                      </a:endParaRPr>
                    </a:p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endParaRPr lang="en-US" sz="1000" b="0" i="0" baseline="0" dirty="0">
                        <a:solidFill>
                          <a:schemeClr val="tx1"/>
                        </a:solidFill>
                        <a:latin typeface="Constantia" panose="02030602050306030303" pitchFamily="18" charset="0"/>
                        <a:sym typeface="Symbol" panose="05050102010706020507" pitchFamily="18" charset="2"/>
                      </a:endParaRPr>
                    </a:p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r>
                        <a:rPr lang="en-US" sz="2100" b="1" i="0" baseline="0" dirty="0">
                          <a:solidFill>
                            <a:srgbClr val="C0504D"/>
                          </a:solidFill>
                          <a:latin typeface="Constantia" panose="02030602050306030303" pitchFamily="18" charset="0"/>
                          <a:sym typeface="Symbol" panose="05050102010706020507" pitchFamily="18" charset="2"/>
                        </a:rPr>
                        <a:t>RF system design</a:t>
                      </a:r>
                    </a:p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r>
                        <a:rPr lang="en-US" sz="2400" b="1" i="0" baseline="0" dirty="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sym typeface="Symbol" panose="05050102010706020507" pitchFamily="18" charset="2"/>
                        </a:rPr>
                        <a:t>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Clr>
                          <a:schemeClr val="tx1"/>
                        </a:buClr>
                        <a:buFont typeface="Arial" panose="020B0604020202020204" pitchFamily="34" charset="0"/>
                        <a:buNone/>
                      </a:pPr>
                      <a:r>
                        <a:rPr lang="en-US" sz="1800" b="0" i="0" baseline="0" dirty="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sym typeface="Symbol" panose="05050102010706020507" pitchFamily="18" charset="2"/>
                        </a:rPr>
                        <a:t>                                                    </a:t>
                      </a:r>
                      <a:endParaRPr lang="en-US" sz="1800" b="1" i="1" baseline="0" dirty="0">
                        <a:solidFill>
                          <a:schemeClr val="tx1"/>
                        </a:solidFill>
                        <a:latin typeface="Constantia" panose="02030602050306030303" pitchFamily="18" charset="0"/>
                        <a:sym typeface="Symbol" panose="05050102010706020507" pitchFamily="18" charset="2"/>
                      </a:endParaRPr>
                    </a:p>
                    <a:p>
                      <a:pPr marL="0" indent="0">
                        <a:buClr>
                          <a:schemeClr val="tx1"/>
                        </a:buClr>
                        <a:buFont typeface="Arial" panose="020B0604020202020204" pitchFamily="34" charset="0"/>
                        <a:buNone/>
                      </a:pPr>
                      <a:endParaRPr lang="en-US" sz="600" b="1" i="1" baseline="0" dirty="0">
                        <a:solidFill>
                          <a:schemeClr val="tx1"/>
                        </a:solidFill>
                        <a:latin typeface="Constantia" panose="02030602050306030303" pitchFamily="18" charset="0"/>
                        <a:sym typeface="Symbol" panose="05050102010706020507" pitchFamily="18" charset="2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67553">
                <a:tc gridSpan="2">
                  <a:txBody>
                    <a:bodyPr/>
                    <a:lstStyle/>
                    <a:p>
                      <a:pPr marL="0" marR="0" lvl="1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Symbol" panose="05050102010706020507" pitchFamily="18" charset="2"/>
                        <a:buNone/>
                        <a:tabLst/>
                        <a:defRPr/>
                      </a:pPr>
                      <a:r>
                        <a:rPr lang="en-US" sz="2100" b="1" baseline="0" dirty="0">
                          <a:solidFill>
                            <a:srgbClr val="1F497D"/>
                          </a:solidFill>
                          <a:latin typeface="Constantia" panose="02030602050306030303" pitchFamily="18" charset="0"/>
                          <a:sym typeface="Symbol" panose="05050102010706020507" pitchFamily="18" charset="2"/>
                        </a:rPr>
                        <a:t>Coffee break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lvl="1" indent="0">
                        <a:buFont typeface="Symbol" panose="05050102010706020507" pitchFamily="18" charset="2"/>
                        <a:buNone/>
                      </a:pPr>
                      <a:endParaRPr lang="en-GB" b="1" baseline="0" dirty="0">
                        <a:solidFill>
                          <a:srgbClr val="1F497D"/>
                        </a:solidFill>
                        <a:latin typeface="Constantia" panose="02030602050306030303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43326">
                <a:tc gridSpan="2"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Symbol" panose="05050102010706020507" pitchFamily="18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>
                              <a:lumMod val="50000"/>
                              <a:lumOff val="50000"/>
                            </a:prstClr>
                          </a:solidFill>
                          <a:effectLst/>
                          <a:uLnTx/>
                          <a:uFillTx/>
                          <a:latin typeface="Constantia" panose="02030602050306030303" pitchFamily="18" charset="0"/>
                          <a:ea typeface="+mn-ea"/>
                          <a:cs typeface="+mn-cs"/>
                          <a:sym typeface="Symbol" panose="05050102010706020507" pitchFamily="18" charset="2"/>
                        </a:rPr>
                        <a:t>16h20 – 16h35                       </a:t>
                      </a:r>
                      <a:r>
                        <a:rPr kumimoji="0" lang="en-GB" sz="21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onstantia" panose="02030602050306030303" pitchFamily="18" charset="0"/>
                          <a:ea typeface="+mn-ea"/>
                          <a:cs typeface="+mn-cs"/>
                          <a:sym typeface="Symbol" panose="05050102010706020507" pitchFamily="18" charset="2"/>
                        </a:rPr>
                        <a:t>Intermediate wrap-up</a:t>
                      </a:r>
                      <a:endParaRPr kumimoji="0" lang="en-US" sz="21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Constantia" panose="02030602050306030303" pitchFamily="18" charset="0"/>
                        <a:ea typeface="+mn-ea"/>
                        <a:cs typeface="+mn-cs"/>
                        <a:sym typeface="Symbol" panose="05050102010706020507" pitchFamily="18" charset="2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lvl="1" indent="0">
                        <a:buFont typeface="Symbol" panose="05050102010706020507" pitchFamily="18" charset="2"/>
                        <a:buNone/>
                      </a:pPr>
                      <a:endParaRPr lang="en-GB" sz="600" b="0" baseline="0" dirty="0">
                        <a:solidFill>
                          <a:schemeClr val="tx1"/>
                        </a:solidFill>
                        <a:latin typeface="Constantia" panose="02030602050306030303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90468267"/>
                  </a:ext>
                </a:extLst>
              </a:tr>
              <a:tr h="443326"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Symbol" panose="05050102010706020507" pitchFamily="18" charset="2"/>
                        <a:buNone/>
                        <a:tabLst/>
                        <a:defRPr/>
                      </a:pPr>
                      <a:r>
                        <a:rPr lang="en-US" sz="1800" b="0" baseline="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Constantia" panose="02030602050306030303" pitchFamily="18" charset="0"/>
                          <a:sym typeface="Symbol" panose="05050102010706020507" pitchFamily="18" charset="2"/>
                        </a:rPr>
                        <a:t>16h35 – 17h40</a:t>
                      </a:r>
                      <a:endParaRPr lang="en-US" sz="1800" b="1" baseline="0" dirty="0">
                        <a:solidFill>
                          <a:schemeClr val="tx1"/>
                        </a:solidFill>
                        <a:latin typeface="Constantia" panose="02030602050306030303" pitchFamily="18" charset="0"/>
                        <a:sym typeface="Symbol" panose="05050102010706020507" pitchFamily="18" charset="2"/>
                      </a:endParaRPr>
                    </a:p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Symbol" panose="05050102010706020507" pitchFamily="18" charset="2"/>
                        <a:buNone/>
                        <a:tabLst/>
                        <a:defRPr/>
                      </a:pPr>
                      <a:endParaRPr lang="en-US" sz="1000" b="0" baseline="0" dirty="0">
                        <a:solidFill>
                          <a:schemeClr val="tx1"/>
                        </a:solidFill>
                        <a:latin typeface="Constantia" panose="02030602050306030303" pitchFamily="18" charset="0"/>
                        <a:sym typeface="Symbol" panose="05050102010706020507" pitchFamily="18" charset="2"/>
                      </a:endParaRPr>
                    </a:p>
                    <a:p>
                      <a:pPr marL="0" marR="0" lvl="1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Symbol" panose="05050102010706020507" pitchFamily="18" charset="2"/>
                        <a:buNone/>
                        <a:tabLst/>
                        <a:defRPr/>
                      </a:pPr>
                      <a:r>
                        <a:rPr lang="en-US" sz="2100" b="1" baseline="0" dirty="0">
                          <a:solidFill>
                            <a:srgbClr val="C0504D"/>
                          </a:solidFill>
                          <a:latin typeface="Constantia" panose="02030602050306030303" pitchFamily="18" charset="0"/>
                          <a:sym typeface="Symbol" panose="05050102010706020507" pitchFamily="18" charset="2"/>
                        </a:rPr>
                        <a:t>RF system design</a:t>
                      </a:r>
                    </a:p>
                    <a:p>
                      <a:pPr marL="0" marR="0" lvl="1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Symbol" panose="05050102010706020507" pitchFamily="18" charset="2"/>
                        <a:buNone/>
                        <a:tabLst/>
                        <a:defRPr/>
                      </a:pPr>
                      <a:r>
                        <a:rPr lang="en-US" sz="2400" b="1" baseline="0" dirty="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sym typeface="Symbol" panose="05050102010706020507" pitchFamily="18" charset="2"/>
                        </a:rPr>
                        <a:t>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lvl="1" indent="0">
                        <a:buFont typeface="Symbol" panose="05050102010706020507" pitchFamily="18" charset="2"/>
                        <a:buNone/>
                      </a:pPr>
                      <a:r>
                        <a:rPr lang="en-GB" sz="1800" b="0" baseline="0" dirty="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rPr>
                        <a:t>                                                    </a:t>
                      </a:r>
                      <a:endParaRPr lang="en-GB" sz="1800" b="1" baseline="0" dirty="0">
                        <a:solidFill>
                          <a:schemeClr val="tx1"/>
                        </a:solidFill>
                        <a:latin typeface="Constantia" panose="02030602050306030303" pitchFamily="18" charset="0"/>
                      </a:endParaRPr>
                    </a:p>
                    <a:p>
                      <a:pPr marL="0" lvl="1" indent="0">
                        <a:buFont typeface="Symbol" panose="05050102010706020507" pitchFamily="18" charset="2"/>
                        <a:buNone/>
                      </a:pPr>
                      <a:endParaRPr lang="en-GB" sz="600" b="0" baseline="0" dirty="0">
                        <a:solidFill>
                          <a:schemeClr val="tx1"/>
                        </a:solidFill>
                        <a:latin typeface="Constantia" panose="02030602050306030303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02390303"/>
                  </a:ext>
                </a:extLst>
              </a:tr>
              <a:tr h="753127">
                <a:tc gridSpan="2"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Symbol" panose="05050102010706020507" pitchFamily="18" charset="2"/>
                        <a:buNone/>
                        <a:tabLst/>
                        <a:defRPr/>
                      </a:pPr>
                      <a:r>
                        <a:rPr lang="en-US" sz="1800" b="0" baseline="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Constantia" panose="02030602050306030303" pitchFamily="18" charset="0"/>
                          <a:sym typeface="Symbol" panose="05050102010706020507" pitchFamily="18" charset="2"/>
                        </a:rPr>
                        <a:t>17h40 – 18h25</a:t>
                      </a:r>
                    </a:p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Symbol" panose="05050102010706020507" pitchFamily="18" charset="2"/>
                        <a:buNone/>
                        <a:tabLst/>
                        <a:defRPr/>
                      </a:pPr>
                      <a:endParaRPr lang="en-US" sz="600" b="0" baseline="0" dirty="0">
                        <a:solidFill>
                          <a:schemeClr val="tx1"/>
                        </a:solidFill>
                        <a:latin typeface="Constantia" panose="02030602050306030303" pitchFamily="18" charset="0"/>
                        <a:sym typeface="Symbol" panose="05050102010706020507" pitchFamily="18" charset="2"/>
                      </a:endParaRPr>
                    </a:p>
                    <a:p>
                      <a:pPr marL="0" marR="0" lvl="1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Symbol" panose="05050102010706020507" pitchFamily="18" charset="2"/>
                        <a:buNone/>
                        <a:tabLst/>
                        <a:defRPr/>
                      </a:pPr>
                      <a:r>
                        <a:rPr lang="en-US" sz="2100" b="1" baseline="0" dirty="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sym typeface="Symbol" panose="05050102010706020507" pitchFamily="18" charset="2"/>
                        </a:rPr>
                        <a:t>Discussion on solutions of exercises</a:t>
                      </a:r>
                    </a:p>
                    <a:p>
                      <a:pPr marL="0" marR="0" lvl="1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Symbol" panose="05050102010706020507" pitchFamily="18" charset="2"/>
                        <a:buNone/>
                        <a:tabLst/>
                        <a:defRPr/>
                      </a:pPr>
                      <a:endParaRPr lang="en-US" sz="2100" b="1" baseline="0" dirty="0">
                        <a:solidFill>
                          <a:schemeClr val="tx1"/>
                        </a:solidFill>
                        <a:latin typeface="Constantia" panose="02030602050306030303" pitchFamily="18" charset="0"/>
                        <a:sym typeface="Symbol" panose="05050102010706020507" pitchFamily="18" charset="2"/>
                      </a:endParaRPr>
                    </a:p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Symbol" panose="05050102010706020507" pitchFamily="18" charset="2"/>
                        <a:buNone/>
                        <a:tabLst/>
                        <a:defRPr/>
                      </a:pPr>
                      <a:endParaRPr lang="en-US" sz="600" b="0" baseline="0" dirty="0">
                        <a:solidFill>
                          <a:schemeClr val="tx1"/>
                        </a:solidFill>
                        <a:latin typeface="Constantia" panose="02030602050306030303" pitchFamily="18" charset="0"/>
                        <a:sym typeface="Symbol" panose="05050102010706020507" pitchFamily="18" charset="2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lvl="1" indent="0">
                        <a:buFont typeface="Symbol" panose="05050102010706020507" pitchFamily="18" charset="2"/>
                        <a:buNone/>
                      </a:pPr>
                      <a:endParaRPr lang="en-GB" sz="2100" b="0" baseline="0" dirty="0">
                        <a:solidFill>
                          <a:schemeClr val="tx1"/>
                        </a:solidFill>
                        <a:latin typeface="Constantia" panose="02030602050306030303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9996861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5089768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1743889" y="2479392"/>
            <a:ext cx="1002143" cy="49371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5462444" y="2461891"/>
            <a:ext cx="1953870" cy="49371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2" name="Rectangle 7"/>
          <p:cNvSpPr>
            <a:spLocks noChangeArrowheads="1"/>
          </p:cNvSpPr>
          <p:nvPr/>
        </p:nvSpPr>
        <p:spPr bwMode="auto">
          <a:xfrm>
            <a:off x="503237" y="912249"/>
            <a:ext cx="8292419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nstantia" pitchFamily="18" charset="0"/>
                <a:ea typeface="+mn-ea"/>
                <a:cs typeface="Times New Roman" pitchFamily="18" charset="0"/>
                <a:sym typeface="Wingdings" pitchFamily="2" charset="2"/>
              </a:rPr>
              <a:t>As an injector of LEP electrons were accelerated</a:t>
            </a:r>
            <a:b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nstantia" pitchFamily="18" charset="0"/>
                <a:ea typeface="+mn-ea"/>
                <a:cs typeface="Times New Roman" pitchFamily="18" charset="0"/>
                <a:sym typeface="Wingdings" pitchFamily="2" charset="2"/>
              </a:rPr>
            </a:b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nstantia" pitchFamily="18" charset="0"/>
                <a:ea typeface="+mn-ea"/>
                <a:cs typeface="Times New Roman" pitchFamily="18" charset="0"/>
                <a:sym typeface="Wingdings" pitchFamily="2" charset="2"/>
              </a:rPr>
              <a:t>in the PS to </a:t>
            </a:r>
            <a:r>
              <a:rPr kumimoji="0" lang="en-GB" sz="2400" b="1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nstantia" pitchFamily="18" charset="0"/>
                <a:ea typeface="+mn-ea"/>
                <a:cs typeface="Times New Roman" pitchFamily="18" charset="0"/>
                <a:sym typeface="Wingdings" pitchFamily="2" charset="2"/>
              </a:rPr>
              <a:t>E</a:t>
            </a: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nstantia" pitchFamily="18" charset="0"/>
                <a:ea typeface="+mn-ea"/>
                <a:cs typeface="Times New Roman" pitchFamily="18" charset="0"/>
                <a:sym typeface="Wingdings" pitchFamily="2" charset="2"/>
              </a:rPr>
              <a:t> = 3.5 GeV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C0504D"/>
                </a:solidFill>
                <a:effectLst/>
                <a:uLnTx/>
                <a:uFillTx/>
                <a:latin typeface="Constantia" pitchFamily="18" charset="0"/>
                <a:ea typeface="+mn-ea"/>
                <a:cs typeface="Times New Roman" pitchFamily="18" charset="0"/>
                <a:sym typeface="Wingdings" pitchFamily="2" charset="2"/>
              </a:rPr>
              <a:t>Is the RF system for acceleration of protons usable?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GB" sz="2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nstantia" pitchFamily="18" charset="0"/>
              <a:ea typeface="+mn-ea"/>
              <a:cs typeface="Times New Roman" pitchFamily="18" charset="0"/>
              <a:sym typeface="Wingdings" pitchFamily="2" charset="2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GB" sz="2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nstantia" pitchFamily="18" charset="0"/>
              <a:ea typeface="+mn-ea"/>
              <a:cs typeface="Times New Roman" pitchFamily="18" charset="0"/>
              <a:sym typeface="Wingdings" pitchFamily="2" charset="2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GB" sz="2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nstantia" pitchFamily="18" charset="0"/>
              <a:ea typeface="+mn-ea"/>
              <a:cs typeface="Times New Roman" pitchFamily="18" charset="0"/>
              <a:sym typeface="Wingdings" pitchFamily="2" charset="2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prstClr val="black"/>
              </a:buClr>
              <a:buSzTx/>
              <a:buFont typeface="Symbol" panose="05050102010706020507" pitchFamily="18" charset="2"/>
              <a:buChar char="®"/>
              <a:tabLst/>
              <a:defRPr/>
            </a:pP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nstantia" pitchFamily="18" charset="0"/>
                <a:ea typeface="+mn-ea"/>
                <a:cs typeface="Times New Roman" pitchFamily="18" charset="0"/>
                <a:sym typeface="Wingdings" pitchFamily="2" charset="2"/>
              </a:rPr>
              <a:t>Bucket </a:t>
            </a: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C0504D"/>
                </a:solidFill>
                <a:effectLst/>
                <a:uLnTx/>
                <a:uFillTx/>
                <a:latin typeface="Constantia" pitchFamily="18" charset="0"/>
                <a:ea typeface="+mn-ea"/>
                <a:cs typeface="Times New Roman" pitchFamily="18" charset="0"/>
                <a:sym typeface="Wingdings" pitchFamily="2" charset="2"/>
              </a:rPr>
              <a:t>area too small </a:t>
            </a: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nstantia" pitchFamily="18" charset="0"/>
                <a:ea typeface="+mn-ea"/>
                <a:cs typeface="Times New Roman" pitchFamily="18" charset="0"/>
                <a:sym typeface="Wingdings" pitchFamily="2" charset="2"/>
              </a:rPr>
              <a:t>and </a:t>
            </a: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C0504D"/>
                </a:solidFill>
                <a:effectLst/>
                <a:uLnTx/>
                <a:uFillTx/>
                <a:latin typeface="Constantia" pitchFamily="18" charset="0"/>
                <a:ea typeface="+mn-ea"/>
                <a:cs typeface="Times New Roman" pitchFamily="18" charset="0"/>
                <a:sym typeface="Wingdings" pitchFamily="2" charset="2"/>
              </a:rPr>
              <a:t>bunches too long </a:t>
            </a: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nstantia" pitchFamily="18" charset="0"/>
                <a:ea typeface="+mn-ea"/>
                <a:cs typeface="Times New Roman" pitchFamily="18" charset="0"/>
                <a:sym typeface="Wingdings" pitchFamily="2" charset="2"/>
              </a:rPr>
              <a:t>at 3.5 GeV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prstClr val="black"/>
              </a:buClr>
              <a:buSzTx/>
              <a:buFont typeface="Symbol" panose="05050102010706020507" pitchFamily="18" charset="2"/>
              <a:buChar char="®"/>
              <a:tabLst/>
              <a:defRPr/>
            </a:pPr>
            <a:endParaRPr kumimoji="0" lang="en-GB" sz="6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nstantia" pitchFamily="18" charset="0"/>
              <a:ea typeface="+mn-ea"/>
              <a:cs typeface="Times New Roman" pitchFamily="18" charset="0"/>
              <a:sym typeface="Wingdings" pitchFamily="2" charset="2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prstClr val="black"/>
              </a:buClr>
              <a:buSzTx/>
              <a:buFont typeface="Symbol" panose="05050102010706020507" pitchFamily="18" charset="2"/>
              <a:buChar char="®"/>
              <a:tabLst/>
              <a:defRPr/>
            </a:pP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nstantia" pitchFamily="18" charset="0"/>
                <a:ea typeface="+mn-ea"/>
                <a:cs typeface="Times New Roman" pitchFamily="18" charset="0"/>
                <a:sym typeface="Wingdings" pitchFamily="2" charset="2"/>
              </a:rPr>
              <a:t>Optimized </a:t>
            </a: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Constantia" pitchFamily="18" charset="0"/>
                <a:ea typeface="+mn-ea"/>
                <a:cs typeface="Times New Roman" pitchFamily="18" charset="0"/>
                <a:sym typeface="Wingdings" pitchFamily="2" charset="2"/>
              </a:rPr>
              <a:t>RF system for electron acceleration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prstClr val="black"/>
              </a:buClr>
              <a:buSzTx/>
              <a:buFont typeface="Symbol" panose="05050102010706020507" pitchFamily="18" charset="2"/>
              <a:buChar char="®"/>
              <a:tabLst/>
              <a:defRPr/>
            </a:pPr>
            <a:endParaRPr kumimoji="0" lang="en-GB" sz="2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nstantia" pitchFamily="18" charset="0"/>
              <a:ea typeface="+mn-ea"/>
              <a:cs typeface="Times New Roman" pitchFamily="18" charset="0"/>
              <a:sym typeface="Wingdings" pitchFamily="2" charset="2"/>
            </a:endParaRPr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0" y="0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200" b="1" i="0" u="none" strike="noStrike" kern="1200" cap="none" spc="0" normalizeH="0" baseline="0" noProof="0" dirty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Constantia" pitchFamily="18" charset="0"/>
                <a:ea typeface="+mn-ea"/>
                <a:cs typeface="+mn-cs"/>
              </a:rPr>
              <a:t>Electrons in the PS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909638" y="4633687"/>
          <a:ext cx="3255962" cy="1645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1276">
                  <a:extLst>
                    <a:ext uri="{9D8B030D-6E8A-4147-A177-3AD203B41FA5}">
                      <a16:colId xmlns:a16="http://schemas.microsoft.com/office/drawing/2014/main" val="2882364046"/>
                    </a:ext>
                  </a:extLst>
                </a:gridCol>
                <a:gridCol w="1204686">
                  <a:extLst>
                    <a:ext uri="{9D8B030D-6E8A-4147-A177-3AD203B41FA5}">
                      <a16:colId xmlns:a16="http://schemas.microsoft.com/office/drawing/2014/main" val="381193983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2100" dirty="0">
                          <a:latin typeface="Constantia" panose="02030602050306030303" pitchFamily="18" charset="0"/>
                        </a:rPr>
                        <a:t>Parameter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666617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2100" dirty="0">
                          <a:latin typeface="Constantia" panose="02030602050306030303" pitchFamily="18" charset="0"/>
                        </a:rPr>
                        <a:t>Harmonic, </a:t>
                      </a:r>
                      <a:r>
                        <a:rPr lang="en-GB" sz="2100" i="1" dirty="0">
                          <a:latin typeface="Constantia" panose="02030602050306030303" pitchFamily="18" charset="0"/>
                        </a:rPr>
                        <a:t>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2100" dirty="0">
                          <a:latin typeface="Constantia" panose="02030602050306030303" pitchFamily="18" charset="0"/>
                        </a:rPr>
                        <a:t>240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10119692"/>
                  </a:ext>
                </a:extLst>
              </a:tr>
              <a:tr h="357776">
                <a:tc>
                  <a:txBody>
                    <a:bodyPr/>
                    <a:lstStyle/>
                    <a:p>
                      <a:r>
                        <a:rPr lang="en-GB" sz="2100" dirty="0">
                          <a:latin typeface="Constantia" panose="02030602050306030303" pitchFamily="18" charset="0"/>
                        </a:rPr>
                        <a:t>Frequency, </a:t>
                      </a:r>
                      <a:r>
                        <a:rPr lang="en-GB" sz="2100" i="1" dirty="0" err="1">
                          <a:latin typeface="Constantia" panose="02030602050306030303" pitchFamily="18" charset="0"/>
                        </a:rPr>
                        <a:t>f</a:t>
                      </a:r>
                      <a:r>
                        <a:rPr lang="en-GB" sz="2100" baseline="-25000" dirty="0" err="1">
                          <a:latin typeface="Constantia" panose="02030602050306030303" pitchFamily="18" charset="0"/>
                        </a:rPr>
                        <a:t>RF</a:t>
                      </a:r>
                      <a:endParaRPr lang="en-GB" sz="2100" baseline="-25000" dirty="0">
                        <a:latin typeface="Constantia" panose="020306020503060303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2100" b="1" dirty="0">
                          <a:latin typeface="Constantia" panose="02030602050306030303" pitchFamily="18" charset="0"/>
                        </a:rPr>
                        <a:t>114 MHz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6509804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2100" dirty="0">
                          <a:latin typeface="Constantia" panose="02030602050306030303" pitchFamily="18" charset="0"/>
                        </a:rPr>
                        <a:t>Voltage, </a:t>
                      </a:r>
                      <a:r>
                        <a:rPr lang="en-GB" sz="2100" i="1" dirty="0">
                          <a:latin typeface="Constantia" panose="02030602050306030303" pitchFamily="18" charset="0"/>
                        </a:rPr>
                        <a:t>V</a:t>
                      </a:r>
                      <a:r>
                        <a:rPr lang="en-GB" sz="2100" baseline="-25000" dirty="0">
                          <a:latin typeface="Constantia" panose="02030602050306030303" pitchFamily="18" charset="0"/>
                        </a:rPr>
                        <a:t>RF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2100" b="1" dirty="0">
                          <a:latin typeface="Constantia" panose="02030602050306030303" pitchFamily="18" charset="0"/>
                        </a:rPr>
                        <a:t>1 MV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56479840"/>
                  </a:ext>
                </a:extLst>
              </a:tr>
            </a:tbl>
          </a:graphicData>
        </a:graphic>
      </p:graphicFrame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96126" y="4453194"/>
            <a:ext cx="4244637" cy="2230983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822544" y="6265863"/>
            <a:ext cx="3458319" cy="36163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75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nstantia" panose="02030602050306030303" pitchFamily="18" charset="0"/>
                <a:ea typeface="+mn-ea"/>
                <a:cs typeface="+mn-cs"/>
              </a:rPr>
              <a:t>(5 </a:t>
            </a:r>
            <a:r>
              <a:rPr kumimoji="0" lang="en-GB" sz="175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nstantia" panose="02030602050306030303" pitchFamily="18" charset="0"/>
                <a:ea typeface="+mn-ea"/>
                <a:cs typeface="+mn-cs"/>
                <a:sym typeface="Symbol" panose="05050102010706020507" pitchFamily="18" charset="2"/>
              </a:rPr>
              <a:t> more than 10 MHz cavities</a:t>
            </a:r>
            <a:r>
              <a:rPr kumimoji="0" lang="en-GB" sz="175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nstantia" panose="02030602050306030303" pitchFamily="18" charset="0"/>
                <a:ea typeface="+mn-ea"/>
                <a:cs typeface="+mn-cs"/>
              </a:rPr>
              <a:t>)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845" y="2346307"/>
            <a:ext cx="5568514" cy="777600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7163" y="3133554"/>
            <a:ext cx="2133600" cy="2289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545629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2514600"/>
            <a:ext cx="91440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fontAlgn="auto" hangingPunct="1">
              <a:spcBef>
                <a:spcPct val="0"/>
              </a:spcBef>
              <a:spcAft>
                <a:spcPts val="0"/>
              </a:spcAft>
            </a:pPr>
            <a:r>
              <a:rPr lang="en-US" sz="4800" b="1" dirty="0">
                <a:solidFill>
                  <a:srgbClr val="1F497D"/>
                </a:solidFill>
                <a:latin typeface="Constantia" pitchFamily="18" charset="0"/>
              </a:rPr>
              <a:t>PS Booster</a:t>
            </a:r>
            <a:endParaRPr lang="en-US" sz="3200" b="1" dirty="0">
              <a:solidFill>
                <a:srgbClr val="1F497D"/>
              </a:solidFill>
              <a:latin typeface="Constantia" pitchFamily="18" charset="0"/>
            </a:endParaRPr>
          </a:p>
        </p:txBody>
      </p:sp>
      <p:sp>
        <p:nvSpPr>
          <p:cNvPr id="5" name="Oval 4"/>
          <p:cNvSpPr/>
          <p:nvPr/>
        </p:nvSpPr>
        <p:spPr>
          <a:xfrm>
            <a:off x="2070455" y="5505449"/>
            <a:ext cx="697524" cy="23184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" name="Picture 1" descr="A diagram of a complex&#10;&#10;Description automatically generated">
            <a:extLst>
              <a:ext uri="{FF2B5EF4-FFF2-40B4-BE49-F238E27FC236}">
                <a16:creationId xmlns:a16="http://schemas.microsoft.com/office/drawing/2014/main" id="{0F525459-7E30-2074-EA2A-CB06EF62B23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8767" t="12682" r="5946" b="24136"/>
          <a:stretch/>
        </p:blipFill>
        <p:spPr>
          <a:xfrm>
            <a:off x="503238" y="3968498"/>
            <a:ext cx="4003200" cy="24136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468988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5350"/>
          <a:stretch/>
        </p:blipFill>
        <p:spPr>
          <a:xfrm>
            <a:off x="6149912" y="772775"/>
            <a:ext cx="2192400" cy="1687095"/>
          </a:xfrm>
          <a:prstGeom prst="rect">
            <a:avLst/>
          </a:prstGeom>
        </p:spPr>
      </p:pic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0" y="0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spcBef>
                <a:spcPct val="0"/>
              </a:spcBef>
            </a:pPr>
            <a:r>
              <a:rPr lang="en-GB" sz="3200" b="1" dirty="0">
                <a:solidFill>
                  <a:srgbClr val="1F497D"/>
                </a:solidFill>
                <a:latin typeface="Constantia" pitchFamily="18" charset="0"/>
              </a:rPr>
              <a:t>Example: RF System for CERN PS Booster</a:t>
            </a:r>
          </a:p>
        </p:txBody>
      </p:sp>
      <p:sp>
        <p:nvSpPr>
          <p:cNvPr id="3" name="Rectangle 7"/>
          <p:cNvSpPr>
            <a:spLocks noChangeArrowheads="1"/>
          </p:cNvSpPr>
          <p:nvPr/>
        </p:nvSpPr>
        <p:spPr bwMode="auto">
          <a:xfrm>
            <a:off x="525515" y="662400"/>
            <a:ext cx="8137526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24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PS injector synchrotron</a:t>
            </a:r>
          </a:p>
          <a:p>
            <a:pPr marL="800100" lvl="1" indent="-342900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r>
              <a:rPr lang="en-GB" sz="21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2</a:t>
            </a:r>
            <a:r>
              <a:rPr lang="en-GB" sz="2100" b="1" dirty="0">
                <a:latin typeface="Symbol" panose="05050102010706020507" pitchFamily="18" charset="2"/>
                <a:cs typeface="Times New Roman" pitchFamily="18" charset="0"/>
                <a:sym typeface="Wingdings" pitchFamily="2" charset="2"/>
              </a:rPr>
              <a:t>p</a:t>
            </a:r>
            <a:r>
              <a:rPr lang="en-GB" sz="2100" b="1" i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R</a:t>
            </a:r>
            <a:r>
              <a:rPr lang="en-GB" sz="2100" b="1" baseline="-25000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PSB</a:t>
            </a:r>
            <a:r>
              <a:rPr lang="en-GB" sz="21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 = 2</a:t>
            </a:r>
            <a:r>
              <a:rPr lang="en-GB" sz="2100" b="1" dirty="0">
                <a:latin typeface="Symbol" panose="05050102010706020507" pitchFamily="18" charset="2"/>
                <a:cs typeface="Times New Roman" pitchFamily="18" charset="0"/>
                <a:sym typeface="Wingdings" pitchFamily="2" charset="2"/>
              </a:rPr>
              <a:t>p</a:t>
            </a:r>
            <a:r>
              <a:rPr lang="en-GB" sz="2100" b="1" i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R</a:t>
            </a:r>
            <a:r>
              <a:rPr lang="en-GB" sz="2100" b="1" baseline="-25000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PS</a:t>
            </a:r>
            <a:r>
              <a:rPr lang="en-GB" sz="21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/4</a:t>
            </a:r>
          </a:p>
          <a:p>
            <a:pPr marL="800100" lvl="1" indent="-342900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r>
              <a:rPr lang="en-GB" sz="21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Sandwich of 4 rings</a:t>
            </a:r>
          </a:p>
          <a:p>
            <a:pPr marL="800100" lvl="1" indent="-342900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r>
              <a:rPr lang="en-GB" sz="21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Total length as PS circumference</a:t>
            </a: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91612344"/>
              </p:ext>
            </p:extLst>
          </p:nvPr>
        </p:nvGraphicFramePr>
        <p:xfrm>
          <a:off x="792161" y="2517324"/>
          <a:ext cx="7559676" cy="3708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355720">
                  <a:extLst>
                    <a:ext uri="{9D8B030D-6E8A-4147-A177-3AD203B41FA5}">
                      <a16:colId xmlns:a16="http://schemas.microsoft.com/office/drawing/2014/main" val="3539381003"/>
                    </a:ext>
                  </a:extLst>
                </a:gridCol>
                <a:gridCol w="2203956">
                  <a:extLst>
                    <a:ext uri="{9D8B030D-6E8A-4147-A177-3AD203B41FA5}">
                      <a16:colId xmlns:a16="http://schemas.microsoft.com/office/drawing/2014/main" val="147247057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>
                          <a:latin typeface="Constantia" panose="02030602050306030303" pitchFamily="18" charset="0"/>
                        </a:rPr>
                        <a:t>Parameter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dirty="0">
                          <a:latin typeface="Constantia" panose="02030602050306030303" pitchFamily="18" charset="0"/>
                        </a:rPr>
                        <a:t>Value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8739162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>
                          <a:latin typeface="Constantia" panose="02030602050306030303" pitchFamily="18" charset="0"/>
                        </a:rPr>
                        <a:t>Circumference, 2</a:t>
                      </a:r>
                      <a:r>
                        <a:rPr lang="en-GB" dirty="0">
                          <a:latin typeface="Symbol" panose="05050102010706020507" pitchFamily="18" charset="2"/>
                          <a:cs typeface="Symap" panose="00000400000000000000" pitchFamily="2" charset="0"/>
                        </a:rPr>
                        <a:t>p</a:t>
                      </a:r>
                      <a:r>
                        <a:rPr lang="en-GB" i="1" dirty="0">
                          <a:latin typeface="Constantia" panose="02030602050306030303" pitchFamily="18" charset="0"/>
                        </a:rPr>
                        <a:t>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dirty="0">
                          <a:latin typeface="Constantia" panose="02030602050306030303" pitchFamily="18" charset="0"/>
                        </a:rPr>
                        <a:t>2</a:t>
                      </a:r>
                      <a:r>
                        <a:rPr lang="en-GB" dirty="0">
                          <a:latin typeface="Symbol" panose="05050102010706020507" pitchFamily="18" charset="2"/>
                          <a:cs typeface="Symap" panose="00000400000000000000" pitchFamily="2" charset="0"/>
                        </a:rPr>
                        <a:t>p</a:t>
                      </a:r>
                      <a:r>
                        <a:rPr lang="en-GB" baseline="0" dirty="0">
                          <a:latin typeface="Constantia" panose="02030602050306030303" pitchFamily="18" charset="0"/>
                        </a:rPr>
                        <a:t> ∙ 25 m = 157 m</a:t>
                      </a:r>
                      <a:endParaRPr lang="en-GB" dirty="0">
                        <a:latin typeface="Constantia" panose="02030602050306030303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3724179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baseline="0" dirty="0">
                          <a:latin typeface="Constantia" panose="02030602050306030303" pitchFamily="18" charset="0"/>
                        </a:rPr>
                        <a:t>Acceleration time, </a:t>
                      </a:r>
                      <a:r>
                        <a:rPr lang="en-GB" i="1" baseline="0" dirty="0" err="1">
                          <a:latin typeface="Constantia" panose="02030602050306030303" pitchFamily="18" charset="0"/>
                        </a:rPr>
                        <a:t>t</a:t>
                      </a:r>
                      <a:r>
                        <a:rPr lang="en-GB" baseline="-25000" dirty="0" err="1">
                          <a:latin typeface="Constantia" panose="02030602050306030303" pitchFamily="18" charset="0"/>
                        </a:rPr>
                        <a:t>cycle</a:t>
                      </a:r>
                      <a:endParaRPr lang="en-GB" baseline="-25000" dirty="0">
                        <a:latin typeface="Constantia" panose="020306020503060303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dirty="0">
                          <a:latin typeface="Constantia" panose="02030602050306030303" pitchFamily="18" charset="0"/>
                        </a:rPr>
                        <a:t>~0.5 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096518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>
                          <a:latin typeface="Constantia" panose="02030602050306030303" pitchFamily="18" charset="0"/>
                        </a:rPr>
                        <a:t>Maximum</a:t>
                      </a:r>
                      <a:r>
                        <a:rPr lang="en-GB" baseline="0" dirty="0">
                          <a:latin typeface="Constantia" panose="02030602050306030303" pitchFamily="18" charset="0"/>
                        </a:rPr>
                        <a:t> ramp rate, </a:t>
                      </a:r>
                      <a:r>
                        <a:rPr lang="en-GB" i="1" baseline="0" dirty="0">
                          <a:latin typeface="Constantia" panose="02030602050306030303" pitchFamily="18" charset="0"/>
                        </a:rPr>
                        <a:t>dB</a:t>
                      </a:r>
                      <a:r>
                        <a:rPr lang="en-GB" baseline="0" dirty="0">
                          <a:latin typeface="Constantia" panose="02030602050306030303" pitchFamily="18" charset="0"/>
                        </a:rPr>
                        <a:t>/</a:t>
                      </a:r>
                      <a:r>
                        <a:rPr lang="en-GB" i="1" baseline="0" dirty="0" err="1">
                          <a:latin typeface="Constantia" panose="02030602050306030303" pitchFamily="18" charset="0"/>
                        </a:rPr>
                        <a:t>dt</a:t>
                      </a:r>
                      <a:endParaRPr lang="en-GB" i="1" baseline="-25000" dirty="0">
                        <a:latin typeface="Constantia" panose="020306020503060303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dirty="0">
                          <a:latin typeface="Constantia" panose="02030602050306030303" pitchFamily="18" charset="0"/>
                        </a:rPr>
                        <a:t>2.3 T/s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667007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>
                          <a:latin typeface="Constantia" panose="02030602050306030303" pitchFamily="18" charset="0"/>
                        </a:rPr>
                        <a:t>Injection energy, </a:t>
                      </a:r>
                      <a:r>
                        <a:rPr lang="en-GB" i="1" dirty="0" err="1">
                          <a:latin typeface="Constantia" panose="02030602050306030303" pitchFamily="18" charset="0"/>
                        </a:rPr>
                        <a:t>E</a:t>
                      </a:r>
                      <a:r>
                        <a:rPr lang="en-GB" baseline="-25000" dirty="0" err="1">
                          <a:latin typeface="Constantia" panose="02030602050306030303" pitchFamily="18" charset="0"/>
                        </a:rPr>
                        <a:t>kin</a:t>
                      </a:r>
                      <a:endParaRPr lang="en-GB" baseline="-25000" dirty="0">
                        <a:latin typeface="Constantia" panose="020306020503060303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b="1" dirty="0">
                          <a:solidFill>
                            <a:srgbClr val="C0504D"/>
                          </a:solidFill>
                          <a:latin typeface="Constantia" panose="02030602050306030303" pitchFamily="18" charset="0"/>
                        </a:rPr>
                        <a:t>50</a:t>
                      </a:r>
                      <a:r>
                        <a:rPr lang="en-GB" b="1" dirty="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rPr>
                        <a:t>/160 </a:t>
                      </a:r>
                      <a:r>
                        <a:rPr lang="en-GB" b="1" dirty="0">
                          <a:solidFill>
                            <a:srgbClr val="C0504D"/>
                          </a:solidFill>
                          <a:latin typeface="Constantia" panose="02030602050306030303" pitchFamily="18" charset="0"/>
                        </a:rPr>
                        <a:t>MeV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6660212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aseline="0" dirty="0">
                          <a:latin typeface="Constantia" panose="02030602050306030303" pitchFamily="18" charset="0"/>
                        </a:rPr>
                        <a:t>Flat-top energy, </a:t>
                      </a:r>
                      <a:r>
                        <a:rPr lang="en-GB" i="1" baseline="0" dirty="0" err="1">
                          <a:latin typeface="Constantia" panose="02030602050306030303" pitchFamily="18" charset="0"/>
                        </a:rPr>
                        <a:t>E</a:t>
                      </a:r>
                      <a:r>
                        <a:rPr lang="en-GB" baseline="-25000" dirty="0" err="1">
                          <a:latin typeface="Constantia" panose="02030602050306030303" pitchFamily="18" charset="0"/>
                        </a:rPr>
                        <a:t>kin</a:t>
                      </a:r>
                      <a:endParaRPr lang="en-GB" baseline="-25000" dirty="0">
                        <a:latin typeface="Constantia" panose="020306020503060303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b="1" baseline="0" dirty="0">
                          <a:solidFill>
                            <a:srgbClr val="C0504D"/>
                          </a:solidFill>
                          <a:latin typeface="Constantia" panose="02030602050306030303" pitchFamily="18" charset="0"/>
                        </a:rPr>
                        <a:t>0.8</a:t>
                      </a:r>
                      <a:r>
                        <a:rPr lang="en-GB" b="1" baseline="0" dirty="0">
                          <a:latin typeface="Constantia" panose="02030602050306030303" pitchFamily="18" charset="0"/>
                        </a:rPr>
                        <a:t>/1.0/1.4/2.0 GeV</a:t>
                      </a:r>
                      <a:endParaRPr lang="en-GB" b="1" dirty="0">
                        <a:latin typeface="Constantia" panose="02030602050306030303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2359885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baseline="-25000" dirty="0">
                        <a:latin typeface="Constantia" panose="020306020503060303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en-GB" dirty="0">
                        <a:latin typeface="Constantia" panose="02030602050306030303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4608913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1" baseline="0" dirty="0">
                          <a:latin typeface="Constantia" panose="02030602050306030303" pitchFamily="18" charset="0"/>
                        </a:rPr>
                        <a:t>Revolution frequency  at injection, </a:t>
                      </a:r>
                      <a:r>
                        <a:rPr lang="en-GB" b="1" i="1" baseline="0" dirty="0" err="1">
                          <a:latin typeface="Constantia" panose="02030602050306030303" pitchFamily="18" charset="0"/>
                        </a:rPr>
                        <a:t>f</a:t>
                      </a:r>
                      <a:r>
                        <a:rPr lang="en-GB" b="1" baseline="-25000" dirty="0" err="1">
                          <a:latin typeface="Constantia" panose="02030602050306030303" pitchFamily="18" charset="0"/>
                        </a:rPr>
                        <a:t>rev,inj</a:t>
                      </a:r>
                      <a:endParaRPr lang="en-GB" b="1" baseline="-25000" dirty="0">
                        <a:latin typeface="Constantia" panose="020306020503060303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b="1" dirty="0">
                          <a:solidFill>
                            <a:srgbClr val="C0504D"/>
                          </a:solidFill>
                          <a:latin typeface="Constantia" panose="02030602050306030303" pitchFamily="18" charset="0"/>
                        </a:rPr>
                        <a:t>0.6/1 MHz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379856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1" baseline="0" dirty="0">
                          <a:latin typeface="Constantia" panose="02030602050306030303" pitchFamily="18" charset="0"/>
                        </a:rPr>
                        <a:t>                                             at ejection, </a:t>
                      </a:r>
                      <a:r>
                        <a:rPr lang="en-GB" b="1" i="1" baseline="0" dirty="0" err="1">
                          <a:latin typeface="Constantia" panose="02030602050306030303" pitchFamily="18" charset="0"/>
                        </a:rPr>
                        <a:t>f</a:t>
                      </a:r>
                      <a:r>
                        <a:rPr lang="en-GB" b="1" baseline="-25000" dirty="0" err="1">
                          <a:latin typeface="Constantia" panose="02030602050306030303" pitchFamily="18" charset="0"/>
                        </a:rPr>
                        <a:t>rev,ej</a:t>
                      </a:r>
                      <a:endParaRPr lang="en-GB" b="1" baseline="-25000" dirty="0">
                        <a:latin typeface="Constantia" panose="020306020503060303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b="1" dirty="0">
                          <a:solidFill>
                            <a:srgbClr val="C0504D"/>
                          </a:solidFill>
                          <a:latin typeface="Constantia" panose="02030602050306030303" pitchFamily="18" charset="0"/>
                        </a:rPr>
                        <a:t>1.81 MHz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5349225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1" baseline="0" dirty="0">
                          <a:latin typeface="Constantia" panose="02030602050306030303" pitchFamily="18" charset="0"/>
                        </a:rPr>
                        <a:t>Relative frequency swing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b="1" dirty="0">
                          <a:solidFill>
                            <a:srgbClr val="C0504D"/>
                          </a:solidFill>
                          <a:latin typeface="Constantia" panose="02030602050306030303" pitchFamily="18" charset="0"/>
                        </a:rPr>
                        <a:t>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62865771"/>
                  </a:ext>
                </a:extLst>
              </a:tr>
            </a:tbl>
          </a:graphicData>
        </a:graphic>
      </p:graphicFrame>
      <p:sp>
        <p:nvSpPr>
          <p:cNvPr id="4" name="Rectangle 3"/>
          <p:cNvSpPr/>
          <p:nvPr/>
        </p:nvSpPr>
        <p:spPr>
          <a:xfrm>
            <a:off x="792163" y="4747098"/>
            <a:ext cx="7559675" cy="37259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ight Arrow 6"/>
          <p:cNvSpPr/>
          <p:nvPr/>
        </p:nvSpPr>
        <p:spPr>
          <a:xfrm rot="5400000">
            <a:off x="7149830" y="4657625"/>
            <a:ext cx="291830" cy="55153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ight Arrow 7"/>
          <p:cNvSpPr/>
          <p:nvPr/>
        </p:nvSpPr>
        <p:spPr>
          <a:xfrm rot="5400000">
            <a:off x="2263302" y="4659095"/>
            <a:ext cx="291830" cy="55153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/>
          <p:cNvSpPr/>
          <p:nvPr/>
        </p:nvSpPr>
        <p:spPr>
          <a:xfrm>
            <a:off x="782637" y="5123220"/>
            <a:ext cx="7559675" cy="111102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3" name="Straight Arrow Connector 12"/>
          <p:cNvCxnSpPr/>
          <p:nvPr/>
        </p:nvCxnSpPr>
        <p:spPr>
          <a:xfrm flipH="1">
            <a:off x="7837200" y="1202531"/>
            <a:ext cx="393697" cy="128893"/>
          </a:xfrm>
          <a:prstGeom prst="straightConnector1">
            <a:avLst/>
          </a:prstGeom>
          <a:ln w="25400">
            <a:solidFill>
              <a:srgbClr val="FF0000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H="1">
            <a:off x="7837201" y="1504949"/>
            <a:ext cx="401924" cy="34276"/>
          </a:xfrm>
          <a:prstGeom prst="straightConnector1">
            <a:avLst/>
          </a:prstGeom>
          <a:ln w="25400">
            <a:solidFill>
              <a:srgbClr val="FF0000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flipH="1" flipV="1">
            <a:off x="7837201" y="1751119"/>
            <a:ext cx="397162" cy="72920"/>
          </a:xfrm>
          <a:prstGeom prst="straightConnector1">
            <a:avLst/>
          </a:prstGeom>
          <a:ln w="25400">
            <a:solidFill>
              <a:srgbClr val="FF0000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flipH="1" flipV="1">
            <a:off x="7837201" y="1946837"/>
            <a:ext cx="397162" cy="177238"/>
          </a:xfrm>
          <a:prstGeom prst="straightConnector1">
            <a:avLst/>
          </a:prstGeom>
          <a:ln w="25400">
            <a:solidFill>
              <a:srgbClr val="FF0000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287680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7"/>
          <p:cNvSpPr>
            <a:spLocks noChangeArrowheads="1"/>
          </p:cNvSpPr>
          <p:nvPr/>
        </p:nvSpPr>
        <p:spPr bwMode="auto">
          <a:xfrm>
            <a:off x="503237" y="781620"/>
            <a:ext cx="8292419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24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Circumference 		2</a:t>
            </a:r>
            <a:r>
              <a:rPr lang="en-GB" sz="2400" b="1" dirty="0">
                <a:latin typeface="Symbol" panose="05050102010706020507" pitchFamily="18" charset="2"/>
                <a:cs typeface="Times New Roman" pitchFamily="18" charset="0"/>
                <a:sym typeface="Wingdings" pitchFamily="2" charset="2"/>
              </a:rPr>
              <a:t>p</a:t>
            </a:r>
            <a:r>
              <a:rPr lang="en-GB" sz="2400" b="1" i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R</a:t>
            </a:r>
            <a:r>
              <a:rPr lang="en-GB" sz="2400" b="1" baseline="-25000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PSB</a:t>
            </a:r>
            <a:r>
              <a:rPr lang="en-GB" sz="24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 = 2</a:t>
            </a:r>
            <a:r>
              <a:rPr lang="en-GB" sz="2400" b="1" dirty="0">
                <a:latin typeface="Symbol" panose="05050102010706020507" pitchFamily="18" charset="2"/>
                <a:cs typeface="Times New Roman" pitchFamily="18" charset="0"/>
                <a:sym typeface="Wingdings" pitchFamily="2" charset="2"/>
              </a:rPr>
              <a:t>p</a:t>
            </a:r>
            <a:r>
              <a:rPr lang="en-GB" sz="2400" b="1" i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R</a:t>
            </a:r>
            <a:r>
              <a:rPr lang="en-GB" sz="2400" b="1" baseline="-25000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PS</a:t>
            </a:r>
            <a:r>
              <a:rPr lang="en-GB" sz="24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/4 = 157 m</a:t>
            </a: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24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Initial design as PS injector</a:t>
            </a:r>
            <a:br>
              <a:rPr lang="en-GB" sz="24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</a:br>
            <a:r>
              <a:rPr lang="en-GB" sz="24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				</a:t>
            </a:r>
            <a:r>
              <a:rPr lang="en-GB" sz="2400" b="1" i="1" dirty="0" err="1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f</a:t>
            </a:r>
            <a:r>
              <a:rPr lang="en-GB" sz="2400" b="1" baseline="-25000" dirty="0" err="1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RF,PSB</a:t>
            </a:r>
            <a:r>
              <a:rPr lang="en-GB" sz="2400" b="1" dirty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 = </a:t>
            </a:r>
            <a:r>
              <a:rPr lang="en-GB" sz="2400" b="1" i="1" dirty="0" err="1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f</a:t>
            </a:r>
            <a:r>
              <a:rPr lang="en-GB" sz="2400" b="1" baseline="-25000" dirty="0" err="1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RF,PS</a:t>
            </a:r>
            <a:endParaRPr lang="en-GB" sz="2400" b="1" baseline="-25000" dirty="0">
              <a:solidFill>
                <a:srgbClr val="C0504D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>
              <a:spcBef>
                <a:spcPct val="20000"/>
              </a:spcBef>
              <a:buClr>
                <a:schemeClr val="tx1"/>
              </a:buClr>
            </a:pPr>
            <a:br>
              <a:rPr lang="en-GB" sz="24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</a:br>
            <a:r>
              <a:rPr lang="en-GB" sz="24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				</a:t>
            </a:r>
            <a:r>
              <a:rPr lang="en-GB" sz="2400" b="1" i="1" dirty="0" err="1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h</a:t>
            </a:r>
            <a:r>
              <a:rPr lang="en-GB" sz="2400" b="1" baseline="-25000" dirty="0" err="1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PSB</a:t>
            </a:r>
            <a:r>
              <a:rPr lang="en-GB" sz="2400" b="1" dirty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 = </a:t>
            </a:r>
            <a:r>
              <a:rPr lang="en-GB" sz="2400" b="1" i="1" dirty="0" err="1">
                <a:latin typeface="Constantia" pitchFamily="18" charset="0"/>
                <a:cs typeface="Times New Roman" pitchFamily="18" charset="0"/>
                <a:sym typeface="Wingdings" pitchFamily="2" charset="2"/>
              </a:rPr>
              <a:t>h</a:t>
            </a:r>
            <a:r>
              <a:rPr lang="en-GB" sz="2400" b="1" baseline="-25000" dirty="0" err="1">
                <a:latin typeface="Constantia" pitchFamily="18" charset="0"/>
                <a:cs typeface="Times New Roman" pitchFamily="18" charset="0"/>
                <a:sym typeface="Wingdings" pitchFamily="2" charset="2"/>
              </a:rPr>
              <a:t>PS</a:t>
            </a:r>
            <a:r>
              <a:rPr lang="en-GB" sz="24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/4 = </a:t>
            </a:r>
            <a:r>
              <a:rPr lang="en-GB" sz="2400" b="1" dirty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5</a:t>
            </a:r>
          </a:p>
          <a:p>
            <a:pPr>
              <a:spcBef>
                <a:spcPct val="20000"/>
              </a:spcBef>
              <a:buClr>
                <a:schemeClr val="tx1"/>
              </a:buClr>
            </a:pPr>
            <a:endParaRPr lang="en-GB" sz="2400" b="1" dirty="0">
              <a:solidFill>
                <a:srgbClr val="C0504D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endParaRPr lang="en-GB" sz="24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r>
              <a:rPr lang="en-GB" sz="24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Modifications as pre-</a:t>
            </a:r>
            <a:br>
              <a:rPr lang="en-GB" sz="24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</a:br>
            <a:r>
              <a:rPr lang="en-GB" sz="24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injector to LHC:</a:t>
            </a: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400" b="1" dirty="0">
              <a:solidFill>
                <a:srgbClr val="C0504D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400" b="1" dirty="0">
              <a:solidFill>
                <a:srgbClr val="C0504D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endParaRPr lang="en-GB" sz="24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endParaRPr lang="en-GB" sz="24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4800" y="1742400"/>
            <a:ext cx="2269170" cy="17460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4800" y="4611600"/>
            <a:ext cx="2269170" cy="1746000"/>
          </a:xfrm>
          <a:prstGeom prst="rect">
            <a:avLst/>
          </a:prstGeom>
        </p:spPr>
      </p:pic>
      <p:sp>
        <p:nvSpPr>
          <p:cNvPr id="19" name="Rectangle 3"/>
          <p:cNvSpPr>
            <a:spLocks noChangeArrowheads="1"/>
          </p:cNvSpPr>
          <p:nvPr/>
        </p:nvSpPr>
        <p:spPr bwMode="auto">
          <a:xfrm>
            <a:off x="0" y="0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spcBef>
                <a:spcPct val="0"/>
              </a:spcBef>
            </a:pPr>
            <a:r>
              <a:rPr lang="en-GB" sz="3200" b="1" dirty="0">
                <a:solidFill>
                  <a:srgbClr val="1F497D"/>
                </a:solidFill>
                <a:latin typeface="Constantia" pitchFamily="18" charset="0"/>
              </a:rPr>
              <a:t>Example: CERN PS Booster (PSB)</a:t>
            </a:r>
          </a:p>
        </p:txBody>
      </p:sp>
      <p:graphicFrame>
        <p:nvGraphicFramePr>
          <p:cNvPr id="20" name="Table 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51284736"/>
              </p:ext>
            </p:extLst>
          </p:nvPr>
        </p:nvGraphicFramePr>
        <p:xfrm>
          <a:off x="4281146" y="3735592"/>
          <a:ext cx="4070692" cy="1645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11836">
                  <a:extLst>
                    <a:ext uri="{9D8B030D-6E8A-4147-A177-3AD203B41FA5}">
                      <a16:colId xmlns:a16="http://schemas.microsoft.com/office/drawing/2014/main" val="2882364046"/>
                    </a:ext>
                  </a:extLst>
                </a:gridCol>
                <a:gridCol w="2258856">
                  <a:extLst>
                    <a:ext uri="{9D8B030D-6E8A-4147-A177-3AD203B41FA5}">
                      <a16:colId xmlns:a16="http://schemas.microsoft.com/office/drawing/2014/main" val="381193983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2100" dirty="0">
                          <a:latin typeface="Constantia" panose="02030602050306030303" pitchFamily="18" charset="0"/>
                        </a:rPr>
                        <a:t>Parameter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666617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2100" dirty="0">
                          <a:latin typeface="Constantia" panose="02030602050306030303" pitchFamily="18" charset="0"/>
                        </a:rPr>
                        <a:t>Harmonic, </a:t>
                      </a:r>
                      <a:r>
                        <a:rPr lang="en-GB" sz="2100" i="1" dirty="0">
                          <a:latin typeface="Constantia" panose="02030602050306030303" pitchFamily="18" charset="0"/>
                        </a:rPr>
                        <a:t>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2100" b="1" dirty="0">
                          <a:solidFill>
                            <a:srgbClr val="C0504D"/>
                          </a:solidFill>
                          <a:latin typeface="Constantia" panose="02030602050306030303" pitchFamily="18" charset="0"/>
                        </a:rPr>
                        <a:t>1 or/and</a:t>
                      </a:r>
                      <a:r>
                        <a:rPr lang="en-GB" sz="2100" b="1" baseline="0" dirty="0">
                          <a:solidFill>
                            <a:srgbClr val="C0504D"/>
                          </a:solidFill>
                          <a:latin typeface="Constantia" panose="02030602050306030303" pitchFamily="18" charset="0"/>
                        </a:rPr>
                        <a:t> 2</a:t>
                      </a:r>
                      <a:endParaRPr lang="en-GB" sz="2100" b="1" dirty="0">
                        <a:solidFill>
                          <a:srgbClr val="C0504D"/>
                        </a:solidFill>
                        <a:latin typeface="Constantia" panose="02030602050306030303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10119692"/>
                  </a:ext>
                </a:extLst>
              </a:tr>
              <a:tr h="357776">
                <a:tc>
                  <a:txBody>
                    <a:bodyPr/>
                    <a:lstStyle/>
                    <a:p>
                      <a:r>
                        <a:rPr lang="en-GB" sz="2100" dirty="0">
                          <a:latin typeface="Constantia" panose="02030602050306030303" pitchFamily="18" charset="0"/>
                        </a:rPr>
                        <a:t>Frequency, </a:t>
                      </a:r>
                      <a:r>
                        <a:rPr lang="en-GB" sz="2100" i="1" dirty="0" err="1">
                          <a:latin typeface="Constantia" panose="02030602050306030303" pitchFamily="18" charset="0"/>
                        </a:rPr>
                        <a:t>f</a:t>
                      </a:r>
                      <a:r>
                        <a:rPr lang="en-GB" sz="2100" baseline="-25000" dirty="0" err="1">
                          <a:latin typeface="Constantia" panose="02030602050306030303" pitchFamily="18" charset="0"/>
                        </a:rPr>
                        <a:t>RF</a:t>
                      </a:r>
                      <a:endParaRPr lang="en-GB" sz="2100" baseline="-25000" dirty="0">
                        <a:latin typeface="Constantia" panose="020306020503060303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2100" b="1" dirty="0">
                          <a:latin typeface="Constantia" panose="02030602050306030303" pitchFamily="18" charset="0"/>
                        </a:rPr>
                        <a:t>0.6/1…1.8 MHz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6509804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2100" dirty="0">
                          <a:latin typeface="Constantia" panose="02030602050306030303" pitchFamily="18" charset="0"/>
                        </a:rPr>
                        <a:t>Voltage, </a:t>
                      </a:r>
                      <a:r>
                        <a:rPr lang="en-GB" sz="2100" i="1" dirty="0">
                          <a:latin typeface="Constantia" panose="02030602050306030303" pitchFamily="18" charset="0"/>
                        </a:rPr>
                        <a:t>V</a:t>
                      </a:r>
                      <a:r>
                        <a:rPr lang="en-GB" sz="2100" baseline="-25000" dirty="0">
                          <a:latin typeface="Constantia" panose="02030602050306030303" pitchFamily="18" charset="0"/>
                        </a:rPr>
                        <a:t>RF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2100" b="1" dirty="0">
                          <a:latin typeface="Constantia" panose="02030602050306030303" pitchFamily="18" charset="0"/>
                        </a:rPr>
                        <a:t>8…20 kV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56479840"/>
                  </a:ext>
                </a:extLst>
              </a:tr>
            </a:tbl>
          </a:graphicData>
        </a:graphic>
      </p:graphicFrame>
      <p:sp>
        <p:nvSpPr>
          <p:cNvPr id="5" name="Right Arrow 4"/>
          <p:cNvSpPr/>
          <p:nvPr/>
        </p:nvSpPr>
        <p:spPr>
          <a:xfrm rot="5400000">
            <a:off x="5010906" y="1980274"/>
            <a:ext cx="316593" cy="55153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9242046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>
            <a:off x="830262" y="2737427"/>
            <a:ext cx="4136843" cy="33602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/>
          <p:cNvSpPr/>
          <p:nvPr/>
        </p:nvSpPr>
        <p:spPr>
          <a:xfrm>
            <a:off x="830263" y="2410362"/>
            <a:ext cx="4136843" cy="33602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3033561" y="1645900"/>
            <a:ext cx="178594" cy="30355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3162301" y="1251480"/>
            <a:ext cx="223838" cy="33602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3851123" y="1503744"/>
            <a:ext cx="298705" cy="23906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1770619" y="1645900"/>
            <a:ext cx="445531" cy="30355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2554391" y="1251480"/>
            <a:ext cx="474559" cy="33602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4466" y="3805910"/>
            <a:ext cx="4080859" cy="1513999"/>
          </a:xfrm>
          <a:prstGeom prst="rect">
            <a:avLst/>
          </a:prstGeom>
        </p:spPr>
      </p:pic>
      <p:sp>
        <p:nvSpPr>
          <p:cNvPr id="19" name="Rectangle 3"/>
          <p:cNvSpPr>
            <a:spLocks noChangeArrowheads="1"/>
          </p:cNvSpPr>
          <p:nvPr/>
        </p:nvSpPr>
        <p:spPr bwMode="auto">
          <a:xfrm>
            <a:off x="0" y="0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spcBef>
                <a:spcPct val="0"/>
              </a:spcBef>
            </a:pPr>
            <a:r>
              <a:rPr lang="en-GB" sz="3200" b="1" dirty="0">
                <a:solidFill>
                  <a:srgbClr val="1F497D"/>
                </a:solidFill>
                <a:latin typeface="Constantia" pitchFamily="18" charset="0"/>
              </a:rPr>
              <a:t>Example: CERN PSB (single harmonic, </a:t>
            </a:r>
            <a:r>
              <a:rPr lang="en-GB" sz="3200" b="1" i="1" dirty="0">
                <a:solidFill>
                  <a:srgbClr val="1F497D"/>
                </a:solidFill>
                <a:latin typeface="Constantia" pitchFamily="18" charset="0"/>
              </a:rPr>
              <a:t>h</a:t>
            </a:r>
            <a:r>
              <a:rPr lang="en-GB" sz="3200" b="1" dirty="0">
                <a:solidFill>
                  <a:srgbClr val="1F497D"/>
                </a:solidFill>
                <a:latin typeface="Constantia" pitchFamily="18" charset="0"/>
              </a:rPr>
              <a:t> = 1)</a:t>
            </a:r>
          </a:p>
        </p:txBody>
      </p:sp>
      <p:sp>
        <p:nvSpPr>
          <p:cNvPr id="21" name="Rectangle 7"/>
          <p:cNvSpPr>
            <a:spLocks noChangeArrowheads="1"/>
          </p:cNvSpPr>
          <p:nvPr/>
        </p:nvSpPr>
        <p:spPr bwMode="auto">
          <a:xfrm>
            <a:off x="503237" y="781620"/>
            <a:ext cx="8292419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spcBef>
                <a:spcPct val="20000"/>
              </a:spcBef>
              <a:buClr>
                <a:schemeClr val="tx1"/>
              </a:buClr>
            </a:pPr>
            <a:r>
              <a:rPr lang="en-GB" sz="24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	</a:t>
            </a: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endParaRPr lang="en-GB" sz="24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4466" y="5157021"/>
            <a:ext cx="4045090" cy="1504773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00676" y="5155527"/>
            <a:ext cx="4278448" cy="154024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67106" y="819208"/>
            <a:ext cx="3641785" cy="2376266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3851123" y="1619820"/>
            <a:ext cx="298705" cy="122989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0713" y="1197341"/>
            <a:ext cx="3599098" cy="810000"/>
          </a:xfrm>
          <a:prstGeom prst="rect">
            <a:avLst/>
          </a:prstGeom>
        </p:spPr>
      </p:pic>
      <p:sp>
        <p:nvSpPr>
          <p:cNvPr id="17" name="Curved Right Arrow 16"/>
          <p:cNvSpPr/>
          <p:nvPr/>
        </p:nvSpPr>
        <p:spPr>
          <a:xfrm rot="5400000">
            <a:off x="4610614" y="-180621"/>
            <a:ext cx="536574" cy="2837891"/>
          </a:xfrm>
          <a:prstGeom prst="curvedRightArrow">
            <a:avLst>
              <a:gd name="adj1" fmla="val 39430"/>
              <a:gd name="adj2" fmla="val 84893"/>
              <a:gd name="adj3" fmla="val 25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8" name="Rectangle 7"/>
          <p:cNvSpPr>
            <a:spLocks noChangeArrowheads="1"/>
          </p:cNvSpPr>
          <p:nvPr/>
        </p:nvSpPr>
        <p:spPr bwMode="auto">
          <a:xfrm>
            <a:off x="503238" y="781620"/>
            <a:ext cx="8233974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spcBef>
                <a:spcPct val="20000"/>
              </a:spcBef>
              <a:buClr>
                <a:schemeClr val="tx1"/>
              </a:buClr>
            </a:pPr>
            <a:r>
              <a:rPr lang="en-GB" sz="21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Bucket area:</a:t>
            </a:r>
          </a:p>
          <a:p>
            <a:pPr>
              <a:spcBef>
                <a:spcPct val="20000"/>
              </a:spcBef>
              <a:buClr>
                <a:schemeClr val="tx1"/>
              </a:buClr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>
              <a:spcBef>
                <a:spcPct val="20000"/>
              </a:spcBef>
              <a:buClr>
                <a:schemeClr val="tx1"/>
              </a:buClr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>
              <a:spcBef>
                <a:spcPct val="20000"/>
              </a:spcBef>
              <a:buClr>
                <a:schemeClr val="tx1"/>
              </a:buClr>
            </a:pPr>
            <a:endParaRPr lang="en-GB" sz="5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>
              <a:spcBef>
                <a:spcPct val="20000"/>
              </a:spcBef>
              <a:buClr>
                <a:schemeClr val="tx1"/>
              </a:buClr>
            </a:pPr>
            <a:r>
              <a:rPr lang="en-GB" sz="21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Depends on:</a:t>
            </a: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Bending field, </a:t>
            </a:r>
            <a:r>
              <a:rPr lang="en-GB" b="1" i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B</a:t>
            </a:r>
            <a:r>
              <a:rPr lang="en-GB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 and ramp rate </a:t>
            </a:r>
            <a:r>
              <a:rPr lang="en-GB" b="1" i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dB</a:t>
            </a:r>
            <a:r>
              <a:rPr lang="en-GB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/</a:t>
            </a:r>
            <a:r>
              <a:rPr lang="en-GB" b="1" i="1" dirty="0" err="1">
                <a:latin typeface="Constantia" pitchFamily="18" charset="0"/>
                <a:cs typeface="Times New Roman" pitchFamily="18" charset="0"/>
                <a:sym typeface="Wingdings" pitchFamily="2" charset="2"/>
              </a:rPr>
              <a:t>dt</a:t>
            </a:r>
            <a:endParaRPr lang="en-GB" b="1" i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RF voltage, </a:t>
            </a:r>
            <a:r>
              <a:rPr lang="en-GB" b="1" i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V</a:t>
            </a:r>
            <a:endParaRPr lang="en-GB" b="1" baseline="-25000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792163" y="3443281"/>
            <a:ext cx="34276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latin typeface="Constantia" panose="02030602050306030303" pitchFamily="18" charset="0"/>
              </a:rPr>
              <a:t>Bending field and </a:t>
            </a:r>
            <a:r>
              <a:rPr lang="en-US" b="1" dirty="0">
                <a:solidFill>
                  <a:srgbClr val="0000FF"/>
                </a:solidFill>
                <a:latin typeface="Constantia" panose="02030602050306030303" pitchFamily="18" charset="0"/>
              </a:rPr>
              <a:t>RF voltage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754062" y="5152851"/>
            <a:ext cx="15388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FF0000"/>
                </a:solidFill>
                <a:latin typeface="Constantia" panose="02030602050306030303" pitchFamily="18" charset="0"/>
              </a:rPr>
              <a:t>Bucket area</a:t>
            </a:r>
          </a:p>
        </p:txBody>
      </p:sp>
      <p:sp>
        <p:nvSpPr>
          <p:cNvPr id="26" name="Right Arrow 25"/>
          <p:cNvSpPr/>
          <p:nvPr/>
        </p:nvSpPr>
        <p:spPr>
          <a:xfrm rot="5400000">
            <a:off x="2257766" y="4783401"/>
            <a:ext cx="482725" cy="551536"/>
          </a:xfrm>
          <a:prstGeom prst="rightArrow">
            <a:avLst>
              <a:gd name="adj1" fmla="val 50000"/>
              <a:gd name="adj2" fmla="val 3370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TextBox 26"/>
          <p:cNvSpPr txBox="1"/>
          <p:nvPr/>
        </p:nvSpPr>
        <p:spPr>
          <a:xfrm>
            <a:off x="5093109" y="4797521"/>
            <a:ext cx="34158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latin typeface="Constantia" panose="02030602050306030303" pitchFamily="18" charset="0"/>
              </a:rPr>
              <a:t>Beam intensity</a:t>
            </a:r>
          </a:p>
        </p:txBody>
      </p:sp>
      <p:pic>
        <p:nvPicPr>
          <p:cNvPr id="29" name="Picture 28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898" r="95910" b="50992"/>
          <a:stretch/>
        </p:blipFill>
        <p:spPr>
          <a:xfrm>
            <a:off x="4707733" y="5155527"/>
            <a:ext cx="167178" cy="354808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4707734" y="5536406"/>
            <a:ext cx="190498" cy="4524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Right Arrow 27"/>
          <p:cNvSpPr/>
          <p:nvPr/>
        </p:nvSpPr>
        <p:spPr>
          <a:xfrm>
            <a:off x="4484341" y="5506403"/>
            <a:ext cx="395288" cy="551536"/>
          </a:xfrm>
          <a:prstGeom prst="rightArrow">
            <a:avLst>
              <a:gd name="adj1" fmla="val 50000"/>
              <a:gd name="adj2" fmla="val 3370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4908415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layout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06948" y="1758942"/>
            <a:ext cx="3516923" cy="2659674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5058369" y="1630922"/>
            <a:ext cx="251992" cy="262829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108" b="1" dirty="0">
                <a:latin typeface="Constantia" panose="02030602050306030303" pitchFamily="18" charset="0"/>
                <a:cs typeface="Arial"/>
              </a:rPr>
              <a:t>7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459997" y="2883493"/>
            <a:ext cx="300082" cy="262829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108" b="1" dirty="0">
                <a:latin typeface="Constantia" panose="02030602050306030303" pitchFamily="18" charset="0"/>
                <a:cs typeface="Arial"/>
              </a:rPr>
              <a:t>13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5514293" y="2202380"/>
            <a:ext cx="250390" cy="262829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108" b="1" dirty="0">
                <a:latin typeface="Constantia" panose="02030602050306030303" pitchFamily="18" charset="0"/>
                <a:cs typeface="Arial"/>
              </a:rPr>
              <a:t>5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3677267" y="1779986"/>
            <a:ext cx="317716" cy="262829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108" b="1" dirty="0">
                <a:latin typeface="Constantia" panose="02030602050306030303" pitchFamily="18" charset="0"/>
                <a:cs typeface="Arial"/>
              </a:rPr>
              <a:t>10</a:t>
            </a:r>
          </a:p>
        </p:txBody>
      </p:sp>
      <p:pic>
        <p:nvPicPr>
          <p:cNvPr id="16" name="Picture 9" descr="C:\Heiko\Presentations\2014-11_RFUpgradesHB2014\MachineBFieldSummarySlides\PSBC02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1335" y="1229035"/>
            <a:ext cx="2204744" cy="1166315"/>
          </a:xfrm>
          <a:prstGeom prst="rect">
            <a:avLst/>
          </a:prstGeom>
          <a:noFill/>
          <a:ln w="50800">
            <a:solidFill>
              <a:srgbClr val="80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10" descr="\\cern.ch\dfs\Users\h\haase\Public\share\Matthias\Cavity\Cavity2.jpg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92" t="14722" b="2778"/>
          <a:stretch/>
        </p:blipFill>
        <p:spPr bwMode="auto">
          <a:xfrm>
            <a:off x="881334" y="3011338"/>
            <a:ext cx="2192656" cy="1388526"/>
          </a:xfrm>
          <a:prstGeom prst="rect">
            <a:avLst/>
          </a:prstGeom>
          <a:noFill/>
          <a:ln w="50800">
            <a:solidFill>
              <a:srgbClr val="2C5D7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Text Box 48"/>
          <p:cNvSpPr txBox="1">
            <a:spLocks noChangeArrowheads="1"/>
          </p:cNvSpPr>
          <p:nvPr/>
        </p:nvSpPr>
        <p:spPr bwMode="auto">
          <a:xfrm>
            <a:off x="773723" y="2405318"/>
            <a:ext cx="2795933" cy="3196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/>
            <a:r>
              <a:rPr lang="en-US" altLang="en-US" sz="1477" b="1" dirty="0">
                <a:latin typeface="Constantia" panose="02030602050306030303" pitchFamily="18" charset="0"/>
              </a:rPr>
              <a:t>Acceleration and splitting </a:t>
            </a:r>
          </a:p>
        </p:txBody>
      </p:sp>
      <p:sp>
        <p:nvSpPr>
          <p:cNvPr id="19" name="Oval 18"/>
          <p:cNvSpPr/>
          <p:nvPr/>
        </p:nvSpPr>
        <p:spPr>
          <a:xfrm>
            <a:off x="4021177" y="1990288"/>
            <a:ext cx="141107" cy="151528"/>
          </a:xfrm>
          <a:prstGeom prst="ellipse">
            <a:avLst/>
          </a:prstGeom>
          <a:solidFill>
            <a:srgbClr val="80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62">
              <a:latin typeface="Constantia" panose="02030602050306030303" pitchFamily="18" charset="0"/>
            </a:endParaRPr>
          </a:p>
        </p:txBody>
      </p:sp>
      <p:sp>
        <p:nvSpPr>
          <p:cNvPr id="20" name="Oval 19"/>
          <p:cNvSpPr/>
          <p:nvPr/>
        </p:nvSpPr>
        <p:spPr>
          <a:xfrm>
            <a:off x="3801305" y="2859811"/>
            <a:ext cx="141107" cy="151528"/>
          </a:xfrm>
          <a:prstGeom prst="ellipse">
            <a:avLst/>
          </a:prstGeom>
          <a:solidFill>
            <a:srgbClr val="2C5D7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62">
              <a:latin typeface="Constantia" panose="02030602050306030303" pitchFamily="18" charset="0"/>
            </a:endParaRPr>
          </a:p>
        </p:txBody>
      </p:sp>
      <p:sp>
        <p:nvSpPr>
          <p:cNvPr id="21" name="Oval 20"/>
          <p:cNvSpPr/>
          <p:nvPr/>
        </p:nvSpPr>
        <p:spPr>
          <a:xfrm>
            <a:off x="5320626" y="2344180"/>
            <a:ext cx="141107" cy="151528"/>
          </a:xfrm>
          <a:prstGeom prst="ellipse">
            <a:avLst/>
          </a:prstGeom>
          <a:solidFill>
            <a:srgbClr val="008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62">
              <a:latin typeface="Constantia" panose="02030602050306030303" pitchFamily="18" charset="0"/>
            </a:endParaRPr>
          </a:p>
        </p:txBody>
      </p:sp>
      <p:sp>
        <p:nvSpPr>
          <p:cNvPr id="22" name="Oval 21"/>
          <p:cNvSpPr/>
          <p:nvPr/>
        </p:nvSpPr>
        <p:spPr>
          <a:xfrm>
            <a:off x="4917262" y="1864275"/>
            <a:ext cx="141107" cy="151528"/>
          </a:xfrm>
          <a:prstGeom prst="ellipse">
            <a:avLst/>
          </a:prstGeom>
          <a:solidFill>
            <a:srgbClr val="80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62">
              <a:latin typeface="Constantia" panose="02030602050306030303" pitchFamily="18" charset="0"/>
            </a:endParaRPr>
          </a:p>
        </p:txBody>
      </p:sp>
      <p:sp>
        <p:nvSpPr>
          <p:cNvPr id="24" name="Text Box 49"/>
          <p:cNvSpPr txBox="1">
            <a:spLocks noChangeArrowheads="1"/>
          </p:cNvSpPr>
          <p:nvPr/>
        </p:nvSpPr>
        <p:spPr bwMode="auto">
          <a:xfrm>
            <a:off x="896804" y="1178170"/>
            <a:ext cx="2039805" cy="3481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/>
            <a:r>
              <a:rPr lang="en-US" altLang="en-US" sz="1662" b="1" dirty="0">
                <a:solidFill>
                  <a:srgbClr val="FFFF00"/>
                </a:solidFill>
                <a:latin typeface="Constantia" panose="02030602050306030303" pitchFamily="18" charset="0"/>
              </a:rPr>
              <a:t>0.6 – 1.8 MHz, 8 kV</a:t>
            </a:r>
          </a:p>
        </p:txBody>
      </p:sp>
      <p:sp>
        <p:nvSpPr>
          <p:cNvPr id="26" name="Text Box 49"/>
          <p:cNvSpPr txBox="1">
            <a:spLocks noChangeArrowheads="1"/>
          </p:cNvSpPr>
          <p:nvPr/>
        </p:nvSpPr>
        <p:spPr bwMode="auto">
          <a:xfrm>
            <a:off x="881333" y="2981213"/>
            <a:ext cx="2192656" cy="3481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/>
            <a:r>
              <a:rPr lang="en-US" altLang="en-US" sz="1662" b="1" dirty="0">
                <a:solidFill>
                  <a:srgbClr val="FFFF00"/>
                </a:solidFill>
                <a:latin typeface="Constantia" panose="02030602050306030303" pitchFamily="18" charset="0"/>
              </a:rPr>
              <a:t>1.2 – 3.8 MHz, 8 kV</a:t>
            </a:r>
          </a:p>
        </p:txBody>
      </p:sp>
      <p:pic>
        <p:nvPicPr>
          <p:cNvPr id="4098" name="Picture 2" descr="C:\Heiko\Presentations\2014-11_RFUpgradesHB2014\MachineBFieldSummarySlides\PSB_C16_png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23871" y="1178169"/>
            <a:ext cx="1770185" cy="2180492"/>
          </a:xfrm>
          <a:prstGeom prst="rect">
            <a:avLst/>
          </a:prstGeom>
          <a:noFill/>
          <a:ln w="63500">
            <a:solidFill>
              <a:srgbClr val="008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7" name="Text Box 48"/>
          <p:cNvSpPr txBox="1">
            <a:spLocks noChangeArrowheads="1"/>
          </p:cNvSpPr>
          <p:nvPr/>
        </p:nvSpPr>
        <p:spPr bwMode="auto">
          <a:xfrm>
            <a:off x="6484551" y="3414234"/>
            <a:ext cx="1960202" cy="5469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/>
            <a:r>
              <a:rPr lang="en-US" altLang="en-US" sz="1477" b="1" dirty="0">
                <a:latin typeface="Constantia" panose="02030602050306030303" pitchFamily="18" charset="0"/>
              </a:rPr>
              <a:t>Controlled </a:t>
            </a:r>
            <a:r>
              <a:rPr lang="en-US" altLang="en-US" sz="1477" b="1" dirty="0" err="1">
                <a:latin typeface="Constantia" panose="02030602050306030303" pitchFamily="18" charset="0"/>
              </a:rPr>
              <a:t>longitu-dinal</a:t>
            </a:r>
            <a:r>
              <a:rPr lang="en-US" altLang="en-US" sz="1477" b="1" dirty="0">
                <a:latin typeface="Constantia" panose="02030602050306030303" pitchFamily="18" charset="0"/>
              </a:rPr>
              <a:t> blow-up</a:t>
            </a:r>
          </a:p>
        </p:txBody>
      </p:sp>
      <p:sp>
        <p:nvSpPr>
          <p:cNvPr id="29" name="Text Box 49"/>
          <p:cNvSpPr txBox="1">
            <a:spLocks noChangeArrowheads="1"/>
          </p:cNvSpPr>
          <p:nvPr/>
        </p:nvSpPr>
        <p:spPr bwMode="auto">
          <a:xfrm>
            <a:off x="6519720" y="3033967"/>
            <a:ext cx="1547446" cy="3481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n-US" altLang="en-US" sz="1662" b="1" dirty="0">
                <a:solidFill>
                  <a:srgbClr val="FFFF00"/>
                </a:solidFill>
                <a:latin typeface="Constantia" panose="02030602050306030303" pitchFamily="18" charset="0"/>
              </a:rPr>
              <a:t>6 – 16 MHz</a:t>
            </a:r>
          </a:p>
        </p:txBody>
      </p:sp>
      <p:sp>
        <p:nvSpPr>
          <p:cNvPr id="30" name="Rectangle 3"/>
          <p:cNvSpPr>
            <a:spLocks noChangeArrowheads="1"/>
          </p:cNvSpPr>
          <p:nvPr/>
        </p:nvSpPr>
        <p:spPr bwMode="auto">
          <a:xfrm>
            <a:off x="0" y="-2487"/>
            <a:ext cx="9144000" cy="5627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spcBef>
                <a:spcPct val="0"/>
              </a:spcBef>
            </a:pPr>
            <a:r>
              <a:rPr lang="en-GB" sz="3200" b="1" dirty="0">
                <a:solidFill>
                  <a:srgbClr val="1F497D"/>
                </a:solidFill>
                <a:latin typeface="Constantia" pitchFamily="18" charset="0"/>
              </a:rPr>
              <a:t>RF systems in the PS Booster</a:t>
            </a:r>
            <a:endParaRPr lang="en-GB" sz="3200" dirty="0">
              <a:solidFill>
                <a:srgbClr val="1F497D"/>
              </a:solidFill>
              <a:latin typeface="Constantia" pitchFamily="18" charset="0"/>
            </a:endParaRPr>
          </a:p>
        </p:txBody>
      </p:sp>
      <p:sp>
        <p:nvSpPr>
          <p:cNvPr id="31" name="Rectangle 30"/>
          <p:cNvSpPr>
            <a:spLocks noChangeArrowheads="1"/>
          </p:cNvSpPr>
          <p:nvPr/>
        </p:nvSpPr>
        <p:spPr bwMode="auto">
          <a:xfrm>
            <a:off x="503237" y="5119200"/>
            <a:ext cx="8148393" cy="773723"/>
          </a:xfrm>
          <a:prstGeom prst="rect">
            <a:avLst/>
          </a:prstGeom>
          <a:solidFill>
            <a:srgbClr val="C6D9F1"/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13600" indent="-313600">
              <a:spcBef>
                <a:spcPct val="20000"/>
              </a:spcBef>
              <a:buClr>
                <a:srgbClr val="000000"/>
              </a:buClr>
              <a:buFont typeface="Symbol" pitchFamily="18" charset="2"/>
              <a:buChar char="®"/>
            </a:pPr>
            <a:r>
              <a:rPr lang="en-US" sz="2100" b="1" dirty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Symbol"/>
              </a:rPr>
              <a:t>4 rings </a:t>
            </a:r>
            <a:r>
              <a:rPr lang="en-US" sz="2100" b="1" dirty="0">
                <a:solidFill>
                  <a:srgbClr val="000000"/>
                </a:solidFill>
                <a:latin typeface="Constantia" pitchFamily="18" charset="0"/>
                <a:cs typeface="Times New Roman" pitchFamily="18" charset="0"/>
                <a:sym typeface="Symbol"/>
              </a:rPr>
              <a:t>with</a:t>
            </a:r>
            <a:r>
              <a:rPr lang="en-US" sz="2100" b="1" dirty="0">
                <a:latin typeface="Constantia" pitchFamily="18" charset="0"/>
                <a:cs typeface="Times New Roman" pitchFamily="18" charset="0"/>
                <a:sym typeface="Symbol"/>
              </a:rPr>
              <a:t> </a:t>
            </a:r>
            <a:r>
              <a:rPr lang="en-US" sz="2100" b="1" dirty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Symbol"/>
              </a:rPr>
              <a:t>3 cavities</a:t>
            </a:r>
            <a:endParaRPr lang="en-GB" sz="2100" b="1" dirty="0">
              <a:solidFill>
                <a:srgbClr val="C0504D"/>
              </a:solidFill>
              <a:latin typeface="Constantia" pitchFamily="18" charset="0"/>
              <a:cs typeface="Times New Roman" pitchFamily="18" charset="0"/>
              <a:sym typeface="Symbol"/>
            </a:endParaRPr>
          </a:p>
          <a:p>
            <a:pPr marL="313600" indent="-313600">
              <a:spcBef>
                <a:spcPct val="20000"/>
              </a:spcBef>
              <a:buFont typeface="Symbol" pitchFamily="18" charset="2"/>
              <a:buChar char="®"/>
            </a:pPr>
            <a:r>
              <a:rPr lang="en-GB" sz="2100" b="1" dirty="0">
                <a:solidFill>
                  <a:srgbClr val="000000"/>
                </a:solidFill>
                <a:latin typeface="Constantia" pitchFamily="18" charset="0"/>
                <a:cs typeface="Times New Roman" pitchFamily="18" charset="0"/>
                <a:sym typeface="Symbol"/>
              </a:rPr>
              <a:t>PS Booster RF systems based on tuned ferrite cavities</a:t>
            </a:r>
            <a:endParaRPr lang="en-GB" sz="2100" b="1" baseline="-25000" dirty="0">
              <a:solidFill>
                <a:srgbClr val="000000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</p:txBody>
      </p:sp>
      <p:sp>
        <p:nvSpPr>
          <p:cNvPr id="33" name="Text Box 48"/>
          <p:cNvSpPr txBox="1">
            <a:spLocks noChangeArrowheads="1"/>
          </p:cNvSpPr>
          <p:nvPr/>
        </p:nvSpPr>
        <p:spPr bwMode="auto">
          <a:xfrm>
            <a:off x="773723" y="4403864"/>
            <a:ext cx="2795933" cy="3196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/>
            <a:r>
              <a:rPr lang="en-US" altLang="en-US" sz="1477" b="1" dirty="0">
                <a:latin typeface="Constantia" panose="02030602050306030303" pitchFamily="18" charset="0"/>
              </a:rPr>
              <a:t>Acceleration and splitting </a:t>
            </a:r>
          </a:p>
        </p:txBody>
      </p:sp>
      <p:cxnSp>
        <p:nvCxnSpPr>
          <p:cNvPr id="8" name="Straight Arrow Connector 7"/>
          <p:cNvCxnSpPr/>
          <p:nvPr/>
        </p:nvCxnSpPr>
        <p:spPr>
          <a:xfrm flipH="1">
            <a:off x="7061788" y="1606096"/>
            <a:ext cx="1033708" cy="53358"/>
          </a:xfrm>
          <a:prstGeom prst="straightConnector1">
            <a:avLst/>
          </a:prstGeom>
          <a:ln w="38100">
            <a:solidFill>
              <a:srgbClr val="FF0000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/>
          <p:nvPr/>
        </p:nvCxnSpPr>
        <p:spPr>
          <a:xfrm flipH="1">
            <a:off x="7030222" y="1920421"/>
            <a:ext cx="1063076" cy="3407"/>
          </a:xfrm>
          <a:prstGeom prst="straightConnector1">
            <a:avLst/>
          </a:prstGeom>
          <a:ln w="38100">
            <a:solidFill>
              <a:srgbClr val="FF0000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/>
          <p:nvPr/>
        </p:nvCxnSpPr>
        <p:spPr>
          <a:xfrm flipH="1" flipV="1">
            <a:off x="7030223" y="2151224"/>
            <a:ext cx="1065274" cy="70333"/>
          </a:xfrm>
          <a:prstGeom prst="straightConnector1">
            <a:avLst/>
          </a:prstGeom>
          <a:ln w="38100">
            <a:solidFill>
              <a:srgbClr val="FF0000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/>
          <p:nvPr/>
        </p:nvCxnSpPr>
        <p:spPr>
          <a:xfrm flipH="1" flipV="1">
            <a:off x="7015935" y="2407359"/>
            <a:ext cx="1079562" cy="124128"/>
          </a:xfrm>
          <a:prstGeom prst="straightConnector1">
            <a:avLst/>
          </a:prstGeom>
          <a:ln w="38100">
            <a:solidFill>
              <a:srgbClr val="FF0000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Rectangle 47"/>
          <p:cNvSpPr/>
          <p:nvPr/>
        </p:nvSpPr>
        <p:spPr>
          <a:xfrm>
            <a:off x="4343066" y="2135135"/>
            <a:ext cx="574196" cy="34810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altLang="en-US" sz="1662" b="1" dirty="0">
                <a:latin typeface="Constantia" panose="02030602050306030303" pitchFamily="18" charset="0"/>
              </a:rPr>
              <a:t>PSB</a:t>
            </a:r>
          </a:p>
        </p:txBody>
      </p:sp>
    </p:spTree>
    <p:extLst>
      <p:ext uri="{BB962C8B-B14F-4D97-AF65-F5344CB8AC3E}">
        <p14:creationId xmlns:p14="http://schemas.microsoft.com/office/powerpoint/2010/main" val="75769689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layout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06948" y="1760059"/>
            <a:ext cx="3516923" cy="2659674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5058369" y="1632039"/>
            <a:ext cx="251992" cy="262829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108" b="1" dirty="0">
                <a:latin typeface="Constantia" panose="02030602050306030303" pitchFamily="18" charset="0"/>
                <a:cs typeface="Arial"/>
              </a:rPr>
              <a:t>7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459997" y="2884610"/>
            <a:ext cx="300082" cy="262829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108" b="1" dirty="0">
                <a:latin typeface="Constantia" panose="02030602050306030303" pitchFamily="18" charset="0"/>
                <a:cs typeface="Arial"/>
              </a:rPr>
              <a:t>13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5514293" y="2203497"/>
            <a:ext cx="250390" cy="262829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108" b="1" dirty="0">
                <a:latin typeface="Constantia" panose="02030602050306030303" pitchFamily="18" charset="0"/>
                <a:cs typeface="Arial"/>
              </a:rPr>
              <a:t>5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3677267" y="1781103"/>
            <a:ext cx="317716" cy="2628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8" b="1" dirty="0">
                <a:latin typeface="Constantia" panose="02030602050306030303" pitchFamily="18" charset="0"/>
                <a:cs typeface="Arial"/>
              </a:rPr>
              <a:t>10</a:t>
            </a:r>
          </a:p>
        </p:txBody>
      </p:sp>
      <p:sp>
        <p:nvSpPr>
          <p:cNvPr id="19" name="Oval 18"/>
          <p:cNvSpPr/>
          <p:nvPr/>
        </p:nvSpPr>
        <p:spPr>
          <a:xfrm>
            <a:off x="4021177" y="1991405"/>
            <a:ext cx="141107" cy="151528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62">
              <a:latin typeface="Constantia" panose="02030602050306030303" pitchFamily="18" charset="0"/>
            </a:endParaRPr>
          </a:p>
        </p:txBody>
      </p:sp>
      <p:sp>
        <p:nvSpPr>
          <p:cNvPr id="20" name="Oval 19"/>
          <p:cNvSpPr/>
          <p:nvPr/>
        </p:nvSpPr>
        <p:spPr>
          <a:xfrm>
            <a:off x="3801305" y="2860928"/>
            <a:ext cx="141107" cy="151528"/>
          </a:xfrm>
          <a:prstGeom prst="ellipse">
            <a:avLst/>
          </a:prstGeom>
          <a:solidFill>
            <a:srgbClr val="80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62">
              <a:latin typeface="Constantia" panose="02030602050306030303" pitchFamily="18" charset="0"/>
            </a:endParaRPr>
          </a:p>
        </p:txBody>
      </p:sp>
      <p:sp>
        <p:nvSpPr>
          <p:cNvPr id="21" name="Oval 20"/>
          <p:cNvSpPr/>
          <p:nvPr/>
        </p:nvSpPr>
        <p:spPr>
          <a:xfrm>
            <a:off x="5320626" y="2345297"/>
            <a:ext cx="141107" cy="151528"/>
          </a:xfrm>
          <a:prstGeom prst="ellipse">
            <a:avLst/>
          </a:prstGeom>
          <a:solidFill>
            <a:srgbClr val="80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62">
              <a:latin typeface="Constantia" panose="02030602050306030303" pitchFamily="18" charset="0"/>
            </a:endParaRPr>
          </a:p>
        </p:txBody>
      </p:sp>
      <p:sp>
        <p:nvSpPr>
          <p:cNvPr id="22" name="Oval 21"/>
          <p:cNvSpPr/>
          <p:nvPr/>
        </p:nvSpPr>
        <p:spPr>
          <a:xfrm>
            <a:off x="4917262" y="1865392"/>
            <a:ext cx="141107" cy="151528"/>
          </a:xfrm>
          <a:prstGeom prst="ellipse">
            <a:avLst/>
          </a:prstGeom>
          <a:solidFill>
            <a:srgbClr val="80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62">
              <a:latin typeface="Constantia" panose="02030602050306030303" pitchFamily="18" charset="0"/>
            </a:endParaRPr>
          </a:p>
        </p:txBody>
      </p:sp>
      <p:sp>
        <p:nvSpPr>
          <p:cNvPr id="30" name="Rectangle 3"/>
          <p:cNvSpPr>
            <a:spLocks noChangeArrowheads="1"/>
          </p:cNvSpPr>
          <p:nvPr/>
        </p:nvSpPr>
        <p:spPr bwMode="auto">
          <a:xfrm>
            <a:off x="0" y="20303"/>
            <a:ext cx="9144000" cy="5627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spcBef>
                <a:spcPct val="0"/>
              </a:spcBef>
            </a:pPr>
            <a:r>
              <a:rPr lang="en-GB" sz="3200" b="1" dirty="0">
                <a:solidFill>
                  <a:srgbClr val="1F497D"/>
                </a:solidFill>
                <a:latin typeface="Constantia" pitchFamily="18" charset="0"/>
              </a:rPr>
              <a:t>RF systems in the PS Booster after upgrade</a:t>
            </a:r>
            <a:endParaRPr lang="en-GB" sz="3200" dirty="0">
              <a:solidFill>
                <a:srgbClr val="1F497D"/>
              </a:solidFill>
              <a:latin typeface="Constantia" pitchFamily="18" charset="0"/>
            </a:endParaRPr>
          </a:p>
        </p:txBody>
      </p:sp>
      <p:sp>
        <p:nvSpPr>
          <p:cNvPr id="31" name="Rectangle 30"/>
          <p:cNvSpPr>
            <a:spLocks noChangeArrowheads="1"/>
          </p:cNvSpPr>
          <p:nvPr/>
        </p:nvSpPr>
        <p:spPr bwMode="auto">
          <a:xfrm>
            <a:off x="503238" y="5118241"/>
            <a:ext cx="8148393" cy="1190484"/>
          </a:xfrm>
          <a:prstGeom prst="rect">
            <a:avLst/>
          </a:prstGeom>
          <a:solidFill>
            <a:srgbClr val="C6D9F1"/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13600" indent="-313600">
              <a:spcBef>
                <a:spcPct val="20000"/>
              </a:spcBef>
              <a:buFont typeface="Symbol" pitchFamily="18" charset="2"/>
              <a:buChar char="®"/>
            </a:pPr>
            <a:r>
              <a:rPr lang="en-GB" sz="2100" b="1" dirty="0">
                <a:solidFill>
                  <a:srgbClr val="000000"/>
                </a:solidFill>
                <a:latin typeface="Constantia" pitchFamily="18" charset="0"/>
                <a:cs typeface="Times New Roman" pitchFamily="18" charset="0"/>
                <a:sym typeface="Symbol"/>
              </a:rPr>
              <a:t>New </a:t>
            </a:r>
            <a:r>
              <a:rPr lang="en-GB" sz="2100" b="1" dirty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Symbol"/>
              </a:rPr>
              <a:t>wide-band cavities </a:t>
            </a:r>
            <a:r>
              <a:rPr lang="en-GB" sz="2100" b="1" dirty="0">
                <a:solidFill>
                  <a:srgbClr val="000000"/>
                </a:solidFill>
                <a:latin typeface="Constantia" pitchFamily="18" charset="0"/>
                <a:cs typeface="Times New Roman" pitchFamily="18" charset="0"/>
                <a:sym typeface="Symbol"/>
              </a:rPr>
              <a:t>covering </a:t>
            </a:r>
            <a:r>
              <a:rPr lang="en-GB" sz="2100" b="1" i="1" dirty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Symbol"/>
              </a:rPr>
              <a:t>h</a:t>
            </a:r>
            <a:r>
              <a:rPr lang="en-GB" sz="2100" b="1" dirty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Symbol"/>
              </a:rPr>
              <a:t> = 1, 2, and higher</a:t>
            </a:r>
            <a:r>
              <a:rPr lang="en-GB" sz="2100" b="1" dirty="0">
                <a:solidFill>
                  <a:srgbClr val="000000"/>
                </a:solidFill>
                <a:latin typeface="Constantia" pitchFamily="18" charset="0"/>
                <a:cs typeface="Times New Roman" pitchFamily="18" charset="0"/>
                <a:sym typeface="Symbol"/>
              </a:rPr>
              <a:t> </a:t>
            </a:r>
          </a:p>
          <a:p>
            <a:pPr marL="313600" indent="-313600">
              <a:spcBef>
                <a:spcPct val="20000"/>
              </a:spcBef>
              <a:buFont typeface="Symbol" pitchFamily="18" charset="2"/>
              <a:buChar char="®"/>
            </a:pPr>
            <a:r>
              <a:rPr lang="en-GB" sz="2100" b="1" dirty="0">
                <a:solidFill>
                  <a:srgbClr val="000000"/>
                </a:solidFill>
                <a:latin typeface="Constantia" pitchFamily="18" charset="0"/>
                <a:cs typeface="Times New Roman" pitchFamily="18" charset="0"/>
                <a:sym typeface="Symbol"/>
              </a:rPr>
              <a:t>Based on innovative </a:t>
            </a:r>
            <a:r>
              <a:rPr lang="en-GB" sz="2100" b="1" dirty="0" err="1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Symbol"/>
              </a:rPr>
              <a:t>Finemet</a:t>
            </a:r>
            <a:r>
              <a:rPr lang="en-GB" sz="2100" b="1" dirty="0">
                <a:solidFill>
                  <a:srgbClr val="000000"/>
                </a:solidFill>
                <a:latin typeface="Constantia" pitchFamily="18" charset="0"/>
                <a:cs typeface="Times New Roman" pitchFamily="18" charset="0"/>
                <a:sym typeface="Symbol"/>
              </a:rPr>
              <a:t> material</a:t>
            </a:r>
          </a:p>
          <a:p>
            <a:pPr marL="313600" indent="-313600">
              <a:spcBef>
                <a:spcPct val="20000"/>
              </a:spcBef>
              <a:buFont typeface="Symbol" pitchFamily="18" charset="2"/>
              <a:buChar char="®"/>
            </a:pPr>
            <a:r>
              <a:rPr lang="en-GB" sz="2100" b="1" dirty="0">
                <a:solidFill>
                  <a:srgbClr val="000000"/>
                </a:solidFill>
                <a:latin typeface="Constantia" pitchFamily="18" charset="0"/>
                <a:cs typeface="Times New Roman" pitchFamily="18" charset="0"/>
                <a:sym typeface="Symbol"/>
              </a:rPr>
              <a:t>Much increased flexibility</a:t>
            </a:r>
          </a:p>
        </p:txBody>
      </p:sp>
      <p:sp>
        <p:nvSpPr>
          <p:cNvPr id="48" name="Rectangle 47"/>
          <p:cNvSpPr/>
          <p:nvPr/>
        </p:nvSpPr>
        <p:spPr>
          <a:xfrm>
            <a:off x="4343066" y="2136252"/>
            <a:ext cx="574196" cy="34810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altLang="en-US" sz="1662" b="1" dirty="0">
                <a:latin typeface="Constantia" panose="02030602050306030303" pitchFamily="18" charset="0"/>
              </a:rPr>
              <a:t>PSB</a:t>
            </a:r>
          </a:p>
        </p:txBody>
      </p:sp>
      <p:pic>
        <p:nvPicPr>
          <p:cNvPr id="28" name="Picture 27"/>
          <p:cNvPicPr>
            <a:picLocks noChangeAspect="1"/>
          </p:cNvPicPr>
          <p:nvPr/>
        </p:nvPicPr>
        <p:blipFill rotWithShape="1">
          <a:blip r:embed="rId4"/>
          <a:srcRect l="21114" r="22787"/>
          <a:stretch/>
        </p:blipFill>
        <p:spPr>
          <a:xfrm>
            <a:off x="951624" y="2919897"/>
            <a:ext cx="1828800" cy="1759053"/>
          </a:xfrm>
          <a:prstGeom prst="rect">
            <a:avLst/>
          </a:prstGeom>
          <a:ln w="50800">
            <a:solidFill>
              <a:srgbClr val="800000"/>
            </a:solidFill>
          </a:ln>
        </p:spPr>
      </p:pic>
      <p:pic>
        <p:nvPicPr>
          <p:cNvPr id="32" name="Picture 31"/>
          <p:cNvPicPr>
            <a:picLocks noChangeAspect="1"/>
          </p:cNvPicPr>
          <p:nvPr/>
        </p:nvPicPr>
        <p:blipFill rotWithShape="1">
          <a:blip r:embed="rId5"/>
          <a:srcRect l="22149" r="25479"/>
          <a:stretch/>
        </p:blipFill>
        <p:spPr>
          <a:xfrm>
            <a:off x="6547317" y="843620"/>
            <a:ext cx="1969002" cy="1742998"/>
          </a:xfrm>
          <a:prstGeom prst="rect">
            <a:avLst/>
          </a:prstGeom>
          <a:ln w="50800">
            <a:solidFill>
              <a:srgbClr val="800000"/>
            </a:solidFill>
          </a:ln>
        </p:spPr>
      </p:pic>
      <p:pic>
        <p:nvPicPr>
          <p:cNvPr id="34" name="Picture 33"/>
          <p:cNvPicPr>
            <a:picLocks noChangeAspect="1"/>
          </p:cNvPicPr>
          <p:nvPr/>
        </p:nvPicPr>
        <p:blipFill rotWithShape="1">
          <a:blip r:embed="rId6"/>
          <a:srcRect l="24265" r="22251"/>
          <a:stretch/>
        </p:blipFill>
        <p:spPr>
          <a:xfrm>
            <a:off x="6547317" y="2824843"/>
            <a:ext cx="1969002" cy="1949160"/>
          </a:xfrm>
          <a:prstGeom prst="rect">
            <a:avLst/>
          </a:prstGeom>
          <a:ln w="50800">
            <a:solidFill>
              <a:srgbClr val="800000"/>
            </a:solidFill>
          </a:ln>
        </p:spPr>
      </p:pic>
      <p:cxnSp>
        <p:nvCxnSpPr>
          <p:cNvPr id="35" name="Straight Arrow Connector 34"/>
          <p:cNvCxnSpPr/>
          <p:nvPr/>
        </p:nvCxnSpPr>
        <p:spPr>
          <a:xfrm flipH="1">
            <a:off x="1339363" y="3274786"/>
            <a:ext cx="984738" cy="0"/>
          </a:xfrm>
          <a:prstGeom prst="straightConnector1">
            <a:avLst/>
          </a:prstGeom>
          <a:ln w="38100">
            <a:solidFill>
              <a:srgbClr val="FF0000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/>
          <p:nvPr/>
        </p:nvCxnSpPr>
        <p:spPr>
          <a:xfrm flipH="1" flipV="1">
            <a:off x="1333501" y="3450633"/>
            <a:ext cx="987669" cy="6549"/>
          </a:xfrm>
          <a:prstGeom prst="straightConnector1">
            <a:avLst/>
          </a:prstGeom>
          <a:ln w="38100">
            <a:solidFill>
              <a:srgbClr val="FF0000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/>
          <p:cNvCxnSpPr/>
          <p:nvPr/>
        </p:nvCxnSpPr>
        <p:spPr>
          <a:xfrm flipH="1">
            <a:off x="1339362" y="3629677"/>
            <a:ext cx="981807" cy="0"/>
          </a:xfrm>
          <a:prstGeom prst="straightConnector1">
            <a:avLst/>
          </a:prstGeom>
          <a:ln w="38100">
            <a:solidFill>
              <a:srgbClr val="FF0000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/>
          <p:nvPr/>
        </p:nvCxnSpPr>
        <p:spPr>
          <a:xfrm flipH="1">
            <a:off x="1333501" y="3799011"/>
            <a:ext cx="987669" cy="0"/>
          </a:xfrm>
          <a:prstGeom prst="straightConnector1">
            <a:avLst/>
          </a:prstGeom>
          <a:ln w="38100">
            <a:solidFill>
              <a:srgbClr val="FF0000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Group 2"/>
          <p:cNvGrpSpPr/>
          <p:nvPr/>
        </p:nvGrpSpPr>
        <p:grpSpPr>
          <a:xfrm>
            <a:off x="528055" y="1187111"/>
            <a:ext cx="1278631" cy="980741"/>
            <a:chOff x="251906" y="945709"/>
            <a:chExt cx="1801860" cy="1382070"/>
          </a:xfrm>
        </p:grpSpPr>
        <p:pic>
          <p:nvPicPr>
            <p:cNvPr id="23" name="Picture 4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480505" y="945709"/>
              <a:ext cx="1573261" cy="13820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24" name="Rectangle 23"/>
            <p:cNvSpPr/>
            <p:nvPr/>
          </p:nvSpPr>
          <p:spPr>
            <a:xfrm>
              <a:off x="1606838" y="1555309"/>
              <a:ext cx="304800" cy="1524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25" name="Straight Arrow Connector 24"/>
            <p:cNvCxnSpPr>
              <a:stCxn id="24" idx="1"/>
            </p:cNvCxnSpPr>
            <p:nvPr/>
          </p:nvCxnSpPr>
          <p:spPr>
            <a:xfrm flipH="1">
              <a:off x="251906" y="1631509"/>
              <a:ext cx="1354932" cy="0"/>
            </a:xfrm>
            <a:prstGeom prst="straightConnector1">
              <a:avLst/>
            </a:prstGeom>
            <a:ln w="31750">
              <a:solidFill>
                <a:srgbClr val="FF0000"/>
              </a:solidFill>
              <a:headEnd type="none"/>
              <a:tailEnd type="triangl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6" name="Picture 25"/>
          <p:cNvPicPr>
            <a:picLocks noChangeAspect="1"/>
          </p:cNvPicPr>
          <p:nvPr/>
        </p:nvPicPr>
        <p:blipFill>
          <a:blip r:embed="rId8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4471" y="904834"/>
            <a:ext cx="1626335" cy="1795418"/>
          </a:xfrm>
          <a:prstGeom prst="rect">
            <a:avLst/>
          </a:prstGeom>
        </p:spPr>
      </p:pic>
      <p:sp>
        <p:nvSpPr>
          <p:cNvPr id="27" name="TextBox 26"/>
          <p:cNvSpPr txBox="1"/>
          <p:nvPr/>
        </p:nvSpPr>
        <p:spPr>
          <a:xfrm>
            <a:off x="416661" y="2204437"/>
            <a:ext cx="18018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1600" b="1" dirty="0">
                <a:solidFill>
                  <a:srgbClr val="000000"/>
                </a:solidFill>
                <a:latin typeface="Constantia" panose="02030602050306030303" pitchFamily="18" charset="0"/>
              </a:rPr>
              <a:t>Collaboration     with KEK/JPARC</a:t>
            </a:r>
          </a:p>
        </p:txBody>
      </p:sp>
      <p:pic>
        <p:nvPicPr>
          <p:cNvPr id="29" name="Picture 28"/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r="33373"/>
          <a:stretch/>
        </p:blipFill>
        <p:spPr>
          <a:xfrm rot="5400000">
            <a:off x="6660717" y="730540"/>
            <a:ext cx="1742400" cy="1969200"/>
          </a:xfrm>
          <a:prstGeom prst="rect">
            <a:avLst/>
          </a:prstGeom>
          <a:ln w="50800">
            <a:solidFill>
              <a:srgbClr val="800000"/>
            </a:solidFill>
          </a:ln>
        </p:spPr>
      </p:pic>
    </p:spTree>
    <p:extLst>
      <p:ext uri="{BB962C8B-B14F-4D97-AF65-F5344CB8AC3E}">
        <p14:creationId xmlns:p14="http://schemas.microsoft.com/office/powerpoint/2010/main" val="9192950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val 2"/>
          <p:cNvSpPr/>
          <p:nvPr/>
        </p:nvSpPr>
        <p:spPr>
          <a:xfrm>
            <a:off x="1394803" y="4638676"/>
            <a:ext cx="1929786" cy="64141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" name="Picture 1" descr="A diagram of a complex&#10;&#10;Description automatically generated">
            <a:extLst>
              <a:ext uri="{FF2B5EF4-FFF2-40B4-BE49-F238E27FC236}">
                <a16:creationId xmlns:a16="http://schemas.microsoft.com/office/drawing/2014/main" id="{C02788C2-48E7-51C2-4CD5-830CDD9B779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8767" t="12682" r="5946" b="24136"/>
          <a:stretch/>
        </p:blipFill>
        <p:spPr>
          <a:xfrm>
            <a:off x="503238" y="3968498"/>
            <a:ext cx="4003200" cy="2413689"/>
          </a:xfrm>
          <a:prstGeom prst="rect">
            <a:avLst/>
          </a:prstGeom>
        </p:spPr>
      </p:pic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2514600"/>
            <a:ext cx="91440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fontAlgn="auto" hangingPunct="1">
              <a:spcBef>
                <a:spcPct val="0"/>
              </a:spcBef>
              <a:spcAft>
                <a:spcPts val="0"/>
              </a:spcAft>
            </a:pPr>
            <a:r>
              <a:rPr lang="en-US" sz="4800" b="1" dirty="0">
                <a:solidFill>
                  <a:srgbClr val="1F497D"/>
                </a:solidFill>
                <a:latin typeface="Constantia" pitchFamily="18" charset="0"/>
              </a:rPr>
              <a:t>Super Proton Synchrotron</a:t>
            </a:r>
            <a:endParaRPr lang="en-US" sz="3200" b="1" dirty="0">
              <a:solidFill>
                <a:srgbClr val="1F497D"/>
              </a:solidFill>
              <a:latin typeface="Constant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6040437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49912" y="778123"/>
            <a:ext cx="2192400" cy="1688148"/>
          </a:xfrm>
          <a:prstGeom prst="rect">
            <a:avLst/>
          </a:prstGeom>
        </p:spPr>
      </p:pic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0" y="0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spcBef>
                <a:spcPct val="0"/>
              </a:spcBef>
            </a:pPr>
            <a:r>
              <a:rPr lang="en-GB" sz="3200" b="1" dirty="0">
                <a:solidFill>
                  <a:srgbClr val="1F497D"/>
                </a:solidFill>
                <a:latin typeface="Constantia" pitchFamily="18" charset="0"/>
              </a:rPr>
              <a:t>Example: RF System for CERN SPS</a:t>
            </a: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48034167"/>
              </p:ext>
            </p:extLst>
          </p:nvPr>
        </p:nvGraphicFramePr>
        <p:xfrm>
          <a:off x="792161" y="2517324"/>
          <a:ext cx="7559676" cy="3708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355720">
                  <a:extLst>
                    <a:ext uri="{9D8B030D-6E8A-4147-A177-3AD203B41FA5}">
                      <a16:colId xmlns:a16="http://schemas.microsoft.com/office/drawing/2014/main" val="3539381003"/>
                    </a:ext>
                  </a:extLst>
                </a:gridCol>
                <a:gridCol w="2203956">
                  <a:extLst>
                    <a:ext uri="{9D8B030D-6E8A-4147-A177-3AD203B41FA5}">
                      <a16:colId xmlns:a16="http://schemas.microsoft.com/office/drawing/2014/main" val="147247057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>
                          <a:latin typeface="Constantia" panose="02030602050306030303" pitchFamily="18" charset="0"/>
                        </a:rPr>
                        <a:t>Parameter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dirty="0">
                          <a:latin typeface="Constantia" panose="02030602050306030303" pitchFamily="18" charset="0"/>
                        </a:rPr>
                        <a:t>Value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8739162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>
                          <a:latin typeface="Constantia" panose="02030602050306030303" pitchFamily="18" charset="0"/>
                        </a:rPr>
                        <a:t>Circumference, 2</a:t>
                      </a:r>
                      <a:r>
                        <a:rPr lang="en-GB" dirty="0">
                          <a:latin typeface="Symbol" panose="05050102010706020507" pitchFamily="18" charset="2"/>
                          <a:cs typeface="Symap" panose="00000400000000000000" pitchFamily="2" charset="0"/>
                        </a:rPr>
                        <a:t>p</a:t>
                      </a:r>
                      <a:r>
                        <a:rPr lang="en-GB" i="1" dirty="0">
                          <a:latin typeface="Constantia" panose="02030602050306030303" pitchFamily="18" charset="0"/>
                        </a:rPr>
                        <a:t>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dirty="0">
                          <a:latin typeface="Constantia" panose="02030602050306030303" pitchFamily="18" charset="0"/>
                        </a:rPr>
                        <a:t>2</a:t>
                      </a:r>
                      <a:r>
                        <a:rPr lang="en-GB" dirty="0">
                          <a:latin typeface="Symbol" panose="05050102010706020507" pitchFamily="18" charset="2"/>
                          <a:cs typeface="Symap" panose="00000400000000000000" pitchFamily="2" charset="0"/>
                        </a:rPr>
                        <a:t>p</a:t>
                      </a:r>
                      <a:r>
                        <a:rPr lang="en-GB" baseline="0" dirty="0">
                          <a:latin typeface="Constantia" panose="02030602050306030303" pitchFamily="18" charset="0"/>
                        </a:rPr>
                        <a:t> ∙ </a:t>
                      </a:r>
                      <a:r>
                        <a:rPr lang="en-GB" b="1" baseline="0" dirty="0">
                          <a:latin typeface="Constantia" panose="02030602050306030303" pitchFamily="18" charset="0"/>
                        </a:rPr>
                        <a:t>1.1</a:t>
                      </a:r>
                      <a:r>
                        <a:rPr lang="en-GB" sz="1200" b="1" baseline="0" dirty="0">
                          <a:latin typeface="Constantia" panose="02030602050306030303" pitchFamily="18" charset="0"/>
                        </a:rPr>
                        <a:t> </a:t>
                      </a:r>
                      <a:r>
                        <a:rPr lang="en-GB" b="1" baseline="0" dirty="0">
                          <a:latin typeface="Constantia" panose="02030602050306030303" pitchFamily="18" charset="0"/>
                        </a:rPr>
                        <a:t>km </a:t>
                      </a:r>
                      <a:r>
                        <a:rPr lang="en-GB" baseline="0" dirty="0">
                          <a:latin typeface="Constantia" panose="02030602050306030303" pitchFamily="18" charset="0"/>
                        </a:rPr>
                        <a:t>= 6.91</a:t>
                      </a:r>
                      <a:r>
                        <a:rPr lang="en-GB" sz="1200" baseline="0" dirty="0">
                          <a:latin typeface="Constantia" panose="02030602050306030303" pitchFamily="18" charset="0"/>
                        </a:rPr>
                        <a:t> </a:t>
                      </a:r>
                      <a:r>
                        <a:rPr lang="en-GB" baseline="0" dirty="0">
                          <a:latin typeface="Constantia" panose="02030602050306030303" pitchFamily="18" charset="0"/>
                        </a:rPr>
                        <a:t>km</a:t>
                      </a:r>
                      <a:endParaRPr lang="en-GB" dirty="0">
                        <a:latin typeface="Constantia" panose="02030602050306030303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3724179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baseline="0" dirty="0">
                          <a:latin typeface="Constantia" panose="02030602050306030303" pitchFamily="18" charset="0"/>
                        </a:rPr>
                        <a:t>Acceleration time, </a:t>
                      </a:r>
                      <a:r>
                        <a:rPr lang="en-GB" i="1" baseline="0" dirty="0" err="1">
                          <a:latin typeface="Constantia" panose="02030602050306030303" pitchFamily="18" charset="0"/>
                        </a:rPr>
                        <a:t>t</a:t>
                      </a:r>
                      <a:r>
                        <a:rPr lang="en-GB" baseline="-25000" dirty="0" err="1">
                          <a:latin typeface="Constantia" panose="02030602050306030303" pitchFamily="18" charset="0"/>
                        </a:rPr>
                        <a:t>cycle</a:t>
                      </a:r>
                      <a:endParaRPr lang="en-GB" baseline="-25000" dirty="0">
                        <a:latin typeface="Constantia" panose="020306020503060303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dirty="0">
                          <a:latin typeface="Constantia" panose="02030602050306030303" pitchFamily="18" charset="0"/>
                        </a:rPr>
                        <a:t>~4 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096518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>
                          <a:latin typeface="Constantia" panose="02030602050306030303" pitchFamily="18" charset="0"/>
                        </a:rPr>
                        <a:t>Maximum</a:t>
                      </a:r>
                      <a:r>
                        <a:rPr lang="en-GB" baseline="0" dirty="0">
                          <a:latin typeface="Constantia" panose="02030602050306030303" pitchFamily="18" charset="0"/>
                        </a:rPr>
                        <a:t> ramp rate, </a:t>
                      </a:r>
                      <a:r>
                        <a:rPr lang="en-GB" i="1" baseline="0" dirty="0">
                          <a:latin typeface="Constantia" panose="02030602050306030303" pitchFamily="18" charset="0"/>
                        </a:rPr>
                        <a:t>dB</a:t>
                      </a:r>
                      <a:r>
                        <a:rPr lang="en-GB" baseline="0" dirty="0">
                          <a:latin typeface="Constantia" panose="02030602050306030303" pitchFamily="18" charset="0"/>
                        </a:rPr>
                        <a:t>/</a:t>
                      </a:r>
                      <a:r>
                        <a:rPr lang="en-GB" i="1" baseline="0" dirty="0" err="1">
                          <a:latin typeface="Constantia" panose="02030602050306030303" pitchFamily="18" charset="0"/>
                        </a:rPr>
                        <a:t>dt</a:t>
                      </a:r>
                      <a:endParaRPr lang="en-GB" i="1" baseline="-25000" dirty="0">
                        <a:latin typeface="Constantia" panose="020306020503060303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dirty="0">
                          <a:latin typeface="Constantia" panose="02030602050306030303" pitchFamily="18" charset="0"/>
                        </a:rPr>
                        <a:t>~0.74 T/s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667007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>
                          <a:latin typeface="Constantia" panose="02030602050306030303" pitchFamily="18" charset="0"/>
                        </a:rPr>
                        <a:t>Injection Energy, </a:t>
                      </a:r>
                      <a:r>
                        <a:rPr lang="en-GB" i="1" baseline="0" dirty="0" err="1">
                          <a:latin typeface="Constantia" panose="02030602050306030303" pitchFamily="18" charset="0"/>
                        </a:rPr>
                        <a:t>E</a:t>
                      </a:r>
                      <a:r>
                        <a:rPr lang="en-GB" baseline="-25000" dirty="0" err="1">
                          <a:latin typeface="Constantia" panose="02030602050306030303" pitchFamily="18" charset="0"/>
                        </a:rPr>
                        <a:t>tot</a:t>
                      </a:r>
                      <a:endParaRPr lang="en-GB" baseline="-25000" dirty="0">
                        <a:latin typeface="Constantia" panose="020306020503060303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dirty="0">
                          <a:latin typeface="Constantia" panose="02030602050306030303" pitchFamily="18" charset="0"/>
                        </a:rPr>
                        <a:t>initially</a:t>
                      </a:r>
                      <a:r>
                        <a:rPr lang="en-GB" baseline="0" dirty="0">
                          <a:latin typeface="Constantia" panose="02030602050306030303" pitchFamily="18" charset="0"/>
                        </a:rPr>
                        <a:t> </a:t>
                      </a:r>
                      <a:r>
                        <a:rPr lang="en-GB" b="1" dirty="0">
                          <a:solidFill>
                            <a:srgbClr val="C0504D"/>
                          </a:solidFill>
                          <a:latin typeface="Constantia" panose="02030602050306030303" pitchFamily="18" charset="0"/>
                        </a:rPr>
                        <a:t>10 GeV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6660212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aseline="0" dirty="0">
                          <a:latin typeface="Constantia" panose="02030602050306030303" pitchFamily="18" charset="0"/>
                        </a:rPr>
                        <a:t>Flat-top energy, </a:t>
                      </a:r>
                      <a:r>
                        <a:rPr lang="en-GB" i="1" baseline="0" dirty="0" err="1">
                          <a:latin typeface="Constantia" panose="02030602050306030303" pitchFamily="18" charset="0"/>
                        </a:rPr>
                        <a:t>E</a:t>
                      </a:r>
                      <a:r>
                        <a:rPr lang="en-GB" baseline="-25000" dirty="0" err="1">
                          <a:latin typeface="Constantia" panose="02030602050306030303" pitchFamily="18" charset="0"/>
                        </a:rPr>
                        <a:t>tot</a:t>
                      </a:r>
                      <a:endParaRPr lang="en-GB" baseline="-25000" dirty="0">
                        <a:latin typeface="Constantia" panose="020306020503060303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b="1" dirty="0">
                          <a:solidFill>
                            <a:srgbClr val="C0504D"/>
                          </a:solidFill>
                          <a:latin typeface="Constantia" panose="02030602050306030303" pitchFamily="18" charset="0"/>
                        </a:rPr>
                        <a:t>450 GeV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2359885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baseline="-25000" dirty="0">
                        <a:latin typeface="Constantia" panose="020306020503060303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en-GB" dirty="0">
                        <a:latin typeface="Constantia" panose="02030602050306030303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4608913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1" baseline="0" dirty="0">
                          <a:latin typeface="Constantia" panose="02030602050306030303" pitchFamily="18" charset="0"/>
                        </a:rPr>
                        <a:t>Relativistic beta, </a:t>
                      </a:r>
                      <a:r>
                        <a:rPr lang="en-GB" b="1" i="1" baseline="0" dirty="0">
                          <a:latin typeface="Symbol" panose="05050102010706020507" pitchFamily="18" charset="2"/>
                        </a:rPr>
                        <a:t>b</a:t>
                      </a:r>
                      <a:r>
                        <a:rPr lang="en-GB" b="1" baseline="0" dirty="0">
                          <a:latin typeface="Constantia" panose="02030602050306030303" pitchFamily="18" charset="0"/>
                        </a:rPr>
                        <a:t> = </a:t>
                      </a:r>
                      <a:r>
                        <a:rPr lang="en-GB" b="1" i="1" baseline="0" dirty="0">
                          <a:latin typeface="Constantia" panose="02030602050306030303" pitchFamily="18" charset="0"/>
                        </a:rPr>
                        <a:t>v</a:t>
                      </a:r>
                      <a:r>
                        <a:rPr lang="en-GB" b="1" baseline="0" dirty="0">
                          <a:latin typeface="Constantia" panose="02030602050306030303" pitchFamily="18" charset="0"/>
                        </a:rPr>
                        <a:t>/</a:t>
                      </a:r>
                      <a:r>
                        <a:rPr lang="en-GB" b="1" i="1" baseline="0" dirty="0">
                          <a:latin typeface="Constantia" panose="02030602050306030303" pitchFamily="18" charset="0"/>
                        </a:rPr>
                        <a:t>c</a:t>
                      </a:r>
                      <a:r>
                        <a:rPr lang="en-GB" b="1" i="0" baseline="0" dirty="0">
                          <a:latin typeface="Constantia" panose="02030602050306030303" pitchFamily="18" charset="0"/>
                        </a:rPr>
                        <a:t> at injection</a:t>
                      </a:r>
                      <a:endParaRPr lang="en-GB" b="1" i="1" baseline="-25000" dirty="0">
                        <a:latin typeface="Constantia" panose="020306020503060303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b="1" dirty="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rPr>
                        <a:t>0.99</a:t>
                      </a:r>
                      <a:r>
                        <a:rPr lang="en-GB" b="1" dirty="0">
                          <a:solidFill>
                            <a:srgbClr val="C0504D"/>
                          </a:solidFill>
                          <a:latin typeface="Constantia" panose="02030602050306030303" pitchFamily="18" charset="0"/>
                        </a:rPr>
                        <a:t>55885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379856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1" baseline="0" dirty="0">
                          <a:latin typeface="Constantia" panose="02030602050306030303" pitchFamily="18" charset="0"/>
                        </a:rPr>
                        <a:t>                                                at flat-top</a:t>
                      </a:r>
                      <a:endParaRPr lang="en-GB" b="1" baseline="-25000" dirty="0">
                        <a:latin typeface="Constantia" panose="020306020503060303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b="1" dirty="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rPr>
                        <a:t>0.99</a:t>
                      </a:r>
                      <a:r>
                        <a:rPr lang="en-GB" b="1" dirty="0">
                          <a:solidFill>
                            <a:srgbClr val="C0504D"/>
                          </a:solidFill>
                          <a:latin typeface="Constantia" panose="02030602050306030303" pitchFamily="18" charset="0"/>
                        </a:rPr>
                        <a:t>99978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5349225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1" baseline="0" dirty="0">
                          <a:latin typeface="Constantia" panose="02030602050306030303" pitchFamily="18" charset="0"/>
                        </a:rPr>
                        <a:t>Relative frequency swing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b="1" dirty="0">
                          <a:solidFill>
                            <a:srgbClr val="C0504D"/>
                          </a:solidFill>
                          <a:latin typeface="Constantia" panose="02030602050306030303" pitchFamily="18" charset="0"/>
                        </a:rPr>
                        <a:t>0.44%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62865771"/>
                  </a:ext>
                </a:extLst>
              </a:tr>
            </a:tbl>
          </a:graphicData>
        </a:graphic>
      </p:graphicFrame>
      <p:sp>
        <p:nvSpPr>
          <p:cNvPr id="4" name="Rectangle 3"/>
          <p:cNvSpPr/>
          <p:nvPr/>
        </p:nvSpPr>
        <p:spPr>
          <a:xfrm>
            <a:off x="792163" y="4747098"/>
            <a:ext cx="7559675" cy="37259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ight Arrow 6"/>
          <p:cNvSpPr/>
          <p:nvPr/>
        </p:nvSpPr>
        <p:spPr>
          <a:xfrm rot="5400000">
            <a:off x="7149830" y="4657625"/>
            <a:ext cx="291830" cy="55153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ight Arrow 7"/>
          <p:cNvSpPr/>
          <p:nvPr/>
        </p:nvSpPr>
        <p:spPr>
          <a:xfrm rot="5400000">
            <a:off x="2263302" y="4659095"/>
            <a:ext cx="291830" cy="55153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/>
          <p:cNvSpPr/>
          <p:nvPr/>
        </p:nvSpPr>
        <p:spPr>
          <a:xfrm>
            <a:off x="792163" y="5115600"/>
            <a:ext cx="7559675" cy="111102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/>
          <p:cNvSpPr/>
          <p:nvPr/>
        </p:nvSpPr>
        <p:spPr>
          <a:xfrm>
            <a:off x="3634955" y="917576"/>
            <a:ext cx="316435" cy="49371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3132241" y="917576"/>
            <a:ext cx="502714" cy="49371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5953" y="937315"/>
            <a:ext cx="3045725" cy="437921"/>
          </a:xfrm>
          <a:prstGeom prst="rect">
            <a:avLst/>
          </a:prstGeom>
        </p:spPr>
      </p:pic>
      <p:sp>
        <p:nvSpPr>
          <p:cNvPr id="13" name="Rectangle 7"/>
          <p:cNvSpPr>
            <a:spLocks noChangeArrowheads="1"/>
          </p:cNvSpPr>
          <p:nvPr/>
        </p:nvSpPr>
        <p:spPr bwMode="auto">
          <a:xfrm>
            <a:off x="503238" y="1544187"/>
            <a:ext cx="8137526" cy="14895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GB" sz="2400" b="1" dirty="0">
                <a:solidFill>
                  <a:srgbClr val="FF0000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Needs significantly more</a:t>
            </a:r>
            <a:br>
              <a:rPr lang="en-GB" sz="2400" b="1" dirty="0">
                <a:solidFill>
                  <a:srgbClr val="FF0000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</a:br>
            <a:r>
              <a:rPr lang="en-GB" sz="2400" b="1" dirty="0">
                <a:solidFill>
                  <a:srgbClr val="FF0000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RF voltage: several MV</a:t>
            </a:r>
          </a:p>
        </p:txBody>
      </p:sp>
    </p:spTree>
    <p:extLst>
      <p:ext uri="{BB962C8B-B14F-4D97-AF65-F5344CB8AC3E}">
        <p14:creationId xmlns:p14="http://schemas.microsoft.com/office/powerpoint/2010/main" val="13906273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0" y="0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spcBef>
                <a:spcPct val="0"/>
              </a:spcBef>
            </a:pPr>
            <a:r>
              <a:rPr lang="en-GB" sz="3200" b="1" dirty="0">
                <a:solidFill>
                  <a:srgbClr val="1F497D"/>
                </a:solidFill>
                <a:latin typeface="Constantia" pitchFamily="18" charset="0"/>
              </a:rPr>
              <a:t>Example: SPS - choice of RF harmonic</a:t>
            </a:r>
          </a:p>
        </p:txBody>
      </p:sp>
      <p:sp>
        <p:nvSpPr>
          <p:cNvPr id="9" name="Rectangle 8"/>
          <p:cNvSpPr/>
          <p:nvPr/>
        </p:nvSpPr>
        <p:spPr>
          <a:xfrm>
            <a:off x="792163" y="1468933"/>
            <a:ext cx="7559675" cy="111102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73224368"/>
              </p:ext>
            </p:extLst>
          </p:nvPr>
        </p:nvGraphicFramePr>
        <p:xfrm>
          <a:off x="792164" y="4200525"/>
          <a:ext cx="7559674" cy="2108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79837">
                  <a:extLst>
                    <a:ext uri="{9D8B030D-6E8A-4147-A177-3AD203B41FA5}">
                      <a16:colId xmlns:a16="http://schemas.microsoft.com/office/drawing/2014/main" val="4250263594"/>
                    </a:ext>
                  </a:extLst>
                </a:gridCol>
                <a:gridCol w="3779837">
                  <a:extLst>
                    <a:ext uri="{9D8B030D-6E8A-4147-A177-3AD203B41FA5}">
                      <a16:colId xmlns:a16="http://schemas.microsoft.com/office/drawing/2014/main" val="114175244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>
                          <a:latin typeface="Constantia" panose="02030602050306030303" pitchFamily="18" charset="0"/>
                        </a:rPr>
                        <a:t>Lower</a:t>
                      </a:r>
                      <a:r>
                        <a:rPr lang="en-GB" baseline="0" dirty="0">
                          <a:latin typeface="Constantia" panose="02030602050306030303" pitchFamily="18" charset="0"/>
                        </a:rPr>
                        <a:t> RF frequency</a:t>
                      </a:r>
                      <a:endParaRPr lang="en-GB" dirty="0">
                        <a:latin typeface="Constantia" panose="020306020503060303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Constantia" panose="02030602050306030303" pitchFamily="18" charset="0"/>
                        </a:rPr>
                        <a:t>Higher RF frequency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80937260"/>
                  </a:ext>
                </a:extLst>
              </a:tr>
              <a:tr h="193103">
                <a:tc rowSpan="2"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baseline="0" dirty="0">
                          <a:latin typeface="Constantia" panose="02030602050306030303" pitchFamily="18" charset="0"/>
                        </a:rPr>
                        <a:t>Total bucket area: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en-GB" baseline="0" dirty="0">
                        <a:latin typeface="Constantia" panose="02030602050306030303" pitchFamily="18" charset="0"/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en-GB" sz="1200" baseline="0" dirty="0">
                        <a:latin typeface="Constantia" panose="02030602050306030303" pitchFamily="18" charset="0"/>
                      </a:endParaRPr>
                    </a:p>
                    <a:p>
                      <a:pPr marL="285750" indent="-285750">
                        <a:buFont typeface="Symbol" panose="05050102010706020507" pitchFamily="18" charset="2"/>
                        <a:buChar char="®"/>
                      </a:pPr>
                      <a:r>
                        <a:rPr lang="en-GB" baseline="0" dirty="0">
                          <a:latin typeface="Constantia" panose="02030602050306030303" pitchFamily="18" charset="0"/>
                        </a:rPr>
                        <a:t>Insufficient at inj. for </a:t>
                      </a:r>
                      <a:r>
                        <a:rPr lang="en-GB" i="1" baseline="0" dirty="0">
                          <a:solidFill>
                            <a:srgbClr val="C0504D"/>
                          </a:solidFill>
                          <a:latin typeface="Constantia" panose="02030602050306030303" pitchFamily="18" charset="0"/>
                        </a:rPr>
                        <a:t>h</a:t>
                      </a:r>
                      <a:r>
                        <a:rPr lang="en-GB" baseline="0" dirty="0">
                          <a:solidFill>
                            <a:srgbClr val="C0504D"/>
                          </a:solidFill>
                          <a:latin typeface="Constantia" panose="02030602050306030303" pitchFamily="18" charset="0"/>
                        </a:rPr>
                        <a:t> &gt; 5500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dirty="0">
                          <a:latin typeface="Constantia" panose="02030602050306030303" pitchFamily="18" charset="0"/>
                        </a:rPr>
                        <a:t>Mechanically</a:t>
                      </a:r>
                      <a:r>
                        <a:rPr lang="en-GB" baseline="0" dirty="0">
                          <a:latin typeface="Constantia" panose="02030602050306030303" pitchFamily="18" charset="0"/>
                        </a:rPr>
                        <a:t> smaller cavities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11173060"/>
                  </a:ext>
                </a:extLst>
              </a:tr>
              <a:tr h="23051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baseline="0" dirty="0">
                          <a:latin typeface="Constantia" panose="02030602050306030303" pitchFamily="18" charset="0"/>
                        </a:rPr>
                        <a:t>Higher shunt impedance easier to achieve </a:t>
                      </a:r>
                      <a:r>
                        <a:rPr lang="en-GB" baseline="0" dirty="0">
                          <a:latin typeface="Constantia" panose="02030602050306030303" pitchFamily="18" charset="0"/>
                          <a:sym typeface="Symbol" panose="05050102010706020507" pitchFamily="18" charset="2"/>
                        </a:rPr>
                        <a:t> power efficiency</a:t>
                      </a:r>
                      <a:endParaRPr lang="en-GB" baseline="0" dirty="0">
                        <a:latin typeface="Constantia" panose="02030602050306030303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4959753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baseline="0" dirty="0">
                          <a:latin typeface="Constantia" panose="02030602050306030303" pitchFamily="18" charset="0"/>
                        </a:rPr>
                        <a:t>Magnetic tuning only possible at </a:t>
                      </a:r>
                      <a:r>
                        <a:rPr lang="en-GB" i="1" baseline="0" dirty="0" err="1">
                          <a:latin typeface="Constantia" panose="02030602050306030303" pitchFamily="18" charset="0"/>
                        </a:rPr>
                        <a:t>f</a:t>
                      </a:r>
                      <a:r>
                        <a:rPr lang="en-GB" i="0" baseline="-25000" dirty="0" err="1">
                          <a:latin typeface="Constantia" panose="02030602050306030303" pitchFamily="18" charset="0"/>
                        </a:rPr>
                        <a:t>RF</a:t>
                      </a:r>
                      <a:r>
                        <a:rPr lang="en-GB" baseline="0" dirty="0">
                          <a:latin typeface="Constantia" panose="02030602050306030303" pitchFamily="18" charset="0"/>
                        </a:rPr>
                        <a:t> &lt; 100 MHz)</a:t>
                      </a:r>
                      <a:endParaRPr lang="en-GB" dirty="0">
                        <a:latin typeface="Constantia" panose="020306020503060303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dirty="0">
                          <a:latin typeface="Constantia" panose="02030602050306030303" pitchFamily="18" charset="0"/>
                        </a:rPr>
                        <a:t>Higher</a:t>
                      </a:r>
                      <a:r>
                        <a:rPr lang="en-GB" baseline="0" dirty="0">
                          <a:latin typeface="Constantia" panose="02030602050306030303" pitchFamily="18" charset="0"/>
                        </a:rPr>
                        <a:t> breakdown voltages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en-GB" baseline="0" dirty="0">
                        <a:latin typeface="Constantia" panose="02030602050306030303" pitchFamily="18" charset="0"/>
                      </a:endParaRPr>
                    </a:p>
                  </a:txBody>
                  <a:tcPr>
                    <a:solidFill>
                      <a:srgbClr val="D2DE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19845302"/>
                  </a:ext>
                </a:extLst>
              </a:tr>
            </a:tbl>
          </a:graphicData>
        </a:graphic>
      </p:graphicFrame>
      <p:graphicFrame>
        <p:nvGraphicFramePr>
          <p:cNvPr id="19" name="Table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37175646"/>
              </p:ext>
            </p:extLst>
          </p:nvPr>
        </p:nvGraphicFramePr>
        <p:xfrm>
          <a:off x="792163" y="3037657"/>
          <a:ext cx="7559685" cy="741680"/>
        </p:xfrm>
        <a:graphic>
          <a:graphicData uri="http://schemas.openxmlformats.org/drawingml/2006/table">
            <a:tbl>
              <a:tblPr firstCol="1" bandRow="1">
                <a:tableStyleId>{5C22544A-7EE6-4342-B048-85BDC9FD1C3A}</a:tableStyleId>
              </a:tblPr>
              <a:tblGrid>
                <a:gridCol w="1215932">
                  <a:extLst>
                    <a:ext uri="{9D8B030D-6E8A-4147-A177-3AD203B41FA5}">
                      <a16:colId xmlns:a16="http://schemas.microsoft.com/office/drawing/2014/main" val="1096054338"/>
                    </a:ext>
                  </a:extLst>
                </a:gridCol>
                <a:gridCol w="682719">
                  <a:extLst>
                    <a:ext uri="{9D8B030D-6E8A-4147-A177-3AD203B41FA5}">
                      <a16:colId xmlns:a16="http://schemas.microsoft.com/office/drawing/2014/main" val="1298415082"/>
                    </a:ext>
                  </a:extLst>
                </a:gridCol>
                <a:gridCol w="711994">
                  <a:extLst>
                    <a:ext uri="{9D8B030D-6E8A-4147-A177-3AD203B41FA5}">
                      <a16:colId xmlns:a16="http://schemas.microsoft.com/office/drawing/2014/main" val="3580723163"/>
                    </a:ext>
                  </a:extLst>
                </a:gridCol>
                <a:gridCol w="700088">
                  <a:extLst>
                    <a:ext uri="{9D8B030D-6E8A-4147-A177-3AD203B41FA5}">
                      <a16:colId xmlns:a16="http://schemas.microsoft.com/office/drawing/2014/main" val="1192611658"/>
                    </a:ext>
                  </a:extLst>
                </a:gridCol>
                <a:gridCol w="711994">
                  <a:extLst>
                    <a:ext uri="{9D8B030D-6E8A-4147-A177-3AD203B41FA5}">
                      <a16:colId xmlns:a16="http://schemas.microsoft.com/office/drawing/2014/main" val="2492702422"/>
                    </a:ext>
                  </a:extLst>
                </a:gridCol>
                <a:gridCol w="709613">
                  <a:extLst>
                    <a:ext uri="{9D8B030D-6E8A-4147-A177-3AD203B41FA5}">
                      <a16:colId xmlns:a16="http://schemas.microsoft.com/office/drawing/2014/main" val="286407444"/>
                    </a:ext>
                  </a:extLst>
                </a:gridCol>
                <a:gridCol w="700088">
                  <a:extLst>
                    <a:ext uri="{9D8B030D-6E8A-4147-A177-3AD203B41FA5}">
                      <a16:colId xmlns:a16="http://schemas.microsoft.com/office/drawing/2014/main" val="1788515095"/>
                    </a:ext>
                  </a:extLst>
                </a:gridCol>
                <a:gridCol w="716757">
                  <a:extLst>
                    <a:ext uri="{9D8B030D-6E8A-4147-A177-3AD203B41FA5}">
                      <a16:colId xmlns:a16="http://schemas.microsoft.com/office/drawing/2014/main" val="54616326"/>
                    </a:ext>
                  </a:extLst>
                </a:gridCol>
                <a:gridCol w="707231">
                  <a:extLst>
                    <a:ext uri="{9D8B030D-6E8A-4147-A177-3AD203B41FA5}">
                      <a16:colId xmlns:a16="http://schemas.microsoft.com/office/drawing/2014/main" val="3500834389"/>
                    </a:ext>
                  </a:extLst>
                </a:gridCol>
                <a:gridCol w="703269">
                  <a:extLst>
                    <a:ext uri="{9D8B030D-6E8A-4147-A177-3AD203B41FA5}">
                      <a16:colId xmlns:a16="http://schemas.microsoft.com/office/drawing/2014/main" val="174898973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i="1" dirty="0">
                          <a:latin typeface="Constantia" panose="02030602050306030303" pitchFamily="18" charset="0"/>
                        </a:rPr>
                        <a:t>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Constantia" panose="02030602050306030303" pitchFamily="18" charset="0"/>
                        </a:rPr>
                        <a:t>660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Constantia" panose="02030602050306030303" pitchFamily="18" charset="0"/>
                        </a:rPr>
                        <a:t>1320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Constantia" panose="02030602050306030303" pitchFamily="18" charset="0"/>
                        </a:rPr>
                        <a:t>1980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Constantia" panose="02030602050306030303" pitchFamily="18" charset="0"/>
                        </a:rPr>
                        <a:t>2640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Constantia" panose="02030602050306030303" pitchFamily="18" charset="0"/>
                        </a:rPr>
                        <a:t>3300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Constantia" panose="02030602050306030303" pitchFamily="18" charset="0"/>
                        </a:rPr>
                        <a:t>3960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Constantia" panose="02030602050306030303" pitchFamily="18" charset="0"/>
                        </a:rPr>
                        <a:t>4620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Constantia" panose="02030602050306030303" pitchFamily="18" charset="0"/>
                        </a:rPr>
                        <a:t>5280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Constantia" panose="02030602050306030303" pitchFamily="18" charset="0"/>
                        </a:rPr>
                        <a:t>5940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76244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i="1" dirty="0" err="1">
                          <a:latin typeface="Constantia" panose="02030602050306030303" pitchFamily="18" charset="0"/>
                        </a:rPr>
                        <a:t>f</a:t>
                      </a:r>
                      <a:r>
                        <a:rPr lang="en-GB" baseline="-25000" dirty="0" err="1">
                          <a:latin typeface="Constantia" panose="02030602050306030303" pitchFamily="18" charset="0"/>
                        </a:rPr>
                        <a:t>RF</a:t>
                      </a:r>
                      <a:r>
                        <a:rPr lang="en-GB" baseline="0" dirty="0">
                          <a:latin typeface="Constantia" panose="02030602050306030303" pitchFamily="18" charset="0"/>
                        </a:rPr>
                        <a:t> [MHz]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Constantia" panose="02030602050306030303" pitchFamily="18" charset="0"/>
                        </a:rPr>
                        <a:t>29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Constantia" panose="02030602050306030303" pitchFamily="18" charset="0"/>
                        </a:rPr>
                        <a:t>57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Constantia" panose="02030602050306030303" pitchFamily="18" charset="0"/>
                        </a:rPr>
                        <a:t>86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Constantia" panose="02030602050306030303" pitchFamily="18" charset="0"/>
                        </a:rPr>
                        <a:t>115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Constantia" panose="02030602050306030303" pitchFamily="18" charset="0"/>
                        </a:rPr>
                        <a:t>143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Constantia" panose="02030602050306030303" pitchFamily="18" charset="0"/>
                        </a:rPr>
                        <a:t>172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Constantia" panose="02030602050306030303" pitchFamily="18" charset="0"/>
                        </a:rPr>
                        <a:t>200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Constantia" panose="02030602050306030303" pitchFamily="18" charset="0"/>
                        </a:rPr>
                        <a:t>229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Constantia" panose="02030602050306030303" pitchFamily="18" charset="0"/>
                        </a:rPr>
                        <a:t>258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82663695"/>
                  </a:ext>
                </a:extLst>
              </a:tr>
            </a:tbl>
          </a:graphicData>
        </a:graphic>
      </p:graphicFrame>
      <p:pic>
        <p:nvPicPr>
          <p:cNvPr id="32" name="Picture 4" descr="C:\Heiko\Presentations\2012-08_LongitudinalPlaneBeamStudiesLIUReview\notok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9488" y="3222409"/>
            <a:ext cx="369931" cy="3699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3" name="Picture 4" descr="C:\Heiko\Presentations\2012-08_LongitudinalPlaneBeamStudiesLIUReview\notok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31842" y="3222409"/>
            <a:ext cx="369931" cy="3699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4" name="Picture 4" descr="C:\Heiko\Presentations\2012-08_LongitudinalPlaneBeamStudiesLIUReview\notok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28185" y="3222409"/>
            <a:ext cx="369931" cy="3699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5" name="Picture 4" descr="C:\Heiko\Presentations\2012-08_LongitudinalPlaneBeamStudiesLIUReview\notok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4161" y="3222409"/>
            <a:ext cx="369931" cy="3699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6" name="Picture 4" descr="C:\Heiko\Presentations\2012-08_LongitudinalPlaneBeamStudiesLIUReview\notok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04139" y="3222409"/>
            <a:ext cx="369931" cy="3699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7" name="Picture 4" descr="C:\Heiko\Presentations\2012-08_LongitudinalPlaneBeamStudiesLIUReview\notok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4830" y="3222409"/>
            <a:ext cx="369931" cy="3699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8" name="Rectangle 37"/>
          <p:cNvSpPr/>
          <p:nvPr/>
        </p:nvSpPr>
        <p:spPr>
          <a:xfrm>
            <a:off x="6212542" y="3037657"/>
            <a:ext cx="717177" cy="74168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02535147"/>
              </p:ext>
            </p:extLst>
          </p:nvPr>
        </p:nvGraphicFramePr>
        <p:xfrm>
          <a:off x="796912" y="820690"/>
          <a:ext cx="7554926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581788">
                  <a:extLst>
                    <a:ext uri="{9D8B030D-6E8A-4147-A177-3AD203B41FA5}">
                      <a16:colId xmlns:a16="http://schemas.microsoft.com/office/drawing/2014/main" val="3927691062"/>
                    </a:ext>
                  </a:extLst>
                </a:gridCol>
                <a:gridCol w="973138">
                  <a:extLst>
                    <a:ext uri="{9D8B030D-6E8A-4147-A177-3AD203B41FA5}">
                      <a16:colId xmlns:a16="http://schemas.microsoft.com/office/drawing/2014/main" val="1374300181"/>
                    </a:ext>
                  </a:extLst>
                </a:gridCol>
              </a:tblGrid>
              <a:tr h="370840">
                <a:tc gridSpan="2">
                  <a:txBody>
                    <a:bodyPr/>
                    <a:lstStyle/>
                    <a:p>
                      <a:r>
                        <a:rPr lang="en-GB" dirty="0">
                          <a:latin typeface="Constantia" panose="02030602050306030303" pitchFamily="18" charset="0"/>
                        </a:rPr>
                        <a:t>Harmonic number should</a:t>
                      </a:r>
                      <a:r>
                        <a:rPr lang="en-GB" baseline="0" dirty="0">
                          <a:latin typeface="Constantia" panose="02030602050306030303" pitchFamily="18" charset="0"/>
                        </a:rPr>
                        <a:t> be multiple of </a:t>
                      </a:r>
                      <a:endParaRPr lang="en-GB" dirty="0">
                        <a:latin typeface="Constantia" panose="02030602050306030303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1903963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>
                          <a:latin typeface="Constantia" panose="02030602050306030303" pitchFamily="18" charset="0"/>
                        </a:rPr>
                        <a:t>Revolution frequency ratio</a:t>
                      </a:r>
                      <a:r>
                        <a:rPr lang="en-GB" baseline="0" dirty="0">
                          <a:latin typeface="Constantia" panose="02030602050306030303" pitchFamily="18" charset="0"/>
                        </a:rPr>
                        <a:t> of PS and SPS</a:t>
                      </a:r>
                      <a:endParaRPr lang="en-GB" dirty="0">
                        <a:latin typeface="Constantia" panose="020306020503060303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Constantia" panose="02030602050306030303" pitchFamily="18" charset="0"/>
                        </a:rPr>
                        <a:t>11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980033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>
                          <a:latin typeface="Constantia" panose="02030602050306030303" pitchFamily="18" charset="0"/>
                        </a:rPr>
                        <a:t>Acceleration harmonic</a:t>
                      </a:r>
                      <a:r>
                        <a:rPr lang="en-GB" baseline="0" dirty="0">
                          <a:latin typeface="Constantia" panose="02030602050306030303" pitchFamily="18" charset="0"/>
                        </a:rPr>
                        <a:t> in the PS</a:t>
                      </a:r>
                      <a:endParaRPr lang="en-GB" dirty="0">
                        <a:latin typeface="Constantia" panose="020306020503060303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Constantia" panose="02030602050306030303" pitchFamily="18" charset="0"/>
                        </a:rPr>
                        <a:t>20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4984483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>
                          <a:latin typeface="Constantia" panose="02030602050306030303" pitchFamily="18" charset="0"/>
                        </a:rPr>
                        <a:t>Super-periodicity</a:t>
                      </a:r>
                      <a:r>
                        <a:rPr lang="en-GB" baseline="0" dirty="0">
                          <a:latin typeface="Constantia" panose="02030602050306030303" pitchFamily="18" charset="0"/>
                        </a:rPr>
                        <a:t> of SPS</a:t>
                      </a:r>
                      <a:endParaRPr lang="en-GB" dirty="0">
                        <a:latin typeface="Constantia" panose="020306020503060303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Constantia" panose="02030602050306030303" pitchFamily="18" charset="0"/>
                        </a:rPr>
                        <a:t>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9729105"/>
                  </a:ext>
                </a:extLst>
              </a:tr>
            </a:tbl>
          </a:graphicData>
        </a:graphic>
      </p:graphicFrame>
      <p:sp>
        <p:nvSpPr>
          <p:cNvPr id="15" name="Rectangle 7"/>
          <p:cNvSpPr>
            <a:spLocks noChangeArrowheads="1"/>
          </p:cNvSpPr>
          <p:nvPr/>
        </p:nvSpPr>
        <p:spPr bwMode="auto">
          <a:xfrm>
            <a:off x="416153" y="2307860"/>
            <a:ext cx="8292419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r>
              <a:rPr lang="en-GB" sz="21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Looking for </a:t>
            </a:r>
            <a:r>
              <a:rPr lang="en-GB" sz="2100" b="1" dirty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multiples of 660</a:t>
            </a:r>
            <a:endParaRPr lang="en-GB" sz="2100" b="1" baseline="-25000" dirty="0">
              <a:solidFill>
                <a:srgbClr val="C0504D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62346" y="4738587"/>
            <a:ext cx="1288646" cy="607613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796926" y="4567238"/>
            <a:ext cx="3770312" cy="10953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 19"/>
          <p:cNvSpPr/>
          <p:nvPr/>
        </p:nvSpPr>
        <p:spPr>
          <a:xfrm>
            <a:off x="801688" y="5662614"/>
            <a:ext cx="3770312" cy="64611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/>
          <p:cNvSpPr/>
          <p:nvPr/>
        </p:nvSpPr>
        <p:spPr>
          <a:xfrm>
            <a:off x="4562362" y="4567238"/>
            <a:ext cx="3799000" cy="17414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Y</a:t>
            </a:r>
          </a:p>
        </p:txBody>
      </p:sp>
    </p:spTree>
    <p:extLst>
      <p:ext uri="{BB962C8B-B14F-4D97-AF65-F5344CB8AC3E}">
        <p14:creationId xmlns:p14="http://schemas.microsoft.com/office/powerpoint/2010/main" val="42477164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 animBg="1"/>
      <p:bldP spid="7" grpId="0" animBg="1"/>
      <p:bldP spid="20" grpId="0" animBg="1"/>
      <p:bldP spid="21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539751" y="803731"/>
            <a:ext cx="806450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55600" indent="-355600" algn="l" eaLnBrk="1" fontAlgn="auto" hangingPunct="1">
              <a:spcBef>
                <a:spcPct val="20000"/>
              </a:spcBef>
              <a:spcAft>
                <a:spcPts val="0"/>
              </a:spcAft>
              <a:buFontTx/>
              <a:buChar char="•"/>
            </a:pPr>
            <a:r>
              <a:rPr lang="en-GB" sz="2800" b="1" dirty="0">
                <a:solidFill>
                  <a:prstClr val="black"/>
                </a:solidFill>
                <a:latin typeface="Constantia" pitchFamily="18" charset="0"/>
              </a:rPr>
              <a:t>Introduction</a:t>
            </a:r>
            <a:endParaRPr lang="en-US" sz="2800" b="1" dirty="0">
              <a:solidFill>
                <a:prstClr val="black"/>
              </a:solidFill>
              <a:latin typeface="Constantia" pitchFamily="18" charset="0"/>
            </a:endParaRPr>
          </a:p>
          <a:p>
            <a:pPr marL="812800" lvl="1" indent="-355600" algn="l" eaLnBrk="1" fontAlgn="auto" hangingPunct="1">
              <a:spcBef>
                <a:spcPct val="20000"/>
              </a:spcBef>
              <a:spcAft>
                <a:spcPts val="0"/>
              </a:spcAft>
              <a:buFontTx/>
              <a:buChar char="•"/>
            </a:pPr>
            <a:r>
              <a:rPr lang="en-GB" b="1" dirty="0">
                <a:latin typeface="Constantia" pitchFamily="18" charset="0"/>
              </a:rPr>
              <a:t>Interaction between beam and RF system</a:t>
            </a:r>
            <a:endParaRPr lang="en-GB" sz="2800" b="1" dirty="0">
              <a:solidFill>
                <a:prstClr val="black"/>
              </a:solidFill>
              <a:latin typeface="Constantia" pitchFamily="18" charset="0"/>
            </a:endParaRPr>
          </a:p>
          <a:p>
            <a:pPr marL="342900" indent="-342900" algn="l" eaLnBrk="1" fontAlgn="auto" hangingPunct="1">
              <a:spcBef>
                <a:spcPct val="20000"/>
              </a:spcBef>
              <a:spcAft>
                <a:spcPts val="0"/>
              </a:spcAft>
              <a:buFontTx/>
              <a:buChar char="•"/>
            </a:pPr>
            <a:endParaRPr lang="en-GB" sz="600" b="1" dirty="0">
              <a:solidFill>
                <a:prstClr val="black"/>
              </a:solidFill>
              <a:latin typeface="Constantia" pitchFamily="18" charset="0"/>
            </a:endParaRPr>
          </a:p>
          <a:p>
            <a:pPr algn="l" eaLnBrk="1" fontAlgn="auto" hangingPunct="1">
              <a:spcBef>
                <a:spcPct val="20000"/>
              </a:spcBef>
              <a:spcAft>
                <a:spcPts val="0"/>
              </a:spcAft>
            </a:pPr>
            <a:endParaRPr lang="en-GB" sz="600" b="1" dirty="0">
              <a:solidFill>
                <a:prstClr val="black"/>
              </a:solidFill>
              <a:latin typeface="Constantia" pitchFamily="18" charset="0"/>
            </a:endParaRPr>
          </a:p>
          <a:p>
            <a:pPr marL="355600" indent="-355600" algn="l" eaLnBrk="1" fontAlgn="auto" hangingPunct="1">
              <a:spcBef>
                <a:spcPct val="20000"/>
              </a:spcBef>
              <a:spcAft>
                <a:spcPts val="0"/>
              </a:spcAft>
              <a:buFontTx/>
              <a:buChar char="•"/>
            </a:pPr>
            <a:r>
              <a:rPr lang="en-GB" sz="2800" b="1" dirty="0">
                <a:solidFill>
                  <a:prstClr val="black"/>
                </a:solidFill>
                <a:latin typeface="Constantia" pitchFamily="18" charset="0"/>
              </a:rPr>
              <a:t>Design of RF systems</a:t>
            </a:r>
            <a:endParaRPr lang="en-US" sz="2800" b="1" dirty="0">
              <a:solidFill>
                <a:prstClr val="black"/>
              </a:solidFill>
              <a:latin typeface="Constantia" pitchFamily="18" charset="0"/>
            </a:endParaRPr>
          </a:p>
          <a:p>
            <a:pPr marL="812800" lvl="1" indent="-355600" algn="l" eaLnBrk="1" fontAlgn="auto" hangingPunct="1">
              <a:spcBef>
                <a:spcPct val="20000"/>
              </a:spcBef>
              <a:spcAft>
                <a:spcPts val="0"/>
              </a:spcAft>
              <a:buFontTx/>
              <a:buChar char="•"/>
            </a:pPr>
            <a:r>
              <a:rPr lang="en-GB" b="1" dirty="0">
                <a:latin typeface="Constantia" pitchFamily="18" charset="0"/>
              </a:rPr>
              <a:t>Design flow and constraints</a:t>
            </a:r>
          </a:p>
          <a:p>
            <a:pPr marL="812800" lvl="1" indent="-355600" algn="l" eaLnBrk="1" fontAlgn="auto" hangingPunct="1">
              <a:spcBef>
                <a:spcPct val="20000"/>
              </a:spcBef>
              <a:spcAft>
                <a:spcPts val="0"/>
              </a:spcAft>
              <a:buFontTx/>
              <a:buChar char="•"/>
            </a:pPr>
            <a:r>
              <a:rPr lang="en-GB" sz="1800" b="1" dirty="0">
                <a:latin typeface="Constantia" pitchFamily="18" charset="0"/>
              </a:rPr>
              <a:t>Examples of RF systems at CERN</a:t>
            </a:r>
          </a:p>
          <a:p>
            <a:pPr algn="l" eaLnBrk="1" fontAlgn="auto" hangingPunct="1">
              <a:spcBef>
                <a:spcPct val="20000"/>
              </a:spcBef>
              <a:spcAft>
                <a:spcPts val="0"/>
              </a:spcAft>
            </a:pPr>
            <a:endParaRPr lang="en-GB" sz="600" b="1" dirty="0">
              <a:solidFill>
                <a:schemeClr val="bg1">
                  <a:lumMod val="75000"/>
                </a:schemeClr>
              </a:solidFill>
              <a:latin typeface="Constantia" pitchFamily="18" charset="0"/>
            </a:endParaRPr>
          </a:p>
          <a:p>
            <a:pPr marL="355600" indent="-355600" algn="l" eaLnBrk="1" fontAlgn="auto" hangingPunct="1">
              <a:spcBef>
                <a:spcPct val="20000"/>
              </a:spcBef>
              <a:spcAft>
                <a:spcPts val="0"/>
              </a:spcAft>
              <a:buFontTx/>
              <a:buChar char="•"/>
            </a:pPr>
            <a:r>
              <a:rPr lang="en-GB" sz="2800" b="1" dirty="0">
                <a:latin typeface="Constantia" pitchFamily="18" charset="0"/>
              </a:rPr>
              <a:t>Summary</a:t>
            </a:r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0" y="0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fontAlgn="auto" hangingPunct="1">
              <a:spcBef>
                <a:spcPct val="0"/>
              </a:spcBef>
              <a:spcAft>
                <a:spcPts val="0"/>
              </a:spcAft>
            </a:pPr>
            <a:r>
              <a:rPr lang="en-GB" sz="3200" b="1" dirty="0">
                <a:solidFill>
                  <a:srgbClr val="1F497D"/>
                </a:solidFill>
                <a:latin typeface="Constantia" pitchFamily="18" charset="0"/>
              </a:rPr>
              <a:t>Outline</a:t>
            </a:r>
            <a:endParaRPr lang="en-GB" sz="3200" dirty="0">
              <a:solidFill>
                <a:srgbClr val="1F497D"/>
              </a:solidFill>
              <a:latin typeface="Constant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1680383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0" y="0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spcBef>
                <a:spcPct val="0"/>
              </a:spcBef>
            </a:pPr>
            <a:r>
              <a:rPr lang="en-GB" sz="3200" b="1" dirty="0">
                <a:solidFill>
                  <a:srgbClr val="1F497D"/>
                </a:solidFill>
                <a:latin typeface="Constantia" pitchFamily="18" charset="0"/>
              </a:rPr>
              <a:t>Example: SPS choice of RF cavities</a:t>
            </a:r>
          </a:p>
        </p:txBody>
      </p:sp>
      <p:sp>
        <p:nvSpPr>
          <p:cNvPr id="7" name="Rectangle 7"/>
          <p:cNvSpPr>
            <a:spLocks noChangeArrowheads="1"/>
          </p:cNvSpPr>
          <p:nvPr/>
        </p:nvSpPr>
        <p:spPr bwMode="auto">
          <a:xfrm>
            <a:off x="503237" y="743491"/>
            <a:ext cx="8292419" cy="33965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21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Requirements:</a:t>
            </a:r>
          </a:p>
          <a:p>
            <a:pPr>
              <a:spcBef>
                <a:spcPct val="20000"/>
              </a:spcBef>
              <a:buClr>
                <a:schemeClr val="tx1"/>
              </a:buClr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algn="ctr">
              <a:spcBef>
                <a:spcPct val="20000"/>
              </a:spcBef>
            </a:pPr>
            <a:r>
              <a:rPr lang="en-GB" sz="2400" b="1" dirty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How to build such an RF system?</a:t>
            </a: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12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r>
              <a:rPr lang="en-GB" sz="21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Cavity resonator would need tuning or low </a:t>
            </a:r>
            <a:r>
              <a:rPr lang="en-GB" sz="2100" b="1" i="1" dirty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Q</a:t>
            </a:r>
            <a:r>
              <a:rPr lang="en-GB" sz="2100" b="1" dirty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 &lt; 1/0.44% ≈ 230</a:t>
            </a:r>
          </a:p>
          <a:p>
            <a:pPr>
              <a:spcBef>
                <a:spcPct val="20000"/>
              </a:spcBef>
              <a:buClr>
                <a:schemeClr val="tx1"/>
              </a:buClr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1757038" y="3834667"/>
            <a:ext cx="1631024" cy="957342"/>
            <a:chOff x="1757038" y="3834667"/>
            <a:chExt cx="1631024" cy="957342"/>
          </a:xfrm>
        </p:grpSpPr>
        <p:sp>
          <p:nvSpPr>
            <p:cNvPr id="10" name="Right Arrow 9"/>
            <p:cNvSpPr/>
            <p:nvPr/>
          </p:nvSpPr>
          <p:spPr>
            <a:xfrm rot="5400000">
              <a:off x="2415702" y="3704814"/>
              <a:ext cx="291830" cy="551536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" name="TextBox 2"/>
            <p:cNvSpPr txBox="1"/>
            <p:nvPr/>
          </p:nvSpPr>
          <p:spPr>
            <a:xfrm>
              <a:off x="1757038" y="4145678"/>
              <a:ext cx="1631024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b="1" dirty="0">
                  <a:latin typeface="Constantia" panose="02030602050306030303" pitchFamily="18" charset="0"/>
                </a:rPr>
                <a:t>Mechanically</a:t>
              </a:r>
            </a:p>
            <a:p>
              <a:pPr algn="ctr"/>
              <a:r>
                <a:rPr lang="en-GB" b="1" dirty="0">
                  <a:latin typeface="Constantia" panose="02030602050306030303" pitchFamily="18" charset="0"/>
                </a:rPr>
                <a:t>tuned cavity</a:t>
              </a: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5322300" y="3834253"/>
            <a:ext cx="1847622" cy="957756"/>
            <a:chOff x="5322300" y="3834253"/>
            <a:chExt cx="1847622" cy="957756"/>
          </a:xfrm>
        </p:grpSpPr>
        <p:sp>
          <p:nvSpPr>
            <p:cNvPr id="11" name="Right Arrow 10"/>
            <p:cNvSpPr/>
            <p:nvPr/>
          </p:nvSpPr>
          <p:spPr>
            <a:xfrm rot="5400000">
              <a:off x="6100196" y="3704400"/>
              <a:ext cx="291830" cy="551536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5322300" y="4145678"/>
              <a:ext cx="1847622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b="1" dirty="0">
                  <a:latin typeface="Constantia" panose="02030602050306030303" pitchFamily="18" charset="0"/>
                </a:rPr>
                <a:t>Travelling wave</a:t>
              </a:r>
            </a:p>
            <a:p>
              <a:pPr algn="ctr"/>
              <a:r>
                <a:rPr lang="en-GB" b="1" dirty="0">
                  <a:latin typeface="Constantia" panose="02030602050306030303" pitchFamily="18" charset="0"/>
                </a:rPr>
                <a:t>structure</a:t>
              </a:r>
            </a:p>
          </p:txBody>
        </p:sp>
      </p:grpSp>
      <p:grpSp>
        <p:nvGrpSpPr>
          <p:cNvPr id="2" name="Group 1"/>
          <p:cNvGrpSpPr/>
          <p:nvPr/>
        </p:nvGrpSpPr>
        <p:grpSpPr>
          <a:xfrm>
            <a:off x="1297970" y="4849948"/>
            <a:ext cx="2527295" cy="1012783"/>
            <a:chOff x="1297970" y="4849948"/>
            <a:chExt cx="2527295" cy="1012783"/>
          </a:xfrm>
        </p:grpSpPr>
        <p:sp>
          <p:nvSpPr>
            <p:cNvPr id="13" name="Right Arrow 12"/>
            <p:cNvSpPr/>
            <p:nvPr/>
          </p:nvSpPr>
          <p:spPr>
            <a:xfrm rot="5400000">
              <a:off x="2415702" y="4720095"/>
              <a:ext cx="291830" cy="551536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Constantia" panose="02030602050306030303" pitchFamily="18" charset="0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1297970" y="5216400"/>
              <a:ext cx="2527295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b="1" dirty="0">
                  <a:solidFill>
                    <a:srgbClr val="FF0000"/>
                  </a:solidFill>
                  <a:latin typeface="Constantia" panose="02030602050306030303" pitchFamily="18" charset="0"/>
                </a:rPr>
                <a:t>Avoid cycling</a:t>
              </a:r>
              <a:br>
                <a:rPr lang="en-GB" b="1" dirty="0">
                  <a:solidFill>
                    <a:srgbClr val="FF0000"/>
                  </a:solidFill>
                  <a:latin typeface="Constantia" panose="02030602050306030303" pitchFamily="18" charset="0"/>
                </a:rPr>
              </a:br>
              <a:r>
                <a:rPr lang="en-GB" b="1" dirty="0">
                  <a:solidFill>
                    <a:srgbClr val="FF0000"/>
                  </a:solidFill>
                  <a:latin typeface="Constantia" panose="02030602050306030303" pitchFamily="18" charset="0"/>
                </a:rPr>
                <a:t>mechanics in vacuum</a:t>
              </a:r>
            </a:p>
          </p:txBody>
        </p:sp>
      </p:grpSp>
      <p:pic>
        <p:nvPicPr>
          <p:cNvPr id="15" name="Picture 4" descr="C:\Heiko\Presentations\2012-08_LongitudinalPlaneBeamStudiesLIUReview\notok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76651" y="4283877"/>
            <a:ext cx="369931" cy="3699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4" descr="C:\Heiko\Presentations\2012-08_LongitudinalPlaneBeamStudiesLIUReview\notok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71068" y="5355555"/>
            <a:ext cx="369931" cy="3699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Group 7"/>
          <p:cNvGrpSpPr/>
          <p:nvPr/>
        </p:nvGrpSpPr>
        <p:grpSpPr>
          <a:xfrm>
            <a:off x="5011230" y="4815680"/>
            <a:ext cx="2469780" cy="1048005"/>
            <a:chOff x="5011230" y="4815680"/>
            <a:chExt cx="2469780" cy="1048005"/>
          </a:xfrm>
        </p:grpSpPr>
        <p:sp>
          <p:nvSpPr>
            <p:cNvPr id="18" name="Right Arrow 17"/>
            <p:cNvSpPr/>
            <p:nvPr/>
          </p:nvSpPr>
          <p:spPr>
            <a:xfrm rot="5400000">
              <a:off x="6100196" y="4685827"/>
              <a:ext cx="291830" cy="551536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Constantia" panose="02030602050306030303" pitchFamily="18" charset="0"/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5011230" y="5217354"/>
              <a:ext cx="2469780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b="1" dirty="0">
                  <a:latin typeface="Constantia" panose="02030602050306030303" pitchFamily="18" charset="0"/>
                </a:rPr>
                <a:t>High voltage in</a:t>
              </a:r>
              <a:br>
                <a:rPr lang="en-GB" b="1" dirty="0">
                  <a:latin typeface="Constantia" panose="02030602050306030303" pitchFamily="18" charset="0"/>
                </a:rPr>
              </a:br>
              <a:r>
                <a:rPr lang="en-GB" b="1" dirty="0">
                  <a:latin typeface="Constantia" panose="02030602050306030303" pitchFamily="18" charset="0"/>
                </a:rPr>
                <a:t>moderate bandwidth</a:t>
              </a:r>
            </a:p>
          </p:txBody>
        </p:sp>
        <p:sp>
          <p:nvSpPr>
            <p:cNvPr id="21" name="Rectangle 20"/>
            <p:cNvSpPr/>
            <p:nvPr/>
          </p:nvSpPr>
          <p:spPr>
            <a:xfrm>
              <a:off x="5011230" y="5231849"/>
              <a:ext cx="2469780" cy="614199"/>
            </a:xfrm>
            <a:prstGeom prst="rect">
              <a:avLst/>
            </a:prstGeom>
            <a:noFill/>
            <a:ln w="38100">
              <a:solidFill>
                <a:srgbClr val="1F497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1F497D"/>
                </a:solidFill>
                <a:latin typeface="Constantia" panose="02030602050306030303" pitchFamily="18" charset="0"/>
              </a:endParaRPr>
            </a:p>
          </p:txBody>
        </p:sp>
      </p:grpSp>
      <p:graphicFrame>
        <p:nvGraphicFramePr>
          <p:cNvPr id="16" name="Table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01749944"/>
              </p:ext>
            </p:extLst>
          </p:nvPr>
        </p:nvGraphicFramePr>
        <p:xfrm>
          <a:off x="4281146" y="743491"/>
          <a:ext cx="4070692" cy="1828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09135">
                  <a:extLst>
                    <a:ext uri="{9D8B030D-6E8A-4147-A177-3AD203B41FA5}">
                      <a16:colId xmlns:a16="http://schemas.microsoft.com/office/drawing/2014/main" val="2882364046"/>
                    </a:ext>
                  </a:extLst>
                </a:gridCol>
                <a:gridCol w="1461557">
                  <a:extLst>
                    <a:ext uri="{9D8B030D-6E8A-4147-A177-3AD203B41FA5}">
                      <a16:colId xmlns:a16="http://schemas.microsoft.com/office/drawing/2014/main" val="3811939834"/>
                    </a:ext>
                  </a:extLst>
                </a:gridCol>
              </a:tblGrid>
              <a:tr h="319982">
                <a:tc>
                  <a:txBody>
                    <a:bodyPr/>
                    <a:lstStyle/>
                    <a:p>
                      <a:r>
                        <a:rPr lang="en-GB" sz="1800" dirty="0">
                          <a:latin typeface="Constantia" panose="02030602050306030303" pitchFamily="18" charset="0"/>
                        </a:rPr>
                        <a:t>Parameter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6666173"/>
                  </a:ext>
                </a:extLst>
              </a:tr>
              <a:tr h="319982">
                <a:tc>
                  <a:txBody>
                    <a:bodyPr/>
                    <a:lstStyle/>
                    <a:p>
                      <a:r>
                        <a:rPr lang="en-GB" sz="1800" dirty="0">
                          <a:latin typeface="Constantia" panose="02030602050306030303" pitchFamily="18" charset="0"/>
                        </a:rPr>
                        <a:t>Harmonic, </a:t>
                      </a:r>
                      <a:r>
                        <a:rPr lang="en-GB" sz="1800" i="1" dirty="0">
                          <a:latin typeface="Constantia" panose="02030602050306030303" pitchFamily="18" charset="0"/>
                        </a:rPr>
                        <a:t>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800" b="1" dirty="0">
                          <a:solidFill>
                            <a:srgbClr val="C0504D"/>
                          </a:solidFill>
                          <a:latin typeface="Constantia" panose="02030602050306030303" pitchFamily="18" charset="0"/>
                        </a:rPr>
                        <a:t>4620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10119692"/>
                  </a:ext>
                </a:extLst>
              </a:tr>
              <a:tr h="315599">
                <a:tc>
                  <a:txBody>
                    <a:bodyPr/>
                    <a:lstStyle/>
                    <a:p>
                      <a:r>
                        <a:rPr lang="en-GB" sz="1800" dirty="0">
                          <a:latin typeface="Constantia" panose="02030602050306030303" pitchFamily="18" charset="0"/>
                        </a:rPr>
                        <a:t>Frequency, </a:t>
                      </a:r>
                      <a:r>
                        <a:rPr lang="en-GB" sz="1800" i="1" dirty="0" err="1">
                          <a:latin typeface="Constantia" panose="02030602050306030303" pitchFamily="18" charset="0"/>
                        </a:rPr>
                        <a:t>f</a:t>
                      </a:r>
                      <a:r>
                        <a:rPr lang="en-GB" sz="1800" baseline="-25000" dirty="0" err="1">
                          <a:latin typeface="Constantia" panose="02030602050306030303" pitchFamily="18" charset="0"/>
                        </a:rPr>
                        <a:t>RF</a:t>
                      </a:r>
                      <a:endParaRPr lang="en-GB" sz="1800" baseline="-25000" dirty="0">
                        <a:latin typeface="Constantia" panose="020306020503060303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800" b="1" dirty="0">
                          <a:latin typeface="Constantia" panose="02030602050306030303" pitchFamily="18" charset="0"/>
                        </a:rPr>
                        <a:t>200</a:t>
                      </a:r>
                      <a:r>
                        <a:rPr lang="en-GB" sz="1800" b="1" baseline="0" dirty="0">
                          <a:latin typeface="Constantia" panose="02030602050306030303" pitchFamily="18" charset="0"/>
                        </a:rPr>
                        <a:t> MHz</a:t>
                      </a:r>
                      <a:endParaRPr lang="en-GB" sz="1800" b="1" dirty="0">
                        <a:latin typeface="Constantia" panose="02030602050306030303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65098041"/>
                  </a:ext>
                </a:extLst>
              </a:tr>
              <a:tr h="315599">
                <a:tc>
                  <a:txBody>
                    <a:bodyPr/>
                    <a:lstStyle/>
                    <a:p>
                      <a:r>
                        <a:rPr lang="en-GB" sz="1800" baseline="0" dirty="0">
                          <a:latin typeface="Constantia" panose="02030602050306030303" pitchFamily="18" charset="0"/>
                        </a:rPr>
                        <a:t>Bandwidth, </a:t>
                      </a:r>
                      <a:r>
                        <a:rPr lang="en-GB" sz="1800" baseline="0" dirty="0" err="1">
                          <a:latin typeface="Symbol" panose="05050102010706020507" pitchFamily="18" charset="2"/>
                          <a:cs typeface="Symap" panose="00000400000000000000" pitchFamily="2" charset="0"/>
                        </a:rPr>
                        <a:t>D</a:t>
                      </a:r>
                      <a:r>
                        <a:rPr lang="en-GB" sz="1800" i="1" baseline="0" dirty="0" err="1">
                          <a:latin typeface="Constantia" panose="02030602050306030303" pitchFamily="18" charset="0"/>
                        </a:rPr>
                        <a:t>f</a:t>
                      </a:r>
                      <a:r>
                        <a:rPr lang="en-GB" sz="1800" baseline="-25000" dirty="0" err="1">
                          <a:latin typeface="Constantia" panose="02030602050306030303" pitchFamily="18" charset="0"/>
                        </a:rPr>
                        <a:t>RF</a:t>
                      </a:r>
                      <a:endParaRPr lang="en-GB" sz="1800" baseline="-25000" dirty="0">
                        <a:latin typeface="Constantia" panose="020306020503060303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800" b="1" dirty="0">
                          <a:latin typeface="Constantia" panose="02030602050306030303" pitchFamily="18" charset="0"/>
                        </a:rPr>
                        <a:t>0.44%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92293158"/>
                  </a:ext>
                </a:extLst>
              </a:tr>
              <a:tr h="319982">
                <a:tc>
                  <a:txBody>
                    <a:bodyPr/>
                    <a:lstStyle/>
                    <a:p>
                      <a:r>
                        <a:rPr lang="en-GB" sz="1800" dirty="0">
                          <a:latin typeface="Constantia" panose="02030602050306030303" pitchFamily="18" charset="0"/>
                        </a:rPr>
                        <a:t>Voltage, </a:t>
                      </a:r>
                      <a:r>
                        <a:rPr lang="en-GB" sz="1800" i="1" dirty="0">
                          <a:latin typeface="Constantia" panose="02030602050306030303" pitchFamily="18" charset="0"/>
                        </a:rPr>
                        <a:t>V</a:t>
                      </a:r>
                      <a:r>
                        <a:rPr lang="en-GB" sz="1800" baseline="-25000" dirty="0">
                          <a:latin typeface="Constantia" panose="02030602050306030303" pitchFamily="18" charset="0"/>
                        </a:rPr>
                        <a:t>RF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800" b="1" dirty="0">
                          <a:latin typeface="Constantia" panose="02030602050306030303" pitchFamily="18" charset="0"/>
                        </a:rPr>
                        <a:t>Few MV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5647984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81607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0" y="0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spcBef>
                <a:spcPct val="0"/>
              </a:spcBef>
            </a:pPr>
            <a:r>
              <a:rPr lang="en-GB" sz="3200" b="1" dirty="0">
                <a:solidFill>
                  <a:srgbClr val="1F497D"/>
                </a:solidFill>
                <a:latin typeface="Constantia" pitchFamily="18" charset="0"/>
              </a:rPr>
              <a:t>Example: SPS travelling wave cavities</a:t>
            </a:r>
          </a:p>
        </p:txBody>
      </p:sp>
      <p:pic>
        <p:nvPicPr>
          <p:cNvPr id="22" name="Picture 2" descr="http://doc.cern.ch/archive/electronic/cern/others/PHO/draft/7902734X.jpg"/>
          <p:cNvPicPr>
            <a:picLocks noChangeAspect="1" noChangeArrowheads="1"/>
          </p:cNvPicPr>
          <p:nvPr/>
        </p:nvPicPr>
        <p:blipFill rotWithShape="1">
          <a:blip r:embed="rId2" cstate="print"/>
          <a:srcRect t="11723" b="19241"/>
          <a:stretch/>
        </p:blipFill>
        <p:spPr bwMode="auto">
          <a:xfrm>
            <a:off x="2788919" y="2156037"/>
            <a:ext cx="3619703" cy="1522855"/>
          </a:xfrm>
          <a:prstGeom prst="rect">
            <a:avLst/>
          </a:prstGeom>
          <a:noFill/>
          <a:ln w="50800">
            <a:noFill/>
            <a:miter lim="800000"/>
            <a:headEnd/>
            <a:tailEnd/>
          </a:ln>
        </p:spPr>
      </p:pic>
      <p:grpSp>
        <p:nvGrpSpPr>
          <p:cNvPr id="5" name="Group 4"/>
          <p:cNvGrpSpPr/>
          <p:nvPr/>
        </p:nvGrpSpPr>
        <p:grpSpPr>
          <a:xfrm>
            <a:off x="765972" y="1839588"/>
            <a:ext cx="1987131" cy="1822306"/>
            <a:chOff x="792163" y="1839588"/>
            <a:chExt cx="1987131" cy="1822306"/>
          </a:xfrm>
        </p:grpSpPr>
        <p:pic>
          <p:nvPicPr>
            <p:cNvPr id="48" name="Picture 47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92163" y="2405531"/>
              <a:ext cx="1074737" cy="1256363"/>
            </a:xfrm>
            <a:prstGeom prst="rect">
              <a:avLst/>
            </a:prstGeom>
          </p:spPr>
        </p:pic>
        <p:sp>
          <p:nvSpPr>
            <p:cNvPr id="39" name="Right Arrow 38"/>
            <p:cNvSpPr/>
            <p:nvPr/>
          </p:nvSpPr>
          <p:spPr>
            <a:xfrm rot="-1200000" flipH="1">
              <a:off x="1596913" y="1839588"/>
              <a:ext cx="1182381" cy="504000"/>
            </a:xfrm>
            <a:prstGeom prst="rightArrow">
              <a:avLst/>
            </a:prstGeom>
            <a:solidFill>
              <a:srgbClr val="1F497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500" b="1" dirty="0">
                  <a:latin typeface="Constantia" panose="02030602050306030303" pitchFamily="18" charset="0"/>
                </a:rPr>
                <a:t>RF power</a:t>
              </a:r>
            </a:p>
          </p:txBody>
        </p:sp>
      </p:grpSp>
      <p:grpSp>
        <p:nvGrpSpPr>
          <p:cNvPr id="3" name="Group 2"/>
          <p:cNvGrpSpPr/>
          <p:nvPr/>
        </p:nvGrpSpPr>
        <p:grpSpPr>
          <a:xfrm>
            <a:off x="6410560" y="1839316"/>
            <a:ext cx="2190515" cy="1822579"/>
            <a:chOff x="6410560" y="1839316"/>
            <a:chExt cx="2190515" cy="1822579"/>
          </a:xfrm>
        </p:grpSpPr>
        <p:sp>
          <p:nvSpPr>
            <p:cNvPr id="41" name="Right Arrow 40"/>
            <p:cNvSpPr/>
            <p:nvPr/>
          </p:nvSpPr>
          <p:spPr>
            <a:xfrm rot="1200000" flipH="1">
              <a:off x="6410560" y="1839316"/>
              <a:ext cx="1180800" cy="504000"/>
            </a:xfrm>
            <a:prstGeom prst="rightArrow">
              <a:avLst/>
            </a:prstGeom>
            <a:solidFill>
              <a:srgbClr val="1F497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500" b="1" dirty="0">
                  <a:latin typeface="Constantia" panose="02030602050306030303" pitchFamily="18" charset="0"/>
                </a:rPr>
                <a:t>RF power</a:t>
              </a:r>
            </a:p>
          </p:txBody>
        </p:sp>
        <p:pic>
          <p:nvPicPr>
            <p:cNvPr id="49" name="Picture 4" descr="G:\Departments\AB\Groups\RF\Sections\PM\QA Inventory\Photographies\TWC 200MHz\Siemens\P1080044.JPG"/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t="29405" r="16120"/>
            <a:stretch/>
          </p:blipFill>
          <p:spPr bwMode="auto">
            <a:xfrm>
              <a:off x="6692942" y="2457451"/>
              <a:ext cx="1908133" cy="120444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29" name="Picture 2" descr="http://doc.cern.ch/archive/electronic/cern/others/PHO/draft/7802190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971510" y="2805952"/>
            <a:ext cx="1418525" cy="8729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" name="Rectangle 29"/>
          <p:cNvSpPr/>
          <p:nvPr/>
        </p:nvSpPr>
        <p:spPr>
          <a:xfrm>
            <a:off x="2790000" y="1231526"/>
            <a:ext cx="241200" cy="779930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5" name="Rectangle 44"/>
          <p:cNvSpPr/>
          <p:nvPr/>
        </p:nvSpPr>
        <p:spPr>
          <a:xfrm>
            <a:off x="3103200" y="1230190"/>
            <a:ext cx="205200" cy="779930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2978188" y="1519238"/>
            <a:ext cx="182404" cy="200025"/>
          </a:xfrm>
          <a:prstGeom prst="rect">
            <a:avLst/>
          </a:prstGeom>
          <a:solidFill>
            <a:schemeClr val="bg1"/>
          </a:solidFill>
          <a:ln w="222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" name="Rectangle 46"/>
          <p:cNvSpPr/>
          <p:nvPr/>
        </p:nvSpPr>
        <p:spPr>
          <a:xfrm>
            <a:off x="3380209" y="1230190"/>
            <a:ext cx="205200" cy="779930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1" name="Rectangle 50"/>
          <p:cNvSpPr/>
          <p:nvPr/>
        </p:nvSpPr>
        <p:spPr>
          <a:xfrm>
            <a:off x="3255197" y="1519238"/>
            <a:ext cx="182404" cy="200025"/>
          </a:xfrm>
          <a:prstGeom prst="rect">
            <a:avLst/>
          </a:prstGeom>
          <a:solidFill>
            <a:schemeClr val="bg1"/>
          </a:solidFill>
          <a:ln w="222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2" name="Rectangle 51"/>
          <p:cNvSpPr/>
          <p:nvPr/>
        </p:nvSpPr>
        <p:spPr>
          <a:xfrm>
            <a:off x="3657218" y="1230190"/>
            <a:ext cx="205200" cy="779930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4" name="Rectangle 53"/>
          <p:cNvSpPr/>
          <p:nvPr/>
        </p:nvSpPr>
        <p:spPr>
          <a:xfrm>
            <a:off x="3532206" y="1519238"/>
            <a:ext cx="182404" cy="200025"/>
          </a:xfrm>
          <a:prstGeom prst="rect">
            <a:avLst/>
          </a:prstGeom>
          <a:solidFill>
            <a:schemeClr val="bg1"/>
          </a:solidFill>
          <a:ln w="222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5" name="Rectangle 54"/>
          <p:cNvSpPr/>
          <p:nvPr/>
        </p:nvSpPr>
        <p:spPr>
          <a:xfrm>
            <a:off x="3934227" y="1230190"/>
            <a:ext cx="205200" cy="779930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7" name="Rectangle 56"/>
          <p:cNvSpPr/>
          <p:nvPr/>
        </p:nvSpPr>
        <p:spPr>
          <a:xfrm>
            <a:off x="3809215" y="1519238"/>
            <a:ext cx="182404" cy="200025"/>
          </a:xfrm>
          <a:prstGeom prst="rect">
            <a:avLst/>
          </a:prstGeom>
          <a:solidFill>
            <a:schemeClr val="bg1"/>
          </a:solidFill>
          <a:ln w="222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8" name="Rectangle 57"/>
          <p:cNvSpPr/>
          <p:nvPr/>
        </p:nvSpPr>
        <p:spPr>
          <a:xfrm>
            <a:off x="4211236" y="1230190"/>
            <a:ext cx="205200" cy="779930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0" name="Rectangle 59"/>
          <p:cNvSpPr/>
          <p:nvPr/>
        </p:nvSpPr>
        <p:spPr>
          <a:xfrm>
            <a:off x="4086224" y="1519238"/>
            <a:ext cx="182404" cy="200025"/>
          </a:xfrm>
          <a:prstGeom prst="rect">
            <a:avLst/>
          </a:prstGeom>
          <a:solidFill>
            <a:schemeClr val="bg1"/>
          </a:solidFill>
          <a:ln w="222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1" name="Rectangle 60"/>
          <p:cNvSpPr/>
          <p:nvPr/>
        </p:nvSpPr>
        <p:spPr>
          <a:xfrm>
            <a:off x="4492112" y="1230190"/>
            <a:ext cx="205200" cy="779930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3" name="Rectangle 62"/>
          <p:cNvSpPr/>
          <p:nvPr/>
        </p:nvSpPr>
        <p:spPr>
          <a:xfrm>
            <a:off x="4367100" y="1519238"/>
            <a:ext cx="182404" cy="200025"/>
          </a:xfrm>
          <a:prstGeom prst="rect">
            <a:avLst/>
          </a:prstGeom>
          <a:solidFill>
            <a:schemeClr val="bg1"/>
          </a:solidFill>
          <a:ln w="222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4" name="Rectangle 63"/>
          <p:cNvSpPr/>
          <p:nvPr/>
        </p:nvSpPr>
        <p:spPr>
          <a:xfrm>
            <a:off x="4772988" y="1230189"/>
            <a:ext cx="205200" cy="779930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6" name="Rectangle 65"/>
          <p:cNvSpPr/>
          <p:nvPr/>
        </p:nvSpPr>
        <p:spPr>
          <a:xfrm>
            <a:off x="4647976" y="1519237"/>
            <a:ext cx="182404" cy="200025"/>
          </a:xfrm>
          <a:prstGeom prst="rect">
            <a:avLst/>
          </a:prstGeom>
          <a:solidFill>
            <a:schemeClr val="bg1"/>
          </a:solidFill>
          <a:ln w="222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7" name="Rectangle 66"/>
          <p:cNvSpPr/>
          <p:nvPr/>
        </p:nvSpPr>
        <p:spPr>
          <a:xfrm>
            <a:off x="5053864" y="1230189"/>
            <a:ext cx="205200" cy="779930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9" name="Rectangle 68"/>
          <p:cNvSpPr/>
          <p:nvPr/>
        </p:nvSpPr>
        <p:spPr>
          <a:xfrm>
            <a:off x="4928852" y="1519237"/>
            <a:ext cx="182404" cy="200025"/>
          </a:xfrm>
          <a:prstGeom prst="rect">
            <a:avLst/>
          </a:prstGeom>
          <a:solidFill>
            <a:schemeClr val="bg1"/>
          </a:solidFill>
          <a:ln w="222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0" name="Rectangle 69"/>
          <p:cNvSpPr/>
          <p:nvPr/>
        </p:nvSpPr>
        <p:spPr>
          <a:xfrm>
            <a:off x="5332359" y="1230188"/>
            <a:ext cx="205200" cy="779930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2" name="Rectangle 71"/>
          <p:cNvSpPr/>
          <p:nvPr/>
        </p:nvSpPr>
        <p:spPr>
          <a:xfrm>
            <a:off x="5207347" y="1519236"/>
            <a:ext cx="182404" cy="200025"/>
          </a:xfrm>
          <a:prstGeom prst="rect">
            <a:avLst/>
          </a:prstGeom>
          <a:solidFill>
            <a:schemeClr val="bg1"/>
          </a:solidFill>
          <a:ln w="222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3" name="Rectangle 72"/>
          <p:cNvSpPr/>
          <p:nvPr/>
        </p:nvSpPr>
        <p:spPr>
          <a:xfrm>
            <a:off x="5610854" y="1230187"/>
            <a:ext cx="205200" cy="779930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5" name="Rectangle 74"/>
          <p:cNvSpPr/>
          <p:nvPr/>
        </p:nvSpPr>
        <p:spPr>
          <a:xfrm>
            <a:off x="5485842" y="1519235"/>
            <a:ext cx="182404" cy="200025"/>
          </a:xfrm>
          <a:prstGeom prst="rect">
            <a:avLst/>
          </a:prstGeom>
          <a:solidFill>
            <a:schemeClr val="bg1"/>
          </a:solidFill>
          <a:ln w="222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6" name="Rectangle 75"/>
          <p:cNvSpPr/>
          <p:nvPr/>
        </p:nvSpPr>
        <p:spPr>
          <a:xfrm>
            <a:off x="5887405" y="1230186"/>
            <a:ext cx="205200" cy="779930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8" name="Rectangle 77"/>
          <p:cNvSpPr/>
          <p:nvPr/>
        </p:nvSpPr>
        <p:spPr>
          <a:xfrm>
            <a:off x="5762393" y="1519234"/>
            <a:ext cx="182404" cy="200025"/>
          </a:xfrm>
          <a:prstGeom prst="rect">
            <a:avLst/>
          </a:prstGeom>
          <a:solidFill>
            <a:schemeClr val="bg1"/>
          </a:solidFill>
          <a:ln w="222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0" name="Rectangle 79"/>
          <p:cNvSpPr/>
          <p:nvPr/>
        </p:nvSpPr>
        <p:spPr>
          <a:xfrm>
            <a:off x="6167422" y="1230186"/>
            <a:ext cx="241200" cy="779930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1" name="Rectangle 80"/>
          <p:cNvSpPr/>
          <p:nvPr/>
        </p:nvSpPr>
        <p:spPr>
          <a:xfrm>
            <a:off x="6038903" y="1517898"/>
            <a:ext cx="182404" cy="200025"/>
          </a:xfrm>
          <a:prstGeom prst="rect">
            <a:avLst/>
          </a:prstGeom>
          <a:solidFill>
            <a:schemeClr val="bg1"/>
          </a:solidFill>
          <a:ln w="222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0" name="Straight Connector 9"/>
          <p:cNvCxnSpPr/>
          <p:nvPr/>
        </p:nvCxnSpPr>
        <p:spPr>
          <a:xfrm>
            <a:off x="2788919" y="1230468"/>
            <a:ext cx="3619703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Straight Connector 81"/>
          <p:cNvCxnSpPr/>
          <p:nvPr/>
        </p:nvCxnSpPr>
        <p:spPr>
          <a:xfrm>
            <a:off x="2788919" y="2011525"/>
            <a:ext cx="3619703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3" name="Rectangle 82"/>
          <p:cNvSpPr/>
          <p:nvPr/>
        </p:nvSpPr>
        <p:spPr>
          <a:xfrm>
            <a:off x="2701690" y="1517898"/>
            <a:ext cx="182404" cy="200025"/>
          </a:xfrm>
          <a:prstGeom prst="rect">
            <a:avLst/>
          </a:prstGeom>
          <a:solidFill>
            <a:schemeClr val="bg1"/>
          </a:solidFill>
          <a:ln w="222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4" name="Rectangle 83"/>
          <p:cNvSpPr/>
          <p:nvPr/>
        </p:nvSpPr>
        <p:spPr>
          <a:xfrm>
            <a:off x="6313467" y="1519200"/>
            <a:ext cx="182404" cy="200025"/>
          </a:xfrm>
          <a:prstGeom prst="rect">
            <a:avLst/>
          </a:prstGeom>
          <a:solidFill>
            <a:schemeClr val="bg1"/>
          </a:solidFill>
          <a:ln w="222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43" name="Straight Connector 42"/>
          <p:cNvCxnSpPr/>
          <p:nvPr/>
        </p:nvCxnSpPr>
        <p:spPr>
          <a:xfrm flipV="1">
            <a:off x="957943" y="1620155"/>
            <a:ext cx="7393895" cy="0"/>
          </a:xfrm>
          <a:prstGeom prst="line">
            <a:avLst/>
          </a:prstGeom>
          <a:ln>
            <a:solidFill>
              <a:schemeClr val="tx1"/>
            </a:solidFill>
            <a:prstDash val="lg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Right Arrow 41"/>
          <p:cNvSpPr/>
          <p:nvPr/>
        </p:nvSpPr>
        <p:spPr>
          <a:xfrm>
            <a:off x="3431632" y="1369383"/>
            <a:ext cx="2354576" cy="504000"/>
          </a:xfrm>
          <a:prstGeom prst="rightArrow">
            <a:avLst/>
          </a:prstGeom>
          <a:solidFill>
            <a:srgbClr val="C0504D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500" b="1" dirty="0">
                <a:latin typeface="Constantia" panose="02030602050306030303" pitchFamily="18" charset="0"/>
              </a:rPr>
              <a:t>Beam</a:t>
            </a:r>
          </a:p>
        </p:txBody>
      </p:sp>
      <p:sp>
        <p:nvSpPr>
          <p:cNvPr id="85" name="Rectangle 7"/>
          <p:cNvSpPr>
            <a:spLocks noChangeArrowheads="1"/>
          </p:cNvSpPr>
          <p:nvPr/>
        </p:nvSpPr>
        <p:spPr bwMode="auto">
          <a:xfrm>
            <a:off x="503237" y="691970"/>
            <a:ext cx="8292419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r>
              <a:rPr lang="en-GB" sz="21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Multi-cell structure operated as a waveguide</a:t>
            </a: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r>
              <a:rPr lang="en-GB" sz="21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Sufficient bandwidth </a:t>
            </a:r>
            <a:r>
              <a:rPr lang="en-GB" sz="2100" b="1" dirty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without mechanically moving parts</a:t>
            </a: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r>
              <a:rPr lang="en-GB" sz="21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Travelling wave structure </a:t>
            </a:r>
            <a:r>
              <a:rPr lang="en-GB" sz="2100" b="1" dirty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always matched to amplifier</a:t>
            </a: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r>
              <a:rPr lang="en-GB" sz="2100" b="1" dirty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Beam takes power it needs </a:t>
            </a:r>
            <a:r>
              <a:rPr lang="en-GB" sz="21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from the waveguide</a:t>
            </a:r>
            <a:br>
              <a:rPr lang="en-GB" sz="21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</a:br>
            <a:br>
              <a:rPr lang="en-GB" sz="6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</a:br>
            <a:r>
              <a:rPr lang="en-GB" sz="21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			</a:t>
            </a:r>
            <a:r>
              <a:rPr lang="en-GB" sz="2100" b="1" i="1" dirty="0" err="1">
                <a:latin typeface="Constantia" pitchFamily="18" charset="0"/>
                <a:cs typeface="Times New Roman" pitchFamily="18" charset="0"/>
                <a:sym typeface="Wingdings" pitchFamily="2" charset="2"/>
              </a:rPr>
              <a:t>P</a:t>
            </a:r>
            <a:r>
              <a:rPr lang="en-GB" sz="2100" b="1" baseline="-25000" dirty="0" err="1">
                <a:latin typeface="Constantia" pitchFamily="18" charset="0"/>
                <a:cs typeface="Times New Roman" pitchFamily="18" charset="0"/>
                <a:sym typeface="Wingdings" pitchFamily="2" charset="2"/>
              </a:rPr>
              <a:t>load</a:t>
            </a:r>
            <a:r>
              <a:rPr lang="en-GB" sz="21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 = </a:t>
            </a:r>
            <a:r>
              <a:rPr lang="en-GB" sz="2100" b="1" i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P</a:t>
            </a:r>
            <a:r>
              <a:rPr lang="en-GB" sz="2100" b="1" baseline="-25000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in</a:t>
            </a:r>
            <a:r>
              <a:rPr lang="en-GB" sz="21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 – </a:t>
            </a:r>
            <a:r>
              <a:rPr lang="en-GB" sz="2100" b="1" i="1" dirty="0" err="1">
                <a:latin typeface="Constantia" pitchFamily="18" charset="0"/>
                <a:cs typeface="Times New Roman" pitchFamily="18" charset="0"/>
                <a:sym typeface="Wingdings" pitchFamily="2" charset="2"/>
              </a:rPr>
              <a:t>P</a:t>
            </a:r>
            <a:r>
              <a:rPr lang="en-GB" sz="2100" b="1" baseline="-25000" dirty="0" err="1">
                <a:latin typeface="Constantia" pitchFamily="18" charset="0"/>
                <a:cs typeface="Times New Roman" pitchFamily="18" charset="0"/>
                <a:sym typeface="Wingdings" pitchFamily="2" charset="2"/>
              </a:rPr>
              <a:t>beam</a:t>
            </a:r>
            <a:r>
              <a:rPr lang="en-GB" sz="21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 – </a:t>
            </a:r>
            <a:r>
              <a:rPr lang="en-GB" sz="2100" b="1" i="1" dirty="0" err="1">
                <a:latin typeface="Constantia" pitchFamily="18" charset="0"/>
                <a:cs typeface="Times New Roman" pitchFamily="18" charset="0"/>
                <a:sym typeface="Wingdings" pitchFamily="2" charset="2"/>
              </a:rPr>
              <a:t>P</a:t>
            </a:r>
            <a:r>
              <a:rPr lang="en-GB" sz="2100" b="1" baseline="-25000" dirty="0" err="1">
                <a:latin typeface="Constantia" pitchFamily="18" charset="0"/>
                <a:cs typeface="Times New Roman" pitchFamily="18" charset="0"/>
                <a:sym typeface="Wingdings" pitchFamily="2" charset="2"/>
              </a:rPr>
              <a:t>loss</a:t>
            </a:r>
            <a:endParaRPr lang="en-GB" sz="2100" b="1" baseline="-25000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41227374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val 4"/>
          <p:cNvSpPr/>
          <p:nvPr/>
        </p:nvSpPr>
        <p:spPr>
          <a:xfrm>
            <a:off x="355758" y="4010025"/>
            <a:ext cx="3601466" cy="119704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" name="Picture 1" descr="A diagram of a complex&#10;&#10;Description automatically generated">
            <a:extLst>
              <a:ext uri="{FF2B5EF4-FFF2-40B4-BE49-F238E27FC236}">
                <a16:creationId xmlns:a16="http://schemas.microsoft.com/office/drawing/2014/main" id="{13B6735A-3821-A096-5CEA-3E66D435286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8767" t="12682" r="5946" b="24136"/>
          <a:stretch/>
        </p:blipFill>
        <p:spPr>
          <a:xfrm>
            <a:off x="503238" y="3968498"/>
            <a:ext cx="4003200" cy="2413689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5FB4B639-1755-43C0-A61A-017730AB2747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2374900"/>
            <a:ext cx="91440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fontAlgn="auto" hangingPunct="1">
              <a:spcBef>
                <a:spcPct val="0"/>
              </a:spcBef>
              <a:spcAft>
                <a:spcPts val="0"/>
              </a:spcAft>
            </a:pPr>
            <a:r>
              <a:rPr lang="en-US" sz="4800" b="1" dirty="0">
                <a:solidFill>
                  <a:srgbClr val="1F497D"/>
                </a:solidFill>
                <a:latin typeface="Constantia" pitchFamily="18" charset="0"/>
              </a:rPr>
              <a:t>Large </a:t>
            </a:r>
            <a:r>
              <a:rPr lang="en-US" sz="4800" b="1" dirty="0">
                <a:solidFill>
                  <a:srgbClr val="C0504D"/>
                </a:solidFill>
                <a:latin typeface="Constantia" pitchFamily="18" charset="0"/>
              </a:rPr>
              <a:t>Electron Positron</a:t>
            </a:r>
            <a:br>
              <a:rPr lang="en-US" sz="4800" b="1" dirty="0">
                <a:solidFill>
                  <a:srgbClr val="1F497D"/>
                </a:solidFill>
                <a:latin typeface="Constantia" pitchFamily="18" charset="0"/>
              </a:rPr>
            </a:br>
            <a:r>
              <a:rPr lang="en-US" sz="4800" b="1" dirty="0">
                <a:solidFill>
                  <a:srgbClr val="1F497D"/>
                </a:solidFill>
                <a:latin typeface="Constantia" pitchFamily="18" charset="0"/>
              </a:rPr>
              <a:t>and Hadron Colliders</a:t>
            </a:r>
            <a:endParaRPr lang="en-US" sz="3200" b="1" dirty="0">
              <a:solidFill>
                <a:srgbClr val="1F497D"/>
              </a:solidFill>
              <a:latin typeface="Constant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95150362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/>
          <p:cNvSpPr/>
          <p:nvPr/>
        </p:nvSpPr>
        <p:spPr>
          <a:xfrm>
            <a:off x="3133168" y="1317809"/>
            <a:ext cx="847162" cy="384381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5916706" y="1317809"/>
            <a:ext cx="1685365" cy="384381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7" name="Rectangle 7"/>
          <p:cNvSpPr>
            <a:spLocks noChangeArrowheads="1"/>
          </p:cNvSpPr>
          <p:nvPr/>
        </p:nvSpPr>
        <p:spPr bwMode="auto">
          <a:xfrm>
            <a:off x="503237" y="691970"/>
            <a:ext cx="8292419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1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nstantia" pitchFamily="18" charset="0"/>
                <a:ea typeface="+mn-ea"/>
                <a:cs typeface="Times New Roman" pitchFamily="18" charset="0"/>
                <a:sym typeface="Wingdings" pitchFamily="2" charset="2"/>
              </a:rPr>
              <a:t>LEP energy was entirely dominated by synchrotron radiation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GB" sz="1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nstantia" pitchFamily="18" charset="0"/>
              <a:ea typeface="+mn-ea"/>
              <a:cs typeface="Times New Roman" pitchFamily="18" charset="0"/>
              <a:sym typeface="Wingdings" pitchFamily="2" charset="2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1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nstantia" pitchFamily="18" charset="0"/>
                <a:ea typeface="+mn-ea"/>
                <a:cs typeface="Times New Roman" pitchFamily="18" charset="0"/>
                <a:sym typeface="Wingdings" pitchFamily="2" charset="2"/>
              </a:rPr>
              <a:t>At </a:t>
            </a:r>
            <a:r>
              <a:rPr kumimoji="0" lang="en-GB" sz="2100" b="1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nstantia" pitchFamily="18" charset="0"/>
                <a:ea typeface="+mn-ea"/>
                <a:cs typeface="Times New Roman" pitchFamily="18" charset="0"/>
                <a:sym typeface="Wingdings" pitchFamily="2" charset="2"/>
              </a:rPr>
              <a:t>E</a:t>
            </a:r>
            <a:r>
              <a:rPr kumimoji="0" lang="en-GB" sz="21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nstantia" pitchFamily="18" charset="0"/>
                <a:ea typeface="+mn-ea"/>
                <a:cs typeface="Times New Roman" pitchFamily="18" charset="0"/>
                <a:sym typeface="Wingdings" pitchFamily="2" charset="2"/>
              </a:rPr>
              <a:t> = 100 GeV: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GB" sz="1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nstantia" pitchFamily="18" charset="0"/>
              <a:ea typeface="+mn-ea"/>
              <a:cs typeface="Times New Roman" pitchFamily="18" charset="0"/>
              <a:sym typeface="Wingdings" pitchFamily="2" charset="2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Symbol" panose="05050102010706020507" pitchFamily="18" charset="2"/>
              <a:buChar char="®"/>
              <a:tabLst/>
              <a:defRPr/>
            </a:pP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C0504D"/>
                </a:solidFill>
                <a:effectLst/>
                <a:uLnTx/>
                <a:uFillTx/>
                <a:latin typeface="Constantia" pitchFamily="18" charset="0"/>
                <a:ea typeface="+mn-ea"/>
                <a:cs typeface="Times New Roman" pitchFamily="18" charset="0"/>
                <a:sym typeface="Wingdings" pitchFamily="2" charset="2"/>
              </a:rPr>
              <a:t>About 3 % of beam energy</a:t>
            </a:r>
            <a:b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C0504D"/>
                </a:solidFill>
                <a:effectLst/>
                <a:uLnTx/>
                <a:uFillTx/>
                <a:latin typeface="Constantia" pitchFamily="18" charset="0"/>
                <a:ea typeface="+mn-ea"/>
                <a:cs typeface="Times New Roman" pitchFamily="18" charset="0"/>
                <a:sym typeface="Wingdings" pitchFamily="2" charset="2"/>
              </a:rPr>
            </a:b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C0504D"/>
                </a:solidFill>
                <a:effectLst/>
                <a:uLnTx/>
                <a:uFillTx/>
                <a:latin typeface="Constantia" pitchFamily="18" charset="0"/>
                <a:ea typeface="+mn-ea"/>
                <a:cs typeface="Times New Roman" pitchFamily="18" charset="0"/>
                <a:sym typeface="Wingdings" pitchFamily="2" charset="2"/>
              </a:rPr>
              <a:t>lost each turn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GB" sz="2400" b="1" i="0" u="none" strike="noStrike" kern="1200" cap="none" spc="0" normalizeH="0" baseline="0" noProof="0" dirty="0">
              <a:ln>
                <a:noFill/>
              </a:ln>
              <a:solidFill>
                <a:srgbClr val="C0504D"/>
              </a:solidFill>
              <a:effectLst/>
              <a:uLnTx/>
              <a:uFillTx/>
              <a:latin typeface="Constantia" pitchFamily="18" charset="0"/>
              <a:ea typeface="+mn-ea"/>
              <a:cs typeface="Times New Roman" pitchFamily="18" charset="0"/>
              <a:sym typeface="Wingdings" pitchFamily="2" charset="2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prstClr val="black"/>
              </a:buClr>
              <a:buSzTx/>
              <a:buFont typeface="Symbol" panose="05050102010706020507" pitchFamily="18" charset="2"/>
              <a:buChar char="®"/>
              <a:tabLst/>
              <a:defRPr/>
            </a:pPr>
            <a:endParaRPr kumimoji="0" lang="en-GB" sz="2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nstantia" pitchFamily="18" charset="0"/>
              <a:ea typeface="+mn-ea"/>
              <a:cs typeface="Times New Roman" pitchFamily="18" charset="0"/>
              <a:sym typeface="Wingdings" pitchFamily="2" charset="2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prstClr val="black"/>
              </a:buClr>
              <a:buSzTx/>
              <a:buFont typeface="Symbol" panose="05050102010706020507" pitchFamily="18" charset="2"/>
              <a:buChar char="®"/>
              <a:tabLst/>
              <a:defRPr/>
            </a:pPr>
            <a:endParaRPr kumimoji="0" lang="en-GB" sz="2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nstantia" pitchFamily="18" charset="0"/>
              <a:ea typeface="+mn-ea"/>
              <a:cs typeface="Times New Roman" pitchFamily="18" charset="0"/>
              <a:sym typeface="Wingdings" pitchFamily="2" charset="2"/>
            </a:endParaRPr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0" y="0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200" b="1" i="0" u="none" strike="noStrike" kern="1200" cap="none" spc="0" normalizeH="0" baseline="0" noProof="0" dirty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Constantia" pitchFamily="18" charset="0"/>
                <a:ea typeface="+mn-ea"/>
                <a:cs typeface="+mn-cs"/>
              </a:rPr>
              <a:t>Ex.: RF against synchrotron radiation in LEP</a:t>
            </a: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719" y="3569229"/>
            <a:ext cx="5317989" cy="3169053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12633" y="1198731"/>
            <a:ext cx="4326683" cy="627018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28623" y="2081756"/>
            <a:ext cx="3012140" cy="1963952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28623" y="4256890"/>
            <a:ext cx="3012140" cy="2004985"/>
          </a:xfrm>
          <a:prstGeom prst="rect">
            <a:avLst/>
          </a:prstGeom>
        </p:spPr>
      </p:pic>
      <p:sp>
        <p:nvSpPr>
          <p:cNvPr id="23" name="TextBox 22"/>
          <p:cNvSpPr txBox="1"/>
          <p:nvPr/>
        </p:nvSpPr>
        <p:spPr>
          <a:xfrm>
            <a:off x="941294" y="3305526"/>
            <a:ext cx="39086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nstantia" panose="02030602050306030303" pitchFamily="18" charset="0"/>
                <a:ea typeface="+mn-ea"/>
                <a:cs typeface="+mn-cs"/>
              </a:rPr>
              <a:t>RF voltage 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nstantia" panose="02030602050306030303" pitchFamily="18" charset="0"/>
                <a:ea typeface="+mn-ea"/>
                <a:cs typeface="+mn-cs"/>
              </a:rPr>
              <a:t>and 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onstantia" panose="02030602050306030303" pitchFamily="18" charset="0"/>
                <a:ea typeface="+mn-ea"/>
                <a:cs typeface="+mn-cs"/>
              </a:rPr>
              <a:t>beam energy</a:t>
            </a:r>
            <a:endParaRPr kumimoji="0" lang="en-GB" sz="1800" b="1" i="1" u="none" strike="noStrike" kern="120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Constantia" panose="02030602050306030303" pitchFamily="18" charset="0"/>
              <a:ea typeface="+mn-ea"/>
              <a:cs typeface="+mn-cs"/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7163" y="1807959"/>
            <a:ext cx="2133600" cy="2289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2314086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7"/>
          <p:cNvSpPr>
            <a:spLocks noChangeArrowheads="1"/>
          </p:cNvSpPr>
          <p:nvPr/>
        </p:nvSpPr>
        <p:spPr bwMode="auto">
          <a:xfrm>
            <a:off x="503237" y="691970"/>
            <a:ext cx="8292419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21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LHC maximum energy and ramp rate limited by super-conducting bending magnets: </a:t>
            </a:r>
            <a:r>
              <a:rPr lang="en-GB" sz="2100" b="1" dirty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20 minutes ramp time</a:t>
            </a: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12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r>
              <a:rPr lang="en-GB" sz="21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Average energy gain per turn only </a:t>
            </a:r>
            <a:r>
              <a:rPr lang="en-GB" sz="2100" b="1" dirty="0" err="1">
                <a:solidFill>
                  <a:srgbClr val="C0504D"/>
                </a:solidFill>
                <a:latin typeface="Symbol" panose="05050102010706020507" pitchFamily="18" charset="2"/>
                <a:cs typeface="Symap" panose="00000400000000000000" pitchFamily="2" charset="0"/>
                <a:sym typeface="Wingdings" pitchFamily="2" charset="2"/>
              </a:rPr>
              <a:t>D</a:t>
            </a:r>
            <a:r>
              <a:rPr lang="en-GB" sz="2100" b="1" i="1" dirty="0" err="1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E</a:t>
            </a:r>
            <a:r>
              <a:rPr lang="en-GB" sz="2100" b="1" baseline="-25000" dirty="0" err="1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turn</a:t>
            </a:r>
            <a:r>
              <a:rPr lang="en-GB" sz="2100" b="1" dirty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 ≈ 500 </a:t>
            </a:r>
            <a:r>
              <a:rPr lang="en-GB" sz="2100" b="1" dirty="0" err="1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keV</a:t>
            </a:r>
            <a:r>
              <a:rPr lang="en-GB" sz="2100" b="1" dirty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/turn</a:t>
            </a: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r>
              <a:rPr lang="en-GB" sz="21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Revolution frequency stays almost constant</a:t>
            </a:r>
          </a:p>
          <a:p>
            <a:pPr marL="342900" indent="-342900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GB" sz="2100" b="1" dirty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RF voltage required to keep</a:t>
            </a:r>
            <a:br>
              <a:rPr lang="en-GB" sz="2100" b="1" dirty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</a:br>
            <a:r>
              <a:rPr lang="en-GB" sz="2100" b="1" dirty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bunches short</a:t>
            </a:r>
          </a:p>
          <a:p>
            <a:pPr marL="342900" indent="-342900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GB" sz="2100" b="1" dirty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Superconducting cavities chosen</a:t>
            </a:r>
            <a:br>
              <a:rPr lang="en-GB" sz="2100" b="1" dirty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</a:br>
            <a:r>
              <a:rPr lang="en-GB" sz="2100" b="1" dirty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to reduce beam induced voltage</a:t>
            </a:r>
            <a:br>
              <a:rPr lang="en-GB" sz="2100" b="1" dirty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</a:br>
            <a:r>
              <a:rPr lang="en-GB" sz="2100" b="1" dirty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(small </a:t>
            </a:r>
            <a:r>
              <a:rPr lang="en-GB" sz="2100" b="1" i="1" dirty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R</a:t>
            </a:r>
            <a:r>
              <a:rPr lang="en-GB" sz="2100" b="1" dirty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/</a:t>
            </a:r>
            <a:r>
              <a:rPr lang="en-GB" sz="2100" b="1" i="1" dirty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Q</a:t>
            </a:r>
            <a:r>
              <a:rPr lang="en-GB" sz="2100" b="1" dirty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)</a:t>
            </a:r>
            <a:endParaRPr lang="en-GB" sz="2400" b="1" dirty="0">
              <a:solidFill>
                <a:srgbClr val="C0504D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endParaRPr lang="en-GB" sz="24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endParaRPr lang="en-GB" sz="24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0" y="0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spcBef>
                <a:spcPct val="0"/>
              </a:spcBef>
            </a:pPr>
            <a:r>
              <a:rPr lang="en-GB" sz="3200" b="1" dirty="0">
                <a:solidFill>
                  <a:srgbClr val="1F497D"/>
                </a:solidFill>
                <a:latin typeface="Constantia" pitchFamily="18" charset="0"/>
              </a:rPr>
              <a:t>Example: LHC</a:t>
            </a:r>
          </a:p>
        </p:txBody>
      </p:sp>
      <p:graphicFrame>
        <p:nvGraphicFramePr>
          <p:cNvPr id="11" name="Table 10"/>
          <p:cNvGraphicFramePr>
            <a:graphicFrameLocks noGrp="1"/>
          </p:cNvGraphicFramePr>
          <p:nvPr/>
        </p:nvGraphicFramePr>
        <p:xfrm>
          <a:off x="910417" y="4483632"/>
          <a:ext cx="4070692" cy="1645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13292">
                  <a:extLst>
                    <a:ext uri="{9D8B030D-6E8A-4147-A177-3AD203B41FA5}">
                      <a16:colId xmlns:a16="http://schemas.microsoft.com/office/drawing/2014/main" val="2882364046"/>
                    </a:ext>
                  </a:extLst>
                </a:gridCol>
                <a:gridCol w="2057400">
                  <a:extLst>
                    <a:ext uri="{9D8B030D-6E8A-4147-A177-3AD203B41FA5}">
                      <a16:colId xmlns:a16="http://schemas.microsoft.com/office/drawing/2014/main" val="3811939834"/>
                    </a:ext>
                  </a:extLst>
                </a:gridCol>
              </a:tblGrid>
              <a:tr h="0">
                <a:tc gridSpan="2">
                  <a:txBody>
                    <a:bodyPr/>
                    <a:lstStyle/>
                    <a:p>
                      <a:r>
                        <a:rPr lang="en-GB" sz="2100" dirty="0">
                          <a:latin typeface="Constantia" panose="02030602050306030303" pitchFamily="18" charset="0"/>
                        </a:rPr>
                        <a:t>Parameter (per beam)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666617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2100" dirty="0">
                          <a:latin typeface="Constantia" panose="02030602050306030303" pitchFamily="18" charset="0"/>
                        </a:rPr>
                        <a:t>Harmonic, </a:t>
                      </a:r>
                      <a:r>
                        <a:rPr lang="en-GB" sz="2100" i="1" dirty="0">
                          <a:latin typeface="Constantia" panose="02030602050306030303" pitchFamily="18" charset="0"/>
                        </a:rPr>
                        <a:t>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2100" b="1" dirty="0">
                          <a:solidFill>
                            <a:srgbClr val="C0504D"/>
                          </a:solidFill>
                          <a:latin typeface="Constantia" panose="02030602050306030303" pitchFamily="18" charset="0"/>
                        </a:rPr>
                        <a:t>35640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10119692"/>
                  </a:ext>
                </a:extLst>
              </a:tr>
              <a:tr h="357776">
                <a:tc>
                  <a:txBody>
                    <a:bodyPr/>
                    <a:lstStyle/>
                    <a:p>
                      <a:r>
                        <a:rPr lang="en-GB" sz="2100" dirty="0">
                          <a:latin typeface="Constantia" panose="02030602050306030303" pitchFamily="18" charset="0"/>
                        </a:rPr>
                        <a:t>Frequency, </a:t>
                      </a:r>
                      <a:r>
                        <a:rPr lang="en-GB" sz="2100" i="1" dirty="0" err="1">
                          <a:latin typeface="Constantia" panose="02030602050306030303" pitchFamily="18" charset="0"/>
                        </a:rPr>
                        <a:t>f</a:t>
                      </a:r>
                      <a:r>
                        <a:rPr lang="en-GB" sz="2100" baseline="-25000" dirty="0" err="1">
                          <a:latin typeface="Constantia" panose="02030602050306030303" pitchFamily="18" charset="0"/>
                        </a:rPr>
                        <a:t>RF</a:t>
                      </a:r>
                      <a:endParaRPr lang="en-GB" sz="2100" baseline="-25000" dirty="0">
                        <a:latin typeface="Constantia" panose="020306020503060303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2100" b="1" dirty="0">
                          <a:latin typeface="Constantia" panose="02030602050306030303" pitchFamily="18" charset="0"/>
                        </a:rPr>
                        <a:t>400.8 MHz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6509804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2100" dirty="0">
                          <a:latin typeface="Constantia" panose="02030602050306030303" pitchFamily="18" charset="0"/>
                        </a:rPr>
                        <a:t>Voltage, </a:t>
                      </a:r>
                      <a:r>
                        <a:rPr lang="en-GB" sz="2100" i="1" dirty="0">
                          <a:latin typeface="Constantia" panose="02030602050306030303" pitchFamily="18" charset="0"/>
                        </a:rPr>
                        <a:t>V</a:t>
                      </a:r>
                      <a:r>
                        <a:rPr lang="en-GB" sz="2100" baseline="-25000" dirty="0">
                          <a:latin typeface="Constantia" panose="02030602050306030303" pitchFamily="18" charset="0"/>
                        </a:rPr>
                        <a:t>RF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2100" b="1" dirty="0">
                          <a:latin typeface="Constantia" panose="02030602050306030303" pitchFamily="18" charset="0"/>
                        </a:rPr>
                        <a:t>16 MV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56479840"/>
                  </a:ext>
                </a:extLst>
              </a:tr>
            </a:tbl>
          </a:graphicData>
        </a:graphic>
      </p:graphicFrame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751" r="27185"/>
          <a:stretch/>
        </p:blipFill>
        <p:spPr>
          <a:xfrm>
            <a:off x="5287059" y="3987373"/>
            <a:ext cx="3064779" cy="2142179"/>
          </a:xfrm>
          <a:prstGeom prst="rect">
            <a:avLst/>
          </a:prstGeom>
        </p:spPr>
      </p:pic>
      <p:pic>
        <p:nvPicPr>
          <p:cNvPr id="13" name="pasted-image.tiff" descr="pasted-image.tif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04529" y="2443272"/>
            <a:ext cx="1887826" cy="1458107"/>
          </a:xfrm>
          <a:prstGeom prst="rect">
            <a:avLst/>
          </a:prstGeom>
          <a:ln w="12700">
            <a:miter lim="400000"/>
          </a:ln>
        </p:spPr>
      </p:pic>
      <p:sp>
        <p:nvSpPr>
          <p:cNvPr id="2" name="TextBox 1"/>
          <p:cNvSpPr txBox="1"/>
          <p:nvPr/>
        </p:nvSpPr>
        <p:spPr>
          <a:xfrm>
            <a:off x="5219069" y="3092516"/>
            <a:ext cx="15022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latin typeface="Constantia" panose="02030602050306030303" pitchFamily="18" charset="0"/>
              </a:rPr>
              <a:t>8</a:t>
            </a:r>
            <a:r>
              <a:rPr lang="en-GB" b="1" dirty="0">
                <a:latin typeface="Constantia" panose="02030602050306030303" pitchFamily="18" charset="0"/>
                <a:sym typeface="Symbol" panose="05050102010706020507" pitchFamily="18" charset="2"/>
              </a:rPr>
              <a:t> per beam</a:t>
            </a:r>
            <a:endParaRPr lang="en-GB" b="1" dirty="0">
              <a:latin typeface="Constantia" panose="0203060205030603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0349809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0" y="0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fontAlgn="auto" hangingPunct="1">
              <a:spcBef>
                <a:spcPct val="0"/>
              </a:spcBef>
              <a:spcAft>
                <a:spcPts val="0"/>
              </a:spcAft>
            </a:pPr>
            <a:r>
              <a:rPr lang="en-GB" sz="3200" b="1" dirty="0">
                <a:solidFill>
                  <a:srgbClr val="1F497D"/>
                </a:solidFill>
                <a:latin typeface="Constantia" pitchFamily="18" charset="0"/>
              </a:rPr>
              <a:t>Summary</a:t>
            </a:r>
            <a:endParaRPr lang="en-GB" sz="3200" dirty="0">
              <a:solidFill>
                <a:srgbClr val="1F497D"/>
              </a:solidFill>
              <a:latin typeface="Constantia" pitchFamily="18" charset="0"/>
            </a:endParaRPr>
          </a:p>
        </p:txBody>
      </p:sp>
      <p:sp>
        <p:nvSpPr>
          <p:cNvPr id="7" name="Rectangle 7"/>
          <p:cNvSpPr>
            <a:spLocks noChangeArrowheads="1"/>
          </p:cNvSpPr>
          <p:nvPr/>
        </p:nvSpPr>
        <p:spPr bwMode="auto">
          <a:xfrm>
            <a:off x="539750" y="850899"/>
            <a:ext cx="8064500" cy="53902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55600" indent="-35560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GB" sz="2100" b="1" dirty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Design of RF system for circular accelerator</a:t>
            </a:r>
          </a:p>
          <a:p>
            <a:pPr marL="1371600" lvl="2" indent="-457200">
              <a:spcBef>
                <a:spcPct val="20000"/>
              </a:spcBef>
              <a:buClr>
                <a:schemeClr val="tx1"/>
              </a:buClr>
              <a:buFont typeface="+mj-lt"/>
              <a:buAutoNum type="arabicPeriod"/>
            </a:pPr>
            <a:r>
              <a:rPr lang="en-US" sz="21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Start from accelerator </a:t>
            </a:r>
            <a:r>
              <a:rPr lang="en-US" sz="2100" b="1" dirty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parameters</a:t>
            </a:r>
          </a:p>
          <a:p>
            <a:pPr marL="1371600" lvl="2" indent="-457200">
              <a:spcBef>
                <a:spcPct val="20000"/>
              </a:spcBef>
              <a:buClr>
                <a:schemeClr val="tx1"/>
              </a:buClr>
              <a:buFont typeface="+mj-lt"/>
              <a:buAutoNum type="arabicPeriod"/>
            </a:pPr>
            <a:r>
              <a:rPr lang="en-US" sz="21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Define </a:t>
            </a:r>
            <a:r>
              <a:rPr lang="en-US" sz="2100" b="1" dirty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RF parameters </a:t>
            </a:r>
            <a:r>
              <a:rPr lang="en-US" sz="21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based on </a:t>
            </a:r>
            <a:r>
              <a:rPr lang="en-US" sz="2100" b="1" dirty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beam requirements</a:t>
            </a:r>
          </a:p>
          <a:p>
            <a:pPr marL="1371600" lvl="2" indent="-457200">
              <a:spcBef>
                <a:spcPct val="20000"/>
              </a:spcBef>
              <a:buClr>
                <a:schemeClr val="tx1"/>
              </a:buClr>
              <a:buFont typeface="+mj-lt"/>
              <a:buAutoNum type="arabicPeriod"/>
            </a:pPr>
            <a:r>
              <a:rPr lang="en-US" sz="2100" b="1" dirty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Chose RF system</a:t>
            </a:r>
            <a:endParaRPr lang="en-GB" sz="2100" b="1" dirty="0">
              <a:solidFill>
                <a:srgbClr val="1F497D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800100" lvl="1" indent="-342900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r>
              <a:rPr lang="en-GB" sz="21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Mostly </a:t>
            </a:r>
            <a:r>
              <a:rPr lang="en-GB" sz="2100" b="1" dirty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several design options </a:t>
            </a:r>
            <a:r>
              <a:rPr lang="en-GB" sz="21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are possible</a:t>
            </a:r>
          </a:p>
          <a:p>
            <a:pPr marL="800100" lvl="1" indent="-3429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1200" b="1" dirty="0">
              <a:solidFill>
                <a:srgbClr val="C0504D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800100" lvl="1" indent="-3429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US" sz="2100" b="1" dirty="0">
              <a:solidFill>
                <a:srgbClr val="C0504D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2192802091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Rectangle 38">
            <a:extLst>
              <a:ext uri="{FF2B5EF4-FFF2-40B4-BE49-F238E27FC236}">
                <a16:creationId xmlns:a16="http://schemas.microsoft.com/office/drawing/2014/main" id="{31F992DF-E2D6-A9C3-254C-EB0E8E92F76C}"/>
              </a:ext>
            </a:extLst>
          </p:cNvPr>
          <p:cNvSpPr/>
          <p:nvPr/>
        </p:nvSpPr>
        <p:spPr>
          <a:xfrm>
            <a:off x="2200275" y="2678000"/>
            <a:ext cx="314324" cy="357654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aphicFrame>
        <p:nvGraphicFramePr>
          <p:cNvPr id="31" name="Table 30">
            <a:extLst>
              <a:ext uri="{FF2B5EF4-FFF2-40B4-BE49-F238E27FC236}">
                <a16:creationId xmlns:a16="http://schemas.microsoft.com/office/drawing/2014/main" id="{B9281ED1-1C22-83F5-C111-6C35C21640B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43375552"/>
              </p:ext>
            </p:extLst>
          </p:nvPr>
        </p:nvGraphicFramePr>
        <p:xfrm>
          <a:off x="792163" y="2184454"/>
          <a:ext cx="7848600" cy="162043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24300">
                  <a:extLst>
                    <a:ext uri="{9D8B030D-6E8A-4147-A177-3AD203B41FA5}">
                      <a16:colId xmlns:a16="http://schemas.microsoft.com/office/drawing/2014/main" val="1264705622"/>
                    </a:ext>
                  </a:extLst>
                </a:gridCol>
                <a:gridCol w="3924300">
                  <a:extLst>
                    <a:ext uri="{9D8B030D-6E8A-4147-A177-3AD203B41FA5}">
                      <a16:colId xmlns:a16="http://schemas.microsoft.com/office/drawing/2014/main" val="3284842094"/>
                    </a:ext>
                  </a:extLst>
                </a:gridCol>
              </a:tblGrid>
              <a:tr h="416452">
                <a:tc>
                  <a:txBody>
                    <a:bodyPr/>
                    <a:lstStyle/>
                    <a:p>
                      <a:pPr algn="ctr"/>
                      <a:r>
                        <a:rPr lang="en-US" sz="2100" dirty="0">
                          <a:latin typeface="Constantia" panose="02030602050306030303" pitchFamily="18" charset="0"/>
                        </a:rPr>
                        <a:t>Mass and energy</a:t>
                      </a:r>
                      <a:endParaRPr lang="en-GB" sz="2100" dirty="0">
                        <a:latin typeface="Constantia" panose="020306020503060303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100" dirty="0">
                          <a:latin typeface="Constantia" panose="02030602050306030303" pitchFamily="18" charset="0"/>
                        </a:rPr>
                        <a:t>Momentum</a:t>
                      </a:r>
                      <a:endParaRPr lang="en-GB" sz="2100" dirty="0">
                        <a:latin typeface="Constantia" panose="02030602050306030303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60785097"/>
                  </a:ext>
                </a:extLst>
              </a:tr>
              <a:tr h="12039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57387151"/>
                  </a:ext>
                </a:extLst>
              </a:tr>
            </a:tbl>
          </a:graphicData>
        </a:graphic>
      </p:graphicFrame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0" y="0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fontAlgn="auto" hangingPunct="1">
              <a:spcBef>
                <a:spcPct val="0"/>
              </a:spcBef>
              <a:spcAft>
                <a:spcPts val="0"/>
              </a:spcAft>
            </a:pPr>
            <a:r>
              <a:rPr lang="en-GB" sz="3200" b="1" dirty="0">
                <a:solidFill>
                  <a:srgbClr val="1F497D"/>
                </a:solidFill>
                <a:latin typeface="Constantia" pitchFamily="18" charset="0"/>
              </a:rPr>
              <a:t>Helpful hints</a:t>
            </a:r>
            <a:endParaRPr lang="en-GB" sz="3200" dirty="0">
              <a:solidFill>
                <a:srgbClr val="1F497D"/>
              </a:solidFill>
              <a:latin typeface="Constantia" pitchFamily="18" charset="0"/>
            </a:endParaRPr>
          </a:p>
        </p:txBody>
      </p:sp>
      <p:sp>
        <p:nvSpPr>
          <p:cNvPr id="7" name="Rectangle 7"/>
          <p:cNvSpPr>
            <a:spLocks noChangeArrowheads="1"/>
          </p:cNvSpPr>
          <p:nvPr/>
        </p:nvSpPr>
        <p:spPr bwMode="auto">
          <a:xfrm>
            <a:off x="539750" y="850899"/>
            <a:ext cx="8064500" cy="53902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55600" indent="-35560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GB" sz="21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SI units for particle mass (kg), energy (J) and momentum (kg m/s) </a:t>
            </a:r>
            <a:r>
              <a:rPr lang="en-GB" sz="2100" b="1" dirty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not very common</a:t>
            </a:r>
          </a:p>
          <a:p>
            <a:pPr marL="355600" indent="-355600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GB" sz="28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Accelerator physicists </a:t>
            </a:r>
            <a:r>
              <a:rPr lang="en-GB" sz="2800" b="1" dirty="0">
                <a:solidFill>
                  <a:srgbClr val="FF0000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love</a:t>
            </a:r>
            <a:r>
              <a:rPr lang="en-GB" sz="28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 electron volts (eV)</a:t>
            </a:r>
            <a:endParaRPr lang="en-GB" sz="2800" b="1" dirty="0">
              <a:solidFill>
                <a:srgbClr val="C0504D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800100" lvl="1" indent="-3429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US" sz="2100" b="1" dirty="0">
              <a:solidFill>
                <a:srgbClr val="C0504D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</p:txBody>
      </p:sp>
      <p:pic>
        <p:nvPicPr>
          <p:cNvPr id="18" name="Picture 17" descr="A black and white math symbol&#10;&#10;Description automatically generated">
            <a:extLst>
              <a:ext uri="{FF2B5EF4-FFF2-40B4-BE49-F238E27FC236}">
                <a16:creationId xmlns:a16="http://schemas.microsoft.com/office/drawing/2014/main" id="{1B173BA3-4D45-BA23-AA2C-205A04938B0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35285" y="5940771"/>
            <a:ext cx="2008445" cy="621169"/>
          </a:xfrm>
          <a:prstGeom prst="rect">
            <a:avLst/>
          </a:prstGeom>
        </p:spPr>
      </p:pic>
      <p:pic>
        <p:nvPicPr>
          <p:cNvPr id="22" name="Picture 21" descr="A math equation with black lines&#10;&#10;Description automatically generated with medium confidence">
            <a:extLst>
              <a:ext uri="{FF2B5EF4-FFF2-40B4-BE49-F238E27FC236}">
                <a16:creationId xmlns:a16="http://schemas.microsoft.com/office/drawing/2014/main" id="{1E66E1A7-24D0-6FC5-92A1-E1AAAAFEB5EE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462132" y="5970627"/>
            <a:ext cx="2247520" cy="663554"/>
          </a:xfrm>
          <a:prstGeom prst="rect">
            <a:avLst/>
          </a:prstGeom>
        </p:spPr>
      </p:pic>
      <p:graphicFrame>
        <p:nvGraphicFramePr>
          <p:cNvPr id="29" name="Table 28">
            <a:extLst>
              <a:ext uri="{FF2B5EF4-FFF2-40B4-BE49-F238E27FC236}">
                <a16:creationId xmlns:a16="http://schemas.microsoft.com/office/drawing/2014/main" id="{D9262010-D4E8-DA40-BC32-04AD6DB1CEB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34356971"/>
              </p:ext>
            </p:extLst>
          </p:nvPr>
        </p:nvGraphicFramePr>
        <p:xfrm>
          <a:off x="792163" y="3951270"/>
          <a:ext cx="7848600" cy="1752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16200">
                  <a:extLst>
                    <a:ext uri="{9D8B030D-6E8A-4147-A177-3AD203B41FA5}">
                      <a16:colId xmlns:a16="http://schemas.microsoft.com/office/drawing/2014/main" val="9810186"/>
                    </a:ext>
                  </a:extLst>
                </a:gridCol>
                <a:gridCol w="2616200">
                  <a:extLst>
                    <a:ext uri="{9D8B030D-6E8A-4147-A177-3AD203B41FA5}">
                      <a16:colId xmlns:a16="http://schemas.microsoft.com/office/drawing/2014/main" val="105783489"/>
                    </a:ext>
                  </a:extLst>
                </a:gridCol>
                <a:gridCol w="2616200">
                  <a:extLst>
                    <a:ext uri="{9D8B030D-6E8A-4147-A177-3AD203B41FA5}">
                      <a16:colId xmlns:a16="http://schemas.microsoft.com/office/drawing/2014/main" val="26452743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GB" dirty="0">
                        <a:latin typeface="Constantia" panose="020306020503060303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Constantia" panose="02030602050306030303" pitchFamily="18" charset="0"/>
                        </a:rPr>
                        <a:t>SI units</a:t>
                      </a:r>
                      <a:endParaRPr lang="en-GB" dirty="0">
                        <a:latin typeface="Constantia" panose="020306020503060303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Constantia" panose="02030602050306030303" pitchFamily="18" charset="0"/>
                        </a:rPr>
                        <a:t>Electron volts</a:t>
                      </a:r>
                      <a:endParaRPr lang="en-GB" dirty="0">
                        <a:latin typeface="Constantia" panose="02030602050306030303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8964523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>
                          <a:latin typeface="Constantia" panose="02030602050306030303" pitchFamily="18" charset="0"/>
                        </a:rPr>
                        <a:t>Proton rest mass</a:t>
                      </a:r>
                      <a:endParaRPr lang="en-GB" dirty="0">
                        <a:latin typeface="Constantia" panose="020306020503060303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Constantia" panose="02030602050306030303" pitchFamily="18" charset="0"/>
                        </a:rPr>
                        <a:t>1.67 ∙ 10</a:t>
                      </a:r>
                      <a:r>
                        <a:rPr lang="en-US" baseline="30000" dirty="0">
                          <a:latin typeface="Constantia" panose="02030602050306030303" pitchFamily="18" charset="0"/>
                        </a:rPr>
                        <a:t>-27</a:t>
                      </a:r>
                      <a:r>
                        <a:rPr lang="en-US" baseline="0" dirty="0">
                          <a:latin typeface="Constantia" panose="02030602050306030303" pitchFamily="18" charset="0"/>
                        </a:rPr>
                        <a:t> kg</a:t>
                      </a:r>
                      <a:endParaRPr lang="en-GB" baseline="0" dirty="0">
                        <a:latin typeface="Constantia" panose="020306020503060303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Constantia" panose="02030602050306030303" pitchFamily="18" charset="0"/>
                        </a:rPr>
                        <a:t>938 MeV</a:t>
                      </a:r>
                      <a:endParaRPr lang="en-GB" dirty="0">
                        <a:latin typeface="Constantia" panose="02030602050306030303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9835715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>
                          <a:latin typeface="Constantia" panose="02030602050306030303" pitchFamily="18" charset="0"/>
                        </a:rPr>
                        <a:t>Electron rest mass</a:t>
                      </a:r>
                      <a:endParaRPr lang="en-GB" dirty="0">
                        <a:latin typeface="Constantia" panose="020306020503060303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Constantia" panose="02030602050306030303" pitchFamily="18" charset="0"/>
                        </a:rPr>
                        <a:t>9.11</a:t>
                      </a:r>
                      <a:r>
                        <a:rPr lang="en-US" dirty="0">
                          <a:latin typeface="Constantia" panose="02030602050306030303" pitchFamily="18" charset="0"/>
                        </a:rPr>
                        <a:t> ∙ 10</a:t>
                      </a:r>
                      <a:r>
                        <a:rPr lang="en-US" baseline="30000" dirty="0">
                          <a:latin typeface="Constantia" panose="02030602050306030303" pitchFamily="18" charset="0"/>
                        </a:rPr>
                        <a:t>-31</a:t>
                      </a:r>
                      <a:r>
                        <a:rPr lang="en-US" baseline="0" dirty="0">
                          <a:latin typeface="Constantia" panose="02030602050306030303" pitchFamily="18" charset="0"/>
                        </a:rPr>
                        <a:t> kg</a:t>
                      </a:r>
                      <a:endParaRPr lang="en-GB" dirty="0">
                        <a:latin typeface="Constantia" panose="020306020503060303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Constantia" panose="02030602050306030303" pitchFamily="18" charset="0"/>
                        </a:rPr>
                        <a:t>511 keV</a:t>
                      </a:r>
                      <a:endParaRPr lang="en-GB" dirty="0">
                        <a:latin typeface="Constantia" panose="02030602050306030303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3214853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>
                          <a:latin typeface="Constantia" panose="02030602050306030303" pitchFamily="18" charset="0"/>
                        </a:rPr>
                        <a:t>Proton beam momentum at </a:t>
                      </a:r>
                      <a:r>
                        <a:rPr lang="en-US" i="1" dirty="0">
                          <a:latin typeface="Symbol" panose="05050102010706020507" pitchFamily="18" charset="2"/>
                        </a:rPr>
                        <a:t>b</a:t>
                      </a:r>
                      <a:r>
                        <a:rPr lang="en-US" dirty="0">
                          <a:latin typeface="Constantia" panose="02030602050306030303" pitchFamily="18" charset="0"/>
                        </a:rPr>
                        <a:t> = 0.5</a:t>
                      </a:r>
                      <a:endParaRPr lang="en-GB" dirty="0">
                        <a:latin typeface="Constantia" panose="020306020503060303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Constantia" panose="02030602050306030303" pitchFamily="18" charset="0"/>
                        </a:rPr>
                        <a:t>2.90 ∙ 10</a:t>
                      </a:r>
                      <a:r>
                        <a:rPr lang="en-GB" baseline="30000" dirty="0">
                          <a:latin typeface="Constantia" panose="02030602050306030303" pitchFamily="18" charset="0"/>
                        </a:rPr>
                        <a:t>-19</a:t>
                      </a:r>
                      <a:r>
                        <a:rPr lang="en-GB" dirty="0">
                          <a:latin typeface="Constantia" panose="02030602050306030303" pitchFamily="18" charset="0"/>
                        </a:rPr>
                        <a:t> kg m/s</a:t>
                      </a:r>
                    </a:p>
                    <a:p>
                      <a:endParaRPr lang="en-GB" dirty="0">
                        <a:latin typeface="Constantia" panose="020306020503060303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Constantia" panose="02030602050306030303" pitchFamily="18" charset="0"/>
                        </a:rPr>
                        <a:t>542 MeV/c</a:t>
                      </a:r>
                      <a:endParaRPr lang="en-GB" dirty="0">
                        <a:latin typeface="Constantia" panose="02030602050306030303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4508397"/>
                  </a:ext>
                </a:extLst>
              </a:tr>
            </a:tbl>
          </a:graphicData>
        </a:graphic>
      </p:graphicFrame>
      <p:sp>
        <p:nvSpPr>
          <p:cNvPr id="32" name="Rectangle 31">
            <a:extLst>
              <a:ext uri="{FF2B5EF4-FFF2-40B4-BE49-F238E27FC236}">
                <a16:creationId xmlns:a16="http://schemas.microsoft.com/office/drawing/2014/main" id="{DEC14A64-D0A5-7143-DE62-68E4555F554C}"/>
              </a:ext>
            </a:extLst>
          </p:cNvPr>
          <p:cNvSpPr/>
          <p:nvPr/>
        </p:nvSpPr>
        <p:spPr>
          <a:xfrm>
            <a:off x="792163" y="2174240"/>
            <a:ext cx="7848600" cy="1630652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864586A3-08D0-F2A4-05BA-476550530E45}"/>
              </a:ext>
            </a:extLst>
          </p:cNvPr>
          <p:cNvCxnSpPr>
            <a:cxnSpLocks/>
            <a:stCxn id="32" idx="0"/>
            <a:endCxn id="31" idx="2"/>
          </p:cNvCxnSpPr>
          <p:nvPr/>
        </p:nvCxnSpPr>
        <p:spPr>
          <a:xfrm>
            <a:off x="4716463" y="2174240"/>
            <a:ext cx="0" cy="1630652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Rectangle 37">
            <a:extLst>
              <a:ext uri="{FF2B5EF4-FFF2-40B4-BE49-F238E27FC236}">
                <a16:creationId xmlns:a16="http://schemas.microsoft.com/office/drawing/2014/main" id="{C5EE4654-95C0-2B5A-004D-96312282126D}"/>
              </a:ext>
            </a:extLst>
          </p:cNvPr>
          <p:cNvSpPr/>
          <p:nvPr/>
        </p:nvSpPr>
        <p:spPr>
          <a:xfrm>
            <a:off x="1476375" y="2678217"/>
            <a:ext cx="338140" cy="357654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0" name="Picture 19" descr="A black numbers and a white background&#10;&#10;Description automatically generated">
            <a:extLst>
              <a:ext uri="{FF2B5EF4-FFF2-40B4-BE49-F238E27FC236}">
                <a16:creationId xmlns:a16="http://schemas.microsoft.com/office/drawing/2014/main" id="{33C3F0AC-BF57-5BCE-135E-61C38E5635FE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517141" y="2678217"/>
            <a:ext cx="2585718" cy="365002"/>
          </a:xfrm>
          <a:prstGeom prst="rect">
            <a:avLst/>
          </a:prstGeom>
        </p:spPr>
      </p:pic>
      <p:sp>
        <p:nvSpPr>
          <p:cNvPr id="40" name="Rectangle 39">
            <a:extLst>
              <a:ext uri="{FF2B5EF4-FFF2-40B4-BE49-F238E27FC236}">
                <a16:creationId xmlns:a16="http://schemas.microsoft.com/office/drawing/2014/main" id="{01E7C365-225D-4F45-1E2F-5E974DA27ED8}"/>
              </a:ext>
            </a:extLst>
          </p:cNvPr>
          <p:cNvSpPr/>
          <p:nvPr/>
        </p:nvSpPr>
        <p:spPr>
          <a:xfrm>
            <a:off x="3590925" y="3318669"/>
            <a:ext cx="804971" cy="452837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7AB6927E-DBE2-52D4-FFE7-9CB3BAC48F91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60899" y="3356884"/>
            <a:ext cx="3294238" cy="383050"/>
          </a:xfrm>
          <a:prstGeom prst="rect">
            <a:avLst/>
          </a:prstGeom>
        </p:spPr>
      </p:pic>
      <p:sp>
        <p:nvSpPr>
          <p:cNvPr id="42" name="Rectangle 41">
            <a:extLst>
              <a:ext uri="{FF2B5EF4-FFF2-40B4-BE49-F238E27FC236}">
                <a16:creationId xmlns:a16="http://schemas.microsoft.com/office/drawing/2014/main" id="{7E55743A-9299-4B12-2284-E3A55BC1935E}"/>
              </a:ext>
            </a:extLst>
          </p:cNvPr>
          <p:cNvSpPr/>
          <p:nvPr/>
        </p:nvSpPr>
        <p:spPr>
          <a:xfrm>
            <a:off x="7785100" y="3318800"/>
            <a:ext cx="676276" cy="452837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8" name="Picture 27">
            <a:extLst>
              <a:ext uri="{FF2B5EF4-FFF2-40B4-BE49-F238E27FC236}">
                <a16:creationId xmlns:a16="http://schemas.microsoft.com/office/drawing/2014/main" id="{C368A896-BA76-D629-39DA-441B1B2A6AF5}"/>
              </a:ext>
            </a:extLst>
          </p:cNvPr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866101" y="3386847"/>
            <a:ext cx="3545840" cy="346951"/>
          </a:xfrm>
          <a:prstGeom prst="rect">
            <a:avLst/>
          </a:prstGeom>
        </p:spPr>
      </p:pic>
      <p:sp>
        <p:nvSpPr>
          <p:cNvPr id="43" name="Rectangle 42">
            <a:extLst>
              <a:ext uri="{FF2B5EF4-FFF2-40B4-BE49-F238E27FC236}">
                <a16:creationId xmlns:a16="http://schemas.microsoft.com/office/drawing/2014/main" id="{A613CD56-E5AC-954D-4C88-26FD2E93FE7E}"/>
              </a:ext>
            </a:extLst>
          </p:cNvPr>
          <p:cNvSpPr/>
          <p:nvPr/>
        </p:nvSpPr>
        <p:spPr>
          <a:xfrm>
            <a:off x="5382004" y="2730388"/>
            <a:ext cx="338140" cy="357654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6" name="Picture 25" descr="A black and white image of a symbol&#10;&#10;Description automatically generated">
            <a:extLst>
              <a:ext uri="{FF2B5EF4-FFF2-40B4-BE49-F238E27FC236}">
                <a16:creationId xmlns:a16="http://schemas.microsoft.com/office/drawing/2014/main" id="{C2310B08-E7B5-EAAB-7908-394C31995740}"/>
              </a:ext>
            </a:extLst>
          </p:cNvPr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448679" y="2727915"/>
            <a:ext cx="2386048" cy="3163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29938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7"/>
          <p:cNvSpPr>
            <a:spLocks noChangeArrowheads="1"/>
          </p:cNvSpPr>
          <p:nvPr/>
        </p:nvSpPr>
        <p:spPr bwMode="auto">
          <a:xfrm>
            <a:off x="503236" y="3230146"/>
            <a:ext cx="8378213" cy="18915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spcBef>
                <a:spcPct val="20000"/>
              </a:spcBef>
              <a:buClr>
                <a:schemeClr val="tx1"/>
              </a:buClr>
            </a:pPr>
            <a:r>
              <a:rPr lang="en-GB" sz="3400" b="1" dirty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You will design an RF system (upgrade)</a:t>
            </a: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+mj-lt"/>
              <a:buAutoNum type="arabicPeriod"/>
            </a:pPr>
            <a:r>
              <a:rPr lang="en-GB" sz="21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Protons accelerator: 	Upgrade of CERN SPS to 1.3 </a:t>
            </a:r>
            <a:r>
              <a:rPr lang="en-GB" sz="2100" b="1" dirty="0" err="1">
                <a:latin typeface="Constantia" pitchFamily="18" charset="0"/>
                <a:cs typeface="Times New Roman" pitchFamily="18" charset="0"/>
                <a:sym typeface="Wingdings" pitchFamily="2" charset="2"/>
              </a:rPr>
              <a:t>TeV</a:t>
            </a: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>
              <a:spcBef>
                <a:spcPct val="20000"/>
              </a:spcBef>
              <a:buFont typeface="+mj-lt"/>
              <a:buAutoNum type="arabicPeriod"/>
            </a:pPr>
            <a:r>
              <a:rPr lang="en-GB" sz="21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Electron storage ring:	Energy and current upgrade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102" t="10465" r="28978" b="8140"/>
          <a:stretch/>
        </p:blipFill>
        <p:spPr>
          <a:xfrm>
            <a:off x="903032" y="895918"/>
            <a:ext cx="2638027" cy="1884305"/>
          </a:xfrm>
          <a:prstGeom prst="rect">
            <a:avLst/>
          </a:prstGeom>
        </p:spPr>
      </p:pic>
      <p:grpSp>
        <p:nvGrpSpPr>
          <p:cNvPr id="7" name="Group 6">
            <a:extLst>
              <a:ext uri="{FF2B5EF4-FFF2-40B4-BE49-F238E27FC236}">
                <a16:creationId xmlns:a16="http://schemas.microsoft.com/office/drawing/2014/main" id="{76E56D1D-B034-4ED0-BAB0-1375589197F8}"/>
              </a:ext>
            </a:extLst>
          </p:cNvPr>
          <p:cNvGrpSpPr/>
          <p:nvPr/>
        </p:nvGrpSpPr>
        <p:grpSpPr>
          <a:xfrm>
            <a:off x="4617269" y="1134889"/>
            <a:ext cx="3119187" cy="1349512"/>
            <a:chOff x="4617269" y="1134889"/>
            <a:chExt cx="3119187" cy="1349512"/>
          </a:xfrm>
        </p:grpSpPr>
        <p:pic>
          <p:nvPicPr>
            <p:cNvPr id="5" name="Picture 4" descr="A picture containing text, clipart&#10;&#10;Description automatically generated">
              <a:extLst>
                <a:ext uri="{FF2B5EF4-FFF2-40B4-BE49-F238E27FC236}">
                  <a16:creationId xmlns:a16="http://schemas.microsoft.com/office/drawing/2014/main" id="{0A920C77-C7A5-4FDF-B41F-CEA6B5E7285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005812" y="1134889"/>
              <a:ext cx="2590800" cy="876300"/>
            </a:xfrm>
            <a:prstGeom prst="rect">
              <a:avLst/>
            </a:prstGeom>
          </p:spPr>
        </p:pic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79B1A06A-F35E-403A-A59B-7E56DF081BC7}"/>
                </a:ext>
              </a:extLst>
            </p:cNvPr>
            <p:cNvSpPr txBox="1"/>
            <p:nvPr/>
          </p:nvSpPr>
          <p:spPr>
            <a:xfrm>
              <a:off x="4617269" y="1838070"/>
              <a:ext cx="3119187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3600" dirty="0"/>
                <a:t>…is your friend!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4355415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7"/>
          <p:cNvSpPr>
            <a:spLocks noChangeArrowheads="1"/>
          </p:cNvSpPr>
          <p:nvPr/>
        </p:nvSpPr>
        <p:spPr bwMode="auto">
          <a:xfrm>
            <a:off x="539750" y="781050"/>
            <a:ext cx="8063962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spcBef>
                <a:spcPct val="20000"/>
              </a:spcBef>
              <a:buClr>
                <a:schemeClr val="tx1"/>
              </a:buClr>
            </a:pPr>
            <a:r>
              <a:rPr lang="en-GB" sz="42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A big Thank You</a:t>
            </a:r>
          </a:p>
          <a:p>
            <a:pPr algn="ctr">
              <a:spcBef>
                <a:spcPct val="20000"/>
              </a:spcBef>
              <a:buClr>
                <a:schemeClr val="tx1"/>
              </a:buClr>
            </a:pPr>
            <a:r>
              <a:rPr lang="en-GB" sz="21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to all colleagues providing support, material and feedback</a:t>
            </a:r>
          </a:p>
          <a:p>
            <a:pPr algn="ctr">
              <a:spcBef>
                <a:spcPct val="20000"/>
              </a:spcBef>
              <a:buClr>
                <a:schemeClr val="tx1"/>
              </a:buClr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algn="ctr">
              <a:spcBef>
                <a:spcPct val="20000"/>
              </a:spcBef>
              <a:buClr>
                <a:schemeClr val="tx1"/>
              </a:buClr>
            </a:pPr>
            <a:r>
              <a:rPr lang="en-GB" sz="21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Simon Albright, Maria-Elena Angoletta, Philippe </a:t>
            </a:r>
            <a:r>
              <a:rPr lang="en-GB" sz="2100" b="1" dirty="0" err="1">
                <a:latin typeface="Constantia" pitchFamily="18" charset="0"/>
                <a:cs typeface="Times New Roman" pitchFamily="18" charset="0"/>
                <a:sym typeface="Wingdings" pitchFamily="2" charset="2"/>
              </a:rPr>
              <a:t>Baudrenghien</a:t>
            </a:r>
            <a:r>
              <a:rPr lang="en-GB" sz="21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, Thomas Bohl, Wolfgang </a:t>
            </a:r>
            <a:r>
              <a:rPr lang="en-GB" sz="2100" b="1" dirty="0" err="1">
                <a:latin typeface="Constantia" pitchFamily="18" charset="0"/>
                <a:cs typeface="Times New Roman" pitchFamily="18" charset="0"/>
                <a:sym typeface="Wingdings" pitchFamily="2" charset="2"/>
              </a:rPr>
              <a:t>Höfle</a:t>
            </a:r>
            <a:r>
              <a:rPr lang="en-GB" sz="21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, Erk Jensen, Alexander Lasheen, Elena </a:t>
            </a:r>
            <a:r>
              <a:rPr lang="en-GB" sz="2100" b="1" dirty="0" err="1">
                <a:latin typeface="Constantia" pitchFamily="18" charset="0"/>
                <a:cs typeface="Times New Roman" pitchFamily="18" charset="0"/>
                <a:sym typeface="Wingdings" pitchFamily="2" charset="2"/>
              </a:rPr>
              <a:t>Shaposhnikova</a:t>
            </a:r>
            <a:r>
              <a:rPr lang="en-GB" sz="21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, Frank Tecker, Daniel </a:t>
            </a:r>
            <a:r>
              <a:rPr lang="en-GB" sz="2100" b="1" dirty="0" err="1">
                <a:latin typeface="Constantia" pitchFamily="18" charset="0"/>
                <a:cs typeface="Times New Roman" pitchFamily="18" charset="0"/>
                <a:sym typeface="Wingdings" pitchFamily="2" charset="2"/>
              </a:rPr>
              <a:t>Valuch</a:t>
            </a:r>
            <a:r>
              <a:rPr lang="en-GB" sz="21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, Manfred Wendt, </a:t>
            </a:r>
            <a:r>
              <a:rPr lang="en-GB" sz="2100" b="1" dirty="0" err="1">
                <a:latin typeface="Constantia" pitchFamily="18" charset="0"/>
                <a:cs typeface="Times New Roman" pitchFamily="18" charset="0"/>
                <a:sym typeface="Wingdings" pitchFamily="2" charset="2"/>
              </a:rPr>
              <a:t>Jörg</a:t>
            </a:r>
            <a:r>
              <a:rPr lang="en-GB" sz="21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 </a:t>
            </a:r>
            <a:r>
              <a:rPr lang="en-GB" sz="2100" b="1" dirty="0" err="1">
                <a:latin typeface="Constantia" pitchFamily="18" charset="0"/>
                <a:cs typeface="Times New Roman" pitchFamily="18" charset="0"/>
                <a:sym typeface="Wingdings" pitchFamily="2" charset="2"/>
              </a:rPr>
              <a:t>Wenninger</a:t>
            </a:r>
            <a:br>
              <a:rPr lang="en-GB" sz="21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</a:br>
            <a:r>
              <a:rPr lang="en-GB" sz="21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and many more…</a:t>
            </a:r>
          </a:p>
        </p:txBody>
      </p:sp>
    </p:spTree>
    <p:extLst>
      <p:ext uri="{BB962C8B-B14F-4D97-AF65-F5344CB8AC3E}">
        <p14:creationId xmlns:p14="http://schemas.microsoft.com/office/powerpoint/2010/main" val="3845514075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492369" y="2704542"/>
            <a:ext cx="8152248" cy="14560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4431" b="1" dirty="0">
                <a:solidFill>
                  <a:prstClr val="black"/>
                </a:solidFill>
                <a:latin typeface="Constantia" panose="02030602050306030303" pitchFamily="18" charset="0"/>
              </a:rPr>
              <a:t>Thank you very much            for your attention!</a:t>
            </a:r>
            <a:endParaRPr lang="en-GB" sz="4431" b="1" dirty="0">
              <a:solidFill>
                <a:prstClr val="black"/>
              </a:solidFill>
              <a:latin typeface="Constantia" panose="0203060205030603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010297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2514600"/>
            <a:ext cx="91440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fontAlgn="auto" hangingPunct="1">
              <a:spcBef>
                <a:spcPct val="0"/>
              </a:spcBef>
              <a:spcAft>
                <a:spcPts val="0"/>
              </a:spcAft>
            </a:pPr>
            <a:r>
              <a:rPr lang="en-US" sz="4800" b="1" dirty="0">
                <a:solidFill>
                  <a:srgbClr val="1F497D"/>
                </a:solidFill>
                <a:latin typeface="Constantia" pitchFamily="18" charset="0"/>
              </a:rPr>
              <a:t>Introduction</a:t>
            </a:r>
          </a:p>
        </p:txBody>
      </p:sp>
    </p:spTree>
    <p:extLst>
      <p:ext uri="{BB962C8B-B14F-4D97-AF65-F5344CB8AC3E}">
        <p14:creationId xmlns:p14="http://schemas.microsoft.com/office/powerpoint/2010/main" val="2264965907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0" y="0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fontAlgn="auto" hangingPunct="1">
              <a:spcBef>
                <a:spcPct val="0"/>
              </a:spcBef>
              <a:spcAft>
                <a:spcPts val="0"/>
              </a:spcAft>
            </a:pPr>
            <a:r>
              <a:rPr lang="en-GB" sz="3200" b="1" dirty="0">
                <a:solidFill>
                  <a:srgbClr val="1F497D"/>
                </a:solidFill>
                <a:latin typeface="Constantia" pitchFamily="18" charset="0"/>
              </a:rPr>
              <a:t>References</a:t>
            </a:r>
            <a:endParaRPr lang="en-GB" sz="3200" dirty="0">
              <a:solidFill>
                <a:srgbClr val="1F497D"/>
              </a:solidFill>
              <a:latin typeface="Constantia" pitchFamily="18" charset="0"/>
            </a:endParaRPr>
          </a:p>
        </p:txBody>
      </p:sp>
      <p:sp>
        <p:nvSpPr>
          <p:cNvPr id="3" name="Rectangle 7"/>
          <p:cNvSpPr>
            <a:spLocks noChangeArrowheads="1"/>
          </p:cNvSpPr>
          <p:nvPr/>
        </p:nvSpPr>
        <p:spPr bwMode="auto">
          <a:xfrm>
            <a:off x="539750" y="781050"/>
            <a:ext cx="8063962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16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D. </a:t>
            </a:r>
            <a:r>
              <a:rPr lang="en-GB" sz="1600" b="1" dirty="0" err="1">
                <a:latin typeface="Constantia" pitchFamily="18" charset="0"/>
                <a:cs typeface="Times New Roman" pitchFamily="18" charset="0"/>
                <a:sym typeface="Wingdings" pitchFamily="2" charset="2"/>
              </a:rPr>
              <a:t>Boussard</a:t>
            </a:r>
            <a:r>
              <a:rPr lang="en-GB" sz="16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, Design of a Ring RF System, CERN SL/91-2 (RFS, rev.), 1991, </a:t>
            </a:r>
            <a:r>
              <a:rPr lang="en-GB" sz="1600" b="1" dirty="0">
                <a:latin typeface="Constantia" pitchFamily="18" charset="0"/>
                <a:cs typeface="Times New Roman" pitchFamily="18" charset="0"/>
                <a:sym typeface="Wingdings" pitchFamily="2" charset="2"/>
                <a:hlinkClick r:id="rId2"/>
              </a:rPr>
              <a:t>http://cds.cern.ch/record/1023436/files/CM-P00065157.pdf</a:t>
            </a:r>
            <a:endParaRPr lang="en-GB" sz="16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16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E. </a:t>
            </a:r>
            <a:r>
              <a:rPr lang="en-GB" sz="1600" b="1" dirty="0" err="1">
                <a:latin typeface="Constantia" pitchFamily="18" charset="0"/>
                <a:cs typeface="Times New Roman" pitchFamily="18" charset="0"/>
                <a:sym typeface="Wingdings" pitchFamily="2" charset="2"/>
              </a:rPr>
              <a:t>Regenstreif</a:t>
            </a:r>
            <a:r>
              <a:rPr lang="en-GB" sz="16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, The CERN Proton Synchrotron, pt. 1, CERN-59-26, </a:t>
            </a:r>
            <a:r>
              <a:rPr lang="en-GB" sz="1600" b="1" dirty="0">
                <a:latin typeface="Constantia" pitchFamily="18" charset="0"/>
                <a:cs typeface="Times New Roman" pitchFamily="18" charset="0"/>
                <a:sym typeface="Wingdings" pitchFamily="2" charset="2"/>
                <a:hlinkClick r:id="rId3"/>
              </a:rPr>
              <a:t>https://cds.cern.ch/record/214352/files/CERN-59-29.pdf</a:t>
            </a:r>
            <a:endParaRPr lang="en-GB" sz="16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16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CERN, The 300 GeV Programme, CERN/1050, 1972, </a:t>
            </a:r>
            <a:r>
              <a:rPr lang="en-GB" sz="1600" b="1" dirty="0">
                <a:latin typeface="Constantia" pitchFamily="18" charset="0"/>
                <a:cs typeface="Times New Roman" pitchFamily="18" charset="0"/>
                <a:sym typeface="Wingdings" pitchFamily="2" charset="2"/>
                <a:hlinkClick r:id="rId4"/>
              </a:rPr>
              <a:t>https://cds.cern.ch/record/104068/files/CM-P00077738-e.pdf</a:t>
            </a:r>
            <a:endParaRPr lang="en-GB" sz="16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16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G. </a:t>
            </a:r>
            <a:r>
              <a:rPr lang="en-GB" sz="1600" b="1" dirty="0" err="1">
                <a:latin typeface="Constantia" pitchFamily="18" charset="0"/>
                <a:cs typeface="Times New Roman" pitchFamily="18" charset="0"/>
                <a:sym typeface="Wingdings" pitchFamily="2" charset="2"/>
              </a:rPr>
              <a:t>Arduini</a:t>
            </a:r>
            <a:r>
              <a:rPr lang="en-GB" sz="16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, E. </a:t>
            </a:r>
            <a:r>
              <a:rPr lang="en-GB" sz="1600" b="1" dirty="0" err="1">
                <a:latin typeface="Constantia" pitchFamily="18" charset="0"/>
                <a:cs typeface="Times New Roman" pitchFamily="18" charset="0"/>
                <a:sym typeface="Wingdings" pitchFamily="2" charset="2"/>
              </a:rPr>
              <a:t>Shaposhnikova</a:t>
            </a:r>
            <a:r>
              <a:rPr lang="en-GB" sz="16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, J. </a:t>
            </a:r>
            <a:r>
              <a:rPr lang="en-GB" sz="1600" b="1" dirty="0" err="1">
                <a:latin typeface="Constantia" pitchFamily="18" charset="0"/>
                <a:cs typeface="Times New Roman" pitchFamily="18" charset="0"/>
                <a:sym typeface="Wingdings" pitchFamily="2" charset="2"/>
              </a:rPr>
              <a:t>Wenniger</a:t>
            </a:r>
            <a:r>
              <a:rPr lang="en-GB" sz="16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, Acceleration Cycles for the LHC Proton Beams in the SPS, CERN AB-Note-2006-018, 2006, </a:t>
            </a:r>
            <a:r>
              <a:rPr lang="en-GB" sz="1600" b="1" dirty="0">
                <a:latin typeface="Constantia" pitchFamily="18" charset="0"/>
                <a:cs typeface="Times New Roman" pitchFamily="18" charset="0"/>
                <a:sym typeface="Wingdings" pitchFamily="2" charset="2"/>
                <a:hlinkClick r:id="rId5"/>
              </a:rPr>
              <a:t>http://cds.cern.ch/record/951985/files/ab-note-2006-018.pdf</a:t>
            </a:r>
            <a:endParaRPr lang="en-GB" sz="16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16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R. W. </a:t>
            </a:r>
            <a:r>
              <a:rPr lang="en-GB" sz="1600" b="1" dirty="0" err="1">
                <a:latin typeface="Constantia" pitchFamily="18" charset="0"/>
                <a:cs typeface="Times New Roman" pitchFamily="18" charset="0"/>
                <a:sym typeface="Wingdings" pitchFamily="2" charset="2"/>
              </a:rPr>
              <a:t>Assmann</a:t>
            </a:r>
            <a:r>
              <a:rPr lang="en-GB" sz="16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, M. Lamont, S. Myers, A Brief History of the LEP Collider, CERN-SL-2002-009-OP, 2002, </a:t>
            </a:r>
            <a:r>
              <a:rPr lang="en-GB" sz="1600" b="1" dirty="0">
                <a:latin typeface="Constantia" pitchFamily="18" charset="0"/>
                <a:cs typeface="Times New Roman" pitchFamily="18" charset="0"/>
                <a:sym typeface="Wingdings" pitchFamily="2" charset="2"/>
                <a:hlinkClick r:id="rId6"/>
              </a:rPr>
              <a:t>https://cds.cern.ch/record/549223/files/sl-2002-009.pdf</a:t>
            </a:r>
            <a:endParaRPr lang="en-GB" sz="16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16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16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10867208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0" y="0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spcBef>
                <a:spcPct val="0"/>
              </a:spcBef>
            </a:pPr>
            <a:r>
              <a:rPr lang="en-GB" sz="3200" b="1" dirty="0">
                <a:solidFill>
                  <a:srgbClr val="1F497D"/>
                </a:solidFill>
                <a:latin typeface="Constantia" pitchFamily="18" charset="0"/>
              </a:rPr>
              <a:t>Study interaction between beam and RF</a:t>
            </a:r>
          </a:p>
        </p:txBody>
      </p:sp>
      <p:sp>
        <p:nvSpPr>
          <p:cNvPr id="12" name="Rectangle 7"/>
          <p:cNvSpPr>
            <a:spLocks noChangeArrowheads="1"/>
          </p:cNvSpPr>
          <p:nvPr/>
        </p:nvSpPr>
        <p:spPr bwMode="auto">
          <a:xfrm>
            <a:off x="503237" y="781435"/>
            <a:ext cx="8137525" cy="4736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spcBef>
                <a:spcPct val="20000"/>
              </a:spcBef>
              <a:buClr>
                <a:schemeClr val="tx1"/>
              </a:buClr>
            </a:pPr>
            <a:r>
              <a:rPr lang="en-GB" sz="2400" b="1" dirty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Complementary approaches for the same problem</a:t>
            </a:r>
            <a:endParaRPr lang="en-US" sz="2000" b="1" dirty="0">
              <a:solidFill>
                <a:srgbClr val="C0504D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</p:txBody>
      </p:sp>
      <p:graphicFrame>
        <p:nvGraphicFramePr>
          <p:cNvPr id="14" name="Table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61207663"/>
              </p:ext>
            </p:extLst>
          </p:nvPr>
        </p:nvGraphicFramePr>
        <p:xfrm>
          <a:off x="503237" y="1311749"/>
          <a:ext cx="8137525" cy="505609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2104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016480">
                  <a:extLst>
                    <a:ext uri="{9D8B030D-6E8A-4147-A177-3AD203B41FA5}">
                      <a16:colId xmlns:a16="http://schemas.microsoft.com/office/drawing/2014/main" val="2329558364"/>
                    </a:ext>
                  </a:extLst>
                </a:gridCol>
              </a:tblGrid>
              <a:tr h="375714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tantia" panose="02030602050306030303" pitchFamily="18" charset="0"/>
                        </a:rPr>
                        <a:t>(Semi-)Analytical</a:t>
                      </a:r>
                      <a:endParaRPr lang="en-GB" dirty="0">
                        <a:latin typeface="Constantia" panose="020306020503060303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tantia" panose="02030602050306030303" pitchFamily="18" charset="0"/>
                        </a:rPr>
                        <a:t>Numerical: tracking</a:t>
                      </a:r>
                      <a:endParaRPr lang="en-GB" dirty="0">
                        <a:latin typeface="Constantia" panose="02030602050306030303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70665"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en-US" b="1" baseline="0" dirty="0">
                        <a:solidFill>
                          <a:schemeClr val="tx1"/>
                        </a:solidFill>
                        <a:latin typeface="Constantia" panose="02030602050306030303" pitchFamily="18" charset="0"/>
                        <a:sym typeface="Symbol" panose="05050102010706020507" pitchFamily="18" charset="2"/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b="1" baseline="0" dirty="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sym typeface="Symbol" panose="05050102010706020507" pitchFamily="18" charset="2"/>
                        </a:rPr>
                        <a:t>Describe particle motion by </a:t>
                      </a:r>
                      <a:r>
                        <a:rPr lang="en-US" b="1" baseline="0" dirty="0">
                          <a:solidFill>
                            <a:srgbClr val="C0504D"/>
                          </a:solidFill>
                          <a:latin typeface="Constantia" panose="02030602050306030303" pitchFamily="18" charset="0"/>
                          <a:sym typeface="Symbol" panose="05050102010706020507" pitchFamily="18" charset="2"/>
                        </a:rPr>
                        <a:t>differential equations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en-US" b="1" baseline="0" dirty="0">
                        <a:solidFill>
                          <a:schemeClr val="tx1"/>
                        </a:solidFill>
                        <a:latin typeface="Constantia" panose="02030602050306030303" pitchFamily="18" charset="0"/>
                        <a:sym typeface="Symbol" panose="05050102010706020507" pitchFamily="18" charset="2"/>
                      </a:endParaRPr>
                    </a:p>
                    <a:p>
                      <a:pPr marL="285750" indent="-285750">
                        <a:buClr>
                          <a:schemeClr val="tx1"/>
                        </a:buClr>
                        <a:buFont typeface="Symbol" panose="05050102010706020507" pitchFamily="18" charset="2"/>
                        <a:buChar char="®"/>
                      </a:pPr>
                      <a:r>
                        <a:rPr lang="en-US" b="1" baseline="0" dirty="0">
                          <a:solidFill>
                            <a:srgbClr val="C0504D"/>
                          </a:solidFill>
                          <a:latin typeface="Constantia" panose="02030602050306030303" pitchFamily="18" charset="0"/>
                          <a:sym typeface="Symbol" panose="05050102010706020507" pitchFamily="18" charset="2"/>
                        </a:rPr>
                        <a:t>Continuous trajectories </a:t>
                      </a:r>
                      <a:r>
                        <a:rPr lang="en-US" b="1" baseline="0" dirty="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sym typeface="Symbol" panose="05050102010706020507" pitchFamily="18" charset="2"/>
                        </a:rPr>
                        <a:t>of particle motion</a:t>
                      </a:r>
                    </a:p>
                    <a:p>
                      <a:pPr marL="285750" indent="-285750">
                        <a:buFont typeface="Symbol" panose="05050102010706020507" pitchFamily="18" charset="2"/>
                        <a:buChar char="®"/>
                      </a:pPr>
                      <a:endParaRPr lang="en-US" sz="600" b="1" baseline="0" dirty="0">
                        <a:solidFill>
                          <a:schemeClr val="tx1"/>
                        </a:solidFill>
                        <a:latin typeface="Constantia" panose="02030602050306030303" pitchFamily="18" charset="0"/>
                        <a:sym typeface="Symbol" panose="05050102010706020507" pitchFamily="18" charset="2"/>
                      </a:endParaRPr>
                    </a:p>
                    <a:p>
                      <a:pPr marL="285750" indent="-285750">
                        <a:buFont typeface="Symbol" panose="05050102010706020507" pitchFamily="18" charset="2"/>
                        <a:buChar char="®"/>
                      </a:pPr>
                      <a:r>
                        <a:rPr lang="en-US" b="1" baseline="0" dirty="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sym typeface="Symbol" panose="05050102010706020507" pitchFamily="18" charset="2"/>
                        </a:rPr>
                        <a:t>Deduce useful parameters for stable acceleration:</a:t>
                      </a:r>
                    </a:p>
                    <a:p>
                      <a:pPr marL="742950" lvl="1" indent="-285750">
                        <a:buFont typeface="Symbol" panose="05050102010706020507" pitchFamily="18" charset="2"/>
                        <a:buChar char="®"/>
                      </a:pPr>
                      <a:r>
                        <a:rPr lang="en-US" sz="1600" b="1" i="0" baseline="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onstantia" panose="02030602050306030303" pitchFamily="18" charset="0"/>
                          <a:sym typeface="Symbol" panose="05050102010706020507" pitchFamily="18" charset="2"/>
                        </a:rPr>
                        <a:t>RF bucket</a:t>
                      </a:r>
                    </a:p>
                    <a:p>
                      <a:pPr marL="742950" lvl="1" indent="-285750">
                        <a:buFont typeface="Symbol" panose="05050102010706020507" pitchFamily="18" charset="2"/>
                        <a:buChar char="®"/>
                      </a:pPr>
                      <a:r>
                        <a:rPr lang="en-US" sz="1600" b="1" i="0" baseline="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onstantia" panose="02030602050306030303" pitchFamily="18" charset="0"/>
                          <a:sym typeface="Symbol" panose="05050102010706020507" pitchFamily="18" charset="2"/>
                        </a:rPr>
                        <a:t>Synchrotron frequency</a:t>
                      </a:r>
                    </a:p>
                    <a:p>
                      <a:pPr marL="742950" lvl="1" indent="-285750">
                        <a:buFont typeface="Symbol" panose="05050102010706020507" pitchFamily="18" charset="2"/>
                        <a:buChar char="®"/>
                      </a:pPr>
                      <a:r>
                        <a:rPr lang="en-US" sz="1600" b="1" i="0" baseline="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onstantia" panose="02030602050306030303" pitchFamily="18" charset="0"/>
                          <a:sym typeface="Symbol" panose="05050102010706020507" pitchFamily="18" charset="2"/>
                        </a:rPr>
                        <a:t>Stable phase</a:t>
                      </a:r>
                    </a:p>
                    <a:p>
                      <a:pPr marL="742950" lvl="1" indent="-285750">
                        <a:buFont typeface="Symbol" panose="05050102010706020507" pitchFamily="18" charset="2"/>
                        <a:buChar char="®"/>
                      </a:pPr>
                      <a:r>
                        <a:rPr lang="en-US" sz="1600" b="1" i="0" baseline="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onstantia" panose="02030602050306030303" pitchFamily="18" charset="0"/>
                          <a:sym typeface="Symbol" panose="05050102010706020507" pitchFamily="18" charset="2"/>
                        </a:rPr>
                        <a:t>...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>
                        <a:buClr>
                          <a:schemeClr val="tx1"/>
                        </a:buClr>
                        <a:buFont typeface="Arial" panose="020B0604020202020204" pitchFamily="34" charset="0"/>
                        <a:buChar char="•"/>
                      </a:pPr>
                      <a:endParaRPr lang="en-GB" b="1" baseline="0" dirty="0">
                        <a:solidFill>
                          <a:schemeClr val="tx1"/>
                        </a:solidFill>
                        <a:latin typeface="Constantia" panose="02030602050306030303" pitchFamily="18" charset="0"/>
                      </a:endParaRPr>
                    </a:p>
                    <a:p>
                      <a:pPr marL="342900" indent="-342900">
                        <a:buClr>
                          <a:schemeClr val="tx1"/>
                        </a:buClr>
                        <a:buFont typeface="Arial" panose="020B0604020202020204" pitchFamily="34" charset="0"/>
                        <a:buChar char="•"/>
                      </a:pPr>
                      <a:r>
                        <a:rPr lang="en-GB" b="1" baseline="0" dirty="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sym typeface="Symbol" panose="05050102010706020507" pitchFamily="18" charset="2"/>
                        </a:rPr>
                        <a:t>Track particle parameters from turn to turn</a:t>
                      </a:r>
                      <a:endParaRPr lang="en-GB" b="1" baseline="0" dirty="0">
                        <a:solidFill>
                          <a:schemeClr val="tx1"/>
                        </a:solidFill>
                        <a:latin typeface="Constantia" panose="02030602050306030303" pitchFamily="18" charset="0"/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en-US" b="1" baseline="0" dirty="0">
                        <a:solidFill>
                          <a:schemeClr val="tx1"/>
                        </a:solidFill>
                        <a:latin typeface="Constantia" panose="02030602050306030303" pitchFamily="18" charset="0"/>
                        <a:sym typeface="Symbol" panose="05050102010706020507" pitchFamily="18" charset="2"/>
                      </a:endParaRPr>
                    </a:p>
                    <a:p>
                      <a:pPr marL="285750" indent="-285750">
                        <a:buFont typeface="Symbol" panose="05050102010706020507" pitchFamily="18" charset="2"/>
                        <a:buChar char="®"/>
                      </a:pPr>
                      <a:r>
                        <a:rPr lang="en-US" b="1" baseline="0" dirty="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sym typeface="Symbol" panose="05050102010706020507" pitchFamily="18" charset="2"/>
                        </a:rPr>
                        <a:t>Profit from </a:t>
                      </a:r>
                      <a:r>
                        <a:rPr lang="en-US" b="1" baseline="0" dirty="0">
                          <a:solidFill>
                            <a:srgbClr val="C0504D"/>
                          </a:solidFill>
                          <a:latin typeface="Constantia" panose="02030602050306030303" pitchFamily="18" charset="0"/>
                          <a:sym typeface="Symbol" panose="05050102010706020507" pitchFamily="18" charset="2"/>
                        </a:rPr>
                        <a:t>discretization of motion</a:t>
                      </a:r>
                      <a:r>
                        <a:rPr lang="en-US" b="1" baseline="0" dirty="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sym typeface="Symbol" panose="05050102010706020507" pitchFamily="18" charset="2"/>
                        </a:rPr>
                        <a:t>: turn-by-turn</a:t>
                      </a:r>
                    </a:p>
                    <a:p>
                      <a:pPr marL="285750" indent="-285750">
                        <a:buFont typeface="Symbol" panose="05050102010706020507" pitchFamily="18" charset="2"/>
                        <a:buChar char="®"/>
                      </a:pPr>
                      <a:endParaRPr lang="en-US" sz="600" b="1" baseline="0" dirty="0">
                        <a:solidFill>
                          <a:schemeClr val="tx1"/>
                        </a:solidFill>
                        <a:latin typeface="Constantia" panose="02030602050306030303" pitchFamily="18" charset="0"/>
                        <a:sym typeface="Symbol" panose="05050102010706020507" pitchFamily="18" charset="2"/>
                      </a:endParaRPr>
                    </a:p>
                    <a:p>
                      <a:pPr marL="285750" indent="-285750">
                        <a:buClr>
                          <a:schemeClr val="tx1"/>
                        </a:buClr>
                        <a:buFont typeface="Symbol" panose="05050102010706020507" pitchFamily="18" charset="2"/>
                        <a:buChar char="®"/>
                      </a:pPr>
                      <a:r>
                        <a:rPr lang="en-US" b="1" baseline="0" dirty="0">
                          <a:solidFill>
                            <a:srgbClr val="C0504D"/>
                          </a:solidFill>
                          <a:latin typeface="Constantia" panose="02030602050306030303" pitchFamily="18" charset="0"/>
                          <a:sym typeface="Symbol" panose="05050102010706020507" pitchFamily="18" charset="2"/>
                        </a:rPr>
                        <a:t>No notion </a:t>
                      </a:r>
                      <a:r>
                        <a:rPr lang="en-US" b="1" baseline="0" dirty="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sym typeface="Symbol" panose="05050102010706020507" pitchFamily="18" charset="2"/>
                        </a:rPr>
                        <a:t>of RF bucket, synchrotron, stable phase, etc.</a:t>
                      </a:r>
                    </a:p>
                    <a:p>
                      <a:pPr marL="285750" indent="-285750">
                        <a:buFont typeface="Symbol" panose="05050102010706020507" pitchFamily="18" charset="2"/>
                        <a:buChar char="®"/>
                      </a:pPr>
                      <a:endParaRPr lang="en-US" sz="600" b="1" baseline="0" dirty="0">
                        <a:solidFill>
                          <a:schemeClr val="tx1"/>
                        </a:solidFill>
                        <a:latin typeface="Constantia" panose="02030602050306030303" pitchFamily="18" charset="0"/>
                        <a:sym typeface="Symbol" panose="05050102010706020507" pitchFamily="18" charset="2"/>
                      </a:endParaRPr>
                    </a:p>
                    <a:p>
                      <a:pPr marL="285750" indent="-285750">
                        <a:buFont typeface="Symbol" panose="05050102010706020507" pitchFamily="18" charset="2"/>
                        <a:buChar char="®"/>
                      </a:pPr>
                      <a:r>
                        <a:rPr lang="en-US" b="1" baseline="0" dirty="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sym typeface="Symbol" panose="05050102010706020507" pitchFamily="18" charset="2"/>
                        </a:rPr>
                        <a:t>Follow </a:t>
                      </a:r>
                      <a:r>
                        <a:rPr lang="en-US" b="1" baseline="0" dirty="0">
                          <a:solidFill>
                            <a:srgbClr val="C0504D"/>
                          </a:solidFill>
                          <a:latin typeface="Constantia" panose="02030602050306030303" pitchFamily="18" charset="0"/>
                          <a:sym typeface="Symbol" panose="05050102010706020507" pitchFamily="18" charset="2"/>
                        </a:rPr>
                        <a:t>ensemble of particles to study evolution of bunch</a:t>
                      </a:r>
                      <a:br>
                        <a:rPr lang="en-US" b="1" i="1" baseline="30000" dirty="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sym typeface="Symbol" panose="05050102010706020507" pitchFamily="18" charset="2"/>
                        </a:rPr>
                      </a:br>
                      <a:endParaRPr lang="en-US" b="1" i="1" baseline="0" dirty="0">
                        <a:solidFill>
                          <a:schemeClr val="tx1"/>
                        </a:solidFill>
                        <a:latin typeface="Constantia" panose="02030602050306030303" pitchFamily="18" charset="0"/>
                        <a:sym typeface="Symbol" panose="05050102010706020507" pitchFamily="18" charset="2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009716"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Symbol" panose="05050102010706020507" pitchFamily="18" charset="2"/>
                        <a:buNone/>
                        <a:tabLst/>
                        <a:defRPr/>
                      </a:pPr>
                      <a:endParaRPr lang="en-US" b="1" baseline="0" dirty="0">
                        <a:solidFill>
                          <a:schemeClr val="tx1"/>
                        </a:solidFill>
                        <a:latin typeface="Constantia" panose="02030602050306030303" pitchFamily="18" charset="0"/>
                        <a:sym typeface="Symbol" panose="05050102010706020507" pitchFamily="18" charset="2"/>
                      </a:endParaRPr>
                    </a:p>
                    <a:p>
                      <a:pPr marL="285750" marR="0" lvl="1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Symbol" panose="05050102010706020507" pitchFamily="18" charset="2"/>
                        <a:buChar char="®"/>
                        <a:tabLst/>
                        <a:defRPr/>
                      </a:pPr>
                      <a:r>
                        <a:rPr lang="en-US" b="1" baseline="0" dirty="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sym typeface="Symbol" panose="05050102010706020507" pitchFamily="18" charset="2"/>
                        </a:rPr>
                        <a:t>Classical introduction of longitudinal beam dynamics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Symbol" panose="05050102010706020507" pitchFamily="18" charset="2"/>
                        <a:buNone/>
                        <a:tabLst/>
                        <a:defRPr/>
                      </a:pPr>
                      <a:endParaRPr lang="en-US" b="1" baseline="0" dirty="0">
                        <a:solidFill>
                          <a:schemeClr val="tx1"/>
                        </a:solidFill>
                        <a:latin typeface="Constantia" panose="02030602050306030303" pitchFamily="18" charset="0"/>
                        <a:sym typeface="Symbol" panose="05050102010706020507" pitchFamily="18" charset="2"/>
                      </a:endParaRPr>
                    </a:p>
                    <a:p>
                      <a:pPr marL="285750" marR="0" lvl="1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Symbol" panose="05050102010706020507" pitchFamily="18" charset="2"/>
                        <a:buChar char="®"/>
                        <a:tabLst/>
                        <a:defRPr/>
                      </a:pPr>
                      <a:r>
                        <a:rPr lang="en-US" b="1" baseline="0" dirty="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sym typeface="Symbol" panose="05050102010706020507" pitchFamily="18" charset="2"/>
                        </a:rPr>
                        <a:t>Flexible brute-force approach</a:t>
                      </a:r>
                    </a:p>
                    <a:p>
                      <a:pPr marL="0" lvl="1" indent="0">
                        <a:buFont typeface="Symbol" panose="05050102010706020507" pitchFamily="18" charset="2"/>
                        <a:buNone/>
                      </a:pPr>
                      <a:endParaRPr lang="en-GB" b="1" baseline="0" dirty="0">
                        <a:solidFill>
                          <a:srgbClr val="1F497D"/>
                        </a:solidFill>
                        <a:latin typeface="Constantia" panose="02030602050306030303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2" name="Rectangle 1"/>
          <p:cNvSpPr/>
          <p:nvPr/>
        </p:nvSpPr>
        <p:spPr>
          <a:xfrm>
            <a:off x="503238" y="5346700"/>
            <a:ext cx="8137525" cy="1143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/>
          <p:cNvSpPr/>
          <p:nvPr/>
        </p:nvSpPr>
        <p:spPr>
          <a:xfrm>
            <a:off x="4624388" y="1263650"/>
            <a:ext cx="4016375" cy="42989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622890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0" y="0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spcBef>
                <a:spcPct val="0"/>
              </a:spcBef>
            </a:pPr>
            <a:r>
              <a:rPr lang="en-GB" sz="3200" b="1" dirty="0">
                <a:solidFill>
                  <a:srgbClr val="1F497D"/>
                </a:solidFill>
                <a:latin typeface="Constantia" pitchFamily="18" charset="0"/>
              </a:rPr>
              <a:t>Study interaction between beam and RF</a:t>
            </a:r>
          </a:p>
        </p:txBody>
      </p:sp>
      <p:sp>
        <p:nvSpPr>
          <p:cNvPr id="12" name="Rectangle 7"/>
          <p:cNvSpPr>
            <a:spLocks noChangeArrowheads="1"/>
          </p:cNvSpPr>
          <p:nvPr/>
        </p:nvSpPr>
        <p:spPr bwMode="auto">
          <a:xfrm>
            <a:off x="503237" y="781435"/>
            <a:ext cx="8137525" cy="4736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spcBef>
                <a:spcPct val="20000"/>
              </a:spcBef>
              <a:buClr>
                <a:schemeClr val="tx1"/>
              </a:buClr>
            </a:pPr>
            <a:r>
              <a:rPr lang="en-GB" sz="2400" b="1" dirty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Complementary approaches for the same problem</a:t>
            </a:r>
            <a:endParaRPr lang="en-US" sz="2000" b="1" dirty="0">
              <a:solidFill>
                <a:srgbClr val="C0504D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</p:txBody>
      </p:sp>
      <p:graphicFrame>
        <p:nvGraphicFramePr>
          <p:cNvPr id="14" name="Table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15182187"/>
              </p:ext>
            </p:extLst>
          </p:nvPr>
        </p:nvGraphicFramePr>
        <p:xfrm>
          <a:off x="503237" y="1311749"/>
          <a:ext cx="8137525" cy="522591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2104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016480">
                  <a:extLst>
                    <a:ext uri="{9D8B030D-6E8A-4147-A177-3AD203B41FA5}">
                      <a16:colId xmlns:a16="http://schemas.microsoft.com/office/drawing/2014/main" val="2329558364"/>
                    </a:ext>
                  </a:extLst>
                </a:gridCol>
              </a:tblGrid>
              <a:tr h="375714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tantia" panose="02030602050306030303" pitchFamily="18" charset="0"/>
                        </a:rPr>
                        <a:t>(Semi-)Analytical</a:t>
                      </a:r>
                      <a:endParaRPr lang="en-GB" dirty="0">
                        <a:latin typeface="Constantia" panose="020306020503060303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tantia" panose="02030602050306030303" pitchFamily="18" charset="0"/>
                        </a:rPr>
                        <a:t>Numerical: tracking</a:t>
                      </a:r>
                      <a:endParaRPr lang="en-GB" dirty="0">
                        <a:latin typeface="Constantia" panose="02030602050306030303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70665"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en-US" b="1" baseline="0" dirty="0">
                        <a:solidFill>
                          <a:schemeClr val="tx1"/>
                        </a:solidFill>
                        <a:latin typeface="Constantia" panose="02030602050306030303" pitchFamily="18" charset="0"/>
                        <a:sym typeface="Symbol" panose="05050102010706020507" pitchFamily="18" charset="2"/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b="1" baseline="0" dirty="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sym typeface="Symbol" panose="05050102010706020507" pitchFamily="18" charset="2"/>
                        </a:rPr>
                        <a:t>Describe particle motion by </a:t>
                      </a:r>
                      <a:r>
                        <a:rPr lang="en-US" b="1" baseline="0" dirty="0">
                          <a:solidFill>
                            <a:srgbClr val="C0504D"/>
                          </a:solidFill>
                          <a:latin typeface="Constantia" panose="02030602050306030303" pitchFamily="18" charset="0"/>
                          <a:sym typeface="Symbol" panose="05050102010706020507" pitchFamily="18" charset="2"/>
                        </a:rPr>
                        <a:t>differential equations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en-US" b="1" baseline="0" dirty="0">
                        <a:solidFill>
                          <a:schemeClr val="tx1"/>
                        </a:solidFill>
                        <a:latin typeface="Constantia" panose="02030602050306030303" pitchFamily="18" charset="0"/>
                        <a:sym typeface="Symbol" panose="05050102010706020507" pitchFamily="18" charset="2"/>
                      </a:endParaRPr>
                    </a:p>
                    <a:p>
                      <a:pPr marL="285750" indent="-285750">
                        <a:buClr>
                          <a:schemeClr val="tx1"/>
                        </a:buClr>
                        <a:buFont typeface="Symbol" panose="05050102010706020507" pitchFamily="18" charset="2"/>
                        <a:buChar char="®"/>
                      </a:pPr>
                      <a:r>
                        <a:rPr lang="en-US" b="1" baseline="0" dirty="0">
                          <a:solidFill>
                            <a:srgbClr val="C0504D"/>
                          </a:solidFill>
                          <a:latin typeface="Constantia" panose="02030602050306030303" pitchFamily="18" charset="0"/>
                          <a:sym typeface="Symbol" panose="05050102010706020507" pitchFamily="18" charset="2"/>
                        </a:rPr>
                        <a:t>Continuous trajectories </a:t>
                      </a:r>
                      <a:r>
                        <a:rPr lang="en-US" b="1" baseline="0" dirty="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sym typeface="Symbol" panose="05050102010706020507" pitchFamily="18" charset="2"/>
                        </a:rPr>
                        <a:t>of particle motion</a:t>
                      </a:r>
                    </a:p>
                    <a:p>
                      <a:pPr marL="285750" indent="-285750">
                        <a:buFont typeface="Symbol" panose="05050102010706020507" pitchFamily="18" charset="2"/>
                        <a:buChar char="®"/>
                      </a:pPr>
                      <a:endParaRPr lang="en-US" sz="600" b="1" baseline="0" dirty="0">
                        <a:solidFill>
                          <a:schemeClr val="tx1"/>
                        </a:solidFill>
                        <a:latin typeface="Constantia" panose="02030602050306030303" pitchFamily="18" charset="0"/>
                        <a:sym typeface="Symbol" panose="05050102010706020507" pitchFamily="18" charset="2"/>
                      </a:endParaRPr>
                    </a:p>
                    <a:p>
                      <a:pPr marL="285750" indent="-285750">
                        <a:buFont typeface="Symbol" panose="05050102010706020507" pitchFamily="18" charset="2"/>
                        <a:buChar char="®"/>
                      </a:pPr>
                      <a:r>
                        <a:rPr lang="en-US" b="1" baseline="0" dirty="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sym typeface="Symbol" panose="05050102010706020507" pitchFamily="18" charset="2"/>
                        </a:rPr>
                        <a:t>Deduce useful parameters for stable acceleration:</a:t>
                      </a:r>
                    </a:p>
                    <a:p>
                      <a:pPr marL="742950" lvl="1" indent="-285750">
                        <a:buFont typeface="Symbol" panose="05050102010706020507" pitchFamily="18" charset="2"/>
                        <a:buChar char="®"/>
                      </a:pPr>
                      <a:r>
                        <a:rPr lang="en-US" sz="1600" b="1" i="0" baseline="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onstantia" panose="02030602050306030303" pitchFamily="18" charset="0"/>
                          <a:sym typeface="Symbol" panose="05050102010706020507" pitchFamily="18" charset="2"/>
                        </a:rPr>
                        <a:t>RF bucket</a:t>
                      </a:r>
                    </a:p>
                    <a:p>
                      <a:pPr marL="742950" lvl="1" indent="-285750">
                        <a:buFont typeface="Symbol" panose="05050102010706020507" pitchFamily="18" charset="2"/>
                        <a:buChar char="®"/>
                      </a:pPr>
                      <a:r>
                        <a:rPr lang="en-US" sz="1600" b="1" i="0" baseline="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onstantia" panose="02030602050306030303" pitchFamily="18" charset="0"/>
                          <a:sym typeface="Symbol" panose="05050102010706020507" pitchFamily="18" charset="2"/>
                        </a:rPr>
                        <a:t>Synchrotron frequency</a:t>
                      </a:r>
                    </a:p>
                    <a:p>
                      <a:pPr marL="742950" lvl="1" indent="-285750">
                        <a:buFont typeface="Symbol" panose="05050102010706020507" pitchFamily="18" charset="2"/>
                        <a:buChar char="®"/>
                      </a:pPr>
                      <a:r>
                        <a:rPr lang="en-US" sz="1600" b="1" i="0" baseline="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onstantia" panose="02030602050306030303" pitchFamily="18" charset="0"/>
                          <a:sym typeface="Symbol" panose="05050102010706020507" pitchFamily="18" charset="2"/>
                        </a:rPr>
                        <a:t>Stable phase</a:t>
                      </a:r>
                    </a:p>
                    <a:p>
                      <a:pPr marL="742950" lvl="1" indent="-285750">
                        <a:buFont typeface="Symbol" panose="05050102010706020507" pitchFamily="18" charset="2"/>
                        <a:buChar char="®"/>
                      </a:pPr>
                      <a:r>
                        <a:rPr lang="en-US" sz="1600" b="1" i="0" baseline="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onstantia" panose="02030602050306030303" pitchFamily="18" charset="0"/>
                          <a:sym typeface="Symbol" panose="05050102010706020507" pitchFamily="18" charset="2"/>
                        </a:rPr>
                        <a:t>...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>
                        <a:buClr>
                          <a:schemeClr val="tx1"/>
                        </a:buClr>
                        <a:buFont typeface="Arial" panose="020B0604020202020204" pitchFamily="34" charset="0"/>
                        <a:buChar char="•"/>
                      </a:pPr>
                      <a:endParaRPr lang="en-GB" b="1" baseline="0" dirty="0">
                        <a:solidFill>
                          <a:schemeClr val="tx1"/>
                        </a:solidFill>
                        <a:latin typeface="Constantia" panose="02030602050306030303" pitchFamily="18" charset="0"/>
                      </a:endParaRPr>
                    </a:p>
                    <a:p>
                      <a:pPr marL="342900" indent="-342900">
                        <a:buClr>
                          <a:schemeClr val="tx1"/>
                        </a:buClr>
                        <a:buFont typeface="Arial" panose="020B0604020202020204" pitchFamily="34" charset="0"/>
                        <a:buChar char="•"/>
                      </a:pPr>
                      <a:r>
                        <a:rPr lang="en-GB" b="1" baseline="0" dirty="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sym typeface="Symbol" panose="05050102010706020507" pitchFamily="18" charset="2"/>
                        </a:rPr>
                        <a:t>Track particle parameters from turn to turn</a:t>
                      </a:r>
                      <a:endParaRPr lang="en-GB" b="1" baseline="0" dirty="0">
                        <a:solidFill>
                          <a:schemeClr val="tx1"/>
                        </a:solidFill>
                        <a:latin typeface="Constantia" panose="02030602050306030303" pitchFamily="18" charset="0"/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en-US" b="1" baseline="0" dirty="0">
                        <a:solidFill>
                          <a:schemeClr val="tx1"/>
                        </a:solidFill>
                        <a:latin typeface="Constantia" panose="02030602050306030303" pitchFamily="18" charset="0"/>
                        <a:sym typeface="Symbol" panose="05050102010706020507" pitchFamily="18" charset="2"/>
                      </a:endParaRPr>
                    </a:p>
                    <a:p>
                      <a:pPr marL="285750" indent="-285750">
                        <a:buFont typeface="Symbol" panose="05050102010706020507" pitchFamily="18" charset="2"/>
                        <a:buChar char="®"/>
                      </a:pPr>
                      <a:r>
                        <a:rPr lang="en-US" b="1" baseline="0" dirty="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sym typeface="Symbol" panose="05050102010706020507" pitchFamily="18" charset="2"/>
                        </a:rPr>
                        <a:t>Profit from </a:t>
                      </a:r>
                      <a:r>
                        <a:rPr lang="en-US" b="1" baseline="0" dirty="0">
                          <a:solidFill>
                            <a:srgbClr val="C0504D"/>
                          </a:solidFill>
                          <a:latin typeface="Constantia" panose="02030602050306030303" pitchFamily="18" charset="0"/>
                          <a:sym typeface="Symbol" panose="05050102010706020507" pitchFamily="18" charset="2"/>
                        </a:rPr>
                        <a:t>discretization of motion</a:t>
                      </a:r>
                      <a:r>
                        <a:rPr lang="en-US" b="1" baseline="0" dirty="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sym typeface="Symbol" panose="05050102010706020507" pitchFamily="18" charset="2"/>
                        </a:rPr>
                        <a:t>: turn-by-turn,</a:t>
                      </a:r>
                      <a:br>
                        <a:rPr lang="en-US" b="1" baseline="0" dirty="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sym typeface="Symbol" panose="05050102010706020507" pitchFamily="18" charset="2"/>
                        </a:rPr>
                      </a:br>
                      <a:r>
                        <a:rPr lang="en-US" b="1" baseline="0" dirty="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sym typeface="Symbol" panose="05050102010706020507" pitchFamily="18" charset="2"/>
                        </a:rPr>
                        <a:t>RF station-by-RF station</a:t>
                      </a:r>
                    </a:p>
                    <a:p>
                      <a:pPr marL="285750" indent="-285750">
                        <a:buFont typeface="Symbol" panose="05050102010706020507" pitchFamily="18" charset="2"/>
                        <a:buChar char="®"/>
                      </a:pPr>
                      <a:endParaRPr lang="en-US" sz="600" b="1" baseline="0" dirty="0">
                        <a:solidFill>
                          <a:schemeClr val="tx1"/>
                        </a:solidFill>
                        <a:latin typeface="Constantia" panose="02030602050306030303" pitchFamily="18" charset="0"/>
                        <a:sym typeface="Symbol" panose="05050102010706020507" pitchFamily="18" charset="2"/>
                      </a:endParaRPr>
                    </a:p>
                    <a:p>
                      <a:pPr marL="285750" indent="-285750">
                        <a:buClr>
                          <a:schemeClr val="tx1"/>
                        </a:buClr>
                        <a:buFont typeface="Symbol" panose="05050102010706020507" pitchFamily="18" charset="2"/>
                        <a:buChar char="®"/>
                      </a:pPr>
                      <a:r>
                        <a:rPr lang="en-US" b="1" baseline="0" dirty="0">
                          <a:solidFill>
                            <a:srgbClr val="C0504D"/>
                          </a:solidFill>
                          <a:latin typeface="Constantia" panose="02030602050306030303" pitchFamily="18" charset="0"/>
                          <a:sym typeface="Symbol" panose="05050102010706020507" pitchFamily="18" charset="2"/>
                        </a:rPr>
                        <a:t>No notion </a:t>
                      </a:r>
                      <a:r>
                        <a:rPr lang="en-US" b="1" baseline="0" dirty="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sym typeface="Symbol" panose="05050102010706020507" pitchFamily="18" charset="2"/>
                        </a:rPr>
                        <a:t>of RF bucket, synchrotron frequency, stable phase, etc.</a:t>
                      </a:r>
                    </a:p>
                    <a:p>
                      <a:pPr marL="285750" indent="-285750">
                        <a:buFont typeface="Symbol" panose="05050102010706020507" pitchFamily="18" charset="2"/>
                        <a:buChar char="®"/>
                      </a:pPr>
                      <a:endParaRPr lang="en-US" sz="600" b="1" baseline="0" dirty="0">
                        <a:solidFill>
                          <a:schemeClr val="tx1"/>
                        </a:solidFill>
                        <a:latin typeface="Constantia" panose="02030602050306030303" pitchFamily="18" charset="0"/>
                        <a:sym typeface="Symbol" panose="05050102010706020507" pitchFamily="18" charset="2"/>
                      </a:endParaRPr>
                    </a:p>
                    <a:p>
                      <a:pPr marL="285750" indent="-285750">
                        <a:buFont typeface="Symbol" panose="05050102010706020507" pitchFamily="18" charset="2"/>
                        <a:buChar char="®"/>
                      </a:pPr>
                      <a:r>
                        <a:rPr lang="en-US" b="1" baseline="0" dirty="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sym typeface="Symbol" panose="05050102010706020507" pitchFamily="18" charset="2"/>
                        </a:rPr>
                        <a:t>Follow </a:t>
                      </a:r>
                      <a:r>
                        <a:rPr lang="en-US" b="1" baseline="0" dirty="0">
                          <a:solidFill>
                            <a:srgbClr val="C0504D"/>
                          </a:solidFill>
                          <a:latin typeface="Constantia" panose="02030602050306030303" pitchFamily="18" charset="0"/>
                          <a:sym typeface="Symbol" panose="05050102010706020507" pitchFamily="18" charset="2"/>
                        </a:rPr>
                        <a:t>ensemble of particles to study evolution of bunch</a:t>
                      </a:r>
                      <a:br>
                        <a:rPr lang="en-US" b="1" i="1" baseline="30000" dirty="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sym typeface="Symbol" panose="05050102010706020507" pitchFamily="18" charset="2"/>
                        </a:rPr>
                      </a:br>
                      <a:endParaRPr lang="en-US" b="1" i="1" baseline="0" dirty="0">
                        <a:solidFill>
                          <a:schemeClr val="tx1"/>
                        </a:solidFill>
                        <a:latin typeface="Constantia" panose="02030602050306030303" pitchFamily="18" charset="0"/>
                        <a:sym typeface="Symbol" panose="05050102010706020507" pitchFamily="18" charset="2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009716"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Symbol" panose="05050102010706020507" pitchFamily="18" charset="2"/>
                        <a:buNone/>
                        <a:tabLst/>
                        <a:defRPr/>
                      </a:pPr>
                      <a:endParaRPr lang="en-US" b="1" baseline="0" dirty="0">
                        <a:solidFill>
                          <a:schemeClr val="tx1"/>
                        </a:solidFill>
                        <a:latin typeface="Constantia" panose="02030602050306030303" pitchFamily="18" charset="0"/>
                        <a:sym typeface="Symbol" panose="05050102010706020507" pitchFamily="18" charset="2"/>
                      </a:endParaRPr>
                    </a:p>
                    <a:p>
                      <a:pPr marL="285750" marR="0" lvl="1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Symbol" panose="05050102010706020507" pitchFamily="18" charset="2"/>
                        <a:buChar char="®"/>
                        <a:tabLst/>
                        <a:defRPr/>
                      </a:pPr>
                      <a:r>
                        <a:rPr lang="en-US" b="1" baseline="0" dirty="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sym typeface="Symbol" panose="05050102010706020507" pitchFamily="18" charset="2"/>
                        </a:rPr>
                        <a:t>Classical introduction of longitudinal beam dynamics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Symbol" panose="05050102010706020507" pitchFamily="18" charset="2"/>
                        <a:buNone/>
                        <a:tabLst/>
                        <a:defRPr/>
                      </a:pPr>
                      <a:endParaRPr lang="en-US" b="1" baseline="0" dirty="0">
                        <a:solidFill>
                          <a:schemeClr val="tx1"/>
                        </a:solidFill>
                        <a:latin typeface="Constantia" panose="02030602050306030303" pitchFamily="18" charset="0"/>
                        <a:sym typeface="Symbol" panose="05050102010706020507" pitchFamily="18" charset="2"/>
                      </a:endParaRPr>
                    </a:p>
                    <a:p>
                      <a:pPr marL="285750" marR="0" lvl="1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Symbol" panose="05050102010706020507" pitchFamily="18" charset="2"/>
                        <a:buChar char="®"/>
                        <a:tabLst/>
                        <a:defRPr/>
                      </a:pPr>
                      <a:r>
                        <a:rPr lang="en-US" b="1" baseline="0" dirty="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sym typeface="Symbol" panose="05050102010706020507" pitchFamily="18" charset="2"/>
                        </a:rPr>
                        <a:t>Flexible brute-force approach</a:t>
                      </a:r>
                    </a:p>
                    <a:p>
                      <a:pPr marL="0" lvl="1" indent="0">
                        <a:buFont typeface="Symbol" panose="05050102010706020507" pitchFamily="18" charset="2"/>
                        <a:buNone/>
                      </a:pPr>
                      <a:endParaRPr lang="en-GB" b="1" baseline="0" dirty="0">
                        <a:solidFill>
                          <a:srgbClr val="1F497D"/>
                        </a:solidFill>
                        <a:latin typeface="Constantia" panose="02030602050306030303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7" name="Rectangle 6"/>
          <p:cNvSpPr/>
          <p:nvPr/>
        </p:nvSpPr>
        <p:spPr>
          <a:xfrm>
            <a:off x="503238" y="5346700"/>
            <a:ext cx="8137525" cy="1143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5859237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0" y="0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spcBef>
                <a:spcPct val="0"/>
              </a:spcBef>
            </a:pPr>
            <a:r>
              <a:rPr lang="en-GB" sz="3200" b="1" dirty="0">
                <a:solidFill>
                  <a:srgbClr val="1F497D"/>
                </a:solidFill>
                <a:latin typeface="Constantia" pitchFamily="18" charset="0"/>
              </a:rPr>
              <a:t>Study interaction between beam and RF</a:t>
            </a:r>
          </a:p>
        </p:txBody>
      </p:sp>
      <p:sp>
        <p:nvSpPr>
          <p:cNvPr id="12" name="Rectangle 7"/>
          <p:cNvSpPr>
            <a:spLocks noChangeArrowheads="1"/>
          </p:cNvSpPr>
          <p:nvPr/>
        </p:nvSpPr>
        <p:spPr bwMode="auto">
          <a:xfrm>
            <a:off x="503237" y="781435"/>
            <a:ext cx="8137525" cy="4736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spcBef>
                <a:spcPct val="20000"/>
              </a:spcBef>
              <a:buClr>
                <a:schemeClr val="tx1"/>
              </a:buClr>
            </a:pPr>
            <a:r>
              <a:rPr lang="en-GB" sz="2400" b="1" dirty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Complementary approaches for the same problem</a:t>
            </a:r>
            <a:endParaRPr lang="en-US" sz="2000" b="1" dirty="0">
              <a:solidFill>
                <a:srgbClr val="C0504D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</p:txBody>
      </p:sp>
      <p:graphicFrame>
        <p:nvGraphicFramePr>
          <p:cNvPr id="14" name="Table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02737255"/>
              </p:ext>
            </p:extLst>
          </p:nvPr>
        </p:nvGraphicFramePr>
        <p:xfrm>
          <a:off x="503237" y="1311749"/>
          <a:ext cx="8137525" cy="522591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2104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016480">
                  <a:extLst>
                    <a:ext uri="{9D8B030D-6E8A-4147-A177-3AD203B41FA5}">
                      <a16:colId xmlns:a16="http://schemas.microsoft.com/office/drawing/2014/main" val="2329558364"/>
                    </a:ext>
                  </a:extLst>
                </a:gridCol>
              </a:tblGrid>
              <a:tr h="375714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tantia" panose="02030602050306030303" pitchFamily="18" charset="0"/>
                        </a:rPr>
                        <a:t>(Semi-)Analytical</a:t>
                      </a:r>
                      <a:endParaRPr lang="en-GB" dirty="0">
                        <a:latin typeface="Constantia" panose="020306020503060303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tantia" panose="02030602050306030303" pitchFamily="18" charset="0"/>
                        </a:rPr>
                        <a:t>Numerical: tracking</a:t>
                      </a:r>
                      <a:endParaRPr lang="en-GB" dirty="0">
                        <a:latin typeface="Constantia" panose="02030602050306030303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70665"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en-US" b="1" baseline="0" dirty="0">
                        <a:solidFill>
                          <a:schemeClr val="tx1"/>
                        </a:solidFill>
                        <a:latin typeface="Constantia" panose="02030602050306030303" pitchFamily="18" charset="0"/>
                        <a:sym typeface="Symbol" panose="05050102010706020507" pitchFamily="18" charset="2"/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b="1" baseline="0" dirty="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sym typeface="Symbol" panose="05050102010706020507" pitchFamily="18" charset="2"/>
                        </a:rPr>
                        <a:t>Describe particle motion by </a:t>
                      </a:r>
                      <a:r>
                        <a:rPr lang="en-US" b="1" baseline="0" dirty="0">
                          <a:solidFill>
                            <a:srgbClr val="C0504D"/>
                          </a:solidFill>
                          <a:latin typeface="Constantia" panose="02030602050306030303" pitchFamily="18" charset="0"/>
                          <a:sym typeface="Symbol" panose="05050102010706020507" pitchFamily="18" charset="2"/>
                        </a:rPr>
                        <a:t>differential equations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en-US" b="1" baseline="0" dirty="0">
                        <a:solidFill>
                          <a:schemeClr val="tx1"/>
                        </a:solidFill>
                        <a:latin typeface="Constantia" panose="02030602050306030303" pitchFamily="18" charset="0"/>
                        <a:sym typeface="Symbol" panose="05050102010706020507" pitchFamily="18" charset="2"/>
                      </a:endParaRPr>
                    </a:p>
                    <a:p>
                      <a:pPr marL="285750" indent="-285750">
                        <a:buClr>
                          <a:schemeClr val="tx1"/>
                        </a:buClr>
                        <a:buFont typeface="Symbol" panose="05050102010706020507" pitchFamily="18" charset="2"/>
                        <a:buChar char="®"/>
                      </a:pPr>
                      <a:r>
                        <a:rPr lang="en-US" b="1" baseline="0" dirty="0">
                          <a:solidFill>
                            <a:srgbClr val="C0504D"/>
                          </a:solidFill>
                          <a:latin typeface="Constantia" panose="02030602050306030303" pitchFamily="18" charset="0"/>
                          <a:sym typeface="Symbol" panose="05050102010706020507" pitchFamily="18" charset="2"/>
                        </a:rPr>
                        <a:t>Continuous trajectories </a:t>
                      </a:r>
                      <a:r>
                        <a:rPr lang="en-US" b="1" baseline="0" dirty="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sym typeface="Symbol" panose="05050102010706020507" pitchFamily="18" charset="2"/>
                        </a:rPr>
                        <a:t>of particle motion</a:t>
                      </a:r>
                    </a:p>
                    <a:p>
                      <a:pPr marL="285750" indent="-285750">
                        <a:buFont typeface="Symbol" panose="05050102010706020507" pitchFamily="18" charset="2"/>
                        <a:buChar char="®"/>
                      </a:pPr>
                      <a:endParaRPr lang="en-US" sz="600" b="1" baseline="0" dirty="0">
                        <a:solidFill>
                          <a:schemeClr val="tx1"/>
                        </a:solidFill>
                        <a:latin typeface="Constantia" panose="02030602050306030303" pitchFamily="18" charset="0"/>
                        <a:sym typeface="Symbol" panose="05050102010706020507" pitchFamily="18" charset="2"/>
                      </a:endParaRPr>
                    </a:p>
                    <a:p>
                      <a:pPr marL="285750" indent="-285750">
                        <a:buFont typeface="Symbol" panose="05050102010706020507" pitchFamily="18" charset="2"/>
                        <a:buChar char="®"/>
                      </a:pPr>
                      <a:r>
                        <a:rPr lang="en-US" b="1" baseline="0" dirty="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sym typeface="Symbol" panose="05050102010706020507" pitchFamily="18" charset="2"/>
                        </a:rPr>
                        <a:t>Deduce useful parameters for stable acceleration:</a:t>
                      </a:r>
                    </a:p>
                    <a:p>
                      <a:pPr marL="742950" lvl="1" indent="-285750">
                        <a:buFont typeface="Symbol" panose="05050102010706020507" pitchFamily="18" charset="2"/>
                        <a:buChar char="®"/>
                      </a:pPr>
                      <a:r>
                        <a:rPr lang="en-US" sz="1600" b="1" i="0" baseline="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onstantia" panose="02030602050306030303" pitchFamily="18" charset="0"/>
                          <a:sym typeface="Symbol" panose="05050102010706020507" pitchFamily="18" charset="2"/>
                        </a:rPr>
                        <a:t>RF bucket</a:t>
                      </a:r>
                    </a:p>
                    <a:p>
                      <a:pPr marL="742950" lvl="1" indent="-285750">
                        <a:buFont typeface="Symbol" panose="05050102010706020507" pitchFamily="18" charset="2"/>
                        <a:buChar char="®"/>
                      </a:pPr>
                      <a:r>
                        <a:rPr lang="en-US" sz="1600" b="1" i="0" baseline="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onstantia" panose="02030602050306030303" pitchFamily="18" charset="0"/>
                          <a:sym typeface="Symbol" panose="05050102010706020507" pitchFamily="18" charset="2"/>
                        </a:rPr>
                        <a:t>Synchrotron frequency</a:t>
                      </a:r>
                    </a:p>
                    <a:p>
                      <a:pPr marL="742950" lvl="1" indent="-285750">
                        <a:buFont typeface="Symbol" panose="05050102010706020507" pitchFamily="18" charset="2"/>
                        <a:buChar char="®"/>
                      </a:pPr>
                      <a:r>
                        <a:rPr lang="en-US" sz="1600" b="1" i="0" baseline="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onstantia" panose="02030602050306030303" pitchFamily="18" charset="0"/>
                          <a:sym typeface="Symbol" panose="05050102010706020507" pitchFamily="18" charset="2"/>
                        </a:rPr>
                        <a:t>Stable phase</a:t>
                      </a:r>
                    </a:p>
                    <a:p>
                      <a:pPr marL="742950" lvl="1" indent="-285750">
                        <a:buFont typeface="Symbol" panose="05050102010706020507" pitchFamily="18" charset="2"/>
                        <a:buChar char="®"/>
                      </a:pPr>
                      <a:r>
                        <a:rPr lang="en-US" sz="1600" b="1" i="0" baseline="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onstantia" panose="02030602050306030303" pitchFamily="18" charset="0"/>
                          <a:sym typeface="Symbol" panose="05050102010706020507" pitchFamily="18" charset="2"/>
                        </a:rPr>
                        <a:t>...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>
                        <a:buClr>
                          <a:schemeClr val="tx1"/>
                        </a:buClr>
                        <a:buFont typeface="Arial" panose="020B0604020202020204" pitchFamily="34" charset="0"/>
                        <a:buChar char="•"/>
                      </a:pPr>
                      <a:endParaRPr lang="en-GB" b="1" baseline="0" dirty="0">
                        <a:solidFill>
                          <a:schemeClr val="tx1"/>
                        </a:solidFill>
                        <a:latin typeface="Constantia" panose="02030602050306030303" pitchFamily="18" charset="0"/>
                      </a:endParaRPr>
                    </a:p>
                    <a:p>
                      <a:pPr marL="342900" indent="-342900">
                        <a:buClr>
                          <a:schemeClr val="tx1"/>
                        </a:buClr>
                        <a:buFont typeface="Arial" panose="020B0604020202020204" pitchFamily="34" charset="0"/>
                        <a:buChar char="•"/>
                      </a:pPr>
                      <a:r>
                        <a:rPr lang="en-GB" b="1" baseline="0" dirty="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sym typeface="Symbol" panose="05050102010706020507" pitchFamily="18" charset="2"/>
                        </a:rPr>
                        <a:t>Track particle parameters from turn to turn</a:t>
                      </a:r>
                      <a:endParaRPr lang="en-GB" b="1" baseline="0" dirty="0">
                        <a:solidFill>
                          <a:schemeClr val="tx1"/>
                        </a:solidFill>
                        <a:latin typeface="Constantia" panose="02030602050306030303" pitchFamily="18" charset="0"/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en-US" b="1" baseline="0" dirty="0">
                        <a:solidFill>
                          <a:schemeClr val="tx1"/>
                        </a:solidFill>
                        <a:latin typeface="Constantia" panose="02030602050306030303" pitchFamily="18" charset="0"/>
                        <a:sym typeface="Symbol" panose="05050102010706020507" pitchFamily="18" charset="2"/>
                      </a:endParaRPr>
                    </a:p>
                    <a:p>
                      <a:pPr marL="285750" indent="-285750">
                        <a:buFont typeface="Symbol" panose="05050102010706020507" pitchFamily="18" charset="2"/>
                        <a:buChar char="®"/>
                      </a:pPr>
                      <a:r>
                        <a:rPr lang="en-US" b="1" baseline="0" dirty="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sym typeface="Symbol" panose="05050102010706020507" pitchFamily="18" charset="2"/>
                        </a:rPr>
                        <a:t>Profit from </a:t>
                      </a:r>
                      <a:r>
                        <a:rPr lang="en-US" b="1" baseline="0" dirty="0">
                          <a:solidFill>
                            <a:srgbClr val="C0504D"/>
                          </a:solidFill>
                          <a:latin typeface="Constantia" panose="02030602050306030303" pitchFamily="18" charset="0"/>
                          <a:sym typeface="Symbol" panose="05050102010706020507" pitchFamily="18" charset="2"/>
                        </a:rPr>
                        <a:t>discretization of motion</a:t>
                      </a:r>
                      <a:r>
                        <a:rPr lang="en-US" b="1" baseline="0" dirty="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sym typeface="Symbol" panose="05050102010706020507" pitchFamily="18" charset="2"/>
                        </a:rPr>
                        <a:t>: turn-by-turn,</a:t>
                      </a:r>
                      <a:br>
                        <a:rPr lang="en-US" b="1" baseline="0" dirty="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sym typeface="Symbol" panose="05050102010706020507" pitchFamily="18" charset="2"/>
                        </a:rPr>
                      </a:br>
                      <a:r>
                        <a:rPr lang="en-US" b="1" baseline="0" dirty="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sym typeface="Symbol" panose="05050102010706020507" pitchFamily="18" charset="2"/>
                        </a:rPr>
                        <a:t>RF station-by-RF station</a:t>
                      </a:r>
                    </a:p>
                    <a:p>
                      <a:pPr marL="285750" indent="-285750">
                        <a:buFont typeface="Symbol" panose="05050102010706020507" pitchFamily="18" charset="2"/>
                        <a:buChar char="®"/>
                      </a:pPr>
                      <a:endParaRPr lang="en-US" sz="600" b="1" baseline="0" dirty="0">
                        <a:solidFill>
                          <a:schemeClr val="tx1"/>
                        </a:solidFill>
                        <a:latin typeface="Constantia" panose="02030602050306030303" pitchFamily="18" charset="0"/>
                        <a:sym typeface="Symbol" panose="05050102010706020507" pitchFamily="18" charset="2"/>
                      </a:endParaRPr>
                    </a:p>
                    <a:p>
                      <a:pPr marL="285750" indent="-285750">
                        <a:buClr>
                          <a:schemeClr val="tx1"/>
                        </a:buClr>
                        <a:buFont typeface="Symbol" panose="05050102010706020507" pitchFamily="18" charset="2"/>
                        <a:buChar char="®"/>
                      </a:pPr>
                      <a:r>
                        <a:rPr lang="en-US" b="1" baseline="0" dirty="0">
                          <a:solidFill>
                            <a:srgbClr val="C0504D"/>
                          </a:solidFill>
                          <a:latin typeface="Constantia" panose="02030602050306030303" pitchFamily="18" charset="0"/>
                          <a:sym typeface="Symbol" panose="05050102010706020507" pitchFamily="18" charset="2"/>
                        </a:rPr>
                        <a:t>No notion </a:t>
                      </a:r>
                      <a:r>
                        <a:rPr lang="en-US" b="1" baseline="0" dirty="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sym typeface="Symbol" panose="05050102010706020507" pitchFamily="18" charset="2"/>
                        </a:rPr>
                        <a:t>of RF bucket, synchrotron frequency, stable phase, etc.</a:t>
                      </a:r>
                    </a:p>
                    <a:p>
                      <a:pPr marL="285750" indent="-285750">
                        <a:buFont typeface="Symbol" panose="05050102010706020507" pitchFamily="18" charset="2"/>
                        <a:buChar char="®"/>
                      </a:pPr>
                      <a:endParaRPr lang="en-US" sz="600" b="1" baseline="0" dirty="0">
                        <a:solidFill>
                          <a:schemeClr val="tx1"/>
                        </a:solidFill>
                        <a:latin typeface="Constantia" panose="02030602050306030303" pitchFamily="18" charset="0"/>
                        <a:sym typeface="Symbol" panose="05050102010706020507" pitchFamily="18" charset="2"/>
                      </a:endParaRPr>
                    </a:p>
                    <a:p>
                      <a:pPr marL="285750" indent="-285750">
                        <a:buFont typeface="Symbol" panose="05050102010706020507" pitchFamily="18" charset="2"/>
                        <a:buChar char="®"/>
                      </a:pPr>
                      <a:r>
                        <a:rPr lang="en-US" b="1" baseline="0" dirty="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sym typeface="Symbol" panose="05050102010706020507" pitchFamily="18" charset="2"/>
                        </a:rPr>
                        <a:t>Follow </a:t>
                      </a:r>
                      <a:r>
                        <a:rPr lang="en-US" b="1" baseline="0" dirty="0">
                          <a:solidFill>
                            <a:srgbClr val="C0504D"/>
                          </a:solidFill>
                          <a:latin typeface="Constantia" panose="02030602050306030303" pitchFamily="18" charset="0"/>
                          <a:sym typeface="Symbol" panose="05050102010706020507" pitchFamily="18" charset="2"/>
                        </a:rPr>
                        <a:t>ensemble of particles to study evolution of bunch</a:t>
                      </a:r>
                      <a:br>
                        <a:rPr lang="en-US" b="1" i="1" baseline="30000" dirty="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sym typeface="Symbol" panose="05050102010706020507" pitchFamily="18" charset="2"/>
                        </a:rPr>
                      </a:br>
                      <a:endParaRPr lang="en-US" b="1" i="1" baseline="0" dirty="0">
                        <a:solidFill>
                          <a:schemeClr val="tx1"/>
                        </a:solidFill>
                        <a:latin typeface="Constantia" panose="02030602050306030303" pitchFamily="18" charset="0"/>
                        <a:sym typeface="Symbol" panose="05050102010706020507" pitchFamily="18" charset="2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009716"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Symbol" panose="05050102010706020507" pitchFamily="18" charset="2"/>
                        <a:buNone/>
                        <a:tabLst/>
                        <a:defRPr/>
                      </a:pPr>
                      <a:endParaRPr lang="en-US" b="1" baseline="0" dirty="0">
                        <a:solidFill>
                          <a:schemeClr val="tx1"/>
                        </a:solidFill>
                        <a:latin typeface="Constantia" panose="02030602050306030303" pitchFamily="18" charset="0"/>
                        <a:sym typeface="Symbol" panose="05050102010706020507" pitchFamily="18" charset="2"/>
                      </a:endParaRPr>
                    </a:p>
                    <a:p>
                      <a:pPr marL="285750" marR="0" lvl="1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Symbol" panose="05050102010706020507" pitchFamily="18" charset="2"/>
                        <a:buChar char="®"/>
                        <a:tabLst/>
                        <a:defRPr/>
                      </a:pPr>
                      <a:r>
                        <a:rPr lang="en-US" b="1" baseline="0" dirty="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sym typeface="Symbol" panose="05050102010706020507" pitchFamily="18" charset="2"/>
                        </a:rPr>
                        <a:t>Classical introduction of longitudinal beam dynamics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Symbol" panose="05050102010706020507" pitchFamily="18" charset="2"/>
                        <a:buNone/>
                        <a:tabLst/>
                        <a:defRPr/>
                      </a:pPr>
                      <a:endParaRPr lang="en-US" b="1" baseline="0" dirty="0">
                        <a:solidFill>
                          <a:schemeClr val="tx1"/>
                        </a:solidFill>
                        <a:latin typeface="Constantia" panose="02030602050306030303" pitchFamily="18" charset="0"/>
                        <a:sym typeface="Symbol" panose="05050102010706020507" pitchFamily="18" charset="2"/>
                      </a:endParaRPr>
                    </a:p>
                    <a:p>
                      <a:pPr marL="285750" marR="0" lvl="1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Symbol" panose="05050102010706020507" pitchFamily="18" charset="2"/>
                        <a:buChar char="®"/>
                        <a:tabLst/>
                        <a:defRPr/>
                      </a:pPr>
                      <a:r>
                        <a:rPr lang="en-US" b="1" baseline="0" dirty="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sym typeface="Symbol" panose="05050102010706020507" pitchFamily="18" charset="2"/>
                        </a:rPr>
                        <a:t>Flexible brute-force approach</a:t>
                      </a:r>
                    </a:p>
                    <a:p>
                      <a:pPr marL="0" lvl="1" indent="0">
                        <a:buFont typeface="Symbol" panose="05050102010706020507" pitchFamily="18" charset="2"/>
                        <a:buNone/>
                      </a:pPr>
                      <a:endParaRPr lang="en-GB" b="1" baseline="0" dirty="0">
                        <a:solidFill>
                          <a:srgbClr val="1F497D"/>
                        </a:solidFill>
                        <a:latin typeface="Constantia" panose="02030602050306030303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17" name="Down Arrow 16"/>
          <p:cNvSpPr/>
          <p:nvPr/>
        </p:nvSpPr>
        <p:spPr>
          <a:xfrm>
            <a:off x="2174228" y="5023952"/>
            <a:ext cx="681305" cy="584199"/>
          </a:xfrm>
          <a:prstGeom prst="down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Down Arrow 17"/>
          <p:cNvSpPr/>
          <p:nvPr/>
        </p:nvSpPr>
        <p:spPr>
          <a:xfrm>
            <a:off x="6162028" y="5023952"/>
            <a:ext cx="681305" cy="584199"/>
          </a:xfrm>
          <a:prstGeom prst="down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6AE6C2A-F854-40F9-A284-8B3E3C3050C0}"/>
              </a:ext>
            </a:extLst>
          </p:cNvPr>
          <p:cNvSpPr txBox="1"/>
          <p:nvPr/>
        </p:nvSpPr>
        <p:spPr>
          <a:xfrm rot="21311696">
            <a:off x="1843284" y="5695505"/>
            <a:ext cx="1393990" cy="461665"/>
          </a:xfrm>
          <a:prstGeom prst="rect">
            <a:avLst/>
          </a:prstGeom>
          <a:solidFill>
            <a:srgbClr val="C0504D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>
                <a:solidFill>
                  <a:schemeClr val="bg1"/>
                </a:solidFill>
                <a:latin typeface="Constantia" panose="02030602050306030303" pitchFamily="18" charset="0"/>
              </a:rPr>
              <a:t>Today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B2A8991-0441-45D9-A268-DDDD7148B577}"/>
              </a:ext>
            </a:extLst>
          </p:cNvPr>
          <p:cNvSpPr txBox="1"/>
          <p:nvPr/>
        </p:nvSpPr>
        <p:spPr>
          <a:xfrm rot="21311696">
            <a:off x="4879692" y="5700335"/>
            <a:ext cx="3340824" cy="461665"/>
          </a:xfrm>
          <a:prstGeom prst="rect">
            <a:avLst/>
          </a:prstGeom>
          <a:solidFill>
            <a:srgbClr val="C0504D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>
                <a:solidFill>
                  <a:schemeClr val="bg1"/>
                </a:solidFill>
                <a:latin typeface="Constantia" panose="02030602050306030303" pitchFamily="18" charset="0"/>
              </a:rPr>
              <a:t>Tomorrow afternoon</a:t>
            </a:r>
          </a:p>
        </p:txBody>
      </p:sp>
    </p:spTree>
    <p:extLst>
      <p:ext uri="{BB962C8B-B14F-4D97-AF65-F5344CB8AC3E}">
        <p14:creationId xmlns:p14="http://schemas.microsoft.com/office/powerpoint/2010/main" val="16060643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 animBg="1"/>
      <p:bldP spid="2" grpId="0" animBg="1"/>
      <p:bldP spid="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ChangeArrowheads="1"/>
          </p:cNvSpPr>
          <p:nvPr/>
        </p:nvSpPr>
        <p:spPr bwMode="auto">
          <a:xfrm>
            <a:off x="503237" y="804223"/>
            <a:ext cx="8278813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457200" indent="-457200">
              <a:spcBef>
                <a:spcPct val="20000"/>
              </a:spcBef>
              <a:buFont typeface="+mj-lt"/>
              <a:buAutoNum type="arabicPeriod"/>
            </a:pPr>
            <a:r>
              <a:rPr lang="en-GB" sz="2400" b="1" dirty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Design RF system (upgrade)</a:t>
            </a:r>
          </a:p>
          <a:p>
            <a:pPr lvl="1">
              <a:spcBef>
                <a:spcPct val="20000"/>
              </a:spcBef>
            </a:pPr>
            <a:r>
              <a:rPr lang="en-GB" sz="1600" b="1" dirty="0" err="1">
                <a:solidFill>
                  <a:srgbClr val="C0504D"/>
                </a:solidFill>
                <a:latin typeface="Courier New" panose="02070309020205020404" pitchFamily="49" charset="0"/>
                <a:cs typeface="Courier New" panose="02070309020205020404" pitchFamily="49" charset="0"/>
                <a:sym typeface="Wingdings" pitchFamily="2" charset="2"/>
              </a:rPr>
              <a:t>LongitudinalHandsOnRFSystemCalculations_empty.ipynb</a:t>
            </a:r>
            <a:endParaRPr lang="en-GB" sz="1600" b="1" dirty="0">
              <a:solidFill>
                <a:srgbClr val="C0504D"/>
              </a:solidFill>
              <a:latin typeface="Courier New" panose="02070309020205020404" pitchFamily="49" charset="0"/>
              <a:cs typeface="Courier New" panose="02070309020205020404" pitchFamily="49" charset="0"/>
              <a:sym typeface="Wingdings" pitchFamily="2" charset="2"/>
            </a:endParaRPr>
          </a:p>
          <a:p>
            <a:pPr marL="914400" lvl="1" indent="-4572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21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Study boundary conditions</a:t>
            </a:r>
          </a:p>
          <a:p>
            <a:pPr marL="914400" lvl="1" indent="-4572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21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Derive requirements for RF system</a:t>
            </a:r>
          </a:p>
          <a:p>
            <a:pPr marL="914400" lvl="1" indent="-4572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21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Choose main components</a:t>
            </a:r>
          </a:p>
          <a:p>
            <a:pPr marL="914400" lvl="1" indent="-4572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21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Compare with existing facilities</a:t>
            </a:r>
          </a:p>
          <a:p>
            <a:pPr marL="914400" lvl="1" indent="-4572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>
              <a:spcBef>
                <a:spcPct val="20000"/>
              </a:spcBef>
              <a:buFont typeface="+mj-lt"/>
              <a:buAutoNum type="arabicPeriod"/>
            </a:pPr>
            <a:r>
              <a:rPr lang="en-GB" sz="2400" b="1" dirty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Play with longitudinal beam dynamics</a:t>
            </a:r>
          </a:p>
          <a:p>
            <a:pPr lvl="1">
              <a:spcBef>
                <a:spcPct val="20000"/>
              </a:spcBef>
            </a:pPr>
            <a:r>
              <a:rPr lang="en-GB" sz="1600" b="1" dirty="0" err="1">
                <a:solidFill>
                  <a:srgbClr val="C0504D"/>
                </a:solidFill>
                <a:latin typeface="Courier New" panose="02070309020205020404" pitchFamily="49" charset="0"/>
                <a:cs typeface="Courier New" panose="02070309020205020404" pitchFamily="49" charset="0"/>
                <a:sym typeface="Wingdings" pitchFamily="2" charset="2"/>
              </a:rPr>
              <a:t>LongitudinalHandsOnTracking_empty.ipynb</a:t>
            </a:r>
            <a:endParaRPr lang="en-GB" sz="1600" b="1" dirty="0">
              <a:solidFill>
                <a:srgbClr val="C0504D"/>
              </a:solidFill>
              <a:latin typeface="Courier New" panose="02070309020205020404" pitchFamily="49" charset="0"/>
              <a:cs typeface="Courier New" panose="02070309020205020404" pitchFamily="49" charset="0"/>
              <a:sym typeface="Wingdings" pitchFamily="2" charset="2"/>
            </a:endParaRPr>
          </a:p>
          <a:p>
            <a:pPr marL="914400" lvl="1" indent="-4572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21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Build your own particle tracker</a:t>
            </a:r>
          </a:p>
          <a:p>
            <a:pPr marL="914400" lvl="1" indent="-4572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21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Understand motion of particles in</a:t>
            </a:r>
            <a:br>
              <a:rPr lang="en-GB" sz="21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</a:br>
            <a:r>
              <a:rPr lang="en-GB" sz="21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longitudinal phase space</a:t>
            </a:r>
          </a:p>
          <a:p>
            <a:pPr marL="914400" lvl="1" indent="-4572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21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Transition from single particle motion to evolution</a:t>
            </a:r>
            <a:br>
              <a:rPr lang="en-GB" sz="21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</a:br>
            <a:r>
              <a:rPr lang="en-GB" sz="21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of an entire bunch</a:t>
            </a:r>
          </a:p>
          <a:p>
            <a:pPr marL="914400" lvl="1" indent="-4572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E379CC4E-9AFE-449D-BDA0-D15A803E9940}"/>
              </a:ext>
            </a:extLst>
          </p:cNvPr>
          <p:cNvSpPr/>
          <p:nvPr/>
        </p:nvSpPr>
        <p:spPr>
          <a:xfrm>
            <a:off x="503237" y="3321050"/>
            <a:ext cx="8137526" cy="2987675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0" y="0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spcBef>
                <a:spcPct val="0"/>
              </a:spcBef>
            </a:pPr>
            <a:r>
              <a:rPr lang="en-GB" sz="3200" b="1" dirty="0">
                <a:solidFill>
                  <a:srgbClr val="1F497D"/>
                </a:solidFill>
                <a:latin typeface="Constantia" pitchFamily="18" charset="0"/>
              </a:rPr>
              <a:t>Objectives of </a:t>
            </a:r>
            <a:r>
              <a:rPr lang="en-GB" sz="3200" b="1">
                <a:solidFill>
                  <a:srgbClr val="1F497D"/>
                </a:solidFill>
                <a:latin typeface="Constantia" pitchFamily="18" charset="0"/>
              </a:rPr>
              <a:t>longitudinal hands-on</a:t>
            </a:r>
            <a:endParaRPr lang="en-GB" sz="3200" b="1" dirty="0">
              <a:solidFill>
                <a:srgbClr val="1F497D"/>
              </a:solidFill>
              <a:latin typeface="Constant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356140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2514600"/>
            <a:ext cx="91440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fontAlgn="auto" hangingPunct="1">
              <a:spcBef>
                <a:spcPct val="0"/>
              </a:spcBef>
              <a:spcAft>
                <a:spcPts val="0"/>
              </a:spcAft>
            </a:pPr>
            <a:r>
              <a:rPr lang="en-US" sz="4800" b="1" dirty="0">
                <a:solidFill>
                  <a:srgbClr val="1F497D"/>
                </a:solidFill>
                <a:latin typeface="Constantia" pitchFamily="18" charset="0"/>
              </a:rPr>
              <a:t>RF system design</a:t>
            </a:r>
          </a:p>
        </p:txBody>
      </p:sp>
    </p:spTree>
    <p:extLst>
      <p:ext uri="{BB962C8B-B14F-4D97-AF65-F5344CB8AC3E}">
        <p14:creationId xmlns:p14="http://schemas.microsoft.com/office/powerpoint/2010/main" val="19754992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73270</TotalTime>
  <Words>2160</Words>
  <Application>Microsoft Office PowerPoint</Application>
  <PresentationFormat>On-screen Show (4:3)</PresentationFormat>
  <Paragraphs>514</Paragraphs>
  <Slides>40</Slides>
  <Notes>2</Notes>
  <HiddenSlides>0</HiddenSlides>
  <MMClips>0</MMClips>
  <ScaleCrop>false</ScaleCrop>
  <HeadingPairs>
    <vt:vector size="8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40</vt:i4>
      </vt:variant>
    </vt:vector>
  </HeadingPairs>
  <TitlesOfParts>
    <vt:vector size="48" baseType="lpstr">
      <vt:lpstr>Arial</vt:lpstr>
      <vt:lpstr>Calibri</vt:lpstr>
      <vt:lpstr>Calibri Light</vt:lpstr>
      <vt:lpstr>Constantia</vt:lpstr>
      <vt:lpstr>Courier New</vt:lpstr>
      <vt:lpstr>Symbol</vt:lpstr>
      <vt:lpstr>Office Theme</vt:lpstr>
      <vt:lpstr>Image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Timing, Synchronization &amp; Longitudinal Aspects I</dc:title>
  <dc:creator>Heiko Damerau</dc:creator>
  <cp:lastModifiedBy>Heiko Damerau</cp:lastModifiedBy>
  <cp:revision>1093</cp:revision>
  <cp:lastPrinted>2019-09-12T12:34:06Z</cp:lastPrinted>
  <dcterms:created xsi:type="dcterms:W3CDTF">2017-02-20T17:52:05Z</dcterms:created>
  <dcterms:modified xsi:type="dcterms:W3CDTF">2024-09-30T06:01:03Z</dcterms:modified>
</cp:coreProperties>
</file>