
<file path=[Content_Types].xml><?xml version="1.0" encoding="utf-8"?>
<Types xmlns="http://schemas.openxmlformats.org/package/2006/content-types">
  <Default Extension="avi" ContentType="video/x-msvideo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6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7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8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9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10.xml" ContentType="application/vnd.openxmlformats-officedocument.presentationml.notesSlid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notesSlides/notesSlide11.xml" ContentType="application/vnd.openxmlformats-officedocument.presentationml.notesSlide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notesSlides/notesSlide12.xml" ContentType="application/vnd.openxmlformats-officedocument.presentationml.notesSlide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notesSlides/notesSlide13.xml" ContentType="application/vnd.openxmlformats-officedocument.presentationml.notesSlide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notesSlides/notesSlide14.xml" ContentType="application/vnd.openxmlformats-officedocument.presentationml.notesSlide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notesSlides/notesSlide15.xml" ContentType="application/vnd.openxmlformats-officedocument.presentationml.notesSlide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notesSlides/notesSlide20.xml" ContentType="application/vnd.openxmlformats-officedocument.presentationml.notesSlide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notesSlides/notesSlide21.xml" ContentType="application/vnd.openxmlformats-officedocument.presentationml.notesSlide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notesSlides/notesSlide22.xml" ContentType="application/vnd.openxmlformats-officedocument.presentationml.notesSlide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notesSlides/notesSlide23.xml" ContentType="application/vnd.openxmlformats-officedocument.presentationml.notesSlide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notesSlides/notesSlide24.xml" ContentType="application/vnd.openxmlformats-officedocument.presentationml.notesSlide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notesSlides/notesSlide25.xml" ContentType="application/vnd.openxmlformats-officedocument.presentationml.notesSlide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notesSlides/notesSlide26.xml" ContentType="application/vnd.openxmlformats-officedocument.presentationml.notesSlide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notesSlides/notesSlide27.xml" ContentType="application/vnd.openxmlformats-officedocument.presentationml.notesSlide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notesSlides/notesSlide28.xml" ContentType="application/vnd.openxmlformats-officedocument.presentationml.notesSlide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notesSlides/notesSlide29.xml" ContentType="application/vnd.openxmlformats-officedocument.presentationml.notesSlide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notesSlides/notesSlide30.xml" ContentType="application/vnd.openxmlformats-officedocument.presentationml.notesSlide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notesSlides/notesSlide31.xml" ContentType="application/vnd.openxmlformats-officedocument.presentationml.notesSlide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notesSlides/notesSlide32.xml" ContentType="application/vnd.openxmlformats-officedocument.presentationml.notesSlide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notesSlides/notesSlide33.xml" ContentType="application/vnd.openxmlformats-officedocument.presentationml.notesSlide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notesSlides/notesSlide34.xml" ContentType="application/vnd.openxmlformats-officedocument.presentationml.notesSlide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notesSlides/notesSlide35.xml" ContentType="application/vnd.openxmlformats-officedocument.presentationml.notesSlide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notesSlides/notesSlide36.xml" ContentType="application/vnd.openxmlformats-officedocument.presentationml.notesSlide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notesSlides/notesSlide37.xml" ContentType="application/vnd.openxmlformats-officedocument.presentationml.notesSlide+xml"/>
  <Override PartName="/ppt/tags/tag157.xml" ContentType="application/vnd.openxmlformats-officedocument.presentationml.tags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notesSlides/notesSlide41.xml" ContentType="application/vnd.openxmlformats-officedocument.presentationml.notesSlide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notesSlides/notesSlide42.xml" ContentType="application/vnd.openxmlformats-officedocument.presentationml.notesSlide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notesSlides/notesSlide43.xml" ContentType="application/vnd.openxmlformats-officedocument.presentationml.notesSlide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notesSlides/notesSlide44.xml" ContentType="application/vnd.openxmlformats-officedocument.presentationml.notesSlide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notesSlides/notesSlide45.xml" ContentType="application/vnd.openxmlformats-officedocument.presentationml.notesSlide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notesSlides/notesSlide52.xml" ContentType="application/vnd.openxmlformats-officedocument.presentationml.notesSlide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notesSlides/notesSlide53.xml" ContentType="application/vnd.openxmlformats-officedocument.presentationml.notesSlide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notesSlides/notesSlide5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0" r:id="rId1"/>
  </p:sldMasterIdLst>
  <p:notesMasterIdLst>
    <p:notesMasterId r:id="rId58"/>
  </p:notesMasterIdLst>
  <p:handoutMasterIdLst>
    <p:handoutMasterId r:id="rId59"/>
  </p:handoutMasterIdLst>
  <p:sldIdLst>
    <p:sldId id="959" r:id="rId2"/>
    <p:sldId id="903" r:id="rId3"/>
    <p:sldId id="910" r:id="rId4"/>
    <p:sldId id="911" r:id="rId5"/>
    <p:sldId id="904" r:id="rId6"/>
    <p:sldId id="905" r:id="rId7"/>
    <p:sldId id="853" r:id="rId8"/>
    <p:sldId id="446" r:id="rId9"/>
    <p:sldId id="848" r:id="rId10"/>
    <p:sldId id="992" r:id="rId11"/>
    <p:sldId id="961" r:id="rId12"/>
    <p:sldId id="858" r:id="rId13"/>
    <p:sldId id="860" r:id="rId14"/>
    <p:sldId id="994" r:id="rId15"/>
    <p:sldId id="863" r:id="rId16"/>
    <p:sldId id="977" r:id="rId17"/>
    <p:sldId id="837" r:id="rId18"/>
    <p:sldId id="988" r:id="rId19"/>
    <p:sldId id="870" r:id="rId20"/>
    <p:sldId id="876" r:id="rId21"/>
    <p:sldId id="880" r:id="rId22"/>
    <p:sldId id="879" r:id="rId23"/>
    <p:sldId id="885" r:id="rId24"/>
    <p:sldId id="886" r:id="rId25"/>
    <p:sldId id="891" r:id="rId26"/>
    <p:sldId id="898" r:id="rId27"/>
    <p:sldId id="887" r:id="rId28"/>
    <p:sldId id="962" r:id="rId29"/>
    <p:sldId id="892" r:id="rId30"/>
    <p:sldId id="900" r:id="rId31"/>
    <p:sldId id="967" r:id="rId32"/>
    <p:sldId id="969" r:id="rId33"/>
    <p:sldId id="970" r:id="rId34"/>
    <p:sldId id="978" r:id="rId35"/>
    <p:sldId id="971" r:id="rId36"/>
    <p:sldId id="972" r:id="rId37"/>
    <p:sldId id="979" r:id="rId38"/>
    <p:sldId id="993" r:id="rId39"/>
    <p:sldId id="909" r:id="rId40"/>
    <p:sldId id="917" r:id="rId41"/>
    <p:sldId id="918" r:id="rId42"/>
    <p:sldId id="919" r:id="rId43"/>
    <p:sldId id="955" r:id="rId44"/>
    <p:sldId id="920" r:id="rId45"/>
    <p:sldId id="921" r:id="rId46"/>
    <p:sldId id="997" r:id="rId47"/>
    <p:sldId id="926" r:id="rId48"/>
    <p:sldId id="974" r:id="rId49"/>
    <p:sldId id="975" r:id="rId50"/>
    <p:sldId id="976" r:id="rId51"/>
    <p:sldId id="434" r:id="rId52"/>
    <p:sldId id="989" r:id="rId53"/>
    <p:sldId id="847" r:id="rId54"/>
    <p:sldId id="923" r:id="rId55"/>
    <p:sldId id="842" r:id="rId56"/>
    <p:sldId id="552" r:id="rId57"/>
  </p:sldIdLst>
  <p:sldSz cx="12192000" cy="6858000"/>
  <p:notesSz cx="9926638" cy="66690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72" userDrawn="1">
          <p15:clr>
            <a:srgbClr val="A4A3A4"/>
          </p15:clr>
        </p15:guide>
        <p15:guide id="2" pos="365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33A0"/>
    <a:srgbClr val="EFEBE9"/>
    <a:srgbClr val="0097F2"/>
    <a:srgbClr val="104282"/>
    <a:srgbClr val="BF9000"/>
    <a:srgbClr val="000000"/>
    <a:srgbClr val="5B9BD5"/>
    <a:srgbClr val="70AD47"/>
    <a:srgbClr val="2580B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42519E9-F29B-A642-9E8C-7679B01AA8AA}" v="975" dt="2024-09-24T10:08:54.26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199" autoAdjust="0"/>
    <p:restoredTop sz="96335" autoAdjust="0"/>
  </p:normalViewPr>
  <p:slideViewPr>
    <p:cSldViewPr snapToGrid="0" showGuides="1">
      <p:cViewPr varScale="1">
        <p:scale>
          <a:sx n="124" d="100"/>
          <a:sy n="124" d="100"/>
        </p:scale>
        <p:origin x="192" y="848"/>
      </p:cViewPr>
      <p:guideLst>
        <p:guide orient="horz" pos="2772"/>
        <p:guide pos="365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microsoft.com/office/2016/11/relationships/changesInfo" Target="changesInfos/changesInfo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65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evin Shing Bruce Li" userId="6378f547-896a-4b95-bef6-11d9eff0679e" providerId="ADAL" clId="{542519E9-F29B-A642-9E8C-7679B01AA8AA}"/>
    <pc:docChg chg="undo redo custSel addSld delSld modSld sldOrd">
      <pc:chgData name="Kevin Shing Bruce Li" userId="6378f547-896a-4b95-bef6-11d9eff0679e" providerId="ADAL" clId="{542519E9-F29B-A642-9E8C-7679B01AA8AA}" dt="2024-09-26T21:25:18.825" v="2263" actId="207"/>
      <pc:docMkLst>
        <pc:docMk/>
      </pc:docMkLst>
      <pc:sldChg chg="addSp modSp mod">
        <pc:chgData name="Kevin Shing Bruce Li" userId="6378f547-896a-4b95-bef6-11d9eff0679e" providerId="ADAL" clId="{542519E9-F29B-A642-9E8C-7679B01AA8AA}" dt="2024-09-21T20:51:01.164" v="2110" actId="554"/>
        <pc:sldMkLst>
          <pc:docMk/>
          <pc:sldMk cId="3596588825" sldId="434"/>
        </pc:sldMkLst>
        <pc:spChg chg="add mod">
          <ac:chgData name="Kevin Shing Bruce Li" userId="6378f547-896a-4b95-bef6-11d9eff0679e" providerId="ADAL" clId="{542519E9-F29B-A642-9E8C-7679B01AA8AA}" dt="2024-09-21T20:51:01.164" v="2110" actId="554"/>
          <ac:spMkLst>
            <pc:docMk/>
            <pc:sldMk cId="3596588825" sldId="434"/>
            <ac:spMk id="7" creationId="{F1767332-4E66-FB73-8489-D3EE93144235}"/>
          </ac:spMkLst>
        </pc:spChg>
      </pc:sldChg>
      <pc:sldChg chg="del">
        <pc:chgData name="Kevin Shing Bruce Li" userId="6378f547-896a-4b95-bef6-11d9eff0679e" providerId="ADAL" clId="{542519E9-F29B-A642-9E8C-7679B01AA8AA}" dt="2024-09-11T14:39:11.201" v="4" actId="2696"/>
        <pc:sldMkLst>
          <pc:docMk/>
          <pc:sldMk cId="3783634860" sldId="579"/>
        </pc:sldMkLst>
      </pc:sldChg>
      <pc:sldChg chg="ord">
        <pc:chgData name="Kevin Shing Bruce Li" userId="6378f547-896a-4b95-bef6-11d9eff0679e" providerId="ADAL" clId="{542519E9-F29B-A642-9E8C-7679B01AA8AA}" dt="2024-09-11T14:39:27.491" v="5" actId="20578"/>
        <pc:sldMkLst>
          <pc:docMk/>
          <pc:sldMk cId="3470299616" sldId="842"/>
        </pc:sldMkLst>
      </pc:sldChg>
      <pc:sldChg chg="del">
        <pc:chgData name="Kevin Shing Bruce Li" userId="6378f547-896a-4b95-bef6-11d9eff0679e" providerId="ADAL" clId="{542519E9-F29B-A642-9E8C-7679B01AA8AA}" dt="2024-09-11T14:45:11.086" v="8" actId="2696"/>
        <pc:sldMkLst>
          <pc:docMk/>
          <pc:sldMk cId="149442905" sldId="847"/>
        </pc:sldMkLst>
      </pc:sldChg>
      <pc:sldChg chg="add">
        <pc:chgData name="Kevin Shing Bruce Li" userId="6378f547-896a-4b95-bef6-11d9eff0679e" providerId="ADAL" clId="{542519E9-F29B-A642-9E8C-7679B01AA8AA}" dt="2024-09-11T14:45:20.197" v="9"/>
        <pc:sldMkLst>
          <pc:docMk/>
          <pc:sldMk cId="3128421851" sldId="847"/>
        </pc:sldMkLst>
      </pc:sldChg>
      <pc:sldChg chg="del">
        <pc:chgData name="Kevin Shing Bruce Li" userId="6378f547-896a-4b95-bef6-11d9eff0679e" providerId="ADAL" clId="{542519E9-F29B-A642-9E8C-7679B01AA8AA}" dt="2024-09-11T14:40:11.474" v="6" actId="2696"/>
        <pc:sldMkLst>
          <pc:docMk/>
          <pc:sldMk cId="1878341048" sldId="863"/>
        </pc:sldMkLst>
      </pc:sldChg>
      <pc:sldChg chg="add">
        <pc:chgData name="Kevin Shing Bruce Li" userId="6378f547-896a-4b95-bef6-11d9eff0679e" providerId="ADAL" clId="{542519E9-F29B-A642-9E8C-7679B01AA8AA}" dt="2024-09-11T14:45:37.140" v="11"/>
        <pc:sldMkLst>
          <pc:docMk/>
          <pc:sldMk cId="3590986444" sldId="863"/>
        </pc:sldMkLst>
      </pc:sldChg>
      <pc:sldChg chg="add del">
        <pc:chgData name="Kevin Shing Bruce Li" userId="6378f547-896a-4b95-bef6-11d9eff0679e" providerId="ADAL" clId="{542519E9-F29B-A642-9E8C-7679B01AA8AA}" dt="2024-09-11T14:45:25.329" v="10" actId="2696"/>
        <pc:sldMkLst>
          <pc:docMk/>
          <pc:sldMk cId="3694257412" sldId="863"/>
        </pc:sldMkLst>
      </pc:sldChg>
      <pc:sldChg chg="del">
        <pc:chgData name="Kevin Shing Bruce Li" userId="6378f547-896a-4b95-bef6-11d9eff0679e" providerId="ADAL" clId="{542519E9-F29B-A642-9E8C-7679B01AA8AA}" dt="2024-09-11T14:39:11.154" v="1" actId="2696"/>
        <pc:sldMkLst>
          <pc:docMk/>
          <pc:sldMk cId="3545870753" sldId="866"/>
        </pc:sldMkLst>
      </pc:sldChg>
      <pc:sldChg chg="del">
        <pc:chgData name="Kevin Shing Bruce Li" userId="6378f547-896a-4b95-bef6-11d9eff0679e" providerId="ADAL" clId="{542519E9-F29B-A642-9E8C-7679B01AA8AA}" dt="2024-09-11T14:39:11.173" v="2" actId="2696"/>
        <pc:sldMkLst>
          <pc:docMk/>
          <pc:sldMk cId="1713259525" sldId="867"/>
        </pc:sldMkLst>
      </pc:sldChg>
      <pc:sldChg chg="del">
        <pc:chgData name="Kevin Shing Bruce Li" userId="6378f547-896a-4b95-bef6-11d9eff0679e" providerId="ADAL" clId="{542519E9-F29B-A642-9E8C-7679B01AA8AA}" dt="2024-09-11T14:39:11.186" v="3" actId="2696"/>
        <pc:sldMkLst>
          <pc:docMk/>
          <pc:sldMk cId="3208495391" sldId="868"/>
        </pc:sldMkLst>
      </pc:sldChg>
      <pc:sldChg chg="del">
        <pc:chgData name="Kevin Shing Bruce Li" userId="6378f547-896a-4b95-bef6-11d9eff0679e" providerId="ADAL" clId="{542519E9-F29B-A642-9E8C-7679B01AA8AA}" dt="2024-09-13T14:22:32.259" v="2084" actId="2696"/>
        <pc:sldMkLst>
          <pc:docMk/>
          <pc:sldMk cId="382744031" sldId="922"/>
        </pc:sldMkLst>
      </pc:sldChg>
      <pc:sldChg chg="add ord">
        <pc:chgData name="Kevin Shing Bruce Li" userId="6378f547-896a-4b95-bef6-11d9eff0679e" providerId="ADAL" clId="{542519E9-F29B-A642-9E8C-7679B01AA8AA}" dt="2024-09-13T14:23:17.930" v="2087" actId="20578"/>
        <pc:sldMkLst>
          <pc:docMk/>
          <pc:sldMk cId="429047305" sldId="923"/>
        </pc:sldMkLst>
      </pc:sldChg>
      <pc:sldChg chg="del">
        <pc:chgData name="Kevin Shing Bruce Li" userId="6378f547-896a-4b95-bef6-11d9eff0679e" providerId="ADAL" clId="{542519E9-F29B-A642-9E8C-7679B01AA8AA}" dt="2024-09-13T13:56:00.381" v="1166" actId="2696"/>
        <pc:sldMkLst>
          <pc:docMk/>
          <pc:sldMk cId="3974952306" sldId="923"/>
        </pc:sldMkLst>
      </pc:sldChg>
      <pc:sldChg chg="modSp mod">
        <pc:chgData name="Kevin Shing Bruce Li" userId="6378f547-896a-4b95-bef6-11d9eff0679e" providerId="ADAL" clId="{542519E9-F29B-A642-9E8C-7679B01AA8AA}" dt="2024-09-26T21:25:18.825" v="2263" actId="207"/>
        <pc:sldMkLst>
          <pc:docMk/>
          <pc:sldMk cId="1943787313" sldId="959"/>
        </pc:sldMkLst>
        <pc:spChg chg="mod">
          <ac:chgData name="Kevin Shing Bruce Li" userId="6378f547-896a-4b95-bef6-11d9eff0679e" providerId="ADAL" clId="{542519E9-F29B-A642-9E8C-7679B01AA8AA}" dt="2024-09-26T21:25:18.825" v="2263" actId="207"/>
          <ac:spMkLst>
            <pc:docMk/>
            <pc:sldMk cId="1943787313" sldId="959"/>
            <ac:spMk id="3" creationId="{00000000-0000-0000-0000-000000000000}"/>
          </ac:spMkLst>
        </pc:spChg>
      </pc:sldChg>
      <pc:sldChg chg="add del">
        <pc:chgData name="Kevin Shing Bruce Li" userId="6378f547-896a-4b95-bef6-11d9eff0679e" providerId="ADAL" clId="{542519E9-F29B-A642-9E8C-7679B01AA8AA}" dt="2024-09-11T14:45:25.329" v="10" actId="2696"/>
        <pc:sldMkLst>
          <pc:docMk/>
          <pc:sldMk cId="1382667329" sldId="964"/>
        </pc:sldMkLst>
      </pc:sldChg>
      <pc:sldChg chg="del">
        <pc:chgData name="Kevin Shing Bruce Li" userId="6378f547-896a-4b95-bef6-11d9eff0679e" providerId="ADAL" clId="{542519E9-F29B-A642-9E8C-7679B01AA8AA}" dt="2024-09-11T14:40:11.474" v="6" actId="2696"/>
        <pc:sldMkLst>
          <pc:docMk/>
          <pc:sldMk cId="3652943752" sldId="964"/>
        </pc:sldMkLst>
      </pc:sldChg>
      <pc:sldChg chg="add del">
        <pc:chgData name="Kevin Shing Bruce Li" userId="6378f547-896a-4b95-bef6-11d9eff0679e" providerId="ADAL" clId="{542519E9-F29B-A642-9E8C-7679B01AA8AA}" dt="2024-09-13T13:53:42.085" v="1163" actId="2696"/>
        <pc:sldMkLst>
          <pc:docMk/>
          <pc:sldMk cId="4090834655" sldId="964"/>
        </pc:sldMkLst>
      </pc:sldChg>
      <pc:sldChg chg="addSp delSp modSp mod">
        <pc:chgData name="Kevin Shing Bruce Li" userId="6378f547-896a-4b95-bef6-11d9eff0679e" providerId="ADAL" clId="{542519E9-F29B-A642-9E8C-7679B01AA8AA}" dt="2024-09-21T20:50:40.258" v="2107" actId="21"/>
        <pc:sldMkLst>
          <pc:docMk/>
          <pc:sldMk cId="907104363" sldId="976"/>
        </pc:sldMkLst>
        <pc:spChg chg="add del mod">
          <ac:chgData name="Kevin Shing Bruce Li" userId="6378f547-896a-4b95-bef6-11d9eff0679e" providerId="ADAL" clId="{542519E9-F29B-A642-9E8C-7679B01AA8AA}" dt="2024-09-21T20:50:40.258" v="2107" actId="21"/>
          <ac:spMkLst>
            <pc:docMk/>
            <pc:sldMk cId="907104363" sldId="976"/>
            <ac:spMk id="2" creationId="{56261E6D-6CB9-7BD9-AC4A-562C702350CF}"/>
          </ac:spMkLst>
        </pc:spChg>
      </pc:sldChg>
      <pc:sldChg chg="del">
        <pc:chgData name="Kevin Shing Bruce Li" userId="6378f547-896a-4b95-bef6-11d9eff0679e" providerId="ADAL" clId="{542519E9-F29B-A642-9E8C-7679B01AA8AA}" dt="2024-09-11T14:40:11.474" v="6" actId="2696"/>
        <pc:sldMkLst>
          <pc:docMk/>
          <pc:sldMk cId="2573732220" sldId="977"/>
        </pc:sldMkLst>
      </pc:sldChg>
      <pc:sldChg chg="add">
        <pc:chgData name="Kevin Shing Bruce Li" userId="6378f547-896a-4b95-bef6-11d9eff0679e" providerId="ADAL" clId="{542519E9-F29B-A642-9E8C-7679B01AA8AA}" dt="2024-09-11T14:45:37.140" v="11"/>
        <pc:sldMkLst>
          <pc:docMk/>
          <pc:sldMk cId="3106242976" sldId="977"/>
        </pc:sldMkLst>
      </pc:sldChg>
      <pc:sldChg chg="add del">
        <pc:chgData name="Kevin Shing Bruce Li" userId="6378f547-896a-4b95-bef6-11d9eff0679e" providerId="ADAL" clId="{542519E9-F29B-A642-9E8C-7679B01AA8AA}" dt="2024-09-11T14:45:25.329" v="10" actId="2696"/>
        <pc:sldMkLst>
          <pc:docMk/>
          <pc:sldMk cId="4165517703" sldId="977"/>
        </pc:sldMkLst>
      </pc:sldChg>
      <pc:sldChg chg="del">
        <pc:chgData name="Kevin Shing Bruce Li" userId="6378f547-896a-4b95-bef6-11d9eff0679e" providerId="ADAL" clId="{542519E9-F29B-A642-9E8C-7679B01AA8AA}" dt="2024-09-11T14:34:05.449" v="0" actId="2696"/>
        <pc:sldMkLst>
          <pc:docMk/>
          <pc:sldMk cId="1734854487" sldId="980"/>
        </pc:sldMkLst>
      </pc:sldChg>
      <pc:sldChg chg="del">
        <pc:chgData name="Kevin Shing Bruce Li" userId="6378f547-896a-4b95-bef6-11d9eff0679e" providerId="ADAL" clId="{542519E9-F29B-A642-9E8C-7679B01AA8AA}" dt="2024-09-13T14:23:05.328" v="2085" actId="2696"/>
        <pc:sldMkLst>
          <pc:docMk/>
          <pc:sldMk cId="1306169851" sldId="989"/>
        </pc:sldMkLst>
      </pc:sldChg>
      <pc:sldChg chg="add">
        <pc:chgData name="Kevin Shing Bruce Li" userId="6378f547-896a-4b95-bef6-11d9eff0679e" providerId="ADAL" clId="{542519E9-F29B-A642-9E8C-7679B01AA8AA}" dt="2024-09-13T14:23:10.689" v="2086"/>
        <pc:sldMkLst>
          <pc:docMk/>
          <pc:sldMk cId="2597051896" sldId="989"/>
        </pc:sldMkLst>
      </pc:sldChg>
      <pc:sldChg chg="add">
        <pc:chgData name="Kevin Shing Bruce Li" userId="6378f547-896a-4b95-bef6-11d9eff0679e" providerId="ADAL" clId="{542519E9-F29B-A642-9E8C-7679B01AA8AA}" dt="2024-09-11T19:21:43.994" v="12" actId="2890"/>
        <pc:sldMkLst>
          <pc:docMk/>
          <pc:sldMk cId="970330428" sldId="994"/>
        </pc:sldMkLst>
      </pc:sldChg>
      <pc:sldChg chg="addSp delSp modSp new del mod setBg">
        <pc:chgData name="Kevin Shing Bruce Li" userId="6378f547-896a-4b95-bef6-11d9eff0679e" providerId="ADAL" clId="{542519E9-F29B-A642-9E8C-7679B01AA8AA}" dt="2024-09-11T21:34:18.071" v="931" actId="2696"/>
        <pc:sldMkLst>
          <pc:docMk/>
          <pc:sldMk cId="3201414391" sldId="995"/>
        </pc:sldMkLst>
        <pc:spChg chg="mod ord">
          <ac:chgData name="Kevin Shing Bruce Li" userId="6378f547-896a-4b95-bef6-11d9eff0679e" providerId="ADAL" clId="{542519E9-F29B-A642-9E8C-7679B01AA8AA}" dt="2024-09-11T19:56:54.736" v="45" actId="26606"/>
          <ac:spMkLst>
            <pc:docMk/>
            <pc:sldMk cId="3201414391" sldId="995"/>
            <ac:spMk id="2" creationId="{797383EE-1AF7-12FF-C44F-EFAB5C158F0D}"/>
          </ac:spMkLst>
        </pc:spChg>
        <pc:spChg chg="mod ord">
          <ac:chgData name="Kevin Shing Bruce Li" userId="6378f547-896a-4b95-bef6-11d9eff0679e" providerId="ADAL" clId="{542519E9-F29B-A642-9E8C-7679B01AA8AA}" dt="2024-09-11T20:05:40.731" v="309" actId="1076"/>
          <ac:spMkLst>
            <pc:docMk/>
            <pc:sldMk cId="3201414391" sldId="995"/>
            <ac:spMk id="3" creationId="{B9C291A9-F215-BDB5-8B90-3F140C6F8A57}"/>
          </ac:spMkLst>
        </pc:spChg>
        <pc:spChg chg="mod ord">
          <ac:chgData name="Kevin Shing Bruce Li" userId="6378f547-896a-4b95-bef6-11d9eff0679e" providerId="ADAL" clId="{542519E9-F29B-A642-9E8C-7679B01AA8AA}" dt="2024-09-11T19:56:54.736" v="45" actId="26606"/>
          <ac:spMkLst>
            <pc:docMk/>
            <pc:sldMk cId="3201414391" sldId="995"/>
            <ac:spMk id="4" creationId="{75B1CAD9-8815-21DE-0B42-FEB1523F801F}"/>
          </ac:spMkLst>
        </pc:spChg>
        <pc:spChg chg="mod ord">
          <ac:chgData name="Kevin Shing Bruce Li" userId="6378f547-896a-4b95-bef6-11d9eff0679e" providerId="ADAL" clId="{542519E9-F29B-A642-9E8C-7679B01AA8AA}" dt="2024-09-11T19:56:54.736" v="45" actId="26606"/>
          <ac:spMkLst>
            <pc:docMk/>
            <pc:sldMk cId="3201414391" sldId="995"/>
            <ac:spMk id="5" creationId="{9FAF1DF0-12E7-0BA4-661C-9576BCEA537B}"/>
          </ac:spMkLst>
        </pc:spChg>
        <pc:spChg chg="mod ord">
          <ac:chgData name="Kevin Shing Bruce Li" userId="6378f547-896a-4b95-bef6-11d9eff0679e" providerId="ADAL" clId="{542519E9-F29B-A642-9E8C-7679B01AA8AA}" dt="2024-09-11T19:56:54.736" v="45" actId="26606"/>
          <ac:spMkLst>
            <pc:docMk/>
            <pc:sldMk cId="3201414391" sldId="995"/>
            <ac:spMk id="6" creationId="{414DE8BA-5781-AED8-4B8A-800D68981646}"/>
          </ac:spMkLst>
        </pc:spChg>
        <pc:spChg chg="add mod">
          <ac:chgData name="Kevin Shing Bruce Li" userId="6378f547-896a-4b95-bef6-11d9eff0679e" providerId="ADAL" clId="{542519E9-F29B-A642-9E8C-7679B01AA8AA}" dt="2024-09-11T20:05:06.039" v="299" actId="171"/>
          <ac:spMkLst>
            <pc:docMk/>
            <pc:sldMk cId="3201414391" sldId="995"/>
            <ac:spMk id="7" creationId="{55E36E10-949B-85B1-EF41-33E7F7E0E756}"/>
          </ac:spMkLst>
        </pc:spChg>
        <pc:spChg chg="add mod">
          <ac:chgData name="Kevin Shing Bruce Li" userId="6378f547-896a-4b95-bef6-11d9eff0679e" providerId="ADAL" clId="{542519E9-F29B-A642-9E8C-7679B01AA8AA}" dt="2024-09-11T20:05:21.809" v="306" actId="167"/>
          <ac:spMkLst>
            <pc:docMk/>
            <pc:sldMk cId="3201414391" sldId="995"/>
            <ac:spMk id="8" creationId="{BFDC3814-FAF8-C658-CE7D-653D7308089F}"/>
          </ac:spMkLst>
        </pc:spChg>
        <pc:spChg chg="add del">
          <ac:chgData name="Kevin Shing Bruce Li" userId="6378f547-896a-4b95-bef6-11d9eff0679e" providerId="ADAL" clId="{542519E9-F29B-A642-9E8C-7679B01AA8AA}" dt="2024-09-11T19:45:53.233" v="26" actId="26606"/>
          <ac:spMkLst>
            <pc:docMk/>
            <pc:sldMk cId="3201414391" sldId="995"/>
            <ac:spMk id="1035" creationId="{114C78B5-EC6B-4A39-8860-705100867457}"/>
          </ac:spMkLst>
        </pc:spChg>
        <pc:spChg chg="add del">
          <ac:chgData name="Kevin Shing Bruce Li" userId="6378f547-896a-4b95-bef6-11d9eff0679e" providerId="ADAL" clId="{542519E9-F29B-A642-9E8C-7679B01AA8AA}" dt="2024-09-11T19:56:54.736" v="45" actId="26606"/>
          <ac:spMkLst>
            <pc:docMk/>
            <pc:sldMk cId="3201414391" sldId="995"/>
            <ac:spMk id="1041" creationId="{4DD35268-6FBE-0BCD-C050-3F804C7C54A2}"/>
          </ac:spMkLst>
        </pc:spChg>
        <pc:spChg chg="add del">
          <ac:chgData name="Kevin Shing Bruce Li" userId="6378f547-896a-4b95-bef6-11d9eff0679e" providerId="ADAL" clId="{542519E9-F29B-A642-9E8C-7679B01AA8AA}" dt="2024-09-11T19:56:09.532" v="33" actId="26606"/>
          <ac:spMkLst>
            <pc:docMk/>
            <pc:sldMk cId="3201414391" sldId="995"/>
            <ac:spMk id="1056" creationId="{AC40FFA8-CDA2-4745-9D0A-854FC4DBE2F4}"/>
          </ac:spMkLst>
        </pc:spChg>
        <pc:spChg chg="add del">
          <ac:chgData name="Kevin Shing Bruce Li" userId="6378f547-896a-4b95-bef6-11d9eff0679e" providerId="ADAL" clId="{542519E9-F29B-A642-9E8C-7679B01AA8AA}" dt="2024-09-11T19:56:09.532" v="33" actId="26606"/>
          <ac:spMkLst>
            <pc:docMk/>
            <pc:sldMk cId="3201414391" sldId="995"/>
            <ac:spMk id="1058" creationId="{A031F918-6C2A-4C3F-8785-651FF6135CE8}"/>
          </ac:spMkLst>
        </pc:spChg>
        <pc:spChg chg="add del">
          <ac:chgData name="Kevin Shing Bruce Li" userId="6378f547-896a-4b95-bef6-11d9eff0679e" providerId="ADAL" clId="{542519E9-F29B-A642-9E8C-7679B01AA8AA}" dt="2024-09-11T19:56:17.463" v="35" actId="26606"/>
          <ac:spMkLst>
            <pc:docMk/>
            <pc:sldMk cId="3201414391" sldId="995"/>
            <ac:spMk id="1060" creationId="{AAB8EDC3-1C0D-4505-A2C7-839A5161FB53}"/>
          </ac:spMkLst>
        </pc:spChg>
        <pc:spChg chg="add del">
          <ac:chgData name="Kevin Shing Bruce Li" userId="6378f547-896a-4b95-bef6-11d9eff0679e" providerId="ADAL" clId="{542519E9-F29B-A642-9E8C-7679B01AA8AA}" dt="2024-09-11T19:56:17.463" v="35" actId="26606"/>
          <ac:spMkLst>
            <pc:docMk/>
            <pc:sldMk cId="3201414391" sldId="995"/>
            <ac:spMk id="1061" creationId="{2069E294-3813-4588-9E9C-AEA08F9C4DA1}"/>
          </ac:spMkLst>
        </pc:spChg>
        <pc:spChg chg="add del">
          <ac:chgData name="Kevin Shing Bruce Li" userId="6378f547-896a-4b95-bef6-11d9eff0679e" providerId="ADAL" clId="{542519E9-F29B-A642-9E8C-7679B01AA8AA}" dt="2024-09-11T19:56:22.410" v="37" actId="26606"/>
          <ac:spMkLst>
            <pc:docMk/>
            <pc:sldMk cId="3201414391" sldId="995"/>
            <ac:spMk id="1063" creationId="{AC40FFA8-CDA2-4745-9D0A-854FC4DBE2F4}"/>
          </ac:spMkLst>
        </pc:spChg>
        <pc:spChg chg="add del">
          <ac:chgData name="Kevin Shing Bruce Li" userId="6378f547-896a-4b95-bef6-11d9eff0679e" providerId="ADAL" clId="{542519E9-F29B-A642-9E8C-7679B01AA8AA}" dt="2024-09-11T19:56:22.410" v="37" actId="26606"/>
          <ac:spMkLst>
            <pc:docMk/>
            <pc:sldMk cId="3201414391" sldId="995"/>
            <ac:spMk id="1064" creationId="{A031F918-6C2A-4C3F-8785-651FF6135CE8}"/>
          </ac:spMkLst>
        </pc:spChg>
        <pc:spChg chg="add del">
          <ac:chgData name="Kevin Shing Bruce Li" userId="6378f547-896a-4b95-bef6-11d9eff0679e" providerId="ADAL" clId="{542519E9-F29B-A642-9E8C-7679B01AA8AA}" dt="2024-09-11T19:56:41.224" v="39" actId="26606"/>
          <ac:spMkLst>
            <pc:docMk/>
            <pc:sldMk cId="3201414391" sldId="995"/>
            <ac:spMk id="1066" creationId="{99F1FFA9-D672-408C-9220-ADEEC6ABDD09}"/>
          </ac:spMkLst>
        </pc:spChg>
        <pc:grpChg chg="add del">
          <ac:chgData name="Kevin Shing Bruce Li" userId="6378f547-896a-4b95-bef6-11d9eff0679e" providerId="ADAL" clId="{542519E9-F29B-A642-9E8C-7679B01AA8AA}" dt="2024-09-11T19:45:53.233" v="26" actId="26606"/>
          <ac:grpSpMkLst>
            <pc:docMk/>
            <pc:sldMk cId="3201414391" sldId="995"/>
            <ac:grpSpMk id="1037" creationId="{A50943B0-FDF7-4C2C-B784-9208C945A8C3}"/>
          </ac:grpSpMkLst>
        </pc:grpChg>
        <pc:grpChg chg="add del">
          <ac:chgData name="Kevin Shing Bruce Li" userId="6378f547-896a-4b95-bef6-11d9eff0679e" providerId="ADAL" clId="{542519E9-F29B-A642-9E8C-7679B01AA8AA}" dt="2024-09-11T19:56:54.736" v="45" actId="26606"/>
          <ac:grpSpMkLst>
            <pc:docMk/>
            <pc:sldMk cId="3201414391" sldId="995"/>
            <ac:grpSpMk id="1042" creationId="{F3A0B02E-2A29-A1CD-0D60-A9E1681AF3C7}"/>
          </ac:grpSpMkLst>
        </pc:grpChg>
        <pc:grpChg chg="add del">
          <ac:chgData name="Kevin Shing Bruce Li" userId="6378f547-896a-4b95-bef6-11d9eff0679e" providerId="ADAL" clId="{542519E9-F29B-A642-9E8C-7679B01AA8AA}" dt="2024-09-11T19:56:54.614" v="43" actId="26606"/>
          <ac:grpSpMkLst>
            <pc:docMk/>
            <pc:sldMk cId="3201414391" sldId="995"/>
            <ac:grpSpMk id="1049" creationId="{AC8DF490-C22A-F953-E1C7-B9B4B37FDDAF}"/>
          </ac:grpSpMkLst>
        </pc:grpChg>
        <pc:grpChg chg="add del">
          <ac:chgData name="Kevin Shing Bruce Li" userId="6378f547-896a-4b95-bef6-11d9eff0679e" providerId="ADAL" clId="{542519E9-F29B-A642-9E8C-7679B01AA8AA}" dt="2024-09-11T19:56:53.063" v="41" actId="26606"/>
          <ac:grpSpMkLst>
            <pc:docMk/>
            <pc:sldMk cId="3201414391" sldId="995"/>
            <ac:grpSpMk id="1068" creationId="{AC8DF490-C22A-F953-E1C7-B9B4B37FDDAF}"/>
          </ac:grpSpMkLst>
        </pc:grpChg>
        <pc:picChg chg="add mod ord">
          <ac:chgData name="Kevin Shing Bruce Li" userId="6378f547-896a-4b95-bef6-11d9eff0679e" providerId="ADAL" clId="{542519E9-F29B-A642-9E8C-7679B01AA8AA}" dt="2024-09-11T20:05:13.115" v="305" actId="171"/>
          <ac:picMkLst>
            <pc:docMk/>
            <pc:sldMk cId="3201414391" sldId="995"/>
            <ac:picMk id="1026" creationId="{1A70026C-071C-6297-A99A-44CBFA6E4DD8}"/>
          </ac:picMkLst>
        </pc:picChg>
        <pc:picChg chg="add del mod">
          <ac:chgData name="Kevin Shing Bruce Li" userId="6378f547-896a-4b95-bef6-11d9eff0679e" providerId="ADAL" clId="{542519E9-F29B-A642-9E8C-7679B01AA8AA}" dt="2024-09-11T19:56:54.736" v="45" actId="26606"/>
          <ac:picMkLst>
            <pc:docMk/>
            <pc:sldMk cId="3201414391" sldId="995"/>
            <ac:picMk id="1028" creationId="{AE7D1DAF-D3C7-C056-2AF8-22B2D350F8B4}"/>
          </ac:picMkLst>
        </pc:picChg>
        <pc:picChg chg="add del mod ord">
          <ac:chgData name="Kevin Shing Bruce Li" userId="6378f547-896a-4b95-bef6-11d9eff0679e" providerId="ADAL" clId="{542519E9-F29B-A642-9E8C-7679B01AA8AA}" dt="2024-09-11T19:56:54.736" v="45" actId="26606"/>
          <ac:picMkLst>
            <pc:docMk/>
            <pc:sldMk cId="3201414391" sldId="995"/>
            <ac:picMk id="1030" creationId="{193E990C-F805-575F-9976-7E8CFB041894}"/>
          </ac:picMkLst>
        </pc:picChg>
        <pc:picChg chg="add mod ord">
          <ac:chgData name="Kevin Shing Bruce Li" userId="6378f547-896a-4b95-bef6-11d9eff0679e" providerId="ADAL" clId="{542519E9-F29B-A642-9E8C-7679B01AA8AA}" dt="2024-09-11T19:56:53.063" v="41" actId="26606"/>
          <ac:picMkLst>
            <pc:docMk/>
            <pc:sldMk cId="3201414391" sldId="995"/>
            <ac:picMk id="1032" creationId="{A74F572F-9127-21A7-4398-C244C09F8DD1}"/>
          </ac:picMkLst>
        </pc:picChg>
        <pc:picChg chg="add mod">
          <ac:chgData name="Kevin Shing Bruce Li" userId="6378f547-896a-4b95-bef6-11d9eff0679e" providerId="ADAL" clId="{542519E9-F29B-A642-9E8C-7679B01AA8AA}" dt="2024-09-11T20:05:25.473" v="307" actId="167"/>
          <ac:picMkLst>
            <pc:docMk/>
            <pc:sldMk cId="3201414391" sldId="995"/>
            <ac:picMk id="1034" creationId="{15551B49-2B69-C2A1-DD1A-A7AD063781E0}"/>
          </ac:picMkLst>
        </pc:picChg>
      </pc:sldChg>
      <pc:sldChg chg="add del">
        <pc:chgData name="Kevin Shing Bruce Li" userId="6378f547-896a-4b95-bef6-11d9eff0679e" providerId="ADAL" clId="{542519E9-F29B-A642-9E8C-7679B01AA8AA}" dt="2024-09-13T13:56:08.306" v="1168" actId="2696"/>
        <pc:sldMkLst>
          <pc:docMk/>
          <pc:sldMk cId="1144900121" sldId="996"/>
        </pc:sldMkLst>
      </pc:sldChg>
      <pc:sldChg chg="add del">
        <pc:chgData name="Kevin Shing Bruce Li" userId="6378f547-896a-4b95-bef6-11d9eff0679e" providerId="ADAL" clId="{542519E9-F29B-A642-9E8C-7679B01AA8AA}" dt="2024-09-24T10:18:18.299" v="2111" actId="2696"/>
        <pc:sldMkLst>
          <pc:docMk/>
          <pc:sldMk cId="1240027272" sldId="996"/>
        </pc:sldMkLst>
      </pc:sldChg>
      <pc:sldChg chg="addSp delSp modSp add del mod ord">
        <pc:chgData name="Kevin Shing Bruce Li" userId="6378f547-896a-4b95-bef6-11d9eff0679e" providerId="ADAL" clId="{542519E9-F29B-A642-9E8C-7679B01AA8AA}" dt="2024-09-13T13:53:44.206" v="1164" actId="2696"/>
        <pc:sldMkLst>
          <pc:docMk/>
          <pc:sldMk cId="3614836976" sldId="996"/>
        </pc:sldMkLst>
        <pc:spChg chg="mod">
          <ac:chgData name="Kevin Shing Bruce Li" userId="6378f547-896a-4b95-bef6-11d9eff0679e" providerId="ADAL" clId="{542519E9-F29B-A642-9E8C-7679B01AA8AA}" dt="2024-09-13T13:36:55.741" v="1048" actId="368"/>
          <ac:spMkLst>
            <pc:docMk/>
            <pc:sldMk cId="3614836976" sldId="996"/>
            <ac:spMk id="2" creationId="{797383EE-1AF7-12FF-C44F-EFAB5C158F0D}"/>
          </ac:spMkLst>
        </pc:spChg>
        <pc:spChg chg="mod">
          <ac:chgData name="Kevin Shing Bruce Li" userId="6378f547-896a-4b95-bef6-11d9eff0679e" providerId="ADAL" clId="{542519E9-F29B-A642-9E8C-7679B01AA8AA}" dt="2024-09-13T13:38:25.247" v="1111" actId="1076"/>
          <ac:spMkLst>
            <pc:docMk/>
            <pc:sldMk cId="3614836976" sldId="996"/>
            <ac:spMk id="3" creationId="{B9C291A9-F215-BDB5-8B90-3F140C6F8A57}"/>
          </ac:spMkLst>
        </pc:spChg>
        <pc:spChg chg="mod">
          <ac:chgData name="Kevin Shing Bruce Li" userId="6378f547-896a-4b95-bef6-11d9eff0679e" providerId="ADAL" clId="{542519E9-F29B-A642-9E8C-7679B01AA8AA}" dt="2024-09-11T20:14:06.772" v="490" actId="167"/>
          <ac:spMkLst>
            <pc:docMk/>
            <pc:sldMk cId="3614836976" sldId="996"/>
            <ac:spMk id="7" creationId="{55E36E10-949B-85B1-EF41-33E7F7E0E756}"/>
          </ac:spMkLst>
        </pc:spChg>
        <pc:spChg chg="mod">
          <ac:chgData name="Kevin Shing Bruce Li" userId="6378f547-896a-4b95-bef6-11d9eff0679e" providerId="ADAL" clId="{542519E9-F29B-A642-9E8C-7679B01AA8AA}" dt="2024-09-11T20:13:53.299" v="478" actId="167"/>
          <ac:spMkLst>
            <pc:docMk/>
            <pc:sldMk cId="3614836976" sldId="996"/>
            <ac:spMk id="8" creationId="{BFDC3814-FAF8-C658-CE7D-653D7308089F}"/>
          </ac:spMkLst>
        </pc:spChg>
        <pc:spChg chg="add del">
          <ac:chgData name="Kevin Shing Bruce Li" userId="6378f547-896a-4b95-bef6-11d9eff0679e" providerId="ADAL" clId="{542519E9-F29B-A642-9E8C-7679B01AA8AA}" dt="2024-09-11T20:09:30.562" v="334" actId="478"/>
          <ac:spMkLst>
            <pc:docMk/>
            <pc:sldMk cId="3614836976" sldId="996"/>
            <ac:spMk id="10" creationId="{91C3B12B-1106-B1C8-2A89-D66C1F388BDC}"/>
          </ac:spMkLst>
        </pc:spChg>
        <pc:picChg chg="add del mod">
          <ac:chgData name="Kevin Shing Bruce Li" userId="6378f547-896a-4b95-bef6-11d9eff0679e" providerId="ADAL" clId="{542519E9-F29B-A642-9E8C-7679B01AA8AA}" dt="2024-09-13T13:17:36.643" v="987"/>
          <ac:picMkLst>
            <pc:docMk/>
            <pc:sldMk cId="3614836976" sldId="996"/>
            <ac:picMk id="10" creationId="{3FF53F3F-02D5-9221-E779-F2C73005B7D2}"/>
          </ac:picMkLst>
        </pc:picChg>
        <pc:picChg chg="add del mod">
          <ac:chgData name="Kevin Shing Bruce Li" userId="6378f547-896a-4b95-bef6-11d9eff0679e" providerId="ADAL" clId="{542519E9-F29B-A642-9E8C-7679B01AA8AA}" dt="2024-09-11T21:17:49.780" v="532"/>
          <ac:picMkLst>
            <pc:docMk/>
            <pc:sldMk cId="3614836976" sldId="996"/>
            <ac:picMk id="10" creationId="{A987230B-9700-46B7-065C-9E3DAF97391C}"/>
          </ac:picMkLst>
        </pc:picChg>
        <pc:picChg chg="add del mod">
          <ac:chgData name="Kevin Shing Bruce Li" userId="6378f547-896a-4b95-bef6-11d9eff0679e" providerId="ADAL" clId="{542519E9-F29B-A642-9E8C-7679B01AA8AA}" dt="2024-09-11T20:10:05.925" v="336" actId="478"/>
          <ac:picMkLst>
            <pc:docMk/>
            <pc:sldMk cId="3614836976" sldId="996"/>
            <ac:picMk id="11" creationId="{626DCA5B-5397-E09C-ED1A-820586228472}"/>
          </ac:picMkLst>
        </pc:picChg>
        <pc:picChg chg="add del mod">
          <ac:chgData name="Kevin Shing Bruce Li" userId="6378f547-896a-4b95-bef6-11d9eff0679e" providerId="ADAL" clId="{542519E9-F29B-A642-9E8C-7679B01AA8AA}" dt="2024-09-11T21:18:57.992" v="558"/>
          <ac:picMkLst>
            <pc:docMk/>
            <pc:sldMk cId="3614836976" sldId="996"/>
            <ac:picMk id="12" creationId="{109727BA-7F34-C5A7-980B-001AFEED81C4}"/>
          </ac:picMkLst>
        </pc:picChg>
        <pc:picChg chg="add del mod">
          <ac:chgData name="Kevin Shing Bruce Li" userId="6378f547-896a-4b95-bef6-11d9eff0679e" providerId="ADAL" clId="{542519E9-F29B-A642-9E8C-7679B01AA8AA}" dt="2024-09-13T13:21:58.027" v="1014"/>
          <ac:picMkLst>
            <pc:docMk/>
            <pc:sldMk cId="3614836976" sldId="996"/>
            <ac:picMk id="12" creationId="{A90BA37C-DFEF-ECF2-F17B-3123F2E02AEF}"/>
          </ac:picMkLst>
        </pc:picChg>
        <pc:picChg chg="add mod">
          <ac:chgData name="Kevin Shing Bruce Li" userId="6378f547-896a-4b95-bef6-11d9eff0679e" providerId="ADAL" clId="{542519E9-F29B-A642-9E8C-7679B01AA8AA}" dt="2024-09-13T13:38:36.230" v="1161" actId="1076"/>
          <ac:picMkLst>
            <pc:docMk/>
            <pc:sldMk cId="3614836976" sldId="996"/>
            <ac:picMk id="14" creationId="{03EC50CE-52BD-164D-ED68-B06D581D1801}"/>
          </ac:picMkLst>
        </pc:picChg>
        <pc:picChg chg="add del mod">
          <ac:chgData name="Kevin Shing Bruce Li" userId="6378f547-896a-4b95-bef6-11d9eff0679e" providerId="ADAL" clId="{542519E9-F29B-A642-9E8C-7679B01AA8AA}" dt="2024-09-11T21:23:06.717" v="584"/>
          <ac:picMkLst>
            <pc:docMk/>
            <pc:sldMk cId="3614836976" sldId="996"/>
            <ac:picMk id="14" creationId="{1557D492-EF2F-28D0-5995-8D77038372F1}"/>
          </ac:picMkLst>
        </pc:picChg>
        <pc:picChg chg="add del mod">
          <ac:chgData name="Kevin Shing Bruce Li" userId="6378f547-896a-4b95-bef6-11d9eff0679e" providerId="ADAL" clId="{542519E9-F29B-A642-9E8C-7679B01AA8AA}" dt="2024-09-13T13:36:55.749" v="1066"/>
          <ac:picMkLst>
            <pc:docMk/>
            <pc:sldMk cId="3614836976" sldId="996"/>
            <ac:picMk id="16" creationId="{1D4E5C72-F452-24D3-C587-0EB82D880564}"/>
          </ac:picMkLst>
        </pc:picChg>
        <pc:picChg chg="add del mod">
          <ac:chgData name="Kevin Shing Bruce Li" userId="6378f547-896a-4b95-bef6-11d9eff0679e" providerId="ADAL" clId="{542519E9-F29B-A642-9E8C-7679B01AA8AA}" dt="2024-09-11T21:24:00.907" v="610"/>
          <ac:picMkLst>
            <pc:docMk/>
            <pc:sldMk cId="3614836976" sldId="996"/>
            <ac:picMk id="16" creationId="{80BEAB76-BFC4-23BF-2471-93220954B432}"/>
          </ac:picMkLst>
        </pc:picChg>
        <pc:picChg chg="add mod">
          <ac:chgData name="Kevin Shing Bruce Li" userId="6378f547-896a-4b95-bef6-11d9eff0679e" providerId="ADAL" clId="{542519E9-F29B-A642-9E8C-7679B01AA8AA}" dt="2024-09-13T13:38:36.230" v="1161" actId="1076"/>
          <ac:picMkLst>
            <pc:docMk/>
            <pc:sldMk cId="3614836976" sldId="996"/>
            <ac:picMk id="18" creationId="{5ABFF581-4327-C8A3-F787-18C84199A5B4}"/>
          </ac:picMkLst>
        </pc:picChg>
        <pc:picChg chg="add del mod">
          <ac:chgData name="Kevin Shing Bruce Li" userId="6378f547-896a-4b95-bef6-11d9eff0679e" providerId="ADAL" clId="{542519E9-F29B-A642-9E8C-7679B01AA8AA}" dt="2024-09-11T21:25:08.270" v="636"/>
          <ac:picMkLst>
            <pc:docMk/>
            <pc:sldMk cId="3614836976" sldId="996"/>
            <ac:picMk id="18" creationId="{F9336E97-5490-F92B-2C55-B7EC55FD3C9B}"/>
          </ac:picMkLst>
        </pc:picChg>
        <pc:picChg chg="add del mod">
          <ac:chgData name="Kevin Shing Bruce Li" userId="6378f547-896a-4b95-bef6-11d9eff0679e" providerId="ADAL" clId="{542519E9-F29B-A642-9E8C-7679B01AA8AA}" dt="2024-09-11T21:26:53.660" v="662"/>
          <ac:picMkLst>
            <pc:docMk/>
            <pc:sldMk cId="3614836976" sldId="996"/>
            <ac:picMk id="20" creationId="{6604B850-B172-EDF5-6ECD-70819D776CFA}"/>
          </ac:picMkLst>
        </pc:picChg>
        <pc:picChg chg="add del mod">
          <ac:chgData name="Kevin Shing Bruce Li" userId="6378f547-896a-4b95-bef6-11d9eff0679e" providerId="ADAL" clId="{542519E9-F29B-A642-9E8C-7679B01AA8AA}" dt="2024-09-11T21:27:09.505" v="688"/>
          <ac:picMkLst>
            <pc:docMk/>
            <pc:sldMk cId="3614836976" sldId="996"/>
            <ac:picMk id="22" creationId="{B280D173-8D7F-E349-3A2E-181715956ABA}"/>
          </ac:picMkLst>
        </pc:picChg>
        <pc:picChg chg="add del mod">
          <ac:chgData name="Kevin Shing Bruce Li" userId="6378f547-896a-4b95-bef6-11d9eff0679e" providerId="ADAL" clId="{542519E9-F29B-A642-9E8C-7679B01AA8AA}" dt="2024-09-11T21:27:40.570" v="714"/>
          <ac:picMkLst>
            <pc:docMk/>
            <pc:sldMk cId="3614836976" sldId="996"/>
            <ac:picMk id="24" creationId="{1D1AC575-DA1A-4B4B-E8A4-F36F11CA9E42}"/>
          </ac:picMkLst>
        </pc:picChg>
        <pc:picChg chg="add del mod">
          <ac:chgData name="Kevin Shing Bruce Li" userId="6378f547-896a-4b95-bef6-11d9eff0679e" providerId="ADAL" clId="{542519E9-F29B-A642-9E8C-7679B01AA8AA}" dt="2024-09-11T21:28:00.975" v="740"/>
          <ac:picMkLst>
            <pc:docMk/>
            <pc:sldMk cId="3614836976" sldId="996"/>
            <ac:picMk id="26" creationId="{8450965D-D18B-7229-7114-3E6FFE763C0D}"/>
          </ac:picMkLst>
        </pc:picChg>
        <pc:picChg chg="add del mod">
          <ac:chgData name="Kevin Shing Bruce Li" userId="6378f547-896a-4b95-bef6-11d9eff0679e" providerId="ADAL" clId="{542519E9-F29B-A642-9E8C-7679B01AA8AA}" dt="2024-09-11T21:28:28.200" v="766"/>
          <ac:picMkLst>
            <pc:docMk/>
            <pc:sldMk cId="3614836976" sldId="996"/>
            <ac:picMk id="28" creationId="{AB40A564-3E29-9219-55EA-385B2A1BDD63}"/>
          </ac:picMkLst>
        </pc:picChg>
        <pc:picChg chg="add del mod">
          <ac:chgData name="Kevin Shing Bruce Li" userId="6378f547-896a-4b95-bef6-11d9eff0679e" providerId="ADAL" clId="{542519E9-F29B-A642-9E8C-7679B01AA8AA}" dt="2024-09-13T13:17:27.774" v="960"/>
          <ac:picMkLst>
            <pc:docMk/>
            <pc:sldMk cId="3614836976" sldId="996"/>
            <ac:picMk id="30" creationId="{DCAB0440-7A2E-8656-E99E-54A4CA5E503A}"/>
          </ac:picMkLst>
        </pc:picChg>
        <pc:picChg chg="add del mod">
          <ac:chgData name="Kevin Shing Bruce Li" userId="6378f547-896a-4b95-bef6-11d9eff0679e" providerId="ADAL" clId="{542519E9-F29B-A642-9E8C-7679B01AA8AA}" dt="2024-09-11T21:29:11.232" v="795"/>
          <ac:picMkLst>
            <pc:docMk/>
            <pc:sldMk cId="3614836976" sldId="996"/>
            <ac:picMk id="31" creationId="{9ED5F2E2-D6C4-95F3-1C5E-1BE65FFC4352}"/>
          </ac:picMkLst>
        </pc:picChg>
        <pc:picChg chg="add del mod">
          <ac:chgData name="Kevin Shing Bruce Li" userId="6378f547-896a-4b95-bef6-11d9eff0679e" providerId="ADAL" clId="{542519E9-F29B-A642-9E8C-7679B01AA8AA}" dt="2024-09-11T21:32:02.800" v="822"/>
          <ac:picMkLst>
            <pc:docMk/>
            <pc:sldMk cId="3614836976" sldId="996"/>
            <ac:picMk id="33" creationId="{0179108C-F4BA-11B1-BBD0-C9A33136DC7C}"/>
          </ac:picMkLst>
        </pc:picChg>
        <pc:picChg chg="add del mod">
          <ac:chgData name="Kevin Shing Bruce Li" userId="6378f547-896a-4b95-bef6-11d9eff0679e" providerId="ADAL" clId="{542519E9-F29B-A642-9E8C-7679B01AA8AA}" dt="2024-09-11T21:32:16.363" v="849"/>
          <ac:picMkLst>
            <pc:docMk/>
            <pc:sldMk cId="3614836976" sldId="996"/>
            <ac:picMk id="35" creationId="{F686DFDF-110A-1142-A4A4-4FAA134B4572}"/>
          </ac:picMkLst>
        </pc:picChg>
        <pc:picChg chg="add del mod">
          <ac:chgData name="Kevin Shing Bruce Li" userId="6378f547-896a-4b95-bef6-11d9eff0679e" providerId="ADAL" clId="{542519E9-F29B-A642-9E8C-7679B01AA8AA}" dt="2024-09-11T21:32:43.800" v="875"/>
          <ac:picMkLst>
            <pc:docMk/>
            <pc:sldMk cId="3614836976" sldId="996"/>
            <ac:picMk id="37" creationId="{6B713279-6677-CB42-2E73-7859D2B2C33C}"/>
          </ac:picMkLst>
        </pc:picChg>
        <pc:picChg chg="add del mod">
          <ac:chgData name="Kevin Shing Bruce Li" userId="6378f547-896a-4b95-bef6-11d9eff0679e" providerId="ADAL" clId="{542519E9-F29B-A642-9E8C-7679B01AA8AA}" dt="2024-09-11T21:33:26.229" v="902"/>
          <ac:picMkLst>
            <pc:docMk/>
            <pc:sldMk cId="3614836976" sldId="996"/>
            <ac:picMk id="39" creationId="{19C5F746-44F1-A0F4-16D9-ADD8BA3E76FF}"/>
          </ac:picMkLst>
        </pc:picChg>
        <pc:picChg chg="add del mod">
          <ac:chgData name="Kevin Shing Bruce Li" userId="6378f547-896a-4b95-bef6-11d9eff0679e" providerId="ADAL" clId="{542519E9-F29B-A642-9E8C-7679B01AA8AA}" dt="2024-09-11T21:33:43.911" v="928"/>
          <ac:picMkLst>
            <pc:docMk/>
            <pc:sldMk cId="3614836976" sldId="996"/>
            <ac:picMk id="41" creationId="{7C485612-E959-CC2D-192F-76429B7C3D72}"/>
          </ac:picMkLst>
        </pc:picChg>
        <pc:picChg chg="add del mod">
          <ac:chgData name="Kevin Shing Bruce Li" userId="6378f547-896a-4b95-bef6-11d9eff0679e" providerId="ADAL" clId="{542519E9-F29B-A642-9E8C-7679B01AA8AA}" dt="2024-09-13T13:22:12.747" v="1040"/>
          <ac:picMkLst>
            <pc:docMk/>
            <pc:sldMk cId="3614836976" sldId="996"/>
            <ac:picMk id="43" creationId="{05E984C4-9160-9D5A-A3FE-738CA9BBFB64}"/>
          </ac:picMkLst>
        </pc:picChg>
        <pc:picChg chg="del">
          <ac:chgData name="Kevin Shing Bruce Li" userId="6378f547-896a-4b95-bef6-11d9eff0679e" providerId="ADAL" clId="{542519E9-F29B-A642-9E8C-7679B01AA8AA}" dt="2024-09-11T20:09:16.497" v="332" actId="478"/>
          <ac:picMkLst>
            <pc:docMk/>
            <pc:sldMk cId="3614836976" sldId="996"/>
            <ac:picMk id="1026" creationId="{1A70026C-071C-6297-A99A-44CBFA6E4DD8}"/>
          </ac:picMkLst>
        </pc:picChg>
        <pc:picChg chg="mod">
          <ac:chgData name="Kevin Shing Bruce Li" userId="6378f547-896a-4b95-bef6-11d9eff0679e" providerId="ADAL" clId="{542519E9-F29B-A642-9E8C-7679B01AA8AA}" dt="2024-09-11T20:13:39.263" v="447" actId="167"/>
          <ac:picMkLst>
            <pc:docMk/>
            <pc:sldMk cId="3614836976" sldId="996"/>
            <ac:picMk id="1034" creationId="{15551B49-2B69-C2A1-DD1A-A7AD063781E0}"/>
          </ac:picMkLst>
        </pc:picChg>
        <pc:picChg chg="add mod">
          <ac:chgData name="Kevin Shing Bruce Li" userId="6378f547-896a-4b95-bef6-11d9eff0679e" providerId="ADAL" clId="{542519E9-F29B-A642-9E8C-7679B01AA8AA}" dt="2024-09-11T20:13:57.729" v="479" actId="167"/>
          <ac:picMkLst>
            <pc:docMk/>
            <pc:sldMk cId="3614836976" sldId="996"/>
            <ac:picMk id="3074" creationId="{B8E1B373-A2F6-5545-860A-03DEC710A2E8}"/>
          </ac:picMkLst>
        </pc:picChg>
      </pc:sldChg>
      <pc:sldChg chg="addSp add del">
        <pc:chgData name="Kevin Shing Bruce Li" userId="6378f547-896a-4b95-bef6-11d9eff0679e" providerId="ADAL" clId="{542519E9-F29B-A642-9E8C-7679B01AA8AA}" dt="2024-09-13T13:53:37.635" v="1162" actId="2696"/>
        <pc:sldMkLst>
          <pc:docMk/>
          <pc:sldMk cId="2606090532" sldId="997"/>
        </pc:sldMkLst>
        <pc:picChg chg="add">
          <ac:chgData name="Kevin Shing Bruce Li" userId="6378f547-896a-4b95-bef6-11d9eff0679e" providerId="ADAL" clId="{542519E9-F29B-A642-9E8C-7679B01AA8AA}" dt="2024-09-13T08:55:50.912" v="933"/>
          <ac:picMkLst>
            <pc:docMk/>
            <pc:sldMk cId="2606090532" sldId="997"/>
            <ac:picMk id="1026" creationId="{B44DDF00-BDA6-D970-1A95-F4CA8D03C843}"/>
          </ac:picMkLst>
        </pc:picChg>
      </pc:sldChg>
      <pc:sldChg chg="addSp delSp modSp add mod modAnim">
        <pc:chgData name="Kevin Shing Bruce Li" userId="6378f547-896a-4b95-bef6-11d9eff0679e" providerId="ADAL" clId="{542519E9-F29B-A642-9E8C-7679B01AA8AA}" dt="2024-09-13T14:55:14.079" v="2091" actId="171"/>
        <pc:sldMkLst>
          <pc:docMk/>
          <pc:sldMk cId="2885630741" sldId="997"/>
        </pc:sldMkLst>
        <pc:spChg chg="mod">
          <ac:chgData name="Kevin Shing Bruce Li" userId="6378f547-896a-4b95-bef6-11d9eff0679e" providerId="ADAL" clId="{542519E9-F29B-A642-9E8C-7679B01AA8AA}" dt="2024-09-13T14:55:14.079" v="2091" actId="171"/>
          <ac:spMkLst>
            <pc:docMk/>
            <pc:sldMk cId="2885630741" sldId="997"/>
            <ac:spMk id="7" creationId="{00000000-0000-0000-0000-000000000000}"/>
          </ac:spMkLst>
        </pc:spChg>
        <pc:spChg chg="add mod">
          <ac:chgData name="Kevin Shing Bruce Li" userId="6378f547-896a-4b95-bef6-11d9eff0679e" providerId="ADAL" clId="{542519E9-F29B-A642-9E8C-7679B01AA8AA}" dt="2024-09-13T14:03:55.557" v="1528" actId="1076"/>
          <ac:spMkLst>
            <pc:docMk/>
            <pc:sldMk cId="2885630741" sldId="997"/>
            <ac:spMk id="26" creationId="{5F02AA11-4ECB-4757-73CC-13D7EC8B7E5C}"/>
          </ac:spMkLst>
        </pc:spChg>
        <pc:picChg chg="add del mod">
          <ac:chgData name="Kevin Shing Bruce Li" userId="6378f547-896a-4b95-bef6-11d9eff0679e" providerId="ADAL" clId="{542519E9-F29B-A642-9E8C-7679B01AA8AA}" dt="2024-09-13T13:59:09.513" v="1230"/>
          <ac:picMkLst>
            <pc:docMk/>
            <pc:sldMk cId="2885630741" sldId="997"/>
            <ac:picMk id="10" creationId="{A084A871-AD7B-2D25-67A0-B69D108904E7}"/>
          </ac:picMkLst>
        </pc:picChg>
        <pc:picChg chg="add del mod">
          <ac:chgData name="Kevin Shing Bruce Li" userId="6378f547-896a-4b95-bef6-11d9eff0679e" providerId="ADAL" clId="{542519E9-F29B-A642-9E8C-7679B01AA8AA}" dt="2024-09-13T14:00:03.657" v="1260"/>
          <ac:picMkLst>
            <pc:docMk/>
            <pc:sldMk cId="2885630741" sldId="997"/>
            <ac:picMk id="12" creationId="{EBEE848B-823B-1B15-6807-C3AB223FE947}"/>
          </ac:picMkLst>
        </pc:picChg>
        <pc:picChg chg="add del mod">
          <ac:chgData name="Kevin Shing Bruce Li" userId="6378f547-896a-4b95-bef6-11d9eff0679e" providerId="ADAL" clId="{542519E9-F29B-A642-9E8C-7679B01AA8AA}" dt="2024-09-13T14:07:05.536" v="1561"/>
          <ac:picMkLst>
            <pc:docMk/>
            <pc:sldMk cId="2885630741" sldId="997"/>
            <ac:picMk id="14" creationId="{662F8C51-5E7B-4BCB-CBEA-12A28E04CD87}"/>
          </ac:picMkLst>
        </pc:picChg>
        <pc:picChg chg="del mod">
          <ac:chgData name="Kevin Shing Bruce Li" userId="6378f547-896a-4b95-bef6-11d9eff0679e" providerId="ADAL" clId="{542519E9-F29B-A642-9E8C-7679B01AA8AA}" dt="2024-09-13T13:58:20.306" v="1200"/>
          <ac:picMkLst>
            <pc:docMk/>
            <pc:sldMk cId="2885630741" sldId="997"/>
            <ac:picMk id="15" creationId="{00000000-0000-0000-0000-000000000000}"/>
          </ac:picMkLst>
        </pc:picChg>
        <pc:picChg chg="add del mod">
          <ac:chgData name="Kevin Shing Bruce Li" userId="6378f547-896a-4b95-bef6-11d9eff0679e" providerId="ADAL" clId="{542519E9-F29B-A642-9E8C-7679B01AA8AA}" dt="2024-09-13T14:01:44.936" v="1303"/>
          <ac:picMkLst>
            <pc:docMk/>
            <pc:sldMk cId="2885630741" sldId="997"/>
            <ac:picMk id="18" creationId="{31350C39-25A1-BD32-800E-2C3F13E851C6}"/>
          </ac:picMkLst>
        </pc:picChg>
        <pc:picChg chg="add del mod">
          <ac:chgData name="Kevin Shing Bruce Li" userId="6378f547-896a-4b95-bef6-11d9eff0679e" providerId="ADAL" clId="{542519E9-F29B-A642-9E8C-7679B01AA8AA}" dt="2024-09-13T14:02:14.968" v="1328"/>
          <ac:picMkLst>
            <pc:docMk/>
            <pc:sldMk cId="2885630741" sldId="997"/>
            <ac:picMk id="21" creationId="{8D4F99E6-3480-6889-A2E5-D492483D6066}"/>
          </ac:picMkLst>
        </pc:picChg>
        <pc:picChg chg="add del mod">
          <ac:chgData name="Kevin Shing Bruce Li" userId="6378f547-896a-4b95-bef6-11d9eff0679e" providerId="ADAL" clId="{542519E9-F29B-A642-9E8C-7679B01AA8AA}" dt="2024-09-13T14:02:26.645" v="1349"/>
          <ac:picMkLst>
            <pc:docMk/>
            <pc:sldMk cId="2885630741" sldId="997"/>
            <ac:picMk id="23" creationId="{BBFD2F32-5234-4196-8EB5-F036A623252E}"/>
          </ac:picMkLst>
        </pc:picChg>
        <pc:picChg chg="add mod">
          <ac:chgData name="Kevin Shing Bruce Li" userId="6378f547-896a-4b95-bef6-11d9eff0679e" providerId="ADAL" clId="{542519E9-F29B-A642-9E8C-7679B01AA8AA}" dt="2024-09-13T14:03:34.028" v="1477" actId="1076"/>
          <ac:picMkLst>
            <pc:docMk/>
            <pc:sldMk cId="2885630741" sldId="997"/>
            <ac:picMk id="25" creationId="{9A4896ED-0B9B-2D0E-72BE-0EB32AE24258}"/>
          </ac:picMkLst>
        </pc:picChg>
        <pc:picChg chg="add del mod">
          <ac:chgData name="Kevin Shing Bruce Li" userId="6378f547-896a-4b95-bef6-11d9eff0679e" providerId="ADAL" clId="{542519E9-F29B-A642-9E8C-7679B01AA8AA}" dt="2024-09-13T14:08:24.506" v="1593"/>
          <ac:picMkLst>
            <pc:docMk/>
            <pc:sldMk cId="2885630741" sldId="997"/>
            <ac:picMk id="28" creationId="{17ADB07C-2CB3-7A33-DF09-BF0EE02926E1}"/>
          </ac:picMkLst>
        </pc:picChg>
        <pc:picChg chg="add del mod">
          <ac:chgData name="Kevin Shing Bruce Li" userId="6378f547-896a-4b95-bef6-11d9eff0679e" providerId="ADAL" clId="{542519E9-F29B-A642-9E8C-7679B01AA8AA}" dt="2024-09-13T14:11:25.455" v="1625"/>
          <ac:picMkLst>
            <pc:docMk/>
            <pc:sldMk cId="2885630741" sldId="997"/>
            <ac:picMk id="30" creationId="{A8626BD2-1F6D-E9DF-A4F3-B8B3053D1968}"/>
          </ac:picMkLst>
        </pc:picChg>
        <pc:picChg chg="add del mod">
          <ac:chgData name="Kevin Shing Bruce Li" userId="6378f547-896a-4b95-bef6-11d9eff0679e" providerId="ADAL" clId="{542519E9-F29B-A642-9E8C-7679B01AA8AA}" dt="2024-09-13T14:14:02.156" v="1657"/>
          <ac:picMkLst>
            <pc:docMk/>
            <pc:sldMk cId="2885630741" sldId="997"/>
            <ac:picMk id="32" creationId="{72791F45-3C87-7083-3EB6-D02C4D46D6E9}"/>
          </ac:picMkLst>
        </pc:picChg>
        <pc:picChg chg="add del mod">
          <ac:chgData name="Kevin Shing Bruce Li" userId="6378f547-896a-4b95-bef6-11d9eff0679e" providerId="ADAL" clId="{542519E9-F29B-A642-9E8C-7679B01AA8AA}" dt="2024-09-13T14:15:44.874" v="1689"/>
          <ac:picMkLst>
            <pc:docMk/>
            <pc:sldMk cId="2885630741" sldId="997"/>
            <ac:picMk id="34" creationId="{F179278C-7DC6-3943-292D-550106CCF629}"/>
          </ac:picMkLst>
        </pc:picChg>
        <pc:picChg chg="add del mod">
          <ac:chgData name="Kevin Shing Bruce Li" userId="6378f547-896a-4b95-bef6-11d9eff0679e" providerId="ADAL" clId="{542519E9-F29B-A642-9E8C-7679B01AA8AA}" dt="2024-09-13T14:16:23.480" v="1721"/>
          <ac:picMkLst>
            <pc:docMk/>
            <pc:sldMk cId="2885630741" sldId="997"/>
            <ac:picMk id="36" creationId="{D3047BA9-01C4-72BD-7327-CE72CD45CB13}"/>
          </ac:picMkLst>
        </pc:picChg>
        <pc:picChg chg="add del mod">
          <ac:chgData name="Kevin Shing Bruce Li" userId="6378f547-896a-4b95-bef6-11d9eff0679e" providerId="ADAL" clId="{542519E9-F29B-A642-9E8C-7679B01AA8AA}" dt="2024-09-13T14:16:34.621" v="1753"/>
          <ac:picMkLst>
            <pc:docMk/>
            <pc:sldMk cId="2885630741" sldId="997"/>
            <ac:picMk id="38" creationId="{89883EB4-C8B1-C1BB-2A4A-42212A46C40F}"/>
          </ac:picMkLst>
        </pc:picChg>
        <pc:picChg chg="add del mod">
          <ac:chgData name="Kevin Shing Bruce Li" userId="6378f547-896a-4b95-bef6-11d9eff0679e" providerId="ADAL" clId="{542519E9-F29B-A642-9E8C-7679B01AA8AA}" dt="2024-09-13T14:17:27.728" v="1785"/>
          <ac:picMkLst>
            <pc:docMk/>
            <pc:sldMk cId="2885630741" sldId="997"/>
            <ac:picMk id="40" creationId="{BC1D93C4-B21A-E7F4-377F-2799E4AA1336}"/>
          </ac:picMkLst>
        </pc:picChg>
        <pc:picChg chg="add del mod">
          <ac:chgData name="Kevin Shing Bruce Li" userId="6378f547-896a-4b95-bef6-11d9eff0679e" providerId="ADAL" clId="{542519E9-F29B-A642-9E8C-7679B01AA8AA}" dt="2024-09-13T14:17:50.131" v="1817"/>
          <ac:picMkLst>
            <pc:docMk/>
            <pc:sldMk cId="2885630741" sldId="997"/>
            <ac:picMk id="42" creationId="{02FE0931-47CC-E6FD-8D4F-A1A06D3A0AA2}"/>
          </ac:picMkLst>
        </pc:picChg>
        <pc:picChg chg="add del mod">
          <ac:chgData name="Kevin Shing Bruce Li" userId="6378f547-896a-4b95-bef6-11d9eff0679e" providerId="ADAL" clId="{542519E9-F29B-A642-9E8C-7679B01AA8AA}" dt="2024-09-13T14:18:06.403" v="1849"/>
          <ac:picMkLst>
            <pc:docMk/>
            <pc:sldMk cId="2885630741" sldId="997"/>
            <ac:picMk id="44" creationId="{C2887D21-EB3C-AB5B-537F-8A4B966C39A6}"/>
          </ac:picMkLst>
        </pc:picChg>
        <pc:picChg chg="add mod">
          <ac:chgData name="Kevin Shing Bruce Li" userId="6378f547-896a-4b95-bef6-11d9eff0679e" providerId="ADAL" clId="{542519E9-F29B-A642-9E8C-7679B01AA8AA}" dt="2024-09-13T14:18:06.402" v="1847" actId="108"/>
          <ac:picMkLst>
            <pc:docMk/>
            <pc:sldMk cId="2885630741" sldId="997"/>
            <ac:picMk id="46" creationId="{9582DEC0-085F-261F-D3E3-365357C2D4E9}"/>
          </ac:picMkLst>
        </pc:picChg>
        <pc:picChg chg="add del mod">
          <ac:chgData name="Kevin Shing Bruce Li" userId="6378f547-896a-4b95-bef6-11d9eff0679e" providerId="ADAL" clId="{542519E9-F29B-A642-9E8C-7679B01AA8AA}" dt="2024-09-13T14:19:10.609" v="1884"/>
          <ac:picMkLst>
            <pc:docMk/>
            <pc:sldMk cId="2885630741" sldId="997"/>
            <ac:picMk id="47" creationId="{3C63EA13-25D4-BE13-BB5E-CDCEFEDA0CA7}"/>
          </ac:picMkLst>
        </pc:picChg>
        <pc:picChg chg="add mod">
          <ac:chgData name="Kevin Shing Bruce Li" userId="6378f547-896a-4b95-bef6-11d9eff0679e" providerId="ADAL" clId="{542519E9-F29B-A642-9E8C-7679B01AA8AA}" dt="2024-09-13T14:19:18.932" v="1894" actId="1076"/>
          <ac:picMkLst>
            <pc:docMk/>
            <pc:sldMk cId="2885630741" sldId="997"/>
            <ac:picMk id="49" creationId="{2562D0EE-4D01-F811-171E-9AB047CB0767}"/>
          </ac:picMkLst>
        </pc:picChg>
      </pc:sldChg>
    </pc:docChg>
  </pc:docChgLst>
  <pc:docChgLst>
    <pc:chgData name="Kevin Shing Bruce Li" userId="6378f547-896a-4b95-bef6-11d9eff0679e" providerId="ADAL" clId="{7762243A-8B19-7340-83B8-631734A920EB}"/>
    <pc:docChg chg="custSel addSld delSld modSld modNotesMaster modHandout">
      <pc:chgData name="Kevin Shing Bruce Li" userId="6378f547-896a-4b95-bef6-11d9eff0679e" providerId="ADAL" clId="{7762243A-8B19-7340-83B8-631734A920EB}" dt="2022-09-26T14:17:07.102" v="345" actId="1076"/>
      <pc:docMkLst>
        <pc:docMk/>
      </pc:docMkLst>
      <pc:sldChg chg="del">
        <pc:chgData name="Kevin Shing Bruce Li" userId="6378f547-896a-4b95-bef6-11d9eff0679e" providerId="ADAL" clId="{7762243A-8B19-7340-83B8-631734A920EB}" dt="2022-09-23T17:02:53.715" v="2" actId="2696"/>
        <pc:sldMkLst>
          <pc:docMk/>
          <pc:sldMk cId="2639320648" sldId="539"/>
        </pc:sldMkLst>
      </pc:sldChg>
      <pc:sldChg chg="addSp modSp add del mod modAnim">
        <pc:chgData name="Kevin Shing Bruce Li" userId="6378f547-896a-4b95-bef6-11d9eff0679e" providerId="ADAL" clId="{7762243A-8B19-7340-83B8-631734A920EB}" dt="2022-09-26T14:17:07.102" v="345" actId="1076"/>
        <pc:sldMkLst>
          <pc:docMk/>
          <pc:sldMk cId="3470299616" sldId="842"/>
        </pc:sldMkLst>
        <pc:spChg chg="mod">
          <ac:chgData name="Kevin Shing Bruce Li" userId="6378f547-896a-4b95-bef6-11d9eff0679e" providerId="ADAL" clId="{7762243A-8B19-7340-83B8-631734A920EB}" dt="2022-09-26T13:02:36.217" v="233" actId="113"/>
          <ac:spMkLst>
            <pc:docMk/>
            <pc:sldMk cId="3470299616" sldId="842"/>
            <ac:spMk id="3" creationId="{00000000-0000-0000-0000-000000000000}"/>
          </ac:spMkLst>
        </pc:spChg>
        <pc:picChg chg="mod modCrop">
          <ac:chgData name="Kevin Shing Bruce Li" userId="6378f547-896a-4b95-bef6-11d9eff0679e" providerId="ADAL" clId="{7762243A-8B19-7340-83B8-631734A920EB}" dt="2022-09-26T14:16:29.768" v="293" actId="1076"/>
          <ac:picMkLst>
            <pc:docMk/>
            <pc:sldMk cId="3470299616" sldId="842"/>
            <ac:picMk id="7" creationId="{00000000-0000-0000-0000-000000000000}"/>
          </ac:picMkLst>
        </pc:picChg>
        <pc:picChg chg="add mod modCrop">
          <ac:chgData name="Kevin Shing Bruce Li" userId="6378f547-896a-4b95-bef6-11d9eff0679e" providerId="ADAL" clId="{7762243A-8B19-7340-83B8-631734A920EB}" dt="2022-09-26T14:17:07.102" v="345" actId="1076"/>
          <ac:picMkLst>
            <pc:docMk/>
            <pc:sldMk cId="3470299616" sldId="842"/>
            <ac:picMk id="8" creationId="{9B802C36-1F87-6E43-2134-B6E88B13726B}"/>
          </ac:picMkLst>
        </pc:picChg>
      </pc:sldChg>
      <pc:sldChg chg="modAnim">
        <pc:chgData name="Kevin Shing Bruce Li" userId="6378f547-896a-4b95-bef6-11d9eff0679e" providerId="ADAL" clId="{7762243A-8B19-7340-83B8-631734A920EB}" dt="2022-09-26T14:12:14.159" v="253"/>
        <pc:sldMkLst>
          <pc:docMk/>
          <pc:sldMk cId="149442905" sldId="847"/>
        </pc:sldMkLst>
      </pc:sldChg>
      <pc:sldChg chg="addSp modSp mod modAnim">
        <pc:chgData name="Kevin Shing Bruce Li" userId="6378f547-896a-4b95-bef6-11d9eff0679e" providerId="ADAL" clId="{7762243A-8B19-7340-83B8-631734A920EB}" dt="2022-09-26T12:57:50.192" v="167"/>
        <pc:sldMkLst>
          <pc:docMk/>
          <pc:sldMk cId="3652943752" sldId="964"/>
        </pc:sldMkLst>
        <pc:spChg chg="add mod">
          <ac:chgData name="Kevin Shing Bruce Li" userId="6378f547-896a-4b95-bef6-11d9eff0679e" providerId="ADAL" clId="{7762243A-8B19-7340-83B8-631734A920EB}" dt="2022-09-26T12:57:13.833" v="164" actId="1076"/>
          <ac:spMkLst>
            <pc:docMk/>
            <pc:sldMk cId="3652943752" sldId="964"/>
            <ac:spMk id="9" creationId="{BC3882A4-4DFE-14F9-73F8-9921675D035E}"/>
          </ac:spMkLst>
        </pc:spChg>
      </pc:sldChg>
      <pc:sldChg chg="modSp mod modAnim">
        <pc:chgData name="Kevin Shing Bruce Li" userId="6378f547-896a-4b95-bef6-11d9eff0679e" providerId="ADAL" clId="{7762243A-8B19-7340-83B8-631734A920EB}" dt="2022-09-26T14:10:37.967" v="251"/>
        <pc:sldMkLst>
          <pc:docMk/>
          <pc:sldMk cId="1306169851" sldId="989"/>
        </pc:sldMkLst>
        <pc:spChg chg="mod">
          <ac:chgData name="Kevin Shing Bruce Li" userId="6378f547-896a-4b95-bef6-11d9eff0679e" providerId="ADAL" clId="{7762243A-8B19-7340-83B8-631734A920EB}" dt="2022-09-26T13:03:03.377" v="246" actId="20577"/>
          <ac:spMkLst>
            <pc:docMk/>
            <pc:sldMk cId="1306169851" sldId="989"/>
            <ac:spMk id="2" creationId="{00000000-0000-0000-0000-000000000000}"/>
          </ac:spMkLst>
        </pc:spChg>
      </pc:sldChg>
      <pc:sldChg chg="del">
        <pc:chgData name="Kevin Shing Bruce Li" userId="6378f547-896a-4b95-bef6-11d9eff0679e" providerId="ADAL" clId="{7762243A-8B19-7340-83B8-631734A920EB}" dt="2022-09-23T17:02:54.320" v="3" actId="2696"/>
        <pc:sldMkLst>
          <pc:docMk/>
          <pc:sldMk cId="3850812713" sldId="991"/>
        </pc:sldMkLst>
      </pc:sldChg>
      <pc:sldChg chg="modAnim">
        <pc:chgData name="Kevin Shing Bruce Li" userId="6378f547-896a-4b95-bef6-11d9eff0679e" providerId="ADAL" clId="{7762243A-8B19-7340-83B8-631734A920EB}" dt="2022-09-26T14:11:43.826" v="252"/>
        <pc:sldMkLst>
          <pc:docMk/>
          <pc:sldMk cId="691314874" sldId="992"/>
        </pc:sldMkLst>
      </pc:sldChg>
      <pc:sldChg chg="modSp mod modAnim">
        <pc:chgData name="Kevin Shing Bruce Li" userId="6378f547-896a-4b95-bef6-11d9eff0679e" providerId="ADAL" clId="{7762243A-8B19-7340-83B8-631734A920EB}" dt="2022-09-26T13:01:00.595" v="221"/>
        <pc:sldMkLst>
          <pc:docMk/>
          <pc:sldMk cId="2568935109" sldId="993"/>
        </pc:sldMkLst>
        <pc:spChg chg="mod">
          <ac:chgData name="Kevin Shing Bruce Li" userId="6378f547-896a-4b95-bef6-11d9eff0679e" providerId="ADAL" clId="{7762243A-8B19-7340-83B8-631734A920EB}" dt="2022-09-26T13:00:49.401" v="219" actId="20577"/>
          <ac:spMkLst>
            <pc:docMk/>
            <pc:sldMk cId="2568935109" sldId="993"/>
            <ac:spMk id="3" creationId="{00000000-0000-0000-0000-000000000000}"/>
          </ac:spMkLst>
        </pc:spChg>
      </pc:sldChg>
      <pc:sldChg chg="add del">
        <pc:chgData name="Kevin Shing Bruce Li" userId="6378f547-896a-4b95-bef6-11d9eff0679e" providerId="ADAL" clId="{7762243A-8B19-7340-83B8-631734A920EB}" dt="2022-09-23T17:04:04.568" v="4" actId="2696"/>
        <pc:sldMkLst>
          <pc:docMk/>
          <pc:sldMk cId="1731541496" sldId="994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461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2798" y="0"/>
            <a:ext cx="4301543" cy="33461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D447C37-F3CA-4D3C-AB06-42A379D8AAD0}" type="datetimeFigureOut">
              <a:rPr lang="en-GB" smtClean="0"/>
              <a:t>26/09/2024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334477"/>
            <a:ext cx="4301543" cy="334611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2798" y="6334477"/>
            <a:ext cx="4301543" cy="334611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EEA80465-AB5D-4FC7-B432-2FDADEF4CB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063990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461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33461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4D72CB5-BA9E-4169-B738-294668C4FB29}" type="datetimeFigureOut">
              <a:rPr lang="en-GB" smtClean="0"/>
              <a:t>26/09/2024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62275" y="833438"/>
            <a:ext cx="4002088" cy="2251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3209498"/>
            <a:ext cx="7941310" cy="2625954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334477"/>
            <a:ext cx="4301543" cy="334611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6334477"/>
            <a:ext cx="4301543" cy="334611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1C0567C-1BAA-43FC-B4E8-7C1C2D493E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56607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75453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22918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64725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42250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36668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3006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017418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9972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85110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749236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37737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58132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854342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72245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584389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969218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981162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411411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235772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665850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933666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4496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36520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112762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421424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603573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827603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095289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091621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5993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514338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522042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35568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340187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9894352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118134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431125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5699324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6116879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3716869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1783507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3964006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4245290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49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31600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8234657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50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697504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51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4920950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52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2901984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Animates this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53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873063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54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9874473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55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3110280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56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3597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85945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2604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81074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84635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76000" y="1440000"/>
            <a:ext cx="10440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76000" y="4104000"/>
            <a:ext cx="10440000" cy="1655762"/>
          </a:xfrm>
        </p:spPr>
        <p:txBody>
          <a:bodyPr/>
          <a:lstStyle>
            <a:lvl1pPr marL="0" indent="0" algn="l">
              <a:buNone/>
              <a:defRPr sz="2400" b="1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 September 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Kevin Li - Collective effects I - Santa Susanna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324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9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6000" y="2637165"/>
            <a:ext cx="1260000" cy="1583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141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 September 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Kevin Li - Collective effects I - Santa Susanna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607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gnpo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Signpost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000" y="936000"/>
            <a:ext cx="11520000" cy="2304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 September 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Kevin Li - Collective effects I - Santa Susanna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http://www.gatherthejews.com/wp-content/uploads/2011/07/signpost.gif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6000" y="0"/>
            <a:ext cx="637593" cy="8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336000" y="3312000"/>
            <a:ext cx="11520000" cy="273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9670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 September 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Kevin Li - Collective effects I - Santa Susanna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8899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 September 2024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Kevin Li - Collective effects I - Santa Susanna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939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 September 2024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Kevin Li - Collective effects I - Santa Susanna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1799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2634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6000" y="2640709"/>
            <a:ext cx="1260000" cy="1576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4056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8339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6000" y="144000"/>
            <a:ext cx="11520000" cy="64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6000" y="900000"/>
            <a:ext cx="11520000" cy="540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2000" y="6462000"/>
            <a:ext cx="216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27. September 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000" y="6462000"/>
            <a:ext cx="432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Kevin Li - Collective effects I - Santa Susanna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96000" y="6462000"/>
            <a:ext cx="216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A1AA69-EDB9-4143-818B-2B18FE6932EA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Arrow Connector 7"/>
          <p:cNvCxnSpPr/>
          <p:nvPr userDrawn="1"/>
        </p:nvCxnSpPr>
        <p:spPr>
          <a:xfrm>
            <a:off x="774000" y="6462000"/>
            <a:ext cx="11088000" cy="0"/>
          </a:xfrm>
          <a:prstGeom prst="straightConnector1">
            <a:avLst/>
          </a:prstGeom>
          <a:ln w="28575">
            <a:solidFill>
              <a:srgbClr val="104282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2" descr="http://cas.web.cern.ch/cas/CASlogo.jpg"/>
          <p:cNvPicPr>
            <a:picLocks noChangeAspect="1" noChangeArrowheads="1"/>
          </p:cNvPicPr>
          <p:nvPr userDrawn="1"/>
        </p:nvPicPr>
        <p:blipFill>
          <a:blip r:embed="rId1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8400" y="72000"/>
            <a:ext cx="1070460" cy="6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>
            <a:spLocks noChangeAspect="1"/>
          </p:cNvSpPr>
          <p:nvPr userDrawn="1"/>
        </p:nvSpPr>
        <p:spPr>
          <a:xfrm>
            <a:off x="72000" y="6066000"/>
            <a:ext cx="720000" cy="720000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00" y="6138000"/>
            <a:ext cx="648000" cy="6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568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02" r:id="rId2"/>
    <p:sldLayoutId id="2147483717" r:id="rId3"/>
    <p:sldLayoutId id="2147483703" r:id="rId4"/>
    <p:sldLayoutId id="2147483706" r:id="rId5"/>
    <p:sldLayoutId id="2147483707" r:id="rId6"/>
    <p:sldLayoutId id="2147483713" r:id="rId7"/>
    <p:sldLayoutId id="2147483714" r:id="rId8"/>
    <p:sldLayoutId id="2147483715" r:id="rId9"/>
    <p:sldLayoutId id="2147483716" r:id="rId10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rgbClr val="0097F2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13" Type="http://schemas.openxmlformats.org/officeDocument/2006/relationships/image" Target="../media/image14.png"/><Relationship Id="rId18" Type="http://schemas.openxmlformats.org/officeDocument/2006/relationships/image" Target="../media/image17.png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12" Type="http://schemas.openxmlformats.org/officeDocument/2006/relationships/image" Target="../media/image11.png"/><Relationship Id="rId17" Type="http://schemas.openxmlformats.org/officeDocument/2006/relationships/image" Target="../media/image30.png"/><Relationship Id="rId2" Type="http://schemas.openxmlformats.org/officeDocument/2006/relationships/tags" Target="../tags/tag30.xml"/><Relationship Id="rId16" Type="http://schemas.openxmlformats.org/officeDocument/2006/relationships/image" Target="../media/image29.png"/><Relationship Id="rId20" Type="http://schemas.openxmlformats.org/officeDocument/2006/relationships/image" Target="../media/image32.png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11" Type="http://schemas.openxmlformats.org/officeDocument/2006/relationships/image" Target="../media/image10.png"/><Relationship Id="rId5" Type="http://schemas.openxmlformats.org/officeDocument/2006/relationships/tags" Target="../tags/tag33.xml"/><Relationship Id="rId15" Type="http://schemas.openxmlformats.org/officeDocument/2006/relationships/image" Target="../media/image28.png"/><Relationship Id="rId10" Type="http://schemas.openxmlformats.org/officeDocument/2006/relationships/notesSlide" Target="../notesSlides/notesSlide10.xml"/><Relationship Id="rId19" Type="http://schemas.openxmlformats.org/officeDocument/2006/relationships/image" Target="../media/image31.png"/><Relationship Id="rId4" Type="http://schemas.openxmlformats.org/officeDocument/2006/relationships/tags" Target="../tags/tag32.xml"/><Relationship Id="rId9" Type="http://schemas.openxmlformats.org/officeDocument/2006/relationships/slideLayout" Target="../slideLayouts/slideLayout2.xml"/><Relationship Id="rId1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44.xml"/><Relationship Id="rId13" Type="http://schemas.openxmlformats.org/officeDocument/2006/relationships/image" Target="../media/image14.png"/><Relationship Id="rId18" Type="http://schemas.openxmlformats.org/officeDocument/2006/relationships/image" Target="../media/image33.png"/><Relationship Id="rId3" Type="http://schemas.openxmlformats.org/officeDocument/2006/relationships/tags" Target="../tags/tag39.xml"/><Relationship Id="rId21" Type="http://schemas.openxmlformats.org/officeDocument/2006/relationships/image" Target="../media/image36.png"/><Relationship Id="rId7" Type="http://schemas.openxmlformats.org/officeDocument/2006/relationships/tags" Target="../tags/tag43.xml"/><Relationship Id="rId12" Type="http://schemas.openxmlformats.org/officeDocument/2006/relationships/image" Target="../media/image11.png"/><Relationship Id="rId17" Type="http://schemas.openxmlformats.org/officeDocument/2006/relationships/image" Target="../media/image17.png"/><Relationship Id="rId2" Type="http://schemas.openxmlformats.org/officeDocument/2006/relationships/tags" Target="../tags/tag38.xml"/><Relationship Id="rId16" Type="http://schemas.openxmlformats.org/officeDocument/2006/relationships/image" Target="../media/image30.png"/><Relationship Id="rId20" Type="http://schemas.openxmlformats.org/officeDocument/2006/relationships/image" Target="../media/image35.png"/><Relationship Id="rId1" Type="http://schemas.openxmlformats.org/officeDocument/2006/relationships/tags" Target="../tags/tag37.xml"/><Relationship Id="rId6" Type="http://schemas.openxmlformats.org/officeDocument/2006/relationships/tags" Target="../tags/tag42.xml"/><Relationship Id="rId11" Type="http://schemas.openxmlformats.org/officeDocument/2006/relationships/image" Target="../media/image10.png"/><Relationship Id="rId5" Type="http://schemas.openxmlformats.org/officeDocument/2006/relationships/tags" Target="../tags/tag41.xml"/><Relationship Id="rId15" Type="http://schemas.openxmlformats.org/officeDocument/2006/relationships/image" Target="../media/image28.png"/><Relationship Id="rId10" Type="http://schemas.openxmlformats.org/officeDocument/2006/relationships/notesSlide" Target="../notesSlides/notesSlide11.xml"/><Relationship Id="rId19" Type="http://schemas.openxmlformats.org/officeDocument/2006/relationships/image" Target="../media/image34.png"/><Relationship Id="rId4" Type="http://schemas.openxmlformats.org/officeDocument/2006/relationships/tags" Target="../tags/tag40.xml"/><Relationship Id="rId9" Type="http://schemas.openxmlformats.org/officeDocument/2006/relationships/slideLayout" Target="../slideLayouts/slideLayout2.xml"/><Relationship Id="rId1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30.png"/><Relationship Id="rId3" Type="http://schemas.openxmlformats.org/officeDocument/2006/relationships/tags" Target="../tags/tag47.xml"/><Relationship Id="rId7" Type="http://schemas.openxmlformats.org/officeDocument/2006/relationships/notesSlide" Target="../notesSlides/notesSlide12.xml"/><Relationship Id="rId12" Type="http://schemas.openxmlformats.org/officeDocument/2006/relationships/image" Target="../media/image28.png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27.png"/><Relationship Id="rId5" Type="http://schemas.openxmlformats.org/officeDocument/2006/relationships/tags" Target="../tags/tag49.xml"/><Relationship Id="rId15" Type="http://schemas.openxmlformats.org/officeDocument/2006/relationships/image" Target="../media/image17.png"/><Relationship Id="rId10" Type="http://schemas.openxmlformats.org/officeDocument/2006/relationships/image" Target="../media/image14.png"/><Relationship Id="rId4" Type="http://schemas.openxmlformats.org/officeDocument/2006/relationships/tags" Target="../tags/tag48.xml"/><Relationship Id="rId9" Type="http://schemas.openxmlformats.org/officeDocument/2006/relationships/image" Target="../media/image11.png"/><Relationship Id="rId1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30.png"/><Relationship Id="rId3" Type="http://schemas.openxmlformats.org/officeDocument/2006/relationships/tags" Target="../tags/tag52.xml"/><Relationship Id="rId7" Type="http://schemas.openxmlformats.org/officeDocument/2006/relationships/notesSlide" Target="../notesSlides/notesSlide13.xml"/><Relationship Id="rId12" Type="http://schemas.openxmlformats.org/officeDocument/2006/relationships/image" Target="../media/image28.png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27.png"/><Relationship Id="rId5" Type="http://schemas.openxmlformats.org/officeDocument/2006/relationships/tags" Target="../tags/tag54.xml"/><Relationship Id="rId15" Type="http://schemas.openxmlformats.org/officeDocument/2006/relationships/image" Target="../media/image33.png"/><Relationship Id="rId10" Type="http://schemas.openxmlformats.org/officeDocument/2006/relationships/image" Target="../media/image14.png"/><Relationship Id="rId4" Type="http://schemas.openxmlformats.org/officeDocument/2006/relationships/tags" Target="../tags/tag53.xml"/><Relationship Id="rId9" Type="http://schemas.openxmlformats.org/officeDocument/2006/relationships/image" Target="../media/image11.png"/><Relationship Id="rId1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4.xml"/><Relationship Id="rId13" Type="http://schemas.openxmlformats.org/officeDocument/2006/relationships/image" Target="../media/image28.png"/><Relationship Id="rId3" Type="http://schemas.openxmlformats.org/officeDocument/2006/relationships/tags" Target="../tags/tag57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27.png"/><Relationship Id="rId17" Type="http://schemas.openxmlformats.org/officeDocument/2006/relationships/image" Target="../media/image37.png"/><Relationship Id="rId2" Type="http://schemas.openxmlformats.org/officeDocument/2006/relationships/tags" Target="../tags/tag56.xml"/><Relationship Id="rId16" Type="http://schemas.openxmlformats.org/officeDocument/2006/relationships/image" Target="../media/image33.png"/><Relationship Id="rId1" Type="http://schemas.openxmlformats.org/officeDocument/2006/relationships/tags" Target="../tags/tag55.xml"/><Relationship Id="rId6" Type="http://schemas.openxmlformats.org/officeDocument/2006/relationships/tags" Target="../tags/tag60.xml"/><Relationship Id="rId11" Type="http://schemas.openxmlformats.org/officeDocument/2006/relationships/image" Target="../media/image14.png"/><Relationship Id="rId5" Type="http://schemas.openxmlformats.org/officeDocument/2006/relationships/tags" Target="../tags/tag59.xml"/><Relationship Id="rId15" Type="http://schemas.openxmlformats.org/officeDocument/2006/relationships/image" Target="../media/image17.png"/><Relationship Id="rId10" Type="http://schemas.openxmlformats.org/officeDocument/2006/relationships/image" Target="../media/image11.png"/><Relationship Id="rId4" Type="http://schemas.openxmlformats.org/officeDocument/2006/relationships/tags" Target="../tags/tag58.xml"/><Relationship Id="rId9" Type="http://schemas.openxmlformats.org/officeDocument/2006/relationships/image" Target="../media/image10.png"/><Relationship Id="rId1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5.xml"/><Relationship Id="rId13" Type="http://schemas.openxmlformats.org/officeDocument/2006/relationships/image" Target="../media/image14.png"/><Relationship Id="rId18" Type="http://schemas.openxmlformats.org/officeDocument/2006/relationships/hyperlink" Target="http://www.damtp.cam.ac.uk/user/tong/dynamics/four.pdf" TargetMode="External"/><Relationship Id="rId3" Type="http://schemas.openxmlformats.org/officeDocument/2006/relationships/tags" Target="../tags/tag63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11.png"/><Relationship Id="rId17" Type="http://schemas.openxmlformats.org/officeDocument/2006/relationships/hyperlink" Target="https://cds.cern.ch/record/572817?ln=de" TargetMode="External"/><Relationship Id="rId2" Type="http://schemas.openxmlformats.org/officeDocument/2006/relationships/tags" Target="../tags/tag62.xml"/><Relationship Id="rId16" Type="http://schemas.openxmlformats.org/officeDocument/2006/relationships/image" Target="../media/image40.png"/><Relationship Id="rId1" Type="http://schemas.openxmlformats.org/officeDocument/2006/relationships/tags" Target="../tags/tag61.xml"/><Relationship Id="rId6" Type="http://schemas.openxmlformats.org/officeDocument/2006/relationships/tags" Target="../tags/tag66.xml"/><Relationship Id="rId11" Type="http://schemas.openxmlformats.org/officeDocument/2006/relationships/image" Target="../media/image10.png"/><Relationship Id="rId5" Type="http://schemas.openxmlformats.org/officeDocument/2006/relationships/tags" Target="../tags/tag65.xml"/><Relationship Id="rId15" Type="http://schemas.openxmlformats.org/officeDocument/2006/relationships/image" Target="../media/image39.png"/><Relationship Id="rId10" Type="http://schemas.openxmlformats.org/officeDocument/2006/relationships/image" Target="../media/image38.png"/><Relationship Id="rId19" Type="http://schemas.openxmlformats.org/officeDocument/2006/relationships/image" Target="../media/image41.png"/><Relationship Id="rId4" Type="http://schemas.openxmlformats.org/officeDocument/2006/relationships/tags" Target="../tags/tag64.xml"/><Relationship Id="rId9" Type="http://schemas.openxmlformats.org/officeDocument/2006/relationships/image" Target="../media/image33.png"/><Relationship Id="rId1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74.xml"/><Relationship Id="rId13" Type="http://schemas.openxmlformats.org/officeDocument/2006/relationships/image" Target="../media/image10.png"/><Relationship Id="rId18" Type="http://schemas.openxmlformats.org/officeDocument/2006/relationships/image" Target="../media/image40.png"/><Relationship Id="rId3" Type="http://schemas.openxmlformats.org/officeDocument/2006/relationships/tags" Target="../tags/tag69.xml"/><Relationship Id="rId21" Type="http://schemas.openxmlformats.org/officeDocument/2006/relationships/image" Target="../media/image41.png"/><Relationship Id="rId7" Type="http://schemas.openxmlformats.org/officeDocument/2006/relationships/tags" Target="../tags/tag73.xml"/><Relationship Id="rId12" Type="http://schemas.openxmlformats.org/officeDocument/2006/relationships/image" Target="../media/image38.png"/><Relationship Id="rId17" Type="http://schemas.openxmlformats.org/officeDocument/2006/relationships/image" Target="../media/image39.png"/><Relationship Id="rId2" Type="http://schemas.openxmlformats.org/officeDocument/2006/relationships/tags" Target="../tags/tag68.xml"/><Relationship Id="rId16" Type="http://schemas.openxmlformats.org/officeDocument/2006/relationships/image" Target="../media/image16.png"/><Relationship Id="rId20" Type="http://schemas.openxmlformats.org/officeDocument/2006/relationships/hyperlink" Target="http://www.damtp.cam.ac.uk/user/tong/dynamics/four.pdf" TargetMode="External"/><Relationship Id="rId1" Type="http://schemas.openxmlformats.org/officeDocument/2006/relationships/tags" Target="../tags/tag67.xml"/><Relationship Id="rId6" Type="http://schemas.openxmlformats.org/officeDocument/2006/relationships/tags" Target="../tags/tag72.xml"/><Relationship Id="rId11" Type="http://schemas.openxmlformats.org/officeDocument/2006/relationships/image" Target="../media/image33.png"/><Relationship Id="rId24" Type="http://schemas.openxmlformats.org/officeDocument/2006/relationships/hyperlink" Target="https://indico.cern.ch/event/759124/contributions/3148240/attachments/1756510/2848467/20181121_Direct_Vlasov_solvers_partI.pdf" TargetMode="External"/><Relationship Id="rId5" Type="http://schemas.openxmlformats.org/officeDocument/2006/relationships/tags" Target="../tags/tag71.xml"/><Relationship Id="rId15" Type="http://schemas.openxmlformats.org/officeDocument/2006/relationships/image" Target="../media/image14.png"/><Relationship Id="rId23" Type="http://schemas.openxmlformats.org/officeDocument/2006/relationships/image" Target="../media/image43.png"/><Relationship Id="rId10" Type="http://schemas.openxmlformats.org/officeDocument/2006/relationships/notesSlide" Target="../notesSlides/notesSlide16.xml"/><Relationship Id="rId19" Type="http://schemas.openxmlformats.org/officeDocument/2006/relationships/hyperlink" Target="https://cds.cern.ch/record/572817?ln=de" TargetMode="External"/><Relationship Id="rId4" Type="http://schemas.openxmlformats.org/officeDocument/2006/relationships/tags" Target="../tags/tag70.xml"/><Relationship Id="rId9" Type="http://schemas.openxmlformats.org/officeDocument/2006/relationships/slideLayout" Target="../slideLayouts/slideLayout2.xml"/><Relationship Id="rId14" Type="http://schemas.openxmlformats.org/officeDocument/2006/relationships/image" Target="../media/image11.png"/><Relationship Id="rId22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46.png"/><Relationship Id="rId3" Type="http://schemas.openxmlformats.org/officeDocument/2006/relationships/tags" Target="../tags/tag77.xml"/><Relationship Id="rId7" Type="http://schemas.openxmlformats.org/officeDocument/2006/relationships/notesSlide" Target="../notesSlides/notesSlide20.xml"/><Relationship Id="rId12" Type="http://schemas.openxmlformats.org/officeDocument/2006/relationships/image" Target="../media/image13.png"/><Relationship Id="rId2" Type="http://schemas.openxmlformats.org/officeDocument/2006/relationships/tags" Target="../tags/tag76.xml"/><Relationship Id="rId1" Type="http://schemas.openxmlformats.org/officeDocument/2006/relationships/tags" Target="../tags/tag75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12.png"/><Relationship Id="rId5" Type="http://schemas.openxmlformats.org/officeDocument/2006/relationships/tags" Target="../tags/tag79.xml"/><Relationship Id="rId10" Type="http://schemas.openxmlformats.org/officeDocument/2006/relationships/image" Target="../media/image11.png"/><Relationship Id="rId4" Type="http://schemas.openxmlformats.org/officeDocument/2006/relationships/tags" Target="../tags/tag78.xml"/><Relationship Id="rId9" Type="http://schemas.openxmlformats.org/officeDocument/2006/relationships/image" Target="../media/image10.png"/><Relationship Id="rId14" Type="http://schemas.openxmlformats.org/officeDocument/2006/relationships/image" Target="../media/image47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47.png"/><Relationship Id="rId3" Type="http://schemas.openxmlformats.org/officeDocument/2006/relationships/tags" Target="../tags/tag82.xml"/><Relationship Id="rId7" Type="http://schemas.openxmlformats.org/officeDocument/2006/relationships/notesSlide" Target="../notesSlides/notesSlide21.xml"/><Relationship Id="rId12" Type="http://schemas.openxmlformats.org/officeDocument/2006/relationships/image" Target="../media/image13.png"/><Relationship Id="rId2" Type="http://schemas.openxmlformats.org/officeDocument/2006/relationships/tags" Target="../tags/tag81.xml"/><Relationship Id="rId1" Type="http://schemas.openxmlformats.org/officeDocument/2006/relationships/tags" Target="../tags/tag80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12.png"/><Relationship Id="rId5" Type="http://schemas.openxmlformats.org/officeDocument/2006/relationships/tags" Target="../tags/tag84.xml"/><Relationship Id="rId10" Type="http://schemas.openxmlformats.org/officeDocument/2006/relationships/image" Target="../media/image11.png"/><Relationship Id="rId4" Type="http://schemas.openxmlformats.org/officeDocument/2006/relationships/tags" Target="../tags/tag83.xml"/><Relationship Id="rId9" Type="http://schemas.openxmlformats.org/officeDocument/2006/relationships/image" Target="../media/image10.png"/><Relationship Id="rId14" Type="http://schemas.openxmlformats.org/officeDocument/2006/relationships/image" Target="../media/image46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48.png"/><Relationship Id="rId3" Type="http://schemas.openxmlformats.org/officeDocument/2006/relationships/tags" Target="../tags/tag87.xml"/><Relationship Id="rId7" Type="http://schemas.openxmlformats.org/officeDocument/2006/relationships/notesSlide" Target="../notesSlides/notesSlide22.xml"/><Relationship Id="rId12" Type="http://schemas.openxmlformats.org/officeDocument/2006/relationships/image" Target="../media/image13.png"/><Relationship Id="rId17" Type="http://schemas.openxmlformats.org/officeDocument/2006/relationships/image" Target="../media/image46.png"/><Relationship Id="rId2" Type="http://schemas.openxmlformats.org/officeDocument/2006/relationships/tags" Target="../tags/tag86.xml"/><Relationship Id="rId16" Type="http://schemas.openxmlformats.org/officeDocument/2006/relationships/image" Target="../media/image51.png"/><Relationship Id="rId1" Type="http://schemas.openxmlformats.org/officeDocument/2006/relationships/tags" Target="../tags/tag85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12.png"/><Relationship Id="rId5" Type="http://schemas.openxmlformats.org/officeDocument/2006/relationships/tags" Target="../tags/tag89.xml"/><Relationship Id="rId15" Type="http://schemas.openxmlformats.org/officeDocument/2006/relationships/image" Target="../media/image50.png"/><Relationship Id="rId10" Type="http://schemas.openxmlformats.org/officeDocument/2006/relationships/image" Target="../media/image11.png"/><Relationship Id="rId4" Type="http://schemas.openxmlformats.org/officeDocument/2006/relationships/tags" Target="../tags/tag88.xml"/><Relationship Id="rId9" Type="http://schemas.openxmlformats.org/officeDocument/2006/relationships/image" Target="../media/image10.png"/><Relationship Id="rId14" Type="http://schemas.openxmlformats.org/officeDocument/2006/relationships/image" Target="../media/image49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3.xml"/><Relationship Id="rId13" Type="http://schemas.openxmlformats.org/officeDocument/2006/relationships/image" Target="../media/image13.png"/><Relationship Id="rId3" Type="http://schemas.openxmlformats.org/officeDocument/2006/relationships/tags" Target="../tags/tag90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12.png"/><Relationship Id="rId2" Type="http://schemas.openxmlformats.org/officeDocument/2006/relationships/video" Target="../media/media3.avi"/><Relationship Id="rId1" Type="http://schemas.microsoft.com/office/2007/relationships/media" Target="../media/media3.avi"/><Relationship Id="rId6" Type="http://schemas.openxmlformats.org/officeDocument/2006/relationships/tags" Target="../tags/tag93.xml"/><Relationship Id="rId11" Type="http://schemas.openxmlformats.org/officeDocument/2006/relationships/image" Target="../media/image11.png"/><Relationship Id="rId5" Type="http://schemas.openxmlformats.org/officeDocument/2006/relationships/tags" Target="../tags/tag92.xml"/><Relationship Id="rId10" Type="http://schemas.openxmlformats.org/officeDocument/2006/relationships/image" Target="../media/image10.png"/><Relationship Id="rId4" Type="http://schemas.openxmlformats.org/officeDocument/2006/relationships/tags" Target="../tags/tag91.xml"/><Relationship Id="rId9" Type="http://schemas.openxmlformats.org/officeDocument/2006/relationships/image" Target="../media/image9.png"/><Relationship Id="rId14" Type="http://schemas.openxmlformats.org/officeDocument/2006/relationships/image" Target="../media/image52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4.xml"/><Relationship Id="rId13" Type="http://schemas.openxmlformats.org/officeDocument/2006/relationships/image" Target="../media/image13.png"/><Relationship Id="rId3" Type="http://schemas.openxmlformats.org/officeDocument/2006/relationships/tags" Target="../tags/tag94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12.png"/><Relationship Id="rId2" Type="http://schemas.openxmlformats.org/officeDocument/2006/relationships/video" Target="../media/media4.avi"/><Relationship Id="rId1" Type="http://schemas.microsoft.com/office/2007/relationships/media" Target="../media/media4.avi"/><Relationship Id="rId6" Type="http://schemas.openxmlformats.org/officeDocument/2006/relationships/tags" Target="../tags/tag97.xml"/><Relationship Id="rId11" Type="http://schemas.openxmlformats.org/officeDocument/2006/relationships/image" Target="../media/image11.png"/><Relationship Id="rId5" Type="http://schemas.openxmlformats.org/officeDocument/2006/relationships/tags" Target="../tags/tag96.xml"/><Relationship Id="rId10" Type="http://schemas.openxmlformats.org/officeDocument/2006/relationships/image" Target="../media/image10.png"/><Relationship Id="rId4" Type="http://schemas.openxmlformats.org/officeDocument/2006/relationships/tags" Target="../tags/tag95.xml"/><Relationship Id="rId9" Type="http://schemas.openxmlformats.org/officeDocument/2006/relationships/image" Target="../media/image9.png"/><Relationship Id="rId14" Type="http://schemas.openxmlformats.org/officeDocument/2006/relationships/image" Target="../media/image53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100.xml"/><Relationship Id="rId7" Type="http://schemas.openxmlformats.org/officeDocument/2006/relationships/image" Target="../media/image9.png"/><Relationship Id="rId12" Type="http://schemas.openxmlformats.org/officeDocument/2006/relationships/image" Target="../media/image54.png"/><Relationship Id="rId2" Type="http://schemas.openxmlformats.org/officeDocument/2006/relationships/tags" Target="../tags/tag99.xml"/><Relationship Id="rId1" Type="http://schemas.openxmlformats.org/officeDocument/2006/relationships/tags" Target="../tags/tag98.xml"/><Relationship Id="rId6" Type="http://schemas.openxmlformats.org/officeDocument/2006/relationships/notesSlide" Target="../notesSlides/notesSlide25.xml"/><Relationship Id="rId11" Type="http://schemas.openxmlformats.org/officeDocument/2006/relationships/image" Target="../media/image13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12.png"/><Relationship Id="rId4" Type="http://schemas.openxmlformats.org/officeDocument/2006/relationships/tags" Target="../tags/tag101.xml"/><Relationship Id="rId9" Type="http://schemas.openxmlformats.org/officeDocument/2006/relationships/image" Target="../media/image11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55.png"/><Relationship Id="rId3" Type="http://schemas.openxmlformats.org/officeDocument/2006/relationships/tags" Target="../tags/tag104.xml"/><Relationship Id="rId7" Type="http://schemas.openxmlformats.org/officeDocument/2006/relationships/image" Target="../media/image9.png"/><Relationship Id="rId12" Type="http://schemas.openxmlformats.org/officeDocument/2006/relationships/image" Target="../media/image54.png"/><Relationship Id="rId2" Type="http://schemas.openxmlformats.org/officeDocument/2006/relationships/tags" Target="../tags/tag103.xml"/><Relationship Id="rId1" Type="http://schemas.openxmlformats.org/officeDocument/2006/relationships/tags" Target="../tags/tag102.xml"/><Relationship Id="rId6" Type="http://schemas.openxmlformats.org/officeDocument/2006/relationships/notesSlide" Target="../notesSlides/notesSlide26.xml"/><Relationship Id="rId11" Type="http://schemas.openxmlformats.org/officeDocument/2006/relationships/image" Target="../media/image13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12.png"/><Relationship Id="rId4" Type="http://schemas.openxmlformats.org/officeDocument/2006/relationships/tags" Target="../tags/tag105.xml"/><Relationship Id="rId9" Type="http://schemas.openxmlformats.org/officeDocument/2006/relationships/image" Target="../media/image11.png"/><Relationship Id="rId14" Type="http://schemas.openxmlformats.org/officeDocument/2006/relationships/image" Target="../media/image56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108.xml"/><Relationship Id="rId7" Type="http://schemas.openxmlformats.org/officeDocument/2006/relationships/image" Target="../media/image9.png"/><Relationship Id="rId12" Type="http://schemas.openxmlformats.org/officeDocument/2006/relationships/image" Target="../media/image57.png"/><Relationship Id="rId2" Type="http://schemas.openxmlformats.org/officeDocument/2006/relationships/tags" Target="../tags/tag107.xml"/><Relationship Id="rId1" Type="http://schemas.openxmlformats.org/officeDocument/2006/relationships/tags" Target="../tags/tag106.xml"/><Relationship Id="rId6" Type="http://schemas.openxmlformats.org/officeDocument/2006/relationships/notesSlide" Target="../notesSlides/notesSlide27.xml"/><Relationship Id="rId11" Type="http://schemas.openxmlformats.org/officeDocument/2006/relationships/image" Target="../media/image13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12.png"/><Relationship Id="rId4" Type="http://schemas.openxmlformats.org/officeDocument/2006/relationships/tags" Target="../tags/tag109.xml"/><Relationship Id="rId9" Type="http://schemas.openxmlformats.org/officeDocument/2006/relationships/image" Target="../media/image11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8.xml"/><Relationship Id="rId13" Type="http://schemas.openxmlformats.org/officeDocument/2006/relationships/image" Target="../media/image13.png"/><Relationship Id="rId3" Type="http://schemas.openxmlformats.org/officeDocument/2006/relationships/tags" Target="../tags/tag110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12.png"/><Relationship Id="rId2" Type="http://schemas.openxmlformats.org/officeDocument/2006/relationships/video" Target="../media/media5.avi"/><Relationship Id="rId1" Type="http://schemas.microsoft.com/office/2007/relationships/media" Target="../media/media5.avi"/><Relationship Id="rId6" Type="http://schemas.openxmlformats.org/officeDocument/2006/relationships/tags" Target="../tags/tag113.xml"/><Relationship Id="rId11" Type="http://schemas.openxmlformats.org/officeDocument/2006/relationships/image" Target="../media/image11.png"/><Relationship Id="rId5" Type="http://schemas.openxmlformats.org/officeDocument/2006/relationships/tags" Target="../tags/tag112.xml"/><Relationship Id="rId10" Type="http://schemas.openxmlformats.org/officeDocument/2006/relationships/image" Target="../media/image10.png"/><Relationship Id="rId4" Type="http://schemas.openxmlformats.org/officeDocument/2006/relationships/tags" Target="../tags/tag111.xml"/><Relationship Id="rId9" Type="http://schemas.openxmlformats.org/officeDocument/2006/relationships/image" Target="../media/image9.png"/><Relationship Id="rId14" Type="http://schemas.openxmlformats.org/officeDocument/2006/relationships/image" Target="../media/image58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116.xml"/><Relationship Id="rId7" Type="http://schemas.openxmlformats.org/officeDocument/2006/relationships/image" Target="../media/image9.png"/><Relationship Id="rId12" Type="http://schemas.openxmlformats.org/officeDocument/2006/relationships/image" Target="../media/image59.png"/><Relationship Id="rId2" Type="http://schemas.openxmlformats.org/officeDocument/2006/relationships/tags" Target="../tags/tag115.xml"/><Relationship Id="rId1" Type="http://schemas.openxmlformats.org/officeDocument/2006/relationships/tags" Target="../tags/tag114.xml"/><Relationship Id="rId6" Type="http://schemas.openxmlformats.org/officeDocument/2006/relationships/notesSlide" Target="../notesSlides/notesSlide29.xml"/><Relationship Id="rId11" Type="http://schemas.openxmlformats.org/officeDocument/2006/relationships/image" Target="../media/image13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12.png"/><Relationship Id="rId4" Type="http://schemas.openxmlformats.org/officeDocument/2006/relationships/tags" Target="../tags/tag117.xml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60.png"/><Relationship Id="rId3" Type="http://schemas.openxmlformats.org/officeDocument/2006/relationships/tags" Target="../tags/tag120.xml"/><Relationship Id="rId7" Type="http://schemas.openxmlformats.org/officeDocument/2006/relationships/image" Target="../media/image9.png"/><Relationship Id="rId12" Type="http://schemas.openxmlformats.org/officeDocument/2006/relationships/image" Target="../media/image59.png"/><Relationship Id="rId2" Type="http://schemas.openxmlformats.org/officeDocument/2006/relationships/tags" Target="../tags/tag119.xml"/><Relationship Id="rId1" Type="http://schemas.openxmlformats.org/officeDocument/2006/relationships/tags" Target="../tags/tag118.xml"/><Relationship Id="rId6" Type="http://schemas.openxmlformats.org/officeDocument/2006/relationships/notesSlide" Target="../notesSlides/notesSlide30.xml"/><Relationship Id="rId11" Type="http://schemas.openxmlformats.org/officeDocument/2006/relationships/image" Target="../media/image13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12.png"/><Relationship Id="rId4" Type="http://schemas.openxmlformats.org/officeDocument/2006/relationships/tags" Target="../tags/tag121.xml"/><Relationship Id="rId9" Type="http://schemas.openxmlformats.org/officeDocument/2006/relationships/image" Target="../media/image11.png"/><Relationship Id="rId14" Type="http://schemas.openxmlformats.org/officeDocument/2006/relationships/image" Target="../media/image61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13" Type="http://schemas.openxmlformats.org/officeDocument/2006/relationships/image" Target="../media/image13.png"/><Relationship Id="rId3" Type="http://schemas.openxmlformats.org/officeDocument/2006/relationships/tags" Target="../tags/tag124.xml"/><Relationship Id="rId7" Type="http://schemas.openxmlformats.org/officeDocument/2006/relationships/notesSlide" Target="../notesSlides/notesSlide31.xml"/><Relationship Id="rId12" Type="http://schemas.openxmlformats.org/officeDocument/2006/relationships/image" Target="../media/image12.png"/><Relationship Id="rId2" Type="http://schemas.openxmlformats.org/officeDocument/2006/relationships/tags" Target="../tags/tag123.xml"/><Relationship Id="rId1" Type="http://schemas.openxmlformats.org/officeDocument/2006/relationships/tags" Target="../tags/tag122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11.png"/><Relationship Id="rId5" Type="http://schemas.openxmlformats.org/officeDocument/2006/relationships/tags" Target="../tags/tag126.xml"/><Relationship Id="rId10" Type="http://schemas.openxmlformats.org/officeDocument/2006/relationships/image" Target="../media/image10.png"/><Relationship Id="rId4" Type="http://schemas.openxmlformats.org/officeDocument/2006/relationships/tags" Target="../tags/tag125.xml"/><Relationship Id="rId9" Type="http://schemas.openxmlformats.org/officeDocument/2006/relationships/image" Target="../media/image9.png"/><Relationship Id="rId14" Type="http://schemas.openxmlformats.org/officeDocument/2006/relationships/image" Target="../media/image63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11.png"/><Relationship Id="rId3" Type="http://schemas.openxmlformats.org/officeDocument/2006/relationships/tags" Target="../tags/tag127.xml"/><Relationship Id="rId7" Type="http://schemas.openxmlformats.org/officeDocument/2006/relationships/tags" Target="../tags/tag131.xml"/><Relationship Id="rId12" Type="http://schemas.openxmlformats.org/officeDocument/2006/relationships/image" Target="../media/image10.png"/><Relationship Id="rId2" Type="http://schemas.openxmlformats.org/officeDocument/2006/relationships/video" Target="../media/media6.avi"/><Relationship Id="rId16" Type="http://schemas.openxmlformats.org/officeDocument/2006/relationships/image" Target="../media/image63.png"/><Relationship Id="rId1" Type="http://schemas.microsoft.com/office/2007/relationships/media" Target="../media/media6.avi"/><Relationship Id="rId6" Type="http://schemas.openxmlformats.org/officeDocument/2006/relationships/tags" Target="../tags/tag130.xml"/><Relationship Id="rId11" Type="http://schemas.openxmlformats.org/officeDocument/2006/relationships/image" Target="../media/image9.png"/><Relationship Id="rId5" Type="http://schemas.openxmlformats.org/officeDocument/2006/relationships/tags" Target="../tags/tag129.xml"/><Relationship Id="rId15" Type="http://schemas.openxmlformats.org/officeDocument/2006/relationships/image" Target="../media/image13.png"/><Relationship Id="rId10" Type="http://schemas.openxmlformats.org/officeDocument/2006/relationships/image" Target="../media/image64.png"/><Relationship Id="rId4" Type="http://schemas.openxmlformats.org/officeDocument/2006/relationships/tags" Target="../tags/tag128.xml"/><Relationship Id="rId9" Type="http://schemas.openxmlformats.org/officeDocument/2006/relationships/notesSlide" Target="../notesSlides/notesSlide32.xml"/><Relationship Id="rId14" Type="http://schemas.openxmlformats.org/officeDocument/2006/relationships/image" Target="../media/image12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13" Type="http://schemas.openxmlformats.org/officeDocument/2006/relationships/image" Target="../media/image13.png"/><Relationship Id="rId3" Type="http://schemas.openxmlformats.org/officeDocument/2006/relationships/tags" Target="../tags/tag134.xml"/><Relationship Id="rId7" Type="http://schemas.openxmlformats.org/officeDocument/2006/relationships/notesSlide" Target="../notesSlides/notesSlide33.xml"/><Relationship Id="rId12" Type="http://schemas.openxmlformats.org/officeDocument/2006/relationships/image" Target="../media/image12.png"/><Relationship Id="rId2" Type="http://schemas.openxmlformats.org/officeDocument/2006/relationships/tags" Target="../tags/tag133.xml"/><Relationship Id="rId1" Type="http://schemas.openxmlformats.org/officeDocument/2006/relationships/tags" Target="../tags/tag132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11.png"/><Relationship Id="rId5" Type="http://schemas.openxmlformats.org/officeDocument/2006/relationships/tags" Target="../tags/tag136.xml"/><Relationship Id="rId10" Type="http://schemas.openxmlformats.org/officeDocument/2006/relationships/image" Target="../media/image10.png"/><Relationship Id="rId4" Type="http://schemas.openxmlformats.org/officeDocument/2006/relationships/tags" Target="../tags/tag135.xml"/><Relationship Id="rId9" Type="http://schemas.openxmlformats.org/officeDocument/2006/relationships/image" Target="../media/image9.png"/><Relationship Id="rId14" Type="http://schemas.openxmlformats.org/officeDocument/2006/relationships/image" Target="../media/image63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13" Type="http://schemas.openxmlformats.org/officeDocument/2006/relationships/image" Target="../media/image13.png"/><Relationship Id="rId3" Type="http://schemas.openxmlformats.org/officeDocument/2006/relationships/tags" Target="../tags/tag139.xml"/><Relationship Id="rId7" Type="http://schemas.openxmlformats.org/officeDocument/2006/relationships/notesSlide" Target="../notesSlides/notesSlide34.xml"/><Relationship Id="rId12" Type="http://schemas.openxmlformats.org/officeDocument/2006/relationships/image" Target="../media/image12.png"/><Relationship Id="rId2" Type="http://schemas.openxmlformats.org/officeDocument/2006/relationships/tags" Target="../tags/tag138.xml"/><Relationship Id="rId1" Type="http://schemas.openxmlformats.org/officeDocument/2006/relationships/tags" Target="../tags/tag137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11.png"/><Relationship Id="rId5" Type="http://schemas.openxmlformats.org/officeDocument/2006/relationships/tags" Target="../tags/tag141.xml"/><Relationship Id="rId15" Type="http://schemas.openxmlformats.org/officeDocument/2006/relationships/image" Target="../media/image66.png"/><Relationship Id="rId10" Type="http://schemas.openxmlformats.org/officeDocument/2006/relationships/image" Target="../media/image10.png"/><Relationship Id="rId4" Type="http://schemas.openxmlformats.org/officeDocument/2006/relationships/tags" Target="../tags/tag140.xml"/><Relationship Id="rId9" Type="http://schemas.openxmlformats.org/officeDocument/2006/relationships/image" Target="../media/image9.png"/><Relationship Id="rId14" Type="http://schemas.openxmlformats.org/officeDocument/2006/relationships/image" Target="../media/image63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11.png"/><Relationship Id="rId3" Type="http://schemas.openxmlformats.org/officeDocument/2006/relationships/tags" Target="../tags/tag142.xml"/><Relationship Id="rId7" Type="http://schemas.openxmlformats.org/officeDocument/2006/relationships/tags" Target="../tags/tag146.xml"/><Relationship Id="rId12" Type="http://schemas.openxmlformats.org/officeDocument/2006/relationships/image" Target="../media/image10.png"/><Relationship Id="rId2" Type="http://schemas.openxmlformats.org/officeDocument/2006/relationships/video" Target="../media/media7.avi"/><Relationship Id="rId16" Type="http://schemas.openxmlformats.org/officeDocument/2006/relationships/image" Target="../media/image63.png"/><Relationship Id="rId1" Type="http://schemas.microsoft.com/office/2007/relationships/media" Target="../media/media7.avi"/><Relationship Id="rId6" Type="http://schemas.openxmlformats.org/officeDocument/2006/relationships/tags" Target="../tags/tag145.xml"/><Relationship Id="rId11" Type="http://schemas.openxmlformats.org/officeDocument/2006/relationships/image" Target="../media/image9.png"/><Relationship Id="rId5" Type="http://schemas.openxmlformats.org/officeDocument/2006/relationships/tags" Target="../tags/tag144.xml"/><Relationship Id="rId15" Type="http://schemas.openxmlformats.org/officeDocument/2006/relationships/image" Target="../media/image13.png"/><Relationship Id="rId10" Type="http://schemas.openxmlformats.org/officeDocument/2006/relationships/image" Target="../media/image67.png"/><Relationship Id="rId4" Type="http://schemas.openxmlformats.org/officeDocument/2006/relationships/tags" Target="../tags/tag143.xml"/><Relationship Id="rId9" Type="http://schemas.openxmlformats.org/officeDocument/2006/relationships/notesSlide" Target="../notesSlides/notesSlide35.xml"/><Relationship Id="rId14" Type="http://schemas.openxmlformats.org/officeDocument/2006/relationships/image" Target="../media/image12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13" Type="http://schemas.openxmlformats.org/officeDocument/2006/relationships/image" Target="../media/image13.png"/><Relationship Id="rId3" Type="http://schemas.openxmlformats.org/officeDocument/2006/relationships/tags" Target="../tags/tag149.xml"/><Relationship Id="rId7" Type="http://schemas.openxmlformats.org/officeDocument/2006/relationships/notesSlide" Target="../notesSlides/notesSlide36.xml"/><Relationship Id="rId12" Type="http://schemas.openxmlformats.org/officeDocument/2006/relationships/image" Target="../media/image12.png"/><Relationship Id="rId2" Type="http://schemas.openxmlformats.org/officeDocument/2006/relationships/tags" Target="../tags/tag148.xml"/><Relationship Id="rId1" Type="http://schemas.openxmlformats.org/officeDocument/2006/relationships/tags" Target="../tags/tag147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11.png"/><Relationship Id="rId5" Type="http://schemas.openxmlformats.org/officeDocument/2006/relationships/tags" Target="../tags/tag151.xml"/><Relationship Id="rId10" Type="http://schemas.openxmlformats.org/officeDocument/2006/relationships/image" Target="../media/image10.png"/><Relationship Id="rId4" Type="http://schemas.openxmlformats.org/officeDocument/2006/relationships/tags" Target="../tags/tag150.xml"/><Relationship Id="rId9" Type="http://schemas.openxmlformats.org/officeDocument/2006/relationships/image" Target="../media/image9.png"/><Relationship Id="rId14" Type="http://schemas.openxmlformats.org/officeDocument/2006/relationships/image" Target="../media/image63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13" Type="http://schemas.openxmlformats.org/officeDocument/2006/relationships/image" Target="../media/image13.png"/><Relationship Id="rId3" Type="http://schemas.openxmlformats.org/officeDocument/2006/relationships/tags" Target="../tags/tag154.xml"/><Relationship Id="rId7" Type="http://schemas.openxmlformats.org/officeDocument/2006/relationships/notesSlide" Target="../notesSlides/notesSlide37.xml"/><Relationship Id="rId12" Type="http://schemas.openxmlformats.org/officeDocument/2006/relationships/image" Target="../media/image12.png"/><Relationship Id="rId2" Type="http://schemas.openxmlformats.org/officeDocument/2006/relationships/tags" Target="../tags/tag153.xml"/><Relationship Id="rId1" Type="http://schemas.openxmlformats.org/officeDocument/2006/relationships/tags" Target="../tags/tag152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11.png"/><Relationship Id="rId5" Type="http://schemas.openxmlformats.org/officeDocument/2006/relationships/tags" Target="../tags/tag156.xml"/><Relationship Id="rId15" Type="http://schemas.openxmlformats.org/officeDocument/2006/relationships/image" Target="../media/image69.png"/><Relationship Id="rId10" Type="http://schemas.openxmlformats.org/officeDocument/2006/relationships/image" Target="../media/image10.png"/><Relationship Id="rId4" Type="http://schemas.openxmlformats.org/officeDocument/2006/relationships/tags" Target="../tags/tag155.xml"/><Relationship Id="rId9" Type="http://schemas.openxmlformats.org/officeDocument/2006/relationships/image" Target="../media/image9.png"/><Relationship Id="rId14" Type="http://schemas.openxmlformats.org/officeDocument/2006/relationships/image" Target="../media/image6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74.png"/><Relationship Id="rId2" Type="http://schemas.openxmlformats.org/officeDocument/2006/relationships/tags" Target="../tags/tag159.xml"/><Relationship Id="rId1" Type="http://schemas.openxmlformats.org/officeDocument/2006/relationships/tags" Target="../tags/tag158.xml"/><Relationship Id="rId6" Type="http://schemas.openxmlformats.org/officeDocument/2006/relationships/image" Target="../media/image73.png"/><Relationship Id="rId5" Type="http://schemas.openxmlformats.org/officeDocument/2006/relationships/image" Target="../media/image72.emf"/><Relationship Id="rId4" Type="http://schemas.openxmlformats.org/officeDocument/2006/relationships/notesSlide" Target="../notesSlides/notesSlide4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77.png"/><Relationship Id="rId2" Type="http://schemas.openxmlformats.org/officeDocument/2006/relationships/tags" Target="../tags/tag161.xml"/><Relationship Id="rId1" Type="http://schemas.openxmlformats.org/officeDocument/2006/relationships/tags" Target="../tags/tag160.xml"/><Relationship Id="rId6" Type="http://schemas.openxmlformats.org/officeDocument/2006/relationships/image" Target="../media/image76.emf"/><Relationship Id="rId5" Type="http://schemas.openxmlformats.org/officeDocument/2006/relationships/image" Target="../media/image75.png"/><Relationship Id="rId4" Type="http://schemas.openxmlformats.org/officeDocument/2006/relationships/notesSlide" Target="../notesSlides/notesSlide42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tags" Target="../tags/tag164.xml"/><Relationship Id="rId7" Type="http://schemas.openxmlformats.org/officeDocument/2006/relationships/image" Target="../media/image76.emf"/><Relationship Id="rId2" Type="http://schemas.openxmlformats.org/officeDocument/2006/relationships/tags" Target="../tags/tag163.xml"/><Relationship Id="rId1" Type="http://schemas.openxmlformats.org/officeDocument/2006/relationships/tags" Target="../tags/tag162.xml"/><Relationship Id="rId6" Type="http://schemas.openxmlformats.org/officeDocument/2006/relationships/image" Target="../media/image75.png"/><Relationship Id="rId5" Type="http://schemas.openxmlformats.org/officeDocument/2006/relationships/notesSlide" Target="../notesSlides/notesSlide43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78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3" Type="http://schemas.openxmlformats.org/officeDocument/2006/relationships/tags" Target="../tags/tag167.xml"/><Relationship Id="rId7" Type="http://schemas.openxmlformats.org/officeDocument/2006/relationships/image" Target="../media/image79.png"/><Relationship Id="rId2" Type="http://schemas.openxmlformats.org/officeDocument/2006/relationships/tags" Target="../tags/tag166.xml"/><Relationship Id="rId1" Type="http://schemas.openxmlformats.org/officeDocument/2006/relationships/tags" Target="../tags/tag165.xml"/><Relationship Id="rId6" Type="http://schemas.openxmlformats.org/officeDocument/2006/relationships/notesSlide" Target="../notesSlides/notesSlide44.xml"/><Relationship Id="rId11" Type="http://schemas.openxmlformats.org/officeDocument/2006/relationships/image" Target="../media/image83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82.png"/><Relationship Id="rId4" Type="http://schemas.openxmlformats.org/officeDocument/2006/relationships/tags" Target="../tags/tag168.xml"/><Relationship Id="rId9" Type="http://schemas.openxmlformats.org/officeDocument/2006/relationships/image" Target="../media/image81.e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86.png"/><Relationship Id="rId2" Type="http://schemas.openxmlformats.org/officeDocument/2006/relationships/tags" Target="../tags/tag170.xml"/><Relationship Id="rId1" Type="http://schemas.openxmlformats.org/officeDocument/2006/relationships/tags" Target="../tags/tag169.xml"/><Relationship Id="rId6" Type="http://schemas.openxmlformats.org/officeDocument/2006/relationships/image" Target="../media/image85.png"/><Relationship Id="rId5" Type="http://schemas.openxmlformats.org/officeDocument/2006/relationships/image" Target="../media/image84.emf"/><Relationship Id="rId4" Type="http://schemas.openxmlformats.org/officeDocument/2006/relationships/notesSlide" Target="../notesSlides/notesSlide45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6.xml"/><Relationship Id="rId13" Type="http://schemas.openxmlformats.org/officeDocument/2006/relationships/image" Target="../media/image91.png"/><Relationship Id="rId3" Type="http://schemas.openxmlformats.org/officeDocument/2006/relationships/tags" Target="../tags/tag173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90.png"/><Relationship Id="rId2" Type="http://schemas.openxmlformats.org/officeDocument/2006/relationships/tags" Target="../tags/tag172.xml"/><Relationship Id="rId1" Type="http://schemas.openxmlformats.org/officeDocument/2006/relationships/tags" Target="../tags/tag171.xml"/><Relationship Id="rId6" Type="http://schemas.openxmlformats.org/officeDocument/2006/relationships/tags" Target="../tags/tag176.xml"/><Relationship Id="rId11" Type="http://schemas.openxmlformats.org/officeDocument/2006/relationships/image" Target="../media/image89.png"/><Relationship Id="rId5" Type="http://schemas.openxmlformats.org/officeDocument/2006/relationships/tags" Target="../tags/tag175.xml"/><Relationship Id="rId10" Type="http://schemas.openxmlformats.org/officeDocument/2006/relationships/image" Target="../media/image88.png"/><Relationship Id="rId4" Type="http://schemas.openxmlformats.org/officeDocument/2006/relationships/tags" Target="../tags/tag174.xml"/><Relationship Id="rId9" Type="http://schemas.openxmlformats.org/officeDocument/2006/relationships/image" Target="../media/image87.png"/><Relationship Id="rId14" Type="http://schemas.openxmlformats.org/officeDocument/2006/relationships/image" Target="../media/image92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8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94.png"/><Relationship Id="rId3" Type="http://schemas.openxmlformats.org/officeDocument/2006/relationships/tags" Target="../tags/tag179.xml"/><Relationship Id="rId7" Type="http://schemas.openxmlformats.org/officeDocument/2006/relationships/notesSlide" Target="../notesSlides/notesSlide52.xml"/><Relationship Id="rId12" Type="http://schemas.openxmlformats.org/officeDocument/2006/relationships/image" Target="../media/image13.png"/><Relationship Id="rId2" Type="http://schemas.openxmlformats.org/officeDocument/2006/relationships/tags" Target="../tags/tag178.xml"/><Relationship Id="rId1" Type="http://schemas.openxmlformats.org/officeDocument/2006/relationships/tags" Target="../tags/tag177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12.png"/><Relationship Id="rId5" Type="http://schemas.openxmlformats.org/officeDocument/2006/relationships/tags" Target="../tags/tag181.xml"/><Relationship Id="rId15" Type="http://schemas.openxmlformats.org/officeDocument/2006/relationships/image" Target="../media/image96.png"/><Relationship Id="rId10" Type="http://schemas.openxmlformats.org/officeDocument/2006/relationships/image" Target="../media/image11.png"/><Relationship Id="rId4" Type="http://schemas.openxmlformats.org/officeDocument/2006/relationships/tags" Target="../tags/tag180.xml"/><Relationship Id="rId9" Type="http://schemas.openxmlformats.org/officeDocument/2006/relationships/image" Target="../media/image10.png"/><Relationship Id="rId14" Type="http://schemas.openxmlformats.org/officeDocument/2006/relationships/image" Target="../media/image95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98.png"/><Relationship Id="rId2" Type="http://schemas.openxmlformats.org/officeDocument/2006/relationships/tags" Target="../tags/tag183.xml"/><Relationship Id="rId1" Type="http://schemas.openxmlformats.org/officeDocument/2006/relationships/tags" Target="../tags/tag182.xml"/><Relationship Id="rId6" Type="http://schemas.openxmlformats.org/officeDocument/2006/relationships/image" Target="../media/image97.png"/><Relationship Id="rId5" Type="http://schemas.openxmlformats.org/officeDocument/2006/relationships/image" Target="../media/image33.png"/><Relationship Id="rId4" Type="http://schemas.openxmlformats.org/officeDocument/2006/relationships/notesSlide" Target="../notesSlides/notesSlide53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3" Type="http://schemas.openxmlformats.org/officeDocument/2006/relationships/tags" Target="../tags/tag186.xml"/><Relationship Id="rId7" Type="http://schemas.openxmlformats.org/officeDocument/2006/relationships/image" Target="../media/image99.png"/><Relationship Id="rId2" Type="http://schemas.openxmlformats.org/officeDocument/2006/relationships/tags" Target="../tags/tag185.xml"/><Relationship Id="rId1" Type="http://schemas.openxmlformats.org/officeDocument/2006/relationships/tags" Target="../tags/tag184.xml"/><Relationship Id="rId6" Type="http://schemas.openxmlformats.org/officeDocument/2006/relationships/notesSlide" Target="../notesSlides/notesSlide54.xml"/><Relationship Id="rId11" Type="http://schemas.openxmlformats.org/officeDocument/2006/relationships/image" Target="../media/image101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100.png"/><Relationship Id="rId4" Type="http://schemas.openxmlformats.org/officeDocument/2006/relationships/tags" Target="../tags/tag187.xml"/><Relationship Id="rId9" Type="http://schemas.openxmlformats.org/officeDocument/2006/relationships/image" Target="../media/image800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emf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png"/><Relationship Id="rId3" Type="http://schemas.openxmlformats.org/officeDocument/2006/relationships/tags" Target="../tags/tag190.xml"/><Relationship Id="rId7" Type="http://schemas.openxmlformats.org/officeDocument/2006/relationships/image" Target="../media/image103.png"/><Relationship Id="rId2" Type="http://schemas.openxmlformats.org/officeDocument/2006/relationships/tags" Target="../tags/tag189.xml"/><Relationship Id="rId1" Type="http://schemas.openxmlformats.org/officeDocument/2006/relationships/tags" Target="../tags/tag188.xml"/><Relationship Id="rId6" Type="http://schemas.openxmlformats.org/officeDocument/2006/relationships/notesSlide" Target="../notesSlides/notesSlide56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106.png"/><Relationship Id="rId4" Type="http://schemas.openxmlformats.org/officeDocument/2006/relationships/tags" Target="../tags/tag191.xml"/><Relationship Id="rId9" Type="http://schemas.openxmlformats.org/officeDocument/2006/relationships/image" Target="../media/image10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notesSlide" Target="../notesSlides/notesSlide6.xml"/><Relationship Id="rId18" Type="http://schemas.openxmlformats.org/officeDocument/2006/relationships/image" Target="../media/image13.png"/><Relationship Id="rId3" Type="http://schemas.openxmlformats.org/officeDocument/2006/relationships/tags" Target="../tags/tag3.xml"/><Relationship Id="rId21" Type="http://schemas.openxmlformats.org/officeDocument/2006/relationships/image" Target="../media/image16.png"/><Relationship Id="rId7" Type="http://schemas.openxmlformats.org/officeDocument/2006/relationships/tags" Target="../tags/tag7.xml"/><Relationship Id="rId12" Type="http://schemas.openxmlformats.org/officeDocument/2006/relationships/slideLayout" Target="../slideLayouts/slideLayout2.xml"/><Relationship Id="rId17" Type="http://schemas.openxmlformats.org/officeDocument/2006/relationships/image" Target="../media/image12.png"/><Relationship Id="rId25" Type="http://schemas.openxmlformats.org/officeDocument/2006/relationships/image" Target="../media/image20.png"/><Relationship Id="rId2" Type="http://schemas.openxmlformats.org/officeDocument/2006/relationships/tags" Target="../tags/tag2.xml"/><Relationship Id="rId16" Type="http://schemas.openxmlformats.org/officeDocument/2006/relationships/image" Target="../media/image11.png"/><Relationship Id="rId20" Type="http://schemas.openxmlformats.org/officeDocument/2006/relationships/image" Target="../media/image15.png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image" Target="../media/image19.png"/><Relationship Id="rId5" Type="http://schemas.openxmlformats.org/officeDocument/2006/relationships/tags" Target="../tags/tag5.xml"/><Relationship Id="rId15" Type="http://schemas.openxmlformats.org/officeDocument/2006/relationships/image" Target="../media/image10.png"/><Relationship Id="rId23" Type="http://schemas.openxmlformats.org/officeDocument/2006/relationships/image" Target="../media/image18.png"/><Relationship Id="rId10" Type="http://schemas.openxmlformats.org/officeDocument/2006/relationships/tags" Target="../tags/tag10.xml"/><Relationship Id="rId19" Type="http://schemas.openxmlformats.org/officeDocument/2006/relationships/image" Target="../media/image14.png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image" Target="../media/image9.png"/><Relationship Id="rId22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11.png"/><Relationship Id="rId3" Type="http://schemas.openxmlformats.org/officeDocument/2006/relationships/video" Target="../media/media1.avi"/><Relationship Id="rId7" Type="http://schemas.openxmlformats.org/officeDocument/2006/relationships/tags" Target="../tags/tag16.xml"/><Relationship Id="rId12" Type="http://schemas.openxmlformats.org/officeDocument/2006/relationships/image" Target="../media/image10.png"/><Relationship Id="rId17" Type="http://schemas.openxmlformats.org/officeDocument/2006/relationships/image" Target="../media/image23.png"/><Relationship Id="rId2" Type="http://schemas.microsoft.com/office/2007/relationships/media" Target="../media/media1.avi"/><Relationship Id="rId16" Type="http://schemas.openxmlformats.org/officeDocument/2006/relationships/image" Target="../media/image22.png"/><Relationship Id="rId1" Type="http://schemas.openxmlformats.org/officeDocument/2006/relationships/tags" Target="../tags/tag12.xml"/><Relationship Id="rId6" Type="http://schemas.openxmlformats.org/officeDocument/2006/relationships/tags" Target="../tags/tag15.xml"/><Relationship Id="rId11" Type="http://schemas.openxmlformats.org/officeDocument/2006/relationships/image" Target="../media/image9.png"/><Relationship Id="rId5" Type="http://schemas.openxmlformats.org/officeDocument/2006/relationships/tags" Target="../tags/tag14.xml"/><Relationship Id="rId15" Type="http://schemas.openxmlformats.org/officeDocument/2006/relationships/image" Target="../media/image13.png"/><Relationship Id="rId10" Type="http://schemas.openxmlformats.org/officeDocument/2006/relationships/image" Target="../media/image21.png"/><Relationship Id="rId4" Type="http://schemas.openxmlformats.org/officeDocument/2006/relationships/tags" Target="../tags/tag13.xml"/><Relationship Id="rId9" Type="http://schemas.openxmlformats.org/officeDocument/2006/relationships/notesSlide" Target="../notesSlides/notesSlide7.xml"/><Relationship Id="rId1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11.png"/><Relationship Id="rId3" Type="http://schemas.openxmlformats.org/officeDocument/2006/relationships/video" Target="../media/media2.avi"/><Relationship Id="rId7" Type="http://schemas.openxmlformats.org/officeDocument/2006/relationships/tags" Target="../tags/tag21.xml"/><Relationship Id="rId12" Type="http://schemas.openxmlformats.org/officeDocument/2006/relationships/image" Target="../media/image10.png"/><Relationship Id="rId17" Type="http://schemas.openxmlformats.org/officeDocument/2006/relationships/image" Target="../media/image26.jpeg"/><Relationship Id="rId2" Type="http://schemas.microsoft.com/office/2007/relationships/media" Target="../media/media2.avi"/><Relationship Id="rId16" Type="http://schemas.openxmlformats.org/officeDocument/2006/relationships/image" Target="../media/image25.png"/><Relationship Id="rId1" Type="http://schemas.openxmlformats.org/officeDocument/2006/relationships/tags" Target="../tags/tag17.xml"/><Relationship Id="rId6" Type="http://schemas.openxmlformats.org/officeDocument/2006/relationships/tags" Target="../tags/tag20.xml"/><Relationship Id="rId11" Type="http://schemas.openxmlformats.org/officeDocument/2006/relationships/image" Target="../media/image9.png"/><Relationship Id="rId5" Type="http://schemas.openxmlformats.org/officeDocument/2006/relationships/tags" Target="../tags/tag19.xml"/><Relationship Id="rId15" Type="http://schemas.openxmlformats.org/officeDocument/2006/relationships/image" Target="../media/image13.png"/><Relationship Id="rId10" Type="http://schemas.openxmlformats.org/officeDocument/2006/relationships/image" Target="../media/image24.png"/><Relationship Id="rId4" Type="http://schemas.openxmlformats.org/officeDocument/2006/relationships/tags" Target="../tags/tag18.xml"/><Relationship Id="rId9" Type="http://schemas.openxmlformats.org/officeDocument/2006/relationships/notesSlide" Target="../notesSlides/notesSlide8.xml"/><Relationship Id="rId1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27.png"/><Relationship Id="rId18" Type="http://schemas.openxmlformats.org/officeDocument/2006/relationships/image" Target="../media/image31.png"/><Relationship Id="rId3" Type="http://schemas.openxmlformats.org/officeDocument/2006/relationships/tags" Target="../tags/tag24.xml"/><Relationship Id="rId7" Type="http://schemas.openxmlformats.org/officeDocument/2006/relationships/tags" Target="../tags/tag28.xml"/><Relationship Id="rId12" Type="http://schemas.openxmlformats.org/officeDocument/2006/relationships/image" Target="../media/image14.png"/><Relationship Id="rId17" Type="http://schemas.openxmlformats.org/officeDocument/2006/relationships/image" Target="../media/image17.png"/><Relationship Id="rId2" Type="http://schemas.openxmlformats.org/officeDocument/2006/relationships/tags" Target="../tags/tag23.xml"/><Relationship Id="rId16" Type="http://schemas.openxmlformats.org/officeDocument/2006/relationships/image" Target="../media/image30.png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11" Type="http://schemas.openxmlformats.org/officeDocument/2006/relationships/image" Target="../media/image11.png"/><Relationship Id="rId5" Type="http://schemas.openxmlformats.org/officeDocument/2006/relationships/tags" Target="../tags/tag26.xml"/><Relationship Id="rId15" Type="http://schemas.openxmlformats.org/officeDocument/2006/relationships/image" Target="../media/image29.png"/><Relationship Id="rId10" Type="http://schemas.openxmlformats.org/officeDocument/2006/relationships/image" Target="../media/image10.png"/><Relationship Id="rId4" Type="http://schemas.openxmlformats.org/officeDocument/2006/relationships/tags" Target="../tags/tag25.xml"/><Relationship Id="rId9" Type="http://schemas.openxmlformats.org/officeDocument/2006/relationships/notesSlide" Target="../notesSlides/notesSlide9.xml"/><Relationship Id="rId1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dirty="0"/>
              <a:t>CAS – Introduction to Accelerator Physics </a:t>
            </a:r>
            <a:br>
              <a:rPr lang="en-US" sz="3600" dirty="0"/>
            </a:br>
            <a:br>
              <a:rPr lang="en-US" sz="3600" dirty="0"/>
            </a:br>
            <a:r>
              <a:rPr lang="en-US" dirty="0"/>
              <a:t>Collective effects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b="1" dirty="0">
                <a:solidFill>
                  <a:schemeClr val="bg2">
                    <a:lumMod val="50000"/>
                  </a:schemeClr>
                </a:solidFill>
              </a:rPr>
              <a:t>Part I: Multiparticle systems</a:t>
            </a:r>
          </a:p>
          <a:p>
            <a:pPr algn="l"/>
            <a:endParaRPr lang="en-US" dirty="0">
              <a:solidFill>
                <a:schemeClr val="bg2">
                  <a:lumMod val="50000"/>
                </a:schemeClr>
              </a:solidFill>
            </a:endParaRPr>
          </a:p>
          <a:p>
            <a:pPr algn="l"/>
            <a:r>
              <a:rPr lang="en-US" sz="1600" b="0" dirty="0">
                <a:solidFill>
                  <a:schemeClr val="bg2">
                    <a:lumMod val="50000"/>
                  </a:schemeClr>
                </a:solidFill>
              </a:rPr>
              <a:t>with contributions from F. </a:t>
            </a:r>
            <a:r>
              <a:rPr lang="en-US" sz="1600" b="0" dirty="0" err="1">
                <a:solidFill>
                  <a:schemeClr val="bg2">
                    <a:lumMod val="50000"/>
                  </a:schemeClr>
                </a:solidFill>
              </a:rPr>
              <a:t>Asvesta</a:t>
            </a:r>
            <a:r>
              <a:rPr lang="en-US" sz="1600" b="0" dirty="0">
                <a:solidFill>
                  <a:schemeClr val="bg2">
                    <a:lumMod val="50000"/>
                  </a:schemeClr>
                </a:solidFill>
              </a:rPr>
              <a:t>, H. </a:t>
            </a:r>
            <a:r>
              <a:rPr lang="en-US" sz="1600" b="0" dirty="0" err="1">
                <a:solidFill>
                  <a:schemeClr val="bg2">
                    <a:lumMod val="50000"/>
                  </a:schemeClr>
                </a:solidFill>
              </a:rPr>
              <a:t>Bartosik</a:t>
            </a:r>
            <a:r>
              <a:rPr lang="en-US" sz="1600" b="0" dirty="0">
                <a:solidFill>
                  <a:schemeClr val="bg2">
                    <a:lumMod val="50000"/>
                  </a:schemeClr>
                </a:solidFill>
              </a:rPr>
              <a:t>, E. De La Fuente Garcia, G. </a:t>
            </a:r>
            <a:r>
              <a:rPr lang="en-US" sz="1600" b="0" dirty="0" err="1">
                <a:solidFill>
                  <a:schemeClr val="bg2">
                    <a:lumMod val="50000"/>
                  </a:schemeClr>
                </a:solidFill>
              </a:rPr>
              <a:t>Kotzian</a:t>
            </a:r>
            <a:r>
              <a:rPr lang="en-US" sz="1600" b="0" dirty="0">
                <a:solidFill>
                  <a:schemeClr val="bg2">
                    <a:lumMod val="50000"/>
                  </a:schemeClr>
                </a:solidFill>
              </a:rPr>
              <a:t>, G. </a:t>
            </a:r>
            <a:r>
              <a:rPr lang="en-US" sz="1600" b="0" dirty="0" err="1">
                <a:solidFill>
                  <a:schemeClr val="bg2">
                    <a:lumMod val="50000"/>
                  </a:schemeClr>
                </a:solidFill>
              </a:rPr>
              <a:t>Rumolo</a:t>
            </a:r>
            <a:r>
              <a:rPr lang="en-US" sz="1600" b="0" dirty="0">
                <a:solidFill>
                  <a:schemeClr val="bg2">
                    <a:lumMod val="50000"/>
                  </a:schemeClr>
                </a:solidFill>
              </a:rPr>
              <a:t>, M. Schenk, L. Sito, C. </a:t>
            </a:r>
            <a:r>
              <a:rPr lang="en-US" sz="1600" b="0" dirty="0" err="1">
                <a:solidFill>
                  <a:schemeClr val="bg2">
                    <a:lumMod val="50000"/>
                  </a:schemeClr>
                </a:solidFill>
              </a:rPr>
              <a:t>Zannini</a:t>
            </a:r>
            <a:r>
              <a:rPr lang="en-US" sz="1600" b="0" dirty="0">
                <a:solidFill>
                  <a:schemeClr val="bg2">
                    <a:lumMod val="50000"/>
                  </a:schemeClr>
                </a:solidFill>
              </a:rPr>
              <a:t> and many more</a:t>
            </a:r>
            <a:endParaRPr lang="en-US" b="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3787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Content Placeholder 2 1 2"/>
          <p:cNvSpPr txBox="1">
            <a:spLocks/>
          </p:cNvSpPr>
          <p:nvPr/>
        </p:nvSpPr>
        <p:spPr>
          <a:xfrm>
            <a:off x="6228000" y="900000"/>
            <a:ext cx="5760000" cy="504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000" dirty="0"/>
              <a:t>Representation of a </a:t>
            </a:r>
            <a:r>
              <a:rPr lang="en-US" sz="2000" b="1" dirty="0">
                <a:solidFill>
                  <a:srgbClr val="C00000"/>
                </a:solidFill>
              </a:rPr>
              <a:t>multi-particle state</a:t>
            </a:r>
            <a:r>
              <a:rPr lang="en-US" sz="2000" dirty="0"/>
              <a:t>:</a:t>
            </a:r>
          </a:p>
          <a:p>
            <a:pPr algn="just"/>
            <a:endParaRPr lang="en-US" sz="2000" dirty="0"/>
          </a:p>
          <a:p>
            <a:pPr algn="just"/>
            <a:endParaRPr lang="en-US" sz="2000" dirty="0"/>
          </a:p>
          <a:p>
            <a:pPr algn="just"/>
            <a:endParaRPr lang="en-US" sz="2000" dirty="0"/>
          </a:p>
          <a:p>
            <a:pPr algn="just"/>
            <a:endParaRPr lang="en-US" sz="2000" dirty="0"/>
          </a:p>
          <a:p>
            <a:pPr algn="just"/>
            <a:r>
              <a:rPr lang="en-US" sz="2000" dirty="0"/>
              <a:t>The multi-particle state is conveniently represented by a </a:t>
            </a:r>
            <a:r>
              <a:rPr lang="en-US" sz="2000" b="1" dirty="0">
                <a:solidFill>
                  <a:srgbClr val="C00000"/>
                </a:solidFill>
              </a:rPr>
              <a:t>probability density function </a:t>
            </a:r>
            <a:r>
              <a:rPr lang="el-GR" sz="2000" b="1" dirty="0">
                <a:solidFill>
                  <a:srgbClr val="C00000"/>
                </a:solidFill>
              </a:rPr>
              <a:t>Ψ</a:t>
            </a:r>
            <a:r>
              <a:rPr lang="en-US" sz="2000" dirty="0"/>
              <a:t> – which neglecting correlations can be reduced (BBGKY) to the single</a:t>
            </a:r>
            <a:r>
              <a:rPr lang="en-US" sz="2000" b="1" dirty="0">
                <a:solidFill>
                  <a:srgbClr val="C00000"/>
                </a:solidFill>
              </a:rPr>
              <a:t> particle distribution function</a:t>
            </a:r>
            <a:endParaRPr lang="en-US" sz="2200" b="1" dirty="0">
              <a:solidFill>
                <a:srgbClr val="C00000"/>
              </a:solidFill>
            </a:endParaRPr>
          </a:p>
          <a:p>
            <a:pPr algn="just"/>
            <a:endParaRPr lang="en-US" sz="2000" dirty="0"/>
          </a:p>
        </p:txBody>
      </p:sp>
      <p:sp>
        <p:nvSpPr>
          <p:cNvPr id="101" name="Rounded Rectangle 100"/>
          <p:cNvSpPr/>
          <p:nvPr/>
        </p:nvSpPr>
        <p:spPr>
          <a:xfrm>
            <a:off x="8298000" y="4176000"/>
            <a:ext cx="1620000" cy="540000"/>
          </a:xfrm>
          <a:prstGeom prst="roundRect">
            <a:avLst>
              <a:gd name="adj" fmla="val 19095"/>
            </a:avLst>
          </a:prstGeom>
          <a:solidFill>
            <a:schemeClr val="bg1"/>
          </a:solidFill>
          <a:ln w="19050">
            <a:solidFill>
              <a:srgbClr val="C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360000" y="1800000"/>
            <a:ext cx="4320000" cy="2215566"/>
            <a:chOff x="288000" y="1980000"/>
            <a:chExt cx="4176000" cy="2141714"/>
          </a:xfrm>
        </p:grpSpPr>
        <p:grpSp>
          <p:nvGrpSpPr>
            <p:cNvPr id="39" name="Group 38"/>
            <p:cNvGrpSpPr/>
            <p:nvPr/>
          </p:nvGrpSpPr>
          <p:grpSpPr>
            <a:xfrm>
              <a:off x="288000" y="2232000"/>
              <a:ext cx="2171009" cy="1889714"/>
              <a:chOff x="432000" y="2124000"/>
              <a:chExt cx="2171009" cy="1889714"/>
            </a:xfrm>
          </p:grpSpPr>
          <p:cxnSp>
            <p:nvCxnSpPr>
              <p:cNvPr id="52" name="Straight Arrow Connector 51"/>
              <p:cNvCxnSpPr/>
              <p:nvPr/>
            </p:nvCxnSpPr>
            <p:spPr>
              <a:xfrm flipV="1">
                <a:off x="1399256" y="2232000"/>
                <a:ext cx="0" cy="122400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Arrow Connector 52"/>
              <p:cNvCxnSpPr/>
              <p:nvPr/>
            </p:nvCxnSpPr>
            <p:spPr>
              <a:xfrm rot="5400000" flipV="1">
                <a:off x="1872000" y="2700000"/>
                <a:ext cx="0" cy="122400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54" name="Picture 53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16000" y="2124000"/>
                <a:ext cx="130743" cy="179352"/>
              </a:xfrm>
              <a:prstGeom prst="rect">
                <a:avLst/>
              </a:prstGeom>
            </p:spPr>
          </p:pic>
          <p:pic>
            <p:nvPicPr>
              <p:cNvPr id="55" name="Picture 54"/>
              <p:cNvPicPr>
                <a:picLocks noChangeAspect="1"/>
              </p:cNvPicPr>
              <p:nvPr>
                <p:custDataLst>
                  <p:tags r:id="rId7"/>
                </p:custDataLst>
              </p:nvPr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2000" y="3888000"/>
                <a:ext cx="140800" cy="125714"/>
              </a:xfrm>
              <a:prstGeom prst="rect">
                <a:avLst/>
              </a:prstGeom>
            </p:spPr>
          </p:pic>
          <p:cxnSp>
            <p:nvCxnSpPr>
              <p:cNvPr id="56" name="Straight Arrow Connector 55"/>
              <p:cNvCxnSpPr/>
              <p:nvPr/>
            </p:nvCxnSpPr>
            <p:spPr>
              <a:xfrm rot="14100000" flipV="1">
                <a:off x="1080000" y="3024000"/>
                <a:ext cx="0" cy="100800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62" name="Picture 61"/>
              <p:cNvPicPr>
                <a:picLocks noChangeAspect="1"/>
              </p:cNvPicPr>
              <p:nvPr>
                <p:custDataLst>
                  <p:tags r:id="rId8"/>
                </p:custDataLst>
              </p:nvPr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84000" y="3492000"/>
                <a:ext cx="119009" cy="125714"/>
              </a:xfrm>
              <a:prstGeom prst="rect">
                <a:avLst/>
              </a:prstGeom>
            </p:spPr>
          </p:pic>
        </p:grpSp>
        <p:grpSp>
          <p:nvGrpSpPr>
            <p:cNvPr id="40" name="Group 39"/>
            <p:cNvGrpSpPr/>
            <p:nvPr/>
          </p:nvGrpSpPr>
          <p:grpSpPr>
            <a:xfrm>
              <a:off x="1800000" y="2160000"/>
              <a:ext cx="2664000" cy="1453089"/>
              <a:chOff x="6632359" y="3531066"/>
              <a:chExt cx="2664000" cy="1453089"/>
            </a:xfrm>
          </p:grpSpPr>
          <p:sp>
            <p:nvSpPr>
              <p:cNvPr id="50" name="Oval 49"/>
              <p:cNvSpPr/>
              <p:nvPr/>
            </p:nvSpPr>
            <p:spPr>
              <a:xfrm>
                <a:off x="6884359" y="3861610"/>
                <a:ext cx="2160000" cy="792000"/>
              </a:xfrm>
              <a:prstGeom prst="ellipse">
                <a:avLst/>
              </a:prstGeom>
              <a:solidFill>
                <a:schemeClr val="accent3">
                  <a:alpha val="80000"/>
                </a:schemeClr>
              </a:solidFill>
              <a:scene3d>
                <a:camera prst="orthographicFront"/>
                <a:lightRig rig="balanced" dir="t">
                  <a:rot lat="0" lon="0" rev="0"/>
                </a:lightRig>
              </a:scene3d>
              <a:sp3d>
                <a:bevelT w="254000" h="254000"/>
              </a:sp3d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51" name="Picture 50"/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632359" y="3531066"/>
                <a:ext cx="2664000" cy="1453089"/>
              </a:xfrm>
              <a:prstGeom prst="rect">
                <a:avLst/>
              </a:prstGeom>
            </p:spPr>
          </p:pic>
        </p:grpSp>
        <p:cxnSp>
          <p:nvCxnSpPr>
            <p:cNvPr id="42" name="Straight Arrow Connector 41"/>
            <p:cNvCxnSpPr/>
            <p:nvPr/>
          </p:nvCxnSpPr>
          <p:spPr>
            <a:xfrm flipV="1">
              <a:off x="3905717" y="2160000"/>
              <a:ext cx="0" cy="432000"/>
            </a:xfrm>
            <a:prstGeom prst="straightConnector1">
              <a:avLst/>
            </a:prstGeom>
            <a:ln w="1905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8" name="Picture 47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2000" y="1980000"/>
              <a:ext cx="238019" cy="204495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Multi-particle dynamics – state representation (theory)</a:t>
            </a:r>
          </a:p>
        </p:txBody>
      </p:sp>
      <p:sp>
        <p:nvSpPr>
          <p:cNvPr id="3" name="Content Placeholder 2 1 1"/>
          <p:cNvSpPr>
            <a:spLocks noGrp="1"/>
          </p:cNvSpPr>
          <p:nvPr>
            <p:ph idx="1"/>
          </p:nvPr>
        </p:nvSpPr>
        <p:spPr>
          <a:xfrm>
            <a:off x="336000" y="900000"/>
            <a:ext cx="5616000" cy="1800000"/>
          </a:xfrm>
        </p:spPr>
        <p:txBody>
          <a:bodyPr>
            <a:normAutofit/>
          </a:bodyPr>
          <a:lstStyle/>
          <a:p>
            <a:r>
              <a:rPr lang="en-US" sz="2000" dirty="0"/>
              <a:t>Representation of a </a:t>
            </a:r>
            <a:r>
              <a:rPr lang="en-US" sz="2000" b="1" dirty="0">
                <a:solidFill>
                  <a:srgbClr val="C00000"/>
                </a:solidFill>
              </a:rPr>
              <a:t>single particle state</a:t>
            </a:r>
            <a:r>
              <a:rPr lang="en-US" sz="2000" dirty="0"/>
              <a:t>:</a:t>
            </a:r>
            <a:endParaRPr lang="en-US" sz="1800" dirty="0"/>
          </a:p>
          <a:p>
            <a:endParaRPr lang="en-US" sz="2000" dirty="0"/>
          </a:p>
        </p:txBody>
      </p:sp>
      <p:pic>
        <p:nvPicPr>
          <p:cNvPr id="49" name="Picture 4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4000" y="1368000"/>
            <a:ext cx="3964955" cy="1401903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00" y="1368000"/>
            <a:ext cx="3495622" cy="263619"/>
          </a:xfrm>
          <a:prstGeom prst="rect">
            <a:avLst/>
          </a:prstGeom>
        </p:spPr>
      </p:pic>
      <p:sp>
        <p:nvSpPr>
          <p:cNvPr id="59" name="Rectangle 58"/>
          <p:cNvSpPr/>
          <p:nvPr/>
        </p:nvSpPr>
        <p:spPr>
          <a:xfrm>
            <a:off x="3150000" y="2988000"/>
            <a:ext cx="180000" cy="180000"/>
          </a:xfrm>
          <a:prstGeom prst="rect">
            <a:avLst/>
          </a:prstGeom>
          <a:noFill/>
          <a:ln w="19050">
            <a:solidFill>
              <a:schemeClr val="accent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/>
          <p:cNvGrpSpPr>
            <a:grpSpLocks noChangeAspect="1"/>
          </p:cNvGrpSpPr>
          <p:nvPr/>
        </p:nvGrpSpPr>
        <p:grpSpPr>
          <a:xfrm>
            <a:off x="1080000" y="4032000"/>
            <a:ext cx="2304000" cy="2304000"/>
            <a:chOff x="3685592" y="3861777"/>
            <a:chExt cx="2592000" cy="2592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33" name="Rectangle 32"/>
            <p:cNvSpPr/>
            <p:nvPr/>
          </p:nvSpPr>
          <p:spPr>
            <a:xfrm>
              <a:off x="3685592" y="3861777"/>
              <a:ext cx="2592000" cy="2592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5" name="Picture 34"/>
            <p:cNvPicPr>
              <a:picLocks noChangeAspect="1"/>
            </p:cNvPicPr>
            <p:nvPr/>
          </p:nvPicPr>
          <p:blipFill rotWithShape="1"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9872"/>
            <a:stretch/>
          </p:blipFill>
          <p:spPr>
            <a:xfrm>
              <a:off x="3744000" y="3897777"/>
              <a:ext cx="2315930" cy="2520000"/>
            </a:xfrm>
            <a:prstGeom prst="rect">
              <a:avLst/>
            </a:prstGeom>
          </p:spPr>
        </p:pic>
      </p:grp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3312000" y="3456000"/>
            <a:ext cx="2736000" cy="2736000"/>
            <a:chOff x="3420000" y="3528000"/>
            <a:chExt cx="2626560" cy="2626560"/>
          </a:xfrm>
        </p:grpSpPr>
        <p:sp>
          <p:nvSpPr>
            <p:cNvPr id="61" name="Rectangle 60"/>
            <p:cNvSpPr>
              <a:spLocks noChangeAspect="1"/>
            </p:cNvSpPr>
            <p:nvPr/>
          </p:nvSpPr>
          <p:spPr>
            <a:xfrm>
              <a:off x="3420000" y="3528000"/>
              <a:ext cx="2626560" cy="262656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3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8" name="Picture 57"/>
            <p:cNvPicPr>
              <a:picLocks noChangeAspect="1"/>
            </p:cNvPicPr>
            <p:nvPr/>
          </p:nvPicPr>
          <p:blipFill rotWithShape="1"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888"/>
            <a:stretch/>
          </p:blipFill>
          <p:spPr>
            <a:xfrm>
              <a:off x="3471346" y="3545280"/>
              <a:ext cx="2381309" cy="2592000"/>
            </a:xfrm>
            <a:prstGeom prst="rect">
              <a:avLst/>
            </a:prstGeom>
            <a:ln>
              <a:noFill/>
            </a:ln>
            <a:effectLst/>
          </p:spPr>
        </p:pic>
      </p:grpSp>
      <p:pic>
        <p:nvPicPr>
          <p:cNvPr id="102" name="Picture 10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0000" y="4320000"/>
            <a:ext cx="1096000" cy="265600"/>
          </a:xfrm>
          <a:prstGeom prst="rect">
            <a:avLst/>
          </a:prstGeom>
          <a:solidFill>
            <a:schemeClr val="bg1">
              <a:alpha val="95000"/>
            </a:schemeClr>
          </a:solidFill>
        </p:spPr>
      </p:pic>
      <p:grpSp>
        <p:nvGrpSpPr>
          <p:cNvPr id="10" name="Group 9"/>
          <p:cNvGrpSpPr/>
          <p:nvPr/>
        </p:nvGrpSpPr>
        <p:grpSpPr>
          <a:xfrm>
            <a:off x="6264000" y="4140000"/>
            <a:ext cx="5760000" cy="2232000"/>
            <a:chOff x="6264000" y="4140000"/>
            <a:chExt cx="5760000" cy="2232000"/>
          </a:xfrm>
        </p:grpSpPr>
        <p:sp>
          <p:nvSpPr>
            <p:cNvPr id="26" name="Rounded Rectangle 25"/>
            <p:cNvSpPr/>
            <p:nvPr/>
          </p:nvSpPr>
          <p:spPr>
            <a:xfrm>
              <a:off x="6264000" y="4140000"/>
              <a:ext cx="5760000" cy="2232000"/>
            </a:xfrm>
            <a:prstGeom prst="roundRect">
              <a:avLst>
                <a:gd name="adj" fmla="val 7619"/>
              </a:avLst>
            </a:prstGeom>
            <a:solidFill>
              <a:schemeClr val="bg1"/>
            </a:solidFill>
            <a:ln w="19050">
              <a:solidFill>
                <a:srgbClr val="C0000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8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59391" y="4202858"/>
              <a:ext cx="5369219" cy="2106284"/>
            </a:xfrm>
            <a:prstGeom prst="rect">
              <a:avLst/>
            </a:prstGeom>
            <a:noFill/>
            <a:ln w="19050">
              <a:noFill/>
            </a:ln>
          </p:spPr>
        </p:pic>
      </p:grpSp>
      <p:sp>
        <p:nvSpPr>
          <p:cNvPr id="78" name="Rectangle 77"/>
          <p:cNvSpPr/>
          <p:nvPr/>
        </p:nvSpPr>
        <p:spPr>
          <a:xfrm>
            <a:off x="2088000" y="2160000"/>
            <a:ext cx="2412000" cy="1080000"/>
          </a:xfrm>
          <a:prstGeom prst="rect">
            <a:avLst/>
          </a:prstGeom>
          <a:noFill/>
          <a:ln w="19050">
            <a:solidFill>
              <a:schemeClr val="accent3"/>
            </a:solidFill>
          </a:ln>
          <a:effectLst>
            <a:glow rad="63500">
              <a:schemeClr val="accent3">
                <a:lumMod val="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10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 September 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Kevin Li - Collective effects I - Santa Susanna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1314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360000" y="1800000"/>
            <a:ext cx="4320000" cy="2215566"/>
            <a:chOff x="288000" y="1980000"/>
            <a:chExt cx="4176000" cy="2141714"/>
          </a:xfrm>
        </p:grpSpPr>
        <p:grpSp>
          <p:nvGrpSpPr>
            <p:cNvPr id="39" name="Group 38"/>
            <p:cNvGrpSpPr/>
            <p:nvPr/>
          </p:nvGrpSpPr>
          <p:grpSpPr>
            <a:xfrm>
              <a:off x="288000" y="2232000"/>
              <a:ext cx="2171009" cy="1889714"/>
              <a:chOff x="432000" y="2124000"/>
              <a:chExt cx="2171009" cy="1889714"/>
            </a:xfrm>
          </p:grpSpPr>
          <p:cxnSp>
            <p:nvCxnSpPr>
              <p:cNvPr id="52" name="Straight Arrow Connector 51"/>
              <p:cNvCxnSpPr/>
              <p:nvPr/>
            </p:nvCxnSpPr>
            <p:spPr>
              <a:xfrm flipV="1">
                <a:off x="1399256" y="2232000"/>
                <a:ext cx="0" cy="122400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Arrow Connector 52"/>
              <p:cNvCxnSpPr/>
              <p:nvPr/>
            </p:nvCxnSpPr>
            <p:spPr>
              <a:xfrm rot="5400000" flipV="1">
                <a:off x="1872000" y="2700000"/>
                <a:ext cx="0" cy="122400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54" name="Picture 53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16000" y="2124000"/>
                <a:ext cx="130743" cy="179352"/>
              </a:xfrm>
              <a:prstGeom prst="rect">
                <a:avLst/>
              </a:prstGeom>
            </p:spPr>
          </p:pic>
          <p:pic>
            <p:nvPicPr>
              <p:cNvPr id="55" name="Picture 54"/>
              <p:cNvPicPr>
                <a:picLocks noChangeAspect="1"/>
              </p:cNvPicPr>
              <p:nvPr>
                <p:custDataLst>
                  <p:tags r:id="rId7"/>
                </p:custDataLst>
              </p:nvPr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2000" y="3888000"/>
                <a:ext cx="140800" cy="125714"/>
              </a:xfrm>
              <a:prstGeom prst="rect">
                <a:avLst/>
              </a:prstGeom>
            </p:spPr>
          </p:pic>
          <p:cxnSp>
            <p:nvCxnSpPr>
              <p:cNvPr id="56" name="Straight Arrow Connector 55"/>
              <p:cNvCxnSpPr/>
              <p:nvPr/>
            </p:nvCxnSpPr>
            <p:spPr>
              <a:xfrm rot="14100000" flipV="1">
                <a:off x="1080000" y="3024000"/>
                <a:ext cx="0" cy="100800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62" name="Picture 61"/>
              <p:cNvPicPr>
                <a:picLocks noChangeAspect="1"/>
              </p:cNvPicPr>
              <p:nvPr>
                <p:custDataLst>
                  <p:tags r:id="rId8"/>
                </p:custDataLst>
              </p:nvPr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84000" y="3492000"/>
                <a:ext cx="119009" cy="125714"/>
              </a:xfrm>
              <a:prstGeom prst="rect">
                <a:avLst/>
              </a:prstGeom>
            </p:spPr>
          </p:pic>
        </p:grpSp>
        <p:grpSp>
          <p:nvGrpSpPr>
            <p:cNvPr id="40" name="Group 39"/>
            <p:cNvGrpSpPr/>
            <p:nvPr/>
          </p:nvGrpSpPr>
          <p:grpSpPr>
            <a:xfrm>
              <a:off x="1800000" y="2160000"/>
              <a:ext cx="2664000" cy="1453089"/>
              <a:chOff x="6632359" y="3531066"/>
              <a:chExt cx="2664000" cy="1453089"/>
            </a:xfrm>
          </p:grpSpPr>
          <p:sp>
            <p:nvSpPr>
              <p:cNvPr id="50" name="Oval 49"/>
              <p:cNvSpPr/>
              <p:nvPr/>
            </p:nvSpPr>
            <p:spPr>
              <a:xfrm>
                <a:off x="6884359" y="3861610"/>
                <a:ext cx="2160000" cy="792000"/>
              </a:xfrm>
              <a:prstGeom prst="ellipse">
                <a:avLst/>
              </a:prstGeom>
              <a:solidFill>
                <a:schemeClr val="accent3">
                  <a:alpha val="80000"/>
                </a:schemeClr>
              </a:solidFill>
              <a:scene3d>
                <a:camera prst="orthographicFront"/>
                <a:lightRig rig="balanced" dir="t">
                  <a:rot lat="0" lon="0" rev="0"/>
                </a:lightRig>
              </a:scene3d>
              <a:sp3d>
                <a:bevelT w="254000" h="254000"/>
              </a:sp3d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51" name="Picture 50"/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632359" y="3531066"/>
                <a:ext cx="2664000" cy="1453089"/>
              </a:xfrm>
              <a:prstGeom prst="rect">
                <a:avLst/>
              </a:prstGeom>
            </p:spPr>
          </p:pic>
        </p:grpSp>
        <p:cxnSp>
          <p:nvCxnSpPr>
            <p:cNvPr id="42" name="Straight Arrow Connector 41"/>
            <p:cNvCxnSpPr/>
            <p:nvPr/>
          </p:nvCxnSpPr>
          <p:spPr>
            <a:xfrm flipV="1">
              <a:off x="3905717" y="2160000"/>
              <a:ext cx="0" cy="432000"/>
            </a:xfrm>
            <a:prstGeom prst="straightConnector1">
              <a:avLst/>
            </a:prstGeom>
            <a:ln w="1905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8" name="Picture 47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2000" y="1980000"/>
              <a:ext cx="238019" cy="204495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Multi-particle dynamics – state representation (</a:t>
            </a:r>
            <a:r>
              <a:rPr lang="en-US" dirty="0" err="1"/>
              <a:t>numerics</a:t>
            </a:r>
            <a:r>
              <a:rPr lang="en-US" dirty="0"/>
              <a:t>)</a:t>
            </a:r>
          </a:p>
        </p:txBody>
      </p:sp>
      <p:sp>
        <p:nvSpPr>
          <p:cNvPr id="3" name="Content Placeholder 2 1 1"/>
          <p:cNvSpPr>
            <a:spLocks noGrp="1"/>
          </p:cNvSpPr>
          <p:nvPr>
            <p:ph idx="1"/>
          </p:nvPr>
        </p:nvSpPr>
        <p:spPr>
          <a:xfrm>
            <a:off x="336000" y="900000"/>
            <a:ext cx="5616000" cy="1800000"/>
          </a:xfrm>
        </p:spPr>
        <p:txBody>
          <a:bodyPr>
            <a:normAutofit/>
          </a:bodyPr>
          <a:lstStyle/>
          <a:p>
            <a:r>
              <a:rPr lang="en-US" sz="2000" dirty="0"/>
              <a:t>Representation of a </a:t>
            </a:r>
            <a:r>
              <a:rPr lang="en-US" sz="2000" b="1" dirty="0">
                <a:solidFill>
                  <a:srgbClr val="C00000"/>
                </a:solidFill>
              </a:rPr>
              <a:t>single particle state</a:t>
            </a:r>
            <a:r>
              <a:rPr lang="en-US" sz="2000" dirty="0"/>
              <a:t>:</a:t>
            </a:r>
            <a:endParaRPr lang="en-US" sz="1800" dirty="0"/>
          </a:p>
          <a:p>
            <a:endParaRPr lang="en-US" sz="2000" dirty="0"/>
          </a:p>
        </p:txBody>
      </p:sp>
      <p:pic>
        <p:nvPicPr>
          <p:cNvPr id="45" name="Picture 4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00" y="1368000"/>
            <a:ext cx="3495622" cy="263619"/>
          </a:xfrm>
          <a:prstGeom prst="rect">
            <a:avLst/>
          </a:prstGeom>
        </p:spPr>
      </p:pic>
      <p:sp>
        <p:nvSpPr>
          <p:cNvPr id="59" name="Rectangle 58"/>
          <p:cNvSpPr/>
          <p:nvPr/>
        </p:nvSpPr>
        <p:spPr>
          <a:xfrm>
            <a:off x="3078000" y="3060000"/>
            <a:ext cx="180000" cy="180000"/>
          </a:xfrm>
          <a:prstGeom prst="rect">
            <a:avLst/>
          </a:prstGeom>
          <a:noFill/>
          <a:ln w="19050">
            <a:solidFill>
              <a:schemeClr val="accent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/>
          <p:cNvGrpSpPr>
            <a:grpSpLocks noChangeAspect="1"/>
          </p:cNvGrpSpPr>
          <p:nvPr/>
        </p:nvGrpSpPr>
        <p:grpSpPr>
          <a:xfrm>
            <a:off x="1224000" y="4032000"/>
            <a:ext cx="2304000" cy="2304000"/>
            <a:chOff x="3685592" y="3861777"/>
            <a:chExt cx="2592000" cy="2592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33" name="Rectangle 32"/>
            <p:cNvSpPr/>
            <p:nvPr/>
          </p:nvSpPr>
          <p:spPr>
            <a:xfrm>
              <a:off x="3685592" y="3861777"/>
              <a:ext cx="2592000" cy="2592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5" name="Picture 34"/>
            <p:cNvPicPr>
              <a:picLocks noChangeAspect="1"/>
            </p:cNvPicPr>
            <p:nvPr/>
          </p:nvPicPr>
          <p:blipFill rotWithShape="1"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9872"/>
            <a:stretch/>
          </p:blipFill>
          <p:spPr>
            <a:xfrm>
              <a:off x="3744000" y="3897777"/>
              <a:ext cx="2315930" cy="2520000"/>
            </a:xfrm>
            <a:prstGeom prst="rect">
              <a:avLst/>
            </a:prstGeom>
          </p:spPr>
        </p:pic>
      </p:grpSp>
      <p:grpSp>
        <p:nvGrpSpPr>
          <p:cNvPr id="32" name="Group 31"/>
          <p:cNvGrpSpPr>
            <a:grpSpLocks noChangeAspect="1"/>
          </p:cNvGrpSpPr>
          <p:nvPr/>
        </p:nvGrpSpPr>
        <p:grpSpPr>
          <a:xfrm>
            <a:off x="6192000" y="900000"/>
            <a:ext cx="5616000" cy="5377020"/>
            <a:chOff x="6808800" y="1080000"/>
            <a:chExt cx="5076000" cy="4860000"/>
          </a:xfrm>
        </p:grpSpPr>
        <p:pic>
          <p:nvPicPr>
            <p:cNvPr id="34" name="Picture 33"/>
            <p:cNvPicPr>
              <a:picLocks noChangeAspect="1"/>
            </p:cNvPicPr>
            <p:nvPr/>
          </p:nvPicPr>
          <p:blipFill rotWithShape="1">
            <a:blip r:embed="rId18"/>
            <a:srcRect l="2377" r="40461"/>
            <a:stretch/>
          </p:blipFill>
          <p:spPr>
            <a:xfrm>
              <a:off x="6808800" y="1080001"/>
              <a:ext cx="5040000" cy="4744069"/>
            </a:xfrm>
            <a:prstGeom prst="rect">
              <a:avLst/>
            </a:prstGeom>
          </p:spPr>
        </p:pic>
        <p:sp>
          <p:nvSpPr>
            <p:cNvPr id="36" name="Rectangle 35"/>
            <p:cNvSpPr/>
            <p:nvPr/>
          </p:nvSpPr>
          <p:spPr>
            <a:xfrm>
              <a:off x="6808800" y="1080000"/>
              <a:ext cx="5076000" cy="4860000"/>
            </a:xfrm>
            <a:prstGeom prst="rect">
              <a:avLst/>
            </a:prstGeom>
            <a:gradFill flip="none" rotWithShape="1">
              <a:gsLst>
                <a:gs pos="15000">
                  <a:srgbClr val="FFFFFF"/>
                </a:gs>
                <a:gs pos="30000">
                  <a:srgbClr val="FFFFFF">
                    <a:alpha val="0"/>
                  </a:srgbClr>
                </a:gs>
                <a:gs pos="0">
                  <a:srgbClr val="FFFFFF"/>
                </a:gs>
                <a:gs pos="100000">
                  <a:srgbClr val="FFFFFF">
                    <a:alpha val="0"/>
                  </a:srgbClr>
                </a:gs>
              </a:gsLst>
              <a:lin ang="156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3384000" y="3456000"/>
            <a:ext cx="2700000" cy="2700000"/>
            <a:chOff x="3420000" y="3528000"/>
            <a:chExt cx="2592000" cy="2592000"/>
          </a:xfrm>
        </p:grpSpPr>
        <p:sp>
          <p:nvSpPr>
            <p:cNvPr id="61" name="Rectangle 60"/>
            <p:cNvSpPr/>
            <p:nvPr/>
          </p:nvSpPr>
          <p:spPr>
            <a:xfrm>
              <a:off x="3420000" y="3528000"/>
              <a:ext cx="2592000" cy="259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8" name="Picture 57"/>
            <p:cNvPicPr>
              <a:picLocks noChangeAspect="1"/>
            </p:cNvPicPr>
            <p:nvPr/>
          </p:nvPicPr>
          <p:blipFill rotWithShape="1"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888"/>
            <a:stretch/>
          </p:blipFill>
          <p:spPr>
            <a:xfrm>
              <a:off x="3471346" y="3528000"/>
              <a:ext cx="2381309" cy="2592000"/>
            </a:xfrm>
            <a:prstGeom prst="rect">
              <a:avLst/>
            </a:prstGeom>
            <a:ln>
              <a:noFill/>
            </a:ln>
            <a:effectLst/>
          </p:spPr>
        </p:pic>
      </p:grpSp>
      <p:grpSp>
        <p:nvGrpSpPr>
          <p:cNvPr id="18" name="Group 17"/>
          <p:cNvGrpSpPr/>
          <p:nvPr/>
        </p:nvGrpSpPr>
        <p:grpSpPr>
          <a:xfrm>
            <a:off x="864000" y="936000"/>
            <a:ext cx="10800000" cy="5400000"/>
            <a:chOff x="864000" y="936000"/>
            <a:chExt cx="10800000" cy="5400000"/>
          </a:xfrm>
        </p:grpSpPr>
        <p:sp>
          <p:nvSpPr>
            <p:cNvPr id="38" name="Rounded Rectangle 37"/>
            <p:cNvSpPr/>
            <p:nvPr/>
          </p:nvSpPr>
          <p:spPr>
            <a:xfrm>
              <a:off x="864000" y="936000"/>
              <a:ext cx="10800000" cy="5400000"/>
            </a:xfrm>
            <a:prstGeom prst="roundRect">
              <a:avLst>
                <a:gd name="adj" fmla="val 3647"/>
              </a:avLst>
            </a:prstGeom>
            <a:solidFill>
              <a:schemeClr val="bg1">
                <a:alpha val="95000"/>
              </a:schemeClr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just"/>
              <a:r>
                <a:rPr lang="en-US" sz="2000" dirty="0">
                  <a:solidFill>
                    <a:schemeClr val="tx1"/>
                  </a:solidFill>
                </a:rPr>
                <a:t>A multi-particle ensemble is characterized by its </a:t>
              </a:r>
              <a:r>
                <a:rPr lang="en-US" sz="2000" b="1" dirty="0">
                  <a:solidFill>
                    <a:srgbClr val="C00000"/>
                  </a:solidFill>
                </a:rPr>
                <a:t>macroscopic statistical properties</a:t>
              </a:r>
              <a:r>
                <a:rPr lang="en-US" sz="2000" dirty="0">
                  <a:solidFill>
                    <a:schemeClr val="tx1"/>
                  </a:solidFill>
                </a:rPr>
                <a:t>, i.e.:</a:t>
              </a:r>
            </a:p>
            <a:p>
              <a:pPr algn="just"/>
              <a:endParaRPr lang="en-US" sz="2000" dirty="0">
                <a:solidFill>
                  <a:schemeClr val="tx1"/>
                </a:solidFill>
              </a:endParaRPr>
            </a:p>
            <a:p>
              <a:pPr algn="just"/>
              <a:endParaRPr lang="en-US" sz="2000" dirty="0">
                <a:solidFill>
                  <a:schemeClr val="tx1"/>
                </a:solidFill>
              </a:endParaRPr>
            </a:p>
            <a:p>
              <a:pPr algn="just"/>
              <a:endParaRPr lang="en-US" sz="2000" dirty="0">
                <a:solidFill>
                  <a:schemeClr val="tx1"/>
                </a:solidFill>
              </a:endParaRPr>
            </a:p>
            <a:p>
              <a:pPr algn="just"/>
              <a:endParaRPr lang="en-US" sz="2000" dirty="0">
                <a:solidFill>
                  <a:schemeClr val="tx1"/>
                </a:solidFill>
              </a:endParaRPr>
            </a:p>
            <a:p>
              <a:pPr algn="just"/>
              <a:endParaRPr lang="en-US" sz="2000" dirty="0">
                <a:solidFill>
                  <a:schemeClr val="tx1"/>
                </a:solidFill>
              </a:endParaRPr>
            </a:p>
            <a:p>
              <a:pPr algn="just"/>
              <a:endParaRPr lang="en-US" sz="2000" dirty="0">
                <a:solidFill>
                  <a:schemeClr val="tx1"/>
                </a:solidFill>
              </a:endParaRPr>
            </a:p>
            <a:p>
              <a:pPr algn="just"/>
              <a:endParaRPr lang="en-US" sz="2000" dirty="0">
                <a:solidFill>
                  <a:schemeClr val="tx1"/>
                </a:solidFill>
              </a:endParaRPr>
            </a:p>
            <a:p>
              <a:pPr algn="just"/>
              <a:endParaRPr lang="en-US" sz="2000" dirty="0">
                <a:solidFill>
                  <a:schemeClr val="tx1"/>
                </a:solidFill>
              </a:endParaRPr>
            </a:p>
            <a:p>
              <a:pPr algn="just"/>
              <a:endParaRPr lang="en-US" sz="2000" dirty="0">
                <a:solidFill>
                  <a:schemeClr val="tx1"/>
                </a:solidFill>
              </a:endParaRPr>
            </a:p>
            <a:p>
              <a:pPr algn="just"/>
              <a:endParaRPr lang="en-US" sz="2000" dirty="0">
                <a:solidFill>
                  <a:schemeClr val="tx1"/>
                </a:solidFill>
              </a:endParaRPr>
            </a:p>
            <a:p>
              <a:pPr algn="just"/>
              <a:r>
                <a:rPr lang="en-US" sz="2000" dirty="0">
                  <a:solidFill>
                    <a:schemeClr val="tx1"/>
                  </a:solidFill>
                </a:rPr>
                <a:t>One of the most important parameters to characterize the quality of a particle bunch is the </a:t>
              </a:r>
              <a:r>
                <a:rPr lang="en-US" sz="2000" b="1" dirty="0">
                  <a:solidFill>
                    <a:srgbClr val="C00000"/>
                  </a:solidFill>
                </a:rPr>
                <a:t>(normalized) statistical emittance</a:t>
              </a:r>
              <a:r>
                <a:rPr lang="en-US" sz="2000" dirty="0">
                  <a:solidFill>
                    <a:schemeClr val="tx1"/>
                  </a:solidFill>
                </a:rPr>
                <a:t> – it is a measure of the particle bunch size in phase space.</a:t>
              </a:r>
            </a:p>
            <a:p>
              <a:pPr algn="just"/>
              <a:endParaRPr lang="en-US" sz="2000" dirty="0">
                <a:solidFill>
                  <a:schemeClr val="tx1"/>
                </a:solidFill>
              </a:endParaRPr>
            </a:p>
            <a:p>
              <a:pPr algn="just"/>
              <a:endParaRPr lang="en-US" sz="2000" dirty="0">
                <a:solidFill>
                  <a:schemeClr val="tx1"/>
                </a:solidFill>
              </a:endParaRPr>
            </a:p>
            <a:p>
              <a:pPr algn="just"/>
              <a:endParaRPr lang="en-US" sz="2000" dirty="0">
                <a:solidFill>
                  <a:schemeClr val="tx1"/>
                </a:solidFill>
              </a:endParaRPr>
            </a:p>
            <a:p>
              <a:pPr algn="just"/>
              <a:endParaRPr lang="en-US" sz="2000" dirty="0">
                <a:solidFill>
                  <a:schemeClr val="tx1"/>
                </a:solidFill>
              </a:endParaRPr>
            </a:p>
          </p:txBody>
        </p:sp>
        <p:pic>
          <p:nvPicPr>
            <p:cNvPr id="17" name="Picture 16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53334" y="5400000"/>
              <a:ext cx="2685333" cy="432838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20000" y="1656000"/>
              <a:ext cx="3773943" cy="1795048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89295" y="3672000"/>
              <a:ext cx="4213410" cy="225371"/>
            </a:xfrm>
            <a:prstGeom prst="rect">
              <a:avLst/>
            </a:prstGeom>
          </p:spPr>
        </p:pic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11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 September 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Kevin Li - Collective effects I - Santa Susanna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4396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360000" y="1800000"/>
            <a:ext cx="4320000" cy="2215566"/>
            <a:chOff x="288000" y="1980000"/>
            <a:chExt cx="4176000" cy="2141714"/>
          </a:xfrm>
        </p:grpSpPr>
        <p:grpSp>
          <p:nvGrpSpPr>
            <p:cNvPr id="39" name="Group 38"/>
            <p:cNvGrpSpPr/>
            <p:nvPr/>
          </p:nvGrpSpPr>
          <p:grpSpPr>
            <a:xfrm>
              <a:off x="288000" y="2232000"/>
              <a:ext cx="2171009" cy="1889714"/>
              <a:chOff x="432000" y="2124000"/>
              <a:chExt cx="2171009" cy="1889714"/>
            </a:xfrm>
          </p:grpSpPr>
          <p:cxnSp>
            <p:nvCxnSpPr>
              <p:cNvPr id="52" name="Straight Arrow Connector 51"/>
              <p:cNvCxnSpPr/>
              <p:nvPr/>
            </p:nvCxnSpPr>
            <p:spPr>
              <a:xfrm flipV="1">
                <a:off x="1399256" y="2232000"/>
                <a:ext cx="0" cy="122400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Arrow Connector 52"/>
              <p:cNvCxnSpPr/>
              <p:nvPr/>
            </p:nvCxnSpPr>
            <p:spPr>
              <a:xfrm rot="5400000" flipV="1">
                <a:off x="1872000" y="2700000"/>
                <a:ext cx="0" cy="122400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54" name="Picture 53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16000" y="2124000"/>
                <a:ext cx="130743" cy="179352"/>
              </a:xfrm>
              <a:prstGeom prst="rect">
                <a:avLst/>
              </a:prstGeom>
            </p:spPr>
          </p:pic>
          <p:pic>
            <p:nvPicPr>
              <p:cNvPr id="55" name="Picture 54"/>
              <p:cNvPicPr>
                <a:picLocks noChangeAspect="1"/>
              </p:cNvPicPr>
              <p:nvPr>
                <p:custDataLst>
                  <p:tags r:id="rId4"/>
                </p:custDataLst>
              </p:nvPr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2000" y="3888000"/>
                <a:ext cx="140800" cy="125714"/>
              </a:xfrm>
              <a:prstGeom prst="rect">
                <a:avLst/>
              </a:prstGeom>
            </p:spPr>
          </p:pic>
          <p:cxnSp>
            <p:nvCxnSpPr>
              <p:cNvPr id="56" name="Straight Arrow Connector 55"/>
              <p:cNvCxnSpPr/>
              <p:nvPr/>
            </p:nvCxnSpPr>
            <p:spPr>
              <a:xfrm rot="14100000" flipV="1">
                <a:off x="1080000" y="3024000"/>
                <a:ext cx="0" cy="100800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62" name="Picture 61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84000" y="3492000"/>
                <a:ext cx="119009" cy="125714"/>
              </a:xfrm>
              <a:prstGeom prst="rect">
                <a:avLst/>
              </a:prstGeom>
            </p:spPr>
          </p:pic>
        </p:grpSp>
        <p:grpSp>
          <p:nvGrpSpPr>
            <p:cNvPr id="40" name="Group 39"/>
            <p:cNvGrpSpPr/>
            <p:nvPr/>
          </p:nvGrpSpPr>
          <p:grpSpPr>
            <a:xfrm>
              <a:off x="1800000" y="2160000"/>
              <a:ext cx="2664000" cy="1453089"/>
              <a:chOff x="6632359" y="3531066"/>
              <a:chExt cx="2664000" cy="1453089"/>
            </a:xfrm>
          </p:grpSpPr>
          <p:sp>
            <p:nvSpPr>
              <p:cNvPr id="50" name="Oval 49"/>
              <p:cNvSpPr/>
              <p:nvPr/>
            </p:nvSpPr>
            <p:spPr>
              <a:xfrm>
                <a:off x="6884359" y="3861610"/>
                <a:ext cx="2160000" cy="792000"/>
              </a:xfrm>
              <a:prstGeom prst="ellipse">
                <a:avLst/>
              </a:prstGeom>
              <a:solidFill>
                <a:schemeClr val="accent3">
                  <a:alpha val="80000"/>
                </a:schemeClr>
              </a:solidFill>
              <a:scene3d>
                <a:camera prst="orthographicFront"/>
                <a:lightRig rig="balanced" dir="t">
                  <a:rot lat="0" lon="0" rev="0"/>
                </a:lightRig>
              </a:scene3d>
              <a:sp3d>
                <a:bevelT w="254000" h="254000"/>
              </a:sp3d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51" name="Picture 50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632359" y="3531066"/>
                <a:ext cx="2664000" cy="1453089"/>
              </a:xfrm>
              <a:prstGeom prst="rect">
                <a:avLst/>
              </a:prstGeom>
            </p:spPr>
          </p:pic>
        </p:grpSp>
        <p:cxnSp>
          <p:nvCxnSpPr>
            <p:cNvPr id="42" name="Straight Arrow Connector 41"/>
            <p:cNvCxnSpPr/>
            <p:nvPr/>
          </p:nvCxnSpPr>
          <p:spPr>
            <a:xfrm flipV="1">
              <a:off x="3905717" y="2160000"/>
              <a:ext cx="0" cy="432000"/>
            </a:xfrm>
            <a:prstGeom prst="straightConnector1">
              <a:avLst/>
            </a:prstGeom>
            <a:ln w="1905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8" name="Picture 47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2000" y="1980000"/>
              <a:ext cx="238019" cy="204495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Multi-particle dynamics – state representation (</a:t>
            </a:r>
            <a:r>
              <a:rPr lang="en-US" dirty="0" err="1"/>
              <a:t>numerics</a:t>
            </a:r>
            <a:r>
              <a:rPr lang="en-US" dirty="0"/>
              <a:t>)</a:t>
            </a:r>
          </a:p>
        </p:txBody>
      </p:sp>
      <p:sp>
        <p:nvSpPr>
          <p:cNvPr id="3" name="Content Placeholder 2 1 1"/>
          <p:cNvSpPr>
            <a:spLocks noGrp="1"/>
          </p:cNvSpPr>
          <p:nvPr>
            <p:ph idx="1"/>
          </p:nvPr>
        </p:nvSpPr>
        <p:spPr>
          <a:xfrm>
            <a:off x="336000" y="900000"/>
            <a:ext cx="5616000" cy="1800000"/>
          </a:xfrm>
        </p:spPr>
        <p:txBody>
          <a:bodyPr>
            <a:normAutofit/>
          </a:bodyPr>
          <a:lstStyle/>
          <a:p>
            <a:r>
              <a:rPr lang="en-US" sz="2000" dirty="0"/>
              <a:t>Representation of a </a:t>
            </a:r>
            <a:r>
              <a:rPr lang="en-US" sz="2000" b="1" dirty="0">
                <a:solidFill>
                  <a:srgbClr val="C00000"/>
                </a:solidFill>
              </a:rPr>
              <a:t>single particle state</a:t>
            </a:r>
            <a:r>
              <a:rPr lang="en-US" sz="2000" dirty="0"/>
              <a:t>:</a:t>
            </a:r>
            <a:endParaRPr lang="en-US" sz="1800" dirty="0"/>
          </a:p>
          <a:p>
            <a:endParaRPr lang="en-US" sz="2000" dirty="0"/>
          </a:p>
        </p:txBody>
      </p:sp>
      <p:pic>
        <p:nvPicPr>
          <p:cNvPr id="45" name="Picture 4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00" y="1368000"/>
            <a:ext cx="3495622" cy="263619"/>
          </a:xfrm>
          <a:prstGeom prst="rect">
            <a:avLst/>
          </a:prstGeom>
        </p:spPr>
      </p:pic>
      <p:sp>
        <p:nvSpPr>
          <p:cNvPr id="59" name="Rectangle 58"/>
          <p:cNvSpPr/>
          <p:nvPr/>
        </p:nvSpPr>
        <p:spPr>
          <a:xfrm>
            <a:off x="3150000" y="2988000"/>
            <a:ext cx="180000" cy="180000"/>
          </a:xfrm>
          <a:prstGeom prst="rect">
            <a:avLst/>
          </a:prstGeom>
          <a:noFill/>
          <a:ln w="19050">
            <a:solidFill>
              <a:schemeClr val="accent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/>
          <p:cNvGrpSpPr>
            <a:grpSpLocks noChangeAspect="1"/>
          </p:cNvGrpSpPr>
          <p:nvPr/>
        </p:nvGrpSpPr>
        <p:grpSpPr>
          <a:xfrm>
            <a:off x="6192000" y="900000"/>
            <a:ext cx="5616000" cy="5377020"/>
            <a:chOff x="6808800" y="1080000"/>
            <a:chExt cx="5076000" cy="4860000"/>
          </a:xfrm>
        </p:grpSpPr>
        <p:pic>
          <p:nvPicPr>
            <p:cNvPr id="34" name="Picture 33"/>
            <p:cNvPicPr>
              <a:picLocks noChangeAspect="1"/>
            </p:cNvPicPr>
            <p:nvPr/>
          </p:nvPicPr>
          <p:blipFill rotWithShape="1">
            <a:blip r:embed="rId14"/>
            <a:srcRect l="2377" r="40461"/>
            <a:stretch/>
          </p:blipFill>
          <p:spPr>
            <a:xfrm>
              <a:off x="6808800" y="1080001"/>
              <a:ext cx="5040000" cy="4744069"/>
            </a:xfrm>
            <a:prstGeom prst="rect">
              <a:avLst/>
            </a:prstGeom>
          </p:spPr>
        </p:pic>
        <p:sp>
          <p:nvSpPr>
            <p:cNvPr id="36" name="Rectangle 35"/>
            <p:cNvSpPr/>
            <p:nvPr/>
          </p:nvSpPr>
          <p:spPr>
            <a:xfrm>
              <a:off x="6808800" y="1080000"/>
              <a:ext cx="5076000" cy="4860000"/>
            </a:xfrm>
            <a:prstGeom prst="rect">
              <a:avLst/>
            </a:prstGeom>
            <a:gradFill flip="none" rotWithShape="1">
              <a:gsLst>
                <a:gs pos="15000">
                  <a:srgbClr val="FFFFFF"/>
                </a:gs>
                <a:gs pos="30000">
                  <a:srgbClr val="FFFFFF">
                    <a:alpha val="0"/>
                  </a:srgbClr>
                </a:gs>
                <a:gs pos="0">
                  <a:srgbClr val="FFFFFF"/>
                </a:gs>
                <a:gs pos="100000">
                  <a:srgbClr val="FFFFFF">
                    <a:alpha val="0"/>
                  </a:srgbClr>
                </a:gs>
              </a:gsLst>
              <a:lin ang="156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8" name="Group 37"/>
          <p:cNvGrpSpPr>
            <a:grpSpLocks noChangeAspect="1"/>
          </p:cNvGrpSpPr>
          <p:nvPr/>
        </p:nvGrpSpPr>
        <p:grpSpPr>
          <a:xfrm>
            <a:off x="1080000" y="4032000"/>
            <a:ext cx="2304000" cy="2304000"/>
            <a:chOff x="3685592" y="3861777"/>
            <a:chExt cx="2592000" cy="2592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41" name="Rectangle 40"/>
            <p:cNvSpPr/>
            <p:nvPr/>
          </p:nvSpPr>
          <p:spPr>
            <a:xfrm>
              <a:off x="3685592" y="3861777"/>
              <a:ext cx="2592000" cy="2592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3" name="Picture 42"/>
            <p:cNvPicPr>
              <a:picLocks noChangeAspect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9872"/>
            <a:stretch/>
          </p:blipFill>
          <p:spPr>
            <a:xfrm>
              <a:off x="3744000" y="3897777"/>
              <a:ext cx="2315930" cy="2520000"/>
            </a:xfrm>
            <a:prstGeom prst="rect">
              <a:avLst/>
            </a:prstGeom>
          </p:spPr>
        </p:pic>
      </p:grpSp>
      <p:grpSp>
        <p:nvGrpSpPr>
          <p:cNvPr id="44" name="Group 43"/>
          <p:cNvGrpSpPr>
            <a:grpSpLocks noChangeAspect="1"/>
          </p:cNvGrpSpPr>
          <p:nvPr/>
        </p:nvGrpSpPr>
        <p:grpSpPr>
          <a:xfrm>
            <a:off x="3312000" y="3456000"/>
            <a:ext cx="2736000" cy="2736000"/>
            <a:chOff x="3420000" y="3528000"/>
            <a:chExt cx="2626560" cy="2626560"/>
          </a:xfrm>
        </p:grpSpPr>
        <p:sp>
          <p:nvSpPr>
            <p:cNvPr id="46" name="Rectangle 45"/>
            <p:cNvSpPr>
              <a:spLocks noChangeAspect="1"/>
            </p:cNvSpPr>
            <p:nvPr/>
          </p:nvSpPr>
          <p:spPr>
            <a:xfrm>
              <a:off x="3420000" y="3528000"/>
              <a:ext cx="2626560" cy="262656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3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7" name="Picture 46"/>
            <p:cNvPicPr>
              <a:picLocks noChangeAspect="1"/>
            </p:cNvPicPr>
            <p:nvPr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888"/>
            <a:stretch/>
          </p:blipFill>
          <p:spPr>
            <a:xfrm>
              <a:off x="3471346" y="3545280"/>
              <a:ext cx="2381309" cy="2592000"/>
            </a:xfrm>
            <a:prstGeom prst="rect">
              <a:avLst/>
            </a:prstGeom>
            <a:ln>
              <a:noFill/>
            </a:ln>
            <a:effectLst/>
          </p:spPr>
        </p:pic>
      </p:grpSp>
      <p:sp>
        <p:nvSpPr>
          <p:cNvPr id="49" name="Rectangle 48"/>
          <p:cNvSpPr/>
          <p:nvPr/>
        </p:nvSpPr>
        <p:spPr>
          <a:xfrm>
            <a:off x="2088000" y="2160000"/>
            <a:ext cx="2412000" cy="1080000"/>
          </a:xfrm>
          <a:prstGeom prst="rect">
            <a:avLst/>
          </a:prstGeom>
          <a:noFill/>
          <a:ln w="19050">
            <a:solidFill>
              <a:schemeClr val="accent3"/>
            </a:solidFill>
          </a:ln>
          <a:effectLst>
            <a:glow rad="63500">
              <a:schemeClr val="accent3">
                <a:lumMod val="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12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 September 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Kevin Li - Collective effects I - Santa Susanna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214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360000" y="1800000"/>
            <a:ext cx="4320000" cy="2215566"/>
            <a:chOff x="288000" y="1980000"/>
            <a:chExt cx="4176000" cy="2141714"/>
          </a:xfrm>
        </p:grpSpPr>
        <p:grpSp>
          <p:nvGrpSpPr>
            <p:cNvPr id="39" name="Group 38"/>
            <p:cNvGrpSpPr/>
            <p:nvPr/>
          </p:nvGrpSpPr>
          <p:grpSpPr>
            <a:xfrm>
              <a:off x="288000" y="2232000"/>
              <a:ext cx="2171009" cy="1889714"/>
              <a:chOff x="432000" y="2124000"/>
              <a:chExt cx="2171009" cy="1889714"/>
            </a:xfrm>
          </p:grpSpPr>
          <p:cxnSp>
            <p:nvCxnSpPr>
              <p:cNvPr id="52" name="Straight Arrow Connector 51"/>
              <p:cNvCxnSpPr/>
              <p:nvPr/>
            </p:nvCxnSpPr>
            <p:spPr>
              <a:xfrm flipV="1">
                <a:off x="1399256" y="2232000"/>
                <a:ext cx="0" cy="122400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Arrow Connector 52"/>
              <p:cNvCxnSpPr/>
              <p:nvPr/>
            </p:nvCxnSpPr>
            <p:spPr>
              <a:xfrm rot="5400000" flipV="1">
                <a:off x="1872000" y="2700000"/>
                <a:ext cx="0" cy="122400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54" name="Picture 53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16000" y="2124000"/>
                <a:ext cx="130743" cy="179352"/>
              </a:xfrm>
              <a:prstGeom prst="rect">
                <a:avLst/>
              </a:prstGeom>
            </p:spPr>
          </p:pic>
          <p:pic>
            <p:nvPicPr>
              <p:cNvPr id="55" name="Picture 54"/>
              <p:cNvPicPr>
                <a:picLocks noChangeAspect="1"/>
              </p:cNvPicPr>
              <p:nvPr>
                <p:custDataLst>
                  <p:tags r:id="rId4"/>
                </p:custDataLst>
              </p:nvPr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2000" y="3888000"/>
                <a:ext cx="140800" cy="125714"/>
              </a:xfrm>
              <a:prstGeom prst="rect">
                <a:avLst/>
              </a:prstGeom>
            </p:spPr>
          </p:pic>
          <p:cxnSp>
            <p:nvCxnSpPr>
              <p:cNvPr id="56" name="Straight Arrow Connector 55"/>
              <p:cNvCxnSpPr/>
              <p:nvPr/>
            </p:nvCxnSpPr>
            <p:spPr>
              <a:xfrm rot="14100000" flipV="1">
                <a:off x="1080000" y="3024000"/>
                <a:ext cx="0" cy="100800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62" name="Picture 61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84000" y="3492000"/>
                <a:ext cx="119009" cy="125714"/>
              </a:xfrm>
              <a:prstGeom prst="rect">
                <a:avLst/>
              </a:prstGeom>
            </p:spPr>
          </p:pic>
        </p:grpSp>
        <p:grpSp>
          <p:nvGrpSpPr>
            <p:cNvPr id="40" name="Group 39"/>
            <p:cNvGrpSpPr/>
            <p:nvPr/>
          </p:nvGrpSpPr>
          <p:grpSpPr>
            <a:xfrm>
              <a:off x="1800000" y="2160000"/>
              <a:ext cx="2664000" cy="1453089"/>
              <a:chOff x="6632359" y="3531066"/>
              <a:chExt cx="2664000" cy="1453089"/>
            </a:xfrm>
          </p:grpSpPr>
          <p:sp>
            <p:nvSpPr>
              <p:cNvPr id="50" name="Oval 49"/>
              <p:cNvSpPr/>
              <p:nvPr/>
            </p:nvSpPr>
            <p:spPr>
              <a:xfrm>
                <a:off x="6884359" y="3861610"/>
                <a:ext cx="2160000" cy="792000"/>
              </a:xfrm>
              <a:prstGeom prst="ellipse">
                <a:avLst/>
              </a:prstGeom>
              <a:solidFill>
                <a:schemeClr val="accent3">
                  <a:alpha val="80000"/>
                </a:schemeClr>
              </a:solidFill>
              <a:scene3d>
                <a:camera prst="orthographicFront"/>
                <a:lightRig rig="balanced" dir="t">
                  <a:rot lat="0" lon="0" rev="0"/>
                </a:lightRig>
              </a:scene3d>
              <a:sp3d>
                <a:bevelT w="254000" h="254000"/>
              </a:sp3d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51" name="Picture 50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632359" y="3531066"/>
                <a:ext cx="2664000" cy="1453089"/>
              </a:xfrm>
              <a:prstGeom prst="rect">
                <a:avLst/>
              </a:prstGeom>
            </p:spPr>
          </p:pic>
        </p:grpSp>
        <p:cxnSp>
          <p:nvCxnSpPr>
            <p:cNvPr id="42" name="Straight Arrow Connector 41"/>
            <p:cNvCxnSpPr/>
            <p:nvPr/>
          </p:nvCxnSpPr>
          <p:spPr>
            <a:xfrm flipV="1">
              <a:off x="3905717" y="2160000"/>
              <a:ext cx="0" cy="432000"/>
            </a:xfrm>
            <a:prstGeom prst="straightConnector1">
              <a:avLst/>
            </a:prstGeom>
            <a:ln w="1905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8" name="Picture 47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2000" y="1980000"/>
              <a:ext cx="238019" cy="204495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Multi-particle dynamics – state representation</a:t>
            </a:r>
          </a:p>
        </p:txBody>
      </p:sp>
      <p:sp>
        <p:nvSpPr>
          <p:cNvPr id="3" name="Content Placeholder 2 1 1"/>
          <p:cNvSpPr>
            <a:spLocks noGrp="1"/>
          </p:cNvSpPr>
          <p:nvPr>
            <p:ph idx="1"/>
          </p:nvPr>
        </p:nvSpPr>
        <p:spPr>
          <a:xfrm>
            <a:off x="336000" y="900000"/>
            <a:ext cx="5616000" cy="1800000"/>
          </a:xfrm>
        </p:spPr>
        <p:txBody>
          <a:bodyPr>
            <a:normAutofit/>
          </a:bodyPr>
          <a:lstStyle/>
          <a:p>
            <a:r>
              <a:rPr lang="en-US" sz="2000" dirty="0"/>
              <a:t>Representation of a </a:t>
            </a:r>
            <a:r>
              <a:rPr lang="en-US" sz="2000" b="1" dirty="0">
                <a:solidFill>
                  <a:srgbClr val="C00000"/>
                </a:solidFill>
              </a:rPr>
              <a:t>single particle state</a:t>
            </a:r>
            <a:r>
              <a:rPr lang="en-US" sz="2000" dirty="0"/>
              <a:t>:</a:t>
            </a:r>
            <a:endParaRPr lang="en-US" sz="1800" dirty="0"/>
          </a:p>
          <a:p>
            <a:endParaRPr lang="en-US" sz="2000" dirty="0"/>
          </a:p>
        </p:txBody>
      </p:sp>
      <p:pic>
        <p:nvPicPr>
          <p:cNvPr id="45" name="Picture 4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00" y="1368000"/>
            <a:ext cx="3495622" cy="263619"/>
          </a:xfrm>
          <a:prstGeom prst="rect">
            <a:avLst/>
          </a:prstGeom>
        </p:spPr>
      </p:pic>
      <p:sp>
        <p:nvSpPr>
          <p:cNvPr id="59" name="Rectangle 58"/>
          <p:cNvSpPr/>
          <p:nvPr/>
        </p:nvSpPr>
        <p:spPr>
          <a:xfrm>
            <a:off x="3078000" y="3060000"/>
            <a:ext cx="180000" cy="180000"/>
          </a:xfrm>
          <a:prstGeom prst="rect">
            <a:avLst/>
          </a:prstGeom>
          <a:noFill/>
          <a:ln w="19050">
            <a:solidFill>
              <a:schemeClr val="accent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/>
          <p:cNvGrpSpPr>
            <a:grpSpLocks noChangeAspect="1"/>
          </p:cNvGrpSpPr>
          <p:nvPr/>
        </p:nvGrpSpPr>
        <p:grpSpPr>
          <a:xfrm>
            <a:off x="1224000" y="4032000"/>
            <a:ext cx="2304000" cy="2304000"/>
            <a:chOff x="3685592" y="3861777"/>
            <a:chExt cx="2592000" cy="2592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33" name="Rectangle 32"/>
            <p:cNvSpPr/>
            <p:nvPr/>
          </p:nvSpPr>
          <p:spPr>
            <a:xfrm>
              <a:off x="3685592" y="3861777"/>
              <a:ext cx="2592000" cy="2592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5" name="Picture 34"/>
            <p:cNvPicPr>
              <a:picLocks noChangeAspect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9872"/>
            <a:stretch/>
          </p:blipFill>
          <p:spPr>
            <a:xfrm>
              <a:off x="3744000" y="3897777"/>
              <a:ext cx="2315930" cy="2520000"/>
            </a:xfrm>
            <a:prstGeom prst="rect">
              <a:avLst/>
            </a:prstGeom>
          </p:spPr>
        </p:pic>
      </p:grpSp>
      <p:grpSp>
        <p:nvGrpSpPr>
          <p:cNvPr id="32" name="Group 31"/>
          <p:cNvGrpSpPr>
            <a:grpSpLocks noChangeAspect="1"/>
          </p:cNvGrpSpPr>
          <p:nvPr/>
        </p:nvGrpSpPr>
        <p:grpSpPr>
          <a:xfrm>
            <a:off x="6192000" y="900000"/>
            <a:ext cx="5616000" cy="5377020"/>
            <a:chOff x="6808800" y="1080000"/>
            <a:chExt cx="5076000" cy="4860000"/>
          </a:xfrm>
        </p:grpSpPr>
        <p:pic>
          <p:nvPicPr>
            <p:cNvPr id="34" name="Picture 33"/>
            <p:cNvPicPr>
              <a:picLocks noChangeAspect="1"/>
            </p:cNvPicPr>
            <p:nvPr/>
          </p:nvPicPr>
          <p:blipFill rotWithShape="1">
            <a:blip r:embed="rId15"/>
            <a:srcRect l="2377" r="40461"/>
            <a:stretch/>
          </p:blipFill>
          <p:spPr>
            <a:xfrm>
              <a:off x="6808800" y="1080001"/>
              <a:ext cx="5040000" cy="4744069"/>
            </a:xfrm>
            <a:prstGeom prst="rect">
              <a:avLst/>
            </a:prstGeom>
          </p:spPr>
        </p:pic>
        <p:sp>
          <p:nvSpPr>
            <p:cNvPr id="36" name="Rectangle 35"/>
            <p:cNvSpPr/>
            <p:nvPr/>
          </p:nvSpPr>
          <p:spPr>
            <a:xfrm>
              <a:off x="6808800" y="1080000"/>
              <a:ext cx="5076000" cy="4860000"/>
            </a:xfrm>
            <a:prstGeom prst="rect">
              <a:avLst/>
            </a:prstGeom>
            <a:gradFill flip="none" rotWithShape="1">
              <a:gsLst>
                <a:gs pos="15000">
                  <a:srgbClr val="FFFFFF"/>
                </a:gs>
                <a:gs pos="30000">
                  <a:srgbClr val="FFFFFF">
                    <a:alpha val="0"/>
                  </a:srgbClr>
                </a:gs>
                <a:gs pos="0">
                  <a:srgbClr val="FFFFFF"/>
                </a:gs>
                <a:gs pos="100000">
                  <a:srgbClr val="FFFFFF">
                    <a:alpha val="0"/>
                  </a:srgbClr>
                </a:gs>
              </a:gsLst>
              <a:lin ang="156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3384000" y="3456000"/>
            <a:ext cx="2700000" cy="2700000"/>
            <a:chOff x="3420000" y="3528000"/>
            <a:chExt cx="2592000" cy="2592000"/>
          </a:xfrm>
        </p:grpSpPr>
        <p:sp>
          <p:nvSpPr>
            <p:cNvPr id="61" name="Rectangle 60"/>
            <p:cNvSpPr/>
            <p:nvPr/>
          </p:nvSpPr>
          <p:spPr>
            <a:xfrm>
              <a:off x="3420000" y="3528000"/>
              <a:ext cx="2592000" cy="259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8" name="Picture 57"/>
            <p:cNvPicPr>
              <a:picLocks noChangeAspect="1"/>
            </p:cNvPicPr>
            <p:nvPr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888"/>
            <a:stretch/>
          </p:blipFill>
          <p:spPr>
            <a:xfrm>
              <a:off x="3471346" y="3528000"/>
              <a:ext cx="2381309" cy="2592000"/>
            </a:xfrm>
            <a:prstGeom prst="rect">
              <a:avLst/>
            </a:prstGeom>
            <a:ln>
              <a:noFill/>
            </a:ln>
            <a:effectLst/>
          </p:spPr>
        </p:pic>
      </p:grpSp>
      <p:sp>
        <p:nvSpPr>
          <p:cNvPr id="38" name="Rounded Rectangle 37"/>
          <p:cNvSpPr/>
          <p:nvPr/>
        </p:nvSpPr>
        <p:spPr>
          <a:xfrm>
            <a:off x="864000" y="936000"/>
            <a:ext cx="10800000" cy="5400000"/>
          </a:xfrm>
          <a:prstGeom prst="roundRect">
            <a:avLst>
              <a:gd name="adj" fmla="val 3647"/>
            </a:avLst>
          </a:prstGeom>
          <a:solidFill>
            <a:schemeClr val="bg1">
              <a:alpha val="95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400" dirty="0">
                <a:solidFill>
                  <a:schemeClr val="tx1"/>
                </a:solidFill>
              </a:rPr>
              <a:t>We have seen three ways of representing multi-particle states:</a:t>
            </a: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/>
                </a:solidFill>
              </a:rPr>
              <a:t>Graphically </a:t>
            </a:r>
            <a:r>
              <a:rPr lang="en-US" sz="2000" b="1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000" b="1" dirty="0">
                <a:solidFill>
                  <a:schemeClr val="accent5"/>
                </a:solidFill>
                <a:sym typeface="Wingdings" panose="05000000000000000000" pitchFamily="2" charset="2"/>
              </a:rPr>
              <a:t>best for intuition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/>
                </a:solidFill>
                <a:sym typeface="Wingdings" panose="05000000000000000000" pitchFamily="2" charset="2"/>
              </a:rPr>
              <a:t>Theoretically  </a:t>
            </a:r>
            <a:r>
              <a:rPr lang="en-US" sz="2000" b="1" dirty="0">
                <a:solidFill>
                  <a:schemeClr val="accent2"/>
                </a:solidFill>
                <a:sym typeface="Wingdings" panose="05000000000000000000" pitchFamily="2" charset="2"/>
              </a:rPr>
              <a:t>very good for analytical calculations to gain theoretical insights and, e.g., scaling laws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/>
                </a:solidFill>
                <a:sym typeface="Wingdings" panose="05000000000000000000" pitchFamily="2" charset="2"/>
              </a:rPr>
              <a:t>Numerically  </a:t>
            </a:r>
            <a:r>
              <a:rPr lang="en-US" sz="2000" b="1" dirty="0">
                <a:solidFill>
                  <a:schemeClr val="accent4"/>
                </a:solidFill>
                <a:sym typeface="Wingdings" panose="05000000000000000000" pitchFamily="2" charset="2"/>
              </a:rPr>
              <a:t>very good to deploy in numerical simulations to study generic and realistic cases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000" b="1" dirty="0">
              <a:solidFill>
                <a:schemeClr val="accent4"/>
              </a:solidFill>
              <a:sym typeface="Wingdings" panose="05000000000000000000" pitchFamily="2" charset="2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000" b="1" dirty="0">
              <a:solidFill>
                <a:schemeClr val="accent4"/>
              </a:solidFill>
              <a:sym typeface="Wingdings" panose="05000000000000000000" pitchFamily="2" charset="2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000" b="1" dirty="0">
              <a:solidFill>
                <a:schemeClr val="accent4"/>
              </a:solidFill>
              <a:sym typeface="Wingdings" panose="05000000000000000000" pitchFamily="2" charset="2"/>
            </a:endParaRPr>
          </a:p>
          <a:p>
            <a:pPr algn="just"/>
            <a:r>
              <a:rPr lang="en-US" sz="2000" b="1" dirty="0">
                <a:solidFill>
                  <a:schemeClr val="accent2"/>
                </a:solidFill>
                <a:sym typeface="Wingdings" panose="05000000000000000000" pitchFamily="2" charset="2"/>
              </a:rPr>
              <a:t>Let’s continue with just few more words on the theoretical description of multi-particle states before moving back to more practical examples.</a:t>
            </a:r>
            <a:endParaRPr lang="en-US" sz="2000" b="1" dirty="0">
              <a:solidFill>
                <a:schemeClr val="accent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13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 September 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Kevin Li - Collective effects I - Santa Susanna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348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360000" y="1800000"/>
            <a:ext cx="4320000" cy="2215566"/>
            <a:chOff x="288000" y="1980000"/>
            <a:chExt cx="4176000" cy="2141714"/>
          </a:xfrm>
        </p:grpSpPr>
        <p:grpSp>
          <p:nvGrpSpPr>
            <p:cNvPr id="39" name="Group 38"/>
            <p:cNvGrpSpPr/>
            <p:nvPr/>
          </p:nvGrpSpPr>
          <p:grpSpPr>
            <a:xfrm>
              <a:off x="288000" y="2232000"/>
              <a:ext cx="2171009" cy="1889714"/>
              <a:chOff x="432000" y="2124000"/>
              <a:chExt cx="2171009" cy="1889714"/>
            </a:xfrm>
          </p:grpSpPr>
          <p:cxnSp>
            <p:nvCxnSpPr>
              <p:cNvPr id="52" name="Straight Arrow Connector 51"/>
              <p:cNvCxnSpPr/>
              <p:nvPr/>
            </p:nvCxnSpPr>
            <p:spPr>
              <a:xfrm flipV="1">
                <a:off x="1399256" y="2232000"/>
                <a:ext cx="0" cy="122400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Arrow Connector 52"/>
              <p:cNvCxnSpPr/>
              <p:nvPr/>
            </p:nvCxnSpPr>
            <p:spPr>
              <a:xfrm rot="5400000" flipV="1">
                <a:off x="1872000" y="2700000"/>
                <a:ext cx="0" cy="122400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54" name="Picture 53"/>
              <p:cNvPicPr>
                <a:picLocks noChangeAspect="1"/>
              </p:cNvPicPr>
              <p:nvPr>
                <p:custDataLst>
                  <p:tags r:id="rId4"/>
                </p:custDataLst>
              </p:nvPr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16000" y="2124000"/>
                <a:ext cx="130743" cy="179352"/>
              </a:xfrm>
              <a:prstGeom prst="rect">
                <a:avLst/>
              </a:prstGeom>
            </p:spPr>
          </p:pic>
          <p:pic>
            <p:nvPicPr>
              <p:cNvPr id="55" name="Picture 54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2000" y="3888000"/>
                <a:ext cx="140800" cy="125714"/>
              </a:xfrm>
              <a:prstGeom prst="rect">
                <a:avLst/>
              </a:prstGeom>
            </p:spPr>
          </p:pic>
          <p:cxnSp>
            <p:nvCxnSpPr>
              <p:cNvPr id="56" name="Straight Arrow Connector 55"/>
              <p:cNvCxnSpPr/>
              <p:nvPr/>
            </p:nvCxnSpPr>
            <p:spPr>
              <a:xfrm rot="14100000" flipV="1">
                <a:off x="1080000" y="3024000"/>
                <a:ext cx="0" cy="100800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62" name="Picture 61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84000" y="3492000"/>
                <a:ext cx="119009" cy="125714"/>
              </a:xfrm>
              <a:prstGeom prst="rect">
                <a:avLst/>
              </a:prstGeom>
            </p:spPr>
          </p:pic>
        </p:grpSp>
        <p:grpSp>
          <p:nvGrpSpPr>
            <p:cNvPr id="40" name="Group 39"/>
            <p:cNvGrpSpPr/>
            <p:nvPr/>
          </p:nvGrpSpPr>
          <p:grpSpPr>
            <a:xfrm>
              <a:off x="1800000" y="2160000"/>
              <a:ext cx="2664000" cy="1453089"/>
              <a:chOff x="6632359" y="3531066"/>
              <a:chExt cx="2664000" cy="1453089"/>
            </a:xfrm>
          </p:grpSpPr>
          <p:sp>
            <p:nvSpPr>
              <p:cNvPr id="50" name="Oval 49"/>
              <p:cNvSpPr/>
              <p:nvPr/>
            </p:nvSpPr>
            <p:spPr>
              <a:xfrm>
                <a:off x="6884359" y="3861610"/>
                <a:ext cx="2160000" cy="792000"/>
              </a:xfrm>
              <a:prstGeom prst="ellipse">
                <a:avLst/>
              </a:prstGeom>
              <a:solidFill>
                <a:schemeClr val="accent3">
                  <a:alpha val="80000"/>
                </a:schemeClr>
              </a:solidFill>
              <a:scene3d>
                <a:camera prst="orthographicFront"/>
                <a:lightRig rig="balanced" dir="t">
                  <a:rot lat="0" lon="0" rev="0"/>
                </a:lightRig>
              </a:scene3d>
              <a:sp3d>
                <a:bevelT w="254000" h="254000"/>
              </a:sp3d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51" name="Picture 50"/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632359" y="3531066"/>
                <a:ext cx="2664000" cy="1453089"/>
              </a:xfrm>
              <a:prstGeom prst="rect">
                <a:avLst/>
              </a:prstGeom>
            </p:spPr>
          </p:pic>
        </p:grpSp>
        <p:cxnSp>
          <p:nvCxnSpPr>
            <p:cNvPr id="42" name="Straight Arrow Connector 41"/>
            <p:cNvCxnSpPr/>
            <p:nvPr/>
          </p:nvCxnSpPr>
          <p:spPr>
            <a:xfrm flipV="1">
              <a:off x="3905717" y="2160000"/>
              <a:ext cx="0" cy="432000"/>
            </a:xfrm>
            <a:prstGeom prst="straightConnector1">
              <a:avLst/>
            </a:prstGeom>
            <a:ln w="1905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8" name="Picture 47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2000" y="1980000"/>
              <a:ext cx="238019" cy="204495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Multi-particle dynamics – Hamilton equations of motion</a:t>
            </a:r>
          </a:p>
        </p:txBody>
      </p:sp>
      <p:sp>
        <p:nvSpPr>
          <p:cNvPr id="3" name="Content Placeholder 2 1 1"/>
          <p:cNvSpPr>
            <a:spLocks noGrp="1"/>
          </p:cNvSpPr>
          <p:nvPr>
            <p:ph idx="1"/>
          </p:nvPr>
        </p:nvSpPr>
        <p:spPr>
          <a:xfrm>
            <a:off x="336000" y="900000"/>
            <a:ext cx="5616000" cy="1800000"/>
          </a:xfrm>
        </p:spPr>
        <p:txBody>
          <a:bodyPr>
            <a:normAutofit/>
          </a:bodyPr>
          <a:lstStyle/>
          <a:p>
            <a:r>
              <a:rPr lang="en-US" sz="2000" dirty="0"/>
              <a:t>Representation of a </a:t>
            </a:r>
            <a:r>
              <a:rPr lang="en-US" sz="2000" b="1" dirty="0">
                <a:solidFill>
                  <a:srgbClr val="C00000"/>
                </a:solidFill>
              </a:rPr>
              <a:t>single particle state</a:t>
            </a:r>
            <a:r>
              <a:rPr lang="en-US" sz="2000" dirty="0"/>
              <a:t>:</a:t>
            </a:r>
            <a:endParaRPr lang="en-US" sz="1800" dirty="0"/>
          </a:p>
          <a:p>
            <a:endParaRPr lang="en-US" sz="2000" dirty="0"/>
          </a:p>
        </p:txBody>
      </p:sp>
      <p:pic>
        <p:nvPicPr>
          <p:cNvPr id="45" name="Picture 4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00" y="1368000"/>
            <a:ext cx="3495622" cy="263619"/>
          </a:xfrm>
          <a:prstGeom prst="rect">
            <a:avLst/>
          </a:prstGeom>
        </p:spPr>
      </p:pic>
      <p:sp>
        <p:nvSpPr>
          <p:cNvPr id="59" name="Rectangle 58"/>
          <p:cNvSpPr/>
          <p:nvPr/>
        </p:nvSpPr>
        <p:spPr>
          <a:xfrm>
            <a:off x="3078000" y="3060000"/>
            <a:ext cx="180000" cy="180000"/>
          </a:xfrm>
          <a:prstGeom prst="rect">
            <a:avLst/>
          </a:prstGeom>
          <a:noFill/>
          <a:ln w="19050">
            <a:solidFill>
              <a:schemeClr val="accent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/>
          <p:cNvGrpSpPr>
            <a:grpSpLocks noChangeAspect="1"/>
          </p:cNvGrpSpPr>
          <p:nvPr/>
        </p:nvGrpSpPr>
        <p:grpSpPr>
          <a:xfrm>
            <a:off x="1224000" y="4032000"/>
            <a:ext cx="2304000" cy="2304000"/>
            <a:chOff x="3685592" y="3861777"/>
            <a:chExt cx="2592000" cy="2592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33" name="Rectangle 32"/>
            <p:cNvSpPr/>
            <p:nvPr/>
          </p:nvSpPr>
          <p:spPr>
            <a:xfrm>
              <a:off x="3685592" y="3861777"/>
              <a:ext cx="2592000" cy="2592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5" name="Picture 34"/>
            <p:cNvPicPr>
              <a:picLocks noChangeAspect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9872"/>
            <a:stretch/>
          </p:blipFill>
          <p:spPr>
            <a:xfrm>
              <a:off x="3744000" y="3897777"/>
              <a:ext cx="2315930" cy="2520000"/>
            </a:xfrm>
            <a:prstGeom prst="rect">
              <a:avLst/>
            </a:prstGeom>
          </p:spPr>
        </p:pic>
      </p:grpSp>
      <p:grpSp>
        <p:nvGrpSpPr>
          <p:cNvPr id="32" name="Group 31"/>
          <p:cNvGrpSpPr>
            <a:grpSpLocks noChangeAspect="1"/>
          </p:cNvGrpSpPr>
          <p:nvPr/>
        </p:nvGrpSpPr>
        <p:grpSpPr>
          <a:xfrm>
            <a:off x="6192000" y="900000"/>
            <a:ext cx="5616000" cy="5377020"/>
            <a:chOff x="6808800" y="1080000"/>
            <a:chExt cx="5076000" cy="4860000"/>
          </a:xfrm>
        </p:grpSpPr>
        <p:pic>
          <p:nvPicPr>
            <p:cNvPr id="34" name="Picture 33"/>
            <p:cNvPicPr>
              <a:picLocks noChangeAspect="1"/>
            </p:cNvPicPr>
            <p:nvPr/>
          </p:nvPicPr>
          <p:blipFill rotWithShape="1">
            <a:blip r:embed="rId16"/>
            <a:srcRect l="2377" r="40461"/>
            <a:stretch/>
          </p:blipFill>
          <p:spPr>
            <a:xfrm>
              <a:off x="6808800" y="1080001"/>
              <a:ext cx="5040000" cy="4744069"/>
            </a:xfrm>
            <a:prstGeom prst="rect">
              <a:avLst/>
            </a:prstGeom>
          </p:spPr>
        </p:pic>
        <p:sp>
          <p:nvSpPr>
            <p:cNvPr id="36" name="Rectangle 35"/>
            <p:cNvSpPr/>
            <p:nvPr/>
          </p:nvSpPr>
          <p:spPr>
            <a:xfrm>
              <a:off x="6808800" y="1080000"/>
              <a:ext cx="5076000" cy="4860000"/>
            </a:xfrm>
            <a:prstGeom prst="rect">
              <a:avLst/>
            </a:prstGeom>
            <a:gradFill flip="none" rotWithShape="1">
              <a:gsLst>
                <a:gs pos="15000">
                  <a:srgbClr val="FFFFFF"/>
                </a:gs>
                <a:gs pos="30000">
                  <a:srgbClr val="FFFFFF">
                    <a:alpha val="0"/>
                  </a:srgbClr>
                </a:gs>
                <a:gs pos="0">
                  <a:srgbClr val="FFFFFF"/>
                </a:gs>
                <a:gs pos="100000">
                  <a:srgbClr val="FFFFFF">
                    <a:alpha val="0"/>
                  </a:srgbClr>
                </a:gs>
              </a:gsLst>
              <a:lin ang="156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3384000" y="3456000"/>
            <a:ext cx="2700000" cy="2700000"/>
            <a:chOff x="3420000" y="3528000"/>
            <a:chExt cx="2592000" cy="2592000"/>
          </a:xfrm>
        </p:grpSpPr>
        <p:sp>
          <p:nvSpPr>
            <p:cNvPr id="61" name="Rectangle 60"/>
            <p:cNvSpPr/>
            <p:nvPr/>
          </p:nvSpPr>
          <p:spPr>
            <a:xfrm>
              <a:off x="3420000" y="3528000"/>
              <a:ext cx="2592000" cy="259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8" name="Picture 57"/>
            <p:cNvPicPr>
              <a:picLocks noChangeAspect="1"/>
            </p:cNvPicPr>
            <p:nvPr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888"/>
            <a:stretch/>
          </p:blipFill>
          <p:spPr>
            <a:xfrm>
              <a:off x="3471346" y="3528000"/>
              <a:ext cx="2381309" cy="2592000"/>
            </a:xfrm>
            <a:prstGeom prst="rect">
              <a:avLst/>
            </a:prstGeom>
            <a:ln>
              <a:noFill/>
            </a:ln>
            <a:effectLst/>
          </p:spPr>
        </p:pic>
      </p:grpSp>
      <p:sp>
        <p:nvSpPr>
          <p:cNvPr id="38" name="Rounded Rectangle 37"/>
          <p:cNvSpPr/>
          <p:nvPr/>
        </p:nvSpPr>
        <p:spPr>
          <a:xfrm>
            <a:off x="864000" y="936000"/>
            <a:ext cx="10800000" cy="5400000"/>
          </a:xfrm>
          <a:prstGeom prst="roundRect">
            <a:avLst>
              <a:gd name="adj" fmla="val 3647"/>
            </a:avLst>
          </a:prstGeom>
          <a:solidFill>
            <a:schemeClr val="bg1">
              <a:alpha val="95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000" dirty="0">
                <a:solidFill>
                  <a:schemeClr val="tx1"/>
                </a:solidFill>
              </a:rPr>
              <a:t>Miraculously, the motion of particles in a particle accelerator happens according to the </a:t>
            </a:r>
            <a:r>
              <a:rPr lang="en-US" sz="2000" b="1" dirty="0">
                <a:solidFill>
                  <a:srgbClr val="C00000"/>
                </a:solidFill>
              </a:rPr>
              <a:t>Hamilton equations of motion</a:t>
            </a:r>
            <a:r>
              <a:rPr lang="en-US" sz="2000" dirty="0">
                <a:solidFill>
                  <a:schemeClr val="tx1"/>
                </a:solidFill>
              </a:rPr>
              <a:t>:</a:t>
            </a: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  <a:p>
            <a:pPr algn="just"/>
            <a:r>
              <a:rPr lang="en-US" sz="2000" dirty="0">
                <a:solidFill>
                  <a:schemeClr val="tx1"/>
                </a:solidFill>
              </a:rPr>
              <a:t>This has important consequences on the possible degrees of freedom for the motion of any particle ensemble in phase space – or also the evolution of the emittance of a particle bunch…</a:t>
            </a: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396000" y="2160000"/>
            <a:ext cx="5400000" cy="2181670"/>
            <a:chOff x="3396000" y="2160000"/>
            <a:chExt cx="5400000" cy="2181670"/>
          </a:xfrm>
        </p:grpSpPr>
        <p:sp>
          <p:nvSpPr>
            <p:cNvPr id="8" name="Rounded Rectangle 7"/>
            <p:cNvSpPr/>
            <p:nvPr/>
          </p:nvSpPr>
          <p:spPr>
            <a:xfrm>
              <a:off x="3396000" y="2160000"/>
              <a:ext cx="5400000" cy="1080000"/>
            </a:xfrm>
            <a:prstGeom prst="roundRect">
              <a:avLst>
                <a:gd name="adj" fmla="val 8828"/>
              </a:avLst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Picture 9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90629" y="2335194"/>
              <a:ext cx="4410743" cy="2006476"/>
            </a:xfrm>
            <a:prstGeom prst="rect">
              <a:avLst/>
            </a:prstGeom>
          </p:spPr>
        </p:pic>
      </p:grpSp>
      <p:sp>
        <p:nvSpPr>
          <p:cNvPr id="82" name="TextBox 81"/>
          <p:cNvSpPr txBox="1"/>
          <p:nvPr/>
        </p:nvSpPr>
        <p:spPr>
          <a:xfrm>
            <a:off x="1008000" y="3672000"/>
            <a:ext cx="248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sometimes also more 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compactly written as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14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 September 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Kevin Li - Collective effects I - Santa Susanna</a:t>
            </a:r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C3882A4-4DFE-14F9-73F8-9921675D035E}"/>
              </a:ext>
            </a:extLst>
          </p:cNvPr>
          <p:cNvSpPr txBox="1"/>
          <p:nvPr/>
        </p:nvSpPr>
        <p:spPr>
          <a:xfrm>
            <a:off x="9360000" y="3240000"/>
            <a:ext cx="1908000" cy="7200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/>
            <a:r>
              <a:rPr lang="en-US" sz="1200" b="1" dirty="0"/>
              <a:t>This is to be accepted as fundamental physics; it is not really further derivable</a:t>
            </a:r>
          </a:p>
        </p:txBody>
      </p:sp>
    </p:spTree>
    <p:extLst>
      <p:ext uri="{BB962C8B-B14F-4D97-AF65-F5344CB8AC3E}">
        <p14:creationId xmlns:p14="http://schemas.microsoft.com/office/powerpoint/2010/main" val="970330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6300000" y="972000"/>
            <a:ext cx="5544000" cy="5308084"/>
            <a:chOff x="6808800" y="1080000"/>
            <a:chExt cx="5076000" cy="4860000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 rotWithShape="1">
            <a:blip r:embed="rId9"/>
            <a:srcRect l="2377" r="40461"/>
            <a:stretch/>
          </p:blipFill>
          <p:spPr>
            <a:xfrm>
              <a:off x="6808800" y="1080001"/>
              <a:ext cx="5040000" cy="4744069"/>
            </a:xfrm>
            <a:prstGeom prst="rect">
              <a:avLst/>
            </a:prstGeom>
          </p:spPr>
        </p:pic>
        <p:sp>
          <p:nvSpPr>
            <p:cNvPr id="28" name="Rectangle 27"/>
            <p:cNvSpPr/>
            <p:nvPr/>
          </p:nvSpPr>
          <p:spPr>
            <a:xfrm>
              <a:off x="6808800" y="1080000"/>
              <a:ext cx="5076000" cy="4860000"/>
            </a:xfrm>
            <a:prstGeom prst="rect">
              <a:avLst/>
            </a:prstGeom>
            <a:gradFill flip="none" rotWithShape="1">
              <a:gsLst>
                <a:gs pos="15000">
                  <a:srgbClr val="FFFFFF"/>
                </a:gs>
                <a:gs pos="30000">
                  <a:srgbClr val="FFFFFF">
                    <a:alpha val="0"/>
                  </a:srgbClr>
                </a:gs>
                <a:gs pos="0">
                  <a:srgbClr val="FFFFFF"/>
                </a:gs>
                <a:gs pos="100000">
                  <a:srgbClr val="FFFFFF">
                    <a:alpha val="0"/>
                  </a:srgbClr>
                </a:gs>
              </a:gsLst>
              <a:lin ang="156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Remark: multi-particle dynamics – </a:t>
            </a:r>
            <a:r>
              <a:rPr lang="en-US" dirty="0" err="1"/>
              <a:t>Liouville’s</a:t>
            </a:r>
            <a:r>
              <a:rPr lang="en-US" dirty="0"/>
              <a:t> theorem</a:t>
            </a:r>
          </a:p>
        </p:txBody>
      </p:sp>
      <p:sp>
        <p:nvSpPr>
          <p:cNvPr id="3" name="Content Placeholder 2 1"/>
          <p:cNvSpPr>
            <a:spLocks noGrp="1"/>
          </p:cNvSpPr>
          <p:nvPr>
            <p:ph idx="1"/>
          </p:nvPr>
        </p:nvSpPr>
        <p:spPr>
          <a:xfrm>
            <a:off x="336000" y="900000"/>
            <a:ext cx="5724000" cy="1800000"/>
          </a:xfrm>
        </p:spPr>
        <p:txBody>
          <a:bodyPr>
            <a:normAutofit/>
          </a:bodyPr>
          <a:lstStyle/>
          <a:p>
            <a:r>
              <a:rPr lang="en-US" sz="2000" dirty="0"/>
              <a:t>Representation of a multi-particle ensemble in phase space</a:t>
            </a:r>
            <a:endParaRPr lang="en-US" sz="1800" dirty="0"/>
          </a:p>
          <a:p>
            <a:endParaRPr lang="en-US" sz="2000" dirty="0"/>
          </a:p>
        </p:txBody>
      </p:sp>
      <p:grpSp>
        <p:nvGrpSpPr>
          <p:cNvPr id="34" name="Group 33"/>
          <p:cNvGrpSpPr/>
          <p:nvPr/>
        </p:nvGrpSpPr>
        <p:grpSpPr>
          <a:xfrm>
            <a:off x="1800000" y="2160000"/>
            <a:ext cx="2880000" cy="1570909"/>
            <a:chOff x="2244000" y="3540919"/>
            <a:chExt cx="2880000" cy="1570909"/>
          </a:xfrm>
        </p:grpSpPr>
        <p:sp>
          <p:nvSpPr>
            <p:cNvPr id="29" name="Oval 28"/>
            <p:cNvSpPr/>
            <p:nvPr/>
          </p:nvSpPr>
          <p:spPr>
            <a:xfrm>
              <a:off x="2532000" y="3912373"/>
              <a:ext cx="2304000" cy="828000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scene3d>
              <a:camera prst="orthographicFront"/>
              <a:lightRig rig="balanced" dir="t">
                <a:rot lat="0" lon="0" rev="0"/>
              </a:lightRig>
            </a:scene3d>
            <a:sp3d>
              <a:bevelT w="254000" h="254000"/>
            </a:sp3d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44000" y="3540919"/>
              <a:ext cx="2880000" cy="1570909"/>
            </a:xfrm>
            <a:prstGeom prst="rect">
              <a:avLst/>
            </a:prstGeom>
          </p:spPr>
        </p:pic>
      </p:grpSp>
      <p:grpSp>
        <p:nvGrpSpPr>
          <p:cNvPr id="47" name="Group 46"/>
          <p:cNvGrpSpPr/>
          <p:nvPr/>
        </p:nvGrpSpPr>
        <p:grpSpPr>
          <a:xfrm>
            <a:off x="288000" y="2232000"/>
            <a:ext cx="2171009" cy="1889714"/>
            <a:chOff x="432000" y="2124000"/>
            <a:chExt cx="2171009" cy="1889714"/>
          </a:xfrm>
        </p:grpSpPr>
        <p:cxnSp>
          <p:nvCxnSpPr>
            <p:cNvPr id="36" name="Straight Arrow Connector 35"/>
            <p:cNvCxnSpPr/>
            <p:nvPr/>
          </p:nvCxnSpPr>
          <p:spPr>
            <a:xfrm flipV="1">
              <a:off x="1399256" y="2232000"/>
              <a:ext cx="0" cy="12240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 rot="5400000" flipV="1">
              <a:off x="1872000" y="2700000"/>
              <a:ext cx="0" cy="12240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3" name="Picture 42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6000" y="2124000"/>
              <a:ext cx="130743" cy="179352"/>
            </a:xfrm>
            <a:prstGeom prst="rect">
              <a:avLst/>
            </a:prstGeom>
          </p:spPr>
        </p:pic>
        <p:pic>
          <p:nvPicPr>
            <p:cNvPr id="44" name="Picture 43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2000" y="3888000"/>
              <a:ext cx="140800" cy="125714"/>
            </a:xfrm>
            <a:prstGeom prst="rect">
              <a:avLst/>
            </a:prstGeom>
          </p:spPr>
        </p:pic>
        <p:cxnSp>
          <p:nvCxnSpPr>
            <p:cNvPr id="41" name="Straight Arrow Connector 40"/>
            <p:cNvCxnSpPr/>
            <p:nvPr/>
          </p:nvCxnSpPr>
          <p:spPr>
            <a:xfrm rot="14100000" flipV="1">
              <a:off x="1080000" y="3024000"/>
              <a:ext cx="0" cy="10080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6" name="Picture 45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84000" y="3492000"/>
              <a:ext cx="119009" cy="125714"/>
            </a:xfrm>
            <a:prstGeom prst="rect">
              <a:avLst/>
            </a:prstGeom>
          </p:spPr>
        </p:pic>
      </p:grpSp>
      <p:cxnSp>
        <p:nvCxnSpPr>
          <p:cNvPr id="48" name="Straight Arrow Connector 47"/>
          <p:cNvCxnSpPr/>
          <p:nvPr/>
        </p:nvCxnSpPr>
        <p:spPr>
          <a:xfrm flipV="1">
            <a:off x="4206932" y="2323558"/>
            <a:ext cx="0" cy="432000"/>
          </a:xfrm>
          <a:prstGeom prst="straightConnector1">
            <a:avLst/>
          </a:prstGeom>
          <a:ln w="1905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" name="Picture 5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00" y="2160000"/>
            <a:ext cx="238019" cy="20449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6000" y="3996000"/>
            <a:ext cx="3671162" cy="2355276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2448000" y="5328000"/>
            <a:ext cx="158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Phase space </a:t>
            </a:r>
          </a:p>
          <a:p>
            <a:pPr algn="ctr"/>
            <a:r>
              <a:rPr lang="en-US" sz="1600" dirty="0"/>
              <a:t>coordinates</a:t>
            </a:r>
            <a:endParaRPr lang="en-GB" sz="1600" dirty="0"/>
          </a:p>
        </p:txBody>
      </p:sp>
      <p:sp>
        <p:nvSpPr>
          <p:cNvPr id="33" name="TextBox 32"/>
          <p:cNvSpPr txBox="1"/>
          <p:nvPr/>
        </p:nvSpPr>
        <p:spPr>
          <a:xfrm>
            <a:off x="3852000" y="4860000"/>
            <a:ext cx="1656000" cy="36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solidFill>
                  <a:srgbClr val="C00000"/>
                </a:solidFill>
              </a:rPr>
              <a:t>Particlenumber</a:t>
            </a:r>
            <a:endParaRPr lang="en-GB" sz="1600" dirty="0">
              <a:solidFill>
                <a:srgbClr val="C00000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864000" y="864000"/>
            <a:ext cx="10800000" cy="5472000"/>
          </a:xfrm>
          <a:prstGeom prst="roundRect">
            <a:avLst>
              <a:gd name="adj" fmla="val 3647"/>
            </a:avLst>
          </a:prstGeom>
          <a:solidFill>
            <a:schemeClr val="bg1">
              <a:alpha val="95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000" dirty="0">
                <a:solidFill>
                  <a:schemeClr val="tx1"/>
                </a:solidFill>
              </a:rPr>
              <a:t>… in an accelerator environment, the </a:t>
            </a:r>
            <a:r>
              <a:rPr lang="en-US" sz="2000" b="1" dirty="0">
                <a:solidFill>
                  <a:srgbClr val="C00000"/>
                </a:solidFill>
              </a:rPr>
              <a:t>multi-particle system moves in phase space like an incompressible fluid</a:t>
            </a: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  <a:p>
            <a:pPr algn="just"/>
            <a:r>
              <a:rPr lang="en-US" sz="2000" b="1" dirty="0" err="1">
                <a:solidFill>
                  <a:srgbClr val="C00000"/>
                </a:solidFill>
              </a:rPr>
              <a:t>Liouville’s</a:t>
            </a:r>
            <a:r>
              <a:rPr lang="en-US" sz="2000" b="1" dirty="0">
                <a:solidFill>
                  <a:srgbClr val="C00000"/>
                </a:solidFill>
              </a:rPr>
              <a:t> Theorem*: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  <a:p>
            <a:pPr algn="just"/>
            <a:r>
              <a:rPr lang="en-US" sz="2000" dirty="0">
                <a:solidFill>
                  <a:schemeClr val="tx1"/>
                </a:solidFill>
              </a:rPr>
              <a:t>	i.e., the occupied phase space density remains constant.</a:t>
            </a: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6000" y="1584000"/>
            <a:ext cx="6480000" cy="2901045"/>
          </a:xfrm>
          <a:prstGeom prst="rect">
            <a:avLst/>
          </a:prstGeom>
          <a:ln>
            <a:noFill/>
          </a:ln>
          <a:effectLst/>
        </p:spPr>
      </p:pic>
      <p:sp>
        <p:nvSpPr>
          <p:cNvPr id="30" name="TextBox 29"/>
          <p:cNvSpPr txBox="1"/>
          <p:nvPr/>
        </p:nvSpPr>
        <p:spPr>
          <a:xfrm>
            <a:off x="8064000" y="4752000"/>
            <a:ext cx="3600000" cy="15840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400" b="1" dirty="0">
                <a:solidFill>
                  <a:schemeClr val="accent5"/>
                </a:solidFill>
              </a:rPr>
              <a:t>(*) Follows from just two physics assumptions: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>
                <a:solidFill>
                  <a:schemeClr val="accent5"/>
                </a:solidFill>
              </a:rPr>
              <a:t>Conservation of number of systems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>
                <a:solidFill>
                  <a:srgbClr val="C00000"/>
                </a:solidFill>
              </a:rPr>
              <a:t>Hamilton equations of motion</a:t>
            </a:r>
          </a:p>
          <a:p>
            <a:endParaRPr lang="en-US" sz="1000" b="1" dirty="0">
              <a:solidFill>
                <a:schemeClr val="accent5"/>
              </a:solidFill>
            </a:endParaRPr>
          </a:p>
          <a:p>
            <a:r>
              <a:rPr lang="en-US" sz="1050" b="1" dirty="0">
                <a:solidFill>
                  <a:schemeClr val="accent5"/>
                </a:solidFill>
              </a:rPr>
              <a:t>See, e.g.,</a:t>
            </a:r>
          </a:p>
          <a:p>
            <a:r>
              <a:rPr lang="en-US" sz="1050" b="1" dirty="0">
                <a:solidFill>
                  <a:schemeClr val="accent5"/>
                </a:solidFill>
                <a:hlinkClick r:id="rId17"/>
              </a:rPr>
              <a:t>https://cds.cern.ch/record/572817?ln=de</a:t>
            </a:r>
            <a:r>
              <a:rPr lang="en-US" sz="1050" b="1" dirty="0">
                <a:solidFill>
                  <a:schemeClr val="accent5"/>
                </a:solidFill>
              </a:rPr>
              <a:t> or</a:t>
            </a:r>
          </a:p>
          <a:p>
            <a:r>
              <a:rPr lang="en-US" sz="1050" b="1" dirty="0">
                <a:solidFill>
                  <a:schemeClr val="accent5"/>
                </a:solidFill>
                <a:hlinkClick r:id="rId18"/>
              </a:rPr>
              <a:t>http://www.damtp.cam.ac.uk/user/tong/dynamics/four.pdf</a:t>
            </a:r>
            <a:endParaRPr lang="en-US" sz="1050" b="1" dirty="0">
              <a:solidFill>
                <a:schemeClr val="accent5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000" y="5076000"/>
            <a:ext cx="4089524" cy="715124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15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 September 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Kevin Li - Collective effects I - Santa Susanna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0986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6300000" y="972000"/>
            <a:ext cx="5544000" cy="5308084"/>
            <a:chOff x="6808800" y="1080000"/>
            <a:chExt cx="5076000" cy="4860000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 rotWithShape="1">
            <a:blip r:embed="rId11"/>
            <a:srcRect l="2377" r="40461"/>
            <a:stretch/>
          </p:blipFill>
          <p:spPr>
            <a:xfrm>
              <a:off x="6808800" y="1080001"/>
              <a:ext cx="5040000" cy="4744069"/>
            </a:xfrm>
            <a:prstGeom prst="rect">
              <a:avLst/>
            </a:prstGeom>
          </p:spPr>
        </p:pic>
        <p:sp>
          <p:nvSpPr>
            <p:cNvPr id="28" name="Rectangle 27"/>
            <p:cNvSpPr/>
            <p:nvPr/>
          </p:nvSpPr>
          <p:spPr>
            <a:xfrm>
              <a:off x="6808800" y="1080000"/>
              <a:ext cx="5076000" cy="4860000"/>
            </a:xfrm>
            <a:prstGeom prst="rect">
              <a:avLst/>
            </a:prstGeom>
            <a:gradFill flip="none" rotWithShape="1">
              <a:gsLst>
                <a:gs pos="15000">
                  <a:srgbClr val="FFFFFF"/>
                </a:gs>
                <a:gs pos="30000">
                  <a:srgbClr val="FFFFFF">
                    <a:alpha val="0"/>
                  </a:srgbClr>
                </a:gs>
                <a:gs pos="0">
                  <a:srgbClr val="FFFFFF"/>
                </a:gs>
                <a:gs pos="100000">
                  <a:srgbClr val="FFFFFF">
                    <a:alpha val="0"/>
                  </a:srgbClr>
                </a:gs>
              </a:gsLst>
              <a:lin ang="156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Remark: multi-particle dynamics – </a:t>
            </a:r>
            <a:r>
              <a:rPr lang="en-US" dirty="0" err="1"/>
              <a:t>Liouville’s</a:t>
            </a:r>
            <a:r>
              <a:rPr lang="en-US" dirty="0"/>
              <a:t> theorem</a:t>
            </a:r>
          </a:p>
        </p:txBody>
      </p:sp>
      <p:sp>
        <p:nvSpPr>
          <p:cNvPr id="3" name="Content Placeholder 2 1"/>
          <p:cNvSpPr>
            <a:spLocks noGrp="1"/>
          </p:cNvSpPr>
          <p:nvPr>
            <p:ph idx="1"/>
          </p:nvPr>
        </p:nvSpPr>
        <p:spPr>
          <a:xfrm>
            <a:off x="336000" y="900000"/>
            <a:ext cx="5724000" cy="1800000"/>
          </a:xfrm>
        </p:spPr>
        <p:txBody>
          <a:bodyPr>
            <a:normAutofit/>
          </a:bodyPr>
          <a:lstStyle/>
          <a:p>
            <a:r>
              <a:rPr lang="en-US" sz="2000" dirty="0"/>
              <a:t>Representation of a multi-particle ensemble in phase space</a:t>
            </a:r>
            <a:endParaRPr lang="en-US" sz="1800" dirty="0"/>
          </a:p>
          <a:p>
            <a:endParaRPr lang="en-US" sz="2000" dirty="0"/>
          </a:p>
        </p:txBody>
      </p:sp>
      <p:grpSp>
        <p:nvGrpSpPr>
          <p:cNvPr id="34" name="Group 33"/>
          <p:cNvGrpSpPr/>
          <p:nvPr/>
        </p:nvGrpSpPr>
        <p:grpSpPr>
          <a:xfrm>
            <a:off x="1800000" y="2160000"/>
            <a:ext cx="2880000" cy="1570909"/>
            <a:chOff x="2244000" y="3540919"/>
            <a:chExt cx="2880000" cy="1570909"/>
          </a:xfrm>
        </p:grpSpPr>
        <p:sp>
          <p:nvSpPr>
            <p:cNvPr id="29" name="Oval 28"/>
            <p:cNvSpPr/>
            <p:nvPr/>
          </p:nvSpPr>
          <p:spPr>
            <a:xfrm>
              <a:off x="2532000" y="3912373"/>
              <a:ext cx="2304000" cy="828000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scene3d>
              <a:camera prst="orthographicFront"/>
              <a:lightRig rig="balanced" dir="t">
                <a:rot lat="0" lon="0" rev="0"/>
              </a:lightRig>
            </a:scene3d>
            <a:sp3d>
              <a:bevelT w="254000" h="254000"/>
            </a:sp3d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44000" y="3540919"/>
              <a:ext cx="2880000" cy="1570909"/>
            </a:xfrm>
            <a:prstGeom prst="rect">
              <a:avLst/>
            </a:prstGeom>
          </p:spPr>
        </p:pic>
      </p:grpSp>
      <p:grpSp>
        <p:nvGrpSpPr>
          <p:cNvPr id="47" name="Group 46"/>
          <p:cNvGrpSpPr/>
          <p:nvPr/>
        </p:nvGrpSpPr>
        <p:grpSpPr>
          <a:xfrm>
            <a:off x="288000" y="2232000"/>
            <a:ext cx="2171009" cy="1889714"/>
            <a:chOff x="432000" y="2124000"/>
            <a:chExt cx="2171009" cy="1889714"/>
          </a:xfrm>
        </p:grpSpPr>
        <p:cxnSp>
          <p:nvCxnSpPr>
            <p:cNvPr id="36" name="Straight Arrow Connector 35"/>
            <p:cNvCxnSpPr/>
            <p:nvPr/>
          </p:nvCxnSpPr>
          <p:spPr>
            <a:xfrm flipV="1">
              <a:off x="1399256" y="2232000"/>
              <a:ext cx="0" cy="12240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 rot="5400000" flipV="1">
              <a:off x="1872000" y="2700000"/>
              <a:ext cx="0" cy="12240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3" name="Picture 42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6000" y="2124000"/>
              <a:ext cx="130743" cy="179352"/>
            </a:xfrm>
            <a:prstGeom prst="rect">
              <a:avLst/>
            </a:prstGeom>
          </p:spPr>
        </p:pic>
        <p:pic>
          <p:nvPicPr>
            <p:cNvPr id="44" name="Picture 43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2000" y="3888000"/>
              <a:ext cx="140800" cy="125714"/>
            </a:xfrm>
            <a:prstGeom prst="rect">
              <a:avLst/>
            </a:prstGeom>
          </p:spPr>
        </p:pic>
        <p:cxnSp>
          <p:nvCxnSpPr>
            <p:cNvPr id="41" name="Straight Arrow Connector 40"/>
            <p:cNvCxnSpPr/>
            <p:nvPr/>
          </p:nvCxnSpPr>
          <p:spPr>
            <a:xfrm rot="14100000" flipV="1">
              <a:off x="1080000" y="3024000"/>
              <a:ext cx="0" cy="10080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6" name="Picture 45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84000" y="3492000"/>
              <a:ext cx="119009" cy="125714"/>
            </a:xfrm>
            <a:prstGeom prst="rect">
              <a:avLst/>
            </a:prstGeom>
          </p:spPr>
        </p:pic>
      </p:grpSp>
      <p:cxnSp>
        <p:nvCxnSpPr>
          <p:cNvPr id="48" name="Straight Arrow Connector 47"/>
          <p:cNvCxnSpPr/>
          <p:nvPr/>
        </p:nvCxnSpPr>
        <p:spPr>
          <a:xfrm flipV="1">
            <a:off x="4206932" y="2323558"/>
            <a:ext cx="0" cy="432000"/>
          </a:xfrm>
          <a:prstGeom prst="straightConnector1">
            <a:avLst/>
          </a:prstGeom>
          <a:ln w="1905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" name="Picture 5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00" y="2160000"/>
            <a:ext cx="238019" cy="20449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6000" y="3996000"/>
            <a:ext cx="3671162" cy="2355276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2448000" y="5328000"/>
            <a:ext cx="158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Phase space </a:t>
            </a:r>
          </a:p>
          <a:p>
            <a:pPr algn="ctr"/>
            <a:r>
              <a:rPr lang="en-US" sz="1600" dirty="0"/>
              <a:t>coordinates</a:t>
            </a:r>
            <a:endParaRPr lang="en-GB" sz="1600" dirty="0"/>
          </a:p>
        </p:txBody>
      </p:sp>
      <p:sp>
        <p:nvSpPr>
          <p:cNvPr id="33" name="TextBox 32"/>
          <p:cNvSpPr txBox="1"/>
          <p:nvPr/>
        </p:nvSpPr>
        <p:spPr>
          <a:xfrm>
            <a:off x="3852000" y="4860000"/>
            <a:ext cx="1656000" cy="36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solidFill>
                  <a:srgbClr val="C00000"/>
                </a:solidFill>
              </a:rPr>
              <a:t>Particlenumber</a:t>
            </a:r>
            <a:endParaRPr lang="en-GB" sz="1600" dirty="0">
              <a:solidFill>
                <a:srgbClr val="C00000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864000" y="864000"/>
            <a:ext cx="10800000" cy="5472000"/>
          </a:xfrm>
          <a:prstGeom prst="roundRect">
            <a:avLst>
              <a:gd name="adj" fmla="val 3647"/>
            </a:avLst>
          </a:prstGeom>
          <a:solidFill>
            <a:schemeClr val="bg1">
              <a:alpha val="95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000" dirty="0">
                <a:solidFill>
                  <a:schemeClr val="tx1"/>
                </a:solidFill>
              </a:rPr>
              <a:t>… in an accelerator environment, the </a:t>
            </a:r>
            <a:r>
              <a:rPr lang="en-US" sz="2000" b="1" dirty="0">
                <a:solidFill>
                  <a:srgbClr val="C00000"/>
                </a:solidFill>
              </a:rPr>
              <a:t>multi-particle system moves in phase space like an incompressible fluid</a:t>
            </a: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  <a:p>
            <a:pPr algn="just"/>
            <a:r>
              <a:rPr lang="en-US" sz="2000" b="1" dirty="0" err="1">
                <a:solidFill>
                  <a:srgbClr val="C00000"/>
                </a:solidFill>
              </a:rPr>
              <a:t>Liouville’s</a:t>
            </a:r>
            <a:r>
              <a:rPr lang="en-US" sz="2000" b="1" dirty="0">
                <a:solidFill>
                  <a:srgbClr val="C00000"/>
                </a:solidFill>
              </a:rPr>
              <a:t> Theorem*: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  <a:p>
            <a:pPr algn="just"/>
            <a:r>
              <a:rPr lang="en-US" sz="2000" dirty="0">
                <a:solidFill>
                  <a:schemeClr val="tx1"/>
                </a:solidFill>
              </a:rPr>
              <a:t>	i.e., the occupied phase space density remains constant.</a:t>
            </a: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1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6000" y="1584000"/>
            <a:ext cx="6480000" cy="2901045"/>
          </a:xfrm>
          <a:prstGeom prst="rect">
            <a:avLst/>
          </a:prstGeom>
          <a:ln>
            <a:noFill/>
          </a:ln>
          <a:effectLst/>
        </p:spPr>
      </p:pic>
      <p:sp>
        <p:nvSpPr>
          <p:cNvPr id="30" name="TextBox 29"/>
          <p:cNvSpPr txBox="1"/>
          <p:nvPr/>
        </p:nvSpPr>
        <p:spPr>
          <a:xfrm>
            <a:off x="8064000" y="4752000"/>
            <a:ext cx="3600000" cy="15840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400" b="1" dirty="0">
                <a:solidFill>
                  <a:schemeClr val="accent5"/>
                </a:solidFill>
              </a:rPr>
              <a:t>(*) Follows from just two physics assumptions: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>
                <a:solidFill>
                  <a:schemeClr val="accent5"/>
                </a:solidFill>
              </a:rPr>
              <a:t>Conservation of number of systems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>
                <a:solidFill>
                  <a:srgbClr val="C00000"/>
                </a:solidFill>
              </a:rPr>
              <a:t>Hamilton equations of motion</a:t>
            </a:r>
          </a:p>
          <a:p>
            <a:endParaRPr lang="en-US" sz="1000" b="1" dirty="0">
              <a:solidFill>
                <a:schemeClr val="accent5"/>
              </a:solidFill>
            </a:endParaRPr>
          </a:p>
          <a:p>
            <a:r>
              <a:rPr lang="en-US" sz="1050" b="1" dirty="0">
                <a:solidFill>
                  <a:schemeClr val="accent5"/>
                </a:solidFill>
              </a:rPr>
              <a:t>See, e.g.,</a:t>
            </a:r>
          </a:p>
          <a:p>
            <a:r>
              <a:rPr lang="en-US" sz="1050" b="1" dirty="0">
                <a:solidFill>
                  <a:schemeClr val="accent5"/>
                </a:solidFill>
                <a:hlinkClick r:id="rId19"/>
              </a:rPr>
              <a:t>https://cds.cern.ch/record/572817?ln=de</a:t>
            </a:r>
            <a:r>
              <a:rPr lang="en-US" sz="1050" b="1" dirty="0">
                <a:solidFill>
                  <a:schemeClr val="accent5"/>
                </a:solidFill>
              </a:rPr>
              <a:t> or</a:t>
            </a:r>
          </a:p>
          <a:p>
            <a:r>
              <a:rPr lang="en-US" sz="1050" b="1" dirty="0">
                <a:solidFill>
                  <a:schemeClr val="accent5"/>
                </a:solidFill>
                <a:hlinkClick r:id="rId20"/>
              </a:rPr>
              <a:t>http://www.damtp.cam.ac.uk/user/tong/dynamics/four.pdf</a:t>
            </a:r>
            <a:endParaRPr lang="en-US" sz="1050" b="1" dirty="0">
              <a:solidFill>
                <a:schemeClr val="accent5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000" y="5076000"/>
            <a:ext cx="4089524" cy="715124"/>
          </a:xfrm>
          <a:prstGeom prst="rect">
            <a:avLst/>
          </a:prstGeom>
        </p:spPr>
      </p:pic>
      <p:grpSp>
        <p:nvGrpSpPr>
          <p:cNvPr id="56" name="Group 55"/>
          <p:cNvGrpSpPr/>
          <p:nvPr/>
        </p:nvGrpSpPr>
        <p:grpSpPr>
          <a:xfrm>
            <a:off x="516000" y="1728000"/>
            <a:ext cx="11160000" cy="3066473"/>
            <a:chOff x="516000" y="1728000"/>
            <a:chExt cx="11160000" cy="3066473"/>
          </a:xfrm>
        </p:grpSpPr>
        <p:sp>
          <p:nvSpPr>
            <p:cNvPr id="57" name="Rounded Rectangle 56"/>
            <p:cNvSpPr/>
            <p:nvPr/>
          </p:nvSpPr>
          <p:spPr>
            <a:xfrm>
              <a:off x="516000" y="1728000"/>
              <a:ext cx="11160000" cy="3066473"/>
            </a:xfrm>
            <a:prstGeom prst="roundRect">
              <a:avLst>
                <a:gd name="adj" fmla="val 4920"/>
              </a:avLst>
            </a:prstGeom>
            <a:solidFill>
              <a:schemeClr val="bg1">
                <a:alpha val="95000"/>
              </a:schemeClr>
            </a:solidFill>
            <a:ln w="25400">
              <a:solidFill>
                <a:schemeClr val="accent4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just"/>
              <a:r>
                <a:rPr lang="en-US" sz="2000" dirty="0">
                  <a:solidFill>
                    <a:schemeClr val="tx1"/>
                  </a:solidFill>
                </a:rPr>
                <a:t>From </a:t>
              </a:r>
              <a:r>
                <a:rPr lang="en-US" sz="2000" dirty="0" err="1">
                  <a:solidFill>
                    <a:schemeClr val="tx1"/>
                  </a:solidFill>
                </a:rPr>
                <a:t>Liouville’s</a:t>
              </a:r>
              <a:r>
                <a:rPr lang="en-US" sz="2000" dirty="0">
                  <a:solidFill>
                    <a:schemeClr val="tx1"/>
                  </a:solidFill>
                </a:rPr>
                <a:t> theorem, we can immediately write down the </a:t>
              </a:r>
              <a:r>
                <a:rPr lang="en-US" sz="2000" b="1" dirty="0" err="1">
                  <a:solidFill>
                    <a:srgbClr val="C00000"/>
                  </a:solidFill>
                </a:rPr>
                <a:t>Vlasov</a:t>
              </a:r>
              <a:r>
                <a:rPr lang="en-US" sz="2000" b="1" dirty="0">
                  <a:solidFill>
                    <a:srgbClr val="C00000"/>
                  </a:solidFill>
                </a:rPr>
                <a:t> equation </a:t>
              </a:r>
              <a:r>
                <a:rPr lang="en-US" sz="2000" dirty="0">
                  <a:solidFill>
                    <a:schemeClr val="tx1"/>
                  </a:solidFill>
                </a:rPr>
                <a:t>which often forms the basis of any analytical computations of collective effects:</a:t>
              </a:r>
            </a:p>
            <a:p>
              <a:pPr algn="just"/>
              <a:endParaRPr lang="en-US" sz="2000" dirty="0">
                <a:solidFill>
                  <a:schemeClr val="tx1"/>
                </a:solidFill>
              </a:endParaRPr>
            </a:p>
            <a:p>
              <a:pPr algn="just"/>
              <a:endParaRPr lang="en-US" sz="2000" dirty="0">
                <a:solidFill>
                  <a:schemeClr val="tx1"/>
                </a:solidFill>
              </a:endParaRPr>
            </a:p>
          </p:txBody>
        </p:sp>
        <p:pic>
          <p:nvPicPr>
            <p:cNvPr id="58" name="Picture 57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00191" y="2880000"/>
              <a:ext cx="5191618" cy="563809"/>
            </a:xfrm>
            <a:prstGeom prst="rect">
              <a:avLst/>
            </a:prstGeom>
          </p:spPr>
        </p:pic>
        <p:pic>
          <p:nvPicPr>
            <p:cNvPr id="59" name="Picture 58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0000" y="3600000"/>
              <a:ext cx="4789638" cy="1000838"/>
            </a:xfrm>
            <a:prstGeom prst="rect">
              <a:avLst/>
            </a:prstGeom>
          </p:spPr>
        </p:pic>
      </p:grpSp>
      <p:sp>
        <p:nvSpPr>
          <p:cNvPr id="60" name="Rectangle 59"/>
          <p:cNvSpPr/>
          <p:nvPr/>
        </p:nvSpPr>
        <p:spPr>
          <a:xfrm>
            <a:off x="6408000" y="3636000"/>
            <a:ext cx="5040000" cy="1296000"/>
          </a:xfrm>
          <a:prstGeom prst="rect">
            <a:avLst/>
          </a:prstGeom>
          <a:ln w="190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n-US" sz="1600" dirty="0"/>
              <a:t>If we know these </a:t>
            </a:r>
            <a:r>
              <a:rPr lang="en-US" sz="1600" b="1" dirty="0">
                <a:solidFill>
                  <a:srgbClr val="C00000"/>
                </a:solidFill>
              </a:rPr>
              <a:t>magic functions H </a:t>
            </a:r>
            <a:r>
              <a:rPr lang="en-US" sz="1600" dirty="0"/>
              <a:t>(and we in fact mostly do), most of the collective behavior of the beam can be calculated (see, e.g., N. </a:t>
            </a:r>
            <a:r>
              <a:rPr lang="en-US" sz="1600" dirty="0" err="1"/>
              <a:t>Mounet</a:t>
            </a:r>
            <a:r>
              <a:rPr lang="en-US" sz="1600" dirty="0"/>
              <a:t> “</a:t>
            </a:r>
            <a:r>
              <a:rPr lang="en-US" sz="1600" dirty="0">
                <a:hlinkClick r:id="rId24"/>
              </a:rPr>
              <a:t>Direct </a:t>
            </a:r>
            <a:r>
              <a:rPr lang="en-US" sz="1600" dirty="0" err="1">
                <a:hlinkClick r:id="rId24"/>
              </a:rPr>
              <a:t>Vlasov</a:t>
            </a:r>
            <a:r>
              <a:rPr lang="en-US" sz="1600" dirty="0">
                <a:hlinkClick r:id="rId24"/>
              </a:rPr>
              <a:t> Solvers</a:t>
            </a:r>
            <a:r>
              <a:rPr lang="en-US" sz="1600" dirty="0"/>
              <a:t>” at the Numerical Methods for Analysis, Design and Modelling of Particle Accelerators, Thessaloniki (Greece)).</a:t>
            </a:r>
          </a:p>
        </p:txBody>
      </p:sp>
      <p:sp>
        <p:nvSpPr>
          <p:cNvPr id="61" name="Rectangle 60"/>
          <p:cNvSpPr/>
          <p:nvPr/>
        </p:nvSpPr>
        <p:spPr>
          <a:xfrm>
            <a:off x="5688000" y="2952000"/>
            <a:ext cx="1476000" cy="432000"/>
          </a:xfrm>
          <a:prstGeom prst="rect">
            <a:avLst/>
          </a:prstGeom>
          <a:noFill/>
          <a:ln w="190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2" name="Elbow Connector 61"/>
          <p:cNvCxnSpPr>
            <a:stCxn id="61" idx="2"/>
            <a:endCxn id="60" idx="0"/>
          </p:cNvCxnSpPr>
          <p:nvPr/>
        </p:nvCxnSpPr>
        <p:spPr>
          <a:xfrm rot="16200000" flipH="1">
            <a:off x="7551000" y="2259000"/>
            <a:ext cx="252000" cy="2502000"/>
          </a:xfrm>
          <a:prstGeom prst="bentConnector3">
            <a:avLst/>
          </a:prstGeom>
          <a:ln w="1905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16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 September 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Kevin Li - Collective effects I - Santa Susanna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6242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000" dirty="0"/>
              <a:t>We have very briefly reviewed single particle representation and dynamics in a particle accelerator. We have then introduced the concept of </a:t>
            </a:r>
            <a:r>
              <a:rPr lang="en-US" sz="2000" b="1" dirty="0">
                <a:solidFill>
                  <a:srgbClr val="C00000"/>
                </a:solidFill>
              </a:rPr>
              <a:t>multi-particle systems </a:t>
            </a:r>
            <a:r>
              <a:rPr lang="en-US" sz="2000" dirty="0"/>
              <a:t>and their</a:t>
            </a:r>
            <a:r>
              <a:rPr lang="en-US" sz="2000" b="1" dirty="0">
                <a:solidFill>
                  <a:srgbClr val="C00000"/>
                </a:solidFill>
              </a:rPr>
              <a:t> representation in phase space</a:t>
            </a:r>
            <a:r>
              <a:rPr lang="en-US" sz="2000" dirty="0"/>
              <a:t>. </a:t>
            </a:r>
          </a:p>
          <a:p>
            <a:pPr marL="0" indent="0" algn="just">
              <a:buNone/>
            </a:pPr>
            <a:r>
              <a:rPr lang="en-US" sz="2000" dirty="0"/>
              <a:t>Two very fundamental and important points are the </a:t>
            </a:r>
            <a:r>
              <a:rPr lang="en-US" sz="2000" b="1" dirty="0">
                <a:solidFill>
                  <a:srgbClr val="C00000"/>
                </a:solidFill>
              </a:rPr>
              <a:t>definition of the statistical emittance </a:t>
            </a:r>
            <a:r>
              <a:rPr lang="en-US" sz="2000" dirty="0"/>
              <a:t>as a measure of the particle bunch quality and </a:t>
            </a:r>
            <a:r>
              <a:rPr lang="en-US" sz="2000" b="1" dirty="0" err="1">
                <a:solidFill>
                  <a:srgbClr val="C00000"/>
                </a:solidFill>
              </a:rPr>
              <a:t>Liouville’s</a:t>
            </a:r>
            <a:r>
              <a:rPr lang="en-US" sz="2000" b="1" dirty="0">
                <a:solidFill>
                  <a:srgbClr val="C00000"/>
                </a:solidFill>
              </a:rPr>
              <a:t> theorem</a:t>
            </a:r>
            <a:r>
              <a:rPr lang="en-US" sz="2000" dirty="0"/>
              <a:t> which describes the motion of a multi-particle system in phase space.</a:t>
            </a:r>
          </a:p>
          <a:p>
            <a:pPr marL="0" indent="0" algn="just">
              <a:buNone/>
            </a:pPr>
            <a:r>
              <a:rPr lang="en-US" sz="2000" dirty="0"/>
              <a:t>Let’s now discuss some </a:t>
            </a:r>
            <a:r>
              <a:rPr lang="en-US" sz="2000" b="1" dirty="0">
                <a:solidFill>
                  <a:srgbClr val="C00000"/>
                </a:solidFill>
              </a:rPr>
              <a:t>peculiarities of multi-particle system dynamics</a:t>
            </a:r>
            <a:r>
              <a:rPr lang="en-US" sz="2000" dirty="0"/>
              <a:t> – in particular, we will discuss incoherent and coherent motion. We will </a:t>
            </a:r>
            <a:r>
              <a:rPr lang="en-US" sz="2000" b="1" dirty="0">
                <a:solidFill>
                  <a:srgbClr val="C00000"/>
                </a:solidFill>
              </a:rPr>
              <a:t>not yet be touching collective effects</a:t>
            </a:r>
            <a:r>
              <a:rPr lang="en-US" sz="2000" dirty="0"/>
              <a:t>.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dirty="0"/>
              <a:t>Part I: Multi-particle effects – direct space charge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US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Multi-particle systems and their representation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Incoherent and coherent motion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Space charge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17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 September 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Kevin Li - Collective effects I - Santa Susanna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34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Incoherent vs. coherent motion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000" y="900000"/>
            <a:ext cx="11520000" cy="1800000"/>
          </a:xfrm>
        </p:spPr>
        <p:txBody>
          <a:bodyPr>
            <a:normAutofit/>
          </a:bodyPr>
          <a:lstStyle/>
          <a:p>
            <a:pPr algn="just"/>
            <a:r>
              <a:rPr lang="en-US" dirty="0"/>
              <a:t>When considering multi-particle systems we need to </a:t>
            </a:r>
            <a:r>
              <a:rPr lang="en-US" b="1" dirty="0">
                <a:solidFill>
                  <a:srgbClr val="C00000"/>
                </a:solidFill>
              </a:rPr>
              <a:t>differentiate between incoherent ("microscopic") and coherent ("macroscopic")</a:t>
            </a:r>
            <a:r>
              <a:rPr lang="en-US" dirty="0"/>
              <a:t> motion</a:t>
            </a:r>
          </a:p>
        </p:txBody>
      </p:sp>
      <p:pic>
        <p:nvPicPr>
          <p:cNvPr id="2050" name="Picture 2" descr="Besucher des Oktoberfests tanzen in einem Festzelt">
            <a:extLst>
              <a:ext uri="{FF2B5EF4-FFF2-40B4-BE49-F238E27FC236}">
                <a16:creationId xmlns:a16="http://schemas.microsoft.com/office/drawing/2014/main" id="{282890AE-EC23-A528-A78D-2B851D30F7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0000" y="1692000"/>
            <a:ext cx="8352000" cy="469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810135" y="1872000"/>
            <a:ext cx="2571730" cy="461665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non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en-US" sz="2400" b="1" dirty="0">
                <a:ln/>
                <a:solidFill>
                  <a:schemeClr val="accent2">
                    <a:lumMod val="75000"/>
                  </a:schemeClr>
                </a:solidFill>
              </a:rPr>
              <a:t>Incoherent motion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18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 September 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Kevin Li - Collective effects I - Santa Susanna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9024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Incoherent vs. coherent motion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000" y="900000"/>
            <a:ext cx="11520000" cy="1800000"/>
          </a:xfrm>
        </p:spPr>
        <p:txBody>
          <a:bodyPr>
            <a:normAutofit/>
          </a:bodyPr>
          <a:lstStyle/>
          <a:p>
            <a:pPr algn="just"/>
            <a:r>
              <a:rPr lang="en-US" dirty="0"/>
              <a:t>When considering multi-particle systems we need to </a:t>
            </a:r>
            <a:r>
              <a:rPr lang="en-US" b="1" dirty="0">
                <a:solidFill>
                  <a:srgbClr val="C00000"/>
                </a:solidFill>
              </a:rPr>
              <a:t>differentiate between incoherent ("microscopic") and coherent ("macroscopic")</a:t>
            </a:r>
            <a:r>
              <a:rPr lang="en-US" dirty="0"/>
              <a:t> motion</a:t>
            </a:r>
          </a:p>
        </p:txBody>
      </p:sp>
      <p:pic>
        <p:nvPicPr>
          <p:cNvPr id="1026" name="Picture 2" descr="Simulating Bird Flock Behavior in Python Using Boids | by rohola zandie |  Better Programming">
            <a:extLst>
              <a:ext uri="{FF2B5EF4-FFF2-40B4-BE49-F238E27FC236}">
                <a16:creationId xmlns:a16="http://schemas.microsoft.com/office/drawing/2014/main" id="{26F146A2-4CF0-41A2-8630-1BF0045EA0B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76"/>
          <a:stretch/>
        </p:blipFill>
        <p:spPr bwMode="auto">
          <a:xfrm>
            <a:off x="1920000" y="1638000"/>
            <a:ext cx="8352000" cy="4725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915196" y="1872000"/>
            <a:ext cx="2361609" cy="461665"/>
          </a:xfrm>
          <a:prstGeom prst="rect">
            <a:avLst/>
          </a:prstGeom>
          <a:solidFill>
            <a:schemeClr val="bg1">
              <a:alpha val="85000"/>
            </a:schemeClr>
          </a:solidFill>
        </p:spPr>
        <p:txBody>
          <a:bodyPr wrap="non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en-US" sz="2400" b="1" dirty="0">
                <a:ln/>
                <a:solidFill>
                  <a:schemeClr val="accent6">
                    <a:lumMod val="75000"/>
                  </a:schemeClr>
                </a:solidFill>
              </a:rPr>
              <a:t>Coherent motion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19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 September 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Kevin Li - Collective effects I - Santa Susanna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032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Context and 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000" y="864000"/>
            <a:ext cx="11520000" cy="554400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n-US" sz="2000" dirty="0"/>
              <a:t>Collective effects in the physics of particle accelerators and beam dynamics is yet another very important topic, as it determines the </a:t>
            </a:r>
            <a:r>
              <a:rPr lang="en-US" sz="2000" b="1" dirty="0">
                <a:solidFill>
                  <a:srgbClr val="C00000"/>
                </a:solidFill>
              </a:rPr>
              <a:t>ultimate performance of many machines</a:t>
            </a:r>
            <a:r>
              <a:rPr lang="en-US" sz="2000" dirty="0"/>
              <a:t>. These effects become increasingly important as the beam intensities are pushed towards the limits.</a:t>
            </a:r>
          </a:p>
          <a:p>
            <a:pPr marL="0" indent="0" algn="just">
              <a:buNone/>
            </a:pPr>
            <a:r>
              <a:rPr lang="en-US" sz="2000" dirty="0"/>
              <a:t>In terms of the physics, they are challenging to deal with due to </a:t>
            </a:r>
            <a:r>
              <a:rPr lang="en-US" sz="2000" b="1" dirty="0">
                <a:solidFill>
                  <a:srgbClr val="C00000"/>
                </a:solidFill>
              </a:rPr>
              <a:t>their self-consistent nature </a:t>
            </a:r>
            <a:r>
              <a:rPr lang="en-US" sz="2000" dirty="0"/>
              <a:t>– instead of having to handle the particle dynamics within a fixed environment, the particle distribution actually affects and changes the environment, which in turn impacts the particle distribution and so on.</a:t>
            </a:r>
          </a:p>
          <a:p>
            <a:pPr marL="0" indent="0" algn="just">
              <a:buNone/>
            </a:pPr>
            <a:r>
              <a:rPr lang="en-US" sz="2000" dirty="0"/>
              <a:t>We will have a look at some important collective effects mostly phenomenologically, trying to give an intuitive picture and showing some real world examples. The main topics that we will discuss are:</a:t>
            </a:r>
          </a:p>
          <a:p>
            <a:pPr marL="0" indent="0" algn="just">
              <a:buNone/>
            </a:pPr>
            <a:endParaRPr lang="en-US" sz="2000" dirty="0"/>
          </a:p>
          <a:p>
            <a:pPr algn="just"/>
            <a:r>
              <a:rPr lang="en-US" sz="2000" dirty="0" err="1"/>
              <a:t>Multiparticle</a:t>
            </a:r>
            <a:r>
              <a:rPr lang="en-US" sz="2000" dirty="0"/>
              <a:t> dynamics</a:t>
            </a: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en-US" sz="1600" dirty="0"/>
              <a:t>Moving from single particles to </a:t>
            </a:r>
            <a:r>
              <a:rPr lang="en-US" sz="1600" dirty="0" err="1"/>
              <a:t>multiparticle</a:t>
            </a:r>
            <a:r>
              <a:rPr lang="en-US" sz="1600" dirty="0"/>
              <a:t> systems</a:t>
            </a:r>
          </a:p>
          <a:p>
            <a:pPr algn="just"/>
            <a:r>
              <a:rPr lang="en-US" sz="2000" dirty="0"/>
              <a:t>Space charge effects</a:t>
            </a: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en-US" sz="1600" dirty="0"/>
              <a:t>Direct and indirect and space charge</a:t>
            </a:r>
          </a:p>
          <a:p>
            <a:pPr algn="just"/>
            <a:r>
              <a:rPr lang="en-US" sz="2000" dirty="0"/>
              <a:t>Wake fields</a:t>
            </a: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en-US" sz="1600" dirty="0"/>
              <a:t>Longitudinal and transverse wake fields and impedances</a:t>
            </a:r>
          </a:p>
          <a:p>
            <a:pPr algn="just"/>
            <a:r>
              <a:rPr lang="en-US" sz="2000" dirty="0"/>
              <a:t>Instabilities</a:t>
            </a: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en-US" sz="1600" dirty="0"/>
              <a:t>Coupled bunch and single bunch instabilities in the transverse and the longitudinal planes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2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 September 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Kevin Li - Collective effects I - Santa Susanna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2319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Incoherent vs. coherent motion – model</a:t>
            </a:r>
          </a:p>
        </p:txBody>
      </p:sp>
      <p:sp>
        <p:nvSpPr>
          <p:cNvPr id="3" name="Content Placeholder 2 1 1"/>
          <p:cNvSpPr>
            <a:spLocks noGrp="1"/>
          </p:cNvSpPr>
          <p:nvPr>
            <p:ph idx="1"/>
          </p:nvPr>
        </p:nvSpPr>
        <p:spPr>
          <a:xfrm>
            <a:off x="335999" y="864000"/>
            <a:ext cx="11160000" cy="144000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200" dirty="0"/>
              <a:t>A single particle</a:t>
            </a:r>
            <a:br>
              <a:rPr lang="en-US" sz="2200" dirty="0"/>
            </a:br>
            <a:r>
              <a:rPr lang="en-US" sz="2200" dirty="0">
                <a:sym typeface="Wingdings" panose="05000000000000000000" pitchFamily="2" charset="2"/>
              </a:rPr>
              <a:t></a:t>
            </a:r>
            <a:r>
              <a:rPr lang="en-US" sz="2200" dirty="0"/>
              <a:t> incoherent</a:t>
            </a:r>
            <a:r>
              <a:rPr lang="en-US" sz="2200" b="1" dirty="0">
                <a:solidFill>
                  <a:srgbClr val="C00000"/>
                </a:solidFill>
              </a:rPr>
              <a:t> is identical to</a:t>
            </a:r>
            <a:r>
              <a:rPr lang="en-US" sz="2200" dirty="0"/>
              <a:t> coherent motion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144000" y="2160000"/>
            <a:ext cx="6480000" cy="3534546"/>
            <a:chOff x="144000" y="1512000"/>
            <a:chExt cx="6480000" cy="3534546"/>
          </a:xfrm>
        </p:grpSpPr>
        <p:grpSp>
          <p:nvGrpSpPr>
            <p:cNvPr id="9" name="Group 8"/>
            <p:cNvGrpSpPr/>
            <p:nvPr/>
          </p:nvGrpSpPr>
          <p:grpSpPr>
            <a:xfrm>
              <a:off x="144000" y="1512000"/>
              <a:ext cx="6480000" cy="3534546"/>
              <a:chOff x="144000" y="1440000"/>
              <a:chExt cx="6480000" cy="3534546"/>
            </a:xfrm>
          </p:grpSpPr>
          <p:grpSp>
            <p:nvGrpSpPr>
              <p:cNvPr id="7" name="Group 6"/>
              <p:cNvGrpSpPr>
                <a:grpSpLocks noChangeAspect="1"/>
              </p:cNvGrpSpPr>
              <p:nvPr/>
            </p:nvGrpSpPr>
            <p:grpSpPr>
              <a:xfrm>
                <a:off x="144000" y="1440000"/>
                <a:ext cx="6480000" cy="3534546"/>
                <a:chOff x="2136000" y="1440000"/>
                <a:chExt cx="7920000" cy="4320001"/>
              </a:xfrm>
            </p:grpSpPr>
            <p:pic>
              <p:nvPicPr>
                <p:cNvPr id="14" name="Picture 13"/>
                <p:cNvPicPr>
                  <a:picLocks noChangeAspect="1"/>
                </p:cNvPicPr>
                <p:nvPr/>
              </p:nvPicPr>
              <p:blipFill>
                <a:blip r:embed="rId8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36000" y="1440000"/>
                  <a:ext cx="7920000" cy="4320001"/>
                </a:xfrm>
                <a:prstGeom prst="rect">
                  <a:avLst/>
                </a:prstGeom>
              </p:spPr>
            </p:pic>
            <p:sp>
              <p:nvSpPr>
                <p:cNvPr id="19" name="Arc 18"/>
                <p:cNvSpPr>
                  <a:spLocks noChangeAspect="1"/>
                </p:cNvSpPr>
                <p:nvPr/>
              </p:nvSpPr>
              <p:spPr>
                <a:xfrm>
                  <a:off x="3420000" y="2628000"/>
                  <a:ext cx="5617297" cy="1894989"/>
                </a:xfrm>
                <a:prstGeom prst="arc">
                  <a:avLst>
                    <a:gd name="adj1" fmla="val 2062591"/>
                    <a:gd name="adj2" fmla="val 9892665"/>
                  </a:avLst>
                </a:prstGeom>
                <a:ln w="31750">
                  <a:solidFill>
                    <a:schemeClr val="accent2"/>
                  </a:solidFill>
                  <a:headEnd type="none" w="lg" len="lg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Oval 21"/>
                <p:cNvSpPr/>
                <p:nvPr/>
              </p:nvSpPr>
              <p:spPr>
                <a:xfrm rot="-900000">
                  <a:off x="7560000" y="4284000"/>
                  <a:ext cx="792000" cy="288000"/>
                </a:xfrm>
                <a:prstGeom prst="ellipse">
                  <a:avLst/>
                </a:prstGeom>
                <a:solidFill>
                  <a:schemeClr val="accent3"/>
                </a:solidFill>
                <a:scene3d>
                  <a:camera prst="orthographicFront"/>
                  <a:lightRig rig="balanced" dir="t">
                    <a:rot lat="0" lon="0" rev="0"/>
                  </a:lightRig>
                </a:scene3d>
                <a:sp3d>
                  <a:bevelT w="127000" h="127000"/>
                </a:sp3d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25" name="Straight Arrow Connector 24"/>
                <p:cNvCxnSpPr/>
                <p:nvPr/>
              </p:nvCxnSpPr>
              <p:spPr>
                <a:xfrm flipV="1">
                  <a:off x="7956000" y="3708000"/>
                  <a:ext cx="0" cy="792000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Arrow Connector 25"/>
                <p:cNvCxnSpPr/>
                <p:nvPr/>
              </p:nvCxnSpPr>
              <p:spPr>
                <a:xfrm rot="8100000" flipV="1">
                  <a:off x="8134191" y="4284000"/>
                  <a:ext cx="0" cy="648000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Arrow Connector 26"/>
                <p:cNvCxnSpPr/>
                <p:nvPr/>
              </p:nvCxnSpPr>
              <p:spPr>
                <a:xfrm rot="15300000" flipV="1">
                  <a:off x="7542000" y="4050000"/>
                  <a:ext cx="0" cy="1008000"/>
                </a:xfrm>
                <a:prstGeom prst="straightConnector1">
                  <a:avLst/>
                </a:prstGeom>
                <a:ln w="19050">
                  <a:solidFill>
                    <a:srgbClr val="0070C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11" name="Picture 10"/>
                <p:cNvPicPr>
                  <a:picLocks noChangeAspect="1"/>
                </p:cNvPicPr>
                <p:nvPr>
                  <p:custDataLst>
                    <p:tags r:id="rId2"/>
                  </p:custDataLst>
                </p:nvPr>
              </p:nvPicPr>
              <p:blipFill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064000" y="3528000"/>
                  <a:ext cx="130743" cy="179352"/>
                </a:xfrm>
                <a:prstGeom prst="rect">
                  <a:avLst/>
                </a:prstGeom>
              </p:spPr>
            </p:pic>
            <p:pic>
              <p:nvPicPr>
                <p:cNvPr id="10" name="Picture 9"/>
                <p:cNvPicPr>
                  <a:picLocks noChangeAspect="1"/>
                </p:cNvPicPr>
                <p:nvPr>
                  <p:custDataLst>
                    <p:tags r:id="rId3"/>
                  </p:custDataLst>
                </p:nvPr>
              </p:nvPicPr>
              <p:blipFill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460000" y="4824000"/>
                  <a:ext cx="140800" cy="125714"/>
                </a:xfrm>
                <a:prstGeom prst="rect">
                  <a:avLst/>
                </a:prstGeom>
              </p:spPr>
            </p:pic>
            <p:pic>
              <p:nvPicPr>
                <p:cNvPr id="12" name="Picture 11"/>
                <p:cNvPicPr>
                  <a:picLocks noChangeAspect="1"/>
                </p:cNvPicPr>
                <p:nvPr>
                  <p:custDataLst>
                    <p:tags r:id="rId4"/>
                  </p:custDataLst>
                </p:nvPr>
              </p:nvPicPr>
              <p:blipFill>
                <a:blip r:embed="rId1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948000" y="4788000"/>
                  <a:ext cx="119009" cy="125714"/>
                </a:xfrm>
                <a:prstGeom prst="rect">
                  <a:avLst/>
                </a:prstGeom>
              </p:spPr>
            </p:pic>
            <p:pic>
              <p:nvPicPr>
                <p:cNvPr id="13" name="Picture 12"/>
                <p:cNvPicPr>
                  <a:picLocks noChangeAspect="1"/>
                </p:cNvPicPr>
                <p:nvPr>
                  <p:custDataLst>
                    <p:tags r:id="rId5"/>
                  </p:custDataLst>
                </p:nvPr>
              </p:nvPicPr>
              <p:blipFill>
                <a:blip r:embed="rId1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888000" y="3960000"/>
                  <a:ext cx="103924" cy="125714"/>
                </a:xfrm>
                <a:prstGeom prst="rect">
                  <a:avLst/>
                </a:prstGeom>
              </p:spPr>
            </p:pic>
          </p:grpSp>
          <p:sp>
            <p:nvSpPr>
              <p:cNvPr id="21" name="Rounded Rectangle 20"/>
              <p:cNvSpPr/>
              <p:nvPr/>
            </p:nvSpPr>
            <p:spPr>
              <a:xfrm>
                <a:off x="1584000" y="2124000"/>
                <a:ext cx="864000" cy="576000"/>
              </a:xfrm>
              <a:prstGeom prst="roundRect">
                <a:avLst>
                  <a:gd name="adj" fmla="val 22090"/>
                </a:avLst>
              </a:prstGeom>
              <a:solidFill>
                <a:schemeClr val="tx2">
                  <a:alpha val="80000"/>
                </a:schemeClr>
              </a:solidFill>
              <a:ln>
                <a:noFill/>
              </a:ln>
              <a:scene3d>
                <a:camera prst="isometricOffAxis1Top">
                  <a:rot lat="2812520" lon="3602882" rev="14853585"/>
                </a:camera>
                <a:lightRig rig="balanced" dir="t"/>
              </a:scene3d>
              <a:sp3d prstMaterial="metal">
                <a:bevelT h="152400"/>
                <a:bevelB h="152400"/>
              </a:sp3d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0" name="Rounded Rectangle 29"/>
            <p:cNvSpPr/>
            <p:nvPr/>
          </p:nvSpPr>
          <p:spPr>
            <a:xfrm>
              <a:off x="4140000" y="2158364"/>
              <a:ext cx="864000" cy="576000"/>
            </a:xfrm>
            <a:prstGeom prst="roundRect">
              <a:avLst>
                <a:gd name="adj" fmla="val 22090"/>
              </a:avLst>
            </a:prstGeom>
            <a:solidFill>
              <a:schemeClr val="tx2">
                <a:alpha val="80000"/>
              </a:schemeClr>
            </a:solidFill>
            <a:ln>
              <a:noFill/>
            </a:ln>
            <a:scene3d>
              <a:camera prst="isometricOffAxis2Top">
                <a:rot lat="18250385" lon="2755360" rev="18521930"/>
              </a:camera>
              <a:lightRig rig="balanced" dir="t"/>
            </a:scene3d>
            <a:sp3d prstMaterial="metal">
              <a:bevelT h="152400"/>
              <a:bevelB h="152400"/>
            </a:sp3d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3" name="Picture 3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344" y="5904005"/>
            <a:ext cx="9383313" cy="51565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6000" y="1260000"/>
            <a:ext cx="5040000" cy="3780000"/>
          </a:xfrm>
          <a:prstGeom prst="rect">
            <a:avLst/>
          </a:prstGeom>
          <a:ln w="19050">
            <a:noFill/>
          </a:ln>
        </p:spPr>
      </p:pic>
      <p:grpSp>
        <p:nvGrpSpPr>
          <p:cNvPr id="44" name="Group 43"/>
          <p:cNvGrpSpPr>
            <a:grpSpLocks noChangeAspect="1"/>
          </p:cNvGrpSpPr>
          <p:nvPr/>
        </p:nvGrpSpPr>
        <p:grpSpPr>
          <a:xfrm>
            <a:off x="3996002" y="1764000"/>
            <a:ext cx="1655999" cy="994670"/>
            <a:chOff x="6480000" y="1003933"/>
            <a:chExt cx="3600000" cy="2162328"/>
          </a:xfrm>
        </p:grpSpPr>
        <p:sp>
          <p:nvSpPr>
            <p:cNvPr id="48" name="Oval 47"/>
            <p:cNvSpPr>
              <a:spLocks noChangeAspect="1"/>
            </p:cNvSpPr>
            <p:nvPr/>
          </p:nvSpPr>
          <p:spPr>
            <a:xfrm>
              <a:off x="7703997" y="2734261"/>
              <a:ext cx="432000" cy="432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scene3d>
              <a:camera prst="orthographicFront"/>
              <a:lightRig rig="threePt" dir="t"/>
            </a:scene3d>
            <a:sp3d prstMaterial="softEdge">
              <a:bevelT w="152400" h="152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6480000" y="1003933"/>
              <a:ext cx="3600000" cy="144000"/>
            </a:xfrm>
            <a:prstGeom prst="rect">
              <a:avLst/>
            </a:prstGeom>
            <a:pattFill prst="wdUpDiag">
              <a:fgClr>
                <a:schemeClr val="tx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3" name="Straight Connector 52"/>
            <p:cNvCxnSpPr/>
            <p:nvPr/>
          </p:nvCxnSpPr>
          <p:spPr>
            <a:xfrm flipV="1">
              <a:off x="7919997" y="1147933"/>
              <a:ext cx="396000" cy="1586328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Content Placeholder 2 1 2"/>
          <p:cNvSpPr txBox="1">
            <a:spLocks/>
          </p:cNvSpPr>
          <p:nvPr/>
        </p:nvSpPr>
        <p:spPr>
          <a:xfrm>
            <a:off x="335999" y="5364000"/>
            <a:ext cx="11160000" cy="72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000" dirty="0"/>
              <a:t>Coherent – macroscopic quantities: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20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 September 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Kevin Li - Collective effects I - Santa Susanna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7410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Incoherent vs. coherent motion – model</a:t>
            </a:r>
          </a:p>
        </p:txBody>
      </p:sp>
      <p:sp>
        <p:nvSpPr>
          <p:cNvPr id="3" name="Content Placeholder 2 1 1"/>
          <p:cNvSpPr>
            <a:spLocks noGrp="1"/>
          </p:cNvSpPr>
          <p:nvPr>
            <p:ph idx="1"/>
          </p:nvPr>
        </p:nvSpPr>
        <p:spPr>
          <a:xfrm>
            <a:off x="335999" y="864000"/>
            <a:ext cx="11160000" cy="144000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200" dirty="0"/>
              <a:t>Five particles – in phase</a:t>
            </a:r>
            <a:br>
              <a:rPr lang="en-US" sz="2200" dirty="0"/>
            </a:br>
            <a:r>
              <a:rPr lang="en-US" sz="2200" dirty="0">
                <a:sym typeface="Wingdings" panose="05000000000000000000" pitchFamily="2" charset="2"/>
              </a:rPr>
              <a:t></a:t>
            </a:r>
            <a:r>
              <a:rPr lang="en-US" sz="2200" dirty="0"/>
              <a:t> incoherent </a:t>
            </a:r>
            <a:r>
              <a:rPr lang="en-US" sz="2200" b="1" dirty="0">
                <a:solidFill>
                  <a:srgbClr val="C00000"/>
                </a:solidFill>
              </a:rPr>
              <a:t>is same as </a:t>
            </a:r>
            <a:r>
              <a:rPr lang="en-US" sz="2200" dirty="0"/>
              <a:t>coherent motion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144000" y="2160000"/>
            <a:ext cx="6480000" cy="3534546"/>
            <a:chOff x="144000" y="1512000"/>
            <a:chExt cx="6480000" cy="3534546"/>
          </a:xfrm>
        </p:grpSpPr>
        <p:grpSp>
          <p:nvGrpSpPr>
            <p:cNvPr id="9" name="Group 8"/>
            <p:cNvGrpSpPr/>
            <p:nvPr/>
          </p:nvGrpSpPr>
          <p:grpSpPr>
            <a:xfrm>
              <a:off x="144000" y="1512000"/>
              <a:ext cx="6480000" cy="3534546"/>
              <a:chOff x="144000" y="1440000"/>
              <a:chExt cx="6480000" cy="3534546"/>
            </a:xfrm>
          </p:grpSpPr>
          <p:grpSp>
            <p:nvGrpSpPr>
              <p:cNvPr id="7" name="Group 6"/>
              <p:cNvGrpSpPr>
                <a:grpSpLocks noChangeAspect="1"/>
              </p:cNvGrpSpPr>
              <p:nvPr/>
            </p:nvGrpSpPr>
            <p:grpSpPr>
              <a:xfrm>
                <a:off x="144000" y="1440000"/>
                <a:ext cx="6480000" cy="3534546"/>
                <a:chOff x="2136000" y="1440000"/>
                <a:chExt cx="7920000" cy="4320001"/>
              </a:xfrm>
            </p:grpSpPr>
            <p:pic>
              <p:nvPicPr>
                <p:cNvPr id="14" name="Picture 13"/>
                <p:cNvPicPr>
                  <a:picLocks noChangeAspect="1"/>
                </p:cNvPicPr>
                <p:nvPr/>
              </p:nvPicPr>
              <p:blipFill>
                <a:blip r:embed="rId8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36000" y="1440000"/>
                  <a:ext cx="7920000" cy="4320001"/>
                </a:xfrm>
                <a:prstGeom prst="rect">
                  <a:avLst/>
                </a:prstGeom>
              </p:spPr>
            </p:pic>
            <p:sp>
              <p:nvSpPr>
                <p:cNvPr id="19" name="Arc 18"/>
                <p:cNvSpPr>
                  <a:spLocks noChangeAspect="1"/>
                </p:cNvSpPr>
                <p:nvPr/>
              </p:nvSpPr>
              <p:spPr>
                <a:xfrm>
                  <a:off x="3420000" y="2628000"/>
                  <a:ext cx="5617297" cy="1894989"/>
                </a:xfrm>
                <a:prstGeom prst="arc">
                  <a:avLst>
                    <a:gd name="adj1" fmla="val 2062591"/>
                    <a:gd name="adj2" fmla="val 9892665"/>
                  </a:avLst>
                </a:prstGeom>
                <a:ln w="31750">
                  <a:solidFill>
                    <a:schemeClr val="accent2"/>
                  </a:solidFill>
                  <a:headEnd type="none" w="lg" len="lg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Oval 21"/>
                <p:cNvSpPr/>
                <p:nvPr/>
              </p:nvSpPr>
              <p:spPr>
                <a:xfrm rot="-900000">
                  <a:off x="7560000" y="4284000"/>
                  <a:ext cx="792000" cy="288000"/>
                </a:xfrm>
                <a:prstGeom prst="ellipse">
                  <a:avLst/>
                </a:prstGeom>
                <a:solidFill>
                  <a:schemeClr val="accent3"/>
                </a:solidFill>
                <a:scene3d>
                  <a:camera prst="orthographicFront"/>
                  <a:lightRig rig="balanced" dir="t">
                    <a:rot lat="0" lon="0" rev="0"/>
                  </a:lightRig>
                </a:scene3d>
                <a:sp3d>
                  <a:bevelT w="127000" h="127000"/>
                </a:sp3d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25" name="Straight Arrow Connector 24"/>
                <p:cNvCxnSpPr/>
                <p:nvPr/>
              </p:nvCxnSpPr>
              <p:spPr>
                <a:xfrm flipV="1">
                  <a:off x="7956000" y="3708000"/>
                  <a:ext cx="0" cy="792000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Arrow Connector 25"/>
                <p:cNvCxnSpPr/>
                <p:nvPr/>
              </p:nvCxnSpPr>
              <p:spPr>
                <a:xfrm rot="8100000" flipV="1">
                  <a:off x="8134191" y="4284000"/>
                  <a:ext cx="0" cy="648000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Arrow Connector 26"/>
                <p:cNvCxnSpPr/>
                <p:nvPr/>
              </p:nvCxnSpPr>
              <p:spPr>
                <a:xfrm rot="15300000" flipV="1">
                  <a:off x="7542000" y="4050000"/>
                  <a:ext cx="0" cy="1008000"/>
                </a:xfrm>
                <a:prstGeom prst="straightConnector1">
                  <a:avLst/>
                </a:prstGeom>
                <a:ln w="19050">
                  <a:solidFill>
                    <a:srgbClr val="0070C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11" name="Picture 10"/>
                <p:cNvPicPr>
                  <a:picLocks noChangeAspect="1"/>
                </p:cNvPicPr>
                <p:nvPr>
                  <p:custDataLst>
                    <p:tags r:id="rId2"/>
                  </p:custDataLst>
                </p:nvPr>
              </p:nvPicPr>
              <p:blipFill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064000" y="3528000"/>
                  <a:ext cx="130743" cy="179352"/>
                </a:xfrm>
                <a:prstGeom prst="rect">
                  <a:avLst/>
                </a:prstGeom>
              </p:spPr>
            </p:pic>
            <p:pic>
              <p:nvPicPr>
                <p:cNvPr id="10" name="Picture 9"/>
                <p:cNvPicPr>
                  <a:picLocks noChangeAspect="1"/>
                </p:cNvPicPr>
                <p:nvPr>
                  <p:custDataLst>
                    <p:tags r:id="rId3"/>
                  </p:custDataLst>
                </p:nvPr>
              </p:nvPicPr>
              <p:blipFill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460000" y="4824000"/>
                  <a:ext cx="140800" cy="125714"/>
                </a:xfrm>
                <a:prstGeom prst="rect">
                  <a:avLst/>
                </a:prstGeom>
              </p:spPr>
            </p:pic>
            <p:pic>
              <p:nvPicPr>
                <p:cNvPr id="12" name="Picture 11"/>
                <p:cNvPicPr>
                  <a:picLocks noChangeAspect="1"/>
                </p:cNvPicPr>
                <p:nvPr>
                  <p:custDataLst>
                    <p:tags r:id="rId4"/>
                  </p:custDataLst>
                </p:nvPr>
              </p:nvPicPr>
              <p:blipFill>
                <a:blip r:embed="rId1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948000" y="4788000"/>
                  <a:ext cx="119009" cy="125714"/>
                </a:xfrm>
                <a:prstGeom prst="rect">
                  <a:avLst/>
                </a:prstGeom>
              </p:spPr>
            </p:pic>
            <p:pic>
              <p:nvPicPr>
                <p:cNvPr id="13" name="Picture 12"/>
                <p:cNvPicPr>
                  <a:picLocks noChangeAspect="1"/>
                </p:cNvPicPr>
                <p:nvPr>
                  <p:custDataLst>
                    <p:tags r:id="rId5"/>
                  </p:custDataLst>
                </p:nvPr>
              </p:nvPicPr>
              <p:blipFill>
                <a:blip r:embed="rId1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888000" y="3960000"/>
                  <a:ext cx="103924" cy="125714"/>
                </a:xfrm>
                <a:prstGeom prst="rect">
                  <a:avLst/>
                </a:prstGeom>
              </p:spPr>
            </p:pic>
          </p:grpSp>
          <p:sp>
            <p:nvSpPr>
              <p:cNvPr id="21" name="Rounded Rectangle 20"/>
              <p:cNvSpPr/>
              <p:nvPr/>
            </p:nvSpPr>
            <p:spPr>
              <a:xfrm>
                <a:off x="1584000" y="2124000"/>
                <a:ext cx="864000" cy="576000"/>
              </a:xfrm>
              <a:prstGeom prst="roundRect">
                <a:avLst>
                  <a:gd name="adj" fmla="val 22090"/>
                </a:avLst>
              </a:prstGeom>
              <a:solidFill>
                <a:schemeClr val="tx2">
                  <a:alpha val="80000"/>
                </a:schemeClr>
              </a:solidFill>
              <a:ln>
                <a:noFill/>
              </a:ln>
              <a:scene3d>
                <a:camera prst="isometricOffAxis1Top">
                  <a:rot lat="2812520" lon="3602882" rev="14853585"/>
                </a:camera>
                <a:lightRig rig="balanced" dir="t"/>
              </a:scene3d>
              <a:sp3d prstMaterial="metal">
                <a:bevelT h="152400"/>
                <a:bevelB h="152400"/>
              </a:sp3d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0" name="Rounded Rectangle 29"/>
            <p:cNvSpPr/>
            <p:nvPr/>
          </p:nvSpPr>
          <p:spPr>
            <a:xfrm>
              <a:off x="4140000" y="2158364"/>
              <a:ext cx="864000" cy="576000"/>
            </a:xfrm>
            <a:prstGeom prst="roundRect">
              <a:avLst>
                <a:gd name="adj" fmla="val 22090"/>
              </a:avLst>
            </a:prstGeom>
            <a:solidFill>
              <a:schemeClr val="tx2">
                <a:alpha val="80000"/>
              </a:schemeClr>
            </a:solidFill>
            <a:ln>
              <a:noFill/>
            </a:ln>
            <a:scene3d>
              <a:camera prst="isometricOffAxis2Top">
                <a:rot lat="18250385" lon="2755360" rev="18521930"/>
              </a:camera>
              <a:lightRig rig="balanced" dir="t"/>
            </a:scene3d>
            <a:sp3d prstMaterial="metal">
              <a:bevelT h="152400"/>
              <a:bevelB h="152400"/>
            </a:sp3d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6000" y="1260000"/>
            <a:ext cx="5040000" cy="3780000"/>
          </a:xfrm>
          <a:prstGeom prst="rect">
            <a:avLst/>
          </a:prstGeom>
          <a:ln w="19050">
            <a:noFill/>
          </a:ln>
        </p:spPr>
      </p:pic>
      <p:grpSp>
        <p:nvGrpSpPr>
          <p:cNvPr id="44" name="Group 43"/>
          <p:cNvGrpSpPr>
            <a:grpSpLocks noChangeAspect="1"/>
          </p:cNvGrpSpPr>
          <p:nvPr/>
        </p:nvGrpSpPr>
        <p:grpSpPr>
          <a:xfrm>
            <a:off x="3996000" y="1764000"/>
            <a:ext cx="1656000" cy="994670"/>
            <a:chOff x="6479997" y="1003933"/>
            <a:chExt cx="3600003" cy="2162328"/>
          </a:xfrm>
        </p:grpSpPr>
        <p:sp>
          <p:nvSpPr>
            <p:cNvPr id="45" name="Oval 44"/>
            <p:cNvSpPr>
              <a:spLocks noChangeAspect="1"/>
            </p:cNvSpPr>
            <p:nvPr/>
          </p:nvSpPr>
          <p:spPr>
            <a:xfrm>
              <a:off x="6479997" y="2734261"/>
              <a:ext cx="432000" cy="432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scene3d>
              <a:camera prst="orthographicFront"/>
              <a:lightRig rig="threePt" dir="t"/>
            </a:scene3d>
            <a:sp3d prstMaterial="softEdge">
              <a:bevelT w="152400" h="152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/>
            <p:cNvSpPr>
              <a:spLocks noChangeAspect="1"/>
            </p:cNvSpPr>
            <p:nvPr/>
          </p:nvSpPr>
          <p:spPr>
            <a:xfrm>
              <a:off x="8927997" y="2734261"/>
              <a:ext cx="432000" cy="432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scene3d>
              <a:camera prst="orthographicFront"/>
              <a:lightRig rig="threePt" dir="t"/>
            </a:scene3d>
            <a:sp3d prstMaterial="softEdge">
              <a:bevelT w="152400" h="152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/>
            <p:cNvSpPr>
              <a:spLocks noChangeAspect="1"/>
            </p:cNvSpPr>
            <p:nvPr/>
          </p:nvSpPr>
          <p:spPr>
            <a:xfrm>
              <a:off x="8315997" y="2734261"/>
              <a:ext cx="432000" cy="432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scene3d>
              <a:camera prst="orthographicFront"/>
              <a:lightRig rig="threePt" dir="t"/>
            </a:scene3d>
            <a:sp3d prstMaterial="softEdge">
              <a:bevelT w="152400" h="152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/>
            <p:cNvSpPr>
              <a:spLocks noChangeAspect="1"/>
            </p:cNvSpPr>
            <p:nvPr/>
          </p:nvSpPr>
          <p:spPr>
            <a:xfrm>
              <a:off x="7703997" y="2734261"/>
              <a:ext cx="432000" cy="432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scene3d>
              <a:camera prst="orthographicFront"/>
              <a:lightRig rig="threePt" dir="t"/>
            </a:scene3d>
            <a:sp3d prstMaterial="softEdge">
              <a:bevelT w="152400" h="152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/>
            <p:cNvSpPr>
              <a:spLocks noChangeAspect="1"/>
            </p:cNvSpPr>
            <p:nvPr/>
          </p:nvSpPr>
          <p:spPr>
            <a:xfrm>
              <a:off x="7091997" y="2734261"/>
              <a:ext cx="432000" cy="432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scene3d>
              <a:camera prst="orthographicFront"/>
              <a:lightRig rig="threePt" dir="t"/>
            </a:scene3d>
            <a:sp3d prstMaterial="softEdge">
              <a:bevelT w="152400" h="152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6480000" y="1003933"/>
              <a:ext cx="3600000" cy="144000"/>
            </a:xfrm>
            <a:prstGeom prst="rect">
              <a:avLst/>
            </a:prstGeom>
            <a:pattFill prst="wdUpDiag">
              <a:fgClr>
                <a:schemeClr val="tx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1" name="Straight Connector 50"/>
            <p:cNvCxnSpPr/>
            <p:nvPr/>
          </p:nvCxnSpPr>
          <p:spPr>
            <a:xfrm flipV="1">
              <a:off x="6695997" y="1147933"/>
              <a:ext cx="396000" cy="1586328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V="1">
              <a:off x="7307997" y="1147933"/>
              <a:ext cx="396000" cy="1586328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V="1">
              <a:off x="7919997" y="1147933"/>
              <a:ext cx="396000" cy="1586328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flipV="1">
              <a:off x="8531997" y="1147933"/>
              <a:ext cx="396000" cy="1586328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V="1">
              <a:off x="9143997" y="1147933"/>
              <a:ext cx="396000" cy="1586328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Content Placeholder 2 1 2"/>
          <p:cNvSpPr txBox="1">
            <a:spLocks/>
          </p:cNvSpPr>
          <p:nvPr/>
        </p:nvSpPr>
        <p:spPr>
          <a:xfrm>
            <a:off x="335999" y="5364000"/>
            <a:ext cx="11160000" cy="72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000" dirty="0"/>
              <a:t>Coherent – macroscopic quantities:</a:t>
            </a:r>
          </a:p>
        </p:txBody>
      </p:sp>
      <p:pic>
        <p:nvPicPr>
          <p:cNvPr id="17" name="Picture 1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344" y="5904005"/>
            <a:ext cx="9383312" cy="515657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21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 September 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Kevin Li - Collective effects I - Santa Susanna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4211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Incoherent vs. coherent motion – model</a:t>
            </a:r>
          </a:p>
        </p:txBody>
      </p:sp>
      <p:sp>
        <p:nvSpPr>
          <p:cNvPr id="3" name="Content Placeholder 2 1"/>
          <p:cNvSpPr>
            <a:spLocks noGrp="1"/>
          </p:cNvSpPr>
          <p:nvPr>
            <p:ph idx="1"/>
          </p:nvPr>
        </p:nvSpPr>
        <p:spPr>
          <a:xfrm>
            <a:off x="335999" y="864000"/>
            <a:ext cx="11160000" cy="144000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200" dirty="0"/>
              <a:t>Five particles – in phase but detuned</a:t>
            </a:r>
            <a:br>
              <a:rPr lang="en-US" sz="2200" dirty="0"/>
            </a:br>
            <a:r>
              <a:rPr lang="en-US" sz="2200" dirty="0">
                <a:sym typeface="Wingdings" panose="05000000000000000000" pitchFamily="2" charset="2"/>
              </a:rPr>
              <a:t></a:t>
            </a:r>
            <a:r>
              <a:rPr lang="en-US" sz="2200" dirty="0"/>
              <a:t> </a:t>
            </a:r>
            <a:r>
              <a:rPr lang="en-US" sz="2200" b="1" dirty="0" err="1">
                <a:solidFill>
                  <a:srgbClr val="C00000"/>
                </a:solidFill>
              </a:rPr>
              <a:t>decoherence</a:t>
            </a:r>
            <a:r>
              <a:rPr lang="en-US" sz="2200" dirty="0"/>
              <a:t> of coherent motion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144000" y="2160000"/>
            <a:ext cx="6480000" cy="3534546"/>
            <a:chOff x="144000" y="1512000"/>
            <a:chExt cx="6480000" cy="3534546"/>
          </a:xfrm>
        </p:grpSpPr>
        <p:grpSp>
          <p:nvGrpSpPr>
            <p:cNvPr id="9" name="Group 8"/>
            <p:cNvGrpSpPr/>
            <p:nvPr/>
          </p:nvGrpSpPr>
          <p:grpSpPr>
            <a:xfrm>
              <a:off x="144000" y="1512000"/>
              <a:ext cx="6480000" cy="3534546"/>
              <a:chOff x="144000" y="1440000"/>
              <a:chExt cx="6480000" cy="3534546"/>
            </a:xfrm>
          </p:grpSpPr>
          <p:grpSp>
            <p:nvGrpSpPr>
              <p:cNvPr id="7" name="Group 6"/>
              <p:cNvGrpSpPr>
                <a:grpSpLocks noChangeAspect="1"/>
              </p:cNvGrpSpPr>
              <p:nvPr/>
            </p:nvGrpSpPr>
            <p:grpSpPr>
              <a:xfrm>
                <a:off x="144000" y="1440000"/>
                <a:ext cx="6480000" cy="3534546"/>
                <a:chOff x="2136000" y="1440000"/>
                <a:chExt cx="7920000" cy="4320001"/>
              </a:xfrm>
            </p:grpSpPr>
            <p:pic>
              <p:nvPicPr>
                <p:cNvPr id="14" name="Picture 13"/>
                <p:cNvPicPr>
                  <a:picLocks noChangeAspect="1"/>
                </p:cNvPicPr>
                <p:nvPr/>
              </p:nvPicPr>
              <p:blipFill>
                <a:blip r:embed="rId8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36000" y="1440000"/>
                  <a:ext cx="7920000" cy="4320001"/>
                </a:xfrm>
                <a:prstGeom prst="rect">
                  <a:avLst/>
                </a:prstGeom>
              </p:spPr>
            </p:pic>
            <p:sp>
              <p:nvSpPr>
                <p:cNvPr id="19" name="Arc 18"/>
                <p:cNvSpPr>
                  <a:spLocks noChangeAspect="1"/>
                </p:cNvSpPr>
                <p:nvPr/>
              </p:nvSpPr>
              <p:spPr>
                <a:xfrm>
                  <a:off x="3420000" y="2628000"/>
                  <a:ext cx="5617297" cy="1894989"/>
                </a:xfrm>
                <a:prstGeom prst="arc">
                  <a:avLst>
                    <a:gd name="adj1" fmla="val 2062591"/>
                    <a:gd name="adj2" fmla="val 9892665"/>
                  </a:avLst>
                </a:prstGeom>
                <a:ln w="31750">
                  <a:solidFill>
                    <a:schemeClr val="accent2"/>
                  </a:solidFill>
                  <a:headEnd type="none" w="lg" len="lg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Oval 21"/>
                <p:cNvSpPr/>
                <p:nvPr/>
              </p:nvSpPr>
              <p:spPr>
                <a:xfrm rot="-900000">
                  <a:off x="7560000" y="4284000"/>
                  <a:ext cx="792000" cy="288000"/>
                </a:xfrm>
                <a:prstGeom prst="ellipse">
                  <a:avLst/>
                </a:prstGeom>
                <a:solidFill>
                  <a:schemeClr val="accent3"/>
                </a:solidFill>
                <a:scene3d>
                  <a:camera prst="orthographicFront"/>
                  <a:lightRig rig="balanced" dir="t">
                    <a:rot lat="0" lon="0" rev="0"/>
                  </a:lightRig>
                </a:scene3d>
                <a:sp3d>
                  <a:bevelT w="127000" h="127000"/>
                </a:sp3d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25" name="Straight Arrow Connector 24"/>
                <p:cNvCxnSpPr/>
                <p:nvPr/>
              </p:nvCxnSpPr>
              <p:spPr>
                <a:xfrm flipV="1">
                  <a:off x="7956000" y="3708000"/>
                  <a:ext cx="0" cy="792000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Arrow Connector 25"/>
                <p:cNvCxnSpPr/>
                <p:nvPr/>
              </p:nvCxnSpPr>
              <p:spPr>
                <a:xfrm rot="8100000" flipV="1">
                  <a:off x="8134191" y="4284000"/>
                  <a:ext cx="0" cy="648000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Arrow Connector 26"/>
                <p:cNvCxnSpPr/>
                <p:nvPr/>
              </p:nvCxnSpPr>
              <p:spPr>
                <a:xfrm rot="15300000" flipV="1">
                  <a:off x="7542000" y="4050000"/>
                  <a:ext cx="0" cy="1008000"/>
                </a:xfrm>
                <a:prstGeom prst="straightConnector1">
                  <a:avLst/>
                </a:prstGeom>
                <a:ln w="19050">
                  <a:solidFill>
                    <a:srgbClr val="0070C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11" name="Picture 10"/>
                <p:cNvPicPr>
                  <a:picLocks noChangeAspect="1"/>
                </p:cNvPicPr>
                <p:nvPr>
                  <p:custDataLst>
                    <p:tags r:id="rId2"/>
                  </p:custDataLst>
                </p:nvPr>
              </p:nvPicPr>
              <p:blipFill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064000" y="3528000"/>
                  <a:ext cx="130743" cy="179352"/>
                </a:xfrm>
                <a:prstGeom prst="rect">
                  <a:avLst/>
                </a:prstGeom>
              </p:spPr>
            </p:pic>
            <p:pic>
              <p:nvPicPr>
                <p:cNvPr id="10" name="Picture 9"/>
                <p:cNvPicPr>
                  <a:picLocks noChangeAspect="1"/>
                </p:cNvPicPr>
                <p:nvPr>
                  <p:custDataLst>
                    <p:tags r:id="rId3"/>
                  </p:custDataLst>
                </p:nvPr>
              </p:nvPicPr>
              <p:blipFill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460000" y="4824000"/>
                  <a:ext cx="140800" cy="125714"/>
                </a:xfrm>
                <a:prstGeom prst="rect">
                  <a:avLst/>
                </a:prstGeom>
              </p:spPr>
            </p:pic>
            <p:pic>
              <p:nvPicPr>
                <p:cNvPr id="12" name="Picture 11"/>
                <p:cNvPicPr>
                  <a:picLocks noChangeAspect="1"/>
                </p:cNvPicPr>
                <p:nvPr>
                  <p:custDataLst>
                    <p:tags r:id="rId4"/>
                  </p:custDataLst>
                </p:nvPr>
              </p:nvPicPr>
              <p:blipFill>
                <a:blip r:embed="rId1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948000" y="4788000"/>
                  <a:ext cx="119009" cy="125714"/>
                </a:xfrm>
                <a:prstGeom prst="rect">
                  <a:avLst/>
                </a:prstGeom>
              </p:spPr>
            </p:pic>
            <p:pic>
              <p:nvPicPr>
                <p:cNvPr id="13" name="Picture 12"/>
                <p:cNvPicPr>
                  <a:picLocks noChangeAspect="1"/>
                </p:cNvPicPr>
                <p:nvPr>
                  <p:custDataLst>
                    <p:tags r:id="rId5"/>
                  </p:custDataLst>
                </p:nvPr>
              </p:nvPicPr>
              <p:blipFill>
                <a:blip r:embed="rId1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888000" y="3960000"/>
                  <a:ext cx="103924" cy="125714"/>
                </a:xfrm>
                <a:prstGeom prst="rect">
                  <a:avLst/>
                </a:prstGeom>
              </p:spPr>
            </p:pic>
          </p:grpSp>
          <p:sp>
            <p:nvSpPr>
              <p:cNvPr id="21" name="Rounded Rectangle 20"/>
              <p:cNvSpPr/>
              <p:nvPr/>
            </p:nvSpPr>
            <p:spPr>
              <a:xfrm>
                <a:off x="1584000" y="2124000"/>
                <a:ext cx="864000" cy="576000"/>
              </a:xfrm>
              <a:prstGeom prst="roundRect">
                <a:avLst>
                  <a:gd name="adj" fmla="val 22090"/>
                </a:avLst>
              </a:prstGeom>
              <a:solidFill>
                <a:schemeClr val="tx2">
                  <a:alpha val="80000"/>
                </a:schemeClr>
              </a:solidFill>
              <a:ln>
                <a:noFill/>
              </a:ln>
              <a:scene3d>
                <a:camera prst="isometricOffAxis1Top">
                  <a:rot lat="2812520" lon="3602882" rev="14853585"/>
                </a:camera>
                <a:lightRig rig="balanced" dir="t"/>
              </a:scene3d>
              <a:sp3d prstMaterial="metal">
                <a:bevelT h="152400"/>
                <a:bevelB h="152400"/>
              </a:sp3d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0" name="Rounded Rectangle 29"/>
            <p:cNvSpPr/>
            <p:nvPr/>
          </p:nvSpPr>
          <p:spPr>
            <a:xfrm>
              <a:off x="4140000" y="2158364"/>
              <a:ext cx="864000" cy="576000"/>
            </a:xfrm>
            <a:prstGeom prst="roundRect">
              <a:avLst>
                <a:gd name="adj" fmla="val 22090"/>
              </a:avLst>
            </a:prstGeom>
            <a:solidFill>
              <a:schemeClr val="tx2">
                <a:alpha val="80000"/>
              </a:schemeClr>
            </a:solidFill>
            <a:ln>
              <a:noFill/>
            </a:ln>
            <a:scene3d>
              <a:camera prst="isometricOffAxis2Top">
                <a:rot lat="18250385" lon="2755360" rev="18521930"/>
              </a:camera>
              <a:lightRig rig="balanced" dir="t"/>
            </a:scene3d>
            <a:sp3d prstMaterial="metal">
              <a:bevelT h="152400"/>
              <a:bevelB h="152400"/>
            </a:sp3d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4" name="Picture 4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6000" y="1259043"/>
            <a:ext cx="5040000" cy="3780000"/>
          </a:xfrm>
          <a:prstGeom prst="rect">
            <a:avLst/>
          </a:prstGeom>
          <a:ln w="19050">
            <a:noFill/>
          </a:ln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8000" y="1463362"/>
            <a:ext cx="5040000" cy="378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0000" y="1667681"/>
            <a:ext cx="5040000" cy="378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2000" y="1872000"/>
            <a:ext cx="5040000" cy="378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61" name="Group 60"/>
          <p:cNvGrpSpPr>
            <a:grpSpLocks noChangeAspect="1"/>
          </p:cNvGrpSpPr>
          <p:nvPr/>
        </p:nvGrpSpPr>
        <p:grpSpPr>
          <a:xfrm>
            <a:off x="3996000" y="1764000"/>
            <a:ext cx="1656000" cy="994670"/>
            <a:chOff x="6479994" y="3818328"/>
            <a:chExt cx="3600003" cy="2162328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6479994" y="5548656"/>
              <a:ext cx="432000" cy="432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scene3d>
              <a:camera prst="orthographicFront"/>
              <a:lightRig rig="threePt" dir="t"/>
            </a:scene3d>
            <a:sp3d prstMaterial="softEdge">
              <a:bevelT w="152400" h="152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9360000" y="5548656"/>
              <a:ext cx="432000" cy="432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scene3d>
              <a:camera prst="orthographicFront"/>
              <a:lightRig rig="threePt" dir="t"/>
            </a:scene3d>
            <a:sp3d prstMaterial="softEdge">
              <a:bevelT w="152400" h="152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/>
            <p:cNvSpPr>
              <a:spLocks noChangeAspect="1"/>
            </p:cNvSpPr>
            <p:nvPr/>
          </p:nvSpPr>
          <p:spPr>
            <a:xfrm>
              <a:off x="8640000" y="5548656"/>
              <a:ext cx="432000" cy="432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scene3d>
              <a:camera prst="orthographicFront"/>
              <a:lightRig rig="threePt" dir="t"/>
            </a:scene3d>
            <a:sp3d prstMaterial="softEdge">
              <a:bevelT w="152400" h="152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/>
            <p:cNvSpPr>
              <a:spLocks noChangeAspect="1"/>
            </p:cNvSpPr>
            <p:nvPr/>
          </p:nvSpPr>
          <p:spPr>
            <a:xfrm>
              <a:off x="7920000" y="5548656"/>
              <a:ext cx="432000" cy="432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scene3d>
              <a:camera prst="orthographicFront"/>
              <a:lightRig rig="threePt" dir="t"/>
            </a:scene3d>
            <a:sp3d prstMaterial="softEdge">
              <a:bevelT w="152400" h="152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7200000" y="5548656"/>
              <a:ext cx="432000" cy="432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scene3d>
              <a:camera prst="orthographicFront"/>
              <a:lightRig rig="threePt" dir="t"/>
            </a:scene3d>
            <a:sp3d prstMaterial="softEdge">
              <a:bevelT w="152400" h="152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6479997" y="3818328"/>
              <a:ext cx="3600000" cy="144000"/>
            </a:xfrm>
            <a:prstGeom prst="rect">
              <a:avLst/>
            </a:prstGeom>
            <a:pattFill prst="wdUpDiag">
              <a:fgClr>
                <a:schemeClr val="tx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8" name="Straight Connector 67"/>
            <p:cNvCxnSpPr/>
            <p:nvPr/>
          </p:nvCxnSpPr>
          <p:spPr>
            <a:xfrm flipV="1">
              <a:off x="6695994" y="3962328"/>
              <a:ext cx="396000" cy="1586328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>
              <a:stCxn id="66" idx="0"/>
            </p:cNvCxnSpPr>
            <p:nvPr/>
          </p:nvCxnSpPr>
          <p:spPr>
            <a:xfrm flipV="1">
              <a:off x="7416000" y="3962328"/>
              <a:ext cx="287994" cy="1586328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>
              <a:stCxn id="65" idx="0"/>
            </p:cNvCxnSpPr>
            <p:nvPr/>
          </p:nvCxnSpPr>
          <p:spPr>
            <a:xfrm flipV="1">
              <a:off x="8136000" y="3962328"/>
              <a:ext cx="179994" cy="1586328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>
              <a:stCxn id="64" idx="0"/>
            </p:cNvCxnSpPr>
            <p:nvPr/>
          </p:nvCxnSpPr>
          <p:spPr>
            <a:xfrm flipV="1">
              <a:off x="8856000" y="3962328"/>
              <a:ext cx="71994" cy="1586328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>
              <a:stCxn id="63" idx="0"/>
            </p:cNvCxnSpPr>
            <p:nvPr/>
          </p:nvCxnSpPr>
          <p:spPr>
            <a:xfrm flipH="1" flipV="1">
              <a:off x="9539994" y="3962328"/>
              <a:ext cx="36006" cy="1586328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Content Placeholder 2 1"/>
          <p:cNvSpPr txBox="1">
            <a:spLocks/>
          </p:cNvSpPr>
          <p:nvPr/>
        </p:nvSpPr>
        <p:spPr>
          <a:xfrm>
            <a:off x="335999" y="5364000"/>
            <a:ext cx="11160000" cy="72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000" dirty="0"/>
              <a:t>Coherent – macroscopic quantities:</a:t>
            </a:r>
          </a:p>
        </p:txBody>
      </p:sp>
      <p:pic>
        <p:nvPicPr>
          <p:cNvPr id="41" name="Picture 4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344" y="5904005"/>
            <a:ext cx="9383312" cy="515657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22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 September 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Kevin Li - Collective effects I - Santa Susanna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7652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44000" y="504000"/>
            <a:ext cx="5400000" cy="2945466"/>
            <a:chOff x="2136000" y="1440000"/>
            <a:chExt cx="7920000" cy="4320001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6000" y="1440000"/>
              <a:ext cx="7920000" cy="4320001"/>
            </a:xfrm>
            <a:prstGeom prst="rect">
              <a:avLst/>
            </a:prstGeom>
          </p:spPr>
        </p:pic>
        <p:sp>
          <p:nvSpPr>
            <p:cNvPr id="19" name="Arc 18"/>
            <p:cNvSpPr>
              <a:spLocks noChangeAspect="1"/>
            </p:cNvSpPr>
            <p:nvPr/>
          </p:nvSpPr>
          <p:spPr>
            <a:xfrm>
              <a:off x="3420000" y="2628000"/>
              <a:ext cx="5617297" cy="1894989"/>
            </a:xfrm>
            <a:prstGeom prst="arc">
              <a:avLst>
                <a:gd name="adj1" fmla="val 2062591"/>
                <a:gd name="adj2" fmla="val 9892665"/>
              </a:avLst>
            </a:prstGeom>
            <a:ln w="31750">
              <a:solidFill>
                <a:schemeClr val="accent2"/>
              </a:solidFill>
              <a:headEnd type="none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 rot="-900000">
              <a:off x="7560000" y="4284000"/>
              <a:ext cx="792000" cy="288000"/>
            </a:xfrm>
            <a:prstGeom prst="ellipse">
              <a:avLst/>
            </a:prstGeom>
            <a:solidFill>
              <a:schemeClr val="accent3"/>
            </a:solidFill>
            <a:scene3d>
              <a:camera prst="orthographicFront"/>
              <a:lightRig rig="balanced" dir="t">
                <a:rot lat="0" lon="0" rev="0"/>
              </a:lightRig>
            </a:scene3d>
            <a:sp3d>
              <a:bevelT w="127000" h="127000"/>
            </a:sp3d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V="1">
              <a:off x="7956000" y="3708000"/>
              <a:ext cx="0" cy="7920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rot="8100000" flipV="1">
              <a:off x="8134191" y="4284000"/>
              <a:ext cx="0" cy="6480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rot="15300000" flipV="1">
              <a:off x="7542000" y="4050000"/>
              <a:ext cx="0" cy="1008000"/>
            </a:xfrm>
            <a:prstGeom prst="straightConnector1">
              <a:avLst/>
            </a:prstGeom>
            <a:ln w="1905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Picture 10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64000" y="3528000"/>
              <a:ext cx="130743" cy="179352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60000" y="4824000"/>
              <a:ext cx="140800" cy="125714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48000" y="4788000"/>
              <a:ext cx="119009" cy="125714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88000" y="3960000"/>
              <a:ext cx="103924" cy="125714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Incoherent vs. coherent motion – simulation</a:t>
            </a:r>
          </a:p>
        </p:txBody>
      </p:sp>
      <p:sp>
        <p:nvSpPr>
          <p:cNvPr id="3" name="Content Placeholder 2 1"/>
          <p:cNvSpPr>
            <a:spLocks noGrp="1"/>
          </p:cNvSpPr>
          <p:nvPr>
            <p:ph idx="1"/>
          </p:nvPr>
        </p:nvSpPr>
        <p:spPr>
          <a:xfrm>
            <a:off x="5976000" y="900000"/>
            <a:ext cx="5760000" cy="5400000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</a:pPr>
            <a:r>
              <a:rPr lang="en-US" sz="2000" dirty="0"/>
              <a:t>Let’s observe a system of five hundred particles:</a:t>
            </a:r>
          </a:p>
          <a:p>
            <a:pPr lvl="1" algn="just">
              <a:lnSpc>
                <a:spcPct val="100000"/>
              </a:lnSpc>
            </a:pPr>
            <a:r>
              <a:rPr lang="en-US" sz="1800" dirty="0"/>
              <a:t>Although each and every individual particle performs more or less large oscillations around the orbit, a coherent motion is hardly visible – for a matched injection.</a:t>
            </a:r>
          </a:p>
        </p:txBody>
      </p:sp>
      <p:pic>
        <p:nvPicPr>
          <p:cNvPr id="15" name="output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1200000" y="3168000"/>
            <a:ext cx="9792000" cy="3264000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3384000" y="972000"/>
            <a:ext cx="936000" cy="648000"/>
          </a:xfrm>
          <a:prstGeom prst="rect">
            <a:avLst/>
          </a:prstGeom>
          <a:solidFill>
            <a:schemeClr val="accent4">
              <a:alpha val="90000"/>
            </a:schemeClr>
          </a:solidFill>
          <a:ln>
            <a:noFill/>
          </a:ln>
          <a:scene3d>
            <a:camera prst="isometricOffAxis2Right">
              <a:rot lat="900000" lon="18000000" rev="0"/>
            </a:camera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23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 September 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Kevin Li - Collective effects I - Santa Susanna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511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375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1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44000" y="504000"/>
            <a:ext cx="5400000" cy="2945466"/>
            <a:chOff x="2136000" y="1440000"/>
            <a:chExt cx="7920000" cy="4320001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6000" y="1440000"/>
              <a:ext cx="7920000" cy="4320001"/>
            </a:xfrm>
            <a:prstGeom prst="rect">
              <a:avLst/>
            </a:prstGeom>
          </p:spPr>
        </p:pic>
        <p:sp>
          <p:nvSpPr>
            <p:cNvPr id="19" name="Arc 18"/>
            <p:cNvSpPr>
              <a:spLocks noChangeAspect="1"/>
            </p:cNvSpPr>
            <p:nvPr/>
          </p:nvSpPr>
          <p:spPr>
            <a:xfrm>
              <a:off x="3420000" y="2628000"/>
              <a:ext cx="5617297" cy="1894989"/>
            </a:xfrm>
            <a:prstGeom prst="arc">
              <a:avLst>
                <a:gd name="adj1" fmla="val 2062591"/>
                <a:gd name="adj2" fmla="val 9892665"/>
              </a:avLst>
            </a:prstGeom>
            <a:ln w="31750">
              <a:solidFill>
                <a:schemeClr val="accent2"/>
              </a:solidFill>
              <a:headEnd type="none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 rot="-900000">
              <a:off x="7560000" y="4284000"/>
              <a:ext cx="792000" cy="288000"/>
            </a:xfrm>
            <a:prstGeom prst="ellipse">
              <a:avLst/>
            </a:prstGeom>
            <a:solidFill>
              <a:schemeClr val="accent3"/>
            </a:solidFill>
            <a:scene3d>
              <a:camera prst="orthographicFront"/>
              <a:lightRig rig="balanced" dir="t">
                <a:rot lat="0" lon="0" rev="0"/>
              </a:lightRig>
            </a:scene3d>
            <a:sp3d>
              <a:bevelT w="127000" h="127000"/>
            </a:sp3d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V="1">
              <a:off x="7956000" y="3708000"/>
              <a:ext cx="0" cy="7920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rot="8100000" flipV="1">
              <a:off x="8134191" y="4284000"/>
              <a:ext cx="0" cy="6480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rot="15300000" flipV="1">
              <a:off x="7542000" y="4050000"/>
              <a:ext cx="0" cy="1008000"/>
            </a:xfrm>
            <a:prstGeom prst="straightConnector1">
              <a:avLst/>
            </a:prstGeom>
            <a:ln w="1905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Picture 10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64000" y="3528000"/>
              <a:ext cx="130743" cy="179352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60000" y="4824000"/>
              <a:ext cx="140800" cy="125714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48000" y="4788000"/>
              <a:ext cx="119009" cy="125714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88000" y="3960000"/>
              <a:ext cx="103924" cy="125714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Incoherent vs. coherent motion – simulation</a:t>
            </a:r>
          </a:p>
        </p:txBody>
      </p:sp>
      <p:sp>
        <p:nvSpPr>
          <p:cNvPr id="3" name="Content Placeholder 2 1"/>
          <p:cNvSpPr>
            <a:spLocks noGrp="1"/>
          </p:cNvSpPr>
          <p:nvPr>
            <p:ph idx="1"/>
          </p:nvPr>
        </p:nvSpPr>
        <p:spPr>
          <a:xfrm>
            <a:off x="5976000" y="900000"/>
            <a:ext cx="5760000" cy="5400000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</a:pPr>
            <a:r>
              <a:rPr lang="en-US" sz="2000" dirty="0"/>
              <a:t>Let’s observe a system of five hundred particles:</a:t>
            </a:r>
          </a:p>
          <a:p>
            <a:pPr lvl="1" algn="just">
              <a:lnSpc>
                <a:spcPct val="100000"/>
              </a:lnSpc>
            </a:pPr>
            <a:r>
              <a:rPr lang="en-US" sz="1800" dirty="0"/>
              <a:t>For an offset injection, all particles move </a:t>
            </a:r>
            <a:r>
              <a:rPr lang="en-US" sz="1800" b="1" dirty="0">
                <a:solidFill>
                  <a:srgbClr val="C00000"/>
                </a:solidFill>
              </a:rPr>
              <a:t>around the orbit at a constant tune</a:t>
            </a:r>
            <a:r>
              <a:rPr lang="en-US" sz="1800" dirty="0"/>
              <a:t> and, at the same time, a clear and </a:t>
            </a:r>
            <a:r>
              <a:rPr lang="en-US" sz="1800" b="1" dirty="0">
                <a:solidFill>
                  <a:srgbClr val="C00000"/>
                </a:solidFill>
              </a:rPr>
              <a:t>strong coherent motion</a:t>
            </a:r>
            <a:r>
              <a:rPr lang="en-US" sz="1800" dirty="0"/>
              <a:t> is observed.</a:t>
            </a:r>
          </a:p>
        </p:txBody>
      </p:sp>
      <p:pic>
        <p:nvPicPr>
          <p:cNvPr id="15" name="output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1200000" y="3168000"/>
            <a:ext cx="9792000" cy="3264000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3384000" y="972000"/>
            <a:ext cx="936000" cy="648000"/>
          </a:xfrm>
          <a:prstGeom prst="rect">
            <a:avLst/>
          </a:prstGeom>
          <a:solidFill>
            <a:schemeClr val="accent4">
              <a:alpha val="90000"/>
            </a:schemeClr>
          </a:solidFill>
          <a:ln>
            <a:noFill/>
          </a:ln>
          <a:scene3d>
            <a:camera prst="isometricOffAxis2Right">
              <a:rot lat="900000" lon="18000000" rev="0"/>
            </a:camera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24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 September 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Kevin Li - Collective effects I - Santa Susanna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2562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375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1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44000" y="504000"/>
            <a:ext cx="5400000" cy="2945466"/>
            <a:chOff x="2136000" y="1440000"/>
            <a:chExt cx="7920000" cy="4320001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6000" y="1440000"/>
              <a:ext cx="7920000" cy="4320001"/>
            </a:xfrm>
            <a:prstGeom prst="rect">
              <a:avLst/>
            </a:prstGeom>
          </p:spPr>
        </p:pic>
        <p:sp>
          <p:nvSpPr>
            <p:cNvPr id="19" name="Arc 18"/>
            <p:cNvSpPr>
              <a:spLocks noChangeAspect="1"/>
            </p:cNvSpPr>
            <p:nvPr/>
          </p:nvSpPr>
          <p:spPr>
            <a:xfrm>
              <a:off x="3420000" y="2628000"/>
              <a:ext cx="5617297" cy="1894989"/>
            </a:xfrm>
            <a:prstGeom prst="arc">
              <a:avLst>
                <a:gd name="adj1" fmla="val 2062591"/>
                <a:gd name="adj2" fmla="val 9892665"/>
              </a:avLst>
            </a:prstGeom>
            <a:ln w="31750">
              <a:solidFill>
                <a:schemeClr val="accent2"/>
              </a:solidFill>
              <a:headEnd type="none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 rot="-900000">
              <a:off x="7560000" y="4284000"/>
              <a:ext cx="792000" cy="288000"/>
            </a:xfrm>
            <a:prstGeom prst="ellipse">
              <a:avLst/>
            </a:prstGeom>
            <a:solidFill>
              <a:schemeClr val="accent3"/>
            </a:solidFill>
            <a:scene3d>
              <a:camera prst="orthographicFront"/>
              <a:lightRig rig="balanced" dir="t">
                <a:rot lat="0" lon="0" rev="0"/>
              </a:lightRig>
            </a:scene3d>
            <a:sp3d>
              <a:bevelT w="127000" h="127000"/>
            </a:sp3d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V="1">
              <a:off x="7956000" y="3708000"/>
              <a:ext cx="0" cy="7920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rot="8100000" flipV="1">
              <a:off x="8134191" y="4284000"/>
              <a:ext cx="0" cy="6480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rot="15300000" flipV="1">
              <a:off x="7542000" y="4050000"/>
              <a:ext cx="0" cy="1008000"/>
            </a:xfrm>
            <a:prstGeom prst="straightConnector1">
              <a:avLst/>
            </a:prstGeom>
            <a:ln w="1905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Picture 10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64000" y="3528000"/>
              <a:ext cx="130743" cy="179352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60000" y="4824000"/>
              <a:ext cx="140800" cy="125714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48000" y="4788000"/>
              <a:ext cx="119009" cy="125714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88000" y="3960000"/>
              <a:ext cx="103924" cy="125714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Incoherent vs. coherent motion – simulation</a:t>
            </a:r>
          </a:p>
        </p:txBody>
      </p:sp>
      <p:sp>
        <p:nvSpPr>
          <p:cNvPr id="3" name="Content Placeholder 2 1"/>
          <p:cNvSpPr>
            <a:spLocks noGrp="1"/>
          </p:cNvSpPr>
          <p:nvPr>
            <p:ph idx="1"/>
          </p:nvPr>
        </p:nvSpPr>
        <p:spPr>
          <a:xfrm>
            <a:off x="5976000" y="900000"/>
            <a:ext cx="5760000" cy="5400000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</a:pPr>
            <a:r>
              <a:rPr lang="en-US" sz="2000" dirty="0"/>
              <a:t>Let’s observe a system of five hundred particles:</a:t>
            </a:r>
          </a:p>
          <a:p>
            <a:pPr lvl="1" algn="just">
              <a:lnSpc>
                <a:spcPct val="100000"/>
              </a:lnSpc>
            </a:pPr>
            <a:r>
              <a:rPr lang="en-US" sz="1800" dirty="0"/>
              <a:t>For an offset injection, all particles move </a:t>
            </a:r>
            <a:r>
              <a:rPr lang="en-US" sz="1800" b="1" dirty="0">
                <a:solidFill>
                  <a:srgbClr val="C00000"/>
                </a:solidFill>
              </a:rPr>
              <a:t>around the orbit at a constant tune</a:t>
            </a:r>
            <a:r>
              <a:rPr lang="en-US" sz="1800" dirty="0"/>
              <a:t> and, at the same time, a clear and </a:t>
            </a:r>
            <a:r>
              <a:rPr lang="en-US" sz="1800" b="1" dirty="0">
                <a:solidFill>
                  <a:srgbClr val="C00000"/>
                </a:solidFill>
              </a:rPr>
              <a:t>strong coherent motion</a:t>
            </a:r>
            <a:r>
              <a:rPr lang="en-US" sz="1800" dirty="0"/>
              <a:t> is observed.</a:t>
            </a:r>
          </a:p>
        </p:txBody>
      </p:sp>
      <p:sp>
        <p:nvSpPr>
          <p:cNvPr id="23" name="Rectangle 22"/>
          <p:cNvSpPr/>
          <p:nvPr/>
        </p:nvSpPr>
        <p:spPr>
          <a:xfrm>
            <a:off x="3384000" y="972000"/>
            <a:ext cx="936000" cy="648000"/>
          </a:xfrm>
          <a:prstGeom prst="rect">
            <a:avLst/>
          </a:prstGeom>
          <a:solidFill>
            <a:schemeClr val="accent4">
              <a:alpha val="90000"/>
            </a:schemeClr>
          </a:solidFill>
          <a:ln>
            <a:noFill/>
          </a:ln>
          <a:scene3d>
            <a:camera prst="isometricOffAxis2Right">
              <a:rot lat="900000" lon="18000000" rev="0"/>
            </a:camera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0000" y="3168000"/>
            <a:ext cx="9792000" cy="3264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25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 September 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Kevin Li - Collective effects I - Santa Susanna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3296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44000" y="504000"/>
            <a:ext cx="5400000" cy="2945466"/>
            <a:chOff x="2136000" y="1440000"/>
            <a:chExt cx="7920000" cy="4320001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6000" y="1440000"/>
              <a:ext cx="7920000" cy="4320001"/>
            </a:xfrm>
            <a:prstGeom prst="rect">
              <a:avLst/>
            </a:prstGeom>
          </p:spPr>
        </p:pic>
        <p:sp>
          <p:nvSpPr>
            <p:cNvPr id="19" name="Arc 18"/>
            <p:cNvSpPr>
              <a:spLocks noChangeAspect="1"/>
            </p:cNvSpPr>
            <p:nvPr/>
          </p:nvSpPr>
          <p:spPr>
            <a:xfrm>
              <a:off x="3420000" y="2628000"/>
              <a:ext cx="5617297" cy="1894989"/>
            </a:xfrm>
            <a:prstGeom prst="arc">
              <a:avLst>
                <a:gd name="adj1" fmla="val 2062591"/>
                <a:gd name="adj2" fmla="val 9892665"/>
              </a:avLst>
            </a:prstGeom>
            <a:ln w="31750">
              <a:solidFill>
                <a:schemeClr val="accent2"/>
              </a:solidFill>
              <a:headEnd type="none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 rot="-900000">
              <a:off x="7560000" y="4284000"/>
              <a:ext cx="792000" cy="288000"/>
            </a:xfrm>
            <a:prstGeom prst="ellipse">
              <a:avLst/>
            </a:prstGeom>
            <a:solidFill>
              <a:schemeClr val="accent3"/>
            </a:solidFill>
            <a:scene3d>
              <a:camera prst="orthographicFront"/>
              <a:lightRig rig="balanced" dir="t">
                <a:rot lat="0" lon="0" rev="0"/>
              </a:lightRig>
            </a:scene3d>
            <a:sp3d>
              <a:bevelT w="127000" h="127000"/>
            </a:sp3d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V="1">
              <a:off x="7956000" y="3708000"/>
              <a:ext cx="0" cy="7920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rot="8100000" flipV="1">
              <a:off x="8134191" y="4284000"/>
              <a:ext cx="0" cy="6480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rot="15300000" flipV="1">
              <a:off x="7542000" y="4050000"/>
              <a:ext cx="0" cy="1008000"/>
            </a:xfrm>
            <a:prstGeom prst="straightConnector1">
              <a:avLst/>
            </a:prstGeom>
            <a:ln w="1905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Picture 10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64000" y="3528000"/>
              <a:ext cx="130743" cy="179352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60000" y="4824000"/>
              <a:ext cx="140800" cy="125714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48000" y="4788000"/>
              <a:ext cx="119009" cy="125714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88000" y="3960000"/>
              <a:ext cx="103924" cy="125714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Incoherent vs. coherent motion – simulation</a:t>
            </a:r>
          </a:p>
        </p:txBody>
      </p:sp>
      <p:sp>
        <p:nvSpPr>
          <p:cNvPr id="3" name="Content Placeholder 2 1"/>
          <p:cNvSpPr>
            <a:spLocks noGrp="1"/>
          </p:cNvSpPr>
          <p:nvPr>
            <p:ph idx="1"/>
          </p:nvPr>
        </p:nvSpPr>
        <p:spPr>
          <a:xfrm>
            <a:off x="5976000" y="900000"/>
            <a:ext cx="5760000" cy="5400000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</a:pPr>
            <a:r>
              <a:rPr lang="en-US" sz="2000" dirty="0"/>
              <a:t>Let’s observe a system of five hundred particles:</a:t>
            </a:r>
          </a:p>
          <a:p>
            <a:pPr lvl="1" algn="just">
              <a:lnSpc>
                <a:spcPct val="100000"/>
              </a:lnSpc>
            </a:pPr>
            <a:r>
              <a:rPr lang="en-US" sz="1800" dirty="0"/>
              <a:t>When offset, all particles move </a:t>
            </a:r>
            <a:r>
              <a:rPr lang="en-US" sz="1800" b="1" dirty="0">
                <a:solidFill>
                  <a:srgbClr val="C00000"/>
                </a:solidFill>
              </a:rPr>
              <a:t>around the orbit at a constant tune </a:t>
            </a:r>
            <a:r>
              <a:rPr lang="en-US" sz="1800" dirty="0"/>
              <a:t>and a clear and </a:t>
            </a:r>
            <a:r>
              <a:rPr lang="en-US" sz="1800" b="1" dirty="0">
                <a:solidFill>
                  <a:srgbClr val="C00000"/>
                </a:solidFill>
              </a:rPr>
              <a:t>strong coherent motion</a:t>
            </a:r>
            <a:r>
              <a:rPr lang="en-US" sz="1800" dirty="0"/>
              <a:t> is observed.</a:t>
            </a:r>
          </a:p>
        </p:txBody>
      </p:sp>
      <p:sp>
        <p:nvSpPr>
          <p:cNvPr id="23" name="Rectangle 22"/>
          <p:cNvSpPr/>
          <p:nvPr/>
        </p:nvSpPr>
        <p:spPr>
          <a:xfrm>
            <a:off x="3384000" y="972000"/>
            <a:ext cx="936000" cy="648000"/>
          </a:xfrm>
          <a:prstGeom prst="rect">
            <a:avLst/>
          </a:prstGeom>
          <a:solidFill>
            <a:schemeClr val="accent4">
              <a:alpha val="90000"/>
            </a:schemeClr>
          </a:solidFill>
          <a:ln>
            <a:noFill/>
          </a:ln>
          <a:scene3d>
            <a:camera prst="isometricOffAxis2Right">
              <a:rot lat="900000" lon="18000000" rev="0"/>
            </a:camera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0000" y="3168000"/>
            <a:ext cx="9792000" cy="3264000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6156000" y="900000"/>
            <a:ext cx="5760000" cy="3840000"/>
            <a:chOff x="6156000" y="900000"/>
            <a:chExt cx="5760000" cy="3840000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6000" y="900000"/>
              <a:ext cx="5760000" cy="3840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4" name="TextBox 23"/>
            <p:cNvSpPr txBox="1"/>
            <p:nvPr/>
          </p:nvSpPr>
          <p:spPr>
            <a:xfrm>
              <a:off x="8856000" y="1116000"/>
              <a:ext cx="2700000" cy="93600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just"/>
              <a:r>
                <a:rPr lang="en-US" sz="1600" b="1" dirty="0">
                  <a:solidFill>
                    <a:schemeClr val="accent6">
                      <a:lumMod val="75000"/>
                    </a:schemeClr>
                  </a:solidFill>
                </a:rPr>
                <a:t>A frequency analysis of the coherent (red) line shows a clear single </a:t>
              </a:r>
              <a:r>
                <a:rPr lang="en-US" sz="1600" b="1" dirty="0">
                  <a:solidFill>
                    <a:srgbClr val="FF0000"/>
                  </a:solidFill>
                </a:rPr>
                <a:t>tune</a:t>
              </a:r>
              <a:r>
                <a:rPr lang="en-US" sz="1600" b="1" dirty="0">
                  <a:solidFill>
                    <a:schemeClr val="accent6">
                      <a:lumMod val="75000"/>
                    </a:schemeClr>
                  </a:solidFill>
                </a:rPr>
                <a:t> line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936000" y="2016000"/>
            <a:ext cx="5760000" cy="4320000"/>
            <a:chOff x="936000" y="2016000"/>
            <a:chExt cx="5760000" cy="4320000"/>
          </a:xfrm>
        </p:grpSpPr>
        <p:pic>
          <p:nvPicPr>
            <p:cNvPr id="29" name="Content Placeholder 6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6000" y="2016000"/>
              <a:ext cx="5760000" cy="4320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30" name="Rectangle 29"/>
            <p:cNvSpPr/>
            <p:nvPr/>
          </p:nvSpPr>
          <p:spPr>
            <a:xfrm>
              <a:off x="1872000" y="4572000"/>
              <a:ext cx="1476000" cy="1134000"/>
            </a:xfrm>
            <a:prstGeom prst="rect">
              <a:avLst/>
            </a:prstGeom>
            <a:noFill/>
            <a:ln w="19050">
              <a:solidFill>
                <a:schemeClr val="accent4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528988" y="2304000"/>
              <a:ext cx="2700000" cy="144000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just"/>
              <a:r>
                <a:rPr lang="en-US" sz="1600" b="1" dirty="0">
                  <a:solidFill>
                    <a:schemeClr val="accent6">
                      <a:lumMod val="75000"/>
                    </a:schemeClr>
                  </a:solidFill>
                </a:rPr>
                <a:t>A frequency analysis of each particle shows that all particles are oscillating at the same tune – together with the coherent line.</a:t>
              </a: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26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 September 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Kevin Li - Collective effects I - Santa Susanna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0336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44000" y="504000"/>
            <a:ext cx="5400000" cy="2945466"/>
            <a:chOff x="2136000" y="1440000"/>
            <a:chExt cx="7920000" cy="4320001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6000" y="1440000"/>
              <a:ext cx="7920000" cy="4320001"/>
            </a:xfrm>
            <a:prstGeom prst="rect">
              <a:avLst/>
            </a:prstGeom>
          </p:spPr>
        </p:pic>
        <p:sp>
          <p:nvSpPr>
            <p:cNvPr id="19" name="Arc 18"/>
            <p:cNvSpPr>
              <a:spLocks noChangeAspect="1"/>
            </p:cNvSpPr>
            <p:nvPr/>
          </p:nvSpPr>
          <p:spPr>
            <a:xfrm>
              <a:off x="3420000" y="2628000"/>
              <a:ext cx="5617297" cy="1894989"/>
            </a:xfrm>
            <a:prstGeom prst="arc">
              <a:avLst>
                <a:gd name="adj1" fmla="val 2062591"/>
                <a:gd name="adj2" fmla="val 9892665"/>
              </a:avLst>
            </a:prstGeom>
            <a:ln w="31750">
              <a:solidFill>
                <a:schemeClr val="accent2"/>
              </a:solidFill>
              <a:headEnd type="none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 rot="-900000">
              <a:off x="7560000" y="4284000"/>
              <a:ext cx="792000" cy="288000"/>
            </a:xfrm>
            <a:prstGeom prst="ellipse">
              <a:avLst/>
            </a:prstGeom>
            <a:solidFill>
              <a:schemeClr val="accent3"/>
            </a:solidFill>
            <a:scene3d>
              <a:camera prst="orthographicFront"/>
              <a:lightRig rig="balanced" dir="t">
                <a:rot lat="0" lon="0" rev="0"/>
              </a:lightRig>
            </a:scene3d>
            <a:sp3d>
              <a:bevelT w="127000" h="127000"/>
            </a:sp3d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V="1">
              <a:off x="7956000" y="3708000"/>
              <a:ext cx="0" cy="7920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rot="8100000" flipV="1">
              <a:off x="8134191" y="4284000"/>
              <a:ext cx="0" cy="6480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rot="15300000" flipV="1">
              <a:off x="7542000" y="4050000"/>
              <a:ext cx="0" cy="1008000"/>
            </a:xfrm>
            <a:prstGeom prst="straightConnector1">
              <a:avLst/>
            </a:prstGeom>
            <a:ln w="1905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Picture 10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64000" y="3528000"/>
              <a:ext cx="130743" cy="179352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60000" y="4824000"/>
              <a:ext cx="140800" cy="125714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48000" y="4788000"/>
              <a:ext cx="119009" cy="125714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88000" y="3960000"/>
              <a:ext cx="103924" cy="125714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Incoherent vs. coherent motion – </a:t>
            </a:r>
            <a:r>
              <a:rPr lang="en-US" dirty="0" err="1"/>
              <a:t>octupoles</a:t>
            </a:r>
            <a:endParaRPr lang="en-US" dirty="0"/>
          </a:p>
        </p:txBody>
      </p:sp>
      <p:sp>
        <p:nvSpPr>
          <p:cNvPr id="3" name="Content Placeholder 2 1"/>
          <p:cNvSpPr>
            <a:spLocks noGrp="1"/>
          </p:cNvSpPr>
          <p:nvPr>
            <p:ph idx="1"/>
          </p:nvPr>
        </p:nvSpPr>
        <p:spPr>
          <a:xfrm>
            <a:off x="5976000" y="900000"/>
            <a:ext cx="5760000" cy="5400000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</a:pPr>
            <a:r>
              <a:rPr lang="en-US" sz="2000" dirty="0"/>
              <a:t>Let’s observe a system of five hundred particles:</a:t>
            </a:r>
          </a:p>
          <a:p>
            <a:pPr lvl="1" algn="just">
              <a:lnSpc>
                <a:spcPct val="100000"/>
              </a:lnSpc>
            </a:pPr>
            <a:r>
              <a:rPr lang="en-US" sz="1800" dirty="0"/>
              <a:t>When offset and in the presence of non-</a:t>
            </a:r>
            <a:r>
              <a:rPr lang="en-US" sz="1800" dirty="0" err="1"/>
              <a:t>linearities</a:t>
            </a:r>
            <a:r>
              <a:rPr lang="en-US" sz="1800" dirty="0"/>
              <a:t> (detuning with amplitude), all particles move </a:t>
            </a:r>
            <a:r>
              <a:rPr lang="en-US" sz="1800" b="1" dirty="0">
                <a:solidFill>
                  <a:srgbClr val="C00000"/>
                </a:solidFill>
              </a:rPr>
              <a:t>around the orbit at different tunes</a:t>
            </a:r>
            <a:r>
              <a:rPr lang="en-US" sz="1800" dirty="0"/>
              <a:t>. As a consequence, we can observe </a:t>
            </a:r>
            <a:r>
              <a:rPr lang="en-US" sz="1800" dirty="0" err="1"/>
              <a:t>filamentation</a:t>
            </a:r>
            <a:r>
              <a:rPr lang="en-US" sz="1800" dirty="0"/>
              <a:t> of the bunch in phase space. The </a:t>
            </a:r>
            <a:r>
              <a:rPr lang="en-US" sz="1800" b="1" dirty="0">
                <a:solidFill>
                  <a:srgbClr val="C00000"/>
                </a:solidFill>
              </a:rPr>
              <a:t>bunch </a:t>
            </a:r>
            <a:r>
              <a:rPr lang="en-US" sz="1800" b="1" dirty="0" err="1">
                <a:solidFill>
                  <a:srgbClr val="C00000"/>
                </a:solidFill>
              </a:rPr>
              <a:t>decoheres</a:t>
            </a:r>
            <a:r>
              <a:rPr lang="en-US" sz="1800" dirty="0"/>
              <a:t> and the emittance increases.</a:t>
            </a:r>
          </a:p>
        </p:txBody>
      </p:sp>
      <p:sp>
        <p:nvSpPr>
          <p:cNvPr id="23" name="Rectangle 22"/>
          <p:cNvSpPr/>
          <p:nvPr/>
        </p:nvSpPr>
        <p:spPr>
          <a:xfrm>
            <a:off x="3384000" y="972000"/>
            <a:ext cx="936000" cy="648000"/>
          </a:xfrm>
          <a:prstGeom prst="rect">
            <a:avLst/>
          </a:prstGeom>
          <a:solidFill>
            <a:schemeClr val="accent4">
              <a:alpha val="90000"/>
            </a:schemeClr>
          </a:solidFill>
          <a:ln>
            <a:noFill/>
          </a:ln>
          <a:scene3d>
            <a:camera prst="isometricOffAxis2Right">
              <a:rot lat="900000" lon="18000000" rev="0"/>
            </a:camera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0000" y="3168000"/>
            <a:ext cx="9792000" cy="3264000"/>
          </a:xfrm>
          <a:prstGeom prst="rect">
            <a:avLst/>
          </a:prstGeom>
        </p:spPr>
      </p:pic>
      <p:sp>
        <p:nvSpPr>
          <p:cNvPr id="21" name="Arc 20"/>
          <p:cNvSpPr>
            <a:spLocks/>
          </p:cNvSpPr>
          <p:nvPr/>
        </p:nvSpPr>
        <p:spPr>
          <a:xfrm>
            <a:off x="2270059" y="3978153"/>
            <a:ext cx="1440000" cy="1296000"/>
          </a:xfrm>
          <a:prstGeom prst="arc">
            <a:avLst>
              <a:gd name="adj1" fmla="val 6241053"/>
              <a:gd name="adj2" fmla="val 15794624"/>
            </a:avLst>
          </a:prstGeom>
          <a:ln w="38100">
            <a:solidFill>
              <a:srgbClr val="FF0000"/>
            </a:solidFill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rc 23"/>
          <p:cNvSpPr>
            <a:spLocks/>
          </p:cNvSpPr>
          <p:nvPr/>
        </p:nvSpPr>
        <p:spPr>
          <a:xfrm>
            <a:off x="2691683" y="4391697"/>
            <a:ext cx="504000" cy="504000"/>
          </a:xfrm>
          <a:prstGeom prst="arc">
            <a:avLst>
              <a:gd name="adj1" fmla="val 7642730"/>
              <a:gd name="adj2" fmla="val 15143449"/>
            </a:avLst>
          </a:prstGeom>
          <a:ln w="38100">
            <a:solidFill>
              <a:schemeClr val="accent5">
                <a:lumMod val="75000"/>
              </a:schemeClr>
            </a:solidFill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2448000" y="3528000"/>
            <a:ext cx="731803" cy="369332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faster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880000" y="4032000"/>
            <a:ext cx="822020" cy="369332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slower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27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 September 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Kevin Li - Collective effects I - Santa Susanna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6581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4" grpId="0" animBg="1"/>
      <p:bldP spid="28" grpId="0" animBg="1"/>
      <p:bldP spid="2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44000" y="504000"/>
            <a:ext cx="5400000" cy="2945466"/>
            <a:chOff x="2136000" y="1440000"/>
            <a:chExt cx="7920000" cy="4320001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6000" y="1440000"/>
              <a:ext cx="7920000" cy="4320001"/>
            </a:xfrm>
            <a:prstGeom prst="rect">
              <a:avLst/>
            </a:prstGeom>
          </p:spPr>
        </p:pic>
        <p:sp>
          <p:nvSpPr>
            <p:cNvPr id="19" name="Arc 18"/>
            <p:cNvSpPr>
              <a:spLocks noChangeAspect="1"/>
            </p:cNvSpPr>
            <p:nvPr/>
          </p:nvSpPr>
          <p:spPr>
            <a:xfrm>
              <a:off x="3420000" y="2628000"/>
              <a:ext cx="5617297" cy="1894989"/>
            </a:xfrm>
            <a:prstGeom prst="arc">
              <a:avLst>
                <a:gd name="adj1" fmla="val 2062591"/>
                <a:gd name="adj2" fmla="val 9892665"/>
              </a:avLst>
            </a:prstGeom>
            <a:ln w="31750">
              <a:solidFill>
                <a:schemeClr val="accent2"/>
              </a:solidFill>
              <a:headEnd type="none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 rot="-900000">
              <a:off x="7560000" y="4284000"/>
              <a:ext cx="792000" cy="288000"/>
            </a:xfrm>
            <a:prstGeom prst="ellipse">
              <a:avLst/>
            </a:prstGeom>
            <a:solidFill>
              <a:schemeClr val="accent3"/>
            </a:solidFill>
            <a:scene3d>
              <a:camera prst="orthographicFront"/>
              <a:lightRig rig="balanced" dir="t">
                <a:rot lat="0" lon="0" rev="0"/>
              </a:lightRig>
            </a:scene3d>
            <a:sp3d>
              <a:bevelT w="127000" h="127000"/>
            </a:sp3d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V="1">
              <a:off x="7956000" y="3708000"/>
              <a:ext cx="0" cy="7920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rot="8100000" flipV="1">
              <a:off x="8134191" y="4284000"/>
              <a:ext cx="0" cy="6480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rot="15300000" flipV="1">
              <a:off x="7542000" y="4050000"/>
              <a:ext cx="0" cy="1008000"/>
            </a:xfrm>
            <a:prstGeom prst="straightConnector1">
              <a:avLst/>
            </a:prstGeom>
            <a:ln w="1905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Picture 10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64000" y="3528000"/>
              <a:ext cx="130743" cy="179352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60000" y="4824000"/>
              <a:ext cx="140800" cy="125714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48000" y="4788000"/>
              <a:ext cx="119009" cy="125714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88000" y="3960000"/>
              <a:ext cx="103924" cy="125714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Incoherent vs. coherent motion – </a:t>
            </a:r>
            <a:r>
              <a:rPr lang="en-US" dirty="0" err="1"/>
              <a:t>octupoles</a:t>
            </a:r>
            <a:endParaRPr lang="en-US" dirty="0"/>
          </a:p>
        </p:txBody>
      </p:sp>
      <p:sp>
        <p:nvSpPr>
          <p:cNvPr id="3" name="Content Placeholder 2 1"/>
          <p:cNvSpPr>
            <a:spLocks noGrp="1"/>
          </p:cNvSpPr>
          <p:nvPr>
            <p:ph idx="1"/>
          </p:nvPr>
        </p:nvSpPr>
        <p:spPr>
          <a:xfrm>
            <a:off x="5976000" y="900000"/>
            <a:ext cx="5760000" cy="5400000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</a:pPr>
            <a:r>
              <a:rPr lang="en-US" sz="2000" dirty="0"/>
              <a:t>Let’s observe a system of five hundred particles:</a:t>
            </a:r>
          </a:p>
          <a:p>
            <a:pPr lvl="1" algn="just">
              <a:lnSpc>
                <a:spcPct val="100000"/>
              </a:lnSpc>
            </a:pPr>
            <a:r>
              <a:rPr lang="en-US" sz="1800" dirty="0"/>
              <a:t>When offset and in the presence of non-</a:t>
            </a:r>
            <a:r>
              <a:rPr lang="en-US" sz="1800" dirty="0" err="1"/>
              <a:t>linearities</a:t>
            </a:r>
            <a:r>
              <a:rPr lang="en-US" sz="1800" dirty="0"/>
              <a:t> (detuning with amplitude), all particles move </a:t>
            </a:r>
            <a:r>
              <a:rPr lang="en-US" sz="1800" b="1" dirty="0">
                <a:solidFill>
                  <a:srgbClr val="C00000"/>
                </a:solidFill>
              </a:rPr>
              <a:t>around the orbit at different tunes</a:t>
            </a:r>
            <a:r>
              <a:rPr lang="en-US" sz="1800" dirty="0"/>
              <a:t>. As a consequence, we can observe </a:t>
            </a:r>
            <a:r>
              <a:rPr lang="en-US" sz="1800" dirty="0" err="1"/>
              <a:t>filamentation</a:t>
            </a:r>
            <a:r>
              <a:rPr lang="en-US" sz="1800" dirty="0"/>
              <a:t> of the bunch in phase space. The </a:t>
            </a:r>
            <a:r>
              <a:rPr lang="en-US" sz="1800" b="1" dirty="0">
                <a:solidFill>
                  <a:srgbClr val="C00000"/>
                </a:solidFill>
              </a:rPr>
              <a:t>bunch </a:t>
            </a:r>
            <a:r>
              <a:rPr lang="en-US" sz="1800" b="1" dirty="0" err="1">
                <a:solidFill>
                  <a:srgbClr val="C00000"/>
                </a:solidFill>
              </a:rPr>
              <a:t>decoheres</a:t>
            </a:r>
            <a:r>
              <a:rPr lang="en-US" sz="1800" dirty="0"/>
              <a:t> and the emittance increases.</a:t>
            </a:r>
          </a:p>
        </p:txBody>
      </p:sp>
      <p:pic>
        <p:nvPicPr>
          <p:cNvPr id="15" name="output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1200000" y="3168000"/>
            <a:ext cx="9792000" cy="3264000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3384000" y="972000"/>
            <a:ext cx="936000" cy="648000"/>
          </a:xfrm>
          <a:prstGeom prst="rect">
            <a:avLst/>
          </a:prstGeom>
          <a:solidFill>
            <a:schemeClr val="accent4">
              <a:alpha val="90000"/>
            </a:schemeClr>
          </a:solidFill>
          <a:ln>
            <a:noFill/>
          </a:ln>
          <a:scene3d>
            <a:camera prst="isometricOffAxis2Right">
              <a:rot lat="900000" lon="18000000" rev="0"/>
            </a:camera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28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 September 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Kevin Li - Collective effects I - Santa Susanna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4096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875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1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44000" y="504000"/>
            <a:ext cx="5400000" cy="2945466"/>
            <a:chOff x="2136000" y="1440000"/>
            <a:chExt cx="7920000" cy="4320001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6000" y="1440000"/>
              <a:ext cx="7920000" cy="4320001"/>
            </a:xfrm>
            <a:prstGeom prst="rect">
              <a:avLst/>
            </a:prstGeom>
          </p:spPr>
        </p:pic>
        <p:sp>
          <p:nvSpPr>
            <p:cNvPr id="19" name="Arc 18"/>
            <p:cNvSpPr>
              <a:spLocks noChangeAspect="1"/>
            </p:cNvSpPr>
            <p:nvPr/>
          </p:nvSpPr>
          <p:spPr>
            <a:xfrm>
              <a:off x="3420000" y="2628000"/>
              <a:ext cx="5617297" cy="1894989"/>
            </a:xfrm>
            <a:prstGeom prst="arc">
              <a:avLst>
                <a:gd name="adj1" fmla="val 2062591"/>
                <a:gd name="adj2" fmla="val 9892665"/>
              </a:avLst>
            </a:prstGeom>
            <a:ln w="31750">
              <a:solidFill>
                <a:schemeClr val="accent2"/>
              </a:solidFill>
              <a:headEnd type="none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 rot="-900000">
              <a:off x="7560000" y="4284000"/>
              <a:ext cx="792000" cy="288000"/>
            </a:xfrm>
            <a:prstGeom prst="ellipse">
              <a:avLst/>
            </a:prstGeom>
            <a:solidFill>
              <a:schemeClr val="accent3"/>
            </a:solidFill>
            <a:scene3d>
              <a:camera prst="orthographicFront"/>
              <a:lightRig rig="balanced" dir="t">
                <a:rot lat="0" lon="0" rev="0"/>
              </a:lightRig>
            </a:scene3d>
            <a:sp3d>
              <a:bevelT w="127000" h="127000"/>
            </a:sp3d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V="1">
              <a:off x="7956000" y="3708000"/>
              <a:ext cx="0" cy="7920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rot="8100000" flipV="1">
              <a:off x="8134191" y="4284000"/>
              <a:ext cx="0" cy="6480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rot="15300000" flipV="1">
              <a:off x="7542000" y="4050000"/>
              <a:ext cx="0" cy="1008000"/>
            </a:xfrm>
            <a:prstGeom prst="straightConnector1">
              <a:avLst/>
            </a:prstGeom>
            <a:ln w="1905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Picture 10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64000" y="3528000"/>
              <a:ext cx="130743" cy="179352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60000" y="4824000"/>
              <a:ext cx="140800" cy="125714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48000" y="4788000"/>
              <a:ext cx="119009" cy="125714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88000" y="3960000"/>
              <a:ext cx="103924" cy="125714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Incoherent vs. coherent motion – </a:t>
            </a:r>
            <a:r>
              <a:rPr lang="en-US" dirty="0" err="1"/>
              <a:t>octupoles</a:t>
            </a:r>
            <a:endParaRPr lang="en-US" dirty="0"/>
          </a:p>
        </p:txBody>
      </p:sp>
      <p:sp>
        <p:nvSpPr>
          <p:cNvPr id="3" name="Content Placeholder 2 1"/>
          <p:cNvSpPr>
            <a:spLocks noGrp="1"/>
          </p:cNvSpPr>
          <p:nvPr>
            <p:ph idx="1"/>
          </p:nvPr>
        </p:nvSpPr>
        <p:spPr>
          <a:xfrm>
            <a:off x="5976000" y="900000"/>
            <a:ext cx="5760000" cy="5400000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</a:pPr>
            <a:r>
              <a:rPr lang="en-US" sz="2000" dirty="0"/>
              <a:t>Let’s observe a system of five hundred particles:</a:t>
            </a:r>
          </a:p>
          <a:p>
            <a:pPr lvl="1" algn="just">
              <a:lnSpc>
                <a:spcPct val="100000"/>
              </a:lnSpc>
            </a:pPr>
            <a:r>
              <a:rPr lang="en-US" sz="1800" dirty="0"/>
              <a:t>When offset and in the presence of non-</a:t>
            </a:r>
            <a:r>
              <a:rPr lang="en-US" sz="1800" dirty="0" err="1"/>
              <a:t>linearities</a:t>
            </a:r>
            <a:r>
              <a:rPr lang="en-US" sz="1800" dirty="0"/>
              <a:t> (detuning with amplitude), all particles move </a:t>
            </a:r>
            <a:r>
              <a:rPr lang="en-US" sz="1800" b="1" dirty="0">
                <a:solidFill>
                  <a:srgbClr val="C00000"/>
                </a:solidFill>
              </a:rPr>
              <a:t>around the orbit at different tunes</a:t>
            </a:r>
            <a:r>
              <a:rPr lang="en-US" sz="1800" dirty="0"/>
              <a:t>. As a consequence, we can observe </a:t>
            </a:r>
            <a:r>
              <a:rPr lang="en-US" sz="1800" dirty="0" err="1"/>
              <a:t>filamentation</a:t>
            </a:r>
            <a:r>
              <a:rPr lang="en-US" sz="1800" dirty="0"/>
              <a:t> of the bunch in phase space. The</a:t>
            </a:r>
            <a:r>
              <a:rPr lang="en-US" sz="1800" b="1" dirty="0">
                <a:solidFill>
                  <a:srgbClr val="C00000"/>
                </a:solidFill>
              </a:rPr>
              <a:t> bunch </a:t>
            </a:r>
            <a:r>
              <a:rPr lang="en-US" sz="1800" b="1" dirty="0" err="1">
                <a:solidFill>
                  <a:srgbClr val="C00000"/>
                </a:solidFill>
              </a:rPr>
              <a:t>decoheres</a:t>
            </a:r>
            <a:r>
              <a:rPr lang="en-US" sz="1800" dirty="0"/>
              <a:t> and the emittance increases.</a:t>
            </a:r>
          </a:p>
        </p:txBody>
      </p:sp>
      <p:sp>
        <p:nvSpPr>
          <p:cNvPr id="23" name="Rectangle 22"/>
          <p:cNvSpPr/>
          <p:nvPr/>
        </p:nvSpPr>
        <p:spPr>
          <a:xfrm>
            <a:off x="3384000" y="972000"/>
            <a:ext cx="936000" cy="648000"/>
          </a:xfrm>
          <a:prstGeom prst="rect">
            <a:avLst/>
          </a:prstGeom>
          <a:solidFill>
            <a:schemeClr val="accent4">
              <a:alpha val="90000"/>
            </a:schemeClr>
          </a:solidFill>
          <a:ln>
            <a:noFill/>
          </a:ln>
          <a:scene3d>
            <a:camera prst="isometricOffAxis2Right">
              <a:rot lat="900000" lon="18000000" rev="0"/>
            </a:camera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0000" y="3168000"/>
            <a:ext cx="9792000" cy="3264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29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 September 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Kevin Li - Collective effects I - Santa Susanna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7985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000" dirty="0"/>
              <a:t>We will briefly revise the single particle representation and dynamics and then move </a:t>
            </a:r>
            <a:r>
              <a:rPr lang="en-US" sz="2000" b="1" dirty="0">
                <a:solidFill>
                  <a:srgbClr val="C00000"/>
                </a:solidFill>
              </a:rPr>
              <a:t>to multi-particle systems </a:t>
            </a:r>
            <a:r>
              <a:rPr lang="en-US" sz="2000" dirty="0"/>
              <a:t>and </a:t>
            </a:r>
            <a:r>
              <a:rPr lang="en-US" sz="2000" b="1" dirty="0">
                <a:solidFill>
                  <a:srgbClr val="C00000"/>
                </a:solidFill>
              </a:rPr>
              <a:t>their representation</a:t>
            </a:r>
            <a:r>
              <a:rPr lang="en-US" sz="2000" dirty="0"/>
              <a:t>. We will discuss some features of </a:t>
            </a:r>
            <a:r>
              <a:rPr lang="en-US" sz="2000" b="1" dirty="0">
                <a:solidFill>
                  <a:srgbClr val="C00000"/>
                </a:solidFill>
              </a:rPr>
              <a:t>multi-particle dynamics in absence of collective </a:t>
            </a:r>
            <a:r>
              <a:rPr lang="en-US" sz="2000" dirty="0"/>
              <a:t>effects such as </a:t>
            </a:r>
            <a:r>
              <a:rPr lang="en-US" sz="2000" dirty="0" err="1"/>
              <a:t>decoherence</a:t>
            </a:r>
            <a:r>
              <a:rPr lang="en-US" sz="2000" dirty="0"/>
              <a:t> and </a:t>
            </a:r>
            <a:r>
              <a:rPr lang="en-US" sz="2000" dirty="0" err="1"/>
              <a:t>filamentation</a:t>
            </a:r>
            <a:r>
              <a:rPr lang="en-US" sz="2000" dirty="0"/>
              <a:t>. </a:t>
            </a:r>
          </a:p>
          <a:p>
            <a:pPr marL="0" indent="0" algn="just">
              <a:buNone/>
            </a:pPr>
            <a:r>
              <a:rPr lang="en-US" sz="2000" dirty="0"/>
              <a:t>Finally, we will look </a:t>
            </a:r>
            <a:r>
              <a:rPr lang="en-US" sz="2000" b="1" dirty="0">
                <a:solidFill>
                  <a:srgbClr val="C00000"/>
                </a:solidFill>
              </a:rPr>
              <a:t>at direct space charge</a:t>
            </a:r>
            <a:r>
              <a:rPr lang="en-US" sz="2000" dirty="0"/>
              <a:t> as a first real collective effects.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Part I: Multi-particle effects – direct space charge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US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Multi-particle systems and their representation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Incoherent and coherent motion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Space charge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3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 September 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Kevin Li - Collective effects I - Santa Susanna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630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44000" y="504000"/>
            <a:ext cx="5400000" cy="2945466"/>
            <a:chOff x="2136000" y="1440000"/>
            <a:chExt cx="7920000" cy="4320001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6000" y="1440000"/>
              <a:ext cx="7920000" cy="4320001"/>
            </a:xfrm>
            <a:prstGeom prst="rect">
              <a:avLst/>
            </a:prstGeom>
          </p:spPr>
        </p:pic>
        <p:sp>
          <p:nvSpPr>
            <p:cNvPr id="19" name="Arc 18"/>
            <p:cNvSpPr>
              <a:spLocks noChangeAspect="1"/>
            </p:cNvSpPr>
            <p:nvPr/>
          </p:nvSpPr>
          <p:spPr>
            <a:xfrm>
              <a:off x="3420000" y="2628000"/>
              <a:ext cx="5617297" cy="1894989"/>
            </a:xfrm>
            <a:prstGeom prst="arc">
              <a:avLst>
                <a:gd name="adj1" fmla="val 2062591"/>
                <a:gd name="adj2" fmla="val 9892665"/>
              </a:avLst>
            </a:prstGeom>
            <a:ln w="31750">
              <a:solidFill>
                <a:schemeClr val="accent2"/>
              </a:solidFill>
              <a:headEnd type="none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 rot="-900000">
              <a:off x="7560000" y="4284000"/>
              <a:ext cx="792000" cy="288000"/>
            </a:xfrm>
            <a:prstGeom prst="ellipse">
              <a:avLst/>
            </a:prstGeom>
            <a:solidFill>
              <a:schemeClr val="accent3"/>
            </a:solidFill>
            <a:scene3d>
              <a:camera prst="orthographicFront"/>
              <a:lightRig rig="balanced" dir="t">
                <a:rot lat="0" lon="0" rev="0"/>
              </a:lightRig>
            </a:scene3d>
            <a:sp3d>
              <a:bevelT w="127000" h="127000"/>
            </a:sp3d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V="1">
              <a:off x="7956000" y="3708000"/>
              <a:ext cx="0" cy="7920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rot="8100000" flipV="1">
              <a:off x="8134191" y="4284000"/>
              <a:ext cx="0" cy="6480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rot="15300000" flipV="1">
              <a:off x="7542000" y="4050000"/>
              <a:ext cx="0" cy="1008000"/>
            </a:xfrm>
            <a:prstGeom prst="straightConnector1">
              <a:avLst/>
            </a:prstGeom>
            <a:ln w="1905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Picture 10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64000" y="3528000"/>
              <a:ext cx="130743" cy="179352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60000" y="4824000"/>
              <a:ext cx="140800" cy="125714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48000" y="4788000"/>
              <a:ext cx="119009" cy="125714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88000" y="3960000"/>
              <a:ext cx="103924" cy="125714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Incoherent vs. coherent motion – </a:t>
            </a:r>
            <a:r>
              <a:rPr lang="en-US" dirty="0" err="1"/>
              <a:t>octupoles</a:t>
            </a:r>
            <a:endParaRPr lang="en-US" dirty="0"/>
          </a:p>
        </p:txBody>
      </p:sp>
      <p:sp>
        <p:nvSpPr>
          <p:cNvPr id="3" name="Content Placeholder 2 1"/>
          <p:cNvSpPr>
            <a:spLocks noGrp="1"/>
          </p:cNvSpPr>
          <p:nvPr>
            <p:ph idx="1"/>
          </p:nvPr>
        </p:nvSpPr>
        <p:spPr>
          <a:xfrm>
            <a:off x="5976000" y="900000"/>
            <a:ext cx="5760000" cy="5400000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</a:pPr>
            <a:r>
              <a:rPr lang="en-US" sz="2000" dirty="0"/>
              <a:t>Let’s observe a system of five hundred particles:</a:t>
            </a:r>
          </a:p>
          <a:p>
            <a:pPr lvl="1" algn="just">
              <a:lnSpc>
                <a:spcPct val="100000"/>
              </a:lnSpc>
            </a:pPr>
            <a:r>
              <a:rPr lang="en-US" sz="1800" dirty="0"/>
              <a:t>When offset and in the presence of non-</a:t>
            </a:r>
            <a:r>
              <a:rPr lang="en-US" sz="1800" dirty="0" err="1"/>
              <a:t>linearities</a:t>
            </a:r>
            <a:r>
              <a:rPr lang="en-US" sz="1800" dirty="0"/>
              <a:t> (detuning with amplitude), all particles move </a:t>
            </a:r>
            <a:r>
              <a:rPr lang="en-US" sz="1800" b="1" dirty="0">
                <a:solidFill>
                  <a:srgbClr val="C00000"/>
                </a:solidFill>
              </a:rPr>
              <a:t>around the orbit at different tunes</a:t>
            </a:r>
            <a:r>
              <a:rPr lang="en-US" sz="1800" dirty="0"/>
              <a:t>. As a consequence, we can observe </a:t>
            </a:r>
            <a:r>
              <a:rPr lang="en-US" sz="1800" dirty="0" err="1"/>
              <a:t>filamentation</a:t>
            </a:r>
            <a:r>
              <a:rPr lang="en-US" sz="1800" dirty="0"/>
              <a:t> of the bunch in phase space. The</a:t>
            </a:r>
            <a:r>
              <a:rPr lang="en-US" sz="1800" b="1" dirty="0">
                <a:solidFill>
                  <a:srgbClr val="C00000"/>
                </a:solidFill>
              </a:rPr>
              <a:t> bunch </a:t>
            </a:r>
            <a:r>
              <a:rPr lang="en-US" sz="1800" b="1" dirty="0" err="1">
                <a:solidFill>
                  <a:srgbClr val="C00000"/>
                </a:solidFill>
              </a:rPr>
              <a:t>decoheres</a:t>
            </a:r>
            <a:r>
              <a:rPr lang="en-US" sz="1800" dirty="0"/>
              <a:t> and the emittance increases.</a:t>
            </a:r>
          </a:p>
        </p:txBody>
      </p:sp>
      <p:sp>
        <p:nvSpPr>
          <p:cNvPr id="23" name="Rectangle 22"/>
          <p:cNvSpPr/>
          <p:nvPr/>
        </p:nvSpPr>
        <p:spPr>
          <a:xfrm>
            <a:off x="3384000" y="972000"/>
            <a:ext cx="936000" cy="648000"/>
          </a:xfrm>
          <a:prstGeom prst="rect">
            <a:avLst/>
          </a:prstGeom>
          <a:solidFill>
            <a:schemeClr val="accent4">
              <a:alpha val="90000"/>
            </a:schemeClr>
          </a:solidFill>
          <a:ln>
            <a:noFill/>
          </a:ln>
          <a:scene3d>
            <a:camera prst="isometricOffAxis2Right">
              <a:rot lat="900000" lon="18000000" rev="0"/>
            </a:camera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0000" y="3168000"/>
            <a:ext cx="9792000" cy="3264000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6156000" y="900000"/>
            <a:ext cx="5760000" cy="3840000"/>
            <a:chOff x="6156000" y="900000"/>
            <a:chExt cx="5760000" cy="3840000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6000" y="900000"/>
              <a:ext cx="5760000" cy="3840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1" name="TextBox 20"/>
            <p:cNvSpPr txBox="1"/>
            <p:nvPr/>
          </p:nvSpPr>
          <p:spPr>
            <a:xfrm>
              <a:off x="8856000" y="1116000"/>
              <a:ext cx="2700000" cy="108000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just"/>
              <a:r>
                <a:rPr lang="en-US" sz="1600" b="1" dirty="0">
                  <a:solidFill>
                    <a:schemeClr val="accent6">
                      <a:lumMod val="75000"/>
                    </a:schemeClr>
                  </a:solidFill>
                </a:rPr>
                <a:t>A frequency analysis of the coherent (red) line shows a strong spread of several tune lines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36000" y="2016000"/>
            <a:ext cx="5760000" cy="4320000"/>
            <a:chOff x="936000" y="2016000"/>
            <a:chExt cx="5760000" cy="4320000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6000" y="2016000"/>
              <a:ext cx="5760000" cy="4320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8" name="Rectangle 27"/>
            <p:cNvSpPr/>
            <p:nvPr/>
          </p:nvSpPr>
          <p:spPr>
            <a:xfrm>
              <a:off x="1872000" y="4572000"/>
              <a:ext cx="1476000" cy="1134000"/>
            </a:xfrm>
            <a:prstGeom prst="rect">
              <a:avLst/>
            </a:prstGeom>
            <a:noFill/>
            <a:ln w="19050">
              <a:solidFill>
                <a:schemeClr val="accent4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528988" y="2304000"/>
              <a:ext cx="2700000" cy="1800000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</p:spPr>
          <p:txBody>
            <a:bodyPr wrap="square" rtlCol="0">
              <a:noAutofit/>
            </a:bodyPr>
            <a:lstStyle/>
            <a:p>
              <a:pPr algn="just"/>
              <a:r>
                <a:rPr lang="en-US" sz="1600" b="1" dirty="0">
                  <a:solidFill>
                    <a:schemeClr val="accent6">
                      <a:lumMod val="75000"/>
                    </a:schemeClr>
                  </a:solidFill>
                </a:rPr>
                <a:t>A frequency analysis of each particle shows that all particles are oscillating at different tunes – dispatching from the coherent tune and forming the </a:t>
              </a:r>
              <a:r>
                <a:rPr lang="en-US" sz="1600" b="1" dirty="0">
                  <a:solidFill>
                    <a:srgbClr val="FF0000"/>
                  </a:solidFill>
                </a:rPr>
                <a:t>tune footprint </a:t>
              </a:r>
              <a:r>
                <a:rPr lang="en-US" sz="1600" b="1" dirty="0">
                  <a:solidFill>
                    <a:schemeClr val="accent6">
                      <a:lumMod val="75000"/>
                    </a:schemeClr>
                  </a:solidFill>
                </a:rPr>
                <a:t>in tune space</a:t>
              </a: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30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 September 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Kevin Li - Collective effects I - Santa Susanna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3897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800" y="3132000"/>
            <a:ext cx="10800000" cy="3240000"/>
          </a:xfrm>
          <a:prstGeom prst="rect">
            <a:avLst/>
          </a:prstGeom>
        </p:spPr>
      </p:pic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44000" y="504000"/>
            <a:ext cx="5400000" cy="2945466"/>
            <a:chOff x="2136000" y="1440000"/>
            <a:chExt cx="7920000" cy="4320001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6000" y="1440000"/>
              <a:ext cx="7920000" cy="4320001"/>
            </a:xfrm>
            <a:prstGeom prst="rect">
              <a:avLst/>
            </a:prstGeom>
          </p:spPr>
        </p:pic>
        <p:sp>
          <p:nvSpPr>
            <p:cNvPr id="19" name="Arc 18"/>
            <p:cNvSpPr>
              <a:spLocks noChangeAspect="1"/>
            </p:cNvSpPr>
            <p:nvPr/>
          </p:nvSpPr>
          <p:spPr>
            <a:xfrm>
              <a:off x="3420000" y="2628000"/>
              <a:ext cx="5617297" cy="1894989"/>
            </a:xfrm>
            <a:prstGeom prst="arc">
              <a:avLst>
                <a:gd name="adj1" fmla="val 2062591"/>
                <a:gd name="adj2" fmla="val 9892665"/>
              </a:avLst>
            </a:prstGeom>
            <a:ln w="31750">
              <a:solidFill>
                <a:schemeClr val="accent2"/>
              </a:solidFill>
              <a:headEnd type="none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 rot="-900000">
              <a:off x="7560000" y="4284000"/>
              <a:ext cx="792000" cy="288000"/>
            </a:xfrm>
            <a:prstGeom prst="ellipse">
              <a:avLst/>
            </a:prstGeom>
            <a:solidFill>
              <a:schemeClr val="accent3"/>
            </a:solidFill>
            <a:scene3d>
              <a:camera prst="orthographicFront"/>
              <a:lightRig rig="balanced" dir="t">
                <a:rot lat="0" lon="0" rev="0"/>
              </a:lightRig>
            </a:scene3d>
            <a:sp3d>
              <a:bevelT w="127000" h="127000"/>
            </a:sp3d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V="1">
              <a:off x="7956000" y="3708000"/>
              <a:ext cx="0" cy="7920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rot="8100000" flipV="1">
              <a:off x="8134191" y="4284000"/>
              <a:ext cx="0" cy="6480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rot="15300000" flipV="1">
              <a:off x="7542000" y="4050000"/>
              <a:ext cx="0" cy="1008000"/>
            </a:xfrm>
            <a:prstGeom prst="straightConnector1">
              <a:avLst/>
            </a:prstGeom>
            <a:ln w="1905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Picture 10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64000" y="3528000"/>
              <a:ext cx="130743" cy="179352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60000" y="4824000"/>
              <a:ext cx="140800" cy="125714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48000" y="4788000"/>
              <a:ext cx="119009" cy="125714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88000" y="3960000"/>
              <a:ext cx="103924" cy="125714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Incoherent vs. coherent motion – chromaticity</a:t>
            </a:r>
          </a:p>
        </p:txBody>
      </p:sp>
      <p:sp>
        <p:nvSpPr>
          <p:cNvPr id="3" name="Content Placeholder 2 1"/>
          <p:cNvSpPr>
            <a:spLocks noGrp="1"/>
          </p:cNvSpPr>
          <p:nvPr>
            <p:ph idx="1"/>
          </p:nvPr>
        </p:nvSpPr>
        <p:spPr>
          <a:xfrm>
            <a:off x="5976000" y="900000"/>
            <a:ext cx="5760000" cy="5400000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</a:pPr>
            <a:r>
              <a:rPr lang="en-US" sz="2000" dirty="0"/>
              <a:t>Let’s observe a system of five hundred particles:</a:t>
            </a:r>
          </a:p>
          <a:p>
            <a:pPr lvl="1" algn="just">
              <a:lnSpc>
                <a:spcPct val="100000"/>
              </a:lnSpc>
            </a:pPr>
            <a:r>
              <a:rPr lang="en-US" sz="1800" dirty="0"/>
              <a:t>When offset and in the presence of chromatic effects (detuning with energy offset), all particles move </a:t>
            </a:r>
            <a:r>
              <a:rPr lang="en-US" sz="1800" b="1" dirty="0">
                <a:solidFill>
                  <a:srgbClr val="C00000"/>
                </a:solidFill>
              </a:rPr>
              <a:t>around the orbit at different tunes</a:t>
            </a:r>
            <a:r>
              <a:rPr lang="en-US" sz="1800" dirty="0"/>
              <a:t>. However, this detuning is not constant, but changes as the particles undergo synchrotron motion. As a result, the</a:t>
            </a:r>
            <a:r>
              <a:rPr lang="en-US" sz="1800" b="1" dirty="0">
                <a:solidFill>
                  <a:srgbClr val="C00000"/>
                </a:solidFill>
              </a:rPr>
              <a:t> bunch </a:t>
            </a:r>
            <a:r>
              <a:rPr lang="en-US" sz="1800" b="1" dirty="0" err="1">
                <a:solidFill>
                  <a:srgbClr val="C00000"/>
                </a:solidFill>
              </a:rPr>
              <a:t>decoheres</a:t>
            </a:r>
            <a:r>
              <a:rPr lang="en-US" sz="1800" dirty="0"/>
              <a:t> but then </a:t>
            </a:r>
            <a:r>
              <a:rPr lang="en-US" sz="1800" b="1" dirty="0" err="1">
                <a:solidFill>
                  <a:srgbClr val="C00000"/>
                </a:solidFill>
              </a:rPr>
              <a:t>recoheres</a:t>
            </a:r>
            <a:r>
              <a:rPr lang="en-US" sz="1800" dirty="0"/>
              <a:t>.</a:t>
            </a:r>
          </a:p>
        </p:txBody>
      </p:sp>
      <p:sp>
        <p:nvSpPr>
          <p:cNvPr id="23" name="Rectangle 22"/>
          <p:cNvSpPr/>
          <p:nvPr/>
        </p:nvSpPr>
        <p:spPr>
          <a:xfrm>
            <a:off x="3384000" y="972000"/>
            <a:ext cx="936000" cy="648000"/>
          </a:xfrm>
          <a:prstGeom prst="rect">
            <a:avLst/>
          </a:prstGeom>
          <a:solidFill>
            <a:schemeClr val="accent4">
              <a:alpha val="90000"/>
            </a:schemeClr>
          </a:solidFill>
          <a:ln>
            <a:noFill/>
          </a:ln>
          <a:scene3d>
            <a:camera prst="isometricOffAxis2Right">
              <a:rot lat="900000" lon="18000000" rev="0"/>
            </a:camera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00" y="2880000"/>
            <a:ext cx="1348571" cy="268191"/>
          </a:xfrm>
          <a:prstGeom prst="rect">
            <a:avLst/>
          </a:prstGeom>
        </p:spPr>
      </p:pic>
      <p:sp>
        <p:nvSpPr>
          <p:cNvPr id="15" name="Arc 14"/>
          <p:cNvSpPr/>
          <p:nvPr/>
        </p:nvSpPr>
        <p:spPr>
          <a:xfrm>
            <a:off x="2952000" y="4752000"/>
            <a:ext cx="1944000" cy="576000"/>
          </a:xfrm>
          <a:prstGeom prst="arc">
            <a:avLst>
              <a:gd name="adj1" fmla="val 443381"/>
              <a:gd name="adj2" fmla="val 10209591"/>
            </a:avLst>
          </a:prstGeom>
          <a:ln w="25400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slower</a:t>
            </a:r>
          </a:p>
          <a:p>
            <a:pPr algn="ctr"/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4" name="Arc 23"/>
          <p:cNvSpPr/>
          <p:nvPr/>
        </p:nvSpPr>
        <p:spPr>
          <a:xfrm>
            <a:off x="2952000" y="3852000"/>
            <a:ext cx="1944000" cy="576000"/>
          </a:xfrm>
          <a:prstGeom prst="arc">
            <a:avLst>
              <a:gd name="adj1" fmla="val 10804242"/>
              <a:gd name="adj2" fmla="val 21217796"/>
            </a:avLst>
          </a:prstGeom>
          <a:ln w="25400">
            <a:solidFill>
              <a:schemeClr val="accent2"/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accent2"/>
                </a:solidFill>
              </a:rPr>
              <a:t>faster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31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 September 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Kevin Li - Collective effects I - Santa Susanna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2080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utput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126800" y="3132000"/>
            <a:ext cx="10800000" cy="3240000"/>
          </a:xfrm>
          <a:prstGeom prst="rect">
            <a:avLst/>
          </a:prstGeom>
        </p:spPr>
      </p:pic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44000" y="504000"/>
            <a:ext cx="5400000" cy="2945466"/>
            <a:chOff x="2136000" y="1440000"/>
            <a:chExt cx="7920000" cy="4320001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1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6000" y="1440000"/>
              <a:ext cx="7920000" cy="4320001"/>
            </a:xfrm>
            <a:prstGeom prst="rect">
              <a:avLst/>
            </a:prstGeom>
          </p:spPr>
        </p:pic>
        <p:sp>
          <p:nvSpPr>
            <p:cNvPr id="19" name="Arc 18"/>
            <p:cNvSpPr>
              <a:spLocks noChangeAspect="1"/>
            </p:cNvSpPr>
            <p:nvPr/>
          </p:nvSpPr>
          <p:spPr>
            <a:xfrm>
              <a:off x="3420000" y="2628000"/>
              <a:ext cx="5617297" cy="1894989"/>
            </a:xfrm>
            <a:prstGeom prst="arc">
              <a:avLst>
                <a:gd name="adj1" fmla="val 2062591"/>
                <a:gd name="adj2" fmla="val 9892665"/>
              </a:avLst>
            </a:prstGeom>
            <a:ln w="31750">
              <a:solidFill>
                <a:schemeClr val="accent2"/>
              </a:solidFill>
              <a:headEnd type="none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 rot="-900000">
              <a:off x="7560000" y="4284000"/>
              <a:ext cx="792000" cy="288000"/>
            </a:xfrm>
            <a:prstGeom prst="ellipse">
              <a:avLst/>
            </a:prstGeom>
            <a:solidFill>
              <a:schemeClr val="accent3"/>
            </a:solidFill>
            <a:scene3d>
              <a:camera prst="orthographicFront"/>
              <a:lightRig rig="balanced" dir="t">
                <a:rot lat="0" lon="0" rev="0"/>
              </a:lightRig>
            </a:scene3d>
            <a:sp3d>
              <a:bevelT w="127000" h="127000"/>
            </a:sp3d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V="1">
              <a:off x="7956000" y="3708000"/>
              <a:ext cx="0" cy="7920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rot="8100000" flipV="1">
              <a:off x="8134191" y="4284000"/>
              <a:ext cx="0" cy="6480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rot="15300000" flipV="1">
              <a:off x="7542000" y="4050000"/>
              <a:ext cx="0" cy="1008000"/>
            </a:xfrm>
            <a:prstGeom prst="straightConnector1">
              <a:avLst/>
            </a:prstGeom>
            <a:ln w="1905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Picture 10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64000" y="3528000"/>
              <a:ext cx="130743" cy="179352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60000" y="4824000"/>
              <a:ext cx="140800" cy="125714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48000" y="4788000"/>
              <a:ext cx="119009" cy="125714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88000" y="3960000"/>
              <a:ext cx="103924" cy="125714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Incoherent vs. coherent motion – chromaticity</a:t>
            </a:r>
          </a:p>
        </p:txBody>
      </p:sp>
      <p:sp>
        <p:nvSpPr>
          <p:cNvPr id="3" name="Content Placeholder 2 1"/>
          <p:cNvSpPr>
            <a:spLocks noGrp="1"/>
          </p:cNvSpPr>
          <p:nvPr>
            <p:ph idx="1"/>
          </p:nvPr>
        </p:nvSpPr>
        <p:spPr>
          <a:xfrm>
            <a:off x="5976000" y="900000"/>
            <a:ext cx="5760000" cy="5400000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</a:pPr>
            <a:r>
              <a:rPr lang="en-US" sz="2000" dirty="0"/>
              <a:t>Let’s observe a system of five hundred particles:</a:t>
            </a:r>
          </a:p>
          <a:p>
            <a:pPr lvl="1" algn="just">
              <a:lnSpc>
                <a:spcPct val="100000"/>
              </a:lnSpc>
            </a:pPr>
            <a:r>
              <a:rPr lang="en-US" sz="1800" dirty="0"/>
              <a:t>When offset and in the presence of chromatic effects (detuning with energy offset), all particles move </a:t>
            </a:r>
            <a:r>
              <a:rPr lang="en-US" sz="1800" b="1" dirty="0">
                <a:solidFill>
                  <a:srgbClr val="C00000"/>
                </a:solidFill>
              </a:rPr>
              <a:t>around the orbit at different tunes</a:t>
            </a:r>
            <a:r>
              <a:rPr lang="en-US" sz="1800" dirty="0"/>
              <a:t>. However, this detuning is not constant, but changes as the particles undergo synchrotron motion. As a result, the</a:t>
            </a:r>
            <a:r>
              <a:rPr lang="en-US" sz="1800" b="1" dirty="0">
                <a:solidFill>
                  <a:srgbClr val="C00000"/>
                </a:solidFill>
              </a:rPr>
              <a:t> bunch </a:t>
            </a:r>
            <a:r>
              <a:rPr lang="en-US" sz="1800" b="1" dirty="0" err="1">
                <a:solidFill>
                  <a:srgbClr val="C00000"/>
                </a:solidFill>
              </a:rPr>
              <a:t>decoheres</a:t>
            </a:r>
            <a:r>
              <a:rPr lang="en-US" sz="1800" dirty="0"/>
              <a:t> but then </a:t>
            </a:r>
            <a:r>
              <a:rPr lang="en-US" sz="1800" b="1" dirty="0" err="1">
                <a:solidFill>
                  <a:srgbClr val="C00000"/>
                </a:solidFill>
              </a:rPr>
              <a:t>recoheres</a:t>
            </a:r>
            <a:r>
              <a:rPr lang="en-US" sz="1800" dirty="0"/>
              <a:t>.</a:t>
            </a:r>
          </a:p>
        </p:txBody>
      </p:sp>
      <p:sp>
        <p:nvSpPr>
          <p:cNvPr id="23" name="Rectangle 22"/>
          <p:cNvSpPr/>
          <p:nvPr/>
        </p:nvSpPr>
        <p:spPr>
          <a:xfrm>
            <a:off x="3384000" y="972000"/>
            <a:ext cx="936000" cy="648000"/>
          </a:xfrm>
          <a:prstGeom prst="rect">
            <a:avLst/>
          </a:prstGeom>
          <a:solidFill>
            <a:schemeClr val="accent4">
              <a:alpha val="90000"/>
            </a:schemeClr>
          </a:solidFill>
          <a:ln>
            <a:noFill/>
          </a:ln>
          <a:scene3d>
            <a:camera prst="isometricOffAxis2Right">
              <a:rot lat="900000" lon="18000000" rev="0"/>
            </a:camera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00" y="2880000"/>
            <a:ext cx="1348571" cy="26819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32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 September 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Kevin Li - Collective effects I - Santa Susanna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5611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87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800" y="3132000"/>
            <a:ext cx="10800000" cy="3240000"/>
          </a:xfrm>
          <a:prstGeom prst="rect">
            <a:avLst/>
          </a:prstGeom>
        </p:spPr>
      </p:pic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44000" y="504000"/>
            <a:ext cx="5400000" cy="2945466"/>
            <a:chOff x="2136000" y="1440000"/>
            <a:chExt cx="7920000" cy="4320001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6000" y="1440000"/>
              <a:ext cx="7920000" cy="4320001"/>
            </a:xfrm>
            <a:prstGeom prst="rect">
              <a:avLst/>
            </a:prstGeom>
          </p:spPr>
        </p:pic>
        <p:sp>
          <p:nvSpPr>
            <p:cNvPr id="19" name="Arc 18"/>
            <p:cNvSpPr>
              <a:spLocks noChangeAspect="1"/>
            </p:cNvSpPr>
            <p:nvPr/>
          </p:nvSpPr>
          <p:spPr>
            <a:xfrm>
              <a:off x="3420000" y="2628000"/>
              <a:ext cx="5617297" cy="1894989"/>
            </a:xfrm>
            <a:prstGeom prst="arc">
              <a:avLst>
                <a:gd name="adj1" fmla="val 2062591"/>
                <a:gd name="adj2" fmla="val 9892665"/>
              </a:avLst>
            </a:prstGeom>
            <a:ln w="31750">
              <a:solidFill>
                <a:schemeClr val="accent2"/>
              </a:solidFill>
              <a:headEnd type="none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 rot="-900000">
              <a:off x="7560000" y="4284000"/>
              <a:ext cx="792000" cy="288000"/>
            </a:xfrm>
            <a:prstGeom prst="ellipse">
              <a:avLst/>
            </a:prstGeom>
            <a:solidFill>
              <a:schemeClr val="accent3"/>
            </a:solidFill>
            <a:scene3d>
              <a:camera prst="orthographicFront"/>
              <a:lightRig rig="balanced" dir="t">
                <a:rot lat="0" lon="0" rev="0"/>
              </a:lightRig>
            </a:scene3d>
            <a:sp3d>
              <a:bevelT w="127000" h="127000"/>
            </a:sp3d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V="1">
              <a:off x="7956000" y="3708000"/>
              <a:ext cx="0" cy="7920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rot="8100000" flipV="1">
              <a:off x="8134191" y="4284000"/>
              <a:ext cx="0" cy="6480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rot="15300000" flipV="1">
              <a:off x="7542000" y="4050000"/>
              <a:ext cx="0" cy="1008000"/>
            </a:xfrm>
            <a:prstGeom prst="straightConnector1">
              <a:avLst/>
            </a:prstGeom>
            <a:ln w="1905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Picture 10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64000" y="3528000"/>
              <a:ext cx="130743" cy="179352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60000" y="4824000"/>
              <a:ext cx="140800" cy="125714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48000" y="4788000"/>
              <a:ext cx="119009" cy="125714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88000" y="3960000"/>
              <a:ext cx="103924" cy="125714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Incoherent vs. coherent motion – chromaticity</a:t>
            </a:r>
          </a:p>
        </p:txBody>
      </p:sp>
      <p:sp>
        <p:nvSpPr>
          <p:cNvPr id="3" name="Content Placeholder 2 1"/>
          <p:cNvSpPr>
            <a:spLocks noGrp="1"/>
          </p:cNvSpPr>
          <p:nvPr>
            <p:ph idx="1"/>
          </p:nvPr>
        </p:nvSpPr>
        <p:spPr>
          <a:xfrm>
            <a:off x="5976000" y="900000"/>
            <a:ext cx="5760000" cy="5400000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</a:pPr>
            <a:r>
              <a:rPr lang="en-US" sz="2000" dirty="0"/>
              <a:t>Let’s observe a system of five hundred particles:</a:t>
            </a:r>
          </a:p>
          <a:p>
            <a:pPr lvl="1" algn="just">
              <a:lnSpc>
                <a:spcPct val="100000"/>
              </a:lnSpc>
            </a:pPr>
            <a:r>
              <a:rPr lang="en-US" sz="1800" dirty="0"/>
              <a:t>When offset and in the presence of chromatic effects (detuning with energy offset), all particles move </a:t>
            </a:r>
            <a:r>
              <a:rPr lang="en-US" sz="1800" b="1" dirty="0">
                <a:solidFill>
                  <a:srgbClr val="C00000"/>
                </a:solidFill>
              </a:rPr>
              <a:t>around the orbit at different tunes</a:t>
            </a:r>
            <a:r>
              <a:rPr lang="en-US" sz="1800" dirty="0"/>
              <a:t>. However, this detuning is not constant, but changes as the particles undergo synchrotron motion. As a result, the</a:t>
            </a:r>
            <a:r>
              <a:rPr lang="en-US" sz="1800" b="1" dirty="0">
                <a:solidFill>
                  <a:srgbClr val="C00000"/>
                </a:solidFill>
              </a:rPr>
              <a:t> bunch </a:t>
            </a:r>
            <a:r>
              <a:rPr lang="en-US" sz="1800" b="1" dirty="0" err="1">
                <a:solidFill>
                  <a:srgbClr val="C00000"/>
                </a:solidFill>
              </a:rPr>
              <a:t>decoheres</a:t>
            </a:r>
            <a:r>
              <a:rPr lang="en-US" sz="1800" dirty="0"/>
              <a:t> but then </a:t>
            </a:r>
            <a:r>
              <a:rPr lang="en-US" sz="1800" b="1" dirty="0" err="1">
                <a:solidFill>
                  <a:srgbClr val="C00000"/>
                </a:solidFill>
              </a:rPr>
              <a:t>recoheres</a:t>
            </a:r>
            <a:r>
              <a:rPr lang="en-US" sz="1800" dirty="0"/>
              <a:t>.</a:t>
            </a:r>
          </a:p>
        </p:txBody>
      </p:sp>
      <p:sp>
        <p:nvSpPr>
          <p:cNvPr id="23" name="Rectangle 22"/>
          <p:cNvSpPr/>
          <p:nvPr/>
        </p:nvSpPr>
        <p:spPr>
          <a:xfrm>
            <a:off x="3384000" y="972000"/>
            <a:ext cx="936000" cy="648000"/>
          </a:xfrm>
          <a:prstGeom prst="rect">
            <a:avLst/>
          </a:prstGeom>
          <a:solidFill>
            <a:schemeClr val="accent4">
              <a:alpha val="90000"/>
            </a:schemeClr>
          </a:solidFill>
          <a:ln>
            <a:noFill/>
          </a:ln>
          <a:scene3d>
            <a:camera prst="isometricOffAxis2Right">
              <a:rot lat="900000" lon="18000000" rev="0"/>
            </a:camera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00" y="2880000"/>
            <a:ext cx="1348571" cy="26819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33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 September 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Kevin Li - Collective effects I - Santa Susanna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3765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800" y="3132000"/>
            <a:ext cx="10800000" cy="3240000"/>
          </a:xfrm>
          <a:prstGeom prst="rect">
            <a:avLst/>
          </a:prstGeom>
        </p:spPr>
      </p:pic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44000" y="504000"/>
            <a:ext cx="5400000" cy="2945466"/>
            <a:chOff x="2136000" y="1440000"/>
            <a:chExt cx="7920000" cy="4320001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6000" y="1440000"/>
              <a:ext cx="7920000" cy="4320001"/>
            </a:xfrm>
            <a:prstGeom prst="rect">
              <a:avLst/>
            </a:prstGeom>
          </p:spPr>
        </p:pic>
        <p:sp>
          <p:nvSpPr>
            <p:cNvPr id="19" name="Arc 18"/>
            <p:cNvSpPr>
              <a:spLocks noChangeAspect="1"/>
            </p:cNvSpPr>
            <p:nvPr/>
          </p:nvSpPr>
          <p:spPr>
            <a:xfrm>
              <a:off x="3420000" y="2628000"/>
              <a:ext cx="5617297" cy="1894989"/>
            </a:xfrm>
            <a:prstGeom prst="arc">
              <a:avLst>
                <a:gd name="adj1" fmla="val 2062591"/>
                <a:gd name="adj2" fmla="val 9892665"/>
              </a:avLst>
            </a:prstGeom>
            <a:ln w="31750">
              <a:solidFill>
                <a:schemeClr val="accent2"/>
              </a:solidFill>
              <a:headEnd type="none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 rot="-900000">
              <a:off x="7560000" y="4284000"/>
              <a:ext cx="792000" cy="288000"/>
            </a:xfrm>
            <a:prstGeom prst="ellipse">
              <a:avLst/>
            </a:prstGeom>
            <a:solidFill>
              <a:schemeClr val="accent3"/>
            </a:solidFill>
            <a:scene3d>
              <a:camera prst="orthographicFront"/>
              <a:lightRig rig="balanced" dir="t">
                <a:rot lat="0" lon="0" rev="0"/>
              </a:lightRig>
            </a:scene3d>
            <a:sp3d>
              <a:bevelT w="127000" h="127000"/>
            </a:sp3d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V="1">
              <a:off x="7956000" y="3708000"/>
              <a:ext cx="0" cy="7920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rot="8100000" flipV="1">
              <a:off x="8134191" y="4284000"/>
              <a:ext cx="0" cy="6480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rot="15300000" flipV="1">
              <a:off x="7542000" y="4050000"/>
              <a:ext cx="0" cy="1008000"/>
            </a:xfrm>
            <a:prstGeom prst="straightConnector1">
              <a:avLst/>
            </a:prstGeom>
            <a:ln w="1905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Picture 10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64000" y="3528000"/>
              <a:ext cx="130743" cy="179352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60000" y="4824000"/>
              <a:ext cx="140800" cy="125714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48000" y="4788000"/>
              <a:ext cx="119009" cy="125714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88000" y="3960000"/>
              <a:ext cx="103924" cy="125714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Incoherent vs. coherent motion – chromaticity</a:t>
            </a:r>
          </a:p>
        </p:txBody>
      </p:sp>
      <p:sp>
        <p:nvSpPr>
          <p:cNvPr id="3" name="Content Placeholder 2 1"/>
          <p:cNvSpPr>
            <a:spLocks noGrp="1"/>
          </p:cNvSpPr>
          <p:nvPr>
            <p:ph idx="1"/>
          </p:nvPr>
        </p:nvSpPr>
        <p:spPr>
          <a:xfrm>
            <a:off x="5976000" y="900000"/>
            <a:ext cx="5760000" cy="5400000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</a:pPr>
            <a:r>
              <a:rPr lang="en-US" sz="2000" dirty="0"/>
              <a:t>Let’s observe a system of five hundred particles:</a:t>
            </a:r>
          </a:p>
          <a:p>
            <a:pPr lvl="1" algn="just">
              <a:lnSpc>
                <a:spcPct val="100000"/>
              </a:lnSpc>
            </a:pPr>
            <a:r>
              <a:rPr lang="en-US" sz="1800" dirty="0"/>
              <a:t>When offset and in the presence of chromatic effects (detuning with energy offset), all particles move </a:t>
            </a:r>
            <a:r>
              <a:rPr lang="en-US" sz="1800" b="1" dirty="0">
                <a:solidFill>
                  <a:srgbClr val="C00000"/>
                </a:solidFill>
              </a:rPr>
              <a:t>around the orbit at different tunes</a:t>
            </a:r>
            <a:r>
              <a:rPr lang="en-US" sz="1800" dirty="0"/>
              <a:t>. However, this detuning is not constant, but changes as the particles undergo synchrotron motion. As a result, the</a:t>
            </a:r>
            <a:r>
              <a:rPr lang="en-US" sz="1800" b="1" dirty="0">
                <a:solidFill>
                  <a:srgbClr val="C00000"/>
                </a:solidFill>
              </a:rPr>
              <a:t> bunch </a:t>
            </a:r>
            <a:r>
              <a:rPr lang="en-US" sz="1800" b="1" dirty="0" err="1">
                <a:solidFill>
                  <a:srgbClr val="C00000"/>
                </a:solidFill>
              </a:rPr>
              <a:t>decoheres</a:t>
            </a:r>
            <a:r>
              <a:rPr lang="en-US" sz="1800" dirty="0"/>
              <a:t> but then </a:t>
            </a:r>
            <a:r>
              <a:rPr lang="en-US" sz="1800" b="1" dirty="0" err="1">
                <a:solidFill>
                  <a:srgbClr val="C00000"/>
                </a:solidFill>
              </a:rPr>
              <a:t>recoheres</a:t>
            </a:r>
            <a:r>
              <a:rPr lang="en-US" sz="1800" dirty="0"/>
              <a:t>.</a:t>
            </a:r>
          </a:p>
        </p:txBody>
      </p:sp>
      <p:sp>
        <p:nvSpPr>
          <p:cNvPr id="23" name="Rectangle 22"/>
          <p:cNvSpPr/>
          <p:nvPr/>
        </p:nvSpPr>
        <p:spPr>
          <a:xfrm>
            <a:off x="3384000" y="972000"/>
            <a:ext cx="936000" cy="648000"/>
          </a:xfrm>
          <a:prstGeom prst="rect">
            <a:avLst/>
          </a:prstGeom>
          <a:solidFill>
            <a:schemeClr val="accent4">
              <a:alpha val="90000"/>
            </a:schemeClr>
          </a:solidFill>
          <a:ln>
            <a:noFill/>
          </a:ln>
          <a:scene3d>
            <a:camera prst="isometricOffAxis2Right">
              <a:rot lat="900000" lon="18000000" rev="0"/>
            </a:camera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00" y="2880000"/>
            <a:ext cx="1348571" cy="26819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000" y="900000"/>
            <a:ext cx="5760000" cy="384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0" name="TextBox 29"/>
          <p:cNvSpPr txBox="1"/>
          <p:nvPr/>
        </p:nvSpPr>
        <p:spPr>
          <a:xfrm>
            <a:off x="6840000" y="1116000"/>
            <a:ext cx="2304000" cy="1800000"/>
          </a:xfrm>
          <a:prstGeom prst="rect">
            <a:avLst/>
          </a:prstGeom>
          <a:solidFill>
            <a:schemeClr val="bg1">
              <a:alpha val="30000"/>
            </a:schemeClr>
          </a:solidFill>
        </p:spPr>
        <p:txBody>
          <a:bodyPr wrap="square" rtlCol="0">
            <a:noAutofit/>
          </a:bodyPr>
          <a:lstStyle/>
          <a:p>
            <a:pPr algn="just"/>
            <a:r>
              <a:rPr lang="en-US" sz="1600" b="1" dirty="0">
                <a:solidFill>
                  <a:schemeClr val="accent6">
                    <a:lumMod val="75000"/>
                  </a:schemeClr>
                </a:solidFill>
              </a:rPr>
              <a:t>A frequency analysis of the coherent (red) line shows a clear single </a:t>
            </a:r>
            <a:r>
              <a:rPr lang="en-US" sz="1600" b="1" dirty="0">
                <a:solidFill>
                  <a:srgbClr val="FF0000"/>
                </a:solidFill>
              </a:rPr>
              <a:t>tune</a:t>
            </a:r>
            <a:r>
              <a:rPr lang="en-US" sz="1600" b="1" dirty="0">
                <a:solidFill>
                  <a:schemeClr val="accent6">
                    <a:lumMod val="75000"/>
                  </a:schemeClr>
                </a:solidFill>
              </a:rPr>
              <a:t> line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34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 September 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Kevin Li - Collective effects I - Santa Susanna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8020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utput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126800" y="3132000"/>
            <a:ext cx="10800000" cy="3240000"/>
          </a:xfrm>
          <a:prstGeom prst="rect">
            <a:avLst/>
          </a:prstGeom>
        </p:spPr>
      </p:pic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44000" y="504000"/>
            <a:ext cx="5400000" cy="2945466"/>
            <a:chOff x="2136000" y="1440000"/>
            <a:chExt cx="7920000" cy="4320001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1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6000" y="1440000"/>
              <a:ext cx="7920000" cy="4320001"/>
            </a:xfrm>
            <a:prstGeom prst="rect">
              <a:avLst/>
            </a:prstGeom>
          </p:spPr>
        </p:pic>
        <p:sp>
          <p:nvSpPr>
            <p:cNvPr id="19" name="Arc 18"/>
            <p:cNvSpPr>
              <a:spLocks noChangeAspect="1"/>
            </p:cNvSpPr>
            <p:nvPr/>
          </p:nvSpPr>
          <p:spPr>
            <a:xfrm>
              <a:off x="3420000" y="2628000"/>
              <a:ext cx="5617297" cy="1894989"/>
            </a:xfrm>
            <a:prstGeom prst="arc">
              <a:avLst>
                <a:gd name="adj1" fmla="val 2062591"/>
                <a:gd name="adj2" fmla="val 9892665"/>
              </a:avLst>
            </a:prstGeom>
            <a:ln w="31750">
              <a:solidFill>
                <a:schemeClr val="accent2"/>
              </a:solidFill>
              <a:headEnd type="none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 rot="-900000">
              <a:off x="7560000" y="4284000"/>
              <a:ext cx="792000" cy="288000"/>
            </a:xfrm>
            <a:prstGeom prst="ellipse">
              <a:avLst/>
            </a:prstGeom>
            <a:solidFill>
              <a:schemeClr val="accent3"/>
            </a:solidFill>
            <a:scene3d>
              <a:camera prst="orthographicFront"/>
              <a:lightRig rig="balanced" dir="t">
                <a:rot lat="0" lon="0" rev="0"/>
              </a:lightRig>
            </a:scene3d>
            <a:sp3d>
              <a:bevelT w="127000" h="127000"/>
            </a:sp3d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V="1">
              <a:off x="7956000" y="3708000"/>
              <a:ext cx="0" cy="7920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rot="8100000" flipV="1">
              <a:off x="8134191" y="4284000"/>
              <a:ext cx="0" cy="6480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rot="15300000" flipV="1">
              <a:off x="7542000" y="4050000"/>
              <a:ext cx="0" cy="1008000"/>
            </a:xfrm>
            <a:prstGeom prst="straightConnector1">
              <a:avLst/>
            </a:prstGeom>
            <a:ln w="1905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Picture 10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64000" y="3528000"/>
              <a:ext cx="130743" cy="179352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60000" y="4824000"/>
              <a:ext cx="140800" cy="125714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48000" y="4788000"/>
              <a:ext cx="119009" cy="125714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88000" y="3960000"/>
              <a:ext cx="103924" cy="125714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Incoherent vs. coherent motion – chromaticity</a:t>
            </a:r>
          </a:p>
        </p:txBody>
      </p:sp>
      <p:sp>
        <p:nvSpPr>
          <p:cNvPr id="3" name="Content Placeholder 2 1"/>
          <p:cNvSpPr>
            <a:spLocks noGrp="1"/>
          </p:cNvSpPr>
          <p:nvPr>
            <p:ph idx="1"/>
          </p:nvPr>
        </p:nvSpPr>
        <p:spPr>
          <a:xfrm>
            <a:off x="5976000" y="900000"/>
            <a:ext cx="5760000" cy="5400000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</a:pPr>
            <a:r>
              <a:rPr lang="en-US" sz="2000" dirty="0"/>
              <a:t>Let’s observe a system of five hundred particles:</a:t>
            </a:r>
          </a:p>
          <a:p>
            <a:pPr lvl="1" algn="just">
              <a:lnSpc>
                <a:spcPct val="100000"/>
              </a:lnSpc>
            </a:pPr>
            <a:r>
              <a:rPr lang="en-US" sz="1800" dirty="0"/>
              <a:t>When offset and in the presence of chromatic effects (detuning with energy offset), all particles move </a:t>
            </a:r>
            <a:r>
              <a:rPr lang="en-US" sz="1800" b="1" dirty="0">
                <a:solidFill>
                  <a:srgbClr val="C00000"/>
                </a:solidFill>
              </a:rPr>
              <a:t>around the orbit at different tunes</a:t>
            </a:r>
            <a:r>
              <a:rPr lang="en-US" sz="1800" dirty="0"/>
              <a:t>. However, this detuning is not constant, but changes as the particles undergo synchrotron motion. As a result, the</a:t>
            </a:r>
            <a:r>
              <a:rPr lang="en-US" sz="1800" b="1" dirty="0">
                <a:solidFill>
                  <a:srgbClr val="C00000"/>
                </a:solidFill>
              </a:rPr>
              <a:t> bunch </a:t>
            </a:r>
            <a:r>
              <a:rPr lang="en-US" sz="1800" b="1" dirty="0" err="1">
                <a:solidFill>
                  <a:srgbClr val="C00000"/>
                </a:solidFill>
              </a:rPr>
              <a:t>decoheres</a:t>
            </a:r>
            <a:r>
              <a:rPr lang="en-US" sz="1800" dirty="0"/>
              <a:t> but then </a:t>
            </a:r>
            <a:r>
              <a:rPr lang="en-US" sz="1800" b="1" dirty="0" err="1">
                <a:solidFill>
                  <a:srgbClr val="C00000"/>
                </a:solidFill>
              </a:rPr>
              <a:t>recoheres</a:t>
            </a:r>
            <a:r>
              <a:rPr lang="en-US" sz="1800" dirty="0"/>
              <a:t>.</a:t>
            </a:r>
          </a:p>
        </p:txBody>
      </p:sp>
      <p:sp>
        <p:nvSpPr>
          <p:cNvPr id="23" name="Rectangle 22"/>
          <p:cNvSpPr/>
          <p:nvPr/>
        </p:nvSpPr>
        <p:spPr>
          <a:xfrm>
            <a:off x="3384000" y="972000"/>
            <a:ext cx="936000" cy="648000"/>
          </a:xfrm>
          <a:prstGeom prst="rect">
            <a:avLst/>
          </a:prstGeom>
          <a:solidFill>
            <a:schemeClr val="accent4">
              <a:alpha val="90000"/>
            </a:schemeClr>
          </a:solidFill>
          <a:ln>
            <a:noFill/>
          </a:ln>
          <a:scene3d>
            <a:camera prst="isometricOffAxis2Right">
              <a:rot lat="900000" lon="18000000" rev="0"/>
            </a:camera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00" y="2880000"/>
            <a:ext cx="1348571" cy="26819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35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 September 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Kevin Li - Collective effects I - Santa Susanna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457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87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800" y="3132000"/>
            <a:ext cx="10800000" cy="3240000"/>
          </a:xfrm>
          <a:prstGeom prst="rect">
            <a:avLst/>
          </a:prstGeom>
        </p:spPr>
      </p:pic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44000" y="504000"/>
            <a:ext cx="5400000" cy="2945466"/>
            <a:chOff x="2136000" y="1440000"/>
            <a:chExt cx="7920000" cy="4320001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6000" y="1440000"/>
              <a:ext cx="7920000" cy="4320001"/>
            </a:xfrm>
            <a:prstGeom prst="rect">
              <a:avLst/>
            </a:prstGeom>
          </p:spPr>
        </p:pic>
        <p:sp>
          <p:nvSpPr>
            <p:cNvPr id="19" name="Arc 18"/>
            <p:cNvSpPr>
              <a:spLocks noChangeAspect="1"/>
            </p:cNvSpPr>
            <p:nvPr/>
          </p:nvSpPr>
          <p:spPr>
            <a:xfrm>
              <a:off x="3420000" y="2628000"/>
              <a:ext cx="5617297" cy="1894989"/>
            </a:xfrm>
            <a:prstGeom prst="arc">
              <a:avLst>
                <a:gd name="adj1" fmla="val 2062591"/>
                <a:gd name="adj2" fmla="val 9892665"/>
              </a:avLst>
            </a:prstGeom>
            <a:ln w="31750">
              <a:solidFill>
                <a:schemeClr val="accent2"/>
              </a:solidFill>
              <a:headEnd type="none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 rot="-900000">
              <a:off x="7560000" y="4284000"/>
              <a:ext cx="792000" cy="288000"/>
            </a:xfrm>
            <a:prstGeom prst="ellipse">
              <a:avLst/>
            </a:prstGeom>
            <a:solidFill>
              <a:schemeClr val="accent3"/>
            </a:solidFill>
            <a:scene3d>
              <a:camera prst="orthographicFront"/>
              <a:lightRig rig="balanced" dir="t">
                <a:rot lat="0" lon="0" rev="0"/>
              </a:lightRig>
            </a:scene3d>
            <a:sp3d>
              <a:bevelT w="127000" h="127000"/>
            </a:sp3d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V="1">
              <a:off x="7956000" y="3708000"/>
              <a:ext cx="0" cy="7920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rot="8100000" flipV="1">
              <a:off x="8134191" y="4284000"/>
              <a:ext cx="0" cy="6480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rot="15300000" flipV="1">
              <a:off x="7542000" y="4050000"/>
              <a:ext cx="0" cy="1008000"/>
            </a:xfrm>
            <a:prstGeom prst="straightConnector1">
              <a:avLst/>
            </a:prstGeom>
            <a:ln w="1905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Picture 10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64000" y="3528000"/>
              <a:ext cx="130743" cy="179352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60000" y="4824000"/>
              <a:ext cx="140800" cy="125714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48000" y="4788000"/>
              <a:ext cx="119009" cy="125714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88000" y="3960000"/>
              <a:ext cx="103924" cy="125714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Incoherent vs. coherent motion – chromaticity</a:t>
            </a:r>
          </a:p>
        </p:txBody>
      </p:sp>
      <p:sp>
        <p:nvSpPr>
          <p:cNvPr id="3" name="Content Placeholder 2 1"/>
          <p:cNvSpPr>
            <a:spLocks noGrp="1"/>
          </p:cNvSpPr>
          <p:nvPr>
            <p:ph idx="1"/>
          </p:nvPr>
        </p:nvSpPr>
        <p:spPr>
          <a:xfrm>
            <a:off x="5976000" y="900000"/>
            <a:ext cx="5760000" cy="5400000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</a:pPr>
            <a:r>
              <a:rPr lang="en-US" sz="2000" dirty="0"/>
              <a:t>Let’s observe a system of five hundred particles:</a:t>
            </a:r>
          </a:p>
          <a:p>
            <a:pPr lvl="1" algn="just">
              <a:lnSpc>
                <a:spcPct val="100000"/>
              </a:lnSpc>
            </a:pPr>
            <a:r>
              <a:rPr lang="en-US" sz="1800" dirty="0"/>
              <a:t>When offset and in the presence of chromatic effects (detuning with energy offset), all particles move </a:t>
            </a:r>
            <a:r>
              <a:rPr lang="en-US" sz="1800" b="1" dirty="0">
                <a:solidFill>
                  <a:srgbClr val="C00000"/>
                </a:solidFill>
              </a:rPr>
              <a:t>around the orbit at different tunes</a:t>
            </a:r>
            <a:r>
              <a:rPr lang="en-US" sz="1800" dirty="0"/>
              <a:t>. However, this detuning is not constant, but changes as the particles undergo synchrotron motion. As a result, the</a:t>
            </a:r>
            <a:r>
              <a:rPr lang="en-US" sz="1800" b="1" dirty="0">
                <a:solidFill>
                  <a:srgbClr val="C00000"/>
                </a:solidFill>
              </a:rPr>
              <a:t> bunch </a:t>
            </a:r>
            <a:r>
              <a:rPr lang="en-US" sz="1800" b="1" dirty="0" err="1">
                <a:solidFill>
                  <a:srgbClr val="C00000"/>
                </a:solidFill>
              </a:rPr>
              <a:t>decoheres</a:t>
            </a:r>
            <a:r>
              <a:rPr lang="en-US" sz="1800" dirty="0"/>
              <a:t> but then </a:t>
            </a:r>
            <a:r>
              <a:rPr lang="en-US" sz="1800" b="1" dirty="0" err="1">
                <a:solidFill>
                  <a:srgbClr val="C00000"/>
                </a:solidFill>
              </a:rPr>
              <a:t>recoheres</a:t>
            </a:r>
            <a:r>
              <a:rPr lang="en-US" sz="1800" dirty="0"/>
              <a:t>.</a:t>
            </a:r>
          </a:p>
        </p:txBody>
      </p:sp>
      <p:sp>
        <p:nvSpPr>
          <p:cNvPr id="23" name="Rectangle 22"/>
          <p:cNvSpPr/>
          <p:nvPr/>
        </p:nvSpPr>
        <p:spPr>
          <a:xfrm>
            <a:off x="3384000" y="972000"/>
            <a:ext cx="936000" cy="648000"/>
          </a:xfrm>
          <a:prstGeom prst="rect">
            <a:avLst/>
          </a:prstGeom>
          <a:solidFill>
            <a:schemeClr val="accent4">
              <a:alpha val="90000"/>
            </a:schemeClr>
          </a:solidFill>
          <a:ln>
            <a:noFill/>
          </a:ln>
          <a:scene3d>
            <a:camera prst="isometricOffAxis2Right">
              <a:rot lat="900000" lon="18000000" rev="0"/>
            </a:camera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00" y="2880000"/>
            <a:ext cx="1348571" cy="26819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36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 September 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Kevin Li - Collective effects I - Santa Susanna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237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800" y="3132000"/>
            <a:ext cx="10800000" cy="3240000"/>
          </a:xfrm>
          <a:prstGeom prst="rect">
            <a:avLst/>
          </a:prstGeom>
        </p:spPr>
      </p:pic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44000" y="504000"/>
            <a:ext cx="5400000" cy="2945466"/>
            <a:chOff x="2136000" y="1440000"/>
            <a:chExt cx="7920000" cy="4320001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6000" y="1440000"/>
              <a:ext cx="7920000" cy="4320001"/>
            </a:xfrm>
            <a:prstGeom prst="rect">
              <a:avLst/>
            </a:prstGeom>
          </p:spPr>
        </p:pic>
        <p:sp>
          <p:nvSpPr>
            <p:cNvPr id="19" name="Arc 18"/>
            <p:cNvSpPr>
              <a:spLocks noChangeAspect="1"/>
            </p:cNvSpPr>
            <p:nvPr/>
          </p:nvSpPr>
          <p:spPr>
            <a:xfrm>
              <a:off x="3420000" y="2628000"/>
              <a:ext cx="5617297" cy="1894989"/>
            </a:xfrm>
            <a:prstGeom prst="arc">
              <a:avLst>
                <a:gd name="adj1" fmla="val 2062591"/>
                <a:gd name="adj2" fmla="val 9892665"/>
              </a:avLst>
            </a:prstGeom>
            <a:ln w="31750">
              <a:solidFill>
                <a:schemeClr val="accent2"/>
              </a:solidFill>
              <a:headEnd type="none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 rot="-900000">
              <a:off x="7560000" y="4284000"/>
              <a:ext cx="792000" cy="288000"/>
            </a:xfrm>
            <a:prstGeom prst="ellipse">
              <a:avLst/>
            </a:prstGeom>
            <a:solidFill>
              <a:schemeClr val="accent3"/>
            </a:solidFill>
            <a:scene3d>
              <a:camera prst="orthographicFront"/>
              <a:lightRig rig="balanced" dir="t">
                <a:rot lat="0" lon="0" rev="0"/>
              </a:lightRig>
            </a:scene3d>
            <a:sp3d>
              <a:bevelT w="127000" h="127000"/>
            </a:sp3d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V="1">
              <a:off x="7956000" y="3708000"/>
              <a:ext cx="0" cy="7920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rot="8100000" flipV="1">
              <a:off x="8134191" y="4284000"/>
              <a:ext cx="0" cy="6480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rot="15300000" flipV="1">
              <a:off x="7542000" y="4050000"/>
              <a:ext cx="0" cy="1008000"/>
            </a:xfrm>
            <a:prstGeom prst="straightConnector1">
              <a:avLst/>
            </a:prstGeom>
            <a:ln w="1905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Picture 10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64000" y="3528000"/>
              <a:ext cx="130743" cy="179352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60000" y="4824000"/>
              <a:ext cx="140800" cy="125714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48000" y="4788000"/>
              <a:ext cx="119009" cy="125714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88000" y="3960000"/>
              <a:ext cx="103924" cy="125714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Incoherent vs. coherent motion – chromaticity</a:t>
            </a:r>
          </a:p>
        </p:txBody>
      </p:sp>
      <p:sp>
        <p:nvSpPr>
          <p:cNvPr id="3" name="Content Placeholder 2 1"/>
          <p:cNvSpPr>
            <a:spLocks noGrp="1"/>
          </p:cNvSpPr>
          <p:nvPr>
            <p:ph idx="1"/>
          </p:nvPr>
        </p:nvSpPr>
        <p:spPr>
          <a:xfrm>
            <a:off x="5976000" y="900000"/>
            <a:ext cx="5760000" cy="5400000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</a:pPr>
            <a:r>
              <a:rPr lang="en-US" sz="2000" dirty="0"/>
              <a:t>Let’s observe a system of five hundred particles:</a:t>
            </a:r>
          </a:p>
          <a:p>
            <a:pPr lvl="1" algn="just">
              <a:lnSpc>
                <a:spcPct val="100000"/>
              </a:lnSpc>
            </a:pPr>
            <a:r>
              <a:rPr lang="en-US" sz="1800" dirty="0"/>
              <a:t>When offset and in the presence of chromatic effects (detuning with energy offset), all particles move </a:t>
            </a:r>
            <a:r>
              <a:rPr lang="en-US" sz="1800" b="1" dirty="0">
                <a:solidFill>
                  <a:srgbClr val="C00000"/>
                </a:solidFill>
              </a:rPr>
              <a:t>around the orbit at different tunes</a:t>
            </a:r>
            <a:r>
              <a:rPr lang="en-US" sz="1800" dirty="0"/>
              <a:t>. However, this detuning is not constant, but changes as the particles undergo synchrotron motion. As a result, the</a:t>
            </a:r>
            <a:r>
              <a:rPr lang="en-US" sz="1800" b="1" dirty="0">
                <a:solidFill>
                  <a:srgbClr val="C00000"/>
                </a:solidFill>
              </a:rPr>
              <a:t> bunch </a:t>
            </a:r>
            <a:r>
              <a:rPr lang="en-US" sz="1800" b="1" dirty="0" err="1">
                <a:solidFill>
                  <a:srgbClr val="C00000"/>
                </a:solidFill>
              </a:rPr>
              <a:t>decoheres</a:t>
            </a:r>
            <a:r>
              <a:rPr lang="en-US" sz="1800" dirty="0"/>
              <a:t> but then </a:t>
            </a:r>
            <a:r>
              <a:rPr lang="en-US" sz="1800" b="1" dirty="0" err="1">
                <a:solidFill>
                  <a:srgbClr val="C00000"/>
                </a:solidFill>
              </a:rPr>
              <a:t>recoheres</a:t>
            </a:r>
            <a:r>
              <a:rPr lang="en-US" sz="1800" dirty="0"/>
              <a:t>.</a:t>
            </a:r>
          </a:p>
        </p:txBody>
      </p:sp>
      <p:sp>
        <p:nvSpPr>
          <p:cNvPr id="23" name="Rectangle 22"/>
          <p:cNvSpPr/>
          <p:nvPr/>
        </p:nvSpPr>
        <p:spPr>
          <a:xfrm>
            <a:off x="3384000" y="972000"/>
            <a:ext cx="936000" cy="648000"/>
          </a:xfrm>
          <a:prstGeom prst="rect">
            <a:avLst/>
          </a:prstGeom>
          <a:solidFill>
            <a:schemeClr val="accent4">
              <a:alpha val="90000"/>
            </a:schemeClr>
          </a:solidFill>
          <a:ln>
            <a:noFill/>
          </a:ln>
          <a:scene3d>
            <a:camera prst="isometricOffAxis2Right">
              <a:rot lat="900000" lon="18000000" rev="0"/>
            </a:camera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00" y="2880000"/>
            <a:ext cx="1348571" cy="26819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000" y="900000"/>
            <a:ext cx="5760000" cy="384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0" name="TextBox 29"/>
          <p:cNvSpPr txBox="1"/>
          <p:nvPr/>
        </p:nvSpPr>
        <p:spPr>
          <a:xfrm>
            <a:off x="6840000" y="1116000"/>
            <a:ext cx="2304000" cy="1800000"/>
          </a:xfrm>
          <a:prstGeom prst="rect">
            <a:avLst/>
          </a:prstGeom>
          <a:solidFill>
            <a:schemeClr val="bg1">
              <a:alpha val="30000"/>
            </a:schemeClr>
          </a:solidFill>
        </p:spPr>
        <p:txBody>
          <a:bodyPr wrap="square" rtlCol="0">
            <a:noAutofit/>
          </a:bodyPr>
          <a:lstStyle/>
          <a:p>
            <a:pPr algn="just"/>
            <a:r>
              <a:rPr lang="en-US" sz="1600" b="1" dirty="0">
                <a:solidFill>
                  <a:schemeClr val="accent6">
                    <a:lumMod val="75000"/>
                  </a:schemeClr>
                </a:solidFill>
              </a:rPr>
              <a:t>A frequency analysis of the coherent (red) line shows, by virtue of the </a:t>
            </a:r>
            <a:r>
              <a:rPr lang="en-US" sz="1600" b="1" dirty="0">
                <a:solidFill>
                  <a:srgbClr val="C00000"/>
                </a:solidFill>
              </a:rPr>
              <a:t>modulation with the synchrotron</a:t>
            </a:r>
            <a:r>
              <a:rPr lang="en-US" sz="1600" b="1" dirty="0">
                <a:solidFill>
                  <a:schemeClr val="accent6">
                    <a:lumMod val="75000"/>
                  </a:schemeClr>
                </a:solidFill>
              </a:rPr>
              <a:t> tune, the characteristic </a:t>
            </a:r>
            <a:r>
              <a:rPr lang="en-US" sz="1600" b="1" dirty="0">
                <a:solidFill>
                  <a:srgbClr val="C00000"/>
                </a:solidFill>
              </a:rPr>
              <a:t>synchrotron sidebands</a:t>
            </a:r>
            <a:r>
              <a:rPr lang="en-US" sz="1600" b="1" dirty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9972000" y="1944000"/>
            <a:ext cx="666044" cy="0"/>
          </a:xfrm>
          <a:prstGeom prst="straightConnector1">
            <a:avLst/>
          </a:prstGeom>
          <a:ln w="19050">
            <a:solidFill>
              <a:srgbClr val="FF0000"/>
            </a:solidFill>
            <a:headEnd type="stealth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0080000" y="1548000"/>
            <a:ext cx="4074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Qs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37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 September 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Kevin Li - Collective effects I - Santa Susanna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5127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Sources and impact of transverse nonlinearities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/>
              <a:t>We have learned or we may know from operational experience that there are a set of </a:t>
            </a:r>
            <a:r>
              <a:rPr lang="en-US" b="1" dirty="0">
                <a:solidFill>
                  <a:srgbClr val="C00000"/>
                </a:solidFill>
              </a:rPr>
              <a:t>crucial machine parameters to influence beam stability</a:t>
            </a:r>
            <a:r>
              <a:rPr lang="en-US" dirty="0"/>
              <a:t> – among them </a:t>
            </a:r>
            <a:r>
              <a:rPr lang="en-US" b="1" dirty="0">
                <a:solidFill>
                  <a:srgbClr val="C00000"/>
                </a:solidFill>
              </a:rPr>
              <a:t>amplitude detuning and chromaticity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Amplitude detuning</a:t>
            </a: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en-US" dirty="0"/>
              <a:t>Controlled with octupoles – provides (incoherent) </a:t>
            </a:r>
            <a:r>
              <a:rPr lang="en-US" b="1" dirty="0">
                <a:solidFill>
                  <a:srgbClr val="C00000"/>
                </a:solidFill>
              </a:rPr>
              <a:t>tune spread</a:t>
            </a: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en-US" dirty="0"/>
              <a:t>Leads to absorption of coherent power into the incoherent spectrum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b="1" dirty="0">
                <a:sym typeface="Wingdings" panose="05000000000000000000" pitchFamily="2" charset="2"/>
              </a:rPr>
              <a:t> </a:t>
            </a:r>
            <a:r>
              <a:rPr lang="en-US" b="1" dirty="0">
                <a:solidFill>
                  <a:srgbClr val="C00000"/>
                </a:solidFill>
                <a:sym typeface="Wingdings" panose="05000000000000000000" pitchFamily="2" charset="2"/>
              </a:rPr>
              <a:t>instability mitigation</a:t>
            </a:r>
            <a:endParaRPr lang="en-US" dirty="0"/>
          </a:p>
          <a:p>
            <a:pPr algn="just"/>
            <a:endParaRPr lang="en-US" dirty="0"/>
          </a:p>
          <a:p>
            <a:pPr algn="just"/>
            <a:r>
              <a:rPr lang="en-US" dirty="0"/>
              <a:t>Chromaticity</a:t>
            </a: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en-US" dirty="0"/>
              <a:t>Controlled with </a:t>
            </a:r>
            <a:r>
              <a:rPr lang="en-US" dirty="0" err="1"/>
              <a:t>sextupoles</a:t>
            </a:r>
            <a:r>
              <a:rPr lang="en-US" dirty="0"/>
              <a:t> – provides </a:t>
            </a:r>
            <a:r>
              <a:rPr lang="en-US" b="1" dirty="0">
                <a:solidFill>
                  <a:srgbClr val="C00000"/>
                </a:solidFill>
              </a:rPr>
              <a:t>chromatic shift </a:t>
            </a:r>
            <a:r>
              <a:rPr lang="en-US" dirty="0"/>
              <a:t>of bunch spectrum </a:t>
            </a:r>
            <a:r>
              <a:rPr lang="en-US" dirty="0" err="1"/>
              <a:t>wrt</a:t>
            </a:r>
            <a:r>
              <a:rPr lang="en-US" dirty="0"/>
              <a:t>. impedance</a:t>
            </a: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en-US" dirty="0">
                <a:sym typeface="Wingdings" panose="05000000000000000000" pitchFamily="2" charset="2"/>
              </a:rPr>
              <a:t>Changes interaction of beam with impedance</a:t>
            </a: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en-US" dirty="0">
                <a:sym typeface="Wingdings" panose="05000000000000000000" pitchFamily="2" charset="2"/>
              </a:rPr>
              <a:t>Damping or excitation of</a:t>
            </a:r>
            <a:r>
              <a:rPr lang="en-US" b="1" dirty="0">
                <a:sym typeface="Wingdings" panose="05000000000000000000" pitchFamily="2" charset="2"/>
              </a:rPr>
              <a:t> </a:t>
            </a:r>
            <a:r>
              <a:rPr lang="en-US" b="1" dirty="0" err="1">
                <a:solidFill>
                  <a:srgbClr val="C00000"/>
                </a:solidFill>
                <a:sym typeface="Wingdings" panose="05000000000000000000" pitchFamily="2" charset="2"/>
              </a:rPr>
              <a:t>headtail</a:t>
            </a:r>
            <a:r>
              <a:rPr lang="en-US" b="1" dirty="0">
                <a:solidFill>
                  <a:srgbClr val="C00000"/>
                </a:solidFill>
                <a:sym typeface="Wingdings" panose="05000000000000000000" pitchFamily="2" charset="2"/>
              </a:rPr>
              <a:t> modes</a:t>
            </a:r>
            <a:endParaRPr lang="en-US" b="1" dirty="0">
              <a:solidFill>
                <a:srgbClr val="C00000"/>
              </a:solidFill>
            </a:endParaRPr>
          </a:p>
          <a:p>
            <a:pPr algn="just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38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 September 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Kevin Li - Collective effects I - Santa Susanna</a:t>
            </a:r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68935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85260">
        <p:fade/>
      </p:transition>
    </mc:Choice>
    <mc:Fallback xmlns="">
      <p:transition spd="med" advTm="18526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000" dirty="0"/>
              <a:t>We have seen the difference between incoherent and coherent motion. For single particles, these are identical. However, for multi-particle systems and their dynamics </a:t>
            </a:r>
            <a:r>
              <a:rPr lang="en-US" sz="2000" b="1" dirty="0">
                <a:solidFill>
                  <a:srgbClr val="C00000"/>
                </a:solidFill>
              </a:rPr>
              <a:t>there are important differences</a:t>
            </a:r>
            <a:r>
              <a:rPr lang="en-US" sz="2000" dirty="0"/>
              <a:t>. </a:t>
            </a:r>
          </a:p>
          <a:p>
            <a:pPr marL="0" indent="0" algn="just">
              <a:buNone/>
            </a:pPr>
            <a:r>
              <a:rPr lang="en-US" sz="2000" dirty="0"/>
              <a:t>In this context, we have seen effects such as </a:t>
            </a:r>
            <a:r>
              <a:rPr lang="en-US" sz="2000" b="1" dirty="0" err="1">
                <a:solidFill>
                  <a:srgbClr val="C00000"/>
                </a:solidFill>
              </a:rPr>
              <a:t>decoherence</a:t>
            </a:r>
            <a:r>
              <a:rPr lang="en-US" sz="2000" b="1" dirty="0">
                <a:solidFill>
                  <a:srgbClr val="C00000"/>
                </a:solidFill>
              </a:rPr>
              <a:t>, </a:t>
            </a:r>
            <a:r>
              <a:rPr lang="en-US" sz="2000" b="1" dirty="0" err="1">
                <a:solidFill>
                  <a:srgbClr val="C00000"/>
                </a:solidFill>
              </a:rPr>
              <a:t>filamentation</a:t>
            </a:r>
            <a:r>
              <a:rPr lang="en-US" sz="2000" b="1" dirty="0">
                <a:solidFill>
                  <a:srgbClr val="C00000"/>
                </a:solidFill>
              </a:rPr>
              <a:t> and emittance blow-up</a:t>
            </a:r>
            <a:r>
              <a:rPr lang="en-US" sz="2000" dirty="0"/>
              <a:t>. We have learned about the concept of the </a:t>
            </a:r>
            <a:r>
              <a:rPr lang="en-US" sz="2000" b="1" dirty="0">
                <a:solidFill>
                  <a:srgbClr val="C00000"/>
                </a:solidFill>
              </a:rPr>
              <a:t>tune footprint</a:t>
            </a:r>
            <a:r>
              <a:rPr lang="en-US" sz="2000" dirty="0"/>
              <a:t>.</a:t>
            </a:r>
          </a:p>
          <a:p>
            <a:pPr marL="0" indent="0" algn="just">
              <a:buNone/>
            </a:pPr>
            <a:r>
              <a:rPr lang="en-US" sz="2000" dirty="0"/>
              <a:t>So far, we have never taken into account any interaction among the particles. We have therefore not yet seen any collective effects. We will now look at </a:t>
            </a:r>
            <a:r>
              <a:rPr lang="en-US" sz="2000" b="1" dirty="0">
                <a:solidFill>
                  <a:srgbClr val="C00000"/>
                </a:solidFill>
              </a:rPr>
              <a:t>a first collective effects</a:t>
            </a:r>
            <a:r>
              <a:rPr lang="en-US" sz="2000" dirty="0"/>
              <a:t> which is intuitively very natural to grasp: the direct space charge effect.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dirty="0"/>
              <a:t>Part I: Multi-particle effects – direct space charge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US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Multi-particle systems and their representation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Incoherent and coherent motion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Direct space charge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39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 September 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Kevin Li - Collective effects I - Santa Susanna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465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000" dirty="0"/>
              <a:t>We will briefly revise the single particle representation and dynamics and then move </a:t>
            </a:r>
            <a:r>
              <a:rPr lang="en-US" sz="2000" b="1" dirty="0">
                <a:solidFill>
                  <a:srgbClr val="C00000"/>
                </a:solidFill>
              </a:rPr>
              <a:t>to multi-particle systems </a:t>
            </a:r>
            <a:r>
              <a:rPr lang="en-US" sz="2000" dirty="0"/>
              <a:t>and </a:t>
            </a:r>
            <a:r>
              <a:rPr lang="en-US" sz="2000" b="1" dirty="0">
                <a:solidFill>
                  <a:srgbClr val="C00000"/>
                </a:solidFill>
              </a:rPr>
              <a:t>their representation</a:t>
            </a:r>
            <a:r>
              <a:rPr lang="en-US" sz="2000" dirty="0"/>
              <a:t>. We will discuss some features of </a:t>
            </a:r>
            <a:r>
              <a:rPr lang="en-US" sz="2000" b="1" dirty="0">
                <a:solidFill>
                  <a:srgbClr val="C00000"/>
                </a:solidFill>
              </a:rPr>
              <a:t>multi-particle dynamics in absence of collective </a:t>
            </a:r>
            <a:r>
              <a:rPr lang="en-US" sz="2000" dirty="0"/>
              <a:t>effects such as </a:t>
            </a:r>
            <a:r>
              <a:rPr lang="en-US" sz="2000" dirty="0" err="1"/>
              <a:t>decoherence</a:t>
            </a:r>
            <a:r>
              <a:rPr lang="en-US" sz="2000" dirty="0"/>
              <a:t> and </a:t>
            </a:r>
            <a:r>
              <a:rPr lang="en-US" sz="2000" dirty="0" err="1"/>
              <a:t>filamentation</a:t>
            </a:r>
            <a:r>
              <a:rPr lang="en-US" sz="2000" dirty="0"/>
              <a:t>. </a:t>
            </a:r>
          </a:p>
          <a:p>
            <a:pPr marL="0" indent="0" algn="just">
              <a:buNone/>
            </a:pPr>
            <a:r>
              <a:rPr lang="en-US" sz="2000" dirty="0"/>
              <a:t>Finally, we will look </a:t>
            </a:r>
            <a:r>
              <a:rPr lang="en-US" sz="2000" b="1" dirty="0">
                <a:solidFill>
                  <a:srgbClr val="C00000"/>
                </a:solidFill>
              </a:rPr>
              <a:t>at direct space charge</a:t>
            </a:r>
            <a:r>
              <a:rPr lang="en-US" sz="2000" dirty="0"/>
              <a:t> as a first real collective effects.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Part I: Multi-particle effects – direct space charge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US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Multi-particle systems and their representation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Incoherent and coherent motion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Space charge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4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 September 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Kevin Li - Collective effects I - Santa Susanna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8704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 particle dynamics – reminder coordinates</a:t>
            </a:r>
          </a:p>
        </p:txBody>
      </p:sp>
      <p:sp>
        <p:nvSpPr>
          <p:cNvPr id="3" name="Content Placeholder 2 1"/>
          <p:cNvSpPr>
            <a:spLocks noGrp="1"/>
          </p:cNvSpPr>
          <p:nvPr>
            <p:ph idx="1"/>
          </p:nvPr>
        </p:nvSpPr>
        <p:spPr>
          <a:xfrm>
            <a:off x="336000" y="792000"/>
            <a:ext cx="11520000" cy="5760000"/>
          </a:xfrm>
        </p:spPr>
        <p:txBody>
          <a:bodyPr>
            <a:normAutofit/>
          </a:bodyPr>
          <a:lstStyle/>
          <a:p>
            <a:r>
              <a:rPr lang="en-US" sz="2000" dirty="0"/>
              <a:t>A beam of charged particles </a:t>
            </a:r>
            <a:r>
              <a:rPr lang="en-US" sz="2000" b="1" dirty="0">
                <a:solidFill>
                  <a:srgbClr val="C00000"/>
                </a:solidFill>
              </a:rPr>
              <a:t>induces electromagnetic fields </a:t>
            </a:r>
            <a:r>
              <a:rPr lang="en-US" sz="2000" dirty="0"/>
              <a:t>when circulating inside the vacuum chamber. </a:t>
            </a:r>
          </a:p>
          <a:p>
            <a:r>
              <a:rPr lang="en-US" sz="2000" dirty="0"/>
              <a:t>These self induced fields depend on:</a:t>
            </a:r>
          </a:p>
          <a:p>
            <a:pPr lvl="1"/>
            <a:r>
              <a:rPr lang="en-US" sz="1800" b="1" dirty="0">
                <a:solidFill>
                  <a:schemeClr val="accent2"/>
                </a:solidFill>
              </a:rPr>
              <a:t>beam current (intensity) and particle distribution (</a:t>
            </a:r>
            <a:r>
              <a:rPr lang="en-US" sz="1800" b="1" dirty="0">
                <a:solidFill>
                  <a:schemeClr val="accent2"/>
                </a:solidFill>
                <a:sym typeface="Wingdings" panose="05000000000000000000" pitchFamily="2" charset="2"/>
              </a:rPr>
              <a:t> collective forces!)</a:t>
            </a:r>
            <a:endParaRPr lang="en-US" sz="1800" b="1" dirty="0">
              <a:solidFill>
                <a:schemeClr val="accent2"/>
              </a:solidFill>
            </a:endParaRPr>
          </a:p>
          <a:p>
            <a:pPr lvl="1"/>
            <a:r>
              <a:rPr lang="en-US" sz="1800" b="1" dirty="0">
                <a:solidFill>
                  <a:schemeClr val="accent4"/>
                </a:solidFill>
              </a:rPr>
              <a:t>geometry and material of the surrounding vacuum chamber and machine elements</a:t>
            </a:r>
          </a:p>
          <a:p>
            <a:pPr lvl="1"/>
            <a:endParaRPr lang="en-US" sz="1800" dirty="0"/>
          </a:p>
          <a:p>
            <a:r>
              <a:rPr lang="en-US" sz="2000" dirty="0"/>
              <a:t>When we talk about space charge we think about</a:t>
            </a:r>
            <a:endParaRPr lang="en-US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18" name="Content Placeholder 30"/>
          <p:cNvSpPr txBox="1">
            <a:spLocks/>
          </p:cNvSpPr>
          <p:nvPr/>
        </p:nvSpPr>
        <p:spPr>
          <a:xfrm>
            <a:off x="336000" y="5472000"/>
            <a:ext cx="11520000" cy="792000"/>
          </a:xfrm>
          <a:prstGeom prst="rect">
            <a:avLst/>
          </a:prstGeom>
        </p:spPr>
        <p:txBody>
          <a:bodyPr vert="horz" lIns="91440" tIns="45720" rIns="91440" bIns="45720" numCol="2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en-US" sz="1500" b="1" u="sng" dirty="0">
                <a:solidFill>
                  <a:srgbClr val="FF0000"/>
                </a:solidFill>
              </a:rPr>
              <a:t>Direct space charge: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en-US" sz="1500" dirty="0">
                <a:solidFill>
                  <a:srgbClr val="FF0000"/>
                </a:solidFill>
              </a:rPr>
              <a:t>Interaction of charged particles in free space</a:t>
            </a:r>
          </a:p>
          <a:p>
            <a:pPr marL="0" indent="0" algn="just">
              <a:buFont typeface="Arial" panose="020B0604020202020204" pitchFamily="34" charset="0"/>
              <a:buNone/>
            </a:pPr>
            <a:endParaRPr lang="en-US" sz="1500" dirty="0">
              <a:solidFill>
                <a:srgbClr val="FF0000"/>
              </a:solidFill>
            </a:endParaRP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en-US" sz="1500" b="1" u="sng" dirty="0">
                <a:solidFill>
                  <a:srgbClr val="FF0000"/>
                </a:solidFill>
              </a:rPr>
              <a:t>Indirect space charge: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en-US" sz="1500" dirty="0">
                <a:solidFill>
                  <a:srgbClr val="FF0000"/>
                </a:solidFill>
              </a:rPr>
              <a:t>Interaction with image charges and currents induced in perfect conducting walls and ferromagnetic materials close to the beam pipe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4000" y="2664000"/>
            <a:ext cx="3240000" cy="3240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0" y="2916000"/>
            <a:ext cx="2880000" cy="2880000"/>
          </a:xfrm>
          <a:prstGeom prst="rect">
            <a:avLst/>
          </a:prstGeom>
        </p:spPr>
      </p:pic>
      <p:sp>
        <p:nvSpPr>
          <p:cNvPr id="11" name="Rounded Rectangle 10"/>
          <p:cNvSpPr/>
          <p:nvPr/>
        </p:nvSpPr>
        <p:spPr>
          <a:xfrm>
            <a:off x="336000" y="1188000"/>
            <a:ext cx="11520000" cy="1368000"/>
          </a:xfrm>
          <a:prstGeom prst="roundRect">
            <a:avLst>
              <a:gd name="adj" fmla="val 10219"/>
            </a:avLst>
          </a:prstGeom>
          <a:ln w="25400"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dirty="0"/>
              <a:t>Space charge effects: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cause</a:t>
            </a:r>
            <a:r>
              <a:rPr lang="en-US" b="1" dirty="0">
                <a:solidFill>
                  <a:srgbClr val="C00000"/>
                </a:solidFill>
              </a:rPr>
              <a:t> tune shifts</a:t>
            </a:r>
            <a:r>
              <a:rPr lang="en-US" dirty="0"/>
              <a:t> (transverse and longitudinal both incoherent (direct) and coherent (direct and indirect))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can result in</a:t>
            </a:r>
            <a:r>
              <a:rPr lang="en-US" b="1" dirty="0">
                <a:solidFill>
                  <a:srgbClr val="C00000"/>
                </a:solidFill>
              </a:rPr>
              <a:t> longitudinal instability</a:t>
            </a:r>
            <a:r>
              <a:rPr lang="en-US" dirty="0"/>
              <a:t> (negative mass instability)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40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 September 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Kevin Li - Collective effects I - Santa Susanna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1222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1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point charges with same velocity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000" y="792000"/>
            <a:ext cx="11520000" cy="5400000"/>
          </a:xfrm>
        </p:spPr>
        <p:txBody>
          <a:bodyPr>
            <a:normAutofit/>
          </a:bodyPr>
          <a:lstStyle/>
          <a:p>
            <a:pPr algn="just"/>
            <a:r>
              <a:rPr lang="en-US" sz="2000" dirty="0"/>
              <a:t>Consider two point charges with the same charge q and with same velocity </a:t>
            </a:r>
            <a:r>
              <a:rPr lang="en-US" sz="2000" i="1" dirty="0"/>
              <a:t>v</a:t>
            </a:r>
            <a:r>
              <a:rPr lang="en-US" sz="2000" i="1" baseline="-25000" dirty="0"/>
              <a:t>1</a:t>
            </a:r>
            <a:r>
              <a:rPr lang="en-US" sz="2000" dirty="0"/>
              <a:t>=</a:t>
            </a:r>
            <a:r>
              <a:rPr lang="en-US" sz="2000" i="1" dirty="0"/>
              <a:t>v</a:t>
            </a:r>
            <a:r>
              <a:rPr lang="en-US" sz="2000" i="1" baseline="-25000" dirty="0"/>
              <a:t>2</a:t>
            </a:r>
            <a:r>
              <a:rPr lang="en-US" sz="2000" dirty="0"/>
              <a:t>=</a:t>
            </a:r>
            <a:r>
              <a:rPr lang="en-US" sz="2000" i="1" dirty="0"/>
              <a:t>v</a:t>
            </a:r>
            <a:r>
              <a:rPr lang="en-US" sz="2000" dirty="0"/>
              <a:t> on parallel trajectories</a:t>
            </a:r>
          </a:p>
          <a:p>
            <a:pPr lvl="1" algn="just"/>
            <a:r>
              <a:rPr lang="en-US" sz="1800" dirty="0"/>
              <a:t>In the rest frame, we know already the electric and magnetic fields generated by a “source” particle. </a:t>
            </a:r>
          </a:p>
          <a:p>
            <a:pPr lvl="1" algn="just"/>
            <a:r>
              <a:rPr lang="en-US" sz="1800" dirty="0"/>
              <a:t>The force on the “test” particle is given by </a:t>
            </a:r>
            <a:r>
              <a:rPr lang="en-US" sz="1800" b="1" dirty="0">
                <a:solidFill>
                  <a:srgbClr val="C00000"/>
                </a:solidFill>
              </a:rPr>
              <a:t>the Lorentz force</a:t>
            </a:r>
            <a:r>
              <a:rPr lang="en-US" sz="1800" dirty="0"/>
              <a:t>.</a:t>
            </a:r>
          </a:p>
          <a:p>
            <a:pPr algn="just"/>
            <a:r>
              <a:rPr lang="en-US" sz="2000" dirty="0"/>
              <a:t>The attractive magnetic force tends to compensate the repulsive electric force</a:t>
            </a:r>
          </a:p>
          <a:p>
            <a:pPr lvl="1" algn="just"/>
            <a:r>
              <a:rPr lang="en-US" sz="1800" dirty="0"/>
              <a:t>At rest the two particles experience only the repulsive Coulomb force</a:t>
            </a:r>
          </a:p>
          <a:p>
            <a:pPr lvl="1" algn="just"/>
            <a:r>
              <a:rPr lang="en-US" sz="1800" dirty="0"/>
              <a:t>When travelling with velocity v the particles represent two parallel currents which attract each other by the induced magnetic field</a:t>
            </a:r>
          </a:p>
          <a:p>
            <a:pPr lvl="1" algn="just"/>
            <a:r>
              <a:rPr lang="en-US" sz="1800" dirty="0"/>
              <a:t>The forces </a:t>
            </a:r>
            <a:r>
              <a:rPr lang="en-US" sz="1800" b="1" dirty="0">
                <a:solidFill>
                  <a:srgbClr val="C00000"/>
                </a:solidFill>
              </a:rPr>
              <a:t>become equal at the speed of light and thus cancel</a:t>
            </a:r>
          </a:p>
        </p:txBody>
      </p:sp>
      <p:pic>
        <p:nvPicPr>
          <p:cNvPr id="13" name="Picture 12" descr="ps-99-012.pdf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47" t="32795" r="28080" b="53038"/>
          <a:stretch/>
        </p:blipFill>
        <p:spPr>
          <a:xfrm>
            <a:off x="864000" y="3492000"/>
            <a:ext cx="6480000" cy="2885510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7596000" y="3168000"/>
            <a:ext cx="4248000" cy="3132000"/>
            <a:chOff x="7560000" y="3168000"/>
            <a:chExt cx="4248000" cy="3132000"/>
          </a:xfrm>
        </p:grpSpPr>
        <p:sp>
          <p:nvSpPr>
            <p:cNvPr id="10" name="Rounded Rectangle 9"/>
            <p:cNvSpPr/>
            <p:nvPr/>
          </p:nvSpPr>
          <p:spPr>
            <a:xfrm>
              <a:off x="7560000" y="3168000"/>
              <a:ext cx="4248000" cy="3132000"/>
            </a:xfrm>
            <a:prstGeom prst="roundRect">
              <a:avLst>
                <a:gd name="adj" fmla="val 6187"/>
              </a:avLst>
            </a:prstGeom>
            <a:solidFill>
              <a:schemeClr val="bg1"/>
            </a:solidFill>
            <a:ln w="19050"/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just"/>
              <a:r>
                <a:rPr lang="en-US" sz="1600" b="1" dirty="0">
                  <a:solidFill>
                    <a:schemeClr val="accent6">
                      <a:lumMod val="50000"/>
                    </a:schemeClr>
                  </a:solidFill>
                </a:rPr>
                <a:t>Using the correct Lorentz transforms one can compute the fields in the lab frame generated by a source particle with velocity v</a:t>
              </a:r>
            </a:p>
            <a:p>
              <a:pPr algn="just"/>
              <a:endParaRPr lang="en-US" sz="1600" b="1" dirty="0">
                <a:solidFill>
                  <a:schemeClr val="accent6">
                    <a:lumMod val="50000"/>
                  </a:schemeClr>
                </a:solidFill>
              </a:endParaRPr>
            </a:p>
            <a:p>
              <a:pPr algn="just"/>
              <a:endParaRPr lang="en-US" sz="1600" b="1" dirty="0">
                <a:solidFill>
                  <a:schemeClr val="accent6">
                    <a:lumMod val="50000"/>
                  </a:schemeClr>
                </a:solidFill>
              </a:endParaRPr>
            </a:p>
            <a:p>
              <a:pPr algn="just"/>
              <a:endParaRPr lang="en-US" sz="1600" b="1" dirty="0">
                <a:solidFill>
                  <a:schemeClr val="accent6">
                    <a:lumMod val="50000"/>
                  </a:schemeClr>
                </a:solidFill>
              </a:endParaRPr>
            </a:p>
            <a:p>
              <a:pPr algn="just"/>
              <a:r>
                <a:rPr lang="en-US" sz="1600" b="1" dirty="0">
                  <a:solidFill>
                    <a:schemeClr val="accent6">
                      <a:lumMod val="50000"/>
                    </a:schemeClr>
                  </a:solidFill>
                  <a:sym typeface="Wingdings" panose="05000000000000000000" pitchFamily="2" charset="2"/>
                </a:rPr>
                <a:t> </a:t>
              </a:r>
              <a:r>
                <a:rPr lang="en-US" sz="1600" b="1" dirty="0">
                  <a:solidFill>
                    <a:schemeClr val="accent6">
                      <a:lumMod val="50000"/>
                    </a:schemeClr>
                  </a:solidFill>
                </a:rPr>
                <a:t>Lorentz force acting on the test particle</a:t>
              </a:r>
              <a:endParaRPr lang="en-US" sz="1600" dirty="0"/>
            </a:p>
            <a:p>
              <a:pPr algn="just"/>
              <a:endParaRPr lang="en-US" sz="1600" dirty="0"/>
            </a:p>
            <a:p>
              <a:pPr algn="just"/>
              <a:endParaRPr lang="en-US" sz="1600" dirty="0"/>
            </a:p>
            <a:p>
              <a:pPr algn="just"/>
              <a:endParaRPr lang="en-US" sz="1600" dirty="0"/>
            </a:p>
          </p:txBody>
        </p:sp>
        <p:pic>
          <p:nvPicPr>
            <p:cNvPr id="16" name="Picture 15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96457" y="4140000"/>
              <a:ext cx="3375086" cy="506057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94286" y="5220000"/>
              <a:ext cx="3579428" cy="918857"/>
            </a:xfrm>
            <a:prstGeom prst="rect">
              <a:avLst/>
            </a:prstGeom>
          </p:spPr>
        </p:pic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41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 September 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Kevin Li - Collective effects I - Santa Susanna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4997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coasting beam with uniform charge density</a:t>
            </a:r>
          </a:p>
        </p:txBody>
      </p:sp>
      <p:pic>
        <p:nvPicPr>
          <p:cNvPr id="40" name="Picture 39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2" y="936000"/>
            <a:ext cx="10995355" cy="490009"/>
          </a:xfrm>
          <a:prstGeom prst="rect">
            <a:avLst/>
          </a:prstGeom>
        </p:spPr>
      </p:pic>
      <p:pic>
        <p:nvPicPr>
          <p:cNvPr id="28" name="Picture 27" descr="ps-99-012.pdf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36" t="34725" r="42955" b="46093"/>
          <a:stretch/>
        </p:blipFill>
        <p:spPr>
          <a:xfrm>
            <a:off x="3240000" y="2232000"/>
            <a:ext cx="2968026" cy="2520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0" y="1800000"/>
            <a:ext cx="3063471" cy="4512911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864000" y="5760000"/>
            <a:ext cx="2376000" cy="648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42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 September 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Kevin Li - Collective effects I - Santa Susanna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2464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coasting beam with uniform charge density</a:t>
            </a:r>
          </a:p>
        </p:txBody>
      </p:sp>
      <p:pic>
        <p:nvPicPr>
          <p:cNvPr id="40" name="Picture 39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2" y="936000"/>
            <a:ext cx="10995355" cy="490009"/>
          </a:xfrm>
          <a:prstGeom prst="rect">
            <a:avLst/>
          </a:prstGeom>
        </p:spPr>
      </p:pic>
      <p:pic>
        <p:nvPicPr>
          <p:cNvPr id="28" name="Picture 27" descr="ps-99-012.pdf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36" t="34725" r="42955" b="46093"/>
          <a:stretch/>
        </p:blipFill>
        <p:spPr>
          <a:xfrm>
            <a:off x="3240000" y="2232000"/>
            <a:ext cx="2968026" cy="2520000"/>
          </a:xfrm>
          <a:prstGeom prst="rect">
            <a:avLst/>
          </a:prstGeom>
        </p:spPr>
      </p:pic>
      <p:pic>
        <p:nvPicPr>
          <p:cNvPr id="29" name="Picture 28" descr="ps-99-012.pdf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78" t="42376" r="28914" b="46093"/>
          <a:stretch/>
        </p:blipFill>
        <p:spPr>
          <a:xfrm>
            <a:off x="6480000" y="2232000"/>
            <a:ext cx="1918207" cy="2160000"/>
          </a:xfrm>
          <a:prstGeom prst="rect">
            <a:avLst/>
          </a:prstGeom>
        </p:spPr>
      </p:pic>
      <p:cxnSp>
        <p:nvCxnSpPr>
          <p:cNvPr id="19" name="Straight Connector 18"/>
          <p:cNvCxnSpPr/>
          <p:nvPr/>
        </p:nvCxnSpPr>
        <p:spPr>
          <a:xfrm>
            <a:off x="6336000" y="2232000"/>
            <a:ext cx="0" cy="3960000"/>
          </a:xfrm>
          <a:prstGeom prst="lin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7" name="Picture 1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0" y="1800000"/>
            <a:ext cx="3063471" cy="451291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0" y="1800000"/>
            <a:ext cx="4028954" cy="4522665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864000" y="5760000"/>
            <a:ext cx="2376000" cy="648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8748000" y="5760000"/>
            <a:ext cx="2376000" cy="648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43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 September 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Kevin Li - Collective effects I - Santa Susanna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518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coasting beam with uniform charge density</a:t>
            </a:r>
          </a:p>
        </p:txBody>
      </p:sp>
      <p:pic>
        <p:nvPicPr>
          <p:cNvPr id="22" name="Picture 2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5" y="936001"/>
            <a:ext cx="10995355" cy="9251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003" y="2160001"/>
            <a:ext cx="5712002" cy="4032074"/>
          </a:xfrm>
          <a:prstGeom prst="rect">
            <a:avLst/>
          </a:prstGeom>
        </p:spPr>
      </p:pic>
      <p:pic>
        <p:nvPicPr>
          <p:cNvPr id="14" name="Picture 13" descr="ps-99-012.pdf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17" t="63497" r="41199" b="25589"/>
          <a:stretch/>
        </p:blipFill>
        <p:spPr>
          <a:xfrm>
            <a:off x="1224000" y="2160000"/>
            <a:ext cx="2880000" cy="211210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3" y="4392000"/>
            <a:ext cx="4206934" cy="584534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9720000" y="2052764"/>
            <a:ext cx="1800000" cy="648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760000" y="2052764"/>
            <a:ext cx="1800000" cy="648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003" y="3096000"/>
            <a:ext cx="5712002" cy="3077484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5760000" y="5580000"/>
            <a:ext cx="5760000" cy="648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44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 September 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Kevin Li - Collective effects I - Santa Susanna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3818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coasting beam with uniform charge density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472000" y="3960000"/>
            <a:ext cx="6048000" cy="18000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000" dirty="0"/>
              <a:t>Direct space charge is </a:t>
            </a:r>
            <a:r>
              <a:rPr lang="en-US" sz="2000" b="1" dirty="0">
                <a:solidFill>
                  <a:srgbClr val="C00000"/>
                </a:solidFill>
              </a:rPr>
              <a:t>like a defocusing quadrupole</a:t>
            </a:r>
            <a:r>
              <a:rPr lang="en-US" sz="2000" dirty="0"/>
              <a:t>…  </a:t>
            </a:r>
          </a:p>
          <a:p>
            <a:pPr marL="0" indent="0" algn="just">
              <a:buNone/>
            </a:pPr>
            <a:endParaRPr lang="en-US" sz="2000" dirty="0"/>
          </a:p>
          <a:p>
            <a:pPr marL="0" indent="0" algn="just">
              <a:buNone/>
            </a:pPr>
            <a:r>
              <a:rPr lang="en-US" sz="2000" dirty="0"/>
              <a:t>… however, direct space charge is always </a:t>
            </a:r>
            <a:r>
              <a:rPr lang="en-US" sz="2000" b="1" dirty="0">
                <a:solidFill>
                  <a:srgbClr val="C00000"/>
                </a:solidFill>
              </a:rPr>
              <a:t>defocusing in both planes</a:t>
            </a:r>
            <a:r>
              <a:rPr lang="en-US" sz="2000" dirty="0"/>
              <a:t>, while quadrupole is focusing in one and defocusing in the other plane</a:t>
            </a:r>
          </a:p>
        </p:txBody>
      </p:sp>
      <p:pic>
        <p:nvPicPr>
          <p:cNvPr id="24" name="Picture 23" descr="ps-99-012.pdf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75" t="53044" r="40337" b="25955"/>
          <a:stretch/>
        </p:blipFill>
        <p:spPr>
          <a:xfrm>
            <a:off x="648000" y="2448000"/>
            <a:ext cx="4320000" cy="35617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5" y="936001"/>
            <a:ext cx="10995355" cy="93609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6000" y="2808000"/>
            <a:ext cx="5790171" cy="517029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8568000" y="2664000"/>
            <a:ext cx="0" cy="792000"/>
          </a:xfrm>
          <a:prstGeom prst="line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5472000" y="2664000"/>
            <a:ext cx="6192000" cy="792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45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 September 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Kevin Li - Collective effects I - Santa Susanna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9828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Direct space charge tune shift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000" dirty="0"/>
              <a:t>Since the uniformly charged coasting beam acts </a:t>
            </a:r>
            <a:r>
              <a:rPr lang="en-US" sz="2000" b="1" dirty="0">
                <a:solidFill>
                  <a:srgbClr val="C00000"/>
                </a:solidFill>
              </a:rPr>
              <a:t>like an additional quadrupole</a:t>
            </a:r>
            <a:r>
              <a:rPr lang="en-US" sz="2000" dirty="0"/>
              <a:t>, it will contribute to the normal transverse focusing with an </a:t>
            </a:r>
            <a:r>
              <a:rPr lang="en-US" sz="2000" b="1" dirty="0">
                <a:solidFill>
                  <a:srgbClr val="C00000"/>
                </a:solidFill>
              </a:rPr>
              <a:t>additional quadrupole focusing term</a:t>
            </a:r>
            <a:r>
              <a:rPr lang="en-US" sz="2000" dirty="0"/>
              <a:t>:</a:t>
            </a:r>
          </a:p>
          <a:p>
            <a:pPr lvl="1" algn="just">
              <a:buFont typeface="Courier New" panose="02070309020205020404" pitchFamily="49" charset="0"/>
              <a:buChar char="o"/>
            </a:pPr>
            <a:endParaRPr lang="en-US" sz="1800" dirty="0"/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en-US" sz="1800" dirty="0"/>
              <a:t>Hill’s equation</a:t>
            </a:r>
          </a:p>
          <a:p>
            <a:pPr lvl="1" algn="just">
              <a:buFont typeface="Courier New" panose="02070309020205020404" pitchFamily="49" charset="0"/>
              <a:buChar char="o"/>
            </a:pPr>
            <a:endParaRPr lang="en-US" sz="1800" dirty="0"/>
          </a:p>
          <a:p>
            <a:pPr lvl="1" algn="just">
              <a:buFont typeface="Courier New" panose="02070309020205020404" pitchFamily="49" charset="0"/>
              <a:buChar char="o"/>
            </a:pPr>
            <a:endParaRPr lang="en-US" sz="1800" dirty="0"/>
          </a:p>
          <a:p>
            <a:pPr lvl="1" algn="just">
              <a:buFont typeface="Courier New" panose="02070309020205020404" pitchFamily="49" charset="0"/>
              <a:buChar char="o"/>
            </a:pPr>
            <a:endParaRPr lang="en-US" sz="1800" dirty="0"/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en-US" sz="1800" dirty="0"/>
              <a:t>Extra focusing term:</a:t>
            </a:r>
          </a:p>
          <a:p>
            <a:pPr lvl="1" algn="just">
              <a:buFont typeface="Courier New" panose="02070309020205020404" pitchFamily="49" charset="0"/>
              <a:buChar char="o"/>
            </a:pPr>
            <a:endParaRPr lang="en-US" sz="1800" dirty="0"/>
          </a:p>
          <a:p>
            <a:pPr lvl="1" algn="just">
              <a:buFont typeface="Courier New" panose="02070309020205020404" pitchFamily="49" charset="0"/>
              <a:buChar char="o"/>
            </a:pPr>
            <a:endParaRPr lang="en-US" sz="1800" dirty="0"/>
          </a:p>
          <a:p>
            <a:pPr lvl="1" algn="just">
              <a:buFont typeface="Courier New" panose="02070309020205020404" pitchFamily="49" charset="0"/>
              <a:buChar char="o"/>
            </a:pPr>
            <a:endParaRPr lang="en-US" sz="1800" dirty="0"/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en-US" sz="1800" dirty="0"/>
              <a:t>Tune shift:</a:t>
            </a:r>
          </a:p>
        </p:txBody>
      </p:sp>
      <p:pic>
        <p:nvPicPr>
          <p:cNvPr id="19" name="Picture 1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002" y="2412000"/>
            <a:ext cx="2954056" cy="294857"/>
          </a:xfrm>
          <a:prstGeom prst="rect">
            <a:avLst/>
          </a:prstGeom>
        </p:spPr>
      </p:pic>
      <p:sp>
        <p:nvSpPr>
          <p:cNvPr id="7" name="Left Brace 6"/>
          <p:cNvSpPr/>
          <p:nvPr/>
        </p:nvSpPr>
        <p:spPr>
          <a:xfrm rot="16200000">
            <a:off x="10080000" y="4013999"/>
            <a:ext cx="324000" cy="2916000"/>
          </a:xfrm>
          <a:prstGeom prst="leftBrace">
            <a:avLst>
              <a:gd name="adj1" fmla="val 68098"/>
              <a:gd name="adj2" fmla="val 50000"/>
            </a:avLst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vert" rtlCol="0" anchor="ctr"/>
          <a:lstStyle/>
          <a:p>
            <a:pPr algn="just"/>
            <a:endParaRPr lang="en-US" sz="16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just"/>
            <a:endParaRPr lang="en-US" sz="16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just"/>
            <a:endParaRPr lang="en-US" sz="16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just"/>
            <a:endParaRPr lang="en-US" sz="16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just"/>
            <a:endParaRPr lang="en-US" sz="16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just"/>
            <a:endParaRPr lang="en-US" sz="16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just"/>
            <a:r>
              <a:rPr lang="en-US" sz="1600" b="1" dirty="0">
                <a:solidFill>
                  <a:schemeClr val="accent6">
                    <a:lumMod val="75000"/>
                  </a:schemeClr>
                </a:solidFill>
              </a:rPr>
              <a:t>Tune shift of a particle subject to the direct space charge fields of a uniform charge distribution</a:t>
            </a:r>
          </a:p>
        </p:txBody>
      </p:sp>
      <p:pic>
        <p:nvPicPr>
          <p:cNvPr id="8" name="Picture 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000" y="3564000"/>
            <a:ext cx="4138972" cy="581486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9582DEC0-085F-261F-D3E3-365357C2D4E9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001" y="4823999"/>
            <a:ext cx="9154972" cy="60533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920000" y="2736000"/>
            <a:ext cx="39489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C00000"/>
                </a:solidFill>
              </a:rPr>
              <a:t>Linear force	Classical particle radius</a:t>
            </a:r>
          </a:p>
        </p:txBody>
      </p:sp>
      <p:pic>
        <p:nvPicPr>
          <p:cNvPr id="17" name="Picture 1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2000" y="2232000"/>
            <a:ext cx="3008838" cy="46628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46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 September 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Kevin Li - Collective effects I - Santa Susanna</a:t>
            </a:r>
            <a:endParaRPr lang="en-GB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9A4896ED-0B9B-2D0E-72BE-0EB32AE24258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2000" y="3960000"/>
            <a:ext cx="1809293" cy="606349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5F02AA11-4ECB-4757-73CC-13D7EC8B7E5C}"/>
              </a:ext>
            </a:extLst>
          </p:cNvPr>
          <p:cNvSpPr txBox="1"/>
          <p:nvPr/>
        </p:nvSpPr>
        <p:spPr>
          <a:xfrm>
            <a:off x="9756000" y="3528000"/>
            <a:ext cx="14729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C00000"/>
                </a:solidFill>
              </a:rPr>
              <a:t>Beam envelope</a:t>
            </a: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2562D0EE-4D01-F811-171E-9AB047CB0767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000" y="4824000"/>
            <a:ext cx="7514539" cy="546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630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6" grpId="0"/>
      <p:bldP spid="26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000" dirty="0"/>
              <a:t>We have seen space charge as a first real collective effect. We learned that there </a:t>
            </a:r>
            <a:r>
              <a:rPr lang="en-US" sz="2000" b="1" dirty="0">
                <a:solidFill>
                  <a:srgbClr val="C00000"/>
                </a:solidFill>
              </a:rPr>
              <a:t>is the direct and the indirect space charge effect</a:t>
            </a:r>
            <a:r>
              <a:rPr lang="en-US" sz="2000" dirty="0"/>
              <a:t>. We looked at the case of a </a:t>
            </a:r>
            <a:r>
              <a:rPr lang="en-US" sz="2000" b="1" dirty="0">
                <a:solidFill>
                  <a:srgbClr val="C00000"/>
                </a:solidFill>
              </a:rPr>
              <a:t>circular uniformly charged coasting beam </a:t>
            </a:r>
            <a:r>
              <a:rPr lang="en-US" sz="2000" dirty="0"/>
              <a:t>to study an example of the direct space charge effect. We learned that the induced </a:t>
            </a:r>
            <a:r>
              <a:rPr lang="en-US" sz="2000" b="1" dirty="0">
                <a:solidFill>
                  <a:srgbClr val="C00000"/>
                </a:solidFill>
              </a:rPr>
              <a:t>direct space charge fields induce tune shifts </a:t>
            </a:r>
            <a:r>
              <a:rPr lang="en-US" sz="2000" dirty="0"/>
              <a:t>on witness particles.</a:t>
            </a:r>
          </a:p>
          <a:p>
            <a:pPr marL="0" indent="0" algn="just">
              <a:buNone/>
            </a:pPr>
            <a:r>
              <a:rPr lang="en-US" sz="2000" dirty="0"/>
              <a:t>We are ready to summarize our findings from this first lecture…</a:t>
            </a:r>
          </a:p>
          <a:p>
            <a:pPr marL="0" indent="0" algn="just">
              <a:buNone/>
            </a:pPr>
            <a:r>
              <a:rPr lang="en-US" sz="2000" dirty="0">
                <a:solidFill>
                  <a:schemeClr val="bg1"/>
                </a:solidFill>
              </a:rPr>
              <a:t>Let’s see now what are the implications of such direct space charge tune shifts and why these are usually bad for the stable operation of an accelerator.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dirty="0"/>
              <a:t>Part I: Multi-particle effects – direct space charge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US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Multi-particle systems and their representation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Incoherent and coherent motion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Space charge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47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 September 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Kevin Li - Collective effects I - Santa Susanna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4039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000" dirty="0"/>
              <a:t>In this lecture, we have learned about the </a:t>
            </a:r>
            <a:r>
              <a:rPr lang="en-US" sz="2000" b="1" dirty="0">
                <a:solidFill>
                  <a:srgbClr val="C00000"/>
                </a:solidFill>
              </a:rPr>
              <a:t>dynamics and the representation of </a:t>
            </a:r>
            <a:r>
              <a:rPr lang="en-US" sz="2000" b="1" dirty="0" err="1">
                <a:solidFill>
                  <a:srgbClr val="C00000"/>
                </a:solidFill>
              </a:rPr>
              <a:t>multiparticle</a:t>
            </a:r>
            <a:r>
              <a:rPr lang="en-US" sz="2000" b="1" dirty="0">
                <a:solidFill>
                  <a:srgbClr val="C00000"/>
                </a:solidFill>
              </a:rPr>
              <a:t> systems</a:t>
            </a:r>
            <a:r>
              <a:rPr lang="en-US" sz="2000" dirty="0"/>
              <a:t>. We have seen how we differentiate between </a:t>
            </a:r>
            <a:r>
              <a:rPr lang="en-US" sz="2000" b="1" dirty="0">
                <a:solidFill>
                  <a:srgbClr val="C00000"/>
                </a:solidFill>
              </a:rPr>
              <a:t>incoherent and coherent motion</a:t>
            </a:r>
            <a:r>
              <a:rPr lang="en-US" sz="2000" dirty="0"/>
              <a:t>. Linked to this, we looked at the phenomenon of </a:t>
            </a:r>
            <a:r>
              <a:rPr lang="en-US" sz="2000" b="1" dirty="0" err="1">
                <a:solidFill>
                  <a:srgbClr val="C00000"/>
                </a:solidFill>
              </a:rPr>
              <a:t>filamentation</a:t>
            </a:r>
            <a:r>
              <a:rPr lang="en-US" sz="2000" b="1" dirty="0">
                <a:solidFill>
                  <a:srgbClr val="C00000"/>
                </a:solidFill>
              </a:rPr>
              <a:t> with </a:t>
            </a:r>
            <a:r>
              <a:rPr lang="en-US" sz="2000" b="1" dirty="0" err="1">
                <a:solidFill>
                  <a:srgbClr val="C00000"/>
                </a:solidFill>
              </a:rPr>
              <a:t>decoherence</a:t>
            </a:r>
            <a:r>
              <a:rPr lang="en-US" sz="2000" b="1" dirty="0">
                <a:solidFill>
                  <a:srgbClr val="C00000"/>
                </a:solidFill>
              </a:rPr>
              <a:t> and emittance blow-up</a:t>
            </a:r>
            <a:r>
              <a:rPr lang="en-US" sz="2000" dirty="0"/>
              <a:t>.</a:t>
            </a:r>
          </a:p>
          <a:p>
            <a:pPr marL="0" indent="0" algn="just">
              <a:buNone/>
            </a:pPr>
            <a:r>
              <a:rPr lang="en-US" sz="2000" dirty="0"/>
              <a:t>We also discussed a first collective effect – </a:t>
            </a:r>
            <a:r>
              <a:rPr lang="en-US" sz="2000" b="1" dirty="0">
                <a:solidFill>
                  <a:srgbClr val="C00000"/>
                </a:solidFill>
              </a:rPr>
              <a:t>direct space charge</a:t>
            </a:r>
            <a:r>
              <a:rPr lang="en-US" sz="2000" dirty="0"/>
              <a:t>. We saw that direct space charge, for the case of a uniform coasting beam, leads to a shift of the tune of all witness particles.</a:t>
            </a:r>
          </a:p>
          <a:p>
            <a:pPr marL="0" indent="0" algn="just">
              <a:buNone/>
            </a:pPr>
            <a:r>
              <a:rPr lang="en-US" sz="2000" dirty="0"/>
              <a:t>Next, we will see the </a:t>
            </a:r>
            <a:r>
              <a:rPr lang="en-US" sz="2000" b="1" dirty="0">
                <a:solidFill>
                  <a:srgbClr val="C00000"/>
                </a:solidFill>
              </a:rPr>
              <a:t>space charge induced tune footprint </a:t>
            </a:r>
            <a:r>
              <a:rPr lang="en-US" sz="2000" dirty="0"/>
              <a:t>and look at some </a:t>
            </a:r>
            <a:r>
              <a:rPr lang="en-US" sz="2000" b="1" dirty="0">
                <a:solidFill>
                  <a:srgbClr val="C00000"/>
                </a:solidFill>
              </a:rPr>
              <a:t>mitigation methods </a:t>
            </a:r>
            <a:r>
              <a:rPr lang="en-US" sz="2000" dirty="0"/>
              <a:t>that can be put in place against direct space charge. Finally, we will discuss some of the effects of </a:t>
            </a:r>
            <a:r>
              <a:rPr lang="en-US" sz="2000" b="1" dirty="0">
                <a:solidFill>
                  <a:srgbClr val="C00000"/>
                </a:solidFill>
              </a:rPr>
              <a:t>indirect space charge</a:t>
            </a:r>
            <a:r>
              <a:rPr lang="en-US" sz="2000" dirty="0"/>
              <a:t>.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dirty="0"/>
              <a:t>Part I: Multi-particle effects – direct space charge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US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Multi-particle systems and their representation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Incoherent and coherent motion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Space charge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48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 September 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Kevin Li - Collective effects I - Santa Susanna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211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End part 1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Image result for goal fla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4000" y="4140000"/>
            <a:ext cx="2304000" cy="23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6897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 particle dynamics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000" y="900000"/>
            <a:ext cx="11520000" cy="5400000"/>
          </a:xfrm>
        </p:spPr>
        <p:txBody>
          <a:bodyPr>
            <a:normAutofit/>
          </a:bodyPr>
          <a:lstStyle/>
          <a:p>
            <a:r>
              <a:rPr lang="en-US" sz="2200" dirty="0"/>
              <a:t>We have already seen and learned about single particle dynamics…</a:t>
            </a:r>
          </a:p>
          <a:p>
            <a:endParaRPr lang="en-US" sz="2200" dirty="0"/>
          </a:p>
          <a:p>
            <a:r>
              <a:rPr lang="en-US" sz="2200" dirty="0"/>
              <a:t>We can say that single particle dynamics treats the interaction of </a:t>
            </a:r>
            <a:r>
              <a:rPr lang="en-US" sz="2200" b="1" dirty="0">
                <a:solidFill>
                  <a:srgbClr val="C00000"/>
                </a:solidFill>
              </a:rPr>
              <a:t>individual particles with</a:t>
            </a:r>
            <a:r>
              <a:rPr lang="en-US" sz="2200" dirty="0"/>
              <a:t> </a:t>
            </a:r>
            <a:r>
              <a:rPr lang="en-US" sz="2200" b="1" dirty="0">
                <a:solidFill>
                  <a:srgbClr val="C00000"/>
                </a:solidFill>
              </a:rPr>
              <a:t>external force fields</a:t>
            </a:r>
            <a:r>
              <a:rPr lang="en-US" sz="2200" dirty="0"/>
              <a:t> generated by machine elements:</a:t>
            </a:r>
          </a:p>
          <a:p>
            <a:pPr lvl="1"/>
            <a:endParaRPr lang="en-US" sz="1800" dirty="0"/>
          </a:p>
          <a:p>
            <a:pPr lvl="1"/>
            <a:r>
              <a:rPr lang="en-US" sz="1800" dirty="0"/>
              <a:t>Slow magnets to generate guiding fields</a:t>
            </a:r>
          </a:p>
          <a:p>
            <a:pPr lvl="1"/>
            <a:r>
              <a:rPr lang="en-US" sz="1800" dirty="0"/>
              <a:t>Fast magnets for injection and extraction</a:t>
            </a:r>
          </a:p>
          <a:p>
            <a:pPr lvl="1"/>
            <a:r>
              <a:rPr lang="en-US" sz="1800" dirty="0"/>
              <a:t>RF cavities for bunching and shaping of </a:t>
            </a:r>
            <a:br>
              <a:rPr lang="en-US" sz="1800" dirty="0"/>
            </a:br>
            <a:r>
              <a:rPr lang="en-US" sz="1800" dirty="0"/>
              <a:t>longitudinal phase space</a:t>
            </a:r>
          </a:p>
          <a:p>
            <a:pPr lvl="1"/>
            <a:r>
              <a:rPr lang="en-US" sz="1800" dirty="0"/>
              <a:t>…</a:t>
            </a:r>
          </a:p>
          <a:p>
            <a:endParaRPr lang="en-US" sz="2200" dirty="0"/>
          </a:p>
          <a:p>
            <a:r>
              <a:rPr lang="en-US" sz="2200" dirty="0"/>
              <a:t>Characteristics of single particle dynamics:</a:t>
            </a:r>
          </a:p>
          <a:p>
            <a:pPr lvl="1"/>
            <a:endParaRPr lang="en-US" sz="1800" dirty="0"/>
          </a:p>
          <a:p>
            <a:pPr lvl="1"/>
            <a:r>
              <a:rPr lang="en-US" sz="1800" dirty="0"/>
              <a:t>External force fields</a:t>
            </a:r>
          </a:p>
          <a:p>
            <a:pPr lvl="1"/>
            <a:r>
              <a:rPr lang="en-US" sz="1800" dirty="0"/>
              <a:t>Independent of any given phase space configuration of multi-particle ensembles!</a:t>
            </a:r>
          </a:p>
        </p:txBody>
      </p:sp>
      <p:pic>
        <p:nvPicPr>
          <p:cNvPr id="7" name="Picture 2" descr="Bildergebnis für cern sp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0000" y="2592000"/>
            <a:ext cx="4536000" cy="25515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5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 September 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Kevin Li - Collective effects I - Santa Susanna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9255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7104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 September 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Kevin Li - Collective effects I - Santa Susanna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51</a:t>
            </a:fld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1767332-4E66-FB73-8489-D3EE93144235}"/>
              </a:ext>
            </a:extLst>
          </p:cNvPr>
          <p:cNvSpPr/>
          <p:nvPr/>
        </p:nvSpPr>
        <p:spPr>
          <a:xfrm>
            <a:off x="5016000" y="0"/>
            <a:ext cx="2160000" cy="2160000"/>
          </a:xfrm>
          <a:prstGeom prst="ellipse">
            <a:avLst/>
          </a:prstGeom>
          <a:solidFill>
            <a:srgbClr val="0033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58882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 particle dynamics – frozen models</a:t>
            </a:r>
          </a:p>
        </p:txBody>
      </p:sp>
      <p:sp>
        <p:nvSpPr>
          <p:cNvPr id="3" name="Content Placeholder 2 1"/>
          <p:cNvSpPr>
            <a:spLocks noGrp="1"/>
          </p:cNvSpPr>
          <p:nvPr>
            <p:ph idx="1"/>
          </p:nvPr>
        </p:nvSpPr>
        <p:spPr>
          <a:xfrm>
            <a:off x="336000" y="899999"/>
            <a:ext cx="5454639" cy="5221101"/>
          </a:xfrm>
        </p:spPr>
        <p:txBody>
          <a:bodyPr>
            <a:normAutofit/>
          </a:bodyPr>
          <a:lstStyle/>
          <a:p>
            <a:r>
              <a:rPr lang="en-US" sz="2000" dirty="0"/>
              <a:t>Characteristics of single particle dynamics:</a:t>
            </a:r>
          </a:p>
          <a:p>
            <a:pPr lvl="1"/>
            <a:r>
              <a:rPr lang="en-US" sz="1800" dirty="0"/>
              <a:t>External force fields</a:t>
            </a:r>
          </a:p>
          <a:p>
            <a:pPr lvl="1"/>
            <a:r>
              <a:rPr lang="en-US" sz="1800" dirty="0"/>
              <a:t>Independent of any given multi-particle system phase space configuration!</a:t>
            </a:r>
          </a:p>
        </p:txBody>
      </p:sp>
      <p:sp>
        <p:nvSpPr>
          <p:cNvPr id="28" name="Content Placeholder 2 2"/>
          <p:cNvSpPr txBox="1">
            <a:spLocks/>
          </p:cNvSpPr>
          <p:nvPr/>
        </p:nvSpPr>
        <p:spPr>
          <a:xfrm>
            <a:off x="334800" y="4536000"/>
            <a:ext cx="7560000" cy="144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Examples of single particle dynamics:</a:t>
            </a:r>
          </a:p>
          <a:p>
            <a:pPr lvl="1"/>
            <a:r>
              <a:rPr lang="en-US" sz="1800" dirty="0"/>
              <a:t>Frozen models </a:t>
            </a:r>
            <a:r>
              <a:rPr lang="en-US" sz="1800" dirty="0">
                <a:sym typeface="Wingdings" panose="05000000000000000000" pitchFamily="2" charset="2"/>
              </a:rPr>
              <a:t> </a:t>
            </a:r>
            <a:r>
              <a:rPr lang="en-US" sz="1800" dirty="0" err="1">
                <a:sym typeface="Wingdings" panose="05000000000000000000" pitchFamily="2" charset="2"/>
              </a:rPr>
              <a:t>Bassetti</a:t>
            </a:r>
            <a:r>
              <a:rPr lang="en-US" sz="1800" dirty="0">
                <a:sym typeface="Wingdings" panose="05000000000000000000" pitchFamily="2" charset="2"/>
              </a:rPr>
              <a:t>-Erskine formula and tune footprint</a:t>
            </a:r>
            <a:endParaRPr lang="en-US" sz="1800" dirty="0"/>
          </a:p>
        </p:txBody>
      </p:sp>
      <p:grpSp>
        <p:nvGrpSpPr>
          <p:cNvPr id="29" name="Group 28"/>
          <p:cNvGrpSpPr>
            <a:grpSpLocks noChangeAspect="1"/>
          </p:cNvGrpSpPr>
          <p:nvPr/>
        </p:nvGrpSpPr>
        <p:grpSpPr>
          <a:xfrm>
            <a:off x="288000" y="1728000"/>
            <a:ext cx="5760000" cy="3141819"/>
            <a:chOff x="144000" y="1512000"/>
            <a:chExt cx="6480000" cy="3534546"/>
          </a:xfrm>
        </p:grpSpPr>
        <p:grpSp>
          <p:nvGrpSpPr>
            <p:cNvPr id="31" name="Group 30"/>
            <p:cNvGrpSpPr/>
            <p:nvPr/>
          </p:nvGrpSpPr>
          <p:grpSpPr>
            <a:xfrm>
              <a:off x="144000" y="1512000"/>
              <a:ext cx="6480000" cy="3534546"/>
              <a:chOff x="144000" y="1440000"/>
              <a:chExt cx="6480000" cy="3534546"/>
            </a:xfrm>
          </p:grpSpPr>
          <p:grpSp>
            <p:nvGrpSpPr>
              <p:cNvPr id="33" name="Group 32"/>
              <p:cNvGrpSpPr>
                <a:grpSpLocks noChangeAspect="1"/>
              </p:cNvGrpSpPr>
              <p:nvPr/>
            </p:nvGrpSpPr>
            <p:grpSpPr>
              <a:xfrm>
                <a:off x="144000" y="1440000"/>
                <a:ext cx="6480000" cy="3534546"/>
                <a:chOff x="2136000" y="1440000"/>
                <a:chExt cx="7920000" cy="4320001"/>
              </a:xfrm>
            </p:grpSpPr>
            <p:pic>
              <p:nvPicPr>
                <p:cNvPr id="35" name="Picture 34"/>
                <p:cNvPicPr>
                  <a:picLocks noChangeAspect="1"/>
                </p:cNvPicPr>
                <p:nvPr/>
              </p:nvPicPr>
              <p:blipFill>
                <a:blip r:embed="rId8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36000" y="1440000"/>
                  <a:ext cx="7920000" cy="4320001"/>
                </a:xfrm>
                <a:prstGeom prst="rect">
                  <a:avLst/>
                </a:prstGeom>
              </p:spPr>
            </p:pic>
            <p:sp>
              <p:nvSpPr>
                <p:cNvPr id="36" name="Arc 35"/>
                <p:cNvSpPr>
                  <a:spLocks noChangeAspect="1"/>
                </p:cNvSpPr>
                <p:nvPr/>
              </p:nvSpPr>
              <p:spPr>
                <a:xfrm>
                  <a:off x="3420000" y="2628000"/>
                  <a:ext cx="5617297" cy="1894989"/>
                </a:xfrm>
                <a:prstGeom prst="arc">
                  <a:avLst>
                    <a:gd name="adj1" fmla="val 2062591"/>
                    <a:gd name="adj2" fmla="val 9892665"/>
                  </a:avLst>
                </a:prstGeom>
                <a:ln w="31750">
                  <a:solidFill>
                    <a:schemeClr val="accent2"/>
                  </a:solidFill>
                  <a:headEnd type="none" w="lg" len="lg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" name="Oval 36"/>
                <p:cNvSpPr/>
                <p:nvPr/>
              </p:nvSpPr>
              <p:spPr>
                <a:xfrm rot="-900000">
                  <a:off x="7560000" y="4284000"/>
                  <a:ext cx="792000" cy="288000"/>
                </a:xfrm>
                <a:prstGeom prst="ellipse">
                  <a:avLst/>
                </a:prstGeom>
                <a:solidFill>
                  <a:schemeClr val="accent3"/>
                </a:solidFill>
                <a:scene3d>
                  <a:camera prst="orthographicFront"/>
                  <a:lightRig rig="balanced" dir="t">
                    <a:rot lat="0" lon="0" rev="0"/>
                  </a:lightRig>
                </a:scene3d>
                <a:sp3d>
                  <a:bevelT w="127000" h="127000"/>
                </a:sp3d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38" name="Straight Arrow Connector 37"/>
                <p:cNvCxnSpPr/>
                <p:nvPr/>
              </p:nvCxnSpPr>
              <p:spPr>
                <a:xfrm flipV="1">
                  <a:off x="7956000" y="3708000"/>
                  <a:ext cx="0" cy="792000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Arrow Connector 38"/>
                <p:cNvCxnSpPr/>
                <p:nvPr/>
              </p:nvCxnSpPr>
              <p:spPr>
                <a:xfrm rot="8100000" flipV="1">
                  <a:off x="8134191" y="4284000"/>
                  <a:ext cx="0" cy="648000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Arrow Connector 39"/>
                <p:cNvCxnSpPr/>
                <p:nvPr/>
              </p:nvCxnSpPr>
              <p:spPr>
                <a:xfrm rot="15300000" flipV="1">
                  <a:off x="7542000" y="4050000"/>
                  <a:ext cx="0" cy="1008000"/>
                </a:xfrm>
                <a:prstGeom prst="straightConnector1">
                  <a:avLst/>
                </a:prstGeom>
                <a:ln w="19050">
                  <a:solidFill>
                    <a:srgbClr val="0070C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41" name="Picture 40"/>
                <p:cNvPicPr>
                  <a:picLocks noChangeAspect="1"/>
                </p:cNvPicPr>
                <p:nvPr>
                  <p:custDataLst>
                    <p:tags r:id="rId2"/>
                  </p:custDataLst>
                </p:nvPr>
              </p:nvPicPr>
              <p:blipFill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064000" y="3528000"/>
                  <a:ext cx="130743" cy="179352"/>
                </a:xfrm>
                <a:prstGeom prst="rect">
                  <a:avLst/>
                </a:prstGeom>
              </p:spPr>
            </p:pic>
            <p:pic>
              <p:nvPicPr>
                <p:cNvPr id="42" name="Picture 41"/>
                <p:cNvPicPr>
                  <a:picLocks noChangeAspect="1"/>
                </p:cNvPicPr>
                <p:nvPr>
                  <p:custDataLst>
                    <p:tags r:id="rId3"/>
                  </p:custDataLst>
                </p:nvPr>
              </p:nvPicPr>
              <p:blipFill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460000" y="4824000"/>
                  <a:ext cx="140800" cy="125714"/>
                </a:xfrm>
                <a:prstGeom prst="rect">
                  <a:avLst/>
                </a:prstGeom>
              </p:spPr>
            </p:pic>
            <p:pic>
              <p:nvPicPr>
                <p:cNvPr id="43" name="Picture 42"/>
                <p:cNvPicPr>
                  <a:picLocks noChangeAspect="1"/>
                </p:cNvPicPr>
                <p:nvPr>
                  <p:custDataLst>
                    <p:tags r:id="rId4"/>
                  </p:custDataLst>
                </p:nvPr>
              </p:nvPicPr>
              <p:blipFill>
                <a:blip r:embed="rId1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948000" y="4788000"/>
                  <a:ext cx="119009" cy="125714"/>
                </a:xfrm>
                <a:prstGeom prst="rect">
                  <a:avLst/>
                </a:prstGeom>
              </p:spPr>
            </p:pic>
            <p:pic>
              <p:nvPicPr>
                <p:cNvPr id="44" name="Picture 43"/>
                <p:cNvPicPr>
                  <a:picLocks noChangeAspect="1"/>
                </p:cNvPicPr>
                <p:nvPr>
                  <p:custDataLst>
                    <p:tags r:id="rId5"/>
                  </p:custDataLst>
                </p:nvPr>
              </p:nvPicPr>
              <p:blipFill>
                <a:blip r:embed="rId1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888000" y="3960000"/>
                  <a:ext cx="103924" cy="125714"/>
                </a:xfrm>
                <a:prstGeom prst="rect">
                  <a:avLst/>
                </a:prstGeom>
              </p:spPr>
            </p:pic>
          </p:grpSp>
          <p:sp>
            <p:nvSpPr>
              <p:cNvPr id="34" name="Rounded Rectangle 33"/>
              <p:cNvSpPr/>
              <p:nvPr/>
            </p:nvSpPr>
            <p:spPr>
              <a:xfrm>
                <a:off x="1584000" y="2124000"/>
                <a:ext cx="864000" cy="576000"/>
              </a:xfrm>
              <a:prstGeom prst="roundRect">
                <a:avLst>
                  <a:gd name="adj" fmla="val 22090"/>
                </a:avLst>
              </a:prstGeom>
              <a:solidFill>
                <a:schemeClr val="tx2">
                  <a:alpha val="80000"/>
                </a:schemeClr>
              </a:solidFill>
              <a:ln>
                <a:noFill/>
              </a:ln>
              <a:scene3d>
                <a:camera prst="isometricOffAxis1Top">
                  <a:rot lat="2812520" lon="3602882" rev="14853585"/>
                </a:camera>
                <a:lightRig rig="balanced" dir="t"/>
              </a:scene3d>
              <a:sp3d prstMaterial="metal">
                <a:bevelT h="152400"/>
                <a:bevelB h="152400"/>
              </a:sp3d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2" name="Rounded Rectangle 31"/>
            <p:cNvSpPr/>
            <p:nvPr/>
          </p:nvSpPr>
          <p:spPr>
            <a:xfrm>
              <a:off x="4140000" y="2158364"/>
              <a:ext cx="864000" cy="576000"/>
            </a:xfrm>
            <a:prstGeom prst="roundRect">
              <a:avLst>
                <a:gd name="adj" fmla="val 22090"/>
              </a:avLst>
            </a:prstGeom>
            <a:solidFill>
              <a:schemeClr val="tx2">
                <a:alpha val="80000"/>
              </a:schemeClr>
            </a:solidFill>
            <a:ln>
              <a:noFill/>
            </a:ln>
            <a:scene3d>
              <a:camera prst="isometricOffAxis2Top">
                <a:rot lat="18250385" lon="2755360" rev="18521930"/>
              </a:camera>
              <a:lightRig rig="balanced" dir="t"/>
            </a:scene3d>
            <a:sp3d prstMaterial="metal">
              <a:bevelT h="152400"/>
              <a:bevelB h="152400"/>
            </a:sp3d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52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 September 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Kevin Li - Collective effects I - Santa Susanna</a:t>
            </a:r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4F43251-8EF9-9876-1A96-442795616D77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000" y="5256000"/>
            <a:ext cx="9934617" cy="86125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830121D-2DE6-C69D-8E19-28477C710776}"/>
              </a:ext>
            </a:extLst>
          </p:cNvPr>
          <p:cNvSpPr txBox="1"/>
          <p:nvPr/>
        </p:nvSpPr>
        <p:spPr>
          <a:xfrm>
            <a:off x="1800000" y="6192000"/>
            <a:ext cx="101563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M. </a:t>
            </a:r>
            <a:r>
              <a:rPr lang="en-US" sz="1400" i="1" dirty="0" err="1"/>
              <a:t>Bassetti</a:t>
            </a:r>
            <a:r>
              <a:rPr lang="en-US" sz="1400" i="1" dirty="0"/>
              <a:t> and G.A. Erskine, “Closed expression for the electrical field of a two-dimensional Gaussian charge”, CERN-ISR-TH/80-06 (1980)</a:t>
            </a:r>
          </a:p>
        </p:txBody>
      </p:sp>
      <p:pic>
        <p:nvPicPr>
          <p:cNvPr id="10" name="Picture 9" descr="Chart, scatter chart&#10;&#10;Description automatically generated">
            <a:extLst>
              <a:ext uri="{FF2B5EF4-FFF2-40B4-BE49-F238E27FC236}">
                <a16:creationId xmlns:a16="http://schemas.microsoft.com/office/drawing/2014/main" id="{A307FD06-17A9-B123-BB35-030C9FC58380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4000" y="720000"/>
            <a:ext cx="3240000" cy="3240000"/>
          </a:xfrm>
          <a:prstGeom prst="rect">
            <a:avLst/>
          </a:prstGeom>
        </p:spPr>
      </p:pic>
      <p:pic>
        <p:nvPicPr>
          <p:cNvPr id="13" name="Picture 12" descr="Chart, surface chart&#10;&#10;Description automatically generated">
            <a:extLst>
              <a:ext uri="{FF2B5EF4-FFF2-40B4-BE49-F238E27FC236}">
                <a16:creationId xmlns:a16="http://schemas.microsoft.com/office/drawing/2014/main" id="{F4F2C0DE-959C-EFB4-1E59-760587805C1A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98" t="5463" r="18542" b="2194"/>
          <a:stretch/>
        </p:blipFill>
        <p:spPr>
          <a:xfrm>
            <a:off x="7920000" y="1872000"/>
            <a:ext cx="3960000" cy="308572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9705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8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864000" y="5076000"/>
            <a:ext cx="10944000" cy="1332000"/>
          </a:xfrm>
          <a:prstGeom prst="roundRect">
            <a:avLst>
              <a:gd name="adj" fmla="val 8335"/>
            </a:avLst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6408000" y="1116000"/>
            <a:ext cx="5328000" cy="3852000"/>
            <a:chOff x="6372000" y="1151998"/>
            <a:chExt cx="5328000" cy="3852000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377" r="40461" b="23228"/>
            <a:stretch/>
          </p:blipFill>
          <p:spPr>
            <a:xfrm>
              <a:off x="6372000" y="1151998"/>
              <a:ext cx="5328000" cy="3850308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6372000" y="1151998"/>
              <a:ext cx="5328000" cy="3852000"/>
            </a:xfrm>
            <a:prstGeom prst="rect">
              <a:avLst/>
            </a:prstGeom>
            <a:gradFill flip="none" rotWithShape="1">
              <a:gsLst>
                <a:gs pos="25000">
                  <a:srgbClr val="FFFFFF"/>
                </a:gs>
                <a:gs pos="40000">
                  <a:srgbClr val="FFFFFF">
                    <a:alpha val="0"/>
                  </a:srgbClr>
                </a:gs>
                <a:gs pos="0">
                  <a:srgbClr val="FFFFFF"/>
                </a:gs>
                <a:gs pos="100000">
                  <a:srgbClr val="FFFFFF">
                    <a:alpha val="0"/>
                  </a:srgbClr>
                </a:gs>
              </a:gsLst>
              <a:lin ang="153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Multi-particle dynamics – state generation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 September 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Kevin Li - Collective effects I - Santa Susanna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53</a:t>
            </a:fld>
            <a:endParaRPr lang="en-GB"/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6204000" y="792000"/>
            <a:ext cx="5616000" cy="108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Initial conditions of the beam/particles</a:t>
            </a:r>
          </a:p>
        </p:txBody>
      </p:sp>
      <p:pic>
        <p:nvPicPr>
          <p:cNvPr id="30" name="Picture 29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000" y="5220000"/>
            <a:ext cx="2810058" cy="1141026"/>
          </a:xfrm>
          <a:prstGeom prst="rect">
            <a:avLst/>
          </a:prstGeom>
        </p:spPr>
      </p:pic>
      <p:sp>
        <p:nvSpPr>
          <p:cNvPr id="14" name="Content Placeholder 2"/>
          <p:cNvSpPr txBox="1">
            <a:spLocks/>
          </p:cNvSpPr>
          <p:nvPr/>
        </p:nvSpPr>
        <p:spPr>
          <a:xfrm>
            <a:off x="936000" y="5112000"/>
            <a:ext cx="6624000" cy="13680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800" dirty="0"/>
              <a:t>In practice, we can use </a:t>
            </a:r>
            <a:r>
              <a:rPr lang="en-US" sz="1800" b="1" dirty="0">
                <a:solidFill>
                  <a:srgbClr val="C00000"/>
                </a:solidFill>
              </a:rPr>
              <a:t>random number generators</a:t>
            </a:r>
            <a:r>
              <a:rPr lang="en-US" sz="1800" dirty="0">
                <a:solidFill>
                  <a:srgbClr val="C00000"/>
                </a:solidFill>
              </a:rPr>
              <a:t> </a:t>
            </a:r>
            <a:r>
              <a:rPr lang="en-US" sz="1800" dirty="0"/>
              <a:t>to create </a:t>
            </a:r>
            <a:r>
              <a:rPr lang="en-US" sz="1800" b="1" dirty="0">
                <a:solidFill>
                  <a:srgbClr val="C00000"/>
                </a:solidFill>
              </a:rPr>
              <a:t>random distributions of coordinates and momenta </a:t>
            </a:r>
            <a:r>
              <a:rPr lang="en-US" sz="1800" dirty="0"/>
              <a:t>for a numerical representation of a bunch</a:t>
            </a:r>
          </a:p>
          <a:p>
            <a:pPr algn="just"/>
            <a:r>
              <a:rPr lang="en-US" sz="1800" dirty="0"/>
              <a:t>Example </a:t>
            </a:r>
            <a:r>
              <a:rPr lang="en-US" sz="1800" b="1" dirty="0">
                <a:solidFill>
                  <a:srgbClr val="C00000"/>
                </a:solidFill>
              </a:rPr>
              <a:t>transverse Gaussian beam </a:t>
            </a:r>
            <a:r>
              <a:rPr lang="en-US" sz="1800" dirty="0"/>
              <a:t>in the SPS with </a:t>
            </a:r>
            <a:r>
              <a:rPr lang="en-US" sz="1800" b="1" dirty="0">
                <a:solidFill>
                  <a:srgbClr val="C00000"/>
                </a:solidFill>
              </a:rPr>
              <a:t>normalized emittance of 2um</a:t>
            </a:r>
            <a:r>
              <a:rPr lang="en-US" sz="1800" dirty="0"/>
              <a:t> (0.35 eVs longitudinal)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" y="864000"/>
            <a:ext cx="4536000" cy="40824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28421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5202">
        <p:fade/>
      </p:transition>
    </mc:Choice>
    <mc:Fallback xmlns="">
      <p:transition spd="med" advTm="15520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Direct space charge tune shift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000" y="792000"/>
            <a:ext cx="11520000" cy="5400000"/>
          </a:xfrm>
        </p:spPr>
        <p:txBody>
          <a:bodyPr>
            <a:normAutofit/>
          </a:bodyPr>
          <a:lstStyle/>
          <a:p>
            <a:r>
              <a:rPr lang="en-US" sz="2000" dirty="0"/>
              <a:t>The direct space charge force for a beam with uniform charge distribution is linear in x and y </a:t>
            </a:r>
            <a:br>
              <a:rPr lang="en-US" sz="2000" dirty="0"/>
            </a:br>
            <a:r>
              <a:rPr lang="en-US" sz="2000" dirty="0">
                <a:sym typeface="Wingdings"/>
              </a:rPr>
              <a:t></a:t>
            </a:r>
            <a:r>
              <a:rPr lang="en-US" sz="2000" dirty="0"/>
              <a:t> </a:t>
            </a:r>
            <a:r>
              <a:rPr lang="en-US" sz="2000" dirty="0">
                <a:sym typeface="Wingdings"/>
              </a:rPr>
              <a:t>results in a </a:t>
            </a:r>
            <a:r>
              <a:rPr lang="en-US" sz="2000" b="1" dirty="0">
                <a:solidFill>
                  <a:srgbClr val="C00000"/>
                </a:solidFill>
                <a:sym typeface="Wingdings"/>
              </a:rPr>
              <a:t>direct space charge tune shift</a:t>
            </a:r>
          </a:p>
          <a:p>
            <a:r>
              <a:rPr lang="en-US" sz="2000" dirty="0">
                <a:sym typeface="Wingdings"/>
              </a:rPr>
              <a:t>We derive the general expression for the space charge induced tune shift in the vertical plane</a:t>
            </a:r>
            <a:endParaRPr lang="en-US" sz="2000" dirty="0"/>
          </a:p>
        </p:txBody>
      </p:sp>
      <p:pic>
        <p:nvPicPr>
          <p:cNvPr id="20" name="Picture 19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01" y="2016000"/>
            <a:ext cx="8514896" cy="438438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776000" y="2952000"/>
            <a:ext cx="39489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C00000"/>
                </a:solidFill>
              </a:rPr>
              <a:t>Linear force	Classical particle radius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588000" y="4752000"/>
            <a:ext cx="23975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C00000"/>
                </a:solidFill>
              </a:rPr>
              <a:t>Generalized Hill’s equation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7920000" y="5724000"/>
            <a:ext cx="1764000" cy="720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0" y="2502000"/>
            <a:ext cx="3008838" cy="46628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ounded Rectangle 12"/>
              <p:cNvSpPr/>
              <p:nvPr/>
            </p:nvSpPr>
            <p:spPr>
              <a:xfrm>
                <a:off x="516000" y="720000"/>
                <a:ext cx="11160000" cy="5616000"/>
              </a:xfrm>
              <a:prstGeom prst="roundRect">
                <a:avLst>
                  <a:gd name="adj" fmla="val 4996"/>
                </a:avLst>
              </a:prstGeom>
              <a:solidFill>
                <a:schemeClr val="bg1"/>
              </a:solidFill>
              <a:ln w="25400"/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0" rtlCol="0" anchor="t"/>
              <a:lstStyle/>
              <a:p>
                <a:pPr algn="just"/>
                <a:r>
                  <a:rPr lang="en-US" sz="2000" dirty="0">
                    <a:solidFill>
                      <a:schemeClr val="tx1"/>
                    </a:solidFill>
                  </a:rPr>
                  <a:t>After some reshuffling we notice some of the </a:t>
                </a:r>
                <a:r>
                  <a:rPr lang="en-US" sz="2000" b="1" dirty="0">
                    <a:solidFill>
                      <a:srgbClr val="FF0000"/>
                    </a:solidFill>
                  </a:rPr>
                  <a:t>fundamental properties of the direct space charge tune shift</a:t>
                </a:r>
                <a:r>
                  <a:rPr lang="en-US" sz="2000" dirty="0">
                    <a:solidFill>
                      <a:schemeClr val="tx1"/>
                    </a:solidFill>
                  </a:rPr>
                  <a:t>:</a:t>
                </a:r>
              </a:p>
              <a:p>
                <a:pPr algn="just"/>
                <a:endParaRPr lang="en-US" sz="2000" dirty="0">
                  <a:solidFill>
                    <a:schemeClr val="tx1"/>
                  </a:solidFill>
                </a:endParaRPr>
              </a:p>
              <a:p>
                <a:pPr algn="just"/>
                <a:endParaRPr lang="en-US" sz="2000" dirty="0">
                  <a:solidFill>
                    <a:schemeClr val="tx1"/>
                  </a:solidFill>
                </a:endParaRPr>
              </a:p>
              <a:p>
                <a:pPr algn="just"/>
                <a:endParaRPr lang="en-US" sz="2000" dirty="0">
                  <a:solidFill>
                    <a:schemeClr val="tx1"/>
                  </a:solidFill>
                </a:endParaRPr>
              </a:p>
              <a:p>
                <a:pPr algn="just"/>
                <a:endParaRPr lang="en-US" sz="2000" dirty="0">
                  <a:solidFill>
                    <a:schemeClr val="tx1"/>
                  </a:solidFill>
                </a:endParaRPr>
              </a:p>
              <a:p>
                <a:pPr algn="just"/>
                <a:endParaRPr lang="en-US" sz="2000" dirty="0">
                  <a:solidFill>
                    <a:schemeClr val="tx1"/>
                  </a:solidFill>
                </a:endParaRPr>
              </a:p>
              <a:p>
                <a:pPr algn="just"/>
                <a:endParaRPr lang="en-US" sz="2000" dirty="0">
                  <a:solidFill>
                    <a:schemeClr val="tx1"/>
                  </a:solidFill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tx1"/>
                    </a:solidFill>
                  </a:rPr>
                  <a:t>is negative, because space charge transversely always defocuses</a:t>
                </a: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endParaRPr lang="en-US" sz="2000" dirty="0">
                  <a:solidFill>
                    <a:schemeClr val="tx1"/>
                  </a:solidFill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tx1"/>
                    </a:solidFill>
                  </a:rPr>
                  <a:t>is proportional to the line density and thus to the number of particles in the beam</a:t>
                </a: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endParaRPr lang="en-US" sz="2000" dirty="0">
                  <a:solidFill>
                    <a:schemeClr val="tx1"/>
                  </a:solidFill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tx1"/>
                    </a:solidFill>
                  </a:rPr>
                  <a:t>decreases with energy like 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1/(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𝛽</m:t>
                    </m:r>
                    <m:sSup>
                      <m:sSup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(when expressed in terms of normalized emittance) and therefore vanishes in the ultra-relativistic limit </a:t>
                </a: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endParaRPr lang="en-US" sz="2000" dirty="0">
                  <a:solidFill>
                    <a:schemeClr val="tx1"/>
                  </a:solidFill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tx1"/>
                    </a:solidFill>
                  </a:rPr>
                  <a:t>does not depend on the local beta functions or beam sizes but is inversely proportional to the normalized emittance (here the emittance includes all particles!)</a:t>
                </a:r>
              </a:p>
            </p:txBody>
          </p:sp>
        </mc:Choice>
        <mc:Fallback xmlns="">
          <p:sp>
            <p:nvSpPr>
              <p:cNvPr id="13" name="Rounded 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000" y="720000"/>
                <a:ext cx="11160000" cy="5616000"/>
              </a:xfrm>
              <a:prstGeom prst="roundRect">
                <a:avLst>
                  <a:gd name="adj" fmla="val 4996"/>
                </a:avLst>
              </a:prstGeom>
              <a:blipFill rotWithShape="0">
                <a:blip r:embed="rId9"/>
                <a:stretch>
                  <a:fillRect/>
                </a:stretch>
              </a:blipFill>
              <a:ln w="25400"/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6000" y="1584000"/>
            <a:ext cx="5676343" cy="1331657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5976000" y="1872000"/>
            <a:ext cx="2196000" cy="756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0" y="2664000"/>
            <a:ext cx="3587428" cy="56914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54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 September 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Kevin Li - Collective effects I - Santa Susanna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047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Space charge and incoherent vs. coherent motion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000" dirty="0"/>
              <a:t>Incoherent motion</a:t>
            </a:r>
          </a:p>
          <a:p>
            <a:pPr lvl="1" algn="just"/>
            <a:r>
              <a:rPr lang="en-US" sz="1800" dirty="0"/>
              <a:t>The beam consists of many particles, each of which moves inside the beam with </a:t>
            </a:r>
            <a:r>
              <a:rPr lang="en-US" sz="1800" b="1" dirty="0">
                <a:solidFill>
                  <a:srgbClr val="C00000"/>
                </a:solidFill>
              </a:rPr>
              <a:t>its individual </a:t>
            </a:r>
            <a:r>
              <a:rPr lang="en-US" sz="1800" b="1" dirty="0" err="1">
                <a:solidFill>
                  <a:srgbClr val="C00000"/>
                </a:solidFill>
              </a:rPr>
              <a:t>betatron</a:t>
            </a:r>
            <a:r>
              <a:rPr lang="en-US" sz="1800" b="1" dirty="0">
                <a:solidFill>
                  <a:srgbClr val="C00000"/>
                </a:solidFill>
              </a:rPr>
              <a:t> amplitude, phase, and even tune</a:t>
            </a:r>
            <a:r>
              <a:rPr lang="en-US" sz="1800" dirty="0"/>
              <a:t> (under influence of direct space charge) – amplitude and phase </a:t>
            </a:r>
            <a:r>
              <a:rPr lang="en-US" sz="1800" b="1" dirty="0">
                <a:solidFill>
                  <a:srgbClr val="C00000"/>
                </a:solidFill>
              </a:rPr>
              <a:t>are distributed at random over all particles</a:t>
            </a:r>
          </a:p>
          <a:p>
            <a:pPr lvl="1" algn="just"/>
            <a:r>
              <a:rPr lang="en-US" sz="1800" dirty="0"/>
              <a:t>An outside observer (using a beam position monitor) does </a:t>
            </a:r>
            <a:r>
              <a:rPr lang="en-US" sz="1800" b="1" dirty="0">
                <a:solidFill>
                  <a:srgbClr val="C00000"/>
                </a:solidFill>
              </a:rPr>
              <a:t>not see any of this random </a:t>
            </a:r>
            <a:r>
              <a:rPr lang="en-US" sz="1800" b="1" dirty="0" err="1">
                <a:solidFill>
                  <a:srgbClr val="C00000"/>
                </a:solidFill>
              </a:rPr>
              <a:t>betatron</a:t>
            </a:r>
            <a:r>
              <a:rPr lang="en-US" sz="1800" b="1" dirty="0">
                <a:solidFill>
                  <a:srgbClr val="C00000"/>
                </a:solidFill>
              </a:rPr>
              <a:t> motion</a:t>
            </a:r>
            <a:r>
              <a:rPr lang="en-US" sz="1800" dirty="0"/>
              <a:t> – beam and source of the direct space-charge field do not move </a:t>
            </a:r>
          </a:p>
          <a:p>
            <a:pPr algn="just"/>
            <a:r>
              <a:rPr lang="en-US" sz="2000" dirty="0"/>
              <a:t>Coherent motion</a:t>
            </a:r>
          </a:p>
          <a:p>
            <a:pPr lvl="1" algn="just"/>
            <a:r>
              <a:rPr lang="en-US" sz="1800" dirty="0"/>
              <a:t>A static beam given a transverse fast deflection starts to perform </a:t>
            </a:r>
            <a:r>
              <a:rPr lang="en-US" sz="1800" b="1" dirty="0" err="1">
                <a:solidFill>
                  <a:srgbClr val="C00000"/>
                </a:solidFill>
              </a:rPr>
              <a:t>betatron</a:t>
            </a:r>
            <a:r>
              <a:rPr lang="en-US" sz="1800" b="1" dirty="0">
                <a:solidFill>
                  <a:srgbClr val="C00000"/>
                </a:solidFill>
              </a:rPr>
              <a:t> oscillations as a whole </a:t>
            </a:r>
            <a:r>
              <a:rPr lang="en-US" sz="1800" dirty="0"/>
              <a:t>– the source of direct space charge is now moving and individual particles continue their incoherent motion around </a:t>
            </a:r>
            <a:r>
              <a:rPr lang="en-US" sz="1800" b="1" dirty="0">
                <a:solidFill>
                  <a:srgbClr val="C00000"/>
                </a:solidFill>
              </a:rPr>
              <a:t>the common coherent trajectory</a:t>
            </a:r>
          </a:p>
          <a:p>
            <a:pPr lvl="1" algn="just"/>
            <a:r>
              <a:rPr lang="en-US" sz="1800" dirty="0"/>
              <a:t>In the accelerator environment, the </a:t>
            </a:r>
            <a:r>
              <a:rPr lang="en-US" sz="1800" b="1" dirty="0">
                <a:solidFill>
                  <a:srgbClr val="C00000"/>
                </a:solidFill>
              </a:rPr>
              <a:t>coherently oscillating beam </a:t>
            </a:r>
            <a:r>
              <a:rPr lang="en-US" sz="1800" dirty="0"/>
              <a:t>induces image charges/currents which are oscillating as well – this leads to a coherent tune shift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CH"/>
              <a:t>27. September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/>
              <a:t>Kevin Li - Collective effects I - Santa Susanna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55</a:t>
            </a:fld>
            <a:endParaRPr lang="en-US" dirty="0"/>
          </a:p>
        </p:txBody>
      </p:sp>
      <p:pic>
        <p:nvPicPr>
          <p:cNvPr id="7" name="Picture 6" descr="ps-99-012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72" t="19351" r="50459" b="69042"/>
          <a:stretch/>
        </p:blipFill>
        <p:spPr>
          <a:xfrm>
            <a:off x="2160000" y="4319999"/>
            <a:ext cx="3703534" cy="2088000"/>
          </a:xfrm>
          <a:prstGeom prst="rect">
            <a:avLst/>
          </a:prstGeom>
        </p:spPr>
      </p:pic>
      <p:pic>
        <p:nvPicPr>
          <p:cNvPr id="8" name="Picture 7" descr="ps-99-012.pdf">
            <a:extLst>
              <a:ext uri="{FF2B5EF4-FFF2-40B4-BE49-F238E27FC236}">
                <a16:creationId xmlns:a16="http://schemas.microsoft.com/office/drawing/2014/main" id="{9B802C36-1F87-6E43-2134-B6E88B13726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66" t="17436" r="20003" b="70957"/>
          <a:stretch/>
        </p:blipFill>
        <p:spPr>
          <a:xfrm>
            <a:off x="6840000" y="4176000"/>
            <a:ext cx="3571814" cy="20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299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Quick summary of steps for solving numerically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Tracking one full turn including the interaction with wake fields: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 September 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Kevin Li - Collective effects I - Santa Susanna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56</a:t>
            </a:fld>
            <a:endParaRPr lang="en-GB"/>
          </a:p>
        </p:txBody>
      </p:sp>
      <p:sp>
        <p:nvSpPr>
          <p:cNvPr id="28" name="Oval 27"/>
          <p:cNvSpPr/>
          <p:nvPr/>
        </p:nvSpPr>
        <p:spPr>
          <a:xfrm>
            <a:off x="1920000" y="2011000"/>
            <a:ext cx="3600000" cy="1440000"/>
          </a:xfrm>
          <a:prstGeom prst="ellipse">
            <a:avLst/>
          </a:prstGeom>
          <a:noFill/>
          <a:ln w="28575">
            <a:solidFill>
              <a:schemeClr val="tx2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29" name="Arc 28"/>
          <p:cNvSpPr/>
          <p:nvPr/>
        </p:nvSpPr>
        <p:spPr>
          <a:xfrm>
            <a:off x="1866000" y="1957000"/>
            <a:ext cx="3708000" cy="1548000"/>
          </a:xfrm>
          <a:prstGeom prst="arc">
            <a:avLst>
              <a:gd name="adj1" fmla="val 1537139"/>
              <a:gd name="adj2" fmla="val 1445308"/>
            </a:avLst>
          </a:prstGeom>
          <a:ln w="38100">
            <a:solidFill>
              <a:schemeClr val="accent4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40" name="Arc 39"/>
          <p:cNvSpPr/>
          <p:nvPr/>
        </p:nvSpPr>
        <p:spPr>
          <a:xfrm>
            <a:off x="1974000" y="2065000"/>
            <a:ext cx="3492000" cy="1332000"/>
          </a:xfrm>
          <a:prstGeom prst="arc">
            <a:avLst>
              <a:gd name="adj1" fmla="val 1515820"/>
              <a:gd name="adj2" fmla="val 1207788"/>
            </a:avLst>
          </a:prstGeom>
          <a:ln w="38100">
            <a:solidFill>
              <a:schemeClr val="accent2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350">
              <a:solidFill>
                <a:srgbClr val="C0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386565" y="3436088"/>
            <a:ext cx="10107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7030A0"/>
                </a:solidFill>
              </a:rPr>
              <a:t>Wakefield</a:t>
            </a:r>
            <a:endParaRPr lang="en-GB" sz="1600" dirty="0">
              <a:solidFill>
                <a:srgbClr val="7030A0"/>
              </a:solidFill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4854000" y="3204000"/>
            <a:ext cx="144000" cy="144000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/>
          <p:cNvSpPr/>
          <p:nvPr/>
        </p:nvSpPr>
        <p:spPr>
          <a:xfrm rot="1062647">
            <a:off x="2238665" y="3113834"/>
            <a:ext cx="468000" cy="18000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9" name="Straight Arrow Connector 48"/>
          <p:cNvCxnSpPr/>
          <p:nvPr/>
        </p:nvCxnSpPr>
        <p:spPr>
          <a:xfrm flipV="1">
            <a:off x="2467471" y="2825750"/>
            <a:ext cx="0" cy="38735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2467472" y="3213103"/>
            <a:ext cx="395627" cy="14114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H="1">
            <a:off x="2204384" y="3213104"/>
            <a:ext cx="263093" cy="21914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Picture 5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6783" y="3429000"/>
            <a:ext cx="89600" cy="80000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6813" y="2757181"/>
            <a:ext cx="83200" cy="114133"/>
          </a:xfrm>
          <a:prstGeom prst="rect">
            <a:avLst/>
          </a:prstGeom>
        </p:spPr>
      </p:pic>
      <p:pic>
        <p:nvPicPr>
          <p:cNvPr id="58" name="Picture 5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3100" y="3429000"/>
            <a:ext cx="75733" cy="80000"/>
          </a:xfrm>
          <a:prstGeom prst="rect">
            <a:avLst/>
          </a:prstGeom>
        </p:spPr>
      </p:pic>
      <p:sp>
        <p:nvSpPr>
          <p:cNvPr id="59" name="Content Placeholder 2"/>
          <p:cNvSpPr txBox="1">
            <a:spLocks/>
          </p:cNvSpPr>
          <p:nvPr/>
        </p:nvSpPr>
        <p:spPr>
          <a:xfrm>
            <a:off x="6095999" y="1368000"/>
            <a:ext cx="4140000" cy="432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+mj-lt"/>
              <a:buAutoNum type="arabicPeriod"/>
            </a:pPr>
            <a:r>
              <a:rPr lang="en-US" sz="1800" dirty="0" err="1">
                <a:solidFill>
                  <a:schemeClr val="accent3">
                    <a:lumMod val="75000"/>
                  </a:schemeClr>
                </a:solidFill>
              </a:rPr>
              <a:t>Initialise</a:t>
            </a:r>
            <a:r>
              <a:rPr lang="en-US" sz="1800" dirty="0">
                <a:solidFill>
                  <a:schemeClr val="accent3">
                    <a:lumMod val="75000"/>
                  </a:schemeClr>
                </a:solidFill>
              </a:rPr>
              <a:t> a </a:t>
            </a:r>
            <a:r>
              <a:rPr lang="en-US" sz="1800" dirty="0" err="1">
                <a:solidFill>
                  <a:schemeClr val="accent3">
                    <a:lumMod val="75000"/>
                  </a:schemeClr>
                </a:solidFill>
              </a:rPr>
              <a:t>macroparticle</a:t>
            </a:r>
            <a:r>
              <a:rPr lang="en-US" sz="1800" dirty="0">
                <a:solidFill>
                  <a:schemeClr val="accent3">
                    <a:lumMod val="75000"/>
                  </a:schemeClr>
                </a:solidFill>
              </a:rPr>
              <a:t> distribution with a given emittance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chemeClr val="accent4"/>
                </a:solidFill>
                <a:sym typeface="Wingdings" panose="05000000000000000000" pitchFamily="2" charset="2"/>
              </a:rPr>
              <a:t>Update transverse coordinates and momenta according to the linear periodic transfer map – adjust the individual phase advance according to chromaticity and detuning with amplitude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chemeClr val="accent2"/>
                </a:solidFill>
                <a:sym typeface="Wingdings" panose="05000000000000000000" pitchFamily="2" charset="2"/>
              </a:rPr>
              <a:t>Update the longitudinal coordinates and momenta according to the leap-frog integration scheme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rgbClr val="7030A0"/>
                </a:solidFill>
                <a:sym typeface="Wingdings" panose="05000000000000000000" pitchFamily="2" charset="2"/>
              </a:rPr>
              <a:t>Update momenta only (apply kicks) according to wake field generated kicks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ym typeface="Wingdings" panose="05000000000000000000" pitchFamily="2" charset="2"/>
              </a:rPr>
              <a:t>Repeat turn-by-turn…</a:t>
            </a:r>
          </a:p>
          <a:p>
            <a:endParaRPr lang="en-US" sz="1800" dirty="0">
              <a:sym typeface="Wingdings" panose="05000000000000000000" pitchFamily="2" charset="2"/>
            </a:endParaRPr>
          </a:p>
          <a:p>
            <a:endParaRPr lang="en-US" sz="1800" dirty="0">
              <a:sym typeface="Wingdings" panose="05000000000000000000" pitchFamily="2" charset="2"/>
            </a:endParaRPr>
          </a:p>
          <a:p>
            <a:endParaRPr lang="en-US" sz="1800" dirty="0">
              <a:sym typeface="Wingdings" panose="05000000000000000000" pitchFamily="2" charset="2"/>
            </a:endParaRPr>
          </a:p>
          <a:p>
            <a:endParaRPr lang="en-US" sz="1800" dirty="0">
              <a:sym typeface="Wingdings" panose="05000000000000000000" pitchFamily="2" charset="2"/>
            </a:endParaRPr>
          </a:p>
        </p:txBody>
      </p:sp>
      <p:pic>
        <p:nvPicPr>
          <p:cNvPr id="8" name="Picture 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6783" y="4034469"/>
            <a:ext cx="2535782" cy="164570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976066" y="3987804"/>
            <a:ext cx="2700000" cy="648000"/>
          </a:xfrm>
          <a:prstGeom prst="rect">
            <a:avLst/>
          </a:prstGeom>
          <a:noFill/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1976066" y="4648535"/>
            <a:ext cx="2700000" cy="648000"/>
          </a:xfrm>
          <a:prstGeom prst="rect">
            <a:avLst/>
          </a:prstGeom>
          <a:noFill/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976066" y="5317401"/>
            <a:ext cx="2700000" cy="432000"/>
          </a:xfrm>
          <a:prstGeom prst="rect">
            <a:avLst/>
          </a:prstGeom>
          <a:noFill/>
          <a:ln w="254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6410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44000" y="504000"/>
            <a:ext cx="5400000" cy="2945455"/>
            <a:chOff x="2136000" y="1440000"/>
            <a:chExt cx="7920000" cy="4320001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1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6000" y="1440000"/>
              <a:ext cx="7920000" cy="4320001"/>
            </a:xfrm>
            <a:prstGeom prst="rect">
              <a:avLst/>
            </a:prstGeom>
          </p:spPr>
        </p:pic>
        <p:sp>
          <p:nvSpPr>
            <p:cNvPr id="19" name="Arc 18"/>
            <p:cNvSpPr>
              <a:spLocks noChangeAspect="1"/>
            </p:cNvSpPr>
            <p:nvPr/>
          </p:nvSpPr>
          <p:spPr>
            <a:xfrm>
              <a:off x="3419999" y="2628000"/>
              <a:ext cx="5617297" cy="1894988"/>
            </a:xfrm>
            <a:prstGeom prst="arc">
              <a:avLst>
                <a:gd name="adj1" fmla="val 2251121"/>
                <a:gd name="adj2" fmla="val 9892665"/>
              </a:avLst>
            </a:prstGeom>
            <a:ln w="31750">
              <a:solidFill>
                <a:schemeClr val="accent2"/>
              </a:solidFill>
              <a:headEnd type="none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 rot="-900000">
              <a:off x="7560000" y="4284000"/>
              <a:ext cx="792000" cy="288000"/>
            </a:xfrm>
            <a:prstGeom prst="ellipse">
              <a:avLst/>
            </a:prstGeom>
            <a:solidFill>
              <a:schemeClr val="accent3"/>
            </a:solidFill>
            <a:scene3d>
              <a:camera prst="orthographicFront"/>
              <a:lightRig rig="balanced" dir="t">
                <a:rot lat="0" lon="0" rev="0"/>
              </a:lightRig>
            </a:scene3d>
            <a:sp3d>
              <a:bevelT w="127000" h="127000"/>
            </a:sp3d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V="1">
              <a:off x="7956000" y="3708000"/>
              <a:ext cx="0" cy="7920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rot="8100000" flipV="1">
              <a:off x="8134191" y="4284000"/>
              <a:ext cx="0" cy="6480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rot="15300000" flipV="1">
              <a:off x="7542000" y="4050000"/>
              <a:ext cx="0" cy="1008000"/>
            </a:xfrm>
            <a:prstGeom prst="straightConnector1">
              <a:avLst/>
            </a:prstGeom>
            <a:ln w="1905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Picture 10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64000" y="3528000"/>
              <a:ext cx="130743" cy="179352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60000" y="4824000"/>
              <a:ext cx="140800" cy="125714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48000" y="4788000"/>
              <a:ext cx="119009" cy="125714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88000" y="3960000"/>
              <a:ext cx="103924" cy="125714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 particle dynamics – reminder coordinates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80000" y="828000"/>
            <a:ext cx="5400000" cy="5400000"/>
          </a:xfrm>
        </p:spPr>
        <p:txBody>
          <a:bodyPr>
            <a:normAutofit/>
          </a:bodyPr>
          <a:lstStyle/>
          <a:p>
            <a:r>
              <a:rPr lang="en-US" sz="2000" dirty="0"/>
              <a:t>Accelerator coordinates:</a:t>
            </a:r>
          </a:p>
          <a:p>
            <a:pPr lvl="1"/>
            <a:r>
              <a:rPr lang="en-US" sz="1600" b="1" dirty="0">
                <a:solidFill>
                  <a:schemeClr val="accent2"/>
                </a:solidFill>
              </a:rPr>
              <a:t>Position along the accelerator</a:t>
            </a:r>
          </a:p>
          <a:p>
            <a:pPr lvl="1"/>
            <a:endParaRPr lang="en-US" sz="1600" b="1" dirty="0">
              <a:solidFill>
                <a:schemeClr val="accent6">
                  <a:lumMod val="75000"/>
                </a:schemeClr>
              </a:solidFill>
            </a:endParaRPr>
          </a:p>
          <a:p>
            <a:pPr lvl="1"/>
            <a:r>
              <a:rPr lang="en-US" sz="1600" b="1" dirty="0">
                <a:solidFill>
                  <a:schemeClr val="accent6">
                    <a:lumMod val="75000"/>
                  </a:schemeClr>
                </a:solidFill>
              </a:rPr>
              <a:t>Accelerator circumference</a:t>
            </a:r>
          </a:p>
          <a:p>
            <a:endParaRPr lang="en-US" sz="2000" dirty="0"/>
          </a:p>
          <a:p>
            <a:r>
              <a:rPr lang="en-US" sz="2000" dirty="0"/>
              <a:t>Bunch coordinates</a:t>
            </a:r>
          </a:p>
          <a:p>
            <a:pPr lvl="1"/>
            <a:r>
              <a:rPr lang="en-US" sz="1600" b="1" dirty="0">
                <a:solidFill>
                  <a:srgbClr val="FF0000"/>
                </a:solidFill>
              </a:rPr>
              <a:t>Position transverse with respect to orbit</a:t>
            </a:r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r>
              <a:rPr lang="en-US" sz="1600" b="1" dirty="0">
                <a:solidFill>
                  <a:srgbClr val="0070C0"/>
                </a:solidFill>
              </a:rPr>
              <a:t>Position longitudinal with respect to reference (synchronous) particle</a:t>
            </a:r>
          </a:p>
          <a:p>
            <a:pPr lvl="1"/>
            <a:endParaRPr lang="en-US" sz="1600" b="1" dirty="0">
              <a:solidFill>
                <a:srgbClr val="0070C0"/>
              </a:solidFill>
            </a:endParaRPr>
          </a:p>
          <a:p>
            <a:endParaRPr lang="en-US" sz="2000" dirty="0"/>
          </a:p>
          <a:p>
            <a:r>
              <a:rPr lang="en-US" sz="2000" dirty="0"/>
              <a:t>Phase space coordinates</a:t>
            </a:r>
          </a:p>
          <a:p>
            <a:pPr lvl="1"/>
            <a:r>
              <a:rPr lang="en-US" sz="1600" b="1" dirty="0">
                <a:solidFill>
                  <a:schemeClr val="accent4"/>
                </a:solidFill>
              </a:rPr>
              <a:t>Representation of particles as unique state in phase space</a:t>
            </a:r>
          </a:p>
        </p:txBody>
      </p:sp>
      <p:grpSp>
        <p:nvGrpSpPr>
          <p:cNvPr id="45" name="Group 44"/>
          <p:cNvGrpSpPr/>
          <p:nvPr/>
        </p:nvGrpSpPr>
        <p:grpSpPr>
          <a:xfrm>
            <a:off x="216000" y="3755172"/>
            <a:ext cx="3600000" cy="1691134"/>
            <a:chOff x="216000" y="3755172"/>
            <a:chExt cx="3600000" cy="1691134"/>
          </a:xfrm>
        </p:grpSpPr>
        <p:grpSp>
          <p:nvGrpSpPr>
            <p:cNvPr id="29" name="Group 28"/>
            <p:cNvGrpSpPr/>
            <p:nvPr/>
          </p:nvGrpSpPr>
          <p:grpSpPr>
            <a:xfrm>
              <a:off x="216000" y="3817241"/>
              <a:ext cx="1871559" cy="1629065"/>
              <a:chOff x="432000" y="2124000"/>
              <a:chExt cx="2171009" cy="1889714"/>
            </a:xfrm>
          </p:grpSpPr>
          <p:cxnSp>
            <p:nvCxnSpPr>
              <p:cNvPr id="35" name="Straight Arrow Connector 34"/>
              <p:cNvCxnSpPr/>
              <p:nvPr/>
            </p:nvCxnSpPr>
            <p:spPr>
              <a:xfrm flipV="1">
                <a:off x="1399256" y="2232000"/>
                <a:ext cx="0" cy="122400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/>
              <p:cNvCxnSpPr/>
              <p:nvPr/>
            </p:nvCxnSpPr>
            <p:spPr>
              <a:xfrm rot="5400000" flipV="1">
                <a:off x="1872000" y="2700000"/>
                <a:ext cx="0" cy="122400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7" name="Picture 36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16000" y="2124000"/>
                <a:ext cx="130743" cy="179352"/>
              </a:xfrm>
              <a:prstGeom prst="rect">
                <a:avLst/>
              </a:prstGeom>
            </p:spPr>
          </p:pic>
          <p:pic>
            <p:nvPicPr>
              <p:cNvPr id="38" name="Picture 37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2000" y="3888000"/>
                <a:ext cx="140800" cy="125714"/>
              </a:xfrm>
              <a:prstGeom prst="rect">
                <a:avLst/>
              </a:prstGeom>
            </p:spPr>
          </p:pic>
          <p:cxnSp>
            <p:nvCxnSpPr>
              <p:cNvPr id="39" name="Straight Arrow Connector 38"/>
              <p:cNvCxnSpPr/>
              <p:nvPr/>
            </p:nvCxnSpPr>
            <p:spPr>
              <a:xfrm rot="14100000" flipV="1">
                <a:off x="1080000" y="3024000"/>
                <a:ext cx="0" cy="100800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40" name="Picture 39"/>
              <p:cNvPicPr>
                <a:picLocks noChangeAspect="1"/>
              </p:cNvPicPr>
              <p:nvPr>
                <p:custDataLst>
                  <p:tags r:id="rId7"/>
                </p:custDataLst>
              </p:nvPr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84000" y="3492000"/>
                <a:ext cx="119009" cy="125714"/>
              </a:xfrm>
              <a:prstGeom prst="rect">
                <a:avLst/>
              </a:prstGeom>
            </p:spPr>
          </p:pic>
        </p:grpSp>
        <p:grpSp>
          <p:nvGrpSpPr>
            <p:cNvPr id="30" name="Group 29"/>
            <p:cNvGrpSpPr/>
            <p:nvPr/>
          </p:nvGrpSpPr>
          <p:grpSpPr>
            <a:xfrm>
              <a:off x="1519448" y="3755172"/>
              <a:ext cx="2296552" cy="1252663"/>
              <a:chOff x="6632359" y="3531066"/>
              <a:chExt cx="2664000" cy="1453089"/>
            </a:xfrm>
          </p:grpSpPr>
          <p:sp>
            <p:nvSpPr>
              <p:cNvPr id="33" name="Oval 32"/>
              <p:cNvSpPr/>
              <p:nvPr/>
            </p:nvSpPr>
            <p:spPr>
              <a:xfrm>
                <a:off x="6884359" y="3861610"/>
                <a:ext cx="2160000" cy="792000"/>
              </a:xfrm>
              <a:prstGeom prst="ellipse">
                <a:avLst/>
              </a:prstGeom>
              <a:solidFill>
                <a:schemeClr val="accent3">
                  <a:alpha val="80000"/>
                </a:schemeClr>
              </a:solidFill>
              <a:scene3d>
                <a:camera prst="orthographicFront"/>
                <a:lightRig rig="balanced" dir="t">
                  <a:rot lat="0" lon="0" rev="0"/>
                </a:lightRig>
              </a:scene3d>
              <a:sp3d>
                <a:bevelT w="254000" h="254000"/>
              </a:sp3d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34" name="Picture 33"/>
              <p:cNvPicPr>
                <a:picLocks noChangeAspect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632359" y="3531066"/>
                <a:ext cx="2664000" cy="1453089"/>
              </a:xfrm>
              <a:prstGeom prst="rect">
                <a:avLst/>
              </a:prstGeom>
            </p:spPr>
          </p:pic>
        </p:grpSp>
        <p:cxnSp>
          <p:nvCxnSpPr>
            <p:cNvPr id="31" name="Straight Arrow Connector 30"/>
            <p:cNvCxnSpPr/>
            <p:nvPr/>
          </p:nvCxnSpPr>
          <p:spPr>
            <a:xfrm flipV="1">
              <a:off x="3334720" y="3755172"/>
              <a:ext cx="0" cy="372414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" name="Picture 2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3589" y="3600001"/>
            <a:ext cx="205189" cy="176289"/>
          </a:xfrm>
          <a:prstGeom prst="rect">
            <a:avLst/>
          </a:prstGeom>
        </p:spPr>
      </p:pic>
      <p:sp>
        <p:nvSpPr>
          <p:cNvPr id="18" name="Rectangle 17"/>
          <p:cNvSpPr>
            <a:spLocks noChangeAspect="1"/>
          </p:cNvSpPr>
          <p:nvPr/>
        </p:nvSpPr>
        <p:spPr>
          <a:xfrm>
            <a:off x="3222000" y="4482000"/>
            <a:ext cx="180000" cy="180000"/>
          </a:xfrm>
          <a:prstGeom prst="rect">
            <a:avLst/>
          </a:prstGeom>
          <a:solidFill>
            <a:schemeClr val="bg1">
              <a:alpha val="35000"/>
            </a:schemeClr>
          </a:solidFill>
          <a:ln w="19050">
            <a:solidFill>
              <a:schemeClr val="accent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4" name="Group 63"/>
          <p:cNvGrpSpPr/>
          <p:nvPr/>
        </p:nvGrpSpPr>
        <p:grpSpPr>
          <a:xfrm>
            <a:off x="504000" y="3312000"/>
            <a:ext cx="11376000" cy="1224000"/>
            <a:chOff x="504000" y="3312000"/>
            <a:chExt cx="11376000" cy="1224000"/>
          </a:xfrm>
        </p:grpSpPr>
        <p:cxnSp>
          <p:nvCxnSpPr>
            <p:cNvPr id="59" name="Straight Connector 58"/>
            <p:cNvCxnSpPr/>
            <p:nvPr/>
          </p:nvCxnSpPr>
          <p:spPr>
            <a:xfrm>
              <a:off x="504000" y="3312000"/>
              <a:ext cx="5040000" cy="0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7092000" y="4536000"/>
              <a:ext cx="4788000" cy="0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5544000" y="3312000"/>
              <a:ext cx="1548000" cy="1224000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>
            <a:grpSpLocks noChangeAspect="1"/>
          </p:cNvGrpSpPr>
          <p:nvPr/>
        </p:nvGrpSpPr>
        <p:grpSpPr>
          <a:xfrm>
            <a:off x="3816000" y="4068000"/>
            <a:ext cx="2304000" cy="2304000"/>
            <a:chOff x="3685592" y="3861777"/>
            <a:chExt cx="2592000" cy="2592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42" name="Rectangle 41"/>
            <p:cNvSpPr/>
            <p:nvPr/>
          </p:nvSpPr>
          <p:spPr>
            <a:xfrm>
              <a:off x="3685592" y="3861777"/>
              <a:ext cx="2592000" cy="2592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1" name="Picture 40"/>
            <p:cNvPicPr>
              <a:picLocks noChangeAspect="1"/>
            </p:cNvPicPr>
            <p:nvPr/>
          </p:nvPicPr>
          <p:blipFill rotWithShape="1"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9872"/>
            <a:stretch/>
          </p:blipFill>
          <p:spPr>
            <a:xfrm>
              <a:off x="3744000" y="3897777"/>
              <a:ext cx="2315930" cy="2520000"/>
            </a:xfrm>
            <a:prstGeom prst="rect">
              <a:avLst/>
            </a:prstGeom>
          </p:spPr>
        </p:pic>
      </p:grpSp>
      <p:pic>
        <p:nvPicPr>
          <p:cNvPr id="16" name="Picture 1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7657" y="1584001"/>
            <a:ext cx="184686" cy="78811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9315" y="3204000"/>
            <a:ext cx="561371" cy="1192230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2000" y="5688000"/>
            <a:ext cx="3130514" cy="68388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6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 September 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Kevin Li - Collective effects I - Santa Susanna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1352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 particle dynamics – transverse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000" y="899999"/>
            <a:ext cx="5454639" cy="5221101"/>
          </a:xfrm>
        </p:spPr>
        <p:txBody>
          <a:bodyPr>
            <a:normAutofit/>
          </a:bodyPr>
          <a:lstStyle/>
          <a:p>
            <a:r>
              <a:rPr lang="en-US" sz="2000" dirty="0"/>
              <a:t>Characteristics of single particle dynamics:</a:t>
            </a:r>
          </a:p>
          <a:p>
            <a:pPr lvl="1"/>
            <a:r>
              <a:rPr lang="en-US" sz="1800" dirty="0"/>
              <a:t>External force fields</a:t>
            </a:r>
          </a:p>
          <a:p>
            <a:pPr lvl="1"/>
            <a:r>
              <a:rPr lang="en-US" sz="1800" dirty="0"/>
              <a:t>Independent of any given multi-particle system phase space configuration!</a:t>
            </a: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334800" y="4536000"/>
            <a:ext cx="7200000" cy="144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Examples of single particle dynamics:</a:t>
            </a:r>
          </a:p>
          <a:p>
            <a:pPr lvl="1"/>
            <a:r>
              <a:rPr lang="en-US" sz="1800" dirty="0"/>
              <a:t>Transverse focusing </a:t>
            </a:r>
            <a:r>
              <a:rPr lang="en-US" sz="1800" dirty="0">
                <a:sym typeface="Wingdings" panose="05000000000000000000" pitchFamily="2" charset="2"/>
              </a:rPr>
              <a:t> Hill’s equation and </a:t>
            </a:r>
            <a:r>
              <a:rPr lang="en-US" sz="1800" b="1" dirty="0" err="1">
                <a:solidFill>
                  <a:srgbClr val="C00000"/>
                </a:solidFill>
                <a:sym typeface="Wingdings" panose="05000000000000000000" pitchFamily="2" charset="2"/>
              </a:rPr>
              <a:t>betatron</a:t>
            </a:r>
            <a:r>
              <a:rPr lang="en-US" sz="1800" b="1" dirty="0">
                <a:solidFill>
                  <a:srgbClr val="C00000"/>
                </a:solidFill>
                <a:sym typeface="Wingdings" panose="05000000000000000000" pitchFamily="2" charset="2"/>
              </a:rPr>
              <a:t> motion</a:t>
            </a:r>
            <a:endParaRPr lang="en-US" sz="1800" b="1" dirty="0">
              <a:solidFill>
                <a:srgbClr val="C00000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5220000"/>
            <a:ext cx="10835962" cy="904076"/>
          </a:xfrm>
          <a:prstGeom prst="rect">
            <a:avLst/>
          </a:prstGeom>
        </p:spPr>
      </p:pic>
      <p:grpSp>
        <p:nvGrpSpPr>
          <p:cNvPr id="17" name="Group 16"/>
          <p:cNvGrpSpPr>
            <a:grpSpLocks noChangeAspect="1"/>
          </p:cNvGrpSpPr>
          <p:nvPr/>
        </p:nvGrpSpPr>
        <p:grpSpPr>
          <a:xfrm>
            <a:off x="288000" y="1728000"/>
            <a:ext cx="5760000" cy="3141819"/>
            <a:chOff x="144000" y="1512000"/>
            <a:chExt cx="6480000" cy="3534546"/>
          </a:xfrm>
        </p:grpSpPr>
        <p:grpSp>
          <p:nvGrpSpPr>
            <p:cNvPr id="9" name="Group 8"/>
            <p:cNvGrpSpPr/>
            <p:nvPr/>
          </p:nvGrpSpPr>
          <p:grpSpPr>
            <a:xfrm>
              <a:off x="144000" y="1512000"/>
              <a:ext cx="6480000" cy="3534546"/>
              <a:chOff x="144000" y="1440000"/>
              <a:chExt cx="6480000" cy="3534546"/>
            </a:xfrm>
          </p:grpSpPr>
          <p:grpSp>
            <p:nvGrpSpPr>
              <p:cNvPr id="7" name="Group 6"/>
              <p:cNvGrpSpPr>
                <a:grpSpLocks noChangeAspect="1"/>
              </p:cNvGrpSpPr>
              <p:nvPr/>
            </p:nvGrpSpPr>
            <p:grpSpPr>
              <a:xfrm>
                <a:off x="144000" y="1440000"/>
                <a:ext cx="6480000" cy="3534546"/>
                <a:chOff x="2136000" y="1440000"/>
                <a:chExt cx="7920000" cy="4320001"/>
              </a:xfrm>
            </p:grpSpPr>
            <p:pic>
              <p:nvPicPr>
                <p:cNvPr id="14" name="Picture 13"/>
                <p:cNvPicPr>
                  <a:picLocks noChangeAspect="1"/>
                </p:cNvPicPr>
                <p:nvPr/>
              </p:nvPicPr>
              <p:blipFill>
                <a:blip r:embed="rId11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36000" y="1440000"/>
                  <a:ext cx="7920000" cy="4320001"/>
                </a:xfrm>
                <a:prstGeom prst="rect">
                  <a:avLst/>
                </a:prstGeom>
              </p:spPr>
            </p:pic>
            <p:sp>
              <p:nvSpPr>
                <p:cNvPr id="19" name="Arc 18"/>
                <p:cNvSpPr>
                  <a:spLocks noChangeAspect="1"/>
                </p:cNvSpPr>
                <p:nvPr/>
              </p:nvSpPr>
              <p:spPr>
                <a:xfrm>
                  <a:off x="3420000" y="2628000"/>
                  <a:ext cx="5617297" cy="1894989"/>
                </a:xfrm>
                <a:prstGeom prst="arc">
                  <a:avLst>
                    <a:gd name="adj1" fmla="val 2062591"/>
                    <a:gd name="adj2" fmla="val 9892665"/>
                  </a:avLst>
                </a:prstGeom>
                <a:ln w="31750">
                  <a:solidFill>
                    <a:schemeClr val="accent2"/>
                  </a:solidFill>
                  <a:headEnd type="none" w="lg" len="lg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Oval 21"/>
                <p:cNvSpPr/>
                <p:nvPr/>
              </p:nvSpPr>
              <p:spPr>
                <a:xfrm rot="-900000">
                  <a:off x="7560000" y="4284000"/>
                  <a:ext cx="792000" cy="288000"/>
                </a:xfrm>
                <a:prstGeom prst="ellipse">
                  <a:avLst/>
                </a:prstGeom>
                <a:solidFill>
                  <a:schemeClr val="accent3"/>
                </a:solidFill>
                <a:scene3d>
                  <a:camera prst="orthographicFront"/>
                  <a:lightRig rig="balanced" dir="t">
                    <a:rot lat="0" lon="0" rev="0"/>
                  </a:lightRig>
                </a:scene3d>
                <a:sp3d>
                  <a:bevelT w="127000" h="127000"/>
                </a:sp3d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25" name="Straight Arrow Connector 24"/>
                <p:cNvCxnSpPr/>
                <p:nvPr/>
              </p:nvCxnSpPr>
              <p:spPr>
                <a:xfrm flipV="1">
                  <a:off x="7956000" y="3708000"/>
                  <a:ext cx="0" cy="792000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Arrow Connector 25"/>
                <p:cNvCxnSpPr/>
                <p:nvPr/>
              </p:nvCxnSpPr>
              <p:spPr>
                <a:xfrm rot="8100000" flipV="1">
                  <a:off x="8134191" y="4284000"/>
                  <a:ext cx="0" cy="648000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Arrow Connector 26"/>
                <p:cNvCxnSpPr/>
                <p:nvPr/>
              </p:nvCxnSpPr>
              <p:spPr>
                <a:xfrm rot="15300000" flipV="1">
                  <a:off x="7542000" y="4050000"/>
                  <a:ext cx="0" cy="1008000"/>
                </a:xfrm>
                <a:prstGeom prst="straightConnector1">
                  <a:avLst/>
                </a:prstGeom>
                <a:ln w="19050">
                  <a:solidFill>
                    <a:srgbClr val="0070C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11" name="Picture 10"/>
                <p:cNvPicPr>
                  <a:picLocks noChangeAspect="1"/>
                </p:cNvPicPr>
                <p:nvPr>
                  <p:custDataLst>
                    <p:tags r:id="rId4"/>
                  </p:custDataLst>
                </p:nvPr>
              </p:nvPicPr>
              <p:blipFill>
                <a:blip r:embed="rId1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064000" y="3528000"/>
                  <a:ext cx="130743" cy="179352"/>
                </a:xfrm>
                <a:prstGeom prst="rect">
                  <a:avLst/>
                </a:prstGeom>
              </p:spPr>
            </p:pic>
            <p:pic>
              <p:nvPicPr>
                <p:cNvPr id="10" name="Picture 9"/>
                <p:cNvPicPr>
                  <a:picLocks noChangeAspect="1"/>
                </p:cNvPicPr>
                <p:nvPr>
                  <p:custDataLst>
                    <p:tags r:id="rId5"/>
                  </p:custDataLst>
                </p:nvPr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460000" y="4824000"/>
                  <a:ext cx="140800" cy="125714"/>
                </a:xfrm>
                <a:prstGeom prst="rect">
                  <a:avLst/>
                </a:prstGeom>
              </p:spPr>
            </p:pic>
            <p:pic>
              <p:nvPicPr>
                <p:cNvPr id="12" name="Picture 11"/>
                <p:cNvPicPr>
                  <a:picLocks noChangeAspect="1"/>
                </p:cNvPicPr>
                <p:nvPr>
                  <p:custDataLst>
                    <p:tags r:id="rId6"/>
                  </p:custDataLst>
                </p:nvPr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948000" y="4788000"/>
                  <a:ext cx="119009" cy="125714"/>
                </a:xfrm>
                <a:prstGeom prst="rect">
                  <a:avLst/>
                </a:prstGeom>
              </p:spPr>
            </p:pic>
            <p:pic>
              <p:nvPicPr>
                <p:cNvPr id="13" name="Picture 12"/>
                <p:cNvPicPr>
                  <a:picLocks noChangeAspect="1"/>
                </p:cNvPicPr>
                <p:nvPr>
                  <p:custDataLst>
                    <p:tags r:id="rId7"/>
                  </p:custDataLst>
                </p:nvPr>
              </p:nvPicPr>
              <p:blipFill>
                <a:blip r:embed="rId1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888000" y="3960000"/>
                  <a:ext cx="103924" cy="125714"/>
                </a:xfrm>
                <a:prstGeom prst="rect">
                  <a:avLst/>
                </a:prstGeom>
              </p:spPr>
            </p:pic>
          </p:grpSp>
          <p:sp>
            <p:nvSpPr>
              <p:cNvPr id="21" name="Rounded Rectangle 20"/>
              <p:cNvSpPr/>
              <p:nvPr/>
            </p:nvSpPr>
            <p:spPr>
              <a:xfrm>
                <a:off x="1584000" y="2124000"/>
                <a:ext cx="864000" cy="576000"/>
              </a:xfrm>
              <a:prstGeom prst="roundRect">
                <a:avLst>
                  <a:gd name="adj" fmla="val 22090"/>
                </a:avLst>
              </a:prstGeom>
              <a:solidFill>
                <a:schemeClr val="tx2">
                  <a:alpha val="80000"/>
                </a:schemeClr>
              </a:solidFill>
              <a:ln>
                <a:noFill/>
              </a:ln>
              <a:scene3d>
                <a:camera prst="isometricOffAxis1Top">
                  <a:rot lat="2812520" lon="3602882" rev="14853585"/>
                </a:camera>
                <a:lightRig rig="balanced" dir="t"/>
              </a:scene3d>
              <a:sp3d prstMaterial="metal">
                <a:bevelT h="152400"/>
                <a:bevelB h="152400"/>
              </a:sp3d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0" name="Rounded Rectangle 29"/>
            <p:cNvSpPr/>
            <p:nvPr/>
          </p:nvSpPr>
          <p:spPr>
            <a:xfrm>
              <a:off x="4140000" y="2158364"/>
              <a:ext cx="864000" cy="576000"/>
            </a:xfrm>
            <a:prstGeom prst="roundRect">
              <a:avLst>
                <a:gd name="adj" fmla="val 22090"/>
              </a:avLst>
            </a:prstGeom>
            <a:solidFill>
              <a:schemeClr val="tx2">
                <a:alpha val="80000"/>
              </a:schemeClr>
            </a:solidFill>
            <a:ln>
              <a:noFill/>
            </a:ln>
            <a:scene3d>
              <a:camera prst="isometricOffAxis2Top">
                <a:rot lat="18250385" lon="2755360" rev="18521930"/>
              </a:camera>
              <a:lightRig rig="balanced" dir="t"/>
            </a:scene3d>
            <a:sp3d prstMaterial="metal">
              <a:bevelT h="152400"/>
              <a:bevelB h="152400"/>
            </a:sp3d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26" name="Picture 2" descr="http://www.lhc-closer.es/webapp/files/1435504123_b887b3b5c6aab9b0259320ea21935bbd.png"/>
          <p:cNvPicPr>
            <a:picLocks noChangeAspect="1" noChangeArrowheads="1"/>
          </p:cNvPicPr>
          <p:nvPr/>
        </p:nvPicPr>
        <p:blipFill>
          <a:blip r:embed="rId16">
            <a:clrChange>
              <a:clrFrom>
                <a:srgbClr val="DAEDFC"/>
              </a:clrFrom>
              <a:clrTo>
                <a:srgbClr val="DAED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0000" y="1296001"/>
            <a:ext cx="2160000" cy="1899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output_tran">
            <a:hlinkClick r:id="" action="ppaction://media"/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8136000" y="1800000"/>
            <a:ext cx="3744000" cy="29952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7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 September 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Kevin Li - Collective effects I - Santa Susanna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5165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2500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9" repeatCount="indefinite" fill="hold" display="0">
                  <p:stCondLst>
                    <p:cond delay="indefinite"/>
                  </p:stCondLst>
                </p:cTn>
                <p:tgtEl>
                  <p:spTgt spid="29"/>
                </p:tgtEl>
              </p:cMediaNode>
            </p:video>
          </p:childTnLst>
        </p:cTn>
      </p:par>
    </p:tnLst>
    <p:bldLst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 particle dynamics – longitudinal</a:t>
            </a:r>
          </a:p>
        </p:txBody>
      </p:sp>
      <p:sp>
        <p:nvSpPr>
          <p:cNvPr id="3" name="Content Placeholder 2 1"/>
          <p:cNvSpPr>
            <a:spLocks noGrp="1"/>
          </p:cNvSpPr>
          <p:nvPr>
            <p:ph idx="1"/>
          </p:nvPr>
        </p:nvSpPr>
        <p:spPr>
          <a:xfrm>
            <a:off x="336000" y="899999"/>
            <a:ext cx="5454639" cy="5221101"/>
          </a:xfrm>
        </p:spPr>
        <p:txBody>
          <a:bodyPr>
            <a:normAutofit/>
          </a:bodyPr>
          <a:lstStyle/>
          <a:p>
            <a:r>
              <a:rPr lang="en-US" sz="2000" dirty="0"/>
              <a:t>Characteristics of single particle dynamics:</a:t>
            </a:r>
          </a:p>
          <a:p>
            <a:pPr lvl="1"/>
            <a:r>
              <a:rPr lang="en-US" sz="1800" dirty="0"/>
              <a:t>External force fields</a:t>
            </a:r>
          </a:p>
          <a:p>
            <a:pPr lvl="1"/>
            <a:r>
              <a:rPr lang="en-US" sz="1800" dirty="0"/>
              <a:t>Independent of any given multi-particle system phase space configuration!</a:t>
            </a:r>
          </a:p>
        </p:txBody>
      </p:sp>
      <p:sp>
        <p:nvSpPr>
          <p:cNvPr id="28" name="Content Placeholder 2 2"/>
          <p:cNvSpPr txBox="1">
            <a:spLocks/>
          </p:cNvSpPr>
          <p:nvPr/>
        </p:nvSpPr>
        <p:spPr>
          <a:xfrm>
            <a:off x="334800" y="4536000"/>
            <a:ext cx="7560000" cy="144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Examples of single particle dynamics:</a:t>
            </a:r>
          </a:p>
          <a:p>
            <a:pPr lvl="1"/>
            <a:r>
              <a:rPr lang="en-US" sz="1800" dirty="0"/>
              <a:t>Longitudinal focusing </a:t>
            </a:r>
            <a:r>
              <a:rPr lang="en-US" sz="1800" dirty="0">
                <a:sym typeface="Wingdings" panose="05000000000000000000" pitchFamily="2" charset="2"/>
              </a:rPr>
              <a:t> Pendulum equation and </a:t>
            </a:r>
            <a:r>
              <a:rPr lang="en-US" sz="1800" b="1" dirty="0">
                <a:solidFill>
                  <a:srgbClr val="C00000"/>
                </a:solidFill>
                <a:sym typeface="Wingdings" panose="05000000000000000000" pitchFamily="2" charset="2"/>
              </a:rPr>
              <a:t>synchrotron motion</a:t>
            </a:r>
            <a:endParaRPr lang="en-US" sz="1800" b="1" dirty="0">
              <a:solidFill>
                <a:srgbClr val="C00000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2000" y="5148000"/>
            <a:ext cx="6510165" cy="1168449"/>
          </a:xfrm>
          <a:prstGeom prst="rect">
            <a:avLst/>
          </a:prstGeom>
        </p:spPr>
      </p:pic>
      <p:grpSp>
        <p:nvGrpSpPr>
          <p:cNvPr id="29" name="Group 28"/>
          <p:cNvGrpSpPr>
            <a:grpSpLocks noChangeAspect="1"/>
          </p:cNvGrpSpPr>
          <p:nvPr/>
        </p:nvGrpSpPr>
        <p:grpSpPr>
          <a:xfrm>
            <a:off x="288000" y="1728000"/>
            <a:ext cx="5760000" cy="3141819"/>
            <a:chOff x="144000" y="1512000"/>
            <a:chExt cx="6480000" cy="3534546"/>
          </a:xfrm>
        </p:grpSpPr>
        <p:grpSp>
          <p:nvGrpSpPr>
            <p:cNvPr id="31" name="Group 30"/>
            <p:cNvGrpSpPr/>
            <p:nvPr/>
          </p:nvGrpSpPr>
          <p:grpSpPr>
            <a:xfrm>
              <a:off x="144000" y="1512000"/>
              <a:ext cx="6480000" cy="3534546"/>
              <a:chOff x="144000" y="1440000"/>
              <a:chExt cx="6480000" cy="3534546"/>
            </a:xfrm>
          </p:grpSpPr>
          <p:grpSp>
            <p:nvGrpSpPr>
              <p:cNvPr id="33" name="Group 32"/>
              <p:cNvGrpSpPr>
                <a:grpSpLocks noChangeAspect="1"/>
              </p:cNvGrpSpPr>
              <p:nvPr/>
            </p:nvGrpSpPr>
            <p:grpSpPr>
              <a:xfrm>
                <a:off x="144000" y="1440000"/>
                <a:ext cx="6480000" cy="3534546"/>
                <a:chOff x="2136000" y="1440000"/>
                <a:chExt cx="7920000" cy="4320001"/>
              </a:xfrm>
            </p:grpSpPr>
            <p:pic>
              <p:nvPicPr>
                <p:cNvPr id="35" name="Picture 34"/>
                <p:cNvPicPr>
                  <a:picLocks noChangeAspect="1"/>
                </p:cNvPicPr>
                <p:nvPr/>
              </p:nvPicPr>
              <p:blipFill>
                <a:blip r:embed="rId11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36000" y="1440000"/>
                  <a:ext cx="7920000" cy="4320001"/>
                </a:xfrm>
                <a:prstGeom prst="rect">
                  <a:avLst/>
                </a:prstGeom>
              </p:spPr>
            </p:pic>
            <p:sp>
              <p:nvSpPr>
                <p:cNvPr id="36" name="Arc 35"/>
                <p:cNvSpPr>
                  <a:spLocks noChangeAspect="1"/>
                </p:cNvSpPr>
                <p:nvPr/>
              </p:nvSpPr>
              <p:spPr>
                <a:xfrm>
                  <a:off x="3420000" y="2628000"/>
                  <a:ext cx="5617297" cy="1894989"/>
                </a:xfrm>
                <a:prstGeom prst="arc">
                  <a:avLst>
                    <a:gd name="adj1" fmla="val 2062591"/>
                    <a:gd name="adj2" fmla="val 9892665"/>
                  </a:avLst>
                </a:prstGeom>
                <a:ln w="31750">
                  <a:solidFill>
                    <a:schemeClr val="accent2"/>
                  </a:solidFill>
                  <a:headEnd type="none" w="lg" len="lg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" name="Oval 36"/>
                <p:cNvSpPr/>
                <p:nvPr/>
              </p:nvSpPr>
              <p:spPr>
                <a:xfrm rot="-900000">
                  <a:off x="7560000" y="4284000"/>
                  <a:ext cx="792000" cy="288000"/>
                </a:xfrm>
                <a:prstGeom prst="ellipse">
                  <a:avLst/>
                </a:prstGeom>
                <a:solidFill>
                  <a:schemeClr val="accent3"/>
                </a:solidFill>
                <a:scene3d>
                  <a:camera prst="orthographicFront"/>
                  <a:lightRig rig="balanced" dir="t">
                    <a:rot lat="0" lon="0" rev="0"/>
                  </a:lightRig>
                </a:scene3d>
                <a:sp3d>
                  <a:bevelT w="127000" h="127000"/>
                </a:sp3d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38" name="Straight Arrow Connector 37"/>
                <p:cNvCxnSpPr/>
                <p:nvPr/>
              </p:nvCxnSpPr>
              <p:spPr>
                <a:xfrm flipV="1">
                  <a:off x="7956000" y="3708000"/>
                  <a:ext cx="0" cy="792000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Arrow Connector 38"/>
                <p:cNvCxnSpPr/>
                <p:nvPr/>
              </p:nvCxnSpPr>
              <p:spPr>
                <a:xfrm rot="8100000" flipV="1">
                  <a:off x="8134191" y="4284000"/>
                  <a:ext cx="0" cy="648000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Arrow Connector 39"/>
                <p:cNvCxnSpPr/>
                <p:nvPr/>
              </p:nvCxnSpPr>
              <p:spPr>
                <a:xfrm rot="15300000" flipV="1">
                  <a:off x="7542000" y="4050000"/>
                  <a:ext cx="0" cy="1008000"/>
                </a:xfrm>
                <a:prstGeom prst="straightConnector1">
                  <a:avLst/>
                </a:prstGeom>
                <a:ln w="19050">
                  <a:solidFill>
                    <a:srgbClr val="0070C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41" name="Picture 40"/>
                <p:cNvPicPr>
                  <a:picLocks noChangeAspect="1"/>
                </p:cNvPicPr>
                <p:nvPr>
                  <p:custDataLst>
                    <p:tags r:id="rId4"/>
                  </p:custDataLst>
                </p:nvPr>
              </p:nvPicPr>
              <p:blipFill>
                <a:blip r:embed="rId1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064000" y="3528000"/>
                  <a:ext cx="130743" cy="179352"/>
                </a:xfrm>
                <a:prstGeom prst="rect">
                  <a:avLst/>
                </a:prstGeom>
              </p:spPr>
            </p:pic>
            <p:pic>
              <p:nvPicPr>
                <p:cNvPr id="42" name="Picture 41"/>
                <p:cNvPicPr>
                  <a:picLocks noChangeAspect="1"/>
                </p:cNvPicPr>
                <p:nvPr>
                  <p:custDataLst>
                    <p:tags r:id="rId5"/>
                  </p:custDataLst>
                </p:nvPr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460000" y="4824000"/>
                  <a:ext cx="140800" cy="125714"/>
                </a:xfrm>
                <a:prstGeom prst="rect">
                  <a:avLst/>
                </a:prstGeom>
              </p:spPr>
            </p:pic>
            <p:pic>
              <p:nvPicPr>
                <p:cNvPr id="43" name="Picture 42"/>
                <p:cNvPicPr>
                  <a:picLocks noChangeAspect="1"/>
                </p:cNvPicPr>
                <p:nvPr>
                  <p:custDataLst>
                    <p:tags r:id="rId6"/>
                  </p:custDataLst>
                </p:nvPr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948000" y="4788000"/>
                  <a:ext cx="119009" cy="125714"/>
                </a:xfrm>
                <a:prstGeom prst="rect">
                  <a:avLst/>
                </a:prstGeom>
              </p:spPr>
            </p:pic>
            <p:pic>
              <p:nvPicPr>
                <p:cNvPr id="44" name="Picture 43"/>
                <p:cNvPicPr>
                  <a:picLocks noChangeAspect="1"/>
                </p:cNvPicPr>
                <p:nvPr>
                  <p:custDataLst>
                    <p:tags r:id="rId7"/>
                  </p:custDataLst>
                </p:nvPr>
              </p:nvPicPr>
              <p:blipFill>
                <a:blip r:embed="rId1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888000" y="3960000"/>
                  <a:ext cx="103924" cy="125714"/>
                </a:xfrm>
                <a:prstGeom prst="rect">
                  <a:avLst/>
                </a:prstGeom>
              </p:spPr>
            </p:pic>
          </p:grpSp>
          <p:sp>
            <p:nvSpPr>
              <p:cNvPr id="34" name="Rounded Rectangle 33"/>
              <p:cNvSpPr/>
              <p:nvPr/>
            </p:nvSpPr>
            <p:spPr>
              <a:xfrm>
                <a:off x="1584000" y="2124000"/>
                <a:ext cx="864000" cy="576000"/>
              </a:xfrm>
              <a:prstGeom prst="roundRect">
                <a:avLst>
                  <a:gd name="adj" fmla="val 22090"/>
                </a:avLst>
              </a:prstGeom>
              <a:solidFill>
                <a:schemeClr val="tx2">
                  <a:alpha val="80000"/>
                </a:schemeClr>
              </a:solidFill>
              <a:ln>
                <a:noFill/>
              </a:ln>
              <a:scene3d>
                <a:camera prst="isometricOffAxis1Top">
                  <a:rot lat="2812520" lon="3602882" rev="14853585"/>
                </a:camera>
                <a:lightRig rig="balanced" dir="t"/>
              </a:scene3d>
              <a:sp3d prstMaterial="metal">
                <a:bevelT h="152400"/>
                <a:bevelB h="152400"/>
              </a:sp3d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2" name="Rounded Rectangle 31"/>
            <p:cNvSpPr/>
            <p:nvPr/>
          </p:nvSpPr>
          <p:spPr>
            <a:xfrm>
              <a:off x="4140000" y="2158364"/>
              <a:ext cx="864000" cy="576000"/>
            </a:xfrm>
            <a:prstGeom prst="roundRect">
              <a:avLst>
                <a:gd name="adj" fmla="val 22090"/>
              </a:avLst>
            </a:prstGeom>
            <a:solidFill>
              <a:schemeClr val="tx2">
                <a:alpha val="80000"/>
              </a:schemeClr>
            </a:solidFill>
            <a:ln>
              <a:noFill/>
            </a:ln>
            <a:scene3d>
              <a:camera prst="isometricOffAxis2Top">
                <a:rot lat="18250385" lon="2755360" rev="18521930"/>
              </a:camera>
              <a:lightRig rig="balanced" dir="t"/>
            </a:scene3d>
            <a:sp3d prstMaterial="metal">
              <a:bevelT h="152400"/>
              <a:bevelB h="152400"/>
            </a:sp3d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0" name="output_long">
            <a:hlinkClick r:id="" action="ppaction://media"/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 rotWithShape="1">
          <a:blip r:embed="rId16"/>
          <a:srcRect/>
          <a:stretch/>
        </p:blipFill>
        <p:spPr>
          <a:xfrm>
            <a:off x="8136000" y="1800000"/>
            <a:ext cx="3744000" cy="2995200"/>
          </a:xfrm>
          <a:prstGeom prst="rect">
            <a:avLst/>
          </a:prstGeom>
        </p:spPr>
      </p:pic>
      <p:pic>
        <p:nvPicPr>
          <p:cNvPr id="2050" name="Picture 2" descr="Bildergebnis für lhc cavities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6000" y="1440000"/>
            <a:ext cx="2592000" cy="14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8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 September 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Kevin Li - Collective effects I - Santa Susanna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711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2500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9" fill="hold" display="0">
                  <p:stCondLst>
                    <p:cond delay="indefinite"/>
                  </p:stCondLst>
                </p:cTn>
                <p:tgtEl>
                  <p:spTgt spid="30"/>
                </p:tgtEl>
              </p:cMediaNode>
            </p:video>
          </p:childTnLst>
        </p:cTn>
      </p:par>
    </p:tnLst>
    <p:bldLst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Content Placeholder 2 1 2"/>
          <p:cNvSpPr txBox="1">
            <a:spLocks/>
          </p:cNvSpPr>
          <p:nvPr/>
        </p:nvSpPr>
        <p:spPr>
          <a:xfrm>
            <a:off x="6228000" y="900000"/>
            <a:ext cx="5760000" cy="504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000" dirty="0"/>
              <a:t>Representation of a </a:t>
            </a:r>
            <a:r>
              <a:rPr lang="en-US" sz="2000" b="1" dirty="0">
                <a:solidFill>
                  <a:srgbClr val="C00000"/>
                </a:solidFill>
              </a:rPr>
              <a:t>multi-particle state</a:t>
            </a:r>
            <a:r>
              <a:rPr lang="en-US" sz="2000" dirty="0"/>
              <a:t>:</a:t>
            </a:r>
          </a:p>
          <a:p>
            <a:pPr algn="just"/>
            <a:endParaRPr lang="en-US" sz="2000" dirty="0"/>
          </a:p>
          <a:p>
            <a:pPr algn="just"/>
            <a:endParaRPr lang="en-US" sz="2000" dirty="0"/>
          </a:p>
          <a:p>
            <a:pPr algn="just"/>
            <a:endParaRPr lang="en-US" sz="2000" dirty="0"/>
          </a:p>
          <a:p>
            <a:pPr algn="just"/>
            <a:endParaRPr lang="en-US" sz="2000" dirty="0"/>
          </a:p>
          <a:p>
            <a:pPr algn="just"/>
            <a:r>
              <a:rPr lang="en-US" sz="2000" dirty="0"/>
              <a:t>The multi-particle state is conveniently represented by a </a:t>
            </a:r>
            <a:r>
              <a:rPr lang="en-US" sz="2000" b="1" dirty="0">
                <a:solidFill>
                  <a:srgbClr val="C00000"/>
                </a:solidFill>
              </a:rPr>
              <a:t>probability density function </a:t>
            </a:r>
            <a:r>
              <a:rPr lang="el-GR" sz="2000" b="1" dirty="0">
                <a:solidFill>
                  <a:srgbClr val="C00000"/>
                </a:solidFill>
              </a:rPr>
              <a:t>Ψ</a:t>
            </a:r>
            <a:r>
              <a:rPr lang="en-US" sz="2000" dirty="0"/>
              <a:t> – which neglecting correlations can be reduced (BBGKY) to the single</a:t>
            </a:r>
            <a:r>
              <a:rPr lang="en-US" sz="2000" b="1" dirty="0">
                <a:solidFill>
                  <a:srgbClr val="C00000"/>
                </a:solidFill>
              </a:rPr>
              <a:t> particle distribution function</a:t>
            </a:r>
            <a:endParaRPr lang="en-US" sz="2200" b="1" dirty="0">
              <a:solidFill>
                <a:srgbClr val="C00000"/>
              </a:solidFill>
            </a:endParaRPr>
          </a:p>
          <a:p>
            <a:pPr algn="just"/>
            <a:endParaRPr lang="en-US" sz="2000" dirty="0"/>
          </a:p>
        </p:txBody>
      </p:sp>
      <p:sp>
        <p:nvSpPr>
          <p:cNvPr id="101" name="Rounded Rectangle 100"/>
          <p:cNvSpPr/>
          <p:nvPr/>
        </p:nvSpPr>
        <p:spPr>
          <a:xfrm>
            <a:off x="8298000" y="4176000"/>
            <a:ext cx="1620000" cy="540000"/>
          </a:xfrm>
          <a:prstGeom prst="roundRect">
            <a:avLst>
              <a:gd name="adj" fmla="val 19095"/>
            </a:avLst>
          </a:prstGeom>
          <a:solidFill>
            <a:schemeClr val="bg1"/>
          </a:solidFill>
          <a:ln w="19050">
            <a:solidFill>
              <a:srgbClr val="C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360000" y="1800000"/>
            <a:ext cx="4320000" cy="2215566"/>
            <a:chOff x="288000" y="1980000"/>
            <a:chExt cx="4176000" cy="2141714"/>
          </a:xfrm>
        </p:grpSpPr>
        <p:grpSp>
          <p:nvGrpSpPr>
            <p:cNvPr id="39" name="Group 38"/>
            <p:cNvGrpSpPr/>
            <p:nvPr/>
          </p:nvGrpSpPr>
          <p:grpSpPr>
            <a:xfrm>
              <a:off x="288000" y="2232000"/>
              <a:ext cx="2171009" cy="1889714"/>
              <a:chOff x="432000" y="2124000"/>
              <a:chExt cx="2171009" cy="1889714"/>
            </a:xfrm>
          </p:grpSpPr>
          <p:cxnSp>
            <p:nvCxnSpPr>
              <p:cNvPr id="52" name="Straight Arrow Connector 51"/>
              <p:cNvCxnSpPr/>
              <p:nvPr/>
            </p:nvCxnSpPr>
            <p:spPr>
              <a:xfrm flipV="1">
                <a:off x="1399256" y="2232000"/>
                <a:ext cx="0" cy="122400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Arrow Connector 52"/>
              <p:cNvCxnSpPr/>
              <p:nvPr/>
            </p:nvCxnSpPr>
            <p:spPr>
              <a:xfrm rot="5400000" flipV="1">
                <a:off x="1872000" y="2700000"/>
                <a:ext cx="0" cy="122400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54" name="Picture 53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16000" y="2124000"/>
                <a:ext cx="130743" cy="179352"/>
              </a:xfrm>
              <a:prstGeom prst="rect">
                <a:avLst/>
              </a:prstGeom>
            </p:spPr>
          </p:pic>
          <p:pic>
            <p:nvPicPr>
              <p:cNvPr id="55" name="Picture 54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2000" y="3888000"/>
                <a:ext cx="140800" cy="125714"/>
              </a:xfrm>
              <a:prstGeom prst="rect">
                <a:avLst/>
              </a:prstGeom>
            </p:spPr>
          </p:pic>
          <p:cxnSp>
            <p:nvCxnSpPr>
              <p:cNvPr id="56" name="Straight Arrow Connector 55"/>
              <p:cNvCxnSpPr/>
              <p:nvPr/>
            </p:nvCxnSpPr>
            <p:spPr>
              <a:xfrm rot="14100000" flipV="1">
                <a:off x="1080000" y="3024000"/>
                <a:ext cx="0" cy="100800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62" name="Picture 61"/>
              <p:cNvPicPr>
                <a:picLocks noChangeAspect="1"/>
              </p:cNvPicPr>
              <p:nvPr>
                <p:custDataLst>
                  <p:tags r:id="rId7"/>
                </p:custDataLst>
              </p:nvPr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84000" y="3492000"/>
                <a:ext cx="119009" cy="125714"/>
              </a:xfrm>
              <a:prstGeom prst="rect">
                <a:avLst/>
              </a:prstGeom>
            </p:spPr>
          </p:pic>
        </p:grpSp>
        <p:grpSp>
          <p:nvGrpSpPr>
            <p:cNvPr id="40" name="Group 39"/>
            <p:cNvGrpSpPr/>
            <p:nvPr/>
          </p:nvGrpSpPr>
          <p:grpSpPr>
            <a:xfrm>
              <a:off x="1800000" y="2160000"/>
              <a:ext cx="2664000" cy="1453089"/>
              <a:chOff x="6632359" y="3531066"/>
              <a:chExt cx="2664000" cy="1453089"/>
            </a:xfrm>
          </p:grpSpPr>
          <p:sp>
            <p:nvSpPr>
              <p:cNvPr id="50" name="Oval 49"/>
              <p:cNvSpPr/>
              <p:nvPr/>
            </p:nvSpPr>
            <p:spPr>
              <a:xfrm>
                <a:off x="6884359" y="3861610"/>
                <a:ext cx="2160000" cy="792000"/>
              </a:xfrm>
              <a:prstGeom prst="ellipse">
                <a:avLst/>
              </a:prstGeom>
              <a:solidFill>
                <a:schemeClr val="accent3">
                  <a:alpha val="80000"/>
                </a:schemeClr>
              </a:solidFill>
              <a:scene3d>
                <a:camera prst="orthographicFront"/>
                <a:lightRig rig="balanced" dir="t">
                  <a:rot lat="0" lon="0" rev="0"/>
                </a:lightRig>
              </a:scene3d>
              <a:sp3d>
                <a:bevelT w="254000" h="254000"/>
              </a:sp3d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51" name="Picture 50"/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632359" y="3531066"/>
                <a:ext cx="2664000" cy="1453089"/>
              </a:xfrm>
              <a:prstGeom prst="rect">
                <a:avLst/>
              </a:prstGeom>
            </p:spPr>
          </p:pic>
        </p:grpSp>
        <p:cxnSp>
          <p:nvCxnSpPr>
            <p:cNvPr id="42" name="Straight Arrow Connector 41"/>
            <p:cNvCxnSpPr/>
            <p:nvPr/>
          </p:nvCxnSpPr>
          <p:spPr>
            <a:xfrm flipV="1">
              <a:off x="3905717" y="2160000"/>
              <a:ext cx="0" cy="432000"/>
            </a:xfrm>
            <a:prstGeom prst="straightConnector1">
              <a:avLst/>
            </a:prstGeom>
            <a:ln w="1905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8" name="Picture 47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2000" y="1980000"/>
              <a:ext cx="238019" cy="204495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Multi-particle dynamics – state representation (theory)</a:t>
            </a:r>
          </a:p>
        </p:txBody>
      </p:sp>
      <p:sp>
        <p:nvSpPr>
          <p:cNvPr id="3" name="Content Placeholder 2 1 1"/>
          <p:cNvSpPr>
            <a:spLocks noGrp="1"/>
          </p:cNvSpPr>
          <p:nvPr>
            <p:ph idx="1"/>
          </p:nvPr>
        </p:nvSpPr>
        <p:spPr>
          <a:xfrm>
            <a:off x="336000" y="900000"/>
            <a:ext cx="5616000" cy="1800000"/>
          </a:xfrm>
        </p:spPr>
        <p:txBody>
          <a:bodyPr>
            <a:normAutofit/>
          </a:bodyPr>
          <a:lstStyle/>
          <a:p>
            <a:r>
              <a:rPr lang="en-US" sz="2000" dirty="0"/>
              <a:t>Representation of a </a:t>
            </a:r>
            <a:r>
              <a:rPr lang="en-US" sz="2000" b="1" dirty="0">
                <a:solidFill>
                  <a:srgbClr val="C00000"/>
                </a:solidFill>
              </a:rPr>
              <a:t>single particle state</a:t>
            </a:r>
            <a:r>
              <a:rPr lang="en-US" sz="2000" dirty="0"/>
              <a:t>:</a:t>
            </a:r>
            <a:endParaRPr lang="en-US" sz="1800" dirty="0"/>
          </a:p>
          <a:p>
            <a:endParaRPr lang="en-US" sz="2000" dirty="0"/>
          </a:p>
        </p:txBody>
      </p:sp>
      <p:pic>
        <p:nvPicPr>
          <p:cNvPr id="49" name="Picture 4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4000" y="1368000"/>
            <a:ext cx="3964955" cy="1401903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00" y="1368000"/>
            <a:ext cx="3495622" cy="263619"/>
          </a:xfrm>
          <a:prstGeom prst="rect">
            <a:avLst/>
          </a:prstGeom>
        </p:spPr>
      </p:pic>
      <p:sp>
        <p:nvSpPr>
          <p:cNvPr id="59" name="Rectangle 58"/>
          <p:cNvSpPr/>
          <p:nvPr/>
        </p:nvSpPr>
        <p:spPr>
          <a:xfrm>
            <a:off x="3150000" y="2988000"/>
            <a:ext cx="180000" cy="180000"/>
          </a:xfrm>
          <a:prstGeom prst="rect">
            <a:avLst/>
          </a:prstGeom>
          <a:noFill/>
          <a:ln w="19050">
            <a:solidFill>
              <a:schemeClr val="accent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/>
          <p:cNvGrpSpPr>
            <a:grpSpLocks noChangeAspect="1"/>
          </p:cNvGrpSpPr>
          <p:nvPr/>
        </p:nvGrpSpPr>
        <p:grpSpPr>
          <a:xfrm>
            <a:off x="1080000" y="4032000"/>
            <a:ext cx="2304000" cy="2304000"/>
            <a:chOff x="3685592" y="3861777"/>
            <a:chExt cx="2592000" cy="2592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33" name="Rectangle 32"/>
            <p:cNvSpPr/>
            <p:nvPr/>
          </p:nvSpPr>
          <p:spPr>
            <a:xfrm>
              <a:off x="3685592" y="3861777"/>
              <a:ext cx="2592000" cy="2592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5" name="Picture 34"/>
            <p:cNvPicPr>
              <a:picLocks noChangeAspect="1"/>
            </p:cNvPicPr>
            <p:nvPr/>
          </p:nvPicPr>
          <p:blipFill rotWithShape="1"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9872"/>
            <a:stretch/>
          </p:blipFill>
          <p:spPr>
            <a:xfrm>
              <a:off x="3744000" y="3897777"/>
              <a:ext cx="2315930" cy="2520000"/>
            </a:xfrm>
            <a:prstGeom prst="rect">
              <a:avLst/>
            </a:prstGeom>
          </p:spPr>
        </p:pic>
      </p:grp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3312000" y="3456000"/>
            <a:ext cx="2736000" cy="2736000"/>
            <a:chOff x="3420000" y="3528000"/>
            <a:chExt cx="2626560" cy="2626560"/>
          </a:xfrm>
        </p:grpSpPr>
        <p:sp>
          <p:nvSpPr>
            <p:cNvPr id="61" name="Rectangle 60"/>
            <p:cNvSpPr>
              <a:spLocks noChangeAspect="1"/>
            </p:cNvSpPr>
            <p:nvPr/>
          </p:nvSpPr>
          <p:spPr>
            <a:xfrm>
              <a:off x="3420000" y="3528000"/>
              <a:ext cx="2626560" cy="262656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3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8" name="Picture 57"/>
            <p:cNvPicPr>
              <a:picLocks noChangeAspect="1"/>
            </p:cNvPicPr>
            <p:nvPr/>
          </p:nvPicPr>
          <p:blipFill rotWithShape="1"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888"/>
            <a:stretch/>
          </p:blipFill>
          <p:spPr>
            <a:xfrm>
              <a:off x="3471346" y="3545280"/>
              <a:ext cx="2381309" cy="2592000"/>
            </a:xfrm>
            <a:prstGeom prst="rect">
              <a:avLst/>
            </a:prstGeom>
            <a:ln>
              <a:noFill/>
            </a:ln>
            <a:effectLst/>
          </p:spPr>
        </p:pic>
      </p:grpSp>
      <p:pic>
        <p:nvPicPr>
          <p:cNvPr id="102" name="Picture 10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0000" y="4320000"/>
            <a:ext cx="1096000" cy="265600"/>
          </a:xfrm>
          <a:prstGeom prst="rect">
            <a:avLst/>
          </a:prstGeom>
          <a:solidFill>
            <a:schemeClr val="bg1">
              <a:alpha val="95000"/>
            </a:schemeClr>
          </a:solidFill>
        </p:spPr>
      </p:pic>
      <p:sp>
        <p:nvSpPr>
          <p:cNvPr id="78" name="Rectangle 77"/>
          <p:cNvSpPr/>
          <p:nvPr/>
        </p:nvSpPr>
        <p:spPr>
          <a:xfrm>
            <a:off x="2088000" y="2160000"/>
            <a:ext cx="2412000" cy="1080000"/>
          </a:xfrm>
          <a:prstGeom prst="rect">
            <a:avLst/>
          </a:prstGeom>
          <a:noFill/>
          <a:ln w="19050">
            <a:solidFill>
              <a:schemeClr val="accent3"/>
            </a:solidFill>
          </a:ln>
          <a:effectLst>
            <a:glow rad="63500">
              <a:schemeClr val="accent3">
                <a:lumMod val="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9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 September 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Kevin Li - Collective effects I - Santa Susanna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4564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101" grpId="0" animBg="1"/>
      <p:bldP spid="78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1.48859"/>
  <p:tag name="ORIGINALWIDTH" val="106.4867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OliveGreen}&#10;&#10;\pagestyle{empty}&#10;\begin{document}&#10;\[&#10;v_y&#10;\]&#10;\end{document}"/>
  <p:tag name="IGUANATEXSIZE" val="22"/>
  <p:tag name="IGUANATEXCURSOR" val="653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53.24331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oyalBlue}&#10;&#10;\pagestyle{empty}&#10;\begin{document}&#10;\[&#10;z&#10;\]&#10;\end{document}"/>
  <p:tag name="IGUANATEXSIZE" val="22"/>
  <p:tag name="IGUANATEXCURSOR" val="648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53.24331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oyalBlue}&#10;&#10;\pagestyle{empty}&#10;\begin{document}&#10;\[&#10;z&#10;\]&#10;\end{document}"/>
  <p:tag name="IGUANATEXSIZE" val="22"/>
  <p:tag name="IGUANATEXCURSOR" val="648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46.49417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Orange}&#10;&#10;\pagestyle{empty}&#10;\begin{document}&#10;\[&#10;s&#10;\]&#10;\end{document}"/>
  <p:tag name="IGUANATEXSIZE" val="22"/>
  <p:tag name="IGUANATEXCURSOR" val="643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0.24"/>
  <p:tag name="ORIGINALWIDTH" val="58.49268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y&#10;\]&#10;\end{document}"/>
  <p:tag name="IGUANATEXSIZE" val="22"/>
  <p:tag name="IGUANATEXCURSOR" val="646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62.99213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x&#10;\]&#10;\end{document}"/>
  <p:tag name="IGUANATEXSIZE" val="22"/>
  <p:tag name="IGUANATEXCURSOR" val="646"/>
  <p:tag name="TRANSPARENCY" val="Fals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53.24331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oyalBlue}&#10;&#10;\pagestyle{empty}&#10;\begin{document}&#10;\[&#10;z&#10;\]&#10;\end{document}"/>
  <p:tag name="IGUANATEXSIZE" val="22"/>
  <p:tag name="IGUANATEXCURSOR" val="648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46.49417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Orange}&#10;&#10;\pagestyle{empty}&#10;\begin{document}&#10;\[&#10;s&#10;\]&#10;\end{document}"/>
  <p:tag name="IGUANATEXSIZE" val="22"/>
  <p:tag name="IGUANATEXCURSOR" val="643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0.24"/>
  <p:tag name="ORIGINALWIDTH" val="58.49268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y&#10;\]&#10;\end{document}"/>
  <p:tag name="IGUANATEXSIZE" val="22"/>
  <p:tag name="IGUANATEXCURSOR" val="646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62.99213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x&#10;\]&#10;\end{document}"/>
  <p:tag name="IGUANATEXSIZE" val="22"/>
  <p:tag name="IGUANATEXCURSOR" val="646"/>
  <p:tag name="TRANSPARENCY" val="Fals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53.24331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oyalBlue}&#10;&#10;\pagestyle{empty}&#10;\begin{document}&#10;\[&#10;z&#10;\]&#10;\end{document}"/>
  <p:tag name="IGUANATEXSIZE" val="22"/>
  <p:tag name="IGUANATEXCURSOR" val="648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46.49417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Orange}&#10;&#10;\pagestyle{empty}&#10;\begin{document}&#10;\[&#10;s&#10;\]&#10;\end{document}"/>
  <p:tag name="IGUANATEXSIZE" val="22"/>
  <p:tag name="IGUANATEXCURSOR" val="643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46.49417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Orange}&#10;&#10;\pagestyle{empty}&#10;\begin{document}&#10;\[&#10;s&#10;\]&#10;\end{document}"/>
  <p:tag name="IGUANATEXSIZE" val="22"/>
  <p:tag name="IGUANATEXCURSOR" val="643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0.24"/>
  <p:tag name="ORIGINALWIDTH" val="58.49268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y&#10;\]&#10;\end{document}"/>
  <p:tag name="IGUANATEXSIZE" val="22"/>
  <p:tag name="IGUANATEXCURSOR" val="646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62.99213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x&#10;\]&#10;\end{document}"/>
  <p:tag name="IGUANATEXSIZE" val="22"/>
  <p:tag name="IGUANATEXCURSOR" val="646"/>
  <p:tag name="TRANSPARENCY" val="Fals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53.24331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oyalBlue}&#10;&#10;\pagestyle{empty}&#10;\begin{document}&#10;\[&#10;z&#10;\]&#10;\end{document}"/>
  <p:tag name="IGUANATEXSIZE" val="22"/>
  <p:tag name="IGUANATEXCURSOR" val="648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46.49417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Orange}&#10;&#10;\pagestyle{empty}&#10;\begin{document}&#10;\[&#10;s&#10;\]&#10;\end{document}"/>
  <p:tag name="IGUANATEXSIZE" val="22"/>
  <p:tag name="IGUANATEXCURSOR" val="643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0.24"/>
  <p:tag name="ORIGINALWIDTH" val="58.49268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y&#10;\]&#10;\end{document}"/>
  <p:tag name="IGUANATEXSIZE" val="22"/>
  <p:tag name="IGUANATEXCURSOR" val="646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62.99213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x&#10;\]&#10;\end{document}"/>
  <p:tag name="IGUANATEXSIZE" val="22"/>
  <p:tag name="IGUANATEXCURSOR" val="646"/>
  <p:tag name="TRANSPARENCY" val="Fals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53.24331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oyalBlue}&#10;&#10;\pagestyle{empty}&#10;\begin{document}&#10;\[&#10;z&#10;\]&#10;\end{document}"/>
  <p:tag name="IGUANATEXSIZE" val="22"/>
  <p:tag name="IGUANATEXCURSOR" val="648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46.49417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Orange}&#10;&#10;\pagestyle{empty}&#10;\begin{document}&#10;\[&#10;s&#10;\]&#10;\end{document}"/>
  <p:tag name="IGUANATEXSIZE" val="22"/>
  <p:tag name="IGUANATEXCURSOR" val="643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0.24"/>
  <p:tag name="ORIGINALWIDTH" val="58.49268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y&#10;\]&#10;\end{document}"/>
  <p:tag name="IGUANATEXSIZE" val="22"/>
  <p:tag name="IGUANATEXCURSOR" val="646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62.99213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x&#10;\]&#10;\end{document}"/>
  <p:tag name="IGUANATEXSIZE" val="22"/>
  <p:tag name="IGUANATEXCURSOR" val="646"/>
  <p:tag name="TRANSPARENCY" val="Fals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23.4346"/>
  <p:tag name="ORIGINALWIDTH" val="6273.716"/>
  <p:tag name="LATEXADDIN" val="\documentclass{article}&#10;&#10;\usepackage{amsmath}&#10;\usepackage{amssymb}&#10;\usepackage{textcomp}&#10;\usepackage[margin=1.2cm]{geometry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renewcommand{\baselinestretch}{1.1}&#10;&#10;\pagestyle{empty}&#10;\begin{document}&#10;\noindent&#10;$x'' - K^2(s)\,x^2 = 0$ where $K(s) = K(s + C)$, with the solution &#10;$\begin{displaystyle}\begin{cases}&#10; x = \sqrt{2 J \beta_x(s)} \cos\bigl[\psi(s)\bigr]\\&#10; x' = -\sqrt{\dfrac{2J}{\beta_x(s)}}\left(\sin\bigl[\psi(s)\bigr] - \dfrac{\beta_x(s)'}{2}\cos\bigl[\psi(s)\bigr]\right)&#10;\end{cases}\end{displaystyle}$&#10;\end{document}"/>
  <p:tag name="IGUANATEXSIZE" val="17"/>
  <p:tag name="IGUANATEXCURSOR" val="962"/>
  <p:tag name="TRANSPARENCY" val="True"/>
  <p:tag name="FILENAME" val=""/>
  <p:tag name="LATEXENGINEID" val="0"/>
  <p:tag name="TEMPFOLDER" val="c:\temp\"/>
  <p:tag name="LATEXFORMHEIGHT" val="312"/>
  <p:tag name="LATEXFORMWIDTH" val="605.25"/>
  <p:tag name="LATEXFORMWRAP" val="True"/>
  <p:tag name="BITMAPVECTOR" val="0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53.24331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oyalBlue}&#10;&#10;\pagestyle{empty}&#10;\begin{document}&#10;\[&#10;z&#10;\]&#10;\end{document}"/>
  <p:tag name="IGUANATEXSIZE" val="22"/>
  <p:tag name="IGUANATEXCURSOR" val="648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46.49417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Orange}&#10;&#10;\pagestyle{empty}&#10;\begin{document}&#10;\[&#10;s&#10;\]&#10;\end{document}"/>
  <p:tag name="IGUANATEXSIZE" val="22"/>
  <p:tag name="IGUANATEXCURSOR" val="643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1.9835"/>
  <p:tag name="ORIGINALWIDTH" val="663.667"/>
  <p:tag name="LATEXADDIN" val="\documentclass{article}&#10;&#10;\usepackage{bm}&#10;\usepackage{amsmath}&#10;\usepackage{amssymb}&#10;\usepackage{textcomp}&#10;% \usepackage[margin=1.4in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[&#10;\Delta Q_x = Q_x'\,\delta&#10;\]&#10;&#10;\end{document}"/>
  <p:tag name="IGUANATEXSIZE" val="20"/>
  <p:tag name="IGUANATEXCURSOR" val="592"/>
  <p:tag name="TRANSPARENCY" val="True"/>
  <p:tag name="FILENAME" val=""/>
  <p:tag name="LATEXENGINEID" val="0"/>
  <p:tag name="TEMPFOLDER" val="c:\temp\"/>
  <p:tag name="LATEXFORMHEIGHT" val="382.5"/>
  <p:tag name="LATEXFORMWIDTH" val="759"/>
  <p:tag name="LATEXFORMWRAP" val="True"/>
  <p:tag name="BITMAPVECTOR" val="0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0.24"/>
  <p:tag name="ORIGINALWIDTH" val="58.49268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y&#10;\]&#10;\end{document}"/>
  <p:tag name="IGUANATEXSIZE" val="22"/>
  <p:tag name="IGUANATEXCURSOR" val="646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62.99213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x&#10;\]&#10;\end{document}"/>
  <p:tag name="IGUANATEXSIZE" val="22"/>
  <p:tag name="IGUANATEXCURSOR" val="646"/>
  <p:tag name="TRANSPARENCY" val="Fals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53.24331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oyalBlue}&#10;&#10;\pagestyle{empty}&#10;\begin{document}&#10;\[&#10;z&#10;\]&#10;\end{document}"/>
  <p:tag name="IGUANATEXSIZE" val="22"/>
  <p:tag name="IGUANATEXCURSOR" val="648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46.49417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Orange}&#10;&#10;\pagestyle{empty}&#10;\begin{document}&#10;\[&#10;s&#10;\]&#10;\end{document}"/>
  <p:tag name="IGUANATEXSIZE" val="22"/>
  <p:tag name="IGUANATEXCURSOR" val="643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1.9835"/>
  <p:tag name="ORIGINALWIDTH" val="663.667"/>
  <p:tag name="LATEXADDIN" val="\documentclass{article}&#10;&#10;\usepackage{bm}&#10;\usepackage{amsmath}&#10;\usepackage{amssymb}&#10;\usepackage{textcomp}&#10;% \usepackage[margin=1.4in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[&#10;\Delta Q_x = Q_x'\,\delta&#10;\]&#10;&#10;\end{document}"/>
  <p:tag name="IGUANATEXSIZE" val="20"/>
  <p:tag name="IGUANATEXCURSOR" val="592"/>
  <p:tag name="TRANSPARENCY" val="True"/>
  <p:tag name="FILENAME" val=""/>
  <p:tag name="LATEXENGINEID" val="0"/>
  <p:tag name="TEMPFOLDER" val="c:\temp\"/>
  <p:tag name="LATEXFORMHEIGHT" val="382.5"/>
  <p:tag name="LATEXFORMWIDTH" val="759"/>
  <p:tag name="LATEXFORMWRAP" val="True"/>
  <p:tag name="BITMAPVECTOR" val="0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0.24"/>
  <p:tag name="ORIGINALWIDTH" val="58.49268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y&#10;\]&#10;\end{document}"/>
  <p:tag name="IGUANATEXSIZE" val="22"/>
  <p:tag name="IGUANATEXCURSOR" val="646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62.99213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x&#10;\]&#10;\end{document}"/>
  <p:tag name="IGUANATEXSIZE" val="22"/>
  <p:tag name="IGUANATEXCURSOR" val="646"/>
  <p:tag name="TRANSPARENCY" val="Fals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0.24"/>
  <p:tag name="ORIGINALWIDTH" val="58.49268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y&#10;\]&#10;\end{document}"/>
  <p:tag name="IGUANATEXSIZE" val="22"/>
  <p:tag name="IGUANATEXCURSOR" val="646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53.24331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oyalBlue}&#10;&#10;\pagestyle{empty}&#10;\begin{document}&#10;\[&#10;z&#10;\]&#10;\end{document}"/>
  <p:tag name="IGUANATEXSIZE" val="22"/>
  <p:tag name="IGUANATEXCURSOR" val="648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46.49417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Orange}&#10;&#10;\pagestyle{empty}&#10;\begin{document}&#10;\[&#10;s&#10;\]&#10;\end{document}"/>
  <p:tag name="IGUANATEXSIZE" val="22"/>
  <p:tag name="IGUANATEXCURSOR" val="643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1.9835"/>
  <p:tag name="ORIGINALWIDTH" val="663.667"/>
  <p:tag name="LATEXADDIN" val="\documentclass{article}&#10;&#10;\usepackage{bm}&#10;\usepackage{amsmath}&#10;\usepackage{amssymb}&#10;\usepackage{textcomp}&#10;% \usepackage[margin=1.4in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[&#10;\Delta Q_x = Q_x'\,\delta&#10;\]&#10;&#10;\end{document}"/>
  <p:tag name="IGUANATEXSIZE" val="20"/>
  <p:tag name="IGUANATEXCURSOR" val="592"/>
  <p:tag name="TRANSPARENCY" val="True"/>
  <p:tag name="FILENAME" val=""/>
  <p:tag name="LATEXENGINEID" val="0"/>
  <p:tag name="TEMPFOLDER" val="c:\temp\"/>
  <p:tag name="LATEXFORMHEIGHT" val="382.5"/>
  <p:tag name="LATEXFORMWIDTH" val="759"/>
  <p:tag name="LATEXFORMWRAP" val="True"/>
  <p:tag name="BITMAPVECTOR" val="0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0.24"/>
  <p:tag name="ORIGINALWIDTH" val="58.49268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y&#10;\]&#10;\end{document}"/>
  <p:tag name="IGUANATEXSIZE" val="22"/>
  <p:tag name="IGUANATEXCURSOR" val="646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62.99213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x&#10;\]&#10;\end{document}"/>
  <p:tag name="IGUANATEXSIZE" val="22"/>
  <p:tag name="IGUANATEXCURSOR" val="646"/>
  <p:tag name="TRANSPARENCY" val="Fals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53.24331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oyalBlue}&#10;&#10;\pagestyle{empty}&#10;\begin{document}&#10;\[&#10;z&#10;\]&#10;\end{document}"/>
  <p:tag name="IGUANATEXSIZE" val="22"/>
  <p:tag name="IGUANATEXCURSOR" val="648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46.49417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Orange}&#10;&#10;\pagestyle{empty}&#10;\begin{document}&#10;\[&#10;s&#10;\]&#10;\end{document}"/>
  <p:tag name="IGUANATEXSIZE" val="22"/>
  <p:tag name="IGUANATEXCURSOR" val="643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1.9835"/>
  <p:tag name="ORIGINALWIDTH" val="663.667"/>
  <p:tag name="LATEXADDIN" val="\documentclass{article}&#10;&#10;\usepackage{bm}&#10;\usepackage{amsmath}&#10;\usepackage{amssymb}&#10;\usepackage{textcomp}&#10;% \usepackage[margin=1.4in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[&#10;\Delta Q_x = Q_x'\,\delta&#10;\]&#10;&#10;\end{document}"/>
  <p:tag name="IGUANATEXSIZE" val="20"/>
  <p:tag name="IGUANATEXCURSOR" val="592"/>
  <p:tag name="TRANSPARENCY" val="True"/>
  <p:tag name="FILENAME" val=""/>
  <p:tag name="LATEXENGINEID" val="0"/>
  <p:tag name="TEMPFOLDER" val="c:\temp\"/>
  <p:tag name="LATEXFORMHEIGHT" val="382.5"/>
  <p:tag name="LATEXFORMWIDTH" val="759"/>
  <p:tag name="LATEXFORMWRAP" val="True"/>
  <p:tag name="BITMAPVECTOR" val="0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0.24"/>
  <p:tag name="ORIGINALWIDTH" val="58.49268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y&#10;\]&#10;\end{document}"/>
  <p:tag name="IGUANATEXSIZE" val="22"/>
  <p:tag name="IGUANATEXCURSOR" val="646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62.99213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x&#10;\]&#10;\end{document}"/>
  <p:tag name="IGUANATEXSIZE" val="22"/>
  <p:tag name="IGUANATEXCURSOR" val="646"/>
  <p:tag name="TRANSPARENCY" val="Fals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62.99213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x&#10;\]&#10;\end{document}"/>
  <p:tag name="IGUANATEXSIZE" val="22"/>
  <p:tag name="IGUANATEXCURSOR" val="646"/>
  <p:tag name="TRANSPARENCY" val="Fals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53.24331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oyalBlue}&#10;&#10;\pagestyle{empty}&#10;\begin{document}&#10;\[&#10;z&#10;\]&#10;\end{document}"/>
  <p:tag name="IGUANATEXSIZE" val="22"/>
  <p:tag name="IGUANATEXCURSOR" val="648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46.49417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Orange}&#10;&#10;\pagestyle{empty}&#10;\begin{document}&#10;\[&#10;s&#10;\]&#10;\end{document}"/>
  <p:tag name="IGUANATEXSIZE" val="22"/>
  <p:tag name="IGUANATEXCURSOR" val="643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1.9835"/>
  <p:tag name="ORIGINALWIDTH" val="663.667"/>
  <p:tag name="LATEXADDIN" val="\documentclass{article}&#10;&#10;\usepackage{bm}&#10;\usepackage{amsmath}&#10;\usepackage{amssymb}&#10;\usepackage{textcomp}&#10;% \usepackage[margin=1.4in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[&#10;\Delta Q_x = Q_x'\,\delta&#10;\]&#10;&#10;\end{document}"/>
  <p:tag name="IGUANATEXSIZE" val="20"/>
  <p:tag name="IGUANATEXCURSOR" val="592"/>
  <p:tag name="TRANSPARENCY" val="True"/>
  <p:tag name="FILENAME" val=""/>
  <p:tag name="LATEXENGINEID" val="0"/>
  <p:tag name="TEMPFOLDER" val="c:\temp\"/>
  <p:tag name="LATEXFORMHEIGHT" val="382.5"/>
  <p:tag name="LATEXFORMWIDTH" val="759"/>
  <p:tag name="LATEXFORMWRAP" val="True"/>
  <p:tag name="BITMAPVECTOR" val="0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0.24"/>
  <p:tag name="ORIGINALWIDTH" val="58.49268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y&#10;\]&#10;\end{document}"/>
  <p:tag name="IGUANATEXSIZE" val="22"/>
  <p:tag name="IGUANATEXCURSOR" val="646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62.99213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x&#10;\]&#10;\end{document}"/>
  <p:tag name="IGUANATEXSIZE" val="22"/>
  <p:tag name="IGUANATEXCURSOR" val="646"/>
  <p:tag name="TRANSPARENCY" val="Fals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53.24331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oyalBlue}&#10;&#10;\pagestyle{empty}&#10;\begin{document}&#10;\[&#10;z&#10;\]&#10;\end{document}"/>
  <p:tag name="IGUANATEXSIZE" val="22"/>
  <p:tag name="IGUANATEXCURSOR" val="648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46.49417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Orange}&#10;&#10;\pagestyle{empty}&#10;\begin{document}&#10;\[&#10;s&#10;\]&#10;\end{document}"/>
  <p:tag name="IGUANATEXSIZE" val="22"/>
  <p:tag name="IGUANATEXCURSOR" val="643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1.9835"/>
  <p:tag name="ORIGINALWIDTH" val="663.667"/>
  <p:tag name="LATEXADDIN" val="\documentclass{article}&#10;&#10;\usepackage{bm}&#10;\usepackage{amsmath}&#10;\usepackage{amssymb}&#10;\usepackage{textcomp}&#10;% \usepackage[margin=1.4in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[&#10;\Delta Q_x = Q_x'\,\delta&#10;\]&#10;&#10;\end{document}"/>
  <p:tag name="IGUANATEXSIZE" val="20"/>
  <p:tag name="IGUANATEXCURSOR" val="592"/>
  <p:tag name="TRANSPARENCY" val="True"/>
  <p:tag name="FILENAME" val=""/>
  <p:tag name="LATEXENGINEID" val="0"/>
  <p:tag name="TEMPFOLDER" val="c:\temp\"/>
  <p:tag name="LATEXFORMHEIGHT" val="382.5"/>
  <p:tag name="LATEXFORMWIDTH" val="759"/>
  <p:tag name="LATEXFORMWRAP" val="True"/>
  <p:tag name="BITMAPVECTOR" val="0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0.24"/>
  <p:tag name="ORIGINALWIDTH" val="58.49268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y&#10;\]&#10;\end{document}"/>
  <p:tag name="IGUANATEXSIZE" val="22"/>
  <p:tag name="IGUANATEXCURSOR" val="646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62.99213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x&#10;\]&#10;\end{document}"/>
  <p:tag name="IGUANATEXSIZE" val="22"/>
  <p:tag name="IGUANATEXCURSOR" val="646"/>
  <p:tag name="TRANSPARENCY" val="Fals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53.24331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oyalBlue}&#10;&#10;\pagestyle{empty}&#10;\begin{document}&#10;\[&#10;z&#10;\]&#10;\end{document}"/>
  <p:tag name="IGUANATEXSIZE" val="22"/>
  <p:tag name="IGUANATEXCURSOR" val="648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53.24331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oyalBlue}&#10;&#10;\pagestyle{empty}&#10;\begin{document}&#10;\[&#10;z&#10;\]&#10;\end{document}"/>
  <p:tag name="IGUANATEXSIZE" val="22"/>
  <p:tag name="IGUANATEXCURSOR" val="648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46.49417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Orange}&#10;&#10;\pagestyle{empty}&#10;\begin{document}&#10;\[&#10;s&#10;\]&#10;\end{document}"/>
  <p:tag name="IGUANATEXSIZE" val="22"/>
  <p:tag name="IGUANATEXCURSOR" val="643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1.9835"/>
  <p:tag name="ORIGINALWIDTH" val="663.667"/>
  <p:tag name="LATEXADDIN" val="\documentclass{article}&#10;&#10;\usepackage{bm}&#10;\usepackage{amsmath}&#10;\usepackage{amssymb}&#10;\usepackage{textcomp}&#10;% \usepackage[margin=1.4in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[&#10;\Delta Q_x = Q_x'\,\delta&#10;\]&#10;&#10;\end{document}"/>
  <p:tag name="IGUANATEXSIZE" val="20"/>
  <p:tag name="IGUANATEXCURSOR" val="592"/>
  <p:tag name="TRANSPARENCY" val="True"/>
  <p:tag name="FILENAME" val=""/>
  <p:tag name="LATEXENGINEID" val="0"/>
  <p:tag name="TEMPFOLDER" val="c:\temp\"/>
  <p:tag name="LATEXFORMHEIGHT" val="382.5"/>
  <p:tag name="LATEXFORMWIDTH" val="759"/>
  <p:tag name="LATEXFORMWRAP" val="True"/>
  <p:tag name="BITMAPVECTOR" val="0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0.24"/>
  <p:tag name="ORIGINALWIDTH" val="58.49268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y&#10;\]&#10;\end{document}"/>
  <p:tag name="IGUANATEXSIZE" val="22"/>
  <p:tag name="IGUANATEXCURSOR" val="646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62.99213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x&#10;\]&#10;\end{document}"/>
  <p:tag name="IGUANATEXSIZE" val="22"/>
  <p:tag name="IGUANATEXCURSOR" val="646"/>
  <p:tag name="TRANSPARENCY" val="Fals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53.24331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oyalBlue}&#10;&#10;\pagestyle{empty}&#10;\begin{document}&#10;\[&#10;z&#10;\]&#10;\end{document}"/>
  <p:tag name="IGUANATEXSIZE" val="22"/>
  <p:tag name="IGUANATEXCURSOR" val="648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46.49417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Orange}&#10;&#10;\pagestyle{empty}&#10;\begin{document}&#10;\[&#10;s&#10;\]&#10;\end{document}"/>
  <p:tag name="IGUANATEXSIZE" val="22"/>
  <p:tag name="IGUANATEXCURSOR" val="643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|26.8|48.5|85.7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6.7154"/>
  <p:tag name="ORIGINALWIDTH" val="1845.519"/>
  <p:tag name="LATEXADDIN" val="\documentclass{article}&#10;&#10;\usepackage{bm}&#10;\usepackage{amsmath}&#10;\usepackage{amssymb}&#10;\usepackage{textcomp}&#10;\usepackage[margin=2.6in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begin{align*}&#10;E_r &amp;= \frac{e}{4\pi\epsilon_0}\frac{\gamma}{r^2} &amp;&#10;B_\phi &amp;= \frac{\beta E_r}{c}&#10;\end{align*}&#10;&#10;\end{document}"/>
  <p:tag name="IGUANATEXSIZE" val="18"/>
  <p:tag name="IGUANATEXCURSOR" val="127"/>
  <p:tag name="TRANSPARENCY" val="True"/>
  <p:tag name="FILENAME" val=""/>
  <p:tag name="LATEXENGINEID" val="0"/>
  <p:tag name="TEMPFOLDER" val="c:\temp\"/>
  <p:tag name="LATEXFORMHEIGHT" val="504.75"/>
  <p:tag name="LATEXFORMWIDTH" val="768"/>
  <p:tag name="LATEXFORMWRAP" val="True"/>
  <p:tag name="BITMAPVECTOR" val="0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02.4372"/>
  <p:tag name="ORIGINALWIDTH" val="1957.255"/>
  <p:tag name="LATEXADDIN" val="\documentclass{article}&#10;&#10;\usepackage{bm}&#10;\usepackage{amsmath}&#10;\usepackage{amssymb}&#10;\usepackage{textcomp}&#10;\usepackage[margin=2.6in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begin{align*}&#10;F_r &amp;= e\left(E_r - v\,B_\phi\right) = e\left(E_r - \beta^2\,E_r\right)\\&#10;  &amp;= \frac{e E_r}{\gamma^2} = \frac{e^2}{4\pi\epsilon_0\,\gamma r^2}&#10;\end{align*}&#10;&#10;\end{document}"/>
  <p:tag name="IGUANATEXSIZE" val="18"/>
  <p:tag name="IGUANATEXCURSOR" val="653"/>
  <p:tag name="TRANSPARENCY" val="True"/>
  <p:tag name="FILENAME" val=""/>
  <p:tag name="LATEXENGINEID" val="0"/>
  <p:tag name="TEMPFOLDER" val="c:\temp\"/>
  <p:tag name="LATEXFORMHEIGHT" val="504.75"/>
  <p:tag name="LATEXFORMWIDTH" val="768"/>
  <p:tag name="LATEXFORMWRAP" val="True"/>
  <p:tag name="BITMAPVECTOR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46.49417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Orange}&#10;&#10;\pagestyle{empty}&#10;\begin{document}&#10;\[&#10;s&#10;\]&#10;\end{document}"/>
  <p:tag name="IGUANATEXSIZE" val="22"/>
  <p:tag name="IGUANATEXCURSOR" val="643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7.7165"/>
  <p:tag name="ORIGINALWIDTH" val="6011.249"/>
  <p:tag name="LATEXADDIN" val="\documentclass{article}&#10;&#10;\usepackage{bm}&#10;\usepackage{amsmath}&#10;\usepackage{amssymb}&#10;\usepackage{textcomp}&#10;\usepackage[margin=0.8in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begin{itemize}&#10;\item Assume a coasting beam of circular cross section with radius $a$ and uniform charge density $\rho = \lambda/(\pi\,a^2)\; \mathrm{[C/m^3]}$ moving at constant velocity $v = \beta c$&#10;% \item In this case the \textcolor{FireBrick}{direct space charge force is linear in $x$ and $y$}&#10;\end{itemize}&#10;&#10;\end{document}"/>
  <p:tag name="IGUANATEXSIZE" val="18"/>
  <p:tag name="IGUANATEXCURSOR" val="766"/>
  <p:tag name="TRANSPARENCY" val="True"/>
  <p:tag name="FILENAME" val=""/>
  <p:tag name="LATEXENGINEID" val="0"/>
  <p:tag name="TEMPFOLDER" val="c:\temp\"/>
  <p:tag name="LATEXFORMHEIGHT" val="504.75"/>
  <p:tag name="LATEXFORMWIDTH" val="768"/>
  <p:tag name="LATEXFORMWRAP" val="True"/>
  <p:tag name="BITMAPVECTOR" val="0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76.153"/>
  <p:tag name="ORIGINALWIDTH" val="1884.514"/>
  <p:tag name="LATEXADDIN" val="\documentclass{article}&#10;&#10;\usepackage{bm}&#10;\usepackage{amsmath}&#10;\usepackage{amssymb}&#10;\usepackage{textcomp}&#10;\usepackage[margin=1in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begin{centering}&#10;Maxwell's equation: $\vec{\nabla}\cdot\vec{E} = \dfrac{\rho}{\epsilon_0}$&#10;&#10;\vspace*{12mm}&#10;Gauss' law&#10;\[&#10;\begin{aligned}&#10;\iiint \vec{\nabla}\cdot\vec{E}\,dV = \iint \vec{E}\,d\vec{S}\\&#10;\Rightarrow\; \pi r^2 l \frac{\rho}{\epsilon_0} = 2\pi r l E_r\\&#10;\end{aligned}&#10;\]&#10;&#10;\vspace*{12mm}&#10;Electric field --\\\vspace*{2mm}&#10;\small With $\lambda = \rho\,\pi a^2$ it follows: \normalsize&#10;\[E_r = \frac{\lambda}{2\pi\epsilon_0}\frac{r}{a^2}\,, \quad r&lt;a\]&#10;\end{centering}&#10;&#10;\end{document}"/>
  <p:tag name="IGUANATEXSIZE" val="16"/>
  <p:tag name="IGUANATEXCURSOR" val="891"/>
  <p:tag name="TRANSPARENCY" val="True"/>
  <p:tag name="FILENAME" val=""/>
  <p:tag name="LATEXENGINEID" val="0"/>
  <p:tag name="TEMPFOLDER" val="c:\temp\"/>
  <p:tag name="LATEXFORMHEIGHT" val="504.75"/>
  <p:tag name="LATEXFORMWIDTH" val="768"/>
  <p:tag name="LATEXFORMWRAP" val="True"/>
  <p:tag name="BITMAPVECTOR" val="0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7.7165"/>
  <p:tag name="ORIGINALWIDTH" val="6011.249"/>
  <p:tag name="LATEXADDIN" val="\documentclass{article}&#10;&#10;\usepackage{bm}&#10;\usepackage{amsmath}&#10;\usepackage{amssymb}&#10;\usepackage{textcomp}&#10;\usepackage[margin=0.8in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begin{itemize}&#10;\item Assume a coasting beam of circular cross section with radius $a$ and uniform charge density $\rho = \lambda/(\pi\,a^2)\; \mathrm{[C/m^3]}$ moving at constant velocity $v = \beta c$&#10;% \item In this case the \textcolor{FireBrick}{direct space charge force is linear in $x$ and $y$}&#10;\end{itemize}&#10;&#10;\end{document}"/>
  <p:tag name="IGUANATEXSIZE" val="18"/>
  <p:tag name="IGUANATEXCURSOR" val="766"/>
  <p:tag name="TRANSPARENCY" val="True"/>
  <p:tag name="FILENAME" val=""/>
  <p:tag name="LATEXENGINEID" val="0"/>
  <p:tag name="TEMPFOLDER" val="c:\temp\"/>
  <p:tag name="LATEXFORMHEIGHT" val="504.75"/>
  <p:tag name="LATEXFORMWIDTH" val="768"/>
  <p:tag name="LATEXFORMWRAP" val="True"/>
  <p:tag name="BITMAPVECTOR" val="0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76.153"/>
  <p:tag name="ORIGINALWIDTH" val="1884.514"/>
  <p:tag name="LATEXADDIN" val="\documentclass{article}&#10;&#10;\usepackage{bm}&#10;\usepackage{amsmath}&#10;\usepackage{amssymb}&#10;\usepackage{textcomp}&#10;\usepackage[margin=1in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begin{centering}&#10;Maxwell's equation: $\vec{\nabla}\cdot\vec{E} = \dfrac{\rho}{\epsilon_0}$&#10;&#10;\vspace*{12mm}&#10;Gauss' law&#10;\[&#10;\begin{aligned}&#10;\iiint \vec{\nabla}\cdot\vec{E}\,dV = \iint \vec{E}\,d\vec{S}\\&#10;\Rightarrow\; \pi r^2 l \frac{\rho}{\epsilon_0} = 2\pi r l E_r\\&#10;\end{aligned}&#10;\]&#10;&#10;\vspace*{12mm}&#10;Electric field --\\\vspace*{2mm}&#10;\small With $\lambda = \rho\,\pi a^2$ it follows: \normalsize&#10;\[E_r = \frac{\lambda}{2\pi\epsilon_0}\frac{r}{a^2}\,, \quad r&lt;a\]&#10;\end{centering}&#10;&#10;\end{document}"/>
  <p:tag name="IGUANATEXSIZE" val="16"/>
  <p:tag name="IGUANATEXCURSOR" val="891"/>
  <p:tag name="TRANSPARENCY" val="True"/>
  <p:tag name="FILENAME" val=""/>
  <p:tag name="LATEXENGINEID" val="0"/>
  <p:tag name="TEMPFOLDER" val="c:\temp\"/>
  <p:tag name="LATEXFORMHEIGHT" val="504.75"/>
  <p:tag name="LATEXFORMWIDTH" val="768"/>
  <p:tag name="LATEXFORMWRAP" val="True"/>
  <p:tag name="BITMAPVECTOR" val="0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82.152"/>
  <p:tag name="ORIGINALWIDTH" val="2478.44"/>
  <p:tag name="LATEXADDIN" val="\documentclass{article}&#10;&#10;\usepackage{bm}&#10;\usepackage{amsmath}&#10;\usepackage{amssymb}&#10;\usepackage{textcomp}&#10;\usepackage[margin=1in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begin{centering}&#10;Maxwell's equation: $\vec{\nabla}\times\vec{B} = \mu_0\vec{J}$&#10;&#10;\vspace*{14mm}&#10;Stokes' law&#10;\[&#10;\begin{aligned}&#10;\iint \vec{\nabla}\times\vec{B}\,d\vec{S} = \oint \vec{B}\,d\vec{s}\\&#10;\Rightarrow\; \pi r^2 \mu_0 J = 2\pi r B_\phi\\&#10;\end{aligned}&#10;\]&#10;&#10;\vspace*{12mm}&#10;Magnetic field --\\\vspace*{2mm}&#10;\small With $J = \beta c \rho = \beta c \dfrac{\lambda}{\pi a^2}$ and $\mu_0 = \dfrac{1}{\epsilon_0 c^2}$ it follows:\normalsize&#10;\[B_\phi = \frac{\lambda\beta}{2\pi\epsilon_0 c}\frac{r}{a^2}\,, \quad r&lt;a\]&#10;\end{centering}&#10;&#10;\end{document}"/>
  <p:tag name="IGUANATEXSIZE" val="16"/>
  <p:tag name="IGUANATEXCURSOR" val="652"/>
  <p:tag name="TRANSPARENCY" val="True"/>
  <p:tag name="FILENAME" val=""/>
  <p:tag name="LATEXENGINEID" val="0"/>
  <p:tag name="TEMPFOLDER" val="c:\temp\"/>
  <p:tag name="LATEXFORMHEIGHT" val="504.75"/>
  <p:tag name="LATEXFORMWIDTH" val="768"/>
  <p:tag name="LATEXFORMWRAP" val="True"/>
  <p:tag name="BITMAPVECTOR" val="0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05.4369"/>
  <p:tag name="ORIGINALWIDTH" val="6011.249"/>
  <p:tag name="LATEXADDIN" val="\documentclass{article}&#10;&#10;\usepackage{bm}&#10;\usepackage{amsmath}&#10;\usepackage{amssymb}&#10;\usepackage{textcomp}&#10;\usepackage[margin=0.8in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begin{itemize}&#10;\item Assume a coasting beam of circular cross section with radius $a$ and uniform charge density $\rho = \lambda/(\pi\,a^2)\; \mathrm{[C/m^3]}$ moving at constant velocity $v = \beta c$&#10;\item Calculate the resulting force on a test particle with charge $e$&#10;% \item In this case the \textcolor{FireBrick}{direct space charge force is linear in $x$ and $y$}&#10;\end{itemize}&#10;&#10;\end{document}"/>
  <p:tag name="IGUANATEXSIZE" val="18"/>
  <p:tag name="IGUANATEXCURSOR" val="834"/>
  <p:tag name="TRANSPARENCY" val="True"/>
  <p:tag name="FILENAME" val=""/>
  <p:tag name="LATEXENGINEID" val="0"/>
  <p:tag name="TEMPFOLDER" val="c:\temp\"/>
  <p:tag name="LATEXFORMHEIGHT" val="504.75"/>
  <p:tag name="LATEXFORMWIDTH" val="768"/>
  <p:tag name="LATEXFORMWRAP" val="True"/>
  <p:tag name="BITMAPVECTOR" val="0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334.458"/>
  <p:tag name="ORIGINALWIDTH" val="3307.087"/>
  <p:tag name="LATEXADDIN" val="\documentclass{article}&#10;&#10;\usepackage{bm}&#10;\usepackage{amsmath}&#10;\usepackage{amssymb}&#10;\usepackage{textcomp}&#10;\usepackage[margin=1in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begin{centering}&#10;\begin{align*}&#10;E_r &amp;= \frac{\lambda}{2\pi\epsilon_0}\frac{r}{a^2} &amp; B_\phi &amp;= \frac{\lambda\beta}{2\pi\epsilon_0 c}\frac{r}{a^2}&#10;\end{align*}&#10;&#10;\color{white}&#10;\vspace*{4mm}\small&#10;Lorenz force for the geometry studied\normalsize&#10;\begin{align*}&#10;  F_r &amp;= e\,(E_r - v_s\,B_\phi)\\&#10;    &amp;= \frac{e\lambda}{2\pi\epsilon_0}\left(1-\beta^2\right)\frac{r}{a^2}\\&#10;    &amp;= \frac{e\lambda}{2\pi\epsilon_0}\frac{1}{\gamma^2}\frac{r}{a^2} &#10;\end{align*}&#10;&#10;\vspace*{2mm}\textcolor{white}{&#10;The direct space charge force is linear in $x$ and in $y$:}&#10;\begin{align*}&#10;F_x &amp;= \frac{e\lambda}{2\pi\epsilon_0\gamma^2 a^2}\,x &amp; F_y &amp;= \frac{e\lambda}{2\pi\epsilon_0\gamma^2 a^2}\,y&#10;\end{align*}&#10;\end{centering}&#10;&#10;\end{document}"/>
  <p:tag name="IGUANATEXSIZE" val="17"/>
  <p:tag name="IGUANATEXCURSOR" val="1042"/>
  <p:tag name="TRANSPARENCY" val="True"/>
  <p:tag name="FILENAME" val=""/>
  <p:tag name="LATEXENGINEID" val="0"/>
  <p:tag name="TEMPFOLDER" val="c:\temp\"/>
  <p:tag name="LATEXFORMHEIGHT" val="504.75"/>
  <p:tag name="LATEXFORMWIDTH" val="768"/>
  <p:tag name="LATEXFORMWRAP" val="True"/>
  <p:tag name="BITMAPVECTOR" val="0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410.9487"/>
  <p:tag name="ORIGINALWIDTH" val="2957.63"/>
  <p:tag name="LATEXADDIN" val="\documentclass{article}&#10;&#10;\usepackage{bm}&#10;\usepackage{amsmath}&#10;\usepackage{amssymb}&#10;\usepackage{textcomp}&#10;\usepackage[margin=2.6in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\noindent&#10;Electric and magnetic components have opposite signs and scale between each other with $\beta^2 \rightarrow$ there is perfect cancellation when $\beta=1$&#10;&#10;\end{document}"/>
  <p:tag name="IGUANATEXSIZE" val="14"/>
  <p:tag name="IGUANATEXCURSOR" val="127"/>
  <p:tag name="TRANSPARENCY" val="True"/>
  <p:tag name="FILENAME" val=""/>
  <p:tag name="LATEXENGINEID" val="0"/>
  <p:tag name="TEMPFOLDER" val="c:\temp\"/>
  <p:tag name="LATEXFORMHEIGHT" val="504.75"/>
  <p:tag name="LATEXFORMWIDTH" val="768"/>
  <p:tag name="LATEXFORMWRAP" val="True"/>
  <p:tag name="BITMAPVECTOR" val="0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81.777"/>
  <p:tag name="ORIGINALWIDTH" val="3307.087"/>
  <p:tag name="LATEXADDIN" val="\documentclass{article}&#10;&#10;\usepackage{bm}&#10;\usepackage{amsmath}&#10;\usepackage{amssymb}&#10;\usepackage{textcomp}&#10;\usepackage[margin=1in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begin{centering}&#10;\vspace*{4mm}\small&#10;Lorenz force for the geometry studied\normalsize&#10;\begin{align*}&#10;  F_r &amp;= e\,(E_r - v_s\,B_\phi)\\&#10;    &amp;= \frac{e\lambda}{2\pi\epsilon_0}\left(1-\beta^2\right)\frac{r}{a^2}\\&#10;    &amp;= \frac{e\lambda}{2\pi\epsilon_0}\frac{1}{\gamma^2}\frac{r}{a^2} &#10;\end{align*}&#10;&#10;\vspace*{2mm}\textcolor{red}{&#10;The direct space charge force is linear in $x$ and in $y$:}&#10;\begin{align*}&#10;F_x &amp;= \frac{e\lambda}{2\pi\epsilon_0\gamma^2 a^2}\,x &amp; F_y &amp;= \frac{e\lambda}{2\pi\epsilon_0\gamma^2 a^2}\,y&#10;\end{align*}&#10;\end{centering}&#10;&#10;\end{document}"/>
  <p:tag name="IGUANATEXSIZE" val="17"/>
  <p:tag name="IGUANATEXCURSOR" val="576"/>
  <p:tag name="TRANSPARENCY" val="True"/>
  <p:tag name="FILENAME" val=""/>
  <p:tag name="LATEXENGINEID" val="0"/>
  <p:tag name="TEMPFOLDER" val="c:\temp\"/>
  <p:tag name="LATEXFORMHEIGHT" val="504.75"/>
  <p:tag name="LATEXFORMWIDTH" val="768"/>
  <p:tag name="LATEXFORMWRAP" val="True"/>
  <p:tag name="BITMAPVECTOR" val="0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11.4361"/>
  <p:tag name="ORIGINALWIDTH" val="6011.249"/>
  <p:tag name="LATEXADDIN" val="\documentclass{article}&#10;&#10;%\usepackage{bm}&#10;\usepackage{amsmath}&#10;\usepackage{amssymb}&#10;\usepackage{textcomp}&#10;\usepackage[margin=0.8in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begin{itemize}&#10;\item Assume a coasting beam of circular cross section with radius $a$ and uniform charge density $\rho = \lambda/(\pi\,a^2)\; \mathrm{[C/m^3]}$ moving at constant velocity $v = \beta c$&#10;\item In this case the \textcolor{FireBrick}{direct space charge force is linear in $x$ and $y$}&#10;\end{itemize}&#10;&#10;\end{document}"/>
  <p:tag name="IGUANATEXSIZE" val="18"/>
  <p:tag name="IGUANATEXCURSOR" val="788"/>
  <p:tag name="TRANSPARENCY" val="True"/>
  <p:tag name="FILENAME" val=""/>
  <p:tag name="LATEXENGINEID" val="0"/>
  <p:tag name="TEMPFOLDER" val="c:\temp\"/>
  <p:tag name="LATEXFORMHEIGHT" val="504.75"/>
  <p:tag name="LATEXFORMWIDTH" val="768"/>
  <p:tag name="LATEXFORMWRAP" val="True"/>
  <p:tag name="BITMAPVECTOR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38.9202"/>
  <p:tag name="ORIGINALWIDTH" val="3559.805"/>
  <p:tag name="LATEXADDIN" val="\documentclass{article}&#10;&#10;\usepackage[fleqn]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\parbox{6cm}{&#10;  \begin{align*}&#10;  z' &amp;= -\eta\,\delta\\&#10;  \delta' &amp;= \frac{e\,V_\textrm{RF}}{m\gamma\beta^2 c^2\,C}&#10;  \sin\left(\frac{2\pi h}{C}\,z\right)&#10;  \end{align*}&#10;}&#10;\parbox{6cm}{&#10;  \small&#10;  \begin{itemize}&#10;  \item $V_\textrm{RF}$: RF voltage&#10;  \item $h = \frac{\omega_\textrm{RF}}{\omega_0}$: harmonic number&#10;  \item $\omega_0$: Revolution frequency&#10;  \item $C$: circumference&#10;  \end{itemize}&#10;}&#10;\end{document}"/>
  <p:tag name="IGUANATEXSIZE" val="18"/>
  <p:tag name="IGUANATEXCURSOR" val="905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82.7147"/>
  <p:tag name="ORIGINALWIDTH" val="3166.104"/>
  <p:tag name="LATEXADDIN" val="\documentclass{article}&#10;&#10;\usepackage{bm}&#10;\usepackage{amsmath}&#10;\usepackage{amssymb}&#10;\usepackage{textcomp}&#10;\usepackage[margin=1in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begin{centering}&#10;\begin{align*}&#10;F_x &amp;= \frac{e\lambda}{2\pi\epsilon_0\gamma^2 a^2}\,x &amp; F_y &amp;= \frac{e\lambda}{2\pi\epsilon_0\gamma^2 a^2}\,y&#10;\end{align*}&#10;\end{centering}&#10;&#10;\end{document}"/>
  <p:tag name="IGUANATEXSIZE" val="18"/>
  <p:tag name="IGUANATEXCURSOR" val="577"/>
  <p:tag name="TRANSPARENCY" val="True"/>
  <p:tag name="FILENAME" val=""/>
  <p:tag name="LATEXENGINEID" val="0"/>
  <p:tag name="TEMPFOLDER" val="c:\temp\"/>
  <p:tag name="LATEXFORMHEIGHT" val="504.75"/>
  <p:tag name="LATEXFORMWIDTH" val="768"/>
  <p:tag name="LATEXFORMWRAP" val="True"/>
  <p:tag name="BITMAPVECTOR" val="0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1.2298"/>
  <p:tag name="ORIGINALWIDTH" val="1615.298"/>
  <p:tag name="LATEXADDIN" val="\documentclass{article}&#10;&#10;\usepackage{bm}&#10;\usepackage{amsmath}&#10;\usepackage{amssymb}&#10;\usepackage{textcomp}&#10;\usepackage[margin=1in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[&#10;  y'' + \left(K_y(s) \color{Red} + K^{SC}_y(s)\color{cern}\right)\,y = 0&#10;\]&#10;&#10;\end{document}"/>
  <p:tag name="IGUANATEXSIZE" val="18"/>
  <p:tag name="IGUANATEXCURSOR" val="619"/>
  <p:tag name="TRANSPARENCY" val="True"/>
  <p:tag name="FILENAME" val=""/>
  <p:tag name="LATEXENGINEID" val="0"/>
  <p:tag name="TEMPFOLDER" val="c:\temp\"/>
  <p:tag name="LATEXFORMHEIGHT" val="463.5"/>
  <p:tag name="LATEXFORMWIDTH" val="795.75"/>
  <p:tag name="LATEXFORMWRAP" val="True"/>
  <p:tag name="BITMAPVECTOR" val="0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17.9602"/>
  <p:tag name="ORIGINALWIDTH" val="2263.217"/>
  <p:tag name="LATEXADDIN" val="\documentclass{article}&#10;&#10;\usepackage{bm}&#10;\usepackage{amsmath}&#10;\usepackage{amssymb}&#10;\usepackage{textcomp}&#10;\usepackage[margin=1in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[&#10;  K^{SC}_y(s) = -\frac{1}{m\gamma\beta^2 c^2} \frac{F_y^\textrm{SC}}{y} = -\frac{2r_0\lambda}{e\beta^2\gamma^3a^2(s)}&#10;\]&#10;&#10;\end{document}"/>
  <p:tag name="IGUANATEXSIZE" val="18"/>
  <p:tag name="IGUANATEXCURSOR" val="637"/>
  <p:tag name="TRANSPARENCY" val="True"/>
  <p:tag name="FILENAME" val=""/>
  <p:tag name="LATEXENGINEID" val="0"/>
  <p:tag name="TEMPFOLDER" val="c:\temp\"/>
  <p:tag name="LATEXFORMHEIGHT" val="463.5"/>
  <p:tag name="LATEXFORMWIDTH" val="795.75"/>
  <p:tag name="LATEXFORMWRAP" val="True"/>
  <p:tag name="BITMAPVECTOR" val="0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31"/>
  <p:tag name="ORIGINALWIDTH" val="5006"/>
  <p:tag name="OUTPUTTYPE" val="PNG"/>
  <p:tag name="IGUANATEXVERSION" val="161"/>
  <p:tag name="LATEXADDIN" val="\documentclass{article}&#10;&#10;\usepackage{bm}&#10;\usepackage{amsmath}&#10;\usepackage{amssymb}&#10;\usepackage{textcomp}&#10;\usepackage[margin=1in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[&#10;\Delta Q_y = \frac{1}{4\pi} \oint K^{SC}_y(s) \beta_y(s)\,ds &#10;  = -\frac{1}{4\pi} \oint \frac{2 r_0\lambda\beta_y(s)}{e\beta^2\gamma^3\,a^2(s)}\,ds&#10;  = -\frac{r_0 R\lambda}{e\beta^2\gamma^3} \left&lt;\frac{\beta_y(s)}{a^2(s)}\right&gt;&#10;  = -\frac{r_0}{e} \bm{\frac{\color{Brown}R\color{NavyBlue}\lambda}{\color{DarkOrange}{\beta\gamma^2} \color{DarkGreen}\hat{\varepsilon}^n_{x, y}}}&#10;\]&#10;&#10;\end{document}"/>
  <p:tag name="IGUANATEXSIZE" val="18"/>
  <p:tag name="IGUANATEXCURSOR" val="871"/>
  <p:tag name="TRANSPARENCY" val="True"/>
  <p:tag name="LATEXENGINEID" val="0"/>
  <p:tag name="TEMPFOLDER" val="/private/var/folders/8d/vfb909hx7jq31kbp0bgf236r0000gn/T/com.microsoft.Powerpoint/TemporaryItems/"/>
  <p:tag name="LATEXFORMHEIGHT" val="463.5"/>
  <p:tag name="LATEXFORMWIDTH" val="795.75"/>
  <p:tag name="LATEXFORMWRAP" val="True"/>
  <p:tag name="BITMAPVECTOR" val="0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9.9662"/>
  <p:tag name="ORIGINALWIDTH" val="1742.032"/>
  <p:tag name="LATEXADDIN" val="\documentclass{article}&#10;&#10;\usepackage{bm}&#10;\usepackage{amsmath}&#10;\usepackage{amssymb}&#10;\usepackage{textcomp}&#10;\usepackage[margin=1in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small&#10;\[&#10;  F_y = \frac{e\lambda}{2\pi\epsilon_0\gamma^2 a^2}\,y\,,\quad r_0 = \frac{e^2}{4\pi\epsilon_0 m c^2}&#10;\]&#10;&#10;\end{document}"/>
  <p:tag name="IGUANATEXSIZE" val="17"/>
  <p:tag name="IGUANATEXCURSOR" val="675"/>
  <p:tag name="TRANSPARENCY" val="True"/>
  <p:tag name="FILENAME" val=""/>
  <p:tag name="LATEXENGINEID" val="0"/>
  <p:tag name="TEMPFOLDER" val="c:\temp\"/>
  <p:tag name="LATEXFORMHEIGHT" val="463.5"/>
  <p:tag name="LATEXFORMWIDTH" val="795.75"/>
  <p:tag name="LATEXFORMWRAP" val="True"/>
  <p:tag name="BITMAPVECTOR" val="0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73"/>
  <p:tag name="ORIGINALWIDTH" val="1113"/>
  <p:tag name="OUTPUTTYPE" val="PNG"/>
  <p:tag name="IGUANATEXVERSION" val="161"/>
  <p:tag name="LATEXADDIN" val="\documentclass{article}&#10;&#10;\usepackage{bm}&#10;\usepackage{amsmath}&#10;\usepackage{amssymb}&#10;\usepackage{textcomp}&#10;\usepackage[margin=1in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[&#10;a(s) = \sqrt{\frac{\beta_{x, y}(s)\hat{\varepsilon^n_{x, y}}}{\beta\gamma}}&#10;\]&#10;&#10;\end{document}"/>
  <p:tag name="IGUANATEXSIZE" val="16"/>
  <p:tag name="IGUANATEXCURSOR" val="592"/>
  <p:tag name="TRANSPARENCY" val="True"/>
  <p:tag name="LATEXENGINEID" val="0"/>
  <p:tag name="TEMPFOLDER" val="/private/var/folders/8d/vfb909hx7jq31kbp0bgf236r0000gn/T/com.microsoft.Powerpoint/TemporaryItems/"/>
  <p:tag name="LATEXFORMHEIGHT" val="463.5"/>
  <p:tag name="LATEXFORMWIDTH" val="795.75"/>
  <p:tag name="LATEXFORMWRAP" val="True"/>
  <p:tag name="BITMAPVECTOR" val="0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9"/>
  <p:tag name="ORIGINALWIDTH" val="4109"/>
  <p:tag name="OUTPUTTYPE" val="PNG"/>
  <p:tag name="IGUANATEXVERSION" val="161"/>
  <p:tag name="LATEXADDIN" val="\documentclass{article}&#10;&#10;\usepackage{bm}&#10;\usepackage{amsmath}&#10;\usepackage{amssymb}&#10;\usepackage{textcomp}&#10;\usepackage[margin=1in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[&#10;\Delta Q_y = \frac{1}{4\pi} \oint K^{SC}_y(s) \beta_y(s)\,ds &#10;  = -\frac{1}{4\pi} \oint \frac{2 r_0\lambda\beta_y(s)}{e\beta^2\gamma^3\,a^2(s)}\,ds&#10;  = -\frac{r_0 R\lambda}{e\beta^2\gamma^3} \left&lt;\frac{\beta_y(s)}{a^2(s)}\right&gt;&#10;\]&#10;&#10;\end{document}"/>
  <p:tag name="IGUANATEXSIZE" val="18"/>
  <p:tag name="IGUANATEXCURSOR" val="792"/>
  <p:tag name="TRANSPARENCY" val="True"/>
  <p:tag name="LATEXENGINEID" val="0"/>
  <p:tag name="TEMPFOLDER" val="/private/var/folders/8d/vfb909hx7jq31kbp0bgf236r0000gn/T/com.microsoft.Powerpoint/TemporaryItems/"/>
  <p:tag name="LATEXFORMHEIGHT" val="463.5"/>
  <p:tag name="LATEXFORMWIDTH" val="795.75"/>
  <p:tag name="LATEXFORMWRAP" val="True"/>
  <p:tag name="BITMAPVECTOR" val="0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470.9411"/>
  <p:tag name="ORIGINALWIDTH" val="5432.321"/>
  <p:tag name="LATEXADDIN" val="\documentclass{article}&#10;&#10;\usepackage[fleqn]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\[&#10;E_x = \frac{Q}{2\epsilon_0\sqrt{2\pi\left(\sigma_x^2-\sigma_y^2\right)}}&#10;  \operatorname{Im}\left[&#10;w\left(\frac{x+iy}{2\sqrt{\sigma_x^2-\sigma_y^2}}\right)&#10;  - \exp\left(&#10;  -\frac{x^2}{2\sigma_x^2} + \frac{y^2}{2\sigma_y^2}\right)\,&#10;  w\left(\frac{x\frac{\sigma_x}{\sigma_y} + iy\frac{\sigma_x}{\sigma_y}}{2\sqrt{\sigma_x^2-\sigma_y^2}}\right)&#10;\right]\,,\sigma_x&gt;\sigma_y&#10;\]&#10;\end{document}"/>
  <p:tag name="IGUANATEXSIZE" val="18"/>
  <p:tag name="IGUANATEXCURSOR" val="1067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0.24"/>
  <p:tag name="ORIGINALWIDTH" val="58.49268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y&#10;\]&#10;\end{document}"/>
  <p:tag name="IGUANATEXSIZE" val="22"/>
  <p:tag name="IGUANATEXCURSOR" val="646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62.99213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x&#10;\]&#10;\end{document}"/>
  <p:tag name="IGUANATEXSIZE" val="22"/>
  <p:tag name="IGUANATEXCURSOR" val="646"/>
  <p:tag name="TRANSPARENCY" val="Fals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0.24"/>
  <p:tag name="ORIGINALWIDTH" val="58.49268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y&#10;\]&#10;\end{document}"/>
  <p:tag name="IGUANATEXSIZE" val="22"/>
  <p:tag name="IGUANATEXCURSOR" val="646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53.24331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oyalBlue}&#10;&#10;\pagestyle{empty}&#10;\begin{document}&#10;\[&#10;z&#10;\]&#10;\end{document}"/>
  <p:tag name="IGUANATEXSIZE" val="22"/>
  <p:tag name="IGUANATEXCURSOR" val="648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46.49417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Orange}&#10;&#10;\pagestyle{empty}&#10;\begin{document}&#10;\[&#10;s&#10;\]&#10;\end{document}"/>
  <p:tag name="IGUANATEXSIZE" val="22"/>
  <p:tag name="IGUANATEXCURSOR" val="643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6.7|7.2|25.4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623.922"/>
  <p:tag name="ORIGINALWIDTH" val="1536.558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\begin{align*}&#10;\varepsilon_\perp &amp;= \beta\gamma&#10;\sqrt{\langle x^2 \rangle \langle x'^2 \rangle&#10;-\langle xx' \rangle^2}\\&#10;&amp;= \beta\gamma\sigma_x\sigma_{x'}\\&#10;\varepsilon_\parallel &amp;= 4\pi\sigma_z\sigma_\delta\frac{p_0}{e}&#10;\end{align*}&#10;\end{document}"/>
  <p:tag name="IGUANATEXSIZE" val="18"/>
  <p:tag name="IGUANATEXCURSOR" val="856"/>
  <p:tag name="TRANSPARENCY" val="True"/>
  <p:tag name="FILENAME" val=""/>
  <p:tag name="INPUTTYPE" val="0"/>
  <p:tag name="LATEXENGINEID" val="0"/>
  <p:tag name="TEMPFOLDER" val="c:\temp\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38.433"/>
  <p:tag name="ORIGINALWIDTH" val="4929.884"/>
  <p:tag name="LATEXADDIN" val="\documentclass{article}&#10;&#10;\usepackage{bm}&#10;\usepackage{amsmath}&#10;\usepackage{amssymb}&#10;\usepackage{textcomp}&#10;\usepackage[margin=1in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begin{itemize}&#10;\item[-] Express $y''$ in terms of the space charge forces&#10;\[ y'' = \frac{1}{\beta^2 c^2}\frac{d^2}{dt^2}y = \frac{1}{\beta^2 c^2}\frac{F^{SC}_y}{m\gamma}&#10;  = \frac{2 R_0\lambda}{e\beta^2\gamma^3 a^2}\,y\hspace*{6cm}~&#10;\]\vspace*{1mm}&#10;&#10;\item[-] Generalize Hill's equation to include the defocusing space charge term&#10;\[&#10;\left.&#10;\begin{aligned}&#10;  y'' + K_y(s)\,y + K^{SC}_y(s)\,y = 0\\&#10;  K^{SC}_y = -\frac{2 r_0\lambda}{e\beta^2\gamma^3\,a^2(s)}&#10;\end{aligned}&#10;\right\}&#10;\;\Longrightarrow\;&#10;y'' + \left(K_y(s) - \frac{2 r_0\lambda}{e \beta^2\gamma^3\,a^2(s)}\right)\,y = 0&#10;\]\vspace*{1mm}&#10;&#10;\item[-] Calculate the tune shift treating space charge like a focusing error&#10;\[\Delta Q_y = \frac{1}{4\pi} \oint K^{SC}_y(s) \beta_y(s)\,ds &#10;  = -\frac{1}{4\pi} \oint \frac{2 r_0\lambda\beta_y(s)}{e\beta^2\gamma^3\,a^2(s)}\,ds&#10;  = -\frac{r_0 R\lambda}{e\beta^2\gamma^3} \left&lt;\frac{\beta_y(s)}{a^2(s)}\right&gt;\]&#10;\end{itemize}&#10;&#10;\end{document}"/>
  <p:tag name="IGUANATEXSIZE" val="17"/>
  <p:tag name="IGUANATEXCURSOR" val="792"/>
  <p:tag name="TRANSPARENCY" val="True"/>
  <p:tag name="FILENAME" val=""/>
  <p:tag name="LATEXENGINEID" val="0"/>
  <p:tag name="TEMPFOLDER" val="c:\temp\"/>
  <p:tag name="LATEXFORMHEIGHT" val="463.5"/>
  <p:tag name="LATEXFORMWIDTH" val="795.75"/>
  <p:tag name="LATEXFORMWRAP" val="True"/>
  <p:tag name="BITMAPVECTOR" val="0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9.9662"/>
  <p:tag name="ORIGINALWIDTH" val="1742.032"/>
  <p:tag name="LATEXADDIN" val="\documentclass{article}&#10;&#10;\usepackage{bm}&#10;\usepackage{amsmath}&#10;\usepackage{amssymb}&#10;\usepackage{textcomp}&#10;\usepackage[margin=1in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small&#10;\[&#10;  F_y = \frac{e\lambda}{2\pi\epsilon_0\gamma^2 a^2}\,y\,,\quad r_0 = \frac{e^2}{4\pi\epsilon_0 m c^2}&#10;\]&#10;&#10;\end{document}"/>
  <p:tag name="IGUANATEXSIZE" val="17"/>
  <p:tag name="IGUANATEXCURSOR" val="675"/>
  <p:tag name="TRANSPARENCY" val="True"/>
  <p:tag name="FILENAME" val=""/>
  <p:tag name="LATEXENGINEID" val="0"/>
  <p:tag name="TEMPFOLDER" val="c:\temp\"/>
  <p:tag name="LATEXFORMHEIGHT" val="463.5"/>
  <p:tag name="LATEXFORMWIDTH" val="795.75"/>
  <p:tag name="LATEXFORMWRAP" val="True"/>
  <p:tag name="BITMAPVECTOR" val="0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28.159"/>
  <p:tag name="ORIGINALWIDTH" val="3103.862"/>
  <p:tag name="LATEXADDIN" val="\documentclass{article}&#10;&#10;\usepackage{bm}&#10;\usepackage{amsmath}&#10;\usepackage{amssymb}&#10;\usepackage{textcomp}&#10;\usepackage[margin=0.7in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[&#10;\left.&#10;\begin{aligned}&#10;  \Delta Q_{x,y} &amp;= -\frac{r_0 R\lambda}{e\beta^2\gamma^3} \left&lt;\frac{\beta_{x,y}(s)}{a^2(s)}\right&gt;\\&#10;  a(s) &amp;= \sqrt{\frac{\beta_{x,y}(s) \hat{\varepsilon}^n_{x,y}}{\beta\gamma}}&#10;\end{aligned}&#10;\right\}&#10;\;\Longrightarrow\;&#10;\Delta Q_{x,y} = -\frac{r_0 R\lambda}{e\beta\gamma^2 \hat{\varepsilon}^n_{x,y}}\hspace*{2cm}&#10;\]&#10;&#10;\end{document}"/>
  <p:tag name="IGUANATEXSIZE" val="18"/>
  <p:tag name="IGUANATEXCURSOR" val="908"/>
  <p:tag name="TRANSPARENCY" val="True"/>
  <p:tag name="FILENAME" val=""/>
  <p:tag name="LATEXENGINEID" val="0"/>
  <p:tag name="TEMPFOLDER" val="c:\temp\"/>
  <p:tag name="LATEXFORMHEIGHT" val="484.5"/>
  <p:tag name="LATEXFORMWIDTH" val="831.75"/>
  <p:tag name="LATEXFORMWRAP" val="True"/>
  <p:tag name="BITMAPVECTOR" val="0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73.4533"/>
  <p:tag name="ORIGINALWIDTH" val="2353.956"/>
  <p:tag name="LATEXADDIN" val="\documentclass{article}&#10;\usepackage{amsmath}&#10;\pagestyle{empty}&#10;\begin{document}&#10;&#10;&#10;\[&#10;r_0 = \frac{e^2}{4\pi\epsilon_0 m c^2} = \left\{&#10;\begin{aligned}&#10;  &amp;1.54\cdot 10^{-18}\textrm{ m (proton)}\\&#10;  &amp;2.82\cdot 10^{-15}\textrm{ m (electron)}&#10;\end{aligned}&#10;\right.&#10;\]&#10;&#10;\end{document}"/>
  <p:tag name="IGUANATEXSIZE" val="15"/>
  <p:tag name="IGUANATEXCURSOR" val="263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56.24299"/>
  <p:tag name="ORIGINALWIDTH" val="62.99213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BrickRed}&#10;&#10;\pagestyle{empty}&#10;\begin{document}&#10;\[&#10;x&#10;\]&#10;\end{document}"/>
  <p:tag name="IGUANATEXSIZE" val="14"/>
  <p:tag name="IGUANATEXCURSOR" val="693"/>
  <p:tag name="TRANSPARENCY" val="True"/>
  <p:tag name="FILENAME" val=""/>
  <p:tag name="INPUTTYPE" val="0"/>
  <p:tag name="LATEXENGINEID" val="0"/>
  <p:tag name="TEMPFOLDER" val="c:\temp\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80.24"/>
  <p:tag name="ORIGINALWIDTH" val="58.49268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BrickRed}&#10;&#10;\pagestyle{empty}&#10;\begin{document}&#10;\[&#10;y&#10;\]&#10;\end{document}"/>
  <p:tag name="IGUANATEXSIZE" val="14"/>
  <p:tag name="IGUANATEXCURSOR" val="693"/>
  <p:tag name="TRANSPARENCY" val="True"/>
  <p:tag name="FILENAME" val=""/>
  <p:tag name="INPUTTYPE" val="0"/>
  <p:tag name="LATEXENGINEID" val="0"/>
  <p:tag name="TEMPFOLDER" val="c:\temp\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62.99213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x&#10;\]&#10;\end{document}"/>
  <p:tag name="IGUANATEXSIZE" val="22"/>
  <p:tag name="IGUANATEXCURSOR" val="646"/>
  <p:tag name="TRANSPARENCY" val="Fals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56.24299"/>
  <p:tag name="ORIGINALWIDTH" val="53.24331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BrickRed}&#10;&#10;\pagestyle{empty}&#10;\begin{document}&#10;\[&#10;z&#10;\]&#10;\end{document}"/>
  <p:tag name="IGUANATEXSIZE" val="14"/>
  <p:tag name="IGUANATEXCURSOR" val="693"/>
  <p:tag name="TRANSPARENCY" val="True"/>
  <p:tag name="FILENAME" val=""/>
  <p:tag name="INPUTTYPE" val="0"/>
  <p:tag name="LATEXENGINEID" val="0"/>
  <p:tag name="TEMPFOLDER" val="c:\temp\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899.8875"/>
  <p:tag name="ORIGINALWIDTH" val="1386.577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\begin{align*}&#10;%%&#10;\left.&#10;\begin{pmatrix}&#10;x_i\\x_i'&#10;\end{pmatrix}\right|_{k+1} &amp;=&#10;\mathcal{M}_i&#10;\left.&#10;\begin{pmatrix}&#10;x_i\\x_i'&#10;\end{pmatrix}\right|_k\\&#10;%%&#10;\left.&#10;\begin{pmatrix}&#10;z_i\\\delta_i&#10;\end{pmatrix}\right|_{k+1} &amp;=&#10;\mathcal{I}\left[&#10;\left.&#10;\begin{pmatrix}&#10;z_i\\\delta_i&#10;\end{pmatrix}\right|_k&#10;\right]\\&#10;%%&#10;\left.&#10;\begin{pmatrix}&#10;x_i'&#10;\end{pmatrix}\right|_{k+1} &amp;=&#10;\left.&#10;\begin{pmatrix}&#10;x_i'&#10;\end{pmatrix}\right|_k&#10;+&#10;\mathcal{WK}&#10;\end{align*}&#10;\end{document}"/>
  <p:tag name="IGUANATEXSIZE" val="18"/>
  <p:tag name="IGUANATEXCURSOR" val="780"/>
  <p:tag name="TRANSPARENCY" val="True"/>
  <p:tag name="FILENAME" val=""/>
  <p:tag name="INPUTTYPE" val="0"/>
  <p:tag name="LATEXENGINEID" val="0"/>
  <p:tag name="TEMPFOLDER" val="c:\temp\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900"/>
  <p:tag name="ORIGINALHEIGHT" val="323.2096"/>
  <p:tag name="ORIGINALWIDTH" val="75.74055"/>
  <p:tag name="LATEXADDIN" val="\documentclass{article}&#10;&#10;\usepackage{bm}&#10;\usepackage{amsmath}&#10;\usepackage{amssymb}&#10;\usepackage{textcomp}&#10;\usepackage[margin=2.3in]{geometry}&#10;\usepackage[svgnames,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&#10;\pagestyle{empty}&#10;\begin{document}&#10;&#10;\color{DarkOrange}&#10;\[\bm{s}\]&#10;%\vspace*{-1mm}&#10;&#10;\color{DimGray}&#10;\[\bm{C}\]&#10;&#10;\end{document}"/>
  <p:tag name="IGUANATEXSIZE" val="18"/>
  <p:tag name="IGUANATEXCURSOR" val="764"/>
  <p:tag name="TRANSPARENCY" val="True"/>
  <p:tag name="FILENAME" val=""/>
  <p:tag name="LATEXENGINEID" val="0"/>
  <p:tag name="TEMPFOLDER" val="c:\temp\"/>
  <p:tag name="LATEXFORMHEIGHT" val="423.75"/>
  <p:tag name="LATEXFORMWIDTH" val="633.75"/>
  <p:tag name="LATEXFORMWRAP" val="True"/>
  <p:tag name="BITMAPVECTOR" val="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53.24331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oyalBlue}&#10;&#10;\pagestyle{empty}&#10;\begin{document}&#10;\[&#10;z&#10;\]&#10;\end{document}"/>
  <p:tag name="IGUANATEXSIZE" val="22"/>
  <p:tag name="IGUANATEXCURSOR" val="648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46.49417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Orange}&#10;&#10;\pagestyle{empty}&#10;\begin{document}&#10;\[&#10;s&#10;\]&#10;\end{document}"/>
  <p:tag name="IGUANATEXSIZE" val="22"/>
  <p:tag name="IGUANATEXCURSOR" val="643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89.9138"/>
  <p:tag name="ORIGINALWIDTH" val="1951.256"/>
  <p:tag name="LATEXADDIN" val="\documentclass{article}&#10;&#10;\usepackage[fleqn]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&#10;\begin{align*}&#10;(\vec{q}, \vec{p})_N = (&#10;&amp; x_1, p_{x1}, y_1, p_{y1}, z_1, p_{z1},\\&#10;&amp; x_2, p_{x2}, y_2, p_{y2}, z_1, p_{z2},\\&#10;&amp; \ldots \ldots\\&#10;% &amp; x_{N-1}, p_{xN-1}, y_{N-1}, p_{yN-1}, z_{N-1}, p_{zN-1},\\&#10;&amp; x_N, p_{xN}, y_1, p_{yN}, z_N, p_{zN}&#10;)&#10;\end{align*}&#10;&#10;\end{document}"/>
  <p:tag name="IGUANATEXSIZE" val="20"/>
  <p:tag name="IGUANATEXCURSOR" val="840"/>
  <p:tag name="TRANSPARENCY" val="True"/>
  <p:tag name="FILENAME" val=""/>
  <p:tag name="LATEXENGINEID" val="0"/>
  <p:tag name="TEMPFOLDER" val="c:\temp\"/>
  <p:tag name="LATEXFORMHEIGHT" val="312"/>
  <p:tag name="LATEXFORMWIDTH" val="466.5"/>
  <p:tag name="LATEXFORMWRAP" val="True"/>
  <p:tag name="BITMAPVECTOR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9.7338"/>
  <p:tag name="ORIGINALWIDTH" val="1720.285"/>
  <p:tag name="LATEXADDIN" val="\documentclass{article}&#10;&#10;\usepackage[fleqn]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&#10;\begin{align*}&#10;(\vec{q}, \vec{p})_1 = (&#10;&amp; x_1, p_{x1}, y_1, p_{y1}, z_1, p_{z1}&#10;)&#10;\end{align*}&#10;&#10;\end{document}"/>
  <p:tag name="IGUANATEXSIZE" val="20"/>
  <p:tag name="IGUANATEXCURSOR" val="729"/>
  <p:tag name="TRANSPARENCY" val="True"/>
  <p:tag name="FILENAME" val=""/>
  <p:tag name="LATEXENGINEID" val="0"/>
  <p:tag name="TEMPFOLDER" val="c:\temp\"/>
  <p:tag name="LATEXFORMHEIGHT" val="312"/>
  <p:tag name="LATEXFORMWIDTH" val="466.5"/>
  <p:tag name="LATEXFORMWRAP" val="True"/>
  <p:tag name="BITMAPVECTOR" val="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4.4844"/>
  <p:tag name="ORIGINALWIDTH" val="513.6857"/>
  <p:tag name="LATEXADDIN" val="\documentclass{article}&#10;&#10;\usepackage{bm}&#10;\usepackage{amsmath}&#10;\usepackage{amssymb}&#10;\usepackage{textcomp}&#10;\usepackage[dvipsnames,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\[&#10;\bm{\psi(\vec{q},\vec{p},t)}&#10;\]&#10;\end{document}"/>
  <p:tag name="IGUANATEXSIZE" val="21"/>
  <p:tag name="IGUANATEXCURSOR" val="729"/>
  <p:tag name="TRANSPARENCY" val="True"/>
  <p:tag name="FILENAME" val=""/>
  <p:tag name="LATEXENGINEID" val="0"/>
  <p:tag name="TEMPFOLDER" val="c:\temp\"/>
  <p:tag name="LATEXFORMHEIGHT" val="312"/>
  <p:tag name="LATEXFORMWIDTH" val="466.5"/>
  <p:tag name="LATEXFORMWRAP" val="True"/>
  <p:tag name="BITMAPVECTOR" val="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1.48859"/>
  <p:tag name="ORIGINALWIDTH" val="106.4867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oyalBlue}&#10;&#10;\pagestyle{empty}&#10;\begin{document}&#10;\[&#10;v_y&#10;\]&#10;\end{document}"/>
  <p:tag name="IGUANATEXSIZE" val="22"/>
  <p:tag name="IGUANATEXCURSOR" val="652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0.24"/>
  <p:tag name="ORIGINALWIDTH" val="58.49268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y&#10;\]&#10;\end{document}"/>
  <p:tag name="IGUANATEXSIZE" val="22"/>
  <p:tag name="IGUANATEXCURSOR" val="646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62.99213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x&#10;\]&#10;\end{document}"/>
  <p:tag name="IGUANATEXSIZE" val="22"/>
  <p:tag name="IGUANATEXCURSOR" val="646"/>
  <p:tag name="TRANSPARENCY" val="Fals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53.24331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z&#10;\]&#10;\end{document}"/>
  <p:tag name="IGUANATEXSIZE" val="22"/>
  <p:tag name="IGUANATEXCURSOR" val="688"/>
  <p:tag name="TRANSPARENCY" val="Fals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89.9138"/>
  <p:tag name="ORIGINALWIDTH" val="1951.256"/>
  <p:tag name="LATEXADDIN" val="\documentclass{article}&#10;&#10;\usepackage[fleqn]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&#10;\begin{align*}&#10;(\vec{q}, \vec{p})_N = (&#10;&amp; x_1, p_{x1}, y_1, p_{y1}, z_1, p_{z1},\\&#10;&amp; x_2, p_{x2}, y_2, p_{y2}, z_1, p_{z2},\\&#10;&amp; \ldots \ldots\\&#10;% &amp; x_{N-1}, p_{xN-1}, y_{N-1}, p_{yN-1}, z_{N-1}, p_{zN-1},\\&#10;&amp; x_N, p_{xN}, y_1, p_{yN}, z_N, p_{zN}&#10;)&#10;\end{align*}&#10;&#10;\end{document}"/>
  <p:tag name="IGUANATEXSIZE" val="20"/>
  <p:tag name="IGUANATEXCURSOR" val="840"/>
  <p:tag name="TRANSPARENCY" val="True"/>
  <p:tag name="FILENAME" val=""/>
  <p:tag name="LATEXENGINEID" val="0"/>
  <p:tag name="TEMPFOLDER" val="c:\temp\"/>
  <p:tag name="LATEXFORMHEIGHT" val="312"/>
  <p:tag name="LATEXFORMWIDTH" val="466.5"/>
  <p:tag name="LATEXFORMWRAP" val="True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900"/>
  <p:tag name="ORIGINALHEIGHT" val="488.9389"/>
  <p:tag name="ORIGINALWIDTH" val="230.2212"/>
  <p:tag name="LATEXADDIN" val="\documentclass{article}&#10;&#10;\usepackage{bm}&#10;\usepackage{amsmath}&#10;\usepackage{amssymb}&#10;\usepackage{textcomp}&#10;\usepackage[margin=2.3in]{geometry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&#10;\pagestyle{empty}&#10;\begin{document}&#10;&#10;\color{Red}&#10;\[\bm{(x, y)}\]&#10;\vspace*{+1mm}&#10;&#10;\color{RoyalBlue}&#10;\[\bm{z}\]&#10;&#10;\end{document}"/>
  <p:tag name="IGUANATEXSIZE" val="18"/>
  <p:tag name="IGUANATEXCURSOR" val="764"/>
  <p:tag name="TRANSPARENCY" val="True"/>
  <p:tag name="FILENAME" val=""/>
  <p:tag name="LATEXENGINEID" val="0"/>
  <p:tag name="TEMPFOLDER" val="c:\temp\"/>
  <p:tag name="LATEXFORMHEIGHT" val="423.75"/>
  <p:tag name="LATEXFORMWIDTH" val="633.75"/>
  <p:tag name="LATEXFORMWRAP" val="True"/>
  <p:tag name="BITMAPVECTOR" val="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9.7338"/>
  <p:tag name="ORIGINALWIDTH" val="1720.285"/>
  <p:tag name="LATEXADDIN" val="\documentclass{article}&#10;&#10;\usepackage[fleqn]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&#10;\begin{align*}&#10;(\vec{q}, \vec{p})_1 = (&#10;&amp; x_1, p_{x1}, y_1, p_{y1}, z_1, p_{z1}&#10;)&#10;\end{align*}&#10;&#10;\end{document}"/>
  <p:tag name="IGUANATEXSIZE" val="20"/>
  <p:tag name="IGUANATEXCURSOR" val="729"/>
  <p:tag name="TRANSPARENCY" val="True"/>
  <p:tag name="FILENAME" val=""/>
  <p:tag name="LATEXENGINEID" val="0"/>
  <p:tag name="TEMPFOLDER" val="c:\temp\"/>
  <p:tag name="LATEXFORMHEIGHT" val="312"/>
  <p:tag name="LATEXFORMWIDTH" val="466.5"/>
  <p:tag name="LATEXFORMWRAP" val="True"/>
  <p:tag name="BITMAPVECTOR" val="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4.4844"/>
  <p:tag name="ORIGINALWIDTH" val="513.6857"/>
  <p:tag name="LATEXADDIN" val="\documentclass{article}&#10;&#10;\usepackage{bm}&#10;\usepackage{amsmath}&#10;\usepackage{amssymb}&#10;\usepackage{textcomp}&#10;\usepackage[dvipsnames,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\[&#10;\bm{\psi(\vec{q},\vec{p},t)}&#10;\]&#10;\end{document}"/>
  <p:tag name="IGUANATEXSIZE" val="21"/>
  <p:tag name="IGUANATEXCURSOR" val="729"/>
  <p:tag name="TRANSPARENCY" val="True"/>
  <p:tag name="FILENAME" val=""/>
  <p:tag name="LATEXENGINEID" val="0"/>
  <p:tag name="TEMPFOLDER" val="c:\temp\"/>
  <p:tag name="LATEXFORMHEIGHT" val="312"/>
  <p:tag name="LATEXFORMWIDTH" val="466.5"/>
  <p:tag name="LATEXFORMWRAP" val="True"/>
  <p:tag name="BITMAPVECTOR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91.114"/>
  <p:tag name="ORIGINALWIDTH" val="2781.402"/>
  <p:tag name="LATEXADDIN" val="\documentclass{article}&#10;&#10;\usepackage{bm}&#10;\usepackage{amsmath}&#10;\usepackage{amssymb}&#10;\usepackage{textcomp}&#10;\usepackage[margin=2.7in]{geometry}&#10;\usepackage[dvipsnames,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\noindent&#10;\small The probability P (at any time $t$) to find a given particle at state $(\vec{q},\vec{p})$:\normalsize&#10;\[\bm{P\Bigr|_{(\vec{q},\vec{p}); t} = \frac{1}{N}\,\psi(\vec{q}, \vec{p}, t)}\]&#10;\small Normalization:~~\normalsize &#10;$\bm{1 = \displaystyle \frac{1}{N} \int \bm{\psi(\vec{q},\vec{p},t)}\,d\vec{q}d\vec{p}}$&#10;\end{document}"/>
  <p:tag name="IGUANATEXSIZE" val="19"/>
  <p:tag name="IGUANATEXCURSOR" val="979"/>
  <p:tag name="TRANSPARENCY" val="True"/>
  <p:tag name="FILENAME" val=""/>
  <p:tag name="LATEXENGINEID" val="0"/>
  <p:tag name="TEMPFOLDER" val="c:\temp\"/>
  <p:tag name="LATEXFORMHEIGHT" val="312"/>
  <p:tag name="LATEXFORMWIDTH" val="466.5"/>
  <p:tag name="LATEXFORMWRAP" val="True"/>
  <p:tag name="BITMAPVECTOR" val="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1.48859"/>
  <p:tag name="ORIGINALWIDTH" val="106.4867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oyalBlue}&#10;&#10;\pagestyle{empty}&#10;\begin{document}&#10;\[&#10;v_y&#10;\]&#10;\end{document}"/>
  <p:tag name="IGUANATEXSIZE" val="22"/>
  <p:tag name="IGUANATEXCURSOR" val="652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0.24"/>
  <p:tag name="ORIGINALWIDTH" val="58.49268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y&#10;\]&#10;\end{document}"/>
  <p:tag name="IGUANATEXSIZE" val="22"/>
  <p:tag name="IGUANATEXCURSOR" val="646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62.99213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x&#10;\]&#10;\end{document}"/>
  <p:tag name="IGUANATEXSIZE" val="22"/>
  <p:tag name="IGUANATEXCURSOR" val="646"/>
  <p:tag name="TRANSPARENCY" val="Fals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53.24331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z&#10;\]&#10;\end{document}"/>
  <p:tag name="IGUANATEXSIZE" val="22"/>
  <p:tag name="IGUANATEXCURSOR" val="688"/>
  <p:tag name="TRANSPARENCY" val="Fals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9.7338"/>
  <p:tag name="ORIGINALWIDTH" val="1720.285"/>
  <p:tag name="LATEXADDIN" val="\documentclass{article}&#10;&#10;\usepackage[fleqn]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&#10;\begin{align*}&#10;(\vec{q}, \vec{p})_1 = (&#10;&amp; x_1, p_{x1}, y_1, p_{y1}, z_1, p_{z1}&#10;)&#10;\end{align*}&#10;&#10;\end{document}"/>
  <p:tag name="IGUANATEXSIZE" val="20"/>
  <p:tag name="IGUANATEXCURSOR" val="729"/>
  <p:tag name="TRANSPARENCY" val="True"/>
  <p:tag name="FILENAME" val=""/>
  <p:tag name="LATEXENGINEID" val="0"/>
  <p:tag name="TEMPFOLDER" val="c:\temp\"/>
  <p:tag name="LATEXFORMHEIGHT" val="312"/>
  <p:tag name="LATEXFORMWIDTH" val="466.5"/>
  <p:tag name="LATEXFORMWRAP" val="True"/>
  <p:tag name="BITMAPVECTOR" val="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24.222"/>
  <p:tag name="ORIGINALWIDTH" val="1391.076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&#10;\begin{align*}&#10;\varepsilon_x^{n,\textrm{rms}} &amp;= \sqrt{\sigma_x^2\sigma_{p_x}^2 - \sigma_x\sigma_{p_x}}&#10;\end{align*}&#10;&#10;\end{document}"/>
  <p:tag name="IGUANATEXSIZE" val="19"/>
  <p:tag name="IGUANATEXCURSOR" val="730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29.8838"/>
  <p:tag name="ORIGINALWIDTH" val="1955.006"/>
  <p:tag name="LATEXADDIN" val="\documentclass{article}&#10;&#10;\usepackage{amsmath}&#10;\usepackage{amssymb}&#10;\usepackage{textcomp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begin{align*}&#10;N &amp;= \int \psi\left(\vec{q},\vec{p}\right)\,d\vec{q} d\vec{p}\\&#10;\langle x\rangle &amp;= \frac{1}{N}\int &#10;    x \cdot \psi\left(\vec{q}, \vec{p}\right)\,d\vec{q} d\vec{p}\\&#10;\sigma_x^2 &amp;= \frac{1}{N}\int&#10;    \left(x - \langle x\rangle\right)^2 \cdot \psi\left(\vec{q}, \vec{p}\right)\,d\vec{q} d\vec{p}\\&#10;\end{align*}&#10;&#10;\end{document}"/>
  <p:tag name="IGUANATEXSIZE" val="19"/>
  <p:tag name="IGUANATEXCURSOR" val="835"/>
  <p:tag name="TRANSPARENCY" val="True"/>
  <p:tag name="FILENAME" val=""/>
  <p:tag name="LATEXENGINEID" val="0"/>
  <p:tag name="TEMPFOLDER" val="c:\temp\"/>
  <p:tag name="LATEXFORMHEIGHT" val="525.75"/>
  <p:tag name="LATEXFORMWIDTH" val="1265.25"/>
  <p:tag name="LATEXFORMWRAP" val="True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900"/>
  <p:tag name="ORIGINALHEIGHT" val="280.465"/>
  <p:tag name="ORIGINALWIDTH" val="1283.839"/>
  <p:tag name="LATEXADDIN" val="\documentclass{article}&#10;&#10;\usepackage{bm}&#10;\usepackage{amsmath}&#10;\usepackage{amssymb}&#10;\usepackage{textcomp}&#10;%\usepackage[margin=2.3in]{geometry}&#10;\usepackage[dvipsnames,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&#10;\pagestyle{empty}&#10;\begin{document}&#10;&#10;\color{OliveGreen}&#10;\[&#10;\Biggl[&#10;\begin{pmatrix}x \\ p_x\end{pmatrix},&#10;\begin{pmatrix}y \\ p_y\end{pmatrix},&#10;\begin{pmatrix}z \\ p_z\end{pmatrix}&#10;\Biggr] \in \Gamma \cong \mathbb{R}^6&#10;\]&#10;&#10;\end{document}"/>
  <p:tag name="IGUANATEXSIZE" val="18"/>
  <p:tag name="IGUANATEXCURSOR" val="771"/>
  <p:tag name="TRANSPARENCY" val="True"/>
  <p:tag name="FILENAME" val=""/>
  <p:tag name="LATEXENGINEID" val="0"/>
  <p:tag name="TEMPFOLDER" val="c:\temp\"/>
  <p:tag name="LATEXFORMHEIGHT" val="423.75"/>
  <p:tag name="LATEXFORMWIDTH" val="633.75"/>
  <p:tag name="LATEXFORMWRAP" val="True"/>
  <p:tag name="BITMAPVECTOR" val="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0.4837"/>
  <p:tag name="ORIGINALWIDTH" val="2439.445"/>
  <p:tag name="LATEXADDIN" val="\documentclass{article}&#10;&#10;\usepackage{amsmath}&#10;\usepackage{amssymb}&#10;\usepackage{textcomp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with similar definitions for $\langle y\rangle, \sigma_y, \langle z\rangle, \sigma_z$&#10;&#10;\end{document}"/>
  <p:tag name="IGUANATEXSIZE" val="17"/>
  <p:tag name="IGUANATEXCURSOR" val="515"/>
  <p:tag name="TRANSPARENCY" val="True"/>
  <p:tag name="FILENAME" val=""/>
  <p:tag name="LATEXENGINEID" val="0"/>
  <p:tag name="TEMPFOLDER" val="c:\temp\"/>
  <p:tag name="LATEXFORMHEIGHT" val="525.75"/>
  <p:tag name="LATEXFORMWIDTH" val="1265.25"/>
  <p:tag name="LATEXFORMWRAP" val="True"/>
  <p:tag name="BITMAPVECTOR" val="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1.48859"/>
  <p:tag name="ORIGINALWIDTH" val="106.4867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oyalBlue}&#10;&#10;\pagestyle{empty}&#10;\begin{document}&#10;\[&#10;v_y&#10;\]&#10;\end{document}"/>
  <p:tag name="IGUANATEXSIZE" val="22"/>
  <p:tag name="IGUANATEXCURSOR" val="652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0.24"/>
  <p:tag name="ORIGINALWIDTH" val="58.49268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y&#10;\]&#10;\end{document}"/>
  <p:tag name="IGUANATEXSIZE" val="22"/>
  <p:tag name="IGUANATEXCURSOR" val="646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62.99213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x&#10;\]&#10;\end{document}"/>
  <p:tag name="IGUANATEXSIZE" val="22"/>
  <p:tag name="IGUANATEXCURSOR" val="646"/>
  <p:tag name="TRANSPARENCY" val="Fals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53.24331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z&#10;\]&#10;\end{document}"/>
  <p:tag name="IGUANATEXSIZE" val="22"/>
  <p:tag name="IGUANATEXCURSOR" val="688"/>
  <p:tag name="TRANSPARENCY" val="Fals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9.7338"/>
  <p:tag name="ORIGINALWIDTH" val="1720.285"/>
  <p:tag name="LATEXADDIN" val="\documentclass{article}&#10;&#10;\usepackage[fleqn]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&#10;\begin{align*}&#10;(\vec{q}, \vec{p})_1 = (&#10;&amp; x_1, p_{x1}, y_1, p_{y1}, z_1, p_{z1}&#10;)&#10;\end{align*}&#10;&#10;\end{document}"/>
  <p:tag name="IGUANATEXSIZE" val="20"/>
  <p:tag name="IGUANATEXCURSOR" val="729"/>
  <p:tag name="TRANSPARENCY" val="True"/>
  <p:tag name="FILENAME" val=""/>
  <p:tag name="LATEXENGINEID" val="0"/>
  <p:tag name="TEMPFOLDER" val="c:\temp\"/>
  <p:tag name="LATEXFORMHEIGHT" val="312"/>
  <p:tag name="LATEXFORMWIDTH" val="466.5"/>
  <p:tag name="LATEXFORMWRAP" val="True"/>
  <p:tag name="BITMAPVECTOR" val="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1.48859"/>
  <p:tag name="ORIGINALWIDTH" val="106.4867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oyalBlue}&#10;&#10;\pagestyle{empty}&#10;\begin{document}&#10;\[&#10;v_y&#10;\]&#10;\end{document}"/>
  <p:tag name="IGUANATEXSIZE" val="22"/>
  <p:tag name="IGUANATEXCURSOR" val="652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0.24"/>
  <p:tag name="ORIGINALWIDTH" val="58.49268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y&#10;\]&#10;\end{document}"/>
  <p:tag name="IGUANATEXSIZE" val="22"/>
  <p:tag name="IGUANATEXCURSOR" val="646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62.99213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x&#10;\]&#10;\end{document}"/>
  <p:tag name="IGUANATEXSIZE" val="22"/>
  <p:tag name="IGUANATEXCURSOR" val="646"/>
  <p:tag name="TRANSPARENCY" val="Fals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53.24331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z&#10;\]&#10;\end{document}"/>
  <p:tag name="IGUANATEXSIZE" val="22"/>
  <p:tag name="IGUANATEXCURSOR" val="688"/>
  <p:tag name="TRANSPARENCY" val="Fals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0.24"/>
  <p:tag name="ORIGINALWIDTH" val="58.49268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y&#10;\]&#10;\end{document}"/>
  <p:tag name="IGUANATEXSIZE" val="22"/>
  <p:tag name="IGUANATEXCURSOR" val="646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9.7338"/>
  <p:tag name="ORIGINALWIDTH" val="1720.285"/>
  <p:tag name="LATEXADDIN" val="\documentclass{article}&#10;&#10;\usepackage[fleqn]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&#10;\begin{align*}&#10;(\vec{q}, \vec{p})_1 = (&#10;&amp; x_1, p_{x1}, y_1, p_{y1}, z_1, p_{z1}&#10;)&#10;\end{align*}&#10;&#10;\end{document}"/>
  <p:tag name="IGUANATEXSIZE" val="20"/>
  <p:tag name="IGUANATEXCURSOR" val="729"/>
  <p:tag name="TRANSPARENCY" val="True"/>
  <p:tag name="FILENAME" val=""/>
  <p:tag name="LATEXENGINEID" val="0"/>
  <p:tag name="TEMPFOLDER" val="c:\temp\"/>
  <p:tag name="LATEXFORMHEIGHT" val="312"/>
  <p:tag name="LATEXFORMWIDTH" val="466.5"/>
  <p:tag name="LATEXFORMWRAP" val="True"/>
  <p:tag name="BITMAPVECTOR" val="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1.48859"/>
  <p:tag name="ORIGINALWIDTH" val="106.4867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oyalBlue}&#10;&#10;\pagestyle{empty}&#10;\begin{document}&#10;\[&#10;v_y&#10;\]&#10;\end{document}"/>
  <p:tag name="IGUANATEXSIZE" val="22"/>
  <p:tag name="IGUANATEXCURSOR" val="652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0.24"/>
  <p:tag name="ORIGINALWIDTH" val="58.49268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y&#10;\]&#10;\end{document}"/>
  <p:tag name="IGUANATEXSIZE" val="22"/>
  <p:tag name="IGUANATEXCURSOR" val="646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62.99213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x&#10;\]&#10;\end{document}"/>
  <p:tag name="IGUANATEXSIZE" val="22"/>
  <p:tag name="IGUANATEXCURSOR" val="646"/>
  <p:tag name="TRANSPARENCY" val="Fals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53.24331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z&#10;\]&#10;\end{document}"/>
  <p:tag name="IGUANATEXSIZE" val="22"/>
  <p:tag name="IGUANATEXCURSOR" val="688"/>
  <p:tag name="TRANSPARENCY" val="Fals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9.7338"/>
  <p:tag name="ORIGINALWIDTH" val="1720.285"/>
  <p:tag name="LATEXADDIN" val="\documentclass{article}&#10;&#10;\usepackage[fleqn]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&#10;\begin{align*}&#10;(\vec{q}, \vec{p})_1 = (&#10;&amp; x_1, p_{x1}, y_1, p_{y1}, z_1, p_{z1}&#10;)&#10;\end{align*}&#10;&#10;\end{document}"/>
  <p:tag name="IGUANATEXSIZE" val="20"/>
  <p:tag name="IGUANATEXCURSOR" val="729"/>
  <p:tag name="TRANSPARENCY" val="True"/>
  <p:tag name="FILENAME" val=""/>
  <p:tag name="LATEXENGINEID" val="0"/>
  <p:tag name="TEMPFOLDER" val="c:\temp\"/>
  <p:tag name="LATEXFORMHEIGHT" val="312"/>
  <p:tag name="LATEXFORMWIDTH" val="466.5"/>
  <p:tag name="LATEXFORMWRAP" val="True"/>
  <p:tag name="BITMAPVECTOR" val="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8.6427"/>
  <p:tag name="ORIGINALWIDTH" val="1887.514"/>
  <p:tag name="LATEXADDIN" val="\documentclass{article}&#10;&#10;\usepackage{bm}&#10;\usepackage{amsmath}&#10;\usepackage{amssymb}&#10;\usepackage{textcomp}&#10;\usepackage[T1]{fontenc}&#10;\usepackage[svgnames,table]{xcolor}&#10;&#10;\renewcommand*\sfdefault{lcmss}&#10;\renewcommand*\familydefault{\sfdefault}&#10;&#10;% Uncomment this line for sans-serif font&#10;%\everymath{\mathsf{\xdef\mysf{\mathgroup\the\mathgroup\relax}}\mysf}&#10;&#10;% Uncomment these lines for colored equations&#10;\definecolor{cernblue}{RGB}{0, 83, 161}&#10;\definecolor{cern}{RGB}{40,40,40}&#10;\color{cern}&#10;&#10;&#10;\pagestyle{empty}&#10;\begin{document}&#10;&#10;% Hamilton equations of motion:&#10;% \small&#10;\[&#10;\bm{\frac{dq_i}{dt} = \frac{\partial H}{\partial p_i}}\,,\quad \bm{\frac{dp_i}{dt} = -\frac{\partial H}{\partial q_i}}&#10;\]&#10;&#10;\vspace*{4mm}&#10;% \small&#10;\[&#10;\bm{\frac{d}{dt}\vec{x} = J\,\nabla_{\vec{x}} H\,,\quad J =} \begin{pmatrix} \bm{0} &amp; \bm{I}\\ \bm{-I} &amp; \bm{0} \end{pmatrix}&#10;\]&#10;&#10;\end{document}"/>
  <p:tag name="IGUANATEXSIZE" val="23"/>
  <p:tag name="IGUANATEXCURSOR" val="848"/>
  <p:tag name="TRANSPARENCY" val="True"/>
  <p:tag name="FILENAME" val=""/>
  <p:tag name="LATEXENGINEID" val="0"/>
  <p:tag name="TEMPFOLDER" val="c:\temp\"/>
  <p:tag name="LATEXFORMHEIGHT" val="525.75"/>
  <p:tag name="LATEXFORMWIDTH" val="1265.25"/>
  <p:tag name="LATEXFORMWRAP" val="True"/>
  <p:tag name="BITMAPVECTOR" val="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1.48859"/>
  <p:tag name="ORIGINALWIDTH" val="106.4867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oyalBlue}&#10;&#10;\pagestyle{empty}&#10;\begin{document}&#10;\[&#10;v_y&#10;\]&#10;\end{document}"/>
  <p:tag name="IGUANATEXSIZE" val="22"/>
  <p:tag name="IGUANATEXCURSOR" val="652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0.24"/>
  <p:tag name="ORIGINALWIDTH" val="58.49268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y&#10;\]&#10;\end{document}"/>
  <p:tag name="IGUANATEXSIZE" val="22"/>
  <p:tag name="IGUANATEXCURSOR" val="646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62.99213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x&#10;\]&#10;\end{document}"/>
  <p:tag name="IGUANATEXSIZE" val="22"/>
  <p:tag name="IGUANATEXCURSOR" val="646"/>
  <p:tag name="TRANSPARENCY" val="Fals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62.99213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x&#10;\]&#10;\end{document}"/>
  <p:tag name="IGUANATEXSIZE" val="22"/>
  <p:tag name="IGUANATEXCURSOR" val="646"/>
  <p:tag name="TRANSPARENCY" val="Fals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53.24331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z&#10;\]&#10;\end{document}"/>
  <p:tag name="IGUANATEXSIZE" val="22"/>
  <p:tag name="IGUANATEXCURSOR" val="688"/>
  <p:tag name="TRANSPARENCY" val="Fals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1.48859"/>
  <p:tag name="ORIGINALWIDTH" val="106.4867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OliveGreen}&#10;&#10;\pagestyle{empty}&#10;\begin{document}&#10;\[&#10;v_y&#10;\]&#10;\end{document}"/>
  <p:tag name="IGUANATEXSIZE" val="22"/>
  <p:tag name="IGUANATEXCURSOR" val="653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20.098"/>
  <p:tag name="ORIGINALWIDTH" val="1901.762"/>
  <p:tag name="LATEXADDIN" val="\documentclass{article}&#10;&#10;\usepackage[fleqn]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Particle bunch:&#10;\begin{align*}&#10;&amp;\begin{pmatrix}&#10;x_{\color{BrickRed}i}\\{p_x}_{\color{BrickRed}i}&#10;\end{pmatrix}\quad&#10;\begin{pmatrix}&#10;q_{\color{BrickRed}i}\\m_{\color{BrickRed}i}&#10;\end{pmatrix}\,,\quad \color{BrickRed}i=1,\ldots,N&#10;\\&#10;&amp;\begin{pmatrix}&#10;y_{\color{BrickRed}i}\\{p_y}_{\color{BrickRed}i}&#10;\end{pmatrix}&#10;\\&#10;&amp;\begin{pmatrix}&#10;z_{\color{BrickRed}i}\\{p_z}_{\color{BrickRed}i}&#10;\end{pmatrix}&#10;\end{align*}&#10;\end{document}"/>
  <p:tag name="IGUANATEXSIZE" val="19"/>
  <p:tag name="IGUANATEXCURSOR" val="769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70.4537"/>
  <p:tag name="ORIGINALWIDTH" val="2118.485"/>
  <p:tag name="LATEXADDIN" val="\documentclass{article}&#10;&#10;\usepackage{bm}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&#10;\[\bm{&#10;\frac{\partial\Psi}{\partial t} + &#10;\sum_i^N \left(&#10;  \frac{\partial \Psi}{\partial q_i}&#10;  \frac{\partial q_i}{\partial t} +&#10;  \frac{\partial \Psi}{\partial p_i}&#10;  \frac{\partial p_i}{\partial t}&#10;\right) = 0&#10;}\]&#10;&#10;\end{document}"/>
  <p:tag name="IGUANATEXSIZE" val="19"/>
  <p:tag name="IGUANATEXCURSOR" val="904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0.24"/>
  <p:tag name="ORIGINALWIDTH" val="58.49268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y&#10;\]&#10;\end{document}"/>
  <p:tag name="IGUANATEXSIZE" val="22"/>
  <p:tag name="IGUANATEXCURSOR" val="646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62.99213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x&#10;\]&#10;\end{document}"/>
  <p:tag name="IGUANATEXSIZE" val="22"/>
  <p:tag name="IGUANATEXCURSOR" val="646"/>
  <p:tag name="TRANSPARENCY" val="Fals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53.24331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z&#10;\]&#10;\end{document}"/>
  <p:tag name="IGUANATEXSIZE" val="22"/>
  <p:tag name="IGUANATEXCURSOR" val="688"/>
  <p:tag name="TRANSPARENCY" val="Fals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1.48859"/>
  <p:tag name="ORIGINALWIDTH" val="106.4867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OliveGreen}&#10;&#10;\pagestyle{empty}&#10;\begin{document}&#10;\[&#10;v_y&#10;\]&#10;\end{document}"/>
  <p:tag name="IGUANATEXSIZE" val="22"/>
  <p:tag name="IGUANATEXCURSOR" val="653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20.098"/>
  <p:tag name="ORIGINALWIDTH" val="1901.762"/>
  <p:tag name="LATEXADDIN" val="\documentclass{article}&#10;&#10;\usepackage[fleqn]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Particle bunch:&#10;\begin{align*}&#10;&amp;\begin{pmatrix}&#10;x_{\color{BrickRed}i}\\{p_x}_{\color{BrickRed}i}&#10;\end{pmatrix}\quad&#10;\begin{pmatrix}&#10;q_{\color{BrickRed}i}\\m_{\color{BrickRed}i}&#10;\end{pmatrix}\,,\quad \color{BrickRed}i=1,\ldots,N&#10;\\&#10;&amp;\begin{pmatrix}&#10;y_{\color{BrickRed}i}\\{p_y}_{\color{BrickRed}i}&#10;\end{pmatrix}&#10;\\&#10;&amp;\begin{pmatrix}&#10;z_{\color{BrickRed}i}\\{p_z}_{\color{BrickRed}i}&#10;\end{pmatrix}&#10;\end{align*}&#10;\end{document}"/>
  <p:tag name="IGUANATEXSIZE" val="19"/>
  <p:tag name="IGUANATEXCURSOR" val="769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70.4537"/>
  <p:tag name="ORIGINALWIDTH" val="2118.485"/>
  <p:tag name="LATEXADDIN" val="\documentclass{article}&#10;&#10;\usepackage{bm}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&#10;\[\bm{&#10;\frac{\partial\Psi}{\partial t} + &#10;\sum_i^N \left(&#10;  \frac{\partial \Psi}{\partial q_i}&#10;  \frac{\partial q_i}{\partial t} +&#10;  \frac{\partial \Psi}{\partial p_i}&#10;  \frac{\partial p_i}{\partial t}&#10;\right) = 0&#10;}\]&#10;&#10;\end{document}"/>
  <p:tag name="IGUANATEXSIZE" val="19"/>
  <p:tag name="IGUANATEXCURSOR" val="904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53.24331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z&#10;\]&#10;\end{document}"/>
  <p:tag name="IGUANATEXSIZE" val="22"/>
  <p:tag name="IGUANATEXCURSOR" val="688"/>
  <p:tag name="TRANSPARENCY" val="Fals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7.4653"/>
  <p:tag name="ORIGINALWIDTH" val="2554.931"/>
  <p:tag name="LATEXADDIN" val="\documentclass{article}&#10;&#10;\usepackage{bm}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&#10;\[\bm{&#10;\frac{\partial\Psi}{\partial t} =&#10;\{H, \Psi\} =&#10;\{H_\textrm{ext} + H_\textrm{coll}, \Psi_0 + \Psi_\textrm{pert}\}&#10;}\]&#10;&#10;\end{document}"/>
  <p:tag name="IGUANATEXSIZE" val="20"/>
  <p:tag name="IGUANATEXCURSOR" val="805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15.6731"/>
  <p:tag name="ORIGINALWIDTH" val="2946.382"/>
  <p:tag name="LATEXADDIN" val="\documentclass{article}&#10;&#10;\usepackage{bm}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&#10;\begin{itemize}&#10;\item $H$: Hamiltonian&#10;\item $\Psi$: Single particle probablity density function&#10;\item $\{\cdot, \cdot\}$: Poisson bracket&#10;\end{itemize}&#10;&#10;\end{document}"/>
  <p:tag name="IGUANATEXSIZE" val="16"/>
  <p:tag name="IGUANATEXCURSOR" val="741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0.24"/>
  <p:tag name="ORIGINALWIDTH" val="58.49268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y&#10;\]&#10;\end{document}"/>
  <p:tag name="IGUANATEXSIZE" val="22"/>
  <p:tag name="IGUANATEXCURSOR" val="646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62.99213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x&#10;\]&#10;\end{document}"/>
  <p:tag name="IGUANATEXSIZE" val="22"/>
  <p:tag name="IGUANATEXCURSOR" val="646"/>
  <p:tag name="TRANSPARENCY" val="Fals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53.24331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z&#10;\]&#10;\end{document}"/>
  <p:tag name="IGUANATEXSIZE" val="22"/>
  <p:tag name="IGUANATEXCURSOR" val="688"/>
  <p:tag name="TRANSPARENCY" val="Fals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81.9647"/>
  <p:tag name="ORIGINALWIDTH" val="5130.858"/>
  <p:tag name="LATEXADDIN" val="\documentclass{article}&#10;&#10;\usepackage{bm}&#10;\usepackage{amsmath}&#10;\usepackage{amssymb}&#10;\usepackage{textcomp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begin{align*}&#10;\color{Red}\bm{&#10;  \langle x\rangle} &amp;&#10;\color{Red}\bm{&#10;  = \frac{1}{N}\int x \cdot \psi\left(\vec{q}, \vec{p}\right)\,d\vec{q} d\vec{p}}\,,&amp;&#10;\sigma_x^2 &amp;= \frac{1}{N}\int&#10;    \left(x - \langle x\rangle\right)^2 \cdot \psi\left(\vec{q}, \vec{p}\right)\,d\vec{q} d\vec{p}\,,&amp;&#10;\varepsilon_x^n = \sqrt{\sigma_x^2\sigma_{p_x}^2 - \sigma_x\sigma_{p_x}}&#10;\end{align*}&#10;&#10;\end{document}"/>
  <p:tag name="IGUANATEXSIZE" val="18"/>
  <p:tag name="IGUANATEXCURSOR" val="554"/>
  <p:tag name="TRANSPARENCY" val="True"/>
  <p:tag name="FILENAME" val=""/>
  <p:tag name="LATEXENGINEID" val="0"/>
  <p:tag name="TEMPFOLDER" val="c:\temp\"/>
  <p:tag name="LATEXFORMHEIGHT" val="525.75"/>
  <p:tag name="LATEXFORMWIDTH" val="1265.25"/>
  <p:tag name="LATEXFORMWRAP" val="True"/>
  <p:tag name="BITMAPVECTOR" val="0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0.24"/>
  <p:tag name="ORIGINALWIDTH" val="58.49268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y&#10;\]&#10;\end{document}"/>
  <p:tag name="IGUANATEXSIZE" val="22"/>
  <p:tag name="IGUANATEXCURSOR" val="646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62.99213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x&#10;\]&#10;\end{document}"/>
  <p:tag name="IGUANATEXSIZE" val="22"/>
  <p:tag name="IGUANATEXCURSOR" val="646"/>
  <p:tag name="TRANSPARENCY" val="Fals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53.24331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oyalBlue}&#10;&#10;\pagestyle{empty}&#10;\begin{document}&#10;\[&#10;z&#10;\]&#10;\end{document}"/>
  <p:tag name="IGUANATEXSIZE" val="22"/>
  <p:tag name="IGUANATEXCURSOR" val="648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46.49417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Orange}&#10;&#10;\pagestyle{empty}&#10;\begin{document}&#10;\[&#10;s&#10;\]&#10;\end{document}"/>
  <p:tag name="IGUANATEXSIZE" val="22"/>
  <p:tag name="IGUANATEXCURSOR" val="643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0.24"/>
  <p:tag name="ORIGINALWIDTH" val="58.49268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y&#10;\]&#10;\end{document}"/>
  <p:tag name="IGUANATEXSIZE" val="22"/>
  <p:tag name="IGUANATEXCURSOR" val="646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81.9647"/>
  <p:tag name="ORIGINALWIDTH" val="5130.858"/>
  <p:tag name="LATEXADDIN" val="\documentclass{article}&#10;&#10;\usepackage{bm}&#10;\usepackage{amsmath}&#10;\usepackage{amssymb}&#10;\usepackage{textcomp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begin{align*}&#10;\color{Red}\bm{&#10;  \langle x\rangle} &amp;&#10;\color{Red}\bm{&#10;  = \frac{1}{N}\int x \cdot \psi\left(\vec{q}, \vec{p}\right)\,d\vec{q} d\vec{p}}\,,&amp;&#10;\sigma_x^2 &amp;= \frac{1}{N}\int&#10;    \left(x - \langle x\rangle\right)^2 \cdot \psi\left(\vec{q}, \vec{p}\right)\,d\vec{q} d\vec{p}\,,&amp;&#10;\varepsilon_x^n = \sqrt{\sigma_x^2\sigma_{p_x}^2 - \sigma_x\sigma_{p_x}}&#10;\end{align*}&#10;&#10;\end{document}"/>
  <p:tag name="IGUANATEXSIZE" val="18"/>
  <p:tag name="IGUANATEXCURSOR" val="29"/>
  <p:tag name="TRANSPARENCY" val="True"/>
  <p:tag name="FILENAME" val=""/>
  <p:tag name="LATEXENGINEID" val="0"/>
  <p:tag name="TEMPFOLDER" val="c:\temp\"/>
  <p:tag name="LATEXFORMHEIGHT" val="525.75"/>
  <p:tag name="LATEXFORMWIDTH" val="1265.25"/>
  <p:tag name="LATEXFORMWRAP" val="True"/>
  <p:tag name="BITMAPVECTOR" val="0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0.24"/>
  <p:tag name="ORIGINALWIDTH" val="58.49268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y&#10;\]&#10;\end{document}"/>
  <p:tag name="IGUANATEXSIZE" val="22"/>
  <p:tag name="IGUANATEXCURSOR" val="646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62.99213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x&#10;\]&#10;\end{document}"/>
  <p:tag name="IGUANATEXSIZE" val="22"/>
  <p:tag name="IGUANATEXCURSOR" val="646"/>
  <p:tag name="TRANSPARENCY" val="Fals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53.24331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oyalBlue}&#10;&#10;\pagestyle{empty}&#10;\begin{document}&#10;\[&#10;z&#10;\]&#10;\end{document}"/>
  <p:tag name="IGUANATEXSIZE" val="22"/>
  <p:tag name="IGUANATEXCURSOR" val="648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46.49417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Orange}&#10;&#10;\pagestyle{empty}&#10;\begin{document}&#10;\[&#10;s&#10;\]&#10;\end{document}"/>
  <p:tag name="IGUANATEXSIZE" val="22"/>
  <p:tag name="IGUANATEXCURSOR" val="643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81.9647"/>
  <p:tag name="ORIGINALWIDTH" val="5130.858"/>
  <p:tag name="LATEXADDIN" val="\documentclass{article}&#10;&#10;\usepackage{bm}&#10;\usepackage{amsmath}&#10;\usepackage{amssymb}&#10;\usepackage{textcomp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begin{align*}&#10;\color{Red}\bm{&#10;  \langle x\rangle} &amp;&#10;\color{Red}\bm{&#10;  = \frac{1}{N}\int x \cdot \psi\left(\vec{q}, \vec{p}\right)\,d\vec{q} d\vec{p}}\,,&amp;&#10;\sigma_x^2 &amp;= \frac{1}{N}\int&#10;    \left(x - \langle x\rangle\right)^2 \cdot \psi\left(\vec{q}, \vec{p}\right)\,d\vec{q} d\vec{p}\,,&amp;&#10;\varepsilon_x^n = \sqrt{\sigma_x^2\sigma_{p_x}^2 - \sigma_x\sigma_{p_x}}&#10;\end{align*}&#10;&#10;\end{document}"/>
  <p:tag name="IGUANATEXSIZE" val="18"/>
  <p:tag name="IGUANATEXCURSOR" val="29"/>
  <p:tag name="TRANSPARENCY" val="True"/>
  <p:tag name="FILENAME" val=""/>
  <p:tag name="LATEXENGINEID" val="0"/>
  <p:tag name="TEMPFOLDER" val="c:\temp\"/>
  <p:tag name="LATEXFORMHEIGHT" val="525.75"/>
  <p:tag name="LATEXFORMWIDTH" val="1265.25"/>
  <p:tag name="LATEXFORMWRAP" val="True"/>
  <p:tag name="BITMAPVECTOR" val="0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0.24"/>
  <p:tag name="ORIGINALWIDTH" val="58.49268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y&#10;\]&#10;\end{document}"/>
  <p:tag name="IGUANATEXSIZE" val="22"/>
  <p:tag name="IGUANATEXCURSOR" val="646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62.99213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x&#10;\]&#10;\end{document}"/>
  <p:tag name="IGUANATEXSIZE" val="22"/>
  <p:tag name="IGUANATEXCURSOR" val="646"/>
  <p:tag name="TRANSPARENCY" val="Fals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53.24331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oyalBlue}&#10;&#10;\pagestyle{empty}&#10;\begin{document}&#10;\[&#10;z&#10;\]&#10;\end{document}"/>
  <p:tag name="IGUANATEXSIZE" val="22"/>
  <p:tag name="IGUANATEXCURSOR" val="648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46.49417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Orange}&#10;&#10;\pagestyle{empty}&#10;\begin{document}&#10;\[&#10;s&#10;\]&#10;\end{document}"/>
  <p:tag name="IGUANATEXSIZE" val="22"/>
  <p:tag name="IGUANATEXCURSOR" val="643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62.99213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x&#10;\]&#10;\end{document}"/>
  <p:tag name="IGUANATEXSIZE" val="22"/>
  <p:tag name="IGUANATEXCURSOR" val="646"/>
  <p:tag name="TRANSPARENCY" val="Fals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0.24"/>
  <p:tag name="ORIGINALWIDTH" val="58.49268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y&#10;\]&#10;\end{document}"/>
  <p:tag name="IGUANATEXSIZE" val="22"/>
  <p:tag name="IGUANATEXCURSOR" val="646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62.99213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x&#10;\]&#10;\end{document}"/>
  <p:tag name="IGUANATEXSIZE" val="22"/>
  <p:tag name="IGUANATEXCURSOR" val="646"/>
  <p:tag name="TRANSPARENCY" val="Fals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53.24331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oyalBlue}&#10;&#10;\pagestyle{empty}&#10;\begin{document}&#10;\[&#10;z&#10;\]&#10;\end{document}"/>
  <p:tag name="IGUANATEXSIZE" val="22"/>
  <p:tag name="IGUANATEXCURSOR" val="648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46.49417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Orange}&#10;&#10;\pagestyle{empty}&#10;\begin{document}&#10;\[&#10;s&#10;\]&#10;\end{document}"/>
  <p:tag name="IGUANATEXSIZE" val="22"/>
  <p:tag name="IGUANATEXCURSOR" val="643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0.24"/>
  <p:tag name="ORIGINALWIDTH" val="58.49268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y&#10;\]&#10;\end{document}"/>
  <p:tag name="IGUANATEXSIZE" val="22"/>
  <p:tag name="IGUANATEXCURSOR" val="646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62.99213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x&#10;\]&#10;\end{document}"/>
  <p:tag name="IGUANATEXSIZE" val="22"/>
  <p:tag name="IGUANATEXCURSOR" val="646"/>
  <p:tag name="TRANSPARENCY" val="Fals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53.24331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oyalBlue}&#10;&#10;\pagestyle{empty}&#10;\begin{document}&#10;\[&#10;z&#10;\]&#10;\end{document}"/>
  <p:tag name="IGUANATEXSIZE" val="22"/>
  <p:tag name="IGUANATEXCURSOR" val="648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46.49417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Orange}&#10;&#10;\pagestyle{empty}&#10;\begin{document}&#10;\[&#10;s&#10;\]&#10;\end{document}"/>
  <p:tag name="IGUANATEXSIZE" val="22"/>
  <p:tag name="IGUANATEXCURSOR" val="643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0.24"/>
  <p:tag name="ORIGINALWIDTH" val="58.49268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y&#10;\]&#10;\end{document}"/>
  <p:tag name="IGUANATEXSIZE" val="22"/>
  <p:tag name="IGUANATEXCURSOR" val="646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62.99213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red}&#10;&#10;\pagestyle{empty}&#10;\begin{document}&#10;\[&#10;x&#10;\]&#10;\end{document}"/>
  <p:tag name="IGUANATEXSIZE" val="22"/>
  <p:tag name="IGUANATEXCURSOR" val="646"/>
  <p:tag name="TRANSPARENCY" val="Fals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heme/theme1.xml><?xml version="1.0" encoding="utf-8"?>
<a:theme xmlns:a="http://schemas.openxmlformats.org/drawingml/2006/main" name="Office Theme">
  <a:themeElements>
    <a:clrScheme name="Material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FF2724"/>
      </a:accent1>
      <a:accent2>
        <a:srgbClr val="FF9800"/>
      </a:accent2>
      <a:accent3>
        <a:srgbClr val="FFC107"/>
      </a:accent3>
      <a:accent4>
        <a:srgbClr val="4CAF50"/>
      </a:accent4>
      <a:accent5>
        <a:srgbClr val="2096F3"/>
      </a:accent5>
      <a:accent6>
        <a:srgbClr val="3F51B5"/>
      </a:accent6>
      <a:hlink>
        <a:srgbClr val="673AB7"/>
      </a:hlink>
      <a:folHlink>
        <a:srgbClr val="E91E63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22761</TotalTime>
  <Words>4727</Words>
  <Application>Microsoft Macintosh PowerPoint</Application>
  <PresentationFormat>Widescreen</PresentationFormat>
  <Paragraphs>638</Paragraphs>
  <Slides>56</Slides>
  <Notes>56</Notes>
  <HiddenSlides>0</HiddenSlides>
  <MMClips>7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63" baseType="lpstr">
      <vt:lpstr>Arial</vt:lpstr>
      <vt:lpstr>Calibri</vt:lpstr>
      <vt:lpstr>Calibri Light</vt:lpstr>
      <vt:lpstr>Cambria Math</vt:lpstr>
      <vt:lpstr>Courier New</vt:lpstr>
      <vt:lpstr>Wingdings</vt:lpstr>
      <vt:lpstr>Office Theme</vt:lpstr>
      <vt:lpstr>CAS – Introduction to Accelerator Physics   Collective effects</vt:lpstr>
      <vt:lpstr>Context and outline</vt:lpstr>
      <vt:lpstr>PowerPoint Presentation</vt:lpstr>
      <vt:lpstr>PowerPoint Presentation</vt:lpstr>
      <vt:lpstr>Single particle dynamics</vt:lpstr>
      <vt:lpstr>Single particle dynamics – reminder coordinates</vt:lpstr>
      <vt:lpstr>Single particle dynamics – transverse</vt:lpstr>
      <vt:lpstr>Single particle dynamics – longitudinal</vt:lpstr>
      <vt:lpstr>Multi-particle dynamics – state representation (theory)</vt:lpstr>
      <vt:lpstr>Multi-particle dynamics – state representation (theory)</vt:lpstr>
      <vt:lpstr>Multi-particle dynamics – state representation (numerics)</vt:lpstr>
      <vt:lpstr>Multi-particle dynamics – state representation (numerics)</vt:lpstr>
      <vt:lpstr>Multi-particle dynamics – state representation</vt:lpstr>
      <vt:lpstr>Multi-particle dynamics – Hamilton equations of motion</vt:lpstr>
      <vt:lpstr>Remark: multi-particle dynamics – Liouville’s theorem</vt:lpstr>
      <vt:lpstr>Remark: multi-particle dynamics – Liouville’s theorem</vt:lpstr>
      <vt:lpstr>PowerPoint Presentation</vt:lpstr>
      <vt:lpstr>Incoherent vs. coherent motion</vt:lpstr>
      <vt:lpstr>Incoherent vs. coherent motion</vt:lpstr>
      <vt:lpstr>Incoherent vs. coherent motion – model</vt:lpstr>
      <vt:lpstr>Incoherent vs. coherent motion – model</vt:lpstr>
      <vt:lpstr>Incoherent vs. coherent motion – model</vt:lpstr>
      <vt:lpstr>Incoherent vs. coherent motion – simulation</vt:lpstr>
      <vt:lpstr>Incoherent vs. coherent motion – simulation</vt:lpstr>
      <vt:lpstr>Incoherent vs. coherent motion – simulation</vt:lpstr>
      <vt:lpstr>Incoherent vs. coherent motion – simulation</vt:lpstr>
      <vt:lpstr>Incoherent vs. coherent motion – octupoles</vt:lpstr>
      <vt:lpstr>Incoherent vs. coherent motion – octupoles</vt:lpstr>
      <vt:lpstr>Incoherent vs. coherent motion – octupoles</vt:lpstr>
      <vt:lpstr>Incoherent vs. coherent motion – octupoles</vt:lpstr>
      <vt:lpstr>Incoherent vs. coherent motion – chromaticity</vt:lpstr>
      <vt:lpstr>Incoherent vs. coherent motion – chromaticity</vt:lpstr>
      <vt:lpstr>Incoherent vs. coherent motion – chromaticity</vt:lpstr>
      <vt:lpstr>Incoherent vs. coherent motion – chromaticity</vt:lpstr>
      <vt:lpstr>Incoherent vs. coherent motion – chromaticity</vt:lpstr>
      <vt:lpstr>Incoherent vs. coherent motion – chromaticity</vt:lpstr>
      <vt:lpstr>Incoherent vs. coherent motion – chromaticity</vt:lpstr>
      <vt:lpstr>Sources and impact of transverse nonlinearities</vt:lpstr>
      <vt:lpstr>PowerPoint Presentation</vt:lpstr>
      <vt:lpstr>Single particle dynamics – reminder coordinates</vt:lpstr>
      <vt:lpstr>Two point charges with same velocity</vt:lpstr>
      <vt:lpstr>Example: coasting beam with uniform charge density</vt:lpstr>
      <vt:lpstr>Example: coasting beam with uniform charge density</vt:lpstr>
      <vt:lpstr>Example: coasting beam with uniform charge density</vt:lpstr>
      <vt:lpstr>Example: coasting beam with uniform charge density</vt:lpstr>
      <vt:lpstr>Direct space charge tune shift</vt:lpstr>
      <vt:lpstr>PowerPoint Presentation</vt:lpstr>
      <vt:lpstr>PowerPoint Presentation</vt:lpstr>
      <vt:lpstr>End part 1</vt:lpstr>
      <vt:lpstr>PowerPoint Presentation</vt:lpstr>
      <vt:lpstr>Backup</vt:lpstr>
      <vt:lpstr>Single particle dynamics – frozen models</vt:lpstr>
      <vt:lpstr>Multi-particle dynamics – state generation</vt:lpstr>
      <vt:lpstr>Direct space charge tune shift</vt:lpstr>
      <vt:lpstr>Space charge and incoherent vs. coherent motion</vt:lpstr>
      <vt:lpstr>Quick summary of steps for solving numerically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Kevin Shing Bruce Li</dc:creator>
  <cp:lastModifiedBy>Kevin Shing Bruce Li</cp:lastModifiedBy>
  <cp:revision>2689</cp:revision>
  <cp:lastPrinted>2022-09-23T17:12:36Z</cp:lastPrinted>
  <dcterms:created xsi:type="dcterms:W3CDTF">2015-10-12T18:31:23Z</dcterms:created>
  <dcterms:modified xsi:type="dcterms:W3CDTF">2024-09-26T21:25:29Z</dcterms:modified>
</cp:coreProperties>
</file>